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0" r:id="rId6"/>
    <p:sldMasterId id="2147484357" r:id="rId7"/>
  </p:sldMasterIdLst>
  <p:notesMasterIdLst>
    <p:notesMasterId r:id="rId80"/>
  </p:notesMasterIdLst>
  <p:handoutMasterIdLst>
    <p:handoutMasterId r:id="rId81"/>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27" r:id="rId63"/>
    <p:sldId id="331" r:id="rId64"/>
    <p:sldId id="328" r:id="rId65"/>
    <p:sldId id="329" r:id="rId66"/>
    <p:sldId id="330"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1952"/>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commentAuthors" Target="commentAuthors.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95886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17131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700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D3D505-2A33-4150-80B9-066F029366B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2492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82289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6993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67610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46361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18283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40176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612942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7139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614555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527237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7" cy="1456121"/>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5" y="6432572"/>
            <a:ext cx="1907635" cy="320708"/>
          </a:xfrm>
          <a:prstGeom prst="rect">
            <a:avLst/>
          </a:prstGeom>
          <a:noFill/>
          <a:ln>
            <a:noFill/>
          </a:ln>
        </p:spPr>
      </p:pic>
      <p:sp>
        <p:nvSpPr>
          <p:cNvPr id="4" name="Text Placeholder 8"/>
          <p:cNvSpPr>
            <a:spLocks noGrp="1"/>
          </p:cNvSpPr>
          <p:nvPr>
            <p:ph type="body" sz="quarter" idx="11" hasCustomPrompt="1"/>
          </p:nvPr>
        </p:nvSpPr>
        <p:spPr>
          <a:xfrm>
            <a:off x="523182" y="3283255"/>
            <a:ext cx="7666298" cy="649454"/>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4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920549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8204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910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20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2103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73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5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842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542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817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134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E7239-5C6A-4FF0-A061-AE330A5F669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74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4590509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261351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993175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697920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44212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1419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230171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2176627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90339919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1857779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95120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55016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57163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266823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485592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606229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5077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14675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023216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98288065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679849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32551987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7492616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68731679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4876901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84367285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80407054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8303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16387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1926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92833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165246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843769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151439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860245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pic>
        <p:nvPicPr>
          <p:cNvPr id="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2034417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49350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80351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47725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6" name="Rectangle 5"/>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4770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Rectangle 4"/>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70091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0449155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8211850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3315539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0429011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68025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384140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280894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243978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12411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11995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17919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57872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927980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05417224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96724801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56880828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24792926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25983197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165815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42523894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65145099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35252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49478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71506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4235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image" Target="../media/image2.png"/><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4.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5893359"/>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pic>
        <p:nvPicPr>
          <p:cNvPr id="6" name="Picture 5"/>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850991658"/>
      </p:ext>
    </p:extLst>
  </p:cSld>
  <p:clrMap bg1="dk1" tx1="lt1" bg2="dk2"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 id="2147484343" r:id="rId23"/>
    <p:sldLayoutId id="2147484344" r:id="rId24"/>
    <p:sldLayoutId id="2147484345" r:id="rId25"/>
    <p:sldLayoutId id="2147484346" r:id="rId26"/>
    <p:sldLayoutId id="2147484347" r:id="rId27"/>
    <p:sldLayoutId id="2147484348" r:id="rId28"/>
    <p:sldLayoutId id="2147484349" r:id="rId29"/>
    <p:sldLayoutId id="2147484350" r:id="rId30"/>
    <p:sldLayoutId id="2147484351" r:id="rId31"/>
    <p:sldLayoutId id="2147484352" r:id="rId32"/>
    <p:sldLayoutId id="2147484353" r:id="rId33"/>
    <p:sldLayoutId id="2147484354" r:id="rId34"/>
    <p:sldLayoutId id="2147484355" r:id="rId35"/>
    <p:sldLayoutId id="214748435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016E7239-5C6A-4FF0-A061-AE330A5F6698}" type="datetimeFigureOut">
              <a:rPr lang="en-US" smtClean="0">
                <a:solidFill>
                  <a:prstClr val="black">
                    <a:tint val="75000"/>
                  </a:prstClr>
                </a:solidFill>
              </a:rPr>
              <a:pPr defTabSz="932597"/>
              <a:t>10/30/2014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1EB00D7D-A6BF-4D7B-B336-9499C1AB8584}"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768743616"/>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slideLayout" Target="../slideLayouts/slideLayout80.xml"/><Relationship Id="rId4" Type="http://schemas.openxmlformats.org/officeDocument/2006/relationships/tags" Target="../tags/tag4.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7.xml"/><Relationship Id="rId5" Type="http://schemas.openxmlformats.org/officeDocument/2006/relationships/image" Target="../media/image24.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96.xml"/><Relationship Id="rId6" Type="http://schemas.openxmlformats.org/officeDocument/2006/relationships/image" Target="../media/image46.png"/><Relationship Id="rId5" Type="http://schemas.microsoft.com/office/2007/relationships/hdphoto" Target="../media/hdphoto3.wdp"/><Relationship Id="rId4" Type="http://schemas.openxmlformats.org/officeDocument/2006/relationships/image" Target="../media/image45.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8.png"/><Relationship Id="rId2" Type="http://schemas.openxmlformats.org/officeDocument/2006/relationships/image" Target="../media/image50.png"/><Relationship Id="rId1" Type="http://schemas.openxmlformats.org/officeDocument/2006/relationships/slideLayout" Target="../slideLayouts/slideLayout87.xml"/><Relationship Id="rId6" Type="http://schemas.openxmlformats.org/officeDocument/2006/relationships/image" Target="../media/image52.png"/><Relationship Id="rId5" Type="http://schemas.openxmlformats.org/officeDocument/2006/relationships/image" Target="../media/image40.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81.xml"/><Relationship Id="rId6" Type="http://schemas.openxmlformats.org/officeDocument/2006/relationships/image" Target="../media/image54.png"/><Relationship Id="rId5" Type="http://schemas.openxmlformats.org/officeDocument/2006/relationships/image" Target="../media/image4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5.wdp"/><Relationship Id="rId7" Type="http://schemas.microsoft.com/office/2007/relationships/hdphoto" Target="../media/hdphoto4.wdp"/><Relationship Id="rId2" Type="http://schemas.openxmlformats.org/officeDocument/2006/relationships/image" Target="../media/image55.png"/><Relationship Id="rId1" Type="http://schemas.openxmlformats.org/officeDocument/2006/relationships/slideLayout" Target="../slideLayouts/slideLayout81.xml"/><Relationship Id="rId6" Type="http://schemas.openxmlformats.org/officeDocument/2006/relationships/image" Target="../media/image50.png"/><Relationship Id="rId5" Type="http://schemas.microsoft.com/office/2007/relationships/hdphoto" Target="../media/hdphoto6.wdp"/><Relationship Id="rId10" Type="http://schemas.openxmlformats.org/officeDocument/2006/relationships/image" Target="../media/image47.png"/><Relationship Id="rId4" Type="http://schemas.openxmlformats.org/officeDocument/2006/relationships/image" Target="../media/image56.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8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technet.microsoft.com/en-us/library/dn280949.aspx" TargetMode="External"/><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png"/><Relationship Id="rId2" Type="http://schemas.openxmlformats.org/officeDocument/2006/relationships/image" Target="../media/image62.jpg"/><Relationship Id="rId1" Type="http://schemas.openxmlformats.org/officeDocument/2006/relationships/slideLayout" Target="../slideLayouts/slideLayout8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8.png"/><Relationship Id="rId1" Type="http://schemas.openxmlformats.org/officeDocument/2006/relationships/slideLayout" Target="../slideLayouts/slideLayout8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8" Type="http://schemas.openxmlformats.org/officeDocument/2006/relationships/hyperlink" Target="http://aka.ms/aip" TargetMode="External"/><Relationship Id="rId3" Type="http://schemas.openxmlformats.org/officeDocument/2006/relationships/hyperlink" Target="http://aka.ms/enterprisemobilitysuite" TargetMode="External"/><Relationship Id="rId7" Type="http://schemas.openxmlformats.org/officeDocument/2006/relationships/hyperlink" Target="http://aka.ms/hi" TargetMode="External"/><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2.png"/><Relationship Id="rId5" Type="http://schemas.openxmlformats.org/officeDocument/2006/relationships/hyperlink" Target="http://aka.ms/configmgr" TargetMode="External"/><Relationship Id="rId4" Type="http://schemas.openxmlformats.org/officeDocument/2006/relationships/hyperlink" Target="http://aka.ms/microsoftintune" TargetMode="External"/><Relationship Id="rId9" Type="http://schemas.openxmlformats.org/officeDocument/2006/relationships/hyperlink" Target="http://aka.ms/virtualdeskto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69.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image" Target="../media/image72.jpg"/><Relationship Id="rId5" Type="http://schemas.openxmlformats.org/officeDocument/2006/relationships/image" Target="../media/image71.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6.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8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87.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6347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24645"/>
            <a:ext cx="11889564" cy="917575"/>
          </a:xfrm>
        </p:spPr>
        <p:txBody>
          <a:bodyPr/>
          <a:lstStyle/>
          <a:p>
            <a:r>
              <a:rPr lang="en-US" sz="3200" dirty="0"/>
              <a:t>Conditional access control capabilities in </a:t>
            </a:r>
            <a:r>
              <a:rPr lang="en-US" sz="3200" dirty="0" smtClean="0"/>
              <a:t>Windows Server 2012 R2 AD</a:t>
            </a:r>
            <a:endParaRPr lang="en-US" sz="3200" dirty="0"/>
          </a:p>
        </p:txBody>
      </p:sp>
      <p:sp>
        <p:nvSpPr>
          <p:cNvPr id="4" name="Rectangle 3"/>
          <p:cNvSpPr/>
          <p:nvPr>
            <p:custDataLst>
              <p:tags r:id="rId1"/>
            </p:custDataLst>
          </p:nvPr>
        </p:nvSpPr>
        <p:spPr bwMode="auto">
          <a:xfrm>
            <a:off x="8319895" y="5289533"/>
            <a:ext cx="3933316" cy="1490536"/>
          </a:xfrm>
          <a:prstGeom prst="rect">
            <a:avLst/>
          </a:prstGeom>
        </p:spPr>
        <p:txBody>
          <a:bodyPr vert="horz" wrap="square" lIns="0" tIns="0" rIns="0" bIns="0" rtlCol="0">
            <a:spAutoFit/>
          </a:bodyPr>
          <a:lstStyle/>
          <a:p>
            <a:pPr>
              <a:lnSpc>
                <a:spcPct val="90000"/>
              </a:lnSpc>
              <a:spcAft>
                <a:spcPts val="900"/>
              </a:spcAft>
              <a:buSzPct val="90000"/>
            </a:pPr>
            <a:r>
              <a:rPr lang="en-US" sz="1599" dirty="0" smtClean="0">
                <a:solidFill>
                  <a:srgbClr val="FFFFFF"/>
                </a:solidFill>
                <a:latin typeface="Segoe UI Light"/>
                <a:ea typeface="Segoe UI" pitchFamily="34" charset="0"/>
                <a:cs typeface="Segoe UI" pitchFamily="34" charset="0"/>
              </a:rPr>
              <a:t>IT can create business driven access policies based on user, device, authentication method &amp; content being accessed</a:t>
            </a:r>
          </a:p>
          <a:p>
            <a:pPr>
              <a:lnSpc>
                <a:spcPct val="90000"/>
              </a:lnSpc>
              <a:spcAft>
                <a:spcPts val="900"/>
              </a:spcAft>
              <a:buSzPct val="90000"/>
            </a:pPr>
            <a:endParaRPr lang="en-US" sz="900" dirty="0" smtClean="0">
              <a:solidFill>
                <a:srgbClr val="FFFFFF"/>
              </a:solidFill>
              <a:latin typeface="Segoe UI Light"/>
              <a:ea typeface="Segoe UI" pitchFamily="34" charset="0"/>
              <a:cs typeface="Segoe UI" pitchFamily="34" charset="0"/>
            </a:endParaRPr>
          </a:p>
          <a:p>
            <a:pPr>
              <a:lnSpc>
                <a:spcPct val="90000"/>
              </a:lnSpc>
              <a:spcAft>
                <a:spcPts val="900"/>
              </a:spcAft>
              <a:buSzPct val="90000"/>
            </a:pPr>
            <a:r>
              <a:rPr lang="en-US" sz="1599" dirty="0" smtClean="0">
                <a:solidFill>
                  <a:srgbClr val="FFFFFF"/>
                </a:solidFill>
                <a:latin typeface="Segoe UI Light"/>
                <a:ea typeface="Segoe UI" pitchFamily="34" charset="0"/>
                <a:cs typeface="Segoe UI" pitchFamily="34" charset="0"/>
              </a:rPr>
              <a:t>IT </a:t>
            </a:r>
            <a:r>
              <a:rPr lang="en-US" sz="1599" dirty="0">
                <a:solidFill>
                  <a:srgbClr val="FFFFFF"/>
                </a:solidFill>
                <a:latin typeface="Segoe UI Light"/>
                <a:ea typeface="Segoe UI" pitchFamily="34" charset="0"/>
                <a:cs typeface="Segoe UI" pitchFamily="34" charset="0"/>
              </a:rPr>
              <a:t>can centrally audit access policies and user access to help with compliance</a:t>
            </a:r>
            <a:r>
              <a:rPr lang="en-US" sz="1599" dirty="0" smtClean="0">
                <a:solidFill>
                  <a:srgbClr val="FFFFFF"/>
                </a:solidFill>
                <a:latin typeface="Segoe UI Light"/>
                <a:ea typeface="Segoe UI" pitchFamily="34" charset="0"/>
                <a:cs typeface="Segoe UI" pitchFamily="34" charset="0"/>
              </a:rPr>
              <a:t>.</a:t>
            </a:r>
            <a:endParaRPr lang="en-US" sz="1599" dirty="0">
              <a:solidFill>
                <a:srgbClr val="FFFFFF"/>
              </a:solidFill>
              <a:latin typeface="Segoe UI Light"/>
              <a:ea typeface="Segoe UI" pitchFamily="34" charset="0"/>
              <a:cs typeface="Segoe UI" pitchFamily="34" charset="0"/>
            </a:endParaRPr>
          </a:p>
        </p:txBody>
      </p:sp>
      <p:sp>
        <p:nvSpPr>
          <p:cNvPr id="7" name="Rectangle 6"/>
          <p:cNvSpPr/>
          <p:nvPr>
            <p:custDataLst>
              <p:tags r:id="rId2"/>
            </p:custDataLst>
          </p:nvPr>
        </p:nvSpPr>
        <p:spPr bwMode="auto">
          <a:xfrm>
            <a:off x="815625" y="5289533"/>
            <a:ext cx="2660880" cy="677640"/>
          </a:xfrm>
          <a:prstGeom prst="rect">
            <a:avLst/>
          </a:prstGeom>
        </p:spPr>
        <p:txBody>
          <a:bodyPr vert="horz" wrap="square" lIns="0" tIns="0" rIns="0" bIns="0" rtlCol="0">
            <a:spAutoFit/>
          </a:bodyPr>
          <a:lstStyle/>
          <a:p>
            <a:pPr>
              <a:lnSpc>
                <a:spcPct val="90000"/>
              </a:lnSpc>
              <a:spcAft>
                <a:spcPts val="900"/>
              </a:spcAft>
              <a:buSzPct val="90000"/>
            </a:pPr>
            <a:r>
              <a:rPr lang="en-US" sz="1599" dirty="0">
                <a:solidFill>
                  <a:srgbClr val="FFFFFF"/>
                </a:solidFill>
                <a:latin typeface="Segoe UI Light"/>
                <a:ea typeface="Segoe UI" pitchFamily="34" charset="0"/>
                <a:cs typeface="Segoe UI" pitchFamily="34" charset="0"/>
              </a:rPr>
              <a:t>Users can access corporate data regardless of device or location.</a:t>
            </a:r>
          </a:p>
        </p:txBody>
      </p:sp>
      <p:cxnSp>
        <p:nvCxnSpPr>
          <p:cNvPr id="8" name="Straight Connector 7"/>
          <p:cNvCxnSpPr/>
          <p:nvPr/>
        </p:nvCxnSpPr>
        <p:spPr>
          <a:xfrm>
            <a:off x="1646287" y="3008999"/>
            <a:ext cx="538316" cy="0"/>
          </a:xfrm>
          <a:prstGeom prst="line">
            <a:avLst/>
          </a:prstGeom>
          <a:ln w="28575" cap="rnd" cmpd="sng">
            <a:solidFill>
              <a:srgbClr val="FFFFF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90209" y="2976843"/>
            <a:ext cx="716189" cy="0"/>
          </a:xfrm>
          <a:prstGeom prst="line">
            <a:avLst/>
          </a:prstGeom>
          <a:ln w="28575" cap="rnd" cmpd="sng">
            <a:solidFill>
              <a:srgbClr val="FFFFF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357901" y="2021359"/>
            <a:ext cx="1851646" cy="1912033"/>
            <a:chOff x="3069169" y="3488424"/>
            <a:chExt cx="1851909" cy="1912304"/>
          </a:xfrm>
        </p:grpSpPr>
        <p:grpSp>
          <p:nvGrpSpPr>
            <p:cNvPr id="12" name="Group 11"/>
            <p:cNvGrpSpPr/>
            <p:nvPr/>
          </p:nvGrpSpPr>
          <p:grpSpPr>
            <a:xfrm>
              <a:off x="3069169" y="3488424"/>
              <a:ext cx="1851909" cy="1912304"/>
              <a:chOff x="3069169" y="3488424"/>
              <a:chExt cx="1851909" cy="1912304"/>
            </a:xfrm>
          </p:grpSpPr>
          <p:grpSp>
            <p:nvGrpSpPr>
              <p:cNvPr id="19" name="Group 18"/>
              <p:cNvGrpSpPr/>
              <p:nvPr/>
            </p:nvGrpSpPr>
            <p:grpSpPr>
              <a:xfrm>
                <a:off x="3069169" y="3488424"/>
                <a:ext cx="1851909" cy="1912304"/>
                <a:chOff x="3826549" y="3851868"/>
                <a:chExt cx="1851909" cy="1912304"/>
              </a:xfrm>
            </p:grpSpPr>
            <p:sp>
              <p:nvSpPr>
                <p:cNvPr id="21" name="Oval 20"/>
                <p:cNvSpPr>
                  <a:spLocks noChangeAspect="1"/>
                </p:cNvSpPr>
                <p:nvPr/>
              </p:nvSpPr>
              <p:spPr bwMode="auto">
                <a:xfrm>
                  <a:off x="3826549" y="3851868"/>
                  <a:ext cx="1851909" cy="1912304"/>
                </a:xfrm>
                <a:prstGeom prst="ellipse">
                  <a:avLst/>
                </a:prstGeom>
                <a:solidFill>
                  <a:srgbClr val="FFFFFF"/>
                </a:solidFill>
                <a:ln w="57150" cap="flat" cmpd="sng" algn="ctr">
                  <a:solidFill>
                    <a:srgbClr val="3D5800"/>
                  </a:solidFill>
                  <a:prstDash val="solid"/>
                  <a:headEnd type="none" w="med" len="med"/>
                  <a:tailEnd type="none" w="med" len="med"/>
                </a:ln>
                <a:effectLst/>
              </p:spPr>
              <p:txBody>
                <a:bodyPr vert="horz" wrap="square" lIns="77673" tIns="38836" rIns="77673" bIns="38836" numCol="1" rtlCol="0" anchor="ctr" anchorCtr="0" compatLnSpc="1">
                  <a:prstTxWarp prst="textNoShape">
                    <a:avLst/>
                  </a:prstTxWarp>
                </a:bodyPr>
                <a:lstStyle/>
                <a:p>
                  <a:pPr algn="ctr" defTabSz="776475" fontAlgn="base">
                    <a:lnSpc>
                      <a:spcPct val="90000"/>
                    </a:lnSpc>
                    <a:spcBef>
                      <a:spcPct val="0"/>
                    </a:spcBef>
                    <a:spcAft>
                      <a:spcPct val="0"/>
                    </a:spcAft>
                    <a:defRPr/>
                  </a:pPr>
                  <a:endParaRPr lang="en-US" sz="1700" kern="0" spc="-43" dirty="0">
                    <a:gradFill>
                      <a:gsLst>
                        <a:gs pos="0">
                          <a:srgbClr val="FFFFFF"/>
                        </a:gs>
                        <a:gs pos="100000">
                          <a:srgbClr val="FFFFFF"/>
                        </a:gs>
                      </a:gsLst>
                      <a:lin ang="5400000" scaled="0"/>
                    </a:gradFill>
                  </a:endParaRPr>
                </a:p>
              </p:txBody>
            </p:sp>
            <p:sp>
              <p:nvSpPr>
                <p:cNvPr id="22" name="Freeform 89"/>
                <p:cNvSpPr>
                  <a:spLocks noChangeAspect="1" noEditPoints="1"/>
                </p:cNvSpPr>
                <p:nvPr/>
              </p:nvSpPr>
              <p:spPr bwMode="black">
                <a:xfrm>
                  <a:off x="4058352" y="4235741"/>
                  <a:ext cx="698199" cy="449385"/>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3D5800"/>
                </a:solidFill>
                <a:ln>
                  <a:noFill/>
                </a:ln>
              </p:spPr>
              <p:txBody>
                <a:bodyPr vert="horz" wrap="square" lIns="69916" tIns="34960" rIns="69916" bIns="34960" numCol="1" anchor="t" anchorCtr="0" compatLnSpc="1">
                  <a:prstTxWarp prst="textNoShape">
                    <a:avLst/>
                  </a:prstTxWarp>
                </a:bodyPr>
                <a:lstStyle/>
                <a:p>
                  <a:pPr defTabSz="932302">
                    <a:defRPr/>
                  </a:pPr>
                  <a:endParaRPr lang="en-US" sz="1298" kern="0" dirty="0">
                    <a:solidFill>
                      <a:srgbClr val="505050"/>
                    </a:solidFill>
                  </a:endParaRPr>
                </a:p>
              </p:txBody>
            </p:sp>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7339" y="3845990"/>
                <a:ext cx="397820" cy="544079"/>
              </a:xfrm>
              <a:prstGeom prst="rect">
                <a:avLst/>
              </a:prstGeom>
            </p:spPr>
          </p:pic>
        </p:grpSp>
        <p:grpSp>
          <p:nvGrpSpPr>
            <p:cNvPr id="13" name="Group 12"/>
            <p:cNvGrpSpPr/>
            <p:nvPr/>
          </p:nvGrpSpPr>
          <p:grpSpPr>
            <a:xfrm>
              <a:off x="3200503" y="4407374"/>
              <a:ext cx="1572481" cy="623894"/>
              <a:chOff x="13225414" y="4244934"/>
              <a:chExt cx="1572481" cy="623894"/>
            </a:xfrm>
          </p:grpSpPr>
          <p:sp>
            <p:nvSpPr>
              <p:cNvPr id="16" name="Freeform 331"/>
              <p:cNvSpPr>
                <a:spLocks noChangeAspect="1" noEditPoints="1"/>
              </p:cNvSpPr>
              <p:nvPr/>
            </p:nvSpPr>
            <p:spPr bwMode="auto">
              <a:xfrm>
                <a:off x="13225414" y="4244934"/>
                <a:ext cx="443586" cy="435056"/>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7" name="Freeform 37"/>
              <p:cNvSpPr>
                <a:spLocks noEditPoints="1"/>
              </p:cNvSpPr>
              <p:nvPr/>
            </p:nvSpPr>
            <p:spPr bwMode="auto">
              <a:xfrm>
                <a:off x="14304919" y="4272860"/>
                <a:ext cx="492976" cy="351425"/>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32477" y="4285437"/>
                <a:ext cx="385545" cy="583391"/>
              </a:xfrm>
              <a:prstGeom prst="rect">
                <a:avLst/>
              </a:prstGeom>
            </p:spPr>
          </p:pic>
        </p:grpSp>
        <p:sp>
          <p:nvSpPr>
            <p:cNvPr id="14" name="Rectangle 13"/>
            <p:cNvSpPr/>
            <p:nvPr/>
          </p:nvSpPr>
          <p:spPr>
            <a:xfrm>
              <a:off x="3336847" y="3564331"/>
              <a:ext cx="1375754" cy="188238"/>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9" b="1" spc="-30" dirty="0">
                  <a:solidFill>
                    <a:srgbClr val="0072C6">
                      <a:lumMod val="50000"/>
                    </a:srgbClr>
                  </a:solidFill>
                </a:rPr>
                <a:t>Devices</a:t>
              </a:r>
            </a:p>
          </p:txBody>
        </p:sp>
        <p:sp>
          <p:nvSpPr>
            <p:cNvPr id="15" name="Rectangle 14"/>
            <p:cNvSpPr/>
            <p:nvPr/>
          </p:nvSpPr>
          <p:spPr>
            <a:xfrm>
              <a:off x="3311294" y="5081022"/>
              <a:ext cx="1375754" cy="188238"/>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9" b="1" spc="-30" dirty="0">
                  <a:solidFill>
                    <a:srgbClr val="0072C6">
                      <a:lumMod val="50000"/>
                    </a:srgbClr>
                  </a:solidFill>
                </a:rPr>
                <a:t>Apps &amp; Data</a:t>
              </a:r>
            </a:p>
          </p:txBody>
        </p:sp>
      </p:grpSp>
      <p:grpSp>
        <p:nvGrpSpPr>
          <p:cNvPr id="23" name="Group 22"/>
          <p:cNvGrpSpPr/>
          <p:nvPr/>
        </p:nvGrpSpPr>
        <p:grpSpPr>
          <a:xfrm>
            <a:off x="5311504" y="2314367"/>
            <a:ext cx="1157708" cy="1000017"/>
            <a:chOff x="4862180" y="3034561"/>
            <a:chExt cx="1157872" cy="1000157"/>
          </a:xfrm>
        </p:grpSpPr>
        <p:sp>
          <p:nvSpPr>
            <p:cNvPr id="24" name="Rectangle 23"/>
            <p:cNvSpPr/>
            <p:nvPr/>
          </p:nvSpPr>
          <p:spPr>
            <a:xfrm>
              <a:off x="4862180" y="3880808"/>
              <a:ext cx="1157872" cy="153910"/>
            </a:xfrm>
            <a:prstGeom prst="rect">
              <a:avLst/>
            </a:prstGeom>
            <a:ln>
              <a:noFill/>
            </a:ln>
          </p:spPr>
          <p:txBody>
            <a:bodyPr wrap="square" lIns="0" tIns="0" rIns="0" bIns="0" anchor="ctr">
              <a:spAutoFit/>
            </a:bodyPr>
            <a:lstStyle/>
            <a:p>
              <a:pPr algn="ctr" defTabSz="1096269" fontAlgn="base">
                <a:spcAft>
                  <a:spcPct val="0"/>
                </a:spcAft>
              </a:pPr>
              <a:r>
                <a:rPr lang="en-US" sz="1000" dirty="0" smtClean="0">
                  <a:ln>
                    <a:solidFill>
                      <a:srgbClr val="FFFFFF">
                        <a:alpha val="0"/>
                      </a:srgbClr>
                    </a:solidFill>
                  </a:ln>
                  <a:solidFill>
                    <a:srgbClr val="FFFFFF"/>
                  </a:solidFill>
                </a:rPr>
                <a:t>HTTP Proxy</a:t>
              </a:r>
              <a:endParaRPr lang="en-US" sz="1000" dirty="0">
                <a:ln>
                  <a:solidFill>
                    <a:srgbClr val="FFFFFF">
                      <a:alpha val="0"/>
                    </a:srgbClr>
                  </a:solidFill>
                </a:ln>
                <a:solidFill>
                  <a:srgbClr val="FFFFFF"/>
                </a:solidFill>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0860" y="3034561"/>
              <a:ext cx="633487" cy="811655"/>
            </a:xfrm>
            <a:prstGeom prst="rect">
              <a:avLst/>
            </a:prstGeom>
          </p:spPr>
        </p:pic>
      </p:grpSp>
      <p:cxnSp>
        <p:nvCxnSpPr>
          <p:cNvPr id="26" name="Straight Connector 25"/>
          <p:cNvCxnSpPr/>
          <p:nvPr/>
        </p:nvCxnSpPr>
        <p:spPr>
          <a:xfrm>
            <a:off x="7586095" y="2982339"/>
            <a:ext cx="643800" cy="0"/>
          </a:xfrm>
          <a:prstGeom prst="line">
            <a:avLst/>
          </a:prstGeom>
          <a:ln w="28575" cap="rnd" cmpd="sng">
            <a:solidFill>
              <a:srgbClr val="FFFFF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756694" y="2527660"/>
            <a:ext cx="924567" cy="1147399"/>
            <a:chOff x="7087417" y="2021335"/>
            <a:chExt cx="808308" cy="972246"/>
          </a:xfrm>
        </p:grpSpPr>
        <p:sp>
          <p:nvSpPr>
            <p:cNvPr id="28" name="Rectangle 27"/>
            <p:cNvSpPr/>
            <p:nvPr/>
          </p:nvSpPr>
          <p:spPr>
            <a:xfrm>
              <a:off x="7160050" y="2834266"/>
              <a:ext cx="735675" cy="159315"/>
            </a:xfrm>
            <a:prstGeom prst="rect">
              <a:avLst/>
            </a:prstGeom>
            <a:ln>
              <a:noFill/>
            </a:ln>
          </p:spPr>
          <p:txBody>
            <a:bodyPr wrap="square" lIns="0" tIns="0" rIns="0" bIns="0" anchor="ctr">
              <a:spAutoFit/>
            </a:bodyPr>
            <a:lstStyle/>
            <a:p>
              <a:pPr algn="ctr" defTabSz="1096269" fontAlgn="base">
                <a:spcAft>
                  <a:spcPct val="0"/>
                </a:spcAft>
              </a:pPr>
              <a:r>
                <a:rPr lang="en-US" sz="1198" dirty="0">
                  <a:ln>
                    <a:solidFill>
                      <a:srgbClr val="FFFFFF">
                        <a:alpha val="0"/>
                      </a:srgbClr>
                    </a:solidFill>
                  </a:ln>
                  <a:solidFill>
                    <a:srgbClr val="FFFFFF"/>
                  </a:solidFill>
                </a:rPr>
                <a:t>ADFS</a:t>
              </a:r>
            </a:p>
          </p:txBody>
        </p:sp>
        <p:grpSp>
          <p:nvGrpSpPr>
            <p:cNvPr id="29" name="Group 28"/>
            <p:cNvGrpSpPr/>
            <p:nvPr/>
          </p:nvGrpSpPr>
          <p:grpSpPr>
            <a:xfrm>
              <a:off x="7087417" y="2021335"/>
              <a:ext cx="561936" cy="659682"/>
              <a:chOff x="7318521" y="2021335"/>
              <a:chExt cx="561936" cy="659682"/>
            </a:xfrm>
          </p:grpSpPr>
          <p:sp>
            <p:nvSpPr>
              <p:cNvPr id="30" name="Rounded Rectangle 2058"/>
              <p:cNvSpPr>
                <a:spLocks noChangeAspect="1"/>
              </p:cNvSpPr>
              <p:nvPr/>
            </p:nvSpPr>
            <p:spPr bwMode="auto">
              <a:xfrm>
                <a:off x="7545585" y="2021335"/>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a:grpSpLocks noChangeAspect="1"/>
              </p:cNvGrpSpPr>
              <p:nvPr/>
            </p:nvGrpSpPr>
            <p:grpSpPr>
              <a:xfrm>
                <a:off x="7318521" y="2175555"/>
                <a:ext cx="401083" cy="264866"/>
                <a:chOff x="1840649" y="4818296"/>
                <a:chExt cx="966161" cy="691914"/>
              </a:xfrm>
            </p:grpSpPr>
            <p:sp>
              <p:nvSpPr>
                <p:cNvPr id="32" name="Freeform 31"/>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3" name="Freeform 32"/>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lumMod val="85000"/>
                  </a:schemeClr>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4" name="Oval 33"/>
                <p:cNvSpPr>
                  <a:spLocks noChangeAspect="1" noChangeArrowheads="1"/>
                </p:cNvSpPr>
                <p:nvPr/>
              </p:nvSpPr>
              <p:spPr bwMode="auto">
                <a:xfrm>
                  <a:off x="2201709" y="4985896"/>
                  <a:ext cx="91441" cy="91439"/>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5" name="Oval 34"/>
                <p:cNvSpPr>
                  <a:spLocks noChangeAspect="1" noChangeArrowheads="1"/>
                </p:cNvSpPr>
                <p:nvPr/>
              </p:nvSpPr>
              <p:spPr bwMode="auto">
                <a:xfrm flipH="1">
                  <a:off x="2351276" y="4985914"/>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6" name="Oval 35"/>
                <p:cNvSpPr>
                  <a:spLocks noChangeAspect="1" noChangeArrowheads="1"/>
                </p:cNvSpPr>
                <p:nvPr/>
              </p:nvSpPr>
              <p:spPr bwMode="auto">
                <a:xfrm>
                  <a:off x="2201709" y="531709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7" name="Oval 36"/>
                <p:cNvSpPr>
                  <a:spLocks noChangeAspect="1" noChangeArrowheads="1"/>
                </p:cNvSpPr>
                <p:nvPr/>
              </p:nvSpPr>
              <p:spPr bwMode="auto">
                <a:xfrm flipH="1">
                  <a:off x="2351276" y="5317110"/>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8" name="Oval 37"/>
                <p:cNvSpPr>
                  <a:spLocks noChangeAspect="1" noChangeArrowheads="1"/>
                </p:cNvSpPr>
                <p:nvPr/>
              </p:nvSpPr>
              <p:spPr bwMode="auto">
                <a:xfrm flipH="1">
                  <a:off x="2477440"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9" name="Oval 38"/>
                <p:cNvSpPr>
                  <a:spLocks noChangeAspect="1" noChangeArrowheads="1"/>
                </p:cNvSpPr>
                <p:nvPr/>
              </p:nvSpPr>
              <p:spPr bwMode="auto">
                <a:xfrm>
                  <a:off x="2077441"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0" name="Oval 39"/>
                <p:cNvSpPr>
                  <a:spLocks noChangeAspect="1" noChangeArrowheads="1"/>
                </p:cNvSpPr>
                <p:nvPr/>
              </p:nvSpPr>
              <p:spPr bwMode="auto">
                <a:xfrm flipH="1">
                  <a:off x="2603604"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1" name="Oval 40"/>
                <p:cNvSpPr>
                  <a:spLocks noChangeAspect="1" noChangeArrowheads="1"/>
                </p:cNvSpPr>
                <p:nvPr/>
              </p:nvSpPr>
              <p:spPr bwMode="auto">
                <a:xfrm flipH="1">
                  <a:off x="1953173"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2" name="Arc 41"/>
                <p:cNvSpPr/>
                <p:nvPr/>
              </p:nvSpPr>
              <p:spPr>
                <a:xfrm rot="5012506">
                  <a:off x="2200463"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43" name="Arc 42"/>
                <p:cNvSpPr/>
                <p:nvPr/>
              </p:nvSpPr>
              <p:spPr>
                <a:xfrm rot="16587494" flipH="1">
                  <a:off x="2252986"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44" name="Arc 43"/>
                <p:cNvSpPr/>
                <p:nvPr/>
              </p:nvSpPr>
              <p:spPr>
                <a:xfrm rot="7395384">
                  <a:off x="2218960" y="4926421"/>
                  <a:ext cx="150756" cy="174698"/>
                </a:xfrm>
                <a:prstGeom prst="arc">
                  <a:avLst>
                    <a:gd name="adj1" fmla="val 16200000"/>
                    <a:gd name="adj2" fmla="val 21459126"/>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cxnSp>
              <p:nvCxnSpPr>
                <p:cNvPr id="45" name="Straight Connector 44"/>
                <p:cNvCxnSpPr>
                  <a:stCxn id="34" idx="4"/>
                  <a:endCxn id="36" idx="0"/>
                </p:cNvCxnSpPr>
                <p:nvPr/>
              </p:nvCxnSpPr>
              <p:spPr>
                <a:xfrm>
                  <a:off x="2247429" y="5077336"/>
                  <a:ext cx="0" cy="239756"/>
                </a:xfrm>
                <a:prstGeom prst="line">
                  <a:avLst/>
                </a:prstGeom>
                <a:noFill/>
                <a:ln w="9525" cap="flat" cmpd="sng" algn="ctr">
                  <a:solidFill>
                    <a:srgbClr val="0070C0"/>
                  </a:solidFill>
                  <a:prstDash val="solid"/>
                </a:ln>
                <a:effectLst/>
              </p:spPr>
            </p:cxnSp>
            <p:sp>
              <p:nvSpPr>
                <p:cNvPr id="46" name="Oval 45"/>
                <p:cNvSpPr>
                  <a:spLocks noChangeAspect="1" noChangeArrowheads="1"/>
                </p:cNvSpPr>
                <p:nvPr/>
              </p:nvSpPr>
              <p:spPr bwMode="auto">
                <a:xfrm>
                  <a:off x="2201709" y="513992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47" name="Straight Connector 46"/>
                <p:cNvCxnSpPr>
                  <a:stCxn id="35" idx="4"/>
                  <a:endCxn id="37" idx="0"/>
                </p:cNvCxnSpPr>
                <p:nvPr/>
              </p:nvCxnSpPr>
              <p:spPr>
                <a:xfrm>
                  <a:off x="2396996" y="5077354"/>
                  <a:ext cx="0" cy="239756"/>
                </a:xfrm>
                <a:prstGeom prst="line">
                  <a:avLst/>
                </a:prstGeom>
                <a:noFill/>
                <a:ln w="9525" cap="flat" cmpd="sng" algn="ctr">
                  <a:solidFill>
                    <a:srgbClr val="0070C0"/>
                  </a:solidFill>
                  <a:prstDash val="solid"/>
                </a:ln>
                <a:effectLst/>
              </p:spPr>
            </p:cxnSp>
            <p:sp>
              <p:nvSpPr>
                <p:cNvPr id="48" name="Oval 47"/>
                <p:cNvSpPr>
                  <a:spLocks noChangeAspect="1" noChangeArrowheads="1"/>
                </p:cNvSpPr>
                <p:nvPr/>
              </p:nvSpPr>
              <p:spPr bwMode="auto">
                <a:xfrm flipH="1">
                  <a:off x="2351275" y="5139945"/>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49" name="Straight Connector 48"/>
                <p:cNvCxnSpPr>
                  <a:stCxn id="35" idx="3"/>
                  <a:endCxn id="40" idx="7"/>
                </p:cNvCxnSpPr>
                <p:nvPr/>
              </p:nvCxnSpPr>
              <p:spPr>
                <a:xfrm>
                  <a:off x="2429325" y="5063963"/>
                  <a:ext cx="187670" cy="227227"/>
                </a:xfrm>
                <a:prstGeom prst="line">
                  <a:avLst/>
                </a:prstGeom>
                <a:noFill/>
                <a:ln w="9525" cap="flat" cmpd="sng" algn="ctr">
                  <a:solidFill>
                    <a:srgbClr val="0070C0"/>
                  </a:solidFill>
                  <a:prstDash val="solid"/>
                </a:ln>
                <a:effectLst/>
              </p:spPr>
            </p:cxnSp>
            <p:sp>
              <p:nvSpPr>
                <p:cNvPr id="50" name="Oval 49"/>
                <p:cNvSpPr>
                  <a:spLocks noChangeAspect="1" noChangeArrowheads="1"/>
                </p:cNvSpPr>
                <p:nvPr/>
              </p:nvSpPr>
              <p:spPr bwMode="auto">
                <a:xfrm flipH="1">
                  <a:off x="2477440" y="513185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1" name="Straight Connector 50"/>
                <p:cNvCxnSpPr>
                  <a:stCxn id="34" idx="3"/>
                  <a:endCxn id="41" idx="1"/>
                </p:cNvCxnSpPr>
                <p:nvPr/>
              </p:nvCxnSpPr>
              <p:spPr>
                <a:xfrm flipH="1">
                  <a:off x="2031222" y="5063945"/>
                  <a:ext cx="183878" cy="227245"/>
                </a:xfrm>
                <a:prstGeom prst="line">
                  <a:avLst/>
                </a:prstGeom>
                <a:noFill/>
                <a:ln w="9525" cap="flat" cmpd="sng" algn="ctr">
                  <a:solidFill>
                    <a:srgbClr val="0070C0"/>
                  </a:solidFill>
                  <a:prstDash val="solid"/>
                </a:ln>
                <a:effectLst/>
              </p:spPr>
            </p:cxnSp>
            <p:sp>
              <p:nvSpPr>
                <p:cNvPr id="52" name="Oval 51"/>
                <p:cNvSpPr>
                  <a:spLocks noChangeAspect="1" noChangeArrowheads="1"/>
                </p:cNvSpPr>
                <p:nvPr/>
              </p:nvSpPr>
              <p:spPr bwMode="auto">
                <a:xfrm>
                  <a:off x="2082174" y="5131848"/>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3" name="Straight Connector 52"/>
                <p:cNvCxnSpPr>
                  <a:stCxn id="46" idx="3"/>
                  <a:endCxn id="39" idx="7"/>
                </p:cNvCxnSpPr>
                <p:nvPr/>
              </p:nvCxnSpPr>
              <p:spPr>
                <a:xfrm flipH="1">
                  <a:off x="2155490" y="5217976"/>
                  <a:ext cx="59610" cy="88697"/>
                </a:xfrm>
                <a:prstGeom prst="line">
                  <a:avLst/>
                </a:prstGeom>
                <a:noFill/>
                <a:ln w="9525" cap="flat" cmpd="sng" algn="ctr">
                  <a:solidFill>
                    <a:srgbClr val="0070C0"/>
                  </a:solidFill>
                  <a:prstDash val="solid"/>
                </a:ln>
                <a:effectLst/>
              </p:spPr>
            </p:cxnSp>
            <p:cxnSp>
              <p:nvCxnSpPr>
                <p:cNvPr id="54" name="Straight Connector 53"/>
                <p:cNvCxnSpPr>
                  <a:stCxn id="48" idx="3"/>
                  <a:endCxn id="38" idx="7"/>
                </p:cNvCxnSpPr>
                <p:nvPr/>
              </p:nvCxnSpPr>
              <p:spPr>
                <a:xfrm>
                  <a:off x="2429325" y="5217994"/>
                  <a:ext cx="61506" cy="88679"/>
                </a:xfrm>
                <a:prstGeom prst="line">
                  <a:avLst/>
                </a:prstGeom>
                <a:noFill/>
                <a:ln w="9525" cap="flat" cmpd="sng" algn="ctr">
                  <a:solidFill>
                    <a:srgbClr val="0070C0"/>
                  </a:solidFill>
                  <a:prstDash val="solid"/>
                </a:ln>
                <a:effectLst/>
              </p:spPr>
            </p:cxnSp>
          </p:grpSp>
        </p:grpSp>
      </p:grpSp>
      <p:grpSp>
        <p:nvGrpSpPr>
          <p:cNvPr id="55" name="Group 54"/>
          <p:cNvGrpSpPr/>
          <p:nvPr/>
        </p:nvGrpSpPr>
        <p:grpSpPr>
          <a:xfrm>
            <a:off x="8425432" y="1668482"/>
            <a:ext cx="3187706" cy="2703829"/>
            <a:chOff x="8983574" y="1271765"/>
            <a:chExt cx="3188159" cy="2704212"/>
          </a:xfrm>
        </p:grpSpPr>
        <p:grpSp>
          <p:nvGrpSpPr>
            <p:cNvPr id="56" name="Group 55"/>
            <p:cNvGrpSpPr/>
            <p:nvPr/>
          </p:nvGrpSpPr>
          <p:grpSpPr>
            <a:xfrm>
              <a:off x="9335241" y="1637769"/>
              <a:ext cx="890300" cy="1310628"/>
              <a:chOff x="8687015" y="1827830"/>
              <a:chExt cx="890300" cy="1310628"/>
            </a:xfrm>
          </p:grpSpPr>
          <p:sp>
            <p:nvSpPr>
              <p:cNvPr id="65" name="Rectangle 64"/>
              <p:cNvSpPr/>
              <p:nvPr/>
            </p:nvSpPr>
            <p:spPr>
              <a:xfrm>
                <a:off x="8687015" y="2574331"/>
                <a:ext cx="890300" cy="564127"/>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8" dirty="0">
                    <a:ln>
                      <a:solidFill>
                        <a:srgbClr val="FFFFFF">
                          <a:alpha val="0"/>
                        </a:srgbClr>
                      </a:solidFill>
                    </a:ln>
                    <a:solidFill>
                      <a:srgbClr val="FFFFFF"/>
                    </a:solidFill>
                  </a:rPr>
                  <a:t>Claims &amp; Kerberos web apps</a:t>
                </a:r>
              </a:p>
            </p:txBody>
          </p:sp>
          <p:sp>
            <p:nvSpPr>
              <p:cNvPr id="66" name="Rounded Rectangle 2058"/>
              <p:cNvSpPr>
                <a:spLocks noChangeAspect="1"/>
              </p:cNvSpPr>
              <p:nvPr/>
            </p:nvSpPr>
            <p:spPr bwMode="auto">
              <a:xfrm>
                <a:off x="8975893" y="1827830"/>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 name="Group 56"/>
            <p:cNvGrpSpPr/>
            <p:nvPr/>
          </p:nvGrpSpPr>
          <p:grpSpPr>
            <a:xfrm>
              <a:off x="10086753" y="2623871"/>
              <a:ext cx="1085295" cy="1102645"/>
              <a:chOff x="9606728" y="1831209"/>
              <a:chExt cx="1085295" cy="1102645"/>
            </a:xfrm>
          </p:grpSpPr>
          <p:sp>
            <p:nvSpPr>
              <p:cNvPr id="63" name="Rectangle 62"/>
              <p:cNvSpPr/>
              <p:nvPr/>
            </p:nvSpPr>
            <p:spPr>
              <a:xfrm>
                <a:off x="9606728" y="2557770"/>
                <a:ext cx="1085295" cy="376084"/>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8" dirty="0">
                    <a:ln>
                      <a:solidFill>
                        <a:srgbClr val="FFFFFF">
                          <a:alpha val="0"/>
                        </a:srgbClr>
                      </a:solidFill>
                    </a:ln>
                    <a:solidFill>
                      <a:srgbClr val="FFFFFF"/>
                    </a:solidFill>
                  </a:rPr>
                  <a:t>Restful </a:t>
                </a:r>
                <a:r>
                  <a:rPr lang="en-US" sz="1198" dirty="0" err="1">
                    <a:ln>
                      <a:solidFill>
                        <a:srgbClr val="FFFFFF">
                          <a:alpha val="0"/>
                        </a:srgbClr>
                      </a:solidFill>
                    </a:ln>
                    <a:solidFill>
                      <a:srgbClr val="FFFFFF"/>
                    </a:solidFill>
                  </a:rPr>
                  <a:t>OAuth</a:t>
                </a:r>
                <a:r>
                  <a:rPr lang="en-US" sz="1198" dirty="0">
                    <a:ln>
                      <a:solidFill>
                        <a:srgbClr val="FFFFFF">
                          <a:alpha val="0"/>
                        </a:srgbClr>
                      </a:solidFill>
                    </a:ln>
                    <a:solidFill>
                      <a:srgbClr val="FFFFFF"/>
                    </a:solidFill>
                  </a:rPr>
                  <a:t> apps</a:t>
                </a:r>
              </a:p>
            </p:txBody>
          </p:sp>
          <p:sp>
            <p:nvSpPr>
              <p:cNvPr id="64" name="Rounded Rectangle 2058"/>
              <p:cNvSpPr>
                <a:spLocks noChangeAspect="1"/>
              </p:cNvSpPr>
              <p:nvPr/>
            </p:nvSpPr>
            <p:spPr bwMode="auto">
              <a:xfrm>
                <a:off x="9981940" y="1831209"/>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 name="Group 57"/>
            <p:cNvGrpSpPr/>
            <p:nvPr/>
          </p:nvGrpSpPr>
          <p:grpSpPr>
            <a:xfrm>
              <a:off x="10869084" y="1644047"/>
              <a:ext cx="1085295" cy="1106024"/>
              <a:chOff x="10596259" y="1827830"/>
              <a:chExt cx="1085295" cy="1106024"/>
            </a:xfrm>
          </p:grpSpPr>
          <p:sp>
            <p:nvSpPr>
              <p:cNvPr id="61" name="Rectangle 60"/>
              <p:cNvSpPr/>
              <p:nvPr/>
            </p:nvSpPr>
            <p:spPr>
              <a:xfrm>
                <a:off x="10596259" y="2557770"/>
                <a:ext cx="1085295" cy="376084"/>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8" dirty="0">
                    <a:ln>
                      <a:solidFill>
                        <a:srgbClr val="FFFFFF">
                          <a:alpha val="0"/>
                        </a:srgbClr>
                      </a:solidFill>
                    </a:ln>
                    <a:solidFill>
                      <a:srgbClr val="FFFFFF"/>
                    </a:solidFill>
                  </a:rPr>
                  <a:t>Office Forms Based Access</a:t>
                </a:r>
              </a:p>
            </p:txBody>
          </p:sp>
          <p:sp>
            <p:nvSpPr>
              <p:cNvPr id="62" name="Rounded Rectangle 2058"/>
              <p:cNvSpPr>
                <a:spLocks noChangeAspect="1"/>
              </p:cNvSpPr>
              <p:nvPr/>
            </p:nvSpPr>
            <p:spPr bwMode="auto">
              <a:xfrm>
                <a:off x="10953711" y="1827830"/>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59" name="Oval 58"/>
            <p:cNvSpPr/>
            <p:nvPr>
              <p:custDataLst>
                <p:tags r:id="rId4"/>
              </p:custDataLst>
            </p:nvPr>
          </p:nvSpPr>
          <p:spPr bwMode="auto">
            <a:xfrm>
              <a:off x="8983574" y="1271765"/>
              <a:ext cx="3188159" cy="2704212"/>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096856" fontAlgn="base">
                <a:spcBef>
                  <a:spcPct val="0"/>
                </a:spcBef>
                <a:spcAft>
                  <a:spcPct val="0"/>
                </a:spcAft>
              </a:pPr>
              <a:endParaRPr lang="en-US" sz="2700" dirty="0">
                <a:solidFill>
                  <a:srgbClr val="595959"/>
                </a:solidFill>
              </a:endParaRPr>
            </a:p>
          </p:txBody>
        </p:sp>
        <p:sp>
          <p:nvSpPr>
            <p:cNvPr id="60" name="Rectangle 59"/>
            <p:cNvSpPr/>
            <p:nvPr/>
          </p:nvSpPr>
          <p:spPr>
            <a:xfrm>
              <a:off x="9862194" y="1364181"/>
              <a:ext cx="1375754" cy="376476"/>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9" b="1" spc="-30" dirty="0">
                  <a:solidFill>
                    <a:srgbClr val="FFFFFF"/>
                  </a:solidFill>
                </a:rPr>
                <a:t>Published applications</a:t>
              </a:r>
            </a:p>
          </p:txBody>
        </p:sp>
      </p:grpSp>
      <p:grpSp>
        <p:nvGrpSpPr>
          <p:cNvPr id="67" name="Group 66"/>
          <p:cNvGrpSpPr/>
          <p:nvPr/>
        </p:nvGrpSpPr>
        <p:grpSpPr>
          <a:xfrm>
            <a:off x="5385109" y="3502163"/>
            <a:ext cx="946047" cy="987490"/>
            <a:chOff x="7087417" y="2021335"/>
            <a:chExt cx="827087" cy="836747"/>
          </a:xfrm>
        </p:grpSpPr>
        <p:sp>
          <p:nvSpPr>
            <p:cNvPr id="68" name="Rectangle 67"/>
            <p:cNvSpPr/>
            <p:nvPr/>
          </p:nvSpPr>
          <p:spPr>
            <a:xfrm>
              <a:off x="7178829" y="2727685"/>
              <a:ext cx="735675" cy="130397"/>
            </a:xfrm>
            <a:prstGeom prst="rect">
              <a:avLst/>
            </a:prstGeom>
            <a:ln w="19050">
              <a:noFill/>
            </a:ln>
          </p:spPr>
          <p:txBody>
            <a:bodyPr wrap="square" lIns="0" tIns="0" rIns="0" bIns="0" anchor="ctr">
              <a:spAutoFit/>
            </a:bodyPr>
            <a:lstStyle/>
            <a:p>
              <a:pPr algn="ctr" defTabSz="1096269" fontAlgn="base">
                <a:spcAft>
                  <a:spcPct val="0"/>
                </a:spcAft>
              </a:pPr>
              <a:r>
                <a:rPr lang="en-US" sz="1000" dirty="0" smtClean="0">
                  <a:ln>
                    <a:solidFill>
                      <a:srgbClr val="FFFFFF">
                        <a:alpha val="0"/>
                      </a:srgbClr>
                    </a:solidFill>
                  </a:ln>
                  <a:solidFill>
                    <a:srgbClr val="FFFFFF"/>
                  </a:solidFill>
                </a:rPr>
                <a:t>ADFS Proxy</a:t>
              </a:r>
              <a:endParaRPr lang="en-US" sz="1000" dirty="0">
                <a:ln>
                  <a:solidFill>
                    <a:srgbClr val="FFFFFF">
                      <a:alpha val="0"/>
                    </a:srgbClr>
                  </a:solidFill>
                </a:ln>
                <a:solidFill>
                  <a:srgbClr val="FFFFFF"/>
                </a:solidFill>
              </a:endParaRPr>
            </a:p>
          </p:txBody>
        </p:sp>
        <p:grpSp>
          <p:nvGrpSpPr>
            <p:cNvPr id="69" name="Group 68"/>
            <p:cNvGrpSpPr/>
            <p:nvPr/>
          </p:nvGrpSpPr>
          <p:grpSpPr>
            <a:xfrm>
              <a:off x="7087417" y="2021335"/>
              <a:ext cx="561936" cy="659682"/>
              <a:chOff x="7318521" y="2021335"/>
              <a:chExt cx="561936" cy="659682"/>
            </a:xfrm>
          </p:grpSpPr>
          <p:sp>
            <p:nvSpPr>
              <p:cNvPr id="70" name="Rounded Rectangle 2058"/>
              <p:cNvSpPr>
                <a:spLocks noChangeAspect="1"/>
              </p:cNvSpPr>
              <p:nvPr/>
            </p:nvSpPr>
            <p:spPr bwMode="auto">
              <a:xfrm>
                <a:off x="7545585" y="2021335"/>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19050">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71" name="Group 70"/>
              <p:cNvGrpSpPr>
                <a:grpSpLocks noChangeAspect="1"/>
              </p:cNvGrpSpPr>
              <p:nvPr/>
            </p:nvGrpSpPr>
            <p:grpSpPr>
              <a:xfrm>
                <a:off x="7318521" y="2175555"/>
                <a:ext cx="401083" cy="264866"/>
                <a:chOff x="1840649" y="4818296"/>
                <a:chExt cx="966161" cy="691914"/>
              </a:xfrm>
            </p:grpSpPr>
            <p:sp>
              <p:nvSpPr>
                <p:cNvPr id="72" name="Freeform 71"/>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solidFill>
                <a:ln w="19050" cap="flat" cmpd="sng">
                  <a:solidFill>
                    <a:schemeClr val="accent3">
                      <a:lumMod val="75000"/>
                    </a:schemeClr>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3" name="Freeform 72"/>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lumMod val="85000"/>
                  </a:schemeClr>
                </a:solidFill>
                <a:ln w="19050" cap="flat" cmpd="sng">
                  <a:solidFill>
                    <a:schemeClr val="accent3">
                      <a:lumMod val="75000"/>
                    </a:schemeClr>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4" name="Oval 73"/>
                <p:cNvSpPr>
                  <a:spLocks noChangeAspect="1" noChangeArrowheads="1"/>
                </p:cNvSpPr>
                <p:nvPr/>
              </p:nvSpPr>
              <p:spPr bwMode="auto">
                <a:xfrm>
                  <a:off x="2201709" y="4985896"/>
                  <a:ext cx="91441" cy="91439"/>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5" name="Oval 74"/>
                <p:cNvSpPr>
                  <a:spLocks noChangeAspect="1" noChangeArrowheads="1"/>
                </p:cNvSpPr>
                <p:nvPr/>
              </p:nvSpPr>
              <p:spPr bwMode="auto">
                <a:xfrm flipH="1">
                  <a:off x="2351276" y="4985914"/>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6" name="Oval 75"/>
                <p:cNvSpPr>
                  <a:spLocks noChangeAspect="1" noChangeArrowheads="1"/>
                </p:cNvSpPr>
                <p:nvPr/>
              </p:nvSpPr>
              <p:spPr bwMode="auto">
                <a:xfrm>
                  <a:off x="2201709" y="531709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7" name="Oval 76"/>
                <p:cNvSpPr>
                  <a:spLocks noChangeAspect="1" noChangeArrowheads="1"/>
                </p:cNvSpPr>
                <p:nvPr/>
              </p:nvSpPr>
              <p:spPr bwMode="auto">
                <a:xfrm flipH="1">
                  <a:off x="2351276" y="5317110"/>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8" name="Oval 77"/>
                <p:cNvSpPr>
                  <a:spLocks noChangeAspect="1" noChangeArrowheads="1"/>
                </p:cNvSpPr>
                <p:nvPr/>
              </p:nvSpPr>
              <p:spPr bwMode="auto">
                <a:xfrm flipH="1">
                  <a:off x="2477440" y="529328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79" name="Oval 78"/>
                <p:cNvSpPr>
                  <a:spLocks noChangeAspect="1" noChangeArrowheads="1"/>
                </p:cNvSpPr>
                <p:nvPr/>
              </p:nvSpPr>
              <p:spPr bwMode="auto">
                <a:xfrm>
                  <a:off x="2077441" y="529328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80" name="Oval 79"/>
                <p:cNvSpPr>
                  <a:spLocks noChangeAspect="1" noChangeArrowheads="1"/>
                </p:cNvSpPr>
                <p:nvPr/>
              </p:nvSpPr>
              <p:spPr bwMode="auto">
                <a:xfrm flipH="1">
                  <a:off x="2603604" y="5277799"/>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81" name="Oval 80"/>
                <p:cNvSpPr>
                  <a:spLocks noChangeAspect="1" noChangeArrowheads="1"/>
                </p:cNvSpPr>
                <p:nvPr/>
              </p:nvSpPr>
              <p:spPr bwMode="auto">
                <a:xfrm flipH="1">
                  <a:off x="1953173" y="5277799"/>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82" name="Arc 81"/>
                <p:cNvSpPr/>
                <p:nvPr/>
              </p:nvSpPr>
              <p:spPr>
                <a:xfrm rot="5012506">
                  <a:off x="2200463" y="5152334"/>
                  <a:ext cx="197274" cy="174698"/>
                </a:xfrm>
                <a:prstGeom prst="arc">
                  <a:avLst>
                    <a:gd name="adj1" fmla="val 16200000"/>
                    <a:gd name="adj2" fmla="val 814800"/>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83" name="Arc 82"/>
                <p:cNvSpPr/>
                <p:nvPr/>
              </p:nvSpPr>
              <p:spPr>
                <a:xfrm rot="16587494" flipH="1">
                  <a:off x="2252986" y="5152334"/>
                  <a:ext cx="197274" cy="174698"/>
                </a:xfrm>
                <a:prstGeom prst="arc">
                  <a:avLst>
                    <a:gd name="adj1" fmla="val 16200000"/>
                    <a:gd name="adj2" fmla="val 814800"/>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84" name="Arc 83"/>
                <p:cNvSpPr/>
                <p:nvPr/>
              </p:nvSpPr>
              <p:spPr>
                <a:xfrm rot="7395384">
                  <a:off x="2218960" y="4926421"/>
                  <a:ext cx="150756" cy="174698"/>
                </a:xfrm>
                <a:prstGeom prst="arc">
                  <a:avLst>
                    <a:gd name="adj1" fmla="val 16200000"/>
                    <a:gd name="adj2" fmla="val 21459126"/>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cxnSp>
              <p:nvCxnSpPr>
                <p:cNvPr id="85" name="Straight Connector 84"/>
                <p:cNvCxnSpPr>
                  <a:stCxn id="74" idx="4"/>
                  <a:endCxn id="76" idx="0"/>
                </p:cNvCxnSpPr>
                <p:nvPr/>
              </p:nvCxnSpPr>
              <p:spPr>
                <a:xfrm>
                  <a:off x="2247429" y="5077336"/>
                  <a:ext cx="0" cy="239756"/>
                </a:xfrm>
                <a:prstGeom prst="line">
                  <a:avLst/>
                </a:prstGeom>
                <a:noFill/>
                <a:ln w="19050" cap="flat" cmpd="sng" algn="ctr">
                  <a:solidFill>
                    <a:schemeClr val="accent3">
                      <a:lumMod val="75000"/>
                    </a:schemeClr>
                  </a:solidFill>
                  <a:prstDash val="solid"/>
                </a:ln>
                <a:effectLst/>
              </p:spPr>
            </p:cxnSp>
            <p:sp>
              <p:nvSpPr>
                <p:cNvPr id="86" name="Oval 85"/>
                <p:cNvSpPr>
                  <a:spLocks noChangeAspect="1" noChangeArrowheads="1"/>
                </p:cNvSpPr>
                <p:nvPr/>
              </p:nvSpPr>
              <p:spPr bwMode="auto">
                <a:xfrm>
                  <a:off x="2201709" y="5139927"/>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87" name="Straight Connector 86"/>
                <p:cNvCxnSpPr>
                  <a:stCxn id="75" idx="4"/>
                  <a:endCxn id="77" idx="0"/>
                </p:cNvCxnSpPr>
                <p:nvPr/>
              </p:nvCxnSpPr>
              <p:spPr>
                <a:xfrm>
                  <a:off x="2396996" y="5077354"/>
                  <a:ext cx="0" cy="239756"/>
                </a:xfrm>
                <a:prstGeom prst="line">
                  <a:avLst/>
                </a:prstGeom>
                <a:noFill/>
                <a:ln w="19050" cap="flat" cmpd="sng" algn="ctr">
                  <a:solidFill>
                    <a:schemeClr val="accent3">
                      <a:lumMod val="75000"/>
                    </a:schemeClr>
                  </a:solidFill>
                  <a:prstDash val="solid"/>
                </a:ln>
                <a:effectLst/>
              </p:spPr>
            </p:cxnSp>
            <p:sp>
              <p:nvSpPr>
                <p:cNvPr id="88" name="Oval 87"/>
                <p:cNvSpPr>
                  <a:spLocks noChangeAspect="1" noChangeArrowheads="1"/>
                </p:cNvSpPr>
                <p:nvPr/>
              </p:nvSpPr>
              <p:spPr bwMode="auto">
                <a:xfrm flipH="1">
                  <a:off x="2351275" y="5139945"/>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89" name="Straight Connector 88"/>
                <p:cNvCxnSpPr>
                  <a:stCxn id="75" idx="3"/>
                  <a:endCxn id="80" idx="7"/>
                </p:cNvCxnSpPr>
                <p:nvPr/>
              </p:nvCxnSpPr>
              <p:spPr>
                <a:xfrm>
                  <a:off x="2429325" y="5063963"/>
                  <a:ext cx="187670" cy="227227"/>
                </a:xfrm>
                <a:prstGeom prst="line">
                  <a:avLst/>
                </a:prstGeom>
                <a:noFill/>
                <a:ln w="19050" cap="flat" cmpd="sng" algn="ctr">
                  <a:solidFill>
                    <a:schemeClr val="accent3">
                      <a:lumMod val="75000"/>
                    </a:schemeClr>
                  </a:solidFill>
                  <a:prstDash val="solid"/>
                </a:ln>
                <a:effectLst/>
              </p:spPr>
            </p:cxnSp>
            <p:sp>
              <p:nvSpPr>
                <p:cNvPr id="90" name="Oval 89"/>
                <p:cNvSpPr>
                  <a:spLocks noChangeAspect="1" noChangeArrowheads="1"/>
                </p:cNvSpPr>
                <p:nvPr/>
              </p:nvSpPr>
              <p:spPr bwMode="auto">
                <a:xfrm flipH="1">
                  <a:off x="2477440" y="5131857"/>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91" name="Straight Connector 90"/>
                <p:cNvCxnSpPr>
                  <a:stCxn id="74" idx="3"/>
                  <a:endCxn id="81" idx="1"/>
                </p:cNvCxnSpPr>
                <p:nvPr/>
              </p:nvCxnSpPr>
              <p:spPr>
                <a:xfrm flipH="1">
                  <a:off x="2031222" y="5063945"/>
                  <a:ext cx="183878" cy="227245"/>
                </a:xfrm>
                <a:prstGeom prst="line">
                  <a:avLst/>
                </a:prstGeom>
                <a:noFill/>
                <a:ln w="19050" cap="flat" cmpd="sng" algn="ctr">
                  <a:solidFill>
                    <a:schemeClr val="accent3">
                      <a:lumMod val="75000"/>
                    </a:schemeClr>
                  </a:solidFill>
                  <a:prstDash val="solid"/>
                </a:ln>
                <a:effectLst/>
              </p:spPr>
            </p:cxnSp>
            <p:sp>
              <p:nvSpPr>
                <p:cNvPr id="92" name="Oval 91"/>
                <p:cNvSpPr>
                  <a:spLocks noChangeAspect="1" noChangeArrowheads="1"/>
                </p:cNvSpPr>
                <p:nvPr/>
              </p:nvSpPr>
              <p:spPr bwMode="auto">
                <a:xfrm>
                  <a:off x="2082174" y="5131848"/>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93" name="Straight Connector 92"/>
                <p:cNvCxnSpPr>
                  <a:stCxn id="86" idx="3"/>
                  <a:endCxn id="79" idx="7"/>
                </p:cNvCxnSpPr>
                <p:nvPr/>
              </p:nvCxnSpPr>
              <p:spPr>
                <a:xfrm flipH="1">
                  <a:off x="2155490" y="5217976"/>
                  <a:ext cx="59610" cy="88697"/>
                </a:xfrm>
                <a:prstGeom prst="line">
                  <a:avLst/>
                </a:prstGeom>
                <a:noFill/>
                <a:ln w="19050" cap="flat" cmpd="sng" algn="ctr">
                  <a:solidFill>
                    <a:schemeClr val="accent3">
                      <a:lumMod val="75000"/>
                    </a:schemeClr>
                  </a:solidFill>
                  <a:prstDash val="solid"/>
                </a:ln>
                <a:effectLst/>
              </p:spPr>
            </p:cxnSp>
            <p:cxnSp>
              <p:nvCxnSpPr>
                <p:cNvPr id="94" name="Straight Connector 93"/>
                <p:cNvCxnSpPr>
                  <a:stCxn id="88" idx="3"/>
                  <a:endCxn id="78" idx="7"/>
                </p:cNvCxnSpPr>
                <p:nvPr/>
              </p:nvCxnSpPr>
              <p:spPr>
                <a:xfrm>
                  <a:off x="2429325" y="5217994"/>
                  <a:ext cx="61506" cy="88679"/>
                </a:xfrm>
                <a:prstGeom prst="line">
                  <a:avLst/>
                </a:prstGeom>
                <a:noFill/>
                <a:ln w="19050" cap="flat" cmpd="sng" algn="ctr">
                  <a:solidFill>
                    <a:schemeClr val="accent3">
                      <a:lumMod val="75000"/>
                    </a:schemeClr>
                  </a:solidFill>
                  <a:prstDash val="solid"/>
                </a:ln>
                <a:effectLst/>
              </p:spPr>
            </p:cxnSp>
          </p:grpSp>
        </p:grpSp>
      </p:grpSp>
      <p:pic>
        <p:nvPicPr>
          <p:cNvPr id="95" name="Picture 15" descr="User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07509" y="2306252"/>
            <a:ext cx="1285442" cy="128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 name="Rectangle 95"/>
          <p:cNvSpPr/>
          <p:nvPr/>
        </p:nvSpPr>
        <p:spPr bwMode="auto">
          <a:xfrm>
            <a:off x="5236051" y="1495129"/>
            <a:ext cx="1229749" cy="320036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99" b="1" spc="-30" dirty="0">
                <a:solidFill>
                  <a:srgbClr val="FFFFFF"/>
                </a:solidFill>
              </a:rPr>
              <a:t>Web </a:t>
            </a:r>
            <a:r>
              <a:rPr lang="en-US" sz="1199" b="1" spc="-30" dirty="0" smtClean="0">
                <a:solidFill>
                  <a:srgbClr val="FFFFFF"/>
                </a:solidFill>
              </a:rPr>
              <a:t>App Proxy</a:t>
            </a:r>
            <a:endParaRPr lang="en-US" sz="1199" b="1" spc="-30" dirty="0">
              <a:solidFill>
                <a:srgbClr val="FFFFFF"/>
              </a:solidFill>
            </a:endParaRPr>
          </a:p>
        </p:txBody>
      </p:sp>
      <p:sp>
        <p:nvSpPr>
          <p:cNvPr id="97" name="Rectangle 96"/>
          <p:cNvSpPr/>
          <p:nvPr>
            <p:custDataLst>
              <p:tags r:id="rId3"/>
            </p:custDataLst>
          </p:nvPr>
        </p:nvSpPr>
        <p:spPr bwMode="auto">
          <a:xfrm>
            <a:off x="4510479" y="5265115"/>
            <a:ext cx="2713587" cy="1107354"/>
          </a:xfrm>
          <a:prstGeom prst="rect">
            <a:avLst/>
          </a:prstGeom>
        </p:spPr>
        <p:txBody>
          <a:bodyPr vert="horz" wrap="square" lIns="0" tIns="0" rIns="0" bIns="0" rtlCol="0">
            <a:spAutoFit/>
          </a:bodyPr>
          <a:lstStyle/>
          <a:p>
            <a:pPr>
              <a:lnSpc>
                <a:spcPct val="90000"/>
              </a:lnSpc>
              <a:spcAft>
                <a:spcPts val="900"/>
              </a:spcAft>
              <a:buSzPct val="90000"/>
            </a:pPr>
            <a:r>
              <a:rPr lang="en-US" sz="1599" dirty="0" smtClean="0">
                <a:solidFill>
                  <a:srgbClr val="FFFFFF"/>
                </a:solidFill>
                <a:latin typeface="Segoe UI Light"/>
                <a:ea typeface="Segoe UI" pitchFamily="34" charset="0"/>
                <a:cs typeface="Segoe UI" pitchFamily="34" charset="0"/>
              </a:rPr>
              <a:t>Users are pre-authenticated securely at the edge before being allowed to access corporate resources from extranet.</a:t>
            </a:r>
            <a:endParaRPr lang="en-US" sz="1599" dirty="0">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5722667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579715"/>
          </a:xfrm>
        </p:spPr>
        <p:txBody>
          <a:bodyPr/>
          <a:lstStyle/>
          <a:p>
            <a:pPr marL="0" indent="0">
              <a:buNone/>
            </a:pPr>
            <a:r>
              <a:rPr lang="en-US" sz="2400" dirty="0" smtClean="0"/>
              <a:t>Office 365 MDM:</a:t>
            </a:r>
          </a:p>
          <a:p>
            <a:pPr lvl="1"/>
            <a:r>
              <a:rPr lang="en-US" sz="2000" dirty="0" smtClean="0"/>
              <a:t>Integrated management experience from O365 portal (powered by Intune)</a:t>
            </a:r>
          </a:p>
          <a:p>
            <a:pPr lvl="1"/>
            <a:r>
              <a:rPr lang="en-US" sz="2000" dirty="0" smtClean="0"/>
              <a:t>More comprehensive device &amp; app management with Intune (EMS)</a:t>
            </a:r>
          </a:p>
          <a:p>
            <a:pPr lvl="1"/>
            <a:endParaRPr lang="en-US" sz="2000" dirty="0"/>
          </a:p>
          <a:p>
            <a:pPr lvl="1"/>
            <a:r>
              <a:rPr lang="en-US" sz="2000" dirty="0" smtClean="0"/>
              <a:t>Conditional access control for:</a:t>
            </a:r>
          </a:p>
          <a:p>
            <a:pPr lvl="2"/>
            <a:r>
              <a:rPr lang="en-US" sz="2000" dirty="0" smtClean="0"/>
              <a:t>Exchange ActiveSync (EAS) on iOS6+, Android 4+, Windows Phone 8.1+</a:t>
            </a:r>
          </a:p>
          <a:p>
            <a:pPr lvl="2"/>
            <a:r>
              <a:rPr lang="en-US" sz="2000" dirty="0" smtClean="0"/>
              <a:t>OneDrive Pro for Business (OD4B) on iOS &amp; Android</a:t>
            </a:r>
          </a:p>
          <a:p>
            <a:pPr lvl="2"/>
            <a:r>
              <a:rPr lang="en-US" sz="2000" dirty="0" smtClean="0"/>
              <a:t>Mobile Outlook Web Access Apps (MOWA) on iOS &amp; Android</a:t>
            </a:r>
          </a:p>
          <a:p>
            <a:pPr lvl="2"/>
            <a:r>
              <a:rPr lang="en-US" sz="2000" dirty="0" smtClean="0"/>
              <a:t>Office for iPad</a:t>
            </a:r>
          </a:p>
          <a:p>
            <a:pPr lvl="2"/>
            <a:r>
              <a:rPr lang="en-US" sz="2000" dirty="0" smtClean="0"/>
              <a:t>Office Mobile for Android</a:t>
            </a:r>
          </a:p>
          <a:p>
            <a:pPr lvl="2"/>
            <a:endParaRPr lang="en-US" sz="2000" dirty="0"/>
          </a:p>
          <a:p>
            <a:pPr lvl="1"/>
            <a:r>
              <a:rPr lang="en-US" sz="2000" dirty="0" smtClean="0"/>
              <a:t>Learn more at “OFC-B330  - Mobile Device Management for Office 365”</a:t>
            </a:r>
            <a:endParaRPr lang="en-US" sz="2000" dirty="0"/>
          </a:p>
          <a:p>
            <a:pPr lvl="1"/>
            <a:endParaRPr lang="en-US" sz="2000" dirty="0" smtClean="0"/>
          </a:p>
        </p:txBody>
      </p:sp>
      <p:sp>
        <p:nvSpPr>
          <p:cNvPr id="5" name="Title 2"/>
          <p:cNvSpPr txBox="1">
            <a:spLocks/>
          </p:cNvSpPr>
          <p:nvPr/>
        </p:nvSpPr>
        <p:spPr>
          <a:xfrm>
            <a:off x="43501" y="103807"/>
            <a:ext cx="11889564" cy="5956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Conditional access control for Office 365</a:t>
            </a:r>
          </a:p>
        </p:txBody>
      </p:sp>
      <p:grpSp>
        <p:nvGrpSpPr>
          <p:cNvPr id="6" name="Group 5"/>
          <p:cNvGrpSpPr/>
          <p:nvPr/>
        </p:nvGrpSpPr>
        <p:grpSpPr>
          <a:xfrm>
            <a:off x="11060496" y="0"/>
            <a:ext cx="1348991" cy="1280160"/>
            <a:chOff x="11163722" y="1026336"/>
            <a:chExt cx="1348991" cy="1280160"/>
          </a:xfrm>
        </p:grpSpPr>
        <p:sp>
          <p:nvSpPr>
            <p:cNvPr id="7" name="Right Triangle 6"/>
            <p:cNvSpPr/>
            <p:nvPr/>
          </p:nvSpPr>
          <p:spPr bwMode="auto">
            <a:xfrm rot="10800000">
              <a:off x="11163722" y="1026336"/>
              <a:ext cx="1280160" cy="1280160"/>
            </a:xfrm>
            <a:prstGeom prst="rtTriangle">
              <a:avLst/>
            </a:prstGeom>
            <a:solidFill>
              <a:schemeClr val="bg2"/>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vert270" wrap="square" lIns="45720" tIns="45720" rIns="45720" bIns="45720" numCol="1" spcCol="0" rtlCol="0" fromWordArt="0" anchor="ctr" anchorCtr="0" forceAA="0" compatLnSpc="1">
              <a:prstTxWarp prst="textNoShape">
                <a:avLst/>
              </a:prstTxWarp>
              <a:noAutofit/>
              <a:scene3d>
                <a:camera prst="orthographicFront">
                  <a:rot lat="171926" lon="3654042" rev="4193847"/>
                </a:camera>
                <a:lightRig rig="threePt" dir="t"/>
              </a:scene3d>
              <a:flatTx/>
            </a:bodyPr>
            <a:lstStyle/>
            <a:p>
              <a:pPr algn="ctr" defTabSz="914099" fontAlgn="base">
                <a:spcBef>
                  <a:spcPct val="0"/>
                </a:spcBef>
                <a:spcAft>
                  <a:spcPct val="0"/>
                </a:spcAft>
              </a:pPr>
              <a:endParaRPr lang="en-US" sz="2200" dirty="0">
                <a:gradFill>
                  <a:gsLst>
                    <a:gs pos="0">
                      <a:srgbClr val="FFFFFF"/>
                    </a:gs>
                    <a:gs pos="100000">
                      <a:srgbClr val="FFFFFF"/>
                    </a:gs>
                  </a:gsLst>
                  <a:lin ang="9600000" scaled="0"/>
                </a:gradFill>
                <a:ea typeface="Segoe UI" pitchFamily="34" charset="0"/>
                <a:cs typeface="Segoe UI" pitchFamily="34" charset="0"/>
              </a:endParaRPr>
            </a:p>
          </p:txBody>
        </p:sp>
        <p:sp>
          <p:nvSpPr>
            <p:cNvPr id="8" name="TextBox 18"/>
            <p:cNvSpPr txBox="1"/>
            <p:nvPr/>
          </p:nvSpPr>
          <p:spPr>
            <a:xfrm rot="2620722">
              <a:off x="11503912" y="1275334"/>
              <a:ext cx="1008801" cy="4308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spc="-70" dirty="0" smtClean="0">
                <a:solidFill>
                  <a:srgbClr val="FFFFFF"/>
                </a:solidFill>
              </a:endParaRPr>
            </a:p>
            <a:p>
              <a:pPr algn="ctr"/>
              <a:r>
                <a:rPr lang="en-US" sz="1400" spc="-70" dirty="0" smtClean="0">
                  <a:solidFill>
                    <a:srgbClr val="FFFFFF"/>
                  </a:solidFill>
                </a:rPr>
                <a:t>Q1 CY2015</a:t>
              </a:r>
              <a:endParaRPr lang="en-US" sz="1400" spc="-70" dirty="0">
                <a:solidFill>
                  <a:srgbClr val="FFFFFF"/>
                </a:solidFill>
              </a:endParaRPr>
            </a:p>
          </p:txBody>
        </p:sp>
      </p:grpSp>
    </p:spTree>
    <p:extLst>
      <p:ext uri="{BB962C8B-B14F-4D97-AF65-F5344CB8AC3E}">
        <p14:creationId xmlns:p14="http://schemas.microsoft.com/office/powerpoint/2010/main" val="36238693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37" y="-10217"/>
            <a:ext cx="9144000" cy="6858000"/>
          </a:xfrm>
          <a:prstGeom prst="rect">
            <a:avLst/>
          </a:prstGeom>
        </p:spPr>
      </p:pic>
      <p:sp>
        <p:nvSpPr>
          <p:cNvPr id="5" name="Rectangle 4"/>
          <p:cNvSpPr/>
          <p:nvPr/>
        </p:nvSpPr>
        <p:spPr>
          <a:xfrm>
            <a:off x="1865312" y="3961708"/>
            <a:ext cx="2560320" cy="58293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6" name="Rectangle 5"/>
          <p:cNvSpPr/>
          <p:nvPr/>
        </p:nvSpPr>
        <p:spPr>
          <a:xfrm>
            <a:off x="1865312" y="3258762"/>
            <a:ext cx="2560320" cy="62293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7" name="Rectangle 6"/>
          <p:cNvSpPr/>
          <p:nvPr/>
        </p:nvSpPr>
        <p:spPr>
          <a:xfrm>
            <a:off x="1865312" y="2555816"/>
            <a:ext cx="2560320" cy="62293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8" name="Rectangle 7"/>
          <p:cNvSpPr/>
          <p:nvPr/>
        </p:nvSpPr>
        <p:spPr>
          <a:xfrm>
            <a:off x="1865312" y="1852870"/>
            <a:ext cx="2560320" cy="62293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9" name="TextBox 7"/>
          <p:cNvSpPr txBox="1"/>
          <p:nvPr/>
        </p:nvSpPr>
        <p:spPr>
          <a:xfrm>
            <a:off x="4598962" y="1976934"/>
            <a:ext cx="5962675" cy="1631216"/>
          </a:xfrm>
          <a:prstGeom prst="rect">
            <a:avLst/>
          </a:prstGeom>
          <a:solidFill>
            <a:srgbClr val="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315181"/>
                </a:solidFill>
                <a:latin typeface="Helvetica Neue" panose="02000503000000020004" pitchFamily="2" charset="0"/>
                <a:cs typeface="Helvetica Neue" panose="02000503000000020004" pitchFamily="2" charset="0"/>
              </a:rPr>
              <a:t>To access your e-mail and other company resources, this device needs to be enrolled with Contoso. To enroll your device follow the instructions below:</a:t>
            </a:r>
          </a:p>
          <a:p>
            <a:endParaRPr lang="en-US" sz="1000" dirty="0" smtClean="0">
              <a:solidFill>
                <a:srgbClr val="315181"/>
              </a:solidFill>
              <a:latin typeface="Helvetica Neue" panose="02000503000000020004" pitchFamily="2" charset="0"/>
              <a:cs typeface="Helvetica Neue" panose="02000503000000020004" pitchFamily="2" charset="0"/>
            </a:endParaRPr>
          </a:p>
          <a:p>
            <a:r>
              <a:rPr lang="en-US" sz="1000" b="1" dirty="0" smtClean="0">
                <a:solidFill>
                  <a:srgbClr val="315181"/>
                </a:solidFill>
                <a:latin typeface="Helvetica Neue" panose="02000503000000020004" pitchFamily="2" charset="0"/>
                <a:cs typeface="Helvetica Neue" panose="02000503000000020004" pitchFamily="2" charset="0"/>
              </a:rPr>
              <a:t>Step 1</a:t>
            </a:r>
            <a:endParaRPr lang="en-US" sz="1000" b="1" dirty="0">
              <a:solidFill>
                <a:srgbClr val="315181"/>
              </a:solidFill>
              <a:latin typeface="Helvetica Neue" panose="02000503000000020004" pitchFamily="2" charset="0"/>
              <a:cs typeface="Helvetica Neue" panose="02000503000000020004" pitchFamily="2" charset="0"/>
            </a:endParaRPr>
          </a:p>
          <a:p>
            <a:r>
              <a:rPr lang="en-US" sz="1000" u="sng" dirty="0" smtClean="0">
                <a:solidFill>
                  <a:srgbClr val="038AF6"/>
                </a:solidFill>
                <a:latin typeface="Helvetica Neue" panose="02000503000000020004" pitchFamily="2" charset="0"/>
                <a:cs typeface="Helvetica Neue" panose="02000503000000020004" pitchFamily="2" charset="0"/>
              </a:rPr>
              <a:t>Enroll your device.</a:t>
            </a:r>
            <a:endParaRPr lang="en-US" sz="1000" dirty="0" smtClean="0">
              <a:solidFill>
                <a:srgbClr val="315181"/>
              </a:solidFill>
              <a:latin typeface="Helvetica Neue" panose="02000503000000020004" pitchFamily="2" charset="0"/>
              <a:cs typeface="Helvetica Neue" panose="02000503000000020004" pitchFamily="2" charset="0"/>
            </a:endParaRPr>
          </a:p>
          <a:p>
            <a:endParaRPr lang="en-US" sz="1000" dirty="0" smtClean="0">
              <a:solidFill>
                <a:srgbClr val="315181"/>
              </a:solidFill>
              <a:latin typeface="Helvetica Neue" panose="02000503000000020004" pitchFamily="2" charset="0"/>
              <a:cs typeface="Helvetica Neue" panose="02000503000000020004" pitchFamily="2" charset="0"/>
            </a:endParaRPr>
          </a:p>
          <a:p>
            <a:r>
              <a:rPr lang="en-US" sz="1000" b="1" dirty="0">
                <a:solidFill>
                  <a:srgbClr val="315181"/>
                </a:solidFill>
                <a:latin typeface="Helvetica Neue" panose="02000503000000020004" pitchFamily="2" charset="0"/>
                <a:cs typeface="Helvetica Neue" panose="02000503000000020004" pitchFamily="2" charset="0"/>
              </a:rPr>
              <a:t>Step 2</a:t>
            </a:r>
            <a:endParaRPr lang="en-US" sz="1000" dirty="0">
              <a:solidFill>
                <a:srgbClr val="315181"/>
              </a:solidFill>
              <a:latin typeface="Helvetica Neue" panose="02000503000000020004" pitchFamily="2" charset="0"/>
              <a:cs typeface="Helvetica Neue" panose="02000503000000020004" pitchFamily="2" charset="0"/>
            </a:endParaRPr>
          </a:p>
          <a:p>
            <a:r>
              <a:rPr lang="en-US" sz="1000" dirty="0" smtClean="0">
                <a:solidFill>
                  <a:srgbClr val="315181"/>
                </a:solidFill>
                <a:latin typeface="Helvetica Neue" panose="02000503000000020004" pitchFamily="2" charset="0"/>
                <a:cs typeface="Helvetica Neue" panose="02000503000000020004" pitchFamily="2" charset="0"/>
              </a:rPr>
              <a:t>Once you’ve enrolled your device, tap here to </a:t>
            </a:r>
            <a:r>
              <a:rPr lang="en-US" sz="1000" u="sng" dirty="0" smtClean="0">
                <a:solidFill>
                  <a:srgbClr val="038AF6"/>
                </a:solidFill>
                <a:latin typeface="Helvetica Neue" panose="02000503000000020004" pitchFamily="2" charset="0"/>
                <a:cs typeface="Helvetica Neue" panose="02000503000000020004" pitchFamily="2" charset="0"/>
              </a:rPr>
              <a:t>Activate your email client</a:t>
            </a:r>
            <a:r>
              <a:rPr lang="en-US" sz="1000" dirty="0" smtClean="0">
                <a:solidFill>
                  <a:srgbClr val="315181"/>
                </a:solidFill>
                <a:latin typeface="Helvetica Neue" panose="02000503000000020004" pitchFamily="2" charset="0"/>
                <a:cs typeface="Helvetica Neue" panose="02000503000000020004" pitchFamily="2" charset="0"/>
              </a:rPr>
              <a:t>.</a:t>
            </a:r>
          </a:p>
          <a:p>
            <a:endParaRPr lang="en-US" sz="1000" dirty="0">
              <a:solidFill>
                <a:srgbClr val="315181"/>
              </a:solidFill>
              <a:latin typeface="Helvetica Neue" panose="02000503000000020004" pitchFamily="2" charset="0"/>
              <a:cs typeface="Helvetica Neue" panose="02000503000000020004" pitchFamily="2" charset="0"/>
            </a:endParaRPr>
          </a:p>
          <a:p>
            <a:endParaRPr lang="en-US" sz="1000" dirty="0" smtClean="0">
              <a:solidFill>
                <a:srgbClr val="315181"/>
              </a:solidFill>
              <a:latin typeface="Helvetica Neue" panose="02000503000000020004" pitchFamily="2" charset="0"/>
              <a:cs typeface="Helvetica Neue" panose="02000503000000020004" pitchFamily="2" charset="0"/>
            </a:endParaRPr>
          </a:p>
        </p:txBody>
      </p:sp>
      <p:pic>
        <p:nvPicPr>
          <p:cNvPr id="10" name="Picture 9" descr="\\windesign\Shared\zachshal\Assets\Hands\Hand.png"/>
          <p:cNvPicPr>
            <a:picLocks noChangeAspect="1" noChangeArrowheads="1"/>
          </p:cNvPicPr>
          <p:nvPr/>
        </p:nvPicPr>
        <p:blipFill rotWithShape="1">
          <a:blip r:embed="rId3">
            <a:extLst>
              <a:ext uri="{28A0092B-C50C-407E-A947-70E740481C1C}">
                <a14:useLocalDpi xmlns:a14="http://schemas.microsoft.com/office/drawing/2010/main" val="0"/>
              </a:ext>
            </a:extLst>
          </a:blip>
          <a:srcRect b="29088"/>
          <a:stretch/>
        </p:blipFill>
        <p:spPr bwMode="auto">
          <a:xfrm>
            <a:off x="5120969" y="2563288"/>
            <a:ext cx="3234813" cy="444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267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01" y="103807"/>
            <a:ext cx="11889564" cy="595644"/>
          </a:xfrm>
        </p:spPr>
        <p:txBody>
          <a:bodyPr/>
          <a:lstStyle/>
          <a:p>
            <a:r>
              <a:rPr lang="en-US" sz="3200" dirty="0" smtClean="0"/>
              <a:t>Conditional access control - Exchange ActiveSync (EAS)</a:t>
            </a:r>
            <a:endParaRPr lang="en-US" sz="3200" dirty="0"/>
          </a:p>
        </p:txBody>
      </p:sp>
      <p:sp>
        <p:nvSpPr>
          <p:cNvPr id="5" name="Rounded Rectangle 4"/>
          <p:cNvSpPr/>
          <p:nvPr/>
        </p:nvSpPr>
        <p:spPr>
          <a:xfrm>
            <a:off x="1347226" y="3413746"/>
            <a:ext cx="1371600" cy="447675"/>
          </a:xfrm>
          <a:prstGeom prst="roundRect">
            <a:avLst>
              <a:gd name="adj" fmla="val 570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FFFFFF"/>
                </a:solidFill>
              </a:rPr>
              <a:t>Azure DRS</a:t>
            </a:r>
            <a:endParaRPr lang="en-US" dirty="0">
              <a:solidFill>
                <a:srgbClr val="FFFFFF"/>
              </a:solidFill>
            </a:endParaRPr>
          </a:p>
        </p:txBody>
      </p:sp>
      <p:sp>
        <p:nvSpPr>
          <p:cNvPr id="6" name="Rounded Rectangle 5"/>
          <p:cNvSpPr/>
          <p:nvPr/>
        </p:nvSpPr>
        <p:spPr>
          <a:xfrm>
            <a:off x="3537975" y="5833096"/>
            <a:ext cx="1371600" cy="447675"/>
          </a:xfrm>
          <a:prstGeom prst="roundRect">
            <a:avLst>
              <a:gd name="adj" fmla="val 570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FFFFFF"/>
                </a:solidFill>
              </a:rPr>
              <a:t>EAS Client</a:t>
            </a:r>
            <a:endParaRPr lang="en-US" dirty="0">
              <a:solidFill>
                <a:srgbClr val="FFFFFF"/>
              </a:solidFill>
            </a:endParaRPr>
          </a:p>
        </p:txBody>
      </p:sp>
      <p:sp>
        <p:nvSpPr>
          <p:cNvPr id="7" name="Rounded Rectangle 6"/>
          <p:cNvSpPr/>
          <p:nvPr/>
        </p:nvSpPr>
        <p:spPr>
          <a:xfrm>
            <a:off x="3537976" y="2242170"/>
            <a:ext cx="1371600" cy="447675"/>
          </a:xfrm>
          <a:prstGeom prst="roundRect">
            <a:avLst>
              <a:gd name="adj" fmla="val 570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FFFFFF"/>
                </a:solidFill>
              </a:rPr>
              <a:t>EAS Server</a:t>
            </a:r>
            <a:endParaRPr lang="en-US" dirty="0">
              <a:solidFill>
                <a:srgbClr val="FFFFFF"/>
              </a:solidFill>
            </a:endParaRPr>
          </a:p>
        </p:txBody>
      </p:sp>
      <p:sp>
        <p:nvSpPr>
          <p:cNvPr id="8" name="Rounded Rectangle 7"/>
          <p:cNvSpPr/>
          <p:nvPr/>
        </p:nvSpPr>
        <p:spPr>
          <a:xfrm>
            <a:off x="7852801" y="4184414"/>
            <a:ext cx="1371600" cy="661988"/>
          </a:xfrm>
          <a:prstGeom prst="roundRect">
            <a:avLst>
              <a:gd name="adj" fmla="val 57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rgbClr val="FFFFFF"/>
                </a:solidFill>
              </a:rPr>
              <a:t>Enrollment website</a:t>
            </a:r>
            <a:endParaRPr lang="en-US" sz="1400" dirty="0">
              <a:solidFill>
                <a:srgbClr val="FFFFFF"/>
              </a:solidFill>
            </a:endParaRPr>
          </a:p>
        </p:txBody>
      </p:sp>
      <p:sp>
        <p:nvSpPr>
          <p:cNvPr id="9" name="Rounded Rectangle 8"/>
          <p:cNvSpPr/>
          <p:nvPr/>
        </p:nvSpPr>
        <p:spPr>
          <a:xfrm>
            <a:off x="7852801" y="3694733"/>
            <a:ext cx="1371600" cy="447675"/>
          </a:xfrm>
          <a:prstGeom prst="roundRect">
            <a:avLst>
              <a:gd name="adj" fmla="val 57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rgbClr val="FFFFFF"/>
                </a:solidFill>
              </a:rPr>
              <a:t>Intune</a:t>
            </a:r>
            <a:endParaRPr lang="en-US" dirty="0">
              <a:solidFill>
                <a:srgbClr val="FFFFFF"/>
              </a:solidFill>
            </a:endParaRPr>
          </a:p>
        </p:txBody>
      </p:sp>
      <p:sp>
        <p:nvSpPr>
          <p:cNvPr id="27" name="Oval 26"/>
          <p:cNvSpPr/>
          <p:nvPr/>
        </p:nvSpPr>
        <p:spPr>
          <a:xfrm>
            <a:off x="1944487" y="3771579"/>
            <a:ext cx="181841" cy="17240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FFFFFF"/>
              </a:solidFill>
            </a:endParaRPr>
          </a:p>
        </p:txBody>
      </p:sp>
      <p:grpSp>
        <p:nvGrpSpPr>
          <p:cNvPr id="75" name="Group 74"/>
          <p:cNvGrpSpPr/>
          <p:nvPr/>
        </p:nvGrpSpPr>
        <p:grpSpPr>
          <a:xfrm>
            <a:off x="2654532" y="2689845"/>
            <a:ext cx="1219202" cy="3143251"/>
            <a:chOff x="2654532" y="2689845"/>
            <a:chExt cx="1219202" cy="3143251"/>
          </a:xfrm>
        </p:grpSpPr>
        <p:cxnSp>
          <p:nvCxnSpPr>
            <p:cNvPr id="18" name="Straight Arrow Connector 17"/>
            <p:cNvCxnSpPr/>
            <p:nvPr/>
          </p:nvCxnSpPr>
          <p:spPr>
            <a:xfrm flipV="1">
              <a:off x="3733238" y="2689845"/>
              <a:ext cx="0" cy="31432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9" name="TextBox 28"/>
            <p:cNvSpPr txBox="1"/>
            <p:nvPr/>
          </p:nvSpPr>
          <p:spPr>
            <a:xfrm>
              <a:off x="2654532" y="4038854"/>
              <a:ext cx="1195388" cy="830997"/>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Get email</a:t>
              </a:r>
            </a:p>
            <a:p>
              <a:pPr algn="ctr"/>
              <a:r>
                <a:rPr lang="en-US" sz="1200" i="1" dirty="0" smtClean="0">
                  <a:solidFill>
                    <a:srgbClr val="FFFFFF"/>
                  </a:solidFill>
                  <a:latin typeface="Segoe UI Light" panose="020B0502040204020203" pitchFamily="34" charset="0"/>
                  <a:cs typeface="Segoe UI Light" panose="020B0502040204020203" pitchFamily="34" charset="0"/>
                </a:rPr>
                <a:t>EAS ID, username, password</a:t>
              </a:r>
              <a:endParaRPr lang="en-US" sz="1200" i="1" dirty="0">
                <a:solidFill>
                  <a:srgbClr val="FFFFFF"/>
                </a:solidFill>
                <a:latin typeface="Segoe UI Light" panose="020B0502040204020203" pitchFamily="34" charset="0"/>
                <a:cs typeface="Segoe UI Light" panose="020B0502040204020203" pitchFamily="34" charset="0"/>
              </a:endParaRPr>
            </a:p>
          </p:txBody>
        </p:sp>
        <p:sp>
          <p:nvSpPr>
            <p:cNvPr id="36" name="Oval 35"/>
            <p:cNvSpPr/>
            <p:nvPr/>
          </p:nvSpPr>
          <p:spPr>
            <a:xfrm>
              <a:off x="3562981" y="4211165"/>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grpSp>
      <p:grpSp>
        <p:nvGrpSpPr>
          <p:cNvPr id="76" name="Group 75"/>
          <p:cNvGrpSpPr/>
          <p:nvPr/>
        </p:nvGrpSpPr>
        <p:grpSpPr>
          <a:xfrm>
            <a:off x="3339845" y="1063361"/>
            <a:ext cx="2536518" cy="1178810"/>
            <a:chOff x="3339845" y="1063361"/>
            <a:chExt cx="2536518" cy="1178810"/>
          </a:xfrm>
        </p:grpSpPr>
        <p:cxnSp>
          <p:nvCxnSpPr>
            <p:cNvPr id="20" name="Elbow Connector 19"/>
            <p:cNvCxnSpPr>
              <a:stCxn id="7" idx="0"/>
            </p:cNvCxnSpPr>
            <p:nvPr/>
          </p:nvCxnSpPr>
          <p:spPr>
            <a:xfrm rot="5400000" flipH="1" flipV="1">
              <a:off x="4702407" y="1068215"/>
              <a:ext cx="695325" cy="1652587"/>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3339845" y="1063361"/>
              <a:ext cx="1672741" cy="461665"/>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Lookup device compliance state</a:t>
              </a:r>
              <a:endParaRPr lang="en-US" sz="1200" i="1" dirty="0">
                <a:solidFill>
                  <a:srgbClr val="FFFFFF"/>
                </a:solidFill>
                <a:latin typeface="Segoe UI Light" panose="020B0502040204020203" pitchFamily="34" charset="0"/>
                <a:cs typeface="Segoe UI Light" panose="020B0502040204020203" pitchFamily="34" charset="0"/>
              </a:endParaRPr>
            </a:p>
          </p:txBody>
        </p:sp>
        <p:sp>
          <p:nvSpPr>
            <p:cNvPr id="37" name="Oval 36"/>
            <p:cNvSpPr/>
            <p:nvPr/>
          </p:nvSpPr>
          <p:spPr>
            <a:xfrm>
              <a:off x="4793188" y="1367810"/>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grpSp>
      <p:grpSp>
        <p:nvGrpSpPr>
          <p:cNvPr id="78" name="Group 77"/>
          <p:cNvGrpSpPr/>
          <p:nvPr/>
        </p:nvGrpSpPr>
        <p:grpSpPr>
          <a:xfrm>
            <a:off x="6769333" y="4846402"/>
            <a:ext cx="3357559" cy="1474850"/>
            <a:chOff x="6769333" y="4846402"/>
            <a:chExt cx="3357559" cy="1474850"/>
          </a:xfrm>
        </p:grpSpPr>
        <p:cxnSp>
          <p:nvCxnSpPr>
            <p:cNvPr id="24" name="Elbow Connector 23"/>
            <p:cNvCxnSpPr>
              <a:endCxn id="8" idx="2"/>
            </p:cNvCxnSpPr>
            <p:nvPr/>
          </p:nvCxnSpPr>
          <p:spPr>
            <a:xfrm flipV="1">
              <a:off x="6769333" y="4846402"/>
              <a:ext cx="1769268" cy="132959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461208" y="5675934"/>
              <a:ext cx="1665684" cy="461665"/>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Unified enrollment (WPJ + management)</a:t>
              </a:r>
            </a:p>
          </p:txBody>
        </p:sp>
        <p:sp>
          <p:nvSpPr>
            <p:cNvPr id="40" name="Oval 39"/>
            <p:cNvSpPr/>
            <p:nvPr/>
          </p:nvSpPr>
          <p:spPr>
            <a:xfrm>
              <a:off x="7144379" y="5983113"/>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grpSp>
      <p:grpSp>
        <p:nvGrpSpPr>
          <p:cNvPr id="80" name="Group 79"/>
          <p:cNvGrpSpPr/>
          <p:nvPr/>
        </p:nvGrpSpPr>
        <p:grpSpPr>
          <a:xfrm>
            <a:off x="2029453" y="3943981"/>
            <a:ext cx="3163505" cy="2726127"/>
            <a:chOff x="2029453" y="3943981"/>
            <a:chExt cx="3163505" cy="2726127"/>
          </a:xfrm>
        </p:grpSpPr>
        <p:cxnSp>
          <p:nvCxnSpPr>
            <p:cNvPr id="25" name="Elbow Connector 24"/>
            <p:cNvCxnSpPr>
              <a:endCxn id="27" idx="4"/>
            </p:cNvCxnSpPr>
            <p:nvPr/>
          </p:nvCxnSpPr>
          <p:spPr>
            <a:xfrm rot="10800000">
              <a:off x="2035409" y="3943981"/>
              <a:ext cx="3157549" cy="253913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29453" y="6011130"/>
              <a:ext cx="1378745" cy="461665"/>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Register EAS </a:t>
              </a:r>
            </a:p>
            <a:p>
              <a:pPr algn="ctr"/>
              <a:r>
                <a:rPr lang="en-US" sz="1200" i="1" dirty="0" smtClean="0">
                  <a:solidFill>
                    <a:srgbClr val="FFFFFF"/>
                  </a:solidFill>
                  <a:latin typeface="Segoe UI Light" panose="020B0502040204020203" pitchFamily="34" charset="0"/>
                  <a:cs typeface="Segoe UI Light" panose="020B0502040204020203" pitchFamily="34" charset="0"/>
                </a:rPr>
                <a:t>email client</a:t>
              </a:r>
            </a:p>
          </p:txBody>
        </p:sp>
        <p:sp>
          <p:nvSpPr>
            <p:cNvPr id="42" name="Oval 41"/>
            <p:cNvSpPr/>
            <p:nvPr/>
          </p:nvSpPr>
          <p:spPr>
            <a:xfrm>
              <a:off x="3204605" y="6331969"/>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FFFFFF"/>
                  </a:solidFill>
                </a:rPr>
                <a:t>6</a:t>
              </a:r>
            </a:p>
          </p:txBody>
        </p:sp>
      </p:grpSp>
      <p:grpSp>
        <p:nvGrpSpPr>
          <p:cNvPr id="81" name="Group 80"/>
          <p:cNvGrpSpPr/>
          <p:nvPr/>
        </p:nvGrpSpPr>
        <p:grpSpPr>
          <a:xfrm>
            <a:off x="717384" y="1765922"/>
            <a:ext cx="7754542" cy="2614313"/>
            <a:chOff x="717384" y="1765922"/>
            <a:chExt cx="7754542" cy="2614313"/>
          </a:xfrm>
        </p:grpSpPr>
        <p:cxnSp>
          <p:nvCxnSpPr>
            <p:cNvPr id="26" name="Elbow Connector 25"/>
            <p:cNvCxnSpPr>
              <a:stCxn id="5" idx="0"/>
            </p:cNvCxnSpPr>
            <p:nvPr/>
          </p:nvCxnSpPr>
          <p:spPr>
            <a:xfrm rot="5400000" flipH="1" flipV="1">
              <a:off x="4428564" y="-629616"/>
              <a:ext cx="1647824" cy="643890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54356" y="3918570"/>
              <a:ext cx="673894" cy="461665"/>
            </a:xfrm>
            <a:prstGeom prst="rect">
              <a:avLst/>
            </a:prstGeom>
            <a:noFill/>
          </p:spPr>
          <p:txBody>
            <a:bodyPr wrap="square" rtlCol="0">
              <a:spAutoFit/>
            </a:bodyPr>
            <a:lstStyle/>
            <a:p>
              <a:pPr algn="ctr"/>
              <a:r>
                <a:rPr lang="en-US" sz="1200" dirty="0" smtClean="0">
                  <a:solidFill>
                    <a:srgbClr val="FFFFFF"/>
                  </a:solidFill>
                  <a:latin typeface="Segoe UI Light" panose="020B0502040204020203" pitchFamily="34" charset="0"/>
                  <a:cs typeface="Segoe UI Light" panose="020B0502040204020203" pitchFamily="34" charset="0"/>
                </a:rPr>
                <a:t>Device authn.</a:t>
              </a:r>
              <a:endParaRPr lang="en-US" sz="1200" dirty="0">
                <a:solidFill>
                  <a:srgbClr val="FFFFFF"/>
                </a:solidFill>
                <a:latin typeface="Segoe UI Light" panose="020B0502040204020203" pitchFamily="34" charset="0"/>
                <a:cs typeface="Segoe UI Light" panose="020B0502040204020203" pitchFamily="34" charset="0"/>
              </a:endParaRPr>
            </a:p>
          </p:txBody>
        </p:sp>
        <p:sp>
          <p:nvSpPr>
            <p:cNvPr id="35" name="TextBox 34"/>
            <p:cNvSpPr txBox="1"/>
            <p:nvPr/>
          </p:nvSpPr>
          <p:spPr>
            <a:xfrm>
              <a:off x="717384" y="2566168"/>
              <a:ext cx="1378745" cy="461665"/>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Create EASID to device ID binding</a:t>
              </a:r>
            </a:p>
          </p:txBody>
        </p:sp>
        <p:sp>
          <p:nvSpPr>
            <p:cNvPr id="43" name="Oval 42"/>
            <p:cNvSpPr/>
            <p:nvPr/>
          </p:nvSpPr>
          <p:spPr>
            <a:xfrm>
              <a:off x="1865746" y="2219665"/>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FFFFFF"/>
                  </a:solidFill>
                </a:rPr>
                <a:t>7</a:t>
              </a:r>
            </a:p>
          </p:txBody>
        </p:sp>
      </p:grpSp>
      <p:grpSp>
        <p:nvGrpSpPr>
          <p:cNvPr id="79" name="Group 78"/>
          <p:cNvGrpSpPr/>
          <p:nvPr/>
        </p:nvGrpSpPr>
        <p:grpSpPr>
          <a:xfrm>
            <a:off x="6691252" y="680071"/>
            <a:ext cx="3458862" cy="3238500"/>
            <a:chOff x="6691252" y="680071"/>
            <a:chExt cx="3458862" cy="3238500"/>
          </a:xfrm>
        </p:grpSpPr>
        <p:cxnSp>
          <p:nvCxnSpPr>
            <p:cNvPr id="11" name="Straight Connector 10"/>
            <p:cNvCxnSpPr/>
            <p:nvPr/>
          </p:nvCxnSpPr>
          <p:spPr>
            <a:xfrm flipV="1">
              <a:off x="6691252" y="746746"/>
              <a:ext cx="2094999" cy="728885"/>
            </a:xfrm>
            <a:prstGeom prst="line">
              <a:avLst/>
            </a:prstGeom>
            <a:ln w="19050">
              <a:solidFill>
                <a:srgbClr val="7FBA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24096" y="1467517"/>
              <a:ext cx="1778810" cy="399680"/>
            </a:xfrm>
            <a:prstGeom prst="line">
              <a:avLst/>
            </a:prstGeom>
            <a:ln w="19050">
              <a:solidFill>
                <a:srgbClr val="7FBA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45" idx="0"/>
            </p:cNvCxnSpPr>
            <p:nvPr/>
          </p:nvCxnSpPr>
          <p:spPr>
            <a:xfrm flipV="1">
              <a:off x="9224401" y="1289671"/>
              <a:ext cx="523875" cy="2628900"/>
            </a:xfrm>
            <a:prstGeom prst="bentConnector3">
              <a:avLst>
                <a:gd name="adj1" fmla="val 14363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88644" y="2381503"/>
              <a:ext cx="1195388" cy="830997"/>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Set device management/ compliance status</a:t>
              </a:r>
              <a:endParaRPr lang="en-US" sz="1200" i="1" dirty="0">
                <a:solidFill>
                  <a:srgbClr val="FFFFFF"/>
                </a:solidFill>
                <a:latin typeface="Segoe UI Light" panose="020B0502040204020203" pitchFamily="34" charset="0"/>
                <a:cs typeface="Segoe UI Light" panose="020B0502040204020203" pitchFamily="34" charset="0"/>
              </a:endParaRPr>
            </a:p>
          </p:txBody>
        </p:sp>
        <p:sp>
          <p:nvSpPr>
            <p:cNvPr id="41" name="Oval 40"/>
            <p:cNvSpPr/>
            <p:nvPr/>
          </p:nvSpPr>
          <p:spPr>
            <a:xfrm>
              <a:off x="9839361" y="2946408"/>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FFFFFF"/>
                  </a:solidFill>
                </a:rPr>
                <a:t>5</a:t>
              </a:r>
            </a:p>
          </p:txBody>
        </p:sp>
        <p:sp>
          <p:nvSpPr>
            <p:cNvPr id="45" name="Round Diagonal Corner Rectangle 44"/>
            <p:cNvSpPr/>
            <p:nvPr/>
          </p:nvSpPr>
          <p:spPr>
            <a:xfrm>
              <a:off x="8471926" y="680071"/>
              <a:ext cx="1276350" cy="121920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FFFF"/>
                  </a:solidFill>
                </a:rPr>
                <a:t>Device object</a:t>
              </a:r>
            </a:p>
            <a:p>
              <a:pPr marL="171450" indent="-171450">
                <a:buFontTx/>
                <a:buChar char="-"/>
              </a:pPr>
              <a:r>
                <a:rPr lang="en-US" sz="1200" dirty="0" smtClean="0">
                  <a:solidFill>
                    <a:srgbClr val="FFFFFF"/>
                  </a:solidFill>
                </a:rPr>
                <a:t>device id</a:t>
              </a:r>
            </a:p>
            <a:p>
              <a:pPr marL="171450" indent="-171450">
                <a:buFontTx/>
                <a:buChar char="-"/>
              </a:pPr>
              <a:r>
                <a:rPr lang="en-US" sz="1200" dirty="0" err="1" smtClean="0">
                  <a:solidFill>
                    <a:srgbClr val="FFFFFF"/>
                  </a:solidFill>
                </a:rPr>
                <a:t>isManaged</a:t>
              </a:r>
              <a:endParaRPr lang="en-US" sz="1200" dirty="0" smtClean="0">
                <a:solidFill>
                  <a:srgbClr val="FFFFFF"/>
                </a:solidFill>
              </a:endParaRPr>
            </a:p>
            <a:p>
              <a:pPr marL="171450" indent="-171450">
                <a:buFontTx/>
                <a:buChar char="-"/>
              </a:pPr>
              <a:r>
                <a:rPr lang="en-US" sz="1200" dirty="0" err="1" smtClean="0">
                  <a:solidFill>
                    <a:srgbClr val="FFFFFF"/>
                  </a:solidFill>
                </a:rPr>
                <a:t>MDMStatus</a:t>
              </a:r>
              <a:endParaRPr lang="en-US" sz="1200" dirty="0" smtClean="0">
                <a:solidFill>
                  <a:srgbClr val="FFFFFF"/>
                </a:solidFill>
              </a:endParaRPr>
            </a:p>
            <a:p>
              <a:pPr marL="171450" indent="-171450">
                <a:buFontTx/>
                <a:buChar char="-"/>
              </a:pPr>
              <a:endParaRPr lang="en-US" sz="1200" dirty="0">
                <a:solidFill>
                  <a:srgbClr val="FFFFFF"/>
                </a:solidFill>
              </a:endParaRPr>
            </a:p>
            <a:p>
              <a:pPr marL="171450" indent="-171450">
                <a:buFontTx/>
                <a:buChar char="-"/>
              </a:pPr>
              <a:r>
                <a:rPr lang="en-US" sz="1200" dirty="0" smtClean="0">
                  <a:solidFill>
                    <a:srgbClr val="FFFFFF"/>
                  </a:solidFill>
                </a:rPr>
                <a:t>EASIDs</a:t>
              </a:r>
              <a:endParaRPr lang="en-US" sz="1200" dirty="0">
                <a:solidFill>
                  <a:srgbClr val="FFFFFF"/>
                </a:solidFill>
              </a:endParaRPr>
            </a:p>
          </p:txBody>
        </p:sp>
      </p:grpSp>
      <p:grpSp>
        <p:nvGrpSpPr>
          <p:cNvPr id="46" name="Group 45"/>
          <p:cNvGrpSpPr/>
          <p:nvPr/>
        </p:nvGrpSpPr>
        <p:grpSpPr>
          <a:xfrm>
            <a:off x="5669603" y="916048"/>
            <a:ext cx="1087835" cy="660995"/>
            <a:chOff x="1840649" y="4818296"/>
            <a:chExt cx="966161" cy="691914"/>
          </a:xfrm>
        </p:grpSpPr>
        <p:sp>
          <p:nvSpPr>
            <p:cNvPr id="47" name="Freeform 46"/>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48" name="Freeform 47"/>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49" name="Oval 48"/>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0" name="Oval 49"/>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1" name="Oval 50"/>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2" name="Oval 51"/>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3" name="Oval 52"/>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4" name="Oval 53"/>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5" name="Oval 54"/>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6" name="Oval 55"/>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57" name="Arc 56"/>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58" name="Arc 57"/>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59" name="Arc 58"/>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cxnSp>
          <p:nvCxnSpPr>
            <p:cNvPr id="60" name="Straight Connector 59"/>
            <p:cNvCxnSpPr>
              <a:stCxn id="49" idx="4"/>
              <a:endCxn id="51"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61" name="Oval 60"/>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62" name="Straight Connector 61"/>
            <p:cNvCxnSpPr>
              <a:stCxn id="50" idx="4"/>
              <a:endCxn id="52"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63" name="Oval 62"/>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64" name="Straight Connector 63"/>
            <p:cNvCxnSpPr>
              <a:stCxn id="50" idx="3"/>
              <a:endCxn id="55"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65" name="Oval 64"/>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66" name="Straight Connector 65"/>
            <p:cNvCxnSpPr>
              <a:stCxn id="49" idx="3"/>
              <a:endCxn id="56"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67" name="Oval 66"/>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68" name="Straight Connector 67"/>
            <p:cNvCxnSpPr>
              <a:stCxn id="61" idx="3"/>
              <a:endCxn id="54"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69" name="Straight Connector 68"/>
            <p:cNvCxnSpPr>
              <a:stCxn id="63" idx="3"/>
              <a:endCxn id="53" idx="7"/>
            </p:cNvCxnSpPr>
            <p:nvPr/>
          </p:nvCxnSpPr>
          <p:spPr>
            <a:xfrm>
              <a:off x="2429325" y="5217994"/>
              <a:ext cx="61506" cy="88679"/>
            </a:xfrm>
            <a:prstGeom prst="line">
              <a:avLst/>
            </a:prstGeom>
            <a:noFill/>
            <a:ln w="9525" cap="flat" cmpd="sng" algn="ctr">
              <a:solidFill>
                <a:srgbClr val="FFFFFF"/>
              </a:solidFill>
              <a:prstDash val="solid"/>
            </a:ln>
            <a:effectLst/>
          </p:spPr>
        </p:cxnSp>
      </p:grpSp>
      <p:sp>
        <p:nvSpPr>
          <p:cNvPr id="82" name="TextBox 81"/>
          <p:cNvSpPr txBox="1"/>
          <p:nvPr/>
        </p:nvSpPr>
        <p:spPr>
          <a:xfrm>
            <a:off x="5613000" y="1513902"/>
            <a:ext cx="1195388" cy="276999"/>
          </a:xfrm>
          <a:prstGeom prst="rect">
            <a:avLst/>
          </a:prstGeom>
          <a:noFill/>
        </p:spPr>
        <p:txBody>
          <a:bodyPr wrap="square" rtlCol="0">
            <a:spAutoFit/>
          </a:bodyPr>
          <a:lstStyle/>
          <a:p>
            <a:pPr algn="ctr"/>
            <a:r>
              <a:rPr lang="en-US" sz="1200" dirty="0" smtClean="0">
                <a:solidFill>
                  <a:srgbClr val="FFFFFF"/>
                </a:solidFill>
                <a:latin typeface="Segoe UI Light" panose="020B0502040204020203" pitchFamily="34" charset="0"/>
                <a:cs typeface="Segoe UI Light" panose="020B0502040204020203" pitchFamily="34" charset="0"/>
              </a:rPr>
              <a:t>Azure AD</a:t>
            </a:r>
            <a:endParaRPr lang="en-US" sz="1200" dirty="0">
              <a:solidFill>
                <a:srgbClr val="FFFFFF"/>
              </a:solidFill>
              <a:latin typeface="Segoe UI Light" panose="020B0502040204020203" pitchFamily="34" charset="0"/>
              <a:cs typeface="Segoe UI Light" panose="020B0502040204020203" pitchFamily="34" charset="0"/>
            </a:endParaRPr>
          </a:p>
        </p:txBody>
      </p:sp>
      <p:grpSp>
        <p:nvGrpSpPr>
          <p:cNvPr id="89" name="Group 88"/>
          <p:cNvGrpSpPr/>
          <p:nvPr/>
        </p:nvGrpSpPr>
        <p:grpSpPr>
          <a:xfrm>
            <a:off x="4167343" y="2689845"/>
            <a:ext cx="2817494" cy="4294317"/>
            <a:chOff x="4167343" y="2689845"/>
            <a:chExt cx="2817494" cy="4294317"/>
          </a:xfrm>
        </p:grpSpPr>
        <p:grpSp>
          <p:nvGrpSpPr>
            <p:cNvPr id="77" name="Group 76"/>
            <p:cNvGrpSpPr/>
            <p:nvPr/>
          </p:nvGrpSpPr>
          <p:grpSpPr>
            <a:xfrm>
              <a:off x="4167343" y="2689845"/>
              <a:ext cx="2817494" cy="4276726"/>
              <a:chOff x="4167343" y="2689845"/>
              <a:chExt cx="2817494" cy="4276726"/>
            </a:xfrm>
          </p:grpSpPr>
          <p:cxnSp>
            <p:nvCxnSpPr>
              <p:cNvPr id="21" name="Straight Arrow Connector 20"/>
              <p:cNvCxnSpPr/>
              <p:nvPr/>
            </p:nvCxnSpPr>
            <p:spPr>
              <a:xfrm>
                <a:off x="4700026" y="2689845"/>
                <a:ext cx="14287" cy="3143251"/>
              </a:xfrm>
              <a:prstGeom prst="straightConnector1">
                <a:avLst/>
              </a:prstGeom>
              <a:ln w="19050">
                <a:solidFill>
                  <a:srgbClr val="FFC000">
                    <a:alpha val="50000"/>
                  </a:srgbClr>
                </a:solidFill>
                <a:tailEnd type="triangle"/>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4167343" y="3935988"/>
                <a:ext cx="1079901" cy="4516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505050"/>
                    </a:solidFill>
                  </a:rPr>
                  <a:t>Quarantine email</a:t>
                </a:r>
                <a:endParaRPr lang="en-US" sz="1200" dirty="0">
                  <a:solidFill>
                    <a:srgbClr val="505050"/>
                  </a:solidFill>
                </a:endParaRPr>
              </a:p>
            </p:txBody>
          </p:sp>
          <p:sp>
            <p:nvSpPr>
              <p:cNvPr id="23" name="Flowchart: Document 22"/>
              <p:cNvSpPr/>
              <p:nvPr/>
            </p:nvSpPr>
            <p:spPr>
              <a:xfrm>
                <a:off x="5207233" y="5675934"/>
                <a:ext cx="1562100" cy="1290637"/>
              </a:xfrm>
              <a:prstGeom prst="flowChartDocumen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rgbClr val="505050"/>
                    </a:solidFill>
                  </a:rPr>
                  <a:t>Quarantine email</a:t>
                </a:r>
              </a:p>
              <a:p>
                <a:pPr algn="ctr"/>
                <a:endParaRPr lang="en-US" sz="1200" dirty="0" smtClean="0">
                  <a:solidFill>
                    <a:srgbClr val="505050"/>
                  </a:solidFill>
                </a:endParaRPr>
              </a:p>
              <a:p>
                <a:pPr algn="ctr"/>
                <a:r>
                  <a:rPr lang="en-US" sz="1200" dirty="0" smtClean="0">
                    <a:solidFill>
                      <a:srgbClr val="505050"/>
                    </a:solidFill>
                  </a:rPr>
                  <a:t>Step 1: Enroll device</a:t>
                </a:r>
                <a:endParaRPr lang="en-US" sz="1200" dirty="0">
                  <a:solidFill>
                    <a:srgbClr val="505050"/>
                  </a:solidFill>
                </a:endParaRPr>
              </a:p>
              <a:p>
                <a:pPr algn="ctr"/>
                <a:r>
                  <a:rPr lang="en-US" sz="1200" dirty="0" smtClean="0">
                    <a:solidFill>
                      <a:srgbClr val="505050"/>
                    </a:solidFill>
                  </a:rPr>
                  <a:t>Step 2: Register EAS client</a:t>
                </a:r>
                <a:endParaRPr lang="en-US" sz="1200" dirty="0">
                  <a:solidFill>
                    <a:srgbClr val="505050"/>
                  </a:solidFill>
                </a:endParaRPr>
              </a:p>
            </p:txBody>
          </p:sp>
          <p:sp>
            <p:nvSpPr>
              <p:cNvPr id="32" name="TextBox 31"/>
              <p:cNvSpPr txBox="1"/>
              <p:nvPr/>
            </p:nvSpPr>
            <p:spPr>
              <a:xfrm>
                <a:off x="4585725" y="3343052"/>
                <a:ext cx="1378745" cy="461665"/>
              </a:xfrm>
              <a:prstGeom prst="rect">
                <a:avLst/>
              </a:prstGeom>
              <a:noFill/>
            </p:spPr>
            <p:txBody>
              <a:bodyPr wrap="square" rtlCol="0">
                <a:spAutoFit/>
              </a:bodyPr>
              <a:lstStyle/>
              <a:p>
                <a:pPr algn="ctr"/>
                <a:r>
                  <a:rPr lang="en-US" sz="1200" i="1" dirty="0" smtClean="0">
                    <a:solidFill>
                      <a:srgbClr val="FFFFFF"/>
                    </a:solidFill>
                    <a:latin typeface="Segoe UI Light" panose="020B0502040204020203" pitchFamily="34" charset="0"/>
                    <a:cs typeface="Segoe UI Light" panose="020B0502040204020203" pitchFamily="34" charset="0"/>
                  </a:rPr>
                  <a:t>Push device into quarantine</a:t>
                </a:r>
              </a:p>
            </p:txBody>
          </p:sp>
          <p:sp>
            <p:nvSpPr>
              <p:cNvPr id="39" name="Oval 38"/>
              <p:cNvSpPr/>
              <p:nvPr/>
            </p:nvSpPr>
            <p:spPr>
              <a:xfrm>
                <a:off x="4534527" y="3552302"/>
                <a:ext cx="310753" cy="3381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44" name="Smiley Face 43"/>
              <p:cNvSpPr/>
              <p:nvPr/>
            </p:nvSpPr>
            <p:spPr>
              <a:xfrm>
                <a:off x="6553829" y="6425299"/>
                <a:ext cx="431008" cy="489617"/>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FFFFFF"/>
                  </a:solidFill>
                </a:endParaRPr>
              </a:p>
            </p:txBody>
          </p:sp>
        </p:grpSp>
        <p:grpSp>
          <p:nvGrpSpPr>
            <p:cNvPr id="85" name="Group 84"/>
            <p:cNvGrpSpPr/>
            <p:nvPr/>
          </p:nvGrpSpPr>
          <p:grpSpPr>
            <a:xfrm>
              <a:off x="4946800" y="6501038"/>
              <a:ext cx="564514" cy="483124"/>
              <a:chOff x="-1458116" y="2521046"/>
              <a:chExt cx="1000070" cy="778075"/>
            </a:xfrm>
          </p:grpSpPr>
          <p:sp>
            <p:nvSpPr>
              <p:cNvPr id="86" name="Rounded Rectangle 85"/>
              <p:cNvSpPr/>
              <p:nvPr/>
            </p:nvSpPr>
            <p:spPr bwMode="auto">
              <a:xfrm>
                <a:off x="-1396802" y="2521046"/>
                <a:ext cx="877443" cy="759804"/>
              </a:xfrm>
              <a:prstGeom prst="round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Freeform 81"/>
              <p:cNvSpPr>
                <a:spLocks noEditPoints="1"/>
              </p:cNvSpPr>
              <p:nvPr/>
            </p:nvSpPr>
            <p:spPr bwMode="black">
              <a:xfrm>
                <a:off x="-1458116" y="2524871"/>
                <a:ext cx="1000070" cy="77425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3924155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9308" y="378137"/>
            <a:ext cx="11887100" cy="917444"/>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5294"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a:defRPr/>
            </a:pPr>
            <a:r>
              <a:rPr sz="4499">
                <a:gradFill>
                  <a:gsLst>
                    <a:gs pos="1250">
                      <a:srgbClr val="505050"/>
                    </a:gs>
                    <a:gs pos="100000">
                      <a:srgbClr val="505050"/>
                    </a:gs>
                  </a:gsLst>
                  <a:lin ang="5400000" scaled="0"/>
                </a:gradFill>
                <a:latin typeface="Segoe UI Light"/>
              </a:rPr>
              <a:t>Conditional Access</a:t>
            </a:r>
          </a:p>
        </p:txBody>
      </p:sp>
      <p:sp>
        <p:nvSpPr>
          <p:cNvPr id="15" name="Text Placeholder 2"/>
          <p:cNvSpPr txBox="1">
            <a:spLocks/>
          </p:cNvSpPr>
          <p:nvPr/>
        </p:nvSpPr>
        <p:spPr>
          <a:xfrm>
            <a:off x="395896" y="1252641"/>
            <a:ext cx="11373923" cy="992033"/>
          </a:xfrm>
          <a:prstGeom prst="rect">
            <a:avLst/>
          </a:prstGeom>
        </p:spPr>
        <p:txBody>
          <a:bodyPr vert="horz" lIns="0" tIns="0" rIns="0" bIns="0" rtlCol="0">
            <a:noAutofit/>
          </a:bodyPr>
          <a:lstStyle>
            <a:lvl1pPr marL="320040" marR="0" indent="-320040"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550" dirty="0">
                <a:solidFill>
                  <a:srgbClr val="E7E6E6">
                    <a:lumMod val="50000"/>
                  </a:srgbClr>
                </a:solidFill>
              </a:rPr>
              <a:t>Before mobile devices can access Office 365 data, they must be enrolled and healthy.</a:t>
            </a:r>
          </a:p>
          <a:p>
            <a:pPr marL="0" indent="0">
              <a:buFont typeface="Arial" pitchFamily="34" charset="0"/>
              <a:buNone/>
            </a:pPr>
            <a:endParaRPr lang="en-US" sz="2040" dirty="0">
              <a:gradFill>
                <a:gsLst>
                  <a:gs pos="1250">
                    <a:srgbClr val="E7E6E6"/>
                  </a:gs>
                  <a:gs pos="100000">
                    <a:srgbClr val="E7E6E6"/>
                  </a:gs>
                </a:gsLst>
                <a:lin ang="5400000" scaled="0"/>
              </a:gradFill>
            </a:endParaRPr>
          </a:p>
        </p:txBody>
      </p:sp>
      <p:pic>
        <p:nvPicPr>
          <p:cNvPr id="17" name="Picture 7" descr="image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327" y="2221165"/>
            <a:ext cx="2409225" cy="30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image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276" y="2221164"/>
            <a:ext cx="2409225" cy="30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p:cNvGraphicFramePr>
            <a:graphicFrameLocks noGrp="1"/>
          </p:cNvGraphicFramePr>
          <p:nvPr>
            <p:extLst/>
          </p:nvPr>
        </p:nvGraphicFramePr>
        <p:xfrm>
          <a:off x="192091" y="5401904"/>
          <a:ext cx="12085335" cy="439525"/>
        </p:xfrm>
        <a:graphic>
          <a:graphicData uri="http://schemas.openxmlformats.org/drawingml/2006/table">
            <a:tbl>
              <a:tblPr firstRow="1" firstCol="1" bandRow="1">
                <a:tableStyleId>{2D5ABB26-0587-4C30-8999-92F81FD0307C}</a:tableStyleId>
              </a:tblPr>
              <a:tblGrid>
                <a:gridCol w="2417067"/>
                <a:gridCol w="2417067"/>
                <a:gridCol w="2417067"/>
                <a:gridCol w="2417067"/>
                <a:gridCol w="2417067"/>
              </a:tblGrid>
              <a:tr h="439525">
                <a:tc>
                  <a:txBody>
                    <a:bodyPr/>
                    <a:lstStyle/>
                    <a:p>
                      <a:pPr marL="0" marR="0" algn="ctr">
                        <a:spcBef>
                          <a:spcPts val="0"/>
                        </a:spcBef>
                        <a:spcAft>
                          <a:spcPts val="0"/>
                        </a:spcAft>
                      </a:pPr>
                      <a:r>
                        <a:rPr lang="en-US" sz="1200" dirty="0">
                          <a:solidFill>
                            <a:schemeClr val="bg2">
                              <a:lumMod val="50000"/>
                            </a:schemeClr>
                          </a:solidFill>
                          <a:effectLst/>
                        </a:rPr>
                        <a:t>1. </a:t>
                      </a:r>
                      <a:r>
                        <a:rPr lang="en-US" sz="1200" dirty="0" smtClean="0">
                          <a:solidFill>
                            <a:schemeClr val="bg2">
                              <a:lumMod val="50000"/>
                            </a:schemeClr>
                          </a:solidFill>
                          <a:effectLst/>
                        </a:rPr>
                        <a:t>A</a:t>
                      </a:r>
                      <a:r>
                        <a:rPr lang="en-US" sz="1200" baseline="0" dirty="0" smtClean="0">
                          <a:solidFill>
                            <a:schemeClr val="bg2">
                              <a:lumMod val="50000"/>
                            </a:schemeClr>
                          </a:solidFill>
                          <a:effectLst/>
                        </a:rPr>
                        <a:t> user</a:t>
                      </a:r>
                      <a:r>
                        <a:rPr lang="en-US" sz="1200" dirty="0" smtClean="0">
                          <a:solidFill>
                            <a:schemeClr val="bg2">
                              <a:lumMod val="50000"/>
                            </a:schemeClr>
                          </a:solidFill>
                          <a:effectLst/>
                        </a:rPr>
                        <a:t> </a:t>
                      </a:r>
                      <a:r>
                        <a:rPr lang="en-US" sz="1200" dirty="0">
                          <a:solidFill>
                            <a:schemeClr val="bg2">
                              <a:lumMod val="50000"/>
                            </a:schemeClr>
                          </a:solidFill>
                          <a:effectLst/>
                        </a:rPr>
                        <a:t>downloads the public </a:t>
                      </a:r>
                      <a:r>
                        <a:rPr lang="en-US" sz="1200" dirty="0" smtClean="0">
                          <a:solidFill>
                            <a:schemeClr val="bg2">
                              <a:lumMod val="50000"/>
                            </a:schemeClr>
                          </a:solidFill>
                          <a:effectLst/>
                        </a:rPr>
                        <a:t>OneDrive app </a:t>
                      </a:r>
                      <a:r>
                        <a:rPr lang="en-US" sz="1200" dirty="0">
                          <a:solidFill>
                            <a:schemeClr val="bg2">
                              <a:lumMod val="50000"/>
                            </a:schemeClr>
                          </a:solidFill>
                          <a:effectLst/>
                        </a:rPr>
                        <a:t>on </a:t>
                      </a:r>
                      <a:r>
                        <a:rPr lang="en-US" sz="1200" dirty="0" smtClean="0">
                          <a:solidFill>
                            <a:schemeClr val="bg2">
                              <a:lumMod val="50000"/>
                            </a:schemeClr>
                          </a:solidFill>
                          <a:effectLst/>
                        </a:rPr>
                        <a:t>a</a:t>
                      </a:r>
                      <a:r>
                        <a:rPr lang="en-US" sz="1200" baseline="0" dirty="0" smtClean="0">
                          <a:solidFill>
                            <a:schemeClr val="bg2">
                              <a:lumMod val="50000"/>
                            </a:schemeClr>
                          </a:solidFill>
                          <a:effectLst/>
                        </a:rPr>
                        <a:t> personal</a:t>
                      </a:r>
                      <a:r>
                        <a:rPr lang="en-US" sz="1200" dirty="0" smtClean="0">
                          <a:solidFill>
                            <a:schemeClr val="bg2">
                              <a:lumMod val="50000"/>
                            </a:schemeClr>
                          </a:solidFill>
                          <a:effectLst/>
                        </a:rPr>
                        <a:t> iPad</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84" marR="66484" marT="66484" marB="0"/>
                </a:tc>
                <a:tc>
                  <a:txBody>
                    <a:bodyPr/>
                    <a:lstStyle/>
                    <a:p>
                      <a:pPr marL="0" marR="0" algn="ctr">
                        <a:spcBef>
                          <a:spcPts val="0"/>
                        </a:spcBef>
                        <a:spcAft>
                          <a:spcPts val="0"/>
                        </a:spcAft>
                      </a:pPr>
                      <a:r>
                        <a:rPr lang="en-US" sz="1200" dirty="0">
                          <a:solidFill>
                            <a:schemeClr val="bg2">
                              <a:lumMod val="50000"/>
                            </a:schemeClr>
                          </a:solidFill>
                          <a:effectLst/>
                        </a:rPr>
                        <a:t>2. The </a:t>
                      </a:r>
                      <a:r>
                        <a:rPr lang="en-US" sz="1200" dirty="0" smtClean="0">
                          <a:solidFill>
                            <a:schemeClr val="bg2">
                              <a:lumMod val="50000"/>
                            </a:schemeClr>
                          </a:solidFill>
                          <a:effectLst/>
                        </a:rPr>
                        <a:t>user </a:t>
                      </a:r>
                      <a:r>
                        <a:rPr lang="en-US" sz="1200" dirty="0">
                          <a:solidFill>
                            <a:schemeClr val="bg2">
                              <a:lumMod val="50000"/>
                            </a:schemeClr>
                          </a:solidFill>
                          <a:effectLst/>
                        </a:rPr>
                        <a:t>is shown a page that directs them </a:t>
                      </a:r>
                      <a:r>
                        <a:rPr lang="en-US" sz="1200" dirty="0" smtClean="0">
                          <a:solidFill>
                            <a:schemeClr val="bg2">
                              <a:lumMod val="50000"/>
                            </a:schemeClr>
                          </a:solidFill>
                          <a:effectLst/>
                        </a:rPr>
                        <a:t>to enroll </a:t>
                      </a:r>
                      <a:r>
                        <a:rPr lang="en-US" sz="1200" dirty="0">
                          <a:solidFill>
                            <a:schemeClr val="bg2">
                              <a:lumMod val="50000"/>
                            </a:schemeClr>
                          </a:solidFill>
                          <a:effectLst/>
                        </a:rPr>
                        <a:t>the iPad</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84" marR="66484" marT="66484" marB="0"/>
                </a:tc>
                <a:tc>
                  <a:txBody>
                    <a:bodyPr/>
                    <a:lstStyle/>
                    <a:p>
                      <a:pPr marL="0" marR="0" algn="ctr">
                        <a:spcBef>
                          <a:spcPts val="0"/>
                        </a:spcBef>
                        <a:spcAft>
                          <a:spcPts val="0"/>
                        </a:spcAft>
                      </a:pPr>
                      <a:r>
                        <a:rPr lang="en-US" sz="1200" dirty="0">
                          <a:solidFill>
                            <a:schemeClr val="bg2">
                              <a:lumMod val="50000"/>
                            </a:schemeClr>
                          </a:solidFill>
                          <a:effectLst/>
                        </a:rPr>
                        <a:t>3. The </a:t>
                      </a:r>
                      <a:r>
                        <a:rPr lang="en-US" sz="1200" dirty="0" smtClean="0">
                          <a:solidFill>
                            <a:schemeClr val="bg2">
                              <a:lumMod val="50000"/>
                            </a:schemeClr>
                          </a:solidFill>
                          <a:effectLst/>
                        </a:rPr>
                        <a:t>user </a:t>
                      </a:r>
                      <a:r>
                        <a:rPr lang="en-US" sz="1200" dirty="0">
                          <a:solidFill>
                            <a:schemeClr val="bg2">
                              <a:lumMod val="50000"/>
                            </a:schemeClr>
                          </a:solidFill>
                          <a:effectLst/>
                        </a:rPr>
                        <a:t>steps through the </a:t>
                      </a:r>
                      <a:r>
                        <a:rPr lang="en-US" sz="1200" dirty="0" smtClean="0">
                          <a:solidFill>
                            <a:schemeClr val="bg2">
                              <a:lumMod val="50000"/>
                            </a:schemeClr>
                          </a:solidFill>
                          <a:effectLst/>
                        </a:rPr>
                        <a:t>enrollment process</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84" marR="66484" marT="66484" marB="0"/>
                </a:tc>
                <a:tc>
                  <a:txBody>
                    <a:bodyPr/>
                    <a:lstStyle/>
                    <a:p>
                      <a:pPr marL="0" marR="0" algn="ctr">
                        <a:spcBef>
                          <a:spcPts val="0"/>
                        </a:spcBef>
                        <a:spcAft>
                          <a:spcPts val="0"/>
                        </a:spcAft>
                      </a:pPr>
                      <a:r>
                        <a:rPr lang="en-US" sz="1200" dirty="0">
                          <a:solidFill>
                            <a:schemeClr val="bg2">
                              <a:lumMod val="50000"/>
                            </a:schemeClr>
                          </a:solidFill>
                          <a:effectLst/>
                        </a:rPr>
                        <a:t>4. The </a:t>
                      </a:r>
                      <a:r>
                        <a:rPr lang="en-US" sz="1200" dirty="0" smtClean="0">
                          <a:solidFill>
                            <a:schemeClr val="bg2">
                              <a:lumMod val="50000"/>
                            </a:schemeClr>
                          </a:solidFill>
                          <a:effectLst/>
                        </a:rPr>
                        <a:t>OneDrive app is now MDM enabled</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84" marR="66484" marT="66484" marB="0"/>
                </a:tc>
                <a:tc>
                  <a:txBody>
                    <a:bodyPr/>
                    <a:lstStyle/>
                    <a:p>
                      <a:pPr marL="0" marR="0" algn="ctr">
                        <a:spcBef>
                          <a:spcPts val="0"/>
                        </a:spcBef>
                        <a:spcAft>
                          <a:spcPts val="0"/>
                        </a:spcAft>
                      </a:pPr>
                      <a:r>
                        <a:rPr lang="en-US" sz="1200" dirty="0">
                          <a:solidFill>
                            <a:schemeClr val="bg2">
                              <a:lumMod val="50000"/>
                            </a:schemeClr>
                          </a:solidFill>
                          <a:effectLst/>
                        </a:rPr>
                        <a:t>5. The </a:t>
                      </a:r>
                      <a:r>
                        <a:rPr lang="en-US" sz="1200" dirty="0" smtClean="0">
                          <a:solidFill>
                            <a:schemeClr val="bg2">
                              <a:lumMod val="50000"/>
                            </a:schemeClr>
                          </a:solidFill>
                          <a:effectLst/>
                        </a:rPr>
                        <a:t>user </a:t>
                      </a:r>
                      <a:r>
                        <a:rPr lang="en-US" sz="1200" dirty="0">
                          <a:solidFill>
                            <a:schemeClr val="bg2">
                              <a:lumMod val="50000"/>
                            </a:schemeClr>
                          </a:solidFill>
                          <a:effectLst/>
                        </a:rPr>
                        <a:t>is able to access their </a:t>
                      </a:r>
                      <a:r>
                        <a:rPr lang="en-US" sz="1200" dirty="0" smtClean="0">
                          <a:solidFill>
                            <a:schemeClr val="bg2">
                              <a:lumMod val="50000"/>
                            </a:schemeClr>
                          </a:solidFill>
                          <a:effectLst/>
                        </a:rPr>
                        <a:t>OneDrive data</a:t>
                      </a:r>
                      <a:endParaRPr lang="en-US"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84" marR="66484" marT="66484" marB="0"/>
                </a:tc>
              </a:tr>
            </a:tbl>
          </a:graphicData>
        </a:graphic>
      </p:graphicFrame>
      <p:pic>
        <p:nvPicPr>
          <p:cNvPr id="24" name="Picture 3" descr="image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5" y="2211449"/>
            <a:ext cx="2409225" cy="30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8819" y="2221164"/>
            <a:ext cx="2353251" cy="308924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5112" y="2221165"/>
            <a:ext cx="2360651" cy="3098963"/>
          </a:xfrm>
          <a:prstGeom prst="rect">
            <a:avLst/>
          </a:prstGeom>
        </p:spPr>
      </p:pic>
      <p:grpSp>
        <p:nvGrpSpPr>
          <p:cNvPr id="14" name="Group 13"/>
          <p:cNvGrpSpPr/>
          <p:nvPr/>
        </p:nvGrpSpPr>
        <p:grpSpPr>
          <a:xfrm>
            <a:off x="11201995" y="-26823"/>
            <a:ext cx="1348254" cy="1279464"/>
            <a:chOff x="11163724" y="1026336"/>
            <a:chExt cx="1348989" cy="1280160"/>
          </a:xfrm>
        </p:grpSpPr>
        <p:sp>
          <p:nvSpPr>
            <p:cNvPr id="16" name="Right Triangle 15"/>
            <p:cNvSpPr/>
            <p:nvPr/>
          </p:nvSpPr>
          <p:spPr bwMode="auto">
            <a:xfrm rot="10800000">
              <a:off x="11163724" y="1026336"/>
              <a:ext cx="1280160" cy="1280160"/>
            </a:xfrm>
            <a:prstGeom prst="rtTriangle">
              <a:avLst/>
            </a:prstGeom>
            <a:solidFill>
              <a:srgbClr val="002060"/>
            </a:solidFill>
            <a:ln w="9525" cap="flat" cmpd="sng" algn="ctr">
              <a:noFill/>
              <a:prstDash val="solid"/>
              <a:headEnd type="none" w="med" len="med"/>
              <a:tailEnd type="none" w="med" len="med"/>
            </a:ln>
            <a:effectLst>
              <a:outerShdw blurRad="50800" dist="38100" dir="8100000" algn="tr" rotWithShape="0">
                <a:prstClr val="black">
                  <a:alpha val="40000"/>
                </a:prstClr>
              </a:outerShdw>
            </a:effectLst>
          </p:spPr>
          <p:txBody>
            <a:bodyPr rot="0" spcFirstLastPara="0" vert="vert270" wrap="square" lIns="45696" tIns="45696" rIns="45696" bIns="45696" numCol="1" spcCol="0" rtlCol="0" fromWordArt="0" anchor="ctr" anchorCtr="0" forceAA="0" compatLnSpc="1">
              <a:prstTxWarp prst="textNoShape">
                <a:avLst/>
              </a:prstTxWarp>
              <a:noAutofit/>
              <a:scene3d>
                <a:camera prst="orthographicFront">
                  <a:rot lat="171926" lon="3654042" rev="4193847"/>
                </a:camera>
                <a:lightRig rig="threePt" dir="t"/>
              </a:scene3d>
              <a:flatTx/>
            </a:bodyPr>
            <a:lstStyle/>
            <a:p>
              <a:pPr algn="ctr" defTabSz="913561" fontAlgn="base">
                <a:spcBef>
                  <a:spcPct val="0"/>
                </a:spcBef>
                <a:spcAft>
                  <a:spcPct val="0"/>
                </a:spcAft>
                <a:defRPr/>
              </a:pPr>
              <a:endParaRPr lang="en-US" sz="2199" kern="0" dirty="0">
                <a:gradFill>
                  <a:gsLst>
                    <a:gs pos="0">
                      <a:srgbClr val="FFFFFF"/>
                    </a:gs>
                    <a:gs pos="100000">
                      <a:srgbClr val="FFFFFF"/>
                    </a:gs>
                  </a:gsLst>
                  <a:lin ang="9600000" scaled="0"/>
                </a:gradFill>
                <a:latin typeface="Segoe UI"/>
                <a:ea typeface="Segoe UI" pitchFamily="34" charset="0"/>
                <a:cs typeface="Segoe UI" pitchFamily="34" charset="0"/>
              </a:endParaRPr>
            </a:p>
          </p:txBody>
        </p:sp>
        <p:sp>
          <p:nvSpPr>
            <p:cNvPr id="20" name="TextBox 18"/>
            <p:cNvSpPr txBox="1"/>
            <p:nvPr/>
          </p:nvSpPr>
          <p:spPr>
            <a:xfrm rot="2620722">
              <a:off x="11503912" y="1271253"/>
              <a:ext cx="1008801" cy="4390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398" spc="-70" dirty="0">
                  <a:solidFill>
                    <a:srgbClr val="FFFFFF"/>
                  </a:solidFill>
                  <a:latin typeface="Segoe UI"/>
                </a:rPr>
                <a:t>Built-In</a:t>
              </a:r>
            </a:p>
            <a:p>
              <a:pPr algn="ctr">
                <a:defRPr/>
              </a:pPr>
              <a:r>
                <a:rPr lang="en-US" sz="1398" spc="-70" dirty="0">
                  <a:solidFill>
                    <a:srgbClr val="FFFFFF"/>
                  </a:solidFill>
                  <a:latin typeface="Segoe UI"/>
                </a:rPr>
                <a:t>Q1 </a:t>
              </a:r>
              <a:r>
                <a:rPr lang="en-US" sz="1398" spc="-70" dirty="0" smtClean="0">
                  <a:solidFill>
                    <a:srgbClr val="FFFFFF"/>
                  </a:solidFill>
                  <a:latin typeface="Segoe UI"/>
                </a:rPr>
                <a:t>2015</a:t>
              </a:r>
              <a:endParaRPr lang="en-US" sz="1398" spc="-70" dirty="0">
                <a:solidFill>
                  <a:srgbClr val="FFFFFF"/>
                </a:solidFill>
                <a:latin typeface="Segoe UI"/>
              </a:endParaRPr>
            </a:p>
          </p:txBody>
        </p:sp>
      </p:grpSp>
    </p:spTree>
    <p:extLst>
      <p:ext uri="{BB962C8B-B14F-4D97-AF65-F5344CB8AC3E}">
        <p14:creationId xmlns:p14="http://schemas.microsoft.com/office/powerpoint/2010/main" val="3434809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1003424" y="1065482"/>
            <a:ext cx="894736" cy="648929"/>
            <a:chOff x="4739148" y="1896780"/>
            <a:chExt cx="894736" cy="648929"/>
          </a:xfrm>
        </p:grpSpPr>
        <p:sp>
          <p:nvSpPr>
            <p:cNvPr id="65" name="Rounded Rectangle 64"/>
            <p:cNvSpPr/>
            <p:nvPr/>
          </p:nvSpPr>
          <p:spPr>
            <a:xfrm>
              <a:off x="4739148" y="1896780"/>
              <a:ext cx="894736" cy="648929"/>
            </a:xfrm>
            <a:prstGeom prst="roundRect">
              <a:avLst/>
            </a:prstGeom>
            <a:gradFill rotWithShape="1">
              <a:gsLst>
                <a:gs pos="0">
                  <a:srgbClr val="A5A5A5">
                    <a:shade val="51000"/>
                    <a:satMod val="130000"/>
                  </a:srgbClr>
                </a:gs>
                <a:gs pos="80000">
                  <a:srgbClr val="A5A5A5">
                    <a:shade val="93000"/>
                    <a:satMod val="130000"/>
                  </a:srgbClr>
                </a:gs>
                <a:gs pos="100000">
                  <a:srgbClr val="A5A5A5">
                    <a:shade val="94000"/>
                    <a:satMod val="135000"/>
                  </a:srgbClr>
                </a:gs>
              </a:gsLst>
              <a:lin ang="16200000" scaled="0"/>
            </a:gradFill>
            <a:ln w="9525" cap="flat" cmpd="sng" algn="ctr">
              <a:solidFill>
                <a:srgbClr val="A5A5A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prstClr val="white"/>
                </a:solidFill>
                <a:latin typeface="Calibri"/>
              </a:endParaRPr>
            </a:p>
          </p:txBody>
        </p:sp>
        <p:pic>
          <p:nvPicPr>
            <p:cNvPr id="66" name="Picture 2" descr="C:\Users\chrisw\Desktop\Cloud Services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838819" y="1987081"/>
              <a:ext cx="593659" cy="409337"/>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Rounded Rectangle 66"/>
          <p:cNvSpPr/>
          <p:nvPr/>
        </p:nvSpPr>
        <p:spPr>
          <a:xfrm>
            <a:off x="70246" y="4380274"/>
            <a:ext cx="2688820" cy="2334391"/>
          </a:xfrm>
          <a:prstGeom prst="roundRect">
            <a:avLst>
              <a:gd name="adj" fmla="val 3064"/>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kern="0" dirty="0" smtClean="0">
                <a:solidFill>
                  <a:prstClr val="black"/>
                </a:solidFill>
                <a:latin typeface="Calibri"/>
              </a:rPr>
              <a:t>Who does what?</a:t>
            </a:r>
          </a:p>
          <a:p>
            <a:pPr algn="ctr" defTabSz="914400">
              <a:defRPr/>
            </a:pPr>
            <a:endParaRPr lang="en-US" kern="0" dirty="0" smtClean="0">
              <a:solidFill>
                <a:prstClr val="black"/>
              </a:solidFill>
              <a:latin typeface="Calibri"/>
            </a:endParaRPr>
          </a:p>
          <a:p>
            <a:pPr defTabSz="914400">
              <a:defRPr/>
            </a:pPr>
            <a:r>
              <a:rPr lang="en-US" b="1" kern="0" dirty="0" smtClean="0">
                <a:solidFill>
                  <a:prstClr val="black"/>
                </a:solidFill>
                <a:latin typeface="Calibri"/>
              </a:rPr>
              <a:t>Intune:</a:t>
            </a:r>
            <a:r>
              <a:rPr lang="en-US" kern="0" dirty="0" smtClean="0">
                <a:solidFill>
                  <a:prstClr val="black"/>
                </a:solidFill>
                <a:latin typeface="Calibri"/>
              </a:rPr>
              <a:t> </a:t>
            </a:r>
            <a:r>
              <a:rPr lang="en-US" sz="1600" kern="0" dirty="0" smtClean="0">
                <a:solidFill>
                  <a:prstClr val="black"/>
                </a:solidFill>
                <a:latin typeface="Calibri"/>
              </a:rPr>
              <a:t>Evaluate policy compliance for device &amp; report to Azure AD</a:t>
            </a:r>
            <a:endParaRPr lang="en-US" sz="2000" kern="0" dirty="0" smtClean="0">
              <a:solidFill>
                <a:prstClr val="black"/>
              </a:solidFill>
              <a:latin typeface="Calibri"/>
            </a:endParaRPr>
          </a:p>
          <a:p>
            <a:pPr defTabSz="914400">
              <a:defRPr/>
            </a:pPr>
            <a:endParaRPr lang="en-US" kern="0" dirty="0" smtClean="0">
              <a:solidFill>
                <a:prstClr val="black"/>
              </a:solidFill>
              <a:latin typeface="Calibri"/>
            </a:endParaRPr>
          </a:p>
          <a:p>
            <a:pPr defTabSz="914400">
              <a:defRPr/>
            </a:pPr>
            <a:r>
              <a:rPr lang="en-US" b="1" kern="0" dirty="0" smtClean="0">
                <a:solidFill>
                  <a:prstClr val="black"/>
                </a:solidFill>
                <a:latin typeface="Calibri"/>
              </a:rPr>
              <a:t>Azure AD:</a:t>
            </a:r>
            <a:r>
              <a:rPr lang="en-US" kern="0" dirty="0" smtClean="0">
                <a:solidFill>
                  <a:prstClr val="black"/>
                </a:solidFill>
                <a:latin typeface="Calibri"/>
              </a:rPr>
              <a:t> </a:t>
            </a:r>
            <a:r>
              <a:rPr lang="en-US" sz="1600" kern="0" dirty="0" smtClean="0">
                <a:solidFill>
                  <a:prstClr val="black"/>
                </a:solidFill>
                <a:latin typeface="Calibri"/>
              </a:rPr>
              <a:t>Enforce conditional access policy</a:t>
            </a:r>
          </a:p>
        </p:txBody>
      </p:sp>
      <p:grpSp>
        <p:nvGrpSpPr>
          <p:cNvPr id="68" name="Group 67"/>
          <p:cNvGrpSpPr/>
          <p:nvPr/>
        </p:nvGrpSpPr>
        <p:grpSpPr>
          <a:xfrm>
            <a:off x="5456902" y="1097853"/>
            <a:ext cx="894736" cy="648929"/>
            <a:chOff x="4739148" y="1896780"/>
            <a:chExt cx="894736" cy="648929"/>
          </a:xfrm>
        </p:grpSpPr>
        <p:sp>
          <p:nvSpPr>
            <p:cNvPr id="69" name="Rounded Rectangle 68"/>
            <p:cNvSpPr/>
            <p:nvPr/>
          </p:nvSpPr>
          <p:spPr>
            <a:xfrm>
              <a:off x="4739148" y="1896780"/>
              <a:ext cx="894736" cy="648929"/>
            </a:xfrm>
            <a:prstGeom prst="roundRect">
              <a:avLst/>
            </a:prstGeom>
            <a:gradFill rotWithShape="1">
              <a:gsLst>
                <a:gs pos="0">
                  <a:srgbClr val="A5A5A5">
                    <a:shade val="51000"/>
                    <a:satMod val="130000"/>
                  </a:srgbClr>
                </a:gs>
                <a:gs pos="80000">
                  <a:srgbClr val="A5A5A5">
                    <a:shade val="93000"/>
                    <a:satMod val="130000"/>
                  </a:srgbClr>
                </a:gs>
                <a:gs pos="100000">
                  <a:srgbClr val="A5A5A5">
                    <a:shade val="94000"/>
                    <a:satMod val="135000"/>
                  </a:srgbClr>
                </a:gs>
              </a:gsLst>
              <a:lin ang="16200000" scaled="0"/>
            </a:gradFill>
            <a:ln w="9525" cap="flat" cmpd="sng" algn="ctr">
              <a:solidFill>
                <a:srgbClr val="A5A5A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prstClr val="white"/>
                </a:solidFill>
                <a:latin typeface="Calibri"/>
              </a:endParaRPr>
            </a:p>
          </p:txBody>
        </p:sp>
        <p:pic>
          <p:nvPicPr>
            <p:cNvPr id="71" name="Picture 2" descr="C:\Users\chrisw\Desktop\Cloud Services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838819" y="1987081"/>
              <a:ext cx="593659" cy="409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3728925" y="994454"/>
            <a:ext cx="631681" cy="855725"/>
            <a:chOff x="5657949" y="1276162"/>
            <a:chExt cx="631681" cy="855725"/>
          </a:xfrm>
        </p:grpSpPr>
        <p:sp>
          <p:nvSpPr>
            <p:cNvPr id="80" name="Rectangle 79"/>
            <p:cNvSpPr/>
            <p:nvPr/>
          </p:nvSpPr>
          <p:spPr>
            <a:xfrm>
              <a:off x="5657949" y="1276162"/>
              <a:ext cx="631681" cy="855725"/>
            </a:xfrm>
            <a:prstGeom prst="rect">
              <a:avLst/>
            </a:prstGeom>
            <a:solidFill>
              <a:sysClr val="windowText" lastClr="000000">
                <a:lumMod val="75000"/>
                <a:lumOff val="25000"/>
              </a:sysClr>
            </a:solidFill>
            <a:ln w="25400" cap="flat" cmpd="sng" algn="ctr">
              <a:solidFill>
                <a:sysClr val="windowText" lastClr="000000">
                  <a:lumMod val="75000"/>
                  <a:lumOff val="25000"/>
                </a:sysClr>
              </a:solidFill>
              <a:prstDash val="solid"/>
            </a:ln>
            <a:effectLst/>
          </p:spPr>
          <p:txBody>
            <a:bodyPr rtlCol="0" anchor="ctr"/>
            <a:lstStyle/>
            <a:p>
              <a:pPr algn="ctr" defTabSz="914400">
                <a:defRPr/>
              </a:pPr>
              <a:endParaRPr lang="en-US" kern="0" smtClean="0">
                <a:solidFill>
                  <a:prstClr val="white"/>
                </a:solidFill>
                <a:latin typeface="Calibri"/>
              </a:endParaRPr>
            </a:p>
          </p:txBody>
        </p:sp>
        <p:sp>
          <p:nvSpPr>
            <p:cNvPr id="81" name="Rounded Rectangle 6"/>
            <p:cNvSpPr/>
            <p:nvPr/>
          </p:nvSpPr>
          <p:spPr bwMode="black">
            <a:xfrm>
              <a:off x="5699178" y="1314368"/>
              <a:ext cx="532466" cy="75485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25400" cap="flat" cmpd="sng" algn="ctr">
              <a:noFill/>
              <a:prstDash val="solid"/>
              <a:headEnd type="none" w="med" len="med"/>
              <a:tailEnd type="none" w="med" len="med"/>
            </a:ln>
            <a:effectLst/>
          </p:spPr>
          <p:txBody>
            <a:bodyPr vert="horz" wrap="square" lIns="82302" tIns="41151" rIns="82302" bIns="41151" numCol="1" rtlCol="0" anchor="ctr" anchorCtr="0" compatLnSpc="1">
              <a:prstTxWarp prst="textNoShape">
                <a:avLst/>
              </a:prstTxWarp>
            </a:bodyPr>
            <a:lstStyle/>
            <a:p>
              <a:pPr defTabSz="740740">
                <a:defRPr/>
              </a:pPr>
              <a:endParaRPr lang="en-US" kern="0" spc="-122" dirty="0" smtClean="0">
                <a:solidFill>
                  <a:prstClr val="black">
                    <a:lumMod val="50000"/>
                  </a:prstClr>
                </a:solidFill>
                <a:latin typeface="Segoe Light" pitchFamily="34" charset="0"/>
              </a:endParaRPr>
            </a:p>
          </p:txBody>
        </p:sp>
      </p:grpSp>
      <p:pic>
        <p:nvPicPr>
          <p:cNvPr id="82" name="Picture 18" descr="Utilities 512x512.png"/>
          <p:cNvPicPr>
            <a:picLocks noChangeAspect="1"/>
          </p:cNvPicPr>
          <p:nvPr/>
        </p:nvPicPr>
        <p:blipFill>
          <a:blip r:embed="rId3" cstate="print">
            <a:duotone>
              <a:prstClr val="black"/>
              <a:sysClr val="windowText" lastClr="000000">
                <a:tint val="45000"/>
                <a:satMod val="400000"/>
              </a:sysClr>
            </a:duotone>
            <a:extLst>
              <a:ext uri="{28A0092B-C50C-407E-A947-70E740481C1C}">
                <a14:useLocalDpi xmlns:a14="http://schemas.microsoft.com/office/drawing/2010/main" val="0"/>
              </a:ext>
            </a:extLst>
          </a:blip>
          <a:srcRect/>
          <a:stretch>
            <a:fillRect/>
          </a:stretch>
        </p:blipFill>
        <p:spPr bwMode="auto">
          <a:xfrm>
            <a:off x="11504002" y="1361562"/>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 name="TextBox 82"/>
          <p:cNvSpPr txBox="1"/>
          <p:nvPr/>
        </p:nvSpPr>
        <p:spPr>
          <a:xfrm>
            <a:off x="7989630" y="1721330"/>
            <a:ext cx="811530" cy="276999"/>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Azure AD</a:t>
            </a:r>
            <a:endParaRPr lang="en-US" sz="1200" b="1" dirty="0">
              <a:solidFill>
                <a:srgbClr val="FFFFFF"/>
              </a:solidFill>
              <a:latin typeface="Segoe UI Light" panose="020B0502040204020203" pitchFamily="34" charset="0"/>
              <a:cs typeface="Segoe UI Light" panose="020B0502040204020203" pitchFamily="34" charset="0"/>
            </a:endParaRPr>
          </a:p>
        </p:txBody>
      </p:sp>
      <p:sp>
        <p:nvSpPr>
          <p:cNvPr id="85" name="TextBox 84"/>
          <p:cNvSpPr txBox="1"/>
          <p:nvPr/>
        </p:nvSpPr>
        <p:spPr>
          <a:xfrm>
            <a:off x="10994159" y="1746782"/>
            <a:ext cx="811530" cy="276999"/>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Intune</a:t>
            </a:r>
            <a:endParaRPr lang="en-US" sz="1200" b="1" dirty="0">
              <a:solidFill>
                <a:srgbClr val="FFFFFF"/>
              </a:solidFill>
              <a:latin typeface="Segoe UI Light" panose="020B0502040204020203" pitchFamily="34" charset="0"/>
              <a:cs typeface="Segoe UI Light" panose="020B0502040204020203" pitchFamily="34" charset="0"/>
            </a:endParaRPr>
          </a:p>
        </p:txBody>
      </p:sp>
      <p:sp>
        <p:nvSpPr>
          <p:cNvPr id="86" name="TextBox 85"/>
          <p:cNvSpPr txBox="1"/>
          <p:nvPr/>
        </p:nvSpPr>
        <p:spPr>
          <a:xfrm>
            <a:off x="5196324" y="1746019"/>
            <a:ext cx="1393176" cy="276999"/>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SharePoint Online</a:t>
            </a:r>
            <a:endParaRPr lang="en-US" sz="1200" b="1" dirty="0">
              <a:solidFill>
                <a:srgbClr val="FFFFFF"/>
              </a:solidFill>
              <a:latin typeface="Segoe UI Light" panose="020B0502040204020203" pitchFamily="34" charset="0"/>
              <a:cs typeface="Segoe UI Light" panose="020B0502040204020203" pitchFamily="34" charset="0"/>
            </a:endParaRPr>
          </a:p>
        </p:txBody>
      </p:sp>
      <p:grpSp>
        <p:nvGrpSpPr>
          <p:cNvPr id="87" name="Group 86"/>
          <p:cNvGrpSpPr/>
          <p:nvPr/>
        </p:nvGrpSpPr>
        <p:grpSpPr>
          <a:xfrm>
            <a:off x="4044765" y="2181066"/>
            <a:ext cx="1859505" cy="277000"/>
            <a:chOff x="4044765" y="2348214"/>
            <a:chExt cx="1859505" cy="277000"/>
          </a:xfrm>
        </p:grpSpPr>
        <p:cxnSp>
          <p:nvCxnSpPr>
            <p:cNvPr id="88" name="Straight Connector 87"/>
            <p:cNvCxnSpPr/>
            <p:nvPr/>
          </p:nvCxnSpPr>
          <p:spPr>
            <a:xfrm flipV="1">
              <a:off x="4044765" y="2625213"/>
              <a:ext cx="1859505" cy="1"/>
            </a:xfrm>
            <a:prstGeom prst="line">
              <a:avLst/>
            </a:prstGeom>
            <a:noFill/>
            <a:ln w="9525" cap="flat" cmpd="sng" algn="ctr">
              <a:solidFill>
                <a:srgbClr val="5B9BD5">
                  <a:shade val="95000"/>
                  <a:satMod val="105000"/>
                </a:srgbClr>
              </a:solidFill>
              <a:prstDash val="solid"/>
              <a:tailEnd type="triangle"/>
            </a:ln>
            <a:effectLst/>
          </p:spPr>
        </p:cxnSp>
        <p:sp>
          <p:nvSpPr>
            <p:cNvPr id="89" name="TextBox 88"/>
            <p:cNvSpPr txBox="1"/>
            <p:nvPr/>
          </p:nvSpPr>
          <p:spPr>
            <a:xfrm>
              <a:off x="4302620" y="2348214"/>
              <a:ext cx="1195388" cy="276999"/>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Get documents</a:t>
              </a:r>
            </a:p>
          </p:txBody>
        </p:sp>
      </p:grpSp>
      <p:grpSp>
        <p:nvGrpSpPr>
          <p:cNvPr id="90" name="Group 89"/>
          <p:cNvGrpSpPr/>
          <p:nvPr/>
        </p:nvGrpSpPr>
        <p:grpSpPr>
          <a:xfrm>
            <a:off x="4059246" y="2783262"/>
            <a:ext cx="3762328" cy="276999"/>
            <a:chOff x="4059246" y="2783262"/>
            <a:chExt cx="3762328" cy="276999"/>
          </a:xfrm>
        </p:grpSpPr>
        <p:cxnSp>
          <p:nvCxnSpPr>
            <p:cNvPr id="91" name="Straight Arrow Connector 90"/>
            <p:cNvCxnSpPr/>
            <p:nvPr/>
          </p:nvCxnSpPr>
          <p:spPr>
            <a:xfrm>
              <a:off x="4059246" y="3038170"/>
              <a:ext cx="3762328" cy="0"/>
            </a:xfrm>
            <a:prstGeom prst="straightConnector1">
              <a:avLst/>
            </a:prstGeom>
            <a:noFill/>
            <a:ln w="19050" cap="flat" cmpd="sng" algn="ctr">
              <a:solidFill>
                <a:schemeClr val="tx1"/>
              </a:solidFill>
              <a:prstDash val="solid"/>
              <a:tailEnd type="triangle"/>
            </a:ln>
            <a:effectLst/>
          </p:spPr>
        </p:cxnSp>
        <p:sp>
          <p:nvSpPr>
            <p:cNvPr id="92" name="TextBox 91"/>
            <p:cNvSpPr txBox="1"/>
            <p:nvPr/>
          </p:nvSpPr>
          <p:spPr>
            <a:xfrm>
              <a:off x="5013029" y="2783262"/>
              <a:ext cx="1782482" cy="276999"/>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Acquire access token</a:t>
              </a:r>
            </a:p>
          </p:txBody>
        </p:sp>
      </p:grpSp>
      <p:sp>
        <p:nvSpPr>
          <p:cNvPr id="93" name="Rounded Rectangle 92"/>
          <p:cNvSpPr/>
          <p:nvPr/>
        </p:nvSpPr>
        <p:spPr>
          <a:xfrm>
            <a:off x="3702798" y="1836690"/>
            <a:ext cx="721880" cy="217748"/>
          </a:xfrm>
          <a:prstGeom prst="roundRect">
            <a:avLst/>
          </a:prstGeom>
          <a:gradFill rotWithShape="1">
            <a:gsLst>
              <a:gs pos="0">
                <a:srgbClr val="A5A5A5">
                  <a:shade val="51000"/>
                  <a:satMod val="130000"/>
                </a:srgbClr>
              </a:gs>
              <a:gs pos="80000">
                <a:srgbClr val="A5A5A5">
                  <a:shade val="93000"/>
                  <a:satMod val="130000"/>
                </a:srgbClr>
              </a:gs>
              <a:gs pos="100000">
                <a:srgbClr val="A5A5A5">
                  <a:shade val="94000"/>
                  <a:satMod val="135000"/>
                </a:srgbClr>
              </a:gs>
            </a:gsLst>
            <a:lin ang="16200000" scaled="0"/>
          </a:gradFill>
          <a:ln w="9525" cap="flat" cmpd="sng" algn="ctr">
            <a:solidFill>
              <a:srgbClr val="A5A5A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800" b="1" kern="0" dirty="0" smtClean="0">
                <a:solidFill>
                  <a:prstClr val="white"/>
                </a:solidFill>
                <a:latin typeface="Calibri"/>
              </a:rPr>
              <a:t>OD4B app</a:t>
            </a:r>
          </a:p>
        </p:txBody>
      </p:sp>
      <p:grpSp>
        <p:nvGrpSpPr>
          <p:cNvPr id="94" name="Group 93"/>
          <p:cNvGrpSpPr/>
          <p:nvPr/>
        </p:nvGrpSpPr>
        <p:grpSpPr>
          <a:xfrm>
            <a:off x="4044765" y="3227409"/>
            <a:ext cx="3776809" cy="816106"/>
            <a:chOff x="4044765" y="3227409"/>
            <a:chExt cx="3776809" cy="816106"/>
          </a:xfrm>
        </p:grpSpPr>
        <p:sp>
          <p:nvSpPr>
            <p:cNvPr id="95" name="Double Brace 94"/>
            <p:cNvSpPr/>
            <p:nvPr/>
          </p:nvSpPr>
          <p:spPr>
            <a:xfrm>
              <a:off x="4044765" y="3227409"/>
              <a:ext cx="3776809" cy="816106"/>
            </a:xfrm>
            <a:prstGeom prst="bracePair">
              <a:avLst/>
            </a:prstGeom>
            <a:noFill/>
            <a:ln w="9525" cap="flat" cmpd="sng" algn="ctr">
              <a:solidFill>
                <a:schemeClr val="tx1"/>
              </a:solidFill>
              <a:prstDash val="solid"/>
            </a:ln>
            <a:effectLst/>
          </p:spPr>
          <p:txBody>
            <a:bodyPr rtlCol="0" anchor="ctr"/>
            <a:lstStyle/>
            <a:p>
              <a:pPr algn="ctr" defTabSz="914400">
                <a:defRPr/>
              </a:pPr>
              <a:endParaRPr lang="en-US" kern="0" smtClean="0">
                <a:solidFill>
                  <a:prstClr val="black"/>
                </a:solidFill>
                <a:latin typeface="Calibri"/>
              </a:endParaRPr>
            </a:p>
          </p:txBody>
        </p:sp>
        <p:sp>
          <p:nvSpPr>
            <p:cNvPr id="96" name="TextBox 95"/>
            <p:cNvSpPr txBox="1"/>
            <p:nvPr/>
          </p:nvSpPr>
          <p:spPr>
            <a:xfrm>
              <a:off x="4591118" y="3301210"/>
              <a:ext cx="2434905" cy="646331"/>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Federate with ADFS if required</a:t>
              </a:r>
            </a:p>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Authenticate user</a:t>
              </a:r>
            </a:p>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Perform device authentication</a:t>
              </a:r>
            </a:p>
          </p:txBody>
        </p:sp>
      </p:grpSp>
      <p:grpSp>
        <p:nvGrpSpPr>
          <p:cNvPr id="100" name="Group 99"/>
          <p:cNvGrpSpPr/>
          <p:nvPr/>
        </p:nvGrpSpPr>
        <p:grpSpPr>
          <a:xfrm>
            <a:off x="9324988" y="2417434"/>
            <a:ext cx="1830955" cy="461665"/>
            <a:chOff x="9619837" y="2394574"/>
            <a:chExt cx="1830955" cy="461665"/>
          </a:xfrm>
        </p:grpSpPr>
        <p:cxnSp>
          <p:nvCxnSpPr>
            <p:cNvPr id="101" name="Straight Arrow Connector 100"/>
            <p:cNvCxnSpPr/>
            <p:nvPr/>
          </p:nvCxnSpPr>
          <p:spPr>
            <a:xfrm flipH="1" flipV="1">
              <a:off x="9619837" y="2400861"/>
              <a:ext cx="1830955" cy="7376"/>
            </a:xfrm>
            <a:prstGeom prst="straightConnector1">
              <a:avLst/>
            </a:prstGeom>
            <a:ln w="28575">
              <a:prstDash val="sysDash"/>
              <a:tailEnd type="triangle"/>
            </a:ln>
          </p:spPr>
          <p:style>
            <a:lnRef idx="3">
              <a:schemeClr val="accent3"/>
            </a:lnRef>
            <a:fillRef idx="0">
              <a:schemeClr val="accent3"/>
            </a:fillRef>
            <a:effectRef idx="2">
              <a:schemeClr val="accent3"/>
            </a:effectRef>
            <a:fontRef idx="minor">
              <a:schemeClr val="tx1"/>
            </a:fontRef>
          </p:style>
        </p:cxnSp>
        <p:sp>
          <p:nvSpPr>
            <p:cNvPr id="102" name="TextBox 101"/>
            <p:cNvSpPr txBox="1"/>
            <p:nvPr/>
          </p:nvSpPr>
          <p:spPr>
            <a:xfrm>
              <a:off x="9668310" y="2394574"/>
              <a:ext cx="1782482" cy="461665"/>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Update compliance info under device object</a:t>
              </a:r>
            </a:p>
          </p:txBody>
        </p:sp>
      </p:grpSp>
      <p:grpSp>
        <p:nvGrpSpPr>
          <p:cNvPr id="106" name="Group 105"/>
          <p:cNvGrpSpPr/>
          <p:nvPr/>
        </p:nvGrpSpPr>
        <p:grpSpPr>
          <a:xfrm>
            <a:off x="2888705" y="4543868"/>
            <a:ext cx="7018423" cy="1166496"/>
            <a:chOff x="2888705" y="4543868"/>
            <a:chExt cx="7018423" cy="1166496"/>
          </a:xfrm>
        </p:grpSpPr>
        <p:cxnSp>
          <p:nvCxnSpPr>
            <p:cNvPr id="107" name="Straight Arrow Connector 106"/>
            <p:cNvCxnSpPr/>
            <p:nvPr/>
          </p:nvCxnSpPr>
          <p:spPr>
            <a:xfrm>
              <a:off x="4023106" y="5552038"/>
              <a:ext cx="3762328" cy="0"/>
            </a:xfrm>
            <a:prstGeom prst="straightConnector1">
              <a:avLst/>
            </a:prstGeom>
            <a:noFill/>
            <a:ln w="19050" cap="flat" cmpd="sng" algn="ctr">
              <a:solidFill>
                <a:srgbClr val="FFC000"/>
              </a:solidFill>
              <a:prstDash val="solid"/>
              <a:headEnd type="triangle" w="med" len="med"/>
              <a:tailEnd type="none" w="med" len="med"/>
            </a:ln>
            <a:effectLst/>
          </p:spPr>
        </p:cxnSp>
        <p:sp>
          <p:nvSpPr>
            <p:cNvPr id="108" name="TextBox 107"/>
            <p:cNvSpPr txBox="1"/>
            <p:nvPr/>
          </p:nvSpPr>
          <p:spPr>
            <a:xfrm>
              <a:off x="4414011" y="5261755"/>
              <a:ext cx="3128235" cy="276999"/>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Access denied – remediation link to Intune</a:t>
              </a:r>
            </a:p>
          </p:txBody>
        </p:sp>
        <p:sp>
          <p:nvSpPr>
            <p:cNvPr id="109" name="Oval 108"/>
            <p:cNvSpPr/>
            <p:nvPr/>
          </p:nvSpPr>
          <p:spPr>
            <a:xfrm>
              <a:off x="7695428" y="5382904"/>
              <a:ext cx="285136" cy="327460"/>
            </a:xfrm>
            <a:prstGeom prst="ellipse">
              <a:avLst/>
            </a:prstGeom>
            <a:solidFill>
              <a:srgbClr val="FFC000"/>
            </a:solidFill>
            <a:ln w="9525" cap="flat" cmpd="sng" algn="ctr">
              <a:solidFill>
                <a:srgbClr val="ED7D31">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prstClr val="white"/>
                </a:solidFill>
                <a:latin typeface="Calibri"/>
              </a:endParaRPr>
            </a:p>
          </p:txBody>
        </p:sp>
        <p:sp>
          <p:nvSpPr>
            <p:cNvPr id="110" name="TextBox 109"/>
            <p:cNvSpPr txBox="1"/>
            <p:nvPr/>
          </p:nvSpPr>
          <p:spPr>
            <a:xfrm>
              <a:off x="7954867" y="5408134"/>
              <a:ext cx="1952261" cy="276999"/>
            </a:xfrm>
            <a:prstGeom prst="rect">
              <a:avLst/>
            </a:prstGeom>
            <a:noFill/>
          </p:spPr>
          <p:txBody>
            <a:bodyPr wrap="square" rtlCol="0">
              <a:spAutoFit/>
            </a:bodyPr>
            <a:lstStyle/>
            <a:p>
              <a:pPr defTabSz="914400">
                <a:defRPr/>
              </a:pPr>
              <a:r>
                <a:rPr lang="en-US" sz="1200" b="1" kern="0" dirty="0" smtClean="0">
                  <a:solidFill>
                    <a:srgbClr val="FFC000"/>
                  </a:solidFill>
                  <a:latin typeface="Calibri"/>
                </a:rPr>
                <a:t>Non-compliant device</a:t>
              </a:r>
            </a:p>
          </p:txBody>
        </p:sp>
        <p:sp>
          <p:nvSpPr>
            <p:cNvPr id="111" name="Flowchart: Document 110"/>
            <p:cNvSpPr/>
            <p:nvPr/>
          </p:nvSpPr>
          <p:spPr>
            <a:xfrm>
              <a:off x="2888705" y="4543868"/>
              <a:ext cx="1562100" cy="1106983"/>
            </a:xfrm>
            <a:prstGeom prst="flowChartDocument">
              <a:avLst/>
            </a:prstGeom>
            <a:solidFill>
              <a:srgbClr val="FFC000"/>
            </a:solidFill>
            <a:ln w="25400" cap="flat" cmpd="sng" algn="ctr">
              <a:solidFill>
                <a:srgbClr val="FFC000"/>
              </a:solidFill>
              <a:prstDash val="solid"/>
            </a:ln>
            <a:effectLst/>
          </p:spPr>
          <p:txBody>
            <a:bodyPr rtlCol="0" anchor="ctr"/>
            <a:lstStyle/>
            <a:p>
              <a:pPr algn="ctr" defTabSz="914400">
                <a:defRPr/>
              </a:pPr>
              <a:r>
                <a:rPr lang="en-US" sz="1200" b="1" kern="0" dirty="0" smtClean="0">
                  <a:solidFill>
                    <a:srgbClr val="505050"/>
                  </a:solidFill>
                  <a:latin typeface="Calibri"/>
                </a:rPr>
                <a:t>Access Denied</a:t>
              </a:r>
            </a:p>
            <a:p>
              <a:pPr algn="ctr" defTabSz="914400">
                <a:defRPr/>
              </a:pPr>
              <a:r>
                <a:rPr lang="en-US" sz="1200" kern="0" dirty="0" smtClean="0">
                  <a:solidFill>
                    <a:srgbClr val="505050"/>
                  </a:solidFill>
                  <a:latin typeface="Calibri"/>
                </a:rPr>
                <a:t>Device not compliant</a:t>
              </a:r>
            </a:p>
            <a:p>
              <a:pPr algn="ctr" defTabSz="914400">
                <a:defRPr/>
              </a:pPr>
              <a:r>
                <a:rPr lang="en-US" sz="1200" kern="0" dirty="0" smtClean="0">
                  <a:solidFill>
                    <a:srgbClr val="505050"/>
                  </a:solidFill>
                  <a:latin typeface="Calibri"/>
                </a:rPr>
                <a:t>Click </a:t>
              </a:r>
              <a:r>
                <a:rPr lang="en-US" sz="1200" u="sng" kern="0" dirty="0" smtClean="0">
                  <a:solidFill>
                    <a:srgbClr val="505050"/>
                  </a:solidFill>
                  <a:latin typeface="Calibri"/>
                </a:rPr>
                <a:t>here</a:t>
              </a:r>
              <a:r>
                <a:rPr lang="en-US" sz="1200" kern="0" dirty="0" smtClean="0">
                  <a:solidFill>
                    <a:srgbClr val="505050"/>
                  </a:solidFill>
                  <a:latin typeface="Calibri"/>
                </a:rPr>
                <a:t> for more details.</a:t>
              </a:r>
            </a:p>
          </p:txBody>
        </p:sp>
      </p:grpSp>
      <p:grpSp>
        <p:nvGrpSpPr>
          <p:cNvPr id="112" name="Group 111"/>
          <p:cNvGrpSpPr/>
          <p:nvPr/>
        </p:nvGrpSpPr>
        <p:grpSpPr>
          <a:xfrm>
            <a:off x="4029555" y="5972044"/>
            <a:ext cx="5496023" cy="377466"/>
            <a:chOff x="4029555" y="5972044"/>
            <a:chExt cx="5496023" cy="377466"/>
          </a:xfrm>
        </p:grpSpPr>
        <p:cxnSp>
          <p:nvCxnSpPr>
            <p:cNvPr id="113" name="Straight Arrow Connector 112"/>
            <p:cNvCxnSpPr/>
            <p:nvPr/>
          </p:nvCxnSpPr>
          <p:spPr>
            <a:xfrm>
              <a:off x="4029555" y="6238572"/>
              <a:ext cx="3762328" cy="0"/>
            </a:xfrm>
            <a:prstGeom prst="straightConnector1">
              <a:avLst/>
            </a:prstGeom>
            <a:noFill/>
            <a:ln w="19050" cap="flat" cmpd="sng" algn="ctr">
              <a:solidFill>
                <a:srgbClr val="92D050"/>
              </a:solidFill>
              <a:prstDash val="solid"/>
              <a:headEnd type="triangle" w="med" len="med"/>
              <a:tailEnd type="none" w="med" len="med"/>
            </a:ln>
            <a:effectLst/>
          </p:spPr>
        </p:cxnSp>
        <p:sp>
          <p:nvSpPr>
            <p:cNvPr id="114" name="TextBox 113"/>
            <p:cNvSpPr txBox="1"/>
            <p:nvPr/>
          </p:nvSpPr>
          <p:spPr>
            <a:xfrm>
              <a:off x="5019478" y="5972044"/>
              <a:ext cx="1782482" cy="276999"/>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Access token</a:t>
              </a:r>
            </a:p>
          </p:txBody>
        </p:sp>
        <p:sp>
          <p:nvSpPr>
            <p:cNvPr id="115" name="Oval 114"/>
            <p:cNvSpPr/>
            <p:nvPr/>
          </p:nvSpPr>
          <p:spPr>
            <a:xfrm>
              <a:off x="7704494" y="6022050"/>
              <a:ext cx="285136" cy="327460"/>
            </a:xfrm>
            <a:prstGeom prst="ellipse">
              <a:avLst/>
            </a:prstGeom>
            <a:solidFill>
              <a:srgbClr val="92D050"/>
            </a:solidFill>
            <a:ln w="9525" cap="flat" cmpd="sng" algn="ctr">
              <a:solidFill>
                <a:srgbClr val="92D050"/>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smtClean="0">
                <a:solidFill>
                  <a:prstClr val="white"/>
                </a:solidFill>
                <a:latin typeface="Calibri"/>
              </a:endParaRPr>
            </a:p>
          </p:txBody>
        </p:sp>
        <p:sp>
          <p:nvSpPr>
            <p:cNvPr id="116" name="TextBox 115"/>
            <p:cNvSpPr txBox="1"/>
            <p:nvPr/>
          </p:nvSpPr>
          <p:spPr>
            <a:xfrm>
              <a:off x="7954867" y="6072511"/>
              <a:ext cx="1570711" cy="276999"/>
            </a:xfrm>
            <a:prstGeom prst="rect">
              <a:avLst/>
            </a:prstGeom>
            <a:noFill/>
          </p:spPr>
          <p:txBody>
            <a:bodyPr wrap="square" rtlCol="0">
              <a:spAutoFit/>
            </a:bodyPr>
            <a:lstStyle/>
            <a:p>
              <a:pPr defTabSz="914400">
                <a:defRPr/>
              </a:pPr>
              <a:r>
                <a:rPr lang="en-US" sz="1200" b="1" kern="0" dirty="0" smtClean="0">
                  <a:solidFill>
                    <a:srgbClr val="92D050"/>
                  </a:solidFill>
                  <a:latin typeface="Calibri"/>
                </a:rPr>
                <a:t>Compliant device</a:t>
              </a:r>
            </a:p>
          </p:txBody>
        </p:sp>
      </p:grpSp>
      <p:grpSp>
        <p:nvGrpSpPr>
          <p:cNvPr id="117" name="Group 116"/>
          <p:cNvGrpSpPr/>
          <p:nvPr/>
        </p:nvGrpSpPr>
        <p:grpSpPr>
          <a:xfrm>
            <a:off x="1612490" y="2156967"/>
            <a:ext cx="4291780" cy="482102"/>
            <a:chOff x="1612490" y="2156967"/>
            <a:chExt cx="4291780" cy="482102"/>
          </a:xfrm>
        </p:grpSpPr>
        <p:cxnSp>
          <p:nvCxnSpPr>
            <p:cNvPr id="118" name="Straight Arrow Connector 117"/>
            <p:cNvCxnSpPr/>
            <p:nvPr/>
          </p:nvCxnSpPr>
          <p:spPr>
            <a:xfrm flipH="1">
              <a:off x="4029555" y="2639069"/>
              <a:ext cx="1874715" cy="0"/>
            </a:xfrm>
            <a:prstGeom prst="straightConnector1">
              <a:avLst/>
            </a:prstGeom>
            <a:noFill/>
            <a:ln w="9525" cap="flat" cmpd="sng" algn="ctr">
              <a:solidFill>
                <a:srgbClr val="5B9BD5">
                  <a:shade val="95000"/>
                  <a:satMod val="105000"/>
                </a:srgbClr>
              </a:solidFill>
              <a:prstDash val="solid"/>
              <a:tailEnd type="triangle"/>
            </a:ln>
            <a:effectLst/>
          </p:spPr>
        </p:cxnSp>
        <p:sp>
          <p:nvSpPr>
            <p:cNvPr id="119" name="Rounded Rectangular Callout 118"/>
            <p:cNvSpPr/>
            <p:nvPr/>
          </p:nvSpPr>
          <p:spPr>
            <a:xfrm>
              <a:off x="1612490" y="2156967"/>
              <a:ext cx="1597641" cy="482102"/>
            </a:xfrm>
            <a:prstGeom prst="wedgeRoundRectCallout">
              <a:avLst>
                <a:gd name="adj1" fmla="val 99413"/>
                <a:gd name="adj2" fmla="val 56359"/>
                <a:gd name="adj3" fmla="val 16667"/>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9525" cap="flat" cmpd="sng" algn="ctr">
              <a:solidFill>
                <a:srgbClr val="FFC0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200" kern="0" dirty="0" smtClean="0">
                  <a:solidFill>
                    <a:prstClr val="black"/>
                  </a:solidFill>
                  <a:latin typeface="Segoe UI Light" panose="020B0502040204020203" pitchFamily="34" charset="0"/>
                  <a:cs typeface="Segoe UI Light" panose="020B0502040204020203" pitchFamily="34" charset="0"/>
                </a:rPr>
                <a:t>You need an access token from AAD.</a:t>
              </a:r>
            </a:p>
          </p:txBody>
        </p:sp>
      </p:grpSp>
      <p:grpSp>
        <p:nvGrpSpPr>
          <p:cNvPr id="120" name="Group 119"/>
          <p:cNvGrpSpPr/>
          <p:nvPr/>
        </p:nvGrpSpPr>
        <p:grpSpPr>
          <a:xfrm>
            <a:off x="4037159" y="6342301"/>
            <a:ext cx="1859505" cy="277000"/>
            <a:chOff x="4044765" y="2348214"/>
            <a:chExt cx="1859505" cy="277000"/>
          </a:xfrm>
        </p:grpSpPr>
        <p:cxnSp>
          <p:nvCxnSpPr>
            <p:cNvPr id="121" name="Straight Connector 120"/>
            <p:cNvCxnSpPr/>
            <p:nvPr/>
          </p:nvCxnSpPr>
          <p:spPr>
            <a:xfrm flipV="1">
              <a:off x="4044765" y="2625213"/>
              <a:ext cx="1859505" cy="1"/>
            </a:xfrm>
            <a:prstGeom prst="line">
              <a:avLst/>
            </a:prstGeom>
            <a:noFill/>
            <a:ln w="9525" cap="flat" cmpd="sng" algn="ctr">
              <a:solidFill>
                <a:srgbClr val="5B9BD5">
                  <a:shade val="95000"/>
                  <a:satMod val="105000"/>
                </a:srgbClr>
              </a:solidFill>
              <a:prstDash val="solid"/>
              <a:tailEnd type="triangle"/>
            </a:ln>
            <a:effectLst/>
          </p:spPr>
        </p:cxnSp>
        <p:sp>
          <p:nvSpPr>
            <p:cNvPr id="122" name="TextBox 121"/>
            <p:cNvSpPr txBox="1"/>
            <p:nvPr/>
          </p:nvSpPr>
          <p:spPr>
            <a:xfrm>
              <a:off x="4302620" y="2348214"/>
              <a:ext cx="1195388" cy="276999"/>
            </a:xfrm>
            <a:prstGeom prst="rect">
              <a:avLst/>
            </a:prstGeom>
            <a:noFill/>
          </p:spPr>
          <p:txBody>
            <a:bodyPr wrap="square" rtlCol="0">
              <a:spAutoFit/>
            </a:bodyPr>
            <a:lstStyle/>
            <a:p>
              <a:pPr algn="ctr" defTabSz="914400">
                <a:defRPr/>
              </a:pPr>
              <a:r>
                <a:rPr lang="en-US" sz="1200" kern="0" dirty="0" smtClean="0">
                  <a:solidFill>
                    <a:srgbClr val="FFFFFF"/>
                  </a:solidFill>
                  <a:latin typeface="Segoe UI Light" panose="020B0502040204020203" pitchFamily="34" charset="0"/>
                  <a:cs typeface="Segoe UI Light" panose="020B0502040204020203" pitchFamily="34" charset="0"/>
                </a:rPr>
                <a:t>Get docs</a:t>
              </a:r>
            </a:p>
          </p:txBody>
        </p:sp>
      </p:grpSp>
      <p:grpSp>
        <p:nvGrpSpPr>
          <p:cNvPr id="123" name="Group 122"/>
          <p:cNvGrpSpPr/>
          <p:nvPr/>
        </p:nvGrpSpPr>
        <p:grpSpPr>
          <a:xfrm>
            <a:off x="7837996" y="1073172"/>
            <a:ext cx="1087835" cy="660995"/>
            <a:chOff x="1840649" y="4818296"/>
            <a:chExt cx="966161" cy="691914"/>
          </a:xfrm>
        </p:grpSpPr>
        <p:sp>
          <p:nvSpPr>
            <p:cNvPr id="124" name="Freeform 12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25" name="Freeform 124"/>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26" name="Oval 125"/>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27" name="Oval 126"/>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28" name="Oval 127"/>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29" name="Oval 128"/>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30" name="Oval 129"/>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31" name="Oval 130"/>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32" name="Oval 131"/>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33" name="Oval 132"/>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134" name="Arc 133"/>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135" name="Arc 134"/>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136" name="Arc 135"/>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cxnSp>
          <p:nvCxnSpPr>
            <p:cNvPr id="137" name="Straight Connector 136"/>
            <p:cNvCxnSpPr>
              <a:stCxn id="126" idx="4"/>
              <a:endCxn id="128"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138" name="Oval 137"/>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139" name="Straight Connector 138"/>
            <p:cNvCxnSpPr>
              <a:stCxn id="127" idx="4"/>
              <a:endCxn id="129"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140" name="Oval 139"/>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141" name="Straight Connector 140"/>
            <p:cNvCxnSpPr>
              <a:stCxn id="127" idx="3"/>
              <a:endCxn id="132"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142" name="Oval 141"/>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143" name="Straight Connector 142"/>
            <p:cNvCxnSpPr>
              <a:stCxn id="126" idx="3"/>
              <a:endCxn id="133"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144" name="Oval 143"/>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145" name="Straight Connector 144"/>
            <p:cNvCxnSpPr>
              <a:stCxn id="138" idx="3"/>
              <a:endCxn id="131"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146" name="Straight Connector 145"/>
            <p:cNvCxnSpPr>
              <a:stCxn id="140" idx="3"/>
              <a:endCxn id="130" idx="7"/>
            </p:cNvCxnSpPr>
            <p:nvPr/>
          </p:nvCxnSpPr>
          <p:spPr>
            <a:xfrm>
              <a:off x="2429325" y="5217994"/>
              <a:ext cx="61506" cy="88679"/>
            </a:xfrm>
            <a:prstGeom prst="line">
              <a:avLst/>
            </a:prstGeom>
            <a:noFill/>
            <a:ln w="9525" cap="flat" cmpd="sng" algn="ctr">
              <a:solidFill>
                <a:srgbClr val="FFFFFF"/>
              </a:solidFill>
              <a:prstDash val="solid"/>
            </a:ln>
            <a:effectLst/>
          </p:spPr>
        </p:cxnSp>
      </p:grpSp>
      <p:sp>
        <p:nvSpPr>
          <p:cNvPr id="147" name="Title 2"/>
          <p:cNvSpPr>
            <a:spLocks noGrp="1"/>
          </p:cNvSpPr>
          <p:nvPr>
            <p:ph type="title"/>
          </p:nvPr>
        </p:nvSpPr>
        <p:spPr>
          <a:xfrm>
            <a:off x="43501" y="103807"/>
            <a:ext cx="11889564" cy="595644"/>
          </a:xfrm>
        </p:spPr>
        <p:txBody>
          <a:bodyPr/>
          <a:lstStyle/>
          <a:p>
            <a:r>
              <a:rPr lang="en-US" sz="3200" dirty="0" smtClean="0"/>
              <a:t>Conditional access control – OneDrive Pro for Business (OD4B)</a:t>
            </a:r>
            <a:endParaRPr lang="en-US" sz="3200" dirty="0"/>
          </a:p>
        </p:txBody>
      </p:sp>
      <p:sp>
        <p:nvSpPr>
          <p:cNvPr id="154" name="Rectangular Callout 153"/>
          <p:cNvSpPr/>
          <p:nvPr/>
        </p:nvSpPr>
        <p:spPr bwMode="auto">
          <a:xfrm>
            <a:off x="7633871" y="4232753"/>
            <a:ext cx="1945175" cy="741664"/>
          </a:xfrm>
          <a:prstGeom prst="wedgeRectCallout">
            <a:avLst>
              <a:gd name="adj1" fmla="val 2092"/>
              <a:gd name="adj2" fmla="val -69238"/>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14400">
              <a:defRPr/>
            </a:pPr>
            <a:r>
              <a:rPr lang="en-US" sz="1200" kern="0" dirty="0">
                <a:solidFill>
                  <a:srgbClr val="FFFFFF"/>
                </a:solidFill>
                <a:latin typeface="Segoe UI Light" panose="020B0502040204020203" pitchFamily="34" charset="0"/>
                <a:cs typeface="Segoe UI Light" panose="020B0502040204020203" pitchFamily="34" charset="0"/>
              </a:rPr>
              <a:t>Retrieve device </a:t>
            </a:r>
            <a:r>
              <a:rPr lang="en-US" sz="1200" kern="0" dirty="0" smtClean="0">
                <a:solidFill>
                  <a:srgbClr val="FFFFFF"/>
                </a:solidFill>
                <a:latin typeface="Segoe UI Light" panose="020B0502040204020203" pitchFamily="34" charset="0"/>
                <a:cs typeface="Segoe UI Light" panose="020B0502040204020203" pitchFamily="34" charset="0"/>
              </a:rPr>
              <a:t>object</a:t>
            </a:r>
          </a:p>
          <a:p>
            <a:pPr algn="ctr" defTabSz="914400">
              <a:defRPr/>
            </a:pPr>
            <a:endParaRPr lang="en-US" sz="400" kern="0" dirty="0">
              <a:solidFill>
                <a:srgbClr val="FFFFFF"/>
              </a:solidFill>
              <a:latin typeface="Segoe UI Light" panose="020B0502040204020203" pitchFamily="34" charset="0"/>
              <a:cs typeface="Segoe UI Light" panose="020B0502040204020203" pitchFamily="34" charset="0"/>
            </a:endParaRPr>
          </a:p>
          <a:p>
            <a:pPr algn="ctr" defTabSz="914400">
              <a:defRPr/>
            </a:pPr>
            <a:r>
              <a:rPr lang="en-US" sz="1200" kern="0" dirty="0">
                <a:solidFill>
                  <a:srgbClr val="FFFFFF"/>
                </a:solidFill>
                <a:latin typeface="Segoe UI Light" panose="020B0502040204020203" pitchFamily="34" charset="0"/>
                <a:cs typeface="Segoe UI Light" panose="020B0502040204020203" pitchFamily="34" charset="0"/>
              </a:rPr>
              <a:t>Evaluate </a:t>
            </a:r>
            <a:r>
              <a:rPr lang="en-US" sz="1200" kern="0" dirty="0" err="1">
                <a:solidFill>
                  <a:srgbClr val="FFFFFF"/>
                </a:solidFill>
                <a:latin typeface="Segoe UI Light" panose="020B0502040204020203" pitchFamily="34" charset="0"/>
                <a:cs typeface="Segoe UI Light" panose="020B0502040204020203" pitchFamily="34" charset="0"/>
              </a:rPr>
              <a:t>condl</a:t>
            </a:r>
            <a:r>
              <a:rPr lang="en-US" sz="1200" kern="0" dirty="0">
                <a:solidFill>
                  <a:srgbClr val="FFFFFF"/>
                </a:solidFill>
                <a:latin typeface="Segoe UI Light" panose="020B0502040204020203" pitchFamily="34" charset="0"/>
                <a:cs typeface="Segoe UI Light" panose="020B0502040204020203" pitchFamily="34" charset="0"/>
              </a:rPr>
              <a:t>. access policy for SharePoint </a:t>
            </a:r>
            <a:r>
              <a:rPr lang="en-US" sz="1200" kern="0" dirty="0" smtClean="0">
                <a:solidFill>
                  <a:srgbClr val="FFFFFF"/>
                </a:solidFill>
                <a:latin typeface="Segoe UI Light" panose="020B0502040204020203" pitchFamily="34" charset="0"/>
                <a:cs typeface="Segoe UI Light" panose="020B0502040204020203" pitchFamily="34" charset="0"/>
              </a:rPr>
              <a:t>Online</a:t>
            </a:r>
            <a:endParaRPr lang="en-US" sz="1200" kern="0" dirty="0">
              <a:solidFill>
                <a:srgbClr val="FFFFFF"/>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24533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10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09" y="139420"/>
            <a:ext cx="11889564" cy="917575"/>
          </a:xfrm>
        </p:spPr>
        <p:txBody>
          <a:bodyPr vert="horz" wrap="square" lIns="146304" tIns="91440" rIns="146304" bIns="91440" rtlCol="0" anchor="t">
            <a:noAutofit/>
          </a:bodyPr>
          <a:lstStyle/>
          <a:p>
            <a:r>
              <a:rPr lang="en-US" sz="3200" dirty="0"/>
              <a:t>ADFS enhancements in WS2012 R2</a:t>
            </a:r>
          </a:p>
        </p:txBody>
      </p:sp>
      <p:grpSp>
        <p:nvGrpSpPr>
          <p:cNvPr id="8" name="Group 7"/>
          <p:cNvGrpSpPr/>
          <p:nvPr/>
        </p:nvGrpSpPr>
        <p:grpSpPr>
          <a:xfrm>
            <a:off x="370809" y="1334487"/>
            <a:ext cx="5767782" cy="2182136"/>
            <a:chOff x="370809" y="1920446"/>
            <a:chExt cx="5767782" cy="2182136"/>
          </a:xfrm>
        </p:grpSpPr>
        <p:sp>
          <p:nvSpPr>
            <p:cNvPr id="3" name="Rounded Rectangle 6"/>
            <p:cNvSpPr/>
            <p:nvPr/>
          </p:nvSpPr>
          <p:spPr bwMode="black">
            <a:xfrm>
              <a:off x="370809" y="2097654"/>
              <a:ext cx="532466" cy="75485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no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4" name="TextBox 3"/>
            <p:cNvSpPr txBox="1"/>
            <p:nvPr/>
          </p:nvSpPr>
          <p:spPr>
            <a:xfrm>
              <a:off x="1109446" y="1920446"/>
              <a:ext cx="5029145" cy="218213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Devices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AD Workplace Join </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D</a:t>
              </a:r>
              <a:r>
                <a:rPr lang="en-US" dirty="0" smtClean="0">
                  <a:gradFill>
                    <a:gsLst>
                      <a:gs pos="2917">
                        <a:srgbClr val="FFFFFF"/>
                      </a:gs>
                      <a:gs pos="30000">
                        <a:srgbClr val="FFFFFF"/>
                      </a:gs>
                    </a:gsLst>
                    <a:lin ang="5400000" scaled="0"/>
                  </a:gradFill>
                  <a:latin typeface="Segoe UI Light"/>
                </a:rPr>
                <a:t>evice authentication</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iOS6+, Windows 8.1+, Windows 7+ domain-joined, Android (coming soon!)</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Protection from lost/stolen devices</a:t>
              </a:r>
            </a:p>
          </p:txBody>
        </p:sp>
      </p:grpSp>
      <p:grpSp>
        <p:nvGrpSpPr>
          <p:cNvPr id="7" name="Group 6"/>
          <p:cNvGrpSpPr/>
          <p:nvPr/>
        </p:nvGrpSpPr>
        <p:grpSpPr>
          <a:xfrm>
            <a:off x="6349430" y="1302726"/>
            <a:ext cx="5847767" cy="4139595"/>
            <a:chOff x="290824" y="4166804"/>
            <a:chExt cx="5847767" cy="4139595"/>
          </a:xfrm>
        </p:grpSpPr>
        <p:pic>
          <p:nvPicPr>
            <p:cNvPr id="5" name="Picture 15" descr="User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90824" y="4411652"/>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109446" y="4166804"/>
              <a:ext cx="5029145" cy="4139595"/>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User authentication</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Alternate login ID </a:t>
              </a:r>
              <a:r>
                <a:rPr lang="en-US" dirty="0" smtClean="0">
                  <a:gradFill>
                    <a:gsLst>
                      <a:gs pos="2917">
                        <a:srgbClr val="FFFFFF"/>
                      </a:gs>
                      <a:gs pos="30000">
                        <a:srgbClr val="FFFFFF"/>
                      </a:gs>
                    </a:gsLst>
                    <a:lin ang="5400000" scaled="0"/>
                  </a:gradFill>
                  <a:latin typeface="Segoe UI Light"/>
                </a:rPr>
                <a:t>(login via email</a:t>
              </a:r>
              <a:r>
                <a:rPr lang="en-US" dirty="0">
                  <a:gradFill>
                    <a:gsLst>
                      <a:gs pos="2917">
                        <a:srgbClr val="FFFFFF"/>
                      </a:gs>
                      <a:gs pos="30000">
                        <a:srgbClr val="FFFFFF"/>
                      </a:gs>
                    </a:gsLst>
                    <a:lin ang="5400000" scaled="0"/>
                  </a:gradFill>
                  <a:latin typeface="Segoe UI Light"/>
                </a:rPr>
                <a:t>)</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Built-in support for MFA</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Extensible MFA provider support with partners</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Extranet soft-account lockout protection</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Self-service change password from extranet</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Password expiry </a:t>
              </a:r>
              <a:r>
                <a:rPr lang="en-US" dirty="0" smtClean="0">
                  <a:gradFill>
                    <a:gsLst>
                      <a:gs pos="2917">
                        <a:srgbClr val="FFFFFF"/>
                      </a:gs>
                      <a:gs pos="30000">
                        <a:srgbClr val="FFFFFF"/>
                      </a:gs>
                    </a:gsLst>
                    <a:lin ang="5400000" scaled="0"/>
                  </a:gradFill>
                  <a:latin typeface="Segoe UI Light"/>
                </a:rPr>
                <a:t>notification</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Long-lived SSO</a:t>
              </a:r>
              <a:endParaRPr lang="en-US" dirty="0">
                <a:gradFill>
                  <a:gsLst>
                    <a:gs pos="2917">
                      <a:srgbClr val="FFFFFF"/>
                    </a:gs>
                    <a:gs pos="30000">
                      <a:srgbClr val="FFFFFF"/>
                    </a:gs>
                  </a:gsLst>
                  <a:lin ang="5400000" scaled="0"/>
                </a:gradFill>
                <a:latin typeface="Segoe UI Light"/>
              </a:endParaRPr>
            </a:p>
            <a:p>
              <a:pPr marL="285750" indent="-285750">
                <a:lnSpc>
                  <a:spcPct val="90000"/>
                </a:lnSpc>
                <a:spcAft>
                  <a:spcPts val="600"/>
                </a:spcAft>
                <a:buFont typeface="Arial" panose="020B0604020202020204" pitchFamily="34" charset="0"/>
                <a:buChar char="•"/>
              </a:pPr>
              <a:endParaRPr lang="en-US" dirty="0" smtClean="0">
                <a:gradFill>
                  <a:gsLst>
                    <a:gs pos="2917">
                      <a:srgbClr val="FFFFFF"/>
                    </a:gs>
                    <a:gs pos="30000">
                      <a:srgbClr val="FFFFFF"/>
                    </a:gs>
                  </a:gsLst>
                  <a:lin ang="5400000" scaled="0"/>
                </a:gradFill>
                <a:latin typeface="Segoe UI Light"/>
              </a:endParaRPr>
            </a:p>
            <a:p>
              <a:pPr marL="285750" indent="-285750">
                <a:lnSpc>
                  <a:spcPct val="90000"/>
                </a:lnSpc>
                <a:spcAft>
                  <a:spcPts val="600"/>
                </a:spcAft>
                <a:buFont typeface="Arial" panose="020B0604020202020204" pitchFamily="34" charset="0"/>
                <a:buChar char="•"/>
              </a:pPr>
              <a:endParaRPr lang="en-US" dirty="0" smtClean="0">
                <a:gradFill>
                  <a:gsLst>
                    <a:gs pos="2917">
                      <a:srgbClr val="FFFFFF"/>
                    </a:gs>
                    <a:gs pos="30000">
                      <a:srgbClr val="FFFFFF"/>
                    </a:gs>
                  </a:gsLst>
                  <a:lin ang="5400000" scaled="0"/>
                </a:gradFill>
                <a:latin typeface="Segoe UI Light"/>
              </a:endParaRPr>
            </a:p>
            <a:p>
              <a:pPr marL="285750" indent="-285750">
                <a:lnSpc>
                  <a:spcPct val="90000"/>
                </a:lnSpc>
                <a:spcAft>
                  <a:spcPts val="600"/>
                </a:spcAft>
                <a:buFont typeface="Arial" panose="020B0604020202020204" pitchFamily="34" charset="0"/>
                <a:buChar char="•"/>
              </a:pPr>
              <a:endParaRPr lang="en-US" dirty="0" smtClean="0">
                <a:gradFill>
                  <a:gsLst>
                    <a:gs pos="2917">
                      <a:srgbClr val="FFFFFF"/>
                    </a:gs>
                    <a:gs pos="30000">
                      <a:srgbClr val="FFFFFF"/>
                    </a:gs>
                  </a:gsLst>
                  <a:lin ang="5400000" scaled="0"/>
                </a:gradFill>
                <a:latin typeface="Segoe UI Light"/>
              </a:endParaRPr>
            </a:p>
          </p:txBody>
        </p:sp>
      </p:grpSp>
      <p:grpSp>
        <p:nvGrpSpPr>
          <p:cNvPr id="15" name="Group 14"/>
          <p:cNvGrpSpPr/>
          <p:nvPr/>
        </p:nvGrpSpPr>
        <p:grpSpPr>
          <a:xfrm>
            <a:off x="223767" y="3954457"/>
            <a:ext cx="12029444" cy="2911566"/>
            <a:chOff x="223767" y="3954457"/>
            <a:chExt cx="12029444" cy="2911566"/>
          </a:xfrm>
        </p:grpSpPr>
        <p:sp>
          <p:nvSpPr>
            <p:cNvPr id="10" name="TextBox 9"/>
            <p:cNvSpPr txBox="1"/>
            <p:nvPr/>
          </p:nvSpPr>
          <p:spPr>
            <a:xfrm>
              <a:off x="1131496" y="3954457"/>
              <a:ext cx="11121715" cy="291156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Modern Apps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OAuth 2.0 support</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Confidential clients, authorization code grant – with refresh tokens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Fully compatible with AD Authentication Library </a:t>
              </a:r>
            </a:p>
            <a:p>
              <a:pPr marL="752121" lvl="1"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W</a:t>
              </a:r>
              <a:r>
                <a:rPr lang="en-US" dirty="0" smtClean="0">
                  <a:gradFill>
                    <a:gsLst>
                      <a:gs pos="2917">
                        <a:srgbClr val="FFFFFF"/>
                      </a:gs>
                      <a:gs pos="30000">
                        <a:srgbClr val="FFFFFF"/>
                      </a:gs>
                    </a:gsLst>
                    <a:lin ang="5400000" scaled="0"/>
                  </a:gradFill>
                  <a:latin typeface="Segoe UI Light"/>
                </a:rPr>
                <a:t>orks seamlessly with Windows Web Authentication Broker (WAB)</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Long-lived refresh tokens for workplace joined devices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JSON Web Tokens (JWT) for </a:t>
              </a:r>
              <a:r>
                <a:rPr lang="en-US" dirty="0" err="1" smtClean="0">
                  <a:gradFill>
                    <a:gsLst>
                      <a:gs pos="2917">
                        <a:srgbClr val="FFFFFF"/>
                      </a:gs>
                      <a:gs pos="30000">
                        <a:srgbClr val="FFFFFF"/>
                      </a:gs>
                    </a:gsLst>
                    <a:lin ang="5400000" scaled="0"/>
                  </a:gradFill>
                  <a:latin typeface="Segoe UI Light"/>
                </a:rPr>
                <a:t>Ws</a:t>
              </a:r>
              <a:r>
                <a:rPr lang="en-US" dirty="0" smtClean="0">
                  <a:gradFill>
                    <a:gsLst>
                      <a:gs pos="2917">
                        <a:srgbClr val="FFFFFF"/>
                      </a:gs>
                      <a:gs pos="30000">
                        <a:srgbClr val="FFFFFF"/>
                      </a:gs>
                    </a:gsLst>
                    <a:lin ang="5400000" scaled="0"/>
                  </a:gradFill>
                  <a:latin typeface="Segoe UI Light"/>
                </a:rPr>
                <a:t>-Trust, </a:t>
              </a:r>
              <a:r>
                <a:rPr lang="en-US" dirty="0" err="1" smtClean="0">
                  <a:gradFill>
                    <a:gsLst>
                      <a:gs pos="2917">
                        <a:srgbClr val="FFFFFF"/>
                      </a:gs>
                      <a:gs pos="30000">
                        <a:srgbClr val="FFFFFF"/>
                      </a:gs>
                    </a:gsLst>
                    <a:lin ang="5400000" scaled="0"/>
                  </a:gradFill>
                  <a:latin typeface="Segoe UI Light"/>
                </a:rPr>
                <a:t>Ws</a:t>
              </a:r>
              <a:r>
                <a:rPr lang="en-US" dirty="0" smtClean="0">
                  <a:gradFill>
                    <a:gsLst>
                      <a:gs pos="2917">
                        <a:srgbClr val="FFFFFF"/>
                      </a:gs>
                      <a:gs pos="30000">
                        <a:srgbClr val="FFFFFF"/>
                      </a:gs>
                    </a:gsLst>
                    <a:lin ang="5400000" scaled="0"/>
                  </a:gradFill>
                  <a:latin typeface="Segoe UI Light"/>
                </a:rPr>
                <a:t>-Fed &amp; </a:t>
              </a:r>
              <a:r>
                <a:rPr lang="en-US" dirty="0" err="1" smtClean="0">
                  <a:gradFill>
                    <a:gsLst>
                      <a:gs pos="2917">
                        <a:srgbClr val="FFFFFF"/>
                      </a:gs>
                      <a:gs pos="30000">
                        <a:srgbClr val="FFFFFF"/>
                      </a:gs>
                    </a:gsLst>
                    <a:lin ang="5400000" scaled="0"/>
                  </a:gradFill>
                  <a:latin typeface="Segoe UI Light"/>
                </a:rPr>
                <a:t>Oauth</a:t>
              </a:r>
              <a:r>
                <a:rPr lang="en-US" dirty="0" smtClean="0">
                  <a:gradFill>
                    <a:gsLst>
                      <a:gs pos="2917">
                        <a:srgbClr val="FFFFFF"/>
                      </a:gs>
                      <a:gs pos="30000">
                        <a:srgbClr val="FFFFFF"/>
                      </a:gs>
                    </a:gsLst>
                    <a:lin ang="5400000" scaled="0"/>
                  </a:gradFill>
                  <a:latin typeface="Segoe UI Light"/>
                </a:rPr>
                <a:t> protocols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Require MFA using protocols (</a:t>
              </a:r>
              <a:r>
                <a:rPr lang="en-US" dirty="0" err="1" smtClean="0">
                  <a:gradFill>
                    <a:gsLst>
                      <a:gs pos="2917">
                        <a:srgbClr val="FFFFFF"/>
                      </a:gs>
                      <a:gs pos="30000">
                        <a:srgbClr val="FFFFFF"/>
                      </a:gs>
                    </a:gsLst>
                    <a:lin ang="5400000" scaled="0"/>
                  </a:gradFill>
                  <a:latin typeface="Segoe UI Light"/>
                </a:rPr>
                <a:t>Ws</a:t>
              </a:r>
              <a:r>
                <a:rPr lang="en-US" dirty="0" smtClean="0">
                  <a:gradFill>
                    <a:gsLst>
                      <a:gs pos="2917">
                        <a:srgbClr val="FFFFFF"/>
                      </a:gs>
                      <a:gs pos="30000">
                        <a:srgbClr val="FFFFFF"/>
                      </a:gs>
                    </a:gsLst>
                    <a:lin ang="5400000" scaled="0"/>
                  </a:gradFill>
                  <a:latin typeface="Segoe UI Light"/>
                </a:rPr>
                <a:t>-Fed or SAML)</a:t>
              </a:r>
            </a:p>
          </p:txBody>
        </p:sp>
        <p:pic>
          <p:nvPicPr>
            <p:cNvPr id="14" name="Picture 4" descr="Thumbnails small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23767" y="4045896"/>
              <a:ext cx="826550" cy="82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780262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4" y="114019"/>
            <a:ext cx="11889564" cy="917575"/>
          </a:xfrm>
        </p:spPr>
        <p:txBody>
          <a:bodyPr vert="horz" wrap="square" lIns="146304" tIns="91440" rIns="146304" bIns="91440" rtlCol="0" anchor="t">
            <a:noAutofit/>
          </a:bodyPr>
          <a:lstStyle/>
          <a:p>
            <a:r>
              <a:rPr lang="en-US" sz="3200" dirty="0"/>
              <a:t>ADFS enhancements in WS2012 R2</a:t>
            </a:r>
          </a:p>
        </p:txBody>
      </p:sp>
      <p:grpSp>
        <p:nvGrpSpPr>
          <p:cNvPr id="7" name="Group 6"/>
          <p:cNvGrpSpPr/>
          <p:nvPr/>
        </p:nvGrpSpPr>
        <p:grpSpPr>
          <a:xfrm>
            <a:off x="5943920" y="1211287"/>
            <a:ext cx="6400730" cy="5693866"/>
            <a:chOff x="290824" y="4166804"/>
            <a:chExt cx="6400730" cy="5693866"/>
          </a:xfrm>
        </p:grpSpPr>
        <p:pic>
          <p:nvPicPr>
            <p:cNvPr id="5" name="Picture 15" descr="User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90824" y="4411652"/>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109446" y="4166804"/>
              <a:ext cx="5582108" cy="569386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Sign-in experience / customization</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Improved default sign-in pages – consistent with Azure AD</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Responsive mobile-friendly UI design</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User authentication choice</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Automatic </a:t>
              </a:r>
              <a:r>
                <a:rPr lang="en-US" dirty="0">
                  <a:gradFill>
                    <a:gsLst>
                      <a:gs pos="2917">
                        <a:srgbClr val="FFFFFF"/>
                      </a:gs>
                      <a:gs pos="30000">
                        <a:srgbClr val="FFFFFF"/>
                      </a:gs>
                    </a:gsLst>
                    <a:lin ang="5400000" scaled="0"/>
                  </a:gradFill>
                  <a:latin typeface="Segoe UI Light"/>
                </a:rPr>
                <a:t>Windows Authentication fallback to forms for intranet</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PowerShell based customization</a:t>
              </a:r>
            </a:p>
            <a:p>
              <a:pPr marL="752121" lvl="2"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Standard links, Description messages</a:t>
              </a:r>
            </a:p>
            <a:p>
              <a:pPr marL="752121" lvl="2"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Web </a:t>
              </a:r>
              <a:r>
                <a:rPr lang="en-US" dirty="0" smtClean="0">
                  <a:gradFill>
                    <a:gsLst>
                      <a:gs pos="2917">
                        <a:srgbClr val="FFFFFF"/>
                      </a:gs>
                      <a:gs pos="30000">
                        <a:srgbClr val="FFFFFF"/>
                      </a:gs>
                    </a:gsLst>
                    <a:lin ang="5400000" scaled="0"/>
                  </a:gradFill>
                  <a:latin typeface="Segoe UI Light"/>
                </a:rPr>
                <a:t>themes, Logos, illustrations </a:t>
              </a:r>
              <a:endParaRPr lang="en-US" dirty="0">
                <a:gradFill>
                  <a:gsLst>
                    <a:gs pos="2917">
                      <a:srgbClr val="FFFFFF"/>
                    </a:gs>
                    <a:gs pos="30000">
                      <a:srgbClr val="FFFFFF"/>
                    </a:gs>
                  </a:gsLst>
                  <a:lin ang="5400000" scaled="0"/>
                </a:gradFill>
                <a:latin typeface="Segoe UI Light"/>
              </a:endParaRP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Customized per-RP access denied messages</a:t>
              </a: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One-click error </a:t>
              </a:r>
              <a:r>
                <a:rPr lang="en-US" dirty="0" smtClean="0">
                  <a:gradFill>
                    <a:gsLst>
                      <a:gs pos="2917">
                        <a:srgbClr val="FFFFFF"/>
                      </a:gs>
                      <a:gs pos="30000">
                        <a:srgbClr val="FFFFFF"/>
                      </a:gs>
                    </a:gsLst>
                    <a:lin ang="5400000" scaled="0"/>
                  </a:gradFill>
                  <a:latin typeface="Segoe UI Light"/>
                </a:rPr>
                <a:t>reporting for users</a:t>
              </a:r>
              <a:endParaRPr lang="en-US" dirty="0">
                <a:gradFill>
                  <a:gsLst>
                    <a:gs pos="2917">
                      <a:srgbClr val="FFFFFF"/>
                    </a:gs>
                    <a:gs pos="30000">
                      <a:srgbClr val="FFFFFF"/>
                    </a:gs>
                  </a:gsLst>
                  <a:lin ang="5400000" scaled="0"/>
                </a:gradFill>
                <a:latin typeface="Segoe UI Light"/>
              </a:endParaRPr>
            </a:p>
            <a:p>
              <a:pPr marL="285750"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Home Realm discovery</a:t>
              </a:r>
            </a:p>
            <a:p>
              <a:pPr marL="752121" lvl="2"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Auto-discovery using organizational suffix</a:t>
              </a:r>
            </a:p>
            <a:p>
              <a:pPr marL="752121" lvl="2"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Filtering of claims providers on per-RP basis</a:t>
              </a:r>
            </a:p>
            <a:p>
              <a:pPr marL="752121" lvl="2" indent="-285750">
                <a:lnSpc>
                  <a:spcPct val="90000"/>
                </a:lnSpc>
                <a:spcAft>
                  <a:spcPts val="600"/>
                </a:spcAft>
                <a:buFont typeface="Arial" panose="020B0604020202020204" pitchFamily="34" charset="0"/>
                <a:buChar char="•"/>
              </a:pPr>
              <a:r>
                <a:rPr lang="en-US" dirty="0">
                  <a:gradFill>
                    <a:gsLst>
                      <a:gs pos="2917">
                        <a:srgbClr val="FFFFFF"/>
                      </a:gs>
                      <a:gs pos="30000">
                        <a:srgbClr val="FFFFFF"/>
                      </a:gs>
                    </a:gsLst>
                    <a:lin ang="5400000" scaled="0"/>
                  </a:gradFill>
                  <a:latin typeface="Segoe UI Light"/>
                </a:rPr>
                <a:t>HRD bypass for intranet </a:t>
              </a:r>
              <a:r>
                <a:rPr lang="en-US" dirty="0" smtClean="0">
                  <a:gradFill>
                    <a:gsLst>
                      <a:gs pos="2917">
                        <a:srgbClr val="FFFFFF"/>
                      </a:gs>
                      <a:gs pos="30000">
                        <a:srgbClr val="FFFFFF"/>
                      </a:gs>
                    </a:gsLst>
                    <a:lin ang="5400000" scaled="0"/>
                  </a:gradFill>
                  <a:latin typeface="Segoe UI Light"/>
                </a:rPr>
                <a:t>access</a:t>
              </a:r>
            </a:p>
            <a:p>
              <a:pPr marL="285750" indent="-285750">
                <a:lnSpc>
                  <a:spcPct val="90000"/>
                </a:lnSpc>
                <a:spcAft>
                  <a:spcPts val="600"/>
                </a:spcAft>
                <a:buFont typeface="Arial" panose="020B0604020202020204" pitchFamily="34" charset="0"/>
                <a:buChar char="•"/>
              </a:pPr>
              <a:endParaRPr lang="en-US" dirty="0" smtClean="0">
                <a:gradFill>
                  <a:gsLst>
                    <a:gs pos="2917">
                      <a:srgbClr val="FFFFFF"/>
                    </a:gs>
                    <a:gs pos="30000">
                      <a:srgbClr val="FFFFFF"/>
                    </a:gs>
                  </a:gsLst>
                  <a:lin ang="5400000" scaled="0"/>
                </a:gradFill>
                <a:latin typeface="Segoe UI Light"/>
              </a:endParaRPr>
            </a:p>
          </p:txBody>
        </p:sp>
      </p:grpSp>
      <p:grpSp>
        <p:nvGrpSpPr>
          <p:cNvPr id="16" name="Group 15"/>
          <p:cNvGrpSpPr/>
          <p:nvPr/>
        </p:nvGrpSpPr>
        <p:grpSpPr>
          <a:xfrm>
            <a:off x="343891" y="1243048"/>
            <a:ext cx="5794700" cy="3083921"/>
            <a:chOff x="343891" y="1920446"/>
            <a:chExt cx="5794700" cy="3083921"/>
          </a:xfrm>
        </p:grpSpPr>
        <p:sp>
          <p:nvSpPr>
            <p:cNvPr id="4" name="TextBox 3"/>
            <p:cNvSpPr txBox="1"/>
            <p:nvPr/>
          </p:nvSpPr>
          <p:spPr>
            <a:xfrm>
              <a:off x="1109446" y="1920446"/>
              <a:ext cx="5029145" cy="3083921"/>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Deployment </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No longer dependent on IIS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Fully integrated deployment with Server Manager</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Configure ADFS with SQL Server via UI</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Pre-requisite checks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GMSA support</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SQL merge replication support for ADFS configuration.</a:t>
              </a:r>
            </a:p>
          </p:txBody>
        </p:sp>
        <p:grpSp>
          <p:nvGrpSpPr>
            <p:cNvPr id="13" name="Group 12"/>
            <p:cNvGrpSpPr/>
            <p:nvPr/>
          </p:nvGrpSpPr>
          <p:grpSpPr bwMode="black">
            <a:xfrm>
              <a:off x="343891" y="2260569"/>
              <a:ext cx="554716" cy="429025"/>
              <a:chOff x="813584" y="4312262"/>
              <a:chExt cx="478309" cy="370027"/>
            </a:xfrm>
          </p:grpSpPr>
          <p:sp>
            <p:nvSpPr>
              <p:cNvPr id="14" name="Freeform 13"/>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5" name="Freeform 14"/>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grpSp>
      </p:grpSp>
    </p:spTree>
    <p:extLst>
      <p:ext uri="{BB962C8B-B14F-4D97-AF65-F5344CB8AC3E}">
        <p14:creationId xmlns:p14="http://schemas.microsoft.com/office/powerpoint/2010/main" val="232423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6"/>
                                        </p:tgtEl>
                                        <p:attrNameLst>
                                          <p:attrName>style.opacity</p:attrName>
                                        </p:attrNameLst>
                                      </p:cBhvr>
                                      <p:to>
                                        <p:strVal val="0.5"/>
                                      </p:to>
                                    </p:set>
                                    <p:animEffect filter="image" prLst="opacity: 0.5">
                                      <p:cBhvr rctx="IE">
                                        <p:cTn id="9"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7" y="129651"/>
            <a:ext cx="11889564" cy="917575"/>
          </a:xfrm>
        </p:spPr>
        <p:txBody>
          <a:bodyPr vert="horz" wrap="square" lIns="146304" tIns="91440" rIns="146304" bIns="91440" rtlCol="0" anchor="t">
            <a:noAutofit/>
          </a:bodyPr>
          <a:lstStyle/>
          <a:p>
            <a:r>
              <a:rPr lang="en-US" sz="3200" dirty="0"/>
              <a:t>ADFS enhancements in WS2012 R2</a:t>
            </a:r>
          </a:p>
        </p:txBody>
      </p:sp>
      <p:sp>
        <p:nvSpPr>
          <p:cNvPr id="4" name="TextBox 3"/>
          <p:cNvSpPr txBox="1"/>
          <p:nvPr/>
        </p:nvSpPr>
        <p:spPr>
          <a:xfrm>
            <a:off x="1109446" y="1243048"/>
            <a:ext cx="11052326" cy="421653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Conditional Access Control</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Admin configurable global authentication policy</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Network location specific authentication methods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Global MFA triggers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Admin configurable additional authentication methods for MFA</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Integrated support for extensible (3</a:t>
            </a:r>
            <a:r>
              <a:rPr lang="en-US" baseline="30000" dirty="0" smtClean="0">
                <a:gradFill>
                  <a:gsLst>
                    <a:gs pos="2917">
                      <a:srgbClr val="FFFFFF"/>
                    </a:gs>
                    <a:gs pos="30000">
                      <a:srgbClr val="FFFFFF"/>
                    </a:gs>
                  </a:gsLst>
                  <a:lin ang="5400000" scaled="0"/>
                </a:gradFill>
                <a:latin typeface="Segoe UI Light"/>
              </a:rPr>
              <a:t>rd</a:t>
            </a:r>
            <a:r>
              <a:rPr lang="en-US" dirty="0" smtClean="0">
                <a:gradFill>
                  <a:gsLst>
                    <a:gs pos="2917">
                      <a:srgbClr val="FFFFFF"/>
                    </a:gs>
                    <a:gs pos="30000">
                      <a:srgbClr val="FFFFFF"/>
                    </a:gs>
                  </a:gsLst>
                  <a:lin ang="5400000" scaled="0"/>
                </a:gradFill>
                <a:latin typeface="Segoe UI Light"/>
              </a:rPr>
              <a:t> party) MFA providers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Admin configurable per-application conditional access control </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Require MFA based on specific conditions.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Configure token issuance based on specific conditions.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Configurable access denied messages</a:t>
            </a:r>
          </a:p>
          <a:p>
            <a:pPr marL="752121" lvl="1"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Always Require fresh authentication for sensitive apps.</a:t>
            </a:r>
          </a:p>
          <a:p>
            <a:pPr marL="285750" indent="-28575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latin typeface="Segoe UI Light"/>
              </a:rPr>
              <a:t>Global SSO revocation – deal with ‘breach’ events.</a:t>
            </a:r>
          </a:p>
        </p:txBody>
      </p:sp>
      <p:sp>
        <p:nvSpPr>
          <p:cNvPr id="11" name="Freeform 21"/>
          <p:cNvSpPr>
            <a:spLocks noEditPoints="1"/>
          </p:cNvSpPr>
          <p:nvPr/>
        </p:nvSpPr>
        <p:spPr bwMode="black">
          <a:xfrm>
            <a:off x="274702" y="1520597"/>
            <a:ext cx="746518" cy="699870"/>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15085236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few concepts</a:t>
            </a:r>
            <a:endParaRPr lang="en-US" dirty="0"/>
          </a:p>
        </p:txBody>
      </p:sp>
    </p:spTree>
    <p:extLst>
      <p:ext uri="{BB962C8B-B14F-4D97-AF65-F5344CB8AC3E}">
        <p14:creationId xmlns:p14="http://schemas.microsoft.com/office/powerpoint/2010/main" val="34213521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AD + BYOD = Peace of Mind</a:t>
            </a:r>
          </a:p>
        </p:txBody>
      </p:sp>
      <p:sp>
        <p:nvSpPr>
          <p:cNvPr id="3" name="Text Placeholder 2"/>
          <p:cNvSpPr>
            <a:spLocks noGrp="1"/>
          </p:cNvSpPr>
          <p:nvPr>
            <p:ph type="body" sz="quarter" idx="14"/>
          </p:nvPr>
        </p:nvSpPr>
        <p:spPr/>
        <p:txBody>
          <a:bodyPr/>
          <a:lstStyle/>
          <a:p>
            <a:r>
              <a:rPr lang="en-US" dirty="0" smtClean="0"/>
              <a:t>Samuel </a:t>
            </a:r>
            <a:r>
              <a:rPr lang="en-US" dirty="0"/>
              <a:t>Devasahayam </a:t>
            </a:r>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EM-B310</a:t>
            </a:r>
            <a:endParaRPr lang="en-US" dirty="0"/>
          </a:p>
        </p:txBody>
      </p:sp>
    </p:spTree>
    <p:extLst>
      <p:ext uri="{BB962C8B-B14F-4D97-AF65-F5344CB8AC3E}">
        <p14:creationId xmlns:p14="http://schemas.microsoft.com/office/powerpoint/2010/main" val="203285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7326" y="2263184"/>
            <a:ext cx="895694" cy="725901"/>
            <a:chOff x="2581586" y="4508410"/>
            <a:chExt cx="895694" cy="725901"/>
          </a:xfrm>
        </p:grpSpPr>
        <p:sp>
          <p:nvSpPr>
            <p:cNvPr id="16" name="Rectangle 15"/>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sp>
          <p:nvSpPr>
            <p:cNvPr id="17" name="Rectangle 16"/>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8" name="Rectangle 17"/>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sp>
          <p:nvSpPr>
            <p:cNvPr id="19"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sz="2800" dirty="0">
                <a:solidFill>
                  <a:srgbClr val="FFFFFF"/>
                </a:solidFill>
              </a:endParaRPr>
            </a:p>
          </p:txBody>
        </p:sp>
        <p:sp>
          <p:nvSpPr>
            <p:cNvPr id="20" name="TextBox 35"/>
            <p:cNvSpPr txBox="1"/>
            <p:nvPr/>
          </p:nvSpPr>
          <p:spPr>
            <a:xfrm>
              <a:off x="2581586" y="4537670"/>
              <a:ext cx="444352" cy="253916"/>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050" dirty="0" smtClean="0">
                  <a:solidFill>
                    <a:srgbClr val="FFFFFF"/>
                  </a:solidFill>
                  <a:latin typeface="Segoe UI Light"/>
                </a:rPr>
                <a:t>Start</a:t>
              </a:r>
              <a:endParaRPr lang="en-US" sz="1050" dirty="0">
                <a:solidFill>
                  <a:srgbClr val="FFFFFF"/>
                </a:solidFill>
                <a:latin typeface="Segoe UI Light"/>
              </a:endParaRPr>
            </a:p>
          </p:txBody>
        </p:sp>
        <p:sp>
          <p:nvSpPr>
            <p:cNvPr id="21" name="Rectangle 20"/>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sp>
          <p:nvSpPr>
            <p:cNvPr id="22" name="Rectangle 21"/>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sp>
          <p:nvSpPr>
            <p:cNvPr id="23" name="Rectangle 22"/>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24" name="Rectangle 23"/>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sp>
          <p:nvSpPr>
            <p:cNvPr id="25" name="Rectangle 24"/>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err="1" smtClean="0">
                <a:gradFill>
                  <a:gsLst>
                    <a:gs pos="0">
                      <a:srgbClr val="FFFFFF"/>
                    </a:gs>
                    <a:gs pos="100000">
                      <a:srgbClr val="FFFFFF"/>
                    </a:gs>
                  </a:gsLst>
                  <a:lin ang="5400000" scaled="0"/>
                </a:gradFill>
              </a:endParaRPr>
            </a:p>
          </p:txBody>
        </p:sp>
      </p:grpSp>
      <p:grpSp>
        <p:nvGrpSpPr>
          <p:cNvPr id="29" name="Group 28"/>
          <p:cNvGrpSpPr/>
          <p:nvPr/>
        </p:nvGrpSpPr>
        <p:grpSpPr>
          <a:xfrm>
            <a:off x="6761416" y="5066497"/>
            <a:ext cx="1623650" cy="961789"/>
            <a:chOff x="7771085" y="4875532"/>
            <a:chExt cx="1623650" cy="961789"/>
          </a:xfrm>
        </p:grpSpPr>
        <p:sp>
          <p:nvSpPr>
            <p:cNvPr id="27" name="TextBox 35"/>
            <p:cNvSpPr txBox="1"/>
            <p:nvPr/>
          </p:nvSpPr>
          <p:spPr>
            <a:xfrm>
              <a:off x="7771085" y="5498767"/>
              <a:ext cx="1623650" cy="33855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600" dirty="0" smtClean="0">
                  <a:solidFill>
                    <a:srgbClr val="FFFFFF"/>
                  </a:solidFill>
                </a:rPr>
                <a:t>Active Directory</a:t>
              </a:r>
              <a:endParaRPr lang="en-US" sz="1600" dirty="0">
                <a:solidFill>
                  <a:srgbClr val="FFFFFF"/>
                </a:solidFill>
              </a:endParaRPr>
            </a:p>
          </p:txBody>
        </p:sp>
        <p:pic>
          <p:nvPicPr>
            <p:cNvPr id="28" name="Picture 4" descr="Adressbook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145141" y="4875532"/>
              <a:ext cx="620999" cy="62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 name="Rounded Rectangle 29"/>
          <p:cNvSpPr/>
          <p:nvPr/>
        </p:nvSpPr>
        <p:spPr bwMode="auto">
          <a:xfrm>
            <a:off x="7023858" y="2130476"/>
            <a:ext cx="2743170" cy="961793"/>
          </a:xfrm>
          <a:prstGeom prst="roundRect">
            <a:avLst>
              <a:gd name="adj" fmla="val 833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3200" dirty="0">
              <a:gradFill>
                <a:gsLst>
                  <a:gs pos="0">
                    <a:srgbClr val="FFFFFF"/>
                  </a:gs>
                  <a:gs pos="100000">
                    <a:srgbClr val="FFFFFF"/>
                  </a:gs>
                </a:gsLst>
                <a:lin ang="5400000" scaled="0"/>
              </a:gradFill>
            </a:endParaRPr>
          </a:p>
        </p:txBody>
      </p:sp>
      <p:grpSp>
        <p:nvGrpSpPr>
          <p:cNvPr id="50" name="Group 49"/>
          <p:cNvGrpSpPr/>
          <p:nvPr/>
        </p:nvGrpSpPr>
        <p:grpSpPr>
          <a:xfrm>
            <a:off x="9235724" y="2674311"/>
            <a:ext cx="1003010" cy="1159825"/>
            <a:chOff x="7087417" y="2021335"/>
            <a:chExt cx="762338" cy="906518"/>
          </a:xfrm>
        </p:grpSpPr>
        <p:sp>
          <p:nvSpPr>
            <p:cNvPr id="51" name="Rectangle 50"/>
            <p:cNvSpPr/>
            <p:nvPr/>
          </p:nvSpPr>
          <p:spPr>
            <a:xfrm>
              <a:off x="7114080" y="2735407"/>
              <a:ext cx="735675" cy="192446"/>
            </a:xfrm>
            <a:prstGeom prst="rect">
              <a:avLst/>
            </a:prstGeom>
            <a:ln>
              <a:noFill/>
            </a:ln>
          </p:spPr>
          <p:txBody>
            <a:bodyPr wrap="square" lIns="0" tIns="0" rIns="0" bIns="0" anchor="ctr">
              <a:spAutoFit/>
            </a:bodyPr>
            <a:lstStyle/>
            <a:p>
              <a:pPr algn="ctr" defTabSz="1096269" fontAlgn="base">
                <a:spcAft>
                  <a:spcPct val="0"/>
                </a:spcAft>
              </a:pPr>
              <a:r>
                <a:rPr lang="en-US" sz="1600" dirty="0">
                  <a:ln>
                    <a:solidFill>
                      <a:srgbClr val="FFFFFF">
                        <a:alpha val="0"/>
                      </a:srgbClr>
                    </a:solidFill>
                  </a:ln>
                  <a:solidFill>
                    <a:srgbClr val="FFFFFF"/>
                  </a:solidFill>
                </a:rPr>
                <a:t>ADFS</a:t>
              </a:r>
            </a:p>
          </p:txBody>
        </p:sp>
        <p:grpSp>
          <p:nvGrpSpPr>
            <p:cNvPr id="52" name="Group 51"/>
            <p:cNvGrpSpPr/>
            <p:nvPr/>
          </p:nvGrpSpPr>
          <p:grpSpPr>
            <a:xfrm>
              <a:off x="7087417" y="2021335"/>
              <a:ext cx="561936" cy="659682"/>
              <a:chOff x="7318521" y="2021335"/>
              <a:chExt cx="561936" cy="659682"/>
            </a:xfrm>
          </p:grpSpPr>
          <p:sp>
            <p:nvSpPr>
              <p:cNvPr id="53" name="Rounded Rectangle 2058"/>
              <p:cNvSpPr>
                <a:spLocks noChangeAspect="1"/>
              </p:cNvSpPr>
              <p:nvPr/>
            </p:nvSpPr>
            <p:spPr bwMode="auto">
              <a:xfrm>
                <a:off x="7545585" y="2021335"/>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z="2800"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53"/>
              <p:cNvGrpSpPr>
                <a:grpSpLocks noChangeAspect="1"/>
              </p:cNvGrpSpPr>
              <p:nvPr/>
            </p:nvGrpSpPr>
            <p:grpSpPr>
              <a:xfrm>
                <a:off x="7318521" y="2175555"/>
                <a:ext cx="401083" cy="264866"/>
                <a:chOff x="1840649" y="4818296"/>
                <a:chExt cx="966161" cy="691914"/>
              </a:xfrm>
            </p:grpSpPr>
            <p:sp>
              <p:nvSpPr>
                <p:cNvPr id="55" name="Freeform 54"/>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56" name="Freeform 55"/>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lumMod val="85000"/>
                  </a:schemeClr>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57" name="Oval 56"/>
                <p:cNvSpPr>
                  <a:spLocks noChangeAspect="1" noChangeArrowheads="1"/>
                </p:cNvSpPr>
                <p:nvPr/>
              </p:nvSpPr>
              <p:spPr bwMode="auto">
                <a:xfrm>
                  <a:off x="2201709" y="4985896"/>
                  <a:ext cx="91441" cy="91439"/>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58" name="Oval 57"/>
                <p:cNvSpPr>
                  <a:spLocks noChangeAspect="1" noChangeArrowheads="1"/>
                </p:cNvSpPr>
                <p:nvPr/>
              </p:nvSpPr>
              <p:spPr bwMode="auto">
                <a:xfrm flipH="1">
                  <a:off x="2351276" y="4985914"/>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59" name="Oval 58"/>
                <p:cNvSpPr>
                  <a:spLocks noChangeAspect="1" noChangeArrowheads="1"/>
                </p:cNvSpPr>
                <p:nvPr/>
              </p:nvSpPr>
              <p:spPr bwMode="auto">
                <a:xfrm>
                  <a:off x="2201709" y="531709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0" name="Oval 59"/>
                <p:cNvSpPr>
                  <a:spLocks noChangeAspect="1" noChangeArrowheads="1"/>
                </p:cNvSpPr>
                <p:nvPr/>
              </p:nvSpPr>
              <p:spPr bwMode="auto">
                <a:xfrm flipH="1">
                  <a:off x="2351276" y="5317110"/>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1" name="Oval 60"/>
                <p:cNvSpPr>
                  <a:spLocks noChangeAspect="1" noChangeArrowheads="1"/>
                </p:cNvSpPr>
                <p:nvPr/>
              </p:nvSpPr>
              <p:spPr bwMode="auto">
                <a:xfrm flipH="1">
                  <a:off x="2477440"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2" name="Oval 61"/>
                <p:cNvSpPr>
                  <a:spLocks noChangeAspect="1" noChangeArrowheads="1"/>
                </p:cNvSpPr>
                <p:nvPr/>
              </p:nvSpPr>
              <p:spPr bwMode="auto">
                <a:xfrm>
                  <a:off x="2077441"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3" name="Oval 62"/>
                <p:cNvSpPr>
                  <a:spLocks noChangeAspect="1" noChangeArrowheads="1"/>
                </p:cNvSpPr>
                <p:nvPr/>
              </p:nvSpPr>
              <p:spPr bwMode="auto">
                <a:xfrm flipH="1">
                  <a:off x="2603604"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4" name="Oval 63"/>
                <p:cNvSpPr>
                  <a:spLocks noChangeAspect="1" noChangeArrowheads="1"/>
                </p:cNvSpPr>
                <p:nvPr/>
              </p:nvSpPr>
              <p:spPr bwMode="auto">
                <a:xfrm flipH="1">
                  <a:off x="1953173"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sp>
              <p:nvSpPr>
                <p:cNvPr id="65" name="Arc 64"/>
                <p:cNvSpPr/>
                <p:nvPr/>
              </p:nvSpPr>
              <p:spPr>
                <a:xfrm rot="5012506">
                  <a:off x="2200463"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2800" dirty="0">
                    <a:ln>
                      <a:solidFill>
                        <a:srgbClr val="FFFFFF">
                          <a:alpha val="0"/>
                        </a:srgbClr>
                      </a:solidFill>
                    </a:ln>
                    <a:solidFill>
                      <a:srgbClr val="292929"/>
                    </a:solidFill>
                  </a:endParaRPr>
                </a:p>
              </p:txBody>
            </p:sp>
            <p:sp>
              <p:nvSpPr>
                <p:cNvPr id="66" name="Arc 65"/>
                <p:cNvSpPr/>
                <p:nvPr/>
              </p:nvSpPr>
              <p:spPr>
                <a:xfrm rot="16587494" flipH="1">
                  <a:off x="2252986"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2800" dirty="0">
                    <a:ln>
                      <a:solidFill>
                        <a:srgbClr val="FFFFFF">
                          <a:alpha val="0"/>
                        </a:srgbClr>
                      </a:solidFill>
                    </a:ln>
                    <a:solidFill>
                      <a:srgbClr val="292929"/>
                    </a:solidFill>
                  </a:endParaRPr>
                </a:p>
              </p:txBody>
            </p:sp>
            <p:sp>
              <p:nvSpPr>
                <p:cNvPr id="67" name="Arc 66"/>
                <p:cNvSpPr/>
                <p:nvPr/>
              </p:nvSpPr>
              <p:spPr>
                <a:xfrm rot="7395384">
                  <a:off x="2218960" y="4926421"/>
                  <a:ext cx="150756" cy="174698"/>
                </a:xfrm>
                <a:prstGeom prst="arc">
                  <a:avLst>
                    <a:gd name="adj1" fmla="val 16200000"/>
                    <a:gd name="adj2" fmla="val 21459126"/>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2800" dirty="0">
                    <a:ln>
                      <a:solidFill>
                        <a:srgbClr val="FFFFFF">
                          <a:alpha val="0"/>
                        </a:srgbClr>
                      </a:solidFill>
                    </a:ln>
                    <a:solidFill>
                      <a:srgbClr val="292929"/>
                    </a:solidFill>
                  </a:endParaRPr>
                </a:p>
              </p:txBody>
            </p:sp>
            <p:cxnSp>
              <p:nvCxnSpPr>
                <p:cNvPr id="68" name="Straight Connector 67"/>
                <p:cNvCxnSpPr>
                  <a:stCxn id="57" idx="4"/>
                  <a:endCxn id="59" idx="0"/>
                </p:cNvCxnSpPr>
                <p:nvPr/>
              </p:nvCxnSpPr>
              <p:spPr>
                <a:xfrm>
                  <a:off x="2247429" y="5077336"/>
                  <a:ext cx="0" cy="239756"/>
                </a:xfrm>
                <a:prstGeom prst="line">
                  <a:avLst/>
                </a:prstGeom>
                <a:noFill/>
                <a:ln w="9525" cap="flat" cmpd="sng" algn="ctr">
                  <a:solidFill>
                    <a:srgbClr val="0070C0"/>
                  </a:solidFill>
                  <a:prstDash val="solid"/>
                </a:ln>
                <a:effectLst/>
              </p:spPr>
            </p:cxnSp>
            <p:sp>
              <p:nvSpPr>
                <p:cNvPr id="69" name="Oval 68"/>
                <p:cNvSpPr>
                  <a:spLocks noChangeAspect="1" noChangeArrowheads="1"/>
                </p:cNvSpPr>
                <p:nvPr/>
              </p:nvSpPr>
              <p:spPr bwMode="auto">
                <a:xfrm>
                  <a:off x="2201709" y="513992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cxnSp>
              <p:nvCxnSpPr>
                <p:cNvPr id="70" name="Straight Connector 69"/>
                <p:cNvCxnSpPr>
                  <a:stCxn id="58" idx="4"/>
                  <a:endCxn id="60" idx="0"/>
                </p:cNvCxnSpPr>
                <p:nvPr/>
              </p:nvCxnSpPr>
              <p:spPr>
                <a:xfrm>
                  <a:off x="2396996" y="5077354"/>
                  <a:ext cx="0" cy="239756"/>
                </a:xfrm>
                <a:prstGeom prst="line">
                  <a:avLst/>
                </a:prstGeom>
                <a:noFill/>
                <a:ln w="9525" cap="flat" cmpd="sng" algn="ctr">
                  <a:solidFill>
                    <a:srgbClr val="0070C0"/>
                  </a:solidFill>
                  <a:prstDash val="solid"/>
                </a:ln>
                <a:effectLst/>
              </p:spPr>
            </p:cxnSp>
            <p:sp>
              <p:nvSpPr>
                <p:cNvPr id="71" name="Oval 70"/>
                <p:cNvSpPr>
                  <a:spLocks noChangeAspect="1" noChangeArrowheads="1"/>
                </p:cNvSpPr>
                <p:nvPr/>
              </p:nvSpPr>
              <p:spPr bwMode="auto">
                <a:xfrm flipH="1">
                  <a:off x="2351275" y="5139945"/>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cxnSp>
              <p:nvCxnSpPr>
                <p:cNvPr id="72" name="Straight Connector 71"/>
                <p:cNvCxnSpPr>
                  <a:stCxn id="58" idx="3"/>
                  <a:endCxn id="63" idx="7"/>
                </p:cNvCxnSpPr>
                <p:nvPr/>
              </p:nvCxnSpPr>
              <p:spPr>
                <a:xfrm>
                  <a:off x="2429325" y="5063963"/>
                  <a:ext cx="187670" cy="227227"/>
                </a:xfrm>
                <a:prstGeom prst="line">
                  <a:avLst/>
                </a:prstGeom>
                <a:noFill/>
                <a:ln w="9525" cap="flat" cmpd="sng" algn="ctr">
                  <a:solidFill>
                    <a:srgbClr val="0070C0"/>
                  </a:solidFill>
                  <a:prstDash val="solid"/>
                </a:ln>
                <a:effectLst/>
              </p:spPr>
            </p:cxnSp>
            <p:sp>
              <p:nvSpPr>
                <p:cNvPr id="73" name="Oval 72"/>
                <p:cNvSpPr>
                  <a:spLocks noChangeAspect="1" noChangeArrowheads="1"/>
                </p:cNvSpPr>
                <p:nvPr/>
              </p:nvSpPr>
              <p:spPr bwMode="auto">
                <a:xfrm flipH="1">
                  <a:off x="2477440" y="513185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cxnSp>
              <p:nvCxnSpPr>
                <p:cNvPr id="74" name="Straight Connector 73"/>
                <p:cNvCxnSpPr>
                  <a:stCxn id="57" idx="3"/>
                  <a:endCxn id="64" idx="1"/>
                </p:cNvCxnSpPr>
                <p:nvPr/>
              </p:nvCxnSpPr>
              <p:spPr>
                <a:xfrm flipH="1">
                  <a:off x="2031222" y="5063945"/>
                  <a:ext cx="183878" cy="227245"/>
                </a:xfrm>
                <a:prstGeom prst="line">
                  <a:avLst/>
                </a:prstGeom>
                <a:noFill/>
                <a:ln w="9525" cap="flat" cmpd="sng" algn="ctr">
                  <a:solidFill>
                    <a:srgbClr val="0070C0"/>
                  </a:solidFill>
                  <a:prstDash val="solid"/>
                </a:ln>
                <a:effectLst/>
              </p:spPr>
            </p:cxnSp>
            <p:sp>
              <p:nvSpPr>
                <p:cNvPr id="75" name="Oval 74"/>
                <p:cNvSpPr>
                  <a:spLocks noChangeAspect="1" noChangeArrowheads="1"/>
                </p:cNvSpPr>
                <p:nvPr/>
              </p:nvSpPr>
              <p:spPr bwMode="auto">
                <a:xfrm>
                  <a:off x="2082174" y="5131848"/>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2800" kern="0" dirty="0">
                    <a:ln>
                      <a:solidFill>
                        <a:srgbClr val="FFFFFF">
                          <a:alpha val="0"/>
                        </a:srgbClr>
                      </a:solidFill>
                    </a:ln>
                    <a:solidFill>
                      <a:srgbClr val="292929"/>
                    </a:solidFill>
                  </a:endParaRPr>
                </a:p>
              </p:txBody>
            </p:sp>
            <p:cxnSp>
              <p:nvCxnSpPr>
                <p:cNvPr id="76" name="Straight Connector 75"/>
                <p:cNvCxnSpPr>
                  <a:stCxn id="69" idx="3"/>
                  <a:endCxn id="62" idx="7"/>
                </p:cNvCxnSpPr>
                <p:nvPr/>
              </p:nvCxnSpPr>
              <p:spPr>
                <a:xfrm flipH="1">
                  <a:off x="2155490" y="5217976"/>
                  <a:ext cx="59610" cy="88697"/>
                </a:xfrm>
                <a:prstGeom prst="line">
                  <a:avLst/>
                </a:prstGeom>
                <a:noFill/>
                <a:ln w="9525" cap="flat" cmpd="sng" algn="ctr">
                  <a:solidFill>
                    <a:srgbClr val="0070C0"/>
                  </a:solidFill>
                  <a:prstDash val="solid"/>
                </a:ln>
                <a:effectLst/>
              </p:spPr>
            </p:cxnSp>
            <p:cxnSp>
              <p:nvCxnSpPr>
                <p:cNvPr id="77" name="Straight Connector 76"/>
                <p:cNvCxnSpPr>
                  <a:stCxn id="71" idx="3"/>
                  <a:endCxn id="61" idx="7"/>
                </p:cNvCxnSpPr>
                <p:nvPr/>
              </p:nvCxnSpPr>
              <p:spPr>
                <a:xfrm>
                  <a:off x="2429325" y="5217994"/>
                  <a:ext cx="61506" cy="88679"/>
                </a:xfrm>
                <a:prstGeom prst="line">
                  <a:avLst/>
                </a:prstGeom>
                <a:noFill/>
                <a:ln w="9525" cap="flat" cmpd="sng" algn="ctr">
                  <a:solidFill>
                    <a:srgbClr val="0070C0"/>
                  </a:solidFill>
                  <a:prstDash val="solid"/>
                </a:ln>
                <a:effectLst/>
              </p:spPr>
            </p:cxnSp>
          </p:grpSp>
        </p:grpSp>
      </p:grpSp>
      <p:sp>
        <p:nvSpPr>
          <p:cNvPr id="125" name="Rectangle 124"/>
          <p:cNvSpPr/>
          <p:nvPr/>
        </p:nvSpPr>
        <p:spPr>
          <a:xfrm>
            <a:off x="7348503" y="2791794"/>
            <a:ext cx="967929" cy="246221"/>
          </a:xfrm>
          <a:prstGeom prst="rect">
            <a:avLst/>
          </a:prstGeom>
          <a:ln>
            <a:noFill/>
          </a:ln>
        </p:spPr>
        <p:txBody>
          <a:bodyPr wrap="square" lIns="0" tIns="0" rIns="0" bIns="0" anchor="ctr">
            <a:spAutoFit/>
          </a:bodyPr>
          <a:lstStyle/>
          <a:p>
            <a:pPr algn="ctr" defTabSz="1096269" fontAlgn="base">
              <a:spcAft>
                <a:spcPct val="0"/>
              </a:spcAft>
            </a:pPr>
            <a:r>
              <a:rPr lang="en-US" sz="1600" dirty="0">
                <a:ln>
                  <a:solidFill>
                    <a:srgbClr val="FFFFFF">
                      <a:alpha val="0"/>
                    </a:srgbClr>
                  </a:solidFill>
                </a:ln>
                <a:solidFill>
                  <a:srgbClr val="FFFFFF"/>
                </a:solidFill>
              </a:rPr>
              <a:t>ADFS</a:t>
            </a:r>
          </a:p>
        </p:txBody>
      </p:sp>
      <p:sp>
        <p:nvSpPr>
          <p:cNvPr id="126" name="Rectangle 125"/>
          <p:cNvSpPr/>
          <p:nvPr/>
        </p:nvSpPr>
        <p:spPr>
          <a:xfrm>
            <a:off x="8450673" y="2785747"/>
            <a:ext cx="967929" cy="246221"/>
          </a:xfrm>
          <a:prstGeom prst="rect">
            <a:avLst/>
          </a:prstGeom>
          <a:ln>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DRS</a:t>
            </a:r>
            <a:endParaRPr lang="en-US" sz="1600" dirty="0">
              <a:ln>
                <a:solidFill>
                  <a:srgbClr val="FFFFFF">
                    <a:alpha val="0"/>
                  </a:srgbClr>
                </a:solidFill>
              </a:ln>
              <a:solidFill>
                <a:srgbClr val="FFFFFF"/>
              </a:solidFill>
            </a:endParaRPr>
          </a:p>
        </p:txBody>
      </p:sp>
      <p:sp>
        <p:nvSpPr>
          <p:cNvPr id="127" name="Freeform 93"/>
          <p:cNvSpPr>
            <a:spLocks/>
          </p:cNvSpPr>
          <p:nvPr/>
        </p:nvSpPr>
        <p:spPr bwMode="black">
          <a:xfrm>
            <a:off x="8259556" y="2370549"/>
            <a:ext cx="222146" cy="240320"/>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800">
              <a:solidFill>
                <a:srgbClr val="FFFFFF"/>
              </a:solidFill>
            </a:endParaRPr>
          </a:p>
        </p:txBody>
      </p:sp>
      <p:sp>
        <p:nvSpPr>
          <p:cNvPr id="128" name="Freeform 104"/>
          <p:cNvSpPr>
            <a:spLocks noEditPoints="1"/>
          </p:cNvSpPr>
          <p:nvPr/>
        </p:nvSpPr>
        <p:spPr bwMode="black">
          <a:xfrm>
            <a:off x="7641505" y="2352102"/>
            <a:ext cx="328494" cy="361343"/>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800">
              <a:solidFill>
                <a:srgbClr val="FFFFFF"/>
              </a:solidFill>
            </a:endParaRPr>
          </a:p>
        </p:txBody>
      </p:sp>
      <p:sp>
        <p:nvSpPr>
          <p:cNvPr id="129" name="Freeform 104"/>
          <p:cNvSpPr>
            <a:spLocks noEditPoints="1"/>
          </p:cNvSpPr>
          <p:nvPr/>
        </p:nvSpPr>
        <p:spPr bwMode="black">
          <a:xfrm>
            <a:off x="8738773" y="2328339"/>
            <a:ext cx="328494" cy="361343"/>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800">
              <a:solidFill>
                <a:srgbClr val="FFFFFF"/>
              </a:solidFill>
            </a:endParaRPr>
          </a:p>
        </p:txBody>
      </p:sp>
      <p:grpSp>
        <p:nvGrpSpPr>
          <p:cNvPr id="172" name="Group 171"/>
          <p:cNvGrpSpPr/>
          <p:nvPr/>
        </p:nvGrpSpPr>
        <p:grpSpPr>
          <a:xfrm>
            <a:off x="1858652" y="2080897"/>
            <a:ext cx="5061117" cy="390867"/>
            <a:chOff x="1858652" y="2080897"/>
            <a:chExt cx="5061117" cy="390867"/>
          </a:xfrm>
        </p:grpSpPr>
        <p:cxnSp>
          <p:nvCxnSpPr>
            <p:cNvPr id="119" name="Straight Arrow Connector 118"/>
            <p:cNvCxnSpPr/>
            <p:nvPr/>
          </p:nvCxnSpPr>
          <p:spPr>
            <a:xfrm flipV="1">
              <a:off x="1858652" y="2348831"/>
              <a:ext cx="5061117" cy="32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0" name="Oval 119"/>
            <p:cNvSpPr/>
            <p:nvPr/>
          </p:nvSpPr>
          <p:spPr bwMode="auto">
            <a:xfrm>
              <a:off x="2220643" y="2224141"/>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3</a:t>
              </a:r>
              <a:endParaRPr lang="en-US" sz="2800" dirty="0">
                <a:gradFill>
                  <a:gsLst>
                    <a:gs pos="0">
                      <a:srgbClr val="FFFFFF"/>
                    </a:gs>
                    <a:gs pos="100000">
                      <a:srgbClr val="FFFFFF"/>
                    </a:gs>
                  </a:gsLst>
                  <a:lin ang="5400000" scaled="0"/>
                </a:gradFill>
              </a:endParaRPr>
            </a:p>
          </p:txBody>
        </p:sp>
        <p:sp>
          <p:nvSpPr>
            <p:cNvPr id="130" name="Rectangle 129"/>
            <p:cNvSpPr/>
            <p:nvPr/>
          </p:nvSpPr>
          <p:spPr>
            <a:xfrm>
              <a:off x="3022583" y="2080897"/>
              <a:ext cx="2368241" cy="246221"/>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Authenticate user</a:t>
              </a:r>
              <a:endParaRPr lang="en-US" sz="1600" dirty="0">
                <a:ln>
                  <a:solidFill>
                    <a:srgbClr val="FFFFFF">
                      <a:alpha val="0"/>
                    </a:srgbClr>
                  </a:solidFill>
                </a:ln>
                <a:solidFill>
                  <a:srgbClr val="FFFFFF"/>
                </a:solidFill>
              </a:endParaRPr>
            </a:p>
          </p:txBody>
        </p:sp>
      </p:grpSp>
      <p:grpSp>
        <p:nvGrpSpPr>
          <p:cNvPr id="173" name="Group 172"/>
          <p:cNvGrpSpPr/>
          <p:nvPr/>
        </p:nvGrpSpPr>
        <p:grpSpPr>
          <a:xfrm>
            <a:off x="1827261" y="2499456"/>
            <a:ext cx="5123580" cy="387736"/>
            <a:chOff x="1827261" y="2499456"/>
            <a:chExt cx="5123580" cy="387736"/>
          </a:xfrm>
        </p:grpSpPr>
        <p:cxnSp>
          <p:nvCxnSpPr>
            <p:cNvPr id="131" name="Straight Arrow Connector 130"/>
            <p:cNvCxnSpPr/>
            <p:nvPr/>
          </p:nvCxnSpPr>
          <p:spPr>
            <a:xfrm flipV="1">
              <a:off x="1827261" y="2749568"/>
              <a:ext cx="5123580" cy="18747"/>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3122488" y="2499456"/>
              <a:ext cx="2368241" cy="246221"/>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Register device</a:t>
              </a:r>
              <a:endParaRPr lang="en-US" sz="1600" dirty="0">
                <a:ln>
                  <a:solidFill>
                    <a:srgbClr val="FFFFFF">
                      <a:alpha val="0"/>
                    </a:srgbClr>
                  </a:solidFill>
                </a:ln>
                <a:solidFill>
                  <a:srgbClr val="FFFFFF"/>
                </a:solidFill>
              </a:endParaRPr>
            </a:p>
          </p:txBody>
        </p:sp>
        <p:sp>
          <p:nvSpPr>
            <p:cNvPr id="134" name="Oval 133"/>
            <p:cNvSpPr/>
            <p:nvPr/>
          </p:nvSpPr>
          <p:spPr bwMode="auto">
            <a:xfrm rot="21308942">
              <a:off x="2221281" y="2639569"/>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4</a:t>
              </a:r>
              <a:endParaRPr lang="en-US" sz="2800" dirty="0">
                <a:gradFill>
                  <a:gsLst>
                    <a:gs pos="0">
                      <a:srgbClr val="FFFFFF"/>
                    </a:gs>
                    <a:gs pos="100000">
                      <a:srgbClr val="FFFFFF"/>
                    </a:gs>
                  </a:gsLst>
                  <a:lin ang="5400000" scaled="0"/>
                </a:gradFill>
              </a:endParaRPr>
            </a:p>
          </p:txBody>
        </p:sp>
      </p:grpSp>
      <p:sp>
        <p:nvSpPr>
          <p:cNvPr id="135" name="Oval 134"/>
          <p:cNvSpPr/>
          <p:nvPr/>
        </p:nvSpPr>
        <p:spPr bwMode="auto">
          <a:xfrm>
            <a:off x="6961743" y="2279844"/>
            <a:ext cx="110504" cy="11193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3200" dirty="0">
              <a:gradFill>
                <a:gsLst>
                  <a:gs pos="0">
                    <a:srgbClr val="FFFFFF"/>
                  </a:gs>
                  <a:gs pos="100000">
                    <a:srgbClr val="FFFFFF"/>
                  </a:gs>
                </a:gsLst>
                <a:lin ang="5400000" scaled="0"/>
              </a:gradFill>
            </a:endParaRPr>
          </a:p>
        </p:txBody>
      </p:sp>
      <p:sp>
        <p:nvSpPr>
          <p:cNvPr id="136" name="Oval 135"/>
          <p:cNvSpPr/>
          <p:nvPr/>
        </p:nvSpPr>
        <p:spPr bwMode="auto">
          <a:xfrm>
            <a:off x="6979522" y="2712348"/>
            <a:ext cx="110504" cy="11193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3200" dirty="0">
              <a:gradFill>
                <a:gsLst>
                  <a:gs pos="0">
                    <a:srgbClr val="FFFFFF"/>
                  </a:gs>
                  <a:gs pos="100000">
                    <a:srgbClr val="FFFFFF"/>
                  </a:gs>
                </a:gsLst>
                <a:lin ang="5400000" scaled="0"/>
              </a:gradFill>
            </a:endParaRPr>
          </a:p>
        </p:txBody>
      </p:sp>
      <p:grpSp>
        <p:nvGrpSpPr>
          <p:cNvPr id="175" name="Group 174"/>
          <p:cNvGrpSpPr/>
          <p:nvPr/>
        </p:nvGrpSpPr>
        <p:grpSpPr>
          <a:xfrm>
            <a:off x="7308813" y="3130904"/>
            <a:ext cx="1649575" cy="1935593"/>
            <a:chOff x="7308813" y="3130904"/>
            <a:chExt cx="1649575" cy="1935593"/>
          </a:xfrm>
        </p:grpSpPr>
        <p:cxnSp>
          <p:nvCxnSpPr>
            <p:cNvPr id="137" name="Straight Arrow Connector 136"/>
            <p:cNvCxnSpPr>
              <a:endCxn id="28" idx="0"/>
            </p:cNvCxnSpPr>
            <p:nvPr/>
          </p:nvCxnSpPr>
          <p:spPr>
            <a:xfrm>
              <a:off x="7445971" y="3130904"/>
              <a:ext cx="1" cy="193559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rot="21308942">
              <a:off x="7308813" y="3516003"/>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5</a:t>
              </a:r>
              <a:endParaRPr lang="en-US" sz="2800" dirty="0">
                <a:gradFill>
                  <a:gsLst>
                    <a:gs pos="0">
                      <a:srgbClr val="FFFFFF"/>
                    </a:gs>
                    <a:gs pos="100000">
                      <a:srgbClr val="FFFFFF"/>
                    </a:gs>
                  </a:gsLst>
                  <a:lin ang="5400000" scaled="0"/>
                </a:gradFill>
              </a:endParaRPr>
            </a:p>
          </p:txBody>
        </p:sp>
        <p:sp>
          <p:nvSpPr>
            <p:cNvPr id="141" name="Rectangle 140"/>
            <p:cNvSpPr/>
            <p:nvPr/>
          </p:nvSpPr>
          <p:spPr>
            <a:xfrm>
              <a:off x="7560724" y="3892796"/>
              <a:ext cx="1397664" cy="861774"/>
            </a:xfrm>
            <a:prstGeom prst="rect">
              <a:avLst/>
            </a:prstGeom>
            <a:ln w="19050">
              <a:noFill/>
            </a:ln>
          </p:spPr>
          <p:txBody>
            <a:bodyPr wrap="square" lIns="0" tIns="0" rIns="0" bIns="0" anchor="ctr">
              <a:spAutoFit/>
            </a:bodyPr>
            <a:lstStyle/>
            <a:p>
              <a:pPr algn="ctr" defTabSz="1096269" fontAlgn="base">
                <a:spcAft>
                  <a:spcPct val="0"/>
                </a:spcAft>
              </a:pPr>
              <a:r>
                <a:rPr lang="en-US" sz="1400" dirty="0" smtClean="0">
                  <a:ln>
                    <a:solidFill>
                      <a:srgbClr val="FFFFFF">
                        <a:alpha val="0"/>
                      </a:srgbClr>
                    </a:solidFill>
                  </a:ln>
                  <a:solidFill>
                    <a:srgbClr val="FFFFFF"/>
                  </a:solidFill>
                </a:rPr>
                <a:t>Create device object in AD, associate device with user</a:t>
              </a:r>
              <a:endParaRPr lang="en-US" sz="1400" dirty="0">
                <a:ln>
                  <a:solidFill>
                    <a:srgbClr val="FFFFFF">
                      <a:alpha val="0"/>
                    </a:srgbClr>
                  </a:solidFill>
                </a:ln>
                <a:solidFill>
                  <a:srgbClr val="FFFFFF"/>
                </a:solidFill>
              </a:endParaRPr>
            </a:p>
          </p:txBody>
        </p:sp>
      </p:grpSp>
      <p:grpSp>
        <p:nvGrpSpPr>
          <p:cNvPr id="174" name="Group 173"/>
          <p:cNvGrpSpPr/>
          <p:nvPr/>
        </p:nvGrpSpPr>
        <p:grpSpPr>
          <a:xfrm>
            <a:off x="1816442" y="2972272"/>
            <a:ext cx="5158581" cy="456456"/>
            <a:chOff x="1816442" y="2972272"/>
            <a:chExt cx="5158581" cy="456456"/>
          </a:xfrm>
        </p:grpSpPr>
        <p:cxnSp>
          <p:nvCxnSpPr>
            <p:cNvPr id="142" name="Straight Arrow Connector 141"/>
            <p:cNvCxnSpPr/>
            <p:nvPr/>
          </p:nvCxnSpPr>
          <p:spPr>
            <a:xfrm flipH="1">
              <a:off x="1816442" y="3084138"/>
              <a:ext cx="5158581" cy="1218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Oval 143"/>
            <p:cNvSpPr/>
            <p:nvPr/>
          </p:nvSpPr>
          <p:spPr bwMode="auto">
            <a:xfrm rot="21396799">
              <a:off x="6335361" y="2972272"/>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6</a:t>
              </a:r>
              <a:endParaRPr lang="en-US" sz="2800" dirty="0">
                <a:gradFill>
                  <a:gsLst>
                    <a:gs pos="0">
                      <a:srgbClr val="FFFFFF"/>
                    </a:gs>
                    <a:gs pos="100000">
                      <a:srgbClr val="FFFFFF"/>
                    </a:gs>
                  </a:gsLst>
                  <a:lin ang="5400000" scaled="0"/>
                </a:gradFill>
              </a:endParaRPr>
            </a:p>
          </p:txBody>
        </p:sp>
        <p:sp>
          <p:nvSpPr>
            <p:cNvPr id="148" name="Rectangle 147"/>
            <p:cNvSpPr/>
            <p:nvPr/>
          </p:nvSpPr>
          <p:spPr>
            <a:xfrm>
              <a:off x="2316368" y="3182507"/>
              <a:ext cx="4167906" cy="246221"/>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Device registered, install device certificate</a:t>
              </a:r>
              <a:endParaRPr lang="en-US" sz="1600" dirty="0">
                <a:ln>
                  <a:solidFill>
                    <a:srgbClr val="FFFFFF">
                      <a:alpha val="0"/>
                    </a:srgbClr>
                  </a:solidFill>
                </a:ln>
                <a:solidFill>
                  <a:srgbClr val="FFFFFF"/>
                </a:solidFill>
              </a:endParaRPr>
            </a:p>
          </p:txBody>
        </p:sp>
      </p:grpSp>
      <p:pic>
        <p:nvPicPr>
          <p:cNvPr id="149" name="Picture 2" descr="Notepad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175962" y="3057205"/>
            <a:ext cx="564545" cy="56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6" name="Group 165"/>
          <p:cNvGrpSpPr/>
          <p:nvPr/>
        </p:nvGrpSpPr>
        <p:grpSpPr>
          <a:xfrm>
            <a:off x="8878756" y="4489223"/>
            <a:ext cx="3017487" cy="1568331"/>
            <a:chOff x="8878756" y="4252206"/>
            <a:chExt cx="3017487" cy="1568331"/>
          </a:xfrm>
        </p:grpSpPr>
        <p:sp>
          <p:nvSpPr>
            <p:cNvPr id="122" name="Cloud Callout 121"/>
            <p:cNvSpPr/>
            <p:nvPr/>
          </p:nvSpPr>
          <p:spPr bwMode="auto">
            <a:xfrm>
              <a:off x="8878756" y="4252206"/>
              <a:ext cx="3017487" cy="1568331"/>
            </a:xfrm>
            <a:prstGeom prst="cloudCallout">
              <a:avLst>
                <a:gd name="adj1" fmla="val -84627"/>
                <a:gd name="adj2" fmla="val 480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65" name="Group 164"/>
            <p:cNvGrpSpPr/>
            <p:nvPr/>
          </p:nvGrpSpPr>
          <p:grpSpPr>
            <a:xfrm>
              <a:off x="9327163" y="4634549"/>
              <a:ext cx="1961406" cy="691493"/>
              <a:chOff x="3942802" y="5143164"/>
              <a:chExt cx="2157547" cy="760642"/>
            </a:xfrm>
          </p:grpSpPr>
          <p:grpSp>
            <p:nvGrpSpPr>
              <p:cNvPr id="151" name="Group 150"/>
              <p:cNvGrpSpPr/>
              <p:nvPr/>
            </p:nvGrpSpPr>
            <p:grpSpPr>
              <a:xfrm>
                <a:off x="5204655" y="5177905"/>
                <a:ext cx="895694" cy="725901"/>
                <a:chOff x="2581586" y="4508410"/>
                <a:chExt cx="895694" cy="725901"/>
              </a:xfrm>
            </p:grpSpPr>
            <p:sp>
              <p:nvSpPr>
                <p:cNvPr id="153" name="Rectangle 152"/>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54" name="Rectangle 153"/>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155" name="Rectangle 154"/>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56"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dirty="0">
                    <a:solidFill>
                      <a:srgbClr val="FFFFFF"/>
                    </a:solidFill>
                  </a:endParaRPr>
                </a:p>
              </p:txBody>
            </p:sp>
            <p:sp>
              <p:nvSpPr>
                <p:cNvPr id="157" name="TextBox 35"/>
                <p:cNvSpPr txBox="1"/>
                <p:nvPr/>
              </p:nvSpPr>
              <p:spPr>
                <a:xfrm>
                  <a:off x="2581586" y="4537670"/>
                  <a:ext cx="381836" cy="21544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800" dirty="0" smtClean="0">
                      <a:solidFill>
                        <a:srgbClr val="FFFFFF"/>
                      </a:solidFill>
                      <a:latin typeface="Segoe UI Light"/>
                    </a:rPr>
                    <a:t>Start</a:t>
                  </a:r>
                  <a:endParaRPr lang="en-US" sz="800" dirty="0">
                    <a:solidFill>
                      <a:srgbClr val="FFFFFF"/>
                    </a:solidFill>
                    <a:latin typeface="Segoe UI Light"/>
                  </a:endParaRPr>
                </a:p>
              </p:txBody>
            </p:sp>
            <p:sp>
              <p:nvSpPr>
                <p:cNvPr id="158" name="Rectangle 157"/>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59" name="Rectangle 158"/>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60" name="Rectangle 159"/>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161" name="Rectangle 160"/>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62" name="Rectangle 161"/>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pic>
            <p:nvPicPr>
              <p:cNvPr id="163" name="Picture 28" descr="Navigation horizontal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607746" y="5254516"/>
                <a:ext cx="513223" cy="51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 name="Picture 15" descr="User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942802" y="5143164"/>
                <a:ext cx="751409" cy="75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67" name="Title 183"/>
          <p:cNvSpPr>
            <a:spLocks noGrp="1"/>
          </p:cNvSpPr>
          <p:nvPr>
            <p:ph type="title"/>
          </p:nvPr>
        </p:nvSpPr>
        <p:spPr>
          <a:xfrm>
            <a:off x="99073" y="75600"/>
            <a:ext cx="11889564" cy="690093"/>
          </a:xfrm>
        </p:spPr>
        <p:txBody>
          <a:bodyPr/>
          <a:lstStyle/>
          <a:p>
            <a:r>
              <a:rPr lang="en-US" sz="3200" dirty="0" smtClean="0"/>
              <a:t>Workplace join – the foundation of BYOD support</a:t>
            </a:r>
            <a:endParaRPr lang="en-US" sz="3200" dirty="0"/>
          </a:p>
        </p:txBody>
      </p:sp>
      <p:sp>
        <p:nvSpPr>
          <p:cNvPr id="168" name="TextBox 167"/>
          <p:cNvSpPr txBox="1"/>
          <p:nvPr/>
        </p:nvSpPr>
        <p:spPr>
          <a:xfrm>
            <a:off x="9432931" y="6514749"/>
            <a:ext cx="2820280"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DRS – Device Registration Service</a:t>
            </a:r>
          </a:p>
        </p:txBody>
      </p:sp>
      <p:pic>
        <p:nvPicPr>
          <p:cNvPr id="89" name="Picture 15" descr="User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30755" y="2546584"/>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9"/>
          <p:cNvGrpSpPr/>
          <p:nvPr/>
        </p:nvGrpSpPr>
        <p:grpSpPr>
          <a:xfrm>
            <a:off x="561770" y="1334029"/>
            <a:ext cx="1265491" cy="1251520"/>
            <a:chOff x="561770" y="1334029"/>
            <a:chExt cx="1265491" cy="1251520"/>
          </a:xfrm>
        </p:grpSpPr>
        <p:sp>
          <p:nvSpPr>
            <p:cNvPr id="2" name="Arc 1"/>
            <p:cNvSpPr/>
            <p:nvPr/>
          </p:nvSpPr>
          <p:spPr>
            <a:xfrm rot="15651078">
              <a:off x="717538" y="1747772"/>
              <a:ext cx="1007996" cy="667558"/>
            </a:xfrm>
            <a:prstGeom prst="arc">
              <a:avLst>
                <a:gd name="adj1" fmla="val 15729434"/>
                <a:gd name="adj2" fmla="val 7241049"/>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FFFFFF"/>
                </a:solidFill>
              </a:endParaRPr>
            </a:p>
          </p:txBody>
        </p:sp>
        <p:sp>
          <p:nvSpPr>
            <p:cNvPr id="91" name="Rectangle 90"/>
            <p:cNvSpPr/>
            <p:nvPr/>
          </p:nvSpPr>
          <p:spPr>
            <a:xfrm>
              <a:off x="561770" y="1334029"/>
              <a:ext cx="1265491" cy="246221"/>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Locate DRS</a:t>
              </a:r>
              <a:endParaRPr lang="en-US" sz="1600" dirty="0">
                <a:ln>
                  <a:solidFill>
                    <a:srgbClr val="FFFFFF">
                      <a:alpha val="0"/>
                    </a:srgbClr>
                  </a:solidFill>
                </a:ln>
                <a:solidFill>
                  <a:srgbClr val="FFFFFF"/>
                </a:solidFill>
              </a:endParaRPr>
            </a:p>
          </p:txBody>
        </p:sp>
        <p:sp>
          <p:nvSpPr>
            <p:cNvPr id="92" name="Oval 91"/>
            <p:cNvSpPr/>
            <p:nvPr/>
          </p:nvSpPr>
          <p:spPr bwMode="auto">
            <a:xfrm rot="21289271">
              <a:off x="756609" y="1725236"/>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1</a:t>
              </a:r>
              <a:endParaRPr lang="en-US" sz="2800" dirty="0">
                <a:gradFill>
                  <a:gsLst>
                    <a:gs pos="0">
                      <a:srgbClr val="FFFFFF"/>
                    </a:gs>
                    <a:gs pos="100000">
                      <a:srgbClr val="FFFFFF"/>
                    </a:gs>
                  </a:gsLst>
                  <a:lin ang="5400000" scaled="0"/>
                </a:gradFill>
              </a:endParaRPr>
            </a:p>
          </p:txBody>
        </p:sp>
      </p:grpSp>
      <p:grpSp>
        <p:nvGrpSpPr>
          <p:cNvPr id="9" name="Group 8"/>
          <p:cNvGrpSpPr/>
          <p:nvPr/>
        </p:nvGrpSpPr>
        <p:grpSpPr>
          <a:xfrm>
            <a:off x="1659186" y="1590249"/>
            <a:ext cx="6736257" cy="622016"/>
            <a:chOff x="1659186" y="1590249"/>
            <a:chExt cx="6736257" cy="622016"/>
          </a:xfrm>
        </p:grpSpPr>
        <p:cxnSp>
          <p:nvCxnSpPr>
            <p:cNvPr id="6" name="Elbow Connector 5"/>
            <p:cNvCxnSpPr>
              <a:endCxn id="30" idx="0"/>
            </p:cNvCxnSpPr>
            <p:nvPr/>
          </p:nvCxnSpPr>
          <p:spPr>
            <a:xfrm flipV="1">
              <a:off x="1659186" y="2130476"/>
              <a:ext cx="6736257" cy="81789"/>
            </a:xfrm>
            <a:prstGeom prst="bentConnector4">
              <a:avLst>
                <a:gd name="adj1" fmla="val 2772"/>
                <a:gd name="adj2" fmla="val 379500"/>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804767" y="1590249"/>
              <a:ext cx="2368241" cy="246221"/>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Perform DRS discovery</a:t>
              </a:r>
              <a:endParaRPr lang="en-US" sz="1600" dirty="0">
                <a:ln>
                  <a:solidFill>
                    <a:srgbClr val="FFFFFF">
                      <a:alpha val="0"/>
                    </a:srgbClr>
                  </a:solidFill>
                </a:ln>
                <a:solidFill>
                  <a:srgbClr val="FFFFFF"/>
                </a:solidFill>
              </a:endParaRPr>
            </a:p>
          </p:txBody>
        </p:sp>
        <p:sp>
          <p:nvSpPr>
            <p:cNvPr id="99" name="Oval 98"/>
            <p:cNvSpPr/>
            <p:nvPr/>
          </p:nvSpPr>
          <p:spPr bwMode="auto">
            <a:xfrm>
              <a:off x="1744143" y="1796557"/>
              <a:ext cx="274317" cy="247623"/>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2</a:t>
              </a:r>
              <a:endParaRPr lang="en-US" sz="2800" dirty="0">
                <a:gradFill>
                  <a:gsLst>
                    <a:gs pos="0">
                      <a:srgbClr val="FFFFFF"/>
                    </a:gs>
                    <a:gs pos="100000">
                      <a:srgbClr val="FFFFFF"/>
                    </a:gs>
                  </a:gsLst>
                  <a:lin ang="5400000" scaled="0"/>
                </a:gradFill>
              </a:endParaRPr>
            </a:p>
          </p:txBody>
        </p:sp>
      </p:grpSp>
      <p:graphicFrame>
        <p:nvGraphicFramePr>
          <p:cNvPr id="3" name="Table 2"/>
          <p:cNvGraphicFramePr>
            <a:graphicFrameLocks noGrp="1"/>
          </p:cNvGraphicFramePr>
          <p:nvPr>
            <p:extLst/>
          </p:nvPr>
        </p:nvGraphicFramePr>
        <p:xfrm>
          <a:off x="130467" y="5061250"/>
          <a:ext cx="3712726" cy="1849120"/>
        </p:xfrm>
        <a:graphic>
          <a:graphicData uri="http://schemas.openxmlformats.org/drawingml/2006/table">
            <a:tbl>
              <a:tblPr firstRow="1" bandRow="1">
                <a:tableStyleId>{5940675A-B579-460E-94D1-54222C63F5DA}</a:tableStyleId>
              </a:tblPr>
              <a:tblGrid>
                <a:gridCol w="3712726"/>
              </a:tblGrid>
              <a:tr h="200471">
                <a:tc>
                  <a:txBody>
                    <a:bodyPr/>
                    <a:lstStyle/>
                    <a:p>
                      <a:r>
                        <a:rPr lang="en-US" sz="1800" dirty="0" smtClean="0">
                          <a:latin typeface="+mj-lt"/>
                        </a:rPr>
                        <a:t>Supported platforms</a:t>
                      </a:r>
                      <a:endParaRPr lang="en-US" sz="1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r>
              <a:tr h="370840">
                <a:tc>
                  <a:txBody>
                    <a:bodyPr/>
                    <a:lstStyle/>
                    <a:p>
                      <a:r>
                        <a:rPr lang="en-US" sz="1800" dirty="0" smtClean="0">
                          <a:latin typeface="+mj-lt"/>
                        </a:rPr>
                        <a:t>Windows 8.1+</a:t>
                      </a:r>
                      <a:r>
                        <a:rPr lang="en-US" sz="1800" baseline="0" dirty="0" smtClean="0">
                          <a:latin typeface="+mj-lt"/>
                        </a:rPr>
                        <a:t>, Windows RT 8.1+</a:t>
                      </a:r>
                      <a:endParaRPr lang="en-US" sz="1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800" dirty="0" smtClean="0">
                          <a:latin typeface="+mj-lt"/>
                        </a:rPr>
                        <a:t>iOS 6+</a:t>
                      </a:r>
                      <a:endParaRPr lang="en-US" sz="1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800" dirty="0" smtClean="0">
                          <a:latin typeface="+mj-lt"/>
                        </a:rPr>
                        <a:t>Android</a:t>
                      </a:r>
                      <a:r>
                        <a:rPr lang="en-US" sz="1800" baseline="0" dirty="0" smtClean="0">
                          <a:latin typeface="+mj-lt"/>
                        </a:rPr>
                        <a:t> - Samsung</a:t>
                      </a:r>
                      <a:endParaRPr lang="en-US" sz="18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latin typeface="+mj-lt"/>
                        </a:rPr>
                        <a:t>Windows</a:t>
                      </a:r>
                      <a:r>
                        <a:rPr lang="en-US" sz="1800" baseline="0" dirty="0" smtClean="0">
                          <a:latin typeface="+mj-lt"/>
                        </a:rPr>
                        <a:t> 7 Pro (domain-joined)</a:t>
                      </a:r>
                      <a:endParaRPr lang="en-US" sz="1800" dirty="0" smtClean="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7553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95626" y="66700"/>
            <a:ext cx="9322030" cy="1089529"/>
          </a:xfrm>
          <a:prstGeom prst="rect">
            <a:avLst/>
          </a:prstGeom>
        </p:spPr>
        <p:txBody>
          <a:bodyPr vert="horz" wrap="square" lIns="146304" tIns="91440" rIns="146304" bIns="91440" rtlCol="0" anchor="t">
            <a:noAutofit/>
          </a:bodyPr>
          <a:lstStyle>
            <a:lvl1pPr>
              <a:lnSpc>
                <a:spcPct val="90000"/>
              </a:lnSpc>
              <a:spcBef>
                <a:spcPct val="0"/>
              </a:spcBef>
              <a:buNone/>
              <a:defRPr lang="en-US" sz="3600" b="0" cap="none" spc="-102"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r>
              <a:rPr sz="3200">
                <a:gradFill>
                  <a:gsLst>
                    <a:gs pos="1250">
                      <a:srgbClr val="FFFFFF"/>
                    </a:gs>
                    <a:gs pos="100000">
                      <a:srgbClr val="FFFFFF"/>
                    </a:gs>
                  </a:gsLst>
                  <a:lin ang="5400000" scaled="0"/>
                </a:gradFill>
              </a:rPr>
              <a:t>Benefits of Workplace Join</a:t>
            </a:r>
          </a:p>
        </p:txBody>
      </p:sp>
      <p:sp>
        <p:nvSpPr>
          <p:cNvPr id="79" name="TextBox 78"/>
          <p:cNvSpPr txBox="1"/>
          <p:nvPr/>
        </p:nvSpPr>
        <p:spPr>
          <a:xfrm>
            <a:off x="404824" y="5092948"/>
            <a:ext cx="11675197" cy="1692771"/>
          </a:xfrm>
          <a:prstGeom prst="rect">
            <a:avLst/>
          </a:prstGeom>
          <a:noFill/>
        </p:spPr>
        <p:txBody>
          <a:bodyPr wrap="square" rtlCol="0">
            <a:spAutoFit/>
          </a:bodyPr>
          <a:lstStyle/>
          <a:p>
            <a:pPr defTabSz="932597"/>
            <a:r>
              <a:rPr lang="en-US" sz="2000" b="1" dirty="0">
                <a:solidFill>
                  <a:srgbClr val="FFFFFF"/>
                </a:solidFill>
                <a:latin typeface="Segoe UI Light" panose="020B0502040204020203" pitchFamily="34" charset="0"/>
                <a:cs typeface="Segoe UI Light" panose="020B0502040204020203" pitchFamily="34" charset="0"/>
              </a:rPr>
              <a:t>Device authentication</a:t>
            </a:r>
          </a:p>
          <a:p>
            <a:pPr marL="174862" indent="-174862" defTabSz="932597">
              <a:buFont typeface="Arial" panose="020B0604020202020204" pitchFamily="34" charset="0"/>
              <a:buChar char="•"/>
            </a:pPr>
            <a:r>
              <a:rPr lang="en-US" sz="2000" dirty="0" smtClean="0">
                <a:solidFill>
                  <a:srgbClr val="FFFFFF"/>
                </a:solidFill>
                <a:latin typeface="Segoe UI Light" panose="020B0502040204020203" pitchFamily="34" charset="0"/>
                <a:cs typeface="Segoe UI Light" panose="020B0502040204020203" pitchFamily="34" charset="0"/>
              </a:rPr>
              <a:t>Establishes an identity for the device</a:t>
            </a:r>
          </a:p>
          <a:p>
            <a:pPr marL="174862" indent="-174862" defTabSz="932597">
              <a:buFont typeface="Arial" panose="020B0604020202020204" pitchFamily="34" charset="0"/>
              <a:buChar char="•"/>
            </a:pPr>
            <a:r>
              <a:rPr lang="en-US" sz="2000" dirty="0" smtClean="0">
                <a:solidFill>
                  <a:srgbClr val="FFFFFF"/>
                </a:solidFill>
                <a:latin typeface="Segoe UI Light" panose="020B0502040204020203" pitchFamily="34" charset="0"/>
                <a:cs typeface="Segoe UI Light" panose="020B0502040204020203" pitchFamily="34" charset="0"/>
              </a:rPr>
              <a:t>Seamless </a:t>
            </a:r>
            <a:r>
              <a:rPr lang="en-US" sz="2000" dirty="0">
                <a:solidFill>
                  <a:srgbClr val="FFFFFF"/>
                </a:solidFill>
                <a:latin typeface="Segoe UI Light" panose="020B0502040204020203" pitchFamily="34" charset="0"/>
                <a:cs typeface="Segoe UI Light" panose="020B0502040204020203" pitchFamily="34" charset="0"/>
              </a:rPr>
              <a:t>for the end-user: Done using client TLS, handled by the device OS platform, transparent to user.</a:t>
            </a:r>
          </a:p>
          <a:p>
            <a:pPr marL="174862" indent="-174862" defTabSz="932597">
              <a:buFont typeface="Arial" panose="020B0604020202020204" pitchFamily="34" charset="0"/>
              <a:buChar char="•"/>
            </a:pPr>
            <a:r>
              <a:rPr lang="en-US" sz="2000" dirty="0">
                <a:solidFill>
                  <a:srgbClr val="FFFFFF"/>
                </a:solidFill>
                <a:latin typeface="Segoe UI Light" panose="020B0502040204020203" pitchFamily="34" charset="0"/>
                <a:cs typeface="Segoe UI Light" panose="020B0502040204020203" pitchFamily="34" charset="0"/>
              </a:rPr>
              <a:t>Compound identity (‘</a:t>
            </a:r>
            <a:r>
              <a:rPr lang="en-US" sz="2000" dirty="0" err="1">
                <a:solidFill>
                  <a:srgbClr val="FFFFFF"/>
                </a:solidFill>
                <a:latin typeface="Segoe UI Light" panose="020B0502040204020203" pitchFamily="34" charset="0"/>
                <a:cs typeface="Segoe UI Light" panose="020B0502040204020203" pitchFamily="34" charset="0"/>
              </a:rPr>
              <a:t>user@device</a:t>
            </a:r>
            <a:r>
              <a:rPr lang="en-US" sz="2000" dirty="0">
                <a:solidFill>
                  <a:srgbClr val="FFFFFF"/>
                </a:solidFill>
                <a:latin typeface="Segoe UI Light" panose="020B0502040204020203" pitchFamily="34" charset="0"/>
                <a:cs typeface="Segoe UI Light" panose="020B0502040204020203" pitchFamily="34" charset="0"/>
              </a:rPr>
              <a:t>’): Provides second factor authentication</a:t>
            </a:r>
          </a:p>
          <a:p>
            <a:pPr marL="174862" indent="-174862" defTabSz="932597">
              <a:buFont typeface="Arial" panose="020B0604020202020204" pitchFamily="34" charset="0"/>
              <a:buChar char="•"/>
            </a:pPr>
            <a:r>
              <a:rPr lang="en-US" sz="2000" dirty="0" smtClean="0">
                <a:solidFill>
                  <a:srgbClr val="FFFFFF"/>
                </a:solidFill>
                <a:latin typeface="Segoe UI Light" panose="020B0502040204020203" pitchFamily="34" charset="0"/>
                <a:cs typeface="Segoe UI Light" panose="020B0502040204020203" pitchFamily="34" charset="0"/>
              </a:rPr>
              <a:t>Validates device </a:t>
            </a:r>
            <a:r>
              <a:rPr lang="en-US" sz="2000" dirty="0">
                <a:solidFill>
                  <a:srgbClr val="FFFFFF"/>
                </a:solidFill>
                <a:latin typeface="Segoe UI Light" panose="020B0502040204020203" pitchFamily="34" charset="0"/>
                <a:cs typeface="Segoe UI Light" panose="020B0502040204020203" pitchFamily="34" charset="0"/>
              </a:rPr>
              <a:t>identity – resources can be restricted to prevent access from unknown devices.</a:t>
            </a:r>
          </a:p>
        </p:txBody>
      </p:sp>
      <p:grpSp>
        <p:nvGrpSpPr>
          <p:cNvPr id="23" name="Group 22"/>
          <p:cNvGrpSpPr/>
          <p:nvPr/>
        </p:nvGrpSpPr>
        <p:grpSpPr>
          <a:xfrm>
            <a:off x="597481" y="2953006"/>
            <a:ext cx="11289974" cy="1742488"/>
            <a:chOff x="597481" y="2953006"/>
            <a:chExt cx="11289974" cy="1742488"/>
          </a:xfrm>
        </p:grpSpPr>
        <p:sp>
          <p:nvSpPr>
            <p:cNvPr id="33" name="Rectangle 32"/>
            <p:cNvSpPr/>
            <p:nvPr/>
          </p:nvSpPr>
          <p:spPr>
            <a:xfrm>
              <a:off x="602024" y="3325733"/>
              <a:ext cx="11285431" cy="136976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800">
                <a:solidFill>
                  <a:prstClr val="white"/>
                </a:solidFill>
              </a:endParaRPr>
            </a:p>
          </p:txBody>
        </p:sp>
        <p:grpSp>
          <p:nvGrpSpPr>
            <p:cNvPr id="34" name="Group 33"/>
            <p:cNvGrpSpPr/>
            <p:nvPr/>
          </p:nvGrpSpPr>
          <p:grpSpPr>
            <a:xfrm>
              <a:off x="720796" y="3556274"/>
              <a:ext cx="1491375" cy="985739"/>
              <a:chOff x="106930" y="2968034"/>
              <a:chExt cx="1462265" cy="966499"/>
            </a:xfrm>
          </p:grpSpPr>
          <p:grpSp>
            <p:nvGrpSpPr>
              <p:cNvPr id="35" name="Group 34"/>
              <p:cNvGrpSpPr/>
              <p:nvPr/>
            </p:nvGrpSpPr>
            <p:grpSpPr>
              <a:xfrm>
                <a:off x="673501" y="2968034"/>
                <a:ext cx="895694" cy="725901"/>
                <a:chOff x="2581586" y="4508410"/>
                <a:chExt cx="895694" cy="725901"/>
              </a:xfrm>
            </p:grpSpPr>
            <p:sp>
              <p:nvSpPr>
                <p:cNvPr id="37" name="Rectangle 36"/>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38" name="Rectangle 37"/>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39" name="Rectangle 38"/>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40"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8357" tIns="59178" rIns="118357" bIns="59178" numCol="1" anchor="t" anchorCtr="0" compatLnSpc="1">
                  <a:prstTxWarp prst="textNoShape">
                    <a:avLst/>
                  </a:prstTxWarp>
                </a:bodyPr>
                <a:lstStyle/>
                <a:p>
                  <a:pPr defTabSz="932597">
                    <a:defRPr/>
                  </a:pPr>
                  <a:endParaRPr lang="en-US" sz="2800" dirty="0">
                    <a:solidFill>
                      <a:srgbClr val="FFFFFF"/>
                    </a:solidFill>
                  </a:endParaRPr>
                </a:p>
              </p:txBody>
            </p:sp>
            <p:sp>
              <p:nvSpPr>
                <p:cNvPr id="41" name="TextBox 35"/>
                <p:cNvSpPr txBox="1"/>
                <p:nvPr/>
              </p:nvSpPr>
              <p:spPr>
                <a:xfrm>
                  <a:off x="2581586" y="4537670"/>
                  <a:ext cx="435679" cy="24896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1050" dirty="0">
                      <a:solidFill>
                        <a:srgbClr val="FFFFFF"/>
                      </a:solidFill>
                      <a:latin typeface="Segoe UI Light"/>
                    </a:rPr>
                    <a:t>Start</a:t>
                  </a:r>
                </a:p>
              </p:txBody>
            </p:sp>
            <p:sp>
              <p:nvSpPr>
                <p:cNvPr id="42" name="Rectangle 41"/>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43" name="Rectangle 42"/>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44" name="Rectangle 43"/>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45" name="Rectangle 44"/>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46" name="Rectangle 45"/>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grpSp>
          <p:pic>
            <p:nvPicPr>
              <p:cNvPr id="36" name="Picture 15" descr="User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6930" y="3251434"/>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7" name="Group 46"/>
            <p:cNvGrpSpPr/>
            <p:nvPr/>
          </p:nvGrpSpPr>
          <p:grpSpPr>
            <a:xfrm>
              <a:off x="6766871" y="3556274"/>
              <a:ext cx="1036520" cy="1031179"/>
              <a:chOff x="6383790" y="2997294"/>
              <a:chExt cx="1016288" cy="1011052"/>
            </a:xfrm>
          </p:grpSpPr>
          <p:sp>
            <p:nvSpPr>
              <p:cNvPr id="50" name="Rounded Rectangle 49"/>
              <p:cNvSpPr/>
              <p:nvPr/>
            </p:nvSpPr>
            <p:spPr>
              <a:xfrm>
                <a:off x="6495434" y="2997294"/>
                <a:ext cx="894736" cy="648929"/>
              </a:xfrm>
              <a:prstGeom prst="roundRect">
                <a:avLst>
                  <a:gd name="adj" fmla="val 9328"/>
                </a:avLst>
              </a:prstGeom>
              <a:solidFill>
                <a:srgbClr val="00BCF2"/>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32597"/>
                <a:endParaRPr lang="en-US" sz="2800">
                  <a:solidFill>
                    <a:prstClr val="white"/>
                  </a:solidFill>
                </a:endParaRPr>
              </a:p>
            </p:txBody>
          </p:sp>
          <p:sp>
            <p:nvSpPr>
              <p:cNvPr id="49" name="TextBox 48"/>
              <p:cNvSpPr txBox="1"/>
              <p:nvPr/>
            </p:nvSpPr>
            <p:spPr>
              <a:xfrm>
                <a:off x="6383790" y="3646223"/>
                <a:ext cx="1016288" cy="362123"/>
              </a:xfrm>
              <a:prstGeom prst="rect">
                <a:avLst/>
              </a:prstGeom>
              <a:noFill/>
            </p:spPr>
            <p:txBody>
              <a:bodyPr wrap="square" rtlCol="0">
                <a:spAutoFit/>
              </a:bodyPr>
              <a:lstStyle/>
              <a:p>
                <a:pPr algn="ctr" defTabSz="932597"/>
                <a:r>
                  <a:rPr lang="en-US" b="1" dirty="0" smtClean="0">
                    <a:solidFill>
                      <a:prstClr val="black"/>
                    </a:solidFill>
                    <a:latin typeface="Segoe UI Light" panose="020B0502040204020203" pitchFamily="34" charset="0"/>
                    <a:cs typeface="Segoe UI Light" panose="020B0502040204020203" pitchFamily="34" charset="0"/>
                  </a:rPr>
                  <a:t>AD FS</a:t>
                </a:r>
                <a:endParaRPr lang="en-US" b="1" dirty="0">
                  <a:solidFill>
                    <a:prstClr val="black"/>
                  </a:solidFill>
                  <a:latin typeface="Segoe UI Light" panose="020B0502040204020203" pitchFamily="34" charset="0"/>
                  <a:cs typeface="Segoe UI Light" panose="020B0502040204020203" pitchFamily="34" charset="0"/>
                </a:endParaRPr>
              </a:p>
            </p:txBody>
          </p:sp>
        </p:grpSp>
        <p:sp>
          <p:nvSpPr>
            <p:cNvPr id="54" name="TextBox 53"/>
            <p:cNvSpPr txBox="1"/>
            <p:nvPr/>
          </p:nvSpPr>
          <p:spPr>
            <a:xfrm>
              <a:off x="9692919" y="4278656"/>
              <a:ext cx="1153176" cy="369332"/>
            </a:xfrm>
            <a:prstGeom prst="rect">
              <a:avLst/>
            </a:prstGeom>
            <a:noFill/>
          </p:spPr>
          <p:txBody>
            <a:bodyPr wrap="square" rtlCol="0">
              <a:spAutoFit/>
            </a:bodyPr>
            <a:lstStyle/>
            <a:p>
              <a:pPr algn="ctr" defTabSz="932597"/>
              <a:r>
                <a:rPr lang="en-US" dirty="0" smtClean="0">
                  <a:solidFill>
                    <a:prstClr val="black"/>
                  </a:solidFill>
                </a:rPr>
                <a:t>Apps</a:t>
              </a:r>
              <a:endParaRPr lang="en-US" dirty="0">
                <a:solidFill>
                  <a:prstClr val="black"/>
                </a:solidFill>
              </a:endParaRPr>
            </a:p>
          </p:txBody>
        </p:sp>
        <p:pic>
          <p:nvPicPr>
            <p:cNvPr id="62" name="Picture 8"/>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06720" y="4278060"/>
              <a:ext cx="239041" cy="278443"/>
            </a:xfrm>
            <a:prstGeom prst="rect">
              <a:avLst/>
            </a:prstGeom>
            <a:solidFill>
              <a:srgbClr val="00B0F0"/>
            </a:solidFill>
            <a:ln>
              <a:noFill/>
            </a:ln>
            <a:effectLst/>
            <a:extLst/>
          </p:spPr>
        </p:pic>
        <p:cxnSp>
          <p:nvCxnSpPr>
            <p:cNvPr id="64" name="Straight Arrow Connector 63"/>
            <p:cNvCxnSpPr/>
            <p:nvPr/>
          </p:nvCxnSpPr>
          <p:spPr>
            <a:xfrm>
              <a:off x="2286360" y="3726398"/>
              <a:ext cx="45371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2321118" y="4140404"/>
              <a:ext cx="45371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6" name="Rectangle 65"/>
            <p:cNvSpPr/>
            <p:nvPr/>
          </p:nvSpPr>
          <p:spPr>
            <a:xfrm>
              <a:off x="11411438" y="3325733"/>
              <a:ext cx="476017" cy="1369760"/>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597"/>
              <a:endParaRPr lang="en-US" sz="2800">
                <a:solidFill>
                  <a:prstClr val="white"/>
                </a:solidFill>
              </a:endParaRPr>
            </a:p>
          </p:txBody>
        </p:sp>
        <p:sp>
          <p:nvSpPr>
            <p:cNvPr id="68" name="TextBox 67"/>
            <p:cNvSpPr txBox="1"/>
            <p:nvPr/>
          </p:nvSpPr>
          <p:spPr>
            <a:xfrm>
              <a:off x="2291530" y="3358795"/>
              <a:ext cx="4356832" cy="400110"/>
            </a:xfrm>
            <a:prstGeom prst="rect">
              <a:avLst/>
            </a:prstGeom>
            <a:noFill/>
          </p:spPr>
          <p:txBody>
            <a:bodyPr wrap="square" rtlCol="0">
              <a:spAutoFit/>
            </a:bodyPr>
            <a:lstStyle/>
            <a:p>
              <a:pPr algn="ctr" defTabSz="932597"/>
              <a:r>
                <a:rPr lang="en-US" sz="2000" dirty="0">
                  <a:solidFill>
                    <a:prstClr val="black"/>
                  </a:solidFill>
                  <a:latin typeface="Segoe UI Light" panose="020B0502040204020203" pitchFamily="34" charset="0"/>
                  <a:cs typeface="Segoe UI Light" panose="020B0502040204020203" pitchFamily="34" charset="0"/>
                </a:rPr>
                <a:t>Irwin is authenticated</a:t>
              </a:r>
            </a:p>
          </p:txBody>
        </p:sp>
        <p:sp>
          <p:nvSpPr>
            <p:cNvPr id="69" name="TextBox 68"/>
            <p:cNvSpPr txBox="1"/>
            <p:nvPr/>
          </p:nvSpPr>
          <p:spPr>
            <a:xfrm>
              <a:off x="2819147" y="3787233"/>
              <a:ext cx="3636942" cy="400110"/>
            </a:xfrm>
            <a:prstGeom prst="rect">
              <a:avLst/>
            </a:prstGeom>
            <a:noFill/>
          </p:spPr>
          <p:txBody>
            <a:bodyPr wrap="square" rtlCol="0">
              <a:spAutoFit/>
            </a:bodyPr>
            <a:lstStyle/>
            <a:p>
              <a:pPr algn="ctr" defTabSz="932597"/>
              <a:r>
                <a:rPr lang="en-US" sz="2000" dirty="0">
                  <a:solidFill>
                    <a:prstClr val="black"/>
                  </a:solidFill>
                  <a:latin typeface="Segoe UI Light" panose="020B0502040204020203" pitchFamily="34" charset="0"/>
                  <a:cs typeface="Segoe UI Light" panose="020B0502040204020203" pitchFamily="34" charset="0"/>
                </a:rPr>
                <a:t>Irwin’s device is authenticated</a:t>
              </a:r>
            </a:p>
          </p:txBody>
        </p:sp>
        <p:cxnSp>
          <p:nvCxnSpPr>
            <p:cNvPr id="73" name="Straight Arrow Connector 72"/>
            <p:cNvCxnSpPr/>
            <p:nvPr/>
          </p:nvCxnSpPr>
          <p:spPr>
            <a:xfrm>
              <a:off x="8195778" y="3887649"/>
              <a:ext cx="13142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7" name="Picture 14"/>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449061" y="3782455"/>
              <a:ext cx="407668" cy="40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83"/>
            <p:cNvSpPr/>
            <p:nvPr/>
          </p:nvSpPr>
          <p:spPr>
            <a:xfrm>
              <a:off x="597481" y="2953006"/>
              <a:ext cx="4025370" cy="357804"/>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dirty="0">
                  <a:solidFill>
                    <a:prstClr val="black"/>
                  </a:solidFill>
                  <a:latin typeface="Segoe UI Light" panose="020B0502040204020203" pitchFamily="34" charset="0"/>
                  <a:cs typeface="Segoe UI Light" panose="020B0502040204020203" pitchFamily="34" charset="0"/>
                </a:rPr>
                <a:t>Irwin on his Workplace Joined </a:t>
              </a:r>
              <a:r>
                <a:rPr lang="en-US" dirty="0" smtClean="0">
                  <a:solidFill>
                    <a:prstClr val="black"/>
                  </a:solidFill>
                  <a:latin typeface="Segoe UI Light" panose="020B0502040204020203" pitchFamily="34" charset="0"/>
                  <a:cs typeface="Segoe UI Light" panose="020B0502040204020203" pitchFamily="34" charset="0"/>
                </a:rPr>
                <a:t>device</a:t>
              </a:r>
              <a:endParaRPr lang="en-US" dirty="0">
                <a:solidFill>
                  <a:prstClr val="black"/>
                </a:solidFill>
                <a:latin typeface="Segoe UI Light" panose="020B0502040204020203" pitchFamily="34" charset="0"/>
                <a:cs typeface="Segoe UI Light" panose="020B0502040204020203" pitchFamily="34" charset="0"/>
              </a:endParaRPr>
            </a:p>
          </p:txBody>
        </p:sp>
        <p:pic>
          <p:nvPicPr>
            <p:cNvPr id="85" name="Picture 5" descr="Link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693973" y="3689151"/>
              <a:ext cx="357516" cy="357516"/>
            </a:xfrm>
            <a:prstGeom prst="rect">
              <a:avLst/>
            </a:prstGeom>
            <a:noFill/>
            <a:ln>
              <a:noFill/>
            </a:ln>
            <a:effectLst/>
            <a:extLst/>
          </p:spPr>
        </p:pic>
        <p:pic>
          <p:nvPicPr>
            <p:cNvPr id="86" name="Picture 20" descr="Shopping basket al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454280" y="3792755"/>
              <a:ext cx="325016" cy="325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 name="Picture 88" descr="Thumbnails list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944943" y="3569137"/>
              <a:ext cx="683099" cy="683099"/>
            </a:xfrm>
            <a:prstGeom prst="rect">
              <a:avLst/>
            </a:prstGeom>
            <a:solidFill>
              <a:srgbClr val="00BCF2"/>
            </a:solidFill>
            <a:ln>
              <a:noFill/>
            </a:ln>
            <a:effectLst/>
            <a:extLst/>
          </p:spPr>
        </p:pic>
        <p:grpSp>
          <p:nvGrpSpPr>
            <p:cNvPr id="90" name="Group 89"/>
            <p:cNvGrpSpPr/>
            <p:nvPr/>
          </p:nvGrpSpPr>
          <p:grpSpPr bwMode="black">
            <a:xfrm>
              <a:off x="6937295" y="3596361"/>
              <a:ext cx="663118" cy="511885"/>
              <a:chOff x="7010400" y="2133600"/>
              <a:chExt cx="1379538" cy="1065213"/>
            </a:xfrm>
          </p:grpSpPr>
          <p:sp>
            <p:nvSpPr>
              <p:cNvPr id="91" name="Freeform 9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2" name="Freeform 9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3" name="Freeform 9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4" name="Freeform 9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5" name="Freeform 9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6" name="Freeform 9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7" name="Freeform 9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8" name="Freeform 9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99" name="Freeform 9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0" name="Freeform 9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1" name="Freeform 10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2" name="Freeform 10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3" name="Freeform 10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4" name="Freeform 10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5" name="Freeform 10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6" name="Freeform 10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7" name="Freeform 10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8" name="Freeform 10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09" name="Freeform 10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0" name="Freeform 10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1" name="Freeform 11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2" name="Freeform 11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3" name="Freeform 11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4" name="Freeform 11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5" name="Freeform 11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6" name="Freeform 11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7" name="Freeform 11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8" name="Freeform 11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19" name="Freeform 11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0" name="Freeform 11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1" name="Freeform 12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2" name="Freeform 12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3" name="Freeform 12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4" name="Freeform 12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5" name="Freeform 12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6" name="Freeform 12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7" name="Freeform 12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8" name="Freeform 12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29" name="Freeform 12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0" name="Freeform 12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1" name="Freeform 13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2" name="Freeform 13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3" name="Freeform 13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4" name="Freeform 13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5" name="Freeform 13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6" name="Freeform 13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37" name="Freeform 13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grpSp>
      </p:grpSp>
      <p:grpSp>
        <p:nvGrpSpPr>
          <p:cNvPr id="22" name="Group 21"/>
          <p:cNvGrpSpPr/>
          <p:nvPr/>
        </p:nvGrpSpPr>
        <p:grpSpPr>
          <a:xfrm>
            <a:off x="602023" y="1028409"/>
            <a:ext cx="11285432" cy="1714323"/>
            <a:chOff x="602023" y="1028409"/>
            <a:chExt cx="11285432" cy="1714323"/>
          </a:xfrm>
        </p:grpSpPr>
        <p:sp>
          <p:nvSpPr>
            <p:cNvPr id="17" name="Rectangle 16"/>
            <p:cNvSpPr/>
            <p:nvPr/>
          </p:nvSpPr>
          <p:spPr>
            <a:xfrm>
              <a:off x="602024" y="1372971"/>
              <a:ext cx="11285431" cy="136976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800">
                <a:solidFill>
                  <a:prstClr val="white"/>
                </a:solidFill>
              </a:endParaRPr>
            </a:p>
          </p:txBody>
        </p:sp>
        <p:grpSp>
          <p:nvGrpSpPr>
            <p:cNvPr id="4" name="Group 3"/>
            <p:cNvGrpSpPr/>
            <p:nvPr/>
          </p:nvGrpSpPr>
          <p:grpSpPr>
            <a:xfrm>
              <a:off x="720796" y="1603511"/>
              <a:ext cx="1491375" cy="985740"/>
              <a:chOff x="106930" y="2968034"/>
              <a:chExt cx="1462265" cy="966499"/>
            </a:xfrm>
          </p:grpSpPr>
          <p:grpSp>
            <p:nvGrpSpPr>
              <p:cNvPr id="5" name="Group 4"/>
              <p:cNvGrpSpPr/>
              <p:nvPr/>
            </p:nvGrpSpPr>
            <p:grpSpPr>
              <a:xfrm>
                <a:off x="673501" y="2968034"/>
                <a:ext cx="895694" cy="725901"/>
                <a:chOff x="2581586" y="4508410"/>
                <a:chExt cx="895694" cy="725901"/>
              </a:xfrm>
            </p:grpSpPr>
            <p:sp>
              <p:nvSpPr>
                <p:cNvPr id="7" name="Rectangle 6"/>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8" name="Rectangle 7"/>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9" name="Rectangle 8"/>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0"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8357" tIns="59178" rIns="118357" bIns="59178" numCol="1" anchor="t" anchorCtr="0" compatLnSpc="1">
                  <a:prstTxWarp prst="textNoShape">
                    <a:avLst/>
                  </a:prstTxWarp>
                </a:bodyPr>
                <a:lstStyle/>
                <a:p>
                  <a:pPr defTabSz="932597">
                    <a:defRPr/>
                  </a:pPr>
                  <a:endParaRPr lang="en-US" sz="2800" dirty="0">
                    <a:solidFill>
                      <a:srgbClr val="FFFFFF"/>
                    </a:solidFill>
                  </a:endParaRPr>
                </a:p>
              </p:txBody>
            </p:sp>
            <p:sp>
              <p:nvSpPr>
                <p:cNvPr id="11" name="TextBox 35"/>
                <p:cNvSpPr txBox="1"/>
                <p:nvPr/>
              </p:nvSpPr>
              <p:spPr>
                <a:xfrm>
                  <a:off x="2581586" y="4537670"/>
                  <a:ext cx="435679" cy="24896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1050" dirty="0">
                      <a:solidFill>
                        <a:srgbClr val="FFFFFF"/>
                      </a:solidFill>
                      <a:latin typeface="Segoe UI Light"/>
                    </a:rPr>
                    <a:t>Start</a:t>
                  </a:r>
                </a:p>
              </p:txBody>
            </p:sp>
            <p:sp>
              <p:nvSpPr>
                <p:cNvPr id="12" name="Rectangle 11"/>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3" name="Rectangle 12"/>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4" name="Rectangle 13"/>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5" name="Rectangle 14"/>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sp>
              <p:nvSpPr>
                <p:cNvPr id="16" name="Rectangle 15"/>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200" dirty="0" err="1">
                    <a:gradFill>
                      <a:gsLst>
                        <a:gs pos="0">
                          <a:srgbClr val="FFFFFF"/>
                        </a:gs>
                        <a:gs pos="100000">
                          <a:srgbClr val="FFFFFF"/>
                        </a:gs>
                      </a:gsLst>
                      <a:lin ang="5400000" scaled="0"/>
                    </a:gradFill>
                  </a:endParaRPr>
                </a:p>
              </p:txBody>
            </p:sp>
          </p:grpSp>
          <p:pic>
            <p:nvPicPr>
              <p:cNvPr id="6" name="Picture 15" descr="User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6930" y="3251434"/>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8" name="Group 17"/>
            <p:cNvGrpSpPr/>
            <p:nvPr/>
          </p:nvGrpSpPr>
          <p:grpSpPr>
            <a:xfrm>
              <a:off x="6766871" y="1603511"/>
              <a:ext cx="1036520" cy="1031180"/>
              <a:chOff x="6383790" y="2997294"/>
              <a:chExt cx="1016288" cy="1011052"/>
            </a:xfrm>
          </p:grpSpPr>
          <p:sp>
            <p:nvSpPr>
              <p:cNvPr id="21" name="Rounded Rectangle 20"/>
              <p:cNvSpPr/>
              <p:nvPr/>
            </p:nvSpPr>
            <p:spPr>
              <a:xfrm>
                <a:off x="6495434" y="2997294"/>
                <a:ext cx="894736" cy="648929"/>
              </a:xfrm>
              <a:prstGeom prst="roundRect">
                <a:avLst>
                  <a:gd name="adj" fmla="val 9328"/>
                </a:avLst>
              </a:prstGeom>
              <a:solidFill>
                <a:srgbClr val="00BCF2"/>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32597"/>
                <a:endParaRPr lang="en-US" sz="2800">
                  <a:solidFill>
                    <a:prstClr val="white"/>
                  </a:solidFill>
                </a:endParaRPr>
              </a:p>
            </p:txBody>
          </p:sp>
          <p:sp>
            <p:nvSpPr>
              <p:cNvPr id="20" name="TextBox 19"/>
              <p:cNvSpPr txBox="1"/>
              <p:nvPr/>
            </p:nvSpPr>
            <p:spPr>
              <a:xfrm>
                <a:off x="6383790" y="3646223"/>
                <a:ext cx="1016288" cy="362123"/>
              </a:xfrm>
              <a:prstGeom prst="rect">
                <a:avLst/>
              </a:prstGeom>
              <a:noFill/>
            </p:spPr>
            <p:txBody>
              <a:bodyPr wrap="square" rtlCol="0">
                <a:spAutoFit/>
              </a:bodyPr>
              <a:lstStyle/>
              <a:p>
                <a:pPr algn="ctr" defTabSz="932597"/>
                <a:r>
                  <a:rPr lang="en-US" b="1" dirty="0" smtClean="0">
                    <a:solidFill>
                      <a:prstClr val="black"/>
                    </a:solidFill>
                    <a:latin typeface="Segoe UI Light" panose="020B0502040204020203" pitchFamily="34" charset="0"/>
                    <a:cs typeface="Segoe UI Light" panose="020B0502040204020203" pitchFamily="34" charset="0"/>
                  </a:rPr>
                  <a:t>AD FS</a:t>
                </a:r>
                <a:endParaRPr lang="en-US" b="1" dirty="0">
                  <a:solidFill>
                    <a:prstClr val="black"/>
                  </a:solidFill>
                  <a:latin typeface="Segoe UI Light" panose="020B0502040204020203" pitchFamily="34" charset="0"/>
                  <a:cs typeface="Segoe UI Light" panose="020B0502040204020203" pitchFamily="34" charset="0"/>
                </a:endParaRPr>
              </a:p>
            </p:txBody>
          </p:sp>
        </p:grpSp>
        <p:sp>
          <p:nvSpPr>
            <p:cNvPr id="25" name="TextBox 24"/>
            <p:cNvSpPr txBox="1"/>
            <p:nvPr/>
          </p:nvSpPr>
          <p:spPr>
            <a:xfrm>
              <a:off x="9692919" y="2325894"/>
              <a:ext cx="1153176" cy="369332"/>
            </a:xfrm>
            <a:prstGeom prst="rect">
              <a:avLst/>
            </a:prstGeom>
            <a:noFill/>
          </p:spPr>
          <p:txBody>
            <a:bodyPr wrap="square" rtlCol="0">
              <a:spAutoFit/>
            </a:bodyPr>
            <a:lstStyle/>
            <a:p>
              <a:pPr algn="ctr" defTabSz="932597"/>
              <a:r>
                <a:rPr lang="en-US" dirty="0" smtClean="0">
                  <a:solidFill>
                    <a:prstClr val="black"/>
                  </a:solidFill>
                </a:rPr>
                <a:t>Apps</a:t>
              </a:r>
              <a:endParaRPr lang="en-US" dirty="0">
                <a:solidFill>
                  <a:prstClr val="black"/>
                </a:solidFill>
              </a:endParaRPr>
            </a:p>
          </p:txBody>
        </p:sp>
        <p:sp>
          <p:nvSpPr>
            <p:cNvPr id="32" name="Freeform 125"/>
            <p:cNvSpPr>
              <a:spLocks noEditPoints="1"/>
            </p:cNvSpPr>
            <p:nvPr/>
          </p:nvSpPr>
          <p:spPr bwMode="black">
            <a:xfrm>
              <a:off x="2140354" y="2269679"/>
              <a:ext cx="186417" cy="287703"/>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00B0F0"/>
            </a:solidFill>
            <a:ln>
              <a:noFill/>
            </a:ln>
            <a:extLst/>
          </p:spPr>
          <p:txBody>
            <a:bodyPr vert="horz" wrap="square" lIns="69948" tIns="34975" rIns="69948" bIns="34975" numCol="1" anchor="t" anchorCtr="0" compatLnSpc="1">
              <a:prstTxWarp prst="textNoShape">
                <a:avLst/>
              </a:prstTxWarp>
            </a:bodyPr>
            <a:lstStyle/>
            <a:p>
              <a:pPr defTabSz="932597"/>
              <a:endParaRPr lang="en-US" dirty="0">
                <a:solidFill>
                  <a:srgbClr val="000000"/>
                </a:solidFill>
              </a:endParaRPr>
            </a:p>
          </p:txBody>
        </p:sp>
        <p:sp>
          <p:nvSpPr>
            <p:cNvPr id="67" name="Rectangle 66"/>
            <p:cNvSpPr/>
            <p:nvPr/>
          </p:nvSpPr>
          <p:spPr>
            <a:xfrm>
              <a:off x="11411438" y="1372972"/>
              <a:ext cx="476017" cy="1369760"/>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2800">
                <a:solidFill>
                  <a:prstClr val="white"/>
                </a:solidFill>
              </a:endParaRPr>
            </a:p>
          </p:txBody>
        </p:sp>
        <p:cxnSp>
          <p:nvCxnSpPr>
            <p:cNvPr id="70" name="Straight Arrow Connector 69"/>
            <p:cNvCxnSpPr/>
            <p:nvPr/>
          </p:nvCxnSpPr>
          <p:spPr>
            <a:xfrm>
              <a:off x="2308822" y="1964402"/>
              <a:ext cx="4492269"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1" name="TextBox 70"/>
            <p:cNvSpPr txBox="1"/>
            <p:nvPr/>
          </p:nvSpPr>
          <p:spPr>
            <a:xfrm>
              <a:off x="3186324" y="1558391"/>
              <a:ext cx="3056099" cy="400110"/>
            </a:xfrm>
            <a:prstGeom prst="rect">
              <a:avLst/>
            </a:prstGeom>
            <a:noFill/>
          </p:spPr>
          <p:txBody>
            <a:bodyPr wrap="square" rtlCol="0">
              <a:spAutoFit/>
            </a:bodyPr>
            <a:lstStyle/>
            <a:p>
              <a:pPr algn="ctr" defTabSz="932597"/>
              <a:r>
                <a:rPr lang="en-US" sz="2000" dirty="0">
                  <a:solidFill>
                    <a:prstClr val="black"/>
                  </a:solidFill>
                  <a:latin typeface="Segoe UI Light" panose="020B0502040204020203" pitchFamily="34" charset="0"/>
                  <a:cs typeface="Segoe UI Light" panose="020B0502040204020203" pitchFamily="34" charset="0"/>
                </a:rPr>
                <a:t>Irwin is authenticated</a:t>
              </a:r>
            </a:p>
          </p:txBody>
        </p:sp>
        <p:cxnSp>
          <p:nvCxnSpPr>
            <p:cNvPr id="72" name="Straight Arrow Connector 71"/>
            <p:cNvCxnSpPr/>
            <p:nvPr/>
          </p:nvCxnSpPr>
          <p:spPr>
            <a:xfrm>
              <a:off x="8195778" y="1937072"/>
              <a:ext cx="131426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78" name="Picture 3"/>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11449475" y="1832807"/>
              <a:ext cx="409555" cy="40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p:cNvSpPr/>
            <p:nvPr/>
          </p:nvSpPr>
          <p:spPr>
            <a:xfrm>
              <a:off x="602023" y="1028409"/>
              <a:ext cx="4020828" cy="33275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dirty="0">
                  <a:solidFill>
                    <a:prstClr val="black"/>
                  </a:solidFill>
                  <a:latin typeface="Segoe UI Light" panose="020B0502040204020203" pitchFamily="34" charset="0"/>
                  <a:cs typeface="Segoe UI Light" panose="020B0502040204020203" pitchFamily="34" charset="0"/>
                </a:rPr>
                <a:t>Irwin on an unknown device</a:t>
              </a:r>
            </a:p>
          </p:txBody>
        </p:sp>
        <p:pic>
          <p:nvPicPr>
            <p:cNvPr id="88" name="Picture 87" descr="Thumbnails list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944943" y="1600052"/>
              <a:ext cx="683099" cy="683099"/>
            </a:xfrm>
            <a:prstGeom prst="rect">
              <a:avLst/>
            </a:prstGeom>
            <a:solidFill>
              <a:srgbClr val="00BCF2"/>
            </a:solidFill>
            <a:ln>
              <a:noFill/>
            </a:ln>
            <a:effectLst/>
            <a:extLst/>
          </p:spPr>
        </p:pic>
        <p:pic>
          <p:nvPicPr>
            <p:cNvPr id="138" name="Picture 20" descr="Shopping basket al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463058" y="1867321"/>
              <a:ext cx="325016" cy="325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9" name="Group 138"/>
            <p:cNvGrpSpPr/>
            <p:nvPr/>
          </p:nvGrpSpPr>
          <p:grpSpPr bwMode="black">
            <a:xfrm>
              <a:off x="6946073" y="1670927"/>
              <a:ext cx="663118" cy="511885"/>
              <a:chOff x="7010400" y="2133600"/>
              <a:chExt cx="1379538" cy="1065213"/>
            </a:xfrm>
          </p:grpSpPr>
          <p:sp>
            <p:nvSpPr>
              <p:cNvPr id="140" name="Freeform 139"/>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1" name="Freeform 140"/>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2" name="Freeform 141"/>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3" name="Freeform 142"/>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4" name="Freeform 143"/>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5" name="Freeform 144"/>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6" name="Freeform 145"/>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7" name="Freeform 146"/>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8" name="Freeform 147"/>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49" name="Freeform 148"/>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0" name="Freeform 149"/>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1" name="Freeform 150"/>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2" name="Freeform 151"/>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3" name="Freeform 152"/>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4" name="Freeform 153"/>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5" name="Freeform 154"/>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6" name="Freeform 155"/>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7" name="Freeform 156"/>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8" name="Freeform 157"/>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59" name="Freeform 158"/>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0" name="Freeform 159"/>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1" name="Freeform 160"/>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2" name="Freeform 161"/>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3" name="Freeform 162"/>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4" name="Freeform 163"/>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5" name="Freeform 164"/>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6" name="Freeform 165"/>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7" name="Freeform 166"/>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8" name="Freeform 167"/>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69" name="Freeform 168"/>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0" name="Freeform 169"/>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1" name="Freeform 170"/>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2" name="Freeform 171"/>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3" name="Freeform 172"/>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4" name="Freeform 173"/>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5" name="Freeform 174"/>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6" name="Freeform 175"/>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7" name="Freeform 176"/>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8" name="Freeform 177"/>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79" name="Freeform 178"/>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0" name="Freeform 179"/>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1" name="Freeform 180"/>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2" name="Freeform 181"/>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3" name="Freeform 182"/>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4" name="Freeform 183"/>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5" name="Freeform 184"/>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sp>
            <p:nvSpPr>
              <p:cNvPr id="186" name="Freeform 185"/>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grpSp>
      </p:grpSp>
    </p:spTree>
    <p:extLst>
      <p:ext uri="{BB962C8B-B14F-4D97-AF65-F5344CB8AC3E}">
        <p14:creationId xmlns:p14="http://schemas.microsoft.com/office/powerpoint/2010/main" val="533961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9" presetClass="emph" presetSubtype="0" nodeType="afterEffect">
                                  <p:stCondLst>
                                    <p:cond delay="0"/>
                                  </p:stCondLst>
                                  <p:childTnLst>
                                    <p:set>
                                      <p:cBhvr rctx="PPT">
                                        <p:cTn id="13" dur="indefinite"/>
                                        <p:tgtEl>
                                          <p:spTgt spid="22"/>
                                        </p:tgtEl>
                                        <p:attrNameLst>
                                          <p:attrName>style.opacity</p:attrName>
                                        </p:attrNameLst>
                                      </p:cBhvr>
                                      <p:to>
                                        <p:strVal val="0.5"/>
                                      </p:to>
                                    </p:set>
                                    <p:animEffect filter="image" prLst="opacity: 0.5">
                                      <p:cBhvr rctx="IE">
                                        <p:cTn id="14" dur="indefinite"/>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1789620" y="2967406"/>
            <a:ext cx="8085831" cy="3957"/>
          </a:xfrm>
          <a:prstGeom prst="straightConnector1">
            <a:avLst/>
          </a:prstGeom>
          <a:ln w="28575">
            <a:solidFill>
              <a:srgbClr val="92D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35"/>
          <p:cNvSpPr txBox="1"/>
          <p:nvPr/>
        </p:nvSpPr>
        <p:spPr>
          <a:xfrm>
            <a:off x="10176915" y="3440994"/>
            <a:ext cx="1175322" cy="26161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100" dirty="0" smtClean="0">
                <a:solidFill>
                  <a:srgbClr val="FFFFFF"/>
                </a:solidFill>
              </a:rPr>
              <a:t>Active Directory</a:t>
            </a:r>
            <a:endParaRPr lang="en-US" sz="1100" dirty="0">
              <a:solidFill>
                <a:srgbClr val="FFFFFF"/>
              </a:solidFill>
            </a:endParaRPr>
          </a:p>
        </p:txBody>
      </p:sp>
      <p:grpSp>
        <p:nvGrpSpPr>
          <p:cNvPr id="14" name="Group 13"/>
          <p:cNvGrpSpPr/>
          <p:nvPr/>
        </p:nvGrpSpPr>
        <p:grpSpPr>
          <a:xfrm>
            <a:off x="8100432" y="1788361"/>
            <a:ext cx="1167215" cy="703907"/>
            <a:chOff x="3878534" y="2679558"/>
            <a:chExt cx="1132329" cy="869667"/>
          </a:xfrm>
        </p:grpSpPr>
        <p:grpSp>
          <p:nvGrpSpPr>
            <p:cNvPr id="15" name="Group 14"/>
            <p:cNvGrpSpPr/>
            <p:nvPr/>
          </p:nvGrpSpPr>
          <p:grpSpPr>
            <a:xfrm>
              <a:off x="3878534" y="2679558"/>
              <a:ext cx="1132329" cy="869667"/>
              <a:chOff x="4214757" y="1611143"/>
              <a:chExt cx="529892" cy="406975"/>
            </a:xfrm>
          </p:grpSpPr>
          <p:sp>
            <p:nvSpPr>
              <p:cNvPr id="17" name="Round Same Side Corner Rectangle 11"/>
              <p:cNvSpPr/>
              <p:nvPr/>
            </p:nvSpPr>
            <p:spPr>
              <a:xfrm>
                <a:off x="4255259" y="1611143"/>
                <a:ext cx="448888" cy="311084"/>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defRPr/>
                </a:pPr>
                <a:endParaRPr lang="en-US">
                  <a:solidFill>
                    <a:srgbClr val="FFFFFF"/>
                  </a:solidFill>
                </a:endParaRPr>
              </a:p>
            </p:txBody>
          </p:sp>
          <p:sp>
            <p:nvSpPr>
              <p:cNvPr id="18" name="Trapezoid 12"/>
              <p:cNvSpPr/>
              <p:nvPr/>
            </p:nvSpPr>
            <p:spPr>
              <a:xfrm>
                <a:off x="4214757" y="1922191"/>
                <a:ext cx="529892" cy="72340"/>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defRPr/>
                </a:pPr>
                <a:endParaRPr lang="en-US">
                  <a:solidFill>
                    <a:srgbClr val="FFFFFF"/>
                  </a:solidFill>
                </a:endParaRPr>
              </a:p>
            </p:txBody>
          </p:sp>
          <p:sp>
            <p:nvSpPr>
              <p:cNvPr id="19" name="Rectangle 18"/>
              <p:cNvSpPr/>
              <p:nvPr/>
            </p:nvSpPr>
            <p:spPr>
              <a:xfrm>
                <a:off x="4214992" y="1994530"/>
                <a:ext cx="529422" cy="23588"/>
              </a:xfrm>
              <a:prstGeom prst="rect">
                <a:avLst/>
              </a:pr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defRPr/>
                </a:pPr>
                <a:endParaRPr lang="en-US">
                  <a:solidFill>
                    <a:srgbClr val="FFFFFF"/>
                  </a:solidFill>
                </a:endParaRPr>
              </a:p>
            </p:txBody>
          </p:sp>
        </p:grpSp>
        <p:pic>
          <p:nvPicPr>
            <p:cNvPr id="16" name="Picture 1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026448" y="2719909"/>
              <a:ext cx="894912" cy="5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35"/>
          <p:cNvSpPr txBox="1"/>
          <p:nvPr/>
        </p:nvSpPr>
        <p:spPr>
          <a:xfrm>
            <a:off x="2077578" y="1332473"/>
            <a:ext cx="936475"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Unknown</a:t>
            </a:r>
            <a:endParaRPr lang="en-US" sz="1400" dirty="0">
              <a:solidFill>
                <a:srgbClr val="FFFFFF"/>
              </a:solidFill>
            </a:endParaRPr>
          </a:p>
        </p:txBody>
      </p:sp>
      <p:sp>
        <p:nvSpPr>
          <p:cNvPr id="21" name="TextBox 35"/>
          <p:cNvSpPr txBox="1"/>
          <p:nvPr/>
        </p:nvSpPr>
        <p:spPr>
          <a:xfrm>
            <a:off x="4904086" y="1321504"/>
            <a:ext cx="1589409"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Workplace Joined</a:t>
            </a:r>
            <a:endParaRPr lang="en-US" sz="1400" dirty="0">
              <a:solidFill>
                <a:srgbClr val="FFFFFF"/>
              </a:solidFill>
            </a:endParaRPr>
          </a:p>
        </p:txBody>
      </p:sp>
      <p:sp>
        <p:nvSpPr>
          <p:cNvPr id="22" name="TextBox 35"/>
          <p:cNvSpPr txBox="1"/>
          <p:nvPr/>
        </p:nvSpPr>
        <p:spPr>
          <a:xfrm>
            <a:off x="7968491" y="1321504"/>
            <a:ext cx="1370888"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Domain Joined</a:t>
            </a:r>
            <a:endParaRPr lang="en-US" sz="1400" dirty="0">
              <a:solidFill>
                <a:srgbClr val="FFFFFF"/>
              </a:solidFill>
            </a:endParaRPr>
          </a:p>
        </p:txBody>
      </p:sp>
      <p:grpSp>
        <p:nvGrpSpPr>
          <p:cNvPr id="83" name="Group 82"/>
          <p:cNvGrpSpPr/>
          <p:nvPr/>
        </p:nvGrpSpPr>
        <p:grpSpPr>
          <a:xfrm>
            <a:off x="2348097" y="3172205"/>
            <a:ext cx="6688495" cy="782252"/>
            <a:chOff x="2348097" y="3319456"/>
            <a:chExt cx="6688495" cy="782252"/>
          </a:xfrm>
        </p:grpSpPr>
        <p:sp>
          <p:nvSpPr>
            <p:cNvPr id="3" name="Pie 2"/>
            <p:cNvSpPr/>
            <p:nvPr/>
          </p:nvSpPr>
          <p:spPr bwMode="auto">
            <a:xfrm rot="16200000">
              <a:off x="5283220" y="3318072"/>
              <a:ext cx="760230" cy="773166"/>
            </a:xfrm>
            <a:prstGeom prst="pie">
              <a:avLst>
                <a:gd name="adj1" fmla="val 5423873"/>
                <a:gd name="adj2" fmla="val 16200000"/>
              </a:avLst>
            </a:prstGeom>
            <a:solidFill>
              <a:srgbClr val="FFC000"/>
            </a:solidFill>
            <a:ln>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 name="Oval 3"/>
            <p:cNvSpPr/>
            <p:nvPr/>
          </p:nvSpPr>
          <p:spPr bwMode="auto">
            <a:xfrm>
              <a:off x="8271278" y="3336394"/>
              <a:ext cx="765314" cy="765314"/>
            </a:xfrm>
            <a:prstGeom prst="ellipse">
              <a:avLst/>
            </a:prstGeom>
            <a:solidFill>
              <a:srgbClr val="92D050"/>
            </a:solidFill>
            <a:ln>
              <a:solidFill>
                <a:srgbClr val="92D05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5" name="Oval 4"/>
            <p:cNvSpPr/>
            <p:nvPr/>
          </p:nvSpPr>
          <p:spPr bwMode="auto">
            <a:xfrm>
              <a:off x="2348097" y="3319456"/>
              <a:ext cx="765314" cy="765314"/>
            </a:xfrm>
            <a:prstGeom prst="ellipse">
              <a:avLst/>
            </a:prstGeom>
            <a:noFill/>
            <a:ln w="19050">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23" name="Oval 22"/>
            <p:cNvSpPr/>
            <p:nvPr/>
          </p:nvSpPr>
          <p:spPr bwMode="auto">
            <a:xfrm>
              <a:off x="5276751" y="3319456"/>
              <a:ext cx="773070" cy="765314"/>
            </a:xfrm>
            <a:prstGeom prst="ellipse">
              <a:avLst/>
            </a:prstGeom>
            <a:noFill/>
            <a:ln w="12700">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grpSp>
        <p:nvGrpSpPr>
          <p:cNvPr id="47" name="Group 46"/>
          <p:cNvGrpSpPr/>
          <p:nvPr/>
        </p:nvGrpSpPr>
        <p:grpSpPr>
          <a:xfrm>
            <a:off x="4798905" y="1807184"/>
            <a:ext cx="1761120" cy="727098"/>
            <a:chOff x="3896176" y="2878548"/>
            <a:chExt cx="1761120" cy="727098"/>
          </a:xfrm>
        </p:grpSpPr>
        <p:grpSp>
          <p:nvGrpSpPr>
            <p:cNvPr id="48" name="Group 47"/>
            <p:cNvGrpSpPr/>
            <p:nvPr/>
          </p:nvGrpSpPr>
          <p:grpSpPr>
            <a:xfrm>
              <a:off x="4265907" y="2878548"/>
              <a:ext cx="895694" cy="725901"/>
              <a:chOff x="2581586" y="4508410"/>
              <a:chExt cx="895694" cy="725901"/>
            </a:xfrm>
          </p:grpSpPr>
          <p:sp>
            <p:nvSpPr>
              <p:cNvPr id="60" name="Rectangle 59"/>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1" name="Rectangle 60"/>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62" name="Rectangle 61"/>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3"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dirty="0">
                  <a:solidFill>
                    <a:srgbClr val="FFFFFF"/>
                  </a:solidFill>
                </a:endParaRPr>
              </a:p>
            </p:txBody>
          </p:sp>
          <p:sp>
            <p:nvSpPr>
              <p:cNvPr id="64" name="TextBox 35"/>
              <p:cNvSpPr txBox="1"/>
              <p:nvPr/>
            </p:nvSpPr>
            <p:spPr>
              <a:xfrm>
                <a:off x="2581586" y="4537670"/>
                <a:ext cx="381836" cy="21544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800" dirty="0" smtClean="0">
                    <a:solidFill>
                      <a:srgbClr val="FFFFFF"/>
                    </a:solidFill>
                    <a:latin typeface="Segoe UI Light"/>
                  </a:rPr>
                  <a:t>Start</a:t>
                </a:r>
                <a:endParaRPr lang="en-US" sz="800" dirty="0">
                  <a:solidFill>
                    <a:srgbClr val="FFFFFF"/>
                  </a:solidFill>
                  <a:latin typeface="Segoe UI Light"/>
                </a:endParaRPr>
              </a:p>
            </p:txBody>
          </p:sp>
          <p:sp>
            <p:nvSpPr>
              <p:cNvPr id="65" name="Rectangle 64"/>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6" name="Rectangle 65"/>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7" name="Rectangle 66"/>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68" name="Rectangle 67"/>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9" name="Rectangle 68"/>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pic>
          <p:nvPicPr>
            <p:cNvPr id="49" name="Picture 4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96176" y="3165167"/>
              <a:ext cx="447528" cy="440479"/>
            </a:xfrm>
            <a:prstGeom prst="rect">
              <a:avLst/>
            </a:prstGeom>
          </p:spPr>
        </p:pic>
        <p:grpSp>
          <p:nvGrpSpPr>
            <p:cNvPr id="50" name="Group 49"/>
            <p:cNvGrpSpPr/>
            <p:nvPr/>
          </p:nvGrpSpPr>
          <p:grpSpPr>
            <a:xfrm>
              <a:off x="5247104" y="2960047"/>
              <a:ext cx="410192" cy="645599"/>
              <a:chOff x="4595739" y="4513011"/>
              <a:chExt cx="410192" cy="645599"/>
            </a:xfrm>
          </p:grpSpPr>
          <p:sp>
            <p:nvSpPr>
              <p:cNvPr id="51" name="Rounded Rectangle 2"/>
              <p:cNvSpPr/>
              <p:nvPr/>
            </p:nvSpPr>
            <p:spPr bwMode="auto">
              <a:xfrm>
                <a:off x="4595739" y="4513011"/>
                <a:ext cx="410192" cy="645599"/>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rgbClr val="FFFFFF">
                  <a:alpha val="81000"/>
                </a:srgbClr>
              </a:solidFill>
              <a:ln w="117475" cap="flat" cmpd="sng" algn="ctr">
                <a:noFill/>
                <a:prstDash val="solid"/>
              </a:ln>
              <a:effectLst/>
            </p:spPr>
            <p:txBody>
              <a:bodyPr lIns="68589" tIns="34295" rIns="68589" bIns="34295"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endParaRPr lang="en-US">
                  <a:solidFill>
                    <a:srgbClr val="FFFFFF"/>
                  </a:solidFill>
                  <a:ea typeface="ＭＳ Ｐゴシック" pitchFamily="-103" charset="-128"/>
                </a:endParaRPr>
              </a:p>
            </p:txBody>
          </p:sp>
          <p:sp>
            <p:nvSpPr>
              <p:cNvPr id="52" name="Rounded Rectangle 51"/>
              <p:cNvSpPr/>
              <p:nvPr/>
            </p:nvSpPr>
            <p:spPr bwMode="auto">
              <a:xfrm>
                <a:off x="467528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3" name="Rounded Rectangle 52"/>
              <p:cNvSpPr/>
              <p:nvPr/>
            </p:nvSpPr>
            <p:spPr bwMode="auto">
              <a:xfrm>
                <a:off x="477381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4" name="Rounded Rectangle 53"/>
              <p:cNvSpPr/>
              <p:nvPr/>
            </p:nvSpPr>
            <p:spPr bwMode="auto">
              <a:xfrm>
                <a:off x="487234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5" name="Rounded Rectangle 54"/>
              <p:cNvSpPr/>
              <p:nvPr/>
            </p:nvSpPr>
            <p:spPr bwMode="auto">
              <a:xfrm>
                <a:off x="467528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6" name="Rounded Rectangle 55"/>
              <p:cNvSpPr/>
              <p:nvPr/>
            </p:nvSpPr>
            <p:spPr bwMode="auto">
              <a:xfrm>
                <a:off x="4773815" y="4616292"/>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7" name="Rounded Rectangle 56"/>
              <p:cNvSpPr/>
              <p:nvPr/>
            </p:nvSpPr>
            <p:spPr bwMode="auto">
              <a:xfrm>
                <a:off x="487234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8" name="Rounded Rectangle 57"/>
              <p:cNvSpPr/>
              <p:nvPr/>
            </p:nvSpPr>
            <p:spPr bwMode="auto">
              <a:xfrm>
                <a:off x="4675285" y="473018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9" name="Rounded Rectangle 58"/>
              <p:cNvSpPr/>
              <p:nvPr/>
            </p:nvSpPr>
            <p:spPr bwMode="auto">
              <a:xfrm>
                <a:off x="4773815" y="4730180"/>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grpSp>
      </p:grpSp>
      <p:pic>
        <p:nvPicPr>
          <p:cNvPr id="71" name="Picture 4" descr="Adressbook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264514" y="2416646"/>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0" name="Group 79"/>
          <p:cNvGrpSpPr/>
          <p:nvPr/>
        </p:nvGrpSpPr>
        <p:grpSpPr>
          <a:xfrm>
            <a:off x="487494" y="4083263"/>
            <a:ext cx="8751930" cy="2431486"/>
            <a:chOff x="487494" y="4178662"/>
            <a:chExt cx="8751930" cy="2431486"/>
          </a:xfrm>
        </p:grpSpPr>
        <p:sp>
          <p:nvSpPr>
            <p:cNvPr id="7" name="TextBox 35"/>
            <p:cNvSpPr txBox="1"/>
            <p:nvPr/>
          </p:nvSpPr>
          <p:spPr>
            <a:xfrm>
              <a:off x="2217863" y="4594530"/>
              <a:ext cx="1035092"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No control</a:t>
              </a:r>
              <a:endParaRPr lang="en-US" sz="1400" dirty="0">
                <a:solidFill>
                  <a:srgbClr val="FFFFFF"/>
                </a:solidFill>
              </a:endParaRPr>
            </a:p>
          </p:txBody>
        </p:sp>
        <p:sp>
          <p:nvSpPr>
            <p:cNvPr id="8" name="TextBox 35"/>
            <p:cNvSpPr txBox="1"/>
            <p:nvPr/>
          </p:nvSpPr>
          <p:spPr>
            <a:xfrm>
              <a:off x="4991914" y="4594529"/>
              <a:ext cx="1287788"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Partial control</a:t>
              </a:r>
              <a:endParaRPr lang="en-US" sz="1400" dirty="0">
                <a:solidFill>
                  <a:srgbClr val="FFFFFF"/>
                </a:solidFill>
              </a:endParaRPr>
            </a:p>
          </p:txBody>
        </p:sp>
        <p:sp>
          <p:nvSpPr>
            <p:cNvPr id="9" name="TextBox 35"/>
            <p:cNvSpPr txBox="1"/>
            <p:nvPr/>
          </p:nvSpPr>
          <p:spPr>
            <a:xfrm>
              <a:off x="8148861" y="4594529"/>
              <a:ext cx="1070358"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Full control</a:t>
              </a:r>
              <a:endParaRPr lang="en-US" sz="1400" dirty="0">
                <a:solidFill>
                  <a:srgbClr val="FFFFFF"/>
                </a:solidFill>
              </a:endParaRPr>
            </a:p>
          </p:txBody>
        </p:sp>
        <p:pic>
          <p:nvPicPr>
            <p:cNvPr id="72" name="Picture 17" descr="Company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98666" y="4178662"/>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 name="Picture 35" descr="Employee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91648" y="5417481"/>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 name="TextBox 35"/>
            <p:cNvSpPr txBox="1"/>
            <p:nvPr/>
          </p:nvSpPr>
          <p:spPr>
            <a:xfrm>
              <a:off x="487494" y="5094134"/>
              <a:ext cx="990977" cy="26161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100" dirty="0" smtClean="0">
                  <a:solidFill>
                    <a:srgbClr val="FFFFFF"/>
                  </a:solidFill>
                </a:rPr>
                <a:t>Organization</a:t>
              </a:r>
              <a:endParaRPr lang="en-US" sz="1100" dirty="0">
                <a:solidFill>
                  <a:srgbClr val="FFFFFF"/>
                </a:solidFill>
              </a:endParaRPr>
            </a:p>
          </p:txBody>
        </p:sp>
        <p:sp>
          <p:nvSpPr>
            <p:cNvPr id="75" name="TextBox 35"/>
            <p:cNvSpPr txBox="1"/>
            <p:nvPr/>
          </p:nvSpPr>
          <p:spPr>
            <a:xfrm>
              <a:off x="496221" y="6348538"/>
              <a:ext cx="967188" cy="261610"/>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defRPr/>
              </a:pPr>
              <a:r>
                <a:rPr lang="en-US" sz="1100" dirty="0" smtClean="0">
                  <a:solidFill>
                    <a:srgbClr val="FFFFFF"/>
                  </a:solidFill>
                </a:rPr>
                <a:t>End-user</a:t>
              </a:r>
              <a:endParaRPr lang="en-US" sz="1100" dirty="0">
                <a:solidFill>
                  <a:srgbClr val="FFFFFF"/>
                </a:solidFill>
              </a:endParaRPr>
            </a:p>
          </p:txBody>
        </p:sp>
        <p:sp>
          <p:nvSpPr>
            <p:cNvPr id="76" name="TextBox 35"/>
            <p:cNvSpPr txBox="1"/>
            <p:nvPr/>
          </p:nvSpPr>
          <p:spPr>
            <a:xfrm>
              <a:off x="2211590" y="5763654"/>
              <a:ext cx="981359"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No access</a:t>
              </a:r>
              <a:endParaRPr lang="en-US" sz="1400" dirty="0">
                <a:solidFill>
                  <a:srgbClr val="FFFFFF"/>
                </a:solidFill>
              </a:endParaRPr>
            </a:p>
          </p:txBody>
        </p:sp>
        <p:sp>
          <p:nvSpPr>
            <p:cNvPr id="77" name="TextBox 35"/>
            <p:cNvSpPr txBox="1"/>
            <p:nvPr/>
          </p:nvSpPr>
          <p:spPr>
            <a:xfrm>
              <a:off x="5062437" y="5763653"/>
              <a:ext cx="1234056" cy="52322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Partial access</a:t>
              </a:r>
            </a:p>
            <a:p>
              <a:pPr algn="ctr" defTabSz="914400">
                <a:defRPr/>
              </a:pPr>
              <a:r>
                <a:rPr lang="en-US" sz="1400" dirty="0" smtClean="0">
                  <a:solidFill>
                    <a:srgbClr val="FFFFFF"/>
                  </a:solidFill>
                </a:rPr>
                <a:t>SSO</a:t>
              </a:r>
              <a:endParaRPr lang="en-US" sz="1400" dirty="0">
                <a:solidFill>
                  <a:srgbClr val="FFFFFF"/>
                </a:solidFill>
              </a:endParaRPr>
            </a:p>
          </p:txBody>
        </p:sp>
        <p:sp>
          <p:nvSpPr>
            <p:cNvPr id="78" name="TextBox 35"/>
            <p:cNvSpPr txBox="1"/>
            <p:nvPr/>
          </p:nvSpPr>
          <p:spPr>
            <a:xfrm>
              <a:off x="8222799" y="5765907"/>
              <a:ext cx="1016625" cy="307777"/>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1400" dirty="0" smtClean="0">
                  <a:solidFill>
                    <a:srgbClr val="FFFFFF"/>
                  </a:solidFill>
                </a:rPr>
                <a:t>Full access</a:t>
              </a:r>
              <a:endParaRPr lang="en-US" sz="1400" dirty="0">
                <a:solidFill>
                  <a:srgbClr val="FFFFFF"/>
                </a:solidFill>
              </a:endParaRPr>
            </a:p>
          </p:txBody>
        </p:sp>
      </p:grpSp>
      <p:sp>
        <p:nvSpPr>
          <p:cNvPr id="81" name="Title 183"/>
          <p:cNvSpPr>
            <a:spLocks noGrp="1"/>
          </p:cNvSpPr>
          <p:nvPr>
            <p:ph type="title"/>
          </p:nvPr>
        </p:nvSpPr>
        <p:spPr>
          <a:xfrm>
            <a:off x="99073" y="75600"/>
            <a:ext cx="11889564" cy="690093"/>
          </a:xfrm>
        </p:spPr>
        <p:txBody>
          <a:bodyPr/>
          <a:lstStyle/>
          <a:p>
            <a:r>
              <a:rPr lang="en-US" sz="3200" dirty="0" smtClean="0"/>
              <a:t>Continuum of device association with Active Directory</a:t>
            </a:r>
            <a:endParaRPr lang="en-US" sz="3200" dirty="0"/>
          </a:p>
        </p:txBody>
      </p:sp>
      <p:sp>
        <p:nvSpPr>
          <p:cNvPr id="84" name="TextBox 83"/>
          <p:cNvSpPr txBox="1"/>
          <p:nvPr/>
        </p:nvSpPr>
        <p:spPr>
          <a:xfrm>
            <a:off x="2926433" y="2537523"/>
            <a:ext cx="2651731" cy="433965"/>
          </a:xfrm>
          <a:prstGeom prst="rect">
            <a:avLst/>
          </a:prstGeom>
          <a:noFill/>
        </p:spPr>
        <p:txBody>
          <a:bodyPr wrap="square" lIns="182880" tIns="146304" rIns="182880" bIns="146304" rtlCol="0">
            <a:spAutoFit/>
          </a:bodyPr>
          <a:lstStyle/>
          <a:p>
            <a:pPr algn="ctr">
              <a:lnSpc>
                <a:spcPct val="90000"/>
              </a:lnSpc>
              <a:spcAft>
                <a:spcPts val="600"/>
              </a:spcAft>
            </a:pPr>
            <a:r>
              <a:rPr lang="en-US" sz="1000" dirty="0" smtClean="0">
                <a:gradFill>
                  <a:gsLst>
                    <a:gs pos="2917">
                      <a:srgbClr val="FFFFFF"/>
                    </a:gs>
                    <a:gs pos="30000">
                      <a:srgbClr val="FFFFFF"/>
                    </a:gs>
                  </a:gsLst>
                  <a:lin ang="5400000" scaled="0"/>
                </a:gradFill>
                <a:sym typeface="Wingdings" panose="05000000000000000000" pitchFamily="2" charset="2"/>
              </a:rPr>
              <a:t>                    </a:t>
            </a:r>
            <a:r>
              <a:rPr lang="en-US" sz="1000" dirty="0" smtClean="0">
                <a:gradFill>
                  <a:gsLst>
                    <a:gs pos="2917">
                      <a:srgbClr val="FFFFFF"/>
                    </a:gs>
                    <a:gs pos="30000">
                      <a:srgbClr val="FFFFFF"/>
                    </a:gs>
                  </a:gsLst>
                  <a:lin ang="5400000" scaled="0"/>
                </a:gradFill>
              </a:rPr>
              <a:t>BYOD devices                </a:t>
            </a:r>
            <a:r>
              <a:rPr lang="en-US" sz="1000" dirty="0" smtClean="0">
                <a:gradFill>
                  <a:gsLst>
                    <a:gs pos="2917">
                      <a:srgbClr val="FFFFFF"/>
                    </a:gs>
                    <a:gs pos="30000">
                      <a:srgbClr val="FFFFFF"/>
                    </a:gs>
                  </a:gsLst>
                  <a:lin ang="5400000" scaled="0"/>
                </a:gradFill>
                <a:sym typeface="Wingdings" panose="05000000000000000000" pitchFamily="2" charset="2"/>
              </a:rPr>
              <a:t></a:t>
            </a:r>
            <a:endParaRPr lang="en-US" sz="1000" dirty="0" smtClean="0">
              <a:gradFill>
                <a:gsLst>
                  <a:gs pos="2917">
                    <a:srgbClr val="FFFFFF"/>
                  </a:gs>
                  <a:gs pos="30000">
                    <a:srgbClr val="FFFFFF"/>
                  </a:gs>
                </a:gsLst>
                <a:lin ang="5400000" scaled="0"/>
              </a:gradFill>
            </a:endParaRPr>
          </a:p>
        </p:txBody>
      </p:sp>
      <p:grpSp>
        <p:nvGrpSpPr>
          <p:cNvPr id="2" name="Group 1"/>
          <p:cNvGrpSpPr/>
          <p:nvPr/>
        </p:nvGrpSpPr>
        <p:grpSpPr>
          <a:xfrm>
            <a:off x="1994976" y="1882865"/>
            <a:ext cx="961032" cy="783225"/>
            <a:chOff x="1994976" y="1882865"/>
            <a:chExt cx="961032" cy="783225"/>
          </a:xfrm>
        </p:grpSpPr>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94976" y="2078104"/>
              <a:ext cx="447528" cy="440479"/>
            </a:xfrm>
            <a:prstGeom prst="rect">
              <a:avLst/>
            </a:prstGeom>
          </p:spPr>
        </p:pic>
        <p:grpSp>
          <p:nvGrpSpPr>
            <p:cNvPr id="27" name="Group 26"/>
            <p:cNvGrpSpPr/>
            <p:nvPr/>
          </p:nvGrpSpPr>
          <p:grpSpPr>
            <a:xfrm>
              <a:off x="2545816" y="1882865"/>
              <a:ext cx="410192" cy="645599"/>
              <a:chOff x="4595739" y="4513011"/>
              <a:chExt cx="410192" cy="645599"/>
            </a:xfrm>
          </p:grpSpPr>
          <p:sp>
            <p:nvSpPr>
              <p:cNvPr id="28" name="Rounded Rectangle 2"/>
              <p:cNvSpPr/>
              <p:nvPr/>
            </p:nvSpPr>
            <p:spPr bwMode="auto">
              <a:xfrm>
                <a:off x="4595739" y="4513011"/>
                <a:ext cx="410192" cy="645599"/>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rgbClr val="FFFFFF">
                  <a:alpha val="81000"/>
                </a:srgbClr>
              </a:solidFill>
              <a:ln w="117475" cap="flat" cmpd="sng" algn="ctr">
                <a:noFill/>
                <a:prstDash val="solid"/>
              </a:ln>
              <a:effectLst/>
            </p:spPr>
            <p:txBody>
              <a:bodyPr lIns="68589" tIns="34295" rIns="68589" bIns="34295"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endParaRPr lang="en-US">
                  <a:solidFill>
                    <a:srgbClr val="FFFFFF"/>
                  </a:solidFill>
                  <a:ea typeface="ＭＳ Ｐゴシック" pitchFamily="-103" charset="-128"/>
                </a:endParaRPr>
              </a:p>
            </p:txBody>
          </p:sp>
          <p:sp>
            <p:nvSpPr>
              <p:cNvPr id="29" name="Rounded Rectangle 28"/>
              <p:cNvSpPr/>
              <p:nvPr/>
            </p:nvSpPr>
            <p:spPr bwMode="auto">
              <a:xfrm>
                <a:off x="467528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0" name="Rounded Rectangle 29"/>
              <p:cNvSpPr/>
              <p:nvPr/>
            </p:nvSpPr>
            <p:spPr bwMode="auto">
              <a:xfrm>
                <a:off x="477381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1" name="Rounded Rectangle 30"/>
              <p:cNvSpPr/>
              <p:nvPr/>
            </p:nvSpPr>
            <p:spPr bwMode="auto">
              <a:xfrm>
                <a:off x="487234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2" name="Rounded Rectangle 31"/>
              <p:cNvSpPr/>
              <p:nvPr/>
            </p:nvSpPr>
            <p:spPr bwMode="auto">
              <a:xfrm>
                <a:off x="467528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3" name="Rounded Rectangle 32"/>
              <p:cNvSpPr/>
              <p:nvPr/>
            </p:nvSpPr>
            <p:spPr bwMode="auto">
              <a:xfrm>
                <a:off x="4773815" y="4616292"/>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4" name="Rounded Rectangle 33"/>
              <p:cNvSpPr/>
              <p:nvPr/>
            </p:nvSpPr>
            <p:spPr bwMode="auto">
              <a:xfrm>
                <a:off x="487234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5" name="Rounded Rectangle 34"/>
              <p:cNvSpPr/>
              <p:nvPr/>
            </p:nvSpPr>
            <p:spPr bwMode="auto">
              <a:xfrm>
                <a:off x="4675285" y="473018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6" name="Rounded Rectangle 35"/>
              <p:cNvSpPr/>
              <p:nvPr/>
            </p:nvSpPr>
            <p:spPr bwMode="auto">
              <a:xfrm>
                <a:off x="4773815" y="4730180"/>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grpSp>
        <p:sp>
          <p:nvSpPr>
            <p:cNvPr id="79" name="Freeform 125"/>
            <p:cNvSpPr>
              <a:spLocks noEditPoints="1"/>
            </p:cNvSpPr>
            <p:nvPr/>
          </p:nvSpPr>
          <p:spPr bwMode="black">
            <a:xfrm>
              <a:off x="2274887" y="2201862"/>
              <a:ext cx="300796" cy="464228"/>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36977965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93"/>
          <p:cNvSpPr txBox="1"/>
          <p:nvPr/>
        </p:nvSpPr>
        <p:spPr>
          <a:xfrm>
            <a:off x="174255" y="5171603"/>
            <a:ext cx="12078956" cy="1785104"/>
          </a:xfrm>
          <a:prstGeom prst="rect">
            <a:avLst/>
          </a:prstGeom>
          <a:noFill/>
        </p:spPr>
        <p:txBody>
          <a:bodyPr wrap="square" rtlCol="0">
            <a:spAutoFit/>
          </a:bodyPr>
          <a:lstStyle/>
          <a:p>
            <a:r>
              <a:rPr lang="en-US" sz="2000" b="1" dirty="0">
                <a:solidFill>
                  <a:srgbClr val="FFFFFF"/>
                </a:solidFill>
                <a:latin typeface="Segoe UI Light" panose="020B0502040204020203" pitchFamily="34" charset="0"/>
                <a:cs typeface="Segoe UI Light" panose="020B0502040204020203" pitchFamily="34" charset="0"/>
              </a:rPr>
              <a:t>Workplace Join using the </a:t>
            </a:r>
            <a:r>
              <a:rPr lang="en-US" sz="2000" b="1" dirty="0" smtClean="0">
                <a:solidFill>
                  <a:srgbClr val="FFFFFF"/>
                </a:solidFill>
                <a:latin typeface="Segoe UI Light" panose="020B0502040204020203" pitchFamily="34" charset="0"/>
                <a:cs typeface="Segoe UI Light" panose="020B0502040204020203" pitchFamily="34" charset="0"/>
              </a:rPr>
              <a:t>Azure AD </a:t>
            </a:r>
            <a:r>
              <a:rPr lang="en-US" sz="2000" b="1" dirty="0">
                <a:solidFill>
                  <a:srgbClr val="FFFFFF"/>
                </a:solidFill>
                <a:latin typeface="Segoe UI Light" panose="020B0502040204020203" pitchFamily="34" charset="0"/>
                <a:cs typeface="Segoe UI Light" panose="020B0502040204020203" pitchFamily="34" charset="0"/>
              </a:rPr>
              <a:t>Device Registration Service (Azure DRS)</a:t>
            </a:r>
          </a:p>
          <a:p>
            <a:pPr marL="174862" indent="-174862">
              <a:buFont typeface="Arial" panose="020B0604020202020204" pitchFamily="34" charset="0"/>
              <a:buChar char="•"/>
            </a:pPr>
            <a:r>
              <a:rPr lang="en-US" dirty="0">
                <a:solidFill>
                  <a:srgbClr val="FFFFFF"/>
                </a:solidFill>
                <a:latin typeface="Segoe UI Light" panose="020B0502040204020203" pitchFamily="34" charset="0"/>
                <a:cs typeface="Segoe UI Light" panose="020B0502040204020203" pitchFamily="34" charset="0"/>
              </a:rPr>
              <a:t>Enables end-users to join their BYOD devices to the </a:t>
            </a:r>
            <a:r>
              <a:rPr lang="en-US" dirty="0" smtClean="0">
                <a:solidFill>
                  <a:srgbClr val="FFFFFF"/>
                </a:solidFill>
                <a:latin typeface="Segoe UI Light" panose="020B0502040204020203" pitchFamily="34" charset="0"/>
                <a:cs typeface="Segoe UI Light" panose="020B0502040204020203" pitchFamily="34" charset="0"/>
              </a:rPr>
              <a:t>workplace</a:t>
            </a:r>
          </a:p>
          <a:p>
            <a:pPr marL="174862" indent="-174862">
              <a:buFont typeface="Arial" panose="020B0604020202020204" pitchFamily="34" charset="0"/>
              <a:buChar char="•"/>
            </a:pPr>
            <a:r>
              <a:rPr lang="en-US" dirty="0" smtClean="0">
                <a:solidFill>
                  <a:srgbClr val="FFFFFF"/>
                </a:solidFill>
                <a:latin typeface="Segoe UI Light" panose="020B0502040204020203" pitchFamily="34" charset="0"/>
                <a:cs typeface="Segoe UI Light" panose="020B0502040204020203" pitchFamily="34" charset="0"/>
              </a:rPr>
              <a:t>Recommended for customers who have hybrid deployments (resources across on-premises &amp; the cloud).</a:t>
            </a:r>
            <a:endParaRPr lang="en-US" dirty="0">
              <a:solidFill>
                <a:srgbClr val="FFFFFF"/>
              </a:solidFill>
              <a:latin typeface="Segoe UI Light" panose="020B0502040204020203" pitchFamily="34" charset="0"/>
              <a:cs typeface="Segoe UI Light" panose="020B0502040204020203" pitchFamily="34" charset="0"/>
            </a:endParaRPr>
          </a:p>
          <a:p>
            <a:pPr marL="174862" indent="-174862">
              <a:buFont typeface="Arial" panose="020B0604020202020204" pitchFamily="34" charset="0"/>
              <a:buChar char="•"/>
            </a:pPr>
            <a:r>
              <a:rPr lang="en-US" dirty="0" smtClean="0">
                <a:solidFill>
                  <a:srgbClr val="FFFFFF"/>
                </a:solidFill>
                <a:latin typeface="Segoe UI Light" panose="020B0502040204020203" pitchFamily="34" charset="0"/>
                <a:cs typeface="Segoe UI Light" panose="020B0502040204020203" pitchFamily="34" charset="0"/>
              </a:rPr>
              <a:t>No need to deploy DRS on-premises</a:t>
            </a:r>
          </a:p>
          <a:p>
            <a:pPr marL="174862" indent="-174862">
              <a:buFont typeface="Arial" panose="020B0604020202020204" pitchFamily="34" charset="0"/>
              <a:buChar char="•"/>
            </a:pPr>
            <a:r>
              <a:rPr lang="en-US" dirty="0" smtClean="0">
                <a:solidFill>
                  <a:srgbClr val="FFFFFF"/>
                </a:solidFill>
                <a:latin typeface="Segoe UI Light" panose="020B0502040204020203" pitchFamily="34" charset="0"/>
                <a:cs typeface="Segoe UI Light" panose="020B0502040204020203" pitchFamily="34" charset="0"/>
              </a:rPr>
              <a:t>Device objects need to be synchronized to on-premises directory using </a:t>
            </a:r>
            <a:r>
              <a:rPr lang="en-US" dirty="0" err="1" smtClean="0">
                <a:solidFill>
                  <a:srgbClr val="FFFFFF"/>
                </a:solidFill>
                <a:latin typeface="Segoe UI Light" panose="020B0502040204020203" pitchFamily="34" charset="0"/>
                <a:cs typeface="Segoe UI Light" panose="020B0502040204020203" pitchFamily="34" charset="0"/>
              </a:rPr>
              <a:t>DirSync</a:t>
            </a:r>
            <a:r>
              <a:rPr lang="en-US" dirty="0" smtClean="0">
                <a:solidFill>
                  <a:srgbClr val="FFFFFF"/>
                </a:solidFill>
                <a:latin typeface="Segoe UI Light" panose="020B0502040204020203" pitchFamily="34" charset="0"/>
                <a:cs typeface="Segoe UI Light" panose="020B0502040204020203" pitchFamily="34" charset="0"/>
              </a:rPr>
              <a:t> to enable conditional access control on-premises</a:t>
            </a:r>
            <a:endParaRPr lang="en-US" dirty="0">
              <a:solidFill>
                <a:srgbClr val="FFFFFF"/>
              </a:solidFill>
              <a:latin typeface="Segoe UI Light" panose="020B0502040204020203" pitchFamily="34" charset="0"/>
              <a:cs typeface="Segoe UI Light" panose="020B0502040204020203" pitchFamily="34" charset="0"/>
            </a:endParaRPr>
          </a:p>
        </p:txBody>
      </p:sp>
      <p:grpSp>
        <p:nvGrpSpPr>
          <p:cNvPr id="3" name="Group 2"/>
          <p:cNvGrpSpPr/>
          <p:nvPr/>
        </p:nvGrpSpPr>
        <p:grpSpPr>
          <a:xfrm>
            <a:off x="0" y="1119848"/>
            <a:ext cx="12436475" cy="4174169"/>
            <a:chOff x="0" y="1632056"/>
            <a:chExt cx="12436475" cy="4174169"/>
          </a:xfrm>
        </p:grpSpPr>
        <p:sp>
          <p:nvSpPr>
            <p:cNvPr id="97" name="Rectangle 96"/>
            <p:cNvSpPr/>
            <p:nvPr/>
          </p:nvSpPr>
          <p:spPr>
            <a:xfrm>
              <a:off x="0" y="1632056"/>
              <a:ext cx="12436475" cy="377898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nvGrpSpPr>
            <p:cNvPr id="117" name="Group 116"/>
            <p:cNvGrpSpPr/>
            <p:nvPr/>
          </p:nvGrpSpPr>
          <p:grpSpPr>
            <a:xfrm>
              <a:off x="1751711" y="2134606"/>
              <a:ext cx="1491375" cy="985739"/>
              <a:chOff x="106930" y="2968034"/>
              <a:chExt cx="1462265" cy="966499"/>
            </a:xfrm>
          </p:grpSpPr>
          <p:grpSp>
            <p:nvGrpSpPr>
              <p:cNvPr id="98" name="Group 97"/>
              <p:cNvGrpSpPr/>
              <p:nvPr/>
            </p:nvGrpSpPr>
            <p:grpSpPr>
              <a:xfrm>
                <a:off x="673501" y="2968034"/>
                <a:ext cx="895694" cy="725901"/>
                <a:chOff x="2581586" y="4508410"/>
                <a:chExt cx="895694" cy="725901"/>
              </a:xfrm>
            </p:grpSpPr>
            <p:sp>
              <p:nvSpPr>
                <p:cNvPr id="99" name="Rectangle 98"/>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0" name="Rectangle 99"/>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1" name="Rectangle 100"/>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2"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8357" tIns="59178" rIns="118357" bIns="59178" numCol="1" anchor="t" anchorCtr="0" compatLnSpc="1">
                  <a:prstTxWarp prst="textNoShape">
                    <a:avLst/>
                  </a:prstTxWarp>
                </a:bodyPr>
                <a:lstStyle/>
                <a:p>
                  <a:pPr defTabSz="932597">
                    <a:defRPr/>
                  </a:pPr>
                  <a:endParaRPr lang="en-US" sz="1836" dirty="0">
                    <a:solidFill>
                      <a:srgbClr val="FFFFFF"/>
                    </a:solidFill>
                  </a:endParaRPr>
                </a:p>
              </p:txBody>
            </p:sp>
            <p:sp>
              <p:nvSpPr>
                <p:cNvPr id="103" name="TextBox 35"/>
                <p:cNvSpPr txBox="1"/>
                <p:nvPr/>
              </p:nvSpPr>
              <p:spPr>
                <a:xfrm>
                  <a:off x="2581586" y="4537670"/>
                  <a:ext cx="383438" cy="217880"/>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816" dirty="0">
                      <a:solidFill>
                        <a:srgbClr val="FFFFFF"/>
                      </a:solidFill>
                      <a:latin typeface="Segoe UI Light"/>
                    </a:rPr>
                    <a:t>Start</a:t>
                  </a:r>
                </a:p>
              </p:txBody>
            </p:sp>
            <p:sp>
              <p:nvSpPr>
                <p:cNvPr id="104" name="Rectangle 103"/>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5" name="Rectangle 104"/>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6" name="Rectangle 105"/>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7" name="Rectangle 106"/>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sp>
              <p:nvSpPr>
                <p:cNvPr id="108" name="Rectangle 107"/>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gradFill>
                      <a:gsLst>
                        <a:gs pos="0">
                          <a:srgbClr val="FFFFFF"/>
                        </a:gs>
                        <a:gs pos="100000">
                          <a:srgbClr val="FFFFFF"/>
                        </a:gs>
                      </a:gsLst>
                      <a:lin ang="5400000" scaled="0"/>
                    </a:gradFill>
                  </a:endParaRPr>
                </a:p>
              </p:txBody>
            </p:sp>
          </p:grpSp>
          <p:pic>
            <p:nvPicPr>
              <p:cNvPr id="109" name="Picture 15" descr="User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6930" y="3251434"/>
                <a:ext cx="683099" cy="683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16" name="Group 115"/>
            <p:cNvGrpSpPr/>
            <p:nvPr/>
          </p:nvGrpSpPr>
          <p:grpSpPr>
            <a:xfrm>
              <a:off x="6543910" y="2164448"/>
              <a:ext cx="1036520" cy="948154"/>
              <a:chOff x="6383790" y="2997294"/>
              <a:chExt cx="1016288" cy="929647"/>
            </a:xfrm>
          </p:grpSpPr>
          <p:grpSp>
            <p:nvGrpSpPr>
              <p:cNvPr id="111" name="Group 110"/>
              <p:cNvGrpSpPr/>
              <p:nvPr/>
            </p:nvGrpSpPr>
            <p:grpSpPr>
              <a:xfrm>
                <a:off x="6495434" y="2997294"/>
                <a:ext cx="894736" cy="648929"/>
                <a:chOff x="4739148" y="1896780"/>
                <a:chExt cx="894736" cy="648929"/>
              </a:xfrm>
            </p:grpSpPr>
            <p:sp>
              <p:nvSpPr>
                <p:cNvPr id="113" name="Rounded Rectangle 112"/>
                <p:cNvSpPr/>
                <p:nvPr/>
              </p:nvSpPr>
              <p:spPr>
                <a:xfrm>
                  <a:off x="4739148" y="1896780"/>
                  <a:ext cx="894736" cy="648929"/>
                </a:xfrm>
                <a:prstGeom prst="roundRect">
                  <a:avLst>
                    <a:gd name="adj" fmla="val 7860"/>
                  </a:avLst>
                </a:prstGeom>
                <a:solidFill>
                  <a:schemeClr val="bg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36">
                    <a:solidFill>
                      <a:srgbClr val="505050"/>
                    </a:solidFill>
                  </a:endParaRPr>
                </a:p>
              </p:txBody>
            </p:sp>
            <p:pic>
              <p:nvPicPr>
                <p:cNvPr id="114" name="Picture 2" descr="C:\Users\chrisw\Desktop\Cloud Services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838819" y="1987081"/>
                  <a:ext cx="593659" cy="409337"/>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TextBox 114"/>
              <p:cNvSpPr txBox="1"/>
              <p:nvPr/>
            </p:nvSpPr>
            <p:spPr>
              <a:xfrm>
                <a:off x="6383790" y="3646223"/>
                <a:ext cx="1016288" cy="280718"/>
              </a:xfrm>
              <a:prstGeom prst="rect">
                <a:avLst/>
              </a:prstGeom>
              <a:noFill/>
            </p:spPr>
            <p:txBody>
              <a:bodyPr wrap="square" rtlCol="0">
                <a:spAutoFit/>
              </a:bodyPr>
              <a:lstStyle/>
              <a:p>
                <a:pPr algn="ctr"/>
                <a:r>
                  <a:rPr lang="en-US" sz="1224" b="1" dirty="0" smtClean="0">
                    <a:solidFill>
                      <a:srgbClr val="505050"/>
                    </a:solidFill>
                    <a:latin typeface="Segoe UI Light" panose="020B0502040204020203" pitchFamily="34" charset="0"/>
                    <a:cs typeface="Segoe UI Light" panose="020B0502040204020203" pitchFamily="34" charset="0"/>
                  </a:rPr>
                  <a:t>Azure DRS</a:t>
                </a:r>
                <a:endParaRPr lang="en-US" sz="1224" b="1" dirty="0">
                  <a:solidFill>
                    <a:srgbClr val="505050"/>
                  </a:solidFill>
                  <a:latin typeface="Segoe UI Light" panose="020B0502040204020203" pitchFamily="34" charset="0"/>
                  <a:cs typeface="Segoe UI Light" panose="020B0502040204020203" pitchFamily="34" charset="0"/>
                </a:endParaRPr>
              </a:p>
            </p:txBody>
          </p:sp>
        </p:grpSp>
        <p:grpSp>
          <p:nvGrpSpPr>
            <p:cNvPr id="118" name="Group 117"/>
            <p:cNvGrpSpPr/>
            <p:nvPr/>
          </p:nvGrpSpPr>
          <p:grpSpPr>
            <a:xfrm>
              <a:off x="6560329" y="4361175"/>
              <a:ext cx="1036520" cy="948154"/>
              <a:chOff x="6383790" y="2997294"/>
              <a:chExt cx="1016288" cy="929647"/>
            </a:xfrm>
          </p:grpSpPr>
          <p:grpSp>
            <p:nvGrpSpPr>
              <p:cNvPr id="119" name="Group 118"/>
              <p:cNvGrpSpPr/>
              <p:nvPr/>
            </p:nvGrpSpPr>
            <p:grpSpPr>
              <a:xfrm>
                <a:off x="6495434" y="2997294"/>
                <a:ext cx="894736" cy="648929"/>
                <a:chOff x="4739148" y="1896780"/>
                <a:chExt cx="894736" cy="648929"/>
              </a:xfrm>
            </p:grpSpPr>
            <p:sp>
              <p:nvSpPr>
                <p:cNvPr id="121" name="Rounded Rectangle 120"/>
                <p:cNvSpPr/>
                <p:nvPr/>
              </p:nvSpPr>
              <p:spPr>
                <a:xfrm>
                  <a:off x="4739148" y="1896780"/>
                  <a:ext cx="894736" cy="648929"/>
                </a:xfrm>
                <a:prstGeom prst="roundRect">
                  <a:avLst>
                    <a:gd name="adj" fmla="val 9328"/>
                  </a:avLst>
                </a:prstGeom>
                <a:solidFill>
                  <a:schemeClr val="bg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36">
                    <a:solidFill>
                      <a:srgbClr val="505050"/>
                    </a:solidFill>
                  </a:endParaRPr>
                </a:p>
              </p:txBody>
            </p:sp>
            <p:pic>
              <p:nvPicPr>
                <p:cNvPr id="122" name="Picture 2" descr="C:\Users\chrisw\Desktop\Cloud Services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838819" y="1987081"/>
                  <a:ext cx="593659" cy="409337"/>
                </a:xfrm>
                <a:prstGeom prst="rect">
                  <a:avLst/>
                </a:prstGeom>
                <a:noFill/>
                <a:extLst>
                  <a:ext uri="{909E8E84-426E-40DD-AFC4-6F175D3DCCD1}">
                    <a14:hiddenFill xmlns:a14="http://schemas.microsoft.com/office/drawing/2010/main">
                      <a:solidFill>
                        <a:srgbClr val="FFFFFF"/>
                      </a:solidFill>
                    </a14:hiddenFill>
                  </a:ext>
                </a:extLst>
              </p:spPr>
            </p:pic>
          </p:grpSp>
          <p:sp>
            <p:nvSpPr>
              <p:cNvPr id="120" name="TextBox 119"/>
              <p:cNvSpPr txBox="1"/>
              <p:nvPr/>
            </p:nvSpPr>
            <p:spPr>
              <a:xfrm>
                <a:off x="6383790" y="3646223"/>
                <a:ext cx="1016288" cy="280718"/>
              </a:xfrm>
              <a:prstGeom prst="rect">
                <a:avLst/>
              </a:prstGeom>
              <a:noFill/>
            </p:spPr>
            <p:txBody>
              <a:bodyPr wrap="square" rtlCol="0">
                <a:spAutoFit/>
              </a:bodyPr>
              <a:lstStyle/>
              <a:p>
                <a:pPr algn="ctr"/>
                <a:r>
                  <a:rPr lang="en-US" sz="1224" b="1" dirty="0">
                    <a:solidFill>
                      <a:srgbClr val="505050"/>
                    </a:solidFill>
                    <a:latin typeface="Segoe UI Light" panose="020B0502040204020203" pitchFamily="34" charset="0"/>
                    <a:cs typeface="Segoe UI Light" panose="020B0502040204020203" pitchFamily="34" charset="0"/>
                  </a:rPr>
                  <a:t>Azure AD</a:t>
                </a:r>
              </a:p>
            </p:txBody>
          </p:sp>
        </p:grpSp>
        <p:grpSp>
          <p:nvGrpSpPr>
            <p:cNvPr id="139" name="Group 138"/>
            <p:cNvGrpSpPr/>
            <p:nvPr/>
          </p:nvGrpSpPr>
          <p:grpSpPr>
            <a:xfrm>
              <a:off x="8391632" y="4453274"/>
              <a:ext cx="2448084" cy="1352951"/>
              <a:chOff x="9080990" y="4373866"/>
              <a:chExt cx="2400300" cy="1326543"/>
            </a:xfrm>
          </p:grpSpPr>
          <p:sp>
            <p:nvSpPr>
              <p:cNvPr id="140" name="Cloud Callout 139"/>
              <p:cNvSpPr/>
              <p:nvPr/>
            </p:nvSpPr>
            <p:spPr bwMode="auto">
              <a:xfrm>
                <a:off x="9080990" y="4373866"/>
                <a:ext cx="2400300" cy="1326543"/>
              </a:xfrm>
              <a:prstGeom prst="cloudCallout">
                <a:avLst>
                  <a:gd name="adj1" fmla="val -78079"/>
                  <a:gd name="adj2" fmla="val -38953"/>
                </a:avLst>
              </a:prstGeom>
              <a:solidFill>
                <a:srgbClr val="007233">
                  <a:shade val="80000"/>
                  <a:satMod val="180000"/>
                </a:srgbClr>
              </a:solidFill>
              <a:ln w="9525" cap="flat" cmpd="sng" algn="ctr">
                <a:solidFill>
                  <a:srgbClr val="007233"/>
                </a:solid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grpSp>
            <p:nvGrpSpPr>
              <p:cNvPr id="141" name="Group 140"/>
              <p:cNvGrpSpPr/>
              <p:nvPr/>
            </p:nvGrpSpPr>
            <p:grpSpPr>
              <a:xfrm>
                <a:off x="9327163" y="4634549"/>
                <a:ext cx="1961406" cy="691493"/>
                <a:chOff x="3942802" y="5143164"/>
                <a:chExt cx="2157547" cy="760642"/>
              </a:xfrm>
            </p:grpSpPr>
            <p:grpSp>
              <p:nvGrpSpPr>
                <p:cNvPr id="142" name="Group 141"/>
                <p:cNvGrpSpPr/>
                <p:nvPr/>
              </p:nvGrpSpPr>
              <p:grpSpPr>
                <a:xfrm>
                  <a:off x="5204655" y="5177905"/>
                  <a:ext cx="895694" cy="725901"/>
                  <a:chOff x="2581586" y="4508410"/>
                  <a:chExt cx="895694" cy="725901"/>
                </a:xfrm>
              </p:grpSpPr>
              <p:sp>
                <p:nvSpPr>
                  <p:cNvPr id="145" name="Rectangle 144"/>
                  <p:cNvSpPr/>
                  <p:nvPr/>
                </p:nvSpPr>
                <p:spPr bwMode="auto">
                  <a:xfrm>
                    <a:off x="2620923" y="4555469"/>
                    <a:ext cx="822523" cy="638595"/>
                  </a:xfrm>
                  <a:prstGeom prst="rect">
                    <a:avLst/>
                  </a:prstGeom>
                  <a:solidFill>
                    <a:srgbClr val="131B20"/>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46" name="Rectangle 145"/>
                  <p:cNvSpPr/>
                  <p:nvPr/>
                </p:nvSpPr>
                <p:spPr bwMode="auto">
                  <a:xfrm>
                    <a:off x="3314164" y="4916517"/>
                    <a:ext cx="157727" cy="157727"/>
                  </a:xfrm>
                  <a:prstGeom prst="rect">
                    <a:avLst/>
                  </a:prstGeom>
                  <a:solidFill>
                    <a:srgbClr val="505050">
                      <a:lumMod val="65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47" name="Rectangle 146"/>
                  <p:cNvSpPr/>
                  <p:nvPr/>
                </p:nvSpPr>
                <p:spPr bwMode="auto">
                  <a:xfrm>
                    <a:off x="3314164" y="4732364"/>
                    <a:ext cx="157727" cy="157727"/>
                  </a:xfrm>
                  <a:prstGeom prst="rect">
                    <a:avLst/>
                  </a:prstGeom>
                  <a:solidFill>
                    <a:srgbClr val="505050">
                      <a:lumMod val="65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48"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8357" tIns="59178" rIns="118357" bIns="59178" numCol="1" anchor="t" anchorCtr="0" compatLnSpc="1">
                    <a:prstTxWarp prst="textNoShape">
                      <a:avLst/>
                    </a:prstTxWarp>
                  </a:bodyPr>
                  <a:lstStyle/>
                  <a:p>
                    <a:pPr defTabSz="932597">
                      <a:defRPr/>
                    </a:pPr>
                    <a:endParaRPr lang="en-US" sz="1836" kern="0" dirty="0">
                      <a:solidFill>
                        <a:srgbClr val="FFFFFF"/>
                      </a:solidFill>
                    </a:endParaRPr>
                  </a:p>
                </p:txBody>
              </p:sp>
              <p:sp>
                <p:nvSpPr>
                  <p:cNvPr id="149" name="TextBox 35"/>
                  <p:cNvSpPr txBox="1"/>
                  <p:nvPr/>
                </p:nvSpPr>
                <p:spPr>
                  <a:xfrm>
                    <a:off x="2581586" y="4537670"/>
                    <a:ext cx="421782" cy="239668"/>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816" dirty="0">
                        <a:solidFill>
                          <a:srgbClr val="FFFFFF"/>
                        </a:solidFill>
                        <a:latin typeface="Segoe UI Light"/>
                      </a:rPr>
                      <a:t>Start</a:t>
                    </a:r>
                  </a:p>
                </p:txBody>
              </p:sp>
              <p:sp>
                <p:nvSpPr>
                  <p:cNvPr id="150" name="Rectangle 149"/>
                  <p:cNvSpPr/>
                  <p:nvPr/>
                </p:nvSpPr>
                <p:spPr bwMode="auto">
                  <a:xfrm>
                    <a:off x="2721125" y="4732364"/>
                    <a:ext cx="157727" cy="157727"/>
                  </a:xfrm>
                  <a:prstGeom prst="rect">
                    <a:avLst/>
                  </a:prstGeom>
                  <a:solidFill>
                    <a:srgbClr val="505050"/>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51" name="Rectangle 150"/>
                  <p:cNvSpPr/>
                  <p:nvPr/>
                </p:nvSpPr>
                <p:spPr bwMode="auto">
                  <a:xfrm>
                    <a:off x="2721125" y="4916517"/>
                    <a:ext cx="157727" cy="157727"/>
                  </a:xfrm>
                  <a:prstGeom prst="rect">
                    <a:avLst/>
                  </a:prstGeom>
                  <a:solidFill>
                    <a:srgbClr val="505050"/>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52" name="Rectangle 151"/>
                  <p:cNvSpPr/>
                  <p:nvPr/>
                </p:nvSpPr>
                <p:spPr bwMode="auto">
                  <a:xfrm>
                    <a:off x="2903193" y="4732364"/>
                    <a:ext cx="157727" cy="157727"/>
                  </a:xfrm>
                  <a:prstGeom prst="rect">
                    <a:avLst/>
                  </a:prstGeom>
                  <a:solidFill>
                    <a:srgbClr val="505050">
                      <a:lumMod val="65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53" name="Rectangle 152"/>
                  <p:cNvSpPr/>
                  <p:nvPr/>
                </p:nvSpPr>
                <p:spPr bwMode="auto">
                  <a:xfrm>
                    <a:off x="2903193" y="4916517"/>
                    <a:ext cx="339795" cy="157727"/>
                  </a:xfrm>
                  <a:prstGeom prst="rect">
                    <a:avLst/>
                  </a:prstGeom>
                  <a:solidFill>
                    <a:srgbClr val="FFFFFF">
                      <a:lumMod val="10000"/>
                      <a:lumOff val="90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sp>
                <p:nvSpPr>
                  <p:cNvPr id="154" name="Rectangle 153"/>
                  <p:cNvSpPr/>
                  <p:nvPr/>
                </p:nvSpPr>
                <p:spPr bwMode="auto">
                  <a:xfrm>
                    <a:off x="3085261" y="4732364"/>
                    <a:ext cx="157727" cy="157727"/>
                  </a:xfrm>
                  <a:prstGeom prst="rect">
                    <a:avLst/>
                  </a:prstGeom>
                  <a:solidFill>
                    <a:srgbClr val="505050"/>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err="1">
                      <a:gradFill>
                        <a:gsLst>
                          <a:gs pos="0">
                            <a:srgbClr val="FFFFFF"/>
                          </a:gs>
                          <a:gs pos="100000">
                            <a:srgbClr val="FFFFFF"/>
                          </a:gs>
                        </a:gsLst>
                        <a:lin ang="5400000" scaled="0"/>
                      </a:gradFill>
                    </a:endParaRPr>
                  </a:p>
                </p:txBody>
              </p:sp>
            </p:grpSp>
            <p:pic>
              <p:nvPicPr>
                <p:cNvPr id="143" name="Picture 28" descr="Navigation horizontal 512x512.png"/>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4607746" y="5254516"/>
                  <a:ext cx="513223" cy="51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 name="Picture 15" descr="User 512x512.png"/>
                <p:cNvPicPr>
                  <a:picLocks noChangeAspect="1"/>
                </p:cNvPicPr>
                <p:nvPr/>
              </p:nvPicPr>
              <p:blipFill>
                <a:blip r:embed="rId2"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3942802" y="5143164"/>
                  <a:ext cx="751409" cy="75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cxnSp>
          <p:nvCxnSpPr>
            <p:cNvPr id="156" name="Straight Arrow Connector 155"/>
            <p:cNvCxnSpPr/>
            <p:nvPr/>
          </p:nvCxnSpPr>
          <p:spPr>
            <a:xfrm>
              <a:off x="3462295" y="2351912"/>
              <a:ext cx="30816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7" name="TextBox 156"/>
            <p:cNvSpPr txBox="1"/>
            <p:nvPr/>
          </p:nvSpPr>
          <p:spPr>
            <a:xfrm>
              <a:off x="3855776" y="2080505"/>
              <a:ext cx="2294652" cy="307777"/>
            </a:xfrm>
            <a:prstGeom prst="rect">
              <a:avLst/>
            </a:prstGeom>
            <a:noFill/>
          </p:spPr>
          <p:txBody>
            <a:bodyPr wrap="square" rtlCol="0">
              <a:spAutoFit/>
            </a:bodyPr>
            <a:lstStyle/>
            <a:p>
              <a:pPr algn="ctr"/>
              <a:r>
                <a:rPr lang="en-US" sz="1400" dirty="0">
                  <a:solidFill>
                    <a:srgbClr val="505050"/>
                  </a:solidFill>
                  <a:latin typeface="Segoe UI Light" panose="020B0502040204020203" pitchFamily="34" charset="0"/>
                  <a:cs typeface="Segoe UI Light" panose="020B0502040204020203" pitchFamily="34" charset="0"/>
                </a:rPr>
                <a:t>Authenticate user</a:t>
              </a:r>
            </a:p>
          </p:txBody>
        </p:sp>
        <p:cxnSp>
          <p:nvCxnSpPr>
            <p:cNvPr id="158" name="Straight Arrow Connector 157"/>
            <p:cNvCxnSpPr/>
            <p:nvPr/>
          </p:nvCxnSpPr>
          <p:spPr>
            <a:xfrm>
              <a:off x="3472402" y="2711704"/>
              <a:ext cx="30816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9" name="TextBox 158"/>
            <p:cNvSpPr txBox="1"/>
            <p:nvPr/>
          </p:nvSpPr>
          <p:spPr>
            <a:xfrm>
              <a:off x="3865882" y="2440296"/>
              <a:ext cx="2294652" cy="307777"/>
            </a:xfrm>
            <a:prstGeom prst="rect">
              <a:avLst/>
            </a:prstGeom>
            <a:noFill/>
          </p:spPr>
          <p:txBody>
            <a:bodyPr wrap="square" rtlCol="0">
              <a:spAutoFit/>
            </a:bodyPr>
            <a:lstStyle/>
            <a:p>
              <a:pPr algn="ctr"/>
              <a:r>
                <a:rPr lang="en-US" sz="1400" dirty="0">
                  <a:solidFill>
                    <a:srgbClr val="505050"/>
                  </a:solidFill>
                  <a:latin typeface="Segoe UI Light" panose="020B0502040204020203" pitchFamily="34" charset="0"/>
                  <a:cs typeface="Segoe UI Light" panose="020B0502040204020203" pitchFamily="34" charset="0"/>
                </a:rPr>
                <a:t>Register device</a:t>
              </a:r>
            </a:p>
          </p:txBody>
        </p:sp>
        <p:cxnSp>
          <p:nvCxnSpPr>
            <p:cNvPr id="163" name="Straight Arrow Connector 162"/>
            <p:cNvCxnSpPr/>
            <p:nvPr/>
          </p:nvCxnSpPr>
          <p:spPr>
            <a:xfrm flipH="1">
              <a:off x="7078589" y="3152050"/>
              <a:ext cx="4249" cy="11489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5" name="TextBox 164"/>
            <p:cNvSpPr txBox="1"/>
            <p:nvPr/>
          </p:nvSpPr>
          <p:spPr>
            <a:xfrm>
              <a:off x="7244306" y="3442772"/>
              <a:ext cx="2294652" cy="523220"/>
            </a:xfrm>
            <a:prstGeom prst="rect">
              <a:avLst/>
            </a:prstGeom>
            <a:noFill/>
          </p:spPr>
          <p:txBody>
            <a:bodyPr wrap="square" rtlCol="0">
              <a:spAutoFit/>
            </a:bodyPr>
            <a:lstStyle/>
            <a:p>
              <a:pPr algn="ctr"/>
              <a:r>
                <a:rPr lang="en-US" sz="1400" dirty="0">
                  <a:solidFill>
                    <a:srgbClr val="505050"/>
                  </a:solidFill>
                  <a:latin typeface="Segoe UI Light" panose="020B0502040204020203" pitchFamily="34" charset="0"/>
                  <a:cs typeface="Segoe UI Light" panose="020B0502040204020203" pitchFamily="34" charset="0"/>
                </a:rPr>
                <a:t>Create device object in AD, associate user with device</a:t>
              </a:r>
            </a:p>
          </p:txBody>
        </p:sp>
        <p:sp>
          <p:nvSpPr>
            <p:cNvPr id="174" name="TextBox 173"/>
            <p:cNvSpPr txBox="1"/>
            <p:nvPr/>
          </p:nvSpPr>
          <p:spPr>
            <a:xfrm>
              <a:off x="3889726" y="3120345"/>
              <a:ext cx="2294652" cy="523220"/>
            </a:xfrm>
            <a:prstGeom prst="rect">
              <a:avLst/>
            </a:prstGeom>
            <a:noFill/>
          </p:spPr>
          <p:txBody>
            <a:bodyPr wrap="square" rtlCol="0">
              <a:spAutoFit/>
            </a:bodyPr>
            <a:lstStyle/>
            <a:p>
              <a:pPr algn="ctr"/>
              <a:r>
                <a:rPr lang="en-US" sz="1400" dirty="0">
                  <a:solidFill>
                    <a:srgbClr val="505050"/>
                  </a:solidFill>
                  <a:latin typeface="Segoe UI Light" panose="020B0502040204020203" pitchFamily="34" charset="0"/>
                  <a:cs typeface="Segoe UI Light" panose="020B0502040204020203" pitchFamily="34" charset="0"/>
                </a:rPr>
                <a:t>Device registered, </a:t>
              </a:r>
            </a:p>
            <a:p>
              <a:pPr algn="ctr"/>
              <a:r>
                <a:rPr lang="en-US" sz="1400" dirty="0">
                  <a:solidFill>
                    <a:srgbClr val="505050"/>
                  </a:solidFill>
                  <a:latin typeface="Segoe UI Light" panose="020B0502040204020203" pitchFamily="34" charset="0"/>
                  <a:cs typeface="Segoe UI Light" panose="020B0502040204020203" pitchFamily="34" charset="0"/>
                </a:rPr>
                <a:t>install device certificate</a:t>
              </a:r>
            </a:p>
          </p:txBody>
        </p:sp>
        <p:pic>
          <p:nvPicPr>
            <p:cNvPr id="175" name="Picture 8"/>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923696" y="2964148"/>
              <a:ext cx="239041" cy="278443"/>
            </a:xfrm>
            <a:prstGeom prst="rect">
              <a:avLst/>
            </a:prstGeom>
            <a:solidFill>
              <a:srgbClr val="00B0F0"/>
            </a:solidFill>
            <a:ln>
              <a:noFill/>
            </a:ln>
            <a:effectLst/>
            <a:extLst/>
          </p:spPr>
        </p:pic>
        <p:cxnSp>
          <p:nvCxnSpPr>
            <p:cNvPr id="180" name="Straight Arrow Connector 179"/>
            <p:cNvCxnSpPr/>
            <p:nvPr/>
          </p:nvCxnSpPr>
          <p:spPr>
            <a:xfrm flipH="1" flipV="1">
              <a:off x="3392440" y="3097678"/>
              <a:ext cx="313019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6" name="Oval 185"/>
            <p:cNvSpPr/>
            <p:nvPr/>
          </p:nvSpPr>
          <p:spPr bwMode="auto">
            <a:xfrm>
              <a:off x="3808215" y="2215922"/>
              <a:ext cx="279778" cy="252553"/>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632" kern="0" dirty="0">
                  <a:gradFill>
                    <a:gsLst>
                      <a:gs pos="0">
                        <a:srgbClr val="FFFFFF"/>
                      </a:gs>
                      <a:gs pos="100000">
                        <a:srgbClr val="FFFFFF"/>
                      </a:gs>
                    </a:gsLst>
                    <a:lin ang="5400000" scaled="0"/>
                  </a:gradFill>
                </a:rPr>
                <a:t>1</a:t>
              </a:r>
              <a:endParaRPr lang="en-US" sz="2040" kern="0" dirty="0">
                <a:gradFill>
                  <a:gsLst>
                    <a:gs pos="0">
                      <a:srgbClr val="FFFFFF"/>
                    </a:gs>
                    <a:gs pos="100000">
                      <a:srgbClr val="FFFFFF"/>
                    </a:gs>
                  </a:gsLst>
                  <a:lin ang="5400000" scaled="0"/>
                </a:gradFill>
              </a:endParaRPr>
            </a:p>
          </p:txBody>
        </p:sp>
        <p:sp>
          <p:nvSpPr>
            <p:cNvPr id="188" name="Oval 187"/>
            <p:cNvSpPr/>
            <p:nvPr/>
          </p:nvSpPr>
          <p:spPr bwMode="auto">
            <a:xfrm>
              <a:off x="3958931" y="2576219"/>
              <a:ext cx="279778" cy="252553"/>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632" kern="0" dirty="0">
                  <a:gradFill>
                    <a:gsLst>
                      <a:gs pos="0">
                        <a:srgbClr val="FFFFFF"/>
                      </a:gs>
                      <a:gs pos="100000">
                        <a:srgbClr val="FFFFFF"/>
                      </a:gs>
                    </a:gsLst>
                    <a:lin ang="5400000" scaled="0"/>
                  </a:gradFill>
                </a:rPr>
                <a:t>2</a:t>
              </a:r>
              <a:endParaRPr lang="en-US" sz="2040" kern="0" dirty="0">
                <a:gradFill>
                  <a:gsLst>
                    <a:gs pos="0">
                      <a:srgbClr val="FFFFFF"/>
                    </a:gs>
                    <a:gs pos="100000">
                      <a:srgbClr val="FFFFFF"/>
                    </a:gs>
                  </a:gsLst>
                  <a:lin ang="5400000" scaled="0"/>
                </a:gradFill>
              </a:endParaRPr>
            </a:p>
          </p:txBody>
        </p:sp>
        <p:sp>
          <p:nvSpPr>
            <p:cNvPr id="189" name="Oval 188"/>
            <p:cNvSpPr/>
            <p:nvPr/>
          </p:nvSpPr>
          <p:spPr bwMode="auto">
            <a:xfrm>
              <a:off x="6938700" y="3592443"/>
              <a:ext cx="279778" cy="252553"/>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632" kern="0" dirty="0">
                  <a:gradFill>
                    <a:gsLst>
                      <a:gs pos="0">
                        <a:srgbClr val="FFFFFF"/>
                      </a:gs>
                      <a:gs pos="100000">
                        <a:srgbClr val="FFFFFF"/>
                      </a:gs>
                    </a:gsLst>
                    <a:lin ang="5400000" scaled="0"/>
                  </a:gradFill>
                </a:rPr>
                <a:t>3</a:t>
              </a:r>
              <a:endParaRPr lang="en-US" sz="2040" kern="0" dirty="0">
                <a:gradFill>
                  <a:gsLst>
                    <a:gs pos="0">
                      <a:srgbClr val="FFFFFF"/>
                    </a:gs>
                    <a:gs pos="100000">
                      <a:srgbClr val="FFFFFF"/>
                    </a:gs>
                  </a:gsLst>
                  <a:lin ang="5400000" scaled="0"/>
                </a:gradFill>
              </a:endParaRPr>
            </a:p>
          </p:txBody>
        </p:sp>
        <p:sp>
          <p:nvSpPr>
            <p:cNvPr id="190" name="Oval 189"/>
            <p:cNvSpPr/>
            <p:nvPr/>
          </p:nvSpPr>
          <p:spPr bwMode="auto">
            <a:xfrm>
              <a:off x="6010538" y="2971401"/>
              <a:ext cx="279778" cy="252553"/>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632" kern="0" dirty="0">
                  <a:gradFill>
                    <a:gsLst>
                      <a:gs pos="0">
                        <a:srgbClr val="FFFFFF"/>
                      </a:gs>
                      <a:gs pos="100000">
                        <a:srgbClr val="FFFFFF"/>
                      </a:gs>
                    </a:gsLst>
                    <a:lin ang="5400000" scaled="0"/>
                  </a:gradFill>
                </a:rPr>
                <a:t>4</a:t>
              </a:r>
              <a:endParaRPr lang="en-US" sz="2040" kern="0" dirty="0">
                <a:gradFill>
                  <a:gsLst>
                    <a:gs pos="0">
                      <a:srgbClr val="FFFFFF"/>
                    </a:gs>
                    <a:gs pos="100000">
                      <a:srgbClr val="FFFFFF"/>
                    </a:gs>
                  </a:gsLst>
                  <a:lin ang="5400000" scaled="0"/>
                </a:gradFill>
              </a:endParaRPr>
            </a:p>
          </p:txBody>
        </p:sp>
        <p:pic>
          <p:nvPicPr>
            <p:cNvPr id="191" name="Picture 24"/>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992116" y="2498677"/>
              <a:ext cx="182534" cy="27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20" descr="Shopping basket al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182150" y="4691678"/>
              <a:ext cx="268608" cy="268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6" name="Explosion 2 195"/>
            <p:cNvSpPr/>
            <p:nvPr/>
          </p:nvSpPr>
          <p:spPr>
            <a:xfrm>
              <a:off x="7444230" y="2036882"/>
              <a:ext cx="262295" cy="291439"/>
            </a:xfrm>
            <a:prstGeom prst="irregularSeal2">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36">
                <a:solidFill>
                  <a:srgbClr val="FFFFFF"/>
                </a:solidFill>
              </a:endParaRPr>
            </a:p>
          </p:txBody>
        </p:sp>
      </p:grpSp>
      <p:sp>
        <p:nvSpPr>
          <p:cNvPr id="60" name="Title 183"/>
          <p:cNvSpPr>
            <a:spLocks noGrp="1"/>
          </p:cNvSpPr>
          <p:nvPr>
            <p:ph type="title"/>
          </p:nvPr>
        </p:nvSpPr>
        <p:spPr>
          <a:xfrm>
            <a:off x="99073" y="75600"/>
            <a:ext cx="11889564" cy="690093"/>
          </a:xfrm>
        </p:spPr>
        <p:txBody>
          <a:bodyPr/>
          <a:lstStyle/>
          <a:p>
            <a:r>
              <a:rPr lang="en-US" sz="3200" dirty="0" smtClean="0"/>
              <a:t>Azure AD Device </a:t>
            </a:r>
            <a:r>
              <a:rPr lang="en-US" sz="3200" dirty="0"/>
              <a:t>R</a:t>
            </a:r>
            <a:r>
              <a:rPr lang="en-US" sz="3200" dirty="0" smtClean="0"/>
              <a:t>egistration Service</a:t>
            </a:r>
            <a:endParaRPr lang="en-US" sz="3200" dirty="0"/>
          </a:p>
        </p:txBody>
      </p:sp>
      <p:sp>
        <p:nvSpPr>
          <p:cNvPr id="2" name="Rectangle 1"/>
          <p:cNvSpPr/>
          <p:nvPr/>
        </p:nvSpPr>
        <p:spPr bwMode="auto">
          <a:xfrm rot="1341746">
            <a:off x="10455305" y="245527"/>
            <a:ext cx="2156791" cy="38833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Preview</a:t>
            </a:r>
          </a:p>
        </p:txBody>
      </p:sp>
    </p:spTree>
    <p:extLst>
      <p:ext uri="{BB962C8B-B14F-4D97-AF65-F5344CB8AC3E}">
        <p14:creationId xmlns:p14="http://schemas.microsoft.com/office/powerpoint/2010/main" val="28598651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824" y="59918"/>
            <a:ext cx="9322030" cy="590931"/>
          </a:xfrm>
          <a:prstGeom prst="rect">
            <a:avLst/>
          </a:prstGeom>
        </p:spPr>
        <p:txBody>
          <a:bodyPr vert="horz" wrap="square" lIns="146304" tIns="91440" rIns="146304" bIns="91440" rtlCol="0" anchor="t">
            <a:noAutofit/>
          </a:bodyPr>
          <a:lstStyle>
            <a:lvl1pPr>
              <a:lnSpc>
                <a:spcPct val="90000"/>
              </a:lnSpc>
              <a:spcBef>
                <a:spcPct val="0"/>
              </a:spcBef>
              <a:buNone/>
              <a:defRPr lang="en-US" sz="3600" b="0" cap="none" spc="-102"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r>
              <a:rPr sz="3200">
                <a:gradFill>
                  <a:gsLst>
                    <a:gs pos="1250">
                      <a:srgbClr val="FFFFFF"/>
                    </a:gs>
                    <a:gs pos="100000">
                      <a:srgbClr val="FFFFFF"/>
                    </a:gs>
                  </a:gsLst>
                  <a:lin ang="5400000" scaled="0"/>
                </a:gradFill>
              </a:rPr>
              <a:t>Use known devices in risk mitigation strategy</a:t>
            </a:r>
          </a:p>
        </p:txBody>
      </p:sp>
      <p:graphicFrame>
        <p:nvGraphicFramePr>
          <p:cNvPr id="59" name="Table 58"/>
          <p:cNvGraphicFramePr>
            <a:graphicFrameLocks noGrp="1"/>
          </p:cNvGraphicFramePr>
          <p:nvPr>
            <p:extLst/>
          </p:nvPr>
        </p:nvGraphicFramePr>
        <p:xfrm>
          <a:off x="171082" y="6057554"/>
          <a:ext cx="10436227" cy="735160"/>
        </p:xfrm>
        <a:graphic>
          <a:graphicData uri="http://schemas.openxmlformats.org/drawingml/2006/table">
            <a:tbl>
              <a:tblPr firstRow="1" bandRow="1">
                <a:tableStyleId>{5940675A-B579-460E-94D1-54222C63F5DA}</a:tableStyleId>
              </a:tblPr>
              <a:tblGrid>
                <a:gridCol w="3357177"/>
                <a:gridCol w="7079050"/>
              </a:tblGrid>
              <a:tr h="305169">
                <a:tc>
                  <a:txBody>
                    <a:bodyPr/>
                    <a:lstStyle/>
                    <a:p>
                      <a:r>
                        <a:rPr lang="en-US" sz="1800" dirty="0" smtClean="0">
                          <a:latin typeface="Segoe UI Light" panose="020B0502040204020203" pitchFamily="34" charset="0"/>
                          <a:cs typeface="Segoe UI Light" panose="020B0502040204020203" pitchFamily="34" charset="0"/>
                        </a:rPr>
                        <a:t>Domain-joined computer</a:t>
                      </a:r>
                      <a:endParaRPr lang="en-US" sz="1800" dirty="0">
                        <a:latin typeface="Segoe UI Light" panose="020B0502040204020203" pitchFamily="34" charset="0"/>
                        <a:cs typeface="Segoe UI Light" panose="020B0502040204020203" pitchFamily="34" charset="0"/>
                      </a:endParaRPr>
                    </a:p>
                  </a:txBody>
                  <a:tcPr marL="93260" marR="93260" marT="46630" marB="4663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r>
                        <a:rPr lang="en-US" sz="1800" dirty="0" smtClean="0">
                          <a:latin typeface="Segoe UI Light" panose="020B0502040204020203" pitchFamily="34" charset="0"/>
                          <a:cs typeface="Segoe UI Light" panose="020B0502040204020203" pitchFamily="34" charset="0"/>
                          <a:sym typeface="Wingdings" panose="05000000000000000000" pitchFamily="2" charset="2"/>
                        </a:rPr>
                        <a:t> </a:t>
                      </a:r>
                      <a:r>
                        <a:rPr lang="en-US" sz="1800" dirty="0" smtClean="0">
                          <a:latin typeface="Segoe UI Light" panose="020B0502040204020203" pitchFamily="34" charset="0"/>
                          <a:cs typeface="Segoe UI Light" panose="020B0502040204020203" pitchFamily="34" charset="0"/>
                        </a:rPr>
                        <a:t>Company owned device</a:t>
                      </a:r>
                      <a:endParaRPr lang="en-US" sz="1800" dirty="0">
                        <a:latin typeface="Segoe UI Light" panose="020B0502040204020203" pitchFamily="34" charset="0"/>
                        <a:cs typeface="Segoe UI Light" panose="020B0502040204020203" pitchFamily="34" charset="0"/>
                      </a:endParaRPr>
                    </a:p>
                  </a:txBody>
                  <a:tcPr marL="93260" marR="93260" marT="46630" marB="4663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293635">
                <a:tc>
                  <a:txBody>
                    <a:bodyPr/>
                    <a:lstStyle/>
                    <a:p>
                      <a:r>
                        <a:rPr lang="en-US" sz="1800" smtClean="0">
                          <a:latin typeface="Segoe UI Light" panose="020B0502040204020203" pitchFamily="34" charset="0"/>
                          <a:cs typeface="Segoe UI Light" panose="020B0502040204020203" pitchFamily="34" charset="0"/>
                        </a:rPr>
                        <a:t>Workplace joined device</a:t>
                      </a:r>
                      <a:endParaRPr lang="en-US" sz="1800" dirty="0">
                        <a:latin typeface="Segoe UI Light" panose="020B0502040204020203" pitchFamily="34" charset="0"/>
                        <a:cs typeface="Segoe UI Light" panose="020B0502040204020203" pitchFamily="34" charset="0"/>
                      </a:endParaRPr>
                    </a:p>
                  </a:txBody>
                  <a:tcPr marL="93260" marR="93260" marT="46630" marB="46630"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800" dirty="0" smtClean="0">
                          <a:latin typeface="Segoe UI Light" panose="020B0502040204020203" pitchFamily="34" charset="0"/>
                          <a:cs typeface="Segoe UI Light" panose="020B0502040204020203" pitchFamily="34" charset="0"/>
                          <a:sym typeface="Wingdings" panose="05000000000000000000" pitchFamily="2" charset="2"/>
                        </a:rPr>
                        <a:t> </a:t>
                      </a:r>
                      <a:r>
                        <a:rPr lang="en-US" sz="1800" dirty="0" smtClean="0">
                          <a:latin typeface="Segoe UI Light" panose="020B0502040204020203" pitchFamily="34" charset="0"/>
                          <a:cs typeface="Segoe UI Light" panose="020B0502040204020203" pitchFamily="34" charset="0"/>
                        </a:rPr>
                        <a:t>User owned (BYO) device known &amp; authenticated  to the workplace </a:t>
                      </a:r>
                      <a:endParaRPr lang="en-US" sz="1800" dirty="0">
                        <a:latin typeface="Segoe UI Light" panose="020B0502040204020203" pitchFamily="34" charset="0"/>
                        <a:cs typeface="Segoe UI Light" panose="020B0502040204020203" pitchFamily="34" charset="0"/>
                      </a:endParaRPr>
                    </a:p>
                  </a:txBody>
                  <a:tcPr marL="93260" marR="93260" marT="46630" marB="46630"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 name="Group 1"/>
          <p:cNvGrpSpPr/>
          <p:nvPr/>
        </p:nvGrpSpPr>
        <p:grpSpPr>
          <a:xfrm>
            <a:off x="2194921" y="812831"/>
            <a:ext cx="7655201" cy="4878967"/>
            <a:chOff x="2194921" y="812831"/>
            <a:chExt cx="7655201" cy="4878967"/>
          </a:xfrm>
        </p:grpSpPr>
        <p:grpSp>
          <p:nvGrpSpPr>
            <p:cNvPr id="39" name="Group 38"/>
            <p:cNvGrpSpPr/>
            <p:nvPr/>
          </p:nvGrpSpPr>
          <p:grpSpPr>
            <a:xfrm>
              <a:off x="4319693" y="812831"/>
              <a:ext cx="4073104" cy="2366388"/>
              <a:chOff x="3788323" y="3051901"/>
              <a:chExt cx="3993602" cy="2320199"/>
            </a:xfrm>
          </p:grpSpPr>
          <p:sp>
            <p:nvSpPr>
              <p:cNvPr id="6" name="Cloud Callout 5"/>
              <p:cNvSpPr/>
              <p:nvPr/>
            </p:nvSpPr>
            <p:spPr bwMode="auto">
              <a:xfrm>
                <a:off x="3788323" y="3051901"/>
                <a:ext cx="3993602" cy="2320199"/>
              </a:xfrm>
              <a:prstGeom prst="cloudCallout">
                <a:avLst>
                  <a:gd name="adj1" fmla="val -69016"/>
                  <a:gd name="adj2" fmla="val 69425"/>
                </a:avLst>
              </a:prstGeom>
              <a:solidFill>
                <a:srgbClr val="007233">
                  <a:shade val="80000"/>
                  <a:satMod val="180000"/>
                </a:srgbClr>
              </a:solidFill>
              <a:ln w="9525" cap="flat" cmpd="sng" algn="ctr">
                <a:solidFill>
                  <a:srgbClr val="007233"/>
                </a:solid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grpSp>
            <p:nvGrpSpPr>
              <p:cNvPr id="37" name="Group 36"/>
              <p:cNvGrpSpPr/>
              <p:nvPr/>
            </p:nvGrpSpPr>
            <p:grpSpPr>
              <a:xfrm>
                <a:off x="4239532" y="3770631"/>
                <a:ext cx="1555035" cy="999839"/>
                <a:chOff x="4344307" y="3884931"/>
                <a:chExt cx="1555035" cy="999839"/>
              </a:xfrm>
            </p:grpSpPr>
            <p:grpSp>
              <p:nvGrpSpPr>
                <p:cNvPr id="33" name="Group 32"/>
                <p:cNvGrpSpPr/>
                <p:nvPr/>
              </p:nvGrpSpPr>
              <p:grpSpPr>
                <a:xfrm>
                  <a:off x="4400584" y="3884931"/>
                  <a:ext cx="1208329" cy="402878"/>
                  <a:chOff x="4400584" y="4399281"/>
                  <a:chExt cx="1208329" cy="402878"/>
                </a:xfrm>
              </p:grpSpPr>
              <p:grpSp>
                <p:nvGrpSpPr>
                  <p:cNvPr id="27" name="Group 26"/>
                  <p:cNvGrpSpPr/>
                  <p:nvPr/>
                </p:nvGrpSpPr>
                <p:grpSpPr bwMode="black">
                  <a:xfrm>
                    <a:off x="4400584" y="4399281"/>
                    <a:ext cx="408356" cy="402878"/>
                    <a:chOff x="2916435" y="3914152"/>
                    <a:chExt cx="930763" cy="918513"/>
                  </a:xfrm>
                </p:grpSpPr>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29"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3260" tIns="46630" rIns="93260" bIns="46630" numCol="1" anchor="t" anchorCtr="0" compatLnSpc="1">
                      <a:prstTxWarp prst="textNoShape">
                        <a:avLst/>
                      </a:prstTxWarp>
                    </a:bodyPr>
                    <a:lstStyle/>
                    <a:p>
                      <a:endParaRPr lang="en-US" sz="918" dirty="0">
                        <a:solidFill>
                          <a:srgbClr val="FFFFFF"/>
                        </a:solidFill>
                      </a:endParaRPr>
                    </a:p>
                  </p:txBody>
                </p:sp>
              </p:grpSp>
              <p:sp>
                <p:nvSpPr>
                  <p:cNvPr id="30" name="Freeform 20"/>
                  <p:cNvSpPr>
                    <a:spLocks noEditPoints="1"/>
                  </p:cNvSpPr>
                  <p:nvPr/>
                </p:nvSpPr>
                <p:spPr bwMode="black">
                  <a:xfrm>
                    <a:off x="4866752" y="4405839"/>
                    <a:ext cx="508115" cy="35326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3943" tIns="41972" rIns="83943" bIns="41972" numCol="1" anchor="t" anchorCtr="0" compatLnSpc="1">
                    <a:prstTxWarp prst="textNoShape">
                      <a:avLst/>
                    </a:prstTxWarp>
                  </a:bodyPr>
                  <a:lstStyle/>
                  <a:p>
                    <a:endParaRPr lang="en-US" sz="918" dirty="0">
                      <a:solidFill>
                        <a:srgbClr val="FFFFFF"/>
                      </a:solidFill>
                    </a:endParaRPr>
                  </a:p>
                </p:txBody>
              </p:sp>
              <p:pic>
                <p:nvPicPr>
                  <p:cNvPr id="31" name="Picture 3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5424998" y="4405838"/>
                    <a:ext cx="183915" cy="353259"/>
                  </a:xfrm>
                  <a:prstGeom prst="rect">
                    <a:avLst/>
                  </a:prstGeom>
                </p:spPr>
              </p:pic>
            </p:grpSp>
            <p:sp>
              <p:nvSpPr>
                <p:cNvPr id="34" name="TextBox 33"/>
                <p:cNvSpPr txBox="1"/>
                <p:nvPr/>
              </p:nvSpPr>
              <p:spPr>
                <a:xfrm>
                  <a:off x="4344307" y="4311409"/>
                  <a:ext cx="1555035" cy="573361"/>
                </a:xfrm>
                <a:prstGeom prst="rect">
                  <a:avLst/>
                </a:prstGeom>
                <a:noFill/>
              </p:spPr>
              <p:txBody>
                <a:bodyPr wrap="square" rtlCol="0">
                  <a:spAutoFit/>
                </a:bodyPr>
                <a:lstStyle/>
                <a:p>
                  <a:pPr algn="ctr"/>
                  <a:r>
                    <a:rPr lang="en-US" sz="1600" b="1" dirty="0">
                      <a:solidFill>
                        <a:srgbClr val="FFFFFF"/>
                      </a:solidFill>
                      <a:latin typeface="Segoe UI Light" panose="020B0502040204020203" pitchFamily="34" charset="0"/>
                      <a:cs typeface="Segoe UI Light" panose="020B0502040204020203" pitchFamily="34" charset="0"/>
                    </a:rPr>
                    <a:t>Workplace joined devices</a:t>
                  </a:r>
                </a:p>
              </p:txBody>
            </p:sp>
          </p:grpSp>
          <p:grpSp>
            <p:nvGrpSpPr>
              <p:cNvPr id="38" name="Group 37"/>
              <p:cNvGrpSpPr/>
              <p:nvPr/>
            </p:nvGrpSpPr>
            <p:grpSpPr>
              <a:xfrm>
                <a:off x="5918773" y="3641973"/>
                <a:ext cx="1600970" cy="1190490"/>
                <a:chOff x="5899723" y="3756273"/>
                <a:chExt cx="1600970" cy="1190490"/>
              </a:xfrm>
            </p:grpSpPr>
            <p:grpSp>
              <p:nvGrpSpPr>
                <p:cNvPr id="21" name="Group 20"/>
                <p:cNvGrpSpPr/>
                <p:nvPr/>
              </p:nvGrpSpPr>
              <p:grpSpPr>
                <a:xfrm>
                  <a:off x="6224971" y="3756273"/>
                  <a:ext cx="998264" cy="617129"/>
                  <a:chOff x="3878534" y="2679558"/>
                  <a:chExt cx="1132329" cy="869667"/>
                </a:xfrm>
              </p:grpSpPr>
              <p:grpSp>
                <p:nvGrpSpPr>
                  <p:cNvPr id="22" name="Group 21"/>
                  <p:cNvGrpSpPr/>
                  <p:nvPr/>
                </p:nvGrpSpPr>
                <p:grpSpPr>
                  <a:xfrm>
                    <a:off x="3878534" y="2679558"/>
                    <a:ext cx="1132329" cy="869667"/>
                    <a:chOff x="4214757" y="1611143"/>
                    <a:chExt cx="529892" cy="406975"/>
                  </a:xfrm>
                </p:grpSpPr>
                <p:sp>
                  <p:nvSpPr>
                    <p:cNvPr id="24" name="Round Same Side Corner Rectangle 11"/>
                    <p:cNvSpPr/>
                    <p:nvPr/>
                  </p:nvSpPr>
                  <p:spPr>
                    <a:xfrm>
                      <a:off x="4255259" y="1611143"/>
                      <a:ext cx="448888" cy="311084"/>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738">
                        <a:defRPr/>
                      </a:pPr>
                      <a:endParaRPr lang="en-US" sz="1350">
                        <a:solidFill>
                          <a:srgbClr val="FFFFFF"/>
                        </a:solidFill>
                      </a:endParaRPr>
                    </a:p>
                  </p:txBody>
                </p:sp>
                <p:sp>
                  <p:nvSpPr>
                    <p:cNvPr id="25" name="Trapezoid 12"/>
                    <p:cNvSpPr/>
                    <p:nvPr/>
                  </p:nvSpPr>
                  <p:spPr>
                    <a:xfrm>
                      <a:off x="4214757" y="1922191"/>
                      <a:ext cx="529892" cy="72340"/>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738">
                        <a:defRPr/>
                      </a:pPr>
                      <a:endParaRPr lang="en-US" sz="1350">
                        <a:solidFill>
                          <a:srgbClr val="FFFFFF"/>
                        </a:solidFill>
                      </a:endParaRPr>
                    </a:p>
                  </p:txBody>
                </p:sp>
                <p:sp>
                  <p:nvSpPr>
                    <p:cNvPr id="26" name="Rectangle 25"/>
                    <p:cNvSpPr/>
                    <p:nvPr/>
                  </p:nvSpPr>
                  <p:spPr>
                    <a:xfrm>
                      <a:off x="4214992" y="1994530"/>
                      <a:ext cx="529422" cy="23588"/>
                    </a:xfrm>
                    <a:prstGeom prst="rect">
                      <a:avLst/>
                    </a:prstGeom>
                    <a:solidFill>
                      <a:srgbClr val="FFFFFF"/>
                    </a:solidFill>
                    <a:ln w="25400" cap="flat" cmpd="sng" algn="ctr">
                      <a:no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738">
                        <a:defRPr/>
                      </a:pPr>
                      <a:endParaRPr lang="en-US" sz="1350">
                        <a:solidFill>
                          <a:srgbClr val="FFFFFF"/>
                        </a:solidFill>
                      </a:endParaRPr>
                    </a:p>
                  </p:txBody>
                </p:sp>
              </p:grpSp>
              <p:pic>
                <p:nvPicPr>
                  <p:cNvPr id="23" name="Picture 22"/>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026448" y="2719909"/>
                    <a:ext cx="894912" cy="5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TextBox 34"/>
                <p:cNvSpPr txBox="1"/>
                <p:nvPr/>
              </p:nvSpPr>
              <p:spPr>
                <a:xfrm>
                  <a:off x="5899723" y="4373402"/>
                  <a:ext cx="1600970" cy="573361"/>
                </a:xfrm>
                <a:prstGeom prst="rect">
                  <a:avLst/>
                </a:prstGeom>
                <a:noFill/>
              </p:spPr>
              <p:txBody>
                <a:bodyPr wrap="square" rtlCol="0">
                  <a:spAutoFit/>
                </a:bodyPr>
                <a:lstStyle/>
                <a:p>
                  <a:pPr algn="ctr"/>
                  <a:r>
                    <a:rPr lang="en-US" sz="1600" b="1" dirty="0">
                      <a:solidFill>
                        <a:srgbClr val="FFFFFF"/>
                      </a:solidFill>
                      <a:latin typeface="Segoe UI Light" panose="020B0502040204020203" pitchFamily="34" charset="0"/>
                      <a:cs typeface="Segoe UI Light" panose="020B0502040204020203" pitchFamily="34" charset="0"/>
                    </a:rPr>
                    <a:t>Domain joined devices</a:t>
                  </a:r>
                </a:p>
              </p:txBody>
            </p:sp>
          </p:grpSp>
          <p:sp>
            <p:nvSpPr>
              <p:cNvPr id="36" name="Freeform 7"/>
              <p:cNvSpPr>
                <a:spLocks noEditPoints="1"/>
              </p:cNvSpPr>
              <p:nvPr/>
            </p:nvSpPr>
            <p:spPr bwMode="black">
              <a:xfrm>
                <a:off x="5712512" y="3834470"/>
                <a:ext cx="351613" cy="310940"/>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40" name="Group 39"/>
            <p:cNvGrpSpPr/>
            <p:nvPr/>
          </p:nvGrpSpPr>
          <p:grpSpPr>
            <a:xfrm>
              <a:off x="2194921" y="3407895"/>
              <a:ext cx="1285442" cy="1502843"/>
              <a:chOff x="6455340" y="3278329"/>
              <a:chExt cx="1260352" cy="1473509"/>
            </a:xfrm>
          </p:grpSpPr>
          <p:pic>
            <p:nvPicPr>
              <p:cNvPr id="41" name="Picture 15" descr="User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455340" y="3278329"/>
                <a:ext cx="1260352" cy="126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TextBox 41"/>
              <p:cNvSpPr txBox="1"/>
              <p:nvPr/>
            </p:nvSpPr>
            <p:spPr>
              <a:xfrm>
                <a:off x="6520182" y="4471120"/>
                <a:ext cx="1130667" cy="280718"/>
              </a:xfrm>
              <a:prstGeom prst="rect">
                <a:avLst/>
              </a:prstGeom>
              <a:noFill/>
            </p:spPr>
            <p:txBody>
              <a:bodyPr wrap="square" rtlCol="0">
                <a:spAutoFit/>
              </a:bodyPr>
              <a:lstStyle/>
              <a:p>
                <a:pPr algn="ctr"/>
                <a:r>
                  <a:rPr lang="en-US" sz="1224" dirty="0">
                    <a:solidFill>
                      <a:srgbClr val="FFFFFF"/>
                    </a:solidFill>
                  </a:rPr>
                  <a:t>IT Admin</a:t>
                </a:r>
              </a:p>
            </p:txBody>
          </p:sp>
        </p:grpSp>
        <p:cxnSp>
          <p:nvCxnSpPr>
            <p:cNvPr id="57" name="Straight Arrow Connector 56"/>
            <p:cNvCxnSpPr/>
            <p:nvPr/>
          </p:nvCxnSpPr>
          <p:spPr>
            <a:xfrm>
              <a:off x="3546497" y="4693337"/>
              <a:ext cx="1878385" cy="302660"/>
            </a:xfrm>
            <a:prstGeom prst="straightConnector1">
              <a:avLst/>
            </a:prstGeom>
            <a:ln>
              <a:solidFill>
                <a:schemeClr val="tx1">
                  <a:alpha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60" name="Straight Arrow Connector 59"/>
            <p:cNvCxnSpPr/>
            <p:nvPr/>
          </p:nvCxnSpPr>
          <p:spPr>
            <a:xfrm>
              <a:off x="6771867" y="4987348"/>
              <a:ext cx="1809861" cy="0"/>
            </a:xfrm>
            <a:prstGeom prst="straightConnector1">
              <a:avLst/>
            </a:prstGeom>
            <a:ln>
              <a:solidFill>
                <a:schemeClr val="tx1">
                  <a:alpha val="50000"/>
                </a:schemeClr>
              </a:solidFill>
              <a:tailEnd type="triangle"/>
            </a:ln>
          </p:spPr>
          <p:style>
            <a:lnRef idx="3">
              <a:schemeClr val="accent3"/>
            </a:lnRef>
            <a:fillRef idx="0">
              <a:schemeClr val="accent3"/>
            </a:fillRef>
            <a:effectRef idx="2">
              <a:schemeClr val="accent3"/>
            </a:effectRef>
            <a:fontRef idx="minor">
              <a:schemeClr val="tx1"/>
            </a:fontRef>
          </p:style>
        </p:cxnSp>
        <p:grpSp>
          <p:nvGrpSpPr>
            <p:cNvPr id="67" name="Group 66"/>
            <p:cNvGrpSpPr/>
            <p:nvPr/>
          </p:nvGrpSpPr>
          <p:grpSpPr>
            <a:xfrm>
              <a:off x="5516431" y="4665073"/>
              <a:ext cx="1036520" cy="948154"/>
              <a:chOff x="4065818" y="4666231"/>
              <a:chExt cx="1016288" cy="929647"/>
            </a:xfrm>
          </p:grpSpPr>
          <p:sp>
            <p:nvSpPr>
              <p:cNvPr id="51" name="Rounded Rectangle 50"/>
              <p:cNvSpPr/>
              <p:nvPr/>
            </p:nvSpPr>
            <p:spPr>
              <a:xfrm>
                <a:off x="4177462" y="4666231"/>
                <a:ext cx="894736" cy="648929"/>
              </a:xfrm>
              <a:prstGeom prst="roundRect">
                <a:avLst>
                  <a:gd name="adj" fmla="val 9328"/>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53" name="TextBox 52"/>
              <p:cNvSpPr txBox="1"/>
              <p:nvPr/>
            </p:nvSpPr>
            <p:spPr>
              <a:xfrm>
                <a:off x="4065818" y="5315160"/>
                <a:ext cx="1016288" cy="280718"/>
              </a:xfrm>
              <a:prstGeom prst="rect">
                <a:avLst/>
              </a:prstGeom>
              <a:noFill/>
            </p:spPr>
            <p:txBody>
              <a:bodyPr wrap="square" rtlCol="0">
                <a:spAutoFit/>
              </a:bodyPr>
              <a:lstStyle/>
              <a:p>
                <a:pPr algn="ctr"/>
                <a:r>
                  <a:rPr lang="en-US" sz="1224" b="1" dirty="0" smtClean="0">
                    <a:solidFill>
                      <a:srgbClr val="FFFFFF"/>
                    </a:solidFill>
                    <a:latin typeface="Segoe UI Light" panose="020B0502040204020203" pitchFamily="34" charset="0"/>
                    <a:cs typeface="Segoe UI Light" panose="020B0502040204020203" pitchFamily="34" charset="0"/>
                  </a:rPr>
                  <a:t>AD</a:t>
                </a:r>
                <a:endParaRPr lang="en-US" sz="1224" b="1" dirty="0">
                  <a:solidFill>
                    <a:srgbClr val="FFFFFF"/>
                  </a:solidFill>
                  <a:latin typeface="Segoe UI Light" panose="020B0502040204020203" pitchFamily="34" charset="0"/>
                  <a:cs typeface="Segoe UI Light" panose="020B0502040204020203" pitchFamily="34" charset="0"/>
                </a:endParaRPr>
              </a:p>
            </p:txBody>
          </p:sp>
        </p:grpSp>
        <p:sp>
          <p:nvSpPr>
            <p:cNvPr id="68" name="Line Callout 3 67"/>
            <p:cNvSpPr/>
            <p:nvPr/>
          </p:nvSpPr>
          <p:spPr>
            <a:xfrm>
              <a:off x="4165303" y="3388646"/>
              <a:ext cx="2594652" cy="949848"/>
            </a:xfrm>
            <a:prstGeom prst="borderCallout3">
              <a:avLst>
                <a:gd name="adj1" fmla="val 18750"/>
                <a:gd name="adj2" fmla="val -8333"/>
                <a:gd name="adj3" fmla="val 18750"/>
                <a:gd name="adj4" fmla="val -16667"/>
                <a:gd name="adj5" fmla="val 100000"/>
                <a:gd name="adj6" fmla="val -16667"/>
                <a:gd name="adj7" fmla="val 147839"/>
                <a:gd name="adj8" fmla="val 5731"/>
              </a:avLst>
            </a:prstGeom>
            <a:solidFill>
              <a:srgbClr val="00B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Segoe UI Light" panose="020B0502040204020203" pitchFamily="34" charset="0"/>
                  <a:cs typeface="Segoe UI Light" panose="020B0502040204020203" pitchFamily="34" charset="0"/>
                </a:rPr>
                <a:t>Allow </a:t>
              </a:r>
              <a:r>
                <a:rPr lang="en-US" dirty="0">
                  <a:solidFill>
                    <a:srgbClr val="FFFFFF"/>
                  </a:solidFill>
                  <a:latin typeface="Segoe UI Light" panose="020B0502040204020203" pitchFamily="34" charset="0"/>
                  <a:cs typeface="Segoe UI Light" panose="020B0502040204020203" pitchFamily="34" charset="0"/>
                </a:rPr>
                <a:t>only users on </a:t>
              </a:r>
              <a:r>
                <a:rPr lang="en-US" b="1" dirty="0" smtClean="0">
                  <a:solidFill>
                    <a:srgbClr val="FFFFFF"/>
                  </a:solidFill>
                  <a:latin typeface="Segoe UI Light" panose="020B0502040204020203" pitchFamily="34" charset="0"/>
                  <a:cs typeface="Segoe UI Light" panose="020B0502040204020203" pitchFamily="34" charset="0"/>
                </a:rPr>
                <a:t>‘authenticated devices</a:t>
              </a:r>
              <a:r>
                <a:rPr lang="en-US" b="1" dirty="0">
                  <a:solidFill>
                    <a:srgbClr val="FFFFFF"/>
                  </a:solidFill>
                  <a:latin typeface="Segoe UI Light" panose="020B0502040204020203" pitchFamily="34" charset="0"/>
                  <a:cs typeface="Segoe UI Light" panose="020B0502040204020203" pitchFamily="34" charset="0"/>
                </a:rPr>
                <a:t>’</a:t>
              </a:r>
              <a:r>
                <a:rPr lang="en-US" dirty="0">
                  <a:solidFill>
                    <a:srgbClr val="FFFFFF"/>
                  </a:solidFill>
                  <a:latin typeface="Segoe UI Light" panose="020B0502040204020203" pitchFamily="34" charset="0"/>
                  <a:cs typeface="Segoe UI Light" panose="020B0502040204020203" pitchFamily="34" charset="0"/>
                </a:rPr>
                <a:t> to access this </a:t>
              </a:r>
              <a:r>
                <a:rPr lang="en-US" dirty="0" smtClean="0">
                  <a:solidFill>
                    <a:srgbClr val="FFFFFF"/>
                  </a:solidFill>
                  <a:latin typeface="Segoe UI Light" panose="020B0502040204020203" pitchFamily="34" charset="0"/>
                  <a:cs typeface="Segoe UI Light" panose="020B0502040204020203" pitchFamily="34" charset="0"/>
                </a:rPr>
                <a:t>app</a:t>
              </a:r>
              <a:r>
                <a:rPr lang="en-US" dirty="0">
                  <a:solidFill>
                    <a:srgbClr val="FFFFFF"/>
                  </a:solidFill>
                  <a:latin typeface="Segoe UI Light" panose="020B0502040204020203" pitchFamily="34" charset="0"/>
                  <a:cs typeface="Segoe UI Light" panose="020B0502040204020203" pitchFamily="34" charset="0"/>
                </a:rPr>
                <a:t>.</a:t>
              </a:r>
            </a:p>
          </p:txBody>
        </p:sp>
        <p:grpSp>
          <p:nvGrpSpPr>
            <p:cNvPr id="49" name="Group 48"/>
            <p:cNvGrpSpPr/>
            <p:nvPr/>
          </p:nvGrpSpPr>
          <p:grpSpPr>
            <a:xfrm>
              <a:off x="8392797" y="4472551"/>
              <a:ext cx="1457325" cy="1219247"/>
              <a:chOff x="9601480" y="3477770"/>
              <a:chExt cx="1457325" cy="1219247"/>
            </a:xfrm>
          </p:grpSpPr>
          <p:pic>
            <p:nvPicPr>
              <p:cNvPr id="50" name="Picture 4" descr="Thumbnails small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830081" y="3477770"/>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 name="TextBox 53"/>
              <p:cNvSpPr txBox="1"/>
              <p:nvPr/>
            </p:nvSpPr>
            <p:spPr>
              <a:xfrm>
                <a:off x="9601480" y="4420018"/>
                <a:ext cx="1457325" cy="276999"/>
              </a:xfrm>
              <a:prstGeom prst="rect">
                <a:avLst/>
              </a:prstGeom>
              <a:noFill/>
            </p:spPr>
            <p:txBody>
              <a:bodyPr wrap="square" rtlCol="0">
                <a:spAutoFit/>
              </a:bodyPr>
              <a:lstStyle/>
              <a:p>
                <a:pPr algn="ctr"/>
                <a:r>
                  <a:rPr lang="en-US" sz="1200" dirty="0" smtClean="0">
                    <a:solidFill>
                      <a:srgbClr val="FFFFFF"/>
                    </a:solidFill>
                    <a:latin typeface="Segoe UI Light" panose="020B0502040204020203" pitchFamily="34" charset="0"/>
                    <a:cs typeface="Segoe UI Light" panose="020B0502040204020203" pitchFamily="34" charset="0"/>
                  </a:rPr>
                  <a:t>Applications</a:t>
                </a:r>
              </a:p>
            </p:txBody>
          </p:sp>
        </p:grpSp>
        <p:pic>
          <p:nvPicPr>
            <p:cNvPr id="62" name="Picture 20" descr="Shopping basket alt 512x512.png"/>
            <p:cNvPicPr>
              <a:picLocks noChangeAspect="1"/>
            </p:cNvPicPr>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212192" y="4932017"/>
              <a:ext cx="325016" cy="325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4" name="Group 63"/>
            <p:cNvGrpSpPr/>
            <p:nvPr/>
          </p:nvGrpSpPr>
          <p:grpSpPr bwMode="black">
            <a:xfrm>
              <a:off x="5695207" y="4735623"/>
              <a:ext cx="663118" cy="511885"/>
              <a:chOff x="7010400" y="2133600"/>
              <a:chExt cx="1379538" cy="1065213"/>
            </a:xfrm>
          </p:grpSpPr>
          <p:sp>
            <p:nvSpPr>
              <p:cNvPr id="65" name="Freeform 64"/>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69" name="Freeform 68"/>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0" name="Freeform 69"/>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1" name="Freeform 70"/>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2" name="Freeform 71"/>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3" name="Freeform 72"/>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4" name="Freeform 73"/>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5" name="Freeform 74"/>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6" name="Freeform 75"/>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7" name="Freeform 76"/>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8" name="Freeform 77"/>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79" name="Freeform 78"/>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0" name="Freeform 79"/>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1" name="Freeform 80"/>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2" name="Freeform 81"/>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3" name="Freeform 82"/>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4" name="Freeform 83"/>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5" name="Freeform 84"/>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6" name="Freeform 85"/>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7" name="Freeform 86"/>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8" name="Freeform 87"/>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89" name="Freeform 88"/>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0" name="Freeform 89"/>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1" name="Freeform 90"/>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2" name="Freeform 91"/>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3" name="Freeform 92"/>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4" name="Freeform 93"/>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5" name="Freeform 94"/>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6" name="Freeform 95"/>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7" name="Freeform 96"/>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8" name="Freeform 97"/>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99" name="Freeform 98"/>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0" name="Freeform 99"/>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1" name="Freeform 100"/>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2" name="Freeform 101"/>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3" name="Freeform 102"/>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4" name="Freeform 103"/>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5" name="Freeform 104"/>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6" name="Freeform 105"/>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7" name="Freeform 106"/>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8" name="Freeform 107"/>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09" name="Freeform 108"/>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10" name="Freeform 109"/>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11" name="Freeform 110"/>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12" name="Freeform 111"/>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13" name="Freeform 112"/>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sp>
            <p:nvSpPr>
              <p:cNvPr id="114" name="Freeform 113"/>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grpSp>
      </p:grpSp>
    </p:spTree>
    <p:extLst>
      <p:ext uri="{BB962C8B-B14F-4D97-AF65-F5344CB8AC3E}">
        <p14:creationId xmlns:p14="http://schemas.microsoft.com/office/powerpoint/2010/main" val="36402549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3"/>
          <p:cNvSpPr>
            <a:spLocks noGrp="1"/>
          </p:cNvSpPr>
          <p:nvPr>
            <p:ph type="title"/>
          </p:nvPr>
        </p:nvSpPr>
        <p:spPr>
          <a:xfrm>
            <a:off x="99073" y="75600"/>
            <a:ext cx="11889564" cy="690093"/>
          </a:xfrm>
        </p:spPr>
        <p:txBody>
          <a:bodyPr/>
          <a:lstStyle/>
          <a:p>
            <a:r>
              <a:rPr lang="en-US" sz="3200" dirty="0" smtClean="0"/>
              <a:t>Network location awareness in ADFS</a:t>
            </a:r>
            <a:endParaRPr lang="en-US" sz="3200" dirty="0"/>
          </a:p>
        </p:txBody>
      </p:sp>
      <p:sp>
        <p:nvSpPr>
          <p:cNvPr id="102" name="TextBox 101"/>
          <p:cNvSpPr txBox="1"/>
          <p:nvPr/>
        </p:nvSpPr>
        <p:spPr>
          <a:xfrm>
            <a:off x="7480738" y="3243191"/>
            <a:ext cx="4772473" cy="3773341"/>
          </a:xfrm>
          <a:prstGeom prst="rect">
            <a:avLst/>
          </a:prstGeom>
          <a:noFill/>
        </p:spPr>
        <p:txBody>
          <a:bodyPr wrap="square" lIns="182880" tIns="146304" rIns="182880" bIns="146304" rtlCol="0">
            <a:sp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rPr>
              <a:t>Benefits:</a:t>
            </a:r>
          </a:p>
          <a:p>
            <a:pPr defTabSz="932472" fontAlgn="base">
              <a:spcBef>
                <a:spcPct val="0"/>
              </a:spcBef>
              <a:spcAft>
                <a:spcPct val="0"/>
              </a:spcAft>
            </a:pPr>
            <a:endParaRPr lang="en-US" sz="1600" dirty="0" smtClean="0">
              <a:gradFill>
                <a:gsLst>
                  <a:gs pos="0">
                    <a:srgbClr val="FFFFFF"/>
                  </a:gs>
                  <a:gs pos="100000">
                    <a:srgbClr val="FFFFFF"/>
                  </a:gs>
                </a:gsLst>
                <a:lin ang="5400000" scaled="0"/>
              </a:gradFill>
            </a:endParaRPr>
          </a:p>
          <a:p>
            <a:pPr marL="171450" indent="-171450" defTabSz="932472" fontAlgn="base">
              <a:spcBef>
                <a:spcPct val="0"/>
              </a:spcBef>
              <a:spcAft>
                <a:spcPct val="0"/>
              </a:spcAft>
              <a:buFont typeface="Arial" panose="020B0604020202020204" pitchFamily="34" charset="0"/>
              <a:buChar char="•"/>
            </a:pPr>
            <a:r>
              <a:rPr lang="en-US" sz="1600" dirty="0">
                <a:gradFill>
                  <a:gsLst>
                    <a:gs pos="0">
                      <a:srgbClr val="FFFFFF"/>
                    </a:gs>
                    <a:gs pos="100000">
                      <a:srgbClr val="FFFFFF"/>
                    </a:gs>
                  </a:gsLst>
                  <a:lin ang="5400000" scaled="0"/>
                </a:gradFill>
              </a:rPr>
              <a:t>Network location specific </a:t>
            </a:r>
            <a:r>
              <a:rPr lang="en-US" sz="1600" dirty="0" smtClean="0">
                <a:gradFill>
                  <a:gsLst>
                    <a:gs pos="0">
                      <a:srgbClr val="FFFFFF"/>
                    </a:gs>
                    <a:gs pos="100000">
                      <a:srgbClr val="FFFFFF"/>
                    </a:gs>
                  </a:gsLst>
                  <a:lin ang="5400000" scaled="0"/>
                </a:gradFill>
              </a:rPr>
              <a:t>primary authentication methods offered to end-users</a:t>
            </a:r>
            <a:endParaRPr lang="en-US" sz="1600" dirty="0">
              <a:gradFill>
                <a:gsLst>
                  <a:gs pos="0">
                    <a:srgbClr val="FFFFFF"/>
                  </a:gs>
                  <a:gs pos="100000">
                    <a:srgbClr val="FFFFFF"/>
                  </a:gs>
                </a:gsLst>
                <a:lin ang="5400000" scaled="0"/>
              </a:gradFill>
            </a:endParaRPr>
          </a:p>
          <a:p>
            <a:pPr marL="171450" indent="-171450" defTabSz="932472" fontAlgn="base">
              <a:spcBef>
                <a:spcPct val="0"/>
              </a:spcBef>
              <a:spcAft>
                <a:spcPct val="0"/>
              </a:spcAft>
              <a:buFont typeface="Arial" panose="020B0604020202020204" pitchFamily="34" charset="0"/>
              <a:buChar char="•"/>
            </a:pPr>
            <a:endParaRPr lang="en-US" sz="1600" dirty="0" smtClean="0">
              <a:gradFill>
                <a:gsLst>
                  <a:gs pos="0">
                    <a:srgbClr val="FFFFFF"/>
                  </a:gs>
                  <a:gs pos="100000">
                    <a:srgbClr val="FFFFFF"/>
                  </a:gs>
                </a:gsLst>
                <a:lin ang="5400000" scaled="0"/>
              </a:gradFill>
            </a:endParaRPr>
          </a:p>
          <a:p>
            <a:pPr marL="171450" indent="-171450" defTabSz="932472" fontAlgn="base">
              <a:spcBef>
                <a:spcPct val="0"/>
              </a:spcBef>
              <a:spcAft>
                <a:spcPct val="0"/>
              </a:spcAft>
              <a:buFont typeface="Arial" panose="020B0604020202020204" pitchFamily="34" charset="0"/>
              <a:buChar char="•"/>
            </a:pPr>
            <a:r>
              <a:rPr lang="en-US" sz="1600" dirty="0" smtClean="0">
                <a:gradFill>
                  <a:gsLst>
                    <a:gs pos="0">
                      <a:srgbClr val="FFFFFF"/>
                    </a:gs>
                    <a:gs pos="100000">
                      <a:srgbClr val="FFFFFF"/>
                    </a:gs>
                  </a:gsLst>
                  <a:lin ang="5400000" scaled="0"/>
                </a:gradFill>
              </a:rPr>
              <a:t>Stronger (multiple-factor) authentication </a:t>
            </a:r>
            <a:r>
              <a:rPr lang="en-US" sz="1600" dirty="0">
                <a:gradFill>
                  <a:gsLst>
                    <a:gs pos="0">
                      <a:srgbClr val="FFFFFF"/>
                    </a:gs>
                    <a:gs pos="100000">
                      <a:srgbClr val="FFFFFF"/>
                    </a:gs>
                  </a:gsLst>
                  <a:lin ang="5400000" scaled="0"/>
                </a:gradFill>
              </a:rPr>
              <a:t>based on network location:</a:t>
            </a:r>
          </a:p>
          <a:p>
            <a:pPr marL="637821" lvl="1" indent="-171450" defTabSz="932472" fontAlgn="base">
              <a:spcBef>
                <a:spcPct val="0"/>
              </a:spcBef>
              <a:spcAft>
                <a:spcPct val="0"/>
              </a:spcAft>
              <a:buFont typeface="Arial" panose="020B0604020202020204" pitchFamily="34" charset="0"/>
              <a:buChar char="•"/>
            </a:pPr>
            <a:r>
              <a:rPr lang="en-US" sz="1600" dirty="0" smtClean="0">
                <a:gradFill>
                  <a:gsLst>
                    <a:gs pos="0">
                      <a:srgbClr val="FFFFFF"/>
                    </a:gs>
                    <a:gs pos="100000">
                      <a:srgbClr val="FFFFFF"/>
                    </a:gs>
                  </a:gsLst>
                  <a:lin ang="5400000" scaled="0"/>
                </a:gradFill>
              </a:rPr>
              <a:t>Trigger MFA </a:t>
            </a:r>
            <a:r>
              <a:rPr lang="en-US" sz="1600" dirty="0">
                <a:gradFill>
                  <a:gsLst>
                    <a:gs pos="0">
                      <a:srgbClr val="FFFFFF"/>
                    </a:gs>
                    <a:gs pos="100000">
                      <a:srgbClr val="FFFFFF"/>
                    </a:gs>
                  </a:gsLst>
                  <a:lin ang="5400000" scaled="0"/>
                </a:gradFill>
              </a:rPr>
              <a:t>for extranet access</a:t>
            </a:r>
          </a:p>
          <a:p>
            <a:pPr marL="637821" lvl="1" indent="-171450" defTabSz="932472" fontAlgn="base">
              <a:spcBef>
                <a:spcPct val="0"/>
              </a:spcBef>
              <a:spcAft>
                <a:spcPct val="0"/>
              </a:spcAft>
              <a:buFont typeface="Arial" panose="020B0604020202020204" pitchFamily="34" charset="0"/>
              <a:buChar char="•"/>
            </a:pPr>
            <a:r>
              <a:rPr lang="en-US" sz="1600" dirty="0">
                <a:gradFill>
                  <a:gsLst>
                    <a:gs pos="0">
                      <a:srgbClr val="FFFFFF"/>
                    </a:gs>
                    <a:gs pos="100000">
                      <a:srgbClr val="FFFFFF"/>
                    </a:gs>
                  </a:gsLst>
                  <a:lin ang="5400000" scaled="0"/>
                </a:gradFill>
              </a:rPr>
              <a:t>Require device </a:t>
            </a:r>
            <a:r>
              <a:rPr lang="en-US" sz="1600" dirty="0" smtClean="0">
                <a:gradFill>
                  <a:gsLst>
                    <a:gs pos="0">
                      <a:srgbClr val="FFFFFF"/>
                    </a:gs>
                    <a:gs pos="100000">
                      <a:srgbClr val="FFFFFF"/>
                    </a:gs>
                  </a:gsLst>
                  <a:lin ang="5400000" scaled="0"/>
                </a:gradFill>
              </a:rPr>
              <a:t>authentication</a:t>
            </a:r>
          </a:p>
          <a:p>
            <a:pPr marL="637821" lvl="1" indent="-171450" defTabSz="932472" fontAlgn="base">
              <a:spcBef>
                <a:spcPct val="0"/>
              </a:spcBef>
              <a:spcAft>
                <a:spcPct val="0"/>
              </a:spcAft>
              <a:buFont typeface="Arial" panose="020B0604020202020204" pitchFamily="34" charset="0"/>
              <a:buChar char="•"/>
            </a:pPr>
            <a:endParaRPr lang="en-US" sz="1600" dirty="0">
              <a:gradFill>
                <a:gsLst>
                  <a:gs pos="0">
                    <a:srgbClr val="FFFFFF"/>
                  </a:gs>
                  <a:gs pos="100000">
                    <a:srgbClr val="FFFFFF"/>
                  </a:gs>
                </a:gsLst>
                <a:lin ang="5400000" scaled="0"/>
              </a:gradFill>
            </a:endParaRPr>
          </a:p>
          <a:p>
            <a:pPr marL="171450" indent="-171450" defTabSz="932472" fontAlgn="base">
              <a:spcBef>
                <a:spcPct val="0"/>
              </a:spcBef>
              <a:spcAft>
                <a:spcPct val="0"/>
              </a:spcAft>
              <a:buFont typeface="Arial" panose="020B0604020202020204" pitchFamily="34" charset="0"/>
              <a:buChar char="•"/>
            </a:pPr>
            <a:r>
              <a:rPr lang="en-US" sz="1600" dirty="0" smtClean="0">
                <a:gradFill>
                  <a:gsLst>
                    <a:gs pos="0">
                      <a:srgbClr val="FFFFFF"/>
                    </a:gs>
                    <a:gs pos="100000">
                      <a:srgbClr val="FFFFFF"/>
                    </a:gs>
                  </a:gsLst>
                  <a:lin ang="5400000" scaled="0"/>
                </a:gradFill>
              </a:rPr>
              <a:t>Drives conditional access control - network </a:t>
            </a:r>
            <a:r>
              <a:rPr lang="en-US" sz="1600" dirty="0">
                <a:gradFill>
                  <a:gsLst>
                    <a:gs pos="0">
                      <a:srgbClr val="FFFFFF"/>
                    </a:gs>
                    <a:gs pos="100000">
                      <a:srgbClr val="FFFFFF"/>
                    </a:gs>
                  </a:gsLst>
                  <a:lin ang="5400000" scaled="0"/>
                </a:gradFill>
              </a:rPr>
              <a:t>location </a:t>
            </a:r>
            <a:r>
              <a:rPr lang="en-US" sz="1600" dirty="0" smtClean="0">
                <a:gradFill>
                  <a:gsLst>
                    <a:gs pos="0">
                      <a:srgbClr val="FFFFFF"/>
                    </a:gs>
                    <a:gs pos="100000">
                      <a:srgbClr val="FFFFFF"/>
                    </a:gs>
                  </a:gsLst>
                  <a:lin ang="5400000" scaled="0"/>
                </a:gradFill>
              </a:rPr>
              <a:t>claim</a:t>
            </a:r>
          </a:p>
          <a:p>
            <a:pPr marL="171450" indent="-171450" defTabSz="932472" fontAlgn="base">
              <a:spcBef>
                <a:spcPct val="0"/>
              </a:spcBef>
              <a:spcAft>
                <a:spcPct val="0"/>
              </a:spcAft>
              <a:buFont typeface="Arial" panose="020B0604020202020204" pitchFamily="34" charset="0"/>
              <a:buChar char="•"/>
            </a:pPr>
            <a:endParaRPr lang="en-US" sz="1600" dirty="0">
              <a:gradFill>
                <a:gsLst>
                  <a:gs pos="0">
                    <a:srgbClr val="FFFFFF"/>
                  </a:gs>
                  <a:gs pos="100000">
                    <a:srgbClr val="FFFFFF"/>
                  </a:gs>
                </a:gsLst>
                <a:lin ang="5400000" scaled="0"/>
              </a:gradFill>
            </a:endParaRPr>
          </a:p>
          <a:p>
            <a:pPr marL="171450" indent="-171450" defTabSz="932472" fontAlgn="base">
              <a:spcBef>
                <a:spcPct val="0"/>
              </a:spcBef>
              <a:spcAft>
                <a:spcPct val="0"/>
              </a:spcAft>
              <a:buFont typeface="Arial" panose="020B0604020202020204" pitchFamily="34" charset="0"/>
              <a:buChar char="•"/>
            </a:pPr>
            <a:r>
              <a:rPr lang="en-US" sz="1600" dirty="0" smtClean="0">
                <a:gradFill>
                  <a:gsLst>
                    <a:gs pos="0">
                      <a:srgbClr val="FFFFFF"/>
                    </a:gs>
                    <a:gs pos="100000">
                      <a:srgbClr val="FFFFFF"/>
                    </a:gs>
                  </a:gsLst>
                  <a:lin ang="5400000" scaled="0"/>
                </a:gradFill>
              </a:rPr>
              <a:t>IP Address claims</a:t>
            </a:r>
            <a:endParaRPr lang="en-US" sz="1600" dirty="0">
              <a:gradFill>
                <a:gsLst>
                  <a:gs pos="0">
                    <a:srgbClr val="FFFFFF"/>
                  </a:gs>
                  <a:gs pos="100000">
                    <a:srgbClr val="FFFFFF"/>
                  </a:gs>
                </a:gsLst>
                <a:lin ang="5400000" scaled="0"/>
              </a:gradFill>
            </a:endParaRPr>
          </a:p>
        </p:txBody>
      </p:sp>
      <p:grpSp>
        <p:nvGrpSpPr>
          <p:cNvPr id="60" name="Group 59"/>
          <p:cNvGrpSpPr/>
          <p:nvPr/>
        </p:nvGrpSpPr>
        <p:grpSpPr>
          <a:xfrm>
            <a:off x="274702" y="845531"/>
            <a:ext cx="11521314" cy="4857718"/>
            <a:chOff x="446104" y="1016958"/>
            <a:chExt cx="11521314" cy="4857718"/>
          </a:xfrm>
        </p:grpSpPr>
        <p:cxnSp>
          <p:nvCxnSpPr>
            <p:cNvPr id="95" name="Straight Connector 94"/>
            <p:cNvCxnSpPr/>
            <p:nvPr/>
          </p:nvCxnSpPr>
          <p:spPr>
            <a:xfrm flipH="1">
              <a:off x="4123177" y="1028409"/>
              <a:ext cx="74781" cy="4754828"/>
            </a:xfrm>
            <a:prstGeom prst="line">
              <a:avLst/>
            </a:prstGeom>
            <a:ln>
              <a:solidFill>
                <a:schemeClr val="tx1">
                  <a:lumMod val="50000"/>
                </a:schemeClr>
              </a:solidFill>
              <a:prstDash val="lgDashDotDot"/>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1147" y="2042175"/>
              <a:ext cx="1400884" cy="1640084"/>
              <a:chOff x="6923022" y="2021335"/>
              <a:chExt cx="1224731" cy="1389723"/>
            </a:xfrm>
          </p:grpSpPr>
          <p:sp>
            <p:nvSpPr>
              <p:cNvPr id="5" name="Rectangle 4"/>
              <p:cNvSpPr/>
              <p:nvPr/>
            </p:nvSpPr>
            <p:spPr>
              <a:xfrm>
                <a:off x="6923022" y="2785152"/>
                <a:ext cx="1224731" cy="625906"/>
              </a:xfrm>
              <a:prstGeom prst="rect">
                <a:avLst/>
              </a:prstGeom>
              <a:ln w="19050">
                <a:noFill/>
              </a:ln>
            </p:spPr>
            <p:txBody>
              <a:bodyPr wrap="square" lIns="0" tIns="0" rIns="0" bIns="0" anchor="ctr">
                <a:spAutoFit/>
              </a:bodyPr>
              <a:lstStyle/>
              <a:p>
                <a:pPr algn="ctr" defTabSz="1096269" fontAlgn="base">
                  <a:spcAft>
                    <a:spcPct val="0"/>
                  </a:spcAft>
                </a:pPr>
                <a:r>
                  <a:rPr lang="en-US" sz="1600" dirty="0" smtClean="0">
                    <a:ln>
                      <a:solidFill>
                        <a:srgbClr val="FFFFFF">
                          <a:alpha val="0"/>
                        </a:srgbClr>
                      </a:solidFill>
                    </a:ln>
                    <a:solidFill>
                      <a:srgbClr val="FFFFFF"/>
                    </a:solidFill>
                  </a:rPr>
                  <a:t>Web Application </a:t>
                </a:r>
              </a:p>
              <a:p>
                <a:pPr algn="ctr" defTabSz="1096269" fontAlgn="base">
                  <a:spcAft>
                    <a:spcPct val="0"/>
                  </a:spcAft>
                </a:pPr>
                <a:r>
                  <a:rPr lang="en-US" sz="1600" dirty="0" smtClean="0">
                    <a:ln>
                      <a:solidFill>
                        <a:srgbClr val="FFFFFF">
                          <a:alpha val="0"/>
                        </a:srgbClr>
                      </a:solidFill>
                    </a:ln>
                    <a:solidFill>
                      <a:srgbClr val="FFFFFF"/>
                    </a:solidFill>
                  </a:rPr>
                  <a:t>Proxy</a:t>
                </a:r>
                <a:endParaRPr lang="en-US" sz="1600" dirty="0">
                  <a:ln>
                    <a:solidFill>
                      <a:srgbClr val="FFFFFF">
                        <a:alpha val="0"/>
                      </a:srgbClr>
                    </a:solidFill>
                  </a:ln>
                  <a:solidFill>
                    <a:srgbClr val="FFFFFF"/>
                  </a:solidFill>
                </a:endParaRPr>
              </a:p>
            </p:txBody>
          </p:sp>
          <p:grpSp>
            <p:nvGrpSpPr>
              <p:cNvPr id="6" name="Group 5"/>
              <p:cNvGrpSpPr/>
              <p:nvPr/>
            </p:nvGrpSpPr>
            <p:grpSpPr>
              <a:xfrm>
                <a:off x="7087417" y="2021335"/>
                <a:ext cx="561936" cy="659682"/>
                <a:chOff x="7318521" y="2021335"/>
                <a:chExt cx="561936" cy="659682"/>
              </a:xfrm>
            </p:grpSpPr>
            <p:sp>
              <p:nvSpPr>
                <p:cNvPr id="7" name="Rounded Rectangle 2058"/>
                <p:cNvSpPr>
                  <a:spLocks noChangeAspect="1"/>
                </p:cNvSpPr>
                <p:nvPr/>
              </p:nvSpPr>
              <p:spPr bwMode="auto">
                <a:xfrm>
                  <a:off x="7545585" y="2021335"/>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19050">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a:grpSpLocks noChangeAspect="1"/>
                </p:cNvGrpSpPr>
                <p:nvPr/>
              </p:nvGrpSpPr>
              <p:grpSpPr>
                <a:xfrm>
                  <a:off x="7318521" y="2175555"/>
                  <a:ext cx="401083" cy="264866"/>
                  <a:chOff x="1840649" y="4818296"/>
                  <a:chExt cx="966161" cy="691914"/>
                </a:xfrm>
              </p:grpSpPr>
              <p:sp>
                <p:nvSpPr>
                  <p:cNvPr id="9" name="Freeform 8"/>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solidFill>
                  <a:ln w="19050" cap="flat" cmpd="sng">
                    <a:solidFill>
                      <a:schemeClr val="accent3">
                        <a:lumMod val="75000"/>
                      </a:schemeClr>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0" name="Freeform 9"/>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lumMod val="85000"/>
                    </a:schemeClr>
                  </a:solidFill>
                  <a:ln w="19050" cap="flat" cmpd="sng">
                    <a:solidFill>
                      <a:schemeClr val="accent3">
                        <a:lumMod val="75000"/>
                      </a:schemeClr>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1" name="Oval 10"/>
                  <p:cNvSpPr>
                    <a:spLocks noChangeAspect="1" noChangeArrowheads="1"/>
                  </p:cNvSpPr>
                  <p:nvPr/>
                </p:nvSpPr>
                <p:spPr bwMode="auto">
                  <a:xfrm>
                    <a:off x="2201709" y="4985896"/>
                    <a:ext cx="91441" cy="91439"/>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2" name="Oval 11"/>
                  <p:cNvSpPr>
                    <a:spLocks noChangeAspect="1" noChangeArrowheads="1"/>
                  </p:cNvSpPr>
                  <p:nvPr/>
                </p:nvSpPr>
                <p:spPr bwMode="auto">
                  <a:xfrm flipH="1">
                    <a:off x="2351276" y="4985914"/>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3" name="Oval 12"/>
                  <p:cNvSpPr>
                    <a:spLocks noChangeAspect="1" noChangeArrowheads="1"/>
                  </p:cNvSpPr>
                  <p:nvPr/>
                </p:nvSpPr>
                <p:spPr bwMode="auto">
                  <a:xfrm>
                    <a:off x="2201709" y="531709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4" name="Oval 13"/>
                  <p:cNvSpPr>
                    <a:spLocks noChangeAspect="1" noChangeArrowheads="1"/>
                  </p:cNvSpPr>
                  <p:nvPr/>
                </p:nvSpPr>
                <p:spPr bwMode="auto">
                  <a:xfrm flipH="1">
                    <a:off x="2351276" y="5317110"/>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5" name="Oval 14"/>
                  <p:cNvSpPr>
                    <a:spLocks noChangeAspect="1" noChangeArrowheads="1"/>
                  </p:cNvSpPr>
                  <p:nvPr/>
                </p:nvSpPr>
                <p:spPr bwMode="auto">
                  <a:xfrm flipH="1">
                    <a:off x="2477440" y="529328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6" name="Oval 15"/>
                  <p:cNvSpPr>
                    <a:spLocks noChangeAspect="1" noChangeArrowheads="1"/>
                  </p:cNvSpPr>
                  <p:nvPr/>
                </p:nvSpPr>
                <p:spPr bwMode="auto">
                  <a:xfrm>
                    <a:off x="2077441" y="5293282"/>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7" name="Oval 16"/>
                  <p:cNvSpPr>
                    <a:spLocks noChangeAspect="1" noChangeArrowheads="1"/>
                  </p:cNvSpPr>
                  <p:nvPr/>
                </p:nvSpPr>
                <p:spPr bwMode="auto">
                  <a:xfrm flipH="1">
                    <a:off x="2603604" y="5277799"/>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8" name="Oval 17"/>
                  <p:cNvSpPr>
                    <a:spLocks noChangeAspect="1" noChangeArrowheads="1"/>
                  </p:cNvSpPr>
                  <p:nvPr/>
                </p:nvSpPr>
                <p:spPr bwMode="auto">
                  <a:xfrm flipH="1">
                    <a:off x="1953173" y="5277799"/>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19" name="Arc 18"/>
                  <p:cNvSpPr/>
                  <p:nvPr/>
                </p:nvSpPr>
                <p:spPr>
                  <a:xfrm rot="5012506">
                    <a:off x="2200463" y="5152334"/>
                    <a:ext cx="197274" cy="174698"/>
                  </a:xfrm>
                  <a:prstGeom prst="arc">
                    <a:avLst>
                      <a:gd name="adj1" fmla="val 16200000"/>
                      <a:gd name="adj2" fmla="val 814800"/>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20" name="Arc 19"/>
                  <p:cNvSpPr/>
                  <p:nvPr/>
                </p:nvSpPr>
                <p:spPr>
                  <a:xfrm rot="16587494" flipH="1">
                    <a:off x="2252986" y="5152334"/>
                    <a:ext cx="197274" cy="174698"/>
                  </a:xfrm>
                  <a:prstGeom prst="arc">
                    <a:avLst>
                      <a:gd name="adj1" fmla="val 16200000"/>
                      <a:gd name="adj2" fmla="val 814800"/>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21" name="Arc 20"/>
                  <p:cNvSpPr/>
                  <p:nvPr/>
                </p:nvSpPr>
                <p:spPr>
                  <a:xfrm rot="7395384">
                    <a:off x="2218960" y="4926421"/>
                    <a:ext cx="150756" cy="174698"/>
                  </a:xfrm>
                  <a:prstGeom prst="arc">
                    <a:avLst>
                      <a:gd name="adj1" fmla="val 16200000"/>
                      <a:gd name="adj2" fmla="val 21459126"/>
                    </a:avLst>
                  </a:prstGeom>
                  <a:noFill/>
                  <a:ln w="19050" cap="flat" cmpd="sng" algn="ctr">
                    <a:solidFill>
                      <a:schemeClr val="accent3">
                        <a:lumMod val="75000"/>
                      </a:schemeClr>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cxnSp>
                <p:nvCxnSpPr>
                  <p:cNvPr id="22" name="Straight Connector 21"/>
                  <p:cNvCxnSpPr>
                    <a:stCxn id="11" idx="4"/>
                    <a:endCxn id="13" idx="0"/>
                  </p:cNvCxnSpPr>
                  <p:nvPr/>
                </p:nvCxnSpPr>
                <p:spPr>
                  <a:xfrm>
                    <a:off x="2247429" y="5077336"/>
                    <a:ext cx="0" cy="239756"/>
                  </a:xfrm>
                  <a:prstGeom prst="line">
                    <a:avLst/>
                  </a:prstGeom>
                  <a:noFill/>
                  <a:ln w="19050" cap="flat" cmpd="sng" algn="ctr">
                    <a:solidFill>
                      <a:schemeClr val="accent3">
                        <a:lumMod val="75000"/>
                      </a:schemeClr>
                    </a:solidFill>
                    <a:prstDash val="solid"/>
                  </a:ln>
                  <a:effectLst/>
                </p:spPr>
              </p:cxnSp>
              <p:sp>
                <p:nvSpPr>
                  <p:cNvPr id="23" name="Oval 22"/>
                  <p:cNvSpPr>
                    <a:spLocks noChangeAspect="1" noChangeArrowheads="1"/>
                  </p:cNvSpPr>
                  <p:nvPr/>
                </p:nvSpPr>
                <p:spPr bwMode="auto">
                  <a:xfrm>
                    <a:off x="2201709" y="5139927"/>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4" name="Straight Connector 23"/>
                  <p:cNvCxnSpPr>
                    <a:stCxn id="12" idx="4"/>
                    <a:endCxn id="14" idx="0"/>
                  </p:cNvCxnSpPr>
                  <p:nvPr/>
                </p:nvCxnSpPr>
                <p:spPr>
                  <a:xfrm>
                    <a:off x="2396996" y="5077354"/>
                    <a:ext cx="0" cy="239756"/>
                  </a:xfrm>
                  <a:prstGeom prst="line">
                    <a:avLst/>
                  </a:prstGeom>
                  <a:noFill/>
                  <a:ln w="19050" cap="flat" cmpd="sng" algn="ctr">
                    <a:solidFill>
                      <a:schemeClr val="accent3">
                        <a:lumMod val="75000"/>
                      </a:schemeClr>
                    </a:solidFill>
                    <a:prstDash val="solid"/>
                  </a:ln>
                  <a:effectLst/>
                </p:spPr>
              </p:cxnSp>
              <p:sp>
                <p:nvSpPr>
                  <p:cNvPr id="25" name="Oval 24"/>
                  <p:cNvSpPr>
                    <a:spLocks noChangeAspect="1" noChangeArrowheads="1"/>
                  </p:cNvSpPr>
                  <p:nvPr/>
                </p:nvSpPr>
                <p:spPr bwMode="auto">
                  <a:xfrm flipH="1">
                    <a:off x="2351275" y="5139945"/>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6" name="Straight Connector 25"/>
                  <p:cNvCxnSpPr>
                    <a:stCxn id="12" idx="3"/>
                    <a:endCxn id="17" idx="7"/>
                  </p:cNvCxnSpPr>
                  <p:nvPr/>
                </p:nvCxnSpPr>
                <p:spPr>
                  <a:xfrm>
                    <a:off x="2429325" y="5063963"/>
                    <a:ext cx="187670" cy="227227"/>
                  </a:xfrm>
                  <a:prstGeom prst="line">
                    <a:avLst/>
                  </a:prstGeom>
                  <a:noFill/>
                  <a:ln w="19050" cap="flat" cmpd="sng" algn="ctr">
                    <a:solidFill>
                      <a:schemeClr val="accent3">
                        <a:lumMod val="75000"/>
                      </a:schemeClr>
                    </a:solidFill>
                    <a:prstDash val="solid"/>
                  </a:ln>
                  <a:effectLst/>
                </p:spPr>
              </p:cxnSp>
              <p:sp>
                <p:nvSpPr>
                  <p:cNvPr id="27" name="Oval 26"/>
                  <p:cNvSpPr>
                    <a:spLocks noChangeAspect="1" noChangeArrowheads="1"/>
                  </p:cNvSpPr>
                  <p:nvPr/>
                </p:nvSpPr>
                <p:spPr bwMode="auto">
                  <a:xfrm flipH="1">
                    <a:off x="2477440" y="5131857"/>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8" name="Straight Connector 27"/>
                  <p:cNvCxnSpPr>
                    <a:stCxn id="11" idx="3"/>
                    <a:endCxn id="18" idx="1"/>
                  </p:cNvCxnSpPr>
                  <p:nvPr/>
                </p:nvCxnSpPr>
                <p:spPr>
                  <a:xfrm flipH="1">
                    <a:off x="2031222" y="5063945"/>
                    <a:ext cx="183878" cy="227245"/>
                  </a:xfrm>
                  <a:prstGeom prst="line">
                    <a:avLst/>
                  </a:prstGeom>
                  <a:noFill/>
                  <a:ln w="19050" cap="flat" cmpd="sng" algn="ctr">
                    <a:solidFill>
                      <a:schemeClr val="accent3">
                        <a:lumMod val="75000"/>
                      </a:schemeClr>
                    </a:solidFill>
                    <a:prstDash val="solid"/>
                  </a:ln>
                  <a:effectLst/>
                </p:spPr>
              </p:cxnSp>
              <p:sp>
                <p:nvSpPr>
                  <p:cNvPr id="29" name="Oval 28"/>
                  <p:cNvSpPr>
                    <a:spLocks noChangeAspect="1" noChangeArrowheads="1"/>
                  </p:cNvSpPr>
                  <p:nvPr/>
                </p:nvSpPr>
                <p:spPr bwMode="auto">
                  <a:xfrm>
                    <a:off x="2082174" y="5131848"/>
                    <a:ext cx="91440" cy="91440"/>
                  </a:xfrm>
                  <a:prstGeom prst="ellipse">
                    <a:avLst/>
                  </a:prstGeom>
                  <a:solidFill>
                    <a:schemeClr val="tx2"/>
                  </a:solidFill>
                  <a:ln w="19050">
                    <a:solidFill>
                      <a:schemeClr val="accent3">
                        <a:lumMod val="75000"/>
                      </a:schemeClr>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30" name="Straight Connector 29"/>
                  <p:cNvCxnSpPr>
                    <a:stCxn id="23" idx="3"/>
                    <a:endCxn id="16" idx="7"/>
                  </p:cNvCxnSpPr>
                  <p:nvPr/>
                </p:nvCxnSpPr>
                <p:spPr>
                  <a:xfrm flipH="1">
                    <a:off x="2155490" y="5217976"/>
                    <a:ext cx="59610" cy="88697"/>
                  </a:xfrm>
                  <a:prstGeom prst="line">
                    <a:avLst/>
                  </a:prstGeom>
                  <a:noFill/>
                  <a:ln w="19050" cap="flat" cmpd="sng" algn="ctr">
                    <a:solidFill>
                      <a:schemeClr val="accent3">
                        <a:lumMod val="75000"/>
                      </a:schemeClr>
                    </a:solidFill>
                    <a:prstDash val="solid"/>
                  </a:ln>
                  <a:effectLst/>
                </p:spPr>
              </p:cxnSp>
              <p:cxnSp>
                <p:nvCxnSpPr>
                  <p:cNvPr id="31" name="Straight Connector 30"/>
                  <p:cNvCxnSpPr>
                    <a:stCxn id="25" idx="3"/>
                    <a:endCxn id="15" idx="7"/>
                  </p:cNvCxnSpPr>
                  <p:nvPr/>
                </p:nvCxnSpPr>
                <p:spPr>
                  <a:xfrm>
                    <a:off x="2429325" y="5217994"/>
                    <a:ext cx="61506" cy="88679"/>
                  </a:xfrm>
                  <a:prstGeom prst="line">
                    <a:avLst/>
                  </a:prstGeom>
                  <a:noFill/>
                  <a:ln w="19050" cap="flat" cmpd="sng" algn="ctr">
                    <a:solidFill>
                      <a:schemeClr val="accent3">
                        <a:lumMod val="75000"/>
                      </a:schemeClr>
                    </a:solidFill>
                    <a:prstDash val="solid"/>
                  </a:ln>
                  <a:effectLst/>
                </p:spPr>
              </p:cxnSp>
            </p:grpSp>
          </p:grpSp>
        </p:grpSp>
        <p:grpSp>
          <p:nvGrpSpPr>
            <p:cNvPr id="32" name="Group 31"/>
            <p:cNvGrpSpPr/>
            <p:nvPr/>
          </p:nvGrpSpPr>
          <p:grpSpPr>
            <a:xfrm>
              <a:off x="7406944" y="2050947"/>
              <a:ext cx="1003010" cy="1138630"/>
              <a:chOff x="7087417" y="2021335"/>
              <a:chExt cx="762338" cy="889952"/>
            </a:xfrm>
          </p:grpSpPr>
          <p:sp>
            <p:nvSpPr>
              <p:cNvPr id="33" name="Rectangle 32"/>
              <p:cNvSpPr/>
              <p:nvPr/>
            </p:nvSpPr>
            <p:spPr>
              <a:xfrm>
                <a:off x="7114080" y="2751972"/>
                <a:ext cx="735675" cy="159315"/>
              </a:xfrm>
              <a:prstGeom prst="rect">
                <a:avLst/>
              </a:prstGeom>
              <a:ln>
                <a:noFill/>
              </a:ln>
            </p:spPr>
            <p:txBody>
              <a:bodyPr wrap="square" lIns="0" tIns="0" rIns="0" bIns="0" anchor="ctr">
                <a:spAutoFit/>
              </a:bodyPr>
              <a:lstStyle/>
              <a:p>
                <a:pPr algn="ctr" defTabSz="1096269" fontAlgn="base">
                  <a:spcAft>
                    <a:spcPct val="0"/>
                  </a:spcAft>
                </a:pPr>
                <a:r>
                  <a:rPr lang="en-US" sz="1198" dirty="0">
                    <a:ln>
                      <a:solidFill>
                        <a:srgbClr val="FFFFFF">
                          <a:alpha val="0"/>
                        </a:srgbClr>
                      </a:solidFill>
                    </a:ln>
                    <a:solidFill>
                      <a:srgbClr val="FFFFFF"/>
                    </a:solidFill>
                  </a:rPr>
                  <a:t>ADFS</a:t>
                </a:r>
              </a:p>
            </p:txBody>
          </p:sp>
          <p:grpSp>
            <p:nvGrpSpPr>
              <p:cNvPr id="34" name="Group 33"/>
              <p:cNvGrpSpPr/>
              <p:nvPr/>
            </p:nvGrpSpPr>
            <p:grpSpPr>
              <a:xfrm>
                <a:off x="7087417" y="2021335"/>
                <a:ext cx="561936" cy="659682"/>
                <a:chOff x="7318521" y="2021335"/>
                <a:chExt cx="561936" cy="659682"/>
              </a:xfrm>
            </p:grpSpPr>
            <p:sp>
              <p:nvSpPr>
                <p:cNvPr id="35" name="Rounded Rectangle 2058"/>
                <p:cNvSpPr>
                  <a:spLocks noChangeAspect="1"/>
                </p:cNvSpPr>
                <p:nvPr/>
              </p:nvSpPr>
              <p:spPr bwMode="auto">
                <a:xfrm>
                  <a:off x="7545585" y="2021335"/>
                  <a:ext cx="334872"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293"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36" name="Group 35"/>
                <p:cNvGrpSpPr>
                  <a:grpSpLocks noChangeAspect="1"/>
                </p:cNvGrpSpPr>
                <p:nvPr/>
              </p:nvGrpSpPr>
              <p:grpSpPr>
                <a:xfrm>
                  <a:off x="7318521" y="2175555"/>
                  <a:ext cx="401083" cy="264866"/>
                  <a:chOff x="1840649" y="4818296"/>
                  <a:chExt cx="966161" cy="691914"/>
                </a:xfrm>
              </p:grpSpPr>
              <p:sp>
                <p:nvSpPr>
                  <p:cNvPr id="37" name="Freeform 36"/>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8" name="Freeform 37"/>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bg1">
                      <a:lumMod val="85000"/>
                    </a:schemeClr>
                  </a:solidFill>
                  <a:ln w="9525" cap="flat" cmpd="sng">
                    <a:solidFill>
                      <a:srgbClr val="0070C0"/>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39" name="Oval 38"/>
                  <p:cNvSpPr>
                    <a:spLocks noChangeAspect="1" noChangeArrowheads="1"/>
                  </p:cNvSpPr>
                  <p:nvPr/>
                </p:nvSpPr>
                <p:spPr bwMode="auto">
                  <a:xfrm>
                    <a:off x="2201709" y="4985896"/>
                    <a:ext cx="91441" cy="91439"/>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0" name="Oval 39"/>
                  <p:cNvSpPr>
                    <a:spLocks noChangeAspect="1" noChangeArrowheads="1"/>
                  </p:cNvSpPr>
                  <p:nvPr/>
                </p:nvSpPr>
                <p:spPr bwMode="auto">
                  <a:xfrm flipH="1">
                    <a:off x="2351276" y="4985914"/>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1" name="Oval 40"/>
                  <p:cNvSpPr>
                    <a:spLocks noChangeAspect="1" noChangeArrowheads="1"/>
                  </p:cNvSpPr>
                  <p:nvPr/>
                </p:nvSpPr>
                <p:spPr bwMode="auto">
                  <a:xfrm>
                    <a:off x="2201709" y="531709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2" name="Oval 41"/>
                  <p:cNvSpPr>
                    <a:spLocks noChangeAspect="1" noChangeArrowheads="1"/>
                  </p:cNvSpPr>
                  <p:nvPr/>
                </p:nvSpPr>
                <p:spPr bwMode="auto">
                  <a:xfrm flipH="1">
                    <a:off x="2351276" y="5317110"/>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3" name="Oval 42"/>
                  <p:cNvSpPr>
                    <a:spLocks noChangeAspect="1" noChangeArrowheads="1"/>
                  </p:cNvSpPr>
                  <p:nvPr/>
                </p:nvSpPr>
                <p:spPr bwMode="auto">
                  <a:xfrm flipH="1">
                    <a:off x="2477440"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4" name="Oval 43"/>
                  <p:cNvSpPr>
                    <a:spLocks noChangeAspect="1" noChangeArrowheads="1"/>
                  </p:cNvSpPr>
                  <p:nvPr/>
                </p:nvSpPr>
                <p:spPr bwMode="auto">
                  <a:xfrm>
                    <a:off x="2077441" y="5293282"/>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5" name="Oval 44"/>
                  <p:cNvSpPr>
                    <a:spLocks noChangeAspect="1" noChangeArrowheads="1"/>
                  </p:cNvSpPr>
                  <p:nvPr/>
                </p:nvSpPr>
                <p:spPr bwMode="auto">
                  <a:xfrm flipH="1">
                    <a:off x="2603604"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6" name="Oval 45"/>
                  <p:cNvSpPr>
                    <a:spLocks noChangeAspect="1" noChangeArrowheads="1"/>
                  </p:cNvSpPr>
                  <p:nvPr/>
                </p:nvSpPr>
                <p:spPr bwMode="auto">
                  <a:xfrm flipH="1">
                    <a:off x="1953173" y="5277799"/>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47" name="Arc 46"/>
                  <p:cNvSpPr/>
                  <p:nvPr/>
                </p:nvSpPr>
                <p:spPr>
                  <a:xfrm rot="5012506">
                    <a:off x="2200463"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48" name="Arc 47"/>
                  <p:cNvSpPr/>
                  <p:nvPr/>
                </p:nvSpPr>
                <p:spPr>
                  <a:xfrm rot="16587494" flipH="1">
                    <a:off x="2252986" y="5152334"/>
                    <a:ext cx="197274" cy="174698"/>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49" name="Arc 48"/>
                  <p:cNvSpPr/>
                  <p:nvPr/>
                </p:nvSpPr>
                <p:spPr>
                  <a:xfrm rot="7395384">
                    <a:off x="2218960" y="4926421"/>
                    <a:ext cx="150756" cy="174698"/>
                  </a:xfrm>
                  <a:prstGeom prst="arc">
                    <a:avLst>
                      <a:gd name="adj1" fmla="val 16200000"/>
                      <a:gd name="adj2" fmla="val 21459126"/>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cxnSp>
                <p:nvCxnSpPr>
                  <p:cNvPr id="50" name="Straight Connector 49"/>
                  <p:cNvCxnSpPr>
                    <a:stCxn id="39" idx="4"/>
                    <a:endCxn id="41" idx="0"/>
                  </p:cNvCxnSpPr>
                  <p:nvPr/>
                </p:nvCxnSpPr>
                <p:spPr>
                  <a:xfrm>
                    <a:off x="2247429" y="5077336"/>
                    <a:ext cx="0" cy="239756"/>
                  </a:xfrm>
                  <a:prstGeom prst="line">
                    <a:avLst/>
                  </a:prstGeom>
                  <a:noFill/>
                  <a:ln w="9525" cap="flat" cmpd="sng" algn="ctr">
                    <a:solidFill>
                      <a:srgbClr val="0070C0"/>
                    </a:solidFill>
                    <a:prstDash val="solid"/>
                  </a:ln>
                  <a:effectLst/>
                </p:spPr>
              </p:cxnSp>
              <p:sp>
                <p:nvSpPr>
                  <p:cNvPr id="51" name="Oval 50"/>
                  <p:cNvSpPr>
                    <a:spLocks noChangeAspect="1" noChangeArrowheads="1"/>
                  </p:cNvSpPr>
                  <p:nvPr/>
                </p:nvSpPr>
                <p:spPr bwMode="auto">
                  <a:xfrm>
                    <a:off x="2201709" y="513992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2" name="Straight Connector 51"/>
                  <p:cNvCxnSpPr>
                    <a:stCxn id="40" idx="4"/>
                    <a:endCxn id="42" idx="0"/>
                  </p:cNvCxnSpPr>
                  <p:nvPr/>
                </p:nvCxnSpPr>
                <p:spPr>
                  <a:xfrm>
                    <a:off x="2396996" y="5077354"/>
                    <a:ext cx="0" cy="239756"/>
                  </a:xfrm>
                  <a:prstGeom prst="line">
                    <a:avLst/>
                  </a:prstGeom>
                  <a:noFill/>
                  <a:ln w="9525" cap="flat" cmpd="sng" algn="ctr">
                    <a:solidFill>
                      <a:srgbClr val="0070C0"/>
                    </a:solidFill>
                    <a:prstDash val="solid"/>
                  </a:ln>
                  <a:effectLst/>
                </p:spPr>
              </p:cxnSp>
              <p:sp>
                <p:nvSpPr>
                  <p:cNvPr id="53" name="Oval 52"/>
                  <p:cNvSpPr>
                    <a:spLocks noChangeAspect="1" noChangeArrowheads="1"/>
                  </p:cNvSpPr>
                  <p:nvPr/>
                </p:nvSpPr>
                <p:spPr bwMode="auto">
                  <a:xfrm flipH="1">
                    <a:off x="2351275" y="5139945"/>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4" name="Straight Connector 53"/>
                  <p:cNvCxnSpPr>
                    <a:stCxn id="40" idx="3"/>
                    <a:endCxn id="45" idx="7"/>
                  </p:cNvCxnSpPr>
                  <p:nvPr/>
                </p:nvCxnSpPr>
                <p:spPr>
                  <a:xfrm>
                    <a:off x="2429325" y="5063963"/>
                    <a:ext cx="187670" cy="227227"/>
                  </a:xfrm>
                  <a:prstGeom prst="line">
                    <a:avLst/>
                  </a:prstGeom>
                  <a:noFill/>
                  <a:ln w="9525" cap="flat" cmpd="sng" algn="ctr">
                    <a:solidFill>
                      <a:srgbClr val="0070C0"/>
                    </a:solidFill>
                    <a:prstDash val="solid"/>
                  </a:ln>
                  <a:effectLst/>
                </p:spPr>
              </p:cxnSp>
              <p:sp>
                <p:nvSpPr>
                  <p:cNvPr id="55" name="Oval 54"/>
                  <p:cNvSpPr>
                    <a:spLocks noChangeAspect="1" noChangeArrowheads="1"/>
                  </p:cNvSpPr>
                  <p:nvPr/>
                </p:nvSpPr>
                <p:spPr bwMode="auto">
                  <a:xfrm flipH="1">
                    <a:off x="2477440" y="5131857"/>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6" name="Straight Connector 55"/>
                  <p:cNvCxnSpPr>
                    <a:stCxn id="39" idx="3"/>
                    <a:endCxn id="46" idx="1"/>
                  </p:cNvCxnSpPr>
                  <p:nvPr/>
                </p:nvCxnSpPr>
                <p:spPr>
                  <a:xfrm flipH="1">
                    <a:off x="2031222" y="5063945"/>
                    <a:ext cx="183878" cy="227245"/>
                  </a:xfrm>
                  <a:prstGeom prst="line">
                    <a:avLst/>
                  </a:prstGeom>
                  <a:noFill/>
                  <a:ln w="9525" cap="flat" cmpd="sng" algn="ctr">
                    <a:solidFill>
                      <a:srgbClr val="0070C0"/>
                    </a:solidFill>
                    <a:prstDash val="solid"/>
                  </a:ln>
                  <a:effectLst/>
                </p:spPr>
              </p:cxnSp>
              <p:sp>
                <p:nvSpPr>
                  <p:cNvPr id="57" name="Oval 56"/>
                  <p:cNvSpPr>
                    <a:spLocks noChangeAspect="1" noChangeArrowheads="1"/>
                  </p:cNvSpPr>
                  <p:nvPr/>
                </p:nvSpPr>
                <p:spPr bwMode="auto">
                  <a:xfrm>
                    <a:off x="2082174" y="5131848"/>
                    <a:ext cx="91440" cy="91440"/>
                  </a:xfrm>
                  <a:prstGeom prst="ellipse">
                    <a:avLst/>
                  </a:prstGeom>
                  <a:solidFill>
                    <a:schemeClr val="tx2"/>
                  </a:solidFill>
                  <a:ln w="9525">
                    <a:solidFill>
                      <a:srgbClr val="0070C0"/>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58" name="Straight Connector 57"/>
                  <p:cNvCxnSpPr>
                    <a:stCxn id="51" idx="3"/>
                    <a:endCxn id="44" idx="7"/>
                  </p:cNvCxnSpPr>
                  <p:nvPr/>
                </p:nvCxnSpPr>
                <p:spPr>
                  <a:xfrm flipH="1">
                    <a:off x="2155490" y="5217976"/>
                    <a:ext cx="59610" cy="88697"/>
                  </a:xfrm>
                  <a:prstGeom prst="line">
                    <a:avLst/>
                  </a:prstGeom>
                  <a:noFill/>
                  <a:ln w="9525" cap="flat" cmpd="sng" algn="ctr">
                    <a:solidFill>
                      <a:srgbClr val="0070C0"/>
                    </a:solidFill>
                    <a:prstDash val="solid"/>
                  </a:ln>
                  <a:effectLst/>
                </p:spPr>
              </p:cxnSp>
              <p:cxnSp>
                <p:nvCxnSpPr>
                  <p:cNvPr id="59" name="Straight Connector 58"/>
                  <p:cNvCxnSpPr>
                    <a:stCxn id="53" idx="3"/>
                    <a:endCxn id="43" idx="7"/>
                  </p:cNvCxnSpPr>
                  <p:nvPr/>
                </p:nvCxnSpPr>
                <p:spPr>
                  <a:xfrm>
                    <a:off x="2429325" y="5217994"/>
                    <a:ext cx="61506" cy="88679"/>
                  </a:xfrm>
                  <a:prstGeom prst="line">
                    <a:avLst/>
                  </a:prstGeom>
                  <a:noFill/>
                  <a:ln w="9525" cap="flat" cmpd="sng" algn="ctr">
                    <a:solidFill>
                      <a:srgbClr val="0070C0"/>
                    </a:solidFill>
                    <a:prstDash val="solid"/>
                  </a:ln>
                  <a:effectLst/>
                </p:spPr>
              </p:cxnSp>
            </p:grpSp>
          </p:grpSp>
        </p:grpSp>
        <p:cxnSp>
          <p:nvCxnSpPr>
            <p:cNvPr id="63" name="Straight Arrow Connector 62"/>
            <p:cNvCxnSpPr/>
            <p:nvPr/>
          </p:nvCxnSpPr>
          <p:spPr>
            <a:xfrm>
              <a:off x="4475419" y="2478047"/>
              <a:ext cx="2899015" cy="8809"/>
            </a:xfrm>
            <a:prstGeom prst="straightConnector1">
              <a:avLst/>
            </a:prstGeom>
            <a:ln>
              <a:solidFill>
                <a:srgbClr val="FFC000">
                  <a:alpha val="50000"/>
                </a:srgbClr>
              </a:solidFill>
              <a:prstDash val="sysDash"/>
              <a:headEnd type="none"/>
              <a:tailEnd type="triangle"/>
            </a:ln>
          </p:spPr>
          <p:style>
            <a:lnRef idx="3">
              <a:schemeClr val="accent3"/>
            </a:lnRef>
            <a:fillRef idx="0">
              <a:schemeClr val="accent3"/>
            </a:fillRef>
            <a:effectRef idx="2">
              <a:schemeClr val="accent3"/>
            </a:effectRef>
            <a:fontRef idx="minor">
              <a:schemeClr val="tx1"/>
            </a:fontRef>
          </p:style>
        </p:cxnSp>
        <p:grpSp>
          <p:nvGrpSpPr>
            <p:cNvPr id="64" name="Group 63"/>
            <p:cNvGrpSpPr/>
            <p:nvPr/>
          </p:nvGrpSpPr>
          <p:grpSpPr>
            <a:xfrm>
              <a:off x="446104" y="2105900"/>
              <a:ext cx="1259605" cy="728548"/>
              <a:chOff x="914775" y="3588701"/>
              <a:chExt cx="1259605" cy="728548"/>
            </a:xfrm>
          </p:grpSpPr>
          <p:grpSp>
            <p:nvGrpSpPr>
              <p:cNvPr id="65" name="Group 64"/>
              <p:cNvGrpSpPr/>
              <p:nvPr/>
            </p:nvGrpSpPr>
            <p:grpSpPr>
              <a:xfrm>
                <a:off x="1278686" y="3588701"/>
                <a:ext cx="895694" cy="725901"/>
                <a:chOff x="2581586" y="4508410"/>
                <a:chExt cx="895694" cy="725901"/>
              </a:xfrm>
            </p:grpSpPr>
            <p:sp>
              <p:nvSpPr>
                <p:cNvPr id="67" name="Rectangle 66"/>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8" name="Rectangle 67"/>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69" name="Rectangle 68"/>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70"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dirty="0">
                    <a:solidFill>
                      <a:srgbClr val="FFFFFF"/>
                    </a:solidFill>
                  </a:endParaRPr>
                </a:p>
              </p:txBody>
            </p:sp>
            <p:sp>
              <p:nvSpPr>
                <p:cNvPr id="71" name="TextBox 35"/>
                <p:cNvSpPr txBox="1"/>
                <p:nvPr/>
              </p:nvSpPr>
              <p:spPr>
                <a:xfrm>
                  <a:off x="2581586" y="4537670"/>
                  <a:ext cx="381836" cy="21544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800" dirty="0" smtClean="0">
                      <a:solidFill>
                        <a:srgbClr val="FFFFFF"/>
                      </a:solidFill>
                      <a:latin typeface="Segoe UI Light"/>
                    </a:rPr>
                    <a:t>Start</a:t>
                  </a:r>
                  <a:endParaRPr lang="en-US" sz="800" dirty="0">
                    <a:solidFill>
                      <a:srgbClr val="FFFFFF"/>
                    </a:solidFill>
                    <a:latin typeface="Segoe UI Light"/>
                  </a:endParaRPr>
                </a:p>
              </p:txBody>
            </p:sp>
            <p:sp>
              <p:nvSpPr>
                <p:cNvPr id="72" name="Rectangle 71"/>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73" name="Rectangle 72"/>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74" name="Rectangle 73"/>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75" name="Rectangle 74"/>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76" name="Rectangle 75"/>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pic>
            <p:nvPicPr>
              <p:cNvPr id="66" name="Picture 6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775" y="3876770"/>
                <a:ext cx="447528" cy="440479"/>
              </a:xfrm>
              <a:prstGeom prst="rect">
                <a:avLst/>
              </a:prstGeom>
            </p:spPr>
          </p:pic>
        </p:grpSp>
        <p:grpSp>
          <p:nvGrpSpPr>
            <p:cNvPr id="77" name="Group 76"/>
            <p:cNvGrpSpPr/>
            <p:nvPr/>
          </p:nvGrpSpPr>
          <p:grpSpPr>
            <a:xfrm>
              <a:off x="5120969" y="5146128"/>
              <a:ext cx="1259605" cy="728548"/>
              <a:chOff x="914775" y="3588701"/>
              <a:chExt cx="1259605" cy="728548"/>
            </a:xfrm>
          </p:grpSpPr>
          <p:grpSp>
            <p:nvGrpSpPr>
              <p:cNvPr id="78" name="Group 77"/>
              <p:cNvGrpSpPr/>
              <p:nvPr/>
            </p:nvGrpSpPr>
            <p:grpSpPr>
              <a:xfrm>
                <a:off x="1278686" y="3588701"/>
                <a:ext cx="895694" cy="725901"/>
                <a:chOff x="2581586" y="4508410"/>
                <a:chExt cx="895694" cy="725901"/>
              </a:xfrm>
            </p:grpSpPr>
            <p:sp>
              <p:nvSpPr>
                <p:cNvPr id="80" name="Rectangle 79"/>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81" name="Rectangle 80"/>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82" name="Rectangle 81"/>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83"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dirty="0">
                    <a:solidFill>
                      <a:srgbClr val="FFFFFF"/>
                    </a:solidFill>
                  </a:endParaRPr>
                </a:p>
              </p:txBody>
            </p:sp>
            <p:sp>
              <p:nvSpPr>
                <p:cNvPr id="84" name="TextBox 35"/>
                <p:cNvSpPr txBox="1"/>
                <p:nvPr/>
              </p:nvSpPr>
              <p:spPr>
                <a:xfrm>
                  <a:off x="2581586" y="4537670"/>
                  <a:ext cx="381836" cy="21544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800" dirty="0" smtClean="0">
                      <a:solidFill>
                        <a:srgbClr val="FFFFFF"/>
                      </a:solidFill>
                      <a:latin typeface="Segoe UI Light"/>
                    </a:rPr>
                    <a:t>Start</a:t>
                  </a:r>
                  <a:endParaRPr lang="en-US" sz="800" dirty="0">
                    <a:solidFill>
                      <a:srgbClr val="FFFFFF"/>
                    </a:solidFill>
                    <a:latin typeface="Segoe UI Light"/>
                  </a:endParaRPr>
                </a:p>
              </p:txBody>
            </p:sp>
            <p:sp>
              <p:nvSpPr>
                <p:cNvPr id="85" name="Rectangle 84"/>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86" name="Rectangle 85"/>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87" name="Rectangle 86"/>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88" name="Rectangle 87"/>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89" name="Rectangle 88"/>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pic>
            <p:nvPicPr>
              <p:cNvPr id="79" name="Picture 7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775" y="3876770"/>
                <a:ext cx="447528" cy="440479"/>
              </a:xfrm>
              <a:prstGeom prst="rect">
                <a:avLst/>
              </a:prstGeom>
            </p:spPr>
          </p:pic>
        </p:grpSp>
        <p:cxnSp>
          <p:nvCxnSpPr>
            <p:cNvPr id="90" name="Straight Arrow Connector 89"/>
            <p:cNvCxnSpPr/>
            <p:nvPr/>
          </p:nvCxnSpPr>
          <p:spPr>
            <a:xfrm flipV="1">
              <a:off x="5898469" y="2694989"/>
              <a:ext cx="1475965" cy="2388861"/>
            </a:xfrm>
            <a:prstGeom prst="straightConnector1">
              <a:avLst/>
            </a:prstGeom>
            <a:ln>
              <a:solidFill>
                <a:schemeClr val="accent2">
                  <a:lumMod val="60000"/>
                  <a:lumOff val="40000"/>
                  <a:alpha val="50000"/>
                </a:schemeClr>
              </a:solidFill>
              <a:prstDash val="sysDash"/>
              <a:headEnd type="none"/>
              <a:tailEnd type="triangle"/>
            </a:ln>
          </p:spPr>
          <p:style>
            <a:lnRef idx="3">
              <a:schemeClr val="accent3"/>
            </a:lnRef>
            <a:fillRef idx="0">
              <a:schemeClr val="accent3"/>
            </a:fillRef>
            <a:effectRef idx="2">
              <a:schemeClr val="accent3"/>
            </a:effectRef>
            <a:fontRef idx="minor">
              <a:schemeClr val="tx1"/>
            </a:fontRef>
          </p:style>
        </p:cxnSp>
        <p:cxnSp>
          <p:nvCxnSpPr>
            <p:cNvPr id="92" name="Straight Arrow Connector 91"/>
            <p:cNvCxnSpPr/>
            <p:nvPr/>
          </p:nvCxnSpPr>
          <p:spPr>
            <a:xfrm flipV="1">
              <a:off x="1912058" y="2486856"/>
              <a:ext cx="1712572" cy="15715"/>
            </a:xfrm>
            <a:prstGeom prst="straightConnector1">
              <a:avLst/>
            </a:prstGeom>
            <a:ln>
              <a:solidFill>
                <a:srgbClr val="FFC000">
                  <a:alpha val="50000"/>
                </a:srgbClr>
              </a:solidFill>
              <a:prstDash val="sysDash"/>
              <a:headEnd type="none"/>
              <a:tailEnd type="triangle"/>
            </a:ln>
          </p:spPr>
          <p:style>
            <a:lnRef idx="3">
              <a:schemeClr val="accent3"/>
            </a:lnRef>
            <a:fillRef idx="0">
              <a:schemeClr val="accent3"/>
            </a:fillRef>
            <a:effectRef idx="2">
              <a:schemeClr val="accent3"/>
            </a:effectRef>
            <a:fontRef idx="minor">
              <a:schemeClr val="tx1"/>
            </a:fontRef>
          </p:style>
        </p:cxnSp>
        <p:sp>
          <p:nvSpPr>
            <p:cNvPr id="96" name="TextBox 95"/>
            <p:cNvSpPr txBox="1"/>
            <p:nvPr/>
          </p:nvSpPr>
          <p:spPr>
            <a:xfrm>
              <a:off x="4190430" y="1016958"/>
              <a:ext cx="1204715"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solidFill>
                    <a:srgbClr val="92D050"/>
                  </a:solidFill>
                </a:rPr>
                <a:t>intranet</a:t>
              </a:r>
            </a:p>
          </p:txBody>
        </p:sp>
        <p:sp>
          <p:nvSpPr>
            <p:cNvPr id="97" name="TextBox 96"/>
            <p:cNvSpPr txBox="1"/>
            <p:nvPr/>
          </p:nvSpPr>
          <p:spPr>
            <a:xfrm>
              <a:off x="3017872" y="1023939"/>
              <a:ext cx="1178510"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solidFill>
                    <a:srgbClr val="FFC000"/>
                  </a:solidFill>
                </a:rPr>
                <a:t>extranet</a:t>
              </a:r>
            </a:p>
          </p:txBody>
        </p:sp>
        <p:sp>
          <p:nvSpPr>
            <p:cNvPr id="98" name="Flowchart: Document 97"/>
            <p:cNvSpPr/>
            <p:nvPr/>
          </p:nvSpPr>
          <p:spPr bwMode="auto">
            <a:xfrm>
              <a:off x="9089982" y="2022787"/>
              <a:ext cx="2877436" cy="879845"/>
            </a:xfrm>
            <a:prstGeom prst="flowChartDocumen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t>
              </a:r>
              <a:r>
                <a:rPr lang="en-US" dirty="0" err="1" smtClean="0">
                  <a:gradFill>
                    <a:gsLst>
                      <a:gs pos="0">
                        <a:srgbClr val="FFFFFF"/>
                      </a:gs>
                      <a:gs pos="100000">
                        <a:srgbClr val="FFFFFF"/>
                      </a:gs>
                    </a:gsLst>
                    <a:lin ang="5400000" scaled="0"/>
                  </a:gradFill>
                </a:rPr>
                <a:t>InsideCorporateNetwork</a:t>
              </a:r>
              <a:r>
                <a:rPr lang="en-US" dirty="0" smtClean="0">
                  <a:gradFill>
                    <a:gsLst>
                      <a:gs pos="0">
                        <a:srgbClr val="FFFFFF"/>
                      </a:gs>
                      <a:gs pos="100000">
                        <a:srgbClr val="FFFFFF"/>
                      </a:gs>
                    </a:gsLst>
                    <a:lin ang="5400000" scaled="0"/>
                  </a:gradFill>
                </a:rPr>
                <a:t>’</a:t>
              </a:r>
            </a:p>
            <a:p>
              <a:pPr algn="ctr" defTabSz="932472" fontAlgn="base">
                <a:spcBef>
                  <a:spcPct val="0"/>
                </a:spcBef>
                <a:spcAft>
                  <a:spcPct val="0"/>
                </a:spcAft>
              </a:pPr>
              <a:r>
                <a:rPr lang="en-US" dirty="0" smtClean="0">
                  <a:gradFill>
                    <a:gsLst>
                      <a:gs pos="0">
                        <a:srgbClr val="FFFFFF"/>
                      </a:gs>
                      <a:gs pos="100000">
                        <a:srgbClr val="FFFFFF"/>
                      </a:gs>
                    </a:gsLst>
                    <a:lin ang="5400000" scaled="0"/>
                  </a:gradFill>
                </a:rPr>
                <a:t>(Boolean) claim</a:t>
              </a:r>
              <a:endParaRPr lang="en-US" dirty="0">
                <a:gradFill>
                  <a:gsLst>
                    <a:gs pos="0">
                      <a:srgbClr val="FFFFFF"/>
                    </a:gs>
                    <a:gs pos="100000">
                      <a:srgbClr val="FFFFFF"/>
                    </a:gs>
                  </a:gsLst>
                  <a:lin ang="5400000" scaled="0"/>
                </a:gradFill>
              </a:endParaRPr>
            </a:p>
          </p:txBody>
        </p:sp>
        <p:sp>
          <p:nvSpPr>
            <p:cNvPr id="99" name="Notched Right Arrow 98"/>
            <p:cNvSpPr/>
            <p:nvPr/>
          </p:nvSpPr>
          <p:spPr bwMode="auto">
            <a:xfrm>
              <a:off x="8298697" y="2286962"/>
              <a:ext cx="548634" cy="382168"/>
            </a:xfrm>
            <a:prstGeom prst="notched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extBox 1"/>
            <p:cNvSpPr txBox="1"/>
            <p:nvPr/>
          </p:nvSpPr>
          <p:spPr>
            <a:xfrm>
              <a:off x="4703727" y="2081656"/>
              <a:ext cx="2133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solidFill>
                    <a:srgbClr val="FFC000"/>
                  </a:solidFill>
                </a:rPr>
                <a:t>Extranet access</a:t>
              </a:r>
            </a:p>
          </p:txBody>
        </p:sp>
        <p:sp>
          <p:nvSpPr>
            <p:cNvPr id="100" name="TextBox 99"/>
            <p:cNvSpPr txBox="1"/>
            <p:nvPr/>
          </p:nvSpPr>
          <p:spPr>
            <a:xfrm rot="18095089">
              <a:off x="5386651" y="3670708"/>
              <a:ext cx="2133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solidFill>
                    <a:srgbClr val="92D050"/>
                  </a:solidFill>
                </a:rPr>
                <a:t>Intranet access</a:t>
              </a:r>
            </a:p>
          </p:txBody>
        </p:sp>
      </p:grpSp>
    </p:spTree>
    <p:extLst>
      <p:ext uri="{BB962C8B-B14F-4D97-AF65-F5344CB8AC3E}">
        <p14:creationId xmlns:p14="http://schemas.microsoft.com/office/powerpoint/2010/main" val="26410357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smtClean="0"/>
              <a:t>Access control in ADFS</a:t>
            </a:r>
            <a:endParaRPr lang="en-US" sz="7200" dirty="0"/>
          </a:p>
        </p:txBody>
      </p:sp>
    </p:spTree>
    <p:extLst>
      <p:ext uri="{BB962C8B-B14F-4D97-AF65-F5344CB8AC3E}">
        <p14:creationId xmlns:p14="http://schemas.microsoft.com/office/powerpoint/2010/main" val="31375446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3"/>
          <p:cNvSpPr>
            <a:spLocks noGrp="1"/>
          </p:cNvSpPr>
          <p:nvPr>
            <p:ph type="title"/>
          </p:nvPr>
        </p:nvSpPr>
        <p:spPr>
          <a:xfrm>
            <a:off x="99073" y="75600"/>
            <a:ext cx="11889564" cy="690093"/>
          </a:xfrm>
        </p:spPr>
        <p:txBody>
          <a:bodyPr/>
          <a:lstStyle/>
          <a:p>
            <a:r>
              <a:rPr lang="en-US" sz="3200" dirty="0" smtClean="0"/>
              <a:t>ADFS Access control – from a 1000 ft. vantage point</a:t>
            </a:r>
            <a:endParaRPr lang="en-US" sz="3200" dirty="0"/>
          </a:p>
        </p:txBody>
      </p:sp>
      <p:sp>
        <p:nvSpPr>
          <p:cNvPr id="4" name="Rectangle 3"/>
          <p:cNvSpPr/>
          <p:nvPr/>
        </p:nvSpPr>
        <p:spPr>
          <a:xfrm>
            <a:off x="1865647" y="1241104"/>
            <a:ext cx="4452628"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2000" kern="0" dirty="0" smtClean="0">
                <a:solidFill>
                  <a:prstClr val="white"/>
                </a:solidFill>
                <a:latin typeface="Segoe UI Light"/>
              </a:rPr>
              <a:t>Authentication</a:t>
            </a:r>
          </a:p>
        </p:txBody>
      </p:sp>
      <p:sp>
        <p:nvSpPr>
          <p:cNvPr id="5" name="Rectangle 4"/>
          <p:cNvSpPr/>
          <p:nvPr/>
        </p:nvSpPr>
        <p:spPr>
          <a:xfrm>
            <a:off x="6375459" y="1241104"/>
            <a:ext cx="3500338" cy="4732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2000" kern="0" dirty="0" smtClean="0">
                <a:solidFill>
                  <a:prstClr val="white"/>
                </a:solidFill>
                <a:latin typeface="Segoe UI Light"/>
              </a:rPr>
              <a:t>Authorization</a:t>
            </a:r>
          </a:p>
        </p:txBody>
      </p:sp>
      <p:sp>
        <p:nvSpPr>
          <p:cNvPr id="6" name="Rectangle 5"/>
          <p:cNvSpPr/>
          <p:nvPr/>
        </p:nvSpPr>
        <p:spPr>
          <a:xfrm>
            <a:off x="1865647" y="2247157"/>
            <a:ext cx="1463023" cy="70147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Segoe UI Light"/>
              </a:rPr>
              <a:t>User authentication</a:t>
            </a:r>
          </a:p>
        </p:txBody>
      </p:sp>
      <p:sp>
        <p:nvSpPr>
          <p:cNvPr id="7" name="Rectangle 6"/>
          <p:cNvSpPr/>
          <p:nvPr/>
        </p:nvSpPr>
        <p:spPr>
          <a:xfrm>
            <a:off x="3377810" y="2247156"/>
            <a:ext cx="1431291" cy="70147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Segoe UI Light"/>
              </a:rPr>
              <a:t>Device authentication</a:t>
            </a:r>
          </a:p>
        </p:txBody>
      </p:sp>
      <p:sp>
        <p:nvSpPr>
          <p:cNvPr id="8" name="Rectangle 7"/>
          <p:cNvSpPr/>
          <p:nvPr/>
        </p:nvSpPr>
        <p:spPr>
          <a:xfrm>
            <a:off x="4855251" y="1747490"/>
            <a:ext cx="1463023" cy="120113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Segoe UI Light"/>
              </a:rPr>
              <a:t>Additional authentication</a:t>
            </a:r>
          </a:p>
        </p:txBody>
      </p:sp>
      <p:grpSp>
        <p:nvGrpSpPr>
          <p:cNvPr id="9" name="Group 8"/>
          <p:cNvGrpSpPr/>
          <p:nvPr/>
        </p:nvGrpSpPr>
        <p:grpSpPr>
          <a:xfrm>
            <a:off x="10058675" y="1279884"/>
            <a:ext cx="1929962" cy="822623"/>
            <a:chOff x="9968447" y="3431488"/>
            <a:chExt cx="1929962" cy="822623"/>
          </a:xfrm>
        </p:grpSpPr>
        <p:sp>
          <p:nvSpPr>
            <p:cNvPr id="10" name="&quot;No&quot; Symbol 9"/>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1" name="Donut 10"/>
            <p:cNvSpPr/>
            <p:nvPr/>
          </p:nvSpPr>
          <p:spPr>
            <a:xfrm>
              <a:off x="10489528" y="3458542"/>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cxnSp>
          <p:nvCxnSpPr>
            <p:cNvPr id="12" name="Straight Arrow Connector 11"/>
            <p:cNvCxnSpPr/>
            <p:nvPr/>
          </p:nvCxnSpPr>
          <p:spPr>
            <a:xfrm flipV="1">
              <a:off x="9968447" y="3553331"/>
              <a:ext cx="470311" cy="6676"/>
            </a:xfrm>
            <a:prstGeom prst="straightConnector1">
              <a:avLst/>
            </a:prstGeom>
            <a:noFill/>
            <a:ln w="12700" cap="flat" cmpd="sng" algn="ctr">
              <a:solidFill>
                <a:srgbClr val="70AD47"/>
              </a:solidFill>
              <a:prstDash val="sysDash"/>
              <a:miter lim="800000"/>
              <a:tailEnd type="triangle"/>
            </a:ln>
            <a:effectLst/>
          </p:spPr>
        </p:cxnSp>
        <p:cxnSp>
          <p:nvCxnSpPr>
            <p:cNvPr id="13" name="Elbow Connector 12"/>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14" name="TextBox 13"/>
            <p:cNvSpPr txBox="1"/>
            <p:nvPr/>
          </p:nvSpPr>
          <p:spPr>
            <a:xfrm>
              <a:off x="10551687" y="3431488"/>
              <a:ext cx="1346722" cy="276999"/>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Access token</a:t>
              </a:r>
              <a:endParaRPr lang="en-US" sz="1200" b="1" dirty="0">
                <a:solidFill>
                  <a:srgbClr val="FFFFFF"/>
                </a:solidFill>
                <a:latin typeface="Segoe UI Light" panose="020B0502040204020203" pitchFamily="34" charset="0"/>
                <a:cs typeface="Segoe UI Light" panose="020B0502040204020203" pitchFamily="34" charset="0"/>
              </a:endParaRPr>
            </a:p>
          </p:txBody>
        </p:sp>
        <p:sp>
          <p:nvSpPr>
            <p:cNvPr id="15" name="TextBox 14"/>
            <p:cNvSpPr txBox="1"/>
            <p:nvPr/>
          </p:nvSpPr>
          <p:spPr>
            <a:xfrm>
              <a:off x="10591792" y="3977112"/>
              <a:ext cx="1306617" cy="276999"/>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Access denied</a:t>
              </a:r>
              <a:endParaRPr lang="en-US" sz="1200" b="1" dirty="0">
                <a:solidFill>
                  <a:srgbClr val="FFFFFF"/>
                </a:solidFill>
                <a:latin typeface="Segoe UI Light" panose="020B0502040204020203" pitchFamily="34" charset="0"/>
                <a:cs typeface="Segoe UI Light" panose="020B0502040204020203" pitchFamily="34" charset="0"/>
              </a:endParaRPr>
            </a:p>
          </p:txBody>
        </p:sp>
      </p:grpSp>
      <p:grpSp>
        <p:nvGrpSpPr>
          <p:cNvPr id="19" name="Group 18"/>
          <p:cNvGrpSpPr/>
          <p:nvPr/>
        </p:nvGrpSpPr>
        <p:grpSpPr>
          <a:xfrm>
            <a:off x="1539197" y="5142121"/>
            <a:ext cx="3607410" cy="732555"/>
            <a:chOff x="1319837" y="4734619"/>
            <a:chExt cx="3607410" cy="732555"/>
          </a:xfrm>
        </p:grpSpPr>
        <p:sp>
          <p:nvSpPr>
            <p:cNvPr id="17" name="Right Brace 16"/>
            <p:cNvSpPr/>
            <p:nvPr/>
          </p:nvSpPr>
          <p:spPr>
            <a:xfrm rot="5400000">
              <a:off x="2959461" y="3421445"/>
              <a:ext cx="317106" cy="2943454"/>
            </a:xfrm>
            <a:prstGeom prst="rightBrace">
              <a:avLst>
                <a:gd name="adj1" fmla="val 20153"/>
                <a:gd name="adj2"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8" name="TextBox 17"/>
            <p:cNvSpPr txBox="1"/>
            <p:nvPr/>
          </p:nvSpPr>
          <p:spPr>
            <a:xfrm>
              <a:off x="1319837" y="4950109"/>
              <a:ext cx="360741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smtClean="0">
                  <a:gradFill>
                    <a:gsLst>
                      <a:gs pos="2917">
                        <a:srgbClr val="FFFFFF"/>
                      </a:gs>
                      <a:gs pos="30000">
                        <a:srgbClr val="FFFFFF"/>
                      </a:gs>
                    </a:gsLst>
                    <a:lin ang="5400000" scaled="0"/>
                  </a:gradFill>
                  <a:latin typeface="Segoe UI Light"/>
                </a:rPr>
                <a:t>Compound identity (user @ device)</a:t>
              </a:r>
            </a:p>
          </p:txBody>
        </p:sp>
      </p:grpSp>
      <p:grpSp>
        <p:nvGrpSpPr>
          <p:cNvPr id="20" name="Group 19"/>
          <p:cNvGrpSpPr/>
          <p:nvPr/>
        </p:nvGrpSpPr>
        <p:grpSpPr>
          <a:xfrm>
            <a:off x="1865646" y="5947511"/>
            <a:ext cx="4452627" cy="750116"/>
            <a:chOff x="1646286" y="4734619"/>
            <a:chExt cx="4452627" cy="750116"/>
          </a:xfrm>
        </p:grpSpPr>
        <p:sp>
          <p:nvSpPr>
            <p:cNvPr id="21" name="Right Brace 20"/>
            <p:cNvSpPr/>
            <p:nvPr/>
          </p:nvSpPr>
          <p:spPr>
            <a:xfrm rot="5400000">
              <a:off x="3714047" y="2666858"/>
              <a:ext cx="317106" cy="4452627"/>
            </a:xfrm>
            <a:prstGeom prst="rightBrace">
              <a:avLst>
                <a:gd name="adj1" fmla="val 20153"/>
                <a:gd name="adj2"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2" name="TextBox 21"/>
            <p:cNvSpPr txBox="1"/>
            <p:nvPr/>
          </p:nvSpPr>
          <p:spPr>
            <a:xfrm>
              <a:off x="2137666" y="4967670"/>
              <a:ext cx="3486915"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smtClean="0">
                  <a:gradFill>
                    <a:gsLst>
                      <a:gs pos="2917">
                        <a:srgbClr val="FFFFFF"/>
                      </a:gs>
                      <a:gs pos="30000">
                        <a:srgbClr val="FFFFFF"/>
                      </a:gs>
                    </a:gsLst>
                    <a:lin ang="5400000" scaled="0"/>
                  </a:gradFill>
                  <a:latin typeface="Segoe UI Light"/>
                </a:rPr>
                <a:t>Multiple factor authentication (MFA)</a:t>
              </a:r>
            </a:p>
          </p:txBody>
        </p:sp>
      </p:grpSp>
      <p:grpSp>
        <p:nvGrpSpPr>
          <p:cNvPr id="29" name="Group 28"/>
          <p:cNvGrpSpPr/>
          <p:nvPr/>
        </p:nvGrpSpPr>
        <p:grpSpPr>
          <a:xfrm>
            <a:off x="99074" y="2948626"/>
            <a:ext cx="3994383" cy="1463026"/>
            <a:chOff x="-120286" y="1965733"/>
            <a:chExt cx="3994383" cy="1463026"/>
          </a:xfrm>
        </p:grpSpPr>
        <p:cxnSp>
          <p:nvCxnSpPr>
            <p:cNvPr id="24" name="Elbow Connector 23"/>
            <p:cNvCxnSpPr>
              <a:stCxn id="7" idx="2"/>
            </p:cNvCxnSpPr>
            <p:nvPr/>
          </p:nvCxnSpPr>
          <p:spPr>
            <a:xfrm rot="5400000">
              <a:off x="2241348" y="1274328"/>
              <a:ext cx="941343" cy="2324154"/>
            </a:xfrm>
            <a:prstGeom prst="bentConnector2">
              <a:avLst/>
            </a:prstGeom>
            <a:ln>
              <a:solidFill>
                <a:schemeClr val="tx1"/>
              </a:solidFill>
              <a:prstDash val="dashDot"/>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0286" y="2468496"/>
              <a:ext cx="1583696" cy="960263"/>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rgbClr val="FFFFFF"/>
                      </a:gs>
                      <a:gs pos="30000">
                        <a:srgbClr val="FFFFFF"/>
                      </a:gs>
                    </a:gsLst>
                    <a:lin ang="5400000" scaled="0"/>
                  </a:gradFill>
                  <a:latin typeface="Segoe UI Light"/>
                </a:rPr>
                <a:t>Seamless second factor authn.</a:t>
              </a:r>
            </a:p>
          </p:txBody>
        </p:sp>
      </p:grpSp>
      <p:grpSp>
        <p:nvGrpSpPr>
          <p:cNvPr id="32" name="Group 31"/>
          <p:cNvGrpSpPr/>
          <p:nvPr/>
        </p:nvGrpSpPr>
        <p:grpSpPr>
          <a:xfrm>
            <a:off x="99074" y="2745313"/>
            <a:ext cx="2498086" cy="738664"/>
            <a:chOff x="-68988" y="2596685"/>
            <a:chExt cx="2498086" cy="738664"/>
          </a:xfrm>
        </p:grpSpPr>
        <p:cxnSp>
          <p:nvCxnSpPr>
            <p:cNvPr id="33" name="Elbow Connector 32"/>
            <p:cNvCxnSpPr>
              <a:stCxn id="6" idx="2"/>
            </p:cNvCxnSpPr>
            <p:nvPr/>
          </p:nvCxnSpPr>
          <p:spPr>
            <a:xfrm rot="5400000">
              <a:off x="1888218" y="2513021"/>
              <a:ext cx="253901" cy="827859"/>
            </a:xfrm>
            <a:prstGeom prst="bentConnector2">
              <a:avLst/>
            </a:prstGeom>
            <a:ln>
              <a:solidFill>
                <a:schemeClr val="tx1"/>
              </a:solidFill>
              <a:prstDash val="dashDot"/>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988" y="2596685"/>
              <a:ext cx="1629846"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rgbClr val="FFFFFF"/>
                      </a:gs>
                      <a:gs pos="30000">
                        <a:srgbClr val="FFFFFF"/>
                      </a:gs>
                    </a:gsLst>
                    <a:lin ang="5400000" scaled="0"/>
                  </a:gradFill>
                  <a:latin typeface="Segoe UI Light"/>
                </a:rPr>
                <a:t>Establish user identity</a:t>
              </a:r>
            </a:p>
          </p:txBody>
        </p:sp>
      </p:grpSp>
      <p:grpSp>
        <p:nvGrpSpPr>
          <p:cNvPr id="36" name="Group 35"/>
          <p:cNvGrpSpPr/>
          <p:nvPr/>
        </p:nvGrpSpPr>
        <p:grpSpPr>
          <a:xfrm>
            <a:off x="52924" y="2948626"/>
            <a:ext cx="5533840" cy="2075693"/>
            <a:chOff x="-3073086" y="2791564"/>
            <a:chExt cx="5533840" cy="2075693"/>
          </a:xfrm>
        </p:grpSpPr>
        <p:cxnSp>
          <p:nvCxnSpPr>
            <p:cNvPr id="37" name="Elbow Connector 36"/>
            <p:cNvCxnSpPr>
              <a:stCxn id="8" idx="2"/>
            </p:cNvCxnSpPr>
            <p:nvPr/>
          </p:nvCxnSpPr>
          <p:spPr>
            <a:xfrm rot="5400000">
              <a:off x="-270929" y="1705785"/>
              <a:ext cx="1645903" cy="3817462"/>
            </a:xfrm>
            <a:prstGeom prst="bentConnector2">
              <a:avLst/>
            </a:prstGeom>
            <a:ln>
              <a:solidFill>
                <a:schemeClr val="tx1"/>
              </a:solidFill>
              <a:prstDash val="dashDot"/>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73086" y="4128593"/>
              <a:ext cx="1628413"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rgbClr val="FFFFFF"/>
                      </a:gs>
                      <a:gs pos="30000">
                        <a:srgbClr val="FFFFFF"/>
                      </a:gs>
                    </a:gsLst>
                    <a:lin ang="5400000" scaled="0"/>
                  </a:gradFill>
                  <a:latin typeface="Segoe UI Light"/>
                </a:rPr>
                <a:t>Verify user identity</a:t>
              </a:r>
            </a:p>
          </p:txBody>
        </p:sp>
      </p:grpSp>
      <p:sp>
        <p:nvSpPr>
          <p:cNvPr id="30" name="Rectangle 29"/>
          <p:cNvSpPr/>
          <p:nvPr/>
        </p:nvSpPr>
        <p:spPr>
          <a:xfrm>
            <a:off x="1865646" y="1747490"/>
            <a:ext cx="2943455"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Segoe UI Light"/>
              </a:rPr>
              <a:t>Primary Authentication</a:t>
            </a:r>
          </a:p>
        </p:txBody>
      </p:sp>
    </p:spTree>
    <p:extLst>
      <p:ext uri="{BB962C8B-B14F-4D97-AF65-F5344CB8AC3E}">
        <p14:creationId xmlns:p14="http://schemas.microsoft.com/office/powerpoint/2010/main" val="4331339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p:cNvSpPr>
            <a:spLocks noGrp="1"/>
          </p:cNvSpPr>
          <p:nvPr>
            <p:ph type="title"/>
          </p:nvPr>
        </p:nvSpPr>
        <p:spPr>
          <a:xfrm>
            <a:off x="99073" y="75600"/>
            <a:ext cx="11889564" cy="690093"/>
          </a:xfrm>
        </p:spPr>
        <p:txBody>
          <a:bodyPr/>
          <a:lstStyle/>
          <a:p>
            <a:r>
              <a:rPr lang="en-US" sz="3200" dirty="0" smtClean="0"/>
              <a:t>Conceptually, it resembles a pipeline …</a:t>
            </a:r>
            <a:endParaRPr lang="en-US" sz="3200" dirty="0"/>
          </a:p>
        </p:txBody>
      </p:sp>
      <p:grpSp>
        <p:nvGrpSpPr>
          <p:cNvPr id="230" name="Group 229"/>
          <p:cNvGrpSpPr/>
          <p:nvPr/>
        </p:nvGrpSpPr>
        <p:grpSpPr>
          <a:xfrm>
            <a:off x="283090" y="3360825"/>
            <a:ext cx="1629929" cy="606930"/>
            <a:chOff x="283090" y="3360825"/>
            <a:chExt cx="1629929" cy="606930"/>
          </a:xfrm>
        </p:grpSpPr>
        <p:cxnSp>
          <p:nvCxnSpPr>
            <p:cNvPr id="119" name="Straight Arrow Connector 118"/>
            <p:cNvCxnSpPr/>
            <p:nvPr/>
          </p:nvCxnSpPr>
          <p:spPr>
            <a:xfrm>
              <a:off x="1163050" y="3553330"/>
              <a:ext cx="749968" cy="0"/>
            </a:xfrm>
            <a:prstGeom prst="straightConnector1">
              <a:avLst/>
            </a:prstGeom>
            <a:noFill/>
            <a:ln w="6350" cap="flat" cmpd="sng" algn="ctr">
              <a:solidFill>
                <a:srgbClr val="5B9BD5"/>
              </a:solidFill>
              <a:prstDash val="solid"/>
              <a:miter lim="800000"/>
              <a:tailEnd type="triangle"/>
            </a:ln>
            <a:effectLst/>
          </p:spPr>
        </p:cxnSp>
        <p:cxnSp>
          <p:nvCxnSpPr>
            <p:cNvPr id="120" name="Straight Arrow Connector 119"/>
            <p:cNvCxnSpPr/>
            <p:nvPr/>
          </p:nvCxnSpPr>
          <p:spPr>
            <a:xfrm>
              <a:off x="1163051" y="3729793"/>
              <a:ext cx="749968" cy="0"/>
            </a:xfrm>
            <a:prstGeom prst="straightConnector1">
              <a:avLst/>
            </a:prstGeom>
            <a:noFill/>
            <a:ln w="6350" cap="flat" cmpd="sng" algn="ctr">
              <a:solidFill>
                <a:srgbClr val="5B9BD5"/>
              </a:solidFill>
              <a:prstDash val="solid"/>
              <a:miter lim="800000"/>
              <a:tailEnd type="triangle"/>
            </a:ln>
            <a:effectLst/>
          </p:spPr>
        </p:cxnSp>
        <p:cxnSp>
          <p:nvCxnSpPr>
            <p:cNvPr id="121" name="Straight Arrow Connector 120"/>
            <p:cNvCxnSpPr/>
            <p:nvPr/>
          </p:nvCxnSpPr>
          <p:spPr>
            <a:xfrm>
              <a:off x="1163051" y="3906255"/>
              <a:ext cx="749968" cy="0"/>
            </a:xfrm>
            <a:prstGeom prst="straightConnector1">
              <a:avLst/>
            </a:prstGeom>
            <a:noFill/>
            <a:ln w="6350" cap="flat" cmpd="sng" algn="ctr">
              <a:solidFill>
                <a:srgbClr val="5B9BD5"/>
              </a:solidFill>
              <a:prstDash val="solid"/>
              <a:miter lim="800000"/>
              <a:tailEnd type="triangle"/>
            </a:ln>
            <a:effectLst/>
          </p:spPr>
        </p:cxnSp>
        <p:sp>
          <p:nvSpPr>
            <p:cNvPr id="122" name="TextBox 121"/>
            <p:cNvSpPr txBox="1"/>
            <p:nvPr/>
          </p:nvSpPr>
          <p:spPr>
            <a:xfrm>
              <a:off x="1235239" y="3360825"/>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OAuth</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3" name="TextBox 122"/>
            <p:cNvSpPr txBox="1"/>
            <p:nvPr/>
          </p:nvSpPr>
          <p:spPr>
            <a:xfrm>
              <a:off x="1219198" y="3545309"/>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WS-Fed</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4" name="TextBox 123"/>
            <p:cNvSpPr txBox="1"/>
            <p:nvPr/>
          </p:nvSpPr>
          <p:spPr>
            <a:xfrm>
              <a:off x="1219198" y="3713750"/>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SAML</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5" name="Left Brace 124"/>
            <p:cNvSpPr/>
            <p:nvPr/>
          </p:nvSpPr>
          <p:spPr>
            <a:xfrm>
              <a:off x="954503" y="3465098"/>
              <a:ext cx="176463" cy="473242"/>
            </a:xfrm>
            <a:prstGeom prst="leftBrace">
              <a:avLst/>
            </a:prstGeom>
            <a:noFill/>
            <a:ln w="6350" cap="flat" cmpd="sng" algn="ctr">
              <a:solidFill>
                <a:srgbClr val="5B9BD5"/>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126" name="TextBox 125"/>
            <p:cNvSpPr txBox="1"/>
            <p:nvPr/>
          </p:nvSpPr>
          <p:spPr>
            <a:xfrm>
              <a:off x="283090" y="3506090"/>
              <a:ext cx="762682" cy="461665"/>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Client request</a:t>
              </a:r>
              <a:endParaRPr lang="en-US" sz="1200" b="1" dirty="0">
                <a:solidFill>
                  <a:srgbClr val="FFFFFF"/>
                </a:solidFill>
                <a:latin typeface="Segoe UI Light" panose="020B0502040204020203" pitchFamily="34" charset="0"/>
                <a:cs typeface="Segoe UI Light" panose="020B0502040204020203" pitchFamily="34" charset="0"/>
              </a:endParaRPr>
            </a:p>
          </p:txBody>
        </p:sp>
      </p:grpSp>
      <p:grpSp>
        <p:nvGrpSpPr>
          <p:cNvPr id="217" name="Group 216"/>
          <p:cNvGrpSpPr/>
          <p:nvPr/>
        </p:nvGrpSpPr>
        <p:grpSpPr>
          <a:xfrm>
            <a:off x="9968447" y="3508402"/>
            <a:ext cx="1648992" cy="705105"/>
            <a:chOff x="9968447" y="3508402"/>
            <a:chExt cx="1648992" cy="705105"/>
          </a:xfrm>
        </p:grpSpPr>
        <p:sp>
          <p:nvSpPr>
            <p:cNvPr id="138" name="&quot;No&quot; Symbol 137"/>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39" name="Donut 138"/>
            <p:cNvSpPr/>
            <p:nvPr/>
          </p:nvSpPr>
          <p:spPr>
            <a:xfrm>
              <a:off x="10489528" y="3535456"/>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cxnSp>
          <p:nvCxnSpPr>
            <p:cNvPr id="140" name="Straight Arrow Connector 139"/>
            <p:cNvCxnSpPr/>
            <p:nvPr/>
          </p:nvCxnSpPr>
          <p:spPr>
            <a:xfrm flipV="1">
              <a:off x="9988205" y="3630245"/>
              <a:ext cx="450553" cy="6676"/>
            </a:xfrm>
            <a:prstGeom prst="straightConnector1">
              <a:avLst/>
            </a:prstGeom>
            <a:noFill/>
            <a:ln w="12700" cap="flat" cmpd="sng" algn="ctr">
              <a:solidFill>
                <a:srgbClr val="70AD47"/>
              </a:solidFill>
              <a:prstDash val="sysDash"/>
              <a:miter lim="800000"/>
              <a:tailEnd type="triangle"/>
            </a:ln>
            <a:effectLst/>
          </p:spPr>
        </p:cxnSp>
        <p:cxnSp>
          <p:nvCxnSpPr>
            <p:cNvPr id="141" name="Elbow Connector 140"/>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142" name="TextBox 141"/>
            <p:cNvSpPr txBox="1"/>
            <p:nvPr/>
          </p:nvSpPr>
          <p:spPr>
            <a:xfrm>
              <a:off x="10551687" y="3508402"/>
              <a:ext cx="1025647"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Access token</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43" name="TextBox 142"/>
            <p:cNvSpPr txBox="1"/>
            <p:nvPr/>
          </p:nvSpPr>
          <p:spPr>
            <a:xfrm>
              <a:off x="10591792" y="3977112"/>
              <a:ext cx="1025647"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Access denied</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31" name="Group 230"/>
          <p:cNvGrpSpPr/>
          <p:nvPr/>
        </p:nvGrpSpPr>
        <p:grpSpPr>
          <a:xfrm>
            <a:off x="1913019" y="2979375"/>
            <a:ext cx="8013027" cy="1996958"/>
            <a:chOff x="1913019" y="2979375"/>
            <a:chExt cx="8013027" cy="1996958"/>
          </a:xfrm>
        </p:grpSpPr>
        <p:sp>
          <p:nvSpPr>
            <p:cNvPr id="118" name="Rectangle 117"/>
            <p:cNvSpPr/>
            <p:nvPr/>
          </p:nvSpPr>
          <p:spPr>
            <a:xfrm>
              <a:off x="1913019" y="3465098"/>
              <a:ext cx="734880"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Protocol Handlers</a:t>
              </a:r>
            </a:p>
          </p:txBody>
        </p:sp>
        <p:grpSp>
          <p:nvGrpSpPr>
            <p:cNvPr id="197" name="Group 196"/>
            <p:cNvGrpSpPr/>
            <p:nvPr/>
          </p:nvGrpSpPr>
          <p:grpSpPr>
            <a:xfrm>
              <a:off x="2803356" y="3471342"/>
              <a:ext cx="2930853" cy="473242"/>
              <a:chOff x="2803356" y="3471342"/>
              <a:chExt cx="2930853" cy="473242"/>
            </a:xfrm>
          </p:grpSpPr>
          <p:sp>
            <p:nvSpPr>
              <p:cNvPr id="127" name="Rectangle 126"/>
              <p:cNvSpPr/>
              <p:nvPr/>
            </p:nvSpPr>
            <p:spPr>
              <a:xfrm>
                <a:off x="3148261" y="3471342"/>
                <a:ext cx="2585948"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Primary &amp; Device Authentication</a:t>
                </a:r>
              </a:p>
            </p:txBody>
          </p:sp>
          <p:sp>
            <p:nvSpPr>
              <p:cNvPr id="131" name="Chevron 130"/>
              <p:cNvSpPr/>
              <p:nvPr/>
            </p:nvSpPr>
            <p:spPr>
              <a:xfrm>
                <a:off x="2803356" y="3612599"/>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199" name="Group 198"/>
            <p:cNvGrpSpPr/>
            <p:nvPr/>
          </p:nvGrpSpPr>
          <p:grpSpPr>
            <a:xfrm>
              <a:off x="5890628" y="3446606"/>
              <a:ext cx="1368420" cy="566374"/>
              <a:chOff x="5890628" y="3446606"/>
              <a:chExt cx="1368420" cy="566374"/>
            </a:xfrm>
          </p:grpSpPr>
          <p:sp>
            <p:nvSpPr>
              <p:cNvPr id="129" name="Diamond 128"/>
              <p:cNvSpPr/>
              <p:nvPr/>
            </p:nvSpPr>
            <p:spPr>
              <a:xfrm>
                <a:off x="6284488" y="3446606"/>
                <a:ext cx="974560" cy="566374"/>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900" kern="0" dirty="0" smtClean="0">
                    <a:solidFill>
                      <a:prstClr val="white"/>
                    </a:solidFill>
                    <a:latin typeface="Calibri" panose="020F0502020204030204"/>
                  </a:rPr>
                  <a:t>MFA reqd.?</a:t>
                </a:r>
              </a:p>
            </p:txBody>
          </p:sp>
          <p:sp>
            <p:nvSpPr>
              <p:cNvPr id="132" name="Chevron 131"/>
              <p:cNvSpPr/>
              <p:nvPr/>
            </p:nvSpPr>
            <p:spPr>
              <a:xfrm>
                <a:off x="5890628" y="3619731"/>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201" name="Group 200"/>
            <p:cNvGrpSpPr/>
            <p:nvPr/>
          </p:nvGrpSpPr>
          <p:grpSpPr>
            <a:xfrm>
              <a:off x="7124691" y="3420529"/>
              <a:ext cx="1397670" cy="517811"/>
              <a:chOff x="7124691" y="3420529"/>
              <a:chExt cx="1397670" cy="517811"/>
            </a:xfrm>
          </p:grpSpPr>
          <p:sp>
            <p:nvSpPr>
              <p:cNvPr id="128" name="Rectangle 127"/>
              <p:cNvSpPr/>
              <p:nvPr/>
            </p:nvSpPr>
            <p:spPr>
              <a:xfrm>
                <a:off x="7764374" y="3465098"/>
                <a:ext cx="757987"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Additional Authn.</a:t>
                </a:r>
              </a:p>
            </p:txBody>
          </p:sp>
          <p:sp>
            <p:nvSpPr>
              <p:cNvPr id="133" name="Chevron 132"/>
              <p:cNvSpPr/>
              <p:nvPr/>
            </p:nvSpPr>
            <p:spPr>
              <a:xfrm>
                <a:off x="7375352" y="3636660"/>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34" name="TextBox 133"/>
              <p:cNvSpPr txBox="1"/>
              <p:nvPr/>
            </p:nvSpPr>
            <p:spPr>
              <a:xfrm>
                <a:off x="7124691" y="3420529"/>
                <a:ext cx="641684"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Yes</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04" name="Group 203"/>
            <p:cNvGrpSpPr/>
            <p:nvPr/>
          </p:nvGrpSpPr>
          <p:grpSpPr>
            <a:xfrm>
              <a:off x="8669798" y="3476241"/>
              <a:ext cx="1256248" cy="473242"/>
              <a:chOff x="8669798" y="3476241"/>
              <a:chExt cx="1256248" cy="473242"/>
            </a:xfrm>
          </p:grpSpPr>
          <p:sp>
            <p:nvSpPr>
              <p:cNvPr id="130" name="Rectangle 129"/>
              <p:cNvSpPr/>
              <p:nvPr/>
            </p:nvSpPr>
            <p:spPr>
              <a:xfrm>
                <a:off x="9035709" y="3476241"/>
                <a:ext cx="890337"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RP Issuance Authz. Rules</a:t>
                </a:r>
              </a:p>
            </p:txBody>
          </p:sp>
          <p:sp>
            <p:nvSpPr>
              <p:cNvPr id="135" name="Chevron 134"/>
              <p:cNvSpPr/>
              <p:nvPr/>
            </p:nvSpPr>
            <p:spPr>
              <a:xfrm>
                <a:off x="8669798" y="3628640"/>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200" name="Group 199"/>
            <p:cNvGrpSpPr/>
            <p:nvPr/>
          </p:nvGrpSpPr>
          <p:grpSpPr>
            <a:xfrm>
              <a:off x="6771767" y="2979375"/>
              <a:ext cx="1974787" cy="640356"/>
              <a:chOff x="6771767" y="2979375"/>
              <a:chExt cx="1974787" cy="640356"/>
            </a:xfrm>
          </p:grpSpPr>
          <p:cxnSp>
            <p:nvCxnSpPr>
              <p:cNvPr id="136" name="Elbow Connector 135"/>
              <p:cNvCxnSpPr>
                <a:stCxn id="129" idx="0"/>
              </p:cNvCxnSpPr>
              <p:nvPr/>
            </p:nvCxnSpPr>
            <p:spPr>
              <a:xfrm rot="16200000" flipH="1">
                <a:off x="7672598" y="2545775"/>
                <a:ext cx="173125" cy="1974787"/>
              </a:xfrm>
              <a:prstGeom prst="bentConnector4">
                <a:avLst>
                  <a:gd name="adj1" fmla="val -132043"/>
                  <a:gd name="adj2" fmla="val 99458"/>
                </a:avLst>
              </a:prstGeom>
              <a:noFill/>
              <a:ln w="19050" cap="flat" cmpd="sng" algn="ctr">
                <a:solidFill>
                  <a:srgbClr val="FF0000"/>
                </a:solidFill>
                <a:prstDash val="sysDash"/>
                <a:miter lim="800000"/>
                <a:tailEnd type="triangle"/>
              </a:ln>
              <a:effectLst/>
            </p:spPr>
          </p:cxnSp>
          <p:sp>
            <p:nvSpPr>
              <p:cNvPr id="137" name="TextBox 136"/>
              <p:cNvSpPr txBox="1"/>
              <p:nvPr/>
            </p:nvSpPr>
            <p:spPr>
              <a:xfrm>
                <a:off x="7036462" y="2979375"/>
                <a:ext cx="641684"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No</a:t>
                </a:r>
                <a:endParaRPr lang="en-US" sz="900" b="1" dirty="0">
                  <a:solidFill>
                    <a:srgbClr val="FFFFFF"/>
                  </a:solidFill>
                  <a:latin typeface="Segoe UI Light" panose="020B0502040204020203" pitchFamily="34" charset="0"/>
                  <a:cs typeface="Segoe UI Light" panose="020B0502040204020203" pitchFamily="34" charset="0"/>
                </a:endParaRPr>
              </a:p>
            </p:txBody>
          </p:sp>
        </p:grpSp>
        <p:sp>
          <p:nvSpPr>
            <p:cNvPr id="226" name="Rectangle 225"/>
            <p:cNvSpPr/>
            <p:nvPr/>
          </p:nvSpPr>
          <p:spPr>
            <a:xfrm>
              <a:off x="6392773" y="4503091"/>
              <a:ext cx="757987"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MFA Triggers</a:t>
              </a:r>
            </a:p>
          </p:txBody>
        </p:sp>
        <p:sp>
          <p:nvSpPr>
            <p:cNvPr id="227" name="Chevron 226"/>
            <p:cNvSpPr/>
            <p:nvPr/>
          </p:nvSpPr>
          <p:spPr>
            <a:xfrm rot="16200000">
              <a:off x="6665488" y="4157772"/>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sp>
        <p:nvSpPr>
          <p:cNvPr id="228" name="Can 227"/>
          <p:cNvSpPr/>
          <p:nvPr/>
        </p:nvSpPr>
        <p:spPr bwMode="auto">
          <a:xfrm rot="5400000">
            <a:off x="5763433" y="-286708"/>
            <a:ext cx="324411" cy="8017841"/>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rPr>
              <a:t>Authentication &amp; Authorization</a:t>
            </a:r>
            <a:endParaRPr lang="en-US"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2659241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21341" y="2380387"/>
            <a:ext cx="1648992" cy="991930"/>
            <a:chOff x="9968447" y="3508402"/>
            <a:chExt cx="1648992" cy="991930"/>
          </a:xfrm>
        </p:grpSpPr>
        <p:sp>
          <p:nvSpPr>
            <p:cNvPr id="4" name="&quot;No&quot; Symbol 3"/>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5" name="Donut 4"/>
            <p:cNvSpPr/>
            <p:nvPr/>
          </p:nvSpPr>
          <p:spPr>
            <a:xfrm>
              <a:off x="10489528" y="3535456"/>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sz="3600" kern="0" smtClean="0">
                <a:solidFill>
                  <a:prstClr val="black"/>
                </a:solidFill>
                <a:latin typeface="Calibri" panose="020F0502020204030204"/>
              </a:endParaRPr>
            </a:p>
          </p:txBody>
        </p:sp>
        <p:cxnSp>
          <p:nvCxnSpPr>
            <p:cNvPr id="6" name="Straight Arrow Connector 5"/>
            <p:cNvCxnSpPr/>
            <p:nvPr/>
          </p:nvCxnSpPr>
          <p:spPr>
            <a:xfrm flipV="1">
              <a:off x="9988205" y="3630245"/>
              <a:ext cx="450553" cy="6676"/>
            </a:xfrm>
            <a:prstGeom prst="straightConnector1">
              <a:avLst/>
            </a:prstGeom>
            <a:noFill/>
            <a:ln w="12700" cap="flat" cmpd="sng" algn="ctr">
              <a:solidFill>
                <a:srgbClr val="70AD47"/>
              </a:solidFill>
              <a:prstDash val="sysDash"/>
              <a:miter lim="800000"/>
              <a:tailEnd type="triangle"/>
            </a:ln>
            <a:effectLst/>
          </p:spPr>
        </p:cxnSp>
        <p:cxnSp>
          <p:nvCxnSpPr>
            <p:cNvPr id="7" name="Elbow Connector 6"/>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8" name="TextBox 7"/>
            <p:cNvSpPr txBox="1"/>
            <p:nvPr/>
          </p:nvSpPr>
          <p:spPr>
            <a:xfrm>
              <a:off x="10551687" y="3508402"/>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token</a:t>
              </a:r>
              <a:endParaRPr lang="en-US" sz="1400" b="1"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10591792" y="3977112"/>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denied</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0" name="Group 9"/>
          <p:cNvGrpSpPr/>
          <p:nvPr/>
        </p:nvGrpSpPr>
        <p:grpSpPr>
          <a:xfrm>
            <a:off x="399339" y="1745625"/>
            <a:ext cx="9809476" cy="2307681"/>
            <a:chOff x="1043713" y="2873640"/>
            <a:chExt cx="9809476" cy="2307681"/>
          </a:xfrm>
        </p:grpSpPr>
        <p:sp>
          <p:nvSpPr>
            <p:cNvPr id="11" name="Rectangle 10"/>
            <p:cNvSpPr/>
            <p:nvPr/>
          </p:nvSpPr>
          <p:spPr>
            <a:xfrm>
              <a:off x="1043713" y="3404457"/>
              <a:ext cx="1149511" cy="61910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Protocol Handlers</a:t>
              </a:r>
            </a:p>
          </p:txBody>
        </p:sp>
        <p:grpSp>
          <p:nvGrpSpPr>
            <p:cNvPr id="12" name="Group 11"/>
            <p:cNvGrpSpPr/>
            <p:nvPr/>
          </p:nvGrpSpPr>
          <p:grpSpPr>
            <a:xfrm>
              <a:off x="2382100" y="3404456"/>
              <a:ext cx="3022975" cy="627165"/>
              <a:chOff x="2382100" y="3404456"/>
              <a:chExt cx="3022975" cy="627165"/>
            </a:xfrm>
          </p:grpSpPr>
          <p:sp>
            <p:nvSpPr>
              <p:cNvPr id="28" name="Rectangle 27"/>
              <p:cNvSpPr/>
              <p:nvPr/>
            </p:nvSpPr>
            <p:spPr>
              <a:xfrm>
                <a:off x="2819127" y="3404456"/>
                <a:ext cx="2585948" cy="6271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Primary &amp; Device Authentication</a:t>
                </a:r>
              </a:p>
            </p:txBody>
          </p:sp>
          <p:sp>
            <p:nvSpPr>
              <p:cNvPr id="29" name="Chevron 28"/>
              <p:cNvSpPr/>
              <p:nvPr/>
            </p:nvSpPr>
            <p:spPr>
              <a:xfrm>
                <a:off x="2382100" y="3612599"/>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3" name="Group 12"/>
            <p:cNvGrpSpPr/>
            <p:nvPr/>
          </p:nvGrpSpPr>
          <p:grpSpPr>
            <a:xfrm>
              <a:off x="5576329" y="3291817"/>
              <a:ext cx="1556628" cy="850727"/>
              <a:chOff x="5576329" y="3291817"/>
              <a:chExt cx="1556628" cy="850727"/>
            </a:xfrm>
          </p:grpSpPr>
          <p:sp>
            <p:nvSpPr>
              <p:cNvPr id="26" name="Diamond 25"/>
              <p:cNvSpPr/>
              <p:nvPr/>
            </p:nvSpPr>
            <p:spPr>
              <a:xfrm>
                <a:off x="5913456" y="3291817"/>
                <a:ext cx="1219501" cy="850727"/>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MFA reqd.?</a:t>
                </a:r>
              </a:p>
            </p:txBody>
          </p:sp>
          <p:sp>
            <p:nvSpPr>
              <p:cNvPr id="27" name="Chevron 26"/>
              <p:cNvSpPr/>
              <p:nvPr/>
            </p:nvSpPr>
            <p:spPr>
              <a:xfrm>
                <a:off x="5576329" y="3608358"/>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4" name="Group 13"/>
            <p:cNvGrpSpPr/>
            <p:nvPr/>
          </p:nvGrpSpPr>
          <p:grpSpPr>
            <a:xfrm>
              <a:off x="7029406" y="3329888"/>
              <a:ext cx="2045131" cy="701734"/>
              <a:chOff x="7029406" y="3329888"/>
              <a:chExt cx="2045131" cy="701734"/>
            </a:xfrm>
          </p:grpSpPr>
          <p:sp>
            <p:nvSpPr>
              <p:cNvPr id="23" name="Rectangle 22"/>
              <p:cNvSpPr/>
              <p:nvPr/>
            </p:nvSpPr>
            <p:spPr>
              <a:xfrm>
                <a:off x="7764374" y="3404456"/>
                <a:ext cx="1310163" cy="627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Additional Authn.</a:t>
                </a:r>
              </a:p>
            </p:txBody>
          </p:sp>
          <p:sp>
            <p:nvSpPr>
              <p:cNvPr id="24" name="Chevron 23"/>
              <p:cNvSpPr/>
              <p:nvPr/>
            </p:nvSpPr>
            <p:spPr>
              <a:xfrm>
                <a:off x="7319806" y="363666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25" name="TextBox 24"/>
              <p:cNvSpPr txBox="1"/>
              <p:nvPr/>
            </p:nvSpPr>
            <p:spPr>
              <a:xfrm>
                <a:off x="7029406" y="3329888"/>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Yes</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5" name="Group 14"/>
            <p:cNvGrpSpPr/>
            <p:nvPr/>
          </p:nvGrpSpPr>
          <p:grpSpPr>
            <a:xfrm>
              <a:off x="9210346" y="3404456"/>
              <a:ext cx="1642843" cy="627165"/>
              <a:chOff x="9210346" y="3404456"/>
              <a:chExt cx="1642843" cy="627165"/>
            </a:xfrm>
          </p:grpSpPr>
          <p:sp>
            <p:nvSpPr>
              <p:cNvPr id="21" name="Rectangle 20"/>
              <p:cNvSpPr/>
              <p:nvPr/>
            </p:nvSpPr>
            <p:spPr>
              <a:xfrm>
                <a:off x="9509118" y="3404456"/>
                <a:ext cx="1344071" cy="62716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RP Issuance Authz. Rules</a:t>
                </a:r>
              </a:p>
            </p:txBody>
          </p:sp>
          <p:sp>
            <p:nvSpPr>
              <p:cNvPr id="22" name="Chevron 21"/>
              <p:cNvSpPr/>
              <p:nvPr/>
            </p:nvSpPr>
            <p:spPr>
              <a:xfrm>
                <a:off x="9210346" y="3612599"/>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6" name="Group 15"/>
            <p:cNvGrpSpPr/>
            <p:nvPr/>
          </p:nvGrpSpPr>
          <p:grpSpPr>
            <a:xfrm>
              <a:off x="6523206" y="2873640"/>
              <a:ext cx="1896249" cy="530816"/>
              <a:chOff x="6523206" y="2873640"/>
              <a:chExt cx="1896249" cy="530816"/>
            </a:xfrm>
          </p:grpSpPr>
          <p:cxnSp>
            <p:nvCxnSpPr>
              <p:cNvPr id="19" name="Elbow Connector 18"/>
              <p:cNvCxnSpPr>
                <a:stCxn id="26" idx="0"/>
                <a:endCxn id="23" idx="0"/>
              </p:cNvCxnSpPr>
              <p:nvPr/>
            </p:nvCxnSpPr>
            <p:spPr>
              <a:xfrm rot="16200000" flipH="1">
                <a:off x="7415011" y="2400012"/>
                <a:ext cx="112639" cy="1896249"/>
              </a:xfrm>
              <a:prstGeom prst="bentConnector3">
                <a:avLst>
                  <a:gd name="adj1" fmla="val -367845"/>
                </a:avLst>
              </a:prstGeom>
              <a:noFill/>
              <a:ln w="19050" cap="flat" cmpd="sng" algn="ctr">
                <a:solidFill>
                  <a:srgbClr val="FF0000"/>
                </a:solidFill>
                <a:prstDash val="sysDash"/>
                <a:miter lim="800000"/>
                <a:tailEnd type="triangle"/>
              </a:ln>
              <a:effectLst/>
            </p:spPr>
          </p:cxnSp>
          <p:sp>
            <p:nvSpPr>
              <p:cNvPr id="20" name="TextBox 19"/>
              <p:cNvSpPr txBox="1"/>
              <p:nvPr/>
            </p:nvSpPr>
            <p:spPr>
              <a:xfrm>
                <a:off x="6988897" y="2873640"/>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No</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17" name="Rectangle 16"/>
            <p:cNvSpPr/>
            <p:nvPr/>
          </p:nvSpPr>
          <p:spPr>
            <a:xfrm>
              <a:off x="5952377" y="4601940"/>
              <a:ext cx="1141657" cy="57938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MFA Triggers</a:t>
              </a:r>
            </a:p>
          </p:txBody>
        </p:sp>
        <p:sp>
          <p:nvSpPr>
            <p:cNvPr id="18" name="Chevron 17"/>
            <p:cNvSpPr/>
            <p:nvPr/>
          </p:nvSpPr>
          <p:spPr>
            <a:xfrm rot="16200000">
              <a:off x="6416929" y="4271978"/>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sp>
        <p:nvSpPr>
          <p:cNvPr id="60" name="Rectangle 59"/>
          <p:cNvSpPr/>
          <p:nvPr/>
        </p:nvSpPr>
        <p:spPr bwMode="auto">
          <a:xfrm>
            <a:off x="2035091" y="4623624"/>
            <a:ext cx="3702902" cy="58188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Primary &amp; Device Authentication</a:t>
            </a:r>
            <a:endParaRPr lang="en-US" sz="1600" dirty="0">
              <a:gradFill>
                <a:gsLst>
                  <a:gs pos="0">
                    <a:srgbClr val="FFFFFF"/>
                  </a:gs>
                  <a:gs pos="100000">
                    <a:srgbClr val="FFFFFF"/>
                  </a:gs>
                </a:gsLst>
                <a:lin ang="5400000" scaled="0"/>
              </a:gradFill>
            </a:endParaRPr>
          </a:p>
        </p:txBody>
      </p:sp>
      <p:pic>
        <p:nvPicPr>
          <p:cNvPr id="61" name="Picture 30" descr="Zoom in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032342" y="2670212"/>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24205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0"/>
          <p:cNvSpPr>
            <a:spLocks noEditPoints="1"/>
          </p:cNvSpPr>
          <p:nvPr/>
        </p:nvSpPr>
        <p:spPr bwMode="black">
          <a:xfrm>
            <a:off x="6936915" y="2399235"/>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6" name="Title 5"/>
          <p:cNvSpPr>
            <a:spLocks noGrp="1"/>
          </p:cNvSpPr>
          <p:nvPr>
            <p:ph type="title"/>
          </p:nvPr>
        </p:nvSpPr>
        <p:spPr/>
        <p:txBody>
          <a:bodyPr/>
          <a:lstStyle/>
          <a:p>
            <a:r>
              <a:rPr lang="en-US" dirty="0" smtClean="0"/>
              <a:t>Managing risk in the mobile world</a:t>
            </a:r>
            <a:endParaRPr lang="en-US" dirty="0"/>
          </a:p>
        </p:txBody>
      </p:sp>
      <p:sp>
        <p:nvSpPr>
          <p:cNvPr id="70" name="Isosceles Triangle 69"/>
          <p:cNvSpPr/>
          <p:nvPr/>
        </p:nvSpPr>
        <p:spPr bwMode="auto">
          <a:xfrm>
            <a:off x="5935896" y="4391128"/>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793667" y="4391017"/>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2" name="Freeform 20"/>
          <p:cNvSpPr>
            <a:spLocks noEditPoints="1"/>
          </p:cNvSpPr>
          <p:nvPr/>
        </p:nvSpPr>
        <p:spPr bwMode="black">
          <a:xfrm>
            <a:off x="10041567" y="5459820"/>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pic>
        <p:nvPicPr>
          <p:cNvPr id="73" name="Picture 72"/>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443716" y="5366158"/>
            <a:ext cx="226239" cy="408842"/>
          </a:xfrm>
          <a:prstGeom prst="rect">
            <a:avLst/>
          </a:prstGeom>
          <a:solidFill>
            <a:srgbClr val="0070C0"/>
          </a:solidFill>
          <a:ln>
            <a:noFill/>
          </a:ln>
        </p:spPr>
      </p:pic>
      <p:sp>
        <p:nvSpPr>
          <p:cNvPr id="74" name="Phone icon 2"/>
          <p:cNvSpPr>
            <a:spLocks noChangeAspect="1" noEditPoints="1"/>
          </p:cNvSpPr>
          <p:nvPr/>
        </p:nvSpPr>
        <p:spPr bwMode="auto">
          <a:xfrm>
            <a:off x="7146647" y="5967062"/>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bg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FFFFFF"/>
                  </a:gs>
                  <a:gs pos="0">
                    <a:srgbClr val="FFFFFF"/>
                  </a:gs>
                </a:gsLst>
                <a:lin ang="5400000" scaled="1"/>
              </a:gradFill>
            </a:endParaRPr>
          </a:p>
        </p:txBody>
      </p:sp>
      <p:sp>
        <p:nvSpPr>
          <p:cNvPr id="75" name="Rounded Rectangle 2"/>
          <p:cNvSpPr>
            <a:spLocks noChangeAspect="1"/>
          </p:cNvSpPr>
          <p:nvPr/>
        </p:nvSpPr>
        <p:spPr>
          <a:xfrm>
            <a:off x="7985828" y="5459820"/>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FFFFFF"/>
                  </a:gs>
                  <a:gs pos="0">
                    <a:srgbClr val="FFFFFF"/>
                  </a:gs>
                </a:gsLst>
                <a:lin ang="5400000" scaled="1"/>
              </a:gradFill>
            </a:endParaRPr>
          </a:p>
        </p:txBody>
      </p:sp>
      <p:pic>
        <p:nvPicPr>
          <p:cNvPr id="109" name="Picture 108"/>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346882" y="5831870"/>
            <a:ext cx="226239" cy="408842"/>
          </a:xfrm>
          <a:prstGeom prst="rect">
            <a:avLst/>
          </a:prstGeom>
          <a:solidFill>
            <a:srgbClr val="0070C0"/>
          </a:solidFill>
          <a:ln>
            <a:noFill/>
          </a:ln>
        </p:spPr>
      </p:pic>
      <p:sp>
        <p:nvSpPr>
          <p:cNvPr id="110" name="Freeform 20"/>
          <p:cNvSpPr>
            <a:spLocks noEditPoints="1"/>
          </p:cNvSpPr>
          <p:nvPr/>
        </p:nvSpPr>
        <p:spPr bwMode="black">
          <a:xfrm>
            <a:off x="5254682" y="5915769"/>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sp>
        <p:nvSpPr>
          <p:cNvPr id="111" name="Rounded Rectangle 2"/>
          <p:cNvSpPr>
            <a:spLocks noChangeAspect="1"/>
          </p:cNvSpPr>
          <p:nvPr/>
        </p:nvSpPr>
        <p:spPr>
          <a:xfrm>
            <a:off x="4134076" y="5618958"/>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FFFFFF"/>
                  </a:gs>
                  <a:gs pos="0">
                    <a:srgbClr val="FFFFFF"/>
                  </a:gs>
                </a:gsLst>
                <a:lin ang="5400000" scaled="1"/>
              </a:gradFill>
            </a:endParaRPr>
          </a:p>
        </p:txBody>
      </p:sp>
      <p:sp>
        <p:nvSpPr>
          <p:cNvPr id="21" name="Freeform 10"/>
          <p:cNvSpPr>
            <a:spLocks noEditPoints="1"/>
          </p:cNvSpPr>
          <p:nvPr/>
        </p:nvSpPr>
        <p:spPr bwMode="black">
          <a:xfrm>
            <a:off x="3544242" y="2269213"/>
            <a:ext cx="3104548" cy="1813220"/>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2" name="Freeform 10"/>
          <p:cNvSpPr>
            <a:spLocks noEditPoints="1"/>
          </p:cNvSpPr>
          <p:nvPr/>
        </p:nvSpPr>
        <p:spPr bwMode="black">
          <a:xfrm>
            <a:off x="304480" y="3035058"/>
            <a:ext cx="3074035" cy="182691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3" name="Freeform 10"/>
          <p:cNvSpPr>
            <a:spLocks noEditPoints="1"/>
          </p:cNvSpPr>
          <p:nvPr/>
        </p:nvSpPr>
        <p:spPr bwMode="black">
          <a:xfrm>
            <a:off x="9292194" y="3374803"/>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pic>
        <p:nvPicPr>
          <p:cNvPr id="25" name="Picture 7" descr="\\192.168.1.51\Shared\ADI_Projects\Microsoft\MS_11-01463_Azure\Working_Art\ofc365_v_bL_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410" y="2996227"/>
            <a:ext cx="500930" cy="3030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192.168.1.51\Shared\ADI_Projects\Microsoft\MS_11-01463_Azure\Working_Art\Dyn-CRM_v_bL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294" y="3429717"/>
            <a:ext cx="742971" cy="5493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671322" y="3454679"/>
            <a:ext cx="1093446" cy="123653"/>
          </a:xfrm>
          <a:prstGeom prst="rect">
            <a:avLst/>
          </a:prstGeom>
        </p:spPr>
      </p:pic>
      <p:sp>
        <p:nvSpPr>
          <p:cNvPr id="5" name="TextBox 4"/>
          <p:cNvSpPr txBox="1"/>
          <p:nvPr/>
        </p:nvSpPr>
        <p:spPr>
          <a:xfrm>
            <a:off x="995936" y="4108503"/>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Salesforce.com</a:t>
            </a:r>
          </a:p>
        </p:txBody>
      </p:sp>
      <p:sp>
        <p:nvSpPr>
          <p:cNvPr id="29" name="TextBox 28"/>
          <p:cNvSpPr txBox="1"/>
          <p:nvPr/>
        </p:nvSpPr>
        <p:spPr>
          <a:xfrm>
            <a:off x="2022482" y="3312604"/>
            <a:ext cx="1691121" cy="256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30" name="TextBox 29"/>
          <p:cNvSpPr txBox="1"/>
          <p:nvPr/>
        </p:nvSpPr>
        <p:spPr>
          <a:xfrm>
            <a:off x="7505955" y="3563726"/>
            <a:ext cx="1691121" cy="576274"/>
          </a:xfrm>
          <a:prstGeom prst="rect">
            <a:avLst/>
          </a:prstGeom>
          <a:noFill/>
        </p:spPr>
        <p:txBody>
          <a:bodyPr wrap="square" lIns="0" tIns="0" rIns="0" bIns="0" rtlCol="0">
            <a:spAutoFit/>
          </a:bodyPr>
          <a:lstStyle/>
          <a:p>
            <a:pPr algn="ctr"/>
            <a:r>
              <a:rPr lang="en-US" sz="1836" dirty="0">
                <a:gradFill>
                  <a:gsLst>
                    <a:gs pos="0">
                      <a:srgbClr val="FFFFFF"/>
                    </a:gs>
                    <a:gs pos="86000">
                      <a:srgbClr val="FFFFFF"/>
                    </a:gs>
                  </a:gsLst>
                  <a:lin ang="5400000" scaled="0"/>
                </a:gradFill>
                <a:latin typeface="Segoe UI Light" pitchFamily="34" charset="0"/>
              </a:rPr>
              <a:t>Amazon.com</a:t>
            </a:r>
          </a:p>
          <a:p>
            <a:pPr algn="ctr"/>
            <a:r>
              <a:rPr lang="en-US" sz="1836" dirty="0">
                <a:gradFill>
                  <a:gsLst>
                    <a:gs pos="0">
                      <a:srgbClr val="FFFFFF"/>
                    </a:gs>
                    <a:gs pos="86000">
                      <a:srgbClr val="FFFFFF"/>
                    </a:gs>
                  </a:gsLst>
                  <a:lin ang="5400000" scaled="0"/>
                </a:gradFill>
                <a:latin typeface="Segoe UI Light" pitchFamily="34" charset="0"/>
              </a:rPr>
              <a:t>AWS</a:t>
            </a:r>
          </a:p>
        </p:txBody>
      </p:sp>
      <p:sp>
        <p:nvSpPr>
          <p:cNvPr id="31" name="TextBox 30"/>
          <p:cNvSpPr txBox="1"/>
          <p:nvPr/>
        </p:nvSpPr>
        <p:spPr>
          <a:xfrm>
            <a:off x="9985693" y="4579432"/>
            <a:ext cx="1691121" cy="576274"/>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Private cloud or On-premises</a:t>
            </a:r>
          </a:p>
        </p:txBody>
      </p:sp>
      <p:sp>
        <p:nvSpPr>
          <p:cNvPr id="32" name="TextBox 31"/>
          <p:cNvSpPr txBox="1"/>
          <p:nvPr/>
        </p:nvSpPr>
        <p:spPr>
          <a:xfrm>
            <a:off x="9238627" y="2712590"/>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ECS</a:t>
            </a:r>
          </a:p>
        </p:txBody>
      </p:sp>
      <p:sp>
        <p:nvSpPr>
          <p:cNvPr id="33" name="Phone icon 2"/>
          <p:cNvSpPr>
            <a:spLocks noChangeAspect="1" noEditPoints="1"/>
          </p:cNvSpPr>
          <p:nvPr/>
        </p:nvSpPr>
        <p:spPr bwMode="auto">
          <a:xfrm>
            <a:off x="9006734" y="5435086"/>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bg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FFFFFF"/>
                  </a:gs>
                  <a:gs pos="0">
                    <a:srgbClr val="FFFFFF"/>
                  </a:gs>
                </a:gsLst>
                <a:lin ang="5400000" scaled="1"/>
              </a:gradFill>
            </a:endParaRPr>
          </a:p>
        </p:txBody>
      </p:sp>
      <p:sp>
        <p:nvSpPr>
          <p:cNvPr id="34" name="Freeform 20"/>
          <p:cNvSpPr>
            <a:spLocks noEditPoints="1"/>
          </p:cNvSpPr>
          <p:nvPr/>
        </p:nvSpPr>
        <p:spPr bwMode="black">
          <a:xfrm>
            <a:off x="1648305" y="5884392"/>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cxnSp>
        <p:nvCxnSpPr>
          <p:cNvPr id="10" name="Straight Arrow Connector 9"/>
          <p:cNvCxnSpPr/>
          <p:nvPr/>
        </p:nvCxnSpPr>
        <p:spPr>
          <a:xfrm>
            <a:off x="1973374" y="4861945"/>
            <a:ext cx="49108" cy="9819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165694" y="4155725"/>
            <a:ext cx="1666617" cy="16290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321128" y="3795853"/>
            <a:ext cx="4517807" cy="214434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70385" y="4352717"/>
            <a:ext cx="459211" cy="10103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73476" y="4352718"/>
            <a:ext cx="571656" cy="9656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8476659" y="4288421"/>
            <a:ext cx="1040754"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1062198" y="5176009"/>
            <a:ext cx="9621" cy="4503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848958" y="3830644"/>
            <a:ext cx="4520634" cy="14674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794806" y="3905789"/>
            <a:ext cx="2890412" cy="198829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73865" y="4227099"/>
            <a:ext cx="602363" cy="15695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570797" y="4272541"/>
            <a:ext cx="622047" cy="10281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4" idx="1"/>
          </p:cNvCxnSpPr>
          <p:nvPr/>
        </p:nvCxnSpPr>
        <p:spPr>
          <a:xfrm>
            <a:off x="6220133" y="3490435"/>
            <a:ext cx="926684" cy="24767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073152" y="4249759"/>
            <a:ext cx="383244" cy="15252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1" idx="9"/>
          </p:cNvCxnSpPr>
          <p:nvPr/>
        </p:nvCxnSpPr>
        <p:spPr>
          <a:xfrm>
            <a:off x="3955409" y="4082433"/>
            <a:ext cx="451927" cy="20830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548269" y="4026294"/>
            <a:ext cx="2297339" cy="146784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825358" y="4306398"/>
            <a:ext cx="3413270" cy="15798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8" idx="2"/>
          </p:cNvCxnSpPr>
          <p:nvPr/>
        </p:nvCxnSpPr>
        <p:spPr>
          <a:xfrm>
            <a:off x="8774684" y="4276265"/>
            <a:ext cx="1278482" cy="14314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806340" y="2512227"/>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Azure</a:t>
            </a:r>
          </a:p>
        </p:txBody>
      </p:sp>
      <p:sp>
        <p:nvSpPr>
          <p:cNvPr id="79" name="TextBox 78"/>
          <p:cNvSpPr txBox="1"/>
          <p:nvPr/>
        </p:nvSpPr>
        <p:spPr>
          <a:xfrm>
            <a:off x="10929748" y="3563141"/>
            <a:ext cx="1691121" cy="288137"/>
          </a:xfrm>
          <a:prstGeom prst="rect">
            <a:avLst/>
          </a:prstGeom>
          <a:noFill/>
        </p:spPr>
        <p:txBody>
          <a:bodyPr wrap="square" lIns="0" tIns="0" rIns="0" bIns="0" rtlCol="0">
            <a:spAutoFit/>
          </a:bodyPr>
          <a:lstStyle/>
          <a:p>
            <a:pPr algn="ctr"/>
            <a:r>
              <a:rPr lang="en-US" sz="1836" dirty="0" err="1">
                <a:gradFill>
                  <a:gsLst>
                    <a:gs pos="0">
                      <a:srgbClr val="FFFFFF"/>
                    </a:gs>
                    <a:gs pos="86000">
                      <a:srgbClr val="FFFFFF"/>
                    </a:gs>
                  </a:gsLst>
                  <a:lin ang="5400000" scaled="0"/>
                </a:gradFill>
                <a:latin typeface="Segoe UI Light" pitchFamily="34" charset="0"/>
              </a:rPr>
              <a:t>HyperV</a:t>
            </a:r>
            <a:endParaRPr lang="en-US" sz="1836" dirty="0">
              <a:gradFill>
                <a:gsLst>
                  <a:gs pos="0">
                    <a:srgbClr val="FFFFFF"/>
                  </a:gs>
                  <a:gs pos="86000">
                    <a:srgbClr val="FFFFFF"/>
                  </a:gs>
                </a:gsLst>
                <a:lin ang="5400000" scaled="0"/>
              </a:gradFill>
              <a:latin typeface="Segoe UI Light" pitchFamily="34" charset="0"/>
            </a:endParaRPr>
          </a:p>
        </p:txBody>
      </p:sp>
      <p:pic>
        <p:nvPicPr>
          <p:cNvPr id="49"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1056175" y="6006358"/>
            <a:ext cx="761765" cy="627549"/>
          </a:xfrm>
          <a:prstGeom prst="rect">
            <a:avLst/>
          </a:prstGeom>
          <a:noFill/>
          <a:ln>
            <a:noFill/>
          </a:ln>
          <a:effectLst/>
          <a:extLst/>
        </p:spPr>
      </p:pic>
      <p:pic>
        <p:nvPicPr>
          <p:cNvPr id="80"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4395385" y="6044324"/>
            <a:ext cx="761765" cy="627549"/>
          </a:xfrm>
          <a:prstGeom prst="rect">
            <a:avLst/>
          </a:prstGeom>
          <a:noFill/>
          <a:ln>
            <a:noFill/>
          </a:ln>
          <a:effectLst/>
          <a:extLst/>
        </p:spPr>
      </p:pic>
      <p:pic>
        <p:nvPicPr>
          <p:cNvPr id="81"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3273012" y="6082243"/>
            <a:ext cx="761765" cy="627549"/>
          </a:xfrm>
          <a:prstGeom prst="rect">
            <a:avLst/>
          </a:prstGeom>
          <a:noFill/>
          <a:ln>
            <a:noFill/>
          </a:ln>
          <a:effectLst/>
          <a:extLst/>
        </p:spPr>
      </p:pic>
      <p:pic>
        <p:nvPicPr>
          <p:cNvPr id="82"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6936915" y="6261393"/>
            <a:ext cx="761765" cy="627549"/>
          </a:xfrm>
          <a:prstGeom prst="rect">
            <a:avLst/>
          </a:prstGeom>
          <a:noFill/>
          <a:ln>
            <a:noFill/>
          </a:ln>
          <a:effectLst/>
          <a:extLst/>
        </p:spPr>
      </p:pic>
      <p:pic>
        <p:nvPicPr>
          <p:cNvPr id="83"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7970633" y="6044324"/>
            <a:ext cx="761765" cy="627549"/>
          </a:xfrm>
          <a:prstGeom prst="rect">
            <a:avLst/>
          </a:prstGeom>
          <a:noFill/>
          <a:ln>
            <a:noFill/>
          </a:ln>
          <a:effectLst/>
          <a:extLst/>
        </p:spPr>
      </p:pic>
      <p:pic>
        <p:nvPicPr>
          <p:cNvPr id="84"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9042481" y="5442809"/>
            <a:ext cx="761765" cy="627549"/>
          </a:xfrm>
          <a:prstGeom prst="rect">
            <a:avLst/>
          </a:prstGeom>
          <a:noFill/>
          <a:ln>
            <a:noFill/>
          </a:ln>
          <a:effectLst/>
          <a:extLst/>
        </p:spPr>
      </p:pic>
      <p:pic>
        <p:nvPicPr>
          <p:cNvPr id="85"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10788468" y="5601995"/>
            <a:ext cx="761765" cy="627549"/>
          </a:xfrm>
          <a:prstGeom prst="rect">
            <a:avLst/>
          </a:prstGeom>
          <a:noFill/>
          <a:ln>
            <a:noFill/>
          </a:ln>
          <a:effectLst/>
          <a:extLst/>
        </p:spPr>
      </p:pic>
      <p:pic>
        <p:nvPicPr>
          <p:cNvPr id="86"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5525583" y="6184686"/>
            <a:ext cx="761765" cy="627549"/>
          </a:xfrm>
          <a:prstGeom prst="rect">
            <a:avLst/>
          </a:prstGeom>
          <a:noFill/>
          <a:ln>
            <a:noFill/>
          </a:ln>
          <a:effectLst/>
          <a:extLst/>
        </p:spPr>
      </p:pic>
      <p:pic>
        <p:nvPicPr>
          <p:cNvPr id="87" name="Picture 35" descr="Employee 512x512.png"/>
          <p:cNvPicPr>
            <a:picLocks noChangeAspect="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b="17618"/>
          <a:stretch/>
        </p:blipFill>
        <p:spPr bwMode="auto">
          <a:xfrm>
            <a:off x="6302027" y="5518168"/>
            <a:ext cx="761765" cy="627549"/>
          </a:xfrm>
          <a:prstGeom prst="rect">
            <a:avLst/>
          </a:prstGeom>
          <a:noFill/>
          <a:ln>
            <a:noFill/>
          </a:ln>
          <a:effectLst/>
          <a:extLst/>
        </p:spPr>
      </p:pic>
      <p:pic>
        <p:nvPicPr>
          <p:cNvPr id="88" name="Picture 10" descr="Client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08873" y="1239404"/>
            <a:ext cx="1020035" cy="102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 name="TextBox 88"/>
          <p:cNvSpPr txBox="1"/>
          <p:nvPr/>
        </p:nvSpPr>
        <p:spPr>
          <a:xfrm>
            <a:off x="1362321" y="1293055"/>
            <a:ext cx="11038996" cy="1024634"/>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latin typeface="Segoe UI Light" pitchFamily="34" charset="0"/>
              </a:rPr>
              <a:t>How to allow employee anywhere access, without opening the door for everyone on the internet?</a:t>
            </a:r>
          </a:p>
        </p:txBody>
      </p:sp>
      <p:sp>
        <p:nvSpPr>
          <p:cNvPr id="57" name="Freeform 125"/>
          <p:cNvSpPr>
            <a:spLocks noEditPoints="1"/>
          </p:cNvSpPr>
          <p:nvPr/>
        </p:nvSpPr>
        <p:spPr bwMode="black">
          <a:xfrm>
            <a:off x="959884" y="1234784"/>
            <a:ext cx="192583" cy="290007"/>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Tree>
    <p:extLst>
      <p:ext uri="{BB962C8B-B14F-4D97-AF65-F5344CB8AC3E}">
        <p14:creationId xmlns:p14="http://schemas.microsoft.com/office/powerpoint/2010/main" val="3426468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3"/>
          <p:cNvSpPr>
            <a:spLocks noGrp="1"/>
          </p:cNvSpPr>
          <p:nvPr>
            <p:ph type="title"/>
          </p:nvPr>
        </p:nvSpPr>
        <p:spPr>
          <a:xfrm>
            <a:off x="99073" y="75600"/>
            <a:ext cx="11889564" cy="690093"/>
          </a:xfrm>
        </p:spPr>
        <p:txBody>
          <a:bodyPr/>
          <a:lstStyle/>
          <a:p>
            <a:r>
              <a:rPr lang="en-US" sz="3200" dirty="0" smtClean="0"/>
              <a:t>Primary &amp; device authentication</a:t>
            </a:r>
            <a:endParaRPr lang="en-US" sz="3200" dirty="0"/>
          </a:p>
        </p:txBody>
      </p:sp>
      <p:sp>
        <p:nvSpPr>
          <p:cNvPr id="4" name="Rectangle 3"/>
          <p:cNvSpPr/>
          <p:nvPr/>
        </p:nvSpPr>
        <p:spPr>
          <a:xfrm>
            <a:off x="1750559" y="3339033"/>
            <a:ext cx="897340"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Protocol Handlers</a:t>
            </a:r>
          </a:p>
        </p:txBody>
      </p:sp>
      <p:grpSp>
        <p:nvGrpSpPr>
          <p:cNvPr id="30" name="Group 29"/>
          <p:cNvGrpSpPr/>
          <p:nvPr/>
        </p:nvGrpSpPr>
        <p:grpSpPr>
          <a:xfrm>
            <a:off x="16358" y="3234760"/>
            <a:ext cx="1629929" cy="668485"/>
            <a:chOff x="283090" y="3234760"/>
            <a:chExt cx="1629929" cy="668485"/>
          </a:xfrm>
        </p:grpSpPr>
        <p:cxnSp>
          <p:nvCxnSpPr>
            <p:cNvPr id="5" name="Straight Arrow Connector 4"/>
            <p:cNvCxnSpPr/>
            <p:nvPr/>
          </p:nvCxnSpPr>
          <p:spPr>
            <a:xfrm>
              <a:off x="1163050" y="3427265"/>
              <a:ext cx="749968" cy="0"/>
            </a:xfrm>
            <a:prstGeom prst="straightConnector1">
              <a:avLst/>
            </a:prstGeom>
            <a:noFill/>
            <a:ln w="6350" cap="flat" cmpd="sng" algn="ctr">
              <a:solidFill>
                <a:srgbClr val="5B9BD5"/>
              </a:solidFill>
              <a:prstDash val="solid"/>
              <a:miter lim="800000"/>
              <a:tailEnd type="triangle"/>
            </a:ln>
            <a:effectLst/>
          </p:spPr>
        </p:cxnSp>
        <p:cxnSp>
          <p:nvCxnSpPr>
            <p:cNvPr id="6" name="Straight Arrow Connector 5"/>
            <p:cNvCxnSpPr/>
            <p:nvPr/>
          </p:nvCxnSpPr>
          <p:spPr>
            <a:xfrm>
              <a:off x="1163051" y="3603728"/>
              <a:ext cx="749968" cy="0"/>
            </a:xfrm>
            <a:prstGeom prst="straightConnector1">
              <a:avLst/>
            </a:prstGeom>
            <a:noFill/>
            <a:ln w="6350" cap="flat" cmpd="sng" algn="ctr">
              <a:solidFill>
                <a:srgbClr val="5B9BD5"/>
              </a:solidFill>
              <a:prstDash val="solid"/>
              <a:miter lim="800000"/>
              <a:tailEnd type="triangle"/>
            </a:ln>
            <a:effectLst/>
          </p:spPr>
        </p:cxnSp>
        <p:cxnSp>
          <p:nvCxnSpPr>
            <p:cNvPr id="7" name="Straight Arrow Connector 6"/>
            <p:cNvCxnSpPr/>
            <p:nvPr/>
          </p:nvCxnSpPr>
          <p:spPr>
            <a:xfrm>
              <a:off x="1163051" y="3780190"/>
              <a:ext cx="749968" cy="0"/>
            </a:xfrm>
            <a:prstGeom prst="straightConnector1">
              <a:avLst/>
            </a:prstGeom>
            <a:noFill/>
            <a:ln w="6350" cap="flat" cmpd="sng" algn="ctr">
              <a:solidFill>
                <a:srgbClr val="5B9BD5"/>
              </a:solidFill>
              <a:prstDash val="solid"/>
              <a:miter lim="800000"/>
              <a:tailEnd type="triangle"/>
            </a:ln>
            <a:effectLst/>
          </p:spPr>
        </p:cxnSp>
        <p:sp>
          <p:nvSpPr>
            <p:cNvPr id="8" name="TextBox 7"/>
            <p:cNvSpPr txBox="1"/>
            <p:nvPr/>
          </p:nvSpPr>
          <p:spPr>
            <a:xfrm>
              <a:off x="1235239" y="3234760"/>
              <a:ext cx="641684" cy="246221"/>
            </a:xfrm>
            <a:prstGeom prst="rect">
              <a:avLst/>
            </a:prstGeom>
            <a:noFill/>
          </p:spPr>
          <p:txBody>
            <a:bodyPr wrap="square" rtlCol="0">
              <a:spAutoFit/>
            </a:bodyPr>
            <a:lstStyle/>
            <a:p>
              <a:pPr defTabSz="914400"/>
              <a:r>
                <a:rPr lang="en-US" sz="1000" b="1" dirty="0" smtClean="0">
                  <a:solidFill>
                    <a:srgbClr val="FFFFFF"/>
                  </a:solidFill>
                  <a:latin typeface="Segoe UI Light" panose="020B0502040204020203" pitchFamily="34" charset="0"/>
                  <a:cs typeface="Segoe UI Light" panose="020B0502040204020203" pitchFamily="34" charset="0"/>
                </a:rPr>
                <a:t>OAuth</a:t>
              </a:r>
              <a:endParaRPr lang="en-US" sz="1000" b="1"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1219198" y="3419244"/>
              <a:ext cx="641684" cy="246221"/>
            </a:xfrm>
            <a:prstGeom prst="rect">
              <a:avLst/>
            </a:prstGeom>
            <a:noFill/>
          </p:spPr>
          <p:txBody>
            <a:bodyPr wrap="square" rtlCol="0">
              <a:spAutoFit/>
            </a:bodyPr>
            <a:lstStyle/>
            <a:p>
              <a:pPr defTabSz="914400"/>
              <a:r>
                <a:rPr lang="en-US" sz="1000" b="1" dirty="0" smtClean="0">
                  <a:solidFill>
                    <a:srgbClr val="FFFFFF"/>
                  </a:solidFill>
                  <a:latin typeface="Segoe UI Light" panose="020B0502040204020203" pitchFamily="34" charset="0"/>
                  <a:cs typeface="Segoe UI Light" panose="020B0502040204020203" pitchFamily="34" charset="0"/>
                </a:rPr>
                <a:t>WS-Fed</a:t>
              </a:r>
              <a:endParaRPr lang="en-US" sz="1000" b="1" dirty="0">
                <a:solidFill>
                  <a:srgbClr val="FFFFFF"/>
                </a:solidFill>
                <a:latin typeface="Segoe UI Light" panose="020B0502040204020203" pitchFamily="34" charset="0"/>
                <a:cs typeface="Segoe UI Light" panose="020B0502040204020203" pitchFamily="34" charset="0"/>
              </a:endParaRPr>
            </a:p>
          </p:txBody>
        </p:sp>
        <p:sp>
          <p:nvSpPr>
            <p:cNvPr id="10" name="TextBox 9"/>
            <p:cNvSpPr txBox="1"/>
            <p:nvPr/>
          </p:nvSpPr>
          <p:spPr>
            <a:xfrm>
              <a:off x="1219198" y="3587685"/>
              <a:ext cx="641684" cy="246221"/>
            </a:xfrm>
            <a:prstGeom prst="rect">
              <a:avLst/>
            </a:prstGeom>
            <a:noFill/>
          </p:spPr>
          <p:txBody>
            <a:bodyPr wrap="square" rtlCol="0">
              <a:spAutoFit/>
            </a:bodyPr>
            <a:lstStyle/>
            <a:p>
              <a:pPr defTabSz="914400"/>
              <a:r>
                <a:rPr lang="en-US" sz="1000" b="1" dirty="0" smtClean="0">
                  <a:solidFill>
                    <a:srgbClr val="FFFFFF"/>
                  </a:solidFill>
                  <a:latin typeface="Segoe UI Light" panose="020B0502040204020203" pitchFamily="34" charset="0"/>
                  <a:cs typeface="Segoe UI Light" panose="020B0502040204020203" pitchFamily="34" charset="0"/>
                </a:rPr>
                <a:t>SAML</a:t>
              </a:r>
              <a:endParaRPr lang="en-US" sz="1000" b="1" dirty="0">
                <a:solidFill>
                  <a:srgbClr val="FFFFFF"/>
                </a:solidFill>
                <a:latin typeface="Segoe UI Light" panose="020B0502040204020203" pitchFamily="34" charset="0"/>
                <a:cs typeface="Segoe UI Light" panose="020B0502040204020203" pitchFamily="34" charset="0"/>
              </a:endParaRPr>
            </a:p>
          </p:txBody>
        </p:sp>
        <p:sp>
          <p:nvSpPr>
            <p:cNvPr id="11" name="Left Brace 10"/>
            <p:cNvSpPr/>
            <p:nvPr/>
          </p:nvSpPr>
          <p:spPr>
            <a:xfrm>
              <a:off x="954503" y="3359581"/>
              <a:ext cx="176463" cy="473242"/>
            </a:xfrm>
            <a:prstGeom prst="leftBrace">
              <a:avLst/>
            </a:prstGeom>
            <a:noFill/>
            <a:ln w="6350" cap="flat" cmpd="sng" algn="ctr">
              <a:solidFill>
                <a:srgbClr val="5B9BD5"/>
              </a:solidFill>
              <a:prstDash val="solid"/>
              <a:miter lim="800000"/>
            </a:ln>
            <a:effectLst/>
          </p:spPr>
          <p:txBody>
            <a:bodyPr rtlCol="0" anchor="ctr"/>
            <a:lstStyle/>
            <a:p>
              <a:pPr algn="ctr" defTabSz="914400">
                <a:defRPr/>
              </a:pPr>
              <a:endParaRPr lang="en-US" sz="2000" kern="0" smtClean="0">
                <a:solidFill>
                  <a:prstClr val="black"/>
                </a:solidFill>
                <a:latin typeface="Calibri" panose="020F0502020204030204"/>
              </a:endParaRPr>
            </a:p>
          </p:txBody>
        </p:sp>
        <p:sp>
          <p:nvSpPr>
            <p:cNvPr id="12" name="TextBox 11"/>
            <p:cNvSpPr txBox="1"/>
            <p:nvPr/>
          </p:nvSpPr>
          <p:spPr>
            <a:xfrm>
              <a:off x="283090" y="3380025"/>
              <a:ext cx="762682"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Client request</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13" name="Rectangle 12"/>
          <p:cNvSpPr/>
          <p:nvPr/>
        </p:nvSpPr>
        <p:spPr>
          <a:xfrm>
            <a:off x="6089511" y="3249572"/>
            <a:ext cx="1225993" cy="63671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Primary Authn.</a:t>
            </a:r>
          </a:p>
        </p:txBody>
      </p:sp>
      <p:sp>
        <p:nvSpPr>
          <p:cNvPr id="14" name="Chevron 13"/>
          <p:cNvSpPr/>
          <p:nvPr/>
        </p:nvSpPr>
        <p:spPr>
          <a:xfrm>
            <a:off x="2803356" y="3486534"/>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21" name="Rectangle 20"/>
          <p:cNvSpPr/>
          <p:nvPr/>
        </p:nvSpPr>
        <p:spPr>
          <a:xfrm>
            <a:off x="4564302" y="3249572"/>
            <a:ext cx="1175772" cy="63671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Device authn. stage1</a:t>
            </a:r>
            <a:endParaRPr lang="en-US" sz="1400" dirty="0">
              <a:solidFill>
                <a:sysClr val="window" lastClr="FFFFFF"/>
              </a:solidFill>
              <a:latin typeface="Calibri" panose="020F0502020204030204"/>
            </a:endParaRPr>
          </a:p>
        </p:txBody>
      </p:sp>
      <p:sp>
        <p:nvSpPr>
          <p:cNvPr id="22" name="Diamond 21"/>
          <p:cNvSpPr/>
          <p:nvPr/>
        </p:nvSpPr>
        <p:spPr>
          <a:xfrm>
            <a:off x="3054432" y="3171857"/>
            <a:ext cx="1291853" cy="829879"/>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Dev. authn?</a:t>
            </a:r>
            <a:endParaRPr lang="en-US" sz="1400" dirty="0">
              <a:solidFill>
                <a:sysClr val="window" lastClr="FFFFFF"/>
              </a:solidFill>
              <a:latin typeface="Calibri" panose="020F0502020204030204"/>
            </a:endParaRPr>
          </a:p>
        </p:txBody>
      </p:sp>
      <p:sp>
        <p:nvSpPr>
          <p:cNvPr id="23" name="Chevron 22"/>
          <p:cNvSpPr/>
          <p:nvPr/>
        </p:nvSpPr>
        <p:spPr>
          <a:xfrm>
            <a:off x="4298018" y="3502836"/>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Text" lastClr="000000"/>
              </a:solidFill>
              <a:latin typeface="Calibri" panose="020F0502020204030204"/>
            </a:endParaRPr>
          </a:p>
        </p:txBody>
      </p:sp>
      <p:cxnSp>
        <p:nvCxnSpPr>
          <p:cNvPr id="24" name="Elbow Connector 23"/>
          <p:cNvCxnSpPr>
            <a:stCxn id="22" idx="2"/>
            <a:endCxn id="13" idx="2"/>
          </p:cNvCxnSpPr>
          <p:nvPr/>
        </p:nvCxnSpPr>
        <p:spPr>
          <a:xfrm rot="5400000" flipH="1" flipV="1">
            <a:off x="5143707" y="2442936"/>
            <a:ext cx="115451" cy="3002149"/>
          </a:xfrm>
          <a:prstGeom prst="bentConnector3">
            <a:avLst>
              <a:gd name="adj1" fmla="val -198006"/>
            </a:avLst>
          </a:prstGeom>
          <a:noFill/>
          <a:ln w="19050" cap="flat" cmpd="sng" algn="ctr">
            <a:solidFill>
              <a:srgbClr val="5B9BD5"/>
            </a:solidFill>
            <a:prstDash val="sysDash"/>
            <a:miter lim="800000"/>
            <a:tailEnd type="triangle"/>
          </a:ln>
          <a:effectLst/>
        </p:spPr>
      </p:cxnSp>
      <p:sp>
        <p:nvSpPr>
          <p:cNvPr id="25" name="TextBox 105"/>
          <p:cNvSpPr txBox="1"/>
          <p:nvPr/>
        </p:nvSpPr>
        <p:spPr>
          <a:xfrm>
            <a:off x="3762612" y="4278214"/>
            <a:ext cx="80169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FFFFFF"/>
                </a:solidFill>
                <a:latin typeface="Segoe UI Light" panose="020B0502040204020203" pitchFamily="34" charset="0"/>
                <a:cs typeface="Segoe UI Light" panose="020B0502040204020203" pitchFamily="34" charset="0"/>
              </a:rPr>
              <a:t>Disabled</a:t>
            </a:r>
            <a:endParaRPr lang="en-US" sz="1200" dirty="0">
              <a:solidFill>
                <a:srgbClr val="FFFFFF"/>
              </a:solidFill>
              <a:latin typeface="Segoe UI Light" panose="020B0502040204020203" pitchFamily="34" charset="0"/>
              <a:cs typeface="Segoe UI Light" panose="020B0502040204020203" pitchFamily="34" charset="0"/>
            </a:endParaRPr>
          </a:p>
        </p:txBody>
      </p:sp>
      <p:sp>
        <p:nvSpPr>
          <p:cNvPr id="27" name="Chevron 26"/>
          <p:cNvSpPr/>
          <p:nvPr/>
        </p:nvSpPr>
        <p:spPr>
          <a:xfrm>
            <a:off x="5808514" y="3478777"/>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Text" lastClr="000000"/>
              </a:solidFill>
              <a:latin typeface="Calibri" panose="020F0502020204030204"/>
            </a:endParaRPr>
          </a:p>
        </p:txBody>
      </p:sp>
      <p:sp>
        <p:nvSpPr>
          <p:cNvPr id="29" name="Rectangle 28"/>
          <p:cNvSpPr/>
          <p:nvPr/>
        </p:nvSpPr>
        <p:spPr>
          <a:xfrm>
            <a:off x="4115140" y="2108061"/>
            <a:ext cx="1800204" cy="4732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Invalid device cert./</a:t>
            </a:r>
          </a:p>
          <a:p>
            <a:pPr algn="ctr">
              <a:defRPr/>
            </a:pPr>
            <a:r>
              <a:rPr lang="en-US" sz="1400" dirty="0" smtClean="0">
                <a:solidFill>
                  <a:sysClr val="window" lastClr="FFFFFF"/>
                </a:solidFill>
                <a:latin typeface="Calibri" panose="020F0502020204030204"/>
              </a:rPr>
              <a:t>Lost device</a:t>
            </a:r>
            <a:endParaRPr lang="en-US" sz="1200" dirty="0">
              <a:solidFill>
                <a:sysClr val="window" lastClr="FFFFFF"/>
              </a:solidFill>
              <a:latin typeface="Calibri" panose="020F0502020204030204"/>
            </a:endParaRPr>
          </a:p>
        </p:txBody>
      </p:sp>
      <p:cxnSp>
        <p:nvCxnSpPr>
          <p:cNvPr id="34" name="Straight Arrow Connector 33"/>
          <p:cNvCxnSpPr>
            <a:endCxn id="29" idx="2"/>
          </p:cNvCxnSpPr>
          <p:nvPr/>
        </p:nvCxnSpPr>
        <p:spPr>
          <a:xfrm flipV="1">
            <a:off x="5015242" y="2581303"/>
            <a:ext cx="0" cy="590554"/>
          </a:xfrm>
          <a:prstGeom prst="straightConnector1">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cxnSp>
        <p:nvCxnSpPr>
          <p:cNvPr id="36" name="Elbow Connector 35"/>
          <p:cNvCxnSpPr>
            <a:stCxn id="29" idx="0"/>
          </p:cNvCxnSpPr>
          <p:nvPr/>
        </p:nvCxnSpPr>
        <p:spPr>
          <a:xfrm rot="5400000" flipH="1" flipV="1">
            <a:off x="5548551" y="1161414"/>
            <a:ext cx="413338" cy="1479957"/>
          </a:xfrm>
          <a:prstGeom prst="bentConnector2">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grpSp>
        <p:nvGrpSpPr>
          <p:cNvPr id="52" name="Group 51"/>
          <p:cNvGrpSpPr/>
          <p:nvPr/>
        </p:nvGrpSpPr>
        <p:grpSpPr>
          <a:xfrm>
            <a:off x="6420455" y="1556865"/>
            <a:ext cx="1589535" cy="307777"/>
            <a:chOff x="6119650" y="2502624"/>
            <a:chExt cx="1589535" cy="307777"/>
          </a:xfrm>
        </p:grpSpPr>
        <p:sp>
          <p:nvSpPr>
            <p:cNvPr id="35" name="&quot;No&quot; Symbol 34"/>
            <p:cNvSpPr/>
            <p:nvPr/>
          </p:nvSpPr>
          <p:spPr>
            <a:xfrm>
              <a:off x="6119650" y="2543116"/>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37" name="TextBox 36"/>
            <p:cNvSpPr txBox="1"/>
            <p:nvPr/>
          </p:nvSpPr>
          <p:spPr>
            <a:xfrm>
              <a:off x="6252751" y="2502624"/>
              <a:ext cx="145643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denied</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44" name="Flowchart: Document 43"/>
          <p:cNvSpPr/>
          <p:nvPr/>
        </p:nvSpPr>
        <p:spPr bwMode="auto">
          <a:xfrm>
            <a:off x="4482682" y="5247311"/>
            <a:ext cx="1276571" cy="538911"/>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Device reg. ID</a:t>
            </a: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claim</a:t>
            </a:r>
            <a:endParaRPr lang="en-US" sz="1400" dirty="0">
              <a:gradFill>
                <a:gsLst>
                  <a:gs pos="0">
                    <a:srgbClr val="FFFFFF"/>
                  </a:gs>
                  <a:gs pos="100000">
                    <a:srgbClr val="FFFFFF"/>
                  </a:gs>
                </a:gsLst>
                <a:lin ang="5400000" scaled="0"/>
              </a:gradFill>
            </a:endParaRPr>
          </a:p>
        </p:txBody>
      </p:sp>
      <p:cxnSp>
        <p:nvCxnSpPr>
          <p:cNvPr id="48" name="Straight Connector 47"/>
          <p:cNvCxnSpPr/>
          <p:nvPr/>
        </p:nvCxnSpPr>
        <p:spPr>
          <a:xfrm>
            <a:off x="603419" y="5105701"/>
            <a:ext cx="10606924"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3419" y="5928652"/>
            <a:ext cx="10606924"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0" name="TextBox 105"/>
          <p:cNvSpPr txBox="1"/>
          <p:nvPr/>
        </p:nvSpPr>
        <p:spPr>
          <a:xfrm>
            <a:off x="10424431" y="5928652"/>
            <a:ext cx="91600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FFFFFF"/>
                </a:solidFill>
                <a:latin typeface="Segoe UI Light" panose="020B0502040204020203" pitchFamily="34" charset="0"/>
                <a:cs typeface="Segoe UI Light" panose="020B0502040204020203" pitchFamily="34" charset="0"/>
              </a:rPr>
              <a:t>Claims bag</a:t>
            </a:r>
            <a:endParaRPr lang="en-US" sz="1200" dirty="0">
              <a:solidFill>
                <a:srgbClr val="FFFFFF"/>
              </a:solidFill>
              <a:latin typeface="Segoe UI Light" panose="020B0502040204020203" pitchFamily="34" charset="0"/>
              <a:cs typeface="Segoe UI Light" panose="020B0502040204020203" pitchFamily="34" charset="0"/>
            </a:endParaRPr>
          </a:p>
        </p:txBody>
      </p:sp>
      <p:sp>
        <p:nvSpPr>
          <p:cNvPr id="53" name="Rectangle 52"/>
          <p:cNvSpPr/>
          <p:nvPr/>
        </p:nvSpPr>
        <p:spPr>
          <a:xfrm>
            <a:off x="6054509" y="2101907"/>
            <a:ext cx="1276571" cy="4666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Primary authn failure</a:t>
            </a:r>
            <a:endParaRPr lang="en-US" sz="1400" dirty="0">
              <a:solidFill>
                <a:sysClr val="window" lastClr="FFFFFF"/>
              </a:solidFill>
              <a:latin typeface="Calibri" panose="020F0502020204030204"/>
            </a:endParaRPr>
          </a:p>
        </p:txBody>
      </p:sp>
      <p:cxnSp>
        <p:nvCxnSpPr>
          <p:cNvPr id="54" name="Straight Arrow Connector 53"/>
          <p:cNvCxnSpPr>
            <a:endCxn id="53" idx="2"/>
          </p:cNvCxnSpPr>
          <p:nvPr/>
        </p:nvCxnSpPr>
        <p:spPr>
          <a:xfrm flipV="1">
            <a:off x="6692794" y="2568584"/>
            <a:ext cx="1" cy="680988"/>
          </a:xfrm>
          <a:prstGeom prst="straightConnector1">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cxnSp>
        <p:nvCxnSpPr>
          <p:cNvPr id="57" name="Elbow Connector 56"/>
          <p:cNvCxnSpPr/>
          <p:nvPr/>
        </p:nvCxnSpPr>
        <p:spPr>
          <a:xfrm rot="16200000" flipV="1">
            <a:off x="6408698" y="1997820"/>
            <a:ext cx="383005" cy="158960"/>
          </a:xfrm>
          <a:prstGeom prst="bentConnector3">
            <a:avLst>
              <a:gd name="adj1" fmla="val -5956"/>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59" name="Rectangle 58"/>
          <p:cNvSpPr/>
          <p:nvPr/>
        </p:nvSpPr>
        <p:spPr>
          <a:xfrm>
            <a:off x="7735663" y="3337331"/>
            <a:ext cx="1216133"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Device authn. stage2</a:t>
            </a:r>
            <a:endParaRPr lang="en-US" sz="1400" dirty="0">
              <a:solidFill>
                <a:sysClr val="window" lastClr="FFFFFF"/>
              </a:solidFill>
              <a:latin typeface="Calibri" panose="020F0502020204030204"/>
            </a:endParaRPr>
          </a:p>
        </p:txBody>
      </p:sp>
      <p:sp>
        <p:nvSpPr>
          <p:cNvPr id="60" name="Chevron 59"/>
          <p:cNvSpPr/>
          <p:nvPr/>
        </p:nvSpPr>
        <p:spPr>
          <a:xfrm>
            <a:off x="7406944" y="3495149"/>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Text" lastClr="000000"/>
              </a:solidFill>
              <a:latin typeface="Calibri" panose="020F0502020204030204"/>
            </a:endParaRPr>
          </a:p>
        </p:txBody>
      </p:sp>
      <p:sp>
        <p:nvSpPr>
          <p:cNvPr id="61" name="Chevron 60"/>
          <p:cNvSpPr/>
          <p:nvPr/>
        </p:nvSpPr>
        <p:spPr>
          <a:xfrm>
            <a:off x="9037455" y="3495769"/>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Text" lastClr="000000"/>
              </a:solidFill>
              <a:latin typeface="Calibri" panose="020F0502020204030204"/>
            </a:endParaRPr>
          </a:p>
        </p:txBody>
      </p:sp>
      <p:sp>
        <p:nvSpPr>
          <p:cNvPr id="62" name="Rectangle 61"/>
          <p:cNvSpPr/>
          <p:nvPr/>
        </p:nvSpPr>
        <p:spPr>
          <a:xfrm>
            <a:off x="7675226" y="4133411"/>
            <a:ext cx="1276571" cy="4611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Device regd. to user</a:t>
            </a:r>
            <a:endParaRPr lang="en-US" sz="1400" dirty="0">
              <a:solidFill>
                <a:sysClr val="window" lastClr="FFFFFF"/>
              </a:solidFill>
              <a:latin typeface="Calibri" panose="020F0502020204030204"/>
            </a:endParaRPr>
          </a:p>
        </p:txBody>
      </p:sp>
      <p:sp>
        <p:nvSpPr>
          <p:cNvPr id="63" name="Flowchart: Document 62"/>
          <p:cNvSpPr/>
          <p:nvPr/>
        </p:nvSpPr>
        <p:spPr bwMode="auto">
          <a:xfrm>
            <a:off x="7635383" y="5251942"/>
            <a:ext cx="1417463" cy="538911"/>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gradFill>
                  <a:gsLst>
                    <a:gs pos="0">
                      <a:srgbClr val="FFFFFF"/>
                    </a:gs>
                    <a:gs pos="100000">
                      <a:srgbClr val="FFFFFF"/>
                    </a:gs>
                  </a:gsLst>
                  <a:lin ang="5400000" scaled="0"/>
                </a:gradFill>
              </a:rPr>
              <a:t>IsRegisteredUser</a:t>
            </a:r>
            <a:endParaRPr lang="en-US" sz="12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claim = true</a:t>
            </a:r>
            <a:endParaRPr lang="en-US" sz="1200" dirty="0">
              <a:gradFill>
                <a:gsLst>
                  <a:gs pos="0">
                    <a:srgbClr val="FFFFFF"/>
                  </a:gs>
                  <a:gs pos="100000">
                    <a:srgbClr val="FFFFFF"/>
                  </a:gs>
                </a:gsLst>
                <a:lin ang="5400000" scaled="0"/>
              </a:gradFill>
            </a:endParaRPr>
          </a:p>
        </p:txBody>
      </p:sp>
      <p:sp>
        <p:nvSpPr>
          <p:cNvPr id="64" name="Notched Right Arrow 63"/>
          <p:cNvSpPr/>
          <p:nvPr/>
        </p:nvSpPr>
        <p:spPr bwMode="auto">
          <a:xfrm rot="5400000">
            <a:off x="8107413" y="4809794"/>
            <a:ext cx="412196" cy="347425"/>
          </a:xfrm>
          <a:prstGeom prst="notch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Notched Right Arrow 44"/>
          <p:cNvSpPr/>
          <p:nvPr/>
        </p:nvSpPr>
        <p:spPr bwMode="auto">
          <a:xfrm rot="5400000">
            <a:off x="4901937" y="4817911"/>
            <a:ext cx="412196" cy="347425"/>
          </a:xfrm>
          <a:prstGeom prst="notch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6" name="Diamond 65"/>
          <p:cNvSpPr/>
          <p:nvPr/>
        </p:nvSpPr>
        <p:spPr>
          <a:xfrm>
            <a:off x="9335671" y="3277055"/>
            <a:ext cx="1198448" cy="636714"/>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200" kern="0" dirty="0" smtClean="0">
                <a:solidFill>
                  <a:prstClr val="white"/>
                </a:solidFill>
                <a:latin typeface="Calibri" panose="020F0502020204030204"/>
              </a:rPr>
              <a:t>MFA reqd.?</a:t>
            </a:r>
          </a:p>
        </p:txBody>
      </p:sp>
      <p:sp>
        <p:nvSpPr>
          <p:cNvPr id="69" name="TextBox 105"/>
          <p:cNvSpPr txBox="1"/>
          <p:nvPr/>
        </p:nvSpPr>
        <p:spPr>
          <a:xfrm>
            <a:off x="10332992" y="3222945"/>
            <a:ext cx="64168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FFFFFF"/>
                </a:solidFill>
                <a:latin typeface="Segoe UI Light" panose="020B0502040204020203" pitchFamily="34" charset="0"/>
                <a:cs typeface="Segoe UI Light" panose="020B0502040204020203" pitchFamily="34" charset="0"/>
              </a:rPr>
              <a:t>…</a:t>
            </a:r>
            <a:endParaRPr lang="en-US" sz="2800" dirty="0">
              <a:solidFill>
                <a:srgbClr val="FFFFFF"/>
              </a:solidFill>
              <a:latin typeface="Segoe UI Light" panose="020B0502040204020203" pitchFamily="34" charset="0"/>
              <a:cs typeface="Segoe UI Light" panose="020B0502040204020203" pitchFamily="34" charset="0"/>
            </a:endParaRPr>
          </a:p>
        </p:txBody>
      </p:sp>
      <p:grpSp>
        <p:nvGrpSpPr>
          <p:cNvPr id="74" name="Group 73"/>
          <p:cNvGrpSpPr/>
          <p:nvPr/>
        </p:nvGrpSpPr>
        <p:grpSpPr>
          <a:xfrm>
            <a:off x="10788871" y="2975490"/>
            <a:ext cx="1529988" cy="646331"/>
            <a:chOff x="10883936" y="3066725"/>
            <a:chExt cx="1529988" cy="646331"/>
          </a:xfrm>
        </p:grpSpPr>
        <p:cxnSp>
          <p:nvCxnSpPr>
            <p:cNvPr id="71" name="Straight Arrow Connector 70"/>
            <p:cNvCxnSpPr/>
            <p:nvPr/>
          </p:nvCxnSpPr>
          <p:spPr>
            <a:xfrm>
              <a:off x="10904297" y="3703362"/>
              <a:ext cx="137158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105"/>
            <p:cNvSpPr txBox="1"/>
            <p:nvPr/>
          </p:nvSpPr>
          <p:spPr>
            <a:xfrm>
              <a:off x="10883936" y="3066725"/>
              <a:ext cx="152998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FFFFFF"/>
                  </a:solidFill>
                  <a:latin typeface="Segoe UI Light" panose="020B0502040204020203" pitchFamily="34" charset="0"/>
                  <a:cs typeface="Segoe UI Light" panose="020B0502040204020203" pitchFamily="34" charset="0"/>
                </a:rPr>
                <a:t>To additional authentication &amp; </a:t>
              </a:r>
            </a:p>
            <a:p>
              <a:r>
                <a:rPr lang="en-US" sz="1200" dirty="0" smtClean="0">
                  <a:solidFill>
                    <a:srgbClr val="FFFFFF"/>
                  </a:solidFill>
                  <a:latin typeface="Segoe UI Light" panose="020B0502040204020203" pitchFamily="34" charset="0"/>
                  <a:cs typeface="Segoe UI Light" panose="020B0502040204020203" pitchFamily="34" charset="0"/>
                </a:rPr>
                <a:t>token issuance</a:t>
              </a:r>
              <a:endParaRPr lang="en-US" sz="1200" dirty="0">
                <a:solidFill>
                  <a:srgbClr val="FFFFFF"/>
                </a:solidFill>
                <a:latin typeface="Segoe UI Light" panose="020B0502040204020203" pitchFamily="34" charset="0"/>
                <a:cs typeface="Segoe UI Light" panose="020B0502040204020203" pitchFamily="34" charset="0"/>
              </a:endParaRPr>
            </a:p>
          </p:txBody>
        </p:sp>
      </p:grpSp>
      <p:sp>
        <p:nvSpPr>
          <p:cNvPr id="77" name="Rectangle 76"/>
          <p:cNvSpPr/>
          <p:nvPr/>
        </p:nvSpPr>
        <p:spPr bwMode="auto">
          <a:xfrm>
            <a:off x="9141267" y="-14654"/>
            <a:ext cx="3295208" cy="3115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Primary &amp; Device Authentication</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8464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Authentication Policy</a:t>
            </a:r>
          </a:p>
        </p:txBody>
      </p:sp>
      <p:sp>
        <p:nvSpPr>
          <p:cNvPr id="5" name="Text Placeholder 4"/>
          <p:cNvSpPr>
            <a:spLocks noGrp="1"/>
          </p:cNvSpPr>
          <p:nvPr>
            <p:ph type="body" sz="quarter" idx="10"/>
          </p:nvPr>
        </p:nvSpPr>
        <p:spPr>
          <a:xfrm>
            <a:off x="274638" y="1212850"/>
            <a:ext cx="11887200" cy="4647426"/>
          </a:xfrm>
        </p:spPr>
        <p:txBody>
          <a:bodyPr/>
          <a:lstStyle/>
          <a:p>
            <a:pPr marL="0" lvl="0" indent="0" defTabSz="914400">
              <a:lnSpc>
                <a:spcPct val="100000"/>
              </a:lnSpc>
              <a:spcBef>
                <a:spcPts val="0"/>
              </a:spcBef>
              <a:buSzTx/>
              <a:buNone/>
            </a:pPr>
            <a:r>
              <a:rPr lang="en-US" sz="1800" b="1" dirty="0">
                <a:solidFill>
                  <a:schemeClr val="tx1"/>
                </a:solidFill>
                <a:latin typeface="Segoe UI Light" pitchFamily="34" charset="0"/>
              </a:rPr>
              <a:t>Global Primary Authentication Policy</a:t>
            </a:r>
          </a:p>
          <a:p>
            <a:pPr marL="800100" lvl="1" indent="-342900" defTabSz="914400">
              <a:lnSpc>
                <a:spcPct val="100000"/>
              </a:lnSpc>
              <a:spcBef>
                <a:spcPts val="0"/>
              </a:spcBef>
              <a:buSzTx/>
              <a:buFontTx/>
              <a:buChar char="-"/>
            </a:pPr>
            <a:r>
              <a:rPr lang="en-US" sz="1800" dirty="0">
                <a:solidFill>
                  <a:schemeClr val="tx1"/>
                </a:solidFill>
                <a:latin typeface="Segoe UI Light" pitchFamily="34" charset="0"/>
              </a:rPr>
              <a:t>Intranet access</a:t>
            </a:r>
          </a:p>
          <a:p>
            <a:pPr marL="1257300" lvl="2" indent="-342900" defTabSz="914400">
              <a:lnSpc>
                <a:spcPct val="100000"/>
              </a:lnSpc>
              <a:spcBef>
                <a:spcPts val="0"/>
              </a:spcBef>
              <a:buSzTx/>
              <a:buFontTx/>
              <a:buChar char="-"/>
            </a:pPr>
            <a:r>
              <a:rPr lang="en-US" sz="1800" dirty="0">
                <a:solidFill>
                  <a:schemeClr val="tx1"/>
                </a:solidFill>
                <a:latin typeface="Segoe UI Light" pitchFamily="34" charset="0"/>
              </a:rPr>
              <a:t>Default – Windows Integrated Authentication (WIA)</a:t>
            </a:r>
          </a:p>
          <a:p>
            <a:pPr marL="1257300" lvl="2" indent="-342900" defTabSz="914400">
              <a:lnSpc>
                <a:spcPct val="100000"/>
              </a:lnSpc>
              <a:spcBef>
                <a:spcPts val="0"/>
              </a:spcBef>
              <a:buSzTx/>
              <a:buFontTx/>
              <a:buChar char="-"/>
            </a:pPr>
            <a:r>
              <a:rPr lang="en-US" sz="1800" dirty="0" smtClean="0">
                <a:solidFill>
                  <a:schemeClr val="tx1"/>
                </a:solidFill>
                <a:latin typeface="Segoe UI Light" pitchFamily="34" charset="0"/>
              </a:rPr>
              <a:t>Options: </a:t>
            </a:r>
          </a:p>
          <a:p>
            <a:pPr marL="1485900" lvl="3" indent="-342900" defTabSz="914400">
              <a:lnSpc>
                <a:spcPct val="100000"/>
              </a:lnSpc>
              <a:spcBef>
                <a:spcPts val="0"/>
              </a:spcBef>
              <a:buSzTx/>
              <a:buFontTx/>
              <a:buChar char="-"/>
            </a:pPr>
            <a:r>
              <a:rPr lang="en-US" sz="1600" dirty="0" smtClean="0">
                <a:solidFill>
                  <a:schemeClr val="tx1"/>
                </a:solidFill>
                <a:latin typeface="Segoe UI Light" pitchFamily="34" charset="0"/>
              </a:rPr>
              <a:t>Windows Integrated Authentication with forms fallback, </a:t>
            </a:r>
          </a:p>
          <a:p>
            <a:pPr marL="1485900" lvl="3" indent="-342900" defTabSz="914400">
              <a:lnSpc>
                <a:spcPct val="100000"/>
              </a:lnSpc>
              <a:spcBef>
                <a:spcPts val="0"/>
              </a:spcBef>
              <a:buSzTx/>
              <a:buFontTx/>
              <a:buChar char="-"/>
            </a:pPr>
            <a:r>
              <a:rPr lang="en-US" sz="1600" dirty="0" smtClean="0">
                <a:solidFill>
                  <a:schemeClr val="tx1"/>
                </a:solidFill>
                <a:latin typeface="Segoe UI Light" pitchFamily="34" charset="0"/>
              </a:rPr>
              <a:t>Forms </a:t>
            </a:r>
            <a:r>
              <a:rPr lang="en-US" sz="1600" dirty="0">
                <a:solidFill>
                  <a:schemeClr val="tx1"/>
                </a:solidFill>
                <a:latin typeface="Segoe UI Light" pitchFamily="34" charset="0"/>
              </a:rPr>
              <a:t>Authentication, </a:t>
            </a:r>
            <a:endParaRPr lang="en-US" sz="1600" dirty="0" smtClean="0">
              <a:solidFill>
                <a:schemeClr val="tx1"/>
              </a:solidFill>
              <a:latin typeface="Segoe UI Light" pitchFamily="34" charset="0"/>
            </a:endParaRPr>
          </a:p>
          <a:p>
            <a:pPr marL="1485900" lvl="3" indent="-342900" defTabSz="914400">
              <a:lnSpc>
                <a:spcPct val="100000"/>
              </a:lnSpc>
              <a:spcBef>
                <a:spcPts val="0"/>
              </a:spcBef>
              <a:buSzTx/>
              <a:buFontTx/>
              <a:buChar char="-"/>
            </a:pPr>
            <a:r>
              <a:rPr lang="en-US" sz="1600" dirty="0" smtClean="0">
                <a:solidFill>
                  <a:schemeClr val="tx1"/>
                </a:solidFill>
                <a:latin typeface="Segoe UI Light" pitchFamily="34" charset="0"/>
              </a:rPr>
              <a:t>Certificate/Smart-card </a:t>
            </a:r>
            <a:r>
              <a:rPr lang="en-US" sz="1600" dirty="0">
                <a:solidFill>
                  <a:schemeClr val="tx1"/>
                </a:solidFill>
                <a:latin typeface="Segoe UI Light" pitchFamily="34" charset="0"/>
              </a:rPr>
              <a:t>Authentication</a:t>
            </a:r>
          </a:p>
          <a:p>
            <a:pPr marL="800100" lvl="1" indent="-342900" defTabSz="914400">
              <a:lnSpc>
                <a:spcPct val="100000"/>
              </a:lnSpc>
              <a:spcBef>
                <a:spcPts val="0"/>
              </a:spcBef>
              <a:buSzTx/>
              <a:buFontTx/>
              <a:buChar char="-"/>
            </a:pPr>
            <a:endParaRPr lang="en-US" sz="1800" dirty="0">
              <a:solidFill>
                <a:schemeClr val="tx1"/>
              </a:solidFill>
              <a:latin typeface="Segoe UI Light" pitchFamily="34" charset="0"/>
            </a:endParaRPr>
          </a:p>
          <a:p>
            <a:pPr marL="800100" lvl="1" indent="-342900" defTabSz="914400">
              <a:lnSpc>
                <a:spcPct val="100000"/>
              </a:lnSpc>
              <a:spcBef>
                <a:spcPts val="0"/>
              </a:spcBef>
              <a:buSzTx/>
              <a:buFontTx/>
              <a:buChar char="-"/>
            </a:pPr>
            <a:r>
              <a:rPr lang="en-US" sz="1800" dirty="0">
                <a:solidFill>
                  <a:schemeClr val="tx1"/>
                </a:solidFill>
                <a:latin typeface="Segoe UI Light" pitchFamily="34" charset="0"/>
              </a:rPr>
              <a:t>Extranet access</a:t>
            </a:r>
          </a:p>
          <a:p>
            <a:pPr marL="1257300" lvl="2" indent="-342900" defTabSz="914400">
              <a:lnSpc>
                <a:spcPct val="100000"/>
              </a:lnSpc>
              <a:spcBef>
                <a:spcPts val="0"/>
              </a:spcBef>
              <a:buSzTx/>
              <a:buFontTx/>
              <a:buChar char="-"/>
            </a:pPr>
            <a:r>
              <a:rPr lang="en-US" sz="1800" dirty="0">
                <a:solidFill>
                  <a:schemeClr val="tx1"/>
                </a:solidFill>
                <a:latin typeface="Segoe UI Light" pitchFamily="34" charset="0"/>
              </a:rPr>
              <a:t>Default – Forms Authentication</a:t>
            </a:r>
          </a:p>
          <a:p>
            <a:pPr marL="1257300" lvl="2" indent="-342900" defTabSz="914400">
              <a:lnSpc>
                <a:spcPct val="100000"/>
              </a:lnSpc>
              <a:spcBef>
                <a:spcPts val="0"/>
              </a:spcBef>
              <a:buSzTx/>
              <a:buFontTx/>
              <a:buChar char="-"/>
            </a:pPr>
            <a:r>
              <a:rPr lang="en-US" sz="1800" dirty="0" smtClean="0">
                <a:solidFill>
                  <a:schemeClr val="tx1"/>
                </a:solidFill>
                <a:latin typeface="Segoe UI Light" pitchFamily="34" charset="0"/>
              </a:rPr>
              <a:t>Options:</a:t>
            </a:r>
          </a:p>
          <a:p>
            <a:pPr marL="1485900" lvl="3" indent="-342900" defTabSz="914400">
              <a:lnSpc>
                <a:spcPct val="100000"/>
              </a:lnSpc>
              <a:spcBef>
                <a:spcPts val="0"/>
              </a:spcBef>
              <a:buSzTx/>
              <a:buFontTx/>
              <a:buChar char="-"/>
            </a:pPr>
            <a:r>
              <a:rPr lang="en-US" sz="1600" dirty="0" smtClean="0">
                <a:solidFill>
                  <a:schemeClr val="tx1"/>
                </a:solidFill>
                <a:latin typeface="Segoe UI Light" pitchFamily="34" charset="0"/>
              </a:rPr>
              <a:t>Forms </a:t>
            </a:r>
            <a:r>
              <a:rPr lang="en-US" sz="1600" dirty="0">
                <a:solidFill>
                  <a:schemeClr val="tx1"/>
                </a:solidFill>
                <a:latin typeface="Segoe UI Light" pitchFamily="34" charset="0"/>
              </a:rPr>
              <a:t>Authentication, </a:t>
            </a:r>
            <a:endParaRPr lang="en-US" sz="1600" dirty="0" smtClean="0">
              <a:solidFill>
                <a:schemeClr val="tx1"/>
              </a:solidFill>
              <a:latin typeface="Segoe UI Light" pitchFamily="34" charset="0"/>
            </a:endParaRPr>
          </a:p>
          <a:p>
            <a:pPr marL="1485900" lvl="3" indent="-342900" defTabSz="914400">
              <a:lnSpc>
                <a:spcPct val="100000"/>
              </a:lnSpc>
              <a:spcBef>
                <a:spcPts val="0"/>
              </a:spcBef>
              <a:buSzTx/>
              <a:buFontTx/>
              <a:buChar char="-"/>
            </a:pPr>
            <a:r>
              <a:rPr lang="en-US" sz="1600" dirty="0" smtClean="0">
                <a:solidFill>
                  <a:schemeClr val="tx1"/>
                </a:solidFill>
                <a:latin typeface="Segoe UI Light" pitchFamily="34" charset="0"/>
              </a:rPr>
              <a:t>Certificate/Smart-card </a:t>
            </a:r>
            <a:r>
              <a:rPr lang="en-US" sz="1600" dirty="0">
                <a:solidFill>
                  <a:schemeClr val="tx1"/>
                </a:solidFill>
                <a:latin typeface="Segoe UI Light" pitchFamily="34" charset="0"/>
              </a:rPr>
              <a:t>Authentication</a:t>
            </a:r>
          </a:p>
          <a:p>
            <a:pPr marL="800100" lvl="1" indent="-342900" defTabSz="914400">
              <a:lnSpc>
                <a:spcPct val="100000"/>
              </a:lnSpc>
              <a:spcBef>
                <a:spcPts val="0"/>
              </a:spcBef>
              <a:buSzTx/>
              <a:buFontTx/>
              <a:buChar char="-"/>
            </a:pPr>
            <a:endParaRPr lang="en-US" sz="1800" dirty="0">
              <a:solidFill>
                <a:schemeClr val="tx1"/>
              </a:solidFill>
              <a:latin typeface="Segoe UI Light" pitchFamily="34" charset="0"/>
            </a:endParaRPr>
          </a:p>
          <a:p>
            <a:pPr marL="800100" lvl="1" indent="-342900" defTabSz="914400">
              <a:lnSpc>
                <a:spcPct val="100000"/>
              </a:lnSpc>
              <a:spcBef>
                <a:spcPts val="0"/>
              </a:spcBef>
              <a:buSzTx/>
              <a:buFontTx/>
              <a:buChar char="-"/>
            </a:pPr>
            <a:r>
              <a:rPr lang="en-US" sz="1800" dirty="0">
                <a:solidFill>
                  <a:schemeClr val="tx1"/>
                </a:solidFill>
                <a:latin typeface="Segoe UI Light" pitchFamily="34" charset="0"/>
              </a:rPr>
              <a:t>Device </a:t>
            </a:r>
            <a:r>
              <a:rPr lang="en-US" sz="1800" dirty="0" smtClean="0">
                <a:solidFill>
                  <a:schemeClr val="tx1"/>
                </a:solidFill>
                <a:latin typeface="Segoe UI Light" pitchFamily="34" charset="0"/>
              </a:rPr>
              <a:t>authentication</a:t>
            </a:r>
          </a:p>
          <a:p>
            <a:pPr marL="457200" lvl="1" indent="0" defTabSz="914400">
              <a:lnSpc>
                <a:spcPct val="100000"/>
              </a:lnSpc>
              <a:spcBef>
                <a:spcPts val="0"/>
              </a:spcBef>
              <a:buSzTx/>
              <a:buNone/>
            </a:pPr>
            <a:endParaRPr lang="en-US" sz="2000" dirty="0"/>
          </a:p>
        </p:txBody>
      </p:sp>
      <p:pic>
        <p:nvPicPr>
          <p:cNvPr id="2" name="Picture 1"/>
          <p:cNvPicPr>
            <a:picLocks noChangeAspect="1"/>
          </p:cNvPicPr>
          <p:nvPr/>
        </p:nvPicPr>
        <p:blipFill>
          <a:blip r:embed="rId2"/>
          <a:stretch>
            <a:fillRect/>
          </a:stretch>
        </p:blipFill>
        <p:spPr>
          <a:xfrm>
            <a:off x="8138456" y="1028405"/>
            <a:ext cx="4207669" cy="5881688"/>
          </a:xfrm>
          <a:prstGeom prst="rect">
            <a:avLst/>
          </a:prstGeom>
        </p:spPr>
      </p:pic>
      <p:sp>
        <p:nvSpPr>
          <p:cNvPr id="8" name="Rounded Rectangle 7"/>
          <p:cNvSpPr/>
          <p:nvPr/>
        </p:nvSpPr>
        <p:spPr bwMode="auto">
          <a:xfrm>
            <a:off x="1280531" y="5511922"/>
            <a:ext cx="5303462" cy="532795"/>
          </a:xfrm>
          <a:prstGeom prst="roundRect">
            <a:avLst>
              <a:gd name="adj" fmla="val 905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14400"/>
            <a:r>
              <a:rPr lang="en-US" sz="1400" dirty="0" smtClean="0">
                <a:solidFill>
                  <a:srgbClr val="FFFFFF"/>
                </a:solidFill>
                <a:latin typeface="Courier New" panose="02070309020205020404" pitchFamily="49" charset="0"/>
                <a:cs typeface="Courier New" panose="02070309020205020404" pitchFamily="49" charset="0"/>
              </a:rPr>
              <a:t> PS </a:t>
            </a:r>
            <a:r>
              <a:rPr lang="en-US" sz="1400" dirty="0">
                <a:solidFill>
                  <a:srgbClr val="FFFFFF"/>
                </a:solidFill>
                <a:latin typeface="Courier New" panose="02070309020205020404" pitchFamily="49" charset="0"/>
                <a:cs typeface="Courier New" panose="02070309020205020404" pitchFamily="49" charset="0"/>
              </a:rPr>
              <a:t>&gt; Get/Set-</a:t>
            </a:r>
            <a:r>
              <a:rPr lang="en-US" sz="1400" dirty="0" err="1">
                <a:solidFill>
                  <a:srgbClr val="FFFFFF"/>
                </a:solidFill>
                <a:latin typeface="Courier New" panose="02070309020205020404" pitchFamily="49" charset="0"/>
                <a:cs typeface="Courier New" panose="02070309020205020404" pitchFamily="49" charset="0"/>
              </a:rPr>
              <a:t>AdfsGlobalAuthenticationPolicy</a:t>
            </a:r>
            <a:endParaRPr lang="en-US" sz="1400" dirty="0">
              <a:solidFill>
                <a:srgbClr val="FFFFFF"/>
              </a:solidFill>
              <a:latin typeface="Segoe UI Light" pitchFamily="34" charset="0"/>
            </a:endParaRPr>
          </a:p>
        </p:txBody>
      </p:sp>
      <p:sp>
        <p:nvSpPr>
          <p:cNvPr id="9" name="Rectangle 8"/>
          <p:cNvSpPr/>
          <p:nvPr/>
        </p:nvSpPr>
        <p:spPr bwMode="auto">
          <a:xfrm>
            <a:off x="9141267" y="-14654"/>
            <a:ext cx="3295208" cy="3115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Primary &amp; Device Authentication</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472762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3"/>
          <p:cNvSpPr txBox="1">
            <a:spLocks/>
          </p:cNvSpPr>
          <p:nvPr/>
        </p:nvSpPr>
        <p:spPr>
          <a:xfrm>
            <a:off x="99073" y="47025"/>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Primary authentication - the gory details</a:t>
            </a:r>
          </a:p>
        </p:txBody>
      </p:sp>
      <p:grpSp>
        <p:nvGrpSpPr>
          <p:cNvPr id="111" name="Group 110"/>
          <p:cNvGrpSpPr/>
          <p:nvPr/>
        </p:nvGrpSpPr>
        <p:grpSpPr>
          <a:xfrm>
            <a:off x="1587644" y="2579644"/>
            <a:ext cx="3851213" cy="1805994"/>
            <a:chOff x="1599775" y="1693169"/>
            <a:chExt cx="3851213" cy="1805994"/>
          </a:xfrm>
        </p:grpSpPr>
        <p:sp>
          <p:nvSpPr>
            <p:cNvPr id="33" name="TextBox 105"/>
            <p:cNvSpPr txBox="1"/>
            <p:nvPr/>
          </p:nvSpPr>
          <p:spPr>
            <a:xfrm>
              <a:off x="1599775" y="3178223"/>
              <a:ext cx="931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latin typeface="Segoe UI Light" panose="020B0502040204020203" pitchFamily="34" charset="0"/>
                  <a:cs typeface="Segoe UI Light" panose="020B0502040204020203" pitchFamily="34" charset="0"/>
                </a:rPr>
                <a:t>Extranet</a:t>
              </a:r>
              <a:endParaRPr lang="en-US" sz="1400" dirty="0">
                <a:solidFill>
                  <a:srgbClr val="FFFFFF"/>
                </a:solidFill>
                <a:latin typeface="Segoe UI Light" panose="020B0502040204020203" pitchFamily="34" charset="0"/>
                <a:cs typeface="Segoe UI Light" panose="020B0502040204020203" pitchFamily="34" charset="0"/>
              </a:endParaRPr>
            </a:p>
          </p:txBody>
        </p:sp>
        <p:sp>
          <p:nvSpPr>
            <p:cNvPr id="59" name="Rectangle 58"/>
            <p:cNvSpPr/>
            <p:nvPr/>
          </p:nvSpPr>
          <p:spPr>
            <a:xfrm>
              <a:off x="2515514" y="2714499"/>
              <a:ext cx="1504083" cy="78466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ysClr val="window" lastClr="FFFFFF"/>
                  </a:solidFill>
                  <a:latin typeface="Calibri" panose="020F0502020204030204"/>
                </a:rPr>
                <a:t>Extranet authn. methods</a:t>
              </a:r>
              <a:endParaRPr lang="en-US" sz="1600" dirty="0">
                <a:solidFill>
                  <a:sysClr val="window" lastClr="FFFFFF"/>
                </a:solidFill>
                <a:latin typeface="Calibri" panose="020F0502020204030204"/>
              </a:endParaRPr>
            </a:p>
          </p:txBody>
        </p:sp>
        <p:cxnSp>
          <p:nvCxnSpPr>
            <p:cNvPr id="60" name="Elbow Connector 59"/>
            <p:cNvCxnSpPr>
              <a:stCxn id="30" idx="3"/>
              <a:endCxn id="59" idx="1"/>
            </p:cNvCxnSpPr>
            <p:nvPr/>
          </p:nvCxnSpPr>
          <p:spPr>
            <a:xfrm>
              <a:off x="2024174" y="2910504"/>
              <a:ext cx="491340" cy="196327"/>
            </a:xfrm>
            <a:prstGeom prst="bentConnector3">
              <a:avLst>
                <a:gd name="adj1" fmla="val 50000"/>
              </a:avLst>
            </a:prstGeom>
            <a:noFill/>
            <a:ln w="19050" cap="flat" cmpd="sng" algn="ctr">
              <a:solidFill>
                <a:srgbClr val="5B9BD5"/>
              </a:solidFill>
              <a:prstDash val="sysDash"/>
              <a:miter lim="800000"/>
              <a:tailEnd type="triangle"/>
            </a:ln>
            <a:effectLst/>
          </p:spPr>
        </p:cxnSp>
        <p:sp>
          <p:nvSpPr>
            <p:cNvPr id="71" name="Down Arrow Callout 70"/>
            <p:cNvSpPr/>
            <p:nvPr/>
          </p:nvSpPr>
          <p:spPr>
            <a:xfrm>
              <a:off x="2543314" y="1693169"/>
              <a:ext cx="1476283" cy="874651"/>
            </a:xfrm>
            <a:prstGeom prst="downArrowCallout">
              <a:avLst>
                <a:gd name="adj1" fmla="val 20319"/>
                <a:gd name="adj2" fmla="val 25000"/>
                <a:gd name="adj3" fmla="val 16807"/>
                <a:gd name="adj4" fmla="val 71999"/>
              </a:avLst>
            </a:prstGeom>
            <a:solidFill>
              <a:srgbClr val="FFC000"/>
            </a:solidFill>
            <a:ln w="6350" cap="flat" cmpd="sng" algn="ctr">
              <a:solidFill>
                <a:srgbClr val="FFC000"/>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Global extranet authn policy</a:t>
              </a:r>
            </a:p>
          </p:txBody>
        </p:sp>
        <p:cxnSp>
          <p:nvCxnSpPr>
            <p:cNvPr id="95" name="Elbow Connector 94"/>
            <p:cNvCxnSpPr>
              <a:stCxn id="59" idx="3"/>
              <a:endCxn id="91" idx="2"/>
            </p:cNvCxnSpPr>
            <p:nvPr/>
          </p:nvCxnSpPr>
          <p:spPr>
            <a:xfrm flipV="1">
              <a:off x="4019597" y="2553654"/>
              <a:ext cx="1431391" cy="553177"/>
            </a:xfrm>
            <a:prstGeom prst="bentConnector2">
              <a:avLst/>
            </a:prstGeom>
            <a:noFill/>
            <a:ln w="19050" cap="flat" cmpd="sng" algn="ctr">
              <a:solidFill>
                <a:srgbClr val="5B9BD5"/>
              </a:solidFill>
              <a:prstDash val="sysDash"/>
              <a:miter lim="800000"/>
              <a:tailEnd type="triangle"/>
            </a:ln>
            <a:effectLst/>
          </p:spPr>
        </p:cxnSp>
        <p:sp>
          <p:nvSpPr>
            <p:cNvPr id="98" name="Chevron 97"/>
            <p:cNvSpPr/>
            <p:nvPr/>
          </p:nvSpPr>
          <p:spPr>
            <a:xfrm>
              <a:off x="4287928" y="3011106"/>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a:solidFill>
                  <a:sysClr val="windowText" lastClr="000000"/>
                </a:solidFill>
                <a:latin typeface="Calibri" panose="020F0502020204030204"/>
              </a:endParaRPr>
            </a:p>
          </p:txBody>
        </p:sp>
      </p:grpSp>
      <p:grpSp>
        <p:nvGrpSpPr>
          <p:cNvPr id="112" name="Group 111"/>
          <p:cNvGrpSpPr/>
          <p:nvPr/>
        </p:nvGrpSpPr>
        <p:grpSpPr>
          <a:xfrm>
            <a:off x="1104307" y="3440129"/>
            <a:ext cx="4334550" cy="3436779"/>
            <a:chOff x="1051258" y="2394312"/>
            <a:chExt cx="4334550" cy="3436779"/>
          </a:xfrm>
        </p:grpSpPr>
        <p:sp>
          <p:nvSpPr>
            <p:cNvPr id="99" name="Chevron 98"/>
            <p:cNvSpPr/>
            <p:nvPr/>
          </p:nvSpPr>
          <p:spPr>
            <a:xfrm>
              <a:off x="4287927" y="4240878"/>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a:solidFill>
                  <a:sysClr val="windowText" lastClr="000000"/>
                </a:solidFill>
                <a:latin typeface="Calibri" panose="020F0502020204030204"/>
              </a:endParaRPr>
            </a:p>
          </p:txBody>
        </p:sp>
        <p:cxnSp>
          <p:nvCxnSpPr>
            <p:cNvPr id="32" name="Elbow Connector 31"/>
            <p:cNvCxnSpPr>
              <a:stCxn id="30" idx="2"/>
              <a:endCxn id="91" idx="2"/>
            </p:cNvCxnSpPr>
            <p:nvPr/>
          </p:nvCxnSpPr>
          <p:spPr>
            <a:xfrm rot="5400000" flipH="1" flipV="1">
              <a:off x="2752360" y="693210"/>
              <a:ext cx="932346" cy="4334550"/>
            </a:xfrm>
            <a:prstGeom prst="bentConnector3">
              <a:avLst>
                <a:gd name="adj1" fmla="val -108802"/>
              </a:avLst>
            </a:prstGeom>
            <a:noFill/>
            <a:ln w="19050" cap="flat" cmpd="sng" algn="ctr">
              <a:solidFill>
                <a:srgbClr val="5B9BD5"/>
              </a:solidFill>
              <a:prstDash val="sysDash"/>
              <a:miter lim="800000"/>
              <a:tailEnd type="triangle"/>
            </a:ln>
            <a:effectLst/>
          </p:spPr>
        </p:cxnSp>
        <p:sp>
          <p:nvSpPr>
            <p:cNvPr id="29" name="Rectangle 28"/>
            <p:cNvSpPr/>
            <p:nvPr/>
          </p:nvSpPr>
          <p:spPr>
            <a:xfrm>
              <a:off x="2483276" y="3847668"/>
              <a:ext cx="1471141" cy="80573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ysClr val="window" lastClr="FFFFFF"/>
                  </a:solidFill>
                  <a:latin typeface="Calibri" panose="020F0502020204030204"/>
                </a:rPr>
                <a:t>Intranet authn. methods</a:t>
              </a:r>
              <a:endParaRPr lang="en-US" sz="1600" dirty="0">
                <a:solidFill>
                  <a:sysClr val="window" lastClr="FFFFFF"/>
                </a:solidFill>
                <a:latin typeface="Calibri" panose="020F0502020204030204"/>
              </a:endParaRPr>
            </a:p>
          </p:txBody>
        </p:sp>
        <p:sp>
          <p:nvSpPr>
            <p:cNvPr id="81" name="Up Arrow Callout 80"/>
            <p:cNvSpPr/>
            <p:nvPr/>
          </p:nvSpPr>
          <p:spPr bwMode="auto">
            <a:xfrm>
              <a:off x="2486255" y="4779851"/>
              <a:ext cx="1468161" cy="1051240"/>
            </a:xfrm>
            <a:prstGeom prst="upArrowCallout">
              <a:avLst>
                <a:gd name="adj1" fmla="val 17337"/>
                <a:gd name="adj2" fmla="val 25000"/>
                <a:gd name="adj3" fmla="val 25000"/>
                <a:gd name="adj4" fmla="val 67531"/>
              </a:avLst>
            </a:prstGeom>
            <a:solidFill>
              <a:srgbClr val="FFC000"/>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37" rIns="0" bIns="46637" numCol="1" rtlCol="0" anchor="ctr" anchorCtr="0" compatLnSpc="1">
              <a:prstTxWarp prst="textNoShape">
                <a:avLst/>
              </a:prstTxWarp>
            </a:bodyPr>
            <a:lstStyle/>
            <a:p>
              <a:pPr algn="ctr" defTabSz="914400">
                <a:defRPr/>
              </a:pPr>
              <a:r>
                <a:rPr lang="en-US" sz="1600" kern="0" dirty="0">
                  <a:solidFill>
                    <a:prstClr val="black"/>
                  </a:solidFill>
                  <a:latin typeface="Calibri" panose="020F0502020204030204"/>
                </a:rPr>
                <a:t>Global </a:t>
              </a:r>
              <a:r>
                <a:rPr lang="en-US" sz="1600" kern="0" dirty="0" smtClean="0">
                  <a:solidFill>
                    <a:prstClr val="black"/>
                  </a:solidFill>
                  <a:latin typeface="Calibri" panose="020F0502020204030204"/>
                </a:rPr>
                <a:t>intranet </a:t>
              </a:r>
              <a:r>
                <a:rPr lang="en-US" sz="1600" kern="0" dirty="0">
                  <a:solidFill>
                    <a:prstClr val="black"/>
                  </a:solidFill>
                  <a:latin typeface="Calibri" panose="020F0502020204030204"/>
                </a:rPr>
                <a:t>authn policy</a:t>
              </a:r>
            </a:p>
          </p:txBody>
        </p:sp>
        <p:sp>
          <p:nvSpPr>
            <p:cNvPr id="100" name="TextBox 105"/>
            <p:cNvSpPr txBox="1"/>
            <p:nvPr/>
          </p:nvSpPr>
          <p:spPr>
            <a:xfrm>
              <a:off x="1328844" y="3937062"/>
              <a:ext cx="111205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latin typeface="Segoe UI Light" panose="020B0502040204020203" pitchFamily="34" charset="0"/>
                  <a:cs typeface="Segoe UI Light" panose="020B0502040204020203" pitchFamily="34" charset="0"/>
                </a:rPr>
                <a:t>Intranet</a:t>
              </a:r>
              <a:endParaRPr lang="en-US" sz="1400" dirty="0">
                <a:solidFill>
                  <a:srgbClr val="FFFFFF"/>
                </a:solidFill>
                <a:latin typeface="Segoe UI Light" panose="020B0502040204020203" pitchFamily="34" charset="0"/>
                <a:cs typeface="Segoe UI Light" panose="020B0502040204020203" pitchFamily="34" charset="0"/>
              </a:endParaRPr>
            </a:p>
          </p:txBody>
        </p:sp>
      </p:grpSp>
      <p:grpSp>
        <p:nvGrpSpPr>
          <p:cNvPr id="107" name="Group 106"/>
          <p:cNvGrpSpPr/>
          <p:nvPr/>
        </p:nvGrpSpPr>
        <p:grpSpPr>
          <a:xfrm>
            <a:off x="1877702" y="1038923"/>
            <a:ext cx="4638322" cy="2401206"/>
            <a:chOff x="1877702" y="764607"/>
            <a:chExt cx="4638322" cy="2401206"/>
          </a:xfrm>
        </p:grpSpPr>
        <p:cxnSp>
          <p:nvCxnSpPr>
            <p:cNvPr id="89" name="Elbow Connector 88"/>
            <p:cNvCxnSpPr>
              <a:stCxn id="51" idx="3"/>
              <a:endCxn id="91" idx="0"/>
            </p:cNvCxnSpPr>
            <p:nvPr/>
          </p:nvCxnSpPr>
          <p:spPr>
            <a:xfrm>
              <a:off x="2194921" y="1143893"/>
              <a:ext cx="3243936" cy="1145618"/>
            </a:xfrm>
            <a:prstGeom prst="bentConnector2">
              <a:avLst/>
            </a:prstGeom>
            <a:noFill/>
            <a:ln w="19050" cap="flat" cmpd="sng" algn="ctr">
              <a:solidFill>
                <a:srgbClr val="5B9BD5"/>
              </a:solidFill>
              <a:prstDash val="sysDash"/>
              <a:miter lim="800000"/>
              <a:tailEnd type="triangle"/>
            </a:ln>
            <a:effectLst/>
          </p:spPr>
        </p:cxnSp>
        <p:sp>
          <p:nvSpPr>
            <p:cNvPr id="91" name="Rectangle 90"/>
            <p:cNvSpPr/>
            <p:nvPr/>
          </p:nvSpPr>
          <p:spPr>
            <a:xfrm>
              <a:off x="4361690" y="2289511"/>
              <a:ext cx="2154334" cy="87630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ysClr val="window" lastClr="FFFFFF"/>
                  </a:solidFill>
                  <a:latin typeface="Calibri" panose="020F0502020204030204"/>
                </a:rPr>
                <a:t>Primary Authentication with selected authn method.</a:t>
              </a:r>
              <a:endParaRPr lang="en-US" sz="1600" dirty="0">
                <a:solidFill>
                  <a:sysClr val="window" lastClr="FFFFFF"/>
                </a:solidFill>
                <a:latin typeface="Calibri" panose="020F0502020204030204"/>
              </a:endParaRPr>
            </a:p>
          </p:txBody>
        </p:sp>
        <p:sp>
          <p:nvSpPr>
            <p:cNvPr id="75" name="Right Arrow Callout 74"/>
            <p:cNvSpPr/>
            <p:nvPr/>
          </p:nvSpPr>
          <p:spPr>
            <a:xfrm>
              <a:off x="2531183" y="764607"/>
              <a:ext cx="1784246" cy="831581"/>
            </a:xfrm>
            <a:prstGeom prst="rightArrowCallout">
              <a:avLst>
                <a:gd name="adj1" fmla="val 20061"/>
                <a:gd name="adj2" fmla="val 25000"/>
                <a:gd name="adj3" fmla="val 25000"/>
                <a:gd name="adj4" fmla="val 83039"/>
              </a:avLst>
            </a:prstGeom>
            <a:solidFill>
              <a:srgbClr val="FFC000"/>
            </a:solidFill>
            <a:ln w="6350" cap="flat" cmpd="sng" algn="ctr">
              <a:solidFill>
                <a:srgbClr val="FFC000"/>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Authn. method Requested. (protocol)</a:t>
              </a:r>
            </a:p>
          </p:txBody>
        </p:sp>
        <p:sp>
          <p:nvSpPr>
            <p:cNvPr id="102" name="TextBox 105"/>
            <p:cNvSpPr txBox="1"/>
            <p:nvPr/>
          </p:nvSpPr>
          <p:spPr>
            <a:xfrm>
              <a:off x="1877702" y="1254248"/>
              <a:ext cx="6416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latin typeface="Segoe UI Light" panose="020B0502040204020203" pitchFamily="34" charset="0"/>
                  <a:cs typeface="Segoe UI Light" panose="020B0502040204020203" pitchFamily="34" charset="0"/>
                </a:rPr>
                <a:t>Yes</a:t>
              </a:r>
              <a:endParaRPr lang="en-US" sz="1400" dirty="0">
                <a:solidFill>
                  <a:srgbClr val="FFFFFF"/>
                </a:solidFill>
                <a:latin typeface="Segoe UI Light" panose="020B0502040204020203" pitchFamily="34" charset="0"/>
                <a:cs typeface="Segoe UI Light" panose="020B0502040204020203" pitchFamily="34" charset="0"/>
              </a:endParaRPr>
            </a:p>
          </p:txBody>
        </p:sp>
      </p:grpSp>
      <p:grpSp>
        <p:nvGrpSpPr>
          <p:cNvPr id="108" name="Group 107"/>
          <p:cNvGrpSpPr/>
          <p:nvPr/>
        </p:nvGrpSpPr>
        <p:grpSpPr>
          <a:xfrm>
            <a:off x="196571" y="1990886"/>
            <a:ext cx="1815472" cy="2381589"/>
            <a:chOff x="196571" y="1246303"/>
            <a:chExt cx="1815472" cy="2381589"/>
          </a:xfrm>
        </p:grpSpPr>
        <p:sp>
          <p:nvSpPr>
            <p:cNvPr id="30" name="Diamond 29"/>
            <p:cNvSpPr/>
            <p:nvPr/>
          </p:nvSpPr>
          <p:spPr>
            <a:xfrm>
              <a:off x="196571" y="2476899"/>
              <a:ext cx="1815472" cy="1150993"/>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ysClr val="window" lastClr="FFFFFF"/>
                  </a:solidFill>
                  <a:latin typeface="Calibri" panose="020F0502020204030204"/>
                </a:rPr>
                <a:t>Network Location?</a:t>
              </a:r>
              <a:endParaRPr lang="en-US" sz="1400" dirty="0">
                <a:solidFill>
                  <a:sysClr val="window" lastClr="FFFFFF"/>
                </a:solidFill>
                <a:latin typeface="Calibri" panose="020F0502020204030204"/>
              </a:endParaRPr>
            </a:p>
          </p:txBody>
        </p:sp>
        <p:cxnSp>
          <p:nvCxnSpPr>
            <p:cNvPr id="85" name="Elbow Connector 84"/>
            <p:cNvCxnSpPr>
              <a:stCxn id="51" idx="2"/>
              <a:endCxn id="30" idx="0"/>
            </p:cNvCxnSpPr>
            <p:nvPr/>
          </p:nvCxnSpPr>
          <p:spPr>
            <a:xfrm rot="5400000">
              <a:off x="597936" y="1752675"/>
              <a:ext cx="1230595" cy="217852"/>
            </a:xfrm>
            <a:prstGeom prst="bentConnector3">
              <a:avLst>
                <a:gd name="adj1" fmla="val 50000"/>
              </a:avLst>
            </a:prstGeom>
            <a:noFill/>
            <a:ln w="19050" cap="flat" cmpd="sng" algn="ctr">
              <a:solidFill>
                <a:srgbClr val="5B9BD5"/>
              </a:solidFill>
              <a:prstDash val="sysDash"/>
              <a:miter lim="800000"/>
              <a:tailEnd type="triangle"/>
            </a:ln>
            <a:effectLst/>
          </p:spPr>
        </p:cxnSp>
        <p:sp>
          <p:nvSpPr>
            <p:cNvPr id="103" name="TextBox 105"/>
            <p:cNvSpPr txBox="1"/>
            <p:nvPr/>
          </p:nvSpPr>
          <p:spPr>
            <a:xfrm>
              <a:off x="1137979" y="2279007"/>
              <a:ext cx="6416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latin typeface="Segoe UI Light" panose="020B0502040204020203" pitchFamily="34" charset="0"/>
                  <a:cs typeface="Segoe UI Light" panose="020B0502040204020203" pitchFamily="34" charset="0"/>
                </a:rPr>
                <a:t>No</a:t>
              </a:r>
              <a:endParaRPr lang="en-US" sz="1400" dirty="0">
                <a:solidFill>
                  <a:srgbClr val="FFFFFF"/>
                </a:solidFill>
                <a:latin typeface="Segoe UI Light" panose="020B0502040204020203" pitchFamily="34" charset="0"/>
                <a:cs typeface="Segoe UI Light" panose="020B0502040204020203" pitchFamily="34" charset="0"/>
              </a:endParaRPr>
            </a:p>
          </p:txBody>
        </p:sp>
      </p:grpSp>
      <p:grpSp>
        <p:nvGrpSpPr>
          <p:cNvPr id="106" name="Group 105"/>
          <p:cNvGrpSpPr/>
          <p:nvPr/>
        </p:nvGrpSpPr>
        <p:grpSpPr>
          <a:xfrm>
            <a:off x="138089" y="845531"/>
            <a:ext cx="2056832" cy="1145356"/>
            <a:chOff x="138089" y="944985"/>
            <a:chExt cx="2056832" cy="1145356"/>
          </a:xfrm>
        </p:grpSpPr>
        <p:sp>
          <p:nvSpPr>
            <p:cNvPr id="51" name="Diamond 50"/>
            <p:cNvSpPr/>
            <p:nvPr/>
          </p:nvSpPr>
          <p:spPr>
            <a:xfrm>
              <a:off x="449397" y="944985"/>
              <a:ext cx="1745524" cy="1145356"/>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Wire authn. method request?</a:t>
              </a:r>
            </a:p>
          </p:txBody>
        </p:sp>
        <p:sp>
          <p:nvSpPr>
            <p:cNvPr id="104" name="Chevron 103"/>
            <p:cNvSpPr/>
            <p:nvPr/>
          </p:nvSpPr>
          <p:spPr>
            <a:xfrm>
              <a:off x="138089" y="1417400"/>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a:solidFill>
                  <a:sysClr val="windowText" lastClr="000000"/>
                </a:solidFill>
                <a:latin typeface="Calibri" panose="020F0502020204030204"/>
              </a:endParaRPr>
            </a:p>
          </p:txBody>
        </p:sp>
      </p:grpSp>
      <p:sp>
        <p:nvSpPr>
          <p:cNvPr id="105" name="Text Placeholder 4"/>
          <p:cNvSpPr>
            <a:spLocks noGrp="1"/>
          </p:cNvSpPr>
          <p:nvPr>
            <p:ph type="body" sz="quarter" idx="10"/>
          </p:nvPr>
        </p:nvSpPr>
        <p:spPr>
          <a:xfrm>
            <a:off x="6647881" y="919996"/>
            <a:ext cx="5674266" cy="5960509"/>
          </a:xfrm>
        </p:spPr>
        <p:txBody>
          <a:bodyPr/>
          <a:lstStyle/>
          <a:p>
            <a:pPr defTabSz="914400">
              <a:lnSpc>
                <a:spcPct val="100000"/>
              </a:lnSpc>
              <a:spcBef>
                <a:spcPts val="0"/>
              </a:spcBef>
              <a:buSzTx/>
            </a:pPr>
            <a:r>
              <a:rPr lang="en-US" sz="2000" dirty="0" smtClean="0">
                <a:solidFill>
                  <a:schemeClr val="tx1"/>
                </a:solidFill>
                <a:latin typeface="Segoe UI Light" pitchFamily="34" charset="0"/>
              </a:rPr>
              <a:t>Primary authn. method - Network location dependent</a:t>
            </a:r>
            <a:endParaRPr lang="en-US" sz="1800" dirty="0">
              <a:solidFill>
                <a:schemeClr val="tx1"/>
              </a:solidFill>
              <a:latin typeface="Segoe UI Light" pitchFamily="34" charset="0"/>
            </a:endParaRPr>
          </a:p>
          <a:p>
            <a:pPr defTabSz="914400">
              <a:lnSpc>
                <a:spcPct val="100000"/>
              </a:lnSpc>
              <a:spcBef>
                <a:spcPts val="0"/>
              </a:spcBef>
              <a:buSzTx/>
            </a:pPr>
            <a:r>
              <a:rPr lang="en-US" sz="2000" dirty="0" smtClean="0">
                <a:solidFill>
                  <a:schemeClr val="tx1"/>
                </a:solidFill>
                <a:latin typeface="Segoe UI Light" pitchFamily="34" charset="0"/>
              </a:rPr>
              <a:t>If multiple authentication methods are enabled, user gets a choice on sign-in page.</a:t>
            </a:r>
          </a:p>
          <a:p>
            <a:pPr defTabSz="914400">
              <a:lnSpc>
                <a:spcPct val="100000"/>
              </a:lnSpc>
              <a:spcBef>
                <a:spcPts val="0"/>
              </a:spcBef>
              <a:buSzTx/>
            </a:pPr>
            <a:r>
              <a:rPr lang="en-US" sz="2000" dirty="0" smtClean="0">
                <a:solidFill>
                  <a:schemeClr val="tx1"/>
                </a:solidFill>
                <a:latin typeface="Segoe UI Light" pitchFamily="34" charset="0"/>
              </a:rPr>
              <a:t>Device authentication is performed if enabled. </a:t>
            </a:r>
          </a:p>
          <a:p>
            <a:pPr defTabSz="914400">
              <a:lnSpc>
                <a:spcPct val="100000"/>
              </a:lnSpc>
              <a:spcBef>
                <a:spcPts val="0"/>
              </a:spcBef>
              <a:buSzTx/>
            </a:pPr>
            <a:endParaRPr lang="en-US" sz="2000" dirty="0">
              <a:solidFill>
                <a:schemeClr val="tx1"/>
              </a:solidFill>
              <a:latin typeface="Segoe UI Light" pitchFamily="34" charset="0"/>
            </a:endParaRPr>
          </a:p>
          <a:p>
            <a:pPr defTabSz="914400">
              <a:lnSpc>
                <a:spcPct val="100000"/>
              </a:lnSpc>
              <a:spcBef>
                <a:spcPts val="0"/>
              </a:spcBef>
              <a:buSzTx/>
            </a:pPr>
            <a:r>
              <a:rPr lang="en-US" sz="2000" dirty="0" smtClean="0">
                <a:solidFill>
                  <a:schemeClr val="tx1"/>
                </a:solidFill>
                <a:latin typeface="Segoe UI Light" pitchFamily="34" charset="0"/>
              </a:rPr>
              <a:t>If request specified an authentication method enabled in policy, it is used.</a:t>
            </a:r>
          </a:p>
          <a:p>
            <a:pPr lvl="1" defTabSz="914400">
              <a:lnSpc>
                <a:spcPct val="100000"/>
              </a:lnSpc>
              <a:spcBef>
                <a:spcPts val="0"/>
              </a:spcBef>
              <a:buSzTx/>
            </a:pPr>
            <a:r>
              <a:rPr lang="en-US" sz="1600" dirty="0">
                <a:solidFill>
                  <a:schemeClr val="tx1"/>
                </a:solidFill>
                <a:latin typeface="Segoe UI Light" pitchFamily="34" charset="0"/>
              </a:rPr>
              <a:t>Supported for SAML (</a:t>
            </a:r>
            <a:r>
              <a:rPr lang="en-US" sz="1600" dirty="0" err="1">
                <a:solidFill>
                  <a:schemeClr val="tx1"/>
                </a:solidFill>
                <a:latin typeface="Courier New" panose="02070309020205020404" pitchFamily="49" charset="0"/>
                <a:cs typeface="Courier New" panose="02070309020205020404" pitchFamily="49" charset="0"/>
              </a:rPr>
              <a:t>RequestedAuthnContext</a:t>
            </a:r>
            <a:r>
              <a:rPr lang="en-US" sz="1600" dirty="0">
                <a:solidFill>
                  <a:schemeClr val="tx1"/>
                </a:solidFill>
                <a:latin typeface="Segoe UI Light" pitchFamily="34" charset="0"/>
              </a:rPr>
              <a:t>) &amp; WS-Fed (</a:t>
            </a:r>
            <a:r>
              <a:rPr lang="en-US" sz="1600" dirty="0" err="1">
                <a:solidFill>
                  <a:schemeClr val="tx1"/>
                </a:solidFill>
                <a:latin typeface="Courier New" panose="02070309020205020404" pitchFamily="49" charset="0"/>
                <a:cs typeface="Courier New" panose="02070309020205020404" pitchFamily="49" charset="0"/>
              </a:rPr>
              <a:t>wauth</a:t>
            </a:r>
            <a:r>
              <a:rPr lang="en-US" sz="1600" dirty="0" smtClean="0">
                <a:solidFill>
                  <a:schemeClr val="tx1"/>
                </a:solidFill>
                <a:latin typeface="Segoe UI Light" pitchFamily="34" charset="0"/>
              </a:rPr>
              <a:t>)</a:t>
            </a:r>
            <a:endParaRPr lang="en-US" sz="1800" dirty="0" smtClean="0">
              <a:solidFill>
                <a:schemeClr val="tx1"/>
              </a:solidFill>
              <a:latin typeface="Segoe UI Light" pitchFamily="34" charset="0"/>
            </a:endParaRPr>
          </a:p>
          <a:p>
            <a:pPr defTabSz="914400">
              <a:lnSpc>
                <a:spcPct val="100000"/>
              </a:lnSpc>
              <a:spcBef>
                <a:spcPts val="0"/>
              </a:spcBef>
              <a:buSzTx/>
            </a:pPr>
            <a:endParaRPr lang="en-US" sz="2000" dirty="0" smtClean="0">
              <a:solidFill>
                <a:schemeClr val="tx1"/>
              </a:solidFill>
              <a:latin typeface="Segoe UI Light" pitchFamily="34" charset="0"/>
            </a:endParaRPr>
          </a:p>
          <a:p>
            <a:pPr defTabSz="914400">
              <a:lnSpc>
                <a:spcPct val="100000"/>
              </a:lnSpc>
              <a:spcBef>
                <a:spcPts val="0"/>
              </a:spcBef>
              <a:buSzTx/>
            </a:pPr>
            <a:r>
              <a:rPr lang="en-US" sz="2000" dirty="0" smtClean="0">
                <a:solidFill>
                  <a:schemeClr val="tx1"/>
                </a:solidFill>
                <a:latin typeface="Segoe UI Light" pitchFamily="34" charset="0"/>
              </a:rPr>
              <a:t>For intranet access, if WIA is enabled, it is performed by default.</a:t>
            </a:r>
          </a:p>
          <a:p>
            <a:pPr defTabSz="914400">
              <a:lnSpc>
                <a:spcPct val="100000"/>
              </a:lnSpc>
              <a:spcBef>
                <a:spcPts val="0"/>
              </a:spcBef>
              <a:buSzTx/>
            </a:pPr>
            <a:endParaRPr lang="en-US" sz="2000" dirty="0" smtClean="0">
              <a:solidFill>
                <a:schemeClr val="tx1"/>
              </a:solidFill>
              <a:latin typeface="Segoe UI Light" pitchFamily="34" charset="0"/>
            </a:endParaRPr>
          </a:p>
          <a:p>
            <a:pPr defTabSz="914400">
              <a:lnSpc>
                <a:spcPct val="100000"/>
              </a:lnSpc>
              <a:spcBef>
                <a:spcPts val="0"/>
              </a:spcBef>
              <a:buSzTx/>
            </a:pPr>
            <a:r>
              <a:rPr lang="en-US" sz="2000" b="1" dirty="0" smtClean="0">
                <a:solidFill>
                  <a:schemeClr val="tx1"/>
                </a:solidFill>
                <a:latin typeface="Segoe UI Light" pitchFamily="34" charset="0"/>
              </a:rPr>
              <a:t>Forms Fallback: </a:t>
            </a:r>
            <a:r>
              <a:rPr lang="en-US" sz="2000" dirty="0" smtClean="0">
                <a:solidFill>
                  <a:schemeClr val="tx1"/>
                </a:solidFill>
                <a:latin typeface="Segoe UI Light" pitchFamily="34" charset="0"/>
              </a:rPr>
              <a:t>Browsers that do not support WIA – fallback to forms.</a:t>
            </a:r>
          </a:p>
          <a:p>
            <a:pPr marL="0" indent="0" defTabSz="914400">
              <a:lnSpc>
                <a:spcPct val="100000"/>
              </a:lnSpc>
              <a:spcBef>
                <a:spcPts val="0"/>
              </a:spcBef>
              <a:buSzTx/>
              <a:buNone/>
            </a:pPr>
            <a:r>
              <a:rPr lang="en-US" sz="1800" dirty="0" smtClean="0">
                <a:solidFill>
                  <a:schemeClr val="tx1"/>
                </a:solidFill>
                <a:latin typeface="Segoe UI Light" pitchFamily="34" charset="0"/>
              </a:rPr>
              <a:t>            Default: IE, WAB</a:t>
            </a:r>
          </a:p>
          <a:p>
            <a:pPr marL="0" indent="0" defTabSz="914400">
              <a:lnSpc>
                <a:spcPct val="100000"/>
              </a:lnSpc>
              <a:spcBef>
                <a:spcPts val="0"/>
              </a:spcBef>
              <a:buSzTx/>
              <a:buNone/>
            </a:pPr>
            <a:r>
              <a:rPr lang="en-US" sz="1800" dirty="0">
                <a:solidFill>
                  <a:schemeClr val="tx1"/>
                </a:solidFill>
                <a:latin typeface="Segoe UI Light" pitchFamily="34" charset="0"/>
              </a:rPr>
              <a:t> </a:t>
            </a:r>
            <a:r>
              <a:rPr lang="en-US" sz="1800" dirty="0" smtClean="0">
                <a:solidFill>
                  <a:schemeClr val="tx1"/>
                </a:solidFill>
                <a:latin typeface="Segoe UI Light" pitchFamily="34" charset="0"/>
              </a:rPr>
              <a:t>           Configurable: </a:t>
            </a:r>
            <a:r>
              <a:rPr lang="en-US" sz="1600" dirty="0" smtClean="0">
                <a:solidFill>
                  <a:schemeClr val="tx1"/>
                </a:solidFill>
                <a:latin typeface="Courier New" panose="02070309020205020404" pitchFamily="49" charset="0"/>
                <a:cs typeface="Courier New" panose="02070309020205020404" pitchFamily="49" charset="0"/>
              </a:rPr>
              <a:t>Set-</a:t>
            </a:r>
            <a:r>
              <a:rPr lang="en-US" sz="1600" dirty="0" err="1" smtClean="0">
                <a:solidFill>
                  <a:schemeClr val="tx1"/>
                </a:solidFill>
                <a:latin typeface="Courier New" panose="02070309020205020404" pitchFamily="49" charset="0"/>
                <a:cs typeface="Courier New" panose="02070309020205020404" pitchFamily="49" charset="0"/>
              </a:rPr>
              <a:t>AdfsProperties</a:t>
            </a:r>
            <a:r>
              <a:rPr lang="en-US" sz="1600" dirty="0" smtClean="0">
                <a:solidFill>
                  <a:schemeClr val="tx1"/>
                </a:solidFill>
                <a:latin typeface="Courier New" panose="02070309020205020404" pitchFamily="49" charset="0"/>
                <a:cs typeface="Courier New" panose="02070309020205020404" pitchFamily="49" charset="0"/>
              </a:rPr>
              <a:t> –</a:t>
            </a:r>
          </a:p>
          <a:p>
            <a:pPr marL="0" indent="0" defTabSz="914400">
              <a:lnSpc>
                <a:spcPct val="100000"/>
              </a:lnSpc>
              <a:spcBef>
                <a:spcPts val="0"/>
              </a:spcBef>
              <a:buSzTx/>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WIASupportedUserAgents</a:t>
            </a:r>
            <a:endParaRPr lang="en-US" sz="1800" dirty="0" smtClean="0">
              <a:solidFill>
                <a:schemeClr val="tx1"/>
              </a:solidFill>
              <a:latin typeface="Segoe UI Light" pitchFamily="34" charset="0"/>
            </a:endParaRPr>
          </a:p>
        </p:txBody>
      </p:sp>
      <p:sp>
        <p:nvSpPr>
          <p:cNvPr id="34" name="Rectangle 33"/>
          <p:cNvSpPr/>
          <p:nvPr/>
        </p:nvSpPr>
        <p:spPr bwMode="auto">
          <a:xfrm>
            <a:off x="9141267" y="-14654"/>
            <a:ext cx="3295208" cy="3115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Primary &amp; Device Authentication</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6945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05">
                                            <p:txEl>
                                              <p:pRg st="1" end="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05">
                                            <p:txEl>
                                              <p:pRg st="2" end="2"/>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05">
                                            <p:txEl>
                                              <p:pRg st="4" end="4"/>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05">
                                            <p:txEl>
                                              <p:pRg st="5" end="5"/>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05">
                                            <p:txEl>
                                              <p:pRg st="7" end="7"/>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05">
                                            <p:txEl>
                                              <p:pRg st="9" end="9"/>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05">
                                            <p:txEl>
                                              <p:pRg st="10" end="10"/>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05">
                                            <p:txEl>
                                              <p:pRg st="11" end="11"/>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0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345" y="1514287"/>
            <a:ext cx="11887200" cy="3360920"/>
          </a:xfrm>
        </p:spPr>
        <p:txBody>
          <a:bodyPr/>
          <a:lstStyle/>
          <a:p>
            <a:r>
              <a:rPr lang="en-US" sz="2400" dirty="0" smtClean="0">
                <a:solidFill>
                  <a:schemeClr val="tx1"/>
                </a:solidFill>
                <a:latin typeface="Segoe UI Light" pitchFamily="34" charset="0"/>
              </a:rPr>
              <a:t>Admin configurable ‘Lockout Threshold’ </a:t>
            </a:r>
            <a:r>
              <a:rPr lang="en-US" sz="2400" dirty="0">
                <a:solidFill>
                  <a:schemeClr val="tx1"/>
                </a:solidFill>
                <a:latin typeface="Segoe UI Light" pitchFamily="34" charset="0"/>
              </a:rPr>
              <a:t>&amp; ‘Observation Window</a:t>
            </a:r>
            <a:r>
              <a:rPr lang="en-US" sz="2400" dirty="0" smtClean="0">
                <a:solidFill>
                  <a:schemeClr val="tx1"/>
                </a:solidFill>
                <a:latin typeface="Segoe UI Light" pitchFamily="34" charset="0"/>
              </a:rPr>
              <a:t>’</a:t>
            </a:r>
            <a:endParaRPr lang="en-US" sz="2400" dirty="0">
              <a:solidFill>
                <a:schemeClr val="tx1"/>
              </a:solidFill>
              <a:latin typeface="Segoe UI Light" pitchFamily="34" charset="0"/>
            </a:endParaRPr>
          </a:p>
          <a:p>
            <a:endParaRPr lang="en-US" sz="2400" dirty="0" smtClean="0">
              <a:solidFill>
                <a:schemeClr val="tx1"/>
              </a:solidFill>
              <a:latin typeface="Segoe UI Light" pitchFamily="34" charset="0"/>
            </a:endParaRPr>
          </a:p>
          <a:p>
            <a:r>
              <a:rPr lang="en-US" sz="2400" dirty="0" smtClean="0">
                <a:solidFill>
                  <a:schemeClr val="tx1"/>
                </a:solidFill>
                <a:latin typeface="Segoe UI Light" pitchFamily="34" charset="0"/>
              </a:rPr>
              <a:t>Once </a:t>
            </a:r>
            <a:r>
              <a:rPr lang="en-US" sz="2400" dirty="0">
                <a:solidFill>
                  <a:schemeClr val="tx1"/>
                </a:solidFill>
                <a:latin typeface="Segoe UI Light" pitchFamily="34" charset="0"/>
              </a:rPr>
              <a:t>threshold </a:t>
            </a:r>
            <a:r>
              <a:rPr lang="en-US" sz="2400" dirty="0" smtClean="0">
                <a:solidFill>
                  <a:schemeClr val="tx1"/>
                </a:solidFill>
                <a:latin typeface="Segoe UI Light" pitchFamily="34" charset="0"/>
              </a:rPr>
              <a:t>is exceeded</a:t>
            </a:r>
            <a:r>
              <a:rPr lang="en-US" sz="2400" dirty="0">
                <a:solidFill>
                  <a:schemeClr val="tx1"/>
                </a:solidFill>
                <a:latin typeface="Segoe UI Light" pitchFamily="34" charset="0"/>
              </a:rPr>
              <a:t>:</a:t>
            </a:r>
            <a:r>
              <a:rPr lang="en-US" sz="2400" dirty="0" smtClean="0">
                <a:solidFill>
                  <a:schemeClr val="tx1"/>
                </a:solidFill>
                <a:latin typeface="Segoe UI Light" pitchFamily="34" charset="0"/>
              </a:rPr>
              <a:t> </a:t>
            </a:r>
          </a:p>
          <a:p>
            <a:pPr lvl="1"/>
            <a:r>
              <a:rPr lang="en-US" sz="1800" dirty="0" smtClean="0">
                <a:solidFill>
                  <a:schemeClr val="tx1"/>
                </a:solidFill>
                <a:latin typeface="Segoe UI Light" pitchFamily="34" charset="0"/>
              </a:rPr>
              <a:t>Authentication from extranet </a:t>
            </a:r>
            <a:r>
              <a:rPr lang="en-US" sz="1800" dirty="0">
                <a:solidFill>
                  <a:schemeClr val="tx1"/>
                </a:solidFill>
                <a:latin typeface="Segoe UI Light" pitchFamily="34" charset="0"/>
              </a:rPr>
              <a:t>with username/</a:t>
            </a:r>
            <a:r>
              <a:rPr lang="en-US" sz="1800" dirty="0" err="1">
                <a:solidFill>
                  <a:schemeClr val="tx1"/>
                </a:solidFill>
                <a:latin typeface="Segoe UI Light" pitchFamily="34" charset="0"/>
              </a:rPr>
              <a:t>pwd</a:t>
            </a:r>
            <a:r>
              <a:rPr lang="en-US" sz="1800" dirty="0">
                <a:solidFill>
                  <a:schemeClr val="tx1"/>
                </a:solidFill>
                <a:latin typeface="Segoe UI Light" pitchFamily="34" charset="0"/>
              </a:rPr>
              <a:t> </a:t>
            </a:r>
            <a:r>
              <a:rPr lang="en-US" sz="1800" dirty="0" smtClean="0">
                <a:solidFill>
                  <a:schemeClr val="tx1"/>
                </a:solidFill>
                <a:latin typeface="Segoe UI Light" pitchFamily="34" charset="0"/>
              </a:rPr>
              <a:t>is denied for duration of ‘Observation </a:t>
            </a:r>
            <a:r>
              <a:rPr lang="en-US" sz="1800" dirty="0">
                <a:solidFill>
                  <a:schemeClr val="tx1"/>
                </a:solidFill>
                <a:latin typeface="Segoe UI Light" pitchFamily="34" charset="0"/>
              </a:rPr>
              <a:t>Window</a:t>
            </a:r>
            <a:r>
              <a:rPr lang="en-US" sz="1800" dirty="0" smtClean="0">
                <a:solidFill>
                  <a:schemeClr val="tx1"/>
                </a:solidFill>
                <a:latin typeface="Segoe UI Light" pitchFamily="34" charset="0"/>
              </a:rPr>
              <a:t>’</a:t>
            </a:r>
          </a:p>
          <a:p>
            <a:pPr lvl="1"/>
            <a:r>
              <a:rPr lang="en-US" sz="1800" dirty="0" smtClean="0">
                <a:solidFill>
                  <a:schemeClr val="tx1"/>
                </a:solidFill>
                <a:latin typeface="Segoe UI Light" pitchFamily="34" charset="0"/>
              </a:rPr>
              <a:t>Does not cause AD bad password count (</a:t>
            </a:r>
            <a:r>
              <a:rPr lang="en-US" sz="1400" dirty="0" err="1" smtClean="0">
                <a:solidFill>
                  <a:schemeClr val="tx1"/>
                </a:solidFill>
                <a:latin typeface="Courier New" panose="02070309020205020404" pitchFamily="49" charset="0"/>
                <a:cs typeface="Courier New" panose="02070309020205020404" pitchFamily="49" charset="0"/>
              </a:rPr>
              <a:t>badPwdCount</a:t>
            </a:r>
            <a:r>
              <a:rPr lang="en-US" sz="1800" dirty="0" smtClean="0">
                <a:solidFill>
                  <a:schemeClr val="tx1"/>
                </a:solidFill>
                <a:latin typeface="Segoe UI Light" pitchFamily="34" charset="0"/>
              </a:rPr>
              <a:t>) to be incremented during observation window.</a:t>
            </a:r>
          </a:p>
          <a:p>
            <a:pPr lvl="1"/>
            <a:r>
              <a:rPr lang="en-US" sz="1800" dirty="0" smtClean="0">
                <a:solidFill>
                  <a:schemeClr val="tx1"/>
                </a:solidFill>
                <a:latin typeface="Segoe UI Light" pitchFamily="34" charset="0"/>
              </a:rPr>
              <a:t>Intranet access continues to work for the user.</a:t>
            </a:r>
          </a:p>
          <a:p>
            <a:pPr lvl="1"/>
            <a:r>
              <a:rPr lang="en-US" sz="1800" dirty="0" smtClean="0">
                <a:solidFill>
                  <a:schemeClr val="tx1"/>
                </a:solidFill>
                <a:latin typeface="Segoe UI Light" pitchFamily="34" charset="0"/>
              </a:rPr>
              <a:t>Helps protect against DOS/brute-force attacks that lockout user accounts.</a:t>
            </a:r>
            <a:endParaRPr lang="en-US" sz="1800" dirty="0">
              <a:solidFill>
                <a:schemeClr val="tx1"/>
              </a:solidFill>
              <a:latin typeface="Segoe UI Light" pitchFamily="34" charset="0"/>
            </a:endParaRPr>
          </a:p>
          <a:p>
            <a:endParaRPr lang="en-US" sz="2400" dirty="0" smtClean="0">
              <a:solidFill>
                <a:schemeClr val="tx1"/>
              </a:solidFill>
              <a:latin typeface="Segoe UI Light" pitchFamily="34" charset="0"/>
            </a:endParaRPr>
          </a:p>
          <a:p>
            <a:r>
              <a:rPr lang="en-US" sz="2400" dirty="0" smtClean="0">
                <a:solidFill>
                  <a:schemeClr val="tx1"/>
                </a:solidFill>
                <a:latin typeface="Segoe UI Light" pitchFamily="34" charset="0"/>
              </a:rPr>
              <a:t>Recommendation – set threshold below AD account lockout threshold.</a:t>
            </a:r>
            <a:endParaRPr lang="en-US" sz="2800" dirty="0"/>
          </a:p>
        </p:txBody>
      </p:sp>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Extranet soft-lockout protection for user accounts</a:t>
            </a:r>
          </a:p>
        </p:txBody>
      </p:sp>
      <p:sp>
        <p:nvSpPr>
          <p:cNvPr id="5" name="Rounded Rectangle 4"/>
          <p:cNvSpPr/>
          <p:nvPr/>
        </p:nvSpPr>
        <p:spPr bwMode="auto">
          <a:xfrm>
            <a:off x="731897" y="5234603"/>
            <a:ext cx="10149730" cy="1002827"/>
          </a:xfrm>
          <a:prstGeom prst="roundRect">
            <a:avLst>
              <a:gd name="adj" fmla="val 905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14400"/>
            <a:r>
              <a:rPr lang="en-US" sz="1600" dirty="0" smtClean="0">
                <a:solidFill>
                  <a:srgbClr val="FFFFFF"/>
                </a:solidFill>
                <a:latin typeface="Courier New" panose="02070309020205020404" pitchFamily="49" charset="0"/>
                <a:cs typeface="Courier New" panose="02070309020205020404" pitchFamily="49" charset="0"/>
              </a:rPr>
              <a:t> PS </a:t>
            </a:r>
            <a:r>
              <a:rPr lang="en-US" sz="1600" dirty="0">
                <a:solidFill>
                  <a:srgbClr val="FFFFFF"/>
                </a:solidFill>
                <a:latin typeface="Courier New" panose="02070309020205020404" pitchFamily="49" charset="0"/>
                <a:cs typeface="Courier New" panose="02070309020205020404" pitchFamily="49" charset="0"/>
              </a:rPr>
              <a:t>&gt; </a:t>
            </a:r>
            <a:r>
              <a:rPr lang="en-US" sz="1600" dirty="0" smtClean="0">
                <a:solidFill>
                  <a:srgbClr val="FFFFFF"/>
                </a:solidFill>
                <a:latin typeface="Courier New" panose="02070309020205020404" pitchFamily="49" charset="0"/>
                <a:cs typeface="Courier New" panose="02070309020205020404" pitchFamily="49" charset="0"/>
              </a:rPr>
              <a:t>$</a:t>
            </a:r>
            <a:r>
              <a:rPr lang="en-US" sz="1600" dirty="0" err="1" smtClean="0">
                <a:solidFill>
                  <a:srgbClr val="FFFFFF"/>
                </a:solidFill>
                <a:latin typeface="Courier New" panose="02070309020205020404" pitchFamily="49" charset="0"/>
                <a:cs typeface="Courier New" panose="02070309020205020404" pitchFamily="49" charset="0"/>
              </a:rPr>
              <a:t>ExtranetObservationWindow</a:t>
            </a:r>
            <a:r>
              <a:rPr lang="en-US" sz="1600" dirty="0" smtClean="0">
                <a:solidFill>
                  <a:srgbClr val="FFFFFF"/>
                </a:solidFill>
                <a:latin typeface="Courier New" panose="02070309020205020404" pitchFamily="49" charset="0"/>
                <a:cs typeface="Courier New" panose="02070309020205020404" pitchFamily="49" charset="0"/>
              </a:rPr>
              <a:t> </a:t>
            </a:r>
            <a:r>
              <a:rPr lang="en-US" sz="1600" dirty="0">
                <a:solidFill>
                  <a:srgbClr val="FFFFFF"/>
                </a:solidFill>
                <a:latin typeface="Courier New" panose="02070309020205020404" pitchFamily="49" charset="0"/>
                <a:cs typeface="Courier New" panose="02070309020205020404" pitchFamily="49" charset="0"/>
              </a:rPr>
              <a:t>= New-Timespan -Minutes </a:t>
            </a:r>
            <a:r>
              <a:rPr lang="en-US" sz="1600" dirty="0" smtClean="0">
                <a:solidFill>
                  <a:srgbClr val="FFFFFF"/>
                </a:solidFill>
                <a:latin typeface="Courier New" panose="02070309020205020404" pitchFamily="49" charset="0"/>
                <a:cs typeface="Courier New" panose="02070309020205020404" pitchFamily="49" charset="0"/>
              </a:rPr>
              <a:t>30</a:t>
            </a:r>
          </a:p>
          <a:p>
            <a:pPr defTabSz="914400"/>
            <a:r>
              <a:rPr lang="en-US" sz="1600" dirty="0">
                <a:solidFill>
                  <a:srgbClr val="FFFFFF"/>
                </a:solidFill>
                <a:latin typeface="Courier New" panose="02070309020205020404" pitchFamily="49" charset="0"/>
                <a:cs typeface="Courier New" panose="02070309020205020404" pitchFamily="49" charset="0"/>
              </a:rPr>
              <a:t> PS &gt; Set-</a:t>
            </a:r>
            <a:r>
              <a:rPr lang="en-US" sz="1600" dirty="0" err="1">
                <a:solidFill>
                  <a:srgbClr val="FFFFFF"/>
                </a:solidFill>
                <a:latin typeface="Courier New" panose="02070309020205020404" pitchFamily="49" charset="0"/>
                <a:cs typeface="Courier New" panose="02070309020205020404" pitchFamily="49" charset="0"/>
              </a:rPr>
              <a:t>ADFSProperties</a:t>
            </a:r>
            <a:r>
              <a:rPr lang="en-US" sz="1600" dirty="0">
                <a:solidFill>
                  <a:srgbClr val="FFFFFF"/>
                </a:solidFill>
                <a:latin typeface="Courier New" panose="02070309020205020404" pitchFamily="49" charset="0"/>
                <a:cs typeface="Courier New" panose="02070309020205020404" pitchFamily="49" charset="0"/>
              </a:rPr>
              <a:t> -</a:t>
            </a:r>
            <a:r>
              <a:rPr lang="en-US" sz="1600" dirty="0" err="1">
                <a:solidFill>
                  <a:srgbClr val="FFFFFF"/>
                </a:solidFill>
                <a:latin typeface="Courier New" panose="02070309020205020404" pitchFamily="49" charset="0"/>
                <a:cs typeface="Courier New" panose="02070309020205020404" pitchFamily="49" charset="0"/>
              </a:rPr>
              <a:t>EnableExtranetLockout</a:t>
            </a:r>
            <a:r>
              <a:rPr lang="en-US" sz="1600" dirty="0">
                <a:solidFill>
                  <a:srgbClr val="FFFFFF"/>
                </a:solidFill>
                <a:latin typeface="Courier New" panose="02070309020205020404" pitchFamily="49" charset="0"/>
                <a:cs typeface="Courier New" panose="02070309020205020404" pitchFamily="49" charset="0"/>
              </a:rPr>
              <a:t> $true –</a:t>
            </a:r>
            <a:r>
              <a:rPr lang="en-US" sz="1600" dirty="0" err="1">
                <a:solidFill>
                  <a:srgbClr val="FFFFFF"/>
                </a:solidFill>
                <a:latin typeface="Courier New" panose="02070309020205020404" pitchFamily="49" charset="0"/>
                <a:cs typeface="Courier New" panose="02070309020205020404" pitchFamily="49" charset="0"/>
              </a:rPr>
              <a:t>ExtranetLockoutThreshold</a:t>
            </a:r>
            <a:r>
              <a:rPr lang="en-US" sz="1600" dirty="0">
                <a:solidFill>
                  <a:srgbClr val="FFFFFF"/>
                </a:solidFill>
                <a:latin typeface="Courier New" panose="02070309020205020404" pitchFamily="49" charset="0"/>
                <a:cs typeface="Courier New" panose="02070309020205020404" pitchFamily="49" charset="0"/>
              </a:rPr>
              <a:t> 3 </a:t>
            </a:r>
            <a:endParaRPr lang="en-US" sz="1600" dirty="0" smtClean="0">
              <a:solidFill>
                <a:srgbClr val="FFFFFF"/>
              </a:solidFill>
              <a:latin typeface="Courier New" panose="02070309020205020404" pitchFamily="49" charset="0"/>
              <a:cs typeface="Courier New" panose="02070309020205020404" pitchFamily="49" charset="0"/>
            </a:endParaRPr>
          </a:p>
          <a:p>
            <a:pPr defTabSz="914400"/>
            <a:r>
              <a:rPr lang="en-US" sz="1600" dirty="0">
                <a:solidFill>
                  <a:srgbClr val="FFFFFF"/>
                </a:solidFill>
                <a:latin typeface="Courier New" panose="02070309020205020404" pitchFamily="49" charset="0"/>
                <a:cs typeface="Courier New" panose="02070309020205020404" pitchFamily="49" charset="0"/>
              </a:rPr>
              <a:t> </a:t>
            </a:r>
            <a:r>
              <a:rPr lang="en-US" sz="1600" dirty="0" smtClean="0">
                <a:solidFill>
                  <a:srgbClr val="FFFFFF"/>
                </a:solidFill>
                <a:latin typeface="Courier New" panose="02070309020205020404" pitchFamily="49" charset="0"/>
                <a:cs typeface="Courier New" panose="02070309020205020404" pitchFamily="49" charset="0"/>
              </a:rPr>
              <a:t>     -</a:t>
            </a:r>
            <a:r>
              <a:rPr lang="en-US" sz="1600" dirty="0" err="1">
                <a:solidFill>
                  <a:srgbClr val="FFFFFF"/>
                </a:solidFill>
                <a:latin typeface="Courier New" panose="02070309020205020404" pitchFamily="49" charset="0"/>
                <a:cs typeface="Courier New" panose="02070309020205020404" pitchFamily="49" charset="0"/>
              </a:rPr>
              <a:t>ExtranetObservationWindow</a:t>
            </a:r>
            <a:r>
              <a:rPr lang="en-US" sz="1600" dirty="0">
                <a:solidFill>
                  <a:srgbClr val="FFFFFF"/>
                </a:solidFill>
                <a:latin typeface="Courier New" panose="02070309020205020404" pitchFamily="49" charset="0"/>
                <a:cs typeface="Courier New" panose="02070309020205020404" pitchFamily="49" charset="0"/>
              </a:rPr>
              <a:t> </a:t>
            </a:r>
            <a:r>
              <a:rPr lang="en-US" sz="1600" dirty="0" smtClean="0">
                <a:solidFill>
                  <a:srgbClr val="FFFFFF"/>
                </a:solidFill>
                <a:latin typeface="Courier New" panose="02070309020205020404" pitchFamily="49" charset="0"/>
                <a:cs typeface="Courier New" panose="02070309020205020404" pitchFamily="49" charset="0"/>
              </a:rPr>
              <a:t>$</a:t>
            </a:r>
            <a:r>
              <a:rPr lang="en-US" sz="1600" dirty="0" err="1" smtClean="0">
                <a:solidFill>
                  <a:srgbClr val="FFFFFF"/>
                </a:solidFill>
                <a:latin typeface="Courier New" panose="02070309020205020404" pitchFamily="49" charset="0"/>
                <a:cs typeface="Courier New" panose="02070309020205020404" pitchFamily="49" charset="0"/>
              </a:rPr>
              <a:t>ExtranetObservationWindow</a:t>
            </a:r>
            <a:endParaRPr lang="en-US" sz="1600" dirty="0">
              <a:solidFill>
                <a:srgbClr val="FFFF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52470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4294967295"/>
          </p:nvPr>
        </p:nvSpPr>
        <p:spPr>
          <a:xfrm>
            <a:off x="0" y="3954463"/>
            <a:ext cx="8229600" cy="1828800"/>
          </a:xfrm>
        </p:spPr>
        <p:txBody>
          <a:bodyPr/>
          <a:lstStyle/>
          <a:p>
            <a:r>
              <a:rPr lang="en-US" dirty="0" smtClean="0"/>
              <a:t>ADFS Authentication Policy</a:t>
            </a:r>
            <a:endParaRPr lang="en-US" dirty="0"/>
          </a:p>
        </p:txBody>
      </p:sp>
    </p:spTree>
    <p:extLst>
      <p:ext uri="{BB962C8B-B14F-4D97-AF65-F5344CB8AC3E}">
        <p14:creationId xmlns:p14="http://schemas.microsoft.com/office/powerpoint/2010/main" val="11260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13175" y="2282157"/>
            <a:ext cx="1704140" cy="1052121"/>
            <a:chOff x="9968447" y="3377186"/>
            <a:chExt cx="1704140" cy="1052121"/>
          </a:xfrm>
        </p:grpSpPr>
        <p:sp>
          <p:nvSpPr>
            <p:cNvPr id="4" name="&quot;No&quot; Symbol 3"/>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5" name="Donut 4"/>
            <p:cNvSpPr/>
            <p:nvPr/>
          </p:nvSpPr>
          <p:spPr>
            <a:xfrm>
              <a:off x="10489528" y="3535456"/>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sz="3600" kern="0" smtClean="0">
                <a:solidFill>
                  <a:prstClr val="black"/>
                </a:solidFill>
                <a:latin typeface="Calibri" panose="020F0502020204030204"/>
              </a:endParaRPr>
            </a:p>
          </p:txBody>
        </p:sp>
        <p:cxnSp>
          <p:nvCxnSpPr>
            <p:cNvPr id="6" name="Straight Arrow Connector 5"/>
            <p:cNvCxnSpPr/>
            <p:nvPr/>
          </p:nvCxnSpPr>
          <p:spPr>
            <a:xfrm flipV="1">
              <a:off x="9988205" y="3630245"/>
              <a:ext cx="450553" cy="6676"/>
            </a:xfrm>
            <a:prstGeom prst="straightConnector1">
              <a:avLst/>
            </a:prstGeom>
            <a:noFill/>
            <a:ln w="12700" cap="flat" cmpd="sng" algn="ctr">
              <a:solidFill>
                <a:srgbClr val="70AD47"/>
              </a:solidFill>
              <a:prstDash val="sysDash"/>
              <a:miter lim="800000"/>
              <a:tailEnd type="triangle"/>
            </a:ln>
            <a:effectLst/>
          </p:spPr>
        </p:cxnSp>
        <p:cxnSp>
          <p:nvCxnSpPr>
            <p:cNvPr id="7" name="Elbow Connector 6"/>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8" name="TextBox 7"/>
            <p:cNvSpPr txBox="1"/>
            <p:nvPr/>
          </p:nvSpPr>
          <p:spPr>
            <a:xfrm>
              <a:off x="10603823" y="3377186"/>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token</a:t>
              </a:r>
              <a:endParaRPr lang="en-US" sz="1400" b="1"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10646940" y="3906087"/>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denied</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0" name="Group 9"/>
          <p:cNvGrpSpPr/>
          <p:nvPr/>
        </p:nvGrpSpPr>
        <p:grpSpPr>
          <a:xfrm>
            <a:off x="353180" y="1638472"/>
            <a:ext cx="9994854" cy="2602891"/>
            <a:chOff x="1094825" y="2736260"/>
            <a:chExt cx="9994854" cy="2602891"/>
          </a:xfrm>
        </p:grpSpPr>
        <p:sp>
          <p:nvSpPr>
            <p:cNvPr id="11" name="Rectangle 10"/>
            <p:cNvSpPr/>
            <p:nvPr/>
          </p:nvSpPr>
          <p:spPr>
            <a:xfrm>
              <a:off x="1094825" y="3402712"/>
              <a:ext cx="1180189" cy="65118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Protocol Handlers</a:t>
              </a:r>
            </a:p>
          </p:txBody>
        </p:sp>
        <p:grpSp>
          <p:nvGrpSpPr>
            <p:cNvPr id="12" name="Group 11"/>
            <p:cNvGrpSpPr/>
            <p:nvPr/>
          </p:nvGrpSpPr>
          <p:grpSpPr>
            <a:xfrm>
              <a:off x="2516605" y="3402712"/>
              <a:ext cx="2992104" cy="651187"/>
              <a:chOff x="2516605" y="3402712"/>
              <a:chExt cx="2992104" cy="651187"/>
            </a:xfrm>
          </p:grpSpPr>
          <p:sp>
            <p:nvSpPr>
              <p:cNvPr id="28" name="Rectangle 27"/>
              <p:cNvSpPr/>
              <p:nvPr/>
            </p:nvSpPr>
            <p:spPr>
              <a:xfrm>
                <a:off x="2922761" y="3402712"/>
                <a:ext cx="2585948" cy="65118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Primary &amp; Device Authentication</a:t>
                </a:r>
              </a:p>
            </p:txBody>
          </p:sp>
          <p:sp>
            <p:nvSpPr>
              <p:cNvPr id="29" name="Chevron 28"/>
              <p:cNvSpPr/>
              <p:nvPr/>
            </p:nvSpPr>
            <p:spPr>
              <a:xfrm>
                <a:off x="2516605" y="3628043"/>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3" name="Group 12"/>
            <p:cNvGrpSpPr/>
            <p:nvPr/>
          </p:nvGrpSpPr>
          <p:grpSpPr>
            <a:xfrm>
              <a:off x="5703487" y="3304836"/>
              <a:ext cx="1614845" cy="861504"/>
              <a:chOff x="5703487" y="3304836"/>
              <a:chExt cx="1614845" cy="861504"/>
            </a:xfrm>
          </p:grpSpPr>
          <p:sp>
            <p:nvSpPr>
              <p:cNvPr id="26" name="Diamond 25"/>
              <p:cNvSpPr/>
              <p:nvPr/>
            </p:nvSpPr>
            <p:spPr>
              <a:xfrm>
                <a:off x="5982629" y="3304836"/>
                <a:ext cx="1335703" cy="861504"/>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err="1" smtClean="0">
                    <a:solidFill>
                      <a:prstClr val="white"/>
                    </a:solidFill>
                    <a:latin typeface="Calibri" panose="020F0502020204030204"/>
                  </a:rPr>
                  <a:t>NeedMFA</a:t>
                </a:r>
                <a:r>
                  <a:rPr lang="en-US" sz="1600" kern="0" dirty="0" smtClean="0">
                    <a:solidFill>
                      <a:prstClr val="white"/>
                    </a:solidFill>
                    <a:latin typeface="Calibri" panose="020F0502020204030204"/>
                  </a:rPr>
                  <a:t>?</a:t>
                </a:r>
              </a:p>
            </p:txBody>
          </p:sp>
          <p:sp>
            <p:nvSpPr>
              <p:cNvPr id="27" name="Chevron 26"/>
              <p:cNvSpPr/>
              <p:nvPr/>
            </p:nvSpPr>
            <p:spPr>
              <a:xfrm>
                <a:off x="5703487" y="3619731"/>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4" name="Group 13"/>
            <p:cNvGrpSpPr/>
            <p:nvPr/>
          </p:nvGrpSpPr>
          <p:grpSpPr>
            <a:xfrm>
              <a:off x="7141416" y="3281444"/>
              <a:ext cx="2172741" cy="772456"/>
              <a:chOff x="7141416" y="3281444"/>
              <a:chExt cx="2172741" cy="772456"/>
            </a:xfrm>
          </p:grpSpPr>
          <p:sp>
            <p:nvSpPr>
              <p:cNvPr id="23" name="Rectangle 22"/>
              <p:cNvSpPr/>
              <p:nvPr/>
            </p:nvSpPr>
            <p:spPr>
              <a:xfrm>
                <a:off x="7764374" y="3402712"/>
                <a:ext cx="1549783" cy="65118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Additional Authn.</a:t>
                </a:r>
              </a:p>
            </p:txBody>
          </p:sp>
          <p:sp>
            <p:nvSpPr>
              <p:cNvPr id="24" name="Chevron 23"/>
              <p:cNvSpPr/>
              <p:nvPr/>
            </p:nvSpPr>
            <p:spPr>
              <a:xfrm>
                <a:off x="7375352" y="363666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25" name="TextBox 24"/>
              <p:cNvSpPr txBox="1"/>
              <p:nvPr/>
            </p:nvSpPr>
            <p:spPr>
              <a:xfrm>
                <a:off x="7141416" y="3281444"/>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Yes</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5" name="Group 14"/>
            <p:cNvGrpSpPr/>
            <p:nvPr/>
          </p:nvGrpSpPr>
          <p:grpSpPr>
            <a:xfrm>
              <a:off x="9399056" y="3402712"/>
              <a:ext cx="1690623" cy="651187"/>
              <a:chOff x="9399056" y="3402712"/>
              <a:chExt cx="1690623" cy="651187"/>
            </a:xfrm>
          </p:grpSpPr>
          <p:sp>
            <p:nvSpPr>
              <p:cNvPr id="21" name="Rectangle 20"/>
              <p:cNvSpPr/>
              <p:nvPr/>
            </p:nvSpPr>
            <p:spPr>
              <a:xfrm>
                <a:off x="9754560" y="3402712"/>
                <a:ext cx="1335119" cy="65118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RP Issuance Authz. Rules</a:t>
                </a:r>
              </a:p>
            </p:txBody>
          </p:sp>
          <p:sp>
            <p:nvSpPr>
              <p:cNvPr id="22" name="Chevron 21"/>
              <p:cNvSpPr/>
              <p:nvPr/>
            </p:nvSpPr>
            <p:spPr>
              <a:xfrm>
                <a:off x="9399056" y="362864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6" name="Group 15"/>
            <p:cNvGrpSpPr/>
            <p:nvPr/>
          </p:nvGrpSpPr>
          <p:grpSpPr>
            <a:xfrm>
              <a:off x="6650480" y="2736260"/>
              <a:ext cx="1888785" cy="666453"/>
              <a:chOff x="6650480" y="2736260"/>
              <a:chExt cx="1888785" cy="666453"/>
            </a:xfrm>
          </p:grpSpPr>
          <p:cxnSp>
            <p:nvCxnSpPr>
              <p:cNvPr id="19" name="Elbow Connector 18"/>
              <p:cNvCxnSpPr>
                <a:stCxn id="26" idx="0"/>
                <a:endCxn id="23" idx="0"/>
              </p:cNvCxnSpPr>
              <p:nvPr/>
            </p:nvCxnSpPr>
            <p:spPr>
              <a:xfrm rot="16200000" flipH="1">
                <a:off x="7545935" y="2409382"/>
                <a:ext cx="97876" cy="1888785"/>
              </a:xfrm>
              <a:prstGeom prst="bentConnector3">
                <a:avLst>
                  <a:gd name="adj1" fmla="val -233561"/>
                </a:avLst>
              </a:prstGeom>
              <a:noFill/>
              <a:ln w="19050" cap="flat" cmpd="sng" algn="ctr">
                <a:solidFill>
                  <a:srgbClr val="FF0000"/>
                </a:solidFill>
                <a:prstDash val="sysDash"/>
                <a:miter lim="800000"/>
                <a:tailEnd type="triangle"/>
              </a:ln>
              <a:effectLst/>
            </p:spPr>
          </p:cxnSp>
          <p:sp>
            <p:nvSpPr>
              <p:cNvPr id="20" name="TextBox 19"/>
              <p:cNvSpPr txBox="1"/>
              <p:nvPr/>
            </p:nvSpPr>
            <p:spPr>
              <a:xfrm>
                <a:off x="7279646" y="2736260"/>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No</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17" name="Rectangle 16"/>
            <p:cNvSpPr/>
            <p:nvPr/>
          </p:nvSpPr>
          <p:spPr>
            <a:xfrm>
              <a:off x="6057257" y="4746717"/>
              <a:ext cx="1273097" cy="59243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MFA Triggers</a:t>
              </a:r>
            </a:p>
          </p:txBody>
        </p:sp>
        <p:sp>
          <p:nvSpPr>
            <p:cNvPr id="18" name="Chevron 17"/>
            <p:cNvSpPr/>
            <p:nvPr/>
          </p:nvSpPr>
          <p:spPr>
            <a:xfrm rot="16200000">
              <a:off x="6539536" y="437422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pic>
        <p:nvPicPr>
          <p:cNvPr id="61" name="Picture 30" descr="Zoom in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459549" y="3852478"/>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30"/>
          <p:cNvSpPr/>
          <p:nvPr/>
        </p:nvSpPr>
        <p:spPr>
          <a:xfrm>
            <a:off x="4896304" y="5163287"/>
            <a:ext cx="2106463" cy="4732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kern="0" dirty="0" smtClean="0">
                <a:solidFill>
                  <a:prstClr val="white"/>
                </a:solidFill>
                <a:latin typeface="Calibri" panose="020F0502020204030204"/>
              </a:rPr>
              <a:t>MFA Triggers</a:t>
            </a:r>
          </a:p>
        </p:txBody>
      </p:sp>
    </p:spTree>
    <p:extLst>
      <p:ext uri="{BB962C8B-B14F-4D97-AF65-F5344CB8AC3E}">
        <p14:creationId xmlns:p14="http://schemas.microsoft.com/office/powerpoint/2010/main" val="265218489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52860" y="2069961"/>
            <a:ext cx="4218295" cy="2662313"/>
            <a:chOff x="817353" y="3807302"/>
            <a:chExt cx="4218295" cy="2662313"/>
          </a:xfrm>
        </p:grpSpPr>
        <p:sp>
          <p:nvSpPr>
            <p:cNvPr id="8" name="Cross 7"/>
            <p:cNvSpPr/>
            <p:nvPr/>
          </p:nvSpPr>
          <p:spPr>
            <a:xfrm>
              <a:off x="2652116" y="4863228"/>
              <a:ext cx="410760" cy="413000"/>
            </a:xfrm>
            <a:prstGeom prst="plu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sz="2400" kern="0" dirty="0" smtClean="0">
                <a:solidFill>
                  <a:prstClr val="white"/>
                </a:solidFill>
                <a:latin typeface="Calibri" panose="020F0502020204030204"/>
              </a:endParaRPr>
            </a:p>
          </p:txBody>
        </p:sp>
        <p:sp>
          <p:nvSpPr>
            <p:cNvPr id="15" name="TextBox 105"/>
            <p:cNvSpPr txBox="1"/>
            <p:nvPr/>
          </p:nvSpPr>
          <p:spPr>
            <a:xfrm>
              <a:off x="3577301" y="4636007"/>
              <a:ext cx="145834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92D050"/>
                  </a:solidFill>
                  <a:latin typeface="Segoe UI Light" panose="020B0502040204020203" pitchFamily="34" charset="0"/>
                  <a:cs typeface="Segoe UI Light" panose="020B0502040204020203" pitchFamily="34" charset="0"/>
                </a:rPr>
                <a:t>Perform MFA</a:t>
              </a:r>
              <a:endParaRPr lang="en-US" sz="1400" b="1" dirty="0">
                <a:solidFill>
                  <a:srgbClr val="92D050"/>
                </a:solidFill>
                <a:latin typeface="Segoe UI Light" panose="020B0502040204020203" pitchFamily="34" charset="0"/>
                <a:cs typeface="Segoe UI Light" panose="020B0502040204020203" pitchFamily="34" charset="0"/>
              </a:endParaRPr>
            </a:p>
          </p:txBody>
        </p:sp>
        <p:sp>
          <p:nvSpPr>
            <p:cNvPr id="18" name="Down Arrow Callout 17"/>
            <p:cNvSpPr/>
            <p:nvPr/>
          </p:nvSpPr>
          <p:spPr>
            <a:xfrm>
              <a:off x="2014990" y="3807302"/>
              <a:ext cx="1685010" cy="762399"/>
            </a:xfrm>
            <a:prstGeom prst="downArrowCallout">
              <a:avLst>
                <a:gd name="adj1" fmla="val 20319"/>
                <a:gd name="adj2" fmla="val 25000"/>
                <a:gd name="adj3" fmla="val 16807"/>
                <a:gd name="adj4" fmla="val 71999"/>
              </a:avLst>
            </a:prstGeom>
            <a:solidFill>
              <a:srgbClr val="FFC000"/>
            </a:solidFill>
            <a:ln w="6350" cap="flat" cmpd="sng" algn="ctr">
              <a:solidFill>
                <a:srgbClr val="FFC000"/>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Global MFA policy</a:t>
              </a:r>
            </a:p>
          </p:txBody>
        </p:sp>
        <p:cxnSp>
          <p:nvCxnSpPr>
            <p:cNvPr id="19" name="Elbow Connector 18"/>
            <p:cNvCxnSpPr/>
            <p:nvPr/>
          </p:nvCxnSpPr>
          <p:spPr>
            <a:xfrm flipV="1">
              <a:off x="3216609" y="4978445"/>
              <a:ext cx="1554463" cy="9460"/>
            </a:xfrm>
            <a:prstGeom prst="bentConnector3">
              <a:avLst>
                <a:gd name="adj1" fmla="val 91640"/>
              </a:avLst>
            </a:prstGeom>
            <a:noFill/>
            <a:ln w="19050" cap="flat" cmpd="sng" algn="ctr">
              <a:solidFill>
                <a:srgbClr val="92D050"/>
              </a:solidFill>
              <a:prstDash val="sysDash"/>
              <a:miter lim="800000"/>
              <a:tailEnd type="triangle"/>
            </a:ln>
            <a:effectLst/>
          </p:spPr>
        </p:cxnSp>
        <p:sp>
          <p:nvSpPr>
            <p:cNvPr id="20" name="Chevron 19"/>
            <p:cNvSpPr/>
            <p:nvPr/>
          </p:nvSpPr>
          <p:spPr>
            <a:xfrm>
              <a:off x="3369808" y="4878182"/>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a:solidFill>
                  <a:sysClr val="windowText" lastClr="000000"/>
                </a:solidFill>
                <a:latin typeface="Calibri" panose="020F0502020204030204"/>
              </a:endParaRPr>
            </a:p>
          </p:txBody>
        </p:sp>
        <p:sp>
          <p:nvSpPr>
            <p:cNvPr id="25" name="Up Arrow Callout 24"/>
            <p:cNvSpPr/>
            <p:nvPr/>
          </p:nvSpPr>
          <p:spPr bwMode="auto">
            <a:xfrm>
              <a:off x="2053920" y="5555225"/>
              <a:ext cx="1607151" cy="914390"/>
            </a:xfrm>
            <a:prstGeom prst="upArrowCallout">
              <a:avLst>
                <a:gd name="adj1" fmla="val 17337"/>
                <a:gd name="adj2" fmla="val 25000"/>
                <a:gd name="adj3" fmla="val 25000"/>
                <a:gd name="adj4" fmla="val 67531"/>
              </a:avLst>
            </a:prstGeom>
            <a:solidFill>
              <a:srgbClr val="FFC000"/>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37" rIns="0" bIns="46637" numCol="1" rtlCol="0" anchor="ctr" anchorCtr="0" compatLnSpc="1">
              <a:prstTxWarp prst="textNoShape">
                <a:avLst/>
              </a:prstTxWarp>
            </a:bodyPr>
            <a:lstStyle/>
            <a:p>
              <a:pPr algn="ctr" defTabSz="914400">
                <a:defRPr/>
              </a:pPr>
              <a:r>
                <a:rPr lang="en-US" sz="1600" kern="0" dirty="0" smtClean="0">
                  <a:solidFill>
                    <a:prstClr val="black"/>
                  </a:solidFill>
                  <a:latin typeface="Calibri" panose="020F0502020204030204"/>
                </a:rPr>
                <a:t>Resource MFA policy</a:t>
              </a:r>
              <a:endParaRPr lang="en-US" sz="1600" kern="0" dirty="0">
                <a:solidFill>
                  <a:prstClr val="black"/>
                </a:solidFill>
                <a:latin typeface="Calibri" panose="020F0502020204030204"/>
              </a:endParaRPr>
            </a:p>
          </p:txBody>
        </p:sp>
        <p:sp>
          <p:nvSpPr>
            <p:cNvPr id="30" name="Right Arrow Callout 29"/>
            <p:cNvSpPr/>
            <p:nvPr/>
          </p:nvSpPr>
          <p:spPr>
            <a:xfrm>
              <a:off x="817353" y="4638789"/>
              <a:ext cx="1560446" cy="870131"/>
            </a:xfrm>
            <a:prstGeom prst="rightArrowCallout">
              <a:avLst>
                <a:gd name="adj1" fmla="val 20061"/>
                <a:gd name="adj2" fmla="val 25000"/>
                <a:gd name="adj3" fmla="val 25000"/>
                <a:gd name="adj4" fmla="val 83039"/>
              </a:avLst>
            </a:prstGeom>
            <a:solidFill>
              <a:srgbClr val="FFC000"/>
            </a:solidFill>
            <a:ln w="6350" cap="flat" cmpd="sng" algn="ctr">
              <a:solidFill>
                <a:srgbClr val="FFC000"/>
              </a:solidFill>
              <a:prstDash val="solid"/>
              <a:miter lim="800000"/>
            </a:ln>
            <a:effectLst/>
          </p:spPr>
          <p:txBody>
            <a:bodyPr rtlCol="0" anchor="ctr"/>
            <a:lstStyle/>
            <a:p>
              <a:pPr algn="ctr" defTabSz="914400">
                <a:defRPr/>
              </a:pPr>
              <a:r>
                <a:rPr lang="en-US" sz="1600" kern="0" dirty="0" smtClean="0">
                  <a:solidFill>
                    <a:prstClr val="black"/>
                  </a:solidFill>
                  <a:latin typeface="Calibri" panose="020F0502020204030204"/>
                </a:rPr>
                <a:t>MFA Requested. (protocol)</a:t>
              </a:r>
            </a:p>
          </p:txBody>
        </p:sp>
      </p:grpSp>
      <p:sp>
        <p:nvSpPr>
          <p:cNvPr id="42" name="Text Placeholder 4"/>
          <p:cNvSpPr txBox="1">
            <a:spLocks/>
          </p:cNvSpPr>
          <p:nvPr/>
        </p:nvSpPr>
        <p:spPr>
          <a:xfrm>
            <a:off x="4698423" y="1283357"/>
            <a:ext cx="7517480" cy="404268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2000" dirty="0" smtClean="0">
                <a:solidFill>
                  <a:srgbClr val="FFFFFF"/>
                </a:solidFill>
              </a:rPr>
              <a:t>Logical ‘OR’ semantics – MFA is triggered if:</a:t>
            </a:r>
            <a:endParaRPr lang="en-US" sz="2000" dirty="0">
              <a:solidFill>
                <a:srgbClr val="FFFFFF"/>
              </a:solidFill>
            </a:endParaRPr>
          </a:p>
          <a:p>
            <a:pPr defTabSz="914400">
              <a:lnSpc>
                <a:spcPct val="100000"/>
              </a:lnSpc>
              <a:spcBef>
                <a:spcPts val="0"/>
              </a:spcBef>
              <a:buSzTx/>
            </a:pPr>
            <a:r>
              <a:rPr lang="en-US" sz="2000" dirty="0" smtClean="0">
                <a:solidFill>
                  <a:srgbClr val="FFFFFF"/>
                </a:solidFill>
              </a:rPr>
              <a:t>Wire parameter (WS-Fed/SAML) requires MFA         - OR - </a:t>
            </a:r>
          </a:p>
          <a:p>
            <a:pPr defTabSz="914400">
              <a:lnSpc>
                <a:spcPct val="100000"/>
              </a:lnSpc>
              <a:spcBef>
                <a:spcPts val="0"/>
              </a:spcBef>
              <a:buSzTx/>
            </a:pPr>
            <a:r>
              <a:rPr lang="en-US" sz="2000" dirty="0" smtClean="0">
                <a:solidFill>
                  <a:srgbClr val="FFFFFF"/>
                </a:solidFill>
              </a:rPr>
              <a:t>Global MFA policy requires MFA                               - OR -</a:t>
            </a:r>
          </a:p>
          <a:p>
            <a:pPr defTabSz="914400">
              <a:lnSpc>
                <a:spcPct val="100000"/>
              </a:lnSpc>
              <a:spcBef>
                <a:spcPts val="0"/>
              </a:spcBef>
              <a:buSzTx/>
            </a:pPr>
            <a:r>
              <a:rPr lang="en-US" sz="2000" dirty="0" smtClean="0">
                <a:solidFill>
                  <a:srgbClr val="FFFFFF"/>
                </a:solidFill>
              </a:rPr>
              <a:t>Resource/relying party MFA policy requires MFA</a:t>
            </a:r>
          </a:p>
          <a:p>
            <a:pPr defTabSz="914400">
              <a:lnSpc>
                <a:spcPct val="100000"/>
              </a:lnSpc>
              <a:spcBef>
                <a:spcPts val="0"/>
              </a:spcBef>
              <a:buSzTx/>
            </a:pPr>
            <a:endParaRPr lang="en-US" sz="2000" dirty="0" smtClean="0">
              <a:solidFill>
                <a:srgbClr val="FFFFFF"/>
              </a:solidFill>
            </a:endParaRPr>
          </a:p>
          <a:p>
            <a:pPr marL="0" indent="0" defTabSz="914400">
              <a:lnSpc>
                <a:spcPct val="100000"/>
              </a:lnSpc>
              <a:spcBef>
                <a:spcPts val="0"/>
              </a:spcBef>
              <a:buSzTx/>
              <a:buFont typeface="Arial" pitchFamily="34" charset="0"/>
              <a:buNone/>
            </a:pPr>
            <a:endParaRPr lang="en-US" sz="2000" dirty="0">
              <a:solidFill>
                <a:srgbClr val="FFFFFF"/>
              </a:solidFill>
            </a:endParaRPr>
          </a:p>
          <a:p>
            <a:pPr marL="0" indent="0" defTabSz="914400">
              <a:lnSpc>
                <a:spcPct val="100000"/>
              </a:lnSpc>
              <a:spcBef>
                <a:spcPts val="0"/>
              </a:spcBef>
              <a:buSzTx/>
              <a:buFont typeface="Arial" pitchFamily="34" charset="0"/>
              <a:buNone/>
            </a:pPr>
            <a:r>
              <a:rPr lang="en-US" sz="2000" dirty="0" smtClean="0">
                <a:solidFill>
                  <a:srgbClr val="FFFFFF"/>
                </a:solidFill>
              </a:rPr>
              <a:t>MFA triggers in policy (global &amp; per-RP) can be expressed as claim rules:</a:t>
            </a:r>
          </a:p>
          <a:p>
            <a:pPr defTabSz="914400">
              <a:lnSpc>
                <a:spcPct val="100000"/>
              </a:lnSpc>
              <a:spcBef>
                <a:spcPts val="0"/>
              </a:spcBef>
              <a:buSzTx/>
            </a:pPr>
            <a:r>
              <a:rPr lang="en-US" sz="2000" dirty="0" smtClean="0">
                <a:solidFill>
                  <a:srgbClr val="FFFFFF"/>
                </a:solidFill>
              </a:rPr>
              <a:t>Rich and expressive semantics</a:t>
            </a:r>
          </a:p>
          <a:p>
            <a:pPr defTabSz="914400">
              <a:lnSpc>
                <a:spcPct val="100000"/>
              </a:lnSpc>
              <a:spcBef>
                <a:spcPts val="0"/>
              </a:spcBef>
              <a:buSzTx/>
            </a:pPr>
            <a:r>
              <a:rPr lang="en-US" sz="2000" dirty="0" smtClean="0">
                <a:solidFill>
                  <a:srgbClr val="FFFFFF"/>
                </a:solidFill>
              </a:rPr>
              <a:t>Familiar syntax for ADFS administrators</a:t>
            </a:r>
          </a:p>
          <a:p>
            <a:pPr defTabSz="914400">
              <a:lnSpc>
                <a:spcPct val="100000"/>
              </a:lnSpc>
              <a:spcBef>
                <a:spcPts val="0"/>
              </a:spcBef>
              <a:buSzTx/>
            </a:pPr>
            <a:r>
              <a:rPr lang="en-US" sz="2000" dirty="0" smtClean="0">
                <a:solidFill>
                  <a:srgbClr val="FFFFFF"/>
                </a:solidFill>
              </a:rPr>
              <a:t>Create a claim rule to </a:t>
            </a:r>
            <a:r>
              <a:rPr lang="en-US" sz="2000" dirty="0">
                <a:solidFill>
                  <a:srgbClr val="FFFFFF"/>
                </a:solidFill>
              </a:rPr>
              <a:t>i</a:t>
            </a:r>
            <a:r>
              <a:rPr lang="en-US" sz="2000" dirty="0" smtClean="0">
                <a:solidFill>
                  <a:srgbClr val="FFFFFF"/>
                </a:solidFill>
              </a:rPr>
              <a:t>ssue an </a:t>
            </a:r>
            <a:r>
              <a:rPr lang="en-US" sz="1800" dirty="0" err="1" smtClean="0">
                <a:solidFill>
                  <a:srgbClr val="FFFFFF"/>
                </a:solidFill>
                <a:latin typeface="Courier New" panose="02070309020205020404" pitchFamily="49" charset="0"/>
                <a:cs typeface="Courier New" panose="02070309020205020404" pitchFamily="49" charset="0"/>
              </a:rPr>
              <a:t>authenticationmethod</a:t>
            </a:r>
            <a:r>
              <a:rPr lang="en-US" sz="1800" dirty="0" smtClean="0">
                <a:solidFill>
                  <a:srgbClr val="FFFFFF"/>
                </a:solidFill>
              </a:rPr>
              <a:t> </a:t>
            </a:r>
            <a:r>
              <a:rPr lang="en-US" sz="2000" dirty="0" smtClean="0">
                <a:solidFill>
                  <a:srgbClr val="FFFFFF"/>
                </a:solidFill>
              </a:rPr>
              <a:t>claim with value </a:t>
            </a:r>
            <a:r>
              <a:rPr lang="en-US" sz="1800" dirty="0" err="1" smtClean="0">
                <a:solidFill>
                  <a:srgbClr val="FFFFFF"/>
                </a:solidFill>
                <a:latin typeface="Courier New" panose="02070309020205020404" pitchFamily="49" charset="0"/>
                <a:cs typeface="Courier New" panose="02070309020205020404" pitchFamily="49" charset="0"/>
              </a:rPr>
              <a:t>multipleauthn</a:t>
            </a:r>
            <a:r>
              <a:rPr lang="en-US" sz="2000" dirty="0" smtClean="0">
                <a:solidFill>
                  <a:srgbClr val="FFFFFF"/>
                </a:solidFill>
              </a:rPr>
              <a:t> to trigger MFA. </a:t>
            </a:r>
          </a:p>
        </p:txBody>
      </p:sp>
      <p:sp>
        <p:nvSpPr>
          <p:cNvPr id="43" name="Rectangle 42"/>
          <p:cNvSpPr/>
          <p:nvPr/>
        </p:nvSpPr>
        <p:spPr bwMode="auto">
          <a:xfrm>
            <a:off x="10515869" y="-14654"/>
            <a:ext cx="1920605" cy="311552"/>
          </a:xfrm>
          <a:prstGeom prst="rect">
            <a:avLst/>
          </a:prstGeom>
          <a:solidFill>
            <a:srgbClr val="00B0F0"/>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Triggers</a:t>
            </a:r>
            <a:endParaRPr lang="en-US" sz="1600" dirty="0">
              <a:gradFill>
                <a:gsLst>
                  <a:gs pos="0">
                    <a:srgbClr val="FFFFFF"/>
                  </a:gs>
                  <a:gs pos="100000">
                    <a:srgbClr val="FFFFFF"/>
                  </a:gs>
                </a:gsLst>
                <a:lin ang="5400000" scaled="0"/>
              </a:gradFill>
            </a:endParaRPr>
          </a:p>
        </p:txBody>
      </p:sp>
      <p:sp>
        <p:nvSpPr>
          <p:cNvPr id="44" name="Title 183"/>
          <p:cNvSpPr>
            <a:spLocks noGrp="1"/>
          </p:cNvSpPr>
          <p:nvPr>
            <p:ph type="title"/>
          </p:nvPr>
        </p:nvSpPr>
        <p:spPr>
          <a:xfrm>
            <a:off x="99073" y="75600"/>
            <a:ext cx="11889564" cy="690093"/>
          </a:xfrm>
        </p:spPr>
        <p:txBody>
          <a:bodyPr/>
          <a:lstStyle/>
          <a:p>
            <a:r>
              <a:rPr lang="en-US" sz="3200" dirty="0" smtClean="0"/>
              <a:t>What triggers MFA?</a:t>
            </a:r>
            <a:endParaRPr lang="en-US" sz="3200" dirty="0"/>
          </a:p>
        </p:txBody>
      </p:sp>
      <p:cxnSp>
        <p:nvCxnSpPr>
          <p:cNvPr id="45" name="Elbow Connector 44"/>
          <p:cNvCxnSpPr/>
          <p:nvPr/>
        </p:nvCxnSpPr>
        <p:spPr>
          <a:xfrm>
            <a:off x="2644348" y="3473979"/>
            <a:ext cx="1562231" cy="278640"/>
          </a:xfrm>
          <a:prstGeom prst="bentConnector3">
            <a:avLst>
              <a:gd name="adj1" fmla="val 52631"/>
            </a:avLst>
          </a:prstGeom>
          <a:noFill/>
          <a:ln w="19050" cap="flat" cmpd="sng" algn="ctr">
            <a:solidFill>
              <a:srgbClr val="FF0000"/>
            </a:solidFill>
            <a:prstDash val="sysDash"/>
            <a:miter lim="800000"/>
            <a:tailEnd type="triangle"/>
          </a:ln>
          <a:effectLst/>
        </p:spPr>
      </p:cxnSp>
      <p:sp>
        <p:nvSpPr>
          <p:cNvPr id="51" name="TextBox 105"/>
          <p:cNvSpPr txBox="1"/>
          <p:nvPr/>
        </p:nvSpPr>
        <p:spPr>
          <a:xfrm>
            <a:off x="3377363" y="3444842"/>
            <a:ext cx="9898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FF0000"/>
                </a:solidFill>
                <a:latin typeface="Segoe UI Light" panose="020B0502040204020203" pitchFamily="34" charset="0"/>
                <a:cs typeface="Segoe UI Light" panose="020B0502040204020203" pitchFamily="34" charset="0"/>
              </a:rPr>
              <a:t>Skip MFA</a:t>
            </a:r>
            <a:endParaRPr lang="en-US" sz="1400" b="1" dirty="0">
              <a:solidFill>
                <a:srgbClr val="FF0000"/>
              </a:solidFill>
              <a:latin typeface="Segoe UI Light" panose="020B0502040204020203" pitchFamily="34" charset="0"/>
              <a:cs typeface="Segoe UI Light" panose="020B0502040204020203" pitchFamily="34" charset="0"/>
            </a:endParaRPr>
          </a:p>
        </p:txBody>
      </p:sp>
      <p:sp>
        <p:nvSpPr>
          <p:cNvPr id="16" name="Text Placeholder 4"/>
          <p:cNvSpPr txBox="1">
            <a:spLocks/>
          </p:cNvSpPr>
          <p:nvPr/>
        </p:nvSpPr>
        <p:spPr>
          <a:xfrm>
            <a:off x="524149" y="5482992"/>
            <a:ext cx="11691754" cy="13975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2000" dirty="0" smtClean="0">
                <a:solidFill>
                  <a:srgbClr val="FFFFFF"/>
                </a:solidFill>
              </a:rPr>
              <a:t>Claim rule to trigger MFA:</a:t>
            </a:r>
          </a:p>
          <a:p>
            <a:pPr marL="0" indent="0" defTabSz="914400">
              <a:lnSpc>
                <a:spcPct val="100000"/>
              </a:lnSpc>
              <a:spcBef>
                <a:spcPts val="0"/>
              </a:spcBef>
              <a:buSzTx/>
              <a:buFont typeface="Arial" pitchFamily="34" charset="0"/>
              <a:buNone/>
            </a:pPr>
            <a:r>
              <a:rPr lang="en-US" sz="1800" dirty="0" smtClean="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issue(Type </a:t>
            </a:r>
            <a:r>
              <a:rPr lang="en-US" sz="18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 “http://schemas.microsoft.com/</a:t>
            </a:r>
            <a:r>
              <a:rPr lang="en-US" sz="1800" dirty="0" err="1">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ws</a:t>
            </a:r>
            <a:r>
              <a:rPr lang="en-US" sz="18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/2008/06/identity/claims/</a:t>
            </a:r>
            <a:r>
              <a:rPr lang="en-US" sz="1800" dirty="0" err="1">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authenticationmethod</a:t>
            </a:r>
            <a:r>
              <a:rPr lang="en-US" sz="18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 Value = “http://schemas.microsoft.com/claims/</a:t>
            </a:r>
            <a:r>
              <a:rPr lang="en-US" sz="1800" dirty="0" err="1">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multipleauthn</a:t>
            </a:r>
            <a:r>
              <a:rPr lang="en-US" sz="1800" dirty="0" smtClean="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a:t>
            </a:r>
            <a:endParaRPr lang="en-US" sz="1800" dirty="0" smtClean="0">
              <a:solidFill>
                <a:srgbClr val="FFFFFF"/>
              </a:solidFill>
            </a:endParaRPr>
          </a:p>
        </p:txBody>
      </p:sp>
    </p:spTree>
    <p:extLst>
      <p:ext uri="{BB962C8B-B14F-4D97-AF65-F5344CB8AC3E}">
        <p14:creationId xmlns:p14="http://schemas.microsoft.com/office/powerpoint/2010/main" val="58594681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09899" y="1109298"/>
            <a:ext cx="3660434" cy="5124607"/>
          </a:xfrm>
          <a:prstGeom prst="rect">
            <a:avLst/>
          </a:prstGeom>
        </p:spPr>
      </p:pic>
      <p:sp>
        <p:nvSpPr>
          <p:cNvPr id="4" name="Title 183"/>
          <p:cNvSpPr>
            <a:spLocks noGrp="1"/>
          </p:cNvSpPr>
          <p:nvPr>
            <p:ph type="title"/>
          </p:nvPr>
        </p:nvSpPr>
        <p:spPr>
          <a:xfrm>
            <a:off x="99073" y="75600"/>
            <a:ext cx="11889564" cy="690093"/>
          </a:xfrm>
        </p:spPr>
        <p:txBody>
          <a:bodyPr/>
          <a:lstStyle/>
          <a:p>
            <a:r>
              <a:rPr lang="en-US" sz="3200" dirty="0" smtClean="0"/>
              <a:t>Trigger MFA in Policy</a:t>
            </a:r>
            <a:endParaRPr lang="en-US" sz="3200" dirty="0"/>
          </a:p>
        </p:txBody>
      </p:sp>
      <p:sp>
        <p:nvSpPr>
          <p:cNvPr id="5" name="Text Placeholder 4"/>
          <p:cNvSpPr txBox="1">
            <a:spLocks/>
          </p:cNvSpPr>
          <p:nvPr/>
        </p:nvSpPr>
        <p:spPr>
          <a:xfrm>
            <a:off x="457580" y="1145533"/>
            <a:ext cx="7453576" cy="573497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1600" dirty="0" smtClean="0">
                <a:solidFill>
                  <a:srgbClr val="FFFFFF"/>
                </a:solidFill>
              </a:rPr>
              <a:t>You can configure global MFA policies</a:t>
            </a:r>
          </a:p>
          <a:p>
            <a:pPr defTabSz="914400">
              <a:lnSpc>
                <a:spcPct val="100000"/>
              </a:lnSpc>
              <a:spcBef>
                <a:spcPts val="0"/>
              </a:spcBef>
              <a:buSzTx/>
            </a:pPr>
            <a:r>
              <a:rPr lang="en-US" sz="1600" dirty="0" smtClean="0">
                <a:solidFill>
                  <a:srgbClr val="FFFFFF"/>
                </a:solidFill>
              </a:rPr>
              <a:t>Applies to all relying parties secured by that ADFS instance.</a:t>
            </a: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r>
              <a:rPr lang="en-US" sz="1600" dirty="0" smtClean="0">
                <a:solidFill>
                  <a:srgbClr val="FFFFFF"/>
                </a:solidFill>
              </a:rPr>
              <a:t>You can also configure resource specific (per-RP) MFA policies</a:t>
            </a:r>
          </a:p>
          <a:p>
            <a:pPr defTabSz="914400">
              <a:lnSpc>
                <a:spcPct val="100000"/>
              </a:lnSpc>
              <a:spcBef>
                <a:spcPts val="0"/>
              </a:spcBef>
              <a:buSzTx/>
            </a:pPr>
            <a:r>
              <a:rPr lang="en-US" sz="1600" dirty="0" smtClean="0">
                <a:solidFill>
                  <a:srgbClr val="FFFFFF"/>
                </a:solidFill>
              </a:rPr>
              <a:t>Applies only to that specific resource/relying party.</a:t>
            </a: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r>
              <a:rPr lang="en-US" sz="1600" dirty="0" smtClean="0">
                <a:solidFill>
                  <a:srgbClr val="FFFFFF"/>
                </a:solidFill>
              </a:rPr>
              <a:t>MFA triggers are based on multiple factors (supported in UI):</a:t>
            </a:r>
          </a:p>
          <a:p>
            <a:pPr defTabSz="914400">
              <a:lnSpc>
                <a:spcPct val="100000"/>
              </a:lnSpc>
              <a:spcBef>
                <a:spcPts val="0"/>
              </a:spcBef>
              <a:buSzTx/>
            </a:pPr>
            <a:r>
              <a:rPr lang="en-US" sz="1600" dirty="0" smtClean="0">
                <a:solidFill>
                  <a:srgbClr val="FFFFFF"/>
                </a:solidFill>
              </a:rPr>
              <a:t>User identity/group membership</a:t>
            </a:r>
          </a:p>
          <a:p>
            <a:pPr defTabSz="914400">
              <a:lnSpc>
                <a:spcPct val="100000"/>
              </a:lnSpc>
              <a:spcBef>
                <a:spcPts val="0"/>
              </a:spcBef>
              <a:buSzTx/>
            </a:pPr>
            <a:r>
              <a:rPr lang="en-US" sz="1600" dirty="0" smtClean="0">
                <a:solidFill>
                  <a:srgbClr val="FFFFFF"/>
                </a:solidFill>
              </a:rPr>
              <a:t>Device type (workplace-joined or not)</a:t>
            </a:r>
          </a:p>
          <a:p>
            <a:pPr defTabSz="914400">
              <a:lnSpc>
                <a:spcPct val="100000"/>
              </a:lnSpc>
              <a:spcBef>
                <a:spcPts val="0"/>
              </a:spcBef>
              <a:buSzTx/>
            </a:pPr>
            <a:r>
              <a:rPr lang="en-US" sz="1600" dirty="0" smtClean="0">
                <a:solidFill>
                  <a:srgbClr val="FFFFFF"/>
                </a:solidFill>
              </a:rPr>
              <a:t>Network location (intranet or extranet)</a:t>
            </a:r>
          </a:p>
          <a:p>
            <a:pPr defTabSz="914400">
              <a:lnSpc>
                <a:spcPct val="100000"/>
              </a:lnSpc>
              <a:spcBef>
                <a:spcPts val="0"/>
              </a:spcBef>
              <a:buSzTx/>
            </a:pPr>
            <a:endParaRPr lang="en-US" sz="1600" dirty="0" smtClean="0">
              <a:solidFill>
                <a:srgbClr val="FFFFFF"/>
              </a:solidFill>
            </a:endParaRPr>
          </a:p>
          <a:p>
            <a:pPr marL="0" indent="0" defTabSz="914400">
              <a:lnSpc>
                <a:spcPct val="100000"/>
              </a:lnSpc>
              <a:spcBef>
                <a:spcPts val="0"/>
              </a:spcBef>
              <a:buSzTx/>
              <a:buFont typeface="Arial" pitchFamily="34" charset="0"/>
              <a:buNone/>
            </a:pPr>
            <a:r>
              <a:rPr lang="en-US" sz="1600" dirty="0" smtClean="0">
                <a:solidFill>
                  <a:srgbClr val="FFFFFF"/>
                </a:solidFill>
              </a:rPr>
              <a:t>Complicated triggers can be expressed using claim rules &amp; PowerShell. </a:t>
            </a:r>
            <a:endParaRPr lang="en-US" sz="1600" dirty="0">
              <a:solidFill>
                <a:srgbClr val="FFFFFF"/>
              </a:solidFill>
            </a:endParaRPr>
          </a:p>
          <a:p>
            <a:pPr defTabSz="914400">
              <a:lnSpc>
                <a:spcPct val="100000"/>
              </a:lnSpc>
              <a:spcBef>
                <a:spcPts val="0"/>
              </a:spcBef>
              <a:buSzTx/>
            </a:pPr>
            <a:endParaRPr lang="en-US" sz="1600" dirty="0" smtClean="0">
              <a:solidFill>
                <a:srgbClr val="FFFFFF"/>
              </a:solidFill>
            </a:endParaRPr>
          </a:p>
          <a:p>
            <a:pPr defTabSz="914400">
              <a:lnSpc>
                <a:spcPct val="100000"/>
              </a:lnSpc>
              <a:spcBef>
                <a:spcPts val="0"/>
              </a:spcBef>
              <a:buSzTx/>
            </a:pPr>
            <a:endParaRPr lang="en-US" sz="1600" dirty="0">
              <a:solidFill>
                <a:srgbClr val="FFFFFF"/>
              </a:solidFill>
            </a:endParaRPr>
          </a:p>
          <a:p>
            <a:pPr marL="0" indent="0" algn="r" defTabSz="914400">
              <a:lnSpc>
                <a:spcPct val="100000"/>
              </a:lnSpc>
              <a:spcBef>
                <a:spcPts val="0"/>
              </a:spcBef>
              <a:buSzTx/>
              <a:buFont typeface="Arial" pitchFamily="34" charset="0"/>
              <a:buNone/>
            </a:pPr>
            <a:r>
              <a:rPr lang="en-US" sz="1400" dirty="0" smtClean="0">
                <a:solidFill>
                  <a:srgbClr val="FFFFFF"/>
                </a:solidFill>
              </a:rPr>
              <a:t>* </a:t>
            </a:r>
            <a:r>
              <a:rPr lang="en-US" sz="1400" dirty="0" err="1" smtClean="0">
                <a:solidFill>
                  <a:srgbClr val="FFFFFF"/>
                </a:solidFill>
              </a:rPr>
              <a:t>MFATriggerClaimRule</a:t>
            </a:r>
            <a:r>
              <a:rPr lang="en-US" sz="1400" dirty="0" smtClean="0">
                <a:solidFill>
                  <a:srgbClr val="FFFFFF"/>
                </a:solidFill>
              </a:rPr>
              <a:t> – MFA trigger claim rule in string format.</a:t>
            </a:r>
          </a:p>
          <a:p>
            <a:pPr marL="0" indent="0" defTabSz="914400">
              <a:lnSpc>
                <a:spcPct val="100000"/>
              </a:lnSpc>
              <a:spcBef>
                <a:spcPts val="0"/>
              </a:spcBef>
              <a:buSzTx/>
              <a:buFont typeface="Arial" pitchFamily="34" charset="0"/>
              <a:buNone/>
            </a:pPr>
            <a:endParaRPr lang="en-US" sz="1600" dirty="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endParaRPr>
          </a:p>
          <a:p>
            <a:pPr marL="0" indent="0" defTabSz="914400">
              <a:lnSpc>
                <a:spcPct val="100000"/>
              </a:lnSpc>
              <a:spcBef>
                <a:spcPts val="0"/>
              </a:spcBef>
              <a:buSzTx/>
              <a:buFont typeface="Arial" pitchFamily="34" charset="0"/>
              <a:buNone/>
            </a:pPr>
            <a:endParaRPr lang="en-US" sz="1600" dirty="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p:txBody>
      </p:sp>
      <p:sp>
        <p:nvSpPr>
          <p:cNvPr id="6" name="Rounded Rectangle 5"/>
          <p:cNvSpPr/>
          <p:nvPr/>
        </p:nvSpPr>
        <p:spPr bwMode="auto">
          <a:xfrm>
            <a:off x="914774" y="3582265"/>
            <a:ext cx="6857925" cy="695084"/>
          </a:xfrm>
          <a:prstGeom prst="roundRect">
            <a:avLst>
              <a:gd name="adj" fmla="val 905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400" dirty="0" smtClean="0">
                <a:solidFill>
                  <a:srgbClr val="FFFFFF"/>
                </a:solidFill>
                <a:latin typeface="Courier New" panose="02070309020205020404" pitchFamily="49" charset="0"/>
                <a:cs typeface="Courier New" panose="02070309020205020404" pitchFamily="49" charset="0"/>
              </a:rPr>
              <a:t> PS </a:t>
            </a:r>
            <a:r>
              <a:rPr lang="en-US" sz="1400" dirty="0">
                <a:solidFill>
                  <a:srgbClr val="FFFFFF"/>
                </a:solidFill>
                <a:latin typeface="Courier New" panose="02070309020205020404" pitchFamily="49" charset="0"/>
                <a:cs typeface="Courier New" panose="02070309020205020404" pitchFamily="49" charset="0"/>
              </a:rPr>
              <a:t>&gt; Set-</a:t>
            </a:r>
            <a:r>
              <a:rPr lang="en-US" sz="1400" dirty="0" err="1">
                <a:solidFill>
                  <a:srgbClr val="FFFFFF"/>
                </a:solidFill>
                <a:latin typeface="Courier New" panose="02070309020205020404" pitchFamily="49" charset="0"/>
                <a:cs typeface="Courier New" panose="02070309020205020404" pitchFamily="49" charset="0"/>
              </a:rPr>
              <a:t>AdfsRelyingPartyTrust</a:t>
            </a:r>
            <a:r>
              <a:rPr lang="en-US" sz="1400" dirty="0">
                <a:solidFill>
                  <a:srgbClr val="FFFFFF"/>
                </a:solidFill>
                <a:latin typeface="Courier New" panose="02070309020205020404" pitchFamily="49" charset="0"/>
                <a:cs typeface="Courier New" panose="02070309020205020404" pitchFamily="49" charset="0"/>
              </a:rPr>
              <a:t> </a:t>
            </a:r>
            <a:r>
              <a:rPr lang="en-US" sz="1400" dirty="0" smtClean="0">
                <a:solidFill>
                  <a:srgbClr val="FFFFFF"/>
                </a:solidFill>
                <a:latin typeface="Courier New" panose="02070309020205020404" pitchFamily="49" charset="0"/>
                <a:cs typeface="Courier New" panose="02070309020205020404" pitchFamily="49" charset="0"/>
              </a:rPr>
              <a:t>–   </a:t>
            </a:r>
          </a:p>
          <a:p>
            <a:pPr defTabSz="932472" fontAlgn="base">
              <a:spcBef>
                <a:spcPct val="0"/>
              </a:spcBef>
              <a:spcAft>
                <a:spcPct val="0"/>
              </a:spcAft>
            </a:pPr>
            <a:r>
              <a:rPr lang="en-US" sz="1400" dirty="0">
                <a:solidFill>
                  <a:srgbClr val="FFFFFF"/>
                </a:solidFill>
                <a:latin typeface="Courier New" panose="02070309020205020404" pitchFamily="49" charset="0"/>
                <a:cs typeface="Courier New" panose="02070309020205020404" pitchFamily="49" charset="0"/>
              </a:rPr>
              <a:t> </a:t>
            </a:r>
            <a:r>
              <a:rPr lang="en-US" sz="1400" dirty="0" smtClean="0">
                <a:solidFill>
                  <a:srgbClr val="FFFFFF"/>
                </a:solidFill>
                <a:latin typeface="Courier New" panose="02070309020205020404" pitchFamily="49" charset="0"/>
                <a:cs typeface="Courier New" panose="02070309020205020404" pitchFamily="49" charset="0"/>
              </a:rPr>
              <a:t>     </a:t>
            </a:r>
            <a:r>
              <a:rPr lang="en-US" sz="1400" dirty="0" err="1" smtClean="0">
                <a:solidFill>
                  <a:srgbClr val="FFFFFF"/>
                </a:solidFill>
                <a:latin typeface="Courier New" panose="02070309020205020404" pitchFamily="49" charset="0"/>
                <a:cs typeface="Courier New" panose="02070309020205020404" pitchFamily="49" charset="0"/>
              </a:rPr>
              <a:t>AdditionalAuthenticationRules</a:t>
            </a:r>
            <a:r>
              <a:rPr lang="en-US" sz="1400" dirty="0" smtClean="0">
                <a:solidFill>
                  <a:srgbClr val="FFFFFF"/>
                </a:solidFill>
                <a:latin typeface="Courier New" panose="02070309020205020404" pitchFamily="49" charset="0"/>
                <a:cs typeface="Courier New" panose="02070309020205020404" pitchFamily="49" charset="0"/>
              </a:rPr>
              <a:t> </a:t>
            </a:r>
            <a:r>
              <a:rPr lang="en-US" sz="1400" dirty="0">
                <a:solidFill>
                  <a:srgbClr val="FFFFFF"/>
                </a:solidFill>
                <a:latin typeface="Courier New" panose="02070309020205020404" pitchFamily="49" charset="0"/>
                <a:cs typeface="Courier New" panose="02070309020205020404" pitchFamily="49" charset="0"/>
              </a:rPr>
              <a:t>$</a:t>
            </a:r>
            <a:r>
              <a:rPr lang="en-US" sz="1400" dirty="0" err="1">
                <a:solidFill>
                  <a:srgbClr val="FFFFFF"/>
                </a:solidFill>
                <a:latin typeface="Courier New" panose="02070309020205020404" pitchFamily="49" charset="0"/>
                <a:cs typeface="Courier New" panose="02070309020205020404" pitchFamily="49" charset="0"/>
              </a:rPr>
              <a:t>MFATriggerClaimRule</a:t>
            </a:r>
            <a:endPar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endParaRPr>
          </a:p>
        </p:txBody>
      </p:sp>
      <p:sp>
        <p:nvSpPr>
          <p:cNvPr id="7" name="Rounded Rectangle 6"/>
          <p:cNvSpPr/>
          <p:nvPr/>
        </p:nvSpPr>
        <p:spPr bwMode="auto">
          <a:xfrm>
            <a:off x="914775" y="1851360"/>
            <a:ext cx="6857925" cy="695084"/>
          </a:xfrm>
          <a:prstGeom prst="roundRect">
            <a:avLst>
              <a:gd name="adj" fmla="val 905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14400"/>
            <a:r>
              <a:rPr lang="en-US" sz="1400" dirty="0" smtClean="0">
                <a:solidFill>
                  <a:srgbClr val="FFFFFF"/>
                </a:solidFill>
                <a:latin typeface="Courier New" panose="02070309020205020404" pitchFamily="49" charset="0"/>
                <a:cs typeface="Courier New" panose="02070309020205020404" pitchFamily="49" charset="0"/>
              </a:rPr>
              <a:t> PS </a:t>
            </a:r>
            <a:r>
              <a:rPr lang="en-US" sz="1400" dirty="0">
                <a:solidFill>
                  <a:srgbClr val="FFFFFF"/>
                </a:solidFill>
                <a:latin typeface="Courier New" panose="02070309020205020404" pitchFamily="49" charset="0"/>
                <a:cs typeface="Courier New" panose="02070309020205020404" pitchFamily="49" charset="0"/>
              </a:rPr>
              <a:t>&gt; Set-</a:t>
            </a:r>
            <a:r>
              <a:rPr lang="en-US" sz="1400" dirty="0" err="1">
                <a:solidFill>
                  <a:srgbClr val="FFFFFF"/>
                </a:solidFill>
                <a:latin typeface="Courier New" panose="02070309020205020404" pitchFamily="49" charset="0"/>
                <a:cs typeface="Courier New" panose="02070309020205020404" pitchFamily="49" charset="0"/>
              </a:rPr>
              <a:t>AdfsAdditionalAuthenticationRule</a:t>
            </a:r>
            <a:r>
              <a:rPr lang="en-US" sz="1400" dirty="0">
                <a:solidFill>
                  <a:srgbClr val="FFFFFF"/>
                </a:solidFill>
                <a:latin typeface="Courier New" panose="02070309020205020404" pitchFamily="49" charset="0"/>
                <a:cs typeface="Courier New" panose="02070309020205020404" pitchFamily="49" charset="0"/>
              </a:rPr>
              <a:t> </a:t>
            </a:r>
            <a:r>
              <a:rPr lang="en-US" sz="1400" dirty="0" smtClean="0">
                <a:solidFill>
                  <a:srgbClr val="FFFFFF"/>
                </a:solidFill>
                <a:latin typeface="Courier New" panose="02070309020205020404" pitchFamily="49" charset="0"/>
                <a:cs typeface="Courier New" panose="02070309020205020404" pitchFamily="49" charset="0"/>
              </a:rPr>
              <a:t>–</a:t>
            </a:r>
          </a:p>
          <a:p>
            <a:pPr defTabSz="914400"/>
            <a:r>
              <a:rPr lang="en-US" sz="1400" dirty="0">
                <a:solidFill>
                  <a:srgbClr val="FFFFFF"/>
                </a:solidFill>
                <a:latin typeface="Courier New" panose="02070309020205020404" pitchFamily="49" charset="0"/>
                <a:cs typeface="Courier New" panose="02070309020205020404" pitchFamily="49" charset="0"/>
              </a:rPr>
              <a:t> </a:t>
            </a:r>
            <a:r>
              <a:rPr lang="en-US" sz="1400" dirty="0" smtClean="0">
                <a:solidFill>
                  <a:srgbClr val="FFFFFF"/>
                </a:solidFill>
                <a:latin typeface="Courier New" panose="02070309020205020404" pitchFamily="49" charset="0"/>
                <a:cs typeface="Courier New" panose="02070309020205020404" pitchFamily="49" charset="0"/>
              </a:rPr>
              <a:t>     </a:t>
            </a:r>
            <a:r>
              <a:rPr lang="en-US" sz="1400" dirty="0" err="1" smtClean="0">
                <a:solidFill>
                  <a:srgbClr val="FFFFFF"/>
                </a:solidFill>
                <a:latin typeface="Courier New" panose="02070309020205020404" pitchFamily="49" charset="0"/>
                <a:cs typeface="Courier New" panose="02070309020205020404" pitchFamily="49" charset="0"/>
              </a:rPr>
              <a:t>AdditionalAuthenticationRules</a:t>
            </a:r>
            <a:r>
              <a:rPr lang="en-US" sz="1400" dirty="0" smtClean="0">
                <a:solidFill>
                  <a:srgbClr val="FFFFFF"/>
                </a:solidFill>
                <a:latin typeface="Courier New" panose="02070309020205020404" pitchFamily="49" charset="0"/>
                <a:cs typeface="Courier New" panose="02070309020205020404" pitchFamily="49" charset="0"/>
              </a:rPr>
              <a:t> </a:t>
            </a:r>
            <a:r>
              <a:rPr lang="en-US" sz="1400" dirty="0">
                <a:solidFill>
                  <a:srgbClr val="FFFFFF"/>
                </a:solidFill>
                <a:latin typeface="Courier New" panose="02070309020205020404" pitchFamily="49" charset="0"/>
                <a:cs typeface="Courier New" panose="02070309020205020404" pitchFamily="49" charset="0"/>
              </a:rPr>
              <a:t>$</a:t>
            </a:r>
            <a:r>
              <a:rPr lang="en-US" sz="1400" dirty="0" err="1">
                <a:solidFill>
                  <a:srgbClr val="FFFFFF"/>
                </a:solidFill>
                <a:latin typeface="Courier New" panose="02070309020205020404" pitchFamily="49" charset="0"/>
                <a:cs typeface="Courier New" panose="02070309020205020404" pitchFamily="49" charset="0"/>
              </a:rPr>
              <a:t>MFATriggerClaimRule</a:t>
            </a:r>
            <a:r>
              <a:rPr lang="en-US" sz="1400" baseline="30000" dirty="0">
                <a:solidFill>
                  <a:srgbClr val="FFFFFF"/>
                </a:solidFill>
                <a:latin typeface="Courier New" panose="02070309020205020404" pitchFamily="49" charset="0"/>
                <a:cs typeface="Courier New" panose="02070309020205020404" pitchFamily="49" charset="0"/>
              </a:rPr>
              <a:t>*</a:t>
            </a:r>
            <a:endParaRPr lang="en-US" sz="1400" baseline="30000" dirty="0">
              <a:solidFill>
                <a:srgbClr val="FFFFFF"/>
              </a:solidFill>
              <a:latin typeface="Segoe UI Light" pitchFamily="34" charset="0"/>
            </a:endParaRPr>
          </a:p>
        </p:txBody>
      </p:sp>
    </p:spTree>
    <p:extLst>
      <p:ext uri="{BB962C8B-B14F-4D97-AF65-F5344CB8AC3E}">
        <p14:creationId xmlns:p14="http://schemas.microsoft.com/office/powerpoint/2010/main" val="61610471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83"/>
          <p:cNvSpPr>
            <a:spLocks noGrp="1"/>
          </p:cNvSpPr>
          <p:nvPr>
            <p:ph type="title"/>
          </p:nvPr>
        </p:nvSpPr>
        <p:spPr>
          <a:xfrm>
            <a:off x="99073" y="75600"/>
            <a:ext cx="11889564" cy="690093"/>
          </a:xfrm>
        </p:spPr>
        <p:txBody>
          <a:bodyPr/>
          <a:lstStyle/>
          <a:p>
            <a:r>
              <a:rPr lang="en-US" sz="3200" dirty="0" smtClean="0"/>
              <a:t>Additional authentication (MFA) rules and Active Protocols</a:t>
            </a:r>
            <a:br>
              <a:rPr lang="en-US" sz="3200" dirty="0" smtClean="0"/>
            </a:br>
            <a:endParaRPr lang="en-US" sz="3200" dirty="0"/>
          </a:p>
        </p:txBody>
      </p:sp>
      <p:grpSp>
        <p:nvGrpSpPr>
          <p:cNvPr id="10" name="Group 9"/>
          <p:cNvGrpSpPr/>
          <p:nvPr/>
        </p:nvGrpSpPr>
        <p:grpSpPr>
          <a:xfrm>
            <a:off x="427037" y="906462"/>
            <a:ext cx="11506200" cy="4655121"/>
            <a:chOff x="427037" y="712887"/>
            <a:chExt cx="11506200" cy="4655121"/>
          </a:xfrm>
        </p:grpSpPr>
        <p:sp>
          <p:nvSpPr>
            <p:cNvPr id="8" name="Rectangle 7"/>
            <p:cNvSpPr/>
            <p:nvPr/>
          </p:nvSpPr>
          <p:spPr bwMode="auto">
            <a:xfrm>
              <a:off x="808037" y="1135062"/>
              <a:ext cx="11049000" cy="2438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The Federation Service could not authorize token issuance for caller ‘DOMAIN\User’. The caller is not authorized to request a token for the relying party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urn:dumptoken</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See event 501 with the same Instance ID for caller identity.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Additional Data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Instance ID: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xxxxxxxxxxx</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Relying party: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yyyy</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Exception details: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Microsoft.IdentityServer.Service.IssuancePipeline.CallerAuthorizationException: MSIS5007: The caller authorization failed for caller identity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xxxxxx</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for relying party trust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yyyy</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Microsoft.IdentityModel.Threading.AsyncResult.End</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IAsyncResult</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result)</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Microsoft.IdentityModel.Protocols.WSTrust.WSTrustServiceContract.ProcessCoreAsyncResult.End(</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IAsyncResult</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ar</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Microsoft.IdentityModel.Protocols.WSTrust.WSTrustServiceContract.EndProcessCore(</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IAsyncResult</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ar</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String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requestAction</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String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responseAction</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String </a:t>
              </a:r>
              <a:r>
                <a:rPr lang="en-US" sz="1000" i="1" dirty="0" err="1">
                  <a:solidFill>
                    <a:srgbClr val="FFFFFF"/>
                  </a:solidFill>
                  <a:latin typeface="Consolas" panose="020B0609020204030204" pitchFamily="49" charset="0"/>
                  <a:ea typeface="SimSun" panose="02010600030101010101" pitchFamily="2" charset="-122"/>
                  <a:cs typeface="Arial" panose="020B0604020202020204" pitchFamily="34" charset="0"/>
                </a:rPr>
                <a:t>trustNamespace</a:t>
              </a: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User Action </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a:p>
              <a:pPr>
                <a:spcAft>
                  <a:spcPts val="1000"/>
                </a:spcAft>
              </a:pPr>
              <a:r>
                <a:rPr lang="en-US" sz="1000" i="1" dirty="0">
                  <a:solidFill>
                    <a:srgbClr val="FFFFFF"/>
                  </a:solidFill>
                  <a:latin typeface="Consolas" panose="020B0609020204030204" pitchFamily="49" charset="0"/>
                  <a:ea typeface="SimSun" panose="02010600030101010101" pitchFamily="2" charset="-122"/>
                  <a:cs typeface="Arial" panose="020B0604020202020204" pitchFamily="34" charset="0"/>
                </a:rPr>
                <a:t>Use the AD FS Management snap-in to ensure that the caller is authorized to request a token for the relying party.</a:t>
              </a:r>
              <a:endParaRPr lang="en-US" sz="1000" dirty="0">
                <a:solidFill>
                  <a:srgbClr val="FFFFFF"/>
                </a:solidFill>
                <a:latin typeface="Consolas" panose="020B0609020204030204" pitchFamily="49" charset="0"/>
                <a:ea typeface="SimSun" panose="02010600030101010101" pitchFamily="2" charset="-122"/>
                <a:cs typeface="Arial" panose="020B0604020202020204" pitchFamily="34" charset="0"/>
              </a:endParaRPr>
            </a:p>
          </p:txBody>
        </p:sp>
        <p:sp>
          <p:nvSpPr>
            <p:cNvPr id="9" name="Rectangle 8"/>
            <p:cNvSpPr/>
            <p:nvPr/>
          </p:nvSpPr>
          <p:spPr>
            <a:xfrm>
              <a:off x="427037" y="712887"/>
              <a:ext cx="11506200" cy="4655121"/>
            </a:xfrm>
            <a:prstGeom prst="rect">
              <a:avLst/>
            </a:prstGeom>
          </p:spPr>
          <p:txBody>
            <a:bodyPr wrap="square">
              <a:spAutoFit/>
            </a:bodyPr>
            <a:lstStyle/>
            <a:p>
              <a:r>
                <a:rPr lang="en-US" sz="1600" b="1" dirty="0">
                  <a:solidFill>
                    <a:srgbClr val="FFFFFF"/>
                  </a:solidFill>
                  <a:latin typeface="Segoe UI Light"/>
                </a:rPr>
                <a:t>Problem:</a:t>
              </a:r>
              <a:r>
                <a:rPr lang="en-US" sz="1600" dirty="0">
                  <a:solidFill>
                    <a:srgbClr val="FFFFFF"/>
                  </a:solidFill>
                  <a:latin typeface="Segoe UI Light"/>
                </a:rPr>
                <a:t> MFA rules block access from active protocols (Office 365 – Lync, Outlook etc</a:t>
              </a:r>
              <a:r>
                <a:rPr lang="en-US" sz="1600" dirty="0" smtClean="0">
                  <a:solidFill>
                    <a:srgbClr val="FFFFFF"/>
                  </a:solidFill>
                  <a:latin typeface="Segoe UI Light"/>
                </a:rPr>
                <a:t>.)</a:t>
              </a:r>
            </a:p>
            <a:p>
              <a:endParaRPr lang="en-US" sz="1600" dirty="0">
                <a:solidFill>
                  <a:srgbClr val="FFFFFF"/>
                </a:solidFill>
                <a:latin typeface="Segoe UI Light"/>
              </a:endParaRPr>
            </a:p>
            <a:p>
              <a:endParaRPr lang="en-US" sz="1600" dirty="0" smtClean="0">
                <a:solidFill>
                  <a:srgbClr val="FFFFFF"/>
                </a:solidFill>
                <a:latin typeface="Segoe UI Light"/>
              </a:endParaRPr>
            </a:p>
            <a:p>
              <a:endParaRPr lang="en-US" sz="1600" dirty="0">
                <a:solidFill>
                  <a:srgbClr val="FFFFFF"/>
                </a:solidFill>
                <a:latin typeface="Segoe UI Light"/>
              </a:endParaRPr>
            </a:p>
            <a:p>
              <a:endParaRPr lang="en-US" sz="1600" dirty="0" smtClean="0">
                <a:solidFill>
                  <a:srgbClr val="FFFFFF"/>
                </a:solidFill>
                <a:latin typeface="Segoe UI Light"/>
              </a:endParaRPr>
            </a:p>
            <a:p>
              <a:endParaRPr lang="en-US" sz="1600" dirty="0">
                <a:solidFill>
                  <a:srgbClr val="FFFFFF"/>
                </a:solidFill>
                <a:latin typeface="Segoe UI Light"/>
              </a:endParaRPr>
            </a:p>
            <a:p>
              <a:endParaRPr lang="en-US" sz="1600" dirty="0" smtClean="0">
                <a:solidFill>
                  <a:srgbClr val="FFFFFF"/>
                </a:solidFill>
                <a:latin typeface="Segoe UI Light"/>
              </a:endParaRPr>
            </a:p>
            <a:p>
              <a:endParaRPr lang="en-US" sz="1600" dirty="0">
                <a:solidFill>
                  <a:srgbClr val="FFFFFF"/>
                </a:solidFill>
                <a:latin typeface="Segoe UI Light"/>
              </a:endParaRPr>
            </a:p>
            <a:p>
              <a:endParaRPr lang="en-US" sz="1600" dirty="0" smtClean="0">
                <a:solidFill>
                  <a:srgbClr val="FFFFFF"/>
                </a:solidFill>
                <a:latin typeface="Segoe UI Light"/>
              </a:endParaRPr>
            </a:p>
            <a:p>
              <a:endParaRPr lang="en-US" sz="1600" dirty="0">
                <a:solidFill>
                  <a:srgbClr val="FFFFFF"/>
                </a:solidFill>
                <a:latin typeface="Segoe UI Light"/>
              </a:endParaRPr>
            </a:p>
            <a:p>
              <a:endParaRPr lang="en-US" sz="1600" dirty="0" smtClean="0">
                <a:solidFill>
                  <a:srgbClr val="FFFFFF"/>
                </a:solidFill>
                <a:latin typeface="Segoe UI Light"/>
              </a:endParaRPr>
            </a:p>
            <a:p>
              <a:endParaRPr lang="en-US" sz="1600" dirty="0">
                <a:solidFill>
                  <a:srgbClr val="FFFFFF"/>
                </a:solidFill>
                <a:latin typeface="Segoe UI Light"/>
              </a:endParaRPr>
            </a:p>
            <a:p>
              <a:endParaRPr lang="en-US" sz="1600" dirty="0" smtClean="0">
                <a:solidFill>
                  <a:srgbClr val="FFFFFF"/>
                </a:solidFill>
                <a:latin typeface="Segoe UI Light"/>
              </a:endParaRPr>
            </a:p>
            <a:p>
              <a:r>
                <a:rPr lang="en-US" sz="1600" b="1" dirty="0" smtClean="0">
                  <a:solidFill>
                    <a:srgbClr val="FFFFFF"/>
                  </a:solidFill>
                  <a:latin typeface="Segoe UI Light"/>
                </a:rPr>
                <a:t>Solution</a:t>
              </a:r>
              <a:r>
                <a:rPr lang="en-US" sz="1600" b="1" dirty="0">
                  <a:solidFill>
                    <a:srgbClr val="FFFFFF"/>
                  </a:solidFill>
                  <a:latin typeface="Segoe UI Light"/>
                </a:rPr>
                <a:t>:</a:t>
              </a:r>
              <a:r>
                <a:rPr lang="en-US" sz="1600" dirty="0">
                  <a:solidFill>
                    <a:srgbClr val="FFFFFF"/>
                  </a:solidFill>
                  <a:latin typeface="Segoe UI Light"/>
                </a:rPr>
                <a:t> </a:t>
              </a:r>
              <a:r>
                <a:rPr lang="en-US" sz="1600" dirty="0" smtClean="0">
                  <a:solidFill>
                    <a:srgbClr val="FFFFFF"/>
                  </a:solidFill>
                  <a:latin typeface="Segoe UI Light"/>
                </a:rPr>
                <a:t>Use the ‘x-</a:t>
              </a:r>
              <a:r>
                <a:rPr lang="en-US" sz="1600" dirty="0" err="1" smtClean="0">
                  <a:solidFill>
                    <a:srgbClr val="FFFFFF"/>
                  </a:solidFill>
                  <a:latin typeface="Segoe UI Light"/>
                </a:rPr>
                <a:t>ms</a:t>
              </a:r>
              <a:r>
                <a:rPr lang="en-US" sz="1600" dirty="0" smtClean="0">
                  <a:solidFill>
                    <a:srgbClr val="FFFFFF"/>
                  </a:solidFill>
                  <a:latin typeface="Segoe UI Light"/>
                </a:rPr>
                <a:t>-endpoint-absolute-path’ claim to exclude </a:t>
              </a:r>
              <a:r>
                <a:rPr lang="en-US" sz="1600" dirty="0">
                  <a:solidFill>
                    <a:srgbClr val="FFFFFF"/>
                  </a:solidFill>
                  <a:latin typeface="Segoe UI Light"/>
                </a:rPr>
                <a:t>active endpoint </a:t>
              </a:r>
              <a:r>
                <a:rPr lang="en-US" sz="1600" dirty="0" smtClean="0">
                  <a:solidFill>
                    <a:srgbClr val="FFFFFF"/>
                  </a:solidFill>
                  <a:latin typeface="Segoe UI Light"/>
                </a:rPr>
                <a:t>from </a:t>
              </a:r>
              <a:r>
                <a:rPr lang="en-US" sz="1600" dirty="0">
                  <a:solidFill>
                    <a:srgbClr val="FFFFFF"/>
                  </a:solidFill>
                  <a:latin typeface="Segoe UI Light"/>
                </a:rPr>
                <a:t>having to do MFA in your trigger </a:t>
              </a:r>
              <a:r>
                <a:rPr lang="en-US" sz="1600" dirty="0" smtClean="0">
                  <a:solidFill>
                    <a:srgbClr val="FFFFFF"/>
                  </a:solidFill>
                  <a:latin typeface="Segoe UI Light"/>
                </a:rPr>
                <a:t>rule</a:t>
              </a:r>
            </a:p>
            <a:p>
              <a:r>
                <a:rPr lang="en-US" sz="1600" b="1" dirty="0" smtClean="0">
                  <a:solidFill>
                    <a:srgbClr val="FFFFFF"/>
                  </a:solidFill>
                  <a:latin typeface="Segoe UI Light"/>
                </a:rPr>
                <a:t>              Note:</a:t>
              </a:r>
              <a:r>
                <a:rPr lang="en-US" sz="1600" dirty="0" smtClean="0">
                  <a:solidFill>
                    <a:srgbClr val="FFFFFF"/>
                  </a:solidFill>
                  <a:latin typeface="Segoe UI Light"/>
                </a:rPr>
                <a:t> ‘</a:t>
              </a:r>
              <a:r>
                <a:rPr lang="en-US" sz="1600" dirty="0" err="1" smtClean="0">
                  <a:solidFill>
                    <a:srgbClr val="FFFFFF"/>
                  </a:solidFill>
                  <a:latin typeface="Segoe UI Light"/>
                </a:rPr>
                <a:t>adfs</a:t>
              </a:r>
              <a:r>
                <a:rPr lang="en-US" sz="1600" dirty="0" smtClean="0">
                  <a:solidFill>
                    <a:srgbClr val="FFFFFF"/>
                  </a:solidFill>
                  <a:latin typeface="Segoe UI Light"/>
                </a:rPr>
                <a:t>/</a:t>
              </a:r>
              <a:r>
                <a:rPr lang="en-US" sz="1600" dirty="0" err="1" smtClean="0">
                  <a:solidFill>
                    <a:srgbClr val="FFFFFF"/>
                  </a:solidFill>
                  <a:latin typeface="Segoe UI Light"/>
                </a:rPr>
                <a:t>ls’</a:t>
              </a:r>
              <a:r>
                <a:rPr lang="en-US" sz="1600" dirty="0" smtClean="0">
                  <a:solidFill>
                    <a:srgbClr val="FFFFFF"/>
                  </a:solidFill>
                  <a:latin typeface="Segoe UI Light"/>
                </a:rPr>
                <a:t> </a:t>
              </a:r>
              <a:r>
                <a:rPr lang="en-US" sz="1600" dirty="0" smtClean="0">
                  <a:solidFill>
                    <a:srgbClr val="FFFFFF"/>
                  </a:solidFill>
                  <a:latin typeface="Segoe UI Light"/>
                  <a:sym typeface="Wingdings" panose="05000000000000000000" pitchFamily="2" charset="2"/>
                </a:rPr>
                <a:t> WS-Fed, SAML requests. </a:t>
              </a:r>
            </a:p>
            <a:p>
              <a:r>
                <a:rPr lang="en-US" sz="1600" dirty="0">
                  <a:solidFill>
                    <a:srgbClr val="FFFFFF"/>
                  </a:solidFill>
                  <a:latin typeface="Segoe UI Light"/>
                  <a:sym typeface="Wingdings" panose="05000000000000000000" pitchFamily="2" charset="2"/>
                </a:rPr>
                <a:t> </a:t>
              </a:r>
              <a:r>
                <a:rPr lang="en-US" sz="1600" dirty="0" smtClean="0">
                  <a:solidFill>
                    <a:srgbClr val="FFFFFF"/>
                  </a:solidFill>
                  <a:latin typeface="Segoe UI Light"/>
                  <a:sym typeface="Wingdings" panose="05000000000000000000" pitchFamily="2" charset="2"/>
                </a:rPr>
                <a:t>                      ‘/</a:t>
              </a:r>
              <a:r>
                <a:rPr lang="en-US" sz="1600" dirty="0" err="1" smtClean="0">
                  <a:solidFill>
                    <a:srgbClr val="FFFFFF"/>
                  </a:solidFill>
                  <a:latin typeface="Segoe UI Light"/>
                  <a:sym typeface="Wingdings" panose="05000000000000000000" pitchFamily="2" charset="2"/>
                </a:rPr>
                <a:t>adfs</a:t>
              </a:r>
              <a:r>
                <a:rPr lang="en-US" sz="1600" dirty="0" smtClean="0">
                  <a:solidFill>
                    <a:srgbClr val="FFFFFF"/>
                  </a:solidFill>
                  <a:latin typeface="Segoe UI Light"/>
                  <a:sym typeface="Wingdings" panose="05000000000000000000" pitchFamily="2" charset="2"/>
                </a:rPr>
                <a:t>/oauth2’  OAuth requests</a:t>
              </a:r>
              <a:endParaRPr lang="en-US" sz="1600" dirty="0" smtClean="0">
                <a:solidFill>
                  <a:srgbClr val="FFFFFF"/>
                </a:solidFill>
                <a:latin typeface="Segoe UI Light"/>
              </a:endParaRPr>
            </a:p>
            <a:p>
              <a:endParaRPr lang="en-US" sz="1600" b="1" dirty="0" smtClean="0">
                <a:solidFill>
                  <a:srgbClr val="FFFFFF"/>
                </a:solidFill>
                <a:latin typeface="Segoe UI Light"/>
              </a:endParaRPr>
            </a:p>
            <a:p>
              <a:endParaRPr lang="en-US" sz="1050" b="1" dirty="0" smtClean="0">
                <a:solidFill>
                  <a:srgbClr val="FFFFFF"/>
                </a:solidFill>
                <a:latin typeface="Segoe UI Light"/>
              </a:endParaRPr>
            </a:p>
            <a:p>
              <a:endParaRPr lang="en-US" sz="1400" dirty="0">
                <a:solidFill>
                  <a:srgbClr val="FFFFFF"/>
                </a:solidFill>
                <a:latin typeface="Courier New" panose="02070309020205020404" pitchFamily="49" charset="0"/>
                <a:ea typeface="SimSun" panose="02010600030101010101" pitchFamily="2" charset="-122"/>
                <a:cs typeface="Courier New" panose="02070309020205020404" pitchFamily="49" charset="0"/>
              </a:endParaRPr>
            </a:p>
          </p:txBody>
        </p:sp>
      </p:grpSp>
      <p:sp>
        <p:nvSpPr>
          <p:cNvPr id="2" name="Rectangle 1"/>
          <p:cNvSpPr/>
          <p:nvPr/>
        </p:nvSpPr>
        <p:spPr bwMode="auto">
          <a:xfrm>
            <a:off x="808037" y="5051725"/>
            <a:ext cx="11049000" cy="1554464"/>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600" b="1" dirty="0">
                <a:solidFill>
                  <a:srgbClr val="505050"/>
                </a:solidFill>
                <a:latin typeface="Segoe UI Light"/>
              </a:rPr>
              <a:t>Sample rule:</a:t>
            </a:r>
            <a:endParaRPr lang="en-US" dirty="0">
              <a:solidFill>
                <a:srgbClr val="505050"/>
              </a:solidFill>
              <a:latin typeface="Consolas" panose="020B0609020204030204" pitchFamily="49" charset="0"/>
              <a:ea typeface="SimSun" panose="02010600030101010101" pitchFamily="2" charset="-122"/>
              <a:cs typeface="Arial" panose="020B0604020202020204" pitchFamily="34" charset="0"/>
            </a:endParaRPr>
          </a:p>
          <a:p>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c:[Type == "http://schemas.microsoft.com/</a:t>
            </a:r>
            <a:r>
              <a:rPr lang="en-US" sz="1400"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ws</a:t>
            </a: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/2012/01/</a:t>
            </a:r>
            <a:r>
              <a:rPr lang="en-US" sz="1400"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insidecorporatenetwork</a:t>
            </a: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 Value == "false"] &amp;&amp; </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c1:[Type == "http://schemas.microsoft.com/2012/01/</a:t>
            </a:r>
            <a:r>
              <a:rPr lang="en-US" sz="1400" b="1"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requestcontext</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/claims/x-</a:t>
            </a:r>
            <a:r>
              <a:rPr lang="en-US" sz="1400" b="1"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ms</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-endpoint-absolute-path", Value =~ `"(/</a:t>
            </a:r>
            <a:r>
              <a:rPr lang="en-US" sz="1400" b="1"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adfs</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a:t>
            </a:r>
            <a:r>
              <a:rPr lang="en-US" sz="1400" b="1"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ls</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a:t>
            </a:r>
            <a:r>
              <a:rPr lang="en-US" sz="1400" b="1"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adfs</a:t>
            </a:r>
            <a:r>
              <a:rPr lang="en-US" sz="1400" b="1" dirty="0">
                <a:solidFill>
                  <a:srgbClr val="505050"/>
                </a:solidFill>
                <a:latin typeface="Courier New" panose="02070309020205020404" pitchFamily="49" charset="0"/>
                <a:ea typeface="SimSun" panose="02010600030101010101" pitchFamily="2" charset="-122"/>
                <a:cs typeface="Courier New" panose="02070309020205020404" pitchFamily="49" charset="0"/>
              </a:rPr>
              <a:t>/oauth2)"]</a:t>
            </a:r>
          </a:p>
          <a:p>
            <a:pPr>
              <a:spcAft>
                <a:spcPts val="1000"/>
              </a:spcAft>
            </a:pP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 =&gt; issue(Type = "http://schemas.microsoft.com/</a:t>
            </a:r>
            <a:r>
              <a:rPr lang="en-US" sz="1400"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ws</a:t>
            </a: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/2008/06/identity/claims/</a:t>
            </a:r>
            <a:r>
              <a:rPr lang="en-US" sz="1400"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authenticationmethod</a:t>
            </a: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 Value = "http://schemas.microsoft.com/claims/</a:t>
            </a:r>
            <a:r>
              <a:rPr lang="en-US" sz="1400" dirty="0" err="1">
                <a:solidFill>
                  <a:srgbClr val="505050"/>
                </a:solidFill>
                <a:latin typeface="Courier New" panose="02070309020205020404" pitchFamily="49" charset="0"/>
                <a:ea typeface="SimSun" panose="02010600030101010101" pitchFamily="2" charset="-122"/>
                <a:cs typeface="Courier New" panose="02070309020205020404" pitchFamily="49" charset="0"/>
              </a:rPr>
              <a:t>multipleauthn</a:t>
            </a:r>
            <a:r>
              <a:rPr lang="en-US" sz="1400" dirty="0">
                <a:solidFill>
                  <a:srgbClr val="505050"/>
                </a:solidFill>
                <a:latin typeface="Courier New" panose="02070309020205020404" pitchFamily="49" charset="0"/>
                <a:ea typeface="SimSun" panose="02010600030101010101" pitchFamily="2" charset="-122"/>
                <a:cs typeface="Courier New" panose="02070309020205020404" pitchFamily="49" charset="0"/>
              </a:rPr>
              <a:t>");</a:t>
            </a:r>
            <a:endParaRPr lang="en-US" sz="2400" dirty="0" smtClean="0">
              <a:solidFill>
                <a:srgbClr val="505050"/>
              </a:solidFill>
              <a:ea typeface="Segoe UI" pitchFamily="34" charset="0"/>
              <a:cs typeface="Segoe UI" pitchFamily="34" charset="0"/>
            </a:endParaRPr>
          </a:p>
        </p:txBody>
      </p:sp>
    </p:spTree>
    <p:extLst>
      <p:ext uri="{BB962C8B-B14F-4D97-AF65-F5344CB8AC3E}">
        <p14:creationId xmlns:p14="http://schemas.microsoft.com/office/powerpoint/2010/main" val="120212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329902" y="2238935"/>
            <a:ext cx="1747255" cy="1150122"/>
            <a:chOff x="9968447" y="3366950"/>
            <a:chExt cx="1747255" cy="1150122"/>
          </a:xfrm>
        </p:grpSpPr>
        <p:sp>
          <p:nvSpPr>
            <p:cNvPr id="4" name="&quot;No&quot; Symbol 3"/>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5" name="Donut 4"/>
            <p:cNvSpPr/>
            <p:nvPr/>
          </p:nvSpPr>
          <p:spPr>
            <a:xfrm>
              <a:off x="10489528" y="3535456"/>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sz="3600" kern="0" smtClean="0">
                <a:solidFill>
                  <a:prstClr val="black"/>
                </a:solidFill>
                <a:latin typeface="Calibri" panose="020F0502020204030204"/>
              </a:endParaRPr>
            </a:p>
          </p:txBody>
        </p:sp>
        <p:cxnSp>
          <p:nvCxnSpPr>
            <p:cNvPr id="6" name="Straight Arrow Connector 5"/>
            <p:cNvCxnSpPr/>
            <p:nvPr/>
          </p:nvCxnSpPr>
          <p:spPr>
            <a:xfrm flipV="1">
              <a:off x="9988205" y="3630245"/>
              <a:ext cx="450553" cy="6676"/>
            </a:xfrm>
            <a:prstGeom prst="straightConnector1">
              <a:avLst/>
            </a:prstGeom>
            <a:noFill/>
            <a:ln w="12700" cap="flat" cmpd="sng" algn="ctr">
              <a:solidFill>
                <a:srgbClr val="70AD47"/>
              </a:solidFill>
              <a:prstDash val="sysDash"/>
              <a:miter lim="800000"/>
              <a:tailEnd type="triangle"/>
            </a:ln>
            <a:effectLst/>
          </p:spPr>
        </p:cxnSp>
        <p:cxnSp>
          <p:nvCxnSpPr>
            <p:cNvPr id="7" name="Elbow Connector 6"/>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8" name="TextBox 7"/>
            <p:cNvSpPr txBox="1"/>
            <p:nvPr/>
          </p:nvSpPr>
          <p:spPr>
            <a:xfrm>
              <a:off x="10690055" y="3366950"/>
              <a:ext cx="1025647" cy="584775"/>
            </a:xfrm>
            <a:prstGeom prst="rect">
              <a:avLst/>
            </a:prstGeom>
            <a:noFill/>
          </p:spPr>
          <p:txBody>
            <a:bodyPr wrap="square" rtlCol="0">
              <a:spAutoFit/>
            </a:bodyPr>
            <a:lstStyle/>
            <a:p>
              <a:pPr algn="ctr" defTabSz="914400"/>
              <a:r>
                <a:rPr lang="en-US" sz="1600" b="1" dirty="0" smtClean="0">
                  <a:solidFill>
                    <a:srgbClr val="FFFFFF"/>
                  </a:solidFill>
                  <a:latin typeface="Segoe UI Light" panose="020B0502040204020203" pitchFamily="34" charset="0"/>
                  <a:cs typeface="Segoe UI Light" panose="020B0502040204020203" pitchFamily="34" charset="0"/>
                </a:rPr>
                <a:t>Access token</a:t>
              </a:r>
              <a:endParaRPr lang="en-US" sz="1600" b="1"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10681232" y="3932297"/>
              <a:ext cx="1025647" cy="584775"/>
            </a:xfrm>
            <a:prstGeom prst="rect">
              <a:avLst/>
            </a:prstGeom>
            <a:noFill/>
          </p:spPr>
          <p:txBody>
            <a:bodyPr wrap="square" rtlCol="0">
              <a:spAutoFit/>
            </a:bodyPr>
            <a:lstStyle/>
            <a:p>
              <a:pPr algn="ctr" defTabSz="914400"/>
              <a:r>
                <a:rPr lang="en-US" sz="1600" b="1" dirty="0" smtClean="0">
                  <a:solidFill>
                    <a:srgbClr val="FFFFFF"/>
                  </a:solidFill>
                  <a:latin typeface="Segoe UI Light" panose="020B0502040204020203" pitchFamily="34" charset="0"/>
                  <a:cs typeface="Segoe UI Light" panose="020B0502040204020203" pitchFamily="34" charset="0"/>
                </a:rPr>
                <a:t>Access denied</a:t>
              </a:r>
              <a:endParaRPr lang="en-US" sz="1600" b="1" dirty="0">
                <a:solidFill>
                  <a:srgbClr val="FFFFFF"/>
                </a:solidFill>
                <a:latin typeface="Segoe UI Light" panose="020B0502040204020203" pitchFamily="34" charset="0"/>
                <a:cs typeface="Segoe UI Light" panose="020B0502040204020203" pitchFamily="34" charset="0"/>
              </a:endParaRPr>
            </a:p>
          </p:txBody>
        </p:sp>
      </p:grpSp>
      <p:sp>
        <p:nvSpPr>
          <p:cNvPr id="11" name="Rectangle 10"/>
          <p:cNvSpPr/>
          <p:nvPr/>
        </p:nvSpPr>
        <p:spPr>
          <a:xfrm>
            <a:off x="366141" y="2285799"/>
            <a:ext cx="1262706" cy="61110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Protocol Handlers</a:t>
            </a:r>
          </a:p>
        </p:txBody>
      </p:sp>
      <p:grpSp>
        <p:nvGrpSpPr>
          <p:cNvPr id="12" name="Group 11"/>
          <p:cNvGrpSpPr/>
          <p:nvPr/>
        </p:nvGrpSpPr>
        <p:grpSpPr>
          <a:xfrm>
            <a:off x="1784304" y="2280594"/>
            <a:ext cx="2930853" cy="616313"/>
            <a:chOff x="2803356" y="3345131"/>
            <a:chExt cx="2930853" cy="616313"/>
          </a:xfrm>
        </p:grpSpPr>
        <p:sp>
          <p:nvSpPr>
            <p:cNvPr id="28" name="Rectangle 27"/>
            <p:cNvSpPr/>
            <p:nvPr/>
          </p:nvSpPr>
          <p:spPr>
            <a:xfrm>
              <a:off x="3148261" y="3345131"/>
              <a:ext cx="2585948" cy="61631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Primary &amp; Device Authentication</a:t>
              </a:r>
            </a:p>
          </p:txBody>
        </p:sp>
        <p:sp>
          <p:nvSpPr>
            <p:cNvPr id="29" name="Chevron 28"/>
            <p:cNvSpPr/>
            <p:nvPr/>
          </p:nvSpPr>
          <p:spPr>
            <a:xfrm>
              <a:off x="2803356" y="3612599"/>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3" name="Group 12"/>
          <p:cNvGrpSpPr/>
          <p:nvPr/>
        </p:nvGrpSpPr>
        <p:grpSpPr>
          <a:xfrm>
            <a:off x="4846652" y="2069154"/>
            <a:ext cx="1696736" cy="942166"/>
            <a:chOff x="5491026" y="3197169"/>
            <a:chExt cx="1696736" cy="942166"/>
          </a:xfrm>
        </p:grpSpPr>
        <p:sp>
          <p:nvSpPr>
            <p:cNvPr id="26" name="Diamond 25"/>
            <p:cNvSpPr/>
            <p:nvPr/>
          </p:nvSpPr>
          <p:spPr>
            <a:xfrm>
              <a:off x="5913886" y="3197169"/>
              <a:ext cx="1273876" cy="942166"/>
            </a:xfrm>
            <a:prstGeom prst="diamond">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MFA </a:t>
              </a:r>
              <a:r>
                <a:rPr lang="en-US" sz="1600" kern="0" dirty="0" err="1" smtClean="0">
                  <a:solidFill>
                    <a:prstClr val="white"/>
                  </a:solidFill>
                  <a:latin typeface="Calibri" panose="020F0502020204030204"/>
                </a:rPr>
                <a:t>reqd</a:t>
              </a:r>
              <a:r>
                <a:rPr lang="en-US" sz="1600" kern="0" dirty="0" smtClean="0">
                  <a:solidFill>
                    <a:prstClr val="white"/>
                  </a:solidFill>
                  <a:latin typeface="Calibri" panose="020F0502020204030204"/>
                </a:rPr>
                <a:t>?</a:t>
              </a:r>
            </a:p>
          </p:txBody>
        </p:sp>
        <p:sp>
          <p:nvSpPr>
            <p:cNvPr id="27" name="Chevron 26"/>
            <p:cNvSpPr/>
            <p:nvPr/>
          </p:nvSpPr>
          <p:spPr>
            <a:xfrm>
              <a:off x="5491026" y="3619731"/>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4" name="Group 13"/>
          <p:cNvGrpSpPr/>
          <p:nvPr/>
        </p:nvGrpSpPr>
        <p:grpSpPr>
          <a:xfrm>
            <a:off x="6494359" y="2138625"/>
            <a:ext cx="2100017" cy="841630"/>
            <a:chOff x="7138733" y="3266640"/>
            <a:chExt cx="2100017" cy="841630"/>
          </a:xfrm>
        </p:grpSpPr>
        <p:sp>
          <p:nvSpPr>
            <p:cNvPr id="23" name="Rectangle 22"/>
            <p:cNvSpPr/>
            <p:nvPr/>
          </p:nvSpPr>
          <p:spPr>
            <a:xfrm>
              <a:off x="7764374" y="3436570"/>
              <a:ext cx="1474376" cy="6717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Additional Authn.</a:t>
              </a:r>
            </a:p>
          </p:txBody>
        </p:sp>
        <p:sp>
          <p:nvSpPr>
            <p:cNvPr id="24" name="Chevron 23"/>
            <p:cNvSpPr/>
            <p:nvPr/>
          </p:nvSpPr>
          <p:spPr>
            <a:xfrm>
              <a:off x="7375352" y="363666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25" name="TextBox 24"/>
            <p:cNvSpPr txBox="1"/>
            <p:nvPr/>
          </p:nvSpPr>
          <p:spPr>
            <a:xfrm>
              <a:off x="7138733" y="3266640"/>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Yes</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5" name="Group 14"/>
          <p:cNvGrpSpPr/>
          <p:nvPr/>
        </p:nvGrpSpPr>
        <p:grpSpPr>
          <a:xfrm>
            <a:off x="8778529" y="2138625"/>
            <a:ext cx="1538561" cy="872695"/>
            <a:chOff x="8417074" y="3266640"/>
            <a:chExt cx="1538561" cy="872695"/>
          </a:xfrm>
        </p:grpSpPr>
        <p:sp>
          <p:nvSpPr>
            <p:cNvPr id="21" name="Rectangle 20"/>
            <p:cNvSpPr/>
            <p:nvPr/>
          </p:nvSpPr>
          <p:spPr>
            <a:xfrm>
              <a:off x="8767313" y="3266640"/>
              <a:ext cx="1188322" cy="87269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RP Issuance Authz. Rules</a:t>
              </a:r>
            </a:p>
          </p:txBody>
        </p:sp>
        <p:sp>
          <p:nvSpPr>
            <p:cNvPr id="22" name="Chevron 21"/>
            <p:cNvSpPr/>
            <p:nvPr/>
          </p:nvSpPr>
          <p:spPr>
            <a:xfrm>
              <a:off x="8417074" y="362864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6" name="Group 15"/>
          <p:cNvGrpSpPr/>
          <p:nvPr/>
        </p:nvGrpSpPr>
        <p:grpSpPr>
          <a:xfrm>
            <a:off x="5906450" y="1522523"/>
            <a:ext cx="1950738" cy="786031"/>
            <a:chOff x="6550824" y="2650538"/>
            <a:chExt cx="1950738" cy="786031"/>
          </a:xfrm>
        </p:grpSpPr>
        <p:cxnSp>
          <p:nvCxnSpPr>
            <p:cNvPr id="19" name="Elbow Connector 18"/>
            <p:cNvCxnSpPr>
              <a:stCxn id="26" idx="0"/>
              <a:endCxn id="23" idx="0"/>
            </p:cNvCxnSpPr>
            <p:nvPr/>
          </p:nvCxnSpPr>
          <p:spPr>
            <a:xfrm rot="16200000" flipH="1">
              <a:off x="7406492" y="2341500"/>
              <a:ext cx="239401" cy="1950738"/>
            </a:xfrm>
            <a:prstGeom prst="bentConnector3">
              <a:avLst>
                <a:gd name="adj1" fmla="val -95488"/>
              </a:avLst>
            </a:prstGeom>
            <a:noFill/>
            <a:ln w="19050" cap="flat" cmpd="sng" algn="ctr">
              <a:solidFill>
                <a:srgbClr val="FF0000"/>
              </a:solidFill>
              <a:prstDash val="sysDash"/>
              <a:miter lim="800000"/>
              <a:tailEnd type="triangle"/>
            </a:ln>
            <a:effectLst/>
          </p:spPr>
        </p:cxnSp>
        <p:sp>
          <p:nvSpPr>
            <p:cNvPr id="20" name="TextBox 19"/>
            <p:cNvSpPr txBox="1"/>
            <p:nvPr/>
          </p:nvSpPr>
          <p:spPr>
            <a:xfrm>
              <a:off x="7195693" y="2650538"/>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No</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17" name="Rectangle 16"/>
          <p:cNvSpPr/>
          <p:nvPr/>
        </p:nvSpPr>
        <p:spPr>
          <a:xfrm>
            <a:off x="5363679" y="3672586"/>
            <a:ext cx="1179709" cy="5279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MFA Triggers</a:t>
            </a:r>
          </a:p>
        </p:txBody>
      </p:sp>
      <p:sp>
        <p:nvSpPr>
          <p:cNvPr id="18" name="Chevron 17"/>
          <p:cNvSpPr/>
          <p:nvPr/>
        </p:nvSpPr>
        <p:spPr>
          <a:xfrm rot="16200000">
            <a:off x="5820588" y="3228961"/>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pic>
        <p:nvPicPr>
          <p:cNvPr id="61" name="Picture 30" descr="Zoom in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050927" y="2799263"/>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30"/>
          <p:cNvSpPr/>
          <p:nvPr/>
        </p:nvSpPr>
        <p:spPr>
          <a:xfrm>
            <a:off x="6286889" y="4685969"/>
            <a:ext cx="2424207" cy="4732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Additional Authentication</a:t>
            </a:r>
          </a:p>
        </p:txBody>
      </p:sp>
    </p:spTree>
    <p:extLst>
      <p:ext uri="{BB962C8B-B14F-4D97-AF65-F5344CB8AC3E}">
        <p14:creationId xmlns:p14="http://schemas.microsoft.com/office/powerpoint/2010/main" val="24530733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882" y="105757"/>
            <a:ext cx="11889564" cy="917575"/>
          </a:xfrm>
        </p:spPr>
        <p:txBody>
          <a:bodyPr/>
          <a:lstStyle/>
          <a:p>
            <a:r>
              <a:rPr lang="en-US" sz="3200" dirty="0" smtClean="0"/>
              <a:t>IT admins need better risk management tools</a:t>
            </a:r>
            <a:endParaRPr lang="en-US" sz="3200" dirty="0"/>
          </a:p>
        </p:txBody>
      </p:sp>
      <p:pic>
        <p:nvPicPr>
          <p:cNvPr id="4" name="Picture 18" descr="Utilities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564991" y="4342174"/>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p:nvGrpSpPr>
        <p:grpSpPr>
          <a:xfrm>
            <a:off x="366141" y="1425574"/>
            <a:ext cx="2747923" cy="1769210"/>
            <a:chOff x="182883" y="4738688"/>
            <a:chExt cx="2747923" cy="1769210"/>
          </a:xfrm>
        </p:grpSpPr>
        <p:pic>
          <p:nvPicPr>
            <p:cNvPr id="6" name="Picture 17" descr="Users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62038" y="4738688"/>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182883" y="5676901"/>
              <a:ext cx="2747923" cy="830997"/>
            </a:xfrm>
            <a:prstGeom prst="rect">
              <a:avLst/>
            </a:prstGeom>
            <a:noFill/>
          </p:spPr>
          <p:txBody>
            <a:bodyPr wrap="square" rtlCol="0">
              <a:spAutoFit/>
            </a:bodyPr>
            <a:lstStyle/>
            <a:p>
              <a:pPr algn="ctr"/>
              <a:r>
                <a:rPr lang="en-US" sz="1600" i="1" dirty="0" smtClean="0">
                  <a:solidFill>
                    <a:srgbClr val="FFFFFF"/>
                  </a:solidFill>
                  <a:latin typeface="Segoe UI Light" panose="020B0502040204020203" pitchFamily="34" charset="0"/>
                  <a:cs typeface="Segoe UI Light" panose="020B0502040204020203" pitchFamily="34" charset="0"/>
                </a:rPr>
                <a:t>Require stronger authentication </a:t>
              </a:r>
              <a:r>
                <a:rPr lang="en-US" sz="1600" i="1" dirty="0">
                  <a:solidFill>
                    <a:srgbClr val="FFFFFF"/>
                  </a:solidFill>
                  <a:latin typeface="Segoe UI Light" panose="020B0502040204020203" pitchFamily="34" charset="0"/>
                  <a:cs typeface="Segoe UI Light" panose="020B0502040204020203" pitchFamily="34" charset="0"/>
                </a:rPr>
                <a:t>for end-users</a:t>
              </a:r>
            </a:p>
            <a:p>
              <a:pPr algn="ctr"/>
              <a:r>
                <a:rPr lang="en-US" sz="1600" i="1" dirty="0" smtClean="0">
                  <a:solidFill>
                    <a:srgbClr val="FFFFFF"/>
                  </a:solidFill>
                  <a:latin typeface="Segoe UI Light" panose="020B0502040204020203" pitchFamily="34" charset="0"/>
                  <a:cs typeface="Segoe UI Light" panose="020B0502040204020203" pitchFamily="34" charset="0"/>
                </a:rPr>
                <a:t>based on business needs</a:t>
              </a:r>
              <a:endParaRPr lang="en-US" sz="1600" i="1" dirty="0">
                <a:solidFill>
                  <a:srgbClr val="FFFFFF"/>
                </a:solidFill>
                <a:latin typeface="Segoe UI Light" panose="020B0502040204020203" pitchFamily="34" charset="0"/>
                <a:cs typeface="Segoe UI Light" panose="020B0502040204020203" pitchFamily="34" charset="0"/>
              </a:endParaRPr>
            </a:p>
          </p:txBody>
        </p:sp>
      </p:grpSp>
      <p:grpSp>
        <p:nvGrpSpPr>
          <p:cNvPr id="8" name="Group 7"/>
          <p:cNvGrpSpPr/>
          <p:nvPr/>
        </p:nvGrpSpPr>
        <p:grpSpPr>
          <a:xfrm>
            <a:off x="8961407" y="1394165"/>
            <a:ext cx="2705100" cy="1831122"/>
            <a:chOff x="5853112" y="4738688"/>
            <a:chExt cx="2705100" cy="1831122"/>
          </a:xfrm>
        </p:grpSpPr>
        <p:pic>
          <p:nvPicPr>
            <p:cNvPr id="9" name="Picture 34" descr="Laptop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648450" y="4738688"/>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5853112" y="5738813"/>
              <a:ext cx="2705100" cy="830997"/>
            </a:xfrm>
            <a:prstGeom prst="rect">
              <a:avLst/>
            </a:prstGeom>
            <a:noFill/>
          </p:spPr>
          <p:txBody>
            <a:bodyPr wrap="square" rtlCol="0">
              <a:spAutoFit/>
            </a:bodyPr>
            <a:lstStyle/>
            <a:p>
              <a:pPr algn="ctr"/>
              <a:r>
                <a:rPr lang="en-US" sz="1600" i="1" dirty="0" smtClean="0">
                  <a:solidFill>
                    <a:srgbClr val="FFFFFF"/>
                  </a:solidFill>
                  <a:latin typeface="Segoe UI Light" panose="020B0502040204020203" pitchFamily="34" charset="0"/>
                  <a:cs typeface="Segoe UI Light" panose="020B0502040204020203" pitchFamily="34" charset="0"/>
                </a:rPr>
                <a:t>Protect against risk associated with unknown or non-compliant devices</a:t>
              </a:r>
              <a:endParaRPr lang="en-US" sz="1600" i="1" dirty="0">
                <a:solidFill>
                  <a:srgbClr val="FFFFFF"/>
                </a:solidFill>
                <a:latin typeface="Segoe UI Light" panose="020B0502040204020203" pitchFamily="34" charset="0"/>
                <a:cs typeface="Segoe UI Light" panose="020B0502040204020203" pitchFamily="34" charset="0"/>
              </a:endParaRPr>
            </a:p>
          </p:txBody>
        </p:sp>
      </p:grpSp>
      <p:grpSp>
        <p:nvGrpSpPr>
          <p:cNvPr id="2" name="Group 1"/>
          <p:cNvGrpSpPr/>
          <p:nvPr/>
        </p:nvGrpSpPr>
        <p:grpSpPr>
          <a:xfrm>
            <a:off x="4298018" y="1668482"/>
            <a:ext cx="3474681" cy="2103746"/>
            <a:chOff x="4298018" y="2017007"/>
            <a:chExt cx="3474681" cy="2103746"/>
          </a:xfrm>
        </p:grpSpPr>
        <p:pic>
          <p:nvPicPr>
            <p:cNvPr id="11" name="Picture 4" descr="Thumbnails small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520602" y="2017007"/>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p:nvSpPr>
          <p:spPr>
            <a:xfrm>
              <a:off x="4298018" y="3043535"/>
              <a:ext cx="3474681" cy="1077218"/>
            </a:xfrm>
            <a:prstGeom prst="rect">
              <a:avLst/>
            </a:prstGeom>
            <a:noFill/>
          </p:spPr>
          <p:txBody>
            <a:bodyPr wrap="square" rtlCol="0">
              <a:spAutoFit/>
            </a:bodyPr>
            <a:lstStyle/>
            <a:p>
              <a:pPr algn="ctr"/>
              <a:r>
                <a:rPr lang="en-US" sz="1600" i="1" dirty="0" smtClean="0">
                  <a:solidFill>
                    <a:srgbClr val="FFFFFF"/>
                  </a:solidFill>
                  <a:latin typeface="Segoe UI Light" panose="020B0502040204020203" pitchFamily="34" charset="0"/>
                  <a:cs typeface="Segoe UI Light" panose="020B0502040204020203" pitchFamily="34" charset="0"/>
                </a:rPr>
                <a:t>Enable users to access company resources from anywhere and on a device of their choice</a:t>
              </a:r>
            </a:p>
            <a:p>
              <a:pPr algn="ctr"/>
              <a:r>
                <a:rPr lang="en-US" sz="1600" i="1" dirty="0" smtClean="0">
                  <a:solidFill>
                    <a:srgbClr val="FFFFFF"/>
                  </a:solidFill>
                  <a:latin typeface="Segoe UI Light" panose="020B0502040204020203" pitchFamily="34" charset="0"/>
                  <a:cs typeface="Segoe UI Light" panose="020B0502040204020203" pitchFamily="34" charset="0"/>
                </a:rPr>
                <a:t>(SaaS, on-premises, ISV &amp; LOB apps)</a:t>
              </a:r>
              <a:endParaRPr lang="en-US" sz="1600" i="1" dirty="0">
                <a:solidFill>
                  <a:srgbClr val="FFFFFF"/>
                </a:solidFill>
                <a:latin typeface="Segoe UI Light" panose="020B0502040204020203" pitchFamily="34" charset="0"/>
                <a:cs typeface="Segoe UI Light" panose="020B0502040204020203" pitchFamily="34" charset="0"/>
              </a:endParaRPr>
            </a:p>
          </p:txBody>
        </p:sp>
      </p:grpSp>
      <p:grpSp>
        <p:nvGrpSpPr>
          <p:cNvPr id="13" name="Group 12"/>
          <p:cNvGrpSpPr/>
          <p:nvPr/>
        </p:nvGrpSpPr>
        <p:grpSpPr>
          <a:xfrm>
            <a:off x="5434877" y="5181457"/>
            <a:ext cx="1260352" cy="1469790"/>
            <a:chOff x="6455340" y="3278329"/>
            <a:chExt cx="1260352" cy="1469790"/>
          </a:xfrm>
        </p:grpSpPr>
        <p:pic>
          <p:nvPicPr>
            <p:cNvPr id="14" name="Picture 15" descr="User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455340" y="3278329"/>
              <a:ext cx="1260352" cy="126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Box 14"/>
            <p:cNvSpPr txBox="1"/>
            <p:nvPr/>
          </p:nvSpPr>
          <p:spPr>
            <a:xfrm>
              <a:off x="6520182" y="4471120"/>
              <a:ext cx="1130667" cy="276999"/>
            </a:xfrm>
            <a:prstGeom prst="rect">
              <a:avLst/>
            </a:prstGeom>
            <a:noFill/>
          </p:spPr>
          <p:txBody>
            <a:bodyPr wrap="square" rtlCol="0">
              <a:spAutoFit/>
            </a:bodyPr>
            <a:lstStyle/>
            <a:p>
              <a:pPr algn="ctr"/>
              <a:r>
                <a:rPr lang="en-US" sz="1200" dirty="0" smtClean="0">
                  <a:solidFill>
                    <a:srgbClr val="FFFFFF"/>
                  </a:solidFill>
                </a:rPr>
                <a:t>IT Admin</a:t>
              </a:r>
              <a:endParaRPr lang="en-US" sz="1200" dirty="0">
                <a:solidFill>
                  <a:srgbClr val="FFFFFF"/>
                </a:solidFill>
              </a:endParaRPr>
            </a:p>
          </p:txBody>
        </p:sp>
      </p:grpSp>
      <p:sp>
        <p:nvSpPr>
          <p:cNvPr id="16" name="Right Brace 15"/>
          <p:cNvSpPr/>
          <p:nvPr/>
        </p:nvSpPr>
        <p:spPr>
          <a:xfrm rot="5400000">
            <a:off x="5887604" y="-107286"/>
            <a:ext cx="350657" cy="8291265"/>
          </a:xfrm>
          <a:prstGeom prst="rightBrace">
            <a:avLst/>
          </a:prstGeom>
          <a:ln>
            <a:solidFill>
              <a:schemeClr val="tx1"/>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solidFill>
                <a:srgbClr val="FFFFFF"/>
              </a:solidFill>
            </a:endParaRPr>
          </a:p>
        </p:txBody>
      </p:sp>
      <p:sp>
        <p:nvSpPr>
          <p:cNvPr id="17" name="Freeform 52"/>
          <p:cNvSpPr>
            <a:spLocks noEditPoints="1"/>
          </p:cNvSpPr>
          <p:nvPr/>
        </p:nvSpPr>
        <p:spPr bwMode="black">
          <a:xfrm>
            <a:off x="10055988" y="1705315"/>
            <a:ext cx="401638" cy="377825"/>
          </a:xfrm>
          <a:custGeom>
            <a:avLst/>
            <a:gdLst>
              <a:gd name="T0" fmla="*/ 76 w 153"/>
              <a:gd name="T1" fmla="*/ 9 h 144"/>
              <a:gd name="T2" fmla="*/ 15 w 153"/>
              <a:gd name="T3" fmla="*/ 63 h 144"/>
              <a:gd name="T4" fmla="*/ 27 w 153"/>
              <a:gd name="T5" fmla="*/ 109 h 144"/>
              <a:gd name="T6" fmla="*/ 68 w 153"/>
              <a:gd name="T7" fmla="*/ 133 h 144"/>
              <a:gd name="T8" fmla="*/ 77 w 153"/>
              <a:gd name="T9" fmla="*/ 134 h 144"/>
              <a:gd name="T10" fmla="*/ 138 w 153"/>
              <a:gd name="T11" fmla="*/ 80 h 144"/>
              <a:gd name="T12" fmla="*/ 126 w 153"/>
              <a:gd name="T13" fmla="*/ 34 h 144"/>
              <a:gd name="T14" fmla="*/ 85 w 153"/>
              <a:gd name="T15" fmla="*/ 10 h 144"/>
              <a:gd name="T16" fmla="*/ 76 w 153"/>
              <a:gd name="T17" fmla="*/ 9 h 144"/>
              <a:gd name="T18" fmla="*/ 76 w 153"/>
              <a:gd name="T19" fmla="*/ 0 h 144"/>
              <a:gd name="T20" fmla="*/ 86 w 153"/>
              <a:gd name="T21" fmla="*/ 0 h 144"/>
              <a:gd name="T22" fmla="*/ 148 w 153"/>
              <a:gd name="T23" fmla="*/ 81 h 144"/>
              <a:gd name="T24" fmla="*/ 77 w 153"/>
              <a:gd name="T25" fmla="*/ 144 h 144"/>
              <a:gd name="T26" fmla="*/ 67 w 153"/>
              <a:gd name="T27" fmla="*/ 143 h 144"/>
              <a:gd name="T28" fmla="*/ 5 w 153"/>
              <a:gd name="T29" fmla="*/ 62 h 144"/>
              <a:gd name="T30" fmla="*/ 76 w 153"/>
              <a:gd name="T31" fmla="*/ 0 h 144"/>
              <a:gd name="T32" fmla="*/ 53 w 153"/>
              <a:gd name="T33" fmla="*/ 48 h 144"/>
              <a:gd name="T34" fmla="*/ 58 w 153"/>
              <a:gd name="T35" fmla="*/ 40 h 144"/>
              <a:gd name="T36" fmla="*/ 66 w 153"/>
              <a:gd name="T37" fmla="*/ 34 h 144"/>
              <a:gd name="T38" fmla="*/ 76 w 153"/>
              <a:gd name="T39" fmla="*/ 32 h 144"/>
              <a:gd name="T40" fmla="*/ 89 w 153"/>
              <a:gd name="T41" fmla="*/ 34 h 144"/>
              <a:gd name="T42" fmla="*/ 96 w 153"/>
              <a:gd name="T43" fmla="*/ 40 h 144"/>
              <a:gd name="T44" fmla="*/ 101 w 153"/>
              <a:gd name="T45" fmla="*/ 46 h 144"/>
              <a:gd name="T46" fmla="*/ 102 w 153"/>
              <a:gd name="T47" fmla="*/ 52 h 144"/>
              <a:gd name="T48" fmla="*/ 101 w 153"/>
              <a:gd name="T49" fmla="*/ 61 h 144"/>
              <a:gd name="T50" fmla="*/ 98 w 153"/>
              <a:gd name="T51" fmla="*/ 66 h 144"/>
              <a:gd name="T52" fmla="*/ 93 w 153"/>
              <a:gd name="T53" fmla="*/ 70 h 144"/>
              <a:gd name="T54" fmla="*/ 89 w 153"/>
              <a:gd name="T55" fmla="*/ 73 h 144"/>
              <a:gd name="T56" fmla="*/ 85 w 153"/>
              <a:gd name="T57" fmla="*/ 77 h 144"/>
              <a:gd name="T58" fmla="*/ 83 w 153"/>
              <a:gd name="T59" fmla="*/ 82 h 144"/>
              <a:gd name="T60" fmla="*/ 83 w 153"/>
              <a:gd name="T61" fmla="*/ 86 h 144"/>
              <a:gd name="T62" fmla="*/ 69 w 153"/>
              <a:gd name="T63" fmla="*/ 86 h 144"/>
              <a:gd name="T64" fmla="*/ 69 w 153"/>
              <a:gd name="T65" fmla="*/ 81 h 144"/>
              <a:gd name="T66" fmla="*/ 71 w 153"/>
              <a:gd name="T67" fmla="*/ 74 h 144"/>
              <a:gd name="T68" fmla="*/ 74 w 153"/>
              <a:gd name="T69" fmla="*/ 69 h 144"/>
              <a:gd name="T70" fmla="*/ 78 w 153"/>
              <a:gd name="T71" fmla="*/ 65 h 144"/>
              <a:gd name="T72" fmla="*/ 82 w 153"/>
              <a:gd name="T73" fmla="*/ 62 h 144"/>
              <a:gd name="T74" fmla="*/ 85 w 153"/>
              <a:gd name="T75" fmla="*/ 59 h 144"/>
              <a:gd name="T76" fmla="*/ 86 w 153"/>
              <a:gd name="T77" fmla="*/ 54 h 144"/>
              <a:gd name="T78" fmla="*/ 83 w 153"/>
              <a:gd name="T79" fmla="*/ 47 h 144"/>
              <a:gd name="T80" fmla="*/ 77 w 153"/>
              <a:gd name="T81" fmla="*/ 45 h 144"/>
              <a:gd name="T82" fmla="*/ 72 w 153"/>
              <a:gd name="T83" fmla="*/ 46 h 144"/>
              <a:gd name="T84" fmla="*/ 69 w 153"/>
              <a:gd name="T85" fmla="*/ 49 h 144"/>
              <a:gd name="T86" fmla="*/ 67 w 153"/>
              <a:gd name="T87" fmla="*/ 53 h 144"/>
              <a:gd name="T88" fmla="*/ 66 w 153"/>
              <a:gd name="T89" fmla="*/ 58 h 144"/>
              <a:gd name="T90" fmla="*/ 51 w 153"/>
              <a:gd name="T91" fmla="*/ 58 h 144"/>
              <a:gd name="T92" fmla="*/ 53 w 153"/>
              <a:gd name="T93" fmla="*/ 48 h 144"/>
              <a:gd name="T94" fmla="*/ 84 w 153"/>
              <a:gd name="T95" fmla="*/ 101 h 144"/>
              <a:gd name="T96" fmla="*/ 76 w 153"/>
              <a:gd name="T97" fmla="*/ 92 h 144"/>
              <a:gd name="T98" fmla="*/ 68 w 153"/>
              <a:gd name="T99" fmla="*/ 101 h 144"/>
              <a:gd name="T100" fmla="*/ 76 w 153"/>
              <a:gd name="T101" fmla="*/ 109 h 144"/>
              <a:gd name="T102" fmla="*/ 84 w 153"/>
              <a:gd name="T103"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44">
                <a:moveTo>
                  <a:pt x="76" y="9"/>
                </a:moveTo>
                <a:cubicBezTo>
                  <a:pt x="45" y="9"/>
                  <a:pt x="19" y="32"/>
                  <a:pt x="15" y="63"/>
                </a:cubicBezTo>
                <a:cubicBezTo>
                  <a:pt x="12" y="80"/>
                  <a:pt x="17" y="96"/>
                  <a:pt x="27" y="109"/>
                </a:cubicBezTo>
                <a:cubicBezTo>
                  <a:pt x="37" y="123"/>
                  <a:pt x="52" y="131"/>
                  <a:pt x="68" y="133"/>
                </a:cubicBezTo>
                <a:cubicBezTo>
                  <a:pt x="71" y="134"/>
                  <a:pt x="74" y="134"/>
                  <a:pt x="77" y="134"/>
                </a:cubicBezTo>
                <a:cubicBezTo>
                  <a:pt x="108" y="134"/>
                  <a:pt x="134" y="111"/>
                  <a:pt x="138" y="80"/>
                </a:cubicBezTo>
                <a:cubicBezTo>
                  <a:pt x="141" y="63"/>
                  <a:pt x="136" y="47"/>
                  <a:pt x="126" y="34"/>
                </a:cubicBezTo>
                <a:cubicBezTo>
                  <a:pt x="116" y="20"/>
                  <a:pt x="101" y="12"/>
                  <a:pt x="85" y="10"/>
                </a:cubicBezTo>
                <a:cubicBezTo>
                  <a:pt x="82" y="9"/>
                  <a:pt x="79" y="9"/>
                  <a:pt x="76" y="9"/>
                </a:cubicBezTo>
                <a:moveTo>
                  <a:pt x="76" y="0"/>
                </a:moveTo>
                <a:cubicBezTo>
                  <a:pt x="80" y="0"/>
                  <a:pt x="83" y="0"/>
                  <a:pt x="86" y="0"/>
                </a:cubicBezTo>
                <a:cubicBezTo>
                  <a:pt x="125" y="6"/>
                  <a:pt x="153" y="42"/>
                  <a:pt x="148" y="81"/>
                </a:cubicBezTo>
                <a:cubicBezTo>
                  <a:pt x="143" y="117"/>
                  <a:pt x="112" y="144"/>
                  <a:pt x="77" y="144"/>
                </a:cubicBezTo>
                <a:cubicBezTo>
                  <a:pt x="73" y="144"/>
                  <a:pt x="70" y="143"/>
                  <a:pt x="67" y="143"/>
                </a:cubicBezTo>
                <a:cubicBezTo>
                  <a:pt x="28" y="138"/>
                  <a:pt x="0" y="101"/>
                  <a:pt x="5" y="62"/>
                </a:cubicBezTo>
                <a:cubicBezTo>
                  <a:pt x="10" y="26"/>
                  <a:pt x="41" y="0"/>
                  <a:pt x="76" y="0"/>
                </a:cubicBezTo>
                <a:moveTo>
                  <a:pt x="53" y="48"/>
                </a:moveTo>
                <a:cubicBezTo>
                  <a:pt x="54" y="45"/>
                  <a:pt x="56" y="42"/>
                  <a:pt x="58" y="40"/>
                </a:cubicBezTo>
                <a:cubicBezTo>
                  <a:pt x="60" y="37"/>
                  <a:pt x="63" y="36"/>
                  <a:pt x="66" y="34"/>
                </a:cubicBezTo>
                <a:cubicBezTo>
                  <a:pt x="69" y="33"/>
                  <a:pt x="72" y="32"/>
                  <a:pt x="76" y="32"/>
                </a:cubicBezTo>
                <a:cubicBezTo>
                  <a:pt x="81" y="32"/>
                  <a:pt x="85" y="33"/>
                  <a:pt x="89" y="34"/>
                </a:cubicBezTo>
                <a:cubicBezTo>
                  <a:pt x="92" y="36"/>
                  <a:pt x="94" y="38"/>
                  <a:pt x="96" y="40"/>
                </a:cubicBezTo>
                <a:cubicBezTo>
                  <a:pt x="98" y="42"/>
                  <a:pt x="100" y="44"/>
                  <a:pt x="101" y="46"/>
                </a:cubicBezTo>
                <a:cubicBezTo>
                  <a:pt x="102" y="48"/>
                  <a:pt x="102" y="50"/>
                  <a:pt x="102" y="52"/>
                </a:cubicBezTo>
                <a:cubicBezTo>
                  <a:pt x="102" y="56"/>
                  <a:pt x="102" y="59"/>
                  <a:pt x="101" y="61"/>
                </a:cubicBezTo>
                <a:cubicBezTo>
                  <a:pt x="100" y="63"/>
                  <a:pt x="99" y="65"/>
                  <a:pt x="98" y="66"/>
                </a:cubicBezTo>
                <a:cubicBezTo>
                  <a:pt x="96" y="68"/>
                  <a:pt x="95" y="69"/>
                  <a:pt x="93" y="70"/>
                </a:cubicBezTo>
                <a:cubicBezTo>
                  <a:pt x="92" y="71"/>
                  <a:pt x="90" y="72"/>
                  <a:pt x="89" y="73"/>
                </a:cubicBezTo>
                <a:cubicBezTo>
                  <a:pt x="88" y="74"/>
                  <a:pt x="86" y="76"/>
                  <a:pt x="85" y="77"/>
                </a:cubicBezTo>
                <a:cubicBezTo>
                  <a:pt x="84" y="78"/>
                  <a:pt x="83" y="80"/>
                  <a:pt x="83" y="82"/>
                </a:cubicBezTo>
                <a:cubicBezTo>
                  <a:pt x="83" y="86"/>
                  <a:pt x="83" y="86"/>
                  <a:pt x="83" y="86"/>
                </a:cubicBezTo>
                <a:cubicBezTo>
                  <a:pt x="69" y="86"/>
                  <a:pt x="69" y="86"/>
                  <a:pt x="69" y="86"/>
                </a:cubicBezTo>
                <a:cubicBezTo>
                  <a:pt x="69" y="81"/>
                  <a:pt x="69" y="81"/>
                  <a:pt x="69" y="81"/>
                </a:cubicBezTo>
                <a:cubicBezTo>
                  <a:pt x="69" y="78"/>
                  <a:pt x="70" y="76"/>
                  <a:pt x="71" y="74"/>
                </a:cubicBezTo>
                <a:cubicBezTo>
                  <a:pt x="72" y="72"/>
                  <a:pt x="73" y="70"/>
                  <a:pt x="74" y="69"/>
                </a:cubicBezTo>
                <a:cubicBezTo>
                  <a:pt x="75" y="67"/>
                  <a:pt x="77" y="66"/>
                  <a:pt x="78" y="65"/>
                </a:cubicBezTo>
                <a:cubicBezTo>
                  <a:pt x="79" y="64"/>
                  <a:pt x="81" y="63"/>
                  <a:pt x="82" y="62"/>
                </a:cubicBezTo>
                <a:cubicBezTo>
                  <a:pt x="83" y="61"/>
                  <a:pt x="84" y="60"/>
                  <a:pt x="85" y="59"/>
                </a:cubicBezTo>
                <a:cubicBezTo>
                  <a:pt x="86" y="57"/>
                  <a:pt x="86" y="56"/>
                  <a:pt x="86" y="54"/>
                </a:cubicBezTo>
                <a:cubicBezTo>
                  <a:pt x="86" y="51"/>
                  <a:pt x="85" y="48"/>
                  <a:pt x="83" y="47"/>
                </a:cubicBezTo>
                <a:cubicBezTo>
                  <a:pt x="82" y="45"/>
                  <a:pt x="80" y="45"/>
                  <a:pt x="77" y="45"/>
                </a:cubicBezTo>
                <a:cubicBezTo>
                  <a:pt x="75" y="45"/>
                  <a:pt x="73" y="45"/>
                  <a:pt x="72" y="46"/>
                </a:cubicBezTo>
                <a:cubicBezTo>
                  <a:pt x="71" y="46"/>
                  <a:pt x="70" y="47"/>
                  <a:pt x="69" y="49"/>
                </a:cubicBezTo>
                <a:cubicBezTo>
                  <a:pt x="68" y="50"/>
                  <a:pt x="67" y="51"/>
                  <a:pt x="67" y="53"/>
                </a:cubicBezTo>
                <a:cubicBezTo>
                  <a:pt x="66" y="54"/>
                  <a:pt x="66" y="56"/>
                  <a:pt x="66" y="58"/>
                </a:cubicBezTo>
                <a:cubicBezTo>
                  <a:pt x="51" y="58"/>
                  <a:pt x="51" y="58"/>
                  <a:pt x="51" y="58"/>
                </a:cubicBezTo>
                <a:cubicBezTo>
                  <a:pt x="51" y="54"/>
                  <a:pt x="52" y="51"/>
                  <a:pt x="53" y="48"/>
                </a:cubicBezTo>
                <a:moveTo>
                  <a:pt x="84" y="101"/>
                </a:moveTo>
                <a:cubicBezTo>
                  <a:pt x="84" y="96"/>
                  <a:pt x="80" y="92"/>
                  <a:pt x="76" y="92"/>
                </a:cubicBezTo>
                <a:cubicBezTo>
                  <a:pt x="71" y="92"/>
                  <a:pt x="68" y="96"/>
                  <a:pt x="68" y="101"/>
                </a:cubicBezTo>
                <a:cubicBezTo>
                  <a:pt x="68" y="105"/>
                  <a:pt x="71" y="109"/>
                  <a:pt x="76" y="109"/>
                </a:cubicBezTo>
                <a:cubicBezTo>
                  <a:pt x="80" y="109"/>
                  <a:pt x="84" y="105"/>
                  <a:pt x="84" y="101"/>
                </a:cubicBezTo>
              </a:path>
            </a:pathLst>
          </a:custGeom>
          <a:solidFill>
            <a:schemeClr val="bg2">
              <a:lumMod val="75000"/>
            </a:schemeClr>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69250564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3064" y="1028409"/>
            <a:ext cx="4286250" cy="5572125"/>
          </a:xfrm>
          <a:prstGeom prst="rect">
            <a:avLst/>
          </a:prstGeom>
        </p:spPr>
      </p:pic>
      <p:sp>
        <p:nvSpPr>
          <p:cNvPr id="3" name="Text Placeholder 4"/>
          <p:cNvSpPr txBox="1">
            <a:spLocks/>
          </p:cNvSpPr>
          <p:nvPr/>
        </p:nvSpPr>
        <p:spPr>
          <a:xfrm>
            <a:off x="396393" y="1394165"/>
            <a:ext cx="7453576" cy="502914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2000" dirty="0" smtClean="0">
                <a:solidFill>
                  <a:srgbClr val="FFFFFF"/>
                </a:solidFill>
              </a:rPr>
              <a:t>Invoked if MFA triggers determine a need to perform additional authentication.</a:t>
            </a:r>
          </a:p>
          <a:p>
            <a:pPr marL="0" indent="0" defTabSz="914400">
              <a:lnSpc>
                <a:spcPct val="100000"/>
              </a:lnSpc>
              <a:spcBef>
                <a:spcPts val="0"/>
              </a:spcBef>
              <a:buSzTx/>
              <a:buFont typeface="Arial" pitchFamily="34" charset="0"/>
              <a:buNone/>
            </a:pPr>
            <a:endParaRPr lang="en-US" sz="2000" dirty="0">
              <a:solidFill>
                <a:srgbClr val="FFFFFF"/>
              </a:solidFill>
            </a:endParaRPr>
          </a:p>
          <a:p>
            <a:pPr defTabSz="914400">
              <a:lnSpc>
                <a:spcPct val="100000"/>
              </a:lnSpc>
              <a:spcBef>
                <a:spcPts val="0"/>
              </a:spcBef>
              <a:buSzTx/>
            </a:pPr>
            <a:r>
              <a:rPr lang="en-US" sz="2000" dirty="0" smtClean="0">
                <a:solidFill>
                  <a:srgbClr val="FFFFFF"/>
                </a:solidFill>
              </a:rPr>
              <a:t>Built-in additional authentication:</a:t>
            </a:r>
          </a:p>
          <a:p>
            <a:pPr lvl="1" defTabSz="914400">
              <a:lnSpc>
                <a:spcPct val="100000"/>
              </a:lnSpc>
              <a:spcBef>
                <a:spcPts val="0"/>
              </a:spcBef>
              <a:buSzTx/>
            </a:pPr>
            <a:r>
              <a:rPr lang="en-US" sz="1600" dirty="0" smtClean="0">
                <a:solidFill>
                  <a:srgbClr val="FFFFFF"/>
                </a:solidFill>
              </a:rPr>
              <a:t>In-box support for X509 Certificate Authentication (</a:t>
            </a:r>
            <a:r>
              <a:rPr lang="en-US" sz="1600" dirty="0" err="1" smtClean="0">
                <a:solidFill>
                  <a:srgbClr val="FFFFFF"/>
                </a:solidFill>
              </a:rPr>
              <a:t>eg</a:t>
            </a:r>
            <a:r>
              <a:rPr lang="en-US" sz="1600" dirty="0" smtClean="0">
                <a:solidFill>
                  <a:srgbClr val="FFFFFF"/>
                </a:solidFill>
              </a:rPr>
              <a:t>. ‘Smart cards’)</a:t>
            </a:r>
          </a:p>
          <a:p>
            <a:pPr marL="0" indent="0" defTabSz="914400">
              <a:lnSpc>
                <a:spcPct val="100000"/>
              </a:lnSpc>
              <a:spcBef>
                <a:spcPts val="0"/>
              </a:spcBef>
              <a:buSzTx/>
              <a:buFont typeface="Arial" pitchFamily="34" charset="0"/>
              <a:buNone/>
            </a:pPr>
            <a:endParaRPr lang="en-US" sz="2000" dirty="0" smtClean="0">
              <a:solidFill>
                <a:srgbClr val="FFFFFF"/>
              </a:solidFill>
            </a:endParaRPr>
          </a:p>
          <a:p>
            <a:pPr defTabSz="914400">
              <a:lnSpc>
                <a:spcPct val="100000"/>
              </a:lnSpc>
              <a:spcBef>
                <a:spcPts val="0"/>
              </a:spcBef>
              <a:buSzTx/>
            </a:pPr>
            <a:r>
              <a:rPr lang="en-US" sz="2000" dirty="0" smtClean="0">
                <a:solidFill>
                  <a:srgbClr val="FFFFFF"/>
                </a:solidFill>
              </a:rPr>
              <a:t>Extensible additional authentication infrastructure:</a:t>
            </a:r>
          </a:p>
          <a:p>
            <a:pPr marL="0" indent="0" defTabSz="914400">
              <a:lnSpc>
                <a:spcPct val="100000"/>
              </a:lnSpc>
              <a:spcBef>
                <a:spcPts val="0"/>
              </a:spcBef>
              <a:buSzTx/>
              <a:buFont typeface="Arial" pitchFamily="34" charset="0"/>
              <a:buNone/>
            </a:pPr>
            <a:endParaRPr lang="en-US" sz="2000" dirty="0" smtClean="0">
              <a:solidFill>
                <a:srgbClr val="FFFFFF"/>
              </a:solidFill>
            </a:endParaRPr>
          </a:p>
          <a:p>
            <a:pPr defTabSz="914400">
              <a:lnSpc>
                <a:spcPct val="100000"/>
              </a:lnSpc>
              <a:spcBef>
                <a:spcPts val="0"/>
              </a:spcBef>
              <a:buSzTx/>
            </a:pPr>
            <a:r>
              <a:rPr lang="en-US" sz="2000" dirty="0" smtClean="0">
                <a:solidFill>
                  <a:srgbClr val="FFFFFF"/>
                </a:solidFill>
              </a:rPr>
              <a:t>Admins can enable additional authentication methods using the Global authentication policy (UI or PowerShell)</a:t>
            </a:r>
            <a:endParaRPr lang="en-US" sz="2000" dirty="0">
              <a:solidFill>
                <a:srgbClr val="FFFFFF"/>
              </a:solidFill>
            </a:endParaRPr>
          </a:p>
          <a:p>
            <a:pPr defTabSz="914400">
              <a:lnSpc>
                <a:spcPct val="100000"/>
              </a:lnSpc>
              <a:spcBef>
                <a:spcPts val="0"/>
              </a:spcBef>
              <a:buSzTx/>
            </a:pPr>
            <a:endParaRPr lang="en-US" sz="1800" dirty="0" smtClean="0">
              <a:solidFill>
                <a:srgbClr val="FFFFFF"/>
              </a:solidFill>
              <a:latin typeface="Courier New" panose="02070309020205020404" pitchFamily="49" charset="0"/>
              <a:cs typeface="Courier New" panose="02070309020205020404" pitchFamily="49" charset="0"/>
            </a:endParaRPr>
          </a:p>
          <a:p>
            <a:pPr defTabSz="914400">
              <a:lnSpc>
                <a:spcPct val="100000"/>
              </a:lnSpc>
              <a:spcBef>
                <a:spcPts val="0"/>
              </a:spcBef>
              <a:buSzTx/>
            </a:pPr>
            <a:endParaRPr lang="en-US" sz="1800" dirty="0" smtClean="0">
              <a:solidFill>
                <a:srgbClr val="FFFFFF"/>
              </a:solidFill>
            </a:endParaRPr>
          </a:p>
          <a:p>
            <a:pPr defTabSz="914400">
              <a:lnSpc>
                <a:spcPct val="100000"/>
              </a:lnSpc>
              <a:spcBef>
                <a:spcPts val="0"/>
              </a:spcBef>
              <a:buSzTx/>
            </a:pPr>
            <a:endParaRPr lang="en-US" sz="1800" dirty="0">
              <a:solidFill>
                <a:srgbClr val="FFFFFF"/>
              </a:solidFill>
            </a:endParaRPr>
          </a:p>
          <a:p>
            <a:pPr defTabSz="914400">
              <a:lnSpc>
                <a:spcPct val="100000"/>
              </a:lnSpc>
              <a:spcBef>
                <a:spcPts val="0"/>
              </a:spcBef>
              <a:buSzTx/>
            </a:pPr>
            <a:endParaRPr lang="en-US" sz="1800" dirty="0" smtClean="0">
              <a:solidFill>
                <a:srgbClr val="FFFFFF"/>
              </a:solidFill>
            </a:endParaRPr>
          </a:p>
          <a:p>
            <a:pPr defTabSz="914400">
              <a:lnSpc>
                <a:spcPct val="100000"/>
              </a:lnSpc>
              <a:spcBef>
                <a:spcPts val="0"/>
              </a:spcBef>
              <a:buSzTx/>
            </a:pPr>
            <a:r>
              <a:rPr lang="en-US" sz="1800" dirty="0" smtClean="0">
                <a:solidFill>
                  <a:srgbClr val="FFFFFF"/>
                </a:solidFill>
              </a:rPr>
              <a:t>Multiple </a:t>
            </a:r>
            <a:r>
              <a:rPr lang="en-US" sz="1800" dirty="0">
                <a:solidFill>
                  <a:srgbClr val="FFFFFF"/>
                </a:solidFill>
              </a:rPr>
              <a:t>additional authentication </a:t>
            </a:r>
            <a:r>
              <a:rPr lang="en-US" sz="1800" dirty="0" smtClean="0">
                <a:solidFill>
                  <a:srgbClr val="FFFFFF"/>
                </a:solidFill>
              </a:rPr>
              <a:t>methods enabled </a:t>
            </a:r>
          </a:p>
          <a:p>
            <a:pPr lvl="1" defTabSz="914400">
              <a:lnSpc>
                <a:spcPct val="100000"/>
              </a:lnSpc>
              <a:spcBef>
                <a:spcPts val="0"/>
              </a:spcBef>
              <a:buSzTx/>
            </a:pPr>
            <a:r>
              <a:rPr lang="en-US" sz="1600" dirty="0" smtClean="0">
                <a:solidFill>
                  <a:srgbClr val="FFFFFF"/>
                </a:solidFill>
              </a:rPr>
              <a:t>Users get a choice </a:t>
            </a:r>
            <a:r>
              <a:rPr lang="en-US" sz="1600" dirty="0">
                <a:solidFill>
                  <a:srgbClr val="FFFFFF"/>
                </a:solidFill>
              </a:rPr>
              <a:t>on sign-in </a:t>
            </a:r>
            <a:r>
              <a:rPr lang="en-US" sz="1600" dirty="0" smtClean="0">
                <a:solidFill>
                  <a:srgbClr val="FFFFFF"/>
                </a:solidFill>
              </a:rPr>
              <a:t>page</a:t>
            </a:r>
            <a:endParaRPr lang="en-US" sz="1600" dirty="0" smtClean="0">
              <a:solidFill>
                <a:srgbClr val="FFFFFF"/>
              </a:solidFill>
              <a:latin typeface="Courier New" panose="02070309020205020404" pitchFamily="49" charset="0"/>
              <a:cs typeface="Courier New" panose="02070309020205020404" pitchFamily="49" charset="0"/>
            </a:endParaRPr>
          </a:p>
        </p:txBody>
      </p:sp>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Additional authentication</a:t>
            </a:r>
          </a:p>
        </p:txBody>
      </p:sp>
      <p:sp>
        <p:nvSpPr>
          <p:cNvPr id="6" name="Right Arrow 5"/>
          <p:cNvSpPr/>
          <p:nvPr/>
        </p:nvSpPr>
        <p:spPr bwMode="auto">
          <a:xfrm>
            <a:off x="7864139" y="5051725"/>
            <a:ext cx="365756" cy="36575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ounded Rectangle 6"/>
          <p:cNvSpPr/>
          <p:nvPr/>
        </p:nvSpPr>
        <p:spPr bwMode="auto">
          <a:xfrm>
            <a:off x="823336" y="4594530"/>
            <a:ext cx="6766486" cy="695084"/>
          </a:xfrm>
          <a:prstGeom prst="roundRect">
            <a:avLst>
              <a:gd name="adj" fmla="val 905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400" dirty="0" smtClean="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 PS </a:t>
            </a:r>
            <a:r>
              <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&gt; Set-</a:t>
            </a:r>
            <a:r>
              <a:rPr lang="en-US" sz="1400" dirty="0" err="1">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AdfsGlobalAuthenticationPolicy</a:t>
            </a:r>
            <a:r>
              <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 </a:t>
            </a:r>
            <a:r>
              <a:rPr lang="en-US" sz="1400" dirty="0" smtClean="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a:t>
            </a:r>
          </a:p>
          <a:p>
            <a:pPr defTabSz="932472" fontAlgn="base">
              <a:spcBef>
                <a:spcPct val="0"/>
              </a:spcBef>
              <a:spcAft>
                <a:spcPct val="0"/>
              </a:spcAft>
            </a:pPr>
            <a:r>
              <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 </a:t>
            </a:r>
            <a:r>
              <a:rPr lang="en-US" sz="1400" dirty="0" err="1" smtClean="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AdditionalAuthenticationProvider</a:t>
            </a:r>
            <a:r>
              <a:rPr lang="en-US" sz="1400" dirty="0" smtClean="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 </a:t>
            </a:r>
            <a:r>
              <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a:t>
            </a:r>
            <a:r>
              <a:rPr lang="en-US" sz="1400" dirty="0" err="1">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CertificateAuthentication</a:t>
            </a:r>
            <a:r>
              <a:rPr lang="en-US" sz="1400" dirty="0">
                <a:gradFill>
                  <a:gsLst>
                    <a:gs pos="0">
                      <a:srgbClr val="FFFFFF"/>
                    </a:gs>
                    <a:gs pos="100000">
                      <a:srgbClr val="FFFFFF"/>
                    </a:gs>
                  </a:gsLst>
                  <a:lin ang="5400000" scaled="0"/>
                </a:gra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0021766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20" y="202273"/>
            <a:ext cx="10700857" cy="917575"/>
          </a:xfrm>
        </p:spPr>
        <p:txBody>
          <a:bodyPr/>
          <a:lstStyle/>
          <a:p>
            <a:r>
              <a:rPr lang="en-US" sz="3200" dirty="0" smtClean="0"/>
              <a:t>Azure Multi-Factor Authentication</a:t>
            </a:r>
            <a:endParaRPr lang="en-US" sz="3200" dirty="0"/>
          </a:p>
        </p:txBody>
      </p:sp>
      <p:sp>
        <p:nvSpPr>
          <p:cNvPr id="5" name="Text Placeholder 2"/>
          <p:cNvSpPr>
            <a:spLocks noGrp="1"/>
          </p:cNvSpPr>
          <p:nvPr>
            <p:ph type="body" sz="quarter" idx="10"/>
          </p:nvPr>
        </p:nvSpPr>
        <p:spPr>
          <a:xfrm>
            <a:off x="484511" y="1119552"/>
            <a:ext cx="11246997" cy="5847755"/>
          </a:xfrm>
        </p:spPr>
        <p:txBody>
          <a:bodyPr/>
          <a:lstStyle/>
          <a:p>
            <a:pPr marL="285750" lvl="0" indent="-285750">
              <a:buFont typeface="Arial" panose="020B0604020202020204" pitchFamily="34" charset="0"/>
              <a:buChar char="•"/>
            </a:pPr>
            <a:r>
              <a:rPr lang="en-US" sz="2400" dirty="0" smtClean="0"/>
              <a:t>Integrates with ADFS via pluggable authentication provider.</a:t>
            </a:r>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r>
              <a:rPr lang="en-US" sz="2400" dirty="0" smtClean="0"/>
              <a:t>Offers many convenient MFA methods:</a:t>
            </a:r>
          </a:p>
          <a:p>
            <a:pPr marL="746125" lvl="3" indent="-285750">
              <a:buFont typeface="Arial" panose="020B0604020202020204" pitchFamily="34" charset="0"/>
              <a:buChar char="•"/>
            </a:pPr>
            <a:r>
              <a:rPr lang="en-US" sz="1800" dirty="0" smtClean="0"/>
              <a:t>out-of-band </a:t>
            </a:r>
            <a:r>
              <a:rPr lang="en-US" sz="1800" dirty="0"/>
              <a:t>phone call, </a:t>
            </a:r>
            <a:endParaRPr lang="en-US" sz="1800" dirty="0" smtClean="0"/>
          </a:p>
          <a:p>
            <a:pPr marL="746125" lvl="3" indent="-285750">
              <a:buFont typeface="Arial" panose="020B0604020202020204" pitchFamily="34" charset="0"/>
              <a:buChar char="•"/>
            </a:pPr>
            <a:r>
              <a:rPr lang="en-US" sz="1800" dirty="0" smtClean="0"/>
              <a:t>text </a:t>
            </a:r>
            <a:r>
              <a:rPr lang="en-US" sz="1800" dirty="0"/>
              <a:t>message, </a:t>
            </a:r>
            <a:endParaRPr lang="en-US" sz="1800" dirty="0" smtClean="0"/>
          </a:p>
          <a:p>
            <a:pPr marL="746125" lvl="3" indent="-285750">
              <a:buFont typeface="Arial" panose="020B0604020202020204" pitchFamily="34" charset="0"/>
              <a:buChar char="•"/>
            </a:pPr>
            <a:r>
              <a:rPr lang="en-US" sz="1800" dirty="0" smtClean="0"/>
              <a:t>mobile </a:t>
            </a:r>
            <a:r>
              <a:rPr lang="en-US" sz="1800" dirty="0"/>
              <a:t>app authentication, as well </a:t>
            </a:r>
            <a:r>
              <a:rPr lang="en-US" sz="1800" dirty="0" smtClean="0"/>
              <a:t>as </a:t>
            </a:r>
          </a:p>
          <a:p>
            <a:pPr marL="746125" lvl="3" indent="-285750">
              <a:buFont typeface="Arial" panose="020B0604020202020204" pitchFamily="34" charset="0"/>
              <a:buChar char="•"/>
            </a:pPr>
            <a:r>
              <a:rPr lang="en-US" sz="1800" dirty="0" smtClean="0"/>
              <a:t>one-time-passcodes</a:t>
            </a:r>
            <a:endParaRPr lang="en-US" sz="1800" dirty="0"/>
          </a:p>
          <a:p>
            <a:pPr marL="285750" lvl="0" indent="-285750">
              <a:buFont typeface="Arial" panose="020B0604020202020204" pitchFamily="34" charset="0"/>
              <a:buChar char="•"/>
            </a:pPr>
            <a:endParaRPr lang="en-US" sz="1100" dirty="0" smtClean="0"/>
          </a:p>
          <a:p>
            <a:pPr marL="285750" lvl="0" indent="-285750">
              <a:buFont typeface="Arial" panose="020B0604020202020204" pitchFamily="34" charset="0"/>
              <a:buChar char="•"/>
            </a:pPr>
            <a:r>
              <a:rPr lang="en-US" sz="2400" dirty="0" smtClean="0"/>
              <a:t>Synchronizes </a:t>
            </a:r>
            <a:r>
              <a:rPr lang="en-US" sz="2400" dirty="0"/>
              <a:t>with Active Directory for centralized user management and automated enrollment</a:t>
            </a:r>
          </a:p>
          <a:p>
            <a:pPr marL="285750" lvl="0" indent="-285750">
              <a:buFont typeface="Arial" panose="020B0604020202020204" pitchFamily="34" charset="0"/>
              <a:buChar char="•"/>
            </a:pPr>
            <a:r>
              <a:rPr lang="en-US" sz="2400" dirty="0" smtClean="0"/>
              <a:t>Features </a:t>
            </a:r>
            <a:r>
              <a:rPr lang="en-US" sz="2400" dirty="0"/>
              <a:t>built-in support for leading on-premises applications as well as federation to cloud services</a:t>
            </a:r>
          </a:p>
          <a:p>
            <a:endParaRPr lang="en-US" sz="1400" dirty="0" smtClean="0"/>
          </a:p>
          <a:p>
            <a:r>
              <a:rPr lang="en-US" sz="2000" dirty="0" smtClean="0"/>
              <a:t>Get started @ </a:t>
            </a:r>
            <a:r>
              <a:rPr lang="en-US" sz="2000" dirty="0">
                <a:hlinkClick r:id="rId2"/>
              </a:rPr>
              <a:t>http://</a:t>
            </a:r>
            <a:r>
              <a:rPr lang="en-US" sz="2000" dirty="0" smtClean="0">
                <a:hlinkClick r:id="rId2"/>
              </a:rPr>
              <a:t>technet.microsoft.com/en-us/library/dn280949.aspx</a:t>
            </a:r>
            <a:r>
              <a:rPr lang="en-US" sz="2000" b="1" dirty="0" smtClean="0"/>
              <a:t> </a:t>
            </a:r>
          </a:p>
          <a:p>
            <a:r>
              <a:rPr lang="en-US" sz="1800" b="1" i="1" dirty="0" smtClean="0"/>
              <a:t>                          </a:t>
            </a:r>
            <a:r>
              <a:rPr lang="en-US" sz="1600" b="1" i="1" dirty="0" smtClean="0"/>
              <a:t>(Walkthrough </a:t>
            </a:r>
            <a:r>
              <a:rPr lang="en-US" sz="1600" b="1" i="1" dirty="0"/>
              <a:t>Guide: Manage Risk with Additional Multi-Factor Authentication for Sensitive </a:t>
            </a:r>
            <a:r>
              <a:rPr lang="en-US" sz="1600" b="1" i="1" dirty="0" smtClean="0"/>
              <a:t>Applications</a:t>
            </a:r>
            <a:r>
              <a:rPr lang="en-US" sz="1600" b="1" dirty="0" smtClean="0"/>
              <a:t>)</a:t>
            </a:r>
            <a:endParaRPr lang="en-US" sz="1600" dirty="0"/>
          </a:p>
        </p:txBody>
      </p:sp>
      <p:pic>
        <p:nvPicPr>
          <p:cNvPr id="6" name="Picture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74702" y="184186"/>
            <a:ext cx="419618" cy="729450"/>
          </a:xfrm>
          <a:prstGeom prst="rect">
            <a:avLst/>
          </a:prstGeom>
        </p:spPr>
      </p:pic>
    </p:spTree>
    <p:extLst>
      <p:ext uri="{BB962C8B-B14F-4D97-AF65-F5344CB8AC3E}">
        <p14:creationId xmlns:p14="http://schemas.microsoft.com/office/powerpoint/2010/main" val="121479109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571037" y="6545262"/>
            <a:ext cx="2865438" cy="4492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MORE ON THE WAY!</a:t>
            </a:r>
          </a:p>
        </p:txBody>
      </p:sp>
      <p:sp>
        <p:nvSpPr>
          <p:cNvPr id="9"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MFA Integration with Partners – 3</a:t>
            </a:r>
            <a:r>
              <a:rPr sz="3200" baseline="30000">
                <a:gradFill>
                  <a:gsLst>
                    <a:gs pos="1250">
                      <a:srgbClr val="FFFFFF"/>
                    </a:gs>
                    <a:gs pos="100000">
                      <a:srgbClr val="FFFFFF"/>
                    </a:gs>
                  </a:gsLst>
                  <a:lin ang="5400000" scaled="0"/>
                </a:gradFill>
              </a:rPr>
              <a:t>rd</a:t>
            </a:r>
            <a:r>
              <a:rPr sz="3200">
                <a:gradFill>
                  <a:gsLst>
                    <a:gs pos="1250">
                      <a:srgbClr val="FFFFFF"/>
                    </a:gs>
                    <a:gs pos="100000">
                      <a:srgbClr val="FFFFFF"/>
                    </a:gs>
                  </a:gsLst>
                  <a:lin ang="5400000" scaled="0"/>
                </a:gradFill>
              </a:rPr>
              <a:t> party MFA adapters</a:t>
            </a:r>
          </a:p>
        </p:txBody>
      </p:sp>
      <p:sp>
        <p:nvSpPr>
          <p:cNvPr id="41" name="TextBox 40"/>
          <p:cNvSpPr txBox="1"/>
          <p:nvPr/>
        </p:nvSpPr>
        <p:spPr>
          <a:xfrm>
            <a:off x="1577769" y="2784184"/>
            <a:ext cx="3657560" cy="7940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More Information: www.emc.com/security/rsa-securid/rsa-authentication-agents/microsoft-ad-fs.htm</a:t>
            </a:r>
          </a:p>
        </p:txBody>
      </p:sp>
      <p:sp>
        <p:nvSpPr>
          <p:cNvPr id="42" name="TextBox 41"/>
          <p:cNvSpPr txBox="1"/>
          <p:nvPr/>
        </p:nvSpPr>
        <p:spPr>
          <a:xfrm>
            <a:off x="7521304" y="2796101"/>
            <a:ext cx="365756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More Information: </a:t>
            </a:r>
            <a:r>
              <a:rPr lang="en-US" sz="1200" dirty="0">
                <a:solidFill>
                  <a:srgbClr val="FFFFFF"/>
                </a:solidFill>
              </a:rPr>
              <a:t>www.gemalto.com/identity</a:t>
            </a:r>
            <a:endParaRPr lang="en-US" sz="1200" dirty="0" smtClean="0">
              <a:gradFill>
                <a:gsLst>
                  <a:gs pos="2917">
                    <a:srgbClr val="FFFFFF"/>
                  </a:gs>
                  <a:gs pos="30000">
                    <a:srgbClr val="FFFFFF"/>
                  </a:gs>
                </a:gsLst>
                <a:lin ang="5400000" scaled="0"/>
              </a:gra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92" y="1771354"/>
            <a:ext cx="2857500"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500" y="1613415"/>
            <a:ext cx="1418882"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072" y="1485604"/>
            <a:ext cx="3238500" cy="1143000"/>
          </a:xfrm>
          <a:prstGeom prst="rect">
            <a:avLst/>
          </a:prstGeom>
          <a:solidFill>
            <a:schemeClr val="tx1"/>
          </a:solidFill>
        </p:spPr>
      </p:pic>
      <p:pic>
        <p:nvPicPr>
          <p:cNvPr id="17" name="Picture 16"/>
          <p:cNvPicPr>
            <a:picLocks noChangeAspect="1"/>
          </p:cNvPicPr>
          <p:nvPr/>
        </p:nvPicPr>
        <p:blipFill>
          <a:blip r:embed="rId5"/>
          <a:stretch>
            <a:fillRect/>
          </a:stretch>
        </p:blipFill>
        <p:spPr>
          <a:xfrm>
            <a:off x="731897" y="4400498"/>
            <a:ext cx="2495550" cy="533400"/>
          </a:xfrm>
          <a:prstGeom prst="rect">
            <a:avLst/>
          </a:prstGeom>
        </p:spPr>
      </p:pic>
      <p:sp>
        <p:nvSpPr>
          <p:cNvPr id="18" name="TextBox 17"/>
          <p:cNvSpPr txBox="1"/>
          <p:nvPr/>
        </p:nvSpPr>
        <p:spPr>
          <a:xfrm>
            <a:off x="485649" y="5101054"/>
            <a:ext cx="3263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More Information: www.loginpeople.com</a:t>
            </a:r>
          </a:p>
        </p:txBody>
      </p:sp>
      <p:pic>
        <p:nvPicPr>
          <p:cNvPr id="19" name="Picture 18"/>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226394" y="4060017"/>
            <a:ext cx="3874707" cy="1088970"/>
          </a:xfrm>
          <a:prstGeom prst="rect">
            <a:avLst/>
          </a:prstGeom>
        </p:spPr>
      </p:pic>
      <p:sp>
        <p:nvSpPr>
          <p:cNvPr id="20" name="TextBox 19"/>
          <p:cNvSpPr txBox="1"/>
          <p:nvPr/>
        </p:nvSpPr>
        <p:spPr>
          <a:xfrm>
            <a:off x="8257162" y="5185989"/>
            <a:ext cx="365756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More Information: www.safenet-inc.com</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0896" y="4166027"/>
            <a:ext cx="2863830" cy="1002341"/>
          </a:xfrm>
          <a:prstGeom prst="rect">
            <a:avLst/>
          </a:prstGeom>
          <a:solidFill>
            <a:schemeClr val="tx1"/>
          </a:solidFill>
        </p:spPr>
      </p:pic>
      <p:sp>
        <p:nvSpPr>
          <p:cNvPr id="23" name="TextBox 22"/>
          <p:cNvSpPr txBox="1"/>
          <p:nvPr/>
        </p:nvSpPr>
        <p:spPr>
          <a:xfrm>
            <a:off x="4430621" y="5216470"/>
            <a:ext cx="3263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More Information: www.inwebo.com</a:t>
            </a:r>
          </a:p>
        </p:txBody>
      </p:sp>
    </p:spTree>
    <p:extLst>
      <p:ext uri="{BB962C8B-B14F-4D97-AF65-F5344CB8AC3E}">
        <p14:creationId xmlns:p14="http://schemas.microsoft.com/office/powerpoint/2010/main" val="70142815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4294967295"/>
          </p:nvPr>
        </p:nvSpPr>
        <p:spPr>
          <a:xfrm>
            <a:off x="0" y="3954463"/>
            <a:ext cx="8229600" cy="1828800"/>
          </a:xfrm>
        </p:spPr>
        <p:txBody>
          <a:bodyPr/>
          <a:lstStyle/>
          <a:p>
            <a:r>
              <a:rPr lang="en-US" dirty="0" smtClean="0"/>
              <a:t>Authentication Providers &amp; MFA Triggers</a:t>
            </a:r>
            <a:endParaRPr lang="en-US" dirty="0"/>
          </a:p>
        </p:txBody>
      </p:sp>
    </p:spTree>
    <p:extLst>
      <p:ext uri="{BB962C8B-B14F-4D97-AF65-F5344CB8AC3E}">
        <p14:creationId xmlns:p14="http://schemas.microsoft.com/office/powerpoint/2010/main" val="12311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824" y="114019"/>
            <a:ext cx="11889564" cy="917575"/>
          </a:xfrm>
        </p:spPr>
        <p:txBody>
          <a:bodyPr vert="horz" wrap="square" lIns="146304" tIns="91440" rIns="146304" bIns="91440" rtlCol="0" anchor="t">
            <a:noAutofit/>
          </a:bodyPr>
          <a:lstStyle/>
          <a:p>
            <a:r>
              <a:rPr lang="en-US" sz="3200" dirty="0" smtClean="0">
                <a:gradFill>
                  <a:gsLst>
                    <a:gs pos="1250">
                      <a:srgbClr val="FFFFFF"/>
                    </a:gs>
                    <a:gs pos="100000">
                      <a:srgbClr val="FFFFFF"/>
                    </a:gs>
                  </a:gsLst>
                  <a:lin ang="5400000" scaled="0"/>
                </a:gradFill>
              </a:rPr>
              <a:t>Access Tokens </a:t>
            </a:r>
            <a:r>
              <a:rPr lang="en-US" sz="3200" dirty="0">
                <a:gradFill>
                  <a:gsLst>
                    <a:gs pos="1250">
                      <a:srgbClr val="FFFFFF"/>
                    </a:gs>
                    <a:gs pos="100000">
                      <a:srgbClr val="FFFFFF"/>
                    </a:gs>
                  </a:gsLst>
                  <a:lin ang="5400000" scaled="0"/>
                </a:gradFill>
              </a:rPr>
              <a:t>issued after MFA </a:t>
            </a:r>
            <a:r>
              <a:rPr lang="en-US" sz="3200" dirty="0" smtClean="0">
                <a:gradFill>
                  <a:gsLst>
                    <a:gs pos="1250">
                      <a:srgbClr val="FFFFFF"/>
                    </a:gs>
                    <a:gs pos="100000">
                      <a:srgbClr val="FFFFFF"/>
                    </a:gs>
                  </a:gsLst>
                  <a:lin ang="5400000" scaled="0"/>
                </a:gradFill>
              </a:rPr>
              <a:t>was performed - </a:t>
            </a:r>
            <a:r>
              <a:rPr lang="en-US" sz="3200" dirty="0">
                <a:gradFill>
                  <a:gsLst>
                    <a:gs pos="1250">
                      <a:srgbClr val="FFFFFF"/>
                    </a:gs>
                    <a:gs pos="100000">
                      <a:srgbClr val="FFFFFF"/>
                    </a:gs>
                  </a:gsLst>
                  <a:lin ang="5400000" scaled="0"/>
                </a:gradFill>
              </a:rPr>
              <a:t>JWT</a:t>
            </a:r>
          </a:p>
        </p:txBody>
      </p:sp>
      <p:sp>
        <p:nvSpPr>
          <p:cNvPr id="5" name="Text Placeholder 4"/>
          <p:cNvSpPr>
            <a:spLocks noGrp="1"/>
          </p:cNvSpPr>
          <p:nvPr>
            <p:ph type="body" sz="quarter" idx="10"/>
          </p:nvPr>
        </p:nvSpPr>
        <p:spPr>
          <a:xfrm>
            <a:off x="274638" y="1216152"/>
            <a:ext cx="11887199" cy="5281446"/>
          </a:xfrm>
        </p:spPr>
        <p:txBody>
          <a:bodyPr/>
          <a:lstStyle/>
          <a:p>
            <a:pPr marL="0" indent="0">
              <a:buNone/>
            </a:pPr>
            <a:r>
              <a:rPr lang="en-US" sz="1600" dirty="0" smtClean="0"/>
              <a:t>{"</a:t>
            </a:r>
            <a:r>
              <a:rPr lang="en-US" sz="1600" dirty="0" err="1" smtClean="0"/>
              <a:t>aud</a:t>
            </a:r>
            <a:r>
              <a:rPr lang="en-US" sz="1600" dirty="0"/>
              <a:t>":"</a:t>
            </a:r>
            <a:r>
              <a:rPr lang="en-US" sz="1600" dirty="0" err="1"/>
              <a:t>urn:iostestrp</a:t>
            </a:r>
            <a:r>
              <a:rPr lang="en-US" sz="1600" dirty="0"/>
              <a:t>",</a:t>
            </a:r>
          </a:p>
          <a:p>
            <a:pPr marL="0" indent="0">
              <a:buNone/>
            </a:pPr>
            <a:r>
              <a:rPr lang="en-US" sz="1600" dirty="0"/>
              <a:t>"</a:t>
            </a:r>
            <a:r>
              <a:rPr lang="en-US" sz="1600" dirty="0" err="1"/>
              <a:t>iss</a:t>
            </a:r>
            <a:r>
              <a:rPr lang="en-US" sz="1600" dirty="0"/>
              <a:t>":"http</a:t>
            </a:r>
            <a:r>
              <a:rPr lang="en-US" sz="1600" dirty="0" smtClean="0"/>
              <a:t>://adfs.contoso.com/</a:t>
            </a:r>
            <a:r>
              <a:rPr lang="en-US" sz="1600" dirty="0" err="1" smtClean="0"/>
              <a:t>adfs</a:t>
            </a:r>
            <a:r>
              <a:rPr lang="en-US" sz="1600" dirty="0" smtClean="0"/>
              <a:t>/services/trust</a:t>
            </a:r>
            <a:r>
              <a:rPr lang="en-US" sz="1600" dirty="0"/>
              <a:t>",</a:t>
            </a:r>
          </a:p>
          <a:p>
            <a:pPr marL="0" indent="0">
              <a:buNone/>
            </a:pPr>
            <a:r>
              <a:rPr lang="en-US" sz="1600" dirty="0"/>
              <a:t>"iat":1373305904</a:t>
            </a:r>
            <a:r>
              <a:rPr lang="en-US" sz="1600" dirty="0" smtClean="0"/>
              <a:t>,</a:t>
            </a:r>
          </a:p>
          <a:p>
            <a:pPr marL="0" indent="0">
              <a:buNone/>
            </a:pPr>
            <a:r>
              <a:rPr lang="en-US" sz="1600" dirty="0" smtClean="0"/>
              <a:t>"</a:t>
            </a:r>
            <a:r>
              <a:rPr lang="en-US" sz="1600" dirty="0"/>
              <a:t>exp":1373309504,</a:t>
            </a:r>
          </a:p>
          <a:p>
            <a:pPr marL="0" indent="0">
              <a:buNone/>
            </a:pPr>
            <a:r>
              <a:rPr lang="en-US" sz="1600" dirty="0"/>
              <a:t>"auth_time":"</a:t>
            </a:r>
            <a:r>
              <a:rPr lang="en-US" sz="1600" dirty="0" smtClean="0"/>
              <a:t>2013-70-8T17:51:44.994Z", </a:t>
            </a:r>
          </a:p>
          <a:p>
            <a:pPr marL="0" indent="0">
              <a:buNone/>
            </a:pPr>
            <a:r>
              <a:rPr lang="en-US" sz="1600" dirty="0" smtClean="0"/>
              <a:t>"</a:t>
            </a:r>
            <a:r>
              <a:rPr lang="en-US" sz="1600" dirty="0" err="1"/>
              <a:t>authmethod</a:t>
            </a:r>
            <a:r>
              <a:rPr lang="en-US" sz="1600" dirty="0"/>
              <a:t>":"http://schemas.microsoft.com/</a:t>
            </a:r>
            <a:r>
              <a:rPr lang="en-US" sz="1600" dirty="0" err="1"/>
              <a:t>ws</a:t>
            </a:r>
            <a:r>
              <a:rPr lang="en-US" sz="1600" dirty="0"/>
              <a:t>/2008/06/identity/</a:t>
            </a:r>
            <a:r>
              <a:rPr lang="en-US" sz="1600" dirty="0" err="1"/>
              <a:t>authenticationmethod</a:t>
            </a:r>
            <a:r>
              <a:rPr lang="en-US" sz="1600" dirty="0"/>
              <a:t>/windows",</a:t>
            </a:r>
          </a:p>
          <a:p>
            <a:pPr marL="0" indent="0">
              <a:buNone/>
            </a:pPr>
            <a:r>
              <a:rPr lang="en-US" sz="1600" dirty="0"/>
              <a:t>"upn":"</a:t>
            </a:r>
            <a:r>
              <a:rPr lang="en-US" sz="1600" dirty="0" smtClean="0"/>
              <a:t>administrator@contoso.com</a:t>
            </a:r>
            <a:r>
              <a:rPr lang="en-US" sz="1600" dirty="0"/>
              <a:t>",</a:t>
            </a:r>
          </a:p>
          <a:p>
            <a:pPr marL="0" indent="0">
              <a:buNone/>
            </a:pPr>
            <a:r>
              <a:rPr lang="en-US" sz="1600" dirty="0"/>
              <a:t>"primarygroupsid":"S-1-5-21-369457380-891524138-205581132-513",</a:t>
            </a:r>
          </a:p>
          <a:p>
            <a:pPr marL="0" indent="0">
              <a:buNone/>
            </a:pPr>
            <a:r>
              <a:rPr lang="en-US" sz="1600" dirty="0" smtClean="0"/>
              <a:t>"</a:t>
            </a:r>
            <a:r>
              <a:rPr lang="en-US" sz="1600" dirty="0"/>
              <a:t>primarysid":"S-1-5-21-369457380-891524138-205581132-500",</a:t>
            </a:r>
          </a:p>
          <a:p>
            <a:pPr marL="0" indent="0">
              <a:buNone/>
            </a:pPr>
            <a:r>
              <a:rPr lang="en-US" sz="1600" dirty="0" smtClean="0"/>
              <a:t>"</a:t>
            </a:r>
            <a:r>
              <a:rPr lang="en-US" sz="1600" dirty="0" err="1"/>
              <a:t>winaccountname</a:t>
            </a:r>
            <a:r>
              <a:rPr lang="en-US" sz="1600" dirty="0" smtClean="0"/>
              <a:t>":“CONTOSO\\</a:t>
            </a:r>
            <a:r>
              <a:rPr lang="en-US" sz="1600" dirty="0"/>
              <a:t>Administrator",</a:t>
            </a:r>
          </a:p>
          <a:p>
            <a:pPr marL="0" indent="0">
              <a:buNone/>
            </a:pPr>
            <a:r>
              <a:rPr lang="en-US" sz="1600" dirty="0" smtClean="0"/>
              <a:t>"</a:t>
            </a:r>
            <a:r>
              <a:rPr lang="en-US" sz="1600" dirty="0" err="1"/>
              <a:t>amr</a:t>
            </a:r>
            <a:r>
              <a:rPr lang="en-US" sz="1600" dirty="0"/>
              <a:t>":["http://schemas.microsoft.com/</a:t>
            </a:r>
            <a:r>
              <a:rPr lang="en-US" sz="1600" dirty="0" err="1"/>
              <a:t>ws</a:t>
            </a:r>
            <a:r>
              <a:rPr lang="en-US" sz="1600" dirty="0"/>
              <a:t>/2008/06/identity/</a:t>
            </a:r>
            <a:r>
              <a:rPr lang="en-US" sz="1600" dirty="0" err="1"/>
              <a:t>authenticationmethod</a:t>
            </a:r>
            <a:r>
              <a:rPr lang="en-US" sz="1600" dirty="0"/>
              <a:t>/windows</a:t>
            </a:r>
            <a:r>
              <a:rPr lang="en-US" sz="1600" dirty="0" smtClean="0"/>
              <a:t>",</a:t>
            </a:r>
          </a:p>
          <a:p>
            <a:r>
              <a:rPr lang="en-US" sz="1600" dirty="0" smtClean="0"/>
              <a:t>       </a:t>
            </a:r>
            <a:r>
              <a:rPr lang="en-US" sz="1600" dirty="0"/>
              <a:t>"</a:t>
            </a:r>
            <a:r>
              <a:rPr lang="en-US" sz="1600" dirty="0" smtClean="0"/>
              <a:t>http</a:t>
            </a:r>
            <a:r>
              <a:rPr lang="en-US" sz="1600" dirty="0"/>
              <a:t>://</a:t>
            </a:r>
            <a:r>
              <a:rPr lang="en-US" sz="1600" dirty="0" smtClean="0"/>
              <a:t>schemas.microsoft.com/</a:t>
            </a:r>
            <a:r>
              <a:rPr lang="en-US" sz="1600" dirty="0" err="1" smtClean="0"/>
              <a:t>ws</a:t>
            </a:r>
            <a:r>
              <a:rPr lang="en-US" sz="1600" dirty="0" smtClean="0"/>
              <a:t>/2008/06/identity/</a:t>
            </a:r>
            <a:r>
              <a:rPr lang="en-US" sz="1600" dirty="0" err="1" smtClean="0"/>
              <a:t>authenticationmethod</a:t>
            </a:r>
            <a:r>
              <a:rPr lang="en-US" sz="1600" dirty="0" smtClean="0"/>
              <a:t>/</a:t>
            </a:r>
            <a:r>
              <a:rPr lang="en-US" sz="1600" dirty="0" err="1" smtClean="0"/>
              <a:t>tlsclient</a:t>
            </a:r>
            <a:r>
              <a:rPr lang="en-US" sz="1600" dirty="0"/>
              <a:t>"</a:t>
            </a:r>
            <a:r>
              <a:rPr lang="en-US" sz="1600" dirty="0" smtClean="0"/>
              <a:t>,</a:t>
            </a:r>
          </a:p>
          <a:p>
            <a:r>
              <a:rPr lang="en-US" sz="1600" dirty="0" smtClean="0"/>
              <a:t>       </a:t>
            </a:r>
            <a:r>
              <a:rPr lang="en-US" sz="1600" dirty="0"/>
              <a:t>"</a:t>
            </a:r>
            <a:r>
              <a:rPr lang="en-US" sz="1600" dirty="0" smtClean="0"/>
              <a:t>http</a:t>
            </a:r>
            <a:r>
              <a:rPr lang="en-US" sz="1600" dirty="0"/>
              <a:t>://</a:t>
            </a:r>
            <a:r>
              <a:rPr lang="en-US" sz="1600" dirty="0" smtClean="0"/>
              <a:t>schemas.microsoft.com/</a:t>
            </a:r>
            <a:r>
              <a:rPr lang="en-US" sz="1600" dirty="0" err="1" smtClean="0"/>
              <a:t>ws</a:t>
            </a:r>
            <a:r>
              <a:rPr lang="en-US" sz="1600" dirty="0" smtClean="0"/>
              <a:t>/2008/06/identity/</a:t>
            </a:r>
            <a:r>
              <a:rPr lang="en-US" sz="1600" dirty="0" err="1" smtClean="0"/>
              <a:t>authenticationmethod</a:t>
            </a:r>
            <a:r>
              <a:rPr lang="en-US" sz="1600" dirty="0" smtClean="0"/>
              <a:t>/x509</a:t>
            </a:r>
            <a:r>
              <a:rPr lang="en-US" sz="1600" dirty="0"/>
              <a:t>"</a:t>
            </a:r>
            <a:r>
              <a:rPr lang="en-US" sz="1600" dirty="0" smtClean="0"/>
              <a:t>,</a:t>
            </a:r>
          </a:p>
          <a:p>
            <a:r>
              <a:rPr lang="en-US" sz="1600" dirty="0" smtClean="0"/>
              <a:t>       </a:t>
            </a:r>
            <a:r>
              <a:rPr lang="en-US" sz="1600" dirty="0"/>
              <a:t>"</a:t>
            </a:r>
            <a:r>
              <a:rPr lang="en-US" sz="1600" dirty="0" smtClean="0"/>
              <a:t>http</a:t>
            </a:r>
            <a:r>
              <a:rPr lang="en-US" sz="1600" dirty="0"/>
              <a:t>://</a:t>
            </a:r>
            <a:r>
              <a:rPr lang="en-US" sz="1600" dirty="0" smtClean="0"/>
              <a:t>schemas.microsoft.com/claims/</a:t>
            </a:r>
            <a:r>
              <a:rPr lang="en-US" sz="1600" dirty="0" err="1" smtClean="0"/>
              <a:t>multipleauthn</a:t>
            </a:r>
            <a:r>
              <a:rPr lang="en-US" sz="1600" dirty="0"/>
              <a:t>"</a:t>
            </a:r>
            <a:r>
              <a:rPr lang="en-US" sz="1600" dirty="0" smtClean="0"/>
              <a:t>],</a:t>
            </a:r>
            <a:endParaRPr lang="en-US" sz="1600" dirty="0"/>
          </a:p>
          <a:p>
            <a:pPr marL="0" indent="0">
              <a:buNone/>
            </a:pPr>
            <a:r>
              <a:rPr lang="en-US" sz="1600" dirty="0" smtClean="0"/>
              <a:t>"</a:t>
            </a:r>
            <a:r>
              <a:rPr lang="en-US" sz="1600" dirty="0" err="1"/>
              <a:t>insidecorpnetwork</a:t>
            </a:r>
            <a:r>
              <a:rPr lang="en-US" sz="1600" dirty="0"/>
              <a:t>":"true",</a:t>
            </a:r>
          </a:p>
          <a:p>
            <a:pPr marL="0" indent="0">
              <a:buNone/>
            </a:pPr>
            <a:r>
              <a:rPr lang="en-US" sz="1600" dirty="0" smtClean="0"/>
              <a:t>"</a:t>
            </a:r>
            <a:r>
              <a:rPr lang="en-US" sz="1600" dirty="0"/>
              <a:t>clientip":"2001:4898:2b:5:804c:5c6a:b474:3fa4",</a:t>
            </a:r>
          </a:p>
          <a:p>
            <a:pPr marL="0" indent="0">
              <a:buNone/>
            </a:pPr>
            <a:r>
              <a:rPr lang="en-US" sz="1600" dirty="0"/>
              <a:t>"sub":"92gdY4IaPnsNyUU7YXuWgv15eWLxgGroAsCb3UCnKzA=",</a:t>
            </a:r>
          </a:p>
          <a:p>
            <a:pPr marL="0" indent="0">
              <a:buNone/>
            </a:pPr>
            <a:r>
              <a:rPr lang="en-US" sz="1600" dirty="0"/>
              <a:t>"ver":"1.0",</a:t>
            </a:r>
          </a:p>
          <a:p>
            <a:pPr marL="0" indent="0">
              <a:buNone/>
            </a:pPr>
            <a:r>
              <a:rPr lang="en-US" sz="1600" dirty="0"/>
              <a:t>"</a:t>
            </a:r>
            <a:r>
              <a:rPr lang="en-US" sz="1600" dirty="0" err="1"/>
              <a:t>appid</a:t>
            </a:r>
            <a:r>
              <a:rPr lang="en-US" sz="1600" dirty="0"/>
              <a:t>":"</a:t>
            </a:r>
            <a:r>
              <a:rPr lang="en-US" sz="1600" dirty="0" err="1" smtClean="0"/>
              <a:t>iOSTestRP</a:t>
            </a:r>
            <a:r>
              <a:rPr lang="en-US" sz="1600" dirty="0" smtClean="0"/>
              <a:t>“ }</a:t>
            </a:r>
            <a:endParaRPr lang="en-US" sz="1600" dirty="0"/>
          </a:p>
        </p:txBody>
      </p:sp>
      <p:grpSp>
        <p:nvGrpSpPr>
          <p:cNvPr id="8" name="Group 7"/>
          <p:cNvGrpSpPr/>
          <p:nvPr/>
        </p:nvGrpSpPr>
        <p:grpSpPr>
          <a:xfrm>
            <a:off x="274639" y="3935818"/>
            <a:ext cx="10606987" cy="1137998"/>
            <a:chOff x="274639" y="3935818"/>
            <a:chExt cx="10606987" cy="1137998"/>
          </a:xfrm>
        </p:grpSpPr>
        <p:sp>
          <p:nvSpPr>
            <p:cNvPr id="6" name="Rectangle 5"/>
            <p:cNvSpPr/>
            <p:nvPr/>
          </p:nvSpPr>
          <p:spPr bwMode="auto">
            <a:xfrm>
              <a:off x="366141" y="3935818"/>
              <a:ext cx="10515485" cy="1137998"/>
            </a:xfrm>
            <a:prstGeom prst="rect">
              <a:avLst/>
            </a:prstGeom>
            <a:solidFill>
              <a:srgbClr val="FFFF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274639" y="4757242"/>
              <a:ext cx="274317" cy="274317"/>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1138944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824" y="91613"/>
            <a:ext cx="11889564" cy="917575"/>
          </a:xfrm>
        </p:spPr>
        <p:txBody>
          <a:bodyPr vert="horz" wrap="square" lIns="146304" tIns="91440" rIns="146304" bIns="91440" rtlCol="0" anchor="t">
            <a:noAutofit/>
          </a:bodyPr>
          <a:lstStyle/>
          <a:p>
            <a:r>
              <a:rPr lang="en-US" sz="3200" dirty="0" smtClean="0">
                <a:gradFill>
                  <a:gsLst>
                    <a:gs pos="1250">
                      <a:srgbClr val="FFFFFF"/>
                    </a:gs>
                    <a:gs pos="100000">
                      <a:srgbClr val="FFFFFF"/>
                    </a:gs>
                  </a:gsLst>
                  <a:lin ang="5400000" scaled="0"/>
                </a:gradFill>
              </a:rPr>
              <a:t>Access Tokens </a:t>
            </a:r>
            <a:r>
              <a:rPr lang="en-US" sz="3200" dirty="0">
                <a:gradFill>
                  <a:gsLst>
                    <a:gs pos="1250">
                      <a:srgbClr val="FFFFFF"/>
                    </a:gs>
                    <a:gs pos="100000">
                      <a:srgbClr val="FFFFFF"/>
                    </a:gs>
                  </a:gsLst>
                  <a:lin ang="5400000" scaled="0"/>
                </a:gradFill>
              </a:rPr>
              <a:t>issued after MFA </a:t>
            </a:r>
            <a:r>
              <a:rPr lang="en-US" sz="3200" dirty="0" smtClean="0">
                <a:gradFill>
                  <a:gsLst>
                    <a:gs pos="1250">
                      <a:srgbClr val="FFFFFF"/>
                    </a:gs>
                    <a:gs pos="100000">
                      <a:srgbClr val="FFFFFF"/>
                    </a:gs>
                  </a:gsLst>
                  <a:lin ang="5400000" scaled="0"/>
                </a:gradFill>
              </a:rPr>
              <a:t>was performed - SAML</a:t>
            </a:r>
            <a:endParaRPr lang="en-US" sz="3200" dirty="0">
              <a:gradFill>
                <a:gsLst>
                  <a:gs pos="1250">
                    <a:srgbClr val="FFFFFF"/>
                  </a:gs>
                  <a:gs pos="100000">
                    <a:srgbClr val="FFFFFF"/>
                  </a:gs>
                </a:gsLst>
                <a:lin ang="5400000" scaled="0"/>
              </a:gradFill>
            </a:endParaRPr>
          </a:p>
        </p:txBody>
      </p:sp>
      <p:sp>
        <p:nvSpPr>
          <p:cNvPr id="5" name="Text Placeholder 4"/>
          <p:cNvSpPr>
            <a:spLocks noGrp="1"/>
          </p:cNvSpPr>
          <p:nvPr>
            <p:ph type="body" sz="quarter" idx="10"/>
          </p:nvPr>
        </p:nvSpPr>
        <p:spPr>
          <a:xfrm>
            <a:off x="274638" y="1216152"/>
            <a:ext cx="11887199" cy="5429179"/>
          </a:xfrm>
        </p:spPr>
        <p:txBody>
          <a:bodyPr/>
          <a:lstStyle/>
          <a:p>
            <a:r>
              <a:rPr lang="en-US" sz="1200" dirty="0"/>
              <a:t>&lt;?xml version="1.0" encoding="utf-16"?&gt;</a:t>
            </a:r>
          </a:p>
          <a:p>
            <a:r>
              <a:rPr lang="en-US" sz="1200" dirty="0"/>
              <a:t>&lt;</a:t>
            </a:r>
            <a:r>
              <a:rPr lang="en-US" sz="1200" dirty="0" err="1"/>
              <a:t>samlp:Response</a:t>
            </a:r>
            <a:r>
              <a:rPr lang="en-US" sz="1200" dirty="0"/>
              <a:t> </a:t>
            </a:r>
            <a:r>
              <a:rPr lang="en-US" sz="1200" dirty="0" smtClean="0"/>
              <a:t>… &gt;</a:t>
            </a:r>
            <a:endParaRPr lang="en-US" sz="1200" dirty="0"/>
          </a:p>
          <a:p>
            <a:r>
              <a:rPr lang="en-US" sz="1200" dirty="0" smtClean="0"/>
              <a:t> &lt;</a:t>
            </a:r>
            <a:r>
              <a:rPr lang="en-US" sz="1200" dirty="0"/>
              <a:t>Issuer </a:t>
            </a:r>
            <a:r>
              <a:rPr lang="en-US" sz="1200" dirty="0" err="1"/>
              <a:t>xmlns</a:t>
            </a:r>
            <a:r>
              <a:rPr lang="en-US" sz="1200" dirty="0"/>
              <a:t>="urn:oasis:names:tc:SAML:2.0:assertion</a:t>
            </a:r>
            <a:r>
              <a:rPr lang="en-US" sz="1200" dirty="0" smtClean="0"/>
              <a:t>"&gt; … &lt;/</a:t>
            </a:r>
            <a:r>
              <a:rPr lang="en-US" sz="1200" dirty="0"/>
              <a:t>Issuer&gt;</a:t>
            </a:r>
          </a:p>
          <a:p>
            <a:r>
              <a:rPr lang="en-US" sz="1200" dirty="0" smtClean="0"/>
              <a:t> &lt;</a:t>
            </a:r>
            <a:r>
              <a:rPr lang="en-US" sz="1200" dirty="0" err="1"/>
              <a:t>samlp:Status</a:t>
            </a:r>
            <a:r>
              <a:rPr lang="en-US" sz="1200" dirty="0" smtClean="0"/>
              <a:t>&gt;&lt;</a:t>
            </a:r>
            <a:r>
              <a:rPr lang="en-US" sz="1200" dirty="0" err="1"/>
              <a:t>samlp:StatusCode</a:t>
            </a:r>
            <a:r>
              <a:rPr lang="en-US" sz="1200" dirty="0"/>
              <a:t> Value="urn:oasis:names:tc:SAML:2.0:status:Success" </a:t>
            </a:r>
            <a:r>
              <a:rPr lang="en-US" sz="1200" dirty="0" smtClean="0"/>
              <a:t>/&gt;&lt;/</a:t>
            </a:r>
            <a:r>
              <a:rPr lang="en-US" sz="1200" dirty="0" err="1"/>
              <a:t>samlp:Status</a:t>
            </a:r>
            <a:r>
              <a:rPr lang="en-US" sz="1200" dirty="0" smtClean="0"/>
              <a:t>&gt;</a:t>
            </a:r>
          </a:p>
          <a:p>
            <a:r>
              <a:rPr lang="en-US" sz="1200" dirty="0"/>
              <a:t> </a:t>
            </a:r>
            <a:r>
              <a:rPr lang="en-US" sz="1200" dirty="0" smtClean="0"/>
              <a:t>&lt;</a:t>
            </a:r>
            <a:r>
              <a:rPr lang="en-US" sz="1200" dirty="0"/>
              <a:t>Assertion ID="_b28abb55-4af3-407e-8f20-18bacea35c7e" </a:t>
            </a:r>
            <a:r>
              <a:rPr lang="en-US" sz="1200" dirty="0" err="1"/>
              <a:t>IssueInstant</a:t>
            </a:r>
            <a:r>
              <a:rPr lang="en-US" sz="1200" dirty="0"/>
              <a:t>="2013-07-10T00:35:05.093Z" Version="</a:t>
            </a:r>
            <a:r>
              <a:rPr lang="en-US" sz="1200" dirty="0" smtClean="0"/>
              <a:t>2.0“ </a:t>
            </a:r>
          </a:p>
          <a:p>
            <a:r>
              <a:rPr lang="en-US" sz="1200" dirty="0"/>
              <a:t> </a:t>
            </a:r>
            <a:r>
              <a:rPr lang="en-US" sz="1200" dirty="0" smtClean="0"/>
              <a:t> </a:t>
            </a:r>
            <a:r>
              <a:rPr lang="en-US" sz="1200" dirty="0" err="1" smtClean="0"/>
              <a:t>xmlns</a:t>
            </a:r>
            <a:r>
              <a:rPr lang="en-US" sz="1200" dirty="0"/>
              <a:t>="urn:oasis:names:tc:SAML:2.0:assertion"&gt;</a:t>
            </a:r>
          </a:p>
          <a:p>
            <a:r>
              <a:rPr lang="en-US" sz="1200" dirty="0"/>
              <a:t>  </a:t>
            </a:r>
            <a:r>
              <a:rPr lang="en-US" sz="1200" dirty="0" smtClean="0"/>
              <a:t>&lt;</a:t>
            </a:r>
            <a:r>
              <a:rPr lang="en-US" sz="1200" dirty="0"/>
              <a:t>Issuer&gt;http</a:t>
            </a:r>
            <a:r>
              <a:rPr lang="en-US" sz="1200" dirty="0" smtClean="0"/>
              <a:t>://adfs.contoso.com/adfs/services/trust</a:t>
            </a:r>
            <a:r>
              <a:rPr lang="en-US" sz="1200" dirty="0"/>
              <a:t>&lt;/Issuer&gt;</a:t>
            </a:r>
          </a:p>
          <a:p>
            <a:r>
              <a:rPr lang="en-US" sz="1200" dirty="0"/>
              <a:t>  </a:t>
            </a:r>
            <a:r>
              <a:rPr lang="en-US" sz="1200" dirty="0" smtClean="0"/>
              <a:t>&lt;</a:t>
            </a:r>
            <a:r>
              <a:rPr lang="en-US" sz="1200" dirty="0" err="1" smtClean="0"/>
              <a:t>ds:Signature</a:t>
            </a:r>
            <a:r>
              <a:rPr lang="en-US" sz="1200" dirty="0" smtClean="0"/>
              <a:t>&gt; … &lt;/</a:t>
            </a:r>
            <a:r>
              <a:rPr lang="en-US" sz="1200" dirty="0" err="1"/>
              <a:t>ds:Signature</a:t>
            </a:r>
            <a:r>
              <a:rPr lang="en-US" sz="1200" dirty="0"/>
              <a:t>&gt;</a:t>
            </a:r>
          </a:p>
          <a:p>
            <a:r>
              <a:rPr lang="en-US" sz="1200" dirty="0"/>
              <a:t>  </a:t>
            </a:r>
            <a:r>
              <a:rPr lang="en-US" sz="1200" dirty="0" smtClean="0"/>
              <a:t>&lt;</a:t>
            </a:r>
            <a:r>
              <a:rPr lang="en-US" sz="1200" dirty="0"/>
              <a:t>Subject</a:t>
            </a:r>
            <a:r>
              <a:rPr lang="en-US" sz="1200" dirty="0" smtClean="0"/>
              <a:t>&gt; … &lt;/</a:t>
            </a:r>
            <a:r>
              <a:rPr lang="en-US" sz="1200" dirty="0"/>
              <a:t>Subject&gt;</a:t>
            </a:r>
          </a:p>
          <a:p>
            <a:r>
              <a:rPr lang="en-US" sz="1200" dirty="0" smtClean="0"/>
              <a:t>  &lt;Conditions&gt; … &lt;/</a:t>
            </a:r>
            <a:r>
              <a:rPr lang="en-US" sz="1200" dirty="0"/>
              <a:t>Conditions</a:t>
            </a:r>
            <a:r>
              <a:rPr lang="en-US" sz="1200" dirty="0" smtClean="0"/>
              <a:t>&gt;</a:t>
            </a:r>
            <a:endParaRPr lang="en-US" sz="1200" dirty="0"/>
          </a:p>
          <a:p>
            <a:r>
              <a:rPr lang="en-US" sz="1200" dirty="0"/>
              <a:t>  </a:t>
            </a:r>
            <a:r>
              <a:rPr lang="en-US" sz="1200" dirty="0" smtClean="0"/>
              <a:t>&lt;</a:t>
            </a:r>
            <a:r>
              <a:rPr lang="en-US" sz="1200" dirty="0" err="1"/>
              <a:t>AttributeStatement</a:t>
            </a:r>
            <a:r>
              <a:rPr lang="en-US" sz="1200" dirty="0" smtClean="0"/>
              <a:t>&gt;</a:t>
            </a:r>
          </a:p>
          <a:p>
            <a:r>
              <a:rPr lang="en-US" sz="1200" dirty="0" smtClean="0"/>
              <a:t>   …</a:t>
            </a:r>
            <a:endParaRPr lang="en-US" sz="1200" dirty="0"/>
          </a:p>
          <a:p>
            <a:r>
              <a:rPr lang="en-US" sz="1200" dirty="0" smtClean="0"/>
              <a:t>   &lt;</a:t>
            </a:r>
            <a:r>
              <a:rPr lang="en-US" sz="1200" dirty="0"/>
              <a:t>Attribute Name="http://schemas.microsoft.com/claims/</a:t>
            </a:r>
            <a:r>
              <a:rPr lang="en-US" sz="1200" dirty="0" err="1"/>
              <a:t>authnmethodsreferences</a:t>
            </a:r>
            <a:r>
              <a:rPr lang="en-US" sz="1200" dirty="0"/>
              <a:t>"&gt;</a:t>
            </a:r>
          </a:p>
          <a:p>
            <a:r>
              <a:rPr lang="en-US" sz="1200" dirty="0" smtClean="0"/>
              <a:t>    &lt;</a:t>
            </a:r>
            <a:r>
              <a:rPr lang="en-US" sz="1200" dirty="0" err="1"/>
              <a:t>AttributeValue</a:t>
            </a:r>
            <a:r>
              <a:rPr lang="en-US" sz="1200" dirty="0"/>
              <a:t>&gt;urn:oasis:names:tc:SAML:2.0:ac:classes:PasswordProtectedTransport&lt;/</a:t>
            </a:r>
            <a:r>
              <a:rPr lang="en-US" sz="1200" dirty="0" err="1"/>
              <a:t>AttributeValue</a:t>
            </a:r>
            <a:r>
              <a:rPr lang="en-US" sz="1200" dirty="0" smtClean="0"/>
              <a:t>&gt;</a:t>
            </a:r>
          </a:p>
          <a:p>
            <a:r>
              <a:rPr lang="en-US" sz="1200" dirty="0"/>
              <a:t> </a:t>
            </a:r>
            <a:r>
              <a:rPr lang="en-US" sz="1200" dirty="0" smtClean="0"/>
              <a:t>   &lt;</a:t>
            </a:r>
            <a:r>
              <a:rPr lang="en-US" sz="1200" dirty="0" err="1"/>
              <a:t>AttributeValue</a:t>
            </a:r>
            <a:r>
              <a:rPr lang="en-US" sz="1200" dirty="0"/>
              <a:t>&gt;http://schemas.microsoft.com/ws/2008/06/identity/authenticationmethod/tlsclient&lt;/AttributeValue</a:t>
            </a:r>
            <a:r>
              <a:rPr lang="en-US" sz="1200" dirty="0" smtClean="0"/>
              <a:t>&gt;</a:t>
            </a:r>
          </a:p>
          <a:p>
            <a:r>
              <a:rPr lang="en-US" sz="1200" dirty="0" smtClean="0"/>
              <a:t>    &lt;</a:t>
            </a:r>
            <a:r>
              <a:rPr lang="en-US" sz="1200" dirty="0"/>
              <a:t>AttributeValue&gt;http://schemas.microsoft.com/ws/2008/06/identity/authenticationmethod/x509&lt;/AttributeValue</a:t>
            </a:r>
            <a:r>
              <a:rPr lang="en-US" sz="1200" dirty="0" smtClean="0"/>
              <a:t>&gt;</a:t>
            </a:r>
          </a:p>
          <a:p>
            <a:r>
              <a:rPr lang="en-US" sz="1200" dirty="0"/>
              <a:t> </a:t>
            </a:r>
            <a:r>
              <a:rPr lang="en-US" sz="1200" dirty="0" smtClean="0"/>
              <a:t>   &lt;</a:t>
            </a:r>
            <a:r>
              <a:rPr lang="en-US" sz="1200" dirty="0"/>
              <a:t>AttributeValue&gt;http://schemas.microsoft.com/claims/multipleauthn&lt;/AttributeValue&gt;</a:t>
            </a:r>
          </a:p>
          <a:p>
            <a:r>
              <a:rPr lang="en-US" sz="1200" dirty="0" smtClean="0"/>
              <a:t>   &lt;/</a:t>
            </a:r>
            <a:r>
              <a:rPr lang="en-US" sz="1200" dirty="0"/>
              <a:t>Attribute&gt;</a:t>
            </a:r>
          </a:p>
          <a:p>
            <a:r>
              <a:rPr lang="en-US" sz="1200" dirty="0" smtClean="0"/>
              <a:t>   …</a:t>
            </a:r>
            <a:endParaRPr lang="en-US" sz="1200" dirty="0"/>
          </a:p>
          <a:p>
            <a:r>
              <a:rPr lang="en-US" sz="1200" dirty="0" smtClean="0"/>
              <a:t>  &lt;/</a:t>
            </a:r>
            <a:r>
              <a:rPr lang="en-US" sz="1200" dirty="0" err="1"/>
              <a:t>AttributeStatement</a:t>
            </a:r>
            <a:r>
              <a:rPr lang="en-US" sz="1200" dirty="0"/>
              <a:t>&gt;</a:t>
            </a:r>
          </a:p>
          <a:p>
            <a:r>
              <a:rPr lang="en-US" sz="1200" dirty="0" smtClean="0"/>
              <a:t>  &lt;</a:t>
            </a:r>
            <a:r>
              <a:rPr lang="en-US" sz="1200" dirty="0" err="1"/>
              <a:t>AuthnStatement</a:t>
            </a:r>
            <a:r>
              <a:rPr lang="en-US" sz="1200" dirty="0"/>
              <a:t> </a:t>
            </a:r>
            <a:r>
              <a:rPr lang="en-US" sz="1200" dirty="0" err="1"/>
              <a:t>AuthnInstant</a:t>
            </a:r>
            <a:r>
              <a:rPr lang="en-US" sz="1200" dirty="0"/>
              <a:t>="2013-07-10T00:35:04.358Z"&gt;</a:t>
            </a:r>
          </a:p>
          <a:p>
            <a:r>
              <a:rPr lang="en-US" sz="1200" dirty="0" smtClean="0"/>
              <a:t>    &lt;</a:t>
            </a:r>
            <a:r>
              <a:rPr lang="en-US" sz="1200" dirty="0" err="1"/>
              <a:t>AuthnContext</a:t>
            </a:r>
            <a:r>
              <a:rPr lang="en-US" sz="1200" dirty="0" smtClean="0"/>
              <a:t>&gt;&lt;</a:t>
            </a:r>
            <a:r>
              <a:rPr lang="en-US" sz="1200" dirty="0" err="1"/>
              <a:t>AuthnContextClassRef</a:t>
            </a:r>
            <a:r>
              <a:rPr lang="en-US" sz="1200" dirty="0"/>
              <a:t>&gt;urn:oasis:names:tc:SAML:2.0:ac:classes:PasswordProtectedTransport&lt;/</a:t>
            </a:r>
            <a:r>
              <a:rPr lang="en-US" sz="1200" dirty="0" err="1"/>
              <a:t>AuthnContextClassRef</a:t>
            </a:r>
            <a:r>
              <a:rPr lang="en-US" sz="1200" dirty="0"/>
              <a:t>&gt;</a:t>
            </a:r>
          </a:p>
          <a:p>
            <a:r>
              <a:rPr lang="en-US" sz="1200" dirty="0" smtClean="0"/>
              <a:t>  </a:t>
            </a:r>
            <a:r>
              <a:rPr lang="en-US" sz="1200" dirty="0"/>
              <a:t>  </a:t>
            </a:r>
            <a:r>
              <a:rPr lang="en-US" sz="1200" dirty="0" smtClean="0"/>
              <a:t>&lt;/</a:t>
            </a:r>
            <a:r>
              <a:rPr lang="en-US" sz="1200" dirty="0" err="1"/>
              <a:t>AuthnContext</a:t>
            </a:r>
            <a:r>
              <a:rPr lang="en-US" sz="1200" dirty="0"/>
              <a:t>&gt;</a:t>
            </a:r>
          </a:p>
          <a:p>
            <a:r>
              <a:rPr lang="en-US" sz="1200" dirty="0" smtClean="0"/>
              <a:t>  &lt;/</a:t>
            </a:r>
            <a:r>
              <a:rPr lang="en-US" sz="1200" dirty="0" err="1"/>
              <a:t>AuthnStatement</a:t>
            </a:r>
            <a:r>
              <a:rPr lang="en-US" sz="1200" dirty="0"/>
              <a:t>&gt;</a:t>
            </a:r>
          </a:p>
          <a:p>
            <a:r>
              <a:rPr lang="en-US" sz="1200" dirty="0" smtClean="0"/>
              <a:t>&lt;/</a:t>
            </a:r>
            <a:r>
              <a:rPr lang="en-US" sz="1200" dirty="0"/>
              <a:t>Assertion&gt;</a:t>
            </a:r>
          </a:p>
          <a:p>
            <a:r>
              <a:rPr lang="en-US" sz="1200" dirty="0"/>
              <a:t>&lt;/</a:t>
            </a:r>
            <a:r>
              <a:rPr lang="en-US" sz="1200" dirty="0" err="1"/>
              <a:t>samlp:Response</a:t>
            </a:r>
            <a:r>
              <a:rPr lang="en-US" sz="1200" dirty="0"/>
              <a:t>&gt;</a:t>
            </a:r>
          </a:p>
        </p:txBody>
      </p:sp>
      <p:sp>
        <p:nvSpPr>
          <p:cNvPr id="3" name="TextBox 2"/>
          <p:cNvSpPr txBox="1"/>
          <p:nvPr/>
        </p:nvSpPr>
        <p:spPr>
          <a:xfrm>
            <a:off x="7589822" y="6477460"/>
            <a:ext cx="4754828"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FF0000"/>
                </a:solidFill>
                <a:latin typeface="Segoe UI Light"/>
              </a:rPr>
              <a:t>Note: Token contents are truncated for brevity.</a:t>
            </a:r>
          </a:p>
        </p:txBody>
      </p:sp>
      <p:grpSp>
        <p:nvGrpSpPr>
          <p:cNvPr id="8" name="Group 7"/>
          <p:cNvGrpSpPr/>
          <p:nvPr/>
        </p:nvGrpSpPr>
        <p:grpSpPr>
          <a:xfrm>
            <a:off x="442341" y="3681690"/>
            <a:ext cx="9982090" cy="1249343"/>
            <a:chOff x="442341" y="3681690"/>
            <a:chExt cx="9982090" cy="1249343"/>
          </a:xfrm>
        </p:grpSpPr>
        <p:sp>
          <p:nvSpPr>
            <p:cNvPr id="2" name="Rectangle 1"/>
            <p:cNvSpPr/>
            <p:nvPr/>
          </p:nvSpPr>
          <p:spPr bwMode="auto">
            <a:xfrm>
              <a:off x="640458" y="3681690"/>
              <a:ext cx="9783973" cy="1249343"/>
            </a:xfrm>
            <a:prstGeom prst="rect">
              <a:avLst/>
            </a:prstGeom>
            <a:solidFill>
              <a:srgbClr val="FFFF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442341" y="4449752"/>
              <a:ext cx="274317" cy="274317"/>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1621802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21341" y="2380387"/>
            <a:ext cx="1648992" cy="991930"/>
            <a:chOff x="9968447" y="3508402"/>
            <a:chExt cx="1648992" cy="991930"/>
          </a:xfrm>
        </p:grpSpPr>
        <p:sp>
          <p:nvSpPr>
            <p:cNvPr id="4" name="&quot;No&quot; Symbol 3"/>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5" name="Donut 4"/>
            <p:cNvSpPr/>
            <p:nvPr/>
          </p:nvSpPr>
          <p:spPr>
            <a:xfrm>
              <a:off x="10489528" y="3535456"/>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sz="3600" kern="0" smtClean="0">
                <a:solidFill>
                  <a:prstClr val="black"/>
                </a:solidFill>
                <a:latin typeface="Calibri" panose="020F0502020204030204"/>
              </a:endParaRPr>
            </a:p>
          </p:txBody>
        </p:sp>
        <p:cxnSp>
          <p:nvCxnSpPr>
            <p:cNvPr id="6" name="Straight Arrow Connector 5"/>
            <p:cNvCxnSpPr/>
            <p:nvPr/>
          </p:nvCxnSpPr>
          <p:spPr>
            <a:xfrm flipV="1">
              <a:off x="9988205" y="3630245"/>
              <a:ext cx="450553" cy="6676"/>
            </a:xfrm>
            <a:prstGeom prst="straightConnector1">
              <a:avLst/>
            </a:prstGeom>
            <a:noFill/>
            <a:ln w="12700" cap="flat" cmpd="sng" algn="ctr">
              <a:solidFill>
                <a:srgbClr val="70AD47"/>
              </a:solidFill>
              <a:prstDash val="sysDash"/>
              <a:miter lim="800000"/>
              <a:tailEnd type="triangle"/>
            </a:ln>
            <a:effectLst/>
          </p:spPr>
        </p:cxnSp>
        <p:cxnSp>
          <p:nvCxnSpPr>
            <p:cNvPr id="7" name="Elbow Connector 6"/>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8" name="TextBox 7"/>
            <p:cNvSpPr txBox="1"/>
            <p:nvPr/>
          </p:nvSpPr>
          <p:spPr>
            <a:xfrm>
              <a:off x="10551687" y="3508402"/>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token</a:t>
              </a:r>
              <a:endParaRPr lang="en-US" sz="1400" b="1" dirty="0">
                <a:solidFill>
                  <a:srgbClr val="FFFFFF"/>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10591792" y="3977112"/>
              <a:ext cx="1025647" cy="523220"/>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Access denied</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0" name="Group 9"/>
          <p:cNvGrpSpPr/>
          <p:nvPr/>
        </p:nvGrpSpPr>
        <p:grpSpPr>
          <a:xfrm>
            <a:off x="253541" y="1652360"/>
            <a:ext cx="9988012" cy="2432579"/>
            <a:chOff x="897915" y="2780375"/>
            <a:chExt cx="9988012" cy="2432579"/>
          </a:xfrm>
        </p:grpSpPr>
        <p:sp>
          <p:nvSpPr>
            <p:cNvPr id="11" name="Rectangle 10"/>
            <p:cNvSpPr/>
            <p:nvPr/>
          </p:nvSpPr>
          <p:spPr>
            <a:xfrm>
              <a:off x="897915" y="3405458"/>
              <a:ext cx="1363067" cy="64569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Protocol Handlers</a:t>
              </a:r>
            </a:p>
          </p:txBody>
        </p:sp>
        <p:grpSp>
          <p:nvGrpSpPr>
            <p:cNvPr id="12" name="Group 11"/>
            <p:cNvGrpSpPr/>
            <p:nvPr/>
          </p:nvGrpSpPr>
          <p:grpSpPr>
            <a:xfrm>
              <a:off x="2352421" y="3405458"/>
              <a:ext cx="2473555" cy="645696"/>
              <a:chOff x="2352421" y="3405458"/>
              <a:chExt cx="2473555" cy="645696"/>
            </a:xfrm>
          </p:grpSpPr>
          <p:sp>
            <p:nvSpPr>
              <p:cNvPr id="28" name="Rectangle 27"/>
              <p:cNvSpPr/>
              <p:nvPr/>
            </p:nvSpPr>
            <p:spPr>
              <a:xfrm>
                <a:off x="2718361" y="3405458"/>
                <a:ext cx="2107615" cy="64569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Primary &amp; Device Authentication</a:t>
                </a:r>
              </a:p>
            </p:txBody>
          </p:sp>
          <p:sp>
            <p:nvSpPr>
              <p:cNvPr id="29" name="Chevron 28"/>
              <p:cNvSpPr/>
              <p:nvPr/>
            </p:nvSpPr>
            <p:spPr>
              <a:xfrm>
                <a:off x="2352421" y="3612599"/>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3" name="Group 12"/>
            <p:cNvGrpSpPr/>
            <p:nvPr/>
          </p:nvGrpSpPr>
          <p:grpSpPr>
            <a:xfrm>
              <a:off x="5016760" y="3328363"/>
              <a:ext cx="1743467" cy="776737"/>
              <a:chOff x="5016760" y="3328363"/>
              <a:chExt cx="1743467" cy="776737"/>
            </a:xfrm>
          </p:grpSpPr>
          <p:sp>
            <p:nvSpPr>
              <p:cNvPr id="26" name="Diamond 25"/>
              <p:cNvSpPr/>
              <p:nvPr/>
            </p:nvSpPr>
            <p:spPr>
              <a:xfrm>
                <a:off x="5392071" y="3328363"/>
                <a:ext cx="1368156" cy="776737"/>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MFA reqd.?</a:t>
                </a:r>
              </a:p>
            </p:txBody>
          </p:sp>
          <p:sp>
            <p:nvSpPr>
              <p:cNvPr id="27" name="Chevron 26"/>
              <p:cNvSpPr/>
              <p:nvPr/>
            </p:nvSpPr>
            <p:spPr>
              <a:xfrm>
                <a:off x="5016760" y="3607504"/>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4" name="Group 13"/>
            <p:cNvGrpSpPr/>
            <p:nvPr/>
          </p:nvGrpSpPr>
          <p:grpSpPr>
            <a:xfrm>
              <a:off x="6734135" y="3296680"/>
              <a:ext cx="1788226" cy="754474"/>
              <a:chOff x="6734135" y="3296680"/>
              <a:chExt cx="1788226" cy="754474"/>
            </a:xfrm>
          </p:grpSpPr>
          <p:sp>
            <p:nvSpPr>
              <p:cNvPr id="23" name="Rectangle 22"/>
              <p:cNvSpPr/>
              <p:nvPr/>
            </p:nvSpPr>
            <p:spPr>
              <a:xfrm>
                <a:off x="7287604" y="3405458"/>
                <a:ext cx="1234757" cy="64569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Additional Authn.</a:t>
                </a:r>
              </a:p>
            </p:txBody>
          </p:sp>
          <p:sp>
            <p:nvSpPr>
              <p:cNvPr id="24" name="Chevron 23"/>
              <p:cNvSpPr/>
              <p:nvPr/>
            </p:nvSpPr>
            <p:spPr>
              <a:xfrm>
                <a:off x="6961779" y="3607504"/>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sp>
            <p:nvSpPr>
              <p:cNvPr id="25" name="TextBox 24"/>
              <p:cNvSpPr txBox="1"/>
              <p:nvPr/>
            </p:nvSpPr>
            <p:spPr>
              <a:xfrm>
                <a:off x="6734135" y="3296680"/>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Yes</a:t>
                </a:r>
                <a:endParaRPr lang="en-US" sz="1400" b="1" dirty="0">
                  <a:solidFill>
                    <a:srgbClr val="FFFFFF"/>
                  </a:solidFill>
                  <a:latin typeface="Segoe UI Light" panose="020B0502040204020203" pitchFamily="34" charset="0"/>
                  <a:cs typeface="Segoe UI Light" panose="020B0502040204020203" pitchFamily="34" charset="0"/>
                </a:endParaRPr>
              </a:p>
            </p:txBody>
          </p:sp>
        </p:grpSp>
        <p:grpSp>
          <p:nvGrpSpPr>
            <p:cNvPr id="15" name="Group 14"/>
            <p:cNvGrpSpPr/>
            <p:nvPr/>
          </p:nvGrpSpPr>
          <p:grpSpPr>
            <a:xfrm>
              <a:off x="8669798" y="3405458"/>
              <a:ext cx="2216129" cy="645695"/>
              <a:chOff x="8669798" y="3405458"/>
              <a:chExt cx="2216129" cy="645695"/>
            </a:xfrm>
          </p:grpSpPr>
          <p:sp>
            <p:nvSpPr>
              <p:cNvPr id="21" name="Rectangle 20"/>
              <p:cNvSpPr/>
              <p:nvPr/>
            </p:nvSpPr>
            <p:spPr>
              <a:xfrm>
                <a:off x="9035709" y="3405458"/>
                <a:ext cx="1850218" cy="645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RP Issuance Authz. Rules</a:t>
                </a:r>
              </a:p>
            </p:txBody>
          </p:sp>
          <p:sp>
            <p:nvSpPr>
              <p:cNvPr id="22" name="Chevron 21"/>
              <p:cNvSpPr/>
              <p:nvPr/>
            </p:nvSpPr>
            <p:spPr>
              <a:xfrm>
                <a:off x="8669798" y="3628640"/>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grpSp>
          <p:nvGrpSpPr>
            <p:cNvPr id="16" name="Group 15"/>
            <p:cNvGrpSpPr/>
            <p:nvPr/>
          </p:nvGrpSpPr>
          <p:grpSpPr>
            <a:xfrm>
              <a:off x="6076149" y="2780375"/>
              <a:ext cx="1828834" cy="625082"/>
              <a:chOff x="6076149" y="2780375"/>
              <a:chExt cx="1828834" cy="625082"/>
            </a:xfrm>
          </p:grpSpPr>
          <p:cxnSp>
            <p:nvCxnSpPr>
              <p:cNvPr id="19" name="Elbow Connector 18"/>
              <p:cNvCxnSpPr>
                <a:stCxn id="26" idx="0"/>
                <a:endCxn id="23" idx="0"/>
              </p:cNvCxnSpPr>
              <p:nvPr/>
            </p:nvCxnSpPr>
            <p:spPr>
              <a:xfrm rot="16200000" flipH="1">
                <a:off x="6952018" y="2452493"/>
                <a:ext cx="77095" cy="1828834"/>
              </a:xfrm>
              <a:prstGeom prst="bentConnector3">
                <a:avLst>
                  <a:gd name="adj1" fmla="val -704231"/>
                </a:avLst>
              </a:prstGeom>
              <a:noFill/>
              <a:ln w="19050" cap="flat" cmpd="sng" algn="ctr">
                <a:solidFill>
                  <a:srgbClr val="FF0000"/>
                </a:solidFill>
                <a:prstDash val="sysDash"/>
                <a:miter lim="800000"/>
                <a:tailEnd type="triangle"/>
              </a:ln>
              <a:effectLst/>
            </p:spPr>
          </p:cxnSp>
          <p:sp>
            <p:nvSpPr>
              <p:cNvPr id="20" name="TextBox 19"/>
              <p:cNvSpPr txBox="1"/>
              <p:nvPr/>
            </p:nvSpPr>
            <p:spPr>
              <a:xfrm>
                <a:off x="6645920" y="2780375"/>
                <a:ext cx="641684" cy="307777"/>
              </a:xfrm>
              <a:prstGeom prst="rect">
                <a:avLst/>
              </a:prstGeom>
              <a:noFill/>
            </p:spPr>
            <p:txBody>
              <a:bodyPr wrap="square" rtlCol="0">
                <a:spAutoFit/>
              </a:bodyPr>
              <a:lstStyle/>
              <a:p>
                <a:pPr algn="ctr" defTabSz="914400"/>
                <a:r>
                  <a:rPr lang="en-US" sz="1400" b="1" dirty="0" smtClean="0">
                    <a:solidFill>
                      <a:srgbClr val="FFFFFF"/>
                    </a:solidFill>
                    <a:latin typeface="Segoe UI Light" panose="020B0502040204020203" pitchFamily="34" charset="0"/>
                    <a:cs typeface="Segoe UI Light" panose="020B0502040204020203" pitchFamily="34" charset="0"/>
                  </a:rPr>
                  <a:t>No</a:t>
                </a:r>
                <a:endParaRPr lang="en-US" sz="1400" b="1" dirty="0">
                  <a:solidFill>
                    <a:srgbClr val="FFFFFF"/>
                  </a:solidFill>
                  <a:latin typeface="Segoe UI Light" panose="020B0502040204020203" pitchFamily="34" charset="0"/>
                  <a:cs typeface="Segoe UI Light" panose="020B0502040204020203" pitchFamily="34" charset="0"/>
                </a:endParaRPr>
              </a:p>
            </p:txBody>
          </p:sp>
        </p:grpSp>
        <p:sp>
          <p:nvSpPr>
            <p:cNvPr id="17" name="Rectangle 16"/>
            <p:cNvSpPr/>
            <p:nvPr/>
          </p:nvSpPr>
          <p:spPr>
            <a:xfrm>
              <a:off x="5349150" y="4739712"/>
              <a:ext cx="1453997" cy="473242"/>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MFA Triggers</a:t>
              </a:r>
            </a:p>
          </p:txBody>
        </p:sp>
        <p:sp>
          <p:nvSpPr>
            <p:cNvPr id="18" name="Chevron 17"/>
            <p:cNvSpPr/>
            <p:nvPr/>
          </p:nvSpPr>
          <p:spPr>
            <a:xfrm rot="16200000">
              <a:off x="5969871" y="4244737"/>
              <a:ext cx="212557" cy="200526"/>
            </a:xfrm>
            <a:prstGeom prst="chevr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3600" kern="0" smtClean="0">
                <a:solidFill>
                  <a:prstClr val="black"/>
                </a:solidFill>
                <a:latin typeface="Calibri" panose="020F0502020204030204"/>
              </a:endParaRPr>
            </a:p>
          </p:txBody>
        </p:sp>
      </p:grpSp>
      <p:pic>
        <p:nvPicPr>
          <p:cNvPr id="61" name="Picture 30" descr="Zoom in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972940" y="2680015"/>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30"/>
          <p:cNvSpPr/>
          <p:nvPr/>
        </p:nvSpPr>
        <p:spPr>
          <a:xfrm>
            <a:off x="7817346" y="4685969"/>
            <a:ext cx="2424207" cy="4732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1600" kern="0" dirty="0" smtClean="0">
                <a:solidFill>
                  <a:prstClr val="white"/>
                </a:solidFill>
                <a:latin typeface="Calibri" panose="020F0502020204030204"/>
              </a:rPr>
              <a:t>RP Issuance Authz. Rules</a:t>
            </a:r>
          </a:p>
        </p:txBody>
      </p:sp>
    </p:spTree>
    <p:extLst>
      <p:ext uri="{BB962C8B-B14F-4D97-AF65-F5344CB8AC3E}">
        <p14:creationId xmlns:p14="http://schemas.microsoft.com/office/powerpoint/2010/main" val="80943812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96393" y="1394165"/>
            <a:ext cx="11673940" cy="522729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2000" dirty="0" smtClean="0">
                <a:solidFill>
                  <a:srgbClr val="FFFFFF"/>
                </a:solidFill>
              </a:rPr>
              <a:t>You can enforce conditional access to resources – depending on:</a:t>
            </a:r>
          </a:p>
          <a:p>
            <a:pPr lvl="1" defTabSz="914400">
              <a:lnSpc>
                <a:spcPct val="100000"/>
              </a:lnSpc>
              <a:spcBef>
                <a:spcPts val="0"/>
              </a:spcBef>
              <a:buSzTx/>
            </a:pPr>
            <a:r>
              <a:rPr lang="en-US" sz="1600" dirty="0" smtClean="0">
                <a:solidFill>
                  <a:srgbClr val="FFFFFF"/>
                </a:solidFill>
              </a:rPr>
              <a:t>User identity or group membership</a:t>
            </a:r>
          </a:p>
          <a:p>
            <a:pPr lvl="1" defTabSz="914400">
              <a:lnSpc>
                <a:spcPct val="100000"/>
              </a:lnSpc>
              <a:spcBef>
                <a:spcPts val="0"/>
              </a:spcBef>
              <a:buSzTx/>
            </a:pPr>
            <a:r>
              <a:rPr lang="en-US" sz="1600" dirty="0" smtClean="0">
                <a:solidFill>
                  <a:srgbClr val="FFFFFF"/>
                </a:solidFill>
              </a:rPr>
              <a:t>Network location</a:t>
            </a:r>
          </a:p>
          <a:p>
            <a:pPr lvl="1" defTabSz="914400">
              <a:lnSpc>
                <a:spcPct val="100000"/>
              </a:lnSpc>
              <a:spcBef>
                <a:spcPts val="0"/>
              </a:spcBef>
              <a:buSzTx/>
            </a:pPr>
            <a:r>
              <a:rPr lang="en-US" sz="1600" dirty="0" smtClean="0">
                <a:solidFill>
                  <a:srgbClr val="FFFFFF"/>
                </a:solidFill>
              </a:rPr>
              <a:t>Device (workplace joined)</a:t>
            </a:r>
          </a:p>
          <a:p>
            <a:pPr lvl="1" defTabSz="914400">
              <a:lnSpc>
                <a:spcPct val="100000"/>
              </a:lnSpc>
              <a:spcBef>
                <a:spcPts val="0"/>
              </a:spcBef>
              <a:buSzTx/>
            </a:pPr>
            <a:r>
              <a:rPr lang="en-US" sz="1600" dirty="0" smtClean="0">
                <a:solidFill>
                  <a:srgbClr val="FFFFFF"/>
                </a:solidFill>
              </a:rPr>
              <a:t>Authentication state (whether MFA was performed etc.)</a:t>
            </a:r>
          </a:p>
          <a:p>
            <a:pPr lvl="1" defTabSz="914400">
              <a:lnSpc>
                <a:spcPct val="100000"/>
              </a:lnSpc>
              <a:spcBef>
                <a:spcPts val="0"/>
              </a:spcBef>
              <a:buSzTx/>
            </a:pPr>
            <a:r>
              <a:rPr lang="en-US" sz="1600" dirty="0" smtClean="0">
                <a:solidFill>
                  <a:srgbClr val="FFFFFF"/>
                </a:solidFill>
              </a:rPr>
              <a:t>Sensitivity of resource</a:t>
            </a:r>
          </a:p>
          <a:p>
            <a:pPr defTabSz="914400">
              <a:lnSpc>
                <a:spcPct val="100000"/>
              </a:lnSpc>
              <a:spcBef>
                <a:spcPts val="0"/>
              </a:spcBef>
              <a:buSzTx/>
            </a:pPr>
            <a:endParaRPr lang="en-US" sz="2000" dirty="0">
              <a:solidFill>
                <a:srgbClr val="FFFFFF"/>
              </a:solidFill>
            </a:endParaRPr>
          </a:p>
          <a:p>
            <a:pPr marL="0" indent="0" defTabSz="914400">
              <a:lnSpc>
                <a:spcPct val="100000"/>
              </a:lnSpc>
              <a:spcBef>
                <a:spcPts val="0"/>
              </a:spcBef>
              <a:buSzTx/>
              <a:buFont typeface="Arial" pitchFamily="34" charset="0"/>
              <a:buNone/>
            </a:pPr>
            <a:r>
              <a:rPr lang="en-US" sz="2000" dirty="0" smtClean="0">
                <a:solidFill>
                  <a:srgbClr val="FFFFFF"/>
                </a:solidFill>
              </a:rPr>
              <a:t>Flexible &amp; </a:t>
            </a:r>
            <a:r>
              <a:rPr lang="en-US" sz="2000" dirty="0">
                <a:solidFill>
                  <a:srgbClr val="FFFFFF"/>
                </a:solidFill>
              </a:rPr>
              <a:t>e</a:t>
            </a:r>
            <a:r>
              <a:rPr lang="en-US" sz="2000" dirty="0" smtClean="0">
                <a:solidFill>
                  <a:srgbClr val="FFFFFF"/>
                </a:solidFill>
              </a:rPr>
              <a:t>xpressive per-application authorization policies:</a:t>
            </a:r>
          </a:p>
          <a:p>
            <a:pPr lvl="1" defTabSz="914400">
              <a:lnSpc>
                <a:spcPct val="100000"/>
              </a:lnSpc>
              <a:spcBef>
                <a:spcPts val="0"/>
              </a:spcBef>
              <a:buSzTx/>
            </a:pPr>
            <a:r>
              <a:rPr lang="en-US" sz="1600" dirty="0" smtClean="0">
                <a:solidFill>
                  <a:srgbClr val="FFFFFF"/>
                </a:solidFill>
              </a:rPr>
              <a:t>Permit/Deny access based on user, device, network location &amp; authentication state</a:t>
            </a:r>
          </a:p>
          <a:p>
            <a:pPr lvl="1" defTabSz="914400">
              <a:lnSpc>
                <a:spcPct val="100000"/>
              </a:lnSpc>
              <a:spcBef>
                <a:spcPts val="0"/>
              </a:spcBef>
              <a:buSzTx/>
            </a:pPr>
            <a:r>
              <a:rPr lang="en-US" sz="1600" dirty="0" smtClean="0">
                <a:solidFill>
                  <a:srgbClr val="FFFFFF"/>
                </a:solidFill>
              </a:rPr>
              <a:t>Create RP Issuance Authorization Rules for the application/RP.</a:t>
            </a:r>
          </a:p>
          <a:p>
            <a:pPr lvl="1" defTabSz="914400">
              <a:lnSpc>
                <a:spcPct val="100000"/>
              </a:lnSpc>
              <a:spcBef>
                <a:spcPts val="0"/>
              </a:spcBef>
              <a:buSzTx/>
            </a:pPr>
            <a:r>
              <a:rPr lang="en-US" sz="1600" dirty="0" smtClean="0">
                <a:solidFill>
                  <a:srgbClr val="FFFFFF"/>
                </a:solidFill>
              </a:rPr>
              <a:t>UI/wizard experience for common scenarios.</a:t>
            </a:r>
          </a:p>
          <a:p>
            <a:pPr lvl="1" defTabSz="914400">
              <a:lnSpc>
                <a:spcPct val="100000"/>
              </a:lnSpc>
              <a:spcBef>
                <a:spcPts val="0"/>
              </a:spcBef>
              <a:buSzTx/>
            </a:pPr>
            <a:r>
              <a:rPr lang="en-US" sz="1600" dirty="0" smtClean="0">
                <a:solidFill>
                  <a:srgbClr val="FFFFFF"/>
                </a:solidFill>
              </a:rPr>
              <a:t>Rich claims language &amp; PowerShell for advanced scenarios.</a:t>
            </a:r>
          </a:p>
          <a:p>
            <a:pPr marL="0" indent="0" defTabSz="914400">
              <a:lnSpc>
                <a:spcPct val="100000"/>
              </a:lnSpc>
              <a:spcBef>
                <a:spcPts val="0"/>
              </a:spcBef>
              <a:buSzTx/>
              <a:buFont typeface="Arial" pitchFamily="34" charset="0"/>
              <a:buNone/>
            </a:pPr>
            <a:endParaRPr lang="en-US" sz="2000" dirty="0" smtClean="0">
              <a:solidFill>
                <a:srgbClr val="FFFFFF"/>
              </a:solidFill>
            </a:endParaRPr>
          </a:p>
          <a:p>
            <a:pPr marL="0" indent="0" defTabSz="914400">
              <a:lnSpc>
                <a:spcPct val="100000"/>
              </a:lnSpc>
              <a:spcBef>
                <a:spcPts val="0"/>
              </a:spcBef>
              <a:buSzTx/>
              <a:buFont typeface="Arial" pitchFamily="34" charset="0"/>
              <a:buNone/>
            </a:pPr>
            <a:r>
              <a:rPr lang="en-US" sz="2000" dirty="0" smtClean="0">
                <a:solidFill>
                  <a:srgbClr val="FFFFFF"/>
                </a:solidFill>
              </a:rPr>
              <a:t>Custom ‘Access Denied’ messages</a:t>
            </a:r>
          </a:p>
          <a:p>
            <a:pPr lvl="1" defTabSz="914400">
              <a:lnSpc>
                <a:spcPct val="100000"/>
              </a:lnSpc>
              <a:spcBef>
                <a:spcPts val="0"/>
              </a:spcBef>
              <a:buSzTx/>
            </a:pPr>
            <a:r>
              <a:rPr lang="en-US" sz="1600" dirty="0" smtClean="0">
                <a:solidFill>
                  <a:srgbClr val="FFFFFF"/>
                </a:solidFill>
              </a:rPr>
              <a:t>Let users understand why exactly they were denied access </a:t>
            </a:r>
          </a:p>
          <a:p>
            <a:pPr lvl="1" defTabSz="914400">
              <a:lnSpc>
                <a:spcPct val="100000"/>
              </a:lnSpc>
              <a:spcBef>
                <a:spcPts val="0"/>
              </a:spcBef>
              <a:buSzTx/>
            </a:pPr>
            <a:r>
              <a:rPr lang="en-US" sz="1600" dirty="0" smtClean="0">
                <a:solidFill>
                  <a:srgbClr val="FFFFFF"/>
                </a:solidFill>
              </a:rPr>
              <a:t>Facilitate self-service remediation where possible – </a:t>
            </a:r>
            <a:r>
              <a:rPr lang="en-US" sz="1600" dirty="0" err="1" smtClean="0">
                <a:solidFill>
                  <a:srgbClr val="FFFFFF"/>
                </a:solidFill>
              </a:rPr>
              <a:t>eg</a:t>
            </a:r>
            <a:r>
              <a:rPr lang="en-US" sz="1600" dirty="0" smtClean="0">
                <a:solidFill>
                  <a:srgbClr val="FFFFFF"/>
                </a:solidFill>
              </a:rPr>
              <a:t>. Prompt users to workplace join their device.</a:t>
            </a:r>
          </a:p>
          <a:p>
            <a:pPr lvl="1" defTabSz="914400">
              <a:lnSpc>
                <a:spcPct val="100000"/>
              </a:lnSpc>
              <a:spcBef>
                <a:spcPts val="0"/>
              </a:spcBef>
              <a:buSzTx/>
            </a:pPr>
            <a:r>
              <a:rPr lang="en-US" sz="1600" dirty="0" smtClean="0">
                <a:solidFill>
                  <a:srgbClr val="FFFFFF"/>
                </a:solidFill>
              </a:rPr>
              <a:t>Error messages are customizable on a per-application basis</a:t>
            </a:r>
            <a:endParaRPr lang="en-US" sz="2000" dirty="0" smtClean="0">
              <a:solidFill>
                <a:srgbClr val="FFFFFF"/>
              </a:solidFill>
            </a:endParaRPr>
          </a:p>
        </p:txBody>
      </p:sp>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Conditional access control</a:t>
            </a:r>
          </a:p>
        </p:txBody>
      </p:sp>
    </p:spTree>
    <p:extLst>
      <p:ext uri="{BB962C8B-B14F-4D97-AF65-F5344CB8AC3E}">
        <p14:creationId xmlns:p14="http://schemas.microsoft.com/office/powerpoint/2010/main" val="33822193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4294967295"/>
          </p:nvPr>
        </p:nvSpPr>
        <p:spPr>
          <a:xfrm>
            <a:off x="0" y="3954463"/>
            <a:ext cx="8229600" cy="1828800"/>
          </a:xfrm>
        </p:spPr>
        <p:txBody>
          <a:bodyPr/>
          <a:lstStyle/>
          <a:p>
            <a:r>
              <a:rPr lang="en-US" dirty="0" smtClean="0"/>
              <a:t>Conditional access control</a:t>
            </a:r>
            <a:endParaRPr lang="en-US" dirty="0"/>
          </a:p>
        </p:txBody>
      </p:sp>
    </p:spTree>
    <p:extLst>
      <p:ext uri="{BB962C8B-B14F-4D97-AF65-F5344CB8AC3E}">
        <p14:creationId xmlns:p14="http://schemas.microsoft.com/office/powerpoint/2010/main" val="9631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1913019" y="3465098"/>
            <a:ext cx="734880" cy="4732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Protocol Handlers</a:t>
            </a:r>
          </a:p>
        </p:txBody>
      </p:sp>
      <p:grpSp>
        <p:nvGrpSpPr>
          <p:cNvPr id="3" name="Group 2"/>
          <p:cNvGrpSpPr/>
          <p:nvPr/>
        </p:nvGrpSpPr>
        <p:grpSpPr>
          <a:xfrm>
            <a:off x="283090" y="3360825"/>
            <a:ext cx="1629929" cy="606930"/>
            <a:chOff x="283090" y="3360825"/>
            <a:chExt cx="1629929" cy="606930"/>
          </a:xfrm>
        </p:grpSpPr>
        <p:cxnSp>
          <p:nvCxnSpPr>
            <p:cNvPr id="119" name="Straight Arrow Connector 118"/>
            <p:cNvCxnSpPr/>
            <p:nvPr/>
          </p:nvCxnSpPr>
          <p:spPr>
            <a:xfrm>
              <a:off x="1163050" y="3553330"/>
              <a:ext cx="749968" cy="0"/>
            </a:xfrm>
            <a:prstGeom prst="straightConnector1">
              <a:avLst/>
            </a:prstGeom>
            <a:noFill/>
            <a:ln w="6350" cap="flat" cmpd="sng" algn="ctr">
              <a:solidFill>
                <a:srgbClr val="5B9BD5"/>
              </a:solidFill>
              <a:prstDash val="solid"/>
              <a:miter lim="800000"/>
              <a:tailEnd type="triangle"/>
            </a:ln>
            <a:effectLst/>
          </p:spPr>
        </p:cxnSp>
        <p:cxnSp>
          <p:nvCxnSpPr>
            <p:cNvPr id="120" name="Straight Arrow Connector 119"/>
            <p:cNvCxnSpPr/>
            <p:nvPr/>
          </p:nvCxnSpPr>
          <p:spPr>
            <a:xfrm>
              <a:off x="1163051" y="3729793"/>
              <a:ext cx="749968" cy="0"/>
            </a:xfrm>
            <a:prstGeom prst="straightConnector1">
              <a:avLst/>
            </a:prstGeom>
            <a:noFill/>
            <a:ln w="6350" cap="flat" cmpd="sng" algn="ctr">
              <a:solidFill>
                <a:srgbClr val="5B9BD5"/>
              </a:solidFill>
              <a:prstDash val="solid"/>
              <a:miter lim="800000"/>
              <a:tailEnd type="triangle"/>
            </a:ln>
            <a:effectLst/>
          </p:spPr>
        </p:cxnSp>
        <p:cxnSp>
          <p:nvCxnSpPr>
            <p:cNvPr id="121" name="Straight Arrow Connector 120"/>
            <p:cNvCxnSpPr/>
            <p:nvPr/>
          </p:nvCxnSpPr>
          <p:spPr>
            <a:xfrm>
              <a:off x="1163051" y="3906255"/>
              <a:ext cx="749968" cy="0"/>
            </a:xfrm>
            <a:prstGeom prst="straightConnector1">
              <a:avLst/>
            </a:prstGeom>
            <a:noFill/>
            <a:ln w="6350" cap="flat" cmpd="sng" algn="ctr">
              <a:solidFill>
                <a:srgbClr val="5B9BD5"/>
              </a:solidFill>
              <a:prstDash val="solid"/>
              <a:miter lim="800000"/>
              <a:tailEnd type="triangle"/>
            </a:ln>
            <a:effectLst/>
          </p:spPr>
        </p:cxnSp>
        <p:sp>
          <p:nvSpPr>
            <p:cNvPr id="122" name="TextBox 121"/>
            <p:cNvSpPr txBox="1"/>
            <p:nvPr/>
          </p:nvSpPr>
          <p:spPr>
            <a:xfrm>
              <a:off x="1235239" y="3360825"/>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OAuth</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3" name="TextBox 122"/>
            <p:cNvSpPr txBox="1"/>
            <p:nvPr/>
          </p:nvSpPr>
          <p:spPr>
            <a:xfrm>
              <a:off x="1219198" y="3545309"/>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WS-Fed</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4" name="TextBox 123"/>
            <p:cNvSpPr txBox="1"/>
            <p:nvPr/>
          </p:nvSpPr>
          <p:spPr>
            <a:xfrm>
              <a:off x="1219198" y="3713750"/>
              <a:ext cx="641684" cy="2308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SAML</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25" name="Left Brace 124"/>
            <p:cNvSpPr/>
            <p:nvPr/>
          </p:nvSpPr>
          <p:spPr>
            <a:xfrm>
              <a:off x="954503" y="3485646"/>
              <a:ext cx="176463" cy="473242"/>
            </a:xfrm>
            <a:prstGeom prst="leftBrace">
              <a:avLst/>
            </a:prstGeom>
            <a:noFill/>
            <a:ln w="6350" cap="flat" cmpd="sng" algn="ctr">
              <a:solidFill>
                <a:srgbClr val="5B9BD5"/>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126" name="TextBox 125"/>
            <p:cNvSpPr txBox="1"/>
            <p:nvPr/>
          </p:nvSpPr>
          <p:spPr>
            <a:xfrm>
              <a:off x="283090" y="3506090"/>
              <a:ext cx="762682" cy="461665"/>
            </a:xfrm>
            <a:prstGeom prst="rect">
              <a:avLst/>
            </a:prstGeom>
            <a:noFill/>
          </p:spPr>
          <p:txBody>
            <a:bodyPr wrap="square" rtlCol="0">
              <a:spAutoFit/>
            </a:bodyPr>
            <a:lstStyle/>
            <a:p>
              <a:pPr algn="ctr" defTabSz="914400"/>
              <a:r>
                <a:rPr lang="en-US" sz="1200" b="1" dirty="0" smtClean="0">
                  <a:solidFill>
                    <a:srgbClr val="FFFFFF"/>
                  </a:solidFill>
                  <a:latin typeface="Segoe UI Light" panose="020B0502040204020203" pitchFamily="34" charset="0"/>
                  <a:cs typeface="Segoe UI Light" panose="020B0502040204020203" pitchFamily="34" charset="0"/>
                </a:rPr>
                <a:t>Client request</a:t>
              </a:r>
              <a:endParaRPr lang="en-US" sz="1200" b="1" dirty="0">
                <a:solidFill>
                  <a:srgbClr val="FFFFFF"/>
                </a:solidFill>
                <a:latin typeface="Segoe UI Light" panose="020B0502040204020203" pitchFamily="34" charset="0"/>
                <a:cs typeface="Segoe UI Light" panose="020B0502040204020203" pitchFamily="34" charset="0"/>
              </a:endParaRPr>
            </a:p>
          </p:txBody>
        </p:sp>
      </p:grpSp>
      <p:grpSp>
        <p:nvGrpSpPr>
          <p:cNvPr id="197" name="Group 196"/>
          <p:cNvGrpSpPr/>
          <p:nvPr/>
        </p:nvGrpSpPr>
        <p:grpSpPr>
          <a:xfrm>
            <a:off x="2803356" y="3471342"/>
            <a:ext cx="2930853" cy="473242"/>
            <a:chOff x="2803356" y="3471342"/>
            <a:chExt cx="2930853" cy="473242"/>
          </a:xfrm>
        </p:grpSpPr>
        <p:sp>
          <p:nvSpPr>
            <p:cNvPr id="127" name="Rectangle 126"/>
            <p:cNvSpPr/>
            <p:nvPr/>
          </p:nvSpPr>
          <p:spPr>
            <a:xfrm>
              <a:off x="3148261" y="3471342"/>
              <a:ext cx="2585948" cy="4732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Primary &amp; Device Authentication</a:t>
              </a:r>
            </a:p>
          </p:txBody>
        </p:sp>
        <p:sp>
          <p:nvSpPr>
            <p:cNvPr id="131" name="Chevron 130"/>
            <p:cNvSpPr/>
            <p:nvPr/>
          </p:nvSpPr>
          <p:spPr>
            <a:xfrm>
              <a:off x="2803356" y="3612599"/>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199" name="Group 198"/>
          <p:cNvGrpSpPr/>
          <p:nvPr/>
        </p:nvGrpSpPr>
        <p:grpSpPr>
          <a:xfrm>
            <a:off x="5890628" y="3446606"/>
            <a:ext cx="1368420" cy="566374"/>
            <a:chOff x="5890628" y="3446606"/>
            <a:chExt cx="1368420" cy="566374"/>
          </a:xfrm>
        </p:grpSpPr>
        <p:sp>
          <p:nvSpPr>
            <p:cNvPr id="129" name="Diamond 128"/>
            <p:cNvSpPr/>
            <p:nvPr/>
          </p:nvSpPr>
          <p:spPr>
            <a:xfrm>
              <a:off x="6284488" y="3446606"/>
              <a:ext cx="974560" cy="566374"/>
            </a:xfrm>
            <a:prstGeom prst="diamond">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900" kern="0" dirty="0" smtClean="0">
                  <a:solidFill>
                    <a:prstClr val="white"/>
                  </a:solidFill>
                  <a:latin typeface="Calibri" panose="020F0502020204030204"/>
                </a:rPr>
                <a:t>MFA reqd.?</a:t>
              </a:r>
            </a:p>
          </p:txBody>
        </p:sp>
        <p:sp>
          <p:nvSpPr>
            <p:cNvPr id="132" name="Chevron 131"/>
            <p:cNvSpPr/>
            <p:nvPr/>
          </p:nvSpPr>
          <p:spPr>
            <a:xfrm>
              <a:off x="5890628" y="3619731"/>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201" name="Group 200"/>
          <p:cNvGrpSpPr/>
          <p:nvPr/>
        </p:nvGrpSpPr>
        <p:grpSpPr>
          <a:xfrm>
            <a:off x="7124691" y="3420529"/>
            <a:ext cx="1397670" cy="517811"/>
            <a:chOff x="7124691" y="3420529"/>
            <a:chExt cx="1397670" cy="517811"/>
          </a:xfrm>
        </p:grpSpPr>
        <p:sp>
          <p:nvSpPr>
            <p:cNvPr id="128" name="Rectangle 127"/>
            <p:cNvSpPr/>
            <p:nvPr/>
          </p:nvSpPr>
          <p:spPr>
            <a:xfrm>
              <a:off x="7764374" y="3465098"/>
              <a:ext cx="757987" cy="4732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Additional Authn.</a:t>
              </a:r>
            </a:p>
          </p:txBody>
        </p:sp>
        <p:sp>
          <p:nvSpPr>
            <p:cNvPr id="133" name="Chevron 132"/>
            <p:cNvSpPr/>
            <p:nvPr/>
          </p:nvSpPr>
          <p:spPr>
            <a:xfrm>
              <a:off x="7375352" y="3636660"/>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34" name="TextBox 133"/>
            <p:cNvSpPr txBox="1"/>
            <p:nvPr/>
          </p:nvSpPr>
          <p:spPr>
            <a:xfrm>
              <a:off x="7124691" y="3420529"/>
              <a:ext cx="641684"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Yes</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04" name="Group 203"/>
          <p:cNvGrpSpPr/>
          <p:nvPr/>
        </p:nvGrpSpPr>
        <p:grpSpPr>
          <a:xfrm>
            <a:off x="8669798" y="3476241"/>
            <a:ext cx="1256248" cy="473242"/>
            <a:chOff x="8669798" y="3476241"/>
            <a:chExt cx="1256248" cy="473242"/>
          </a:xfrm>
        </p:grpSpPr>
        <p:sp>
          <p:nvSpPr>
            <p:cNvPr id="130" name="Rectangle 129"/>
            <p:cNvSpPr/>
            <p:nvPr/>
          </p:nvSpPr>
          <p:spPr>
            <a:xfrm>
              <a:off x="9035709" y="3476241"/>
              <a:ext cx="890337" cy="4732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000" kern="0" dirty="0" smtClean="0">
                  <a:solidFill>
                    <a:prstClr val="white"/>
                  </a:solidFill>
                  <a:latin typeface="Calibri" panose="020F0502020204030204"/>
                </a:rPr>
                <a:t>RP Issuance Authz. Rules</a:t>
              </a:r>
            </a:p>
          </p:txBody>
        </p:sp>
        <p:sp>
          <p:nvSpPr>
            <p:cNvPr id="135" name="Chevron 134"/>
            <p:cNvSpPr/>
            <p:nvPr/>
          </p:nvSpPr>
          <p:spPr>
            <a:xfrm>
              <a:off x="8669798" y="3628640"/>
              <a:ext cx="212557" cy="20052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grpSp>
        <p:nvGrpSpPr>
          <p:cNvPr id="200" name="Group 199"/>
          <p:cNvGrpSpPr/>
          <p:nvPr/>
        </p:nvGrpSpPr>
        <p:grpSpPr>
          <a:xfrm>
            <a:off x="6771767" y="2979375"/>
            <a:ext cx="1974787" cy="640356"/>
            <a:chOff x="6771767" y="2979375"/>
            <a:chExt cx="1974787" cy="640356"/>
          </a:xfrm>
        </p:grpSpPr>
        <p:cxnSp>
          <p:nvCxnSpPr>
            <p:cNvPr id="136" name="Elbow Connector 135"/>
            <p:cNvCxnSpPr>
              <a:stCxn id="129" idx="0"/>
            </p:cNvCxnSpPr>
            <p:nvPr/>
          </p:nvCxnSpPr>
          <p:spPr>
            <a:xfrm rot="16200000" flipH="1">
              <a:off x="7672598" y="2545775"/>
              <a:ext cx="173125" cy="1974787"/>
            </a:xfrm>
            <a:prstGeom prst="bentConnector4">
              <a:avLst>
                <a:gd name="adj1" fmla="val -132043"/>
                <a:gd name="adj2" fmla="val 99458"/>
              </a:avLst>
            </a:prstGeom>
            <a:noFill/>
            <a:ln w="19050" cap="flat" cmpd="sng" algn="ctr">
              <a:solidFill>
                <a:srgbClr val="FF0000"/>
              </a:solidFill>
              <a:prstDash val="sysDash"/>
              <a:miter lim="800000"/>
              <a:tailEnd type="triangle"/>
            </a:ln>
            <a:effectLst/>
          </p:spPr>
        </p:cxnSp>
        <p:sp>
          <p:nvSpPr>
            <p:cNvPr id="137" name="TextBox 136"/>
            <p:cNvSpPr txBox="1"/>
            <p:nvPr/>
          </p:nvSpPr>
          <p:spPr>
            <a:xfrm>
              <a:off x="7036462" y="2979375"/>
              <a:ext cx="641684"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No</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17" name="Group 216"/>
          <p:cNvGrpSpPr/>
          <p:nvPr/>
        </p:nvGrpSpPr>
        <p:grpSpPr>
          <a:xfrm>
            <a:off x="9968447" y="3431488"/>
            <a:ext cx="1648992" cy="782019"/>
            <a:chOff x="9968447" y="3431488"/>
            <a:chExt cx="1648992" cy="782019"/>
          </a:xfrm>
        </p:grpSpPr>
        <p:sp>
          <p:nvSpPr>
            <p:cNvPr id="138" name="&quot;No&quot; Symbol 137"/>
            <p:cNvSpPr/>
            <p:nvPr/>
          </p:nvSpPr>
          <p:spPr>
            <a:xfrm>
              <a:off x="10503560" y="4008081"/>
              <a:ext cx="200527" cy="205426"/>
            </a:xfrm>
            <a:prstGeom prst="noSmoking">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39" name="Donut 138"/>
            <p:cNvSpPr/>
            <p:nvPr/>
          </p:nvSpPr>
          <p:spPr>
            <a:xfrm>
              <a:off x="10489528" y="3458542"/>
              <a:ext cx="200527" cy="202931"/>
            </a:xfrm>
            <a:prstGeom prst="donu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cxnSp>
          <p:nvCxnSpPr>
            <p:cNvPr id="140" name="Straight Arrow Connector 139"/>
            <p:cNvCxnSpPr/>
            <p:nvPr/>
          </p:nvCxnSpPr>
          <p:spPr>
            <a:xfrm flipV="1">
              <a:off x="9988205" y="3553331"/>
              <a:ext cx="450553" cy="6676"/>
            </a:xfrm>
            <a:prstGeom prst="straightConnector1">
              <a:avLst/>
            </a:prstGeom>
            <a:noFill/>
            <a:ln w="12700" cap="flat" cmpd="sng" algn="ctr">
              <a:solidFill>
                <a:srgbClr val="70AD47"/>
              </a:solidFill>
              <a:prstDash val="sysDash"/>
              <a:miter lim="800000"/>
              <a:tailEnd type="triangle"/>
            </a:ln>
            <a:effectLst/>
          </p:spPr>
        </p:cxnSp>
        <p:cxnSp>
          <p:nvCxnSpPr>
            <p:cNvPr id="141" name="Elbow Connector 140"/>
            <p:cNvCxnSpPr/>
            <p:nvPr/>
          </p:nvCxnSpPr>
          <p:spPr>
            <a:xfrm>
              <a:off x="9968447" y="3813125"/>
              <a:ext cx="469972" cy="297669"/>
            </a:xfrm>
            <a:prstGeom prst="bentConnector3">
              <a:avLst/>
            </a:prstGeom>
            <a:ln w="12700">
              <a:prstDash val="sysDash"/>
              <a:tailEnd type="triangle"/>
            </a:ln>
          </p:spPr>
          <p:style>
            <a:lnRef idx="1">
              <a:schemeClr val="accent3"/>
            </a:lnRef>
            <a:fillRef idx="3">
              <a:schemeClr val="accent3"/>
            </a:fillRef>
            <a:effectRef idx="2">
              <a:schemeClr val="accent3"/>
            </a:effectRef>
            <a:fontRef idx="minor">
              <a:schemeClr val="lt1"/>
            </a:fontRef>
          </p:style>
        </p:cxnSp>
        <p:sp>
          <p:nvSpPr>
            <p:cNvPr id="142" name="TextBox 141"/>
            <p:cNvSpPr txBox="1"/>
            <p:nvPr/>
          </p:nvSpPr>
          <p:spPr>
            <a:xfrm>
              <a:off x="10551687" y="3431488"/>
              <a:ext cx="1025647"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Access token</a:t>
              </a:r>
              <a:endParaRPr lang="en-US" sz="900" b="1" dirty="0">
                <a:solidFill>
                  <a:srgbClr val="FFFFFF"/>
                </a:solidFill>
                <a:latin typeface="Segoe UI Light" panose="020B0502040204020203" pitchFamily="34" charset="0"/>
                <a:cs typeface="Segoe UI Light" panose="020B0502040204020203" pitchFamily="34" charset="0"/>
              </a:endParaRPr>
            </a:p>
          </p:txBody>
        </p:sp>
        <p:sp>
          <p:nvSpPr>
            <p:cNvPr id="143" name="TextBox 142"/>
            <p:cNvSpPr txBox="1"/>
            <p:nvPr/>
          </p:nvSpPr>
          <p:spPr>
            <a:xfrm>
              <a:off x="10591792" y="3977112"/>
              <a:ext cx="1025647" cy="230832"/>
            </a:xfrm>
            <a:prstGeom prst="rect">
              <a:avLst/>
            </a:prstGeom>
            <a:noFill/>
          </p:spPr>
          <p:txBody>
            <a:bodyPr wrap="square" rtlCol="0">
              <a:spAutoFit/>
            </a:bodyPr>
            <a:lstStyle/>
            <a:p>
              <a:pPr algn="ctr" defTabSz="914400"/>
              <a:r>
                <a:rPr lang="en-US" sz="900" b="1" dirty="0" smtClean="0">
                  <a:solidFill>
                    <a:srgbClr val="FFFFFF"/>
                  </a:solidFill>
                  <a:latin typeface="Segoe UI Light" panose="020B0502040204020203" pitchFamily="34" charset="0"/>
                  <a:cs typeface="Segoe UI Light" panose="020B0502040204020203" pitchFamily="34" charset="0"/>
                </a:rPr>
                <a:t>Access denied</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144" name="Group 143"/>
          <p:cNvGrpSpPr/>
          <p:nvPr/>
        </p:nvGrpSpPr>
        <p:grpSpPr>
          <a:xfrm>
            <a:off x="5482348" y="4450538"/>
            <a:ext cx="2572226" cy="1623386"/>
            <a:chOff x="5554572" y="4697082"/>
            <a:chExt cx="2572226" cy="1623386"/>
          </a:xfrm>
        </p:grpSpPr>
        <p:grpSp>
          <p:nvGrpSpPr>
            <p:cNvPr id="145" name="Group 144"/>
            <p:cNvGrpSpPr/>
            <p:nvPr/>
          </p:nvGrpSpPr>
          <p:grpSpPr>
            <a:xfrm>
              <a:off x="5554572" y="4808612"/>
              <a:ext cx="2366211" cy="1275348"/>
              <a:chOff x="4596063" y="2638926"/>
              <a:chExt cx="2366211" cy="1275348"/>
            </a:xfrm>
          </p:grpSpPr>
          <p:sp>
            <p:nvSpPr>
              <p:cNvPr id="148" name="Rectangle 147"/>
              <p:cNvSpPr/>
              <p:nvPr/>
            </p:nvSpPr>
            <p:spPr>
              <a:xfrm>
                <a:off x="4596063" y="2638926"/>
                <a:ext cx="2366211" cy="1275348"/>
              </a:xfrm>
              <a:prstGeom prst="rect">
                <a:avLst/>
              </a:prstGeom>
              <a:noFill/>
              <a:ln w="6350" cap="flat" cmpd="sng" algn="ctr">
                <a:solidFill>
                  <a:srgbClr val="A5A5A5"/>
                </a:solidFill>
                <a:prstDash val="sysDash"/>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149" name="Cross 148"/>
              <p:cNvSpPr/>
              <p:nvPr/>
            </p:nvSpPr>
            <p:spPr>
              <a:xfrm>
                <a:off x="5759114" y="2879558"/>
                <a:ext cx="240632" cy="248653"/>
              </a:xfrm>
              <a:prstGeom prst="plus">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defRPr/>
                </a:pPr>
                <a:endParaRPr lang="en-US" kern="0" smtClean="0">
                  <a:solidFill>
                    <a:prstClr val="white"/>
                  </a:solidFill>
                  <a:latin typeface="Calibri" panose="020F0502020204030204"/>
                </a:endParaRPr>
              </a:p>
            </p:txBody>
          </p:sp>
          <p:sp>
            <p:nvSpPr>
              <p:cNvPr id="150" name="Up Arrow Callout 149"/>
              <p:cNvSpPr/>
              <p:nvPr/>
            </p:nvSpPr>
            <p:spPr>
              <a:xfrm>
                <a:off x="5394157" y="3266347"/>
                <a:ext cx="970547" cy="577516"/>
              </a:xfrm>
              <a:prstGeom prst="upArrowCallou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RP/Resource MFA policy</a:t>
                </a:r>
              </a:p>
            </p:txBody>
          </p:sp>
          <p:sp>
            <p:nvSpPr>
              <p:cNvPr id="151" name="Right Arrow Callout 150"/>
              <p:cNvSpPr/>
              <p:nvPr/>
            </p:nvSpPr>
            <p:spPr>
              <a:xfrm>
                <a:off x="4668253" y="2727158"/>
                <a:ext cx="994607" cy="553453"/>
              </a:xfrm>
              <a:prstGeom prst="rightArrowCallout">
                <a:avLst>
                  <a:gd name="adj1" fmla="val 20061"/>
                  <a:gd name="adj2" fmla="val 25000"/>
                  <a:gd name="adj3" fmla="val 25000"/>
                  <a:gd name="adj4" fmla="val 75461"/>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MFA Requested. (protocol)</a:t>
                </a:r>
              </a:p>
            </p:txBody>
          </p:sp>
          <p:sp>
            <p:nvSpPr>
              <p:cNvPr id="152" name="Left Arrow Callout 151"/>
              <p:cNvSpPr/>
              <p:nvPr/>
            </p:nvSpPr>
            <p:spPr>
              <a:xfrm>
                <a:off x="6096000" y="2717131"/>
                <a:ext cx="788076" cy="563480"/>
              </a:xfrm>
              <a:prstGeom prst="leftArrowCallout">
                <a:avLst>
                  <a:gd name="adj1" fmla="val 20652"/>
                  <a:gd name="adj2" fmla="val 25000"/>
                  <a:gd name="adj3" fmla="val 18478"/>
                  <a:gd name="adj4" fmla="val 76173"/>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Global MFA policy</a:t>
                </a:r>
              </a:p>
            </p:txBody>
          </p:sp>
        </p:grpSp>
        <p:sp>
          <p:nvSpPr>
            <p:cNvPr id="146" name="Chevron 145"/>
            <p:cNvSpPr/>
            <p:nvPr/>
          </p:nvSpPr>
          <p:spPr>
            <a:xfrm rot="16200000">
              <a:off x="6727654" y="4703098"/>
              <a:ext cx="212557" cy="200526"/>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sp>
          <p:nvSpPr>
            <p:cNvPr id="147" name="TextBox 146"/>
            <p:cNvSpPr txBox="1"/>
            <p:nvPr/>
          </p:nvSpPr>
          <p:spPr>
            <a:xfrm>
              <a:off x="6256418" y="6089636"/>
              <a:ext cx="1870380" cy="230832"/>
            </a:xfrm>
            <a:prstGeom prst="rect">
              <a:avLst/>
            </a:prstGeom>
            <a:noFill/>
          </p:spPr>
          <p:txBody>
            <a:bodyPr wrap="square" rtlCol="0">
              <a:spAutoFit/>
            </a:bodyPr>
            <a:lstStyle/>
            <a:p>
              <a:pPr algn="ctr" defTabSz="914400">
                <a:defRPr/>
              </a:pPr>
              <a:r>
                <a:rPr lang="en-US" sz="900" kern="0" dirty="0" smtClean="0">
                  <a:solidFill>
                    <a:srgbClr val="FFFFFF"/>
                  </a:solidFill>
                  <a:latin typeface="Segoe UI Light" panose="020B0502040204020203" pitchFamily="34" charset="0"/>
                  <a:cs typeface="Segoe UI Light" panose="020B0502040204020203" pitchFamily="34" charset="0"/>
                </a:rPr>
                <a:t>MFA Triggers (policy/protocol)</a:t>
              </a:r>
            </a:p>
          </p:txBody>
        </p:sp>
      </p:grpSp>
      <p:sp>
        <p:nvSpPr>
          <p:cNvPr id="153" name="Rectangle 152"/>
          <p:cNvSpPr/>
          <p:nvPr/>
        </p:nvSpPr>
        <p:spPr>
          <a:xfrm>
            <a:off x="1163050" y="6148463"/>
            <a:ext cx="9275369" cy="25233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defRPr/>
            </a:pPr>
            <a:r>
              <a:rPr lang="en-US" sz="1400" b="1" kern="0" dirty="0" smtClean="0">
                <a:solidFill>
                  <a:srgbClr val="FFFFFF"/>
                </a:solidFill>
                <a:latin typeface="Segoe UI Light" panose="020B0502040204020203" pitchFamily="34" charset="0"/>
                <a:cs typeface="Segoe UI Light" panose="020B0502040204020203" pitchFamily="34" charset="0"/>
              </a:rPr>
              <a:t>SSO state</a:t>
            </a:r>
          </a:p>
        </p:txBody>
      </p:sp>
      <p:grpSp>
        <p:nvGrpSpPr>
          <p:cNvPr id="196" name="Group 195"/>
          <p:cNvGrpSpPr/>
          <p:nvPr/>
        </p:nvGrpSpPr>
        <p:grpSpPr>
          <a:xfrm>
            <a:off x="2251410" y="3944584"/>
            <a:ext cx="641684" cy="2203879"/>
            <a:chOff x="2251410" y="3944584"/>
            <a:chExt cx="641684" cy="2203879"/>
          </a:xfrm>
        </p:grpSpPr>
        <p:cxnSp>
          <p:nvCxnSpPr>
            <p:cNvPr id="154" name="Straight Arrow Connector 153"/>
            <p:cNvCxnSpPr/>
            <p:nvPr/>
          </p:nvCxnSpPr>
          <p:spPr>
            <a:xfrm flipV="1">
              <a:off x="2803356" y="3944584"/>
              <a:ext cx="42113" cy="2203879"/>
            </a:xfrm>
            <a:prstGeom prst="straightConnector1">
              <a:avLst/>
            </a:prstGeom>
            <a:noFill/>
            <a:ln w="12700" cap="flat" cmpd="sng" algn="ctr">
              <a:solidFill>
                <a:srgbClr val="70AD47"/>
              </a:solidFill>
              <a:prstDash val="sysDot"/>
              <a:miter lim="800000"/>
              <a:tailEnd type="triangle"/>
            </a:ln>
            <a:effectLst/>
          </p:spPr>
        </p:cxnSp>
        <p:sp>
          <p:nvSpPr>
            <p:cNvPr id="156" name="TextBox 155"/>
            <p:cNvSpPr txBox="1"/>
            <p:nvPr/>
          </p:nvSpPr>
          <p:spPr>
            <a:xfrm>
              <a:off x="2251410" y="4051452"/>
              <a:ext cx="641684" cy="507831"/>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Inspect &amp; consume SSO state</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05" name="Group 204"/>
          <p:cNvGrpSpPr/>
          <p:nvPr/>
        </p:nvGrpSpPr>
        <p:grpSpPr>
          <a:xfrm>
            <a:off x="4429624" y="3944584"/>
            <a:ext cx="641684" cy="2203879"/>
            <a:chOff x="4429624" y="3944584"/>
            <a:chExt cx="641684" cy="2203879"/>
          </a:xfrm>
        </p:grpSpPr>
        <p:cxnSp>
          <p:nvCxnSpPr>
            <p:cNvPr id="155" name="Straight Arrow Connector 154"/>
            <p:cNvCxnSpPr>
              <a:stCxn id="127" idx="2"/>
            </p:cNvCxnSpPr>
            <p:nvPr/>
          </p:nvCxnSpPr>
          <p:spPr>
            <a:xfrm flipH="1">
              <a:off x="4429624" y="3944584"/>
              <a:ext cx="11611" cy="2203879"/>
            </a:xfrm>
            <a:prstGeom prst="straightConnector1">
              <a:avLst/>
            </a:prstGeom>
            <a:noFill/>
            <a:ln w="12700" cap="flat" cmpd="sng" algn="ctr">
              <a:solidFill>
                <a:srgbClr val="70AD47"/>
              </a:solidFill>
              <a:prstDash val="sysDot"/>
              <a:miter lim="800000"/>
              <a:tailEnd type="triangle"/>
            </a:ln>
            <a:effectLst/>
          </p:spPr>
        </p:cxnSp>
        <p:sp>
          <p:nvSpPr>
            <p:cNvPr id="157" name="TextBox 156"/>
            <p:cNvSpPr txBox="1"/>
            <p:nvPr/>
          </p:nvSpPr>
          <p:spPr>
            <a:xfrm>
              <a:off x="4429624" y="5686952"/>
              <a:ext cx="641684" cy="3693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Update SSO state</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159" name="Group 158"/>
          <p:cNvGrpSpPr/>
          <p:nvPr/>
        </p:nvGrpSpPr>
        <p:grpSpPr>
          <a:xfrm>
            <a:off x="2438890" y="993286"/>
            <a:ext cx="3962225" cy="2250461"/>
            <a:chOff x="2438890" y="688486"/>
            <a:chExt cx="3962225" cy="2250461"/>
          </a:xfrm>
        </p:grpSpPr>
        <p:grpSp>
          <p:nvGrpSpPr>
            <p:cNvPr id="160" name="Group 159"/>
            <p:cNvGrpSpPr/>
            <p:nvPr/>
          </p:nvGrpSpPr>
          <p:grpSpPr>
            <a:xfrm>
              <a:off x="2993167" y="1863019"/>
              <a:ext cx="2831430" cy="1075928"/>
              <a:chOff x="-876981" y="2119473"/>
              <a:chExt cx="2831430" cy="1075928"/>
            </a:xfrm>
          </p:grpSpPr>
          <p:sp>
            <p:nvSpPr>
              <p:cNvPr id="168" name="Rectangle 167"/>
              <p:cNvSpPr/>
              <p:nvPr/>
            </p:nvSpPr>
            <p:spPr>
              <a:xfrm>
                <a:off x="-876981" y="2119473"/>
                <a:ext cx="2831430" cy="959056"/>
              </a:xfrm>
              <a:prstGeom prst="rect">
                <a:avLst/>
              </a:prstGeom>
              <a:noFill/>
              <a:ln w="6350" cap="flat" cmpd="sng" algn="ctr">
                <a:solidFill>
                  <a:srgbClr val="A5A5A5"/>
                </a:solidFill>
                <a:prstDash val="sysDash"/>
                <a:miter lim="800000"/>
              </a:ln>
              <a:effectLst/>
            </p:spPr>
            <p:txBody>
              <a:bodyPr rtlCol="0" anchor="ctr"/>
              <a:lstStyle/>
              <a:p>
                <a:pPr algn="ctr" defTabSz="914400">
                  <a:defRPr/>
                </a:pPr>
                <a:endParaRPr lang="en-US" kern="0" smtClean="0">
                  <a:solidFill>
                    <a:prstClr val="black"/>
                  </a:solidFill>
                  <a:latin typeface="Calibri" panose="020F0502020204030204"/>
                </a:endParaRPr>
              </a:p>
            </p:txBody>
          </p:sp>
          <p:sp>
            <p:nvSpPr>
              <p:cNvPr id="169" name="Right Arrow Callout 168"/>
              <p:cNvSpPr/>
              <p:nvPr/>
            </p:nvSpPr>
            <p:spPr>
              <a:xfrm>
                <a:off x="-819385" y="2431496"/>
                <a:ext cx="1183099" cy="553453"/>
              </a:xfrm>
              <a:prstGeom prst="rightArrowCallout">
                <a:avLst>
                  <a:gd name="adj1" fmla="val 20061"/>
                  <a:gd name="adj2" fmla="val 25000"/>
                  <a:gd name="adj3" fmla="val 25000"/>
                  <a:gd name="adj4" fmla="val 75461"/>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Authn. method Requested. (protocol)</a:t>
                </a:r>
              </a:p>
            </p:txBody>
          </p:sp>
          <p:sp>
            <p:nvSpPr>
              <p:cNvPr id="170" name="Left Arrow Callout 169"/>
              <p:cNvSpPr/>
              <p:nvPr/>
            </p:nvSpPr>
            <p:spPr>
              <a:xfrm>
                <a:off x="800868" y="2484486"/>
                <a:ext cx="1066798" cy="425001"/>
              </a:xfrm>
              <a:prstGeom prst="leftArrowCallout">
                <a:avLst>
                  <a:gd name="adj1" fmla="val 31976"/>
                  <a:gd name="adj2" fmla="val 25000"/>
                  <a:gd name="adj3" fmla="val 18478"/>
                  <a:gd name="adj4" fmla="val 85170"/>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Device authentication</a:t>
                </a:r>
              </a:p>
            </p:txBody>
          </p:sp>
          <p:sp>
            <p:nvSpPr>
              <p:cNvPr id="171" name="Chevron 170"/>
              <p:cNvSpPr/>
              <p:nvPr/>
            </p:nvSpPr>
            <p:spPr>
              <a:xfrm rot="5400000">
                <a:off x="464808" y="2988860"/>
                <a:ext cx="212557" cy="200526"/>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defRPr/>
                </a:pPr>
                <a:endParaRPr lang="en-US" kern="0" smtClean="0">
                  <a:solidFill>
                    <a:prstClr val="black"/>
                  </a:solidFill>
                  <a:latin typeface="Calibri" panose="020F0502020204030204"/>
                </a:endParaRPr>
              </a:p>
            </p:txBody>
          </p:sp>
        </p:grpSp>
        <p:sp>
          <p:nvSpPr>
            <p:cNvPr id="161" name="Rectangle 160"/>
            <p:cNvSpPr/>
            <p:nvPr/>
          </p:nvSpPr>
          <p:spPr>
            <a:xfrm>
              <a:off x="4636941" y="688486"/>
              <a:ext cx="1764174" cy="680457"/>
            </a:xfrm>
            <a:prstGeom prst="rect">
              <a:avLst/>
            </a:prstGeom>
            <a:solidFill>
              <a:srgbClr val="FFFF00"/>
            </a:solidFill>
            <a:ln w="6350" cap="flat" cmpd="sng" algn="ctr">
              <a:noFill/>
              <a:prstDash val="solid"/>
              <a:miter lim="800000"/>
            </a:ln>
            <a:effectLst/>
          </p:spPr>
          <p:txBody>
            <a:bodyPr rtlCol="0" anchor="ctr"/>
            <a:lstStyle/>
            <a:p>
              <a:pPr defTabSz="914400">
                <a:defRPr/>
              </a:pPr>
              <a:r>
                <a:rPr lang="en-US" sz="900" b="1" kern="0" dirty="0" smtClean="0">
                  <a:solidFill>
                    <a:prstClr val="black"/>
                  </a:solidFill>
                </a:rPr>
                <a:t>Intranet:</a:t>
              </a:r>
            </a:p>
            <a:p>
              <a:pPr marL="171450" indent="-171450" defTabSz="914400">
                <a:buFont typeface="Wingdings" panose="05000000000000000000" pitchFamily="2" charset="2"/>
                <a:buChar char="Ø"/>
                <a:defRPr/>
              </a:pPr>
              <a:r>
                <a:rPr lang="en-US" sz="900" kern="0" dirty="0" smtClean="0">
                  <a:solidFill>
                    <a:prstClr val="black"/>
                  </a:solidFill>
                </a:rPr>
                <a:t>WIA with forms fallback</a:t>
              </a:r>
            </a:p>
            <a:p>
              <a:pPr marL="171450" indent="-171450" defTabSz="914400">
                <a:buFont typeface="Wingdings" panose="05000000000000000000" pitchFamily="2" charset="2"/>
                <a:buChar char="Ø"/>
                <a:defRPr/>
              </a:pPr>
              <a:r>
                <a:rPr lang="en-US" sz="900" kern="0" dirty="0" smtClean="0">
                  <a:solidFill>
                    <a:prstClr val="black"/>
                  </a:solidFill>
                </a:rPr>
                <a:t>Forms based authn</a:t>
              </a:r>
            </a:p>
            <a:p>
              <a:pPr marL="171450" indent="-171450" defTabSz="914400">
                <a:buFont typeface="Wingdings" panose="05000000000000000000" pitchFamily="2" charset="2"/>
                <a:buChar char="Ø"/>
                <a:defRPr/>
              </a:pPr>
              <a:r>
                <a:rPr lang="en-US" sz="900" kern="0" dirty="0" smtClean="0">
                  <a:solidFill>
                    <a:prstClr val="black"/>
                  </a:solidFill>
                </a:rPr>
                <a:t>Certificate based authn</a:t>
              </a:r>
              <a:r>
                <a:rPr lang="en-US" sz="900" kern="0" dirty="0" smtClean="0">
                  <a:solidFill>
                    <a:prstClr val="black"/>
                  </a:solidFill>
                  <a:latin typeface="Calibri" panose="020F0502020204030204"/>
                </a:rPr>
                <a:t>.</a:t>
              </a:r>
              <a:endParaRPr lang="en-US" sz="700" kern="0" dirty="0" smtClean="0">
                <a:solidFill>
                  <a:prstClr val="black"/>
                </a:solidFill>
                <a:latin typeface="Calibri" panose="020F0502020204030204"/>
              </a:endParaRPr>
            </a:p>
          </p:txBody>
        </p:sp>
        <p:sp>
          <p:nvSpPr>
            <p:cNvPr id="162" name="Rectangle 161"/>
            <p:cNvSpPr/>
            <p:nvPr/>
          </p:nvSpPr>
          <p:spPr>
            <a:xfrm>
              <a:off x="2438890" y="692787"/>
              <a:ext cx="1676249" cy="542080"/>
            </a:xfrm>
            <a:prstGeom prst="rect">
              <a:avLst/>
            </a:prstGeom>
            <a:solidFill>
              <a:srgbClr val="FFFF00"/>
            </a:solidFill>
            <a:ln w="6350" cap="flat" cmpd="sng" algn="ctr">
              <a:noFill/>
              <a:prstDash val="solid"/>
              <a:miter lim="800000"/>
            </a:ln>
            <a:effectLst/>
          </p:spPr>
          <p:txBody>
            <a:bodyPr rtlCol="0" anchor="ctr"/>
            <a:lstStyle/>
            <a:p>
              <a:pPr defTabSz="914400">
                <a:defRPr/>
              </a:pPr>
              <a:r>
                <a:rPr lang="en-US" sz="900" b="1" kern="0" dirty="0" smtClean="0">
                  <a:solidFill>
                    <a:prstClr val="black"/>
                  </a:solidFill>
                  <a:latin typeface="Calibri" panose="020F0502020204030204"/>
                </a:rPr>
                <a:t>Extranet:</a:t>
              </a:r>
            </a:p>
            <a:p>
              <a:pPr marL="171450" indent="-171450" defTabSz="914400">
                <a:buFont typeface="Wingdings" panose="05000000000000000000" pitchFamily="2" charset="2"/>
                <a:buChar char="Ø"/>
              </a:pPr>
              <a:r>
                <a:rPr lang="en-US" sz="900" kern="0" dirty="0">
                  <a:solidFill>
                    <a:prstClr val="black"/>
                  </a:solidFill>
                </a:rPr>
                <a:t>Forms based </a:t>
              </a:r>
              <a:r>
                <a:rPr lang="en-US" sz="900" kern="0" dirty="0" smtClean="0">
                  <a:solidFill>
                    <a:prstClr val="black"/>
                  </a:solidFill>
                </a:rPr>
                <a:t>authn</a:t>
              </a:r>
              <a:endParaRPr lang="en-US" sz="900" kern="0" dirty="0">
                <a:solidFill>
                  <a:prstClr val="black"/>
                </a:solidFill>
              </a:endParaRPr>
            </a:p>
            <a:p>
              <a:pPr marL="171450" indent="-171450" defTabSz="914400">
                <a:buFont typeface="Wingdings" panose="05000000000000000000" pitchFamily="2" charset="2"/>
                <a:buChar char="Ø"/>
              </a:pPr>
              <a:r>
                <a:rPr lang="en-US" sz="900" kern="0" dirty="0">
                  <a:solidFill>
                    <a:prstClr val="black"/>
                  </a:solidFill>
                </a:rPr>
                <a:t>Certificate based authn.</a:t>
              </a:r>
            </a:p>
          </p:txBody>
        </p:sp>
        <p:cxnSp>
          <p:nvCxnSpPr>
            <p:cNvPr id="163" name="Straight Arrow Connector 162"/>
            <p:cNvCxnSpPr>
              <a:stCxn id="165" idx="0"/>
              <a:endCxn id="162" idx="2"/>
            </p:cNvCxnSpPr>
            <p:nvPr/>
          </p:nvCxnSpPr>
          <p:spPr>
            <a:xfrm flipH="1" flipV="1">
              <a:off x="3277015" y="1234867"/>
              <a:ext cx="762489" cy="339772"/>
            </a:xfrm>
            <a:prstGeom prst="straightConnector1">
              <a:avLst/>
            </a:prstGeom>
            <a:noFill/>
            <a:ln w="9525" cap="flat" cmpd="sng" algn="ctr">
              <a:solidFill>
                <a:srgbClr val="FFC000"/>
              </a:solidFill>
              <a:prstDash val="dash"/>
              <a:miter lim="800000"/>
              <a:tailEnd type="triangle"/>
            </a:ln>
            <a:effectLst/>
          </p:spPr>
        </p:cxnSp>
        <p:cxnSp>
          <p:nvCxnSpPr>
            <p:cNvPr id="164" name="Straight Arrow Connector 163"/>
            <p:cNvCxnSpPr>
              <a:stCxn id="166" idx="0"/>
              <a:endCxn id="161" idx="2"/>
            </p:cNvCxnSpPr>
            <p:nvPr/>
          </p:nvCxnSpPr>
          <p:spPr>
            <a:xfrm flipV="1">
              <a:off x="4954618" y="1368943"/>
              <a:ext cx="564410" cy="205697"/>
            </a:xfrm>
            <a:prstGeom prst="straightConnector1">
              <a:avLst/>
            </a:prstGeom>
            <a:noFill/>
            <a:ln w="9525" cap="flat" cmpd="sng" algn="ctr">
              <a:solidFill>
                <a:srgbClr val="FFC000"/>
              </a:solidFill>
              <a:prstDash val="dash"/>
              <a:miter lim="800000"/>
              <a:tailEnd type="triangle"/>
            </a:ln>
            <a:effectLst/>
          </p:spPr>
        </p:cxnSp>
        <p:sp>
          <p:nvSpPr>
            <p:cNvPr id="165" name="Down Arrow Callout 164"/>
            <p:cNvSpPr/>
            <p:nvPr/>
          </p:nvSpPr>
          <p:spPr>
            <a:xfrm>
              <a:off x="3572486" y="1574639"/>
              <a:ext cx="934036" cy="579521"/>
            </a:xfrm>
            <a:prstGeom prst="downArrowCallout">
              <a:avLst>
                <a:gd name="adj1" fmla="val 20319"/>
                <a:gd name="adj2" fmla="val 25000"/>
                <a:gd name="adj3" fmla="val 16807"/>
                <a:gd name="adj4" fmla="val 71999"/>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Global extranet authn policy</a:t>
              </a:r>
            </a:p>
          </p:txBody>
        </p:sp>
        <p:sp>
          <p:nvSpPr>
            <p:cNvPr id="166" name="Down Arrow Callout 165"/>
            <p:cNvSpPr/>
            <p:nvPr/>
          </p:nvSpPr>
          <p:spPr>
            <a:xfrm>
              <a:off x="4503880" y="1574640"/>
              <a:ext cx="901476" cy="579521"/>
            </a:xfrm>
            <a:prstGeom prst="downArrowCallout">
              <a:avLst>
                <a:gd name="adj1" fmla="val 20319"/>
                <a:gd name="adj2" fmla="val 25000"/>
                <a:gd name="adj3" fmla="val 16807"/>
                <a:gd name="adj4" fmla="val 71999"/>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400">
                <a:defRPr/>
              </a:pPr>
              <a:r>
                <a:rPr lang="en-US" sz="900" kern="0" dirty="0" smtClean="0">
                  <a:solidFill>
                    <a:prstClr val="black"/>
                  </a:solidFill>
                  <a:latin typeface="Calibri" panose="020F0502020204030204"/>
                </a:rPr>
                <a:t>Global intranet authn policy</a:t>
              </a:r>
            </a:p>
          </p:txBody>
        </p:sp>
        <p:sp>
          <p:nvSpPr>
            <p:cNvPr id="167" name="Cross 166"/>
            <p:cNvSpPr/>
            <p:nvPr/>
          </p:nvSpPr>
          <p:spPr>
            <a:xfrm>
              <a:off x="4328939" y="2335467"/>
              <a:ext cx="240632" cy="248653"/>
            </a:xfrm>
            <a:prstGeom prst="plus">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defRPr/>
              </a:pPr>
              <a:endParaRPr lang="en-US" kern="0" smtClean="0">
                <a:solidFill>
                  <a:prstClr val="white"/>
                </a:solidFill>
                <a:latin typeface="Calibri" panose="020F0502020204030204"/>
              </a:endParaRPr>
            </a:p>
          </p:txBody>
        </p:sp>
      </p:grpSp>
      <p:grpSp>
        <p:nvGrpSpPr>
          <p:cNvPr id="203" name="Group 202"/>
          <p:cNvGrpSpPr/>
          <p:nvPr/>
        </p:nvGrpSpPr>
        <p:grpSpPr>
          <a:xfrm>
            <a:off x="8603534" y="3961959"/>
            <a:ext cx="641684" cy="2186504"/>
            <a:chOff x="8603534" y="3961959"/>
            <a:chExt cx="641684" cy="2186504"/>
          </a:xfrm>
        </p:grpSpPr>
        <p:cxnSp>
          <p:nvCxnSpPr>
            <p:cNvPr id="158" name="Straight Arrow Connector 157"/>
            <p:cNvCxnSpPr/>
            <p:nvPr/>
          </p:nvCxnSpPr>
          <p:spPr>
            <a:xfrm flipH="1">
              <a:off x="8603534" y="3961959"/>
              <a:ext cx="18042" cy="2186504"/>
            </a:xfrm>
            <a:prstGeom prst="straightConnector1">
              <a:avLst/>
            </a:prstGeom>
            <a:noFill/>
            <a:ln w="12700" cap="flat" cmpd="sng" algn="ctr">
              <a:solidFill>
                <a:srgbClr val="70AD47"/>
              </a:solidFill>
              <a:prstDash val="sysDot"/>
              <a:miter lim="800000"/>
              <a:tailEnd type="triangle"/>
            </a:ln>
            <a:effectLst/>
          </p:spPr>
        </p:cxnSp>
        <p:sp>
          <p:nvSpPr>
            <p:cNvPr id="172" name="TextBox 171"/>
            <p:cNvSpPr txBox="1"/>
            <p:nvPr/>
          </p:nvSpPr>
          <p:spPr>
            <a:xfrm>
              <a:off x="8603534" y="5702041"/>
              <a:ext cx="641684" cy="369332"/>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Update SSO state</a:t>
              </a:r>
              <a:endParaRPr lang="en-US" sz="900" b="1" dirty="0">
                <a:solidFill>
                  <a:srgbClr val="FFFFFF"/>
                </a:solidFill>
                <a:latin typeface="Segoe UI Light" panose="020B0502040204020203" pitchFamily="34" charset="0"/>
                <a:cs typeface="Segoe UI Light" panose="020B0502040204020203" pitchFamily="34" charset="0"/>
              </a:endParaRPr>
            </a:p>
          </p:txBody>
        </p:sp>
      </p:grpSp>
      <p:grpSp>
        <p:nvGrpSpPr>
          <p:cNvPr id="202" name="Group 201"/>
          <p:cNvGrpSpPr/>
          <p:nvPr/>
        </p:nvGrpSpPr>
        <p:grpSpPr>
          <a:xfrm>
            <a:off x="7804787" y="1987049"/>
            <a:ext cx="1710835" cy="1478049"/>
            <a:chOff x="7799206" y="2228031"/>
            <a:chExt cx="1710835" cy="1478049"/>
          </a:xfrm>
        </p:grpSpPr>
        <p:sp>
          <p:nvSpPr>
            <p:cNvPr id="173" name="Rectangle 172"/>
            <p:cNvSpPr/>
            <p:nvPr/>
          </p:nvSpPr>
          <p:spPr>
            <a:xfrm>
              <a:off x="7799206" y="2228031"/>
              <a:ext cx="1710835" cy="529725"/>
            </a:xfrm>
            <a:prstGeom prst="rect">
              <a:avLst/>
            </a:prstGeom>
            <a:solidFill>
              <a:srgbClr val="FFFF00"/>
            </a:solidFill>
            <a:ln w="6350" cap="flat" cmpd="sng" algn="ctr">
              <a:noFill/>
              <a:prstDash val="solid"/>
              <a:miter lim="800000"/>
            </a:ln>
            <a:effectLst/>
          </p:spPr>
          <p:txBody>
            <a:bodyPr rtlCol="0" anchor="ctr"/>
            <a:lstStyle/>
            <a:p>
              <a:pPr marL="171450" indent="-171450" defTabSz="914400">
                <a:buFont typeface="Wingdings" panose="05000000000000000000" pitchFamily="2" charset="2"/>
                <a:buChar char="Ø"/>
                <a:defRPr/>
              </a:pPr>
              <a:r>
                <a:rPr lang="en-US" sz="1000" kern="0" dirty="0" smtClean="0">
                  <a:solidFill>
                    <a:prstClr val="black"/>
                  </a:solidFill>
                  <a:latin typeface="Calibri" panose="020F0502020204030204"/>
                </a:rPr>
                <a:t>Smartcard authn.</a:t>
              </a:r>
            </a:p>
            <a:p>
              <a:pPr marL="171450" indent="-171450" defTabSz="914400">
                <a:buFont typeface="Wingdings" panose="05000000000000000000" pitchFamily="2" charset="2"/>
                <a:buChar char="Ø"/>
                <a:defRPr/>
              </a:pPr>
              <a:r>
                <a:rPr lang="en-US" sz="1000" kern="0" dirty="0" smtClean="0">
                  <a:solidFill>
                    <a:prstClr val="black"/>
                  </a:solidFill>
                  <a:latin typeface="Calibri" panose="020F0502020204030204"/>
                </a:rPr>
                <a:t>External authn. providers</a:t>
              </a:r>
              <a:endParaRPr lang="en-US" sz="800" kern="0" dirty="0" smtClean="0">
                <a:solidFill>
                  <a:prstClr val="black"/>
                </a:solidFill>
                <a:latin typeface="Calibri" panose="020F0502020204030204"/>
              </a:endParaRPr>
            </a:p>
          </p:txBody>
        </p:sp>
        <p:cxnSp>
          <p:nvCxnSpPr>
            <p:cNvPr id="174" name="Straight Arrow Connector 173"/>
            <p:cNvCxnSpPr>
              <a:stCxn id="128" idx="0"/>
              <a:endCxn id="173" idx="2"/>
            </p:cNvCxnSpPr>
            <p:nvPr/>
          </p:nvCxnSpPr>
          <p:spPr>
            <a:xfrm flipV="1">
              <a:off x="8137787" y="2757756"/>
              <a:ext cx="516837" cy="948324"/>
            </a:xfrm>
            <a:prstGeom prst="straightConnector1">
              <a:avLst/>
            </a:prstGeom>
            <a:noFill/>
            <a:ln w="9525" cap="flat" cmpd="sng" algn="ctr">
              <a:solidFill>
                <a:srgbClr val="FFC000"/>
              </a:solidFill>
              <a:prstDash val="dash"/>
              <a:miter lim="800000"/>
              <a:tailEnd type="triangle"/>
            </a:ln>
            <a:effectLst/>
          </p:spPr>
        </p:cxnSp>
      </p:grpSp>
      <p:sp>
        <p:nvSpPr>
          <p:cNvPr id="184" name="Title 183"/>
          <p:cNvSpPr>
            <a:spLocks noGrp="1"/>
          </p:cNvSpPr>
          <p:nvPr>
            <p:ph type="title"/>
          </p:nvPr>
        </p:nvSpPr>
        <p:spPr>
          <a:xfrm>
            <a:off x="99073" y="75600"/>
            <a:ext cx="11889564" cy="690093"/>
          </a:xfrm>
        </p:spPr>
        <p:txBody>
          <a:bodyPr/>
          <a:lstStyle/>
          <a:p>
            <a:r>
              <a:rPr lang="en-US" sz="3600" dirty="0" smtClean="0"/>
              <a:t>Let’s swim through the pipeline …</a:t>
            </a:r>
            <a:endParaRPr lang="en-US" sz="3600" dirty="0"/>
          </a:p>
        </p:txBody>
      </p:sp>
      <p:grpSp>
        <p:nvGrpSpPr>
          <p:cNvPr id="198" name="Group 197"/>
          <p:cNvGrpSpPr/>
          <p:nvPr/>
        </p:nvGrpSpPr>
        <p:grpSpPr>
          <a:xfrm>
            <a:off x="2926433" y="3873863"/>
            <a:ext cx="3045142" cy="488311"/>
            <a:chOff x="2926433" y="3873863"/>
            <a:chExt cx="3045142" cy="488311"/>
          </a:xfrm>
        </p:grpSpPr>
        <p:cxnSp>
          <p:nvCxnSpPr>
            <p:cNvPr id="188" name="Elbow Connector 187"/>
            <p:cNvCxnSpPr/>
            <p:nvPr/>
          </p:nvCxnSpPr>
          <p:spPr>
            <a:xfrm flipV="1">
              <a:off x="2926433" y="3873863"/>
              <a:ext cx="3045142" cy="263472"/>
            </a:xfrm>
            <a:prstGeom prst="bentConnector2">
              <a:avLst/>
            </a:prstGeom>
            <a:ln w="12700">
              <a:solidFill>
                <a:srgbClr val="92D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3337531" y="4131342"/>
              <a:ext cx="2361880" cy="230832"/>
            </a:xfrm>
            <a:prstGeom prst="rect">
              <a:avLst/>
            </a:prstGeom>
            <a:noFill/>
          </p:spPr>
          <p:txBody>
            <a:bodyPr wrap="square" rtlCol="0">
              <a:spAutoFit/>
            </a:bodyPr>
            <a:lstStyle/>
            <a:p>
              <a:pPr defTabSz="914400"/>
              <a:r>
                <a:rPr lang="en-US" sz="900" b="1" dirty="0" smtClean="0">
                  <a:solidFill>
                    <a:srgbClr val="92D050"/>
                  </a:solidFill>
                  <a:latin typeface="Segoe UI Light" panose="020B0502040204020203" pitchFamily="34" charset="0"/>
                  <a:cs typeface="Segoe UI Light" panose="020B0502040204020203" pitchFamily="34" charset="0"/>
                </a:rPr>
                <a:t>SSO satisfies primary authn requirements</a:t>
              </a:r>
              <a:endParaRPr lang="en-US" sz="900" b="1" dirty="0">
                <a:solidFill>
                  <a:srgbClr val="92D050"/>
                </a:solidFill>
                <a:latin typeface="Segoe UI Light" panose="020B0502040204020203" pitchFamily="34" charset="0"/>
                <a:cs typeface="Segoe UI Light" panose="020B0502040204020203" pitchFamily="34" charset="0"/>
              </a:endParaRPr>
            </a:p>
          </p:txBody>
        </p:sp>
      </p:grpSp>
      <p:grpSp>
        <p:nvGrpSpPr>
          <p:cNvPr id="213" name="Group 212"/>
          <p:cNvGrpSpPr/>
          <p:nvPr/>
        </p:nvGrpSpPr>
        <p:grpSpPr>
          <a:xfrm>
            <a:off x="7498252" y="3932786"/>
            <a:ext cx="2521883" cy="499253"/>
            <a:chOff x="2979017" y="3862921"/>
            <a:chExt cx="2521883" cy="499253"/>
          </a:xfrm>
        </p:grpSpPr>
        <p:cxnSp>
          <p:nvCxnSpPr>
            <p:cNvPr id="214" name="Elbow Connector 213"/>
            <p:cNvCxnSpPr/>
            <p:nvPr/>
          </p:nvCxnSpPr>
          <p:spPr>
            <a:xfrm flipV="1">
              <a:off x="2979017" y="3862921"/>
              <a:ext cx="1280277" cy="258203"/>
            </a:xfrm>
            <a:prstGeom prst="bentConnector2">
              <a:avLst/>
            </a:prstGeom>
            <a:ln w="12700">
              <a:solidFill>
                <a:srgbClr val="92D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3139020" y="4131342"/>
              <a:ext cx="2361880" cy="230832"/>
            </a:xfrm>
            <a:prstGeom prst="rect">
              <a:avLst/>
            </a:prstGeom>
            <a:noFill/>
          </p:spPr>
          <p:txBody>
            <a:bodyPr wrap="square" rtlCol="0">
              <a:spAutoFit/>
            </a:bodyPr>
            <a:lstStyle/>
            <a:p>
              <a:pPr defTabSz="914400"/>
              <a:r>
                <a:rPr lang="en-US" sz="900" b="1" dirty="0" smtClean="0">
                  <a:solidFill>
                    <a:srgbClr val="92D050"/>
                  </a:solidFill>
                  <a:latin typeface="Segoe UI Light" panose="020B0502040204020203" pitchFamily="34" charset="0"/>
                  <a:cs typeface="Segoe UI Light" panose="020B0502040204020203" pitchFamily="34" charset="0"/>
                </a:rPr>
                <a:t>SSO satisfies MFA requirements</a:t>
              </a:r>
              <a:endParaRPr lang="en-US" sz="900" b="1" dirty="0">
                <a:solidFill>
                  <a:srgbClr val="92D050"/>
                </a:solidFill>
                <a:latin typeface="Segoe UI Light" panose="020B0502040204020203" pitchFamily="34" charset="0"/>
                <a:cs typeface="Segoe UI Light" panose="020B0502040204020203" pitchFamily="34" charset="0"/>
              </a:endParaRPr>
            </a:p>
          </p:txBody>
        </p:sp>
      </p:grpSp>
      <p:grpSp>
        <p:nvGrpSpPr>
          <p:cNvPr id="224" name="Group 223"/>
          <p:cNvGrpSpPr/>
          <p:nvPr/>
        </p:nvGrpSpPr>
        <p:grpSpPr>
          <a:xfrm>
            <a:off x="6858310" y="3941462"/>
            <a:ext cx="1152846" cy="2207001"/>
            <a:chOff x="6858310" y="3941462"/>
            <a:chExt cx="1152846" cy="2207001"/>
          </a:xfrm>
        </p:grpSpPr>
        <p:sp>
          <p:nvSpPr>
            <p:cNvPr id="208" name="TextBox 207"/>
            <p:cNvSpPr txBox="1"/>
            <p:nvPr/>
          </p:nvSpPr>
          <p:spPr>
            <a:xfrm>
              <a:off x="6858310" y="4000554"/>
              <a:ext cx="641684" cy="507831"/>
            </a:xfrm>
            <a:prstGeom prst="rect">
              <a:avLst/>
            </a:prstGeom>
            <a:noFill/>
          </p:spPr>
          <p:txBody>
            <a:bodyPr wrap="square" rtlCol="0">
              <a:spAutoFit/>
            </a:bodyPr>
            <a:lstStyle/>
            <a:p>
              <a:pPr defTabSz="914400"/>
              <a:r>
                <a:rPr lang="en-US" sz="900" b="1" dirty="0" smtClean="0">
                  <a:solidFill>
                    <a:srgbClr val="FFFFFF"/>
                  </a:solidFill>
                  <a:latin typeface="Segoe UI Light" panose="020B0502040204020203" pitchFamily="34" charset="0"/>
                  <a:cs typeface="Segoe UI Light" panose="020B0502040204020203" pitchFamily="34" charset="0"/>
                </a:rPr>
                <a:t>Inspect &amp; consume SSO state</a:t>
              </a:r>
              <a:endParaRPr lang="en-US" sz="900" b="1" dirty="0">
                <a:solidFill>
                  <a:srgbClr val="FFFFFF"/>
                </a:solidFill>
                <a:latin typeface="Segoe UI Light" panose="020B0502040204020203" pitchFamily="34" charset="0"/>
                <a:cs typeface="Segoe UI Light" panose="020B0502040204020203" pitchFamily="34" charset="0"/>
              </a:endParaRPr>
            </a:p>
          </p:txBody>
        </p:sp>
        <p:cxnSp>
          <p:nvCxnSpPr>
            <p:cNvPr id="222" name="Elbow Connector 221"/>
            <p:cNvCxnSpPr/>
            <p:nvPr/>
          </p:nvCxnSpPr>
          <p:spPr>
            <a:xfrm rot="16200000" flipV="1">
              <a:off x="6630895" y="4768203"/>
              <a:ext cx="2207001" cy="553520"/>
            </a:xfrm>
            <a:prstGeom prst="bentConnector3">
              <a:avLst>
                <a:gd name="adj1" fmla="val 76366"/>
              </a:avLst>
            </a:prstGeom>
            <a:noFill/>
            <a:ln w="12700" cap="flat" cmpd="sng" algn="ctr">
              <a:solidFill>
                <a:srgbClr val="70AD47"/>
              </a:solidFill>
              <a:prstDash val="sysDot"/>
              <a:miter lim="800000"/>
              <a:tailEnd type="triangle"/>
            </a:ln>
            <a:effectLst/>
          </p:spPr>
        </p:cxnSp>
      </p:grpSp>
    </p:spTree>
    <p:extLst>
      <p:ext uri="{BB962C8B-B14F-4D97-AF65-F5344CB8AC3E}">
        <p14:creationId xmlns:p14="http://schemas.microsoft.com/office/powerpoint/2010/main" val="3664768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5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4"/>
                                        </p:tgtEl>
                                        <p:attrNameLst>
                                          <p:attrName>style.visibility</p:attrName>
                                        </p:attrNameLst>
                                      </p:cBhvr>
                                      <p:to>
                                        <p:strVal val="visible"/>
                                      </p:to>
                                    </p:set>
                                  </p:childTnLst>
                                </p:cTn>
                              </p:par>
                            </p:childTnLst>
                          </p:cTn>
                        </p:par>
                        <p:par>
                          <p:cTn id="71" fill="hold">
                            <p:stCondLst>
                              <p:cond delay="0"/>
                            </p:stCondLst>
                            <p:childTnLst>
                              <p:par>
                                <p:cTn id="72" presetID="1" presetClass="exit" presetSubtype="0" fill="hold" nodeType="afterEffect">
                                  <p:stCondLst>
                                    <p:cond delay="0"/>
                                  </p:stCondLst>
                                  <p:childTnLst>
                                    <p:set>
                                      <p:cBhvr>
                                        <p:cTn id="73" dur="1" fill="hold">
                                          <p:stCondLst>
                                            <p:cond delay="0"/>
                                          </p:stCondLst>
                                        </p:cTn>
                                        <p:tgtEl>
                                          <p:spTgt spid="14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Users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74702" y="1138167"/>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652382" y="1119848"/>
            <a:ext cx="3852471" cy="1077218"/>
          </a:xfrm>
          <a:prstGeom prst="rect">
            <a:avLst/>
          </a:prstGeom>
          <a:noFill/>
        </p:spPr>
        <p:txBody>
          <a:bodyPr wrap="square" rtlCol="0">
            <a:spAutoFit/>
          </a:bodyPr>
          <a:lstStyle/>
          <a:p>
            <a:r>
              <a:rPr lang="en-US" sz="1600" b="1" dirty="0" smtClean="0">
                <a:solidFill>
                  <a:srgbClr val="FFFFFF"/>
                </a:solidFill>
                <a:latin typeface="Segoe UI Light" panose="020B0502040204020203" pitchFamily="34" charset="0"/>
                <a:cs typeface="Segoe UI Light" panose="020B0502040204020203" pitchFamily="34" charset="0"/>
              </a:rPr>
              <a:t>User attributes</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User identity &amp; valid </a:t>
            </a:r>
            <a:r>
              <a:rPr lang="en-US" sz="1600" dirty="0">
                <a:solidFill>
                  <a:srgbClr val="FFFFFF"/>
                </a:solidFill>
                <a:latin typeface="Segoe UI Light" panose="020B0502040204020203" pitchFamily="34" charset="0"/>
                <a:cs typeface="Segoe UI Light" panose="020B0502040204020203" pitchFamily="34" charset="0"/>
              </a:rPr>
              <a:t>employee of org.</a:t>
            </a:r>
            <a:endParaRPr lang="en-US" sz="1600" dirty="0">
              <a:solidFill>
                <a:srgbClr val="FFFFFF"/>
              </a:solidFill>
            </a:endParaRP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Group memberships</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Authentication strength</a:t>
            </a:r>
          </a:p>
        </p:txBody>
      </p:sp>
      <p:sp>
        <p:nvSpPr>
          <p:cNvPr id="5" name="TextBox 4"/>
          <p:cNvSpPr txBox="1"/>
          <p:nvPr/>
        </p:nvSpPr>
        <p:spPr>
          <a:xfrm>
            <a:off x="1652383" y="2539579"/>
            <a:ext cx="2863784" cy="1323439"/>
          </a:xfrm>
          <a:prstGeom prst="rect">
            <a:avLst/>
          </a:prstGeom>
          <a:noFill/>
        </p:spPr>
        <p:txBody>
          <a:bodyPr wrap="square" rtlCol="0">
            <a:spAutoFit/>
          </a:bodyPr>
          <a:lstStyle/>
          <a:p>
            <a:r>
              <a:rPr lang="en-US" sz="1600" b="1" dirty="0" smtClean="0">
                <a:solidFill>
                  <a:srgbClr val="FFFFFF"/>
                </a:solidFill>
                <a:latin typeface="Segoe UI Light" panose="020B0502040204020203" pitchFamily="34" charset="0"/>
                <a:cs typeface="Segoe UI Light" panose="020B0502040204020203" pitchFamily="34" charset="0"/>
              </a:rPr>
              <a:t>Devices</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Known </a:t>
            </a:r>
            <a:r>
              <a:rPr lang="en-US" sz="1600" dirty="0">
                <a:solidFill>
                  <a:srgbClr val="FFFFFF"/>
                </a:solidFill>
                <a:latin typeface="Segoe UI Light" panose="020B0502040204020203" pitchFamily="34" charset="0"/>
                <a:cs typeface="Segoe UI Light" panose="020B0502040204020203" pitchFamily="34" charset="0"/>
              </a:rPr>
              <a:t>to organization</a:t>
            </a:r>
          </a:p>
          <a:p>
            <a:pPr marL="171450" indent="-171450">
              <a:buFont typeface="Arial" panose="020B0604020202020204" pitchFamily="34" charset="0"/>
              <a:buChar char="•"/>
            </a:pPr>
            <a:r>
              <a:rPr lang="en-US" sz="1600" dirty="0">
                <a:solidFill>
                  <a:srgbClr val="FFFFFF"/>
                </a:solidFill>
                <a:latin typeface="Segoe UI Light" panose="020B0502040204020203" pitchFamily="34" charset="0"/>
                <a:cs typeface="Segoe UI Light" panose="020B0502040204020203" pitchFamily="34" charset="0"/>
              </a:rPr>
              <a:t>Managed by organization</a:t>
            </a:r>
          </a:p>
          <a:p>
            <a:pPr marL="171450" indent="-171450">
              <a:buFont typeface="Arial" panose="020B0604020202020204" pitchFamily="34" charset="0"/>
              <a:buChar char="•"/>
            </a:pPr>
            <a:r>
              <a:rPr lang="en-US" sz="1600" dirty="0">
                <a:solidFill>
                  <a:srgbClr val="FFFFFF"/>
                </a:solidFill>
                <a:latin typeface="Segoe UI Light" panose="020B0502040204020203" pitchFamily="34" charset="0"/>
                <a:cs typeface="Segoe UI Light" panose="020B0502040204020203" pitchFamily="34" charset="0"/>
              </a:rPr>
              <a:t>Policy compliance</a:t>
            </a:r>
          </a:p>
          <a:p>
            <a:pPr marL="171450" indent="-171450">
              <a:buFont typeface="Arial" panose="020B0604020202020204" pitchFamily="34" charset="0"/>
              <a:buChar char="•"/>
            </a:pPr>
            <a:r>
              <a:rPr lang="en-US" sz="1600" dirty="0">
                <a:solidFill>
                  <a:srgbClr val="FFFFFF"/>
                </a:solidFill>
                <a:latin typeface="Segoe UI Light" panose="020B0502040204020203" pitchFamily="34" charset="0"/>
                <a:cs typeface="Segoe UI Light" panose="020B0502040204020203" pitchFamily="34" charset="0"/>
              </a:rPr>
              <a:t>Not </a:t>
            </a:r>
            <a:r>
              <a:rPr lang="en-US" sz="1600" dirty="0" smtClean="0">
                <a:solidFill>
                  <a:srgbClr val="FFFFFF"/>
                </a:solidFill>
                <a:latin typeface="Segoe UI Light" panose="020B0502040204020203" pitchFamily="34" charset="0"/>
                <a:cs typeface="Segoe UI Light" panose="020B0502040204020203" pitchFamily="34" charset="0"/>
              </a:rPr>
              <a:t>lost/stolen</a:t>
            </a:r>
            <a:endParaRPr lang="en-US" sz="1600" dirty="0">
              <a:solidFill>
                <a:srgbClr val="FFFFFF"/>
              </a:solidFill>
              <a:latin typeface="Segoe UI Light" panose="020B0502040204020203" pitchFamily="34" charset="0"/>
              <a:cs typeface="Segoe UI Light" panose="020B0502040204020203" pitchFamily="34" charset="0"/>
            </a:endParaRPr>
          </a:p>
        </p:txBody>
      </p:sp>
      <p:sp>
        <p:nvSpPr>
          <p:cNvPr id="9" name="Rounded Rectangle 6"/>
          <p:cNvSpPr/>
          <p:nvPr/>
        </p:nvSpPr>
        <p:spPr bwMode="black">
          <a:xfrm>
            <a:off x="508530" y="2681776"/>
            <a:ext cx="532466" cy="75485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no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2000" spc="-122" dirty="0">
              <a:solidFill>
                <a:srgbClr val="FFFFFF">
                  <a:lumMod val="50000"/>
                </a:srgbClr>
              </a:solidFill>
              <a:latin typeface="Segoe Light" pitchFamily="34" charset="0"/>
            </a:endParaRPr>
          </a:p>
        </p:txBody>
      </p:sp>
      <p:sp>
        <p:nvSpPr>
          <p:cNvPr id="10" name="Freeform 81"/>
          <p:cNvSpPr>
            <a:spLocks noEditPoints="1"/>
          </p:cNvSpPr>
          <p:nvPr/>
        </p:nvSpPr>
        <p:spPr bwMode="black">
          <a:xfrm>
            <a:off x="394013" y="5832045"/>
            <a:ext cx="938642" cy="59126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bg2">
              <a:lumMod val="90000"/>
            </a:schemeClr>
          </a:solidFill>
          <a:ln>
            <a:solidFill>
              <a:schemeClr val="tx1"/>
            </a:solid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11" name="TextBox 10"/>
          <p:cNvSpPr txBox="1"/>
          <p:nvPr/>
        </p:nvSpPr>
        <p:spPr>
          <a:xfrm>
            <a:off x="1652383" y="5835487"/>
            <a:ext cx="2919952" cy="584775"/>
          </a:xfrm>
          <a:prstGeom prst="rect">
            <a:avLst/>
          </a:prstGeom>
          <a:noFill/>
        </p:spPr>
        <p:txBody>
          <a:bodyPr wrap="square" rtlCol="0">
            <a:spAutoFit/>
          </a:bodyPr>
          <a:lstStyle/>
          <a:p>
            <a:r>
              <a:rPr lang="en-US" sz="1600" b="1" dirty="0" smtClean="0">
                <a:solidFill>
                  <a:srgbClr val="FFFFFF"/>
                </a:solidFill>
                <a:latin typeface="Segoe UI Light" panose="020B0502040204020203" pitchFamily="34" charset="0"/>
                <a:cs typeface="Segoe UI Light" panose="020B0502040204020203" pitchFamily="34" charset="0"/>
              </a:rPr>
              <a:t>Network awareness</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Inside </a:t>
            </a:r>
            <a:r>
              <a:rPr lang="en-US" sz="1600" dirty="0">
                <a:solidFill>
                  <a:srgbClr val="FFFFFF"/>
                </a:solidFill>
                <a:latin typeface="Segoe UI Light" panose="020B0502040204020203" pitchFamily="34" charset="0"/>
                <a:cs typeface="Segoe UI Light" panose="020B0502040204020203" pitchFamily="34" charset="0"/>
              </a:rPr>
              <a:t>corporate </a:t>
            </a:r>
            <a:r>
              <a:rPr lang="en-US" sz="1600" dirty="0" smtClean="0">
                <a:solidFill>
                  <a:srgbClr val="FFFFFF"/>
                </a:solidFill>
                <a:latin typeface="Segoe UI Light" panose="020B0502040204020203" pitchFamily="34" charset="0"/>
                <a:cs typeface="Segoe UI Light" panose="020B0502040204020203" pitchFamily="34" charset="0"/>
              </a:rPr>
              <a:t>network</a:t>
            </a:r>
            <a:endParaRPr lang="en-US" sz="1600" dirty="0">
              <a:solidFill>
                <a:srgbClr val="FFFFFF"/>
              </a:solidFill>
              <a:latin typeface="Segoe UI Light" panose="020B0502040204020203" pitchFamily="34" charset="0"/>
              <a:cs typeface="Segoe UI Light" panose="020B0502040204020203" pitchFamily="34" charset="0"/>
            </a:endParaRPr>
          </a:p>
        </p:txBody>
      </p:sp>
      <p:sp>
        <p:nvSpPr>
          <p:cNvPr id="16" name="Right Brace 15"/>
          <p:cNvSpPr/>
          <p:nvPr/>
        </p:nvSpPr>
        <p:spPr>
          <a:xfrm>
            <a:off x="5562682" y="1398299"/>
            <a:ext cx="289799" cy="5148223"/>
          </a:xfrm>
          <a:prstGeom prst="rightBrace">
            <a:avLst/>
          </a:prstGeom>
          <a:ln>
            <a:solidFill>
              <a:schemeClr val="tx1"/>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solidFill>
                <a:srgbClr val="FFFFFF"/>
              </a:solidFill>
            </a:endParaRPr>
          </a:p>
        </p:txBody>
      </p:sp>
      <p:grpSp>
        <p:nvGrpSpPr>
          <p:cNvPr id="2" name="Group 1"/>
          <p:cNvGrpSpPr/>
          <p:nvPr/>
        </p:nvGrpSpPr>
        <p:grpSpPr>
          <a:xfrm>
            <a:off x="6183950" y="3477770"/>
            <a:ext cx="5520627" cy="1862560"/>
            <a:chOff x="5538178" y="3477770"/>
            <a:chExt cx="5520627" cy="1862560"/>
          </a:xfrm>
        </p:grpSpPr>
        <p:sp>
          <p:nvSpPr>
            <p:cNvPr id="6" name="Rounded Rectangle 5"/>
            <p:cNvSpPr/>
            <p:nvPr/>
          </p:nvSpPr>
          <p:spPr>
            <a:xfrm>
              <a:off x="5679587" y="3477770"/>
              <a:ext cx="1635918" cy="971550"/>
            </a:xfrm>
            <a:prstGeom prst="roundRect">
              <a:avLst>
                <a:gd name="adj" fmla="val 11745"/>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FFFF"/>
                </a:solidFill>
              </a:endParaRPr>
            </a:p>
          </p:txBody>
        </p:sp>
        <p:sp>
          <p:nvSpPr>
            <p:cNvPr id="7" name="Freeform 21"/>
            <p:cNvSpPr>
              <a:spLocks noEditPoints="1"/>
            </p:cNvSpPr>
            <p:nvPr/>
          </p:nvSpPr>
          <p:spPr bwMode="black">
            <a:xfrm>
              <a:off x="6076245" y="3586117"/>
              <a:ext cx="821170" cy="769857"/>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nvGrpSpPr>
            <p:cNvPr id="13" name="Group 12"/>
            <p:cNvGrpSpPr/>
            <p:nvPr/>
          </p:nvGrpSpPr>
          <p:grpSpPr>
            <a:xfrm>
              <a:off x="7864139" y="3654402"/>
              <a:ext cx="1078706" cy="338554"/>
              <a:chOff x="6307927" y="3305599"/>
              <a:chExt cx="1078706" cy="338554"/>
            </a:xfrm>
          </p:grpSpPr>
          <p:cxnSp>
            <p:nvCxnSpPr>
              <p:cNvPr id="14" name="Straight Arrow Connector 13"/>
              <p:cNvCxnSpPr/>
              <p:nvPr/>
            </p:nvCxnSpPr>
            <p:spPr>
              <a:xfrm>
                <a:off x="6307927" y="3614742"/>
                <a:ext cx="1078706" cy="0"/>
              </a:xfrm>
              <a:prstGeom prst="straightConnector1">
                <a:avLst/>
              </a:prstGeom>
              <a:ln>
                <a:solidFill>
                  <a:schemeClr val="tx1"/>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6307927" y="3305599"/>
                <a:ext cx="935831" cy="338554"/>
              </a:xfrm>
              <a:prstGeom prst="rect">
                <a:avLst/>
              </a:prstGeom>
              <a:noFill/>
            </p:spPr>
            <p:txBody>
              <a:bodyPr wrap="square" rtlCol="0">
                <a:spAutoFit/>
              </a:bodyPr>
              <a:lstStyle/>
              <a:p>
                <a:pPr algn="ctr"/>
                <a:r>
                  <a:rPr lang="en-US" sz="1600" dirty="0" smtClean="0">
                    <a:solidFill>
                      <a:srgbClr val="FFFFFF"/>
                    </a:solidFill>
                    <a:latin typeface="Segoe UI Light" panose="020B0502040204020203" pitchFamily="34" charset="0"/>
                    <a:cs typeface="Segoe UI Light" panose="020B0502040204020203" pitchFamily="34" charset="0"/>
                  </a:rPr>
                  <a:t>access</a:t>
                </a:r>
                <a:endParaRPr lang="en-US" sz="1600" dirty="0">
                  <a:solidFill>
                    <a:srgbClr val="FFFFFF"/>
                  </a:solidFill>
                  <a:latin typeface="Segoe UI Light" panose="020B0502040204020203" pitchFamily="34" charset="0"/>
                  <a:cs typeface="Segoe UI Light" panose="020B0502040204020203" pitchFamily="34" charset="0"/>
                </a:endParaRPr>
              </a:p>
            </p:txBody>
          </p:sp>
        </p:grpSp>
        <p:sp>
          <p:nvSpPr>
            <p:cNvPr id="25" name="TextBox 24"/>
            <p:cNvSpPr txBox="1"/>
            <p:nvPr/>
          </p:nvSpPr>
          <p:spPr>
            <a:xfrm>
              <a:off x="5538178" y="4509333"/>
              <a:ext cx="1917137" cy="830997"/>
            </a:xfrm>
            <a:prstGeom prst="rect">
              <a:avLst/>
            </a:prstGeom>
            <a:noFill/>
          </p:spPr>
          <p:txBody>
            <a:bodyPr wrap="square" rtlCol="0">
              <a:spAutoFit/>
            </a:bodyPr>
            <a:lstStyle/>
            <a:p>
              <a:pPr algn="ctr"/>
              <a:r>
                <a:rPr lang="en-US" sz="1600" dirty="0" smtClean="0">
                  <a:solidFill>
                    <a:srgbClr val="FFFFFF"/>
                  </a:solidFill>
                  <a:latin typeface="Segoe UI Light" panose="020B0502040204020203" pitchFamily="34" charset="0"/>
                  <a:cs typeface="Segoe UI Light" panose="020B0502040204020203" pitchFamily="34" charset="0"/>
                </a:rPr>
                <a:t>Conditional access control in Active Directory</a:t>
              </a:r>
              <a:endParaRPr lang="en-US" sz="1600" dirty="0">
                <a:solidFill>
                  <a:srgbClr val="FFFFFF"/>
                </a:solidFill>
                <a:latin typeface="Segoe UI Light" panose="020B0502040204020203" pitchFamily="34" charset="0"/>
                <a:cs typeface="Segoe UI Light" panose="020B0502040204020203" pitchFamily="34" charset="0"/>
              </a:endParaRPr>
            </a:p>
          </p:txBody>
        </p:sp>
        <p:grpSp>
          <p:nvGrpSpPr>
            <p:cNvPr id="38" name="Group 37"/>
            <p:cNvGrpSpPr/>
            <p:nvPr/>
          </p:nvGrpSpPr>
          <p:grpSpPr>
            <a:xfrm>
              <a:off x="9601480" y="3477770"/>
              <a:ext cx="1457325" cy="1280802"/>
              <a:chOff x="9601480" y="3477770"/>
              <a:chExt cx="1457325" cy="1280802"/>
            </a:xfrm>
          </p:grpSpPr>
          <p:pic>
            <p:nvPicPr>
              <p:cNvPr id="12" name="Picture 4" descr="Thumbnails small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830081" y="3477770"/>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TextBox 25"/>
              <p:cNvSpPr txBox="1"/>
              <p:nvPr/>
            </p:nvSpPr>
            <p:spPr>
              <a:xfrm>
                <a:off x="9601480" y="4420018"/>
                <a:ext cx="1457325" cy="338554"/>
              </a:xfrm>
              <a:prstGeom prst="rect">
                <a:avLst/>
              </a:prstGeom>
              <a:noFill/>
            </p:spPr>
            <p:txBody>
              <a:bodyPr wrap="square" rtlCol="0">
                <a:spAutoFit/>
              </a:bodyPr>
              <a:lstStyle/>
              <a:p>
                <a:pPr algn="ctr"/>
                <a:r>
                  <a:rPr lang="en-US" sz="1600" dirty="0" smtClean="0">
                    <a:solidFill>
                      <a:srgbClr val="FFFFFF"/>
                    </a:solidFill>
                    <a:latin typeface="Segoe UI Light" panose="020B0502040204020203" pitchFamily="34" charset="0"/>
                    <a:cs typeface="Segoe UI Light" panose="020B0502040204020203" pitchFamily="34" charset="0"/>
                  </a:rPr>
                  <a:t>Applications</a:t>
                </a:r>
              </a:p>
            </p:txBody>
          </p:sp>
        </p:grpSp>
      </p:grpSp>
      <p:sp>
        <p:nvSpPr>
          <p:cNvPr id="8" name="TextBox 7"/>
          <p:cNvSpPr txBox="1"/>
          <p:nvPr/>
        </p:nvSpPr>
        <p:spPr>
          <a:xfrm>
            <a:off x="1652383" y="4340263"/>
            <a:ext cx="3681700" cy="1077218"/>
          </a:xfrm>
          <a:prstGeom prst="rect">
            <a:avLst/>
          </a:prstGeom>
          <a:noFill/>
        </p:spPr>
        <p:txBody>
          <a:bodyPr wrap="square" rtlCol="0">
            <a:spAutoFit/>
          </a:bodyPr>
          <a:lstStyle/>
          <a:p>
            <a:r>
              <a:rPr lang="en-US" sz="1600" b="1" dirty="0" smtClean="0">
                <a:solidFill>
                  <a:srgbClr val="FFFFFF"/>
                </a:solidFill>
                <a:latin typeface="Segoe UI Light" panose="020B0502040204020203" pitchFamily="34" charset="0"/>
                <a:cs typeface="Segoe UI Light" panose="020B0502040204020203" pitchFamily="34" charset="0"/>
              </a:rPr>
              <a:t>Application</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Business sensitivity</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Allow ‘anywhere’ access</a:t>
            </a:r>
          </a:p>
          <a:p>
            <a:pPr marL="171450" indent="-171450">
              <a:buFont typeface="Arial" panose="020B0604020202020204" pitchFamily="34" charset="0"/>
              <a:buChar char="•"/>
            </a:pPr>
            <a:r>
              <a:rPr lang="en-US" sz="1600" dirty="0" smtClean="0">
                <a:solidFill>
                  <a:srgbClr val="FFFFFF"/>
                </a:solidFill>
                <a:latin typeface="Segoe UI Light" panose="020B0502040204020203" pitchFamily="34" charset="0"/>
                <a:cs typeface="Segoe UI Light" panose="020B0502040204020203" pitchFamily="34" charset="0"/>
              </a:rPr>
              <a:t>Authentication freshness &amp; strength</a:t>
            </a:r>
          </a:p>
        </p:txBody>
      </p:sp>
      <p:grpSp>
        <p:nvGrpSpPr>
          <p:cNvPr id="27" name="Group 26"/>
          <p:cNvGrpSpPr/>
          <p:nvPr/>
        </p:nvGrpSpPr>
        <p:grpSpPr bwMode="black">
          <a:xfrm>
            <a:off x="544806" y="4589816"/>
            <a:ext cx="472982" cy="532212"/>
            <a:chOff x="1752600" y="4267200"/>
            <a:chExt cx="1157286" cy="1302545"/>
          </a:xfrm>
        </p:grpSpPr>
        <p:sp>
          <p:nvSpPr>
            <p:cNvPr id="28" name="Freeform 27"/>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9" name="Freeform 28"/>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30" name="Freeform 29"/>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31" name="Freeform 30"/>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32" name="Freeform 31"/>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33" name="Freeform 32"/>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34" name="Freeform 33"/>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grpSp>
      <p:sp>
        <p:nvSpPr>
          <p:cNvPr id="35" name="Title 183"/>
          <p:cNvSpPr>
            <a:spLocks noGrp="1"/>
          </p:cNvSpPr>
          <p:nvPr>
            <p:ph type="title"/>
          </p:nvPr>
        </p:nvSpPr>
        <p:spPr>
          <a:xfrm>
            <a:off x="99073" y="75600"/>
            <a:ext cx="11889564" cy="690093"/>
          </a:xfrm>
        </p:spPr>
        <p:txBody>
          <a:bodyPr/>
          <a:lstStyle/>
          <a:p>
            <a:r>
              <a:rPr lang="en-US" sz="3200" dirty="0" smtClean="0"/>
              <a:t>Introducing Conditional access control</a:t>
            </a:r>
            <a:endParaRPr lang="en-US" sz="3200" dirty="0"/>
          </a:p>
        </p:txBody>
      </p:sp>
    </p:spTree>
    <p:extLst>
      <p:ext uri="{BB962C8B-B14F-4D97-AF65-F5344CB8AC3E}">
        <p14:creationId xmlns:p14="http://schemas.microsoft.com/office/powerpoint/2010/main" val="141046423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Peace of mind</a:t>
            </a:r>
            <a:endParaRPr lang="en-US" sz="8000" dirty="0"/>
          </a:p>
        </p:txBody>
      </p:sp>
    </p:spTree>
    <p:extLst>
      <p:ext uri="{BB962C8B-B14F-4D97-AF65-F5344CB8AC3E}">
        <p14:creationId xmlns:p14="http://schemas.microsoft.com/office/powerpoint/2010/main" val="144533730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9"/>
          <p:cNvSpPr>
            <a:spLocks/>
          </p:cNvSpPr>
          <p:nvPr/>
        </p:nvSpPr>
        <p:spPr bwMode="black">
          <a:xfrm>
            <a:off x="5120969" y="2240023"/>
            <a:ext cx="1554463" cy="617165"/>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13" name="Freeform 80"/>
          <p:cNvSpPr>
            <a:spLocks noEditPoints="1"/>
          </p:cNvSpPr>
          <p:nvPr/>
        </p:nvSpPr>
        <p:spPr bwMode="black">
          <a:xfrm>
            <a:off x="5120969" y="1577043"/>
            <a:ext cx="1554463" cy="611775"/>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Your AD toolbox never looked richer!</a:t>
            </a:r>
          </a:p>
        </p:txBody>
      </p:sp>
      <p:pic>
        <p:nvPicPr>
          <p:cNvPr id="22" name="Picture 35" descr="Employee 512x512.png"/>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288906" y="4192311"/>
            <a:ext cx="1230741" cy="1230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35" descr="Layout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346692" y="4318135"/>
            <a:ext cx="1188707" cy="1188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5303847" y="4388617"/>
            <a:ext cx="1745256" cy="925242"/>
            <a:chOff x="5295932" y="4492239"/>
            <a:chExt cx="1391389" cy="727098"/>
          </a:xfrm>
        </p:grpSpPr>
        <p:grpSp>
          <p:nvGrpSpPr>
            <p:cNvPr id="30" name="Group 29"/>
            <p:cNvGrpSpPr/>
            <p:nvPr/>
          </p:nvGrpSpPr>
          <p:grpSpPr>
            <a:xfrm>
              <a:off x="5295932" y="4492239"/>
              <a:ext cx="895694" cy="725901"/>
              <a:chOff x="2581586" y="4508410"/>
              <a:chExt cx="895694" cy="725901"/>
            </a:xfrm>
          </p:grpSpPr>
          <p:sp>
            <p:nvSpPr>
              <p:cNvPr id="42" name="Rectangle 41"/>
              <p:cNvSpPr/>
              <p:nvPr/>
            </p:nvSpPr>
            <p:spPr bwMode="auto">
              <a:xfrm>
                <a:off x="2620923" y="4555469"/>
                <a:ext cx="822523" cy="638595"/>
              </a:xfrm>
              <a:prstGeom prst="rect">
                <a:avLst/>
              </a:prstGeom>
              <a:solidFill>
                <a:srgbClr val="131B2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3" name="Rectangle 42"/>
              <p:cNvSpPr/>
              <p:nvPr/>
            </p:nvSpPr>
            <p:spPr bwMode="auto">
              <a:xfrm>
                <a:off x="3314164" y="4916517"/>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44" name="Rectangle 43"/>
              <p:cNvSpPr/>
              <p:nvPr/>
            </p:nvSpPr>
            <p:spPr bwMode="auto">
              <a:xfrm>
                <a:off x="3314164"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Freeform 107"/>
              <p:cNvSpPr>
                <a:spLocks noEditPoints="1"/>
              </p:cNvSpPr>
              <p:nvPr/>
            </p:nvSpPr>
            <p:spPr bwMode="auto">
              <a:xfrm>
                <a:off x="2581586" y="4508410"/>
                <a:ext cx="895694" cy="72590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dirty="0">
                  <a:solidFill>
                    <a:srgbClr val="FFFFFF"/>
                  </a:solidFill>
                </a:endParaRPr>
              </a:p>
            </p:txBody>
          </p:sp>
          <p:sp>
            <p:nvSpPr>
              <p:cNvPr id="46" name="TextBox 35"/>
              <p:cNvSpPr txBox="1"/>
              <p:nvPr/>
            </p:nvSpPr>
            <p:spPr>
              <a:xfrm>
                <a:off x="2581586" y="4537670"/>
                <a:ext cx="381836" cy="21544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r>
                  <a:rPr lang="en-US" sz="800" dirty="0" smtClean="0">
                    <a:solidFill>
                      <a:srgbClr val="FFFFFF"/>
                    </a:solidFill>
                    <a:latin typeface="Segoe UI Light"/>
                  </a:rPr>
                  <a:t>Start</a:t>
                </a:r>
                <a:endParaRPr lang="en-US" sz="800" dirty="0">
                  <a:solidFill>
                    <a:srgbClr val="FFFFFF"/>
                  </a:solidFill>
                  <a:latin typeface="Segoe UI Light"/>
                </a:endParaRPr>
              </a:p>
            </p:txBody>
          </p:sp>
          <p:sp>
            <p:nvSpPr>
              <p:cNvPr id="47" name="Rectangle 46"/>
              <p:cNvSpPr/>
              <p:nvPr/>
            </p:nvSpPr>
            <p:spPr bwMode="auto">
              <a:xfrm>
                <a:off x="2721125"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8" name="Rectangle 47"/>
              <p:cNvSpPr/>
              <p:nvPr/>
            </p:nvSpPr>
            <p:spPr bwMode="auto">
              <a:xfrm>
                <a:off x="2721125" y="4916517"/>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9" name="Rectangle 48"/>
              <p:cNvSpPr/>
              <p:nvPr/>
            </p:nvSpPr>
            <p:spPr bwMode="auto">
              <a:xfrm>
                <a:off x="2903193" y="4732364"/>
                <a:ext cx="157727" cy="157727"/>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50" name="Rectangle 49"/>
              <p:cNvSpPr/>
              <p:nvPr/>
            </p:nvSpPr>
            <p:spPr bwMode="auto">
              <a:xfrm>
                <a:off x="2903193" y="4916517"/>
                <a:ext cx="339795" cy="157727"/>
              </a:xfrm>
              <a:prstGeom prst="rect">
                <a:avLst/>
              </a:prstGeom>
              <a:solidFill>
                <a:schemeClr val="tx1">
                  <a:lumMod val="10000"/>
                  <a:lumOff val="9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51" name="Rectangle 50"/>
              <p:cNvSpPr/>
              <p:nvPr/>
            </p:nvSpPr>
            <p:spPr bwMode="auto">
              <a:xfrm>
                <a:off x="3085261" y="4732364"/>
                <a:ext cx="157727" cy="157727"/>
              </a:xfrm>
              <a:prstGeom prst="rect">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grpSp>
          <p:nvGrpSpPr>
            <p:cNvPr id="32" name="Group 31"/>
            <p:cNvGrpSpPr/>
            <p:nvPr/>
          </p:nvGrpSpPr>
          <p:grpSpPr>
            <a:xfrm>
              <a:off x="6277129" y="4573738"/>
              <a:ext cx="410192" cy="645599"/>
              <a:chOff x="4595739" y="4513011"/>
              <a:chExt cx="410192" cy="645599"/>
            </a:xfrm>
          </p:grpSpPr>
          <p:sp>
            <p:nvSpPr>
              <p:cNvPr id="33" name="Rounded Rectangle 2"/>
              <p:cNvSpPr/>
              <p:nvPr/>
            </p:nvSpPr>
            <p:spPr bwMode="auto">
              <a:xfrm>
                <a:off x="4595739" y="4513011"/>
                <a:ext cx="410192" cy="645599"/>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rgbClr val="FFFFFF">
                  <a:alpha val="81000"/>
                </a:srgbClr>
              </a:solidFill>
              <a:ln w="117475" cap="flat" cmpd="sng" algn="ctr">
                <a:noFill/>
                <a:prstDash val="solid"/>
              </a:ln>
              <a:effectLst/>
            </p:spPr>
            <p:txBody>
              <a:bodyPr lIns="68589" tIns="34295" rIns="68589" bIns="34295"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endParaRPr lang="en-US">
                  <a:solidFill>
                    <a:srgbClr val="FFFFFF"/>
                  </a:solidFill>
                  <a:ea typeface="ＭＳ Ｐゴシック" pitchFamily="-103" charset="-128"/>
                </a:endParaRPr>
              </a:p>
            </p:txBody>
          </p:sp>
          <p:sp>
            <p:nvSpPr>
              <p:cNvPr id="34" name="Rounded Rectangle 33"/>
              <p:cNvSpPr/>
              <p:nvPr/>
            </p:nvSpPr>
            <p:spPr bwMode="auto">
              <a:xfrm>
                <a:off x="467528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5" name="Rounded Rectangle 34"/>
              <p:cNvSpPr/>
              <p:nvPr/>
            </p:nvSpPr>
            <p:spPr bwMode="auto">
              <a:xfrm>
                <a:off x="477381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6" name="Rounded Rectangle 35"/>
              <p:cNvSpPr/>
              <p:nvPr/>
            </p:nvSpPr>
            <p:spPr bwMode="auto">
              <a:xfrm>
                <a:off x="4872345" y="498736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7" name="Rounded Rectangle 36"/>
              <p:cNvSpPr/>
              <p:nvPr/>
            </p:nvSpPr>
            <p:spPr bwMode="auto">
              <a:xfrm>
                <a:off x="467528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8" name="Rounded Rectangle 37"/>
              <p:cNvSpPr/>
              <p:nvPr/>
            </p:nvSpPr>
            <p:spPr bwMode="auto">
              <a:xfrm>
                <a:off x="4773815" y="4616292"/>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39" name="Rounded Rectangle 38"/>
              <p:cNvSpPr/>
              <p:nvPr/>
            </p:nvSpPr>
            <p:spPr bwMode="auto">
              <a:xfrm>
                <a:off x="4872345" y="4616292"/>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40" name="Rounded Rectangle 39"/>
              <p:cNvSpPr/>
              <p:nvPr/>
            </p:nvSpPr>
            <p:spPr bwMode="auto">
              <a:xfrm>
                <a:off x="4675285" y="4730180"/>
                <a:ext cx="61306" cy="61306"/>
              </a:xfrm>
              <a:prstGeom prst="roundRect">
                <a:avLst/>
              </a:prstGeom>
              <a:solidFill>
                <a:schemeClr val="tx1">
                  <a:lumMod val="50000"/>
                  <a:lumOff val="50000"/>
                </a:schemeClr>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41" name="Rounded Rectangle 40"/>
              <p:cNvSpPr/>
              <p:nvPr/>
            </p:nvSpPr>
            <p:spPr bwMode="auto">
              <a:xfrm>
                <a:off x="4773815" y="4730180"/>
                <a:ext cx="61306" cy="61306"/>
              </a:xfrm>
              <a:prstGeom prst="roundRect">
                <a:avLst/>
              </a:prstGeom>
              <a:solidFill>
                <a:schemeClr val="bg1"/>
              </a:solidFill>
              <a:ln>
                <a:noFill/>
                <a:headEnd type="none" w="med" len="med"/>
                <a:tailEnd type="none" w="med" len="med"/>
              </a:ln>
            </p:spPr>
            <p:style>
              <a:lnRef idx="2">
                <a:schemeClr val="accent5">
                  <a:shade val="50000"/>
                </a:schemeClr>
              </a:lnRef>
              <a:fillRef idx="1001">
                <a:schemeClr val="lt2"/>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grpSp>
      </p:grpSp>
      <p:sp>
        <p:nvSpPr>
          <p:cNvPr id="3" name="Right Brace 2"/>
          <p:cNvSpPr/>
          <p:nvPr/>
        </p:nvSpPr>
        <p:spPr>
          <a:xfrm rot="16200000">
            <a:off x="5598217" y="-414561"/>
            <a:ext cx="508527" cy="8046632"/>
          </a:xfrm>
          <a:prstGeom prst="rightBrace">
            <a:avLst>
              <a:gd name="adj1" fmla="val 34034"/>
              <a:gd name="adj2"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2" name="TextBox 51"/>
          <p:cNvSpPr txBox="1"/>
          <p:nvPr/>
        </p:nvSpPr>
        <p:spPr>
          <a:xfrm>
            <a:off x="617607" y="5506842"/>
            <a:ext cx="2646875" cy="369332"/>
          </a:xfrm>
          <a:prstGeom prst="rect">
            <a:avLst/>
          </a:prstGeom>
          <a:noFill/>
        </p:spPr>
        <p:txBody>
          <a:bodyPr wrap="square" rtlCol="0">
            <a:spAutoFit/>
          </a:bodyPr>
          <a:lstStyle/>
          <a:p>
            <a:pPr algn="ctr" defTabSz="914400"/>
            <a:r>
              <a:rPr lang="en-US" dirty="0" smtClean="0">
                <a:solidFill>
                  <a:srgbClr val="FFFFFF"/>
                </a:solidFill>
                <a:latin typeface="Segoe UI Light" panose="020B0502040204020203" pitchFamily="34" charset="0"/>
                <a:cs typeface="Segoe UI Light" panose="020B0502040204020203" pitchFamily="34" charset="0"/>
              </a:rPr>
              <a:t>Resources/Applications</a:t>
            </a:r>
            <a:endParaRPr lang="en-US" dirty="0">
              <a:solidFill>
                <a:srgbClr val="FFFFFF"/>
              </a:solidFill>
              <a:latin typeface="Segoe UI Light" panose="020B0502040204020203" pitchFamily="34" charset="0"/>
              <a:cs typeface="Segoe UI Light" panose="020B0502040204020203" pitchFamily="34" charset="0"/>
            </a:endParaRPr>
          </a:p>
        </p:txBody>
      </p:sp>
      <p:sp>
        <p:nvSpPr>
          <p:cNvPr id="53" name="TextBox 52"/>
          <p:cNvSpPr txBox="1"/>
          <p:nvPr/>
        </p:nvSpPr>
        <p:spPr>
          <a:xfrm>
            <a:off x="4720417" y="5501101"/>
            <a:ext cx="2646875" cy="369332"/>
          </a:xfrm>
          <a:prstGeom prst="rect">
            <a:avLst/>
          </a:prstGeom>
          <a:noFill/>
        </p:spPr>
        <p:txBody>
          <a:bodyPr wrap="square" rtlCol="0">
            <a:spAutoFit/>
          </a:bodyPr>
          <a:lstStyle/>
          <a:p>
            <a:pPr algn="ctr" defTabSz="914400"/>
            <a:r>
              <a:rPr lang="en-US" dirty="0" smtClean="0">
                <a:solidFill>
                  <a:srgbClr val="FFFFFF"/>
                </a:solidFill>
                <a:latin typeface="Segoe UI Light" panose="020B0502040204020203" pitchFamily="34" charset="0"/>
                <a:cs typeface="Segoe UI Light" panose="020B0502040204020203" pitchFamily="34" charset="0"/>
              </a:rPr>
              <a:t>Devices</a:t>
            </a:r>
            <a:endParaRPr lang="en-US" dirty="0">
              <a:solidFill>
                <a:srgbClr val="FFFFFF"/>
              </a:solidFill>
              <a:latin typeface="Segoe UI Light" panose="020B0502040204020203" pitchFamily="34" charset="0"/>
              <a:cs typeface="Segoe UI Light" panose="020B0502040204020203" pitchFamily="34" charset="0"/>
            </a:endParaRPr>
          </a:p>
        </p:txBody>
      </p:sp>
      <p:sp>
        <p:nvSpPr>
          <p:cNvPr id="54" name="TextBox 53"/>
          <p:cNvSpPr txBox="1"/>
          <p:nvPr/>
        </p:nvSpPr>
        <p:spPr>
          <a:xfrm>
            <a:off x="8580838" y="5505428"/>
            <a:ext cx="2646875" cy="369332"/>
          </a:xfrm>
          <a:prstGeom prst="rect">
            <a:avLst/>
          </a:prstGeom>
          <a:noFill/>
        </p:spPr>
        <p:txBody>
          <a:bodyPr wrap="square" rtlCol="0">
            <a:spAutoFit/>
          </a:bodyPr>
          <a:lstStyle/>
          <a:p>
            <a:pPr algn="ctr" defTabSz="914400"/>
            <a:r>
              <a:rPr lang="en-US" dirty="0" smtClean="0">
                <a:solidFill>
                  <a:srgbClr val="FFFFFF"/>
                </a:solidFill>
                <a:latin typeface="Segoe UI Light" panose="020B0502040204020203" pitchFamily="34" charset="0"/>
                <a:cs typeface="Segoe UI Light" panose="020B0502040204020203" pitchFamily="34" charset="0"/>
              </a:rPr>
              <a:t>Users</a:t>
            </a:r>
            <a:endParaRPr lang="en-US" dirty="0">
              <a:solidFill>
                <a:srgbClr val="FFFFFF"/>
              </a:solidFill>
              <a:latin typeface="Segoe UI Light" panose="020B0502040204020203" pitchFamily="34" charset="0"/>
              <a:cs typeface="Segoe UI Light" panose="020B0502040204020203" pitchFamily="34" charset="0"/>
            </a:endParaRPr>
          </a:p>
        </p:txBody>
      </p:sp>
      <p:sp>
        <p:nvSpPr>
          <p:cNvPr id="56" name="Freeform 164"/>
          <p:cNvSpPr>
            <a:spLocks noEditPoints="1"/>
          </p:cNvSpPr>
          <p:nvPr/>
        </p:nvSpPr>
        <p:spPr bwMode="black">
          <a:xfrm>
            <a:off x="6441310" y="2466805"/>
            <a:ext cx="708068" cy="78076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202132537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AD empowers you to protect resources</a:t>
            </a:r>
          </a:p>
        </p:txBody>
      </p:sp>
      <p:sp>
        <p:nvSpPr>
          <p:cNvPr id="5" name="Rectangle 4"/>
          <p:cNvSpPr/>
          <p:nvPr/>
        </p:nvSpPr>
        <p:spPr bwMode="auto">
          <a:xfrm>
            <a:off x="549019" y="1211287"/>
            <a:ext cx="2560292" cy="15544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Network location aware primary authentication</a:t>
            </a:r>
            <a:endParaRPr lang="en-US" sz="1600" dirty="0">
              <a:gradFill>
                <a:gsLst>
                  <a:gs pos="0">
                    <a:srgbClr val="FFFFFF"/>
                  </a:gs>
                  <a:gs pos="100000">
                    <a:srgbClr val="FFFFFF"/>
                  </a:gs>
                </a:gsLst>
                <a:lin ang="5400000" scaled="0"/>
              </a:gradFill>
            </a:endParaRPr>
          </a:p>
        </p:txBody>
      </p:sp>
      <p:sp>
        <p:nvSpPr>
          <p:cNvPr id="6" name="Rectangle 5"/>
          <p:cNvSpPr/>
          <p:nvPr/>
        </p:nvSpPr>
        <p:spPr bwMode="auto">
          <a:xfrm>
            <a:off x="549019" y="3040068"/>
            <a:ext cx="2560292" cy="15342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Always require fresh authentication for sensitive resources</a:t>
            </a:r>
            <a:endParaRPr lang="en-US" sz="1600" dirty="0">
              <a:gradFill>
                <a:gsLst>
                  <a:gs pos="0">
                    <a:srgbClr val="FFFFFF"/>
                  </a:gs>
                  <a:gs pos="100000">
                    <a:srgbClr val="FFFFFF"/>
                  </a:gs>
                </a:gsLst>
                <a:lin ang="5400000" scaled="0"/>
              </a:gradFill>
            </a:endParaRPr>
          </a:p>
        </p:txBody>
      </p:sp>
      <p:sp>
        <p:nvSpPr>
          <p:cNvPr id="7" name="Rectangle 6"/>
          <p:cNvSpPr/>
          <p:nvPr/>
        </p:nvSpPr>
        <p:spPr bwMode="auto">
          <a:xfrm>
            <a:off x="549019" y="4785441"/>
            <a:ext cx="2560292" cy="164590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Require known devices</a:t>
            </a:r>
            <a:endParaRPr lang="en-US" sz="1600" dirty="0">
              <a:gradFill>
                <a:gsLst>
                  <a:gs pos="0">
                    <a:srgbClr val="FFFFFF"/>
                  </a:gs>
                  <a:gs pos="100000">
                    <a:srgbClr val="FFFFFF"/>
                  </a:gs>
                </a:gsLst>
                <a:lin ang="5400000" scaled="0"/>
              </a:gradFill>
            </a:endParaRPr>
          </a:p>
        </p:txBody>
      </p:sp>
      <p:sp>
        <p:nvSpPr>
          <p:cNvPr id="8" name="Rectangle 7"/>
          <p:cNvSpPr/>
          <p:nvPr/>
        </p:nvSpPr>
        <p:spPr bwMode="auto">
          <a:xfrm>
            <a:off x="9327163" y="3040067"/>
            <a:ext cx="2560292" cy="15342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Require multiple factor authentication</a:t>
            </a:r>
            <a:endParaRPr lang="en-US" sz="1600" dirty="0">
              <a:gradFill>
                <a:gsLst>
                  <a:gs pos="0">
                    <a:srgbClr val="FFFFFF"/>
                  </a:gs>
                  <a:gs pos="100000">
                    <a:srgbClr val="FFFFFF"/>
                  </a:gs>
                </a:gsLst>
                <a:lin ang="5400000" scaled="0"/>
              </a:gradFill>
            </a:endParaRPr>
          </a:p>
        </p:txBody>
      </p:sp>
      <p:sp>
        <p:nvSpPr>
          <p:cNvPr id="9" name="Rectangle 8"/>
          <p:cNvSpPr/>
          <p:nvPr/>
        </p:nvSpPr>
        <p:spPr bwMode="auto">
          <a:xfrm>
            <a:off x="9327163" y="1210774"/>
            <a:ext cx="2560292" cy="155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Allow only specific users/groups</a:t>
            </a:r>
            <a:endParaRPr lang="en-US" sz="1600" dirty="0">
              <a:gradFill>
                <a:gsLst>
                  <a:gs pos="0">
                    <a:srgbClr val="FFFFFF"/>
                  </a:gs>
                  <a:gs pos="100000">
                    <a:srgbClr val="FFFFFF"/>
                  </a:gs>
                </a:gsLst>
                <a:lin ang="5400000" scaled="0"/>
              </a:gradFill>
            </a:endParaRPr>
          </a:p>
        </p:txBody>
      </p:sp>
      <p:grpSp>
        <p:nvGrpSpPr>
          <p:cNvPr id="20" name="Group 19"/>
          <p:cNvGrpSpPr/>
          <p:nvPr/>
        </p:nvGrpSpPr>
        <p:grpSpPr>
          <a:xfrm>
            <a:off x="3475067" y="1210774"/>
            <a:ext cx="5669218" cy="4918010"/>
            <a:chOff x="3566506" y="1210774"/>
            <a:chExt cx="5669218" cy="4918010"/>
          </a:xfrm>
        </p:grpSpPr>
        <p:sp>
          <p:nvSpPr>
            <p:cNvPr id="19" name="Rectangle 18"/>
            <p:cNvSpPr/>
            <p:nvPr/>
          </p:nvSpPr>
          <p:spPr bwMode="auto">
            <a:xfrm>
              <a:off x="3566506" y="1210774"/>
              <a:ext cx="5486340" cy="3932390"/>
            </a:xfrm>
            <a:prstGeom prst="rect">
              <a:avLst/>
            </a:prstGeom>
            <a:noFill/>
            <a:ln w="6350">
              <a:solidFill>
                <a:schemeClr val="tx1"/>
              </a:solidFill>
              <a:prstDash val="dash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1" name="Group 10"/>
            <p:cNvGrpSpPr/>
            <p:nvPr/>
          </p:nvGrpSpPr>
          <p:grpSpPr bwMode="black">
            <a:xfrm>
              <a:off x="7041188" y="4574321"/>
              <a:ext cx="2194536" cy="1554463"/>
              <a:chOff x="813584" y="4312262"/>
              <a:chExt cx="478309" cy="370027"/>
            </a:xfrm>
          </p:grpSpPr>
          <p:sp>
            <p:nvSpPr>
              <p:cNvPr id="12"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13"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grpSp>
        <p:sp>
          <p:nvSpPr>
            <p:cNvPr id="14" name="Text Placeholder 4"/>
            <p:cNvSpPr txBox="1">
              <a:spLocks/>
            </p:cNvSpPr>
            <p:nvPr/>
          </p:nvSpPr>
          <p:spPr>
            <a:xfrm>
              <a:off x="3657945" y="1351435"/>
              <a:ext cx="5394901" cy="357466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1600" b="1" dirty="0" smtClean="0">
                  <a:solidFill>
                    <a:srgbClr val="FFFFFF"/>
                  </a:solidFill>
                </a:rPr>
                <a:t>Authentication policy</a:t>
              </a:r>
              <a:endParaRPr lang="en-US" sz="1600" b="1" dirty="0">
                <a:solidFill>
                  <a:srgbClr val="FFFFFF"/>
                </a:solidFill>
              </a:endParaRPr>
            </a:p>
            <a:p>
              <a:pPr defTabSz="914400">
                <a:lnSpc>
                  <a:spcPct val="100000"/>
                </a:lnSpc>
                <a:spcBef>
                  <a:spcPts val="0"/>
                </a:spcBef>
                <a:buSzTx/>
              </a:pPr>
              <a:r>
                <a:rPr lang="en-US" sz="1600" dirty="0" smtClean="0">
                  <a:solidFill>
                    <a:srgbClr val="FFFFFF"/>
                  </a:solidFill>
                </a:rPr>
                <a:t>A] No passwords for extranet access – smartcard only</a:t>
              </a:r>
            </a:p>
            <a:p>
              <a:pPr marL="0" indent="0" defTabSz="914400">
                <a:lnSpc>
                  <a:spcPct val="100000"/>
                </a:lnSpc>
                <a:spcBef>
                  <a:spcPts val="0"/>
                </a:spcBef>
                <a:buSzTx/>
                <a:buFont typeface="Arial" pitchFamily="34" charset="0"/>
                <a:buNone/>
              </a:pPr>
              <a:endParaRPr lang="en-US" sz="1600" dirty="0">
                <a:solidFill>
                  <a:srgbClr val="FFFFFF"/>
                </a:solidFill>
              </a:endParaRP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r>
                <a:rPr lang="en-US" sz="1600" b="1" dirty="0" smtClean="0">
                  <a:solidFill>
                    <a:srgbClr val="FFFFFF"/>
                  </a:solidFill>
                </a:rPr>
                <a:t>Resource specific settings</a:t>
              </a:r>
            </a:p>
            <a:p>
              <a:pPr defTabSz="914400">
                <a:lnSpc>
                  <a:spcPct val="100000"/>
                </a:lnSpc>
                <a:spcBef>
                  <a:spcPts val="0"/>
                </a:spcBef>
                <a:buSzTx/>
              </a:pPr>
              <a:r>
                <a:rPr lang="en-US" sz="1600" dirty="0" smtClean="0">
                  <a:solidFill>
                    <a:srgbClr val="FFFFFF"/>
                  </a:solidFill>
                </a:rPr>
                <a:t>B] No SSO – User must always provide credentials afresh</a:t>
              </a: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endParaRPr lang="en-US" sz="1600" dirty="0">
                <a:solidFill>
                  <a:srgbClr val="FFFFFF"/>
                </a:solidFill>
              </a:endParaRPr>
            </a:p>
            <a:p>
              <a:pPr marL="0" indent="0" defTabSz="914400">
                <a:lnSpc>
                  <a:spcPct val="100000"/>
                </a:lnSpc>
                <a:spcBef>
                  <a:spcPts val="0"/>
                </a:spcBef>
                <a:buSzTx/>
                <a:buFont typeface="Arial" pitchFamily="34" charset="0"/>
                <a:buNone/>
              </a:pPr>
              <a:r>
                <a:rPr lang="en-US" sz="1600" b="1" dirty="0" smtClean="0">
                  <a:solidFill>
                    <a:srgbClr val="FFFFFF"/>
                  </a:solidFill>
                </a:rPr>
                <a:t>RP Issuance Authorization Rules</a:t>
              </a:r>
              <a:endParaRPr lang="en-US" sz="1600" b="1" dirty="0">
                <a:solidFill>
                  <a:srgbClr val="FFFFFF"/>
                </a:solidFill>
              </a:endParaRPr>
            </a:p>
            <a:p>
              <a:pPr defTabSz="914400">
                <a:lnSpc>
                  <a:spcPct val="100000"/>
                </a:lnSpc>
                <a:spcBef>
                  <a:spcPts val="0"/>
                </a:spcBef>
                <a:buSzTx/>
              </a:pPr>
              <a:r>
                <a:rPr lang="en-US" sz="1600" dirty="0" smtClean="0">
                  <a:solidFill>
                    <a:srgbClr val="FFFFFF"/>
                  </a:solidFill>
                </a:rPr>
                <a:t>C] Access allowed only from workplace joined devices</a:t>
              </a:r>
            </a:p>
            <a:p>
              <a:pPr defTabSz="914400">
                <a:lnSpc>
                  <a:spcPct val="100000"/>
                </a:lnSpc>
                <a:spcBef>
                  <a:spcPts val="0"/>
                </a:spcBef>
                <a:buSzTx/>
              </a:pPr>
              <a:r>
                <a:rPr lang="en-US" sz="1600" dirty="0">
                  <a:solidFill>
                    <a:srgbClr val="FFFFFF"/>
                  </a:solidFill>
                </a:rPr>
                <a:t>D] Only a specific set of users/groups allowed access</a:t>
              </a:r>
            </a:p>
            <a:p>
              <a:pPr defTabSz="914400">
                <a:lnSpc>
                  <a:spcPct val="100000"/>
                </a:lnSpc>
                <a:spcBef>
                  <a:spcPts val="0"/>
                </a:spcBef>
                <a:buSzTx/>
              </a:pPr>
              <a:r>
                <a:rPr lang="en-US" sz="1600" dirty="0" smtClean="0">
                  <a:solidFill>
                    <a:srgbClr val="FFFFFF"/>
                  </a:solidFill>
                </a:rPr>
                <a:t>E] Access allowed only if MFA was performed</a:t>
              </a:r>
            </a:p>
            <a:p>
              <a:pPr defTabSz="914400">
                <a:lnSpc>
                  <a:spcPct val="100000"/>
                </a:lnSpc>
                <a:spcBef>
                  <a:spcPts val="0"/>
                </a:spcBef>
                <a:buSzTx/>
              </a:pPr>
              <a:endParaRPr lang="en-US" sz="1600" dirty="0" smtClean="0">
                <a:solidFill>
                  <a:srgbClr val="FFFFFF"/>
                </a:solidFill>
              </a:endParaRPr>
            </a:p>
          </p:txBody>
        </p:sp>
      </p:grpSp>
      <p:sp>
        <p:nvSpPr>
          <p:cNvPr id="21" name="Oval 20"/>
          <p:cNvSpPr/>
          <p:nvPr/>
        </p:nvSpPr>
        <p:spPr bwMode="auto">
          <a:xfrm>
            <a:off x="366141" y="105385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a:t>
            </a:r>
            <a:endParaRPr lang="en-US" sz="2000" dirty="0">
              <a:gradFill>
                <a:gsLst>
                  <a:gs pos="0">
                    <a:srgbClr val="FFFFFF"/>
                  </a:gs>
                  <a:gs pos="100000">
                    <a:srgbClr val="FFFFFF"/>
                  </a:gs>
                </a:gsLst>
                <a:lin ang="5400000" scaled="0"/>
              </a:gradFill>
            </a:endParaRPr>
          </a:p>
        </p:txBody>
      </p:sp>
      <p:sp>
        <p:nvSpPr>
          <p:cNvPr id="23" name="Oval 22"/>
          <p:cNvSpPr/>
          <p:nvPr/>
        </p:nvSpPr>
        <p:spPr bwMode="auto">
          <a:xfrm>
            <a:off x="366141" y="286120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t>
            </a:r>
          </a:p>
        </p:txBody>
      </p:sp>
      <p:sp>
        <p:nvSpPr>
          <p:cNvPr id="24" name="Oval 23"/>
          <p:cNvSpPr/>
          <p:nvPr/>
        </p:nvSpPr>
        <p:spPr bwMode="auto">
          <a:xfrm>
            <a:off x="366141" y="4629914"/>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a:t>
            </a:r>
          </a:p>
        </p:txBody>
      </p:sp>
      <p:sp>
        <p:nvSpPr>
          <p:cNvPr id="25" name="Oval 24"/>
          <p:cNvSpPr/>
          <p:nvPr/>
        </p:nvSpPr>
        <p:spPr bwMode="auto">
          <a:xfrm>
            <a:off x="9144285" y="1054351"/>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
            </a:r>
            <a:endParaRPr lang="en-US" sz="2000" dirty="0">
              <a:gradFill>
                <a:gsLst>
                  <a:gs pos="0">
                    <a:srgbClr val="FFFFFF"/>
                  </a:gs>
                  <a:gs pos="100000">
                    <a:srgbClr val="FFFFFF"/>
                  </a:gs>
                </a:gsLst>
                <a:lin ang="5400000" scaled="0"/>
              </a:gradFill>
            </a:endParaRPr>
          </a:p>
        </p:txBody>
      </p:sp>
      <p:sp>
        <p:nvSpPr>
          <p:cNvPr id="26" name="Oval 25"/>
          <p:cNvSpPr/>
          <p:nvPr/>
        </p:nvSpPr>
        <p:spPr bwMode="auto">
          <a:xfrm>
            <a:off x="9144285" y="286120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E</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921900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 and devices</a:t>
            </a:r>
          </a:p>
        </p:txBody>
      </p:sp>
      <p:sp>
        <p:nvSpPr>
          <p:cNvPr id="5" name="Rectangle 4"/>
          <p:cNvSpPr/>
          <p:nvPr/>
        </p:nvSpPr>
        <p:spPr bwMode="auto">
          <a:xfrm>
            <a:off x="549019" y="1211287"/>
            <a:ext cx="2560292" cy="15544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Authentication blocked on Lost/disabled devices</a:t>
            </a:r>
            <a:endParaRPr lang="en-US" sz="1600" dirty="0">
              <a:gradFill>
                <a:gsLst>
                  <a:gs pos="0">
                    <a:srgbClr val="FFFFFF"/>
                  </a:gs>
                  <a:gs pos="100000">
                    <a:srgbClr val="FFFFFF"/>
                  </a:gs>
                </a:gsLst>
                <a:lin ang="5400000" scaled="0"/>
              </a:gradFill>
            </a:endParaRPr>
          </a:p>
        </p:txBody>
      </p:sp>
      <p:sp>
        <p:nvSpPr>
          <p:cNvPr id="6" name="Rectangle 5"/>
          <p:cNvSpPr/>
          <p:nvPr/>
        </p:nvSpPr>
        <p:spPr bwMode="auto">
          <a:xfrm>
            <a:off x="549019" y="3040068"/>
            <a:ext cx="2560292" cy="15342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Automatic SSO invalidation for lost/disabled devices</a:t>
            </a:r>
            <a:endParaRPr lang="en-US" sz="1600" dirty="0">
              <a:gradFill>
                <a:gsLst>
                  <a:gs pos="0">
                    <a:srgbClr val="FFFFFF"/>
                  </a:gs>
                  <a:gs pos="100000">
                    <a:srgbClr val="FFFFFF"/>
                  </a:gs>
                </a:gsLst>
                <a:lin ang="5400000" scaled="0"/>
              </a:gradFill>
            </a:endParaRPr>
          </a:p>
        </p:txBody>
      </p:sp>
      <p:sp>
        <p:nvSpPr>
          <p:cNvPr id="7" name="Rectangle 6"/>
          <p:cNvSpPr/>
          <p:nvPr/>
        </p:nvSpPr>
        <p:spPr bwMode="auto">
          <a:xfrm>
            <a:off x="549019" y="4785441"/>
            <a:ext cx="2560292" cy="164590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Conditional remote wipe using </a:t>
            </a:r>
            <a:r>
              <a:rPr lang="en-US" sz="1600" dirty="0" smtClean="0">
                <a:gradFill>
                  <a:gsLst>
                    <a:gs pos="0">
                      <a:srgbClr val="FFFFFF"/>
                    </a:gs>
                    <a:gs pos="100000">
                      <a:srgbClr val="FFFFFF"/>
                    </a:gs>
                  </a:gsLst>
                  <a:lin ang="5400000" scaled="0"/>
                </a:gradFill>
              </a:rPr>
              <a:t>Intune</a:t>
            </a:r>
            <a:endParaRPr lang="en-US" sz="1600" dirty="0">
              <a:gradFill>
                <a:gsLst>
                  <a:gs pos="0">
                    <a:srgbClr val="FFFFFF"/>
                  </a:gs>
                  <a:gs pos="100000">
                    <a:srgbClr val="FFFFFF"/>
                  </a:gs>
                </a:gsLst>
                <a:lin ang="5400000" scaled="0"/>
              </a:gradFill>
            </a:endParaRPr>
          </a:p>
        </p:txBody>
      </p:sp>
      <p:sp>
        <p:nvSpPr>
          <p:cNvPr id="8" name="Rectangle 7"/>
          <p:cNvSpPr/>
          <p:nvPr/>
        </p:nvSpPr>
        <p:spPr bwMode="auto">
          <a:xfrm>
            <a:off x="9327163" y="3040067"/>
            <a:ext cx="2560292" cy="15342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a:t>
            </a:r>
            <a:r>
              <a:rPr lang="en-US" sz="1600" dirty="0">
                <a:gradFill>
                  <a:gsLst>
                    <a:gs pos="0">
                      <a:srgbClr val="FFFFFF"/>
                    </a:gs>
                    <a:gs pos="100000">
                      <a:srgbClr val="FFFFFF"/>
                    </a:gs>
                  </a:gsLst>
                  <a:lin ang="5400000" scaled="0"/>
                </a:gradFill>
              </a:rPr>
              <a:t>for Workplace Join</a:t>
            </a:r>
          </a:p>
        </p:txBody>
      </p:sp>
      <p:sp>
        <p:nvSpPr>
          <p:cNvPr id="9" name="Rectangle 8"/>
          <p:cNvSpPr/>
          <p:nvPr/>
        </p:nvSpPr>
        <p:spPr bwMode="auto">
          <a:xfrm>
            <a:off x="9327163" y="1210774"/>
            <a:ext cx="2560292" cy="155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Configurable SSO invalidation </a:t>
            </a:r>
            <a:r>
              <a:rPr lang="en-US" sz="1600" dirty="0" smtClean="0">
                <a:gradFill>
                  <a:gsLst>
                    <a:gs pos="0">
                      <a:srgbClr val="FFFFFF"/>
                    </a:gs>
                    <a:gs pos="100000">
                      <a:srgbClr val="FFFFFF"/>
                    </a:gs>
                  </a:gsLst>
                  <a:lin ang="5400000" scaled="0"/>
                </a:gradFill>
              </a:rPr>
              <a:t>threshold</a:t>
            </a:r>
            <a:endParaRPr lang="en-US" sz="1600" dirty="0">
              <a:gradFill>
                <a:gsLst>
                  <a:gs pos="0">
                    <a:srgbClr val="FFFFFF"/>
                  </a:gs>
                  <a:gs pos="100000">
                    <a:srgbClr val="FFFFFF"/>
                  </a:gs>
                </a:gsLst>
                <a:lin ang="5400000" scaled="0"/>
              </a:gradFill>
            </a:endParaRPr>
          </a:p>
        </p:txBody>
      </p:sp>
      <p:grpSp>
        <p:nvGrpSpPr>
          <p:cNvPr id="20" name="Group 19"/>
          <p:cNvGrpSpPr/>
          <p:nvPr/>
        </p:nvGrpSpPr>
        <p:grpSpPr>
          <a:xfrm>
            <a:off x="3292188" y="1210774"/>
            <a:ext cx="5852097" cy="4918010"/>
            <a:chOff x="3383627" y="1210774"/>
            <a:chExt cx="5852097" cy="4918010"/>
          </a:xfrm>
        </p:grpSpPr>
        <p:sp>
          <p:nvSpPr>
            <p:cNvPr id="19" name="Rectangle 18"/>
            <p:cNvSpPr/>
            <p:nvPr/>
          </p:nvSpPr>
          <p:spPr bwMode="auto">
            <a:xfrm>
              <a:off x="3383627" y="1210774"/>
              <a:ext cx="5760657" cy="3932390"/>
            </a:xfrm>
            <a:prstGeom prst="rect">
              <a:avLst/>
            </a:prstGeom>
            <a:noFill/>
            <a:ln w="6350">
              <a:solidFill>
                <a:schemeClr val="tx1"/>
              </a:solidFill>
              <a:prstDash val="dash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1" name="Group 10"/>
            <p:cNvGrpSpPr/>
            <p:nvPr/>
          </p:nvGrpSpPr>
          <p:grpSpPr bwMode="black">
            <a:xfrm>
              <a:off x="7041188" y="4574321"/>
              <a:ext cx="2194536" cy="1554463"/>
              <a:chOff x="813584" y="4312262"/>
              <a:chExt cx="478309" cy="370027"/>
            </a:xfrm>
          </p:grpSpPr>
          <p:sp>
            <p:nvSpPr>
              <p:cNvPr id="12"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13"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grpSp>
        <p:sp>
          <p:nvSpPr>
            <p:cNvPr id="14" name="Text Placeholder 4"/>
            <p:cNvSpPr txBox="1">
              <a:spLocks/>
            </p:cNvSpPr>
            <p:nvPr/>
          </p:nvSpPr>
          <p:spPr>
            <a:xfrm>
              <a:off x="3475067" y="1351435"/>
              <a:ext cx="5760657" cy="357466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pPr>
              <a:r>
                <a:rPr lang="en-US" sz="1600" b="1" dirty="0" smtClean="0">
                  <a:solidFill>
                    <a:srgbClr val="FFFFFF"/>
                  </a:solidFill>
                </a:rPr>
                <a:t>Lost device protection</a:t>
              </a:r>
              <a:endParaRPr lang="en-US" sz="1600" b="1" dirty="0">
                <a:solidFill>
                  <a:srgbClr val="FFFFFF"/>
                </a:solidFill>
              </a:endParaRPr>
            </a:p>
            <a:p>
              <a:pPr defTabSz="914400">
                <a:lnSpc>
                  <a:spcPct val="100000"/>
                </a:lnSpc>
                <a:spcBef>
                  <a:spcPts val="0"/>
                </a:spcBef>
                <a:buSzTx/>
              </a:pPr>
              <a:r>
                <a:rPr lang="en-US" sz="1600" dirty="0" smtClean="0">
                  <a:solidFill>
                    <a:srgbClr val="FFFFFF"/>
                  </a:solidFill>
                </a:rPr>
                <a:t>A] Delete/disable ‘</a:t>
              </a:r>
              <a:r>
                <a:rPr lang="en-US" sz="1600" dirty="0" err="1" smtClean="0">
                  <a:solidFill>
                    <a:srgbClr val="FFFFFF"/>
                  </a:solidFill>
                </a:rPr>
                <a:t>User@Device</a:t>
              </a:r>
              <a:r>
                <a:rPr lang="en-US" sz="1600" dirty="0" smtClean="0">
                  <a:solidFill>
                    <a:srgbClr val="FFFFFF"/>
                  </a:solidFill>
                </a:rPr>
                <a:t>’ objects in AD</a:t>
              </a:r>
            </a:p>
            <a:p>
              <a:pPr defTabSz="914400">
                <a:lnSpc>
                  <a:spcPct val="100000"/>
                </a:lnSpc>
                <a:spcBef>
                  <a:spcPts val="0"/>
                </a:spcBef>
                <a:buSzTx/>
              </a:pPr>
              <a:r>
                <a:rPr lang="en-US" sz="1600" dirty="0" smtClean="0">
                  <a:solidFill>
                    <a:srgbClr val="FFFFFF"/>
                  </a:solidFill>
                </a:rPr>
                <a:t>B] SSO state is invalidated if workplace join certificate does not match information stored in encrypted SSO state.</a:t>
              </a:r>
            </a:p>
            <a:p>
              <a:pPr defTabSz="914400">
                <a:lnSpc>
                  <a:spcPct val="100000"/>
                </a:lnSpc>
                <a:spcBef>
                  <a:spcPts val="0"/>
                </a:spcBef>
                <a:buSzTx/>
              </a:pPr>
              <a:r>
                <a:rPr lang="en-US" sz="1600" dirty="0" smtClean="0">
                  <a:solidFill>
                    <a:srgbClr val="FFFFFF"/>
                  </a:solidFill>
                </a:rPr>
                <a:t>C] Conditional wipe of corporate data with Intune.</a:t>
              </a:r>
            </a:p>
            <a:p>
              <a:pPr marL="0" indent="0" defTabSz="914400">
                <a:lnSpc>
                  <a:spcPct val="100000"/>
                </a:lnSpc>
                <a:spcBef>
                  <a:spcPts val="0"/>
                </a:spcBef>
                <a:buSzTx/>
                <a:buFont typeface="Arial" pitchFamily="34" charset="0"/>
                <a:buNone/>
              </a:pPr>
              <a:endParaRPr lang="en-US" sz="1600" dirty="0" smtClean="0">
                <a:solidFill>
                  <a:srgbClr val="FFFFFF"/>
                </a:solidFill>
              </a:endParaRPr>
            </a:p>
            <a:p>
              <a:pPr marL="0" indent="0" defTabSz="914400">
                <a:lnSpc>
                  <a:spcPct val="100000"/>
                </a:lnSpc>
                <a:spcBef>
                  <a:spcPts val="0"/>
                </a:spcBef>
                <a:buSzTx/>
                <a:buFont typeface="Arial" pitchFamily="34" charset="0"/>
                <a:buNone/>
              </a:pPr>
              <a:r>
                <a:rPr lang="en-US" sz="1600" b="1" dirty="0" smtClean="0">
                  <a:solidFill>
                    <a:srgbClr val="FFFFFF"/>
                  </a:solidFill>
                </a:rPr>
                <a:t>Protection for ‘breach’ events</a:t>
              </a:r>
            </a:p>
            <a:p>
              <a:pPr defTabSz="914400">
                <a:lnSpc>
                  <a:spcPct val="100000"/>
                </a:lnSpc>
                <a:spcBef>
                  <a:spcPts val="0"/>
                </a:spcBef>
                <a:buSzTx/>
              </a:pPr>
              <a:r>
                <a:rPr lang="en-US" sz="1600" dirty="0" smtClean="0">
                  <a:solidFill>
                    <a:srgbClr val="FFFFFF"/>
                  </a:solidFill>
                </a:rPr>
                <a:t>D] </a:t>
              </a:r>
              <a:r>
                <a:rPr lang="en-US" sz="1600" dirty="0">
                  <a:solidFill>
                    <a:srgbClr val="FFFFFF"/>
                  </a:solidFill>
                </a:rPr>
                <a:t>SSO state generated prior to configured timestamp is invalidated to protect against rare ‘breach’ events.</a:t>
              </a:r>
            </a:p>
            <a:p>
              <a:pPr defTabSz="914400">
                <a:lnSpc>
                  <a:spcPct val="100000"/>
                </a:lnSpc>
                <a:spcBef>
                  <a:spcPts val="0"/>
                </a:spcBef>
                <a:buSzTx/>
              </a:pPr>
              <a:endParaRPr lang="en-US" sz="1600" dirty="0">
                <a:solidFill>
                  <a:srgbClr val="FFFFFF"/>
                </a:solidFill>
              </a:endParaRPr>
            </a:p>
            <a:p>
              <a:pPr marL="0" indent="0" defTabSz="914400">
                <a:lnSpc>
                  <a:spcPct val="100000"/>
                </a:lnSpc>
                <a:spcBef>
                  <a:spcPts val="0"/>
                </a:spcBef>
                <a:buSzTx/>
                <a:buFont typeface="Arial" pitchFamily="34" charset="0"/>
                <a:buNone/>
              </a:pPr>
              <a:r>
                <a:rPr lang="en-US" sz="1600" b="1" dirty="0" smtClean="0">
                  <a:solidFill>
                    <a:srgbClr val="FFFFFF"/>
                  </a:solidFill>
                </a:rPr>
                <a:t>Secure workplace join</a:t>
              </a:r>
            </a:p>
            <a:p>
              <a:pPr defTabSz="914400">
                <a:lnSpc>
                  <a:spcPct val="100000"/>
                </a:lnSpc>
                <a:spcBef>
                  <a:spcPts val="0"/>
                </a:spcBef>
                <a:buSzTx/>
              </a:pPr>
              <a:r>
                <a:rPr lang="en-US" sz="1600" dirty="0" smtClean="0">
                  <a:solidFill>
                    <a:srgbClr val="FFFFFF"/>
                  </a:solidFill>
                </a:rPr>
                <a:t>E] Workplace </a:t>
              </a:r>
              <a:r>
                <a:rPr lang="en-US" sz="1600" dirty="0">
                  <a:solidFill>
                    <a:srgbClr val="FFFFFF"/>
                  </a:solidFill>
                </a:rPr>
                <a:t>join </a:t>
              </a:r>
              <a:r>
                <a:rPr lang="en-US" sz="1600" dirty="0" smtClean="0">
                  <a:solidFill>
                    <a:srgbClr val="FFFFFF"/>
                  </a:solidFill>
                </a:rPr>
                <a:t>protected by MFA – device authentication is a reliable &amp; seamless </a:t>
              </a:r>
              <a:r>
                <a:rPr lang="en-US" sz="1600" dirty="0">
                  <a:solidFill>
                    <a:srgbClr val="FFFFFF"/>
                  </a:solidFill>
                </a:rPr>
                <a:t>second factor authentication method.</a:t>
              </a:r>
            </a:p>
            <a:p>
              <a:pPr defTabSz="914400">
                <a:lnSpc>
                  <a:spcPct val="100000"/>
                </a:lnSpc>
                <a:spcBef>
                  <a:spcPts val="0"/>
                </a:spcBef>
                <a:buSzTx/>
              </a:pPr>
              <a:endParaRPr lang="en-US" sz="1600" dirty="0" smtClean="0">
                <a:solidFill>
                  <a:srgbClr val="FFFFFF"/>
                </a:solidFill>
              </a:endParaRPr>
            </a:p>
          </p:txBody>
        </p:sp>
      </p:grpSp>
      <p:sp>
        <p:nvSpPr>
          <p:cNvPr id="21" name="Oval 20"/>
          <p:cNvSpPr/>
          <p:nvPr/>
        </p:nvSpPr>
        <p:spPr bwMode="auto">
          <a:xfrm>
            <a:off x="366141" y="105385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a:t>
            </a:r>
            <a:endParaRPr lang="en-US" sz="2000" dirty="0">
              <a:gradFill>
                <a:gsLst>
                  <a:gs pos="0">
                    <a:srgbClr val="FFFFFF"/>
                  </a:gs>
                  <a:gs pos="100000">
                    <a:srgbClr val="FFFFFF"/>
                  </a:gs>
                </a:gsLst>
                <a:lin ang="5400000" scaled="0"/>
              </a:gradFill>
            </a:endParaRPr>
          </a:p>
        </p:txBody>
      </p:sp>
      <p:sp>
        <p:nvSpPr>
          <p:cNvPr id="23" name="Oval 22"/>
          <p:cNvSpPr/>
          <p:nvPr/>
        </p:nvSpPr>
        <p:spPr bwMode="auto">
          <a:xfrm>
            <a:off x="366141" y="286120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t>
            </a:r>
          </a:p>
        </p:txBody>
      </p:sp>
      <p:sp>
        <p:nvSpPr>
          <p:cNvPr id="24" name="Oval 23"/>
          <p:cNvSpPr/>
          <p:nvPr/>
        </p:nvSpPr>
        <p:spPr bwMode="auto">
          <a:xfrm>
            <a:off x="366141" y="4629914"/>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a:t>
            </a:r>
          </a:p>
        </p:txBody>
      </p:sp>
      <p:sp>
        <p:nvSpPr>
          <p:cNvPr id="25" name="Oval 24"/>
          <p:cNvSpPr/>
          <p:nvPr/>
        </p:nvSpPr>
        <p:spPr bwMode="auto">
          <a:xfrm>
            <a:off x="9144285" y="1054351"/>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
            </a:r>
            <a:endParaRPr lang="en-US" sz="2000" dirty="0">
              <a:gradFill>
                <a:gsLst>
                  <a:gs pos="0">
                    <a:srgbClr val="FFFFFF"/>
                  </a:gs>
                  <a:gs pos="100000">
                    <a:srgbClr val="FFFFFF"/>
                  </a:gs>
                </a:gsLst>
                <a:lin ang="5400000" scaled="0"/>
              </a:gradFill>
            </a:endParaRPr>
          </a:p>
        </p:txBody>
      </p:sp>
      <p:sp>
        <p:nvSpPr>
          <p:cNvPr id="26" name="Oval 25"/>
          <p:cNvSpPr/>
          <p:nvPr/>
        </p:nvSpPr>
        <p:spPr bwMode="auto">
          <a:xfrm>
            <a:off x="9144285" y="286120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E</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6737106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 as well as users!</a:t>
            </a:r>
          </a:p>
        </p:txBody>
      </p:sp>
      <p:sp>
        <p:nvSpPr>
          <p:cNvPr id="5" name="Rectangle 4"/>
          <p:cNvSpPr/>
          <p:nvPr/>
        </p:nvSpPr>
        <p:spPr bwMode="auto">
          <a:xfrm>
            <a:off x="549019" y="1211287"/>
            <a:ext cx="2560292" cy="15544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Extranet bad password lockout</a:t>
            </a:r>
            <a:endParaRPr lang="en-US" sz="1600" dirty="0">
              <a:gradFill>
                <a:gsLst>
                  <a:gs pos="0">
                    <a:srgbClr val="FFFFFF"/>
                  </a:gs>
                  <a:gs pos="100000">
                    <a:srgbClr val="FFFFFF"/>
                  </a:gs>
                </a:gsLst>
                <a:lin ang="5400000" scaled="0"/>
              </a:gradFill>
            </a:endParaRPr>
          </a:p>
        </p:txBody>
      </p:sp>
      <p:grpSp>
        <p:nvGrpSpPr>
          <p:cNvPr id="20" name="Group 19"/>
          <p:cNvGrpSpPr/>
          <p:nvPr/>
        </p:nvGrpSpPr>
        <p:grpSpPr>
          <a:xfrm>
            <a:off x="3475067" y="1210774"/>
            <a:ext cx="5669218" cy="4918010"/>
            <a:chOff x="3566506" y="1210774"/>
            <a:chExt cx="5669218" cy="4918010"/>
          </a:xfrm>
        </p:grpSpPr>
        <p:sp>
          <p:nvSpPr>
            <p:cNvPr id="19" name="Rectangle 18"/>
            <p:cNvSpPr/>
            <p:nvPr/>
          </p:nvSpPr>
          <p:spPr bwMode="auto">
            <a:xfrm>
              <a:off x="3566506" y="1210774"/>
              <a:ext cx="5486340" cy="3932390"/>
            </a:xfrm>
            <a:prstGeom prst="rect">
              <a:avLst/>
            </a:prstGeom>
            <a:noFill/>
            <a:ln w="6350">
              <a:solidFill>
                <a:schemeClr val="tx1"/>
              </a:solidFill>
              <a:prstDash val="dash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1" name="Group 10"/>
            <p:cNvGrpSpPr/>
            <p:nvPr/>
          </p:nvGrpSpPr>
          <p:grpSpPr bwMode="black">
            <a:xfrm>
              <a:off x="7041188" y="4574321"/>
              <a:ext cx="2194536" cy="1554463"/>
              <a:chOff x="813584" y="4312262"/>
              <a:chExt cx="478309" cy="370027"/>
            </a:xfrm>
          </p:grpSpPr>
          <p:sp>
            <p:nvSpPr>
              <p:cNvPr id="12"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13"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grpSp>
        <p:sp>
          <p:nvSpPr>
            <p:cNvPr id="14" name="Text Placeholder 4"/>
            <p:cNvSpPr txBox="1">
              <a:spLocks/>
            </p:cNvSpPr>
            <p:nvPr/>
          </p:nvSpPr>
          <p:spPr>
            <a:xfrm>
              <a:off x="3657945" y="1351435"/>
              <a:ext cx="5394901" cy="357466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a:solidFill>
                    <a:srgbClr val="FFFFFF"/>
                  </a:solidFill>
                </a:rPr>
                <a:t>A] Extranet bad password lockout</a:t>
              </a:r>
            </a:p>
            <a:p>
              <a:r>
                <a:rPr lang="en-US" sz="1600" dirty="0" smtClean="0">
                  <a:solidFill>
                    <a:srgbClr val="FFFFFF"/>
                  </a:solidFill>
                </a:rPr>
                <a:t>Protect AD accounts from misuse or DOS attacks.</a:t>
              </a:r>
              <a:endParaRPr lang="en-US" sz="1600" dirty="0">
                <a:solidFill>
                  <a:srgbClr val="FFFFFF"/>
                </a:solidFill>
              </a:endParaRPr>
            </a:p>
            <a:p>
              <a:endParaRPr lang="en-US" sz="1600" dirty="0" smtClean="0">
                <a:solidFill>
                  <a:srgbClr val="FFFFFF"/>
                </a:solidFill>
              </a:endParaRPr>
            </a:p>
            <a:p>
              <a:endParaRPr lang="en-US" sz="1600" dirty="0">
                <a:solidFill>
                  <a:srgbClr val="FFFFFF"/>
                </a:solidFill>
              </a:endParaRPr>
            </a:p>
            <a:p>
              <a:endParaRPr lang="en-US" sz="1600" dirty="0" smtClean="0">
                <a:solidFill>
                  <a:srgbClr val="FFFFFF"/>
                </a:solidFill>
              </a:endParaRPr>
            </a:p>
            <a:p>
              <a:endParaRPr lang="en-US" sz="1600" dirty="0">
                <a:solidFill>
                  <a:srgbClr val="FFFFFF"/>
                </a:solidFill>
              </a:endParaRPr>
            </a:p>
            <a:p>
              <a:endParaRPr lang="en-US" sz="1600" u="sng" dirty="0">
                <a:solidFill>
                  <a:srgbClr val="FFFFFF"/>
                </a:solidFill>
              </a:endParaRPr>
            </a:p>
            <a:p>
              <a:pPr marL="0" indent="0">
                <a:buFont typeface="Arial" pitchFamily="34" charset="0"/>
                <a:buNone/>
              </a:pPr>
              <a:r>
                <a:rPr lang="en-US" sz="1600" dirty="0" smtClean="0">
                  <a:solidFill>
                    <a:srgbClr val="FFFFFF"/>
                  </a:solidFill>
                </a:rPr>
                <a:t>B] Require MFA for sensitive users/groups (executives/finance users etc.) to limit risk &amp; information disclosure.</a:t>
              </a:r>
            </a:p>
          </p:txBody>
        </p:sp>
      </p:grpSp>
      <p:sp>
        <p:nvSpPr>
          <p:cNvPr id="21" name="Oval 20"/>
          <p:cNvSpPr/>
          <p:nvPr/>
        </p:nvSpPr>
        <p:spPr bwMode="auto">
          <a:xfrm>
            <a:off x="366141" y="1053855"/>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a:t>
            </a:r>
            <a:endParaRPr lang="en-US" sz="2000" dirty="0">
              <a:gradFill>
                <a:gsLst>
                  <a:gs pos="0">
                    <a:srgbClr val="FFFFFF"/>
                  </a:gs>
                  <a:gs pos="100000">
                    <a:srgbClr val="FFFFFF"/>
                  </a:gs>
                </a:gsLst>
                <a:lin ang="5400000" scaled="0"/>
              </a:gradFill>
            </a:endParaRPr>
          </a:p>
        </p:txBody>
      </p:sp>
      <p:sp>
        <p:nvSpPr>
          <p:cNvPr id="27" name="Rectangle 26"/>
          <p:cNvSpPr/>
          <p:nvPr/>
        </p:nvSpPr>
        <p:spPr bwMode="auto">
          <a:xfrm>
            <a:off x="549019" y="3131506"/>
            <a:ext cx="2560292" cy="164590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Require MFA for users/groups</a:t>
            </a:r>
            <a:endParaRPr lang="en-US" sz="1600" dirty="0">
              <a:gradFill>
                <a:gsLst>
                  <a:gs pos="0">
                    <a:srgbClr val="FFFFFF"/>
                  </a:gs>
                  <a:gs pos="100000">
                    <a:srgbClr val="FFFFFF"/>
                  </a:gs>
                </a:gsLst>
                <a:lin ang="5400000" scaled="0"/>
              </a:gradFill>
            </a:endParaRPr>
          </a:p>
        </p:txBody>
      </p:sp>
      <p:sp>
        <p:nvSpPr>
          <p:cNvPr id="28" name="Oval 27"/>
          <p:cNvSpPr/>
          <p:nvPr/>
        </p:nvSpPr>
        <p:spPr bwMode="auto">
          <a:xfrm>
            <a:off x="366141" y="2975979"/>
            <a:ext cx="365756" cy="3737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t>
            </a:r>
          </a:p>
        </p:txBody>
      </p:sp>
    </p:spTree>
    <p:extLst>
      <p:ext uri="{BB962C8B-B14F-4D97-AF65-F5344CB8AC3E}">
        <p14:creationId xmlns:p14="http://schemas.microsoft.com/office/powerpoint/2010/main" val="194361452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498"/>
            <a:ext cx="11887878" cy="917444"/>
          </a:xfrm>
        </p:spPr>
        <p:txBody>
          <a:bodyPr/>
          <a:lstStyle/>
          <a:p>
            <a:r>
              <a:rPr lang="en-US" dirty="0" smtClean="0"/>
              <a:t>Related content</a:t>
            </a:r>
            <a:endParaRPr lang="en-US" dirty="0"/>
          </a:p>
        </p:txBody>
      </p:sp>
      <p:sp>
        <p:nvSpPr>
          <p:cNvPr id="11" name="Text Placeholder 7"/>
          <p:cNvSpPr txBox="1">
            <a:spLocks/>
          </p:cNvSpPr>
          <p:nvPr/>
        </p:nvSpPr>
        <p:spPr>
          <a:xfrm>
            <a:off x="882" y="5714320"/>
            <a:ext cx="12068300" cy="523655"/>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2400" dirty="0">
                <a:gradFill>
                  <a:gsLst>
                    <a:gs pos="1250">
                      <a:srgbClr val="FFFFFF"/>
                    </a:gs>
                    <a:gs pos="100000">
                      <a:srgbClr val="FFFFFF"/>
                    </a:gs>
                  </a:gsLst>
                  <a:lin ang="5400000" scaled="0"/>
                </a:gradFill>
              </a:rPr>
              <a:t>Microsoft Solutions Experience Location (MSE)</a:t>
            </a:r>
          </a:p>
        </p:txBody>
      </p:sp>
      <p:graphicFrame>
        <p:nvGraphicFramePr>
          <p:cNvPr id="9" name="Table 8"/>
          <p:cNvGraphicFramePr>
            <a:graphicFrameLocks noGrp="1"/>
          </p:cNvGraphicFramePr>
          <p:nvPr>
            <p:extLst/>
          </p:nvPr>
        </p:nvGraphicFramePr>
        <p:xfrm>
          <a:off x="229480" y="941434"/>
          <a:ext cx="11611106" cy="4703243"/>
        </p:xfrm>
        <a:graphic>
          <a:graphicData uri="http://schemas.openxmlformats.org/drawingml/2006/table">
            <a:tbl>
              <a:tblPr firstRow="1" bandRow="1">
                <a:tableStyleId>{5940675A-B579-460E-94D1-54222C63F5DA}</a:tableStyleId>
              </a:tblPr>
              <a:tblGrid>
                <a:gridCol w="3223661"/>
                <a:gridCol w="1660936"/>
                <a:gridCol w="6726509"/>
              </a:tblGrid>
              <a:tr h="526641">
                <a:tc>
                  <a:txBody>
                    <a:bodyPr/>
                    <a:lstStyle/>
                    <a:p>
                      <a:r>
                        <a:rPr lang="en-US" sz="1400" kern="1200" dirty="0" smtClean="0">
                          <a:solidFill>
                            <a:schemeClr val="tx1"/>
                          </a:solidFill>
                          <a:latin typeface="+mn-lt"/>
                          <a:ea typeface="+mn-ea"/>
                          <a:cs typeface="+mn-cs"/>
                        </a:rPr>
                        <a:t>Tue, Oct 28 3:15 PM-4:30 PM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EM-B214</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Privileged Access Management for Active Directory</a:t>
                      </a:r>
                    </a:p>
                    <a:p>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526641">
                <a:tc>
                  <a:txBody>
                    <a:bodyPr/>
                    <a:lstStyle/>
                    <a:p>
                      <a:r>
                        <a:rPr lang="en-US" sz="1400" kern="1200" dirty="0" smtClean="0">
                          <a:solidFill>
                            <a:schemeClr val="tx1"/>
                          </a:solidFill>
                          <a:latin typeface="+mn-lt"/>
                          <a:ea typeface="+mn-ea"/>
                          <a:cs typeface="+mn-cs"/>
                        </a:rPr>
                        <a:t>Wed, Oct 29 8:30 AM-9:45 AM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EM-B316</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Directory Integration: Creating One Directory with Active Directory and Azure Active Directory</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309034">
                <a:tc>
                  <a:txBody>
                    <a:bodyPr/>
                    <a:lstStyle/>
                    <a:p>
                      <a:r>
                        <a:rPr lang="en-US" sz="1400" kern="1200" dirty="0" smtClean="0">
                          <a:solidFill>
                            <a:schemeClr val="tx1"/>
                          </a:solidFill>
                          <a:latin typeface="+mn-lt"/>
                          <a:ea typeface="+mn-ea"/>
                          <a:cs typeface="+mn-cs"/>
                        </a:rPr>
                        <a:t>Wed, Oct 29 3:15 PM-4:30 PM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EM-B319</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Microsoft Identity Manager </a:t>
                      </a:r>
                      <a:r>
                        <a:rPr lang="en-US" sz="1400" kern="1200" dirty="0" err="1" smtClean="0">
                          <a:solidFill>
                            <a:schemeClr val="tx1"/>
                          </a:solidFill>
                          <a:latin typeface="+mn-lt"/>
                          <a:ea typeface="+mn-ea"/>
                          <a:cs typeface="+mn-cs"/>
                        </a:rPr>
                        <a:t>vNext</a:t>
                      </a:r>
                      <a:r>
                        <a:rPr lang="en-US" sz="1400" kern="1200" dirty="0" smtClean="0">
                          <a:solidFill>
                            <a:schemeClr val="tx1"/>
                          </a:solidFill>
                          <a:latin typeface="+mn-lt"/>
                          <a:ea typeface="+mn-ea"/>
                          <a:cs typeface="+mn-cs"/>
                        </a:rPr>
                        <a:t> Overview </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309034">
                <a:tc>
                  <a:txBody>
                    <a:bodyPr/>
                    <a:lstStyle/>
                    <a:p>
                      <a:r>
                        <a:rPr lang="en-US" sz="1400" kern="1200" dirty="0" smtClean="0">
                          <a:solidFill>
                            <a:schemeClr val="tx1"/>
                          </a:solidFill>
                          <a:latin typeface="+mn-lt"/>
                          <a:ea typeface="+mn-ea"/>
                          <a:cs typeface="+mn-cs"/>
                        </a:rPr>
                        <a:t>Wed, Oct 29 3:15 PM-4:30 PM </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CDP-B210 </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Cloud Identity: Microsoft Azure Active Directory Explained </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526641">
                <a:tc>
                  <a:txBody>
                    <a:bodyPr/>
                    <a:lstStyle/>
                    <a:p>
                      <a:r>
                        <a:rPr lang="en-US" sz="1400" kern="1200" dirty="0" smtClean="0">
                          <a:solidFill>
                            <a:schemeClr val="tx1"/>
                          </a:solidFill>
                          <a:latin typeface="+mn-lt"/>
                          <a:ea typeface="+mn-ea"/>
                          <a:cs typeface="+mn-cs"/>
                        </a:rPr>
                        <a:t>Wed, Oct 29 5:00 PM-6:15 PM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EM-B318</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Free Your Apps: Introducing Microsoft Azure Active Directory Application Proxy and Windows Server Web Application Proxy</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339841">
                <a:tc>
                  <a:txBody>
                    <a:bodyPr/>
                    <a:lstStyle/>
                    <a:p>
                      <a:r>
                        <a:rPr lang="en-US" sz="1400" kern="1200" dirty="0" smtClean="0">
                          <a:solidFill>
                            <a:schemeClr val="tx1"/>
                          </a:solidFill>
                          <a:latin typeface="+mn-lt"/>
                          <a:ea typeface="+mn-ea"/>
                          <a:cs typeface="+mn-cs"/>
                        </a:rPr>
                        <a:t>Thu, Oct 30 10:15 AM-11:30 AM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CDP-B312</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Microsoft Azure Active Directory Premium, in Depth</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526641">
                <a:tc>
                  <a:txBody>
                    <a:bodyPr/>
                    <a:lstStyle/>
                    <a:p>
                      <a:r>
                        <a:rPr lang="en-US" sz="1400" kern="1200" dirty="0" smtClean="0">
                          <a:solidFill>
                            <a:schemeClr val="tx1"/>
                          </a:solidFill>
                          <a:latin typeface="+mn-lt"/>
                          <a:ea typeface="+mn-ea"/>
                          <a:cs typeface="+mn-cs"/>
                        </a:rPr>
                        <a:t>Fri, Oct 31 2:45 PM-4:00 PM </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EM-B313</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spcBef>
                          <a:spcPts val="2400"/>
                        </a:spcBef>
                      </a:pPr>
                      <a:r>
                        <a:rPr lang="en-US" sz="1400" kern="1200" dirty="0" smtClean="0">
                          <a:solidFill>
                            <a:schemeClr val="tx1"/>
                          </a:solidFill>
                          <a:latin typeface="+mn-lt"/>
                          <a:ea typeface="+mn-ea"/>
                          <a:cs typeface="+mn-cs"/>
                        </a:rPr>
                        <a:t>Microsoft Azure Multi-Factor Authentication Deep Dive: Securing Access on Premises and in the Cloud  </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309034">
                <a:tc>
                  <a:txBody>
                    <a:bodyPr/>
                    <a:lstStyle/>
                    <a:p>
                      <a:r>
                        <a:rPr lang="en-US" sz="1400" kern="1200" dirty="0" smtClean="0">
                          <a:solidFill>
                            <a:schemeClr val="tx1"/>
                          </a:solidFill>
                          <a:latin typeface="+mn-lt"/>
                          <a:ea typeface="+mn-ea"/>
                          <a:cs typeface="+mn-cs"/>
                        </a:rPr>
                        <a:t>Thu, Oct 30 12:00 PM-1:15 PM </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EM-B310 </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Active Directory + BYOD = Peace of Mind</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526641">
                <a:tc>
                  <a:txBody>
                    <a:bodyPr/>
                    <a:lstStyle/>
                    <a:p>
                      <a:r>
                        <a:rPr lang="en-US" sz="1400" kern="1200" dirty="0" smtClean="0">
                          <a:solidFill>
                            <a:schemeClr val="tx1"/>
                          </a:solidFill>
                          <a:latin typeface="+mn-lt"/>
                          <a:ea typeface="+mn-ea"/>
                          <a:cs typeface="+mn-cs"/>
                        </a:rPr>
                        <a:t>Thu, Oct 30 5:00 PM-6:15 PM </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DEV-B322</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Building Web Apps and Mobile Apps Using Microsoft Azure Active Directory for Identity Management </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r h="803095">
                <a:tc>
                  <a:txBody>
                    <a:bodyPr/>
                    <a:lstStyle/>
                    <a:p>
                      <a:r>
                        <a:rPr lang="en-US" sz="1400" kern="1200" dirty="0" smtClean="0">
                          <a:solidFill>
                            <a:schemeClr val="tx1"/>
                          </a:solidFill>
                          <a:latin typeface="+mn-lt"/>
                          <a:ea typeface="+mn-ea"/>
                          <a:cs typeface="+mn-cs"/>
                        </a:rPr>
                        <a:t>Fri, Oct 31 8:30 AM-9:45 AM</a:t>
                      </a:r>
                      <a:endParaRPr lang="en-US" sz="1400" kern="1200" dirty="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CDP-B207</a:t>
                      </a: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smtClean="0">
                          <a:solidFill>
                            <a:schemeClr val="tx1"/>
                          </a:solidFill>
                          <a:latin typeface="+mn-lt"/>
                          <a:ea typeface="+mn-ea"/>
                          <a:cs typeface="+mn-cs"/>
                        </a:rPr>
                        <a:t>Securing Organizations: Azure Active Directory Intelligence as a Differentiator </a:t>
                      </a:r>
                    </a:p>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txBody>
                  <a:tcPr marL="91427" marR="91427" marT="45713" marB="45713">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586706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decel="100000" fill="hold" grpId="1" nodeType="withEffect">
                                  <p:stCondLst>
                                    <p:cond delay="500"/>
                                  </p:stCondLst>
                                  <p:childTnLst>
                                    <p:animMotion origin="layout" path="M -0.02413 2.57376E-6 L 2.26704E-6 2.57376E-6 " pathEditMode="relative" rAng="0" ptsTypes="AA">
                                      <p:cBhvr>
                                        <p:cTn id="9"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545485"/>
            <a:ext cx="5943600" cy="3736407"/>
          </a:xfrm>
        </p:spPr>
        <p:txBody>
          <a:bodyPr lIns="182880" tIns="146304" rIns="182880" bIns="146304"/>
          <a:lstStyle/>
          <a:p>
            <a:pPr marL="404813" indent="-404813">
              <a:spcBef>
                <a:spcPts val="2400"/>
              </a:spcBef>
            </a:pPr>
            <a:r>
              <a:rPr lang="en-US" sz="3600" dirty="0"/>
              <a:t>Enterprise Mobility Suite</a:t>
            </a:r>
            <a:br>
              <a:rPr lang="en-US" sz="3600" dirty="0"/>
            </a:br>
            <a:r>
              <a:rPr lang="en-US" sz="2400" dirty="0">
                <a:latin typeface="+mn-lt"/>
                <a:hlinkClick r:id="rId3"/>
              </a:rPr>
              <a:t>http://</a:t>
            </a:r>
            <a:r>
              <a:rPr lang="en-US" sz="2400" dirty="0" smtClean="0">
                <a:latin typeface="+mn-lt"/>
                <a:hlinkClick r:id="rId3"/>
              </a:rPr>
              <a:t>aka.ms/enterprise</a:t>
            </a:r>
            <a:br>
              <a:rPr lang="en-US" sz="2400" dirty="0" smtClean="0">
                <a:latin typeface="+mn-lt"/>
                <a:hlinkClick r:id="rId3"/>
              </a:rPr>
            </a:br>
            <a:r>
              <a:rPr lang="en-US" sz="2400" dirty="0" err="1" smtClean="0">
                <a:latin typeface="+mn-lt"/>
                <a:hlinkClick r:id="rId3"/>
              </a:rPr>
              <a:t>mobilitysuite</a:t>
            </a:r>
            <a:endParaRPr lang="en-US" sz="2400" dirty="0">
              <a:latin typeface="+mn-lt"/>
            </a:endParaRPr>
          </a:p>
          <a:p>
            <a:pPr marL="404813" indent="-404813">
              <a:spcBef>
                <a:spcPts val="2400"/>
              </a:spcBef>
            </a:pPr>
            <a:r>
              <a:rPr lang="en-US" sz="3600" dirty="0"/>
              <a:t>Microsoft Intune</a:t>
            </a:r>
            <a:br>
              <a:rPr lang="en-US" sz="3600" dirty="0"/>
            </a:br>
            <a:r>
              <a:rPr lang="en-US" sz="2400" dirty="0">
                <a:latin typeface="+mn-lt"/>
                <a:hlinkClick r:id="rId4"/>
              </a:rPr>
              <a:t>http://aka.ms/microsoftintune</a:t>
            </a:r>
            <a:endParaRPr lang="en-US" sz="2400" dirty="0">
              <a:latin typeface="+mn-lt"/>
            </a:endParaRPr>
          </a:p>
          <a:p>
            <a:pPr marL="404813" indent="-404813">
              <a:spcBef>
                <a:spcPts val="2400"/>
              </a:spcBef>
            </a:pPr>
            <a:r>
              <a:rPr lang="en-US" sz="3600" dirty="0"/>
              <a:t>Configuration Manager</a:t>
            </a:r>
            <a:br>
              <a:rPr lang="en-US" sz="3600" dirty="0"/>
            </a:br>
            <a:r>
              <a:rPr lang="en-US" sz="2400" dirty="0">
                <a:latin typeface="+mn-lt"/>
                <a:hlinkClick r:id="rId5"/>
              </a:rPr>
              <a:t>http://aka.ms/configmgr</a:t>
            </a:r>
            <a:r>
              <a:rPr lang="en-US" sz="2400" dirty="0">
                <a:latin typeface="+mn-lt"/>
              </a:rPr>
              <a:t> </a:t>
            </a:r>
          </a:p>
        </p:txBody>
      </p:sp>
      <p:sp>
        <p:nvSpPr>
          <p:cNvPr id="2" name="Title 1"/>
          <p:cNvSpPr>
            <a:spLocks noGrp="1"/>
          </p:cNvSpPr>
          <p:nvPr>
            <p:ph type="title"/>
          </p:nvPr>
        </p:nvSpPr>
        <p:spPr/>
        <p:txBody>
          <a:bodyPr/>
          <a:lstStyle/>
          <a:p>
            <a:r>
              <a:rPr lang="en-US" dirty="0" smtClean="0"/>
              <a:t>Enterprise Mobility Track Resources</a:t>
            </a:r>
            <a:endParaRPr lang="en-US" dirty="0"/>
          </a:p>
        </p:txBody>
      </p:sp>
      <p:sp>
        <p:nvSpPr>
          <p:cNvPr id="6" name="Text Placeholder 3"/>
          <p:cNvSpPr txBox="1">
            <a:spLocks/>
          </p:cNvSpPr>
          <p:nvPr/>
        </p:nvSpPr>
        <p:spPr>
          <a:xfrm>
            <a:off x="6218238" y="1545485"/>
            <a:ext cx="5943600" cy="3404009"/>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lvl="0" indent="-404813">
              <a:spcBef>
                <a:spcPts val="2400"/>
              </a:spcBef>
              <a:buClr>
                <a:srgbClr val="68217A"/>
              </a:buClr>
            </a:pPr>
            <a:r>
              <a:rPr lang="en-US" sz="3600" dirty="0">
                <a:gradFill>
                  <a:gsLst>
                    <a:gs pos="0">
                      <a:srgbClr val="FFFFFF"/>
                    </a:gs>
                    <a:gs pos="100000">
                      <a:srgbClr val="FFFFFF"/>
                    </a:gs>
                  </a:gsLst>
                  <a:lin ang="5400000" scaled="0"/>
                </a:gradFill>
              </a:rPr>
              <a:t>Hybrid Identity</a:t>
            </a:r>
            <a:br>
              <a:rPr lang="en-US" sz="3600" dirty="0">
                <a:gradFill>
                  <a:gsLst>
                    <a:gs pos="0">
                      <a:srgbClr val="FFFFFF"/>
                    </a:gs>
                    <a:gs pos="100000">
                      <a:srgbClr val="FFFFFF"/>
                    </a:gs>
                  </a:gsLst>
                  <a:lin ang="5400000" scaled="0"/>
                </a:gradFill>
              </a:rPr>
            </a:br>
            <a:r>
              <a:rPr lang="en-US" sz="2400" dirty="0">
                <a:gradFill>
                  <a:gsLst>
                    <a:gs pos="0">
                      <a:srgbClr val="FFFFFF"/>
                    </a:gs>
                    <a:gs pos="100000">
                      <a:srgbClr val="FFFFFF"/>
                    </a:gs>
                  </a:gsLst>
                  <a:lin ang="5400000" scaled="0"/>
                </a:gradFill>
                <a:latin typeface="Segoe UI"/>
                <a:hlinkClick r:id="rId7"/>
              </a:rPr>
              <a:t>http://aka.ms/hi</a:t>
            </a:r>
            <a:endParaRPr lang="en-US" sz="2400" dirty="0">
              <a:gradFill>
                <a:gsLst>
                  <a:gs pos="0">
                    <a:srgbClr val="FFFFFF"/>
                  </a:gs>
                  <a:gs pos="100000">
                    <a:srgbClr val="FFFFFF"/>
                  </a:gs>
                </a:gsLst>
                <a:lin ang="5400000" scaled="0"/>
              </a:gradFill>
              <a:latin typeface="Segoe UI"/>
            </a:endParaRPr>
          </a:p>
          <a:p>
            <a:pPr marL="404813" indent="-404813">
              <a:spcBef>
                <a:spcPts val="2400"/>
              </a:spcBef>
            </a:pPr>
            <a:r>
              <a:rPr lang="en-US" sz="3600" dirty="0" smtClean="0"/>
              <a:t>Access </a:t>
            </a:r>
            <a:r>
              <a:rPr lang="en-US" sz="3600" dirty="0"/>
              <a:t>&amp; Info Protection</a:t>
            </a:r>
            <a:br>
              <a:rPr lang="en-US" sz="3600" dirty="0"/>
            </a:br>
            <a:r>
              <a:rPr lang="en-US" sz="2400" dirty="0">
                <a:latin typeface="+mn-lt"/>
                <a:hlinkClick r:id="rId8"/>
              </a:rPr>
              <a:t>http://aka.ms/aip</a:t>
            </a:r>
            <a:endParaRPr lang="en-US" sz="2400" dirty="0">
              <a:latin typeface="+mn-lt"/>
            </a:endParaRPr>
          </a:p>
          <a:p>
            <a:pPr marL="404813" indent="-404813">
              <a:spcBef>
                <a:spcPts val="2400"/>
              </a:spcBef>
            </a:pPr>
            <a:r>
              <a:rPr lang="en-US" sz="3600" dirty="0"/>
              <a:t>Desktop Virtualization</a:t>
            </a:r>
            <a:br>
              <a:rPr lang="en-US" sz="3600" dirty="0"/>
            </a:br>
            <a:r>
              <a:rPr lang="en-US" sz="2400" dirty="0">
                <a:latin typeface="+mn-lt"/>
                <a:hlinkClick r:id="rId9"/>
              </a:rPr>
              <a:t>http://aka.ms/virtualdesktop</a:t>
            </a:r>
            <a:endParaRPr lang="en-US" sz="2400" dirty="0">
              <a:latin typeface="+mn-lt"/>
            </a:endParaRPr>
          </a:p>
        </p:txBody>
      </p:sp>
    </p:spTree>
    <p:extLst>
      <p:ext uri="{BB962C8B-B14F-4D97-AF65-F5344CB8AC3E}">
        <p14:creationId xmlns:p14="http://schemas.microsoft.com/office/powerpoint/2010/main" val="882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4"/>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
                                        <p:tgtEl>
                                          <p:spTgt spid="6"/>
                                        </p:tgtEl>
                                      </p:cBhvr>
                                    </p:animEffect>
                                  </p:childTnLst>
                                </p:cTn>
                              </p:par>
                              <p:par>
                                <p:cTn id="13" presetID="63" presetClass="path" presetSubtype="0" decel="100000" fill="hold" grpId="1" nodeType="withEffect">
                                  <p:stCondLst>
                                    <p:cond delay="100"/>
                                  </p:stCondLst>
                                  <p:childTnLst>
                                    <p:animMotion origin="layout" path="M -0.02413 -9.94099E-7 L 0 -9.94099E-7 " pathEditMode="relative" rAng="0" ptsTypes="AA">
                                      <p:cBhvr>
                                        <p:cTn id="14" dur="100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5"/>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7146"/>
            <a:ext cx="5491447" cy="2734059"/>
            <a:chOff x="5987589" y="6705925"/>
            <a:chExt cx="5491447" cy="2734059"/>
          </a:xfrm>
        </p:grpSpPr>
        <p:grpSp>
          <p:nvGrpSpPr>
            <p:cNvPr id="38" name="Group 37"/>
            <p:cNvGrpSpPr/>
            <p:nvPr/>
          </p:nvGrpSpPr>
          <p:grpSpPr>
            <a:xfrm>
              <a:off x="5987589" y="6705925"/>
              <a:ext cx="5491447" cy="2734059"/>
              <a:chOff x="5987589" y="3946350"/>
              <a:chExt cx="5491447" cy="2734059"/>
            </a:xfrm>
          </p:grpSpPr>
          <p:sp>
            <p:nvSpPr>
              <p:cNvPr id="39"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42" name="Freeform 54"/>
            <p:cNvSpPr>
              <a:spLocks noEditPoints="1"/>
            </p:cNvSpPr>
            <p:nvPr/>
          </p:nvSpPr>
          <p:spPr bwMode="black">
            <a:xfrm>
              <a:off x="6121301" y="879787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111450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4.06264E-6 L 4.44218E-6 4.06264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72880457"/>
      </p:ext>
    </p:extLst>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52759"/>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0"/>
          <p:cNvSpPr>
            <a:spLocks noEditPoints="1"/>
          </p:cNvSpPr>
          <p:nvPr/>
        </p:nvSpPr>
        <p:spPr bwMode="black">
          <a:xfrm>
            <a:off x="6936915" y="1914281"/>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6" name="Title 5"/>
          <p:cNvSpPr>
            <a:spLocks noGrp="1"/>
          </p:cNvSpPr>
          <p:nvPr>
            <p:ph type="title"/>
          </p:nvPr>
        </p:nvSpPr>
        <p:spPr/>
        <p:txBody>
          <a:bodyPr/>
          <a:lstStyle/>
          <a:p>
            <a:r>
              <a:rPr lang="en-US" dirty="0" smtClean="0"/>
              <a:t>Manage risk: Conditional </a:t>
            </a:r>
            <a:r>
              <a:rPr lang="en-US" dirty="0"/>
              <a:t>A</a:t>
            </a:r>
            <a:r>
              <a:rPr lang="en-US" dirty="0" smtClean="0"/>
              <a:t>ccess Control</a:t>
            </a:r>
            <a:endParaRPr lang="en-US" dirty="0"/>
          </a:p>
        </p:txBody>
      </p:sp>
      <p:sp>
        <p:nvSpPr>
          <p:cNvPr id="70" name="Isosceles Triangle 69"/>
          <p:cNvSpPr/>
          <p:nvPr/>
        </p:nvSpPr>
        <p:spPr bwMode="auto">
          <a:xfrm>
            <a:off x="5935896" y="3906174"/>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793667" y="3906063"/>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pic>
        <p:nvPicPr>
          <p:cNvPr id="73" name="Picture 72"/>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443716" y="5541798"/>
            <a:ext cx="226239" cy="408842"/>
          </a:xfrm>
          <a:prstGeom prst="rect">
            <a:avLst/>
          </a:prstGeom>
          <a:solidFill>
            <a:srgbClr val="0070C0"/>
          </a:solidFill>
          <a:ln>
            <a:noFill/>
          </a:ln>
        </p:spPr>
      </p:pic>
      <p:sp>
        <p:nvSpPr>
          <p:cNvPr id="110" name="Freeform 20"/>
          <p:cNvSpPr>
            <a:spLocks noEditPoints="1"/>
          </p:cNvSpPr>
          <p:nvPr/>
        </p:nvSpPr>
        <p:spPr bwMode="black">
          <a:xfrm>
            <a:off x="5254682" y="6091410"/>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sp>
        <p:nvSpPr>
          <p:cNvPr id="111" name="Rounded Rectangle 2"/>
          <p:cNvSpPr>
            <a:spLocks noChangeAspect="1"/>
          </p:cNvSpPr>
          <p:nvPr/>
        </p:nvSpPr>
        <p:spPr>
          <a:xfrm>
            <a:off x="7146817" y="5738699"/>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FFFFFF"/>
                  </a:gs>
                  <a:gs pos="0">
                    <a:srgbClr val="FFFFFF"/>
                  </a:gs>
                </a:gsLst>
                <a:lin ang="5400000" scaled="1"/>
              </a:gradFill>
            </a:endParaRPr>
          </a:p>
        </p:txBody>
      </p:sp>
      <p:sp>
        <p:nvSpPr>
          <p:cNvPr id="21" name="Freeform 10"/>
          <p:cNvSpPr>
            <a:spLocks noEditPoints="1"/>
          </p:cNvSpPr>
          <p:nvPr/>
        </p:nvSpPr>
        <p:spPr bwMode="black">
          <a:xfrm>
            <a:off x="3544242" y="1784259"/>
            <a:ext cx="3104548" cy="1813220"/>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2" name="Freeform 10"/>
          <p:cNvSpPr>
            <a:spLocks noEditPoints="1"/>
          </p:cNvSpPr>
          <p:nvPr/>
        </p:nvSpPr>
        <p:spPr bwMode="black">
          <a:xfrm>
            <a:off x="304480" y="2550104"/>
            <a:ext cx="3074035" cy="182691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3" name="Freeform 10"/>
          <p:cNvSpPr>
            <a:spLocks noEditPoints="1"/>
          </p:cNvSpPr>
          <p:nvPr/>
        </p:nvSpPr>
        <p:spPr bwMode="black">
          <a:xfrm>
            <a:off x="9292194" y="2442200"/>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pic>
        <p:nvPicPr>
          <p:cNvPr id="25" name="Picture 7" descr="\\192.168.1.51\Shared\ADI_Projects\Microsoft\MS_11-01463_Azure\Working_Art\ofc365_v_bL_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410" y="2511273"/>
            <a:ext cx="500930" cy="3030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192.168.1.51\Shared\ADI_Projects\Microsoft\MS_11-01463_Azure\Working_Art\Dyn-CRM_v_bL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294" y="2944763"/>
            <a:ext cx="742971" cy="5493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671322" y="2969725"/>
            <a:ext cx="1093446" cy="123653"/>
          </a:xfrm>
          <a:prstGeom prst="rect">
            <a:avLst/>
          </a:prstGeom>
        </p:spPr>
      </p:pic>
      <p:sp>
        <p:nvSpPr>
          <p:cNvPr id="31" name="TextBox 30"/>
          <p:cNvSpPr txBox="1"/>
          <p:nvPr/>
        </p:nvSpPr>
        <p:spPr>
          <a:xfrm>
            <a:off x="9985693" y="3478960"/>
            <a:ext cx="1691121" cy="576274"/>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Private cloud or On-premises</a:t>
            </a:r>
          </a:p>
        </p:txBody>
      </p:sp>
      <p:sp>
        <p:nvSpPr>
          <p:cNvPr id="33" name="Phone icon 2"/>
          <p:cNvSpPr>
            <a:spLocks noChangeAspect="1" noEditPoints="1"/>
          </p:cNvSpPr>
          <p:nvPr/>
        </p:nvSpPr>
        <p:spPr bwMode="auto">
          <a:xfrm>
            <a:off x="9006734" y="5610726"/>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bg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FFFFFF"/>
                  </a:gs>
                  <a:gs pos="0">
                    <a:srgbClr val="FFFFFF"/>
                  </a:gs>
                </a:gsLst>
                <a:lin ang="5400000" scaled="1"/>
              </a:gradFill>
            </a:endParaRPr>
          </a:p>
        </p:txBody>
      </p:sp>
      <p:sp>
        <p:nvSpPr>
          <p:cNvPr id="34" name="Freeform 20"/>
          <p:cNvSpPr>
            <a:spLocks noEditPoints="1"/>
          </p:cNvSpPr>
          <p:nvPr/>
        </p:nvSpPr>
        <p:spPr bwMode="black">
          <a:xfrm>
            <a:off x="1648305" y="6060032"/>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cxnSp>
        <p:nvCxnSpPr>
          <p:cNvPr id="10" name="Straight Arrow Connector 9"/>
          <p:cNvCxnSpPr/>
          <p:nvPr/>
        </p:nvCxnSpPr>
        <p:spPr>
          <a:xfrm>
            <a:off x="1648306" y="4464061"/>
            <a:ext cx="374176" cy="15555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165693" y="3666075"/>
            <a:ext cx="2616251" cy="22943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321127" y="3750023"/>
            <a:ext cx="5184563" cy="23658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76659" y="3860765"/>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794806" y="4081429"/>
            <a:ext cx="2890412" cy="198829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11628" y="3624447"/>
            <a:ext cx="664601" cy="23478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570797" y="3764806"/>
            <a:ext cx="549624" cy="17114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43115" y="3494127"/>
            <a:ext cx="1203702" cy="26486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825358" y="4482038"/>
            <a:ext cx="3413270" cy="15798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806340" y="2027273"/>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Azure</a:t>
            </a:r>
          </a:p>
        </p:txBody>
      </p:sp>
      <p:sp>
        <p:nvSpPr>
          <p:cNvPr id="79" name="TextBox 78"/>
          <p:cNvSpPr txBox="1"/>
          <p:nvPr/>
        </p:nvSpPr>
        <p:spPr>
          <a:xfrm>
            <a:off x="10927889" y="2657428"/>
            <a:ext cx="1691121" cy="288137"/>
          </a:xfrm>
          <a:prstGeom prst="rect">
            <a:avLst/>
          </a:prstGeom>
          <a:noFill/>
        </p:spPr>
        <p:txBody>
          <a:bodyPr wrap="square" lIns="0" tIns="0" rIns="0" bIns="0" rtlCol="0">
            <a:spAutoFit/>
          </a:bodyPr>
          <a:lstStyle/>
          <a:p>
            <a:pPr algn="ctr"/>
            <a:r>
              <a:rPr lang="en-US" sz="1836" dirty="0" err="1">
                <a:gradFill>
                  <a:gsLst>
                    <a:gs pos="0">
                      <a:srgbClr val="FFFFFF"/>
                    </a:gs>
                    <a:gs pos="86000">
                      <a:srgbClr val="FFFFFF"/>
                    </a:gs>
                  </a:gsLst>
                  <a:lin ang="5400000" scaled="0"/>
                </a:gradFill>
                <a:latin typeface="Segoe UI Light" pitchFamily="34" charset="0"/>
              </a:rPr>
              <a:t>HyperV</a:t>
            </a:r>
            <a:endParaRPr lang="en-US" sz="1836" dirty="0">
              <a:gradFill>
                <a:gsLst>
                  <a:gs pos="0">
                    <a:srgbClr val="FFFFFF"/>
                  </a:gs>
                  <a:gs pos="86000">
                    <a:srgbClr val="FFFFFF"/>
                  </a:gs>
                </a:gsLst>
                <a:lin ang="5400000" scaled="0"/>
              </a:gradFill>
              <a:latin typeface="Segoe UI Light" pitchFamily="34" charset="0"/>
            </a:endParaRPr>
          </a:p>
        </p:txBody>
      </p:sp>
      <p:pic>
        <p:nvPicPr>
          <p:cNvPr id="48" name="Picture 10" descr="Clien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53032" y="6171736"/>
            <a:ext cx="719262" cy="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35" descr="Employee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308260" y="5651465"/>
            <a:ext cx="701804" cy="701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 name="Picture 35" descr="Employee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437347" y="6336616"/>
            <a:ext cx="677764" cy="67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 name="Picture 10" descr="Clien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183530" y="6211932"/>
            <a:ext cx="719262" cy="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 name="Picture 35" descr="Employee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135582" y="5632330"/>
            <a:ext cx="656146" cy="656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7"/>
          <p:cNvGrpSpPr/>
          <p:nvPr/>
        </p:nvGrpSpPr>
        <p:grpSpPr>
          <a:xfrm>
            <a:off x="162833" y="4678214"/>
            <a:ext cx="3928057" cy="1775844"/>
            <a:chOff x="488648" y="1821753"/>
            <a:chExt cx="3851386" cy="1741182"/>
          </a:xfrm>
        </p:grpSpPr>
        <p:grpSp>
          <p:nvGrpSpPr>
            <p:cNvPr id="3" name="Group 2"/>
            <p:cNvGrpSpPr/>
            <p:nvPr/>
          </p:nvGrpSpPr>
          <p:grpSpPr>
            <a:xfrm>
              <a:off x="490996" y="1871783"/>
              <a:ext cx="3849038" cy="1674703"/>
              <a:chOff x="490996" y="1871783"/>
              <a:chExt cx="3849038" cy="1674703"/>
            </a:xfrm>
          </p:grpSpPr>
          <p:sp>
            <p:nvSpPr>
              <p:cNvPr id="5" name="TextBox 4"/>
              <p:cNvSpPr txBox="1"/>
              <p:nvPr/>
            </p:nvSpPr>
            <p:spPr>
              <a:xfrm>
                <a:off x="974044" y="3113910"/>
                <a:ext cx="1658112" cy="282513"/>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Salesforce.com</a:t>
                </a:r>
              </a:p>
            </p:txBody>
          </p:sp>
          <p:sp>
            <p:nvSpPr>
              <p:cNvPr id="29" name="TextBox 28"/>
              <p:cNvSpPr txBox="1"/>
              <p:nvPr/>
            </p:nvSpPr>
            <p:spPr>
              <a:xfrm>
                <a:off x="1980553" y="2333546"/>
                <a:ext cx="1658112" cy="251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2" name="Rectangle 1"/>
              <p:cNvSpPr/>
              <p:nvPr/>
            </p:nvSpPr>
            <p:spPr bwMode="auto">
              <a:xfrm>
                <a:off x="495300" y="1871783"/>
                <a:ext cx="3840149"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Employee Access</a:t>
                </a:r>
              </a:p>
            </p:txBody>
          </p:sp>
          <p:sp>
            <p:nvSpPr>
              <p:cNvPr id="52" name="Rectangle 51"/>
              <p:cNvSpPr/>
              <p:nvPr/>
            </p:nvSpPr>
            <p:spPr bwMode="auto">
              <a:xfrm>
                <a:off x="495299" y="2303058"/>
                <a:ext cx="3840151"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Personal device joined to company</a:t>
                </a:r>
              </a:p>
            </p:txBody>
          </p:sp>
          <p:sp>
            <p:nvSpPr>
              <p:cNvPr id="55" name="Rectangle 54"/>
              <p:cNvSpPr/>
              <p:nvPr/>
            </p:nvSpPr>
            <p:spPr bwMode="auto">
              <a:xfrm>
                <a:off x="490996" y="2737491"/>
                <a:ext cx="3844453"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Managed by MDM (Intune)</a:t>
                </a:r>
              </a:p>
            </p:txBody>
          </p:sp>
          <p:sp>
            <p:nvSpPr>
              <p:cNvPr id="57" name="Rectangle 56"/>
              <p:cNvSpPr/>
              <p:nvPr/>
            </p:nvSpPr>
            <p:spPr bwMode="auto">
              <a:xfrm>
                <a:off x="495581" y="3170067"/>
                <a:ext cx="3844453"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Compliant with device policies</a:t>
                </a:r>
              </a:p>
            </p:txBody>
          </p:sp>
        </p:grpSp>
        <p:pic>
          <p:nvPicPr>
            <p:cNvPr id="95"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91313" y="1821753"/>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6"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08347" y="2258871"/>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88648" y="2650966"/>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91312" y="3134288"/>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 name="Group 8"/>
          <p:cNvGrpSpPr/>
          <p:nvPr/>
        </p:nvGrpSpPr>
        <p:grpSpPr>
          <a:xfrm>
            <a:off x="8317840" y="4675542"/>
            <a:ext cx="3932680" cy="1365499"/>
            <a:chOff x="7971563" y="4154990"/>
            <a:chExt cx="3855919" cy="1338846"/>
          </a:xfrm>
        </p:grpSpPr>
        <p:sp>
          <p:nvSpPr>
            <p:cNvPr id="67" name="Rectangle 66"/>
            <p:cNvSpPr/>
            <p:nvPr/>
          </p:nvSpPr>
          <p:spPr bwMode="auto">
            <a:xfrm>
              <a:off x="7982748" y="4187086"/>
              <a:ext cx="3840149"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Employee Access</a:t>
              </a:r>
            </a:p>
          </p:txBody>
        </p:sp>
        <p:sp>
          <p:nvSpPr>
            <p:cNvPr id="68" name="Rectangle 67"/>
            <p:cNvSpPr/>
            <p:nvPr/>
          </p:nvSpPr>
          <p:spPr bwMode="auto">
            <a:xfrm>
              <a:off x="7982747" y="4618361"/>
              <a:ext cx="3840151"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Corporate device, managed</a:t>
              </a:r>
            </a:p>
          </p:txBody>
        </p:sp>
        <p:sp>
          <p:nvSpPr>
            <p:cNvPr id="72" name="Rectangle 71"/>
            <p:cNvSpPr/>
            <p:nvPr/>
          </p:nvSpPr>
          <p:spPr bwMode="auto">
            <a:xfrm>
              <a:off x="7983029" y="5083034"/>
              <a:ext cx="3844453"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Compliant with device policies</a:t>
              </a:r>
            </a:p>
          </p:txBody>
        </p:sp>
        <p:pic>
          <p:nvPicPr>
            <p:cNvPr id="109"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974228" y="4154990"/>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991262" y="4592108"/>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971563" y="4984203"/>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974227" y="5065189"/>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1" name="TextBox 120"/>
          <p:cNvSpPr txBox="1"/>
          <p:nvPr/>
        </p:nvSpPr>
        <p:spPr>
          <a:xfrm>
            <a:off x="7472279" y="2948091"/>
            <a:ext cx="1691121" cy="576274"/>
          </a:xfrm>
          <a:prstGeom prst="rect">
            <a:avLst/>
          </a:prstGeom>
          <a:noFill/>
        </p:spPr>
        <p:txBody>
          <a:bodyPr wrap="square" lIns="0" tIns="0" rIns="0" bIns="0" rtlCol="0">
            <a:spAutoFit/>
          </a:bodyPr>
          <a:lstStyle/>
          <a:p>
            <a:pPr algn="ctr"/>
            <a:r>
              <a:rPr lang="en-US" sz="1836" dirty="0">
                <a:gradFill>
                  <a:gsLst>
                    <a:gs pos="0">
                      <a:srgbClr val="FFFFFF"/>
                    </a:gs>
                    <a:gs pos="86000">
                      <a:srgbClr val="FFFFFF"/>
                    </a:gs>
                  </a:gsLst>
                  <a:lin ang="5400000" scaled="0"/>
                </a:gradFill>
                <a:latin typeface="Segoe UI Light" pitchFamily="34" charset="0"/>
              </a:rPr>
              <a:t>Amazon.com</a:t>
            </a:r>
          </a:p>
          <a:p>
            <a:pPr algn="ctr"/>
            <a:r>
              <a:rPr lang="en-US" sz="1836" dirty="0">
                <a:gradFill>
                  <a:gsLst>
                    <a:gs pos="0">
                      <a:srgbClr val="FFFFFF"/>
                    </a:gs>
                    <a:gs pos="86000">
                      <a:srgbClr val="FFFFFF"/>
                    </a:gs>
                  </a:gsLst>
                  <a:lin ang="5400000" scaled="0"/>
                </a:gradFill>
                <a:latin typeface="Segoe UI Light" pitchFamily="34" charset="0"/>
              </a:rPr>
              <a:t>AWS</a:t>
            </a:r>
          </a:p>
        </p:txBody>
      </p:sp>
      <p:sp>
        <p:nvSpPr>
          <p:cNvPr id="123" name="TextBox 122"/>
          <p:cNvSpPr txBox="1"/>
          <p:nvPr/>
        </p:nvSpPr>
        <p:spPr>
          <a:xfrm>
            <a:off x="9336983" y="2269384"/>
            <a:ext cx="679685"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ECS</a:t>
            </a:r>
          </a:p>
        </p:txBody>
      </p:sp>
      <p:sp>
        <p:nvSpPr>
          <p:cNvPr id="126" name="TextBox 125"/>
          <p:cNvSpPr txBox="1"/>
          <p:nvPr/>
        </p:nvSpPr>
        <p:spPr>
          <a:xfrm>
            <a:off x="885647" y="3697346"/>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Salesforce.com</a:t>
            </a:r>
          </a:p>
        </p:txBody>
      </p:sp>
      <p:sp>
        <p:nvSpPr>
          <p:cNvPr id="129" name="TextBox 128"/>
          <p:cNvSpPr txBox="1"/>
          <p:nvPr/>
        </p:nvSpPr>
        <p:spPr>
          <a:xfrm>
            <a:off x="1934455" y="2842255"/>
            <a:ext cx="1691121" cy="256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pic>
        <p:nvPicPr>
          <p:cNvPr id="130" name="Picture 10" descr="Client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08873" y="1239404"/>
            <a:ext cx="1020035" cy="102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 name="TextBox 130"/>
          <p:cNvSpPr txBox="1"/>
          <p:nvPr/>
        </p:nvSpPr>
        <p:spPr>
          <a:xfrm>
            <a:off x="1306365" y="1293055"/>
            <a:ext cx="11038996" cy="1024634"/>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latin typeface="Segoe UI Light" pitchFamily="34" charset="0"/>
              </a:rPr>
              <a:t>Allow anywhere access to specific resources from devices compliant with policies</a:t>
            </a:r>
          </a:p>
        </p:txBody>
      </p:sp>
      <p:cxnSp>
        <p:nvCxnSpPr>
          <p:cNvPr id="132" name="Straight Arrow Connector 131"/>
          <p:cNvCxnSpPr/>
          <p:nvPr/>
        </p:nvCxnSpPr>
        <p:spPr>
          <a:xfrm>
            <a:off x="1635871" y="4470278"/>
            <a:ext cx="374176" cy="1555508"/>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2153258" y="3672293"/>
            <a:ext cx="2616251" cy="2294328"/>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2308692" y="3756240"/>
            <a:ext cx="5184563" cy="2365814"/>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782372" y="4068995"/>
            <a:ext cx="2890412" cy="1988297"/>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099193" y="3612013"/>
            <a:ext cx="664601" cy="2347876"/>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5812923" y="4469604"/>
            <a:ext cx="3413270" cy="1579817"/>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8482877" y="3866982"/>
            <a:ext cx="568473" cy="1633246"/>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577014" y="3771023"/>
            <a:ext cx="549624" cy="1711481"/>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5949333" y="3500345"/>
            <a:ext cx="1203702" cy="2648678"/>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54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7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3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3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4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8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3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3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3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3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3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9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97"/>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fade">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3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0"/>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59"/>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46"/>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0" grpId="1" animBg="1"/>
      <p:bldP spid="111" grpId="0" animBg="1"/>
      <p:bldP spid="33" grpId="0" animBg="1"/>
      <p:bldP spid="34" grpId="0" animBg="1"/>
      <p:bldP spid="3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79586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Appendix</a:t>
            </a:r>
            <a:br>
              <a:rPr lang="en-US" sz="8000" dirty="0" smtClean="0"/>
            </a:br>
            <a:r>
              <a:rPr lang="en-US" sz="8000" dirty="0"/>
              <a:t/>
            </a:r>
            <a:br>
              <a:rPr lang="en-US" sz="8000" dirty="0"/>
            </a:br>
            <a:r>
              <a:rPr lang="en-US" sz="4400" dirty="0" smtClean="0"/>
              <a:t>(Addition content for you to read, samples etc…)</a:t>
            </a:r>
            <a:endParaRPr lang="en-US" sz="8000" dirty="0"/>
          </a:p>
        </p:txBody>
      </p:sp>
    </p:spTree>
    <p:extLst>
      <p:ext uri="{BB962C8B-B14F-4D97-AF65-F5344CB8AC3E}">
        <p14:creationId xmlns:p14="http://schemas.microsoft.com/office/powerpoint/2010/main" val="33714397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50837" y="982662"/>
          <a:ext cx="11734800" cy="5572224"/>
        </p:xfrm>
        <a:graphic>
          <a:graphicData uri="http://schemas.openxmlformats.org/drawingml/2006/table">
            <a:tbl>
              <a:tblPr firstRow="1" firstCol="1" bandRow="1">
                <a:tableStyleId>{B301B821-A1FF-4177-AEE7-76D212191A09}</a:tableStyleId>
              </a:tblPr>
              <a:tblGrid>
                <a:gridCol w="5791200"/>
                <a:gridCol w="5943600"/>
              </a:tblGrid>
              <a:tr h="323611">
                <a:tc>
                  <a:txBody>
                    <a:bodyPr/>
                    <a:lstStyle/>
                    <a:p>
                      <a:pPr marL="0" marR="0">
                        <a:spcBef>
                          <a:spcPts val="0"/>
                        </a:spcBef>
                        <a:spcAft>
                          <a:spcPts val="0"/>
                        </a:spcAft>
                      </a:pPr>
                      <a:r>
                        <a:rPr lang="en-US" sz="1400" dirty="0">
                          <a:effectLst/>
                        </a:rPr>
                        <a:t>Claim Type</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00B0F0"/>
                    </a:solidFill>
                  </a:tcPr>
                </a:tc>
                <a:tc>
                  <a:txBody>
                    <a:bodyPr/>
                    <a:lstStyle/>
                    <a:p>
                      <a:pPr marL="0" marR="0">
                        <a:spcBef>
                          <a:spcPts val="0"/>
                        </a:spcBef>
                        <a:spcAft>
                          <a:spcPts val="0"/>
                        </a:spcAft>
                      </a:pPr>
                      <a:r>
                        <a:rPr lang="en-US" sz="1400" dirty="0">
                          <a:effectLst/>
                        </a:rPr>
                        <a:t>What does it mean?</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00B0F0"/>
                    </a:solidFill>
                  </a:tcPr>
                </a:tc>
              </a:tr>
              <a:tr h="307748">
                <a:tc gridSpan="2">
                  <a:txBody>
                    <a:bodyPr/>
                    <a:lstStyle/>
                    <a:p>
                      <a:pPr marL="0" marR="0">
                        <a:spcBef>
                          <a:spcPts val="0"/>
                        </a:spcBef>
                        <a:spcAft>
                          <a:spcPts val="0"/>
                        </a:spcAft>
                      </a:pPr>
                      <a:r>
                        <a:rPr lang="en-US" sz="1200" dirty="0">
                          <a:effectLst/>
                        </a:rPr>
                        <a:t>User </a:t>
                      </a:r>
                      <a:r>
                        <a:rPr lang="en-US" sz="1200" dirty="0" smtClean="0">
                          <a:effectLst/>
                        </a:rPr>
                        <a:t>Information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FFC000"/>
                    </a:solidFill>
                  </a:tcPr>
                </a:tc>
                <a:tc hMerge="1">
                  <a:txBody>
                    <a:bodyPr/>
                    <a:lstStyle/>
                    <a:p>
                      <a:pPr marL="0" marR="0">
                        <a:spcBef>
                          <a:spcPts val="0"/>
                        </a:spcBef>
                        <a:spcAft>
                          <a:spcPts val="0"/>
                        </a:spcAft>
                      </a:pP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15186" marR="15186" marT="0" marB="0" anchor="ctr">
                    <a:solidFill>
                      <a:srgbClr val="FFC000"/>
                    </a:solidFill>
                  </a:tcP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http://schemas.microsoft.com/ws/2008/06/identity/claims/denyonlyprimarygroupsid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deny-only primary group SID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http://schemas.microsoft.com/ws/2008/06/identity/claims/denyonlyprimarysid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deny-only primary SID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493983">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http://schemas.microsoft.com/ws/2008/06/identity/claims/groupsid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group SID of the user</a:t>
                      </a:r>
                    </a:p>
                    <a:p>
                      <a:pPr marL="0" marR="0">
                        <a:spcBef>
                          <a:spcPts val="0"/>
                        </a:spcBef>
                        <a:spcAft>
                          <a:spcPts val="0"/>
                        </a:spcAft>
                      </a:pPr>
                      <a:r>
                        <a:rPr lang="en-US" sz="1100" dirty="0">
                          <a:effectLst/>
                        </a:rPr>
                        <a:t>You can use this claim to find out if the user belongs to a specific group.</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http://schemas.microsoft.com/ws/2008/06/identity/claims/primarygroupsid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primary group SID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http://schemas.microsoft.com/ws/2008/06/identity/claims/primarysid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primary SID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http://schemas.microsoft.com/ws/2008/06/identity/claims/windowsaccountname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domain account name of the user in the form of domain\user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http://schemas.xmlsoap.org/claims/CommonName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common name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http://schemas.xmlsoap.org/ws/2005/05/identity/claims/denyonlysid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deny-only group SID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http://schemas.xmlsoap.org/ws/2005/05/identity/claims/name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unique name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http://schemas.xmlsoap.org/ws/2005/05/identity/claims/upn                                                              </a:t>
                      </a:r>
                      <a:endParaRPr lang="en-US" sz="1200" b="0" kern="1200" dirty="0">
                        <a:solidFill>
                          <a:schemeClr val="dk1"/>
                        </a:solidFill>
                        <a:effectLst/>
                        <a:latin typeface="+mn-lt"/>
                        <a:ea typeface="+mn-ea"/>
                        <a:cs typeface="+mn-cs"/>
                      </a:endParaRPr>
                    </a:p>
                  </a:txBody>
                  <a:tcPr marL="45720" marR="45720" anchor="ctr"/>
                </a:tc>
                <a:tc>
                  <a:txBody>
                    <a:bodyPr/>
                    <a:lstStyle/>
                    <a:p>
                      <a:pPr marL="0" marR="0">
                        <a:spcBef>
                          <a:spcPts val="0"/>
                        </a:spcBef>
                        <a:spcAft>
                          <a:spcPts val="0"/>
                        </a:spcAft>
                      </a:pPr>
                      <a:r>
                        <a:rPr lang="en-US" sz="1100" dirty="0">
                          <a:effectLst/>
                        </a:rPr>
                        <a:t>The user principal name (UPN)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282918">
                <a:tc gridSpan="2">
                  <a:txBody>
                    <a:bodyPr/>
                    <a:lstStyle/>
                    <a:p>
                      <a:pPr marL="0" marR="0">
                        <a:spcBef>
                          <a:spcPts val="0"/>
                        </a:spcBef>
                        <a:spcAft>
                          <a:spcPts val="0"/>
                        </a:spcAft>
                      </a:pPr>
                      <a:r>
                        <a:rPr lang="en-US" sz="1200" dirty="0">
                          <a:effectLst/>
                        </a:rPr>
                        <a:t>Device Information (if the device is joined to the workplace</a:t>
                      </a:r>
                      <a:r>
                        <a:rPr lang="en-US" sz="1200" dirty="0" smtClean="0">
                          <a:effectLst/>
                        </a:rPr>
                        <a:t>)</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FFC000"/>
                    </a:solidFill>
                  </a:tcPr>
                </a:tc>
                <a:tc hMerge="1">
                  <a:txBody>
                    <a:bodyPr/>
                    <a:lstStyle/>
                    <a:p>
                      <a:pPr marL="0" marR="0">
                        <a:spcBef>
                          <a:spcPts val="0"/>
                        </a:spcBef>
                        <a:spcAft>
                          <a:spcPts val="0"/>
                        </a:spcAft>
                      </a:pP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15186" marR="15186" marT="0" marB="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http://schemas.microsoft.com/2012/01/devicecontext/claims/displayname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Display name of Device Registration</a:t>
                      </a: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http://schemas.microsoft.com/2012/01/devicecontext/claims/identifier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Identifier of the device</a:t>
                      </a:r>
                    </a:p>
                  </a:txBody>
                  <a:tcPr marL="45720" marR="45720" anchor="ctr"/>
                </a:tc>
              </a:tr>
              <a:tr h="597804">
                <a:tc>
                  <a:txBody>
                    <a:bodyPr/>
                    <a:lstStyle/>
                    <a:p>
                      <a:pPr marL="0" marR="0" algn="l" defTabSz="932742" rtl="0" eaLnBrk="1" latinLnBrk="0" hangingPunct="1">
                        <a:spcBef>
                          <a:spcPts val="0"/>
                        </a:spcBef>
                        <a:spcAft>
                          <a:spcPts val="0"/>
                        </a:spcAft>
                      </a:pPr>
                      <a:r>
                        <a:rPr lang="en-US" sz="1200" b="0" kern="1200" dirty="0">
                          <a:effectLst/>
                        </a:rPr>
                        <a:t>http://schemas.microsoft.com/2012/01/devicecontext/claims/isregistereduser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User is registered to use this device</a:t>
                      </a:r>
                    </a:p>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When the value of this claim is true, it means that the user who authenticated is the one who originally registered the device. </a:t>
                      </a:r>
                    </a:p>
                  </a:txBody>
                  <a:tcPr marL="45720" marR="45720" anchor="ctr"/>
                </a:tc>
              </a:tr>
              <a:tr h="226528">
                <a:tc>
                  <a:txBody>
                    <a:bodyPr/>
                    <a:lstStyle/>
                    <a:p>
                      <a:pPr marL="0" marR="0" algn="l" defTabSz="932742" rtl="0" eaLnBrk="1" latinLnBrk="0" hangingPunct="1">
                        <a:spcBef>
                          <a:spcPts val="0"/>
                        </a:spcBef>
                        <a:spcAft>
                          <a:spcPts val="0"/>
                        </a:spcAft>
                      </a:pPr>
                      <a:r>
                        <a:rPr lang="en-US" sz="1200" b="0" kern="1200" dirty="0">
                          <a:effectLst/>
                        </a:rPr>
                        <a:t>http://schemas.microsoft.com/2012/01/devicecontext/claims/ostype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OS type of the device</a:t>
                      </a:r>
                    </a:p>
                  </a:txBody>
                  <a:tcPr marL="45720" marR="45720" anchor="ctr"/>
                </a:tc>
              </a:tr>
              <a:tr h="227160">
                <a:tc>
                  <a:txBody>
                    <a:bodyPr/>
                    <a:lstStyle/>
                    <a:p>
                      <a:pPr marL="0" marR="0" algn="l" defTabSz="932742" rtl="0" eaLnBrk="1" latinLnBrk="0" hangingPunct="1">
                        <a:spcBef>
                          <a:spcPts val="0"/>
                        </a:spcBef>
                        <a:spcAft>
                          <a:spcPts val="0"/>
                        </a:spcAft>
                      </a:pPr>
                      <a:r>
                        <a:rPr lang="en-US" sz="1200" b="0" kern="1200" dirty="0">
                          <a:effectLst/>
                        </a:rPr>
                        <a:t>http://schemas.microsoft.com/2012/01/devicecontext/claims/osversion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OS version of the device</a:t>
                      </a:r>
                    </a:p>
                  </a:txBody>
                  <a:tcPr marL="45720" marR="45720" anchor="ctr"/>
                </a:tc>
              </a:tr>
            </a:tbl>
          </a:graphicData>
        </a:graphic>
      </p:graphicFrame>
      <p:sp>
        <p:nvSpPr>
          <p:cNvPr id="5" name="Title 183"/>
          <p:cNvSpPr>
            <a:spLocks noGrp="1"/>
          </p:cNvSpPr>
          <p:nvPr>
            <p:ph type="title"/>
          </p:nvPr>
        </p:nvSpPr>
        <p:spPr>
          <a:xfrm>
            <a:off x="17462" y="30162"/>
            <a:ext cx="11889564" cy="690093"/>
          </a:xfrm>
        </p:spPr>
        <p:txBody>
          <a:bodyPr/>
          <a:lstStyle/>
          <a:p>
            <a:r>
              <a:rPr lang="en-US" sz="3200" dirty="0" smtClean="0"/>
              <a:t>Claims available for conditional access control</a:t>
            </a:r>
            <a:endParaRPr lang="en-US" sz="3200" dirty="0"/>
          </a:p>
        </p:txBody>
      </p:sp>
    </p:spTree>
    <p:extLst>
      <p:ext uri="{BB962C8B-B14F-4D97-AF65-F5344CB8AC3E}">
        <p14:creationId xmlns:p14="http://schemas.microsoft.com/office/powerpoint/2010/main" val="166057026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74637" y="220662"/>
          <a:ext cx="11963400" cy="6653342"/>
        </p:xfrm>
        <a:graphic>
          <a:graphicData uri="http://schemas.openxmlformats.org/drawingml/2006/table">
            <a:tbl>
              <a:tblPr firstRow="1" firstCol="1" bandRow="1">
                <a:tableStyleId>{B301B821-A1FF-4177-AEE7-76D212191A09}</a:tableStyleId>
              </a:tblPr>
              <a:tblGrid>
                <a:gridCol w="6137069"/>
                <a:gridCol w="5826331"/>
              </a:tblGrid>
              <a:tr h="381000">
                <a:tc>
                  <a:txBody>
                    <a:bodyPr/>
                    <a:lstStyle/>
                    <a:p>
                      <a:pPr marL="0" marR="0">
                        <a:spcBef>
                          <a:spcPts val="0"/>
                        </a:spcBef>
                        <a:spcAft>
                          <a:spcPts val="0"/>
                        </a:spcAft>
                      </a:pPr>
                      <a:r>
                        <a:rPr lang="en-US" sz="1400" dirty="0">
                          <a:effectLst/>
                        </a:rPr>
                        <a:t>Claim Type</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00B0F0"/>
                    </a:solidFill>
                  </a:tcPr>
                </a:tc>
                <a:tc>
                  <a:txBody>
                    <a:bodyPr/>
                    <a:lstStyle/>
                    <a:p>
                      <a:pPr marL="0" marR="0">
                        <a:spcBef>
                          <a:spcPts val="0"/>
                        </a:spcBef>
                        <a:spcAft>
                          <a:spcPts val="0"/>
                        </a:spcAft>
                      </a:pPr>
                      <a:r>
                        <a:rPr lang="en-US" sz="1400" dirty="0">
                          <a:effectLst/>
                        </a:rPr>
                        <a:t>What does it mean?</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00B0F0"/>
                    </a:solidFill>
                  </a:tcPr>
                </a:tc>
              </a:tr>
              <a:tr h="304800">
                <a:tc gridSpan="2">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mn-lt"/>
                          <a:ea typeface="+mn-ea"/>
                          <a:cs typeface="+mn-cs"/>
                        </a:rPr>
                        <a:t>Request information</a:t>
                      </a:r>
                    </a:p>
                  </a:txBody>
                  <a:tcPr marL="45720" marR="45720" anchor="ctr">
                    <a:solidFill>
                      <a:srgbClr val="FFC000"/>
                    </a:solidFill>
                  </a:tcPr>
                </a:tc>
                <a:tc hMerge="1">
                  <a:txBody>
                    <a:bodyPr/>
                    <a:lstStyle/>
                    <a:p>
                      <a:endParaRPr lang="en-US"/>
                    </a:p>
                  </a:txBody>
                  <a:tcPr/>
                </a:tc>
              </a:tr>
              <a:tr h="195943">
                <a:tc>
                  <a:txBody>
                    <a:bodyPr/>
                    <a:lstStyle/>
                    <a:p>
                      <a:pPr marL="0" marR="0">
                        <a:spcBef>
                          <a:spcPts val="0"/>
                        </a:spcBef>
                        <a:spcAft>
                          <a:spcPts val="0"/>
                        </a:spcAft>
                      </a:pPr>
                      <a:r>
                        <a:rPr lang="en-US" sz="1200" b="0" dirty="0">
                          <a:effectLst/>
                        </a:rPr>
                        <a:t>http://schemas.microsoft.com/2012/01/requestcontext/claims/client-request-id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Identifier for a user session (for troubleshooting purposes)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195943">
                <a:tc>
                  <a:txBody>
                    <a:bodyPr/>
                    <a:lstStyle/>
                    <a:p>
                      <a:pPr marL="0" marR="0">
                        <a:spcBef>
                          <a:spcPts val="0"/>
                        </a:spcBef>
                        <a:spcAft>
                          <a:spcPts val="0"/>
                        </a:spcAft>
                      </a:pPr>
                      <a:r>
                        <a:rPr lang="en-US" sz="1200" b="0" dirty="0">
                          <a:effectLst/>
                        </a:rPr>
                        <a:t>http://schemas.microsoft.com/2012/01/requestcontext/claims/relyingpartytrustid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Identifier for the Relying Party</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195943">
                <a:tc>
                  <a:txBody>
                    <a:bodyPr/>
                    <a:lstStyle/>
                    <a:p>
                      <a:pPr marL="0" marR="0">
                        <a:spcBef>
                          <a:spcPts val="0"/>
                        </a:spcBef>
                        <a:spcAft>
                          <a:spcPts val="0"/>
                        </a:spcAft>
                      </a:pPr>
                      <a:r>
                        <a:rPr lang="en-US" sz="1200" b="0" dirty="0">
                          <a:effectLst/>
                        </a:rPr>
                        <a:t>http://schemas.microsoft.com/2012/01/requestcontext/claims/x-ms-client-application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Type of the Client Application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195943">
                <a:tc>
                  <a:txBody>
                    <a:bodyPr/>
                    <a:lstStyle/>
                    <a:p>
                      <a:pPr marL="0" marR="0">
                        <a:spcBef>
                          <a:spcPts val="0"/>
                        </a:spcBef>
                        <a:spcAft>
                          <a:spcPts val="0"/>
                        </a:spcAft>
                      </a:pPr>
                      <a:r>
                        <a:rPr lang="en-US" sz="1200" b="0" dirty="0">
                          <a:effectLst/>
                        </a:rPr>
                        <a:t>http://schemas.microsoft.com/2012/01/requestcontext/claims/x-ms-client-ip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IP address of the client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195943">
                <a:tc>
                  <a:txBody>
                    <a:bodyPr/>
                    <a:lstStyle/>
                    <a:p>
                      <a:pPr marL="0" marR="0">
                        <a:spcBef>
                          <a:spcPts val="0"/>
                        </a:spcBef>
                        <a:spcAft>
                          <a:spcPts val="0"/>
                        </a:spcAft>
                      </a:pPr>
                      <a:r>
                        <a:rPr lang="en-US" sz="1200" b="0" dirty="0">
                          <a:effectLst/>
                        </a:rPr>
                        <a:t>http://schemas.microsoft.com/2012/01/requestcontext/claims/x-ms-client-user-agent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Device type the client is using to access the application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914400">
                <a:tc>
                  <a:txBody>
                    <a:bodyPr/>
                    <a:lstStyle/>
                    <a:p>
                      <a:pPr marL="0" marR="0">
                        <a:spcBef>
                          <a:spcPts val="0"/>
                        </a:spcBef>
                        <a:spcAft>
                          <a:spcPts val="0"/>
                        </a:spcAft>
                      </a:pPr>
                      <a:r>
                        <a:rPr lang="en-US" sz="1200" b="0" dirty="0">
                          <a:effectLst/>
                        </a:rPr>
                        <a:t>http://schemas.microsoft.com/2012/01/requestcontext/claims/x-ms-endpoint-absolute-path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Absolute Endpoint path which can be used to determine active versus passive clients</a:t>
                      </a:r>
                    </a:p>
                    <a:p>
                      <a:pPr marL="0" marR="0">
                        <a:spcBef>
                          <a:spcPts val="0"/>
                        </a:spcBef>
                        <a:spcAft>
                          <a:spcPts val="0"/>
                        </a:spcAft>
                      </a:pPr>
                      <a:r>
                        <a:rPr lang="en-US" sz="1100" dirty="0">
                          <a:effectLst/>
                        </a:rPr>
                        <a:t>Since MFA is supported only for browser applications, you can use this claim to tell apart browser from non-browser requests, in case you have both kinds of protocols in the same relying party trust, which is the typical case when issuing tokens to a federation provider STS.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365760">
                <a:tc>
                  <a:txBody>
                    <a:bodyPr/>
                    <a:lstStyle/>
                    <a:p>
                      <a:pPr marL="0" marR="0">
                        <a:spcBef>
                          <a:spcPts val="0"/>
                        </a:spcBef>
                        <a:spcAft>
                          <a:spcPts val="0"/>
                        </a:spcAft>
                      </a:pPr>
                      <a:r>
                        <a:rPr lang="en-US" sz="1200" b="0" dirty="0">
                          <a:effectLst/>
                        </a:rPr>
                        <a:t>http://schemas.microsoft.com/2012/01/requestcontext/claims/x-ms-forwarded-client-ip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IP address of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195943">
                <a:tc>
                  <a:txBody>
                    <a:bodyPr/>
                    <a:lstStyle/>
                    <a:p>
                      <a:pPr marL="0" marR="0">
                        <a:spcBef>
                          <a:spcPts val="0"/>
                        </a:spcBef>
                        <a:spcAft>
                          <a:spcPts val="0"/>
                        </a:spcAft>
                      </a:pPr>
                      <a:r>
                        <a:rPr lang="en-US" sz="1200" b="0" dirty="0">
                          <a:effectLst/>
                        </a:rPr>
                        <a:t>http://schemas.microsoft.com/2012/01/requestcontext/claims/x-ms-proxy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DNS name of the federation server proxy that passed the request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674914">
                <a:tc>
                  <a:txBody>
                    <a:bodyPr/>
                    <a:lstStyle/>
                    <a:p>
                      <a:pPr marL="0" marR="0">
                        <a:spcBef>
                          <a:spcPts val="0"/>
                        </a:spcBef>
                        <a:spcAft>
                          <a:spcPts val="0"/>
                        </a:spcAft>
                      </a:pPr>
                      <a:r>
                        <a:rPr lang="en-US" sz="1200" b="0" dirty="0">
                          <a:effectLst/>
                        </a:rPr>
                        <a:t>http://schemas.microsoft.com/ws/2012/01/insidecorporatenetwork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Used to indicate if a request originated inside corporate network. When the value is false, it means the request came through a web application proxy. When true, it means the request came directly from the browser to the STS.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304800">
                <a:tc gridSpan="2">
                  <a:txBody>
                    <a:bodyPr/>
                    <a:lstStyle/>
                    <a:p>
                      <a:pPr marL="0" marR="0">
                        <a:spcBef>
                          <a:spcPts val="0"/>
                        </a:spcBef>
                        <a:spcAft>
                          <a:spcPts val="0"/>
                        </a:spcAft>
                      </a:pPr>
                      <a:r>
                        <a:rPr lang="en-US" sz="1200" dirty="0" smtClean="0">
                          <a:effectLst/>
                        </a:rPr>
                        <a:t>Authentication information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solidFill>
                      <a:srgbClr val="FFC000"/>
                    </a:solidFill>
                  </a:tcPr>
                </a:tc>
                <a:tc hMerge="1">
                  <a:txBody>
                    <a:bodyPr/>
                    <a:lstStyle/>
                    <a:p>
                      <a:endParaRPr lang="en-US"/>
                    </a:p>
                  </a:txBody>
                  <a:tcPr/>
                </a:tc>
              </a:tr>
              <a:tr h="1108166">
                <a:tc>
                  <a:txBody>
                    <a:bodyPr/>
                    <a:lstStyle/>
                    <a:p>
                      <a:pPr marL="0" marR="0">
                        <a:spcBef>
                          <a:spcPts val="0"/>
                        </a:spcBef>
                        <a:spcAft>
                          <a:spcPts val="0"/>
                        </a:spcAft>
                      </a:pPr>
                      <a:r>
                        <a:rPr lang="en-US" sz="1200" b="0" dirty="0">
                          <a:effectLst/>
                        </a:rPr>
                        <a:t>http://schemas.microsoft.com/2012/12/certificatecontext/*    (multiple claim types)</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Claims that represent different fields and extensions of the X509 client certificate when used as an authentication method.</a:t>
                      </a:r>
                    </a:p>
                    <a:p>
                      <a:pPr marL="0" marR="0">
                        <a:spcBef>
                          <a:spcPts val="0"/>
                        </a:spcBef>
                        <a:spcAft>
                          <a:spcPts val="0"/>
                        </a:spcAft>
                      </a:pPr>
                      <a:r>
                        <a:rPr lang="en-US" sz="1100" dirty="0">
                          <a:effectLst/>
                        </a:rPr>
                        <a:t>One interesting use case here is to use the EKU claim (http://schemas.microsoft.com/2012/12/certificatecontext/extension/eku) to ascertain whether the user used a smart card (exact EKU depends upon the PKI infrastructure of the customer)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324391">
                <a:tc>
                  <a:txBody>
                    <a:bodyPr/>
                    <a:lstStyle/>
                    <a:p>
                      <a:pPr marL="0" marR="0" algn="l" defTabSz="932742" rtl="0" eaLnBrk="1" latinLnBrk="0" hangingPunct="1">
                        <a:spcBef>
                          <a:spcPts val="0"/>
                        </a:spcBef>
                        <a:spcAft>
                          <a:spcPts val="0"/>
                        </a:spcAft>
                      </a:pPr>
                      <a:r>
                        <a:rPr lang="en-US" sz="1200" b="0" kern="1200" dirty="0">
                          <a:effectLst/>
                        </a:rPr>
                        <a:t>http://schemas.microsoft.com/ws/2008/06/identity/claims/authenticationmethod                                           </a:t>
                      </a:r>
                      <a:endParaRPr lang="en-US" sz="1200" b="0" kern="1200" dirty="0">
                        <a:solidFill>
                          <a:schemeClr val="dk1"/>
                        </a:solidFill>
                        <a:effectLst/>
                        <a:latin typeface="+mn-lt"/>
                        <a:ea typeface="+mn-ea"/>
                        <a:cs typeface="+mn-cs"/>
                      </a:endParaRPr>
                    </a:p>
                  </a:txBody>
                  <a:tcPr marL="45720" marR="45720" anchor="ctr"/>
                </a:tc>
                <a:tc>
                  <a:txBody>
                    <a:bodyPr/>
                    <a:lstStyle/>
                    <a:p>
                      <a:pPr marL="0" marR="0" algn="l" defTabSz="932742" rtl="0" eaLnBrk="1" latinLnBrk="0" hangingPunct="1">
                        <a:spcBef>
                          <a:spcPts val="0"/>
                        </a:spcBef>
                        <a:spcAft>
                          <a:spcPts val="0"/>
                        </a:spcAft>
                      </a:pPr>
                      <a:r>
                        <a:rPr lang="en-US" sz="1100" kern="1200" dirty="0">
                          <a:solidFill>
                            <a:schemeClr val="dk1"/>
                          </a:solidFill>
                          <a:effectLst/>
                          <a:latin typeface="+mn-lt"/>
                          <a:ea typeface="+mn-ea"/>
                          <a:cs typeface="+mn-cs"/>
                        </a:rPr>
                        <a:t>The </a:t>
                      </a:r>
                      <a:r>
                        <a:rPr lang="en-US" sz="1100" kern="1200" dirty="0" smtClean="0">
                          <a:solidFill>
                            <a:schemeClr val="dk1"/>
                          </a:solidFill>
                          <a:effectLst/>
                          <a:latin typeface="+mn-lt"/>
                          <a:ea typeface="+mn-ea"/>
                          <a:cs typeface="+mn-cs"/>
                        </a:rPr>
                        <a:t>primary</a:t>
                      </a:r>
                      <a:r>
                        <a:rPr lang="en-US" sz="1100" kern="1200" baseline="0" dirty="0" smtClean="0">
                          <a:solidFill>
                            <a:schemeClr val="dk1"/>
                          </a:solidFill>
                          <a:effectLst/>
                          <a:latin typeface="+mn-lt"/>
                          <a:ea typeface="+mn-ea"/>
                          <a:cs typeface="+mn-cs"/>
                        </a:rPr>
                        <a:t> authentication </a:t>
                      </a:r>
                      <a:r>
                        <a:rPr lang="en-US" sz="1100" kern="1200" dirty="0" smtClean="0">
                          <a:solidFill>
                            <a:schemeClr val="dk1"/>
                          </a:solidFill>
                          <a:effectLst/>
                          <a:latin typeface="+mn-lt"/>
                          <a:ea typeface="+mn-ea"/>
                          <a:cs typeface="+mn-cs"/>
                        </a:rPr>
                        <a:t>method </a:t>
                      </a:r>
                      <a:r>
                        <a:rPr lang="en-US" sz="1100" kern="1200" dirty="0">
                          <a:solidFill>
                            <a:schemeClr val="dk1"/>
                          </a:solidFill>
                          <a:effectLst/>
                          <a:latin typeface="+mn-lt"/>
                          <a:ea typeface="+mn-ea"/>
                          <a:cs typeface="+mn-cs"/>
                        </a:rPr>
                        <a:t>used to authenticate the user</a:t>
                      </a:r>
                    </a:p>
                  </a:txBody>
                  <a:tcPr marL="45720" marR="45720" anchor="ctr"/>
                </a:tc>
              </a:tr>
              <a:tr h="324391">
                <a:tc>
                  <a:txBody>
                    <a:bodyPr/>
                    <a:lstStyle/>
                    <a:p>
                      <a:pPr marL="0" marR="0">
                        <a:spcBef>
                          <a:spcPts val="0"/>
                        </a:spcBef>
                        <a:spcAft>
                          <a:spcPts val="0"/>
                        </a:spcAft>
                      </a:pPr>
                      <a:r>
                        <a:rPr lang="en-US" sz="1200" b="0" dirty="0">
                          <a:effectLst/>
                        </a:rPr>
                        <a:t>http://schemas.microsoft.com/claims/authnmethodsreferences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Used to indicate all authentication methods used to authenticate the user.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r h="304800">
                <a:tc>
                  <a:txBody>
                    <a:bodyPr/>
                    <a:lstStyle/>
                    <a:p>
                      <a:pPr marL="0" marR="0">
                        <a:spcBef>
                          <a:spcPts val="0"/>
                        </a:spcBef>
                        <a:spcAft>
                          <a:spcPts val="0"/>
                        </a:spcAft>
                      </a:pPr>
                      <a:r>
                        <a:rPr lang="en-US" sz="1200" b="0" dirty="0">
                          <a:effectLst/>
                        </a:rPr>
                        <a:t>http://schemas.microsoft.com/ws/2008/06/identity/claims/authenticationinstant                                          </a:t>
                      </a:r>
                      <a:endParaRPr lang="en-US" sz="1200" b="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c>
                  <a:txBody>
                    <a:bodyPr/>
                    <a:lstStyle/>
                    <a:p>
                      <a:pPr marL="0" marR="0">
                        <a:spcBef>
                          <a:spcPts val="0"/>
                        </a:spcBef>
                        <a:spcAft>
                          <a:spcPts val="0"/>
                        </a:spcAft>
                      </a:pPr>
                      <a:r>
                        <a:rPr lang="en-US" sz="1100" dirty="0">
                          <a:effectLst/>
                        </a:rPr>
                        <a:t>Used to display the time and date that the user was authenticated</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anchor="ctr"/>
                </a:tc>
              </a:tr>
            </a:tbl>
          </a:graphicData>
        </a:graphic>
      </p:graphicFrame>
    </p:spTree>
    <p:extLst>
      <p:ext uri="{BB962C8B-B14F-4D97-AF65-F5344CB8AC3E}">
        <p14:creationId xmlns:p14="http://schemas.microsoft.com/office/powerpoint/2010/main" val="299038632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360092"/>
            <a:ext cx="11887199" cy="5545364"/>
          </a:xfrm>
        </p:spPr>
        <p:txBody>
          <a:bodyPr/>
          <a:lstStyle/>
          <a:p>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rp</a:t>
            </a:r>
            <a:r>
              <a:rPr lang="en-US" sz="2000" dirty="0">
                <a:latin typeface="Courier New" panose="02070309020205020404" pitchFamily="49" charset="0"/>
                <a:cs typeface="Courier New" panose="02070309020205020404" pitchFamily="49" charset="0"/>
              </a:rPr>
              <a:t> = Get-</a:t>
            </a:r>
            <a:r>
              <a:rPr lang="en-US" sz="2000" dirty="0" err="1">
                <a:latin typeface="Courier New" panose="02070309020205020404" pitchFamily="49" charset="0"/>
                <a:cs typeface="Courier New" panose="02070309020205020404" pitchFamily="49" charset="0"/>
              </a:rPr>
              <a:t>AdfsRelyingPartyTrust</a:t>
            </a:r>
            <a:r>
              <a:rPr lang="en-US" sz="2000" dirty="0">
                <a:latin typeface="Courier New" panose="02070309020205020404" pitchFamily="49" charset="0"/>
                <a:cs typeface="Courier New" panose="02070309020205020404" pitchFamily="49" charset="0"/>
              </a:rPr>
              <a:t> –Name </a:t>
            </a:r>
            <a:r>
              <a:rPr lang="en-US" sz="2000" dirty="0" err="1">
                <a:latin typeface="Courier New" panose="02070309020205020404" pitchFamily="49" charset="0"/>
                <a:cs typeface="Courier New" panose="02070309020205020404" pitchFamily="49" charset="0"/>
              </a:rPr>
              <a:t>claimapp</a:t>
            </a:r>
            <a:endParaRPr lang="en-US" sz="2000" dirty="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GroupMfaClaimTriggerRule</a:t>
            </a:r>
            <a:r>
              <a:rPr lang="en-US" sz="2000" dirty="0">
                <a:latin typeface="Courier New" panose="02070309020205020404" pitchFamily="49" charset="0"/>
                <a:cs typeface="Courier New" panose="02070309020205020404" pitchFamily="49" charset="0"/>
              </a:rPr>
              <a:t> = ‘c:[Type == “http://schemas.microsoft.com/</a:t>
            </a:r>
            <a:r>
              <a:rPr lang="en-US" sz="2000" dirty="0" err="1">
                <a:latin typeface="Courier New" panose="02070309020205020404" pitchFamily="49" charset="0"/>
                <a:cs typeface="Courier New" panose="02070309020205020404" pitchFamily="49" charset="0"/>
              </a:rPr>
              <a:t>ws</a:t>
            </a:r>
            <a:r>
              <a:rPr lang="en-US" sz="2000" dirty="0">
                <a:latin typeface="Courier New" panose="02070309020205020404" pitchFamily="49" charset="0"/>
                <a:cs typeface="Courier New" panose="02070309020205020404" pitchFamily="49" charset="0"/>
              </a:rPr>
              <a:t>/2008/06/identity/claims/</a:t>
            </a:r>
            <a:r>
              <a:rPr lang="en-US" sz="2000" dirty="0" err="1">
                <a:latin typeface="Courier New" panose="02070309020205020404" pitchFamily="49" charset="0"/>
                <a:cs typeface="Courier New" panose="02070309020205020404" pitchFamily="49" charset="0"/>
              </a:rPr>
              <a:t>groupsid</a:t>
            </a:r>
            <a:r>
              <a:rPr lang="en-US" sz="2000" dirty="0">
                <a:latin typeface="Courier New" panose="02070309020205020404" pitchFamily="49" charset="0"/>
                <a:cs typeface="Courier New" panose="02070309020205020404" pitchFamily="49" charset="0"/>
              </a:rPr>
              <a:t>”, Value == “S-1-5-21-2051694910-254885857-3069878782-1114”] =&gt; issue(Type = “http://schemas.microsoft.com/</a:t>
            </a:r>
            <a:r>
              <a:rPr lang="en-US" sz="2000" dirty="0" err="1">
                <a:latin typeface="Courier New" panose="02070309020205020404" pitchFamily="49" charset="0"/>
                <a:cs typeface="Courier New" panose="02070309020205020404" pitchFamily="49" charset="0"/>
              </a:rPr>
              <a:t>ws</a:t>
            </a:r>
            <a:r>
              <a:rPr lang="en-US" sz="2000" dirty="0">
                <a:latin typeface="Courier New" panose="02070309020205020404" pitchFamily="49" charset="0"/>
                <a:cs typeface="Courier New" panose="02070309020205020404" pitchFamily="49" charset="0"/>
              </a:rPr>
              <a:t>/2008/06/identity/claims/</a:t>
            </a:r>
            <a:r>
              <a:rPr lang="en-US" sz="2000" dirty="0" err="1">
                <a:latin typeface="Courier New" panose="02070309020205020404" pitchFamily="49" charset="0"/>
                <a:cs typeface="Courier New" panose="02070309020205020404" pitchFamily="49" charset="0"/>
              </a:rPr>
              <a:t>authenticationmethod</a:t>
            </a:r>
            <a:r>
              <a:rPr lang="en-US" sz="2000" dirty="0">
                <a:latin typeface="Courier New" panose="02070309020205020404" pitchFamily="49" charset="0"/>
                <a:cs typeface="Courier New" panose="02070309020205020404" pitchFamily="49" charset="0"/>
              </a:rPr>
              <a:t>”, Value = “http://schemas.microsoft.com/claims/</a:t>
            </a:r>
            <a:r>
              <a:rPr lang="en-US" sz="2000" dirty="0" err="1">
                <a:latin typeface="Courier New" panose="02070309020205020404" pitchFamily="49" charset="0"/>
                <a:cs typeface="Courier New" panose="02070309020205020404" pitchFamily="49" charset="0"/>
              </a:rPr>
              <a:t>multipleauthn</a:t>
            </a:r>
            <a:r>
              <a:rPr lang="en-US" sz="2000" dirty="0">
                <a:latin typeface="Courier New" panose="02070309020205020404" pitchFamily="49" charset="0"/>
                <a:cs typeface="Courier New" panose="02070309020205020404" pitchFamily="49" charset="0"/>
              </a:rPr>
              <a:t>”);’</a:t>
            </a: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Set-</a:t>
            </a:r>
            <a:r>
              <a:rPr lang="en-US" sz="2000" dirty="0" err="1" smtClean="0">
                <a:latin typeface="Courier New" panose="02070309020205020404" pitchFamily="49" charset="0"/>
                <a:cs typeface="Courier New" panose="02070309020205020404" pitchFamily="49" charset="0"/>
              </a:rPr>
              <a:t>AdfsRelyingPartyTrust</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TargetRelyingParty</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rp</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AdditionalAuthenticationRules</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GroupMfaClaimTriggerRule</a:t>
            </a:r>
            <a:endParaRPr lang="en-US" sz="2000" dirty="0" smtClean="0">
              <a:latin typeface="Courier New" panose="02070309020205020404" pitchFamily="49" charset="0"/>
              <a:cs typeface="Courier New" panose="02070309020205020404" pitchFamily="49" charset="0"/>
            </a:endParaRPr>
          </a:p>
          <a:p>
            <a:endParaRPr lang="en-US" sz="1800" dirty="0">
              <a:latin typeface="Courier New" panose="02070309020205020404" pitchFamily="49" charset="0"/>
              <a:cs typeface="Courier New" panose="02070309020205020404" pitchFamily="49" charset="0"/>
            </a:endParaRPr>
          </a:p>
          <a:p>
            <a:endParaRPr lang="en-US" sz="2400" dirty="0" smtClean="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endParaRPr lang="en-US" sz="2400" dirty="0" smtClean="0">
              <a:latin typeface="Courier New" panose="02070309020205020404" pitchFamily="49" charset="0"/>
              <a:cs typeface="Courier New" panose="02070309020205020404" pitchFamily="49" charset="0"/>
            </a:endParaRPr>
          </a:p>
          <a:p>
            <a:endParaRPr lang="en-US" sz="2400" dirty="0" smtClean="0">
              <a:latin typeface="Courier New" panose="02070309020205020404" pitchFamily="49" charset="0"/>
              <a:cs typeface="Courier New" panose="02070309020205020404" pitchFamily="49" charset="0"/>
            </a:endParaRPr>
          </a:p>
          <a:p>
            <a:endParaRPr lang="en-US" sz="1050" dirty="0">
              <a:latin typeface="Courier New" panose="02070309020205020404" pitchFamily="49" charset="0"/>
              <a:cs typeface="Courier New" panose="02070309020205020404" pitchFamily="49" charset="0"/>
            </a:endParaRPr>
          </a:p>
          <a:p>
            <a:pPr algn="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S-1-5-21-2051694910-254885857-3069878782-1114</a:t>
            </a:r>
            <a:r>
              <a:rPr lang="en-US" sz="1400" dirty="0" smtClean="0">
                <a:latin typeface="Courier New" panose="02070309020205020404" pitchFamily="49" charset="0"/>
                <a:cs typeface="Courier New" panose="02070309020205020404" pitchFamily="49" charset="0"/>
              </a:rPr>
              <a:t>” – ‘Finance Users’ Group</a:t>
            </a:r>
            <a:endParaRPr lang="en-US" sz="1400" dirty="0">
              <a:latin typeface="Courier New" panose="02070309020205020404" pitchFamily="49" charset="0"/>
              <a:cs typeface="Courier New" panose="02070309020205020404" pitchFamily="49" charset="0"/>
            </a:endParaRPr>
          </a:p>
        </p:txBody>
      </p:sp>
      <p:sp>
        <p:nvSpPr>
          <p:cNvPr id="6"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1 – Trigger MFA based on Group membership</a:t>
            </a:r>
          </a:p>
        </p:txBody>
      </p:sp>
      <p:sp>
        <p:nvSpPr>
          <p:cNvPr id="7" name="Flowchart: Document 6"/>
          <p:cNvSpPr/>
          <p:nvPr/>
        </p:nvSpPr>
        <p:spPr bwMode="auto">
          <a:xfrm>
            <a:off x="1189091" y="4960286"/>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GroupSid</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‘S-1-5-…’</a:t>
            </a:r>
            <a:endParaRPr lang="en-US" sz="1600" dirty="0">
              <a:gradFill>
                <a:gsLst>
                  <a:gs pos="0">
                    <a:srgbClr val="FFFFFF"/>
                  </a:gs>
                  <a:gs pos="100000">
                    <a:srgbClr val="FFFFFF"/>
                  </a:gs>
                </a:gsLst>
                <a:lin ang="5400000" scaled="0"/>
              </a:gradFill>
            </a:endParaRPr>
          </a:p>
        </p:txBody>
      </p:sp>
      <p:sp>
        <p:nvSpPr>
          <p:cNvPr id="8" name="Right Arrow 7"/>
          <p:cNvSpPr/>
          <p:nvPr/>
        </p:nvSpPr>
        <p:spPr bwMode="auto">
          <a:xfrm>
            <a:off x="4206579" y="5127015"/>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Flowchart: Document 8"/>
          <p:cNvSpPr/>
          <p:nvPr/>
        </p:nvSpPr>
        <p:spPr bwMode="auto">
          <a:xfrm>
            <a:off x="5295976" y="4960286"/>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issue</a:t>
            </a:r>
          </a:p>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AuthenticationMethod</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10" name="Right Arrow 9"/>
          <p:cNvSpPr/>
          <p:nvPr/>
        </p:nvSpPr>
        <p:spPr bwMode="auto">
          <a:xfrm>
            <a:off x="8315173" y="5147774"/>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9235724" y="5012140"/>
            <a:ext cx="1811537" cy="686943"/>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trigger</a:t>
            </a:r>
          </a:p>
          <a:p>
            <a:pPr algn="ctr" defTabSz="914400">
              <a:defRPr/>
            </a:pPr>
            <a:r>
              <a:rPr lang="en-US" sz="1400" kern="0" dirty="0" smtClean="0">
                <a:solidFill>
                  <a:prstClr val="white"/>
                </a:solidFill>
                <a:latin typeface="Calibri" panose="020F0502020204030204"/>
              </a:rPr>
              <a:t>Additional Authn.</a:t>
            </a:r>
          </a:p>
        </p:txBody>
      </p:sp>
      <p:sp>
        <p:nvSpPr>
          <p:cNvPr id="12" name="Rectangle 11"/>
          <p:cNvSpPr/>
          <p:nvPr/>
        </p:nvSpPr>
        <p:spPr bwMode="auto">
          <a:xfrm>
            <a:off x="10973065" y="-14654"/>
            <a:ext cx="1463409" cy="311552"/>
          </a:xfrm>
          <a:prstGeom prst="rect">
            <a:avLst/>
          </a:prstGeom>
          <a:solidFill>
            <a:srgbClr val="00B0F0"/>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Triggers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6036772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908726"/>
            <a:ext cx="11887199" cy="1846659"/>
          </a:xfrm>
        </p:spPr>
        <p:txBody>
          <a:bodyPr/>
          <a:lstStyle/>
          <a:p>
            <a:r>
              <a:rPr lang="en-US" sz="2000" dirty="0" smtClean="0">
                <a:latin typeface="Courier New" panose="02070309020205020404" pitchFamily="49" charset="0"/>
                <a:cs typeface="Courier New" panose="02070309020205020404" pitchFamily="49" charset="0"/>
              </a:rPr>
              <a:t>'c</a:t>
            </a:r>
            <a:r>
              <a:rPr lang="en-US" sz="2000" dirty="0">
                <a:latin typeface="Courier New" panose="02070309020205020404" pitchFamily="49" charset="0"/>
                <a:cs typeface="Courier New" panose="02070309020205020404" pitchFamily="49" charset="0"/>
              </a:rPr>
              <a:t>:[type == "http://schemas.microsoft.com/</a:t>
            </a:r>
            <a:r>
              <a:rPr lang="en-US" sz="2000" dirty="0" err="1">
                <a:latin typeface="Courier New" panose="02070309020205020404" pitchFamily="49" charset="0"/>
                <a:cs typeface="Courier New" panose="02070309020205020404" pitchFamily="49" charset="0"/>
              </a:rPr>
              <a:t>ws</a:t>
            </a:r>
            <a:r>
              <a:rPr lang="en-US" sz="2000" dirty="0">
                <a:latin typeface="Courier New" panose="02070309020205020404" pitchFamily="49" charset="0"/>
                <a:cs typeface="Courier New" panose="02070309020205020404" pitchFamily="49" charset="0"/>
              </a:rPr>
              <a:t>/2012/01/</a:t>
            </a:r>
            <a:r>
              <a:rPr lang="en-US" sz="2000" dirty="0" err="1">
                <a:latin typeface="Courier New" panose="02070309020205020404" pitchFamily="49" charset="0"/>
                <a:cs typeface="Courier New" panose="02070309020205020404" pitchFamily="49" charset="0"/>
              </a:rPr>
              <a:t>insidecorporatenetwork</a:t>
            </a:r>
            <a:r>
              <a:rPr lang="en-US" sz="2000" dirty="0">
                <a:latin typeface="Courier New" panose="02070309020205020404" pitchFamily="49" charset="0"/>
                <a:cs typeface="Courier New" panose="02070309020205020404" pitchFamily="49" charset="0"/>
              </a:rPr>
              <a:t>", value == </a:t>
            </a:r>
            <a:r>
              <a:rPr lang="en-US" sz="2000" dirty="0" smtClean="0">
                <a:latin typeface="Courier New" panose="02070309020205020404" pitchFamily="49" charset="0"/>
                <a:cs typeface="Courier New" panose="02070309020205020404" pitchFamily="49" charset="0"/>
              </a:rPr>
              <a:t>"false</a:t>
            </a:r>
            <a:r>
              <a:rPr lang="en-US" sz="2000" dirty="0">
                <a:latin typeface="Courier New" panose="02070309020205020404" pitchFamily="49" charset="0"/>
                <a:cs typeface="Courier New" panose="02070309020205020404" pitchFamily="49" charset="0"/>
              </a:rPr>
              <a:t>"] =&gt; issue(type="http://schemas.microsoft.com/</a:t>
            </a:r>
            <a:r>
              <a:rPr lang="en-US" sz="2000" dirty="0" err="1">
                <a:latin typeface="Courier New" panose="02070309020205020404" pitchFamily="49" charset="0"/>
                <a:cs typeface="Courier New" panose="02070309020205020404" pitchFamily="49" charset="0"/>
              </a:rPr>
              <a:t>ws</a:t>
            </a:r>
            <a:r>
              <a:rPr lang="en-US" sz="2000" dirty="0">
                <a:latin typeface="Courier New" panose="02070309020205020404" pitchFamily="49" charset="0"/>
                <a:cs typeface="Courier New" panose="02070309020205020404" pitchFamily="49" charset="0"/>
              </a:rPr>
              <a:t>/2008/06/identity/claims/</a:t>
            </a:r>
            <a:r>
              <a:rPr lang="en-US" sz="2000" dirty="0" err="1">
                <a:latin typeface="Courier New" panose="02070309020205020404" pitchFamily="49" charset="0"/>
                <a:cs typeface="Courier New" panose="02070309020205020404" pitchFamily="49" charset="0"/>
              </a:rPr>
              <a:t>authenticationmethod</a:t>
            </a:r>
            <a:r>
              <a:rPr lang="en-US" sz="2000" dirty="0">
                <a:latin typeface="Courier New" panose="02070309020205020404" pitchFamily="49" charset="0"/>
                <a:cs typeface="Courier New" panose="02070309020205020404" pitchFamily="49" charset="0"/>
              </a:rPr>
              <a:t>", value = "http://schemas.microsoft.com/claims/</a:t>
            </a:r>
            <a:r>
              <a:rPr lang="en-US" sz="2000" dirty="0" err="1">
                <a:latin typeface="Courier New" panose="02070309020205020404" pitchFamily="49" charset="0"/>
                <a:cs typeface="Courier New" panose="02070309020205020404" pitchFamily="49" charset="0"/>
              </a:rPr>
              <a:t>multipleauthn</a:t>
            </a:r>
            <a:r>
              <a:rPr lang="en-US" sz="2000" dirty="0">
                <a:latin typeface="Courier New" panose="02070309020205020404" pitchFamily="49" charset="0"/>
                <a:cs typeface="Courier New" panose="02070309020205020404" pitchFamily="49" charset="0"/>
              </a:rPr>
              <a:t>" );' </a:t>
            </a:r>
          </a:p>
        </p:txBody>
      </p:sp>
      <p:sp>
        <p:nvSpPr>
          <p:cNvPr id="6"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2 – Trigger MFA for access from extranet</a:t>
            </a:r>
          </a:p>
        </p:txBody>
      </p:sp>
      <p:sp>
        <p:nvSpPr>
          <p:cNvPr id="7" name="Flowchart: Document 6"/>
          <p:cNvSpPr/>
          <p:nvPr/>
        </p:nvSpPr>
        <p:spPr bwMode="auto">
          <a:xfrm>
            <a:off x="1189091" y="4503091"/>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InsideCorporateNetwork</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FALSE</a:t>
            </a:r>
            <a:endParaRPr lang="en-US" sz="1600" dirty="0">
              <a:gradFill>
                <a:gsLst>
                  <a:gs pos="0">
                    <a:srgbClr val="FFFFFF"/>
                  </a:gs>
                  <a:gs pos="100000">
                    <a:srgbClr val="FFFFFF"/>
                  </a:gs>
                </a:gsLst>
                <a:lin ang="5400000" scaled="0"/>
              </a:gradFill>
            </a:endParaRPr>
          </a:p>
        </p:txBody>
      </p:sp>
      <p:sp>
        <p:nvSpPr>
          <p:cNvPr id="3" name="Right Arrow 2"/>
          <p:cNvSpPr/>
          <p:nvPr/>
        </p:nvSpPr>
        <p:spPr bwMode="auto">
          <a:xfrm>
            <a:off x="4206579" y="4669820"/>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Flowchart: Document 7"/>
          <p:cNvSpPr/>
          <p:nvPr/>
        </p:nvSpPr>
        <p:spPr bwMode="auto">
          <a:xfrm>
            <a:off x="5295976" y="4503091"/>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issue</a:t>
            </a:r>
          </a:p>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AuthenticationMethod</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9" name="Right Arrow 8"/>
          <p:cNvSpPr/>
          <p:nvPr/>
        </p:nvSpPr>
        <p:spPr bwMode="auto">
          <a:xfrm>
            <a:off x="8315173" y="4690579"/>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9235724" y="4554945"/>
            <a:ext cx="1811537" cy="686943"/>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trigger</a:t>
            </a:r>
          </a:p>
          <a:p>
            <a:pPr algn="ctr" defTabSz="914400">
              <a:defRPr/>
            </a:pPr>
            <a:r>
              <a:rPr lang="en-US" sz="1400" kern="0" dirty="0" smtClean="0">
                <a:solidFill>
                  <a:prstClr val="white"/>
                </a:solidFill>
                <a:latin typeface="Calibri" panose="020F0502020204030204"/>
              </a:rPr>
              <a:t>Additional Authn.</a:t>
            </a:r>
          </a:p>
        </p:txBody>
      </p:sp>
      <p:sp>
        <p:nvSpPr>
          <p:cNvPr id="14" name="Rectangle 13"/>
          <p:cNvSpPr/>
          <p:nvPr/>
        </p:nvSpPr>
        <p:spPr bwMode="auto">
          <a:xfrm>
            <a:off x="10973065" y="-14654"/>
            <a:ext cx="1463409" cy="311552"/>
          </a:xfrm>
          <a:prstGeom prst="rect">
            <a:avLst/>
          </a:prstGeom>
          <a:solidFill>
            <a:srgbClr val="00B0F0"/>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Triggers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413093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908726"/>
            <a:ext cx="11887199" cy="2613023"/>
          </a:xfrm>
        </p:spPr>
        <p:txBody>
          <a:bodyPr/>
          <a:lstStyle/>
          <a:p>
            <a:r>
              <a:rPr lang="en-US" sz="2000" dirty="0" smtClean="0">
                <a:latin typeface="Courier New" panose="02070309020205020404" pitchFamily="49" charset="0"/>
                <a:cs typeface="Courier New" panose="02070309020205020404" pitchFamily="49" charset="0"/>
              </a:rPr>
              <a:t>‘c:[</a:t>
            </a:r>
            <a:r>
              <a:rPr lang="en-US" sz="2000" dirty="0">
                <a:latin typeface="Courier New" panose="02070309020205020404" pitchFamily="49" charset="0"/>
                <a:cs typeface="Courier New" panose="02070309020205020404" pitchFamily="49" charset="0"/>
              </a:rPr>
              <a:t>type=="http://schemas.microsoft.com/2012/01/</a:t>
            </a:r>
            <a:r>
              <a:rPr lang="en-US" sz="2000" dirty="0" err="1">
                <a:latin typeface="Courier New" panose="02070309020205020404" pitchFamily="49" charset="0"/>
                <a:cs typeface="Courier New" panose="02070309020205020404" pitchFamily="49" charset="0"/>
              </a:rPr>
              <a:t>devicecontext</a:t>
            </a:r>
            <a:r>
              <a:rPr lang="en-US" sz="2000" dirty="0">
                <a:latin typeface="Courier New" panose="02070309020205020404" pitchFamily="49" charset="0"/>
                <a:cs typeface="Courier New" panose="02070309020205020404" pitchFamily="49" charset="0"/>
              </a:rPr>
              <a:t>/claims/</a:t>
            </a:r>
            <a:r>
              <a:rPr lang="en-US" sz="2000" dirty="0" err="1">
                <a:latin typeface="Courier New" panose="02070309020205020404" pitchFamily="49" charset="0"/>
                <a:cs typeface="Courier New" panose="02070309020205020404" pitchFamily="49" charset="0"/>
              </a:rPr>
              <a:t>isregistereduser</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value == “false"] </a:t>
            </a:r>
            <a:r>
              <a:rPr lang="en-US" sz="2000" dirty="0" smtClean="0">
                <a:latin typeface="Courier New" panose="02070309020205020404" pitchFamily="49" charset="0"/>
                <a:cs typeface="Courier New" panose="02070309020205020404" pitchFamily="49" charset="0"/>
              </a:rPr>
              <a:t>=&gt; </a:t>
            </a:r>
            <a:r>
              <a:rPr lang="en-US" sz="2000" dirty="0">
                <a:latin typeface="Courier New" panose="02070309020205020404" pitchFamily="49" charset="0"/>
                <a:cs typeface="Courier New" panose="02070309020205020404" pitchFamily="49" charset="0"/>
              </a:rPr>
              <a:t>issue (type="http://schemas.microsoft.com/</a:t>
            </a:r>
            <a:r>
              <a:rPr lang="en-US" sz="2000" dirty="0" err="1">
                <a:latin typeface="Courier New" panose="02070309020205020404" pitchFamily="49" charset="0"/>
                <a:cs typeface="Courier New" panose="02070309020205020404" pitchFamily="49" charset="0"/>
              </a:rPr>
              <a:t>ws</a:t>
            </a:r>
            <a:r>
              <a:rPr lang="en-US" sz="2000" dirty="0">
                <a:latin typeface="Courier New" panose="02070309020205020404" pitchFamily="49" charset="0"/>
                <a:cs typeface="Courier New" panose="02070309020205020404" pitchFamily="49" charset="0"/>
              </a:rPr>
              <a:t>/2008/06/identity/claims/</a:t>
            </a:r>
            <a:r>
              <a:rPr lang="en-US" sz="2000" dirty="0" err="1">
                <a:latin typeface="Courier New" panose="02070309020205020404" pitchFamily="49" charset="0"/>
                <a:cs typeface="Courier New" panose="02070309020205020404" pitchFamily="49" charset="0"/>
              </a:rPr>
              <a:t>authenticationmethod</a:t>
            </a:r>
            <a:r>
              <a:rPr lang="en-US" sz="2000" dirty="0">
                <a:latin typeface="Courier New" panose="02070309020205020404" pitchFamily="49" charset="0"/>
                <a:cs typeface="Courier New" panose="02070309020205020404" pitchFamily="49" charset="0"/>
              </a:rPr>
              <a:t>", value = "http://schemas.microsoft.com/claims/</a:t>
            </a:r>
            <a:r>
              <a:rPr lang="en-US" sz="2000" dirty="0" err="1">
                <a:latin typeface="Courier New" panose="02070309020205020404" pitchFamily="49" charset="0"/>
                <a:cs typeface="Courier New" panose="02070309020205020404" pitchFamily="49" charset="0"/>
              </a:rPr>
              <a:t>multipleauthn</a:t>
            </a:r>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IsRegisteredUser</a:t>
            </a:r>
            <a:r>
              <a:rPr lang="en-US" sz="1800" dirty="0" smtClean="0">
                <a:latin typeface="Courier New" panose="02070309020205020404" pitchFamily="49" charset="0"/>
                <a:cs typeface="Courier New" panose="02070309020205020404" pitchFamily="49" charset="0"/>
              </a:rPr>
              <a:t> claim </a:t>
            </a:r>
            <a:r>
              <a:rPr lang="en-US" sz="1800" dirty="0" smtClean="0">
                <a:latin typeface="Courier New" panose="02070309020205020404" pitchFamily="49" charset="0"/>
                <a:cs typeface="Courier New" panose="02070309020205020404" pitchFamily="49" charset="0"/>
                <a:sym typeface="Wingdings" panose="05000000000000000000" pitchFamily="2" charset="2"/>
              </a:rPr>
              <a:t> Device is workplace joined &amp; registered to the user.</a:t>
            </a:r>
            <a:endParaRPr lang="en-US" sz="1800" dirty="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p:txBody>
      </p:sp>
      <p:sp>
        <p:nvSpPr>
          <p:cNvPr id="6"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3 – Trigger MFA when users access from non-workplace joined devices</a:t>
            </a:r>
          </a:p>
        </p:txBody>
      </p:sp>
      <p:sp>
        <p:nvSpPr>
          <p:cNvPr id="7" name="Flowchart: Document 6"/>
          <p:cNvSpPr/>
          <p:nvPr/>
        </p:nvSpPr>
        <p:spPr bwMode="auto">
          <a:xfrm>
            <a:off x="1189091" y="4503091"/>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IsRegisteredUser</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FALSE</a:t>
            </a:r>
            <a:endParaRPr lang="en-US" sz="1600" dirty="0">
              <a:gradFill>
                <a:gsLst>
                  <a:gs pos="0">
                    <a:srgbClr val="FFFFFF"/>
                  </a:gs>
                  <a:gs pos="100000">
                    <a:srgbClr val="FFFFFF"/>
                  </a:gs>
                </a:gsLst>
                <a:lin ang="5400000" scaled="0"/>
              </a:gradFill>
            </a:endParaRPr>
          </a:p>
        </p:txBody>
      </p:sp>
      <p:sp>
        <p:nvSpPr>
          <p:cNvPr id="3" name="Right Arrow 2"/>
          <p:cNvSpPr/>
          <p:nvPr/>
        </p:nvSpPr>
        <p:spPr bwMode="auto">
          <a:xfrm>
            <a:off x="4206579" y="4669820"/>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Flowchart: Document 7"/>
          <p:cNvSpPr/>
          <p:nvPr/>
        </p:nvSpPr>
        <p:spPr bwMode="auto">
          <a:xfrm>
            <a:off x="5295976" y="4503091"/>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issue</a:t>
            </a:r>
          </a:p>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AuthenticationMethod</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9" name="Right Arrow 8"/>
          <p:cNvSpPr/>
          <p:nvPr/>
        </p:nvSpPr>
        <p:spPr bwMode="auto">
          <a:xfrm>
            <a:off x="8315173" y="4690579"/>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a:xfrm>
            <a:off x="9235724" y="4554945"/>
            <a:ext cx="1811537" cy="686943"/>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defTabSz="914400">
              <a:defRPr/>
            </a:pPr>
            <a:r>
              <a:rPr lang="en-US" sz="1400" kern="0" dirty="0" smtClean="0">
                <a:solidFill>
                  <a:prstClr val="white"/>
                </a:solidFill>
                <a:latin typeface="Calibri" panose="020F0502020204030204"/>
              </a:rPr>
              <a:t>trigger</a:t>
            </a:r>
          </a:p>
          <a:p>
            <a:pPr algn="ctr" defTabSz="914400">
              <a:defRPr/>
            </a:pPr>
            <a:r>
              <a:rPr lang="en-US" sz="1400" kern="0" dirty="0" smtClean="0">
                <a:solidFill>
                  <a:prstClr val="white"/>
                </a:solidFill>
                <a:latin typeface="Calibri" panose="020F0502020204030204"/>
              </a:rPr>
              <a:t>Additional Authn.</a:t>
            </a:r>
          </a:p>
        </p:txBody>
      </p:sp>
      <p:sp>
        <p:nvSpPr>
          <p:cNvPr id="12" name="Rectangle 11"/>
          <p:cNvSpPr/>
          <p:nvPr/>
        </p:nvSpPr>
        <p:spPr bwMode="auto">
          <a:xfrm>
            <a:off x="10973065" y="-14654"/>
            <a:ext cx="1463409" cy="311552"/>
          </a:xfrm>
          <a:prstGeom prst="rect">
            <a:avLst/>
          </a:prstGeom>
          <a:solidFill>
            <a:srgbClr val="00B0F0"/>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Triggers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8704148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Trigger MFA using wire protocols</a:t>
            </a:r>
          </a:p>
        </p:txBody>
      </p:sp>
      <p:sp>
        <p:nvSpPr>
          <p:cNvPr id="5" name="Text Placeholder 3"/>
          <p:cNvSpPr>
            <a:spLocks noGrp="1"/>
          </p:cNvSpPr>
          <p:nvPr>
            <p:ph type="body" sz="quarter" idx="10"/>
          </p:nvPr>
        </p:nvSpPr>
        <p:spPr>
          <a:xfrm>
            <a:off x="274702" y="1211287"/>
            <a:ext cx="11887199" cy="5512278"/>
          </a:xfrm>
        </p:spPr>
        <p:txBody>
          <a:bodyPr/>
          <a:lstStyle/>
          <a:p>
            <a:r>
              <a:rPr lang="en-US" sz="1800" b="1" dirty="0">
                <a:solidFill>
                  <a:schemeClr val="bg1"/>
                </a:solidFill>
                <a:latin typeface="Segoe UI Light" pitchFamily="34" charset="0"/>
              </a:rPr>
              <a:t>SAML Protocol:</a:t>
            </a:r>
          </a:p>
          <a:p>
            <a:pPr marL="342900" indent="-342900">
              <a:buFont typeface="Arial" panose="020B0604020202020204" pitchFamily="34" charset="0"/>
              <a:buChar char="•"/>
            </a:pPr>
            <a:r>
              <a:rPr lang="en-US" sz="1600" dirty="0" smtClean="0">
                <a:latin typeface="Courier New" panose="02070309020205020404" pitchFamily="49" charset="0"/>
                <a:cs typeface="Courier New" panose="02070309020205020404" pitchFamily="49" charset="0"/>
              </a:rPr>
              <a:t>Using the ‘</a:t>
            </a:r>
            <a:r>
              <a:rPr lang="en-US" sz="1600" dirty="0" err="1" smtClean="0">
                <a:latin typeface="Courier New" panose="02070309020205020404" pitchFamily="49" charset="0"/>
                <a:cs typeface="Courier New" panose="02070309020205020404" pitchFamily="49" charset="0"/>
              </a:rPr>
              <a:t>RequestedAuthnContext</a:t>
            </a:r>
            <a:r>
              <a:rPr lang="en-US" sz="1600" dirty="0" smtClean="0">
                <a:latin typeface="Courier New" panose="02070309020205020404" pitchFamily="49" charset="0"/>
                <a:cs typeface="Courier New" panose="02070309020205020404" pitchFamily="49" charset="0"/>
              </a:rPr>
              <a:t>’ element</a:t>
            </a:r>
          </a:p>
          <a:p>
            <a:pPr marL="342900" indent="-342900">
              <a:buFont typeface="Arial" panose="020B0604020202020204" pitchFamily="34" charset="0"/>
              <a:buChar char="•"/>
            </a:pPr>
            <a:r>
              <a:rPr lang="en-US" sz="1600" dirty="0" smtClean="0">
                <a:latin typeface="Courier New" panose="02070309020205020404" pitchFamily="49" charset="0"/>
                <a:cs typeface="Courier New" panose="02070309020205020404" pitchFamily="49" charset="0"/>
              </a:rPr>
              <a:t>Sample:</a:t>
            </a:r>
            <a:r>
              <a:rPr lang="en-US" sz="1800" dirty="0" smtClean="0">
                <a:latin typeface="Courier New" panose="02070309020205020404" pitchFamily="49" charset="0"/>
                <a:cs typeface="Courier New" panose="02070309020205020404" pitchFamily="49" charset="0"/>
              </a:rPr>
              <a:t> </a:t>
            </a:r>
          </a:p>
          <a:p>
            <a:r>
              <a:rPr lang="en-US" sz="1400" dirty="0" smtClean="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samlp:AuthnRequest</a:t>
            </a:r>
            <a:r>
              <a:rPr lang="en-US" sz="1400" dirty="0">
                <a:latin typeface="Courier New" panose="02070309020205020404" pitchFamily="49" charset="0"/>
                <a:cs typeface="Courier New" panose="02070309020205020404" pitchFamily="49" charset="0"/>
              </a:rPr>
              <a:t>&gt;</a:t>
            </a:r>
          </a:p>
          <a:p>
            <a:r>
              <a:rPr lang="en-US" sz="1400" dirty="0" smtClean="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samlp:RequestedAuthnContext</a:t>
            </a:r>
            <a:r>
              <a:rPr lang="en-US" sz="1400" dirty="0">
                <a:latin typeface="Courier New" panose="02070309020205020404" pitchFamily="49" charset="0"/>
                <a:cs typeface="Courier New" panose="02070309020205020404" pitchFamily="49" charset="0"/>
              </a:rPr>
              <a:t> Comparison="exact</a:t>
            </a:r>
            <a:r>
              <a:rPr lang="en-US" sz="1400" dirty="0" smtClean="0">
                <a:latin typeface="Courier New" panose="02070309020205020404" pitchFamily="49" charset="0"/>
                <a:cs typeface="Courier New" panose="02070309020205020404" pitchFamily="49" charset="0"/>
              </a:rPr>
              <a:t>"&gt;    	</a:t>
            </a:r>
          </a:p>
          <a:p>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saml:AuthnContextClassRef</a:t>
            </a:r>
            <a:r>
              <a:rPr lang="en-US" sz="1400" b="1" dirty="0" smtClean="0">
                <a:latin typeface="Courier New" panose="02070309020205020404" pitchFamily="49" charset="0"/>
                <a:cs typeface="Courier New" panose="02070309020205020404" pitchFamily="49" charset="0"/>
              </a:rPr>
              <a:t>&gt;</a:t>
            </a:r>
          </a:p>
          <a:p>
            <a:r>
              <a:rPr lang="en-US" sz="1400" b="1" dirty="0" smtClean="0">
                <a:latin typeface="Courier New" panose="02070309020205020404" pitchFamily="49" charset="0"/>
                <a:cs typeface="Courier New" panose="02070309020205020404" pitchFamily="49" charset="0"/>
              </a:rPr>
              <a:t>	      http</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schemas.microsoft.com/claims/multipleauthn</a:t>
            </a:r>
          </a:p>
          <a:p>
            <a:r>
              <a:rPr lang="en-US" sz="1400" b="1" dirty="0" smtClean="0">
                <a:latin typeface="Courier New" panose="02070309020205020404" pitchFamily="49" charset="0"/>
                <a:cs typeface="Courier New" panose="02070309020205020404" pitchFamily="49" charset="0"/>
              </a:rPr>
              <a:t>	    &lt;/</a:t>
            </a:r>
            <a:r>
              <a:rPr lang="en-US" sz="1400" b="1" dirty="0">
                <a:latin typeface="Courier New" panose="02070309020205020404" pitchFamily="49" charset="0"/>
                <a:cs typeface="Courier New" panose="02070309020205020404" pitchFamily="49" charset="0"/>
              </a:rPr>
              <a:t>saml:AuthnContextClassRef&gt;</a:t>
            </a:r>
          </a:p>
          <a:p>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samlp:RequestedAuthnContext</a:t>
            </a:r>
            <a:r>
              <a:rPr lang="en-US" sz="1400" dirty="0">
                <a:latin typeface="Courier New" panose="02070309020205020404" pitchFamily="49" charset="0"/>
                <a:cs typeface="Courier New" panose="02070309020205020404" pitchFamily="49" charset="0"/>
              </a:rPr>
              <a:t>&gt;</a:t>
            </a:r>
          </a:p>
          <a:p>
            <a:r>
              <a:rPr lang="en-US" sz="1400" dirty="0" smtClean="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samlp:AuthnRequest</a:t>
            </a:r>
            <a:r>
              <a:rPr lang="en-US" sz="1400" dirty="0">
                <a:latin typeface="Courier New" panose="02070309020205020404" pitchFamily="49" charset="0"/>
                <a:cs typeface="Courier New" panose="02070309020205020404" pitchFamily="49" charset="0"/>
              </a:rPr>
              <a:t>&gt;</a:t>
            </a:r>
          </a:p>
          <a:p>
            <a:endParaRPr lang="en-US" sz="1800" dirty="0">
              <a:latin typeface="Courier New" panose="02070309020205020404" pitchFamily="49" charset="0"/>
              <a:cs typeface="Courier New" panose="02070309020205020404" pitchFamily="49" charset="0"/>
            </a:endParaRPr>
          </a:p>
          <a:p>
            <a:r>
              <a:rPr lang="en-US" sz="1800" b="1" dirty="0">
                <a:solidFill>
                  <a:schemeClr val="bg1"/>
                </a:solidFill>
                <a:latin typeface="Segoe UI Light" pitchFamily="34" charset="0"/>
              </a:rPr>
              <a:t>WS-Fed Protocol:</a:t>
            </a:r>
          </a:p>
          <a:p>
            <a:pPr marL="342900" indent="-342900">
              <a:buFont typeface="Arial" panose="020B0604020202020204" pitchFamily="34" charset="0"/>
              <a:buChar char="•"/>
            </a:pPr>
            <a:r>
              <a:rPr lang="en-US" sz="1600" dirty="0" smtClean="0">
                <a:latin typeface="Courier New" panose="02070309020205020404" pitchFamily="49" charset="0"/>
                <a:cs typeface="Courier New" panose="02070309020205020404" pitchFamily="49" charset="0"/>
              </a:rPr>
              <a:t>Using the </a:t>
            </a:r>
            <a:r>
              <a:rPr lang="en-US" sz="1600" dirty="0" err="1">
                <a:latin typeface="Courier New" panose="02070309020205020404" pitchFamily="49" charset="0"/>
                <a:cs typeface="Courier New" panose="02070309020205020404" pitchFamily="49" charset="0"/>
              </a:rPr>
              <a:t>wauth</a:t>
            </a:r>
            <a:r>
              <a:rPr lang="en-US" sz="1600" dirty="0">
                <a:latin typeface="Courier New" panose="02070309020205020404" pitchFamily="49" charset="0"/>
                <a:cs typeface="Courier New" panose="02070309020205020404" pitchFamily="49" charset="0"/>
              </a:rPr>
              <a:t> query </a:t>
            </a:r>
            <a:r>
              <a:rPr lang="en-US" sz="1600" dirty="0" smtClean="0">
                <a:latin typeface="Courier New" panose="02070309020205020404" pitchFamily="49" charset="0"/>
                <a:cs typeface="Courier New" panose="02070309020205020404" pitchFamily="49" charset="0"/>
              </a:rPr>
              <a:t>parameter</a:t>
            </a:r>
          </a:p>
          <a:p>
            <a:pPr marL="342900" indent="-342900">
              <a:buFont typeface="Arial" panose="020B0604020202020204" pitchFamily="34" charset="0"/>
              <a:buChar char="•"/>
            </a:pPr>
            <a:r>
              <a:rPr lang="en-US" sz="1600" dirty="0" smtClean="0">
                <a:latin typeface="Courier New" panose="02070309020205020404" pitchFamily="49" charset="0"/>
                <a:cs typeface="Courier New" panose="02070309020205020404" pitchFamily="49" charset="0"/>
              </a:rPr>
              <a:t>Sample:</a:t>
            </a:r>
          </a:p>
          <a:p>
            <a:r>
              <a:rPr lang="en-US" sz="16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WAUTH=http://</a:t>
            </a:r>
            <a:r>
              <a:rPr lang="en-US" sz="1400" b="1" dirty="0" smtClean="0">
                <a:latin typeface="Courier New" panose="02070309020205020404" pitchFamily="49" charset="0"/>
                <a:cs typeface="Courier New" panose="02070309020205020404" pitchFamily="49" charset="0"/>
              </a:rPr>
              <a:t>schemas.microsoft.com/claims/multipleauthn</a:t>
            </a:r>
            <a:endParaRPr lang="en-US" sz="1400" b="1"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800" dirty="0">
                <a:solidFill>
                  <a:schemeClr val="bg1"/>
                </a:solidFill>
                <a:latin typeface="Segoe UI Light" pitchFamily="34" charset="0"/>
              </a:rPr>
              <a:t>This mechanism is useful to enforce MFA policies in federation scenarios </a:t>
            </a:r>
            <a:r>
              <a:rPr lang="en-US" sz="1800" dirty="0" smtClean="0">
                <a:solidFill>
                  <a:schemeClr val="bg1"/>
                </a:solidFill>
                <a:latin typeface="Segoe UI Light" pitchFamily="34" charset="0"/>
              </a:rPr>
              <a:t>:</a:t>
            </a:r>
            <a:endParaRPr lang="en-US" sz="1800" dirty="0">
              <a:solidFill>
                <a:schemeClr val="bg1"/>
              </a:solidFill>
              <a:latin typeface="Segoe UI Light" pitchFamily="34" charset="0"/>
            </a:endParaRPr>
          </a:p>
          <a:p>
            <a:r>
              <a:rPr lang="en-US" sz="1800" dirty="0" smtClean="0">
                <a:solidFill>
                  <a:schemeClr val="bg1"/>
                </a:solidFill>
                <a:latin typeface="Segoe UI Light" pitchFamily="34" charset="0"/>
              </a:rPr>
              <a:t>  -  Across </a:t>
            </a:r>
            <a:r>
              <a:rPr lang="en-US" sz="1800" dirty="0">
                <a:solidFill>
                  <a:schemeClr val="bg1"/>
                </a:solidFill>
                <a:latin typeface="Segoe UI Light" pitchFamily="34" charset="0"/>
              </a:rPr>
              <a:t>organizations using </a:t>
            </a:r>
            <a:r>
              <a:rPr lang="en-US" sz="1800" dirty="0" smtClean="0">
                <a:solidFill>
                  <a:schemeClr val="bg1"/>
                </a:solidFill>
                <a:latin typeface="Segoe UI Light" pitchFamily="34" charset="0"/>
              </a:rPr>
              <a:t>ADFS</a:t>
            </a:r>
            <a:endParaRPr lang="en-US" sz="1800" dirty="0">
              <a:solidFill>
                <a:schemeClr val="bg1"/>
              </a:solidFill>
              <a:latin typeface="Segoe UI Light" pitchFamily="34" charset="0"/>
            </a:endParaRPr>
          </a:p>
          <a:p>
            <a:r>
              <a:rPr lang="en-US" sz="1800" dirty="0">
                <a:solidFill>
                  <a:schemeClr val="bg1"/>
                </a:solidFill>
                <a:latin typeface="Segoe UI Light" pitchFamily="34" charset="0"/>
              </a:rPr>
              <a:t> </a:t>
            </a:r>
            <a:r>
              <a:rPr lang="en-US" sz="1800" dirty="0" smtClean="0">
                <a:solidFill>
                  <a:schemeClr val="bg1"/>
                </a:solidFill>
                <a:latin typeface="Segoe UI Light" pitchFamily="34" charset="0"/>
              </a:rPr>
              <a:t> -  Cloud </a:t>
            </a:r>
            <a:r>
              <a:rPr lang="en-US" sz="1800" dirty="0">
                <a:solidFill>
                  <a:schemeClr val="bg1"/>
                </a:solidFill>
                <a:latin typeface="Segoe UI Light" pitchFamily="34" charset="0"/>
              </a:rPr>
              <a:t>resources secured by Azure </a:t>
            </a:r>
            <a:r>
              <a:rPr lang="en-US" sz="1800" dirty="0" smtClean="0">
                <a:solidFill>
                  <a:schemeClr val="bg1"/>
                </a:solidFill>
                <a:latin typeface="Segoe UI Light" pitchFamily="34" charset="0"/>
              </a:rPr>
              <a:t>AD</a:t>
            </a:r>
            <a:endParaRPr lang="en-US" sz="1800"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10973065" y="-14654"/>
            <a:ext cx="1463409" cy="311552"/>
          </a:xfrm>
          <a:prstGeom prst="rect">
            <a:avLst/>
          </a:prstGeom>
          <a:solidFill>
            <a:srgbClr val="00B0F0"/>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MFA Triggers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5268904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21157"/>
            <a:ext cx="11887199" cy="2308324"/>
          </a:xfrm>
        </p:spPr>
        <p:txBody>
          <a:bodyPr/>
          <a:lstStyle/>
          <a:p>
            <a:pPr lvl="0"/>
            <a:endParaRPr lang="en-US" sz="2000" dirty="0" smtClean="0">
              <a:latin typeface="Courier New" panose="02070309020205020404" pitchFamily="49" charset="0"/>
              <a:cs typeface="Courier New" panose="02070309020205020404" pitchFamily="49" charset="0"/>
            </a:endParaRPr>
          </a:p>
          <a:p>
            <a:pPr lvl="0"/>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RuleTemplate</a:t>
            </a:r>
            <a:r>
              <a:rPr lang="en-US" sz="2000" dirty="0" smtClean="0">
                <a:latin typeface="Courier New" panose="02070309020205020404" pitchFamily="49" charset="0"/>
                <a:cs typeface="Courier New" panose="02070309020205020404" pitchFamily="49" charset="0"/>
              </a:rPr>
              <a:t> = “Authorization”</a:t>
            </a:r>
          </a:p>
          <a:p>
            <a:pPr lvl="0"/>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RuleName</a:t>
            </a:r>
            <a:r>
              <a:rPr lang="en-US" sz="2000" dirty="0" smtClean="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PermitAccessWithMFA</a:t>
            </a:r>
            <a:r>
              <a:rPr lang="en-US" sz="2000" dirty="0" smtClean="0">
                <a:latin typeface="Courier New" panose="02070309020205020404" pitchFamily="49" charset="0"/>
                <a:cs typeface="Courier New" panose="02070309020205020404" pitchFamily="49" charset="0"/>
              </a:rPr>
              <a:t>”</a:t>
            </a:r>
          </a:p>
          <a:p>
            <a:pPr lvl="0"/>
            <a:r>
              <a:rPr lang="en-US" sz="2000" dirty="0" smtClean="0">
                <a:latin typeface="Courier New" panose="02070309020205020404" pitchFamily="49" charset="0"/>
                <a:cs typeface="Courier New" panose="02070309020205020404" pitchFamily="49" charset="0"/>
              </a:rPr>
              <a:t>c</a:t>
            </a:r>
            <a:r>
              <a:rPr lang="en-US" sz="2000" dirty="0">
                <a:latin typeface="Courier New" panose="02070309020205020404" pitchFamily="49" charset="0"/>
                <a:cs typeface="Courier New" panose="02070309020205020404" pitchFamily="49" charset="0"/>
              </a:rPr>
              <a:t>:[</a:t>
            </a:r>
            <a:r>
              <a:rPr lang="en-US" sz="2000" dirty="0">
                <a:solidFill>
                  <a:srgbClr val="FF0000"/>
                </a:solidFill>
                <a:latin typeface="Courier New" panose="02070309020205020404" pitchFamily="49" charset="0"/>
                <a:cs typeface="Courier New" panose="02070309020205020404" pitchFamily="49" charset="0"/>
              </a:rPr>
              <a:t>Type == </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a:solidFill>
                  <a:srgbClr val="FF0000"/>
                </a:solidFill>
                <a:latin typeface="Courier New" panose="02070309020205020404" pitchFamily="49" charset="0"/>
                <a:cs typeface="Courier New" panose="02070309020205020404" pitchFamily="49" charset="0"/>
              </a:rPr>
              <a:t>http://schemas.microsoft.com/claims/</a:t>
            </a:r>
            <a:r>
              <a:rPr lang="en-US" sz="2000" dirty="0" err="1">
                <a:solidFill>
                  <a:srgbClr val="FF0000"/>
                </a:solidFill>
                <a:latin typeface="Courier New" panose="02070309020205020404" pitchFamily="49" charset="0"/>
                <a:cs typeface="Courier New" panose="02070309020205020404" pitchFamily="49" charset="0"/>
              </a:rPr>
              <a:t>authnmethodsreferences</a:t>
            </a:r>
            <a:r>
              <a:rPr lang="en-US" sz="2000" dirty="0" smtClean="0">
                <a:solidFill>
                  <a:srgbClr val="FF0000"/>
                </a:solidFill>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Value </a:t>
            </a:r>
            <a:r>
              <a:rPr lang="en-US" sz="2000" dirty="0" smtClean="0">
                <a:solidFill>
                  <a:srgbClr val="FF0000"/>
                </a:solidFill>
                <a:latin typeface="Courier New" panose="02070309020205020404" pitchFamily="49" charset="0"/>
                <a:cs typeface="Courier New" panose="02070309020205020404" pitchFamily="49" charset="0"/>
              </a:rPr>
              <a:t>=~ “^(?</a:t>
            </a:r>
            <a:r>
              <a:rPr lang="en-US" sz="2000" dirty="0" err="1" smtClean="0">
                <a:solidFill>
                  <a:srgbClr val="FF0000"/>
                </a:solidFill>
                <a:latin typeface="Courier New" panose="02070309020205020404" pitchFamily="49" charset="0"/>
                <a:cs typeface="Courier New" panose="02070309020205020404" pitchFamily="49" charset="0"/>
              </a:rPr>
              <a:t>i</a:t>
            </a:r>
            <a:r>
              <a:rPr lang="en-US" sz="2000" dirty="0" smtClean="0">
                <a:solidFill>
                  <a:srgbClr val="FF0000"/>
                </a:solidFill>
                <a:latin typeface="Courier New" panose="02070309020205020404" pitchFamily="49" charset="0"/>
                <a:cs typeface="Courier New" panose="02070309020205020404" pitchFamily="49" charset="0"/>
              </a:rPr>
              <a:t>)http</a:t>
            </a:r>
            <a:r>
              <a:rPr lang="en-US" sz="2000" dirty="0">
                <a:solidFill>
                  <a:srgbClr val="FF0000"/>
                </a:solidFill>
                <a:latin typeface="Courier New" panose="02070309020205020404" pitchFamily="49" charset="0"/>
                <a:cs typeface="Courier New" panose="02070309020205020404" pitchFamily="49" charset="0"/>
              </a:rPr>
              <a:t>://</a:t>
            </a:r>
            <a:r>
              <a:rPr lang="en-US" sz="2000" dirty="0" smtClean="0">
                <a:solidFill>
                  <a:srgbClr val="FF0000"/>
                </a:solidFill>
                <a:latin typeface="Courier New" panose="02070309020205020404" pitchFamily="49" charset="0"/>
                <a:cs typeface="Courier New" panose="02070309020205020404" pitchFamily="49" charset="0"/>
              </a:rPr>
              <a:t>schemas\.</a:t>
            </a:r>
            <a:r>
              <a:rPr lang="en-US" sz="2000" dirty="0" err="1" smtClean="0">
                <a:solidFill>
                  <a:srgbClr val="FF0000"/>
                </a:solidFill>
                <a:latin typeface="Courier New" panose="02070309020205020404" pitchFamily="49" charset="0"/>
                <a:cs typeface="Courier New" panose="02070309020205020404" pitchFamily="49" charset="0"/>
              </a:rPr>
              <a:t>microsoft</a:t>
            </a:r>
            <a:r>
              <a:rPr lang="en-US" sz="2000" dirty="0" smtClean="0">
                <a:solidFill>
                  <a:srgbClr val="FF0000"/>
                </a:solidFill>
                <a:latin typeface="Courier New" panose="02070309020205020404" pitchFamily="49" charset="0"/>
                <a:cs typeface="Courier New" panose="02070309020205020404" pitchFamily="49" charset="0"/>
              </a:rPr>
              <a:t>\.com/claims/</a:t>
            </a:r>
            <a:r>
              <a:rPr lang="en-US" sz="2000" dirty="0" err="1" smtClean="0">
                <a:solidFill>
                  <a:srgbClr val="FF0000"/>
                </a:solidFill>
                <a:latin typeface="Courier New" panose="02070309020205020404" pitchFamily="49" charset="0"/>
                <a:cs typeface="Courier New" panose="02070309020205020404" pitchFamily="49" charset="0"/>
              </a:rPr>
              <a:t>multipleauthn</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=&gt; issue(Type = "http://</a:t>
            </a:r>
            <a:r>
              <a:rPr lang="en-US" sz="2000" dirty="0" smtClean="0">
                <a:latin typeface="Courier New" panose="02070309020205020404" pitchFamily="49" charset="0"/>
                <a:cs typeface="Courier New" panose="02070309020205020404" pitchFamily="49" charset="0"/>
              </a:rPr>
              <a:t>schemas.microsoft.com/authorization/claims/permit", </a:t>
            </a:r>
            <a:r>
              <a:rPr lang="en-US" sz="2000" dirty="0">
                <a:latin typeface="Courier New" panose="02070309020205020404" pitchFamily="49" charset="0"/>
                <a:cs typeface="Courier New" panose="02070309020205020404" pitchFamily="49" charset="0"/>
              </a:rPr>
              <a:t>Value =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PermitUsersWithClaim</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5"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1 – Permit access only if MFA was performed</a:t>
            </a:r>
          </a:p>
        </p:txBody>
      </p:sp>
      <p:sp>
        <p:nvSpPr>
          <p:cNvPr id="6" name="Flowchart: Document 5"/>
          <p:cNvSpPr/>
          <p:nvPr/>
        </p:nvSpPr>
        <p:spPr bwMode="auto">
          <a:xfrm>
            <a:off x="2568552" y="4411662"/>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AuthnMethodsReferences</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7" name="Right Arrow 6"/>
          <p:cNvSpPr/>
          <p:nvPr/>
        </p:nvSpPr>
        <p:spPr bwMode="auto">
          <a:xfrm>
            <a:off x="5586040" y="4578391"/>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Flowchart: Document 7"/>
          <p:cNvSpPr/>
          <p:nvPr/>
        </p:nvSpPr>
        <p:spPr bwMode="auto">
          <a:xfrm>
            <a:off x="6675437" y="4411662"/>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Permit Access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8663147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21157"/>
            <a:ext cx="11887199" cy="3143938"/>
          </a:xfrm>
        </p:spPr>
        <p:txBody>
          <a:bodyPr/>
          <a:lstStyle/>
          <a:p>
            <a:pPr lvl="0"/>
            <a:endParaRPr lang="en-US" sz="2000" dirty="0" smtClean="0">
              <a:latin typeface="Courier New" panose="02070309020205020404" pitchFamily="49" charset="0"/>
              <a:cs typeface="Courier New" panose="02070309020205020404" pitchFamily="49" charset="0"/>
            </a:endParaRPr>
          </a:p>
          <a:p>
            <a:pPr lvl="0"/>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RuleTemplate</a:t>
            </a:r>
            <a:r>
              <a:rPr lang="en-US" sz="2000" dirty="0" smtClean="0">
                <a:latin typeface="Courier New" panose="02070309020205020404" pitchFamily="49" charset="0"/>
                <a:cs typeface="Courier New" panose="02070309020205020404" pitchFamily="49" charset="0"/>
              </a:rPr>
              <a:t> = “Authorization”</a:t>
            </a:r>
          </a:p>
          <a:p>
            <a:pPr lvl="0"/>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RuleName</a:t>
            </a:r>
            <a:r>
              <a:rPr lang="en-US" sz="2000" dirty="0" smtClean="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PermitAccessFromRegisteredWorkplaceJoinedDevice</a:t>
            </a:r>
            <a:r>
              <a:rPr lang="en-US" sz="2000" dirty="0" smtClean="0">
                <a:latin typeface="Courier New" panose="02070309020205020404" pitchFamily="49" charset="0"/>
                <a:cs typeface="Courier New" panose="02070309020205020404" pitchFamily="49" charset="0"/>
              </a:rPr>
              <a:t>”</a:t>
            </a:r>
          </a:p>
          <a:p>
            <a:pPr lvl="0"/>
            <a:r>
              <a:rPr lang="en-US" sz="2000" dirty="0" smtClean="0">
                <a:latin typeface="Courier New" panose="02070309020205020404" pitchFamily="49" charset="0"/>
                <a:cs typeface="Courier New" panose="02070309020205020404" pitchFamily="49" charset="0"/>
              </a:rPr>
              <a:t>c</a:t>
            </a:r>
            <a:r>
              <a:rPr lang="en-US" sz="2000" dirty="0">
                <a:latin typeface="Courier New" panose="02070309020205020404" pitchFamily="49" charset="0"/>
                <a:cs typeface="Courier New" panose="02070309020205020404" pitchFamily="49" charset="0"/>
              </a:rPr>
              <a:t>:[</a:t>
            </a:r>
            <a:r>
              <a:rPr lang="en-US" sz="2000" dirty="0">
                <a:solidFill>
                  <a:srgbClr val="FF0000"/>
                </a:solidFill>
                <a:latin typeface="Courier New" panose="02070309020205020404" pitchFamily="49" charset="0"/>
                <a:cs typeface="Courier New" panose="02070309020205020404" pitchFamily="49" charset="0"/>
              </a:rPr>
              <a:t>Type == </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a:solidFill>
                  <a:srgbClr val="FF0000"/>
                </a:solidFill>
                <a:latin typeface="Courier New" panose="02070309020205020404" pitchFamily="49" charset="0"/>
                <a:cs typeface="Courier New" panose="02070309020205020404" pitchFamily="49" charset="0"/>
              </a:rPr>
              <a:t>http://</a:t>
            </a:r>
            <a:r>
              <a:rPr lang="en-US" sz="2000" dirty="0" smtClean="0">
                <a:solidFill>
                  <a:srgbClr val="FF0000"/>
                </a:solidFill>
                <a:latin typeface="Courier New" panose="02070309020205020404" pitchFamily="49" charset="0"/>
                <a:cs typeface="Courier New" panose="02070309020205020404" pitchFamily="49" charset="0"/>
              </a:rPr>
              <a:t>schemas.microsoft.com/2012/01/</a:t>
            </a:r>
            <a:r>
              <a:rPr lang="en-US" sz="2000" dirty="0" err="1" smtClean="0">
                <a:solidFill>
                  <a:srgbClr val="FF0000"/>
                </a:solidFill>
                <a:latin typeface="Courier New" panose="02070309020205020404" pitchFamily="49" charset="0"/>
                <a:cs typeface="Courier New" panose="02070309020205020404" pitchFamily="49" charset="0"/>
              </a:rPr>
              <a:t>devicecontext</a:t>
            </a:r>
            <a:r>
              <a:rPr lang="en-US" sz="2000" dirty="0" smtClean="0">
                <a:solidFill>
                  <a:srgbClr val="FF0000"/>
                </a:solidFill>
                <a:latin typeface="Courier New" panose="02070309020205020404" pitchFamily="49" charset="0"/>
                <a:cs typeface="Courier New" panose="02070309020205020404" pitchFamily="49" charset="0"/>
              </a:rPr>
              <a:t>/claims/</a:t>
            </a:r>
            <a:r>
              <a:rPr lang="en-US" sz="2000" dirty="0" err="1" smtClean="0">
                <a:solidFill>
                  <a:srgbClr val="FF0000"/>
                </a:solidFill>
                <a:latin typeface="Courier New" panose="02070309020205020404" pitchFamily="49" charset="0"/>
                <a:cs typeface="Courier New" panose="02070309020205020404" pitchFamily="49" charset="0"/>
              </a:rPr>
              <a:t>isregistereduser</a:t>
            </a:r>
            <a:r>
              <a:rPr lang="en-US" sz="2000" dirty="0" smtClean="0">
                <a:solidFill>
                  <a:srgbClr val="FF0000"/>
                </a:solidFill>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Value </a:t>
            </a:r>
            <a:r>
              <a:rPr lang="en-US" sz="2000" dirty="0" smtClean="0">
                <a:solidFill>
                  <a:srgbClr val="FF0000"/>
                </a:solidFill>
                <a:latin typeface="Courier New" panose="02070309020205020404" pitchFamily="49" charset="0"/>
                <a:cs typeface="Courier New" panose="02070309020205020404" pitchFamily="49" charset="0"/>
              </a:rPr>
              <a:t>=~ “^(?</a:t>
            </a:r>
            <a:r>
              <a:rPr lang="en-US" sz="2000" dirty="0" err="1" smtClean="0">
                <a:solidFill>
                  <a:srgbClr val="FF0000"/>
                </a:solidFill>
                <a:latin typeface="Courier New" panose="02070309020205020404" pitchFamily="49" charset="0"/>
                <a:cs typeface="Courier New" panose="02070309020205020404" pitchFamily="49" charset="0"/>
              </a:rPr>
              <a:t>i</a:t>
            </a:r>
            <a:r>
              <a:rPr lang="en-US" sz="2000" dirty="0" smtClean="0">
                <a:solidFill>
                  <a:srgbClr val="FF0000"/>
                </a:solidFill>
                <a:latin typeface="Courier New" panose="02070309020205020404" pitchFamily="49" charset="0"/>
                <a:cs typeface="Courier New" panose="02070309020205020404" pitchFamily="49" charset="0"/>
              </a:rPr>
              <a:t>)true$”</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=&gt; issue(Type = "http://</a:t>
            </a:r>
            <a:r>
              <a:rPr lang="en-US" sz="2000" dirty="0" smtClean="0">
                <a:latin typeface="Courier New" panose="02070309020205020404" pitchFamily="49" charset="0"/>
                <a:cs typeface="Courier New" panose="02070309020205020404" pitchFamily="49" charset="0"/>
              </a:rPr>
              <a:t>schemas.microsoft.com/authorization/claims/permit", </a:t>
            </a:r>
            <a:r>
              <a:rPr lang="en-US" sz="2000" dirty="0">
                <a:latin typeface="Courier New" panose="02070309020205020404" pitchFamily="49" charset="0"/>
                <a:cs typeface="Courier New" panose="02070309020205020404" pitchFamily="49" charset="0"/>
              </a:rPr>
              <a:t>Value =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PermitUsersWithClaim</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endParaRPr lang="en-US" dirty="0"/>
          </a:p>
        </p:txBody>
      </p:sp>
      <p:sp>
        <p:nvSpPr>
          <p:cNvPr id="5"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2 – Permit access from workplace joined device</a:t>
            </a:r>
          </a:p>
        </p:txBody>
      </p:sp>
      <p:sp>
        <p:nvSpPr>
          <p:cNvPr id="6" name="Flowchart: Document 5"/>
          <p:cNvSpPr/>
          <p:nvPr/>
        </p:nvSpPr>
        <p:spPr bwMode="auto">
          <a:xfrm>
            <a:off x="2568552" y="4411662"/>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IsRegisteredUser</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TRUE</a:t>
            </a:r>
            <a:endParaRPr lang="en-US" sz="1600" dirty="0">
              <a:gradFill>
                <a:gsLst>
                  <a:gs pos="0">
                    <a:srgbClr val="FFFFFF"/>
                  </a:gs>
                  <a:gs pos="100000">
                    <a:srgbClr val="FFFFFF"/>
                  </a:gs>
                </a:gsLst>
                <a:lin ang="5400000" scaled="0"/>
              </a:gradFill>
            </a:endParaRPr>
          </a:p>
        </p:txBody>
      </p:sp>
      <p:sp>
        <p:nvSpPr>
          <p:cNvPr id="7" name="Right Arrow 6"/>
          <p:cNvSpPr/>
          <p:nvPr/>
        </p:nvSpPr>
        <p:spPr bwMode="auto">
          <a:xfrm>
            <a:off x="5586040" y="4578391"/>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Flowchart: Document 7"/>
          <p:cNvSpPr/>
          <p:nvPr/>
        </p:nvSpPr>
        <p:spPr bwMode="auto">
          <a:xfrm>
            <a:off x="6675437" y="4411662"/>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Permit Access</a:t>
            </a:r>
            <a:endParaRPr lang="en-US" sz="1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63225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0"/>
          <p:cNvSpPr>
            <a:spLocks noEditPoints="1"/>
          </p:cNvSpPr>
          <p:nvPr/>
        </p:nvSpPr>
        <p:spPr bwMode="black">
          <a:xfrm>
            <a:off x="6936915" y="1932933"/>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6" name="Title 5"/>
          <p:cNvSpPr>
            <a:spLocks noGrp="1"/>
          </p:cNvSpPr>
          <p:nvPr>
            <p:ph type="title"/>
          </p:nvPr>
        </p:nvSpPr>
        <p:spPr/>
        <p:txBody>
          <a:bodyPr/>
          <a:lstStyle/>
          <a:p>
            <a:r>
              <a:rPr lang="en-US" dirty="0"/>
              <a:t>Manage risk: Conditional Access Control</a:t>
            </a:r>
          </a:p>
        </p:txBody>
      </p:sp>
      <p:sp>
        <p:nvSpPr>
          <p:cNvPr id="70" name="Isosceles Triangle 69"/>
          <p:cNvSpPr/>
          <p:nvPr/>
        </p:nvSpPr>
        <p:spPr bwMode="auto">
          <a:xfrm>
            <a:off x="5935896" y="3924826"/>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793667" y="3924715"/>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2" name="Freeform 20"/>
          <p:cNvSpPr>
            <a:spLocks noEditPoints="1"/>
          </p:cNvSpPr>
          <p:nvPr/>
        </p:nvSpPr>
        <p:spPr bwMode="black">
          <a:xfrm>
            <a:off x="10041567" y="5654112"/>
            <a:ext cx="935133" cy="64988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solidFill>
          <a:extLst/>
        </p:spPr>
        <p:txBody>
          <a:bodyPr vert="horz" wrap="square" lIns="83922" tIns="41961" rIns="83922" bIns="41961" numCol="1" anchor="t" anchorCtr="0" compatLnSpc="1">
            <a:prstTxWarp prst="textNoShape">
              <a:avLst/>
            </a:prstTxWarp>
          </a:bodyPr>
          <a:lstStyle/>
          <a:p>
            <a:pPr defTabSz="950870"/>
            <a:endParaRPr lang="en-US" sz="1020" dirty="0">
              <a:solidFill>
                <a:srgbClr val="FFFFFF"/>
              </a:solidFill>
            </a:endParaRPr>
          </a:p>
        </p:txBody>
      </p:sp>
      <p:pic>
        <p:nvPicPr>
          <p:cNvPr id="109" name="Picture 108"/>
          <p:cNvPicPr>
            <a:picLocks noChangeAspect="1"/>
          </p:cNvPicPr>
          <p:nvPr/>
        </p:nvPicPr>
        <p:blipFill>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346882" y="6026162"/>
            <a:ext cx="226239" cy="408842"/>
          </a:xfrm>
          <a:prstGeom prst="rect">
            <a:avLst/>
          </a:prstGeom>
          <a:solidFill>
            <a:srgbClr val="0070C0"/>
          </a:solidFill>
          <a:ln>
            <a:noFill/>
          </a:ln>
        </p:spPr>
      </p:pic>
      <p:sp>
        <p:nvSpPr>
          <p:cNvPr id="21" name="Freeform 10"/>
          <p:cNvSpPr>
            <a:spLocks noEditPoints="1"/>
          </p:cNvSpPr>
          <p:nvPr/>
        </p:nvSpPr>
        <p:spPr bwMode="black">
          <a:xfrm>
            <a:off x="3544242" y="1802911"/>
            <a:ext cx="3104548" cy="1813220"/>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2" name="Freeform 10"/>
          <p:cNvSpPr>
            <a:spLocks noEditPoints="1"/>
          </p:cNvSpPr>
          <p:nvPr/>
        </p:nvSpPr>
        <p:spPr bwMode="black">
          <a:xfrm>
            <a:off x="304480" y="2568756"/>
            <a:ext cx="3074035" cy="182691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3" name="Freeform 10"/>
          <p:cNvSpPr>
            <a:spLocks noEditPoints="1"/>
          </p:cNvSpPr>
          <p:nvPr/>
        </p:nvSpPr>
        <p:spPr bwMode="black">
          <a:xfrm>
            <a:off x="9292194" y="2908501"/>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pic>
        <p:nvPicPr>
          <p:cNvPr id="25" name="Picture 7" descr="\\192.168.1.51\Shared\ADI_Projects\Microsoft\MS_11-01463_Azure\Working_Art\ofc365_v_bL_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410" y="2529925"/>
            <a:ext cx="500930" cy="3030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192.168.1.51\Shared\ADI_Projects\Microsoft\MS_11-01463_Azure\Working_Art\Dyn-CRM_v_bL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294" y="2963415"/>
            <a:ext cx="742971" cy="5493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671322" y="2988377"/>
            <a:ext cx="1093446" cy="123653"/>
          </a:xfrm>
          <a:prstGeom prst="rect">
            <a:avLst/>
          </a:prstGeom>
        </p:spPr>
      </p:pic>
      <p:sp>
        <p:nvSpPr>
          <p:cNvPr id="5" name="TextBox 4"/>
          <p:cNvSpPr txBox="1"/>
          <p:nvPr/>
        </p:nvSpPr>
        <p:spPr>
          <a:xfrm>
            <a:off x="995936" y="3642202"/>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Salesforce.com</a:t>
            </a:r>
          </a:p>
        </p:txBody>
      </p:sp>
      <p:sp>
        <p:nvSpPr>
          <p:cNvPr id="29" name="TextBox 28"/>
          <p:cNvSpPr txBox="1"/>
          <p:nvPr/>
        </p:nvSpPr>
        <p:spPr>
          <a:xfrm>
            <a:off x="2022482" y="2846302"/>
            <a:ext cx="1691121" cy="256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30" name="TextBox 29"/>
          <p:cNvSpPr txBox="1"/>
          <p:nvPr/>
        </p:nvSpPr>
        <p:spPr>
          <a:xfrm>
            <a:off x="7505955" y="3097425"/>
            <a:ext cx="1691121" cy="576274"/>
          </a:xfrm>
          <a:prstGeom prst="rect">
            <a:avLst/>
          </a:prstGeom>
          <a:noFill/>
        </p:spPr>
        <p:txBody>
          <a:bodyPr wrap="square" lIns="0" tIns="0" rIns="0" bIns="0" rtlCol="0">
            <a:spAutoFit/>
          </a:bodyPr>
          <a:lstStyle/>
          <a:p>
            <a:pPr algn="ctr"/>
            <a:r>
              <a:rPr lang="en-US" sz="1836" dirty="0">
                <a:gradFill>
                  <a:gsLst>
                    <a:gs pos="0">
                      <a:srgbClr val="FFFFFF"/>
                    </a:gs>
                    <a:gs pos="86000">
                      <a:srgbClr val="FFFFFF"/>
                    </a:gs>
                  </a:gsLst>
                  <a:lin ang="5400000" scaled="0"/>
                </a:gradFill>
                <a:latin typeface="Segoe UI Light" pitchFamily="34" charset="0"/>
              </a:rPr>
              <a:t>Amazon.com</a:t>
            </a:r>
          </a:p>
          <a:p>
            <a:pPr algn="ctr"/>
            <a:r>
              <a:rPr lang="en-US" sz="1836" dirty="0">
                <a:gradFill>
                  <a:gsLst>
                    <a:gs pos="0">
                      <a:srgbClr val="FFFFFF"/>
                    </a:gs>
                    <a:gs pos="86000">
                      <a:srgbClr val="FFFFFF"/>
                    </a:gs>
                  </a:gsLst>
                  <a:lin ang="5400000" scaled="0"/>
                </a:gradFill>
                <a:latin typeface="Segoe UI Light" pitchFamily="34" charset="0"/>
              </a:rPr>
              <a:t>AWS</a:t>
            </a:r>
          </a:p>
        </p:txBody>
      </p:sp>
      <p:sp>
        <p:nvSpPr>
          <p:cNvPr id="31" name="TextBox 30"/>
          <p:cNvSpPr txBox="1"/>
          <p:nvPr/>
        </p:nvSpPr>
        <p:spPr>
          <a:xfrm>
            <a:off x="9985693" y="4113130"/>
            <a:ext cx="1691121" cy="576274"/>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Private cloud or On-premises</a:t>
            </a:r>
          </a:p>
        </p:txBody>
      </p:sp>
      <p:sp>
        <p:nvSpPr>
          <p:cNvPr id="32" name="TextBox 31"/>
          <p:cNvSpPr txBox="1"/>
          <p:nvPr/>
        </p:nvSpPr>
        <p:spPr>
          <a:xfrm>
            <a:off x="9238627" y="2246288"/>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ECS</a:t>
            </a:r>
          </a:p>
        </p:txBody>
      </p:sp>
      <p:cxnSp>
        <p:nvCxnSpPr>
          <p:cNvPr id="50" name="Straight Arrow Connector 49"/>
          <p:cNvCxnSpPr/>
          <p:nvPr/>
        </p:nvCxnSpPr>
        <p:spPr>
          <a:xfrm>
            <a:off x="10487349" y="4678157"/>
            <a:ext cx="97527" cy="8284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88630" y="3723244"/>
            <a:ext cx="4780962" cy="17691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014817" y="3377485"/>
            <a:ext cx="441580" cy="25918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8" idx="2"/>
          </p:cNvCxnSpPr>
          <p:nvPr/>
        </p:nvCxnSpPr>
        <p:spPr>
          <a:xfrm>
            <a:off x="8774684" y="3809962"/>
            <a:ext cx="1712665" cy="16824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806340" y="2045925"/>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Azure</a:t>
            </a:r>
          </a:p>
        </p:txBody>
      </p:sp>
      <p:sp>
        <p:nvSpPr>
          <p:cNvPr id="79" name="TextBox 78"/>
          <p:cNvSpPr txBox="1"/>
          <p:nvPr/>
        </p:nvSpPr>
        <p:spPr>
          <a:xfrm>
            <a:off x="10885329" y="3107751"/>
            <a:ext cx="1691121" cy="288137"/>
          </a:xfrm>
          <a:prstGeom prst="rect">
            <a:avLst/>
          </a:prstGeom>
          <a:noFill/>
        </p:spPr>
        <p:txBody>
          <a:bodyPr wrap="square" lIns="0" tIns="0" rIns="0" bIns="0" rtlCol="0">
            <a:spAutoFit/>
          </a:bodyPr>
          <a:lstStyle/>
          <a:p>
            <a:pPr algn="ctr"/>
            <a:r>
              <a:rPr lang="en-US" sz="1836" dirty="0" err="1">
                <a:gradFill>
                  <a:gsLst>
                    <a:gs pos="0">
                      <a:srgbClr val="FFFFFF"/>
                    </a:gs>
                    <a:gs pos="86000">
                      <a:srgbClr val="FFFFFF"/>
                    </a:gs>
                  </a:gsLst>
                  <a:lin ang="5400000" scaled="0"/>
                </a:gradFill>
                <a:latin typeface="Segoe UI Light" pitchFamily="34" charset="0"/>
              </a:rPr>
              <a:t>HyperV</a:t>
            </a:r>
            <a:endParaRPr lang="en-US" sz="1836" dirty="0">
              <a:gradFill>
                <a:gsLst>
                  <a:gs pos="0">
                    <a:srgbClr val="FFFFFF"/>
                  </a:gs>
                  <a:gs pos="86000">
                    <a:srgbClr val="FFFFFF"/>
                  </a:gs>
                </a:gsLst>
                <a:lin ang="5400000" scaled="0"/>
              </a:gradFill>
              <a:latin typeface="Segoe UI Light" pitchFamily="34" charset="0"/>
            </a:endParaRPr>
          </a:p>
        </p:txBody>
      </p:sp>
      <p:pic>
        <p:nvPicPr>
          <p:cNvPr id="55" name="Picture 35" descr="Employee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661407" y="5708535"/>
            <a:ext cx="757157" cy="757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18" descr="Block 512x512.png"/>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326897" y="4851129"/>
            <a:ext cx="434618" cy="434618"/>
          </a:xfrm>
          <a:prstGeom prst="rect">
            <a:avLst/>
          </a:prstGeom>
          <a:noFill/>
          <a:ln>
            <a:noFill/>
          </a:ln>
          <a:effectLst/>
          <a:extLst/>
        </p:spPr>
      </p:pic>
      <p:pic>
        <p:nvPicPr>
          <p:cNvPr id="60" name="Picture 18" descr="Block 512x512.png"/>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855221" y="4072746"/>
            <a:ext cx="434618" cy="434618"/>
          </a:xfrm>
          <a:prstGeom prst="rect">
            <a:avLst/>
          </a:prstGeom>
          <a:noFill/>
          <a:ln>
            <a:noFill/>
          </a:ln>
          <a:effectLst/>
          <a:extLst/>
        </p:spPr>
      </p:pic>
      <p:pic>
        <p:nvPicPr>
          <p:cNvPr id="61" name="Picture 18" descr="Block 512x512.png"/>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065701" y="4450750"/>
            <a:ext cx="434618" cy="434618"/>
          </a:xfrm>
          <a:prstGeom prst="rect">
            <a:avLst/>
          </a:prstGeom>
          <a:noFill/>
          <a:ln>
            <a:noFill/>
          </a:ln>
          <a:effectLst/>
          <a:extLst/>
        </p:spPr>
      </p:pic>
      <p:pic>
        <p:nvPicPr>
          <p:cNvPr id="84" name="Picture 9" descr="\\192.168.1.51\Shared\ADI_Projects\Microsoft\MS_11-01463_Azure\Working_Art\Dyn-CRM_v_bL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294" y="2963415"/>
            <a:ext cx="742971" cy="5493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21290" y="5428174"/>
            <a:ext cx="4012394" cy="1317880"/>
            <a:chOff x="3130897" y="911031"/>
            <a:chExt cx="3934077" cy="1292157"/>
          </a:xfrm>
        </p:grpSpPr>
        <p:grpSp>
          <p:nvGrpSpPr>
            <p:cNvPr id="135" name="Group 134"/>
            <p:cNvGrpSpPr/>
            <p:nvPr/>
          </p:nvGrpSpPr>
          <p:grpSpPr>
            <a:xfrm>
              <a:off x="3220520" y="961061"/>
              <a:ext cx="3844454" cy="1242127"/>
              <a:chOff x="490996" y="1871783"/>
              <a:chExt cx="3844454" cy="1242127"/>
            </a:xfrm>
          </p:grpSpPr>
          <p:sp>
            <p:nvSpPr>
              <p:cNvPr id="136" name="TextBox 135"/>
              <p:cNvSpPr txBox="1"/>
              <p:nvPr/>
            </p:nvSpPr>
            <p:spPr>
              <a:xfrm>
                <a:off x="1980553" y="2333546"/>
                <a:ext cx="1658112" cy="251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137" name="Rectangle 136"/>
              <p:cNvSpPr/>
              <p:nvPr/>
            </p:nvSpPr>
            <p:spPr bwMode="auto">
              <a:xfrm>
                <a:off x="495300" y="1871783"/>
                <a:ext cx="3840149"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Vendor access</a:t>
                </a:r>
              </a:p>
            </p:txBody>
          </p:sp>
          <p:sp>
            <p:nvSpPr>
              <p:cNvPr id="138" name="Rectangle 137"/>
              <p:cNvSpPr/>
              <p:nvPr/>
            </p:nvSpPr>
            <p:spPr bwMode="auto">
              <a:xfrm>
                <a:off x="495299" y="2303058"/>
                <a:ext cx="3840151" cy="376419"/>
              </a:xfrm>
              <a:prstGeom prst="rect">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Device unknown</a:t>
                </a:r>
              </a:p>
            </p:txBody>
          </p:sp>
          <p:sp>
            <p:nvSpPr>
              <p:cNvPr id="139" name="Rectangle 138"/>
              <p:cNvSpPr/>
              <p:nvPr/>
            </p:nvSpPr>
            <p:spPr bwMode="auto">
              <a:xfrm>
                <a:off x="490996" y="2737491"/>
                <a:ext cx="3844453" cy="376419"/>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Vendor did not succeed Azure MFA</a:t>
                </a:r>
              </a:p>
            </p:txBody>
          </p:sp>
        </p:grpSp>
        <p:pic>
          <p:nvPicPr>
            <p:cNvPr id="140"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130897" y="911031"/>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2" name="Group 141"/>
            <p:cNvGrpSpPr/>
            <p:nvPr/>
          </p:nvGrpSpPr>
          <p:grpSpPr>
            <a:xfrm>
              <a:off x="3221998" y="1919727"/>
              <a:ext cx="246443" cy="233252"/>
              <a:chOff x="856306" y="4164747"/>
              <a:chExt cx="246443" cy="233252"/>
            </a:xfrm>
          </p:grpSpPr>
          <p:sp>
            <p:nvSpPr>
              <p:cNvPr id="143" name="Freeform 88"/>
              <p:cNvSpPr>
                <a:spLocks/>
              </p:cNvSpPr>
              <p:nvPr/>
            </p:nvSpPr>
            <p:spPr bwMode="black">
              <a:xfrm>
                <a:off x="876161" y="4164747"/>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44" name="Freeform 89"/>
              <p:cNvSpPr>
                <a:spLocks/>
              </p:cNvSpPr>
              <p:nvPr/>
            </p:nvSpPr>
            <p:spPr bwMode="black">
              <a:xfrm>
                <a:off x="856306" y="4164747"/>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sp>
          <p:nvSpPr>
            <p:cNvPr id="145" name="Freeform 125"/>
            <p:cNvSpPr>
              <a:spLocks noEditPoints="1"/>
            </p:cNvSpPr>
            <p:nvPr/>
          </p:nvSpPr>
          <p:spPr bwMode="black">
            <a:xfrm>
              <a:off x="3245323" y="1438372"/>
              <a:ext cx="188824" cy="284346"/>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10" name="Group 9"/>
          <p:cNvGrpSpPr/>
          <p:nvPr/>
        </p:nvGrpSpPr>
        <p:grpSpPr>
          <a:xfrm>
            <a:off x="4589258" y="4830708"/>
            <a:ext cx="3942481" cy="1775844"/>
            <a:chOff x="100955" y="4777642"/>
            <a:chExt cx="3865528" cy="1741182"/>
          </a:xfrm>
        </p:grpSpPr>
        <p:sp>
          <p:nvSpPr>
            <p:cNvPr id="146" name="Rectangle 145"/>
            <p:cNvSpPr/>
            <p:nvPr/>
          </p:nvSpPr>
          <p:spPr bwMode="auto">
            <a:xfrm>
              <a:off x="121749" y="4794237"/>
              <a:ext cx="3840149"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Employee Access</a:t>
              </a:r>
            </a:p>
          </p:txBody>
        </p:sp>
        <p:sp>
          <p:nvSpPr>
            <p:cNvPr id="147" name="Rectangle 146"/>
            <p:cNvSpPr/>
            <p:nvPr/>
          </p:nvSpPr>
          <p:spPr bwMode="auto">
            <a:xfrm>
              <a:off x="121748" y="5225512"/>
              <a:ext cx="3840151" cy="376419"/>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Access from unknown device</a:t>
              </a:r>
            </a:p>
          </p:txBody>
        </p:sp>
        <p:sp>
          <p:nvSpPr>
            <p:cNvPr id="148" name="Rectangle 147"/>
            <p:cNvSpPr/>
            <p:nvPr/>
          </p:nvSpPr>
          <p:spPr bwMode="auto">
            <a:xfrm>
              <a:off x="117445" y="5659945"/>
              <a:ext cx="3844453" cy="376419"/>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Access from outside </a:t>
              </a:r>
              <a:r>
                <a:rPr lang="en-US" sz="1836" spc="-51" dirty="0" err="1">
                  <a:gradFill>
                    <a:gsLst>
                      <a:gs pos="0">
                        <a:srgbClr val="FFFFFF"/>
                      </a:gs>
                      <a:gs pos="100000">
                        <a:srgbClr val="FFFFFF"/>
                      </a:gs>
                    </a:gsLst>
                    <a:lin ang="5400000" scaled="0"/>
                  </a:gradFill>
                  <a:ea typeface="Segoe UI" pitchFamily="34" charset="0"/>
                  <a:cs typeface="Segoe UI" pitchFamily="34" charset="0"/>
                </a:rPr>
                <a:t>corp</a:t>
              </a:r>
              <a:r>
                <a:rPr lang="en-US" sz="1836" spc="-51" dirty="0">
                  <a:gradFill>
                    <a:gsLst>
                      <a:gs pos="0">
                        <a:srgbClr val="FFFFFF"/>
                      </a:gs>
                      <a:gs pos="100000">
                        <a:srgbClr val="FFFFFF"/>
                      </a:gs>
                    </a:gsLst>
                    <a:lin ang="5400000" scaled="0"/>
                  </a:gradFill>
                  <a:ea typeface="Segoe UI" pitchFamily="34" charset="0"/>
                  <a:cs typeface="Segoe UI" pitchFamily="34" charset="0"/>
                </a:rPr>
                <a:t> net</a:t>
              </a:r>
            </a:p>
          </p:txBody>
        </p:sp>
        <p:sp>
          <p:nvSpPr>
            <p:cNvPr id="149" name="Rectangle 148"/>
            <p:cNvSpPr/>
            <p:nvPr/>
          </p:nvSpPr>
          <p:spPr bwMode="auto">
            <a:xfrm>
              <a:off x="122030" y="6092521"/>
              <a:ext cx="3844453"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Azure MFA satisfied</a:t>
              </a:r>
            </a:p>
          </p:txBody>
        </p:sp>
        <p:pic>
          <p:nvPicPr>
            <p:cNvPr id="150"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0956" y="4777642"/>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 name="Picture 5" descr="Check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0955" y="6090177"/>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58" name="Picture 35" descr="Employee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423685" y="6028462"/>
            <a:ext cx="677764" cy="67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 name="Picture 10" descr="Client 512x512.png"/>
          <p:cNvPicPr>
            <a:picLocks noChangeAspect="1"/>
          </p:cNvPicPr>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08873" y="1239404"/>
            <a:ext cx="1020035" cy="102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 name="TextBox 92"/>
          <p:cNvSpPr txBox="1"/>
          <p:nvPr/>
        </p:nvSpPr>
        <p:spPr>
          <a:xfrm>
            <a:off x="1306365" y="1274403"/>
            <a:ext cx="11038996" cy="1024634"/>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latin typeface="Segoe UI Light" pitchFamily="34" charset="0"/>
              </a:rPr>
              <a:t>Allow access to specific resources from unknown devices, but require multi-factor </a:t>
            </a:r>
            <a:r>
              <a:rPr lang="en-US" sz="3264" dirty="0" err="1">
                <a:gradFill>
                  <a:gsLst>
                    <a:gs pos="0">
                      <a:srgbClr val="FFFFFF"/>
                    </a:gs>
                    <a:gs pos="86000">
                      <a:srgbClr val="FFFFFF"/>
                    </a:gs>
                  </a:gsLst>
                  <a:lin ang="5400000" scaled="0"/>
                </a:gradFill>
                <a:latin typeface="Segoe UI Light" pitchFamily="34" charset="0"/>
              </a:rPr>
              <a:t>auth</a:t>
            </a:r>
            <a:endParaRPr lang="en-US" sz="3264" dirty="0">
              <a:gradFill>
                <a:gsLst>
                  <a:gs pos="0">
                    <a:srgbClr val="FFFFFF"/>
                  </a:gs>
                  <a:gs pos="86000">
                    <a:srgbClr val="FFFFFF"/>
                  </a:gs>
                </a:gsLst>
                <a:lin ang="5400000" scaled="0"/>
              </a:gradFill>
              <a:latin typeface="Segoe UI Light" pitchFamily="34" charset="0"/>
            </a:endParaRPr>
          </a:p>
        </p:txBody>
      </p:sp>
      <p:cxnSp>
        <p:nvCxnSpPr>
          <p:cNvPr id="99" name="Straight Arrow Connector 98"/>
          <p:cNvCxnSpPr/>
          <p:nvPr/>
        </p:nvCxnSpPr>
        <p:spPr>
          <a:xfrm>
            <a:off x="8782612" y="3817054"/>
            <a:ext cx="1712665" cy="1682456"/>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4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9"/>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66"/>
                                        </p:tgtEl>
                                        <p:attrNameLst>
                                          <p:attrName>style.visibility</p:attrName>
                                        </p:attrNameLst>
                                      </p:cBhvr>
                                      <p:to>
                                        <p:strVal val="hidden"/>
                                      </p:to>
                                    </p:set>
                                  </p:childTnLst>
                                </p:cTn>
                              </p:par>
                            </p:childTnLst>
                          </p:cTn>
                        </p:par>
                        <p:par>
                          <p:cTn id="32" fill="hold">
                            <p:stCondLst>
                              <p:cond delay="0"/>
                            </p:stCondLst>
                            <p:childTnLst>
                              <p:par>
                                <p:cTn id="33" presetID="1" presetClass="exit" presetSubtype="0" fill="hold" nodeType="afterEffect">
                                  <p:stCondLst>
                                    <p:cond delay="0"/>
                                  </p:stCondLst>
                                  <p:childTnLst>
                                    <p:set>
                                      <p:cBhvr>
                                        <p:cTn id="34" dur="1" fill="hold">
                                          <p:stCondLst>
                                            <p:cond delay="0"/>
                                          </p:stCondLst>
                                        </p:cTn>
                                        <p:tgtEl>
                                          <p:spTgt spid="61"/>
                                        </p:tgtEl>
                                        <p:attrNameLst>
                                          <p:attrName>style.visibility</p:attrName>
                                        </p:attrNameLst>
                                      </p:cBhvr>
                                      <p:to>
                                        <p:strVal val="hidden"/>
                                      </p:to>
                                    </p:set>
                                  </p:childTnLst>
                                </p:cTn>
                              </p:par>
                            </p:childTnLst>
                          </p:cTn>
                        </p:par>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par>
                          <p:cTn id="38" fill="hold">
                            <p:stCondLst>
                              <p:cond delay="0"/>
                            </p:stCondLst>
                            <p:childTnLst>
                              <p:par>
                                <p:cTn id="39" presetID="1" presetClass="exit" presetSubtype="0" fill="hold" nodeType="afterEffect">
                                  <p:stCondLst>
                                    <p:cond delay="0"/>
                                  </p:stCondLst>
                                  <p:childTnLst>
                                    <p:set>
                                      <p:cBhvr>
                                        <p:cTn id="40" dur="1" fill="hold">
                                          <p:stCondLst>
                                            <p:cond delay="0"/>
                                          </p:stCondLst>
                                        </p:cTn>
                                        <p:tgtEl>
                                          <p:spTgt spid="158"/>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9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21157"/>
            <a:ext cx="11887199" cy="2649956"/>
          </a:xfrm>
        </p:spPr>
        <p:txBody>
          <a:bodyPr/>
          <a:lstStyle/>
          <a:p>
            <a:pPr lvl="0"/>
            <a:endParaRPr lang="en-US" sz="1800" dirty="0" smtClean="0">
              <a:latin typeface="Courier New" panose="02070309020205020404" pitchFamily="49" charset="0"/>
              <a:cs typeface="Courier New" panose="02070309020205020404" pitchFamily="49" charset="0"/>
            </a:endParaRPr>
          </a:p>
          <a:p>
            <a:pPr lvl="0"/>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RuleTemplate</a:t>
            </a:r>
            <a:r>
              <a:rPr lang="en-US" sz="1800" dirty="0" smtClean="0">
                <a:latin typeface="Courier New" panose="02070309020205020404" pitchFamily="49" charset="0"/>
                <a:cs typeface="Courier New" panose="02070309020205020404" pitchFamily="49" charset="0"/>
              </a:rPr>
              <a:t> = “Authorization”</a:t>
            </a:r>
          </a:p>
          <a:p>
            <a:pPr lvl="0"/>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RuleName</a:t>
            </a:r>
            <a:r>
              <a:rPr lang="en-US" sz="18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RequireMFAForExtranetAccess</a:t>
            </a:r>
            <a:r>
              <a:rPr lang="en-US" sz="1800" dirty="0" smtClean="0">
                <a:latin typeface="Courier New" panose="02070309020205020404" pitchFamily="49" charset="0"/>
                <a:cs typeface="Courier New" panose="02070309020205020404" pitchFamily="49" charset="0"/>
              </a:rPr>
              <a:t>”</a:t>
            </a:r>
          </a:p>
          <a:p>
            <a:pPr lvl="0"/>
            <a:r>
              <a:rPr lang="en-US" sz="1800" dirty="0" smtClean="0">
                <a:latin typeface="Courier New" panose="02070309020205020404" pitchFamily="49" charset="0"/>
                <a:cs typeface="Courier New" panose="02070309020205020404" pitchFamily="49" charset="0"/>
              </a:rPr>
              <a:t>c1:[</a:t>
            </a:r>
            <a:r>
              <a:rPr lang="en-US" sz="1800" dirty="0">
                <a:solidFill>
                  <a:srgbClr val="FF0000"/>
                </a:solidFill>
                <a:latin typeface="Courier New" panose="02070309020205020404" pitchFamily="49" charset="0"/>
                <a:cs typeface="Courier New" panose="02070309020205020404" pitchFamily="49" charset="0"/>
              </a:rPr>
              <a:t>Type == “http://schemas.microsoft.com/claims/</a:t>
            </a:r>
            <a:r>
              <a:rPr lang="en-US" sz="1800" dirty="0" err="1">
                <a:solidFill>
                  <a:srgbClr val="FF0000"/>
                </a:solidFill>
                <a:latin typeface="Courier New" panose="02070309020205020404" pitchFamily="49" charset="0"/>
                <a:cs typeface="Courier New" panose="02070309020205020404" pitchFamily="49" charset="0"/>
              </a:rPr>
              <a:t>authnmethodsreferences</a:t>
            </a:r>
            <a:r>
              <a:rPr lang="en-US" sz="1800" dirty="0">
                <a:solidFill>
                  <a:srgbClr val="FF0000"/>
                </a:solidFill>
                <a:latin typeface="Courier New" panose="02070309020205020404" pitchFamily="49" charset="0"/>
                <a:cs typeface="Courier New" panose="02070309020205020404" pitchFamily="49" charset="0"/>
              </a:rPr>
              <a:t>”, Value =~ “^(?</a:t>
            </a:r>
            <a:r>
              <a:rPr lang="en-US" sz="1800" dirty="0" err="1">
                <a:solidFill>
                  <a:srgbClr val="FF0000"/>
                </a:solidFill>
                <a:latin typeface="Courier New" panose="02070309020205020404" pitchFamily="49" charset="0"/>
                <a:cs typeface="Courier New" panose="02070309020205020404" pitchFamily="49" charset="0"/>
              </a:rPr>
              <a:t>i</a:t>
            </a:r>
            <a:r>
              <a:rPr lang="en-US" sz="1800" dirty="0">
                <a:solidFill>
                  <a:srgbClr val="FF0000"/>
                </a:solidFill>
                <a:latin typeface="Courier New" panose="02070309020205020404" pitchFamily="49" charset="0"/>
                <a:cs typeface="Courier New" panose="02070309020205020404" pitchFamily="49" charset="0"/>
              </a:rPr>
              <a:t>)http://schemas\.</a:t>
            </a:r>
            <a:r>
              <a:rPr lang="en-US" sz="1800" dirty="0" err="1">
                <a:solidFill>
                  <a:srgbClr val="FF0000"/>
                </a:solidFill>
                <a:latin typeface="Courier New" panose="02070309020205020404" pitchFamily="49" charset="0"/>
                <a:cs typeface="Courier New" panose="02070309020205020404" pitchFamily="49" charset="0"/>
              </a:rPr>
              <a:t>microsoft</a:t>
            </a:r>
            <a:r>
              <a:rPr lang="en-US" sz="1800" dirty="0">
                <a:solidFill>
                  <a:srgbClr val="FF0000"/>
                </a:solidFill>
                <a:latin typeface="Courier New" panose="02070309020205020404" pitchFamily="49" charset="0"/>
                <a:cs typeface="Courier New" panose="02070309020205020404" pitchFamily="49" charset="0"/>
              </a:rPr>
              <a:t>\.com/claims/</a:t>
            </a:r>
            <a:r>
              <a:rPr lang="en-US" sz="1800" dirty="0" err="1">
                <a:solidFill>
                  <a:srgbClr val="FF0000"/>
                </a:solidFill>
                <a:latin typeface="Courier New" panose="02070309020205020404" pitchFamily="49" charset="0"/>
                <a:cs typeface="Courier New" panose="02070309020205020404" pitchFamily="49" charset="0"/>
              </a:rPr>
              <a:t>multipleauthn</a:t>
            </a:r>
            <a:r>
              <a:rPr lang="en-US" sz="1800" dirty="0" smtClean="0">
                <a:solidFill>
                  <a:srgbClr val="FF0000"/>
                </a:solidFill>
                <a:latin typeface="Courier New" panose="02070309020205020404" pitchFamily="49" charset="0"/>
                <a:cs typeface="Courier New" panose="02070309020205020404" pitchFamily="49" charset="0"/>
              </a:rPr>
              <a:t>$”</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&amp;&amp;</a:t>
            </a:r>
          </a:p>
          <a:p>
            <a:pPr lvl="0"/>
            <a:r>
              <a:rPr lang="en-US" sz="1800" dirty="0" smtClean="0">
                <a:latin typeface="Courier New" panose="02070309020205020404" pitchFamily="49" charset="0"/>
                <a:cs typeface="Courier New" panose="02070309020205020404" pitchFamily="49" charset="0"/>
              </a:rPr>
              <a:t>c2:[</a:t>
            </a:r>
            <a:r>
              <a:rPr lang="en-US" sz="1800" dirty="0">
                <a:solidFill>
                  <a:srgbClr val="FF0000"/>
                </a:solidFill>
                <a:latin typeface="Courier New" panose="02070309020205020404" pitchFamily="49" charset="0"/>
                <a:cs typeface="Courier New" panose="02070309020205020404" pitchFamily="49" charset="0"/>
              </a:rPr>
              <a:t>Type == </a:t>
            </a:r>
            <a:r>
              <a:rPr lang="en-US" sz="1800" dirty="0" smtClean="0">
                <a:solidFill>
                  <a:srgbClr val="FF0000"/>
                </a:solidFill>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http://</a:t>
            </a:r>
            <a:r>
              <a:rPr lang="en-US" sz="1800" dirty="0" smtClean="0">
                <a:solidFill>
                  <a:srgbClr val="FF0000"/>
                </a:solidFill>
                <a:latin typeface="Courier New" panose="02070309020205020404" pitchFamily="49" charset="0"/>
                <a:cs typeface="Courier New" panose="02070309020205020404" pitchFamily="49" charset="0"/>
              </a:rPr>
              <a:t>schemas.microsoft.com/</a:t>
            </a:r>
            <a:r>
              <a:rPr lang="en-US" sz="1800" dirty="0" err="1" smtClean="0">
                <a:solidFill>
                  <a:srgbClr val="FF0000"/>
                </a:solidFill>
                <a:latin typeface="Courier New" panose="02070309020205020404" pitchFamily="49" charset="0"/>
                <a:cs typeface="Courier New" panose="02070309020205020404" pitchFamily="49" charset="0"/>
              </a:rPr>
              <a:t>ws</a:t>
            </a:r>
            <a:r>
              <a:rPr lang="en-US" sz="1800" dirty="0" smtClean="0">
                <a:solidFill>
                  <a:srgbClr val="FF0000"/>
                </a:solidFill>
                <a:latin typeface="Courier New" panose="02070309020205020404" pitchFamily="49" charset="0"/>
                <a:cs typeface="Courier New" panose="02070309020205020404" pitchFamily="49" charset="0"/>
              </a:rPr>
              <a:t>/2012/01/</a:t>
            </a:r>
            <a:r>
              <a:rPr lang="en-US" sz="1800" dirty="0" err="1" smtClean="0">
                <a:solidFill>
                  <a:srgbClr val="FF0000"/>
                </a:solidFill>
                <a:latin typeface="Courier New" panose="02070309020205020404" pitchFamily="49" charset="0"/>
                <a:cs typeface="Courier New" panose="02070309020205020404" pitchFamily="49" charset="0"/>
              </a:rPr>
              <a:t>insidecorporatenetwork</a:t>
            </a:r>
            <a:r>
              <a:rPr lang="en-US" sz="1800" dirty="0" smtClean="0">
                <a:solidFill>
                  <a:srgbClr val="FF0000"/>
                </a:solidFill>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Value </a:t>
            </a:r>
            <a:r>
              <a:rPr lang="en-US" sz="1800" dirty="0" smtClean="0">
                <a:solidFill>
                  <a:srgbClr val="FF0000"/>
                </a:solidFill>
                <a:latin typeface="Courier New" panose="02070309020205020404" pitchFamily="49" charset="0"/>
                <a:cs typeface="Courier New" panose="02070309020205020404" pitchFamily="49" charset="0"/>
              </a:rPr>
              <a:t>=~ “^(?</a:t>
            </a:r>
            <a:r>
              <a:rPr lang="en-US" sz="1800" dirty="0" err="1" smtClean="0">
                <a:solidFill>
                  <a:srgbClr val="FF0000"/>
                </a:solidFill>
                <a:latin typeface="Courier New" panose="02070309020205020404" pitchFamily="49" charset="0"/>
                <a:cs typeface="Courier New" panose="02070309020205020404" pitchFamily="49" charset="0"/>
              </a:rPr>
              <a:t>i</a:t>
            </a:r>
            <a:r>
              <a:rPr lang="en-US" sz="1800" dirty="0" smtClean="0">
                <a:solidFill>
                  <a:srgbClr val="FF0000"/>
                </a:solidFill>
                <a:latin typeface="Courier New" panose="02070309020205020404" pitchFamily="49" charset="0"/>
                <a:cs typeface="Courier New" panose="02070309020205020404" pitchFamily="49" charset="0"/>
              </a:rPr>
              <a:t>)false$”</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=&gt; issue(Type = "http://</a:t>
            </a:r>
            <a:r>
              <a:rPr lang="en-US" sz="1800" dirty="0" smtClean="0">
                <a:latin typeface="Courier New" panose="02070309020205020404" pitchFamily="49" charset="0"/>
                <a:cs typeface="Courier New" panose="02070309020205020404" pitchFamily="49" charset="0"/>
              </a:rPr>
              <a:t>schemas.microsoft.com/authorization/claims/permit", </a:t>
            </a:r>
            <a:r>
              <a:rPr lang="en-US" sz="1800" dirty="0">
                <a:latin typeface="Courier New" panose="02070309020205020404" pitchFamily="49" charset="0"/>
                <a:cs typeface="Courier New" panose="02070309020205020404" pitchFamily="49" charset="0"/>
              </a:rPr>
              <a:t>Value = </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PermitUsersWithClaim</a:t>
            </a:r>
            <a:r>
              <a:rPr lang="en-US" sz="1800" dirty="0" smtClean="0">
                <a:latin typeface="Courier New" panose="02070309020205020404" pitchFamily="49" charset="0"/>
                <a:cs typeface="Courier New" panose="02070309020205020404" pitchFamily="49" charset="0"/>
              </a:rPr>
              <a:t>");</a:t>
            </a:r>
            <a:endParaRPr lang="en-US" dirty="0"/>
          </a:p>
        </p:txBody>
      </p:sp>
      <p:sp>
        <p:nvSpPr>
          <p:cNvPr id="5"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3 – Permit access from extranet if MFA was performed</a:t>
            </a:r>
          </a:p>
        </p:txBody>
      </p:sp>
      <p:grpSp>
        <p:nvGrpSpPr>
          <p:cNvPr id="6" name="Group 5"/>
          <p:cNvGrpSpPr/>
          <p:nvPr/>
        </p:nvGrpSpPr>
        <p:grpSpPr>
          <a:xfrm>
            <a:off x="2566964" y="4304994"/>
            <a:ext cx="6676073" cy="2559966"/>
            <a:chOff x="2566964" y="4304994"/>
            <a:chExt cx="6676073" cy="2559966"/>
          </a:xfrm>
        </p:grpSpPr>
        <p:sp>
          <p:nvSpPr>
            <p:cNvPr id="7" name="Flowchart: Document 6"/>
            <p:cNvSpPr/>
            <p:nvPr/>
          </p:nvSpPr>
          <p:spPr bwMode="auto">
            <a:xfrm>
              <a:off x="2566964" y="5767692"/>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AuthnMethodsReferences</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8" name="Right Arrow 7"/>
            <p:cNvSpPr/>
            <p:nvPr/>
          </p:nvSpPr>
          <p:spPr bwMode="auto">
            <a:xfrm>
              <a:off x="5813570" y="5240036"/>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Flowchart: Document 8"/>
            <p:cNvSpPr/>
            <p:nvPr/>
          </p:nvSpPr>
          <p:spPr bwMode="auto">
            <a:xfrm>
              <a:off x="6774184" y="4914594"/>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Permit Access</a:t>
              </a:r>
              <a:endParaRPr lang="en-US" sz="1600" dirty="0">
                <a:gradFill>
                  <a:gsLst>
                    <a:gs pos="0">
                      <a:srgbClr val="FFFFFF"/>
                    </a:gs>
                    <a:gs pos="100000">
                      <a:srgbClr val="FFFFFF"/>
                    </a:gs>
                  </a:gsLst>
                  <a:lin ang="5400000" scaled="0"/>
                </a:gradFill>
              </a:endParaRPr>
            </a:p>
          </p:txBody>
        </p:sp>
        <p:sp>
          <p:nvSpPr>
            <p:cNvPr id="10" name="Flowchart: Document 9"/>
            <p:cNvSpPr/>
            <p:nvPr/>
          </p:nvSpPr>
          <p:spPr bwMode="auto">
            <a:xfrm>
              <a:off x="2568552" y="4304994"/>
              <a:ext cx="2468853" cy="1097268"/>
            </a:xfrm>
            <a:prstGeom prst="flowChartDocumen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InsideCorporateNetwork</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FALSE</a:t>
              </a:r>
              <a:endParaRPr lang="en-US" sz="1600" dirty="0">
                <a:gradFill>
                  <a:gsLst>
                    <a:gs pos="0">
                      <a:srgbClr val="FFFFFF"/>
                    </a:gs>
                    <a:gs pos="100000">
                      <a:srgbClr val="FFFFFF"/>
                    </a:gs>
                  </a:gsLst>
                  <a:lin ang="5400000" scaled="0"/>
                </a:gradFill>
              </a:endParaRPr>
            </a:p>
          </p:txBody>
        </p:sp>
        <p:sp>
          <p:nvSpPr>
            <p:cNvPr id="11" name="Right Brace 10"/>
            <p:cNvSpPr/>
            <p:nvPr/>
          </p:nvSpPr>
          <p:spPr>
            <a:xfrm>
              <a:off x="5227637" y="4304994"/>
              <a:ext cx="348900" cy="2316468"/>
            </a:xfrm>
            <a:prstGeom prst="rightBrace">
              <a:avLst>
                <a:gd name="adj1" fmla="val 46553"/>
                <a:gd name="adj2" fmla="val 50000"/>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2" name="Plus 11"/>
            <p:cNvSpPr/>
            <p:nvPr/>
          </p:nvSpPr>
          <p:spPr bwMode="auto">
            <a:xfrm>
              <a:off x="3572790" y="5326062"/>
              <a:ext cx="457200" cy="426732"/>
            </a:xfrm>
            <a:prstGeom prst="mathPlus">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03524318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21157"/>
            <a:ext cx="11887199" cy="2926955"/>
          </a:xfrm>
        </p:spPr>
        <p:txBody>
          <a:bodyPr/>
          <a:lstStyle/>
          <a:p>
            <a:pPr lvl="0"/>
            <a:endParaRPr lang="en-US" sz="2000" dirty="0" smtClean="0">
              <a:latin typeface="Courier New" panose="02070309020205020404" pitchFamily="49" charset="0"/>
              <a:cs typeface="Courier New" panose="02070309020205020404" pitchFamily="49" charset="0"/>
            </a:endParaRPr>
          </a:p>
          <a:p>
            <a:pPr lvl="0"/>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RuleTemplate</a:t>
            </a:r>
            <a:r>
              <a:rPr lang="en-US" sz="1800" dirty="0" smtClean="0">
                <a:latin typeface="Courier New" panose="02070309020205020404" pitchFamily="49" charset="0"/>
                <a:cs typeface="Courier New" panose="02070309020205020404" pitchFamily="49" charset="0"/>
              </a:rPr>
              <a:t> = “Authorization”</a:t>
            </a:r>
          </a:p>
          <a:p>
            <a:pPr lvl="0"/>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RuleName</a:t>
            </a:r>
            <a:r>
              <a:rPr lang="en-US" sz="18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RequireMFAOnRegisteredWorkplaceJoinedDevice</a:t>
            </a:r>
            <a:r>
              <a:rPr lang="en-US" sz="1800" dirty="0" smtClean="0">
                <a:latin typeface="Courier New" panose="02070309020205020404" pitchFamily="49" charset="0"/>
                <a:cs typeface="Courier New" panose="02070309020205020404" pitchFamily="49" charset="0"/>
              </a:rPr>
              <a:t>”</a:t>
            </a:r>
          </a:p>
          <a:p>
            <a:pPr lvl="0"/>
            <a:r>
              <a:rPr lang="en-US" sz="1800" dirty="0" smtClean="0">
                <a:latin typeface="Courier New" panose="02070309020205020404" pitchFamily="49" charset="0"/>
                <a:cs typeface="Courier New" panose="02070309020205020404" pitchFamily="49" charset="0"/>
              </a:rPr>
              <a:t>c1:[</a:t>
            </a:r>
            <a:r>
              <a:rPr lang="en-US" sz="1800" dirty="0">
                <a:solidFill>
                  <a:srgbClr val="FF0000"/>
                </a:solidFill>
                <a:latin typeface="Courier New" panose="02070309020205020404" pitchFamily="49" charset="0"/>
                <a:cs typeface="Courier New" panose="02070309020205020404" pitchFamily="49" charset="0"/>
              </a:rPr>
              <a:t>Type == “http://schemas.microsoft.com/claims/</a:t>
            </a:r>
            <a:r>
              <a:rPr lang="en-US" sz="1800" dirty="0" err="1">
                <a:solidFill>
                  <a:srgbClr val="FF0000"/>
                </a:solidFill>
                <a:latin typeface="Courier New" panose="02070309020205020404" pitchFamily="49" charset="0"/>
                <a:cs typeface="Courier New" panose="02070309020205020404" pitchFamily="49" charset="0"/>
              </a:rPr>
              <a:t>authnmethodsreferences</a:t>
            </a:r>
            <a:r>
              <a:rPr lang="en-US" sz="1800" dirty="0">
                <a:solidFill>
                  <a:srgbClr val="FF0000"/>
                </a:solidFill>
                <a:latin typeface="Courier New" panose="02070309020205020404" pitchFamily="49" charset="0"/>
                <a:cs typeface="Courier New" panose="02070309020205020404" pitchFamily="49" charset="0"/>
              </a:rPr>
              <a:t>”, Value =~ “^(?</a:t>
            </a:r>
            <a:r>
              <a:rPr lang="en-US" sz="1800" dirty="0" err="1">
                <a:solidFill>
                  <a:srgbClr val="FF0000"/>
                </a:solidFill>
                <a:latin typeface="Courier New" panose="02070309020205020404" pitchFamily="49" charset="0"/>
                <a:cs typeface="Courier New" panose="02070309020205020404" pitchFamily="49" charset="0"/>
              </a:rPr>
              <a:t>i</a:t>
            </a:r>
            <a:r>
              <a:rPr lang="en-US" sz="1800" dirty="0">
                <a:solidFill>
                  <a:srgbClr val="FF0000"/>
                </a:solidFill>
                <a:latin typeface="Courier New" panose="02070309020205020404" pitchFamily="49" charset="0"/>
                <a:cs typeface="Courier New" panose="02070309020205020404" pitchFamily="49" charset="0"/>
              </a:rPr>
              <a:t>)http://schemas\.</a:t>
            </a:r>
            <a:r>
              <a:rPr lang="en-US" sz="1800" dirty="0" err="1">
                <a:solidFill>
                  <a:srgbClr val="FF0000"/>
                </a:solidFill>
                <a:latin typeface="Courier New" panose="02070309020205020404" pitchFamily="49" charset="0"/>
                <a:cs typeface="Courier New" panose="02070309020205020404" pitchFamily="49" charset="0"/>
              </a:rPr>
              <a:t>microsoft</a:t>
            </a:r>
            <a:r>
              <a:rPr lang="en-US" sz="1800" dirty="0">
                <a:solidFill>
                  <a:srgbClr val="FF0000"/>
                </a:solidFill>
                <a:latin typeface="Courier New" panose="02070309020205020404" pitchFamily="49" charset="0"/>
                <a:cs typeface="Courier New" panose="02070309020205020404" pitchFamily="49" charset="0"/>
              </a:rPr>
              <a:t>\.com/claims/</a:t>
            </a:r>
            <a:r>
              <a:rPr lang="en-US" sz="1800" dirty="0" err="1">
                <a:solidFill>
                  <a:srgbClr val="FF0000"/>
                </a:solidFill>
                <a:latin typeface="Courier New" panose="02070309020205020404" pitchFamily="49" charset="0"/>
                <a:cs typeface="Courier New" panose="02070309020205020404" pitchFamily="49" charset="0"/>
              </a:rPr>
              <a:t>multipleauthn</a:t>
            </a:r>
            <a:r>
              <a:rPr lang="en-US" sz="1800" dirty="0" smtClean="0">
                <a:solidFill>
                  <a:srgbClr val="FF0000"/>
                </a:solidFill>
                <a:latin typeface="Courier New" panose="02070309020205020404" pitchFamily="49" charset="0"/>
                <a:cs typeface="Courier New" panose="02070309020205020404" pitchFamily="49" charset="0"/>
              </a:rPr>
              <a:t>$”</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&amp;&amp;</a:t>
            </a:r>
          </a:p>
          <a:p>
            <a:pPr lvl="0"/>
            <a:r>
              <a:rPr lang="en-US" sz="1800" dirty="0" smtClean="0">
                <a:latin typeface="Courier New" panose="02070309020205020404" pitchFamily="49" charset="0"/>
                <a:cs typeface="Courier New" panose="02070309020205020404" pitchFamily="49" charset="0"/>
              </a:rPr>
              <a:t>c2:[</a:t>
            </a:r>
            <a:r>
              <a:rPr lang="en-US" sz="1800" dirty="0">
                <a:solidFill>
                  <a:srgbClr val="FF0000"/>
                </a:solidFill>
                <a:latin typeface="Courier New" panose="02070309020205020404" pitchFamily="49" charset="0"/>
                <a:cs typeface="Courier New" panose="02070309020205020404" pitchFamily="49" charset="0"/>
              </a:rPr>
              <a:t>Type == </a:t>
            </a:r>
            <a:r>
              <a:rPr lang="en-US" sz="1800" dirty="0" smtClean="0">
                <a:solidFill>
                  <a:srgbClr val="FF0000"/>
                </a:solidFill>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http://</a:t>
            </a:r>
            <a:r>
              <a:rPr lang="en-US" sz="1800" dirty="0" smtClean="0">
                <a:solidFill>
                  <a:srgbClr val="FF0000"/>
                </a:solidFill>
                <a:latin typeface="Courier New" panose="02070309020205020404" pitchFamily="49" charset="0"/>
                <a:cs typeface="Courier New" panose="02070309020205020404" pitchFamily="49" charset="0"/>
              </a:rPr>
              <a:t>schemas.microsoft.com/2012/01/</a:t>
            </a:r>
            <a:r>
              <a:rPr lang="en-US" sz="1800" dirty="0" err="1" smtClean="0">
                <a:solidFill>
                  <a:srgbClr val="FF0000"/>
                </a:solidFill>
                <a:latin typeface="Courier New" panose="02070309020205020404" pitchFamily="49" charset="0"/>
                <a:cs typeface="Courier New" panose="02070309020205020404" pitchFamily="49" charset="0"/>
              </a:rPr>
              <a:t>devicecontext</a:t>
            </a:r>
            <a:r>
              <a:rPr lang="en-US" sz="1800" dirty="0" smtClean="0">
                <a:solidFill>
                  <a:srgbClr val="FF0000"/>
                </a:solidFill>
                <a:latin typeface="Courier New" panose="02070309020205020404" pitchFamily="49" charset="0"/>
                <a:cs typeface="Courier New" panose="02070309020205020404" pitchFamily="49" charset="0"/>
              </a:rPr>
              <a:t>/claims/</a:t>
            </a:r>
            <a:r>
              <a:rPr lang="en-US" sz="1800" dirty="0" err="1" smtClean="0">
                <a:solidFill>
                  <a:srgbClr val="FF0000"/>
                </a:solidFill>
                <a:latin typeface="Courier New" panose="02070309020205020404" pitchFamily="49" charset="0"/>
                <a:cs typeface="Courier New" panose="02070309020205020404" pitchFamily="49" charset="0"/>
              </a:rPr>
              <a:t>isregistereduser</a:t>
            </a:r>
            <a:r>
              <a:rPr lang="en-US" sz="1800" dirty="0" smtClean="0">
                <a:solidFill>
                  <a:srgbClr val="FF0000"/>
                </a:solidFill>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Value </a:t>
            </a:r>
            <a:r>
              <a:rPr lang="en-US" sz="1800" dirty="0" smtClean="0">
                <a:solidFill>
                  <a:srgbClr val="FF0000"/>
                </a:solidFill>
                <a:latin typeface="Courier New" panose="02070309020205020404" pitchFamily="49" charset="0"/>
                <a:cs typeface="Courier New" panose="02070309020205020404" pitchFamily="49" charset="0"/>
              </a:rPr>
              <a:t>=~ “^(?</a:t>
            </a:r>
            <a:r>
              <a:rPr lang="en-US" sz="1800" dirty="0" err="1" smtClean="0">
                <a:solidFill>
                  <a:srgbClr val="FF0000"/>
                </a:solidFill>
                <a:latin typeface="Courier New" panose="02070309020205020404" pitchFamily="49" charset="0"/>
                <a:cs typeface="Courier New" panose="02070309020205020404" pitchFamily="49" charset="0"/>
              </a:rPr>
              <a:t>i</a:t>
            </a:r>
            <a:r>
              <a:rPr lang="en-US" sz="1800" dirty="0" smtClean="0">
                <a:solidFill>
                  <a:srgbClr val="FF0000"/>
                </a:solidFill>
                <a:latin typeface="Courier New" panose="02070309020205020404" pitchFamily="49" charset="0"/>
                <a:cs typeface="Courier New" panose="02070309020205020404" pitchFamily="49" charset="0"/>
              </a:rPr>
              <a:t>)true$”</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=&gt; issue(Type = "http://</a:t>
            </a:r>
            <a:r>
              <a:rPr lang="en-US" sz="1800" dirty="0" smtClean="0">
                <a:latin typeface="Courier New" panose="02070309020205020404" pitchFamily="49" charset="0"/>
                <a:cs typeface="Courier New" panose="02070309020205020404" pitchFamily="49" charset="0"/>
              </a:rPr>
              <a:t>schemas.microsoft.com/authorization/claims/permit", </a:t>
            </a:r>
            <a:r>
              <a:rPr lang="en-US" sz="1800" dirty="0">
                <a:latin typeface="Courier New" panose="02070309020205020404" pitchFamily="49" charset="0"/>
                <a:cs typeface="Courier New" panose="02070309020205020404" pitchFamily="49" charset="0"/>
              </a:rPr>
              <a:t>Value = </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PermitUsersWithClaim</a:t>
            </a:r>
            <a:r>
              <a:rPr lang="en-US" sz="1800" dirty="0" smtClean="0">
                <a:latin typeface="Courier New" panose="02070309020205020404" pitchFamily="49" charset="0"/>
                <a:cs typeface="Courier New" panose="02070309020205020404" pitchFamily="49" charset="0"/>
              </a:rPr>
              <a:t>");</a:t>
            </a:r>
            <a:endParaRPr lang="en-US" dirty="0"/>
          </a:p>
        </p:txBody>
      </p:sp>
      <p:sp>
        <p:nvSpPr>
          <p:cNvPr id="5" name="Title 183"/>
          <p:cNvSpPr txBox="1">
            <a:spLocks/>
          </p:cNvSpPr>
          <p:nvPr/>
        </p:nvSpPr>
        <p:spPr>
          <a:xfrm>
            <a:off x="99073" y="75600"/>
            <a:ext cx="11889564" cy="69009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200">
                <a:gradFill>
                  <a:gsLst>
                    <a:gs pos="1250">
                      <a:srgbClr val="FFFFFF"/>
                    </a:gs>
                    <a:gs pos="100000">
                      <a:srgbClr val="FFFFFF"/>
                    </a:gs>
                  </a:gsLst>
                  <a:lin ang="5400000" scaled="0"/>
                </a:gradFill>
              </a:rPr>
              <a:t>Sample 4 – Permit access from workplace joined device if MFA was performed</a:t>
            </a:r>
          </a:p>
        </p:txBody>
      </p:sp>
      <p:grpSp>
        <p:nvGrpSpPr>
          <p:cNvPr id="10" name="Group 9"/>
          <p:cNvGrpSpPr/>
          <p:nvPr/>
        </p:nvGrpSpPr>
        <p:grpSpPr>
          <a:xfrm>
            <a:off x="2566964" y="4304994"/>
            <a:ext cx="6676073" cy="2559966"/>
            <a:chOff x="2566964" y="4304994"/>
            <a:chExt cx="6676073" cy="2559966"/>
          </a:xfrm>
        </p:grpSpPr>
        <p:sp>
          <p:nvSpPr>
            <p:cNvPr id="6" name="Flowchart: Document 5"/>
            <p:cNvSpPr/>
            <p:nvPr/>
          </p:nvSpPr>
          <p:spPr bwMode="auto">
            <a:xfrm>
              <a:off x="2566964" y="5767692"/>
              <a:ext cx="2468853" cy="1097268"/>
            </a:xfrm>
            <a:prstGeom prst="flowChartDocumen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AuthnMethodsReferences</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a:t>
              </a:r>
              <a:r>
                <a:rPr lang="en-US" sz="1600" dirty="0" err="1" smtClean="0">
                  <a:gradFill>
                    <a:gsLst>
                      <a:gs pos="0">
                        <a:srgbClr val="FFFFFF"/>
                      </a:gs>
                      <a:gs pos="100000">
                        <a:srgbClr val="FFFFFF"/>
                      </a:gs>
                    </a:gsLst>
                    <a:lin ang="5400000" scaled="0"/>
                  </a:gradFill>
                </a:rPr>
                <a:t>multipleauthn</a:t>
              </a:r>
              <a:r>
                <a:rPr lang="en-US" sz="1600" dirty="0" smtClean="0">
                  <a:gradFill>
                    <a:gsLst>
                      <a:gs pos="0">
                        <a:srgbClr val="FFFFFF"/>
                      </a:gs>
                      <a:gs pos="100000">
                        <a:srgbClr val="FFFFFF"/>
                      </a:gs>
                    </a:gsLst>
                    <a:lin ang="5400000" scaled="0"/>
                  </a:gradFill>
                </a:rPr>
                <a:t>’</a:t>
              </a:r>
              <a:endParaRPr lang="en-US" sz="1600" dirty="0">
                <a:gradFill>
                  <a:gsLst>
                    <a:gs pos="0">
                      <a:srgbClr val="FFFFFF"/>
                    </a:gs>
                    <a:gs pos="100000">
                      <a:srgbClr val="FFFFFF"/>
                    </a:gs>
                  </a:gsLst>
                  <a:lin ang="5400000" scaled="0"/>
                </a:gradFill>
              </a:endParaRPr>
            </a:p>
          </p:txBody>
        </p:sp>
        <p:sp>
          <p:nvSpPr>
            <p:cNvPr id="7" name="Right Arrow 6"/>
            <p:cNvSpPr/>
            <p:nvPr/>
          </p:nvSpPr>
          <p:spPr bwMode="auto">
            <a:xfrm>
              <a:off x="5813570" y="5240036"/>
              <a:ext cx="548634" cy="457195"/>
            </a:xfrm>
            <a:prstGeom prs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Flowchart: Document 7"/>
            <p:cNvSpPr/>
            <p:nvPr/>
          </p:nvSpPr>
          <p:spPr bwMode="auto">
            <a:xfrm>
              <a:off x="6774184" y="4914594"/>
              <a:ext cx="2468853" cy="1097268"/>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Permit Access</a:t>
              </a:r>
              <a:endParaRPr lang="en-US" sz="1600" dirty="0">
                <a:gradFill>
                  <a:gsLst>
                    <a:gs pos="0">
                      <a:srgbClr val="FFFFFF"/>
                    </a:gs>
                    <a:gs pos="100000">
                      <a:srgbClr val="FFFFFF"/>
                    </a:gs>
                  </a:gsLst>
                  <a:lin ang="5400000" scaled="0"/>
                </a:gradFill>
              </a:endParaRPr>
            </a:p>
          </p:txBody>
        </p:sp>
        <p:sp>
          <p:nvSpPr>
            <p:cNvPr id="9" name="Flowchart: Document 8"/>
            <p:cNvSpPr/>
            <p:nvPr/>
          </p:nvSpPr>
          <p:spPr bwMode="auto">
            <a:xfrm>
              <a:off x="2568552" y="4304994"/>
              <a:ext cx="2468853" cy="1097268"/>
            </a:xfrm>
            <a:prstGeom prst="flowChartDocumen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IsRegisteredUser</a:t>
              </a:r>
              <a:endParaRPr lang="en-US" sz="16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Claim == TRUE</a:t>
              </a:r>
              <a:endParaRPr lang="en-US" sz="1600" dirty="0">
                <a:gradFill>
                  <a:gsLst>
                    <a:gs pos="0">
                      <a:srgbClr val="FFFFFF"/>
                    </a:gs>
                    <a:gs pos="100000">
                      <a:srgbClr val="FFFFFF"/>
                    </a:gs>
                  </a:gsLst>
                  <a:lin ang="5400000" scaled="0"/>
                </a:gradFill>
              </a:endParaRPr>
            </a:p>
          </p:txBody>
        </p:sp>
        <p:sp>
          <p:nvSpPr>
            <p:cNvPr id="2" name="Right Brace 1"/>
            <p:cNvSpPr/>
            <p:nvPr/>
          </p:nvSpPr>
          <p:spPr>
            <a:xfrm>
              <a:off x="5227637" y="4304994"/>
              <a:ext cx="348900" cy="2316468"/>
            </a:xfrm>
            <a:prstGeom prst="rightBrace">
              <a:avLst>
                <a:gd name="adj1" fmla="val 46553"/>
                <a:gd name="adj2" fmla="val 50000"/>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 name="Plus 2"/>
            <p:cNvSpPr/>
            <p:nvPr/>
          </p:nvSpPr>
          <p:spPr bwMode="auto">
            <a:xfrm>
              <a:off x="3572790" y="5326062"/>
              <a:ext cx="457200" cy="426732"/>
            </a:xfrm>
            <a:prstGeom prst="mathPlus">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88444565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429262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0"/>
          <p:cNvSpPr>
            <a:spLocks noEditPoints="1"/>
          </p:cNvSpPr>
          <p:nvPr/>
        </p:nvSpPr>
        <p:spPr bwMode="black">
          <a:xfrm>
            <a:off x="6936915" y="1932933"/>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6" name="Title 5"/>
          <p:cNvSpPr>
            <a:spLocks noGrp="1"/>
          </p:cNvSpPr>
          <p:nvPr>
            <p:ph type="title"/>
          </p:nvPr>
        </p:nvSpPr>
        <p:spPr/>
        <p:txBody>
          <a:bodyPr/>
          <a:lstStyle/>
          <a:p>
            <a:r>
              <a:rPr lang="en-US" dirty="0"/>
              <a:t>Manage risk: Conditional Access Control</a:t>
            </a:r>
          </a:p>
        </p:txBody>
      </p:sp>
      <p:sp>
        <p:nvSpPr>
          <p:cNvPr id="70" name="Isosceles Triangle 69"/>
          <p:cNvSpPr/>
          <p:nvPr/>
        </p:nvSpPr>
        <p:spPr bwMode="auto">
          <a:xfrm>
            <a:off x="5935896" y="3924826"/>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71" name="Isosceles Triangle 70"/>
          <p:cNvSpPr/>
          <p:nvPr/>
        </p:nvSpPr>
        <p:spPr bwMode="auto">
          <a:xfrm>
            <a:off x="6793667" y="3924715"/>
            <a:ext cx="849796" cy="738010"/>
          </a:xfrm>
          <a:prstGeom prst="triangle">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solidFill>
                <a:srgbClr val="FFFFFF">
                  <a:alpha val="98824"/>
                </a:srgbClr>
              </a:solidFill>
              <a:ea typeface="Segoe UI" pitchFamily="34" charset="0"/>
              <a:cs typeface="Segoe UI" pitchFamily="34" charset="0"/>
            </a:endParaRPr>
          </a:p>
        </p:txBody>
      </p:sp>
      <p:sp>
        <p:nvSpPr>
          <p:cNvPr id="111" name="Rounded Rectangle 2"/>
          <p:cNvSpPr>
            <a:spLocks noChangeAspect="1"/>
          </p:cNvSpPr>
          <p:nvPr/>
        </p:nvSpPr>
        <p:spPr>
          <a:xfrm>
            <a:off x="4134076" y="5813251"/>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FFFFFF"/>
                  </a:gs>
                  <a:gs pos="0">
                    <a:srgbClr val="FFFFFF"/>
                  </a:gs>
                </a:gsLst>
                <a:lin ang="5400000" scaled="1"/>
              </a:gradFill>
            </a:endParaRPr>
          </a:p>
        </p:txBody>
      </p:sp>
      <p:sp>
        <p:nvSpPr>
          <p:cNvPr id="21" name="Freeform 10"/>
          <p:cNvSpPr>
            <a:spLocks noEditPoints="1"/>
          </p:cNvSpPr>
          <p:nvPr/>
        </p:nvSpPr>
        <p:spPr bwMode="black">
          <a:xfrm>
            <a:off x="3544242" y="1802911"/>
            <a:ext cx="3104548" cy="1813220"/>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2" name="Freeform 10"/>
          <p:cNvSpPr>
            <a:spLocks noEditPoints="1"/>
          </p:cNvSpPr>
          <p:nvPr/>
        </p:nvSpPr>
        <p:spPr bwMode="black">
          <a:xfrm>
            <a:off x="304480" y="2568756"/>
            <a:ext cx="3074035" cy="182691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sp>
        <p:nvSpPr>
          <p:cNvPr id="23" name="Freeform 10"/>
          <p:cNvSpPr>
            <a:spLocks noEditPoints="1"/>
          </p:cNvSpPr>
          <p:nvPr/>
        </p:nvSpPr>
        <p:spPr bwMode="black">
          <a:xfrm>
            <a:off x="9292194" y="2908501"/>
            <a:ext cx="3079753" cy="187702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1"/>
          </a:solidFill>
          <a:ln>
            <a:noFill/>
          </a:ln>
          <a:extLst/>
        </p:spPr>
        <p:txBody>
          <a:bodyPr vert="horz" wrap="square" lIns="93236" tIns="46618" rIns="93236" bIns="46618" numCol="1" anchor="t" anchorCtr="0" compatLnSpc="1">
            <a:prstTxWarp prst="textNoShape">
              <a:avLst/>
            </a:prstTxWarp>
          </a:bodyPr>
          <a:lstStyle/>
          <a:p>
            <a:endParaRPr lang="en-US" sz="1937">
              <a:solidFill>
                <a:srgbClr val="FFFFFF"/>
              </a:solidFill>
            </a:endParaRPr>
          </a:p>
        </p:txBody>
      </p:sp>
      <p:pic>
        <p:nvPicPr>
          <p:cNvPr id="25" name="Picture 7" descr="\\192.168.1.51\Shared\ADI_Projects\Microsoft\MS_11-01463_Azure\Working_Art\ofc365_v_bL_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10" y="2529925"/>
            <a:ext cx="500930" cy="3030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192.168.1.51\Shared\ADI_Projects\Microsoft\MS_11-01463_Azure\Working_Art\Dyn-CRM_v_bL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294" y="2963415"/>
            <a:ext cx="742971" cy="5493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671322" y="2988377"/>
            <a:ext cx="1093446" cy="123653"/>
          </a:xfrm>
          <a:prstGeom prst="rect">
            <a:avLst/>
          </a:prstGeom>
        </p:spPr>
      </p:pic>
      <p:sp>
        <p:nvSpPr>
          <p:cNvPr id="5" name="TextBox 4"/>
          <p:cNvSpPr txBox="1"/>
          <p:nvPr/>
        </p:nvSpPr>
        <p:spPr>
          <a:xfrm>
            <a:off x="995936" y="3642202"/>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Salesforce.com</a:t>
            </a:r>
          </a:p>
        </p:txBody>
      </p:sp>
      <p:sp>
        <p:nvSpPr>
          <p:cNvPr id="29" name="TextBox 28"/>
          <p:cNvSpPr txBox="1"/>
          <p:nvPr/>
        </p:nvSpPr>
        <p:spPr>
          <a:xfrm>
            <a:off x="2022482" y="2846302"/>
            <a:ext cx="1691121" cy="256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30" name="TextBox 29"/>
          <p:cNvSpPr txBox="1"/>
          <p:nvPr/>
        </p:nvSpPr>
        <p:spPr>
          <a:xfrm>
            <a:off x="7505955" y="3097425"/>
            <a:ext cx="1691121" cy="576274"/>
          </a:xfrm>
          <a:prstGeom prst="rect">
            <a:avLst/>
          </a:prstGeom>
          <a:noFill/>
        </p:spPr>
        <p:txBody>
          <a:bodyPr wrap="square" lIns="0" tIns="0" rIns="0" bIns="0" rtlCol="0">
            <a:spAutoFit/>
          </a:bodyPr>
          <a:lstStyle/>
          <a:p>
            <a:pPr algn="ctr"/>
            <a:r>
              <a:rPr lang="en-US" sz="1836" dirty="0">
                <a:gradFill>
                  <a:gsLst>
                    <a:gs pos="0">
                      <a:srgbClr val="FFFFFF"/>
                    </a:gs>
                    <a:gs pos="86000">
                      <a:srgbClr val="FFFFFF"/>
                    </a:gs>
                  </a:gsLst>
                  <a:lin ang="5400000" scaled="0"/>
                </a:gradFill>
                <a:latin typeface="Segoe UI Light" pitchFamily="34" charset="0"/>
              </a:rPr>
              <a:t>Amazon.com</a:t>
            </a:r>
          </a:p>
          <a:p>
            <a:pPr algn="ctr"/>
            <a:r>
              <a:rPr lang="en-US" sz="1836" dirty="0">
                <a:gradFill>
                  <a:gsLst>
                    <a:gs pos="0">
                      <a:srgbClr val="FFFFFF"/>
                    </a:gs>
                    <a:gs pos="86000">
                      <a:srgbClr val="FFFFFF"/>
                    </a:gs>
                  </a:gsLst>
                  <a:lin ang="5400000" scaled="0"/>
                </a:gradFill>
                <a:latin typeface="Segoe UI Light" pitchFamily="34" charset="0"/>
              </a:rPr>
              <a:t>AWS</a:t>
            </a:r>
          </a:p>
        </p:txBody>
      </p:sp>
      <p:sp>
        <p:nvSpPr>
          <p:cNvPr id="31" name="TextBox 30"/>
          <p:cNvSpPr txBox="1"/>
          <p:nvPr/>
        </p:nvSpPr>
        <p:spPr>
          <a:xfrm>
            <a:off x="9985693" y="4113131"/>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Private cloud</a:t>
            </a:r>
          </a:p>
        </p:txBody>
      </p:sp>
      <p:sp>
        <p:nvSpPr>
          <p:cNvPr id="32" name="TextBox 31"/>
          <p:cNvSpPr txBox="1"/>
          <p:nvPr/>
        </p:nvSpPr>
        <p:spPr>
          <a:xfrm>
            <a:off x="9238627" y="2246288"/>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ECS</a:t>
            </a:r>
          </a:p>
        </p:txBody>
      </p:sp>
      <p:cxnSp>
        <p:nvCxnSpPr>
          <p:cNvPr id="44" name="Straight Arrow Connector 43"/>
          <p:cNvCxnSpPr/>
          <p:nvPr/>
        </p:nvCxnSpPr>
        <p:spPr>
          <a:xfrm>
            <a:off x="7661124" y="3924109"/>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76659" y="3879417"/>
            <a:ext cx="568473" cy="16332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8476659" y="4482713"/>
            <a:ext cx="1040754" cy="10238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1" idx="9"/>
          </p:cNvCxnSpPr>
          <p:nvPr/>
        </p:nvCxnSpPr>
        <p:spPr>
          <a:xfrm>
            <a:off x="3955409" y="3616131"/>
            <a:ext cx="451927" cy="20830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548269" y="3684727"/>
            <a:ext cx="2476221" cy="20037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806340" y="2045925"/>
            <a:ext cx="1691121" cy="288137"/>
          </a:xfrm>
          <a:prstGeom prst="rect">
            <a:avLst/>
          </a:prstGeom>
          <a:noFill/>
        </p:spPr>
        <p:txBody>
          <a:bodyPr wrap="square" lIns="0" tIns="0" rIns="0" bIns="0" rtlCol="0">
            <a:spAutoFit/>
          </a:bodyPr>
          <a:lstStyle/>
          <a:p>
            <a:r>
              <a:rPr lang="en-US" sz="1836" dirty="0">
                <a:gradFill>
                  <a:gsLst>
                    <a:gs pos="0">
                      <a:srgbClr val="FFFFFF"/>
                    </a:gs>
                    <a:gs pos="86000">
                      <a:srgbClr val="FFFFFF"/>
                    </a:gs>
                  </a:gsLst>
                  <a:lin ang="5400000" scaled="0"/>
                </a:gradFill>
                <a:latin typeface="Segoe UI Light" pitchFamily="34" charset="0"/>
              </a:rPr>
              <a:t>Azure</a:t>
            </a:r>
          </a:p>
        </p:txBody>
      </p:sp>
      <p:sp>
        <p:nvSpPr>
          <p:cNvPr id="79" name="TextBox 78"/>
          <p:cNvSpPr txBox="1"/>
          <p:nvPr/>
        </p:nvSpPr>
        <p:spPr>
          <a:xfrm>
            <a:off x="10927889" y="2657428"/>
            <a:ext cx="1691121" cy="288137"/>
          </a:xfrm>
          <a:prstGeom prst="rect">
            <a:avLst/>
          </a:prstGeom>
          <a:noFill/>
        </p:spPr>
        <p:txBody>
          <a:bodyPr wrap="square" lIns="0" tIns="0" rIns="0" bIns="0" rtlCol="0">
            <a:spAutoFit/>
          </a:bodyPr>
          <a:lstStyle/>
          <a:p>
            <a:pPr algn="ctr"/>
            <a:r>
              <a:rPr lang="en-US" sz="1836" dirty="0" err="1">
                <a:gradFill>
                  <a:gsLst>
                    <a:gs pos="0">
                      <a:srgbClr val="FFFFFF"/>
                    </a:gs>
                    <a:gs pos="86000">
                      <a:srgbClr val="FFFFFF"/>
                    </a:gs>
                  </a:gsLst>
                  <a:lin ang="5400000" scaled="0"/>
                </a:gradFill>
                <a:latin typeface="Segoe UI Light" pitchFamily="34" charset="0"/>
              </a:rPr>
              <a:t>HyperV</a:t>
            </a:r>
            <a:endParaRPr lang="en-US" sz="1836" dirty="0">
              <a:gradFill>
                <a:gsLst>
                  <a:gs pos="0">
                    <a:srgbClr val="FFFFFF"/>
                  </a:gs>
                  <a:gs pos="86000">
                    <a:srgbClr val="FFFFFF"/>
                  </a:gs>
                </a:gsLst>
                <a:lin ang="5400000" scaled="0"/>
              </a:gradFill>
              <a:latin typeface="Segoe UI Light" pitchFamily="34" charset="0"/>
            </a:endParaRPr>
          </a:p>
        </p:txBody>
      </p:sp>
      <p:pic>
        <p:nvPicPr>
          <p:cNvPr id="82" name="Picture 18" descr="Block 512x512.png"/>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006945" y="4598618"/>
            <a:ext cx="434618" cy="43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 name="Picture 18" descr="Block 512x512.png"/>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725701" y="4656822"/>
            <a:ext cx="434618" cy="43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 name="Picture 18" descr="Block 512x512.png"/>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95479" y="4467809"/>
            <a:ext cx="434618" cy="43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 name="Picture 18" descr="Block 512x512.png"/>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608048" y="4506318"/>
            <a:ext cx="434618" cy="43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 name="Picture 35" descr="Employee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135582" y="5650982"/>
            <a:ext cx="656146" cy="656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 name="Picture 18" descr="Block 512x512.png"/>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45219" y="4272184"/>
            <a:ext cx="434618" cy="43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9" descr="\\192.168.1.51\Shared\ADI_Projects\Microsoft\MS_11-01463_Azure\Working_Art\Dyn-CRM_v_bL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294" y="2963415"/>
            <a:ext cx="742971" cy="5493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7693" y="4926091"/>
            <a:ext cx="4012394" cy="1317880"/>
            <a:chOff x="6922900" y="1791861"/>
            <a:chExt cx="3934077" cy="1292157"/>
          </a:xfrm>
        </p:grpSpPr>
        <p:grpSp>
          <p:nvGrpSpPr>
            <p:cNvPr id="85" name="Group 84"/>
            <p:cNvGrpSpPr/>
            <p:nvPr/>
          </p:nvGrpSpPr>
          <p:grpSpPr>
            <a:xfrm>
              <a:off x="7012523" y="1841891"/>
              <a:ext cx="3844454" cy="1242127"/>
              <a:chOff x="490996" y="1871783"/>
              <a:chExt cx="3844454" cy="1242127"/>
            </a:xfrm>
          </p:grpSpPr>
          <p:sp>
            <p:nvSpPr>
              <p:cNvPr id="87" name="TextBox 86"/>
              <p:cNvSpPr txBox="1"/>
              <p:nvPr/>
            </p:nvSpPr>
            <p:spPr>
              <a:xfrm>
                <a:off x="1980553" y="2333546"/>
                <a:ext cx="1658112" cy="251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latin typeface="Segoe UI Light" pitchFamily="34" charset="0"/>
                  </a:rPr>
                  <a:t>force.com</a:t>
                </a:r>
              </a:p>
            </p:txBody>
          </p:sp>
          <p:sp>
            <p:nvSpPr>
              <p:cNvPr id="88" name="Rectangle 87"/>
              <p:cNvSpPr/>
              <p:nvPr/>
            </p:nvSpPr>
            <p:spPr bwMode="auto">
              <a:xfrm>
                <a:off x="495300" y="1871783"/>
                <a:ext cx="3840149"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Employee Access</a:t>
                </a:r>
              </a:p>
            </p:txBody>
          </p:sp>
          <p:sp>
            <p:nvSpPr>
              <p:cNvPr id="90" name="Rectangle 89"/>
              <p:cNvSpPr/>
              <p:nvPr/>
            </p:nvSpPr>
            <p:spPr bwMode="auto">
              <a:xfrm>
                <a:off x="495299" y="2303058"/>
                <a:ext cx="3840151" cy="37641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Personal device joined to company</a:t>
                </a:r>
              </a:p>
            </p:txBody>
          </p:sp>
          <p:sp>
            <p:nvSpPr>
              <p:cNvPr id="91" name="Rectangle 90"/>
              <p:cNvSpPr/>
              <p:nvPr/>
            </p:nvSpPr>
            <p:spPr bwMode="auto">
              <a:xfrm>
                <a:off x="490996" y="2737491"/>
                <a:ext cx="3844453" cy="376419"/>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Device reported lost/stolen</a:t>
                </a:r>
              </a:p>
            </p:txBody>
          </p:sp>
        </p:grpSp>
        <p:pic>
          <p:nvPicPr>
            <p:cNvPr id="96" name="Picture 5" descr="Check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922900" y="1791861"/>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 name="Picture 5" descr="Check 512x512.png"/>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939934" y="2228979"/>
              <a:ext cx="428647" cy="42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7014001" y="2800557"/>
              <a:ext cx="246443" cy="233252"/>
              <a:chOff x="856306" y="4164747"/>
              <a:chExt cx="246443" cy="233252"/>
            </a:xfrm>
          </p:grpSpPr>
          <p:sp>
            <p:nvSpPr>
              <p:cNvPr id="102" name="Freeform 88"/>
              <p:cNvSpPr>
                <a:spLocks/>
              </p:cNvSpPr>
              <p:nvPr/>
            </p:nvSpPr>
            <p:spPr bwMode="black">
              <a:xfrm>
                <a:off x="876161" y="4164747"/>
                <a:ext cx="226588" cy="233252"/>
              </a:xfrm>
              <a:custGeom>
                <a:avLst/>
                <a:gdLst>
                  <a:gd name="T0" fmla="*/ 13 w 102"/>
                  <a:gd name="T1" fmla="*/ 105 h 105"/>
                  <a:gd name="T2" fmla="*/ 102 w 102"/>
                  <a:gd name="T3" fmla="*/ 15 h 105"/>
                  <a:gd name="T4" fmla="*/ 89 w 102"/>
                  <a:gd name="T5" fmla="*/ 0 h 105"/>
                  <a:gd name="T6" fmla="*/ 0 w 102"/>
                  <a:gd name="T7" fmla="*/ 91 h 105"/>
                  <a:gd name="T8" fmla="*/ 13 w 102"/>
                  <a:gd name="T9" fmla="*/ 105 h 105"/>
                </a:gdLst>
                <a:ahLst/>
                <a:cxnLst>
                  <a:cxn ang="0">
                    <a:pos x="T0" y="T1"/>
                  </a:cxn>
                  <a:cxn ang="0">
                    <a:pos x="T2" y="T3"/>
                  </a:cxn>
                  <a:cxn ang="0">
                    <a:pos x="T4" y="T5"/>
                  </a:cxn>
                  <a:cxn ang="0">
                    <a:pos x="T6" y="T7"/>
                  </a:cxn>
                  <a:cxn ang="0">
                    <a:pos x="T8" y="T9"/>
                  </a:cxn>
                </a:cxnLst>
                <a:rect l="0" t="0" r="r" b="b"/>
                <a:pathLst>
                  <a:path w="102" h="105">
                    <a:moveTo>
                      <a:pt x="13" y="105"/>
                    </a:moveTo>
                    <a:lnTo>
                      <a:pt x="102" y="15"/>
                    </a:lnTo>
                    <a:lnTo>
                      <a:pt x="89" y="0"/>
                    </a:lnTo>
                    <a:lnTo>
                      <a:pt x="0" y="91"/>
                    </a:lnTo>
                    <a:lnTo>
                      <a:pt x="13" y="105"/>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05" name="Freeform 89"/>
              <p:cNvSpPr>
                <a:spLocks/>
              </p:cNvSpPr>
              <p:nvPr/>
            </p:nvSpPr>
            <p:spPr bwMode="black">
              <a:xfrm>
                <a:off x="856306" y="4164747"/>
                <a:ext cx="235475" cy="233252"/>
              </a:xfrm>
              <a:custGeom>
                <a:avLst/>
                <a:gdLst>
                  <a:gd name="T0" fmla="*/ 106 w 106"/>
                  <a:gd name="T1" fmla="*/ 91 h 105"/>
                  <a:gd name="T2" fmla="*/ 15 w 106"/>
                  <a:gd name="T3" fmla="*/ 0 h 105"/>
                  <a:gd name="T4" fmla="*/ 0 w 106"/>
                  <a:gd name="T5" fmla="*/ 14 h 105"/>
                  <a:gd name="T6" fmla="*/ 91 w 106"/>
                  <a:gd name="T7" fmla="*/ 105 h 105"/>
                  <a:gd name="T8" fmla="*/ 106 w 106"/>
                  <a:gd name="T9" fmla="*/ 91 h 105"/>
                </a:gdLst>
                <a:ahLst/>
                <a:cxnLst>
                  <a:cxn ang="0">
                    <a:pos x="T0" y="T1"/>
                  </a:cxn>
                  <a:cxn ang="0">
                    <a:pos x="T2" y="T3"/>
                  </a:cxn>
                  <a:cxn ang="0">
                    <a:pos x="T4" y="T5"/>
                  </a:cxn>
                  <a:cxn ang="0">
                    <a:pos x="T6" y="T7"/>
                  </a:cxn>
                  <a:cxn ang="0">
                    <a:pos x="T8" y="T9"/>
                  </a:cxn>
                </a:cxnLst>
                <a:rect l="0" t="0" r="r" b="b"/>
                <a:pathLst>
                  <a:path w="106" h="105">
                    <a:moveTo>
                      <a:pt x="106" y="91"/>
                    </a:moveTo>
                    <a:lnTo>
                      <a:pt x="15" y="0"/>
                    </a:lnTo>
                    <a:lnTo>
                      <a:pt x="0" y="14"/>
                    </a:lnTo>
                    <a:lnTo>
                      <a:pt x="91" y="105"/>
                    </a:lnTo>
                    <a:lnTo>
                      <a:pt x="106" y="9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sp>
        <p:nvSpPr>
          <p:cNvPr id="154" name="Rounded Rectangle 2"/>
          <p:cNvSpPr>
            <a:spLocks noChangeAspect="1"/>
          </p:cNvSpPr>
          <p:nvPr/>
        </p:nvSpPr>
        <p:spPr>
          <a:xfrm>
            <a:off x="7982178" y="5801821"/>
            <a:ext cx="559650" cy="754276"/>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01"/>
            <a:endParaRPr lang="en-US" sz="1937" dirty="0">
              <a:gradFill>
                <a:gsLst>
                  <a:gs pos="100000">
                    <a:srgbClr val="FFFFFF"/>
                  </a:gs>
                  <a:gs pos="0">
                    <a:srgbClr val="FFFFFF"/>
                  </a:gs>
                </a:gsLst>
                <a:lin ang="5400000" scaled="1"/>
              </a:gradFill>
            </a:endParaRPr>
          </a:p>
        </p:txBody>
      </p:sp>
      <p:pic>
        <p:nvPicPr>
          <p:cNvPr id="156" name="Picture 35" descr="Employee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601410" y="5757026"/>
            <a:ext cx="677764" cy="67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7" name="Picture 35" descr="Employee 512x512.png"/>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315073" y="5908360"/>
            <a:ext cx="677764" cy="67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 name="Phone icon 2"/>
          <p:cNvSpPr>
            <a:spLocks noChangeAspect="1" noEditPoints="1"/>
          </p:cNvSpPr>
          <p:nvPr/>
        </p:nvSpPr>
        <p:spPr bwMode="auto">
          <a:xfrm>
            <a:off x="9068227" y="5430786"/>
            <a:ext cx="257697" cy="408842"/>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bg1"/>
          </a:solidFill>
          <a:effectLst/>
          <a:extLst/>
        </p:spPr>
        <p:txBody>
          <a:bodyPr vert="horz" wrap="square" lIns="93236" tIns="46618" rIns="93236" bIns="46618" numCol="1" anchor="t" anchorCtr="0" compatLnSpc="1">
            <a:prstTxWarp prst="textNoShape">
              <a:avLst/>
            </a:prstTxWarp>
          </a:bodyPr>
          <a:lstStyle/>
          <a:p>
            <a:pPr defTabSz="932201"/>
            <a:endParaRPr lang="en-US" sz="1937" dirty="0">
              <a:gradFill>
                <a:gsLst>
                  <a:gs pos="100000">
                    <a:srgbClr val="FFFFFF"/>
                  </a:gs>
                  <a:gs pos="0">
                    <a:srgbClr val="FFFFFF"/>
                  </a:gs>
                </a:gsLst>
                <a:lin ang="5400000" scaled="1"/>
              </a:gradFill>
            </a:endParaRPr>
          </a:p>
        </p:txBody>
      </p:sp>
      <p:pic>
        <p:nvPicPr>
          <p:cNvPr id="99" name="Picture 10" descr="Client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08873" y="1239404"/>
            <a:ext cx="1020035" cy="102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TextBox 99"/>
          <p:cNvSpPr txBox="1"/>
          <p:nvPr/>
        </p:nvSpPr>
        <p:spPr>
          <a:xfrm>
            <a:off x="1332951" y="1386337"/>
            <a:ext cx="11038996" cy="512317"/>
          </a:xfrm>
          <a:prstGeom prst="rect">
            <a:avLst/>
          </a:prstGeom>
          <a:noFill/>
        </p:spPr>
        <p:txBody>
          <a:bodyPr wrap="square" lIns="0" tIns="0" rIns="0" bIns="0" rtlCol="0">
            <a:spAutoFit/>
          </a:bodyPr>
          <a:lstStyle/>
          <a:p>
            <a:r>
              <a:rPr lang="en-US" sz="3264" dirty="0">
                <a:gradFill>
                  <a:gsLst>
                    <a:gs pos="0">
                      <a:srgbClr val="FFFFFF"/>
                    </a:gs>
                    <a:gs pos="86000">
                      <a:srgbClr val="FFFFFF"/>
                    </a:gs>
                  </a:gsLst>
                  <a:lin ang="5400000" scaled="0"/>
                </a:gradFill>
                <a:latin typeface="Segoe UI Light" pitchFamily="34" charset="0"/>
              </a:rPr>
              <a:t>Disallow access from lost, stolen, non-compliant devices</a:t>
            </a:r>
          </a:p>
        </p:txBody>
      </p:sp>
    </p:spTree>
    <p:extLst>
      <p:ext uri="{BB962C8B-B14F-4D97-AF65-F5344CB8AC3E}">
        <p14:creationId xmlns:p14="http://schemas.microsoft.com/office/powerpoint/2010/main" val="1279980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54" grpId="0" animBg="1"/>
      <p:bldP spid="93" grpId="0" animBg="1"/>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17981" y="936906"/>
            <a:ext cx="7802880" cy="5852160"/>
            <a:chOff x="691341" y="772045"/>
            <a:chExt cx="7802880" cy="585216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41" y="772045"/>
              <a:ext cx="7802880" cy="5852160"/>
            </a:xfrm>
            <a:prstGeom prst="rect">
              <a:avLst/>
            </a:prstGeom>
          </p:spPr>
        </p:pic>
        <p:sp>
          <p:nvSpPr>
            <p:cNvPr id="5" name="Rectangle 4"/>
            <p:cNvSpPr/>
            <p:nvPr/>
          </p:nvSpPr>
          <p:spPr>
            <a:xfrm>
              <a:off x="4962695" y="2992582"/>
              <a:ext cx="2737827"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505050"/>
                  </a:solidFill>
                </a:rPr>
                <a:t>You have been denied access</a:t>
              </a:r>
              <a:endParaRPr lang="en-US" sz="1400" dirty="0">
                <a:solidFill>
                  <a:srgbClr val="505050"/>
                </a:solidFill>
              </a:endParaRPr>
            </a:p>
          </p:txBody>
        </p:sp>
      </p:grpSp>
      <p:sp>
        <p:nvSpPr>
          <p:cNvPr id="6" name="Title 183"/>
          <p:cNvSpPr>
            <a:spLocks noGrp="1"/>
          </p:cNvSpPr>
          <p:nvPr>
            <p:ph type="title"/>
          </p:nvPr>
        </p:nvSpPr>
        <p:spPr>
          <a:xfrm>
            <a:off x="99073" y="75600"/>
            <a:ext cx="11889564" cy="690093"/>
          </a:xfrm>
        </p:spPr>
        <p:txBody>
          <a:bodyPr/>
          <a:lstStyle/>
          <a:p>
            <a:r>
              <a:rPr lang="en-US" sz="3200" dirty="0" smtClean="0"/>
              <a:t>For the end user …</a:t>
            </a:r>
            <a:endParaRPr lang="en-US" sz="3200" dirty="0"/>
          </a:p>
        </p:txBody>
      </p:sp>
    </p:spTree>
    <p:extLst>
      <p:ext uri="{BB962C8B-B14F-4D97-AF65-F5344CB8AC3E}">
        <p14:creationId xmlns:p14="http://schemas.microsoft.com/office/powerpoint/2010/main" val="423788692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MSFT_TechEd_EU">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FT_TechEd_EU" id="{E6B53103-3B50-4BBA-B35B-1E259AE5ECB6}" vid="{CE04F436-E5F4-47DD-AD91-D3B2E5A411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Samuel Devasahayam </External_x0020_Speaker>
    <Session_x0020_Code xmlns="e36bfbf9-5e42-489c-a259-4c54eb22cb57">EM-B310</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e36bfbf9-5e42-489c-a259-4c54eb22cb57"/>
    <ds:schemaRef ds:uri="http://schemas.microsoft.com/sharepoint/v3"/>
    <ds:schemaRef ds:uri="http://purl.org/dc/elements/1.1/"/>
    <ds:schemaRef ds:uri="http://schemas.openxmlformats.org/package/2006/metadata/core-properties"/>
    <ds:schemaRef ds:uri="http://schemas.microsoft.com/office/infopath/2007/PartnerControls"/>
    <ds:schemaRef ds:uri="230e9df3-be65-4c73-a93b-d1236ebd677e"/>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6029</Words>
  <Application>Microsoft Office PowerPoint</Application>
  <PresentationFormat>Custom</PresentationFormat>
  <Paragraphs>1090</Paragraphs>
  <Slides>72</Slides>
  <Notes>10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72</vt:i4>
      </vt:variant>
    </vt:vector>
  </HeadingPairs>
  <TitlesOfParts>
    <vt:vector size="89" baseType="lpstr">
      <vt:lpstr>ＭＳ Ｐゴシック</vt:lpstr>
      <vt:lpstr>SimSun</vt:lpstr>
      <vt:lpstr>Arial</vt:lpstr>
      <vt:lpstr>Calibri</vt:lpstr>
      <vt:lpstr>Calibri Light</vt:lpstr>
      <vt:lpstr>Consolas</vt:lpstr>
      <vt:lpstr>Courier New</vt:lpstr>
      <vt:lpstr>Helvetica Neue</vt:lpstr>
      <vt:lpstr>Segoe Light</vt:lpstr>
      <vt:lpstr>Segoe UI</vt:lpstr>
      <vt:lpstr>Segoe UI Light</vt:lpstr>
      <vt:lpstr>Times New Roman</vt:lpstr>
      <vt:lpstr>Wingdings</vt:lpstr>
      <vt:lpstr>TEE14 Speaker PPT Template</vt:lpstr>
      <vt:lpstr>1_TEE14 Speaker PPT Template</vt:lpstr>
      <vt:lpstr>MSFT_TechEd_EU</vt:lpstr>
      <vt:lpstr>Office Theme</vt:lpstr>
      <vt:lpstr>PowerPoint Presentation</vt:lpstr>
      <vt:lpstr>AD + BYOD = Peace of Mind</vt:lpstr>
      <vt:lpstr>Managing risk in the mobile world</vt:lpstr>
      <vt:lpstr>IT admins need better risk management tools</vt:lpstr>
      <vt:lpstr>Introducing Conditional access control</vt:lpstr>
      <vt:lpstr>Manage risk: Conditional Access Control</vt:lpstr>
      <vt:lpstr>Manage risk: Conditional Access Control</vt:lpstr>
      <vt:lpstr>Manage risk: Conditional Access Control</vt:lpstr>
      <vt:lpstr>For the end user …</vt:lpstr>
      <vt:lpstr>Conditional access control capabilities in Windows Server 2012 R2 AD</vt:lpstr>
      <vt:lpstr>PowerPoint Presentation</vt:lpstr>
      <vt:lpstr>PowerPoint Presentation</vt:lpstr>
      <vt:lpstr>Conditional access control - Exchange ActiveSync (EAS)</vt:lpstr>
      <vt:lpstr>PowerPoint Presentation</vt:lpstr>
      <vt:lpstr>Conditional access control – OneDrive Pro for Business (OD4B)</vt:lpstr>
      <vt:lpstr>ADFS enhancements in WS2012 R2</vt:lpstr>
      <vt:lpstr>ADFS enhancements in WS2012 R2</vt:lpstr>
      <vt:lpstr>ADFS enhancements in WS2012 R2</vt:lpstr>
      <vt:lpstr>A few concepts</vt:lpstr>
      <vt:lpstr>Workplace join – the foundation of BYOD support</vt:lpstr>
      <vt:lpstr>PowerPoint Presentation</vt:lpstr>
      <vt:lpstr>Continuum of device association with Active Directory</vt:lpstr>
      <vt:lpstr>Azure AD Device Registration Service</vt:lpstr>
      <vt:lpstr>PowerPoint Presentation</vt:lpstr>
      <vt:lpstr>Network location awareness in ADFS</vt:lpstr>
      <vt:lpstr>Access control in ADFS</vt:lpstr>
      <vt:lpstr>ADFS Access control – from a 1000 ft. vantage point</vt:lpstr>
      <vt:lpstr>Conceptually, it resembles a pipeline …</vt:lpstr>
      <vt:lpstr>PowerPoint Presentation</vt:lpstr>
      <vt:lpstr>Primary &amp; device authentication</vt:lpstr>
      <vt:lpstr>PowerPoint Presentation</vt:lpstr>
      <vt:lpstr>PowerPoint Presentation</vt:lpstr>
      <vt:lpstr>PowerPoint Presentation</vt:lpstr>
      <vt:lpstr>Demo</vt:lpstr>
      <vt:lpstr>PowerPoint Presentation</vt:lpstr>
      <vt:lpstr>What triggers MFA?</vt:lpstr>
      <vt:lpstr>Trigger MFA in Policy</vt:lpstr>
      <vt:lpstr>Additional authentication (MFA) rules and Active Protocols </vt:lpstr>
      <vt:lpstr>PowerPoint Presentation</vt:lpstr>
      <vt:lpstr>PowerPoint Presentation</vt:lpstr>
      <vt:lpstr>Azure Multi-Factor Authentication</vt:lpstr>
      <vt:lpstr>PowerPoint Presentation</vt:lpstr>
      <vt:lpstr>Demo</vt:lpstr>
      <vt:lpstr>Access Tokens issued after MFA was performed - JWT</vt:lpstr>
      <vt:lpstr>Access Tokens issued after MFA was performed - SAML</vt:lpstr>
      <vt:lpstr>PowerPoint Presentation</vt:lpstr>
      <vt:lpstr>PowerPoint Presentation</vt:lpstr>
      <vt:lpstr>Demo</vt:lpstr>
      <vt:lpstr>Let’s swim through the pipeline …</vt:lpstr>
      <vt:lpstr>Peace of mind</vt:lpstr>
      <vt:lpstr>PowerPoint Presentation</vt:lpstr>
      <vt:lpstr>PowerPoint Presentation</vt:lpstr>
      <vt:lpstr>PowerPoint Presentation</vt:lpstr>
      <vt:lpstr>PowerPoint Presentation</vt:lpstr>
      <vt:lpstr>Related content</vt:lpstr>
      <vt:lpstr>Enterprise Mobility Track Resources</vt:lpstr>
      <vt:lpstr>Resources</vt:lpstr>
      <vt:lpstr>Please Complete An Evaluation Form Your input is important!</vt:lpstr>
      <vt:lpstr>Evaluate this session</vt:lpstr>
      <vt:lpstr>PowerPoint Presentation</vt:lpstr>
      <vt:lpstr>Appendix  (Addition content for you to read, samples etc…)</vt:lpstr>
      <vt:lpstr>Claims available for conditional access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 + BYOD = Peace of Mind</dc:title>
  <dc:subject>TechEd 2014</dc:subject>
  <dc:creator>Shows</dc:creator>
  <cp:keywords/>
  <dc:description>Template: Jordan Cayabyab, Artitudes Design
Formatting: 
Audience Type:</dc:description>
  <cp:lastModifiedBy>Sylvia Tedjo</cp:lastModifiedBy>
  <cp:revision>3</cp:revision>
  <dcterms:created xsi:type="dcterms:W3CDTF">2014-10-29T12:19:21Z</dcterms:created>
  <dcterms:modified xsi:type="dcterms:W3CDTF">2014-10-30T13:19:24Z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