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82"/>
  </p:notesMasterIdLst>
  <p:handoutMasterIdLst>
    <p:handoutMasterId r:id="rId83"/>
  </p:handoutMasterIdLst>
  <p:sldIdLst>
    <p:sldId id="295" r:id="rId5"/>
    <p:sldId id="296" r:id="rId6"/>
    <p:sldId id="297" r:id="rId7"/>
    <p:sldId id="298" r:id="rId8"/>
    <p:sldId id="299"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5" r:id="rId64"/>
    <p:sldId id="356" r:id="rId65"/>
    <p:sldId id="357" r:id="rId66"/>
    <p:sldId id="358" r:id="rId67"/>
    <p:sldId id="359" r:id="rId68"/>
    <p:sldId id="360" r:id="rId69"/>
    <p:sldId id="361" r:id="rId70"/>
    <p:sldId id="362" r:id="rId71"/>
    <p:sldId id="363" r:id="rId72"/>
    <p:sldId id="364" r:id="rId73"/>
    <p:sldId id="365" r:id="rId74"/>
    <p:sldId id="366" r:id="rId75"/>
    <p:sldId id="367" r:id="rId76"/>
    <p:sldId id="368" r:id="rId77"/>
    <p:sldId id="289" r:id="rId78"/>
    <p:sldId id="293" r:id="rId79"/>
    <p:sldId id="294" r:id="rId80"/>
    <p:sldId id="292" r:id="rId8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95"/>
            <p14:sldId id="296"/>
            <p14:sldId id="297"/>
            <p14:sldId id="298"/>
            <p14:sldId id="299"/>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289"/>
            <p14:sldId id="293"/>
            <p14:sldId id="294"/>
            <p14:sldId id="292"/>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673" autoAdjust="0"/>
  </p:normalViewPr>
  <p:slideViewPr>
    <p:cSldViewPr snapToObjects="1">
      <p:cViewPr varScale="1">
        <p:scale>
          <a:sx n="60" d="100"/>
          <a:sy n="60" d="100"/>
        </p:scale>
        <p:origin x="732" y="6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25" d="100"/>
        <a:sy n="25"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10/31/2014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55270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87539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09073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25652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79055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062817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290875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64108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500880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200776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11729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83592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6D7F9-F950-4E23-909D-7C342DB3AA72}"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762230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902358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72892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4109412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76</a:t>
            </a:fld>
            <a:endParaRPr lang="en-US" dirty="0"/>
          </a:p>
        </p:txBody>
      </p:sp>
    </p:spTree>
    <p:extLst>
      <p:ext uri="{BB962C8B-B14F-4D97-AF65-F5344CB8AC3E}">
        <p14:creationId xmlns:p14="http://schemas.microsoft.com/office/powerpoint/2010/main" val="2529246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00286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18133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10/31/2014 9:20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893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CB9AB204-7D86-4363-947A-E892579E27F0}" type="datetime1">
              <a:rPr lang="en-US" smtClean="0">
                <a:solidFill>
                  <a:prstClr val="black"/>
                </a:solidFill>
              </a:rPr>
              <a:pPr/>
              <a:t>10/31/2014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9044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6033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92377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053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10/31/2014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712151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3">
    <p:bg>
      <p:bgPr>
        <a:solidFill>
          <a:srgbClr val="002060"/>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25060" y="197449"/>
            <a:ext cx="10058336" cy="735156"/>
          </a:xfrm>
          <a:noFill/>
        </p:spPr>
        <p:txBody>
          <a:bodyPr lIns="143407" tIns="89629" rIns="143407" bIns="89629" anchor="t" anchorCtr="0">
            <a:normAutofit/>
          </a:bodyPr>
          <a:lstStyle>
            <a:lvl1pPr>
              <a:defRPr sz="4080" spc="-100" baseline="0">
                <a:solidFill>
                  <a:srgbClr val="00B0F0"/>
                </a:solidFill>
              </a:defRPr>
            </a:lvl1pPr>
          </a:lstStyle>
          <a:p>
            <a:r>
              <a:rPr lang="en-US" dirty="0" smtClean="0"/>
              <a:t>Presentation title</a:t>
            </a:r>
            <a:endParaRPr lang="en-US" dirty="0"/>
          </a:p>
        </p:txBody>
      </p:sp>
      <p:grpSp>
        <p:nvGrpSpPr>
          <p:cNvPr id="28" name="Group 27"/>
          <p:cNvGrpSpPr/>
          <p:nvPr userDrawn="1"/>
        </p:nvGrpSpPr>
        <p:grpSpPr>
          <a:xfrm>
            <a:off x="284156" y="1123745"/>
            <a:ext cx="11852399" cy="5482197"/>
            <a:chOff x="269233" y="1101809"/>
            <a:chExt cx="11616380" cy="5375191"/>
          </a:xfrm>
        </p:grpSpPr>
        <p:sp>
          <p:nvSpPr>
            <p:cNvPr id="3" name="Rectangle 2"/>
            <p:cNvSpPr/>
            <p:nvPr userDrawn="1"/>
          </p:nvSpPr>
          <p:spPr>
            <a:xfrm>
              <a:off x="269233" y="1101809"/>
              <a:ext cx="11616379" cy="5375189"/>
            </a:xfrm>
            <a:prstGeom prst="rect">
              <a:avLst/>
            </a:prstGeom>
            <a:noFill/>
            <a:ln w="12700">
              <a:solidFill>
                <a:srgbClr val="0069B8">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24" dirty="0" err="1" smtClean="0">
                <a:solidFill>
                  <a:srgbClr val="FFFFFF"/>
                </a:solidFill>
              </a:endParaRPr>
            </a:p>
          </p:txBody>
        </p:sp>
        <p:grpSp>
          <p:nvGrpSpPr>
            <p:cNvPr id="27" name="Group 26"/>
            <p:cNvGrpSpPr/>
            <p:nvPr userDrawn="1"/>
          </p:nvGrpSpPr>
          <p:grpSpPr>
            <a:xfrm>
              <a:off x="276440" y="1101810"/>
              <a:ext cx="11609172" cy="5375190"/>
              <a:chOff x="276440" y="1101810"/>
              <a:chExt cx="11609172" cy="4572000"/>
            </a:xfrm>
          </p:grpSpPr>
          <p:cxnSp>
            <p:nvCxnSpPr>
              <p:cNvPr id="6" name="Straight Connector 5"/>
              <p:cNvCxnSpPr/>
              <p:nvPr userDrawn="1"/>
            </p:nvCxnSpPr>
            <p:spPr>
              <a:xfrm>
                <a:off x="1437357"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598274"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59191"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920108"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81025"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7241942"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02859"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776"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0724693"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11885612"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76440" y="1101810"/>
                <a:ext cx="0" cy="457200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userDrawn="1"/>
          </p:nvCxnSpPr>
          <p:spPr>
            <a:xfrm flipH="1">
              <a:off x="269233" y="1101810"/>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69233" y="2176848"/>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269233" y="3251886"/>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269233" y="4326924"/>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H="1">
              <a:off x="269233" y="5401962"/>
              <a:ext cx="11616380" cy="0"/>
            </a:xfrm>
            <a:prstGeom prst="line">
              <a:avLst/>
            </a:prstGeom>
            <a:ln>
              <a:solidFill>
                <a:srgbClr val="0069B8">
                  <a:alpha val="25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269233" y="6477000"/>
              <a:ext cx="11616380" cy="0"/>
            </a:xfrm>
            <a:prstGeom prst="line">
              <a:avLst/>
            </a:prstGeom>
            <a:ln w="38100">
              <a:solidFill>
                <a:srgbClr val="0069B8">
                  <a:alpha val="25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935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aka.ms/aip" TargetMode="External"/><Relationship Id="rId3" Type="http://schemas.openxmlformats.org/officeDocument/2006/relationships/hyperlink" Target="http://aka.ms/enterprisemobilitysuite" TargetMode="External"/><Relationship Id="rId7" Type="http://schemas.openxmlformats.org/officeDocument/2006/relationships/hyperlink" Target="http://aka.ms/hi"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hyperlink" Target="http://aka.ms/configmgr" TargetMode="External"/><Relationship Id="rId4" Type="http://schemas.openxmlformats.org/officeDocument/2006/relationships/hyperlink" Target="http://aka.ms/microsoftintune" TargetMode="External"/><Relationship Id="rId9" Type="http://schemas.openxmlformats.org/officeDocument/2006/relationships/hyperlink" Target="http://aka.ms/virtualdesktop"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45332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iOS</a:t>
            </a:r>
            <a:r>
              <a:rPr lang="en-US" dirty="0" smtClean="0"/>
              <a:t> enrollment options</a:t>
            </a:r>
            <a:endParaRPr lang="en-US" dirty="0"/>
          </a:p>
        </p:txBody>
      </p:sp>
      <p:graphicFrame>
        <p:nvGraphicFramePr>
          <p:cNvPr id="5" name="Table 4"/>
          <p:cNvGraphicFramePr>
            <a:graphicFrameLocks noGrp="1"/>
          </p:cNvGraphicFramePr>
          <p:nvPr>
            <p:extLst/>
          </p:nvPr>
        </p:nvGraphicFramePr>
        <p:xfrm>
          <a:off x="960437" y="1363662"/>
          <a:ext cx="9829800" cy="4343400"/>
        </p:xfrm>
        <a:graphic>
          <a:graphicData uri="http://schemas.openxmlformats.org/drawingml/2006/table">
            <a:tbl>
              <a:tblPr firstRow="1" bandRow="1">
                <a:tableStyleId>{5C22544A-7EE6-4342-B048-85BDC9FD1C3A}</a:tableStyleId>
              </a:tblPr>
              <a:tblGrid>
                <a:gridCol w="4914900"/>
                <a:gridCol w="4914900"/>
              </a:tblGrid>
              <a:tr h="439762">
                <a:tc>
                  <a:txBody>
                    <a:bodyPr/>
                    <a:lstStyle/>
                    <a:p>
                      <a:r>
                        <a:rPr lang="en-US" sz="2000" dirty="0" smtClean="0"/>
                        <a:t>Scenario</a:t>
                      </a:r>
                      <a:endParaRPr lang="en-US" sz="2000" dirty="0"/>
                    </a:p>
                  </a:txBody>
                  <a:tcPr/>
                </a:tc>
                <a:tc>
                  <a:txBody>
                    <a:bodyPr/>
                    <a:lstStyle/>
                    <a:p>
                      <a:r>
                        <a:rPr lang="en-US" sz="2000" dirty="0" smtClean="0"/>
                        <a:t>Enrollment option</a:t>
                      </a:r>
                      <a:endParaRPr lang="en-US" sz="2000" dirty="0"/>
                    </a:p>
                  </a:txBody>
                  <a:tcPr/>
                </a:tc>
              </a:tr>
              <a:tr h="1409647">
                <a:tc>
                  <a:txBody>
                    <a:bodyPr/>
                    <a:lstStyle/>
                    <a:p>
                      <a:r>
                        <a:rPr lang="en-US" sz="2000" dirty="0" smtClean="0"/>
                        <a:t>Corporation/Education</a:t>
                      </a:r>
                      <a:r>
                        <a:rPr lang="en-US" sz="2000" baseline="0" dirty="0" smtClean="0"/>
                        <a:t> institution purchases devices and prepares it before handing it over to users</a:t>
                      </a:r>
                      <a:endParaRPr lang="en-US" sz="2000" dirty="0"/>
                    </a:p>
                  </a:txBody>
                  <a:tcPr/>
                </a:tc>
                <a:tc>
                  <a:txBody>
                    <a:bodyPr/>
                    <a:lstStyle/>
                    <a:p>
                      <a:r>
                        <a:rPr lang="en-US" sz="2000" dirty="0" smtClean="0"/>
                        <a:t>Apple Configurator + Intune MDM</a:t>
                      </a:r>
                    </a:p>
                    <a:p>
                      <a:endParaRPr lang="en-US" sz="2000" dirty="0" smtClean="0"/>
                    </a:p>
                    <a:p>
                      <a:r>
                        <a:rPr lang="en-US" sz="2000" dirty="0" smtClean="0"/>
                        <a:t>Needs devices</a:t>
                      </a:r>
                      <a:r>
                        <a:rPr lang="en-US" sz="2000" baseline="0" dirty="0" smtClean="0"/>
                        <a:t> connected to a Mac for provisioning</a:t>
                      </a:r>
                      <a:endParaRPr lang="en-US" sz="2000" dirty="0"/>
                    </a:p>
                  </a:txBody>
                  <a:tcPr/>
                </a:tc>
              </a:tr>
              <a:tr h="1409647">
                <a:tc>
                  <a:txBody>
                    <a:bodyPr/>
                    <a:lstStyle/>
                    <a:p>
                      <a:r>
                        <a:rPr lang="en-US" sz="2000" dirty="0" smtClean="0"/>
                        <a:t>Corporation/Education institution directly procures devices from Apple and directly</a:t>
                      </a:r>
                      <a:r>
                        <a:rPr lang="en-US" sz="2000" baseline="0" dirty="0" smtClean="0"/>
                        <a:t> deliver devices to users</a:t>
                      </a:r>
                      <a:endParaRPr lang="en-US" sz="2000" dirty="0"/>
                    </a:p>
                  </a:txBody>
                  <a:tcPr/>
                </a:tc>
                <a:tc>
                  <a:txBody>
                    <a:bodyPr/>
                    <a:lstStyle/>
                    <a:p>
                      <a:r>
                        <a:rPr lang="en-US" sz="2000" dirty="0" smtClean="0"/>
                        <a:t>Apple</a:t>
                      </a:r>
                      <a:r>
                        <a:rPr lang="en-US" sz="2000" baseline="0" dirty="0" smtClean="0"/>
                        <a:t> DEP + Intune </a:t>
                      </a:r>
                    </a:p>
                    <a:p>
                      <a:endParaRPr lang="en-US" sz="2000" baseline="0" dirty="0" smtClean="0"/>
                    </a:p>
                    <a:p>
                      <a:r>
                        <a:rPr lang="en-US" sz="2000" baseline="0" dirty="0" smtClean="0"/>
                        <a:t>Zero touch, OTA enrollment and configuration. </a:t>
                      </a:r>
                      <a:endParaRPr lang="en-US" sz="2000" dirty="0"/>
                    </a:p>
                  </a:txBody>
                  <a:tcPr/>
                </a:tc>
              </a:tr>
              <a:tr h="1084344">
                <a:tc>
                  <a:txBody>
                    <a:bodyPr/>
                    <a:lstStyle/>
                    <a:p>
                      <a:r>
                        <a:rPr lang="en-US" sz="2000" dirty="0" smtClean="0"/>
                        <a:t>Corporation provides</a:t>
                      </a:r>
                      <a:r>
                        <a:rPr lang="en-US" sz="2000" baseline="0" dirty="0" smtClean="0"/>
                        <a:t> reimbursement for employee purchased devices. Corporate owned personal use devices</a:t>
                      </a:r>
                      <a:endParaRPr lang="en-US" sz="2000" dirty="0"/>
                    </a:p>
                  </a:txBody>
                  <a:tcPr/>
                </a:tc>
                <a:tc>
                  <a:txBody>
                    <a:bodyPr/>
                    <a:lstStyle/>
                    <a:p>
                      <a:r>
                        <a:rPr lang="en-US" sz="2000" dirty="0" smtClean="0"/>
                        <a:t>Use conditional access to IT services to</a:t>
                      </a:r>
                      <a:r>
                        <a:rPr lang="en-US" sz="2000" baseline="0" dirty="0" smtClean="0"/>
                        <a:t> force MDM enrollment</a:t>
                      </a:r>
                      <a:endParaRPr lang="en-US" sz="2000" dirty="0"/>
                    </a:p>
                  </a:txBody>
                  <a:tcPr/>
                </a:tc>
              </a:tr>
            </a:tbl>
          </a:graphicData>
        </a:graphic>
      </p:graphicFrame>
    </p:spTree>
    <p:extLst>
      <p:ext uri="{BB962C8B-B14F-4D97-AF65-F5344CB8AC3E}">
        <p14:creationId xmlns:p14="http://schemas.microsoft.com/office/powerpoint/2010/main" val="194987060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2274" y="144462"/>
            <a:ext cx="11889564" cy="917575"/>
          </a:xfrm>
        </p:spPr>
        <p:txBody>
          <a:bodyPr/>
          <a:lstStyle/>
          <a:p>
            <a:r>
              <a:rPr lang="en-US" dirty="0" smtClean="0"/>
              <a:t>Apple Configurator</a:t>
            </a:r>
            <a:endParaRPr lang="en-US" dirty="0"/>
          </a:p>
        </p:txBody>
      </p:sp>
      <p:sp>
        <p:nvSpPr>
          <p:cNvPr id="4" name="Text Placeholder 3"/>
          <p:cNvSpPr>
            <a:spLocks noGrp="1"/>
          </p:cNvSpPr>
          <p:nvPr>
            <p:ph type="body" sz="quarter" idx="10"/>
          </p:nvPr>
        </p:nvSpPr>
        <p:spPr>
          <a:xfrm>
            <a:off x="274639" y="1090979"/>
            <a:ext cx="5486399" cy="5133713"/>
          </a:xfrm>
        </p:spPr>
        <p:txBody>
          <a:bodyPr/>
          <a:lstStyle/>
          <a:p>
            <a:r>
              <a:rPr lang="en-US" sz="3200" dirty="0" smtClean="0"/>
              <a:t>A </a:t>
            </a:r>
            <a:r>
              <a:rPr lang="en-US" sz="3200" dirty="0"/>
              <a:t>free Apple application for Mac OS X computers </a:t>
            </a:r>
            <a:endParaRPr lang="en-US" sz="3200" dirty="0" smtClean="0"/>
          </a:p>
          <a:p>
            <a:r>
              <a:rPr lang="en-US" sz="3200" dirty="0" smtClean="0"/>
              <a:t>Enables IT </a:t>
            </a:r>
            <a:r>
              <a:rPr lang="en-US" sz="3200" dirty="0"/>
              <a:t>to prepare </a:t>
            </a:r>
            <a:r>
              <a:rPr lang="en-US" sz="3200" dirty="0" smtClean="0"/>
              <a:t>multiple devices with </a:t>
            </a:r>
            <a:r>
              <a:rPr lang="en-US" sz="3200" dirty="0"/>
              <a:t>specific restrictions and settings. </a:t>
            </a:r>
            <a:endParaRPr lang="en-US" sz="3200" dirty="0" smtClean="0"/>
          </a:p>
          <a:p>
            <a:r>
              <a:rPr lang="en-US" sz="3200" dirty="0" smtClean="0"/>
              <a:t>Devices need to be tethered to a Mac.</a:t>
            </a:r>
          </a:p>
          <a:p>
            <a:r>
              <a:rPr lang="en-US" sz="3200" dirty="0" smtClean="0"/>
              <a:t>Enables supervised </a:t>
            </a:r>
            <a:r>
              <a:rPr lang="en-US" sz="3200" dirty="0"/>
              <a:t>mode </a:t>
            </a:r>
            <a:r>
              <a:rPr lang="en-US" sz="3200" dirty="0" smtClean="0"/>
              <a:t>and assign </a:t>
            </a:r>
            <a:r>
              <a:rPr lang="en-US" sz="3200" dirty="0"/>
              <a:t>mobile devices to certain users</a:t>
            </a:r>
            <a:r>
              <a:rPr lang="en-US" sz="3600" dirty="0"/>
              <a:t> </a:t>
            </a:r>
            <a:r>
              <a:rPr lang="en-US" sz="3200" dirty="0"/>
              <a:t>or </a:t>
            </a:r>
            <a:r>
              <a:rPr lang="en-US" sz="3200" dirty="0" smtClean="0"/>
              <a:t>groups.</a:t>
            </a:r>
            <a:endParaRPr lang="en-US" sz="3200" dirty="0"/>
          </a:p>
        </p:txBody>
      </p:sp>
      <p:pic>
        <p:nvPicPr>
          <p:cNvPr id="1026" name="Picture 2" descr="http://4.bp.blogspot.com/-feQ5rs0bHGI/T1Y3vVBL4PI/AAAAAAAAAiI/GUGV3yEjgb4/s1600/photo-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37" y="830262"/>
            <a:ext cx="4477915" cy="599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37818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1415772"/>
          </a:xfrm>
        </p:spPr>
        <p:txBody>
          <a:bodyPr/>
          <a:lstStyle/>
          <a:p>
            <a:endParaRPr lang="en-US" dirty="0" smtClean="0"/>
          </a:p>
          <a:p>
            <a:endParaRPr lang="en-US" dirty="0"/>
          </a:p>
        </p:txBody>
      </p:sp>
      <p:sp>
        <p:nvSpPr>
          <p:cNvPr id="5" name="Title 4"/>
          <p:cNvSpPr>
            <a:spLocks noGrp="1"/>
          </p:cNvSpPr>
          <p:nvPr>
            <p:ph type="title"/>
          </p:nvPr>
        </p:nvSpPr>
        <p:spPr/>
        <p:txBody>
          <a:bodyPr/>
          <a:lstStyle/>
          <a:p>
            <a:r>
              <a:rPr lang="en-US" dirty="0" smtClean="0"/>
              <a:t>Apple Configurator</a:t>
            </a:r>
            <a:endParaRPr lang="en-US" dirty="0"/>
          </a:p>
        </p:txBody>
      </p:sp>
      <p:pic>
        <p:nvPicPr>
          <p:cNvPr id="7" name="Picture 6"/>
          <p:cNvPicPr>
            <a:picLocks noChangeAspect="1"/>
          </p:cNvPicPr>
          <p:nvPr/>
        </p:nvPicPr>
        <p:blipFill>
          <a:blip r:embed="rId3"/>
          <a:stretch>
            <a:fillRect/>
          </a:stretch>
        </p:blipFill>
        <p:spPr>
          <a:xfrm>
            <a:off x="4974380" y="1363662"/>
            <a:ext cx="7453703" cy="5356224"/>
          </a:xfrm>
          <a:prstGeom prst="rect">
            <a:avLst/>
          </a:prstGeom>
        </p:spPr>
      </p:pic>
      <p:sp>
        <p:nvSpPr>
          <p:cNvPr id="2" name="TextBox 1"/>
          <p:cNvSpPr txBox="1"/>
          <p:nvPr/>
        </p:nvSpPr>
        <p:spPr>
          <a:xfrm>
            <a:off x="655637" y="1592262"/>
            <a:ext cx="4038600" cy="4158061"/>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Prepare:</a:t>
            </a:r>
          </a:p>
          <a:p>
            <a:pPr marL="342900" indent="-342900">
              <a:lnSpc>
                <a:spcPct val="90000"/>
              </a:lnSpc>
              <a:spcAft>
                <a:spcPts val="600"/>
              </a:spcAft>
              <a:buFont typeface="Arial" panose="020B0604020202020204" pitchFamily="34" charset="0"/>
              <a:buChar char="•"/>
            </a:pPr>
            <a:r>
              <a:rPr lang="en-US" sz="2400" dirty="0" smtClean="0">
                <a:gradFill>
                  <a:gsLst>
                    <a:gs pos="2917">
                      <a:srgbClr val="FFFFFF"/>
                    </a:gs>
                    <a:gs pos="30000">
                      <a:srgbClr val="FFFFFF"/>
                    </a:gs>
                  </a:gsLst>
                  <a:lin ang="5400000" scaled="0"/>
                </a:gradFill>
              </a:rPr>
              <a:t>Update to latest </a:t>
            </a:r>
            <a:r>
              <a:rPr lang="en-US" sz="2400" dirty="0" err="1" smtClean="0">
                <a:gradFill>
                  <a:gsLst>
                    <a:gs pos="2917">
                      <a:srgbClr val="FFFFFF"/>
                    </a:gs>
                    <a:gs pos="30000">
                      <a:srgbClr val="FFFFFF"/>
                    </a:gs>
                  </a:gsLst>
                  <a:lin ang="5400000" scaled="0"/>
                </a:gradFill>
              </a:rPr>
              <a:t>iOS</a:t>
            </a:r>
            <a:endParaRPr lang="en-US" sz="2400" dirty="0" smtClean="0">
              <a:gradFill>
                <a:gsLst>
                  <a:gs pos="2917">
                    <a:srgbClr val="FFFFFF"/>
                  </a:gs>
                  <a:gs pos="30000">
                    <a:srgbClr val="FFFFFF"/>
                  </a:gs>
                </a:gsLst>
                <a:lin ang="5400000" scaled="0"/>
              </a:gradFill>
            </a:endParaRPr>
          </a:p>
          <a:p>
            <a:pPr marL="342900" indent="-342900">
              <a:lnSpc>
                <a:spcPct val="90000"/>
              </a:lnSpc>
              <a:spcAft>
                <a:spcPts val="600"/>
              </a:spcAft>
              <a:buFont typeface="Arial" panose="020B0604020202020204" pitchFamily="34" charset="0"/>
              <a:buChar char="•"/>
            </a:pPr>
            <a:r>
              <a:rPr lang="en-US" sz="2400" dirty="0" smtClean="0">
                <a:gradFill>
                  <a:gsLst>
                    <a:gs pos="2917">
                      <a:srgbClr val="FFFFFF"/>
                    </a:gs>
                    <a:gs pos="30000">
                      <a:srgbClr val="FFFFFF"/>
                    </a:gs>
                  </a:gsLst>
                  <a:lin ang="5400000" scaled="0"/>
                </a:gradFill>
              </a:rPr>
              <a:t>Setup MDM enrollment</a:t>
            </a:r>
          </a:p>
          <a:p>
            <a:pPr marL="342900" indent="-342900">
              <a:lnSpc>
                <a:spcPct val="90000"/>
              </a:lnSpc>
              <a:spcAft>
                <a:spcPts val="600"/>
              </a:spcAft>
              <a:buFont typeface="Arial" panose="020B0604020202020204" pitchFamily="34" charset="0"/>
              <a:buChar char="•"/>
            </a:pPr>
            <a:r>
              <a:rPr lang="en-US" sz="2400" dirty="0" smtClean="0">
                <a:gradFill>
                  <a:gsLst>
                    <a:gs pos="2917">
                      <a:srgbClr val="FFFFFF"/>
                    </a:gs>
                    <a:gs pos="30000">
                      <a:srgbClr val="FFFFFF"/>
                    </a:gs>
                  </a:gsLst>
                  <a:lin ang="5400000" scaled="0"/>
                </a:gradFill>
              </a:rPr>
              <a:t>Restore a device backup</a:t>
            </a:r>
          </a:p>
          <a:p>
            <a:pPr>
              <a:lnSpc>
                <a:spcPct val="90000"/>
              </a:lnSpc>
              <a:spcAft>
                <a:spcPts val="600"/>
              </a:spcAft>
            </a:pPr>
            <a:r>
              <a:rPr lang="en-US" sz="2400" dirty="0" smtClean="0">
                <a:gradFill>
                  <a:gsLst>
                    <a:gs pos="2917">
                      <a:srgbClr val="FFFFFF"/>
                    </a:gs>
                    <a:gs pos="30000">
                      <a:srgbClr val="FFFFFF"/>
                    </a:gs>
                  </a:gsLst>
                  <a:lin ang="5400000" scaled="0"/>
                </a:gradFill>
              </a:rPr>
              <a:t>Supervise</a:t>
            </a:r>
          </a:p>
          <a:p>
            <a:pPr marL="342900" indent="-342900">
              <a:lnSpc>
                <a:spcPct val="90000"/>
              </a:lnSpc>
              <a:spcAft>
                <a:spcPts val="600"/>
              </a:spcAft>
              <a:buFont typeface="Arial" panose="020B0604020202020204" pitchFamily="34" charset="0"/>
              <a:buChar char="•"/>
            </a:pPr>
            <a:r>
              <a:rPr lang="en-US" sz="2400" dirty="0" smtClean="0">
                <a:gradFill>
                  <a:gsLst>
                    <a:gs pos="2917">
                      <a:srgbClr val="FFFFFF"/>
                    </a:gs>
                    <a:gs pos="30000">
                      <a:srgbClr val="FFFFFF"/>
                    </a:gs>
                  </a:gsLst>
                  <a:lin ang="5400000" scaled="0"/>
                </a:gradFill>
              </a:rPr>
              <a:t>Enable advanced settings and restrictions</a:t>
            </a:r>
          </a:p>
          <a:p>
            <a:pPr>
              <a:lnSpc>
                <a:spcPct val="90000"/>
              </a:lnSpc>
              <a:spcAft>
                <a:spcPts val="600"/>
              </a:spcAft>
            </a:pPr>
            <a:r>
              <a:rPr lang="en-US" sz="2400" dirty="0" smtClean="0">
                <a:gradFill>
                  <a:gsLst>
                    <a:gs pos="2917">
                      <a:srgbClr val="FFFFFF"/>
                    </a:gs>
                    <a:gs pos="30000">
                      <a:srgbClr val="FFFFFF"/>
                    </a:gs>
                  </a:gsLst>
                  <a:lin ang="5400000" scaled="0"/>
                </a:gradFill>
              </a:rPr>
              <a:t>Assign</a:t>
            </a:r>
          </a:p>
          <a:p>
            <a:pPr marL="342900" indent="-342900">
              <a:lnSpc>
                <a:spcPct val="90000"/>
              </a:lnSpc>
              <a:spcAft>
                <a:spcPts val="600"/>
              </a:spcAft>
              <a:buFont typeface="Arial" panose="020B0604020202020204" pitchFamily="34" charset="0"/>
              <a:buChar char="•"/>
            </a:pPr>
            <a:r>
              <a:rPr lang="en-US" sz="2400" dirty="0" smtClean="0">
                <a:gradFill>
                  <a:gsLst>
                    <a:gs pos="2917">
                      <a:srgbClr val="FFFFFF"/>
                    </a:gs>
                    <a:gs pos="30000">
                      <a:srgbClr val="FFFFFF"/>
                    </a:gs>
                  </a:gsLst>
                  <a:lin ang="5400000" scaled="0"/>
                </a:gradFill>
              </a:rPr>
              <a:t>Associate devices to users/groups</a:t>
            </a:r>
          </a:p>
        </p:txBody>
      </p:sp>
    </p:spTree>
    <p:extLst>
      <p:ext uri="{BB962C8B-B14F-4D97-AF65-F5344CB8AC3E}">
        <p14:creationId xmlns:p14="http://schemas.microsoft.com/office/powerpoint/2010/main" val="411534969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20662"/>
            <a:ext cx="11889564" cy="917575"/>
          </a:xfrm>
        </p:spPr>
        <p:txBody>
          <a:bodyPr/>
          <a:lstStyle/>
          <a:p>
            <a:r>
              <a:rPr lang="en-US" sz="4800" dirty="0" smtClean="0"/>
              <a:t>Bulk enrollment – Intune + Apple Configurator</a:t>
            </a:r>
            <a:endParaRPr lang="en-US" sz="4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637" y="1138237"/>
            <a:ext cx="9467850" cy="5657850"/>
          </a:xfrm>
          <a:prstGeom prst="rect">
            <a:avLst/>
          </a:prstGeom>
        </p:spPr>
      </p:pic>
    </p:spTree>
    <p:extLst>
      <p:ext uri="{BB962C8B-B14F-4D97-AF65-F5344CB8AC3E}">
        <p14:creationId xmlns:p14="http://schemas.microsoft.com/office/powerpoint/2010/main" val="196979928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Apple Configurator and iOS Corp Enrollment</a:t>
            </a:r>
            <a:endParaRPr lang="en-US" dirty="0"/>
          </a:p>
        </p:txBody>
      </p:sp>
      <p:sp>
        <p:nvSpPr>
          <p:cNvPr id="5" name="Text Placeholder 4"/>
          <p:cNvSpPr>
            <a:spLocks noGrp="1"/>
          </p:cNvSpPr>
          <p:nvPr>
            <p:ph type="body" sz="quarter" idx="12"/>
          </p:nvPr>
        </p:nvSpPr>
        <p:spPr>
          <a:xfrm>
            <a:off x="274649" y="4564062"/>
            <a:ext cx="8229589" cy="1829593"/>
          </a:xfrm>
        </p:spPr>
        <p:txBody>
          <a:bodyPr/>
          <a:lstStyle/>
          <a:p>
            <a:r>
              <a:rPr lang="en-US" dirty="0" smtClean="0"/>
              <a:t>Dilip Radhakrishnan</a:t>
            </a:r>
            <a:endParaRPr lang="en-US" dirty="0"/>
          </a:p>
        </p:txBody>
      </p:sp>
    </p:spTree>
    <p:extLst>
      <p:ext uri="{BB962C8B-B14F-4D97-AF65-F5344CB8AC3E}">
        <p14:creationId xmlns:p14="http://schemas.microsoft.com/office/powerpoint/2010/main" val="1104946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523768"/>
          </a:xfrm>
        </p:spPr>
        <p:txBody>
          <a:bodyPr/>
          <a:lstStyle/>
          <a:p>
            <a:r>
              <a:rPr lang="en-US" dirty="0" smtClean="0"/>
              <a:t> The </a:t>
            </a:r>
            <a:r>
              <a:rPr lang="en-US" dirty="0" err="1" smtClean="0"/>
              <a:t>iOS</a:t>
            </a:r>
            <a:r>
              <a:rPr lang="en-US" dirty="0" smtClean="0"/>
              <a:t> device is on a </a:t>
            </a:r>
            <a:r>
              <a:rPr lang="en-US" dirty="0" err="1" smtClean="0"/>
              <a:t>Wifi</a:t>
            </a:r>
            <a:r>
              <a:rPr lang="en-US" dirty="0" smtClean="0"/>
              <a:t> network, has airplane mode turned off and has internet access.</a:t>
            </a:r>
            <a:endParaRPr lang="en-US" dirty="0"/>
          </a:p>
          <a:p>
            <a:r>
              <a:rPr lang="en-US" dirty="0" smtClean="0"/>
              <a:t>Ensure </a:t>
            </a:r>
            <a:r>
              <a:rPr lang="en-US" dirty="0"/>
              <a:t>that the Mac computer running Apple Configurator has access to the </a:t>
            </a:r>
            <a:r>
              <a:rPr lang="en-US" dirty="0" smtClean="0"/>
              <a:t>internet</a:t>
            </a:r>
            <a:endParaRPr lang="en-US" dirty="0"/>
          </a:p>
        </p:txBody>
      </p:sp>
      <p:sp>
        <p:nvSpPr>
          <p:cNvPr id="3" name="Title 2"/>
          <p:cNvSpPr>
            <a:spLocks noGrp="1"/>
          </p:cNvSpPr>
          <p:nvPr>
            <p:ph type="title"/>
          </p:nvPr>
        </p:nvSpPr>
        <p:spPr/>
        <p:txBody>
          <a:bodyPr/>
          <a:lstStyle/>
          <a:p>
            <a:r>
              <a:rPr lang="en-US" dirty="0" smtClean="0"/>
              <a:t>Troubleshooting Profile install issues</a:t>
            </a:r>
            <a:endParaRPr lang="en-US" dirty="0"/>
          </a:p>
        </p:txBody>
      </p:sp>
    </p:spTree>
    <p:extLst>
      <p:ext uri="{BB962C8B-B14F-4D97-AF65-F5344CB8AC3E}">
        <p14:creationId xmlns:p14="http://schemas.microsoft.com/office/powerpoint/2010/main" val="147169992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t>Enrollment</a:t>
            </a:r>
            <a:r>
              <a:rPr lang="en-US" sz="6000" dirty="0"/>
              <a:t>:  </a:t>
            </a:r>
            <a:r>
              <a:rPr lang="en-US" sz="6000" dirty="0" smtClean="0"/>
              <a:t>Apple Device Enrollment Program</a:t>
            </a:r>
            <a:endParaRPr lang="en-US" sz="6000" dirty="0"/>
          </a:p>
        </p:txBody>
      </p:sp>
    </p:spTree>
    <p:extLst>
      <p:ext uri="{BB962C8B-B14F-4D97-AF65-F5344CB8AC3E}">
        <p14:creationId xmlns:p14="http://schemas.microsoft.com/office/powerpoint/2010/main" val="4100883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865674"/>
          </a:xfrm>
        </p:spPr>
        <p:txBody>
          <a:bodyPr/>
          <a:lstStyle/>
          <a:p>
            <a:r>
              <a:rPr lang="en-US" dirty="0" smtClean="0"/>
              <a:t>New streamlined program from manage iOS/Mac devices purchased directly from Apple</a:t>
            </a:r>
          </a:p>
          <a:p>
            <a:r>
              <a:rPr lang="en-US" dirty="0" smtClean="0"/>
              <a:t>Zero touch configuration</a:t>
            </a:r>
          </a:p>
          <a:p>
            <a:pPr lvl="1"/>
            <a:r>
              <a:rPr lang="en-US" dirty="0" smtClean="0"/>
              <a:t>OTA MDM enrollment and device configuration</a:t>
            </a:r>
          </a:p>
          <a:p>
            <a:r>
              <a:rPr lang="en-US" dirty="0" smtClean="0"/>
              <a:t>Enhanced Supervisor mode</a:t>
            </a:r>
          </a:p>
          <a:p>
            <a:pPr lvl="1"/>
            <a:r>
              <a:rPr lang="en-US" dirty="0"/>
              <a:t>Improved capability to restrict removal of MDM profiles </a:t>
            </a:r>
          </a:p>
          <a:p>
            <a:pPr lvl="1"/>
            <a:r>
              <a:rPr lang="en-US" dirty="0" smtClean="0"/>
              <a:t>OTA Supervisor mode without Mac Apple configurator tool</a:t>
            </a:r>
          </a:p>
        </p:txBody>
      </p:sp>
      <p:sp>
        <p:nvSpPr>
          <p:cNvPr id="3" name="Title 2"/>
          <p:cNvSpPr>
            <a:spLocks noGrp="1"/>
          </p:cNvSpPr>
          <p:nvPr>
            <p:ph type="title"/>
          </p:nvPr>
        </p:nvSpPr>
        <p:spPr/>
        <p:txBody>
          <a:bodyPr/>
          <a:lstStyle/>
          <a:p>
            <a:r>
              <a:rPr lang="en-US" dirty="0" smtClean="0"/>
              <a:t>Apple Device Enrollment Program (DEP)</a:t>
            </a:r>
            <a:endParaRPr lang="en-US" dirty="0"/>
          </a:p>
        </p:txBody>
      </p:sp>
    </p:spTree>
    <p:extLst>
      <p:ext uri="{BB962C8B-B14F-4D97-AF65-F5344CB8AC3E}">
        <p14:creationId xmlns:p14="http://schemas.microsoft.com/office/powerpoint/2010/main" val="231462315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237" y="141287"/>
            <a:ext cx="11889564" cy="917575"/>
          </a:xfrm>
        </p:spPr>
        <p:txBody>
          <a:bodyPr/>
          <a:lstStyle/>
          <a:p>
            <a:r>
              <a:rPr lang="en-US" sz="4800" dirty="0" smtClean="0"/>
              <a:t>Bulk enrollment workflow with Intune &amp; DEP</a:t>
            </a:r>
            <a:endParaRPr lang="en-US" sz="4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37" y="1040038"/>
            <a:ext cx="9526329" cy="5801535"/>
          </a:xfrm>
          <a:prstGeom prst="rect">
            <a:avLst/>
          </a:prstGeom>
        </p:spPr>
      </p:pic>
    </p:spTree>
    <p:extLst>
      <p:ext uri="{BB962C8B-B14F-4D97-AF65-F5344CB8AC3E}">
        <p14:creationId xmlns:p14="http://schemas.microsoft.com/office/powerpoint/2010/main" val="297617933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Intune &amp; DEP</a:t>
            </a:r>
            <a:br>
              <a:rPr lang="en-US" dirty="0" smtClean="0"/>
            </a:br>
            <a:r>
              <a:rPr lang="en-US" dirty="0" smtClean="0"/>
              <a:t>- Concept walkthrough</a:t>
            </a:r>
            <a:r>
              <a:rPr lang="en-US" dirty="0"/>
              <a:t/>
            </a:r>
            <a:br>
              <a:rPr lang="en-US" dirty="0"/>
            </a:br>
            <a:endParaRPr lang="en-US" dirty="0"/>
          </a:p>
        </p:txBody>
      </p:sp>
    </p:spTree>
    <p:extLst>
      <p:ext uri="{BB962C8B-B14F-4D97-AF65-F5344CB8AC3E}">
        <p14:creationId xmlns:p14="http://schemas.microsoft.com/office/powerpoint/2010/main" val="35195610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Configuring Corporate-Owned Mobile Devices with </a:t>
            </a:r>
            <a:r>
              <a:rPr lang="en-US" sz="3600" b="1" dirty="0" smtClean="0"/>
              <a:t>Microsoft Intune</a:t>
            </a:r>
            <a:br>
              <a:rPr lang="en-US" sz="3600" b="1" dirty="0" smtClean="0"/>
            </a:br>
            <a:endParaRPr lang="en-US" sz="3600" dirty="0"/>
          </a:p>
        </p:txBody>
      </p:sp>
      <p:sp>
        <p:nvSpPr>
          <p:cNvPr id="3" name="Text Placeholder 2"/>
          <p:cNvSpPr>
            <a:spLocks noGrp="1"/>
          </p:cNvSpPr>
          <p:nvPr>
            <p:ph type="body" sz="quarter" idx="14"/>
          </p:nvPr>
        </p:nvSpPr>
        <p:spPr/>
        <p:txBody>
          <a:bodyPr/>
          <a:lstStyle/>
          <a:p>
            <a:r>
              <a:rPr lang="en-US" sz="2800" dirty="0" smtClean="0"/>
              <a:t>Dilip Radhakrishnan &amp; Jason Githens</a:t>
            </a:r>
          </a:p>
          <a:p>
            <a:r>
              <a:rPr lang="en-US" sz="2800" dirty="0" smtClean="0"/>
              <a:t>Principal PM Managers, Microsoft Intune</a:t>
            </a:r>
            <a:endParaRPr lang="en-US" sz="2800" dirty="0"/>
          </a:p>
        </p:txBody>
      </p:sp>
      <p:sp>
        <p:nvSpPr>
          <p:cNvPr id="4" name="Text Placeholder 2"/>
          <p:cNvSpPr txBox="1">
            <a:spLocks/>
          </p:cNvSpPr>
          <p:nvPr/>
        </p:nvSpPr>
        <p:spPr bwMode="ltGray">
          <a:xfrm>
            <a:off x="274638" y="3802062"/>
            <a:ext cx="6400800" cy="1143000"/>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2800" dirty="0"/>
              <a:t>EM-B317</a:t>
            </a:r>
          </a:p>
        </p:txBody>
      </p:sp>
    </p:spTree>
    <p:extLst>
      <p:ext uri="{BB962C8B-B14F-4D97-AF65-F5344CB8AC3E}">
        <p14:creationId xmlns:p14="http://schemas.microsoft.com/office/powerpoint/2010/main" val="37628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237" y="12245"/>
            <a:ext cx="11889564" cy="917575"/>
          </a:xfrm>
        </p:spPr>
        <p:txBody>
          <a:bodyPr/>
          <a:lstStyle/>
          <a:p>
            <a:r>
              <a:rPr lang="en-US" dirty="0" smtClean="0"/>
              <a:t>DEP setup</a:t>
            </a:r>
            <a:endParaRPr lang="en-US" dirty="0"/>
          </a:p>
        </p:txBody>
      </p:sp>
      <p:pic>
        <p:nvPicPr>
          <p:cNvPr id="4" name="Picture 3"/>
          <p:cNvPicPr>
            <a:picLocks noChangeAspect="1"/>
          </p:cNvPicPr>
          <p:nvPr/>
        </p:nvPicPr>
        <p:blipFill>
          <a:blip r:embed="rId3"/>
          <a:stretch>
            <a:fillRect/>
          </a:stretch>
        </p:blipFill>
        <p:spPr>
          <a:xfrm>
            <a:off x="1311274" y="929820"/>
            <a:ext cx="8058150" cy="5991225"/>
          </a:xfrm>
          <a:prstGeom prst="rect">
            <a:avLst/>
          </a:prstGeom>
        </p:spPr>
      </p:pic>
    </p:spTree>
    <p:extLst>
      <p:ext uri="{BB962C8B-B14F-4D97-AF65-F5344CB8AC3E}">
        <p14:creationId xmlns:p14="http://schemas.microsoft.com/office/powerpoint/2010/main" val="11567965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237" y="12245"/>
            <a:ext cx="11889564" cy="917575"/>
          </a:xfrm>
        </p:spPr>
        <p:txBody>
          <a:bodyPr/>
          <a:lstStyle/>
          <a:p>
            <a:r>
              <a:rPr lang="en-US" dirty="0" smtClean="0"/>
              <a:t>Connection to Apple DEP established</a:t>
            </a:r>
            <a:endParaRPr lang="en-US" dirty="0"/>
          </a:p>
        </p:txBody>
      </p:sp>
      <p:pic>
        <p:nvPicPr>
          <p:cNvPr id="2" name="Picture 1"/>
          <p:cNvPicPr>
            <a:picLocks noChangeAspect="1"/>
          </p:cNvPicPr>
          <p:nvPr/>
        </p:nvPicPr>
        <p:blipFill>
          <a:blip r:embed="rId3"/>
          <a:stretch>
            <a:fillRect/>
          </a:stretch>
        </p:blipFill>
        <p:spPr>
          <a:xfrm>
            <a:off x="2027237" y="911968"/>
            <a:ext cx="7829550" cy="5899993"/>
          </a:xfrm>
          <a:prstGeom prst="rect">
            <a:avLst/>
          </a:prstGeom>
        </p:spPr>
      </p:pic>
    </p:spTree>
    <p:extLst>
      <p:ext uri="{BB962C8B-B14F-4D97-AF65-F5344CB8AC3E}">
        <p14:creationId xmlns:p14="http://schemas.microsoft.com/office/powerpoint/2010/main" val="1789999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68262"/>
            <a:ext cx="11889564" cy="917575"/>
          </a:xfrm>
        </p:spPr>
        <p:txBody>
          <a:bodyPr/>
          <a:lstStyle/>
          <a:p>
            <a:r>
              <a:rPr lang="en-US" dirty="0" smtClean="0"/>
              <a:t>Intune – Apple sync frequency</a:t>
            </a:r>
            <a:endParaRPr lang="en-US" dirty="0"/>
          </a:p>
        </p:txBody>
      </p:sp>
      <p:pic>
        <p:nvPicPr>
          <p:cNvPr id="3" name="Picture 2"/>
          <p:cNvPicPr>
            <a:picLocks noChangeAspect="1"/>
          </p:cNvPicPr>
          <p:nvPr/>
        </p:nvPicPr>
        <p:blipFill>
          <a:blip r:embed="rId3"/>
          <a:stretch>
            <a:fillRect/>
          </a:stretch>
        </p:blipFill>
        <p:spPr>
          <a:xfrm>
            <a:off x="1646237" y="909410"/>
            <a:ext cx="8048625" cy="6000750"/>
          </a:xfrm>
          <a:prstGeom prst="rect">
            <a:avLst/>
          </a:prstGeom>
        </p:spPr>
      </p:pic>
    </p:spTree>
    <p:extLst>
      <p:ext uri="{BB962C8B-B14F-4D97-AF65-F5344CB8AC3E}">
        <p14:creationId xmlns:p14="http://schemas.microsoft.com/office/powerpoint/2010/main" val="28878216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0"/>
            <a:ext cx="11889564" cy="917575"/>
          </a:xfrm>
        </p:spPr>
        <p:txBody>
          <a:bodyPr/>
          <a:lstStyle/>
          <a:p>
            <a:r>
              <a:rPr lang="en-US" dirty="0" smtClean="0"/>
              <a:t>Manual sync</a:t>
            </a:r>
            <a:endParaRPr lang="en-US" dirty="0"/>
          </a:p>
        </p:txBody>
      </p:sp>
      <p:pic>
        <p:nvPicPr>
          <p:cNvPr id="3" name="Picture 2"/>
          <p:cNvPicPr>
            <a:picLocks noChangeAspect="1"/>
          </p:cNvPicPr>
          <p:nvPr/>
        </p:nvPicPr>
        <p:blipFill>
          <a:blip r:embed="rId3"/>
          <a:stretch>
            <a:fillRect/>
          </a:stretch>
        </p:blipFill>
        <p:spPr>
          <a:xfrm>
            <a:off x="1646237" y="906462"/>
            <a:ext cx="8086725" cy="6010275"/>
          </a:xfrm>
          <a:prstGeom prst="rect">
            <a:avLst/>
          </a:prstGeom>
        </p:spPr>
      </p:pic>
    </p:spTree>
    <p:extLst>
      <p:ext uri="{BB962C8B-B14F-4D97-AF65-F5344CB8AC3E}">
        <p14:creationId xmlns:p14="http://schemas.microsoft.com/office/powerpoint/2010/main" val="42592576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5" y="-11113"/>
            <a:ext cx="11889564" cy="917575"/>
          </a:xfrm>
        </p:spPr>
        <p:txBody>
          <a:bodyPr/>
          <a:lstStyle/>
          <a:p>
            <a:r>
              <a:rPr lang="en-US" dirty="0" smtClean="0"/>
              <a:t>Sync request notification</a:t>
            </a:r>
            <a:endParaRPr lang="en-US" dirty="0"/>
          </a:p>
        </p:txBody>
      </p:sp>
      <p:pic>
        <p:nvPicPr>
          <p:cNvPr id="3" name="Picture 2"/>
          <p:cNvPicPr>
            <a:picLocks noChangeAspect="1"/>
          </p:cNvPicPr>
          <p:nvPr/>
        </p:nvPicPr>
        <p:blipFill>
          <a:blip r:embed="rId2"/>
          <a:stretch>
            <a:fillRect/>
          </a:stretch>
        </p:blipFill>
        <p:spPr>
          <a:xfrm>
            <a:off x="1951037" y="906462"/>
            <a:ext cx="8039100" cy="6010275"/>
          </a:xfrm>
          <a:prstGeom prst="rect">
            <a:avLst/>
          </a:prstGeom>
        </p:spPr>
      </p:pic>
    </p:spTree>
    <p:extLst>
      <p:ext uri="{BB962C8B-B14F-4D97-AF65-F5344CB8AC3E}">
        <p14:creationId xmlns:p14="http://schemas.microsoft.com/office/powerpoint/2010/main" val="39377678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70982"/>
            <a:ext cx="11889564" cy="917575"/>
          </a:xfrm>
        </p:spPr>
        <p:txBody>
          <a:bodyPr/>
          <a:lstStyle/>
          <a:p>
            <a:r>
              <a:rPr lang="en-US" dirty="0" smtClean="0"/>
              <a:t>DEP sync succeeds</a:t>
            </a:r>
            <a:endParaRPr lang="en-US" dirty="0"/>
          </a:p>
        </p:txBody>
      </p:sp>
      <p:pic>
        <p:nvPicPr>
          <p:cNvPr id="3" name="Picture 2"/>
          <p:cNvPicPr>
            <a:picLocks noChangeAspect="1"/>
          </p:cNvPicPr>
          <p:nvPr/>
        </p:nvPicPr>
        <p:blipFill>
          <a:blip r:embed="rId2"/>
          <a:stretch>
            <a:fillRect/>
          </a:stretch>
        </p:blipFill>
        <p:spPr>
          <a:xfrm>
            <a:off x="1722437" y="965426"/>
            <a:ext cx="8048625" cy="6010275"/>
          </a:xfrm>
          <a:prstGeom prst="rect">
            <a:avLst/>
          </a:prstGeom>
        </p:spPr>
      </p:pic>
    </p:spTree>
    <p:extLst>
      <p:ext uri="{BB962C8B-B14F-4D97-AF65-F5344CB8AC3E}">
        <p14:creationId xmlns:p14="http://schemas.microsoft.com/office/powerpoint/2010/main" val="3073267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0"/>
            <a:ext cx="11889564" cy="917575"/>
          </a:xfrm>
        </p:spPr>
        <p:txBody>
          <a:bodyPr/>
          <a:lstStyle/>
          <a:p>
            <a:r>
              <a:rPr lang="en-US" sz="4800" dirty="0" smtClean="0"/>
              <a:t>Updated list of Corp owned devices after sync</a:t>
            </a:r>
            <a:endParaRPr lang="en-US" sz="4800" dirty="0"/>
          </a:p>
        </p:txBody>
      </p:sp>
      <p:pic>
        <p:nvPicPr>
          <p:cNvPr id="3" name="Picture 2"/>
          <p:cNvPicPr>
            <a:picLocks noChangeAspect="1"/>
          </p:cNvPicPr>
          <p:nvPr/>
        </p:nvPicPr>
        <p:blipFill>
          <a:blip r:embed="rId2"/>
          <a:stretch>
            <a:fillRect/>
          </a:stretch>
        </p:blipFill>
        <p:spPr>
          <a:xfrm>
            <a:off x="1570037" y="820882"/>
            <a:ext cx="8305800" cy="6187476"/>
          </a:xfrm>
          <a:prstGeom prst="rect">
            <a:avLst/>
          </a:prstGeom>
        </p:spPr>
      </p:pic>
    </p:spTree>
    <p:extLst>
      <p:ext uri="{BB962C8B-B14F-4D97-AF65-F5344CB8AC3E}">
        <p14:creationId xmlns:p14="http://schemas.microsoft.com/office/powerpoint/2010/main" val="9935361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40820"/>
            <a:ext cx="11889564" cy="917575"/>
          </a:xfrm>
        </p:spPr>
        <p:txBody>
          <a:bodyPr/>
          <a:lstStyle/>
          <a:p>
            <a:r>
              <a:rPr lang="en-US" dirty="0" smtClean="0"/>
              <a:t>Enrollment Profile creation</a:t>
            </a:r>
            <a:endParaRPr lang="en-US" dirty="0"/>
          </a:p>
        </p:txBody>
      </p:sp>
      <p:pic>
        <p:nvPicPr>
          <p:cNvPr id="3" name="Picture 2"/>
          <p:cNvPicPr>
            <a:picLocks noChangeAspect="1"/>
          </p:cNvPicPr>
          <p:nvPr/>
        </p:nvPicPr>
        <p:blipFill>
          <a:blip r:embed="rId2"/>
          <a:stretch>
            <a:fillRect/>
          </a:stretch>
        </p:blipFill>
        <p:spPr>
          <a:xfrm>
            <a:off x="1874837" y="946150"/>
            <a:ext cx="8067675" cy="6048375"/>
          </a:xfrm>
          <a:prstGeom prst="rect">
            <a:avLst/>
          </a:prstGeom>
        </p:spPr>
      </p:pic>
    </p:spTree>
    <p:extLst>
      <p:ext uri="{BB962C8B-B14F-4D97-AF65-F5344CB8AC3E}">
        <p14:creationId xmlns:p14="http://schemas.microsoft.com/office/powerpoint/2010/main" val="22559384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89564" cy="917575"/>
          </a:xfrm>
        </p:spPr>
        <p:txBody>
          <a:bodyPr/>
          <a:lstStyle/>
          <a:p>
            <a:r>
              <a:rPr lang="en-US" dirty="0" smtClean="0"/>
              <a:t>DEP settings in Enrollment Profile</a:t>
            </a:r>
            <a:endParaRPr lang="en-US" dirty="0"/>
          </a:p>
        </p:txBody>
      </p:sp>
      <p:pic>
        <p:nvPicPr>
          <p:cNvPr id="3" name="Picture 2"/>
          <p:cNvPicPr>
            <a:picLocks noChangeAspect="1"/>
          </p:cNvPicPr>
          <p:nvPr/>
        </p:nvPicPr>
        <p:blipFill>
          <a:blip r:embed="rId2"/>
          <a:stretch>
            <a:fillRect/>
          </a:stretch>
        </p:blipFill>
        <p:spPr>
          <a:xfrm>
            <a:off x="1874837" y="1002166"/>
            <a:ext cx="8134350" cy="5962650"/>
          </a:xfrm>
          <a:prstGeom prst="rect">
            <a:avLst/>
          </a:prstGeom>
        </p:spPr>
      </p:pic>
    </p:spTree>
    <p:extLst>
      <p:ext uri="{BB962C8B-B14F-4D97-AF65-F5344CB8AC3E}">
        <p14:creationId xmlns:p14="http://schemas.microsoft.com/office/powerpoint/2010/main" val="5871904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Conditional access for Corp owned personal use devices</a:t>
            </a:r>
            <a:endParaRPr lang="en-US" dirty="0"/>
          </a:p>
        </p:txBody>
      </p:sp>
    </p:spTree>
    <p:extLst>
      <p:ext uri="{BB962C8B-B14F-4D97-AF65-F5344CB8AC3E}">
        <p14:creationId xmlns:p14="http://schemas.microsoft.com/office/powerpoint/2010/main" val="146973297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3447098"/>
          </a:xfrm>
        </p:spPr>
        <p:txBody>
          <a:bodyPr/>
          <a:lstStyle/>
          <a:p>
            <a:r>
              <a:rPr lang="en-US" dirty="0" smtClean="0"/>
              <a:t> Enterprise Mobility Overview</a:t>
            </a:r>
          </a:p>
          <a:p>
            <a:r>
              <a:rPr lang="en-US" dirty="0" smtClean="0"/>
              <a:t> Scenarios for Corp owned devices</a:t>
            </a:r>
          </a:p>
          <a:p>
            <a:r>
              <a:rPr lang="en-US" dirty="0"/>
              <a:t> </a:t>
            </a:r>
            <a:r>
              <a:rPr lang="en-US" dirty="0" smtClean="0"/>
              <a:t>Enrollment for Corp owned </a:t>
            </a:r>
            <a:r>
              <a:rPr lang="en-US" dirty="0" err="1" smtClean="0"/>
              <a:t>iOS</a:t>
            </a:r>
            <a:r>
              <a:rPr lang="en-US" dirty="0" smtClean="0"/>
              <a:t> devices</a:t>
            </a:r>
          </a:p>
          <a:p>
            <a:r>
              <a:rPr lang="en-US" dirty="0"/>
              <a:t> </a:t>
            </a:r>
            <a:r>
              <a:rPr lang="en-US" dirty="0" smtClean="0"/>
              <a:t>Enrollment for other Corp </a:t>
            </a:r>
            <a:r>
              <a:rPr lang="en-US" smtClean="0"/>
              <a:t>owned devices</a:t>
            </a:r>
            <a:endParaRPr lang="en-US" dirty="0" smtClean="0"/>
          </a:p>
          <a:p>
            <a:r>
              <a:rPr lang="en-US" dirty="0" smtClean="0"/>
              <a:t> Device security and lockdown</a:t>
            </a:r>
          </a:p>
        </p:txBody>
      </p:sp>
      <p:sp>
        <p:nvSpPr>
          <p:cNvPr id="5" name="Title 4"/>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291537609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523768"/>
          </a:xfrm>
        </p:spPr>
        <p:txBody>
          <a:bodyPr/>
          <a:lstStyle/>
          <a:p>
            <a:r>
              <a:rPr lang="en-US" dirty="0" smtClean="0"/>
              <a:t> Block access to O365 services like email if device is not compliant to IT policies</a:t>
            </a:r>
          </a:p>
          <a:p>
            <a:r>
              <a:rPr lang="en-US" dirty="0" smtClean="0"/>
              <a:t> Simple end user experience for remediating the non compliance status</a:t>
            </a:r>
            <a:endParaRPr lang="en-US" dirty="0"/>
          </a:p>
        </p:txBody>
      </p:sp>
      <p:sp>
        <p:nvSpPr>
          <p:cNvPr id="3" name="Title 2"/>
          <p:cNvSpPr>
            <a:spLocks noGrp="1"/>
          </p:cNvSpPr>
          <p:nvPr>
            <p:ph type="title"/>
          </p:nvPr>
        </p:nvSpPr>
        <p:spPr/>
        <p:txBody>
          <a:bodyPr/>
          <a:lstStyle/>
          <a:p>
            <a:r>
              <a:rPr lang="en-US" dirty="0" smtClean="0"/>
              <a:t>Features</a:t>
            </a:r>
            <a:endParaRPr lang="en-US" dirty="0"/>
          </a:p>
        </p:txBody>
      </p:sp>
    </p:spTree>
    <p:extLst>
      <p:ext uri="{BB962C8B-B14F-4D97-AF65-F5344CB8AC3E}">
        <p14:creationId xmlns:p14="http://schemas.microsoft.com/office/powerpoint/2010/main" val="76546217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1209973"/>
            <a:ext cx="8458198" cy="2751698"/>
          </a:xfrm>
        </p:spPr>
        <p:txBody>
          <a:bodyPr/>
          <a:lstStyle/>
          <a:p>
            <a:r>
              <a:rPr lang="en-US" dirty="0"/>
              <a:t>Demo </a:t>
            </a:r>
            <a:r>
              <a:rPr lang="en-US" dirty="0" smtClean="0"/>
              <a:t>– Conditional Resource access</a:t>
            </a:r>
            <a:endParaRPr lang="en-US" dirty="0"/>
          </a:p>
        </p:txBody>
      </p:sp>
      <p:sp>
        <p:nvSpPr>
          <p:cNvPr id="5" name="Text Placeholder 4"/>
          <p:cNvSpPr>
            <a:spLocks noGrp="1"/>
          </p:cNvSpPr>
          <p:nvPr>
            <p:ph type="body" sz="quarter" idx="12"/>
          </p:nvPr>
        </p:nvSpPr>
        <p:spPr/>
        <p:txBody>
          <a:bodyPr/>
          <a:lstStyle/>
          <a:p>
            <a:r>
              <a:rPr lang="en-US" dirty="0" smtClean="0"/>
              <a:t>Dilip Radhakrishnan</a:t>
            </a:r>
            <a:endParaRPr lang="en-US" dirty="0"/>
          </a:p>
        </p:txBody>
      </p:sp>
    </p:spTree>
    <p:extLst>
      <p:ext uri="{BB962C8B-B14F-4D97-AF65-F5344CB8AC3E}">
        <p14:creationId xmlns:p14="http://schemas.microsoft.com/office/powerpoint/2010/main" val="2778160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5103211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64527684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87811074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201547142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87296327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417478215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64609864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89770702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1837" y="2582862"/>
            <a:ext cx="11887200" cy="1831975"/>
          </a:xfrm>
        </p:spPr>
        <p:txBody>
          <a:bodyPr/>
          <a:lstStyle/>
          <a:p>
            <a:r>
              <a:rPr lang="en-US" sz="5400" dirty="0" smtClean="0"/>
              <a:t>Enterprise Mobility Suite</a:t>
            </a:r>
            <a:endParaRPr lang="en-US" sz="5400" dirty="0"/>
          </a:p>
        </p:txBody>
      </p:sp>
    </p:spTree>
    <p:extLst>
      <p:ext uri="{BB962C8B-B14F-4D97-AF65-F5344CB8AC3E}">
        <p14:creationId xmlns:p14="http://schemas.microsoft.com/office/powerpoint/2010/main" val="20048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31340014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23451995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42380811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412102647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2379492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20840565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18563295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15724358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5743759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92593057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p:cNvSpPr txBox="1">
            <a:spLocks/>
          </p:cNvSpPr>
          <p:nvPr/>
        </p:nvSpPr>
        <p:spPr>
          <a:xfrm>
            <a:off x="389466" y="1360488"/>
            <a:ext cx="5438664" cy="4244563"/>
          </a:xfrm>
          <a:prstGeom prst="rect">
            <a:avLst/>
          </a:prstGeom>
        </p:spPr>
        <p:txBody>
          <a:bodyPr vert="horz" wrap="square" lIns="146262" tIns="91413" rIns="146262" bIns="91413"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2"/>
                    </a:gs>
                    <a:gs pos="99000">
                      <a:schemeClr val="tx2"/>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896" dirty="0">
                <a:solidFill>
                  <a:srgbClr val="92D050"/>
                </a:solidFill>
              </a:rPr>
              <a:t>Enterprise Mobility Platform</a:t>
            </a:r>
          </a:p>
          <a:p>
            <a:pPr marL="0" indent="0">
              <a:buFont typeface="Arial" pitchFamily="34" charset="0"/>
              <a:buNone/>
            </a:pPr>
            <a:endParaRPr lang="en-US" sz="4896" dirty="0">
              <a:solidFill>
                <a:srgbClr val="92D050"/>
              </a:solidFill>
            </a:endParaRPr>
          </a:p>
          <a:p>
            <a:pPr marL="0" indent="0">
              <a:buFont typeface="Arial" pitchFamily="34" charset="0"/>
              <a:buNone/>
            </a:pPr>
            <a:r>
              <a:rPr lang="en-US" sz="3264" dirty="0">
                <a:solidFill>
                  <a:srgbClr val="92D050"/>
                </a:solidFill>
              </a:rPr>
              <a:t>Microsoft Differentiation</a:t>
            </a:r>
          </a:p>
          <a:p>
            <a:r>
              <a:rPr lang="en-US" sz="2448" dirty="0">
                <a:solidFill>
                  <a:srgbClr val="92D050"/>
                </a:solidFill>
              </a:rPr>
              <a:t>Managed Mobile Productivity</a:t>
            </a:r>
          </a:p>
          <a:p>
            <a:r>
              <a:rPr lang="en-US" sz="2448" dirty="0">
                <a:solidFill>
                  <a:srgbClr val="92D050"/>
                </a:solidFill>
              </a:rPr>
              <a:t>Layered Protection </a:t>
            </a:r>
          </a:p>
          <a:p>
            <a:r>
              <a:rPr lang="en-US" sz="2448" dirty="0">
                <a:solidFill>
                  <a:srgbClr val="92D050"/>
                </a:solidFill>
              </a:rPr>
              <a:t>Hybrid Solutions  </a:t>
            </a:r>
          </a:p>
        </p:txBody>
      </p:sp>
      <p:sp>
        <p:nvSpPr>
          <p:cNvPr id="3" name="TextBox 2"/>
          <p:cNvSpPr txBox="1"/>
          <p:nvPr/>
        </p:nvSpPr>
        <p:spPr>
          <a:xfrm>
            <a:off x="5494665" y="1369122"/>
            <a:ext cx="3175906" cy="932361"/>
          </a:xfrm>
          <a:prstGeom prst="rect">
            <a:avLst/>
          </a:prstGeom>
          <a:solidFill>
            <a:srgbClr val="0072C6"/>
          </a:solidFill>
        </p:spPr>
        <p:txBody>
          <a:bodyPr wrap="square" lIns="182806" tIns="146246" rIns="182806" bIns="146246" rtlCol="0" anchor="ctr">
            <a:noAutofit/>
          </a:bodyPr>
          <a:lstStyle/>
          <a:p>
            <a:pPr algn="ctr">
              <a:lnSpc>
                <a:spcPct val="90000"/>
              </a:lnSpc>
              <a:spcAft>
                <a:spcPts val="600"/>
              </a:spcAft>
              <a:defRPr/>
            </a:pPr>
            <a:endParaRPr lang="en-US" sz="2399" kern="0" dirty="0">
              <a:gradFill>
                <a:gsLst>
                  <a:gs pos="0">
                    <a:srgbClr val="FFFFFF"/>
                  </a:gs>
                  <a:gs pos="100000">
                    <a:srgbClr val="FFFFFF"/>
                  </a:gs>
                </a:gsLst>
                <a:lin ang="5400000" scaled="1"/>
              </a:gradFill>
            </a:endParaRPr>
          </a:p>
        </p:txBody>
      </p:sp>
      <p:sp>
        <p:nvSpPr>
          <p:cNvPr id="5" name="TextBox 4"/>
          <p:cNvSpPr txBox="1"/>
          <p:nvPr/>
        </p:nvSpPr>
        <p:spPr>
          <a:xfrm>
            <a:off x="5477143" y="2362814"/>
            <a:ext cx="6386856" cy="932361"/>
          </a:xfrm>
          <a:prstGeom prst="rect">
            <a:avLst/>
          </a:prstGeom>
          <a:solidFill>
            <a:srgbClr val="92D050"/>
          </a:solidFill>
        </p:spPr>
        <p:txBody>
          <a:bodyPr wrap="square" lIns="182806" tIns="146246" rIns="182806" bIns="146246" rtlCol="0" anchor="ctr">
            <a:noAutofit/>
          </a:bodyPr>
          <a:lstStyle/>
          <a:p>
            <a:pPr algn="ctr">
              <a:lnSpc>
                <a:spcPct val="90000"/>
              </a:lnSpc>
              <a:spcAft>
                <a:spcPts val="600"/>
              </a:spcAft>
              <a:defRPr/>
            </a:pPr>
            <a:r>
              <a:rPr lang="en-US" sz="1600" kern="0" dirty="0" smtClean="0">
                <a:gradFill>
                  <a:gsLst>
                    <a:gs pos="0">
                      <a:srgbClr val="FFFFFF"/>
                    </a:gs>
                    <a:gs pos="100000">
                      <a:srgbClr val="FFFFFF"/>
                    </a:gs>
                  </a:gsLst>
                  <a:lin ang="5400000" scaled="1"/>
                </a:gradFill>
              </a:rPr>
              <a:t>Azure Active Directory</a:t>
            </a:r>
            <a:endParaRPr lang="en-US" sz="1600" kern="0" dirty="0">
              <a:gradFill>
                <a:gsLst>
                  <a:gs pos="0">
                    <a:srgbClr val="FFFFFF"/>
                  </a:gs>
                  <a:gs pos="100000">
                    <a:srgbClr val="FFFFFF"/>
                  </a:gs>
                </a:gsLst>
                <a:lin ang="5400000" scaled="1"/>
              </a:gradFill>
            </a:endParaRPr>
          </a:p>
        </p:txBody>
      </p:sp>
      <p:sp>
        <p:nvSpPr>
          <p:cNvPr id="6" name="TextBox 5"/>
          <p:cNvSpPr txBox="1"/>
          <p:nvPr/>
        </p:nvSpPr>
        <p:spPr>
          <a:xfrm>
            <a:off x="8705616" y="1369122"/>
            <a:ext cx="3175906" cy="932361"/>
          </a:xfrm>
          <a:prstGeom prst="rect">
            <a:avLst/>
          </a:prstGeom>
          <a:solidFill>
            <a:srgbClr val="0072C6"/>
          </a:solidFill>
        </p:spPr>
        <p:txBody>
          <a:bodyPr wrap="square" lIns="182806" tIns="146246" rIns="182806" bIns="146246" rtlCol="0" anchor="ctr">
            <a:noAutofit/>
          </a:bodyPr>
          <a:lstStyle/>
          <a:p>
            <a:pPr algn="ctr">
              <a:lnSpc>
                <a:spcPct val="90000"/>
              </a:lnSpc>
              <a:spcAft>
                <a:spcPts val="600"/>
              </a:spcAft>
              <a:defRPr/>
            </a:pPr>
            <a:endParaRPr lang="en-US" sz="2400" kern="0" dirty="0" smtClean="0">
              <a:gradFill>
                <a:gsLst>
                  <a:gs pos="0">
                    <a:srgbClr val="FFFFFF"/>
                  </a:gs>
                  <a:gs pos="100000">
                    <a:srgbClr val="FFFFFF"/>
                  </a:gs>
                </a:gsLst>
                <a:lin ang="5400000" scaled="1"/>
              </a:gradFill>
            </a:endParaRPr>
          </a:p>
          <a:p>
            <a:pPr algn="ctr">
              <a:lnSpc>
                <a:spcPct val="90000"/>
              </a:lnSpc>
              <a:spcAft>
                <a:spcPts val="600"/>
              </a:spcAft>
              <a:defRPr/>
            </a:pPr>
            <a:r>
              <a:rPr lang="en-US" sz="2400" kern="0" dirty="0" smtClean="0">
                <a:gradFill>
                  <a:gsLst>
                    <a:gs pos="0">
                      <a:srgbClr val="FFFFFF"/>
                    </a:gs>
                    <a:gs pos="100000">
                      <a:srgbClr val="FFFFFF"/>
                    </a:gs>
                  </a:gsLst>
                  <a:lin ang="5400000" scaled="1"/>
                </a:gradFill>
              </a:rPr>
              <a:t>Enterprise </a:t>
            </a:r>
            <a:r>
              <a:rPr lang="en-US" sz="2400" kern="0" dirty="0">
                <a:gradFill>
                  <a:gsLst>
                    <a:gs pos="0">
                      <a:srgbClr val="FFFFFF"/>
                    </a:gs>
                    <a:gs pos="100000">
                      <a:srgbClr val="FFFFFF"/>
                    </a:gs>
                  </a:gsLst>
                  <a:lin ang="5400000" scaled="1"/>
                </a:gradFill>
              </a:rPr>
              <a:t>Mobility Suite</a:t>
            </a:r>
          </a:p>
          <a:p>
            <a:pPr algn="ctr">
              <a:lnSpc>
                <a:spcPct val="90000"/>
              </a:lnSpc>
              <a:spcAft>
                <a:spcPts val="600"/>
              </a:spcAft>
              <a:defRPr/>
            </a:pPr>
            <a:r>
              <a:rPr lang="en-US" kern="0" dirty="0" smtClean="0">
                <a:gradFill>
                  <a:gsLst>
                    <a:gs pos="0">
                      <a:srgbClr val="FFFFFF"/>
                    </a:gs>
                    <a:gs pos="100000">
                      <a:srgbClr val="FFFFFF"/>
                    </a:gs>
                  </a:gsLst>
                  <a:lin ang="5400000" scaled="1"/>
                </a:gradFill>
              </a:rPr>
              <a:t> </a:t>
            </a:r>
            <a:endParaRPr lang="en-US" kern="0" dirty="0">
              <a:gradFill>
                <a:gsLst>
                  <a:gs pos="0">
                    <a:srgbClr val="FFFFFF"/>
                  </a:gs>
                  <a:gs pos="100000">
                    <a:srgbClr val="FFFFFF"/>
                  </a:gs>
                </a:gsLst>
                <a:lin ang="5400000" scaled="1"/>
              </a:gra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36" y="1369122"/>
            <a:ext cx="2230777" cy="785289"/>
          </a:xfrm>
          <a:prstGeom prst="rect">
            <a:avLst/>
          </a:prstGeom>
        </p:spPr>
      </p:pic>
      <p:grpSp>
        <p:nvGrpSpPr>
          <p:cNvPr id="8" name="Group 7"/>
          <p:cNvGrpSpPr/>
          <p:nvPr/>
        </p:nvGrpSpPr>
        <p:grpSpPr>
          <a:xfrm>
            <a:off x="5494666" y="5628343"/>
            <a:ext cx="6386857" cy="699453"/>
            <a:chOff x="6150306" y="5518485"/>
            <a:chExt cx="5496850" cy="685800"/>
          </a:xfrm>
        </p:grpSpPr>
        <p:sp>
          <p:nvSpPr>
            <p:cNvPr id="9" name="Rectangle 8"/>
            <p:cNvSpPr/>
            <p:nvPr/>
          </p:nvSpPr>
          <p:spPr bwMode="auto">
            <a:xfrm>
              <a:off x="6150306" y="5518485"/>
              <a:ext cx="5496850" cy="68580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a:xfrm>
              <a:off x="6262515" y="5578619"/>
              <a:ext cx="1254280" cy="549702"/>
            </a:xfrm>
            <a:prstGeom prst="rect">
              <a:avLst/>
            </a:prstGeom>
            <a:noFill/>
          </p:spPr>
          <p:txBody>
            <a:bodyPr wrap="none" lIns="186521" tIns="149217" rIns="186521" bIns="149217" rtlCol="0">
              <a:spAutoFit/>
            </a:bodyPr>
            <a:lstStyle/>
            <a:p>
              <a:pPr algn="ctr">
                <a:lnSpc>
                  <a:spcPct val="90000"/>
                </a:lnSpc>
                <a:spcAft>
                  <a:spcPts val="612"/>
                </a:spcAft>
                <a:defRPr/>
              </a:pPr>
              <a:r>
                <a:rPr lang="en-US" sz="1836" kern="0" dirty="0">
                  <a:solidFill>
                    <a:srgbClr val="FFFFFF"/>
                  </a:solidFill>
                </a:rPr>
                <a:t>Office 365</a:t>
              </a:r>
            </a:p>
          </p:txBody>
        </p:sp>
        <p:sp>
          <p:nvSpPr>
            <p:cNvPr id="11" name="TextBox 10"/>
            <p:cNvSpPr txBox="1"/>
            <p:nvPr/>
          </p:nvSpPr>
          <p:spPr>
            <a:xfrm>
              <a:off x="7509912" y="5578619"/>
              <a:ext cx="1203625" cy="549702"/>
            </a:xfrm>
            <a:prstGeom prst="rect">
              <a:avLst/>
            </a:prstGeom>
            <a:noFill/>
          </p:spPr>
          <p:txBody>
            <a:bodyPr wrap="none" lIns="186521" tIns="149217" rIns="186521" bIns="149217" rtlCol="0">
              <a:spAutoFit/>
            </a:bodyPr>
            <a:lstStyle/>
            <a:p>
              <a:pPr algn="ctr">
                <a:lnSpc>
                  <a:spcPct val="90000"/>
                </a:lnSpc>
                <a:spcAft>
                  <a:spcPts val="612"/>
                </a:spcAft>
                <a:defRPr/>
              </a:pPr>
              <a:r>
                <a:rPr lang="en-US" sz="1836" kern="0" dirty="0">
                  <a:solidFill>
                    <a:srgbClr val="FFFFFF"/>
                  </a:solidFill>
                </a:rPr>
                <a:t>Dynamics</a:t>
              </a:r>
            </a:p>
          </p:txBody>
        </p:sp>
        <p:sp>
          <p:nvSpPr>
            <p:cNvPr id="12" name="TextBox 11"/>
            <p:cNvSpPr txBox="1"/>
            <p:nvPr/>
          </p:nvSpPr>
          <p:spPr>
            <a:xfrm>
              <a:off x="8771398" y="5578619"/>
              <a:ext cx="1138899" cy="549702"/>
            </a:xfrm>
            <a:prstGeom prst="rect">
              <a:avLst/>
            </a:prstGeom>
            <a:noFill/>
          </p:spPr>
          <p:txBody>
            <a:bodyPr wrap="none" lIns="186521" tIns="149217" rIns="186521" bIns="149217" rtlCol="0">
              <a:spAutoFit/>
            </a:bodyPr>
            <a:lstStyle/>
            <a:p>
              <a:pPr algn="ctr">
                <a:lnSpc>
                  <a:spcPct val="90000"/>
                </a:lnSpc>
                <a:spcAft>
                  <a:spcPts val="612"/>
                </a:spcAft>
                <a:defRPr/>
              </a:pPr>
              <a:r>
                <a:rPr lang="en-US" sz="1836" kern="0" dirty="0">
                  <a:solidFill>
                    <a:srgbClr val="FFFFFF"/>
                  </a:solidFill>
                </a:rPr>
                <a:t>Workday</a:t>
              </a:r>
            </a:p>
          </p:txBody>
        </p:sp>
        <p:sp>
          <p:nvSpPr>
            <p:cNvPr id="13" name="TextBox 12"/>
            <p:cNvSpPr txBox="1"/>
            <p:nvPr/>
          </p:nvSpPr>
          <p:spPr>
            <a:xfrm>
              <a:off x="10537774" y="5578619"/>
              <a:ext cx="324250" cy="544740"/>
            </a:xfrm>
            <a:prstGeom prst="rect">
              <a:avLst/>
            </a:prstGeom>
            <a:noFill/>
          </p:spPr>
          <p:txBody>
            <a:bodyPr wrap="none" lIns="186521" tIns="149217" rIns="186521" bIns="149217" rtlCol="0">
              <a:spAutoFit/>
            </a:bodyPr>
            <a:lstStyle/>
            <a:p>
              <a:pPr algn="ctr">
                <a:lnSpc>
                  <a:spcPct val="90000"/>
                </a:lnSpc>
                <a:spcAft>
                  <a:spcPts val="612"/>
                </a:spcAft>
                <a:defRPr/>
              </a:pPr>
              <a:endParaRPr lang="en-US" sz="1836" kern="0" dirty="0">
                <a:solidFill>
                  <a:srgbClr val="FFFFFF"/>
                </a:solidFill>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7144" y="3580177"/>
            <a:ext cx="2720555" cy="162685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386" y="3580177"/>
            <a:ext cx="1437941" cy="162685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917" y="3580177"/>
            <a:ext cx="2425691" cy="1626859"/>
          </a:xfrm>
          <a:prstGeom prst="rect">
            <a:avLst/>
          </a:prstGeom>
        </p:spPr>
      </p:pic>
    </p:spTree>
    <p:extLst>
      <p:ext uri="{BB962C8B-B14F-4D97-AF65-F5344CB8AC3E}">
        <p14:creationId xmlns:p14="http://schemas.microsoft.com/office/powerpoint/2010/main" val="140902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8128030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250954441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255298850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74257952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28909588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93652530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59825732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4196649858"/>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9319236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79957673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7" y="2506662"/>
            <a:ext cx="12039599" cy="1831975"/>
          </a:xfrm>
        </p:spPr>
        <p:txBody>
          <a:bodyPr/>
          <a:lstStyle/>
          <a:p>
            <a:r>
              <a:rPr lang="en-US" sz="5400" dirty="0" smtClean="0"/>
              <a:t>Scenarios and Solutions for </a:t>
            </a:r>
            <a:br>
              <a:rPr lang="en-US" sz="5400" dirty="0" smtClean="0"/>
            </a:br>
            <a:r>
              <a:rPr lang="en-US" sz="5400" dirty="0" smtClean="0"/>
              <a:t>Corporate Managed Devices</a:t>
            </a:r>
            <a:endParaRPr lang="en-US" sz="5400" dirty="0"/>
          </a:p>
        </p:txBody>
      </p:sp>
    </p:spTree>
    <p:extLst>
      <p:ext uri="{BB962C8B-B14F-4D97-AF65-F5344CB8AC3E}">
        <p14:creationId xmlns:p14="http://schemas.microsoft.com/office/powerpoint/2010/main" val="181621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70553244"/>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2382931513"/>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4601556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architecture</a:t>
            </a:r>
            <a:br>
              <a:rPr lang="en-US" dirty="0" smtClean="0"/>
            </a:br>
            <a:endParaRPr lang="en-US" dirty="0"/>
          </a:p>
        </p:txBody>
      </p:sp>
    </p:spTree>
    <p:extLst>
      <p:ext uri="{BB962C8B-B14F-4D97-AF65-F5344CB8AC3E}">
        <p14:creationId xmlns:p14="http://schemas.microsoft.com/office/powerpoint/2010/main" val="232538638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87619" y="3157029"/>
            <a:ext cx="1632057" cy="1209694"/>
          </a:xfrm>
          <a:prstGeom prst="rect">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 name="Rounded Rectangle 2"/>
          <p:cNvSpPr/>
          <p:nvPr/>
        </p:nvSpPr>
        <p:spPr>
          <a:xfrm>
            <a:off x="8551772" y="909456"/>
            <a:ext cx="1398905" cy="1003337"/>
          </a:xfrm>
          <a:prstGeom prst="roundRect">
            <a:avLst>
              <a:gd name="adj" fmla="val 570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36" dirty="0">
                <a:solidFill>
                  <a:srgbClr val="FFFFFF"/>
                </a:solidFill>
              </a:rPr>
              <a:t>Azure </a:t>
            </a:r>
            <a:r>
              <a:rPr lang="en-US" sz="1836" dirty="0" smtClean="0">
                <a:solidFill>
                  <a:srgbClr val="FFFFFF"/>
                </a:solidFill>
              </a:rPr>
              <a:t>AD</a:t>
            </a:r>
            <a:endParaRPr lang="en-US" sz="1836" dirty="0">
              <a:solidFill>
                <a:srgbClr val="FFFFFF"/>
              </a:solidFill>
            </a:endParaRPr>
          </a:p>
          <a:p>
            <a:pPr algn="ctr"/>
            <a:endParaRPr lang="en-US" sz="1836" dirty="0">
              <a:solidFill>
                <a:srgbClr val="FFFFFF"/>
              </a:solidFill>
            </a:endParaRPr>
          </a:p>
          <a:p>
            <a:pPr algn="ctr"/>
            <a:endParaRPr lang="en-US" sz="1836" dirty="0">
              <a:solidFill>
                <a:srgbClr val="FFFFFF"/>
              </a:solidFill>
            </a:endParaRPr>
          </a:p>
        </p:txBody>
      </p:sp>
      <p:sp>
        <p:nvSpPr>
          <p:cNvPr id="4" name="Rounded Rectangle 3"/>
          <p:cNvSpPr/>
          <p:nvPr/>
        </p:nvSpPr>
        <p:spPr>
          <a:xfrm>
            <a:off x="4624187" y="5446183"/>
            <a:ext cx="1587903" cy="456587"/>
          </a:xfrm>
          <a:prstGeom prst="roundRect">
            <a:avLst>
              <a:gd name="adj" fmla="val 570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36" dirty="0">
                <a:solidFill>
                  <a:srgbClr val="FFFFFF"/>
                </a:solidFill>
              </a:rPr>
              <a:t>EAS Client</a:t>
            </a:r>
          </a:p>
        </p:txBody>
      </p:sp>
      <p:sp>
        <p:nvSpPr>
          <p:cNvPr id="5" name="Rounded Rectangle 4"/>
          <p:cNvSpPr/>
          <p:nvPr/>
        </p:nvSpPr>
        <p:spPr>
          <a:xfrm>
            <a:off x="4468157" y="1619058"/>
            <a:ext cx="1798763" cy="1101783"/>
          </a:xfrm>
          <a:prstGeom prst="roundRect">
            <a:avLst>
              <a:gd name="adj" fmla="val 570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FFFFFF"/>
                </a:solidFill>
              </a:rPr>
              <a:t>Office 365 EAS Service</a:t>
            </a:r>
            <a:endParaRPr lang="en-US" dirty="0">
              <a:solidFill>
                <a:srgbClr val="FFFFFF"/>
              </a:solidFill>
            </a:endParaRPr>
          </a:p>
          <a:p>
            <a:pPr algn="ctr"/>
            <a:endParaRPr lang="en-US" sz="1836" dirty="0">
              <a:solidFill>
                <a:srgbClr val="FFFFFF"/>
              </a:solidFill>
            </a:endParaRPr>
          </a:p>
          <a:p>
            <a:pPr algn="ctr"/>
            <a:endParaRPr lang="en-US" sz="1836" dirty="0">
              <a:solidFill>
                <a:srgbClr val="FFFFFF"/>
              </a:solidFill>
            </a:endParaRPr>
          </a:p>
        </p:txBody>
      </p:sp>
      <p:sp>
        <p:nvSpPr>
          <p:cNvPr id="7" name="Rounded Rectangle 6"/>
          <p:cNvSpPr/>
          <p:nvPr/>
        </p:nvSpPr>
        <p:spPr>
          <a:xfrm>
            <a:off x="9213908" y="3265250"/>
            <a:ext cx="1398905" cy="1012598"/>
          </a:xfrm>
          <a:prstGeom prst="roundRect">
            <a:avLst>
              <a:gd name="adj" fmla="val 57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36" dirty="0">
                <a:solidFill>
                  <a:srgbClr val="FFFFFF"/>
                </a:solidFill>
              </a:rPr>
              <a:t>Intune</a:t>
            </a:r>
          </a:p>
          <a:p>
            <a:pPr algn="ctr"/>
            <a:endParaRPr lang="en-US" sz="1836" dirty="0">
              <a:solidFill>
                <a:srgbClr val="FFFFFF"/>
              </a:solidFill>
            </a:endParaRPr>
          </a:p>
          <a:p>
            <a:pPr algn="ctr"/>
            <a:endParaRPr lang="en-US" sz="1836" dirty="0">
              <a:solidFill>
                <a:srgbClr val="FFFFFF"/>
              </a:solidFill>
            </a:endParaRPr>
          </a:p>
        </p:txBody>
      </p:sp>
      <p:grpSp>
        <p:nvGrpSpPr>
          <p:cNvPr id="86" name="Group 85"/>
          <p:cNvGrpSpPr/>
          <p:nvPr/>
        </p:nvGrpSpPr>
        <p:grpSpPr>
          <a:xfrm>
            <a:off x="3583619" y="2685237"/>
            <a:ext cx="1377655" cy="2760635"/>
            <a:chOff x="3719370" y="2685237"/>
            <a:chExt cx="1377655" cy="2760635"/>
          </a:xfrm>
        </p:grpSpPr>
        <p:cxnSp>
          <p:nvCxnSpPr>
            <p:cNvPr id="16" name="Straight Arrow Connector 15"/>
            <p:cNvCxnSpPr/>
            <p:nvPr/>
          </p:nvCxnSpPr>
          <p:spPr>
            <a:xfrm flipH="1" flipV="1">
              <a:off x="4897792" y="2685237"/>
              <a:ext cx="55940" cy="2760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19370" y="3455446"/>
              <a:ext cx="1219185" cy="372273"/>
            </a:xfrm>
            <a:prstGeom prst="rect">
              <a:avLst/>
            </a:prstGeom>
            <a:noFill/>
          </p:spPr>
          <p:txBody>
            <a:bodyPr wrap="square" rtlCol="0">
              <a:spAutoFit/>
            </a:bodyPr>
            <a:lstStyle/>
            <a:p>
              <a:pPr algn="ctr"/>
              <a:r>
                <a:rPr lang="en-US" sz="1224" dirty="0" smtClean="0">
                  <a:solidFill>
                    <a:srgbClr val="FFFFFF"/>
                  </a:solidFill>
                  <a:latin typeface="Segoe UI Light" panose="020B0502040204020203" pitchFamily="34" charset="0"/>
                  <a:cs typeface="Segoe UI Light" panose="020B0502040204020203" pitchFamily="34" charset="0"/>
                </a:rPr>
                <a:t>Attempt email connection</a:t>
              </a:r>
              <a:endParaRPr lang="en-US" sz="1224" dirty="0">
                <a:solidFill>
                  <a:srgbClr val="FFFFFF"/>
                </a:solidFill>
                <a:latin typeface="Segoe UI Light" panose="020B0502040204020203" pitchFamily="34" charset="0"/>
                <a:cs typeface="Segoe UI Light" panose="020B0502040204020203" pitchFamily="34" charset="0"/>
              </a:endParaRPr>
            </a:p>
          </p:txBody>
        </p:sp>
        <p:sp>
          <p:nvSpPr>
            <p:cNvPr id="34" name="Oval 33"/>
            <p:cNvSpPr/>
            <p:nvPr/>
          </p:nvSpPr>
          <p:spPr>
            <a:xfrm>
              <a:off x="4780086" y="3580849"/>
              <a:ext cx="316939" cy="2736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rgbClr val="FFFFFF"/>
                  </a:solidFill>
                </a:rPr>
                <a:t>1</a:t>
              </a:r>
            </a:p>
          </p:txBody>
        </p:sp>
      </p:grpSp>
      <p:grpSp>
        <p:nvGrpSpPr>
          <p:cNvPr id="97" name="Group 96"/>
          <p:cNvGrpSpPr/>
          <p:nvPr/>
        </p:nvGrpSpPr>
        <p:grpSpPr>
          <a:xfrm>
            <a:off x="6212091" y="1113900"/>
            <a:ext cx="2244310" cy="1001048"/>
            <a:chOff x="6212091" y="1113900"/>
            <a:chExt cx="2244310" cy="1001048"/>
          </a:xfrm>
        </p:grpSpPr>
        <p:grpSp>
          <p:nvGrpSpPr>
            <p:cNvPr id="87" name="Group 86"/>
            <p:cNvGrpSpPr/>
            <p:nvPr/>
          </p:nvGrpSpPr>
          <p:grpSpPr>
            <a:xfrm>
              <a:off x="6212091" y="1113900"/>
              <a:ext cx="2244310" cy="1001048"/>
              <a:chOff x="6212091" y="1113900"/>
              <a:chExt cx="2244310" cy="1001048"/>
            </a:xfrm>
          </p:grpSpPr>
          <p:cxnSp>
            <p:nvCxnSpPr>
              <p:cNvPr id="12" name="Straight Arrow Connector 11"/>
              <p:cNvCxnSpPr/>
              <p:nvPr/>
            </p:nvCxnSpPr>
            <p:spPr>
              <a:xfrm flipV="1">
                <a:off x="6212091" y="1290941"/>
                <a:ext cx="2244310" cy="824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0400000">
                <a:off x="6312947" y="1113900"/>
                <a:ext cx="1406192" cy="657488"/>
              </a:xfrm>
              <a:prstGeom prst="rect">
                <a:avLst/>
              </a:prstGeom>
              <a:noFill/>
            </p:spPr>
            <p:txBody>
              <a:bodyPr wrap="square" rtlCol="0">
                <a:spAutoFit/>
              </a:bodyPr>
              <a:lstStyle/>
              <a:p>
                <a:pPr algn="ctr"/>
                <a:r>
                  <a:rPr lang="en-US" sz="1224" dirty="0" smtClean="0">
                    <a:solidFill>
                      <a:srgbClr val="FFFFFF"/>
                    </a:solidFill>
                    <a:latin typeface="Segoe UI Light" panose="020B0502040204020203" pitchFamily="34" charset="0"/>
                    <a:cs typeface="Segoe UI Light" panose="020B0502040204020203" pitchFamily="34" charset="0"/>
                  </a:rPr>
                  <a:t>Is Device Managed &amp; Compliant</a:t>
                </a:r>
                <a:endParaRPr lang="en-US" sz="1224" dirty="0">
                  <a:solidFill>
                    <a:srgbClr val="FFFFFF"/>
                  </a:solidFill>
                  <a:latin typeface="Segoe UI Light" panose="020B0502040204020203" pitchFamily="34" charset="0"/>
                  <a:cs typeface="Segoe UI Light" panose="020B0502040204020203" pitchFamily="34" charset="0"/>
                </a:endParaRPr>
              </a:p>
            </p:txBody>
          </p:sp>
        </p:grpSp>
        <p:sp>
          <p:nvSpPr>
            <p:cNvPr id="36" name="Oval 35"/>
            <p:cNvSpPr/>
            <p:nvPr/>
          </p:nvSpPr>
          <p:spPr>
            <a:xfrm>
              <a:off x="7535380" y="1349386"/>
              <a:ext cx="316939" cy="344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smtClean="0">
                  <a:solidFill>
                    <a:srgbClr val="FFFFFF"/>
                  </a:solidFill>
                </a:rPr>
                <a:t>2</a:t>
              </a:r>
              <a:endParaRPr lang="en-US" sz="1836" dirty="0">
                <a:solidFill>
                  <a:srgbClr val="FFFFFF"/>
                </a:solidFill>
              </a:endParaRPr>
            </a:p>
          </p:txBody>
        </p:sp>
      </p:grpSp>
      <p:grpSp>
        <p:nvGrpSpPr>
          <p:cNvPr id="98" name="Group 97"/>
          <p:cNvGrpSpPr/>
          <p:nvPr/>
        </p:nvGrpSpPr>
        <p:grpSpPr>
          <a:xfrm>
            <a:off x="5677958" y="2663397"/>
            <a:ext cx="1764247" cy="2782786"/>
            <a:chOff x="5677958" y="2663397"/>
            <a:chExt cx="1764247" cy="2782786"/>
          </a:xfrm>
        </p:grpSpPr>
        <p:cxnSp>
          <p:nvCxnSpPr>
            <p:cNvPr id="19" name="Straight Arrow Connector 18"/>
            <p:cNvCxnSpPr/>
            <p:nvPr/>
          </p:nvCxnSpPr>
          <p:spPr>
            <a:xfrm>
              <a:off x="5993026" y="2663397"/>
              <a:ext cx="19915" cy="2782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5677958" y="2906568"/>
              <a:ext cx="1764247" cy="1055220"/>
              <a:chOff x="5677958" y="2906568"/>
              <a:chExt cx="1764247" cy="1055220"/>
            </a:xfrm>
          </p:grpSpPr>
          <p:sp>
            <p:nvSpPr>
              <p:cNvPr id="20" name="Rectangle 19"/>
              <p:cNvSpPr/>
              <p:nvPr/>
            </p:nvSpPr>
            <p:spPr>
              <a:xfrm>
                <a:off x="5677958" y="3652666"/>
                <a:ext cx="959565" cy="30912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24" dirty="0" smtClean="0">
                    <a:solidFill>
                      <a:srgbClr val="FFFFFF"/>
                    </a:solidFill>
                  </a:rPr>
                  <a:t>Quarantine</a:t>
                </a:r>
                <a:endParaRPr lang="en-US" sz="1224" dirty="0">
                  <a:solidFill>
                    <a:srgbClr val="FFFFFF"/>
                  </a:solidFill>
                </a:endParaRPr>
              </a:p>
            </p:txBody>
          </p:sp>
          <p:sp>
            <p:nvSpPr>
              <p:cNvPr id="30" name="TextBox 29"/>
              <p:cNvSpPr txBox="1"/>
              <p:nvPr/>
            </p:nvSpPr>
            <p:spPr>
              <a:xfrm>
                <a:off x="6036013" y="2906568"/>
                <a:ext cx="1406192" cy="657488"/>
              </a:xfrm>
              <a:prstGeom prst="rect">
                <a:avLst/>
              </a:prstGeom>
              <a:noFill/>
            </p:spPr>
            <p:txBody>
              <a:bodyPr wrap="square" rtlCol="0">
                <a:spAutoFit/>
              </a:bodyPr>
              <a:lstStyle/>
              <a:p>
                <a:pPr algn="ctr"/>
                <a:r>
                  <a:rPr lang="en-US" sz="1224" dirty="0" smtClean="0">
                    <a:solidFill>
                      <a:srgbClr val="FFFFFF"/>
                    </a:solidFill>
                    <a:latin typeface="Segoe UI Light" panose="020B0502040204020203" pitchFamily="34" charset="0"/>
                    <a:cs typeface="Segoe UI Light" panose="020B0502040204020203" pitchFamily="34" charset="0"/>
                  </a:rPr>
                  <a:t>If not compliant, Push </a:t>
                </a:r>
                <a:r>
                  <a:rPr lang="en-US" sz="1224" dirty="0">
                    <a:solidFill>
                      <a:srgbClr val="FFFFFF"/>
                    </a:solidFill>
                    <a:latin typeface="Segoe UI Light" panose="020B0502040204020203" pitchFamily="34" charset="0"/>
                    <a:cs typeface="Segoe UI Light" panose="020B0502040204020203" pitchFamily="34" charset="0"/>
                  </a:rPr>
                  <a:t>device into quarantine</a:t>
                </a:r>
              </a:p>
            </p:txBody>
          </p:sp>
          <p:sp>
            <p:nvSpPr>
              <p:cNvPr id="37" name="Oval 36"/>
              <p:cNvSpPr/>
              <p:nvPr/>
            </p:nvSpPr>
            <p:spPr>
              <a:xfrm>
                <a:off x="5829576" y="3119984"/>
                <a:ext cx="316939" cy="3448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rgbClr val="FFFFFF"/>
                    </a:solidFill>
                  </a:rPr>
                  <a:t>4</a:t>
                </a:r>
              </a:p>
            </p:txBody>
          </p:sp>
        </p:grpSp>
      </p:grpSp>
      <p:grpSp>
        <p:nvGrpSpPr>
          <p:cNvPr id="92" name="Group 91"/>
          <p:cNvGrpSpPr/>
          <p:nvPr/>
        </p:nvGrpSpPr>
        <p:grpSpPr>
          <a:xfrm>
            <a:off x="10004252" y="1199151"/>
            <a:ext cx="2177763" cy="2572398"/>
            <a:chOff x="10004252" y="1199151"/>
            <a:chExt cx="2177763" cy="2572398"/>
          </a:xfrm>
        </p:grpSpPr>
        <p:cxnSp>
          <p:nvCxnSpPr>
            <p:cNvPr id="14" name="Elbow Connector 13"/>
            <p:cNvCxnSpPr>
              <a:stCxn id="7" idx="3"/>
            </p:cNvCxnSpPr>
            <p:nvPr/>
          </p:nvCxnSpPr>
          <p:spPr>
            <a:xfrm flipH="1" flipV="1">
              <a:off x="10004252" y="1199151"/>
              <a:ext cx="608561" cy="2572398"/>
            </a:xfrm>
            <a:prstGeom prst="bentConnector4">
              <a:avLst>
                <a:gd name="adj1" fmla="val -37564"/>
                <a:gd name="adj2" fmla="val 9954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962830" y="2191591"/>
              <a:ext cx="1219185" cy="862712"/>
            </a:xfrm>
            <a:prstGeom prst="rect">
              <a:avLst/>
            </a:prstGeom>
            <a:noFill/>
          </p:spPr>
          <p:txBody>
            <a:bodyPr wrap="square" rtlCol="0">
              <a:spAutoFit/>
            </a:bodyPr>
            <a:lstStyle/>
            <a:p>
              <a:pPr algn="ctr"/>
              <a:r>
                <a:rPr lang="en-US" sz="1224" dirty="0">
                  <a:solidFill>
                    <a:srgbClr val="FFFFFF"/>
                  </a:solidFill>
                  <a:latin typeface="Segoe UI Light" panose="020B0502040204020203" pitchFamily="34" charset="0"/>
                  <a:cs typeface="Segoe UI Light" panose="020B0502040204020203" pitchFamily="34" charset="0"/>
                </a:rPr>
                <a:t>Set device management/ compliance status</a:t>
              </a:r>
            </a:p>
          </p:txBody>
        </p:sp>
        <p:sp>
          <p:nvSpPr>
            <p:cNvPr id="39" name="Oval 38"/>
            <p:cNvSpPr/>
            <p:nvPr/>
          </p:nvSpPr>
          <p:spPr>
            <a:xfrm>
              <a:off x="10685127" y="2312915"/>
              <a:ext cx="316939" cy="344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rgbClr val="FFFFFF"/>
                  </a:solidFill>
                </a:rPr>
                <a:t>6</a:t>
              </a:r>
            </a:p>
          </p:txBody>
        </p:sp>
      </p:grpSp>
      <p:grpSp>
        <p:nvGrpSpPr>
          <p:cNvPr id="56" name="Group 55"/>
          <p:cNvGrpSpPr/>
          <p:nvPr/>
        </p:nvGrpSpPr>
        <p:grpSpPr>
          <a:xfrm>
            <a:off x="8823784" y="1199151"/>
            <a:ext cx="805890" cy="672728"/>
            <a:chOff x="1436732" y="798596"/>
            <a:chExt cx="956094" cy="798113"/>
          </a:xfrm>
        </p:grpSpPr>
        <p:pic>
          <p:nvPicPr>
            <p:cNvPr id="54" name="Picture 2" descr="C:\Users\chrisw\Desktop\Cloud Services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1436732" y="798596"/>
              <a:ext cx="956094" cy="65924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Link 512x512.png"/>
            <p:cNvPicPr>
              <a:picLocks noChangeAspect="1"/>
            </p:cNvPicPr>
            <p:nvPr/>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1645696" y="1229755"/>
              <a:ext cx="366953" cy="366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2" name="Picture 2" descr="C:\Users\chrisw\Desktop\Cloud Services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5224998" y="2050323"/>
            <a:ext cx="666025" cy="459235"/>
          </a:xfrm>
          <a:prstGeom prst="rect">
            <a:avLst/>
          </a:prstGeom>
          <a:noFill/>
          <a:extLst>
            <a:ext uri="{909E8E84-426E-40DD-AFC4-6F175D3DCCD1}">
              <a14:hiddenFill xmlns:a14="http://schemas.microsoft.com/office/drawing/2010/main">
                <a:solidFill>
                  <a:srgbClr val="FFFFFF"/>
                </a:solidFill>
              </a14:hiddenFill>
            </a:ext>
          </a:extLst>
        </p:spPr>
      </p:pic>
      <p:sp>
        <p:nvSpPr>
          <p:cNvPr id="63" name="Freeform 81"/>
          <p:cNvSpPr>
            <a:spLocks noEditPoints="1"/>
          </p:cNvSpPr>
          <p:nvPr/>
        </p:nvSpPr>
        <p:spPr bwMode="black">
          <a:xfrm>
            <a:off x="5660635" y="2396716"/>
            <a:ext cx="232185" cy="179757"/>
          </a:xfrm>
          <a:custGeom>
            <a:avLst/>
            <a:gdLst>
              <a:gd name="T0" fmla="*/ 71 w 75"/>
              <a:gd name="T1" fmla="*/ 58 h 58"/>
              <a:gd name="T2" fmla="*/ 4 w 75"/>
              <a:gd name="T3" fmla="*/ 58 h 58"/>
              <a:gd name="T4" fmla="*/ 0 w 75"/>
              <a:gd name="T5" fmla="*/ 54 h 58"/>
              <a:gd name="T6" fmla="*/ 0 w 75"/>
              <a:gd name="T7" fmla="*/ 4 h 58"/>
              <a:gd name="T8" fmla="*/ 4 w 75"/>
              <a:gd name="T9" fmla="*/ 0 h 58"/>
              <a:gd name="T10" fmla="*/ 71 w 75"/>
              <a:gd name="T11" fmla="*/ 0 h 58"/>
              <a:gd name="T12" fmla="*/ 75 w 75"/>
              <a:gd name="T13" fmla="*/ 4 h 58"/>
              <a:gd name="T14" fmla="*/ 75 w 75"/>
              <a:gd name="T15" fmla="*/ 54 h 58"/>
              <a:gd name="T16" fmla="*/ 71 w 75"/>
              <a:gd name="T17" fmla="*/ 58 h 58"/>
              <a:gd name="T18" fmla="*/ 8 w 75"/>
              <a:gd name="T19" fmla="*/ 50 h 58"/>
              <a:gd name="T20" fmla="*/ 67 w 75"/>
              <a:gd name="T21" fmla="*/ 50 h 58"/>
              <a:gd name="T22" fmla="*/ 67 w 75"/>
              <a:gd name="T23" fmla="*/ 16 h 58"/>
              <a:gd name="T24" fmla="*/ 39 w 75"/>
              <a:gd name="T25" fmla="*/ 38 h 58"/>
              <a:gd name="T26" fmla="*/ 35 w 75"/>
              <a:gd name="T27" fmla="*/ 38 h 58"/>
              <a:gd name="T28" fmla="*/ 8 w 75"/>
              <a:gd name="T29" fmla="*/ 17 h 58"/>
              <a:gd name="T30" fmla="*/ 8 w 75"/>
              <a:gd name="T31" fmla="*/ 50 h 58"/>
              <a:gd name="T32" fmla="*/ 9 w 75"/>
              <a:gd name="T33" fmla="*/ 8 h 58"/>
              <a:gd name="T34" fmla="*/ 37 w 75"/>
              <a:gd name="T35" fmla="*/ 30 h 58"/>
              <a:gd name="T36" fmla="*/ 65 w 75"/>
              <a:gd name="T37" fmla="*/ 8 h 58"/>
              <a:gd name="T38" fmla="*/ 9 w 75"/>
              <a:gd name="T3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8">
                <a:moveTo>
                  <a:pt x="71" y="58"/>
                </a:moveTo>
                <a:cubicBezTo>
                  <a:pt x="4" y="58"/>
                  <a:pt x="4" y="58"/>
                  <a:pt x="4" y="58"/>
                </a:cubicBezTo>
                <a:cubicBezTo>
                  <a:pt x="2" y="58"/>
                  <a:pt x="0" y="56"/>
                  <a:pt x="0" y="54"/>
                </a:cubicBezTo>
                <a:cubicBezTo>
                  <a:pt x="0" y="4"/>
                  <a:pt x="0" y="4"/>
                  <a:pt x="0" y="4"/>
                </a:cubicBezTo>
                <a:cubicBezTo>
                  <a:pt x="0" y="2"/>
                  <a:pt x="2" y="0"/>
                  <a:pt x="4" y="0"/>
                </a:cubicBezTo>
                <a:cubicBezTo>
                  <a:pt x="71" y="0"/>
                  <a:pt x="71" y="0"/>
                  <a:pt x="71" y="0"/>
                </a:cubicBezTo>
                <a:cubicBezTo>
                  <a:pt x="73" y="0"/>
                  <a:pt x="75" y="2"/>
                  <a:pt x="75" y="4"/>
                </a:cubicBezTo>
                <a:cubicBezTo>
                  <a:pt x="75" y="54"/>
                  <a:pt x="75" y="54"/>
                  <a:pt x="75" y="54"/>
                </a:cubicBezTo>
                <a:cubicBezTo>
                  <a:pt x="75" y="56"/>
                  <a:pt x="73" y="58"/>
                  <a:pt x="71" y="58"/>
                </a:cubicBezTo>
                <a:close/>
                <a:moveTo>
                  <a:pt x="8" y="50"/>
                </a:moveTo>
                <a:cubicBezTo>
                  <a:pt x="67" y="50"/>
                  <a:pt x="67" y="50"/>
                  <a:pt x="67" y="50"/>
                </a:cubicBezTo>
                <a:cubicBezTo>
                  <a:pt x="67" y="16"/>
                  <a:pt x="67" y="16"/>
                  <a:pt x="67" y="16"/>
                </a:cubicBezTo>
                <a:cubicBezTo>
                  <a:pt x="39" y="38"/>
                  <a:pt x="39" y="38"/>
                  <a:pt x="39" y="38"/>
                </a:cubicBezTo>
                <a:cubicBezTo>
                  <a:pt x="38" y="39"/>
                  <a:pt x="36" y="39"/>
                  <a:pt x="35" y="38"/>
                </a:cubicBezTo>
                <a:cubicBezTo>
                  <a:pt x="8" y="17"/>
                  <a:pt x="8" y="17"/>
                  <a:pt x="8" y="17"/>
                </a:cubicBezTo>
                <a:lnTo>
                  <a:pt x="8" y="50"/>
                </a:lnTo>
                <a:close/>
                <a:moveTo>
                  <a:pt x="9" y="8"/>
                </a:moveTo>
                <a:cubicBezTo>
                  <a:pt x="37" y="30"/>
                  <a:pt x="37" y="30"/>
                  <a:pt x="37" y="30"/>
                </a:cubicBezTo>
                <a:cubicBezTo>
                  <a:pt x="65" y="8"/>
                  <a:pt x="65" y="8"/>
                  <a:pt x="65" y="8"/>
                </a:cubicBezTo>
                <a:lnTo>
                  <a:pt x="9" y="8"/>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65" name="Title 2"/>
          <p:cNvSpPr txBox="1">
            <a:spLocks/>
          </p:cNvSpPr>
          <p:nvPr/>
        </p:nvSpPr>
        <p:spPr>
          <a:xfrm>
            <a:off x="213160" y="31827"/>
            <a:ext cx="11580441" cy="937461"/>
          </a:xfrm>
          <a:prstGeom prst="rect">
            <a:avLst/>
          </a:prstGeom>
        </p:spPr>
        <p:txBody>
          <a:bodyPr/>
          <a:lstStyle>
            <a:lvl1pPr algn="l" defTabSz="1219119" rtl="0" eaLnBrk="1" latinLnBrk="0" hangingPunct="1">
              <a:spcBef>
                <a:spcPct val="0"/>
              </a:spcBef>
              <a:buNone/>
              <a:defRPr sz="4800" kern="1200" spc="-200">
                <a:solidFill>
                  <a:schemeClr val="tx1">
                    <a:lumMod val="50000"/>
                    <a:lumOff val="50000"/>
                  </a:schemeClr>
                </a:solidFill>
                <a:latin typeface="Segoe UI Light" pitchFamily="34" charset="0"/>
                <a:ea typeface="Segoe UI" pitchFamily="34" charset="0"/>
                <a:cs typeface="Segoe UI" pitchFamily="34" charset="0"/>
              </a:defRPr>
            </a:lvl1pPr>
          </a:lstStyle>
          <a:p>
            <a:r>
              <a:rPr lang="en-US" sz="3672" dirty="0" smtClean="0">
                <a:solidFill>
                  <a:srgbClr val="FFFFFF">
                    <a:lumMod val="50000"/>
                    <a:lumOff val="50000"/>
                  </a:srgbClr>
                </a:solidFill>
              </a:rPr>
              <a:t>Solution architecture – Secure email in O365</a:t>
            </a:r>
            <a:endParaRPr lang="en-US" sz="3672" dirty="0">
              <a:solidFill>
                <a:srgbClr val="FFFFFF">
                  <a:lumMod val="50000"/>
                  <a:lumOff val="50000"/>
                </a:srgbClr>
              </a:solidFill>
            </a:endParaRPr>
          </a:p>
        </p:txBody>
      </p:sp>
      <p:sp>
        <p:nvSpPr>
          <p:cNvPr id="66" name="Rounded Rectangle 65"/>
          <p:cNvSpPr/>
          <p:nvPr/>
        </p:nvSpPr>
        <p:spPr>
          <a:xfrm>
            <a:off x="330595" y="1912793"/>
            <a:ext cx="2751747" cy="3443421"/>
          </a:xfrm>
          <a:prstGeom prst="roundRect">
            <a:avLst>
              <a:gd name="adj" fmla="val 3064"/>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36" dirty="0">
                <a:solidFill>
                  <a:srgbClr val="000000"/>
                </a:solidFill>
              </a:rPr>
              <a:t>Who does what?</a:t>
            </a:r>
          </a:p>
          <a:p>
            <a:endParaRPr lang="en-US" sz="1836" dirty="0">
              <a:solidFill>
                <a:srgbClr val="000000"/>
              </a:solidFill>
            </a:endParaRPr>
          </a:p>
          <a:p>
            <a:r>
              <a:rPr lang="en-US" sz="1836" b="1" dirty="0">
                <a:solidFill>
                  <a:srgbClr val="000000"/>
                </a:solidFill>
              </a:rPr>
              <a:t>Intune:</a:t>
            </a:r>
            <a:r>
              <a:rPr lang="en-US" sz="1836" dirty="0">
                <a:solidFill>
                  <a:srgbClr val="000000"/>
                </a:solidFill>
              </a:rPr>
              <a:t> </a:t>
            </a:r>
            <a:r>
              <a:rPr lang="en-US" sz="1632" dirty="0">
                <a:solidFill>
                  <a:srgbClr val="000000"/>
                </a:solidFill>
              </a:rPr>
              <a:t>Evaluate policy compliance for </a:t>
            </a:r>
            <a:r>
              <a:rPr lang="en-US" sz="1632" dirty="0" smtClean="0">
                <a:solidFill>
                  <a:srgbClr val="000000"/>
                </a:solidFill>
              </a:rPr>
              <a:t>device</a:t>
            </a:r>
          </a:p>
          <a:p>
            <a:endParaRPr lang="en-US" sz="1632" dirty="0">
              <a:solidFill>
                <a:srgbClr val="000000"/>
              </a:solidFill>
            </a:endParaRPr>
          </a:p>
          <a:p>
            <a:r>
              <a:rPr lang="en-US" sz="1632" b="1" dirty="0" smtClean="0">
                <a:solidFill>
                  <a:srgbClr val="000000"/>
                </a:solidFill>
              </a:rPr>
              <a:t>Azure AD: </a:t>
            </a:r>
            <a:r>
              <a:rPr lang="en-US" sz="1632" dirty="0" err="1" smtClean="0">
                <a:solidFill>
                  <a:srgbClr val="000000"/>
                </a:solidFill>
              </a:rPr>
              <a:t>Auth</a:t>
            </a:r>
            <a:r>
              <a:rPr lang="en-US" sz="1632" dirty="0" smtClean="0">
                <a:solidFill>
                  <a:srgbClr val="000000"/>
                </a:solidFill>
              </a:rPr>
              <a:t> user, provide device compliance status</a:t>
            </a:r>
            <a:endParaRPr lang="en-US" sz="2040" b="1" dirty="0">
              <a:solidFill>
                <a:srgbClr val="000000"/>
              </a:solidFill>
            </a:endParaRPr>
          </a:p>
          <a:p>
            <a:endParaRPr lang="en-US" sz="1836" dirty="0">
              <a:solidFill>
                <a:srgbClr val="000000"/>
              </a:solidFill>
            </a:endParaRPr>
          </a:p>
          <a:p>
            <a:r>
              <a:rPr lang="en-US" sz="1836" b="1" dirty="0">
                <a:solidFill>
                  <a:srgbClr val="000000"/>
                </a:solidFill>
              </a:rPr>
              <a:t>Exchange Online:</a:t>
            </a:r>
            <a:r>
              <a:rPr lang="en-US" sz="1836" dirty="0">
                <a:solidFill>
                  <a:srgbClr val="000000"/>
                </a:solidFill>
              </a:rPr>
              <a:t> </a:t>
            </a:r>
            <a:r>
              <a:rPr lang="en-US" sz="1632" dirty="0" smtClean="0">
                <a:solidFill>
                  <a:srgbClr val="000000"/>
                </a:solidFill>
              </a:rPr>
              <a:t>Enforces access to email based on device state.</a:t>
            </a:r>
            <a:endParaRPr lang="en-US" sz="1632" dirty="0">
              <a:solidFill>
                <a:srgbClr val="000000"/>
              </a:solidFill>
            </a:endParaRPr>
          </a:p>
        </p:txBody>
      </p:sp>
      <p:pic>
        <p:nvPicPr>
          <p:cNvPr id="67" name="Picture 11" descr="Cloud 512x512.png"/>
          <p:cNvPicPr>
            <a:picLocks noChangeAspect="1"/>
          </p:cNvPicPr>
          <p:nvPr/>
        </p:nvPicPr>
        <p:blipFill>
          <a:blip r:embed="rId5" cstate="print">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9773468" y="3663287"/>
            <a:ext cx="617215" cy="617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 name="Picture 18" descr="Utilities 512x512.png"/>
          <p:cNvPicPr>
            <a:picLocks noChangeAspect="1"/>
          </p:cNvPicPr>
          <p:nvPr/>
        </p:nvPicPr>
        <p:blipFill>
          <a:blip r:embed="rId6" cstate="print">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10247537" y="3962377"/>
            <a:ext cx="325015" cy="325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8" name="Group 87"/>
          <p:cNvGrpSpPr/>
          <p:nvPr/>
        </p:nvGrpSpPr>
        <p:grpSpPr>
          <a:xfrm>
            <a:off x="6260302" y="1844740"/>
            <a:ext cx="2292422" cy="836495"/>
            <a:chOff x="6260302" y="1844740"/>
            <a:chExt cx="2292422" cy="836495"/>
          </a:xfrm>
        </p:grpSpPr>
        <p:sp>
          <p:nvSpPr>
            <p:cNvPr id="33" name="TextBox 32"/>
            <p:cNvSpPr txBox="1"/>
            <p:nvPr/>
          </p:nvSpPr>
          <p:spPr>
            <a:xfrm rot="20396360">
              <a:off x="6872854" y="1844740"/>
              <a:ext cx="1526077" cy="280718"/>
            </a:xfrm>
            <a:prstGeom prst="rect">
              <a:avLst/>
            </a:prstGeom>
            <a:noFill/>
          </p:spPr>
          <p:txBody>
            <a:bodyPr wrap="square" rtlCol="0">
              <a:spAutoFit/>
            </a:bodyPr>
            <a:lstStyle/>
            <a:p>
              <a:pPr algn="ctr"/>
              <a:r>
                <a:rPr lang="en-US" sz="1224" dirty="0" smtClean="0">
                  <a:solidFill>
                    <a:srgbClr val="FFFFFF"/>
                  </a:solidFill>
                  <a:latin typeface="Segoe UI Light" panose="020B0502040204020203" pitchFamily="34" charset="0"/>
                  <a:cs typeface="Segoe UI Light" panose="020B0502040204020203" pitchFamily="34" charset="0"/>
                </a:rPr>
                <a:t>Return Device state</a:t>
              </a:r>
              <a:endParaRPr lang="en-US" sz="1224" dirty="0">
                <a:solidFill>
                  <a:srgbClr val="FFFFFF"/>
                </a:solidFill>
                <a:latin typeface="Segoe UI Light" panose="020B0502040204020203" pitchFamily="34" charset="0"/>
                <a:cs typeface="Segoe UI Light" panose="020B0502040204020203" pitchFamily="34" charset="0"/>
              </a:endParaRPr>
            </a:p>
          </p:txBody>
        </p:sp>
        <p:cxnSp>
          <p:nvCxnSpPr>
            <p:cNvPr id="69" name="Straight Arrow Connector 68"/>
            <p:cNvCxnSpPr/>
            <p:nvPr/>
          </p:nvCxnSpPr>
          <p:spPr>
            <a:xfrm flipH="1">
              <a:off x="6260302" y="1879288"/>
              <a:ext cx="2292422" cy="801947"/>
            </a:xfrm>
            <a:prstGeom prst="straightConnector1">
              <a:avLst/>
            </a:prstGeom>
            <a:ln>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771572" y="2302010"/>
              <a:ext cx="316939" cy="344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smtClean="0">
                  <a:solidFill>
                    <a:srgbClr val="FFFFFF"/>
                  </a:solidFill>
                </a:rPr>
                <a:t>3</a:t>
              </a:r>
              <a:endParaRPr lang="en-US" sz="1836" dirty="0">
                <a:solidFill>
                  <a:srgbClr val="FFFFFF"/>
                </a:solidFill>
              </a:endParaRPr>
            </a:p>
          </p:txBody>
        </p:sp>
      </p:grpSp>
      <p:grpSp>
        <p:nvGrpSpPr>
          <p:cNvPr id="91" name="Group 90"/>
          <p:cNvGrpSpPr/>
          <p:nvPr/>
        </p:nvGrpSpPr>
        <p:grpSpPr>
          <a:xfrm>
            <a:off x="8330433" y="4386749"/>
            <a:ext cx="1951727" cy="1481494"/>
            <a:chOff x="8330433" y="4386749"/>
            <a:chExt cx="1951727" cy="1481494"/>
          </a:xfrm>
        </p:grpSpPr>
        <p:sp>
          <p:nvSpPr>
            <p:cNvPr id="31" name="TextBox 30"/>
            <p:cNvSpPr txBox="1"/>
            <p:nvPr/>
          </p:nvSpPr>
          <p:spPr>
            <a:xfrm>
              <a:off x="8583317" y="5210755"/>
              <a:ext cx="1698843" cy="657488"/>
            </a:xfrm>
            <a:prstGeom prst="rect">
              <a:avLst/>
            </a:prstGeom>
            <a:noFill/>
          </p:spPr>
          <p:txBody>
            <a:bodyPr wrap="square" rtlCol="0">
              <a:spAutoFit/>
            </a:bodyPr>
            <a:lstStyle/>
            <a:p>
              <a:pPr algn="ctr"/>
              <a:r>
                <a:rPr lang="en-US" sz="1224" dirty="0" smtClean="0">
                  <a:solidFill>
                    <a:srgbClr val="FFFFFF"/>
                  </a:solidFill>
                  <a:latin typeface="Segoe UI Light" panose="020B0502040204020203" pitchFamily="34" charset="0"/>
                  <a:cs typeface="Segoe UI Light" panose="020B0502040204020203" pitchFamily="34" charset="0"/>
                </a:rPr>
                <a:t>Enrollment / Compliance Remediation</a:t>
              </a:r>
              <a:endParaRPr lang="en-US" sz="1224" dirty="0">
                <a:solidFill>
                  <a:srgbClr val="FFFFFF"/>
                </a:solidFill>
                <a:latin typeface="Segoe UI Light" panose="020B0502040204020203" pitchFamily="34" charset="0"/>
                <a:cs typeface="Segoe UI Light" panose="020B0502040204020203" pitchFamily="34" charset="0"/>
              </a:endParaRPr>
            </a:p>
          </p:txBody>
        </p:sp>
        <p:sp>
          <p:nvSpPr>
            <p:cNvPr id="38" name="Oval 37"/>
            <p:cNvSpPr/>
            <p:nvPr/>
          </p:nvSpPr>
          <p:spPr>
            <a:xfrm>
              <a:off x="8914486" y="4831295"/>
              <a:ext cx="316939" cy="344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rgbClr val="FFFFFF"/>
                  </a:solidFill>
                </a:rPr>
                <a:t>5</a:t>
              </a:r>
            </a:p>
          </p:txBody>
        </p:sp>
        <p:cxnSp>
          <p:nvCxnSpPr>
            <p:cNvPr id="72" name="Straight Arrow Connector 71"/>
            <p:cNvCxnSpPr/>
            <p:nvPr/>
          </p:nvCxnSpPr>
          <p:spPr>
            <a:xfrm flipV="1">
              <a:off x="8330433" y="4386749"/>
              <a:ext cx="1751642" cy="995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6212090" y="4893613"/>
            <a:ext cx="2033418" cy="1675403"/>
            <a:chOff x="6212090" y="4893613"/>
            <a:chExt cx="2033418" cy="1675403"/>
          </a:xfrm>
        </p:grpSpPr>
        <p:sp>
          <p:nvSpPr>
            <p:cNvPr id="21" name="Flowchart: Document 20"/>
            <p:cNvSpPr/>
            <p:nvPr/>
          </p:nvSpPr>
          <p:spPr>
            <a:xfrm>
              <a:off x="6561290" y="4893613"/>
              <a:ext cx="1684218" cy="1675403"/>
            </a:xfrm>
            <a:prstGeom prst="flowChartDocumen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24" dirty="0">
                  <a:solidFill>
                    <a:srgbClr val="FFFFFF"/>
                  </a:solidFill>
                </a:rPr>
                <a:t>Quarantine </a:t>
              </a:r>
              <a:r>
                <a:rPr lang="en-US" sz="1224" dirty="0" smtClean="0">
                  <a:solidFill>
                    <a:srgbClr val="FFFFFF"/>
                  </a:solidFill>
                </a:rPr>
                <a:t>email with remediation steps</a:t>
              </a:r>
              <a:endParaRPr lang="en-US" sz="1224" dirty="0">
                <a:solidFill>
                  <a:srgbClr val="FFFFFF"/>
                </a:solidFill>
              </a:endParaRPr>
            </a:p>
            <a:p>
              <a:pPr algn="ctr"/>
              <a:endParaRPr lang="en-US" sz="1224" dirty="0">
                <a:solidFill>
                  <a:srgbClr val="FFFFFF"/>
                </a:solidFill>
              </a:endParaRPr>
            </a:p>
            <a:p>
              <a:pPr algn="ctr"/>
              <a:r>
                <a:rPr lang="en-US" sz="1224" dirty="0" smtClean="0">
                  <a:solidFill>
                    <a:srgbClr val="FFFFFF"/>
                  </a:solidFill>
                </a:rPr>
                <a:t>Link to enroll device/Compliance Remediation steps</a:t>
              </a:r>
              <a:endParaRPr lang="en-US" sz="1224" dirty="0">
                <a:solidFill>
                  <a:srgbClr val="FFFFFF"/>
                </a:solidFill>
              </a:endParaRPr>
            </a:p>
          </p:txBody>
        </p:sp>
        <p:cxnSp>
          <p:nvCxnSpPr>
            <p:cNvPr id="77" name="Straight Arrow Connector 76"/>
            <p:cNvCxnSpPr>
              <a:stCxn id="4" idx="3"/>
            </p:cNvCxnSpPr>
            <p:nvPr/>
          </p:nvCxnSpPr>
          <p:spPr>
            <a:xfrm flipV="1">
              <a:off x="6212090" y="5669699"/>
              <a:ext cx="303584" cy="477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4721344" y="2720841"/>
            <a:ext cx="1406192" cy="2725031"/>
            <a:chOff x="4721344" y="2720841"/>
            <a:chExt cx="1406192" cy="2725031"/>
          </a:xfrm>
        </p:grpSpPr>
        <p:sp>
          <p:nvSpPr>
            <p:cNvPr id="41" name="Oval 40"/>
            <p:cNvSpPr/>
            <p:nvPr/>
          </p:nvSpPr>
          <p:spPr>
            <a:xfrm>
              <a:off x="5265971" y="4054790"/>
              <a:ext cx="316939" cy="3448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solidFill>
                    <a:srgbClr val="FFFFFF"/>
                  </a:solidFill>
                </a:rPr>
                <a:t>7</a:t>
              </a:r>
            </a:p>
          </p:txBody>
        </p:sp>
        <p:cxnSp>
          <p:nvCxnSpPr>
            <p:cNvPr id="78" name="Straight Arrow Connector 77"/>
            <p:cNvCxnSpPr/>
            <p:nvPr/>
          </p:nvCxnSpPr>
          <p:spPr>
            <a:xfrm>
              <a:off x="5349699" y="2720841"/>
              <a:ext cx="42888" cy="2725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721344" y="4582412"/>
              <a:ext cx="1406192" cy="469103"/>
            </a:xfrm>
            <a:prstGeom prst="rect">
              <a:avLst/>
            </a:prstGeom>
            <a:noFill/>
          </p:spPr>
          <p:txBody>
            <a:bodyPr wrap="square" rtlCol="0">
              <a:spAutoFit/>
            </a:bodyPr>
            <a:lstStyle/>
            <a:p>
              <a:pPr algn="ctr"/>
              <a:r>
                <a:rPr lang="en-US" sz="1224" dirty="0" smtClean="0">
                  <a:solidFill>
                    <a:srgbClr val="FFFFFF"/>
                  </a:solidFill>
                  <a:latin typeface="Segoe UI Light" panose="020B0502040204020203" pitchFamily="34" charset="0"/>
                  <a:cs typeface="Segoe UI Light" panose="020B0502040204020203" pitchFamily="34" charset="0"/>
                </a:rPr>
                <a:t>If compliant, email access is granted</a:t>
              </a:r>
              <a:endParaRPr lang="en-US" sz="1224" dirty="0">
                <a:solidFill>
                  <a:srgbClr val="FFFFFF"/>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355769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t>Enrollment of Corporate Windows Devices</a:t>
            </a:r>
            <a:endParaRPr lang="en-US" sz="6000" dirty="0"/>
          </a:p>
        </p:txBody>
      </p:sp>
    </p:spTree>
    <p:extLst>
      <p:ext uri="{BB962C8B-B14F-4D97-AF65-F5344CB8AC3E}">
        <p14:creationId xmlns:p14="http://schemas.microsoft.com/office/powerpoint/2010/main" val="858997406"/>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487" y="1981902"/>
            <a:ext cx="6444871" cy="4715760"/>
          </a:xfrm>
          <a:prstGeom prst="rect">
            <a:avLst/>
          </a:prstGeom>
        </p:spPr>
      </p:pic>
      <p:grpSp>
        <p:nvGrpSpPr>
          <p:cNvPr id="2" name="Group 1"/>
          <p:cNvGrpSpPr/>
          <p:nvPr/>
        </p:nvGrpSpPr>
        <p:grpSpPr>
          <a:xfrm>
            <a:off x="26837" y="77961"/>
            <a:ext cx="6152108" cy="1534858"/>
            <a:chOff x="327913" y="843519"/>
            <a:chExt cx="6152108" cy="1534858"/>
          </a:xfrm>
        </p:grpSpPr>
        <p:sp>
          <p:nvSpPr>
            <p:cNvPr id="5" name="TextBox 4"/>
            <p:cNvSpPr txBox="1"/>
            <p:nvPr/>
          </p:nvSpPr>
          <p:spPr>
            <a:xfrm>
              <a:off x="327913" y="843519"/>
              <a:ext cx="6152108" cy="1534858"/>
            </a:xfrm>
            <a:prstGeom prst="rect">
              <a:avLst/>
            </a:prstGeom>
            <a:noFill/>
          </p:spPr>
          <p:txBody>
            <a:bodyPr wrap="square" rtlCol="0">
              <a:spAutoFit/>
            </a:bodyPr>
            <a:lstStyle/>
            <a:p>
              <a:pPr>
                <a:lnSpc>
                  <a:spcPct val="150000"/>
                </a:lnSpc>
              </a:pPr>
              <a:r>
                <a:rPr lang="en-US" sz="1836" b="1" dirty="0">
                  <a:solidFill>
                    <a:srgbClr val="FFFFFF"/>
                  </a:solidFill>
                </a:rPr>
                <a:t>Image and Configuration Designer </a:t>
              </a:r>
              <a:r>
                <a:rPr lang="en-US" sz="1836" dirty="0">
                  <a:solidFill>
                    <a:srgbClr val="FFFFFF"/>
                  </a:solidFill>
                </a:rPr>
                <a:t>is used to </a:t>
              </a:r>
            </a:p>
            <a:p>
              <a:pPr marL="816022" lvl="1" indent="-349724">
                <a:lnSpc>
                  <a:spcPct val="150000"/>
                </a:lnSpc>
                <a:buFont typeface="Arial" panose="020B0604020202020204" pitchFamily="34" charset="0"/>
                <a:buChar char="•"/>
              </a:pPr>
              <a:r>
                <a:rPr lang="en-US" sz="1836" dirty="0">
                  <a:solidFill>
                    <a:srgbClr val="FFFFFF"/>
                  </a:solidFill>
                </a:rPr>
                <a:t>Build a customized Mobile or Desktop image </a:t>
              </a:r>
            </a:p>
            <a:p>
              <a:pPr marL="816022" lvl="1" indent="-349724">
                <a:buFont typeface="Arial" panose="020B0604020202020204" pitchFamily="34" charset="0"/>
                <a:buChar char="•"/>
              </a:pPr>
              <a:r>
                <a:rPr lang="en-US" sz="1836" dirty="0">
                  <a:solidFill>
                    <a:srgbClr val="FFFFFF"/>
                  </a:solidFill>
                </a:rPr>
                <a:t>Create a provisioning package that allows to customize Windows devices without re-imaging.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412" y="1335096"/>
              <a:ext cx="494536" cy="4945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28" y="1843044"/>
              <a:ext cx="494536" cy="494536"/>
            </a:xfrm>
            <a:prstGeom prst="rect">
              <a:avLst/>
            </a:prstGeom>
          </p:spPr>
        </p:pic>
      </p:grpSp>
      <p:sp>
        <p:nvSpPr>
          <p:cNvPr id="9" name="Rectangle 8"/>
          <p:cNvSpPr/>
          <p:nvPr/>
        </p:nvSpPr>
        <p:spPr>
          <a:xfrm>
            <a:off x="6751637" y="53232"/>
            <a:ext cx="5062434" cy="1928670"/>
          </a:xfrm>
          <a:prstGeom prst="rect">
            <a:avLst/>
          </a:prstGeom>
        </p:spPr>
        <p:txBody>
          <a:bodyPr wrap="square">
            <a:spAutoFit/>
          </a:bodyPr>
          <a:lstStyle/>
          <a:p>
            <a:pPr marL="0" lvl="1">
              <a:lnSpc>
                <a:spcPct val="150000"/>
              </a:lnSpc>
            </a:pPr>
            <a:r>
              <a:rPr lang="en-US" sz="1836" b="1" dirty="0">
                <a:solidFill>
                  <a:srgbClr val="FFFFFF"/>
                </a:solidFill>
              </a:rPr>
              <a:t>Provisioning Package </a:t>
            </a:r>
            <a:r>
              <a:rPr lang="en-US" sz="1836" dirty="0">
                <a:solidFill>
                  <a:srgbClr val="FFFFFF"/>
                </a:solidFill>
              </a:rPr>
              <a:t>can be </a:t>
            </a:r>
          </a:p>
          <a:p>
            <a:pPr marL="291436" indent="-291436">
              <a:buFont typeface="Arial" panose="020B0604020202020204" pitchFamily="34" charset="0"/>
              <a:buChar char="•"/>
            </a:pPr>
            <a:r>
              <a:rPr lang="en-US" sz="1836" dirty="0">
                <a:solidFill>
                  <a:srgbClr val="FFFFFF"/>
                </a:solidFill>
              </a:rPr>
              <a:t>Consumed from removable media (SD/USB)</a:t>
            </a:r>
          </a:p>
          <a:p>
            <a:pPr marL="291436" indent="-291436">
              <a:buFont typeface="Arial" panose="020B0604020202020204" pitchFamily="34" charset="0"/>
              <a:buChar char="•"/>
            </a:pPr>
            <a:r>
              <a:rPr lang="en-US" sz="1836" dirty="0">
                <a:solidFill>
                  <a:srgbClr val="FFFFFF"/>
                </a:solidFill>
              </a:rPr>
              <a:t>Applied through USB tether or NFC tag</a:t>
            </a:r>
          </a:p>
          <a:p>
            <a:pPr marL="291436" indent="-291436">
              <a:buFont typeface="Arial" panose="020B0604020202020204" pitchFamily="34" charset="0"/>
              <a:buChar char="•"/>
            </a:pPr>
            <a:r>
              <a:rPr lang="en-US" sz="1836" dirty="0">
                <a:solidFill>
                  <a:srgbClr val="FFFFFF"/>
                </a:solidFill>
              </a:rPr>
              <a:t>Attached to email or downloaded from network</a:t>
            </a:r>
          </a:p>
          <a:p>
            <a:pPr marL="291436" indent="-291436">
              <a:buFont typeface="Arial" panose="020B0604020202020204" pitchFamily="34" charset="0"/>
              <a:buChar char="•"/>
            </a:pPr>
            <a:r>
              <a:rPr lang="en-US" sz="1836" dirty="0">
                <a:solidFill>
                  <a:srgbClr val="FFFFFF"/>
                </a:solidFill>
              </a:rPr>
              <a:t>Embedded in the OS image </a:t>
            </a:r>
          </a:p>
        </p:txBody>
      </p:sp>
      <p:sp>
        <p:nvSpPr>
          <p:cNvPr id="30" name="Rectangle 29"/>
          <p:cNvSpPr/>
          <p:nvPr/>
        </p:nvSpPr>
        <p:spPr>
          <a:xfrm>
            <a:off x="6599237" y="2354262"/>
            <a:ext cx="5970535" cy="4047518"/>
          </a:xfrm>
          <a:prstGeom prst="rect">
            <a:avLst/>
          </a:prstGeom>
        </p:spPr>
        <p:txBody>
          <a:bodyPr wrap="square">
            <a:spAutoFit/>
          </a:bodyPr>
          <a:lstStyle/>
          <a:p>
            <a:pPr marL="0" lvl="1"/>
            <a:r>
              <a:rPr lang="en-US" sz="1836" b="1" dirty="0">
                <a:solidFill>
                  <a:srgbClr val="FFFFFF"/>
                </a:solidFill>
              </a:rPr>
              <a:t>WHAT </a:t>
            </a:r>
            <a:r>
              <a:rPr lang="en-US" sz="1836" dirty="0">
                <a:solidFill>
                  <a:srgbClr val="FFFFFF"/>
                </a:solidFill>
              </a:rPr>
              <a:t>can be customized by provisioning package:</a:t>
            </a:r>
          </a:p>
          <a:p>
            <a:pPr marL="0" lvl="1"/>
            <a:endParaRPr lang="en-US" sz="1836" dirty="0">
              <a:solidFill>
                <a:srgbClr val="FFFFFF"/>
              </a:solidFill>
            </a:endParaRPr>
          </a:p>
          <a:p>
            <a:pPr marL="291436" lvl="1" indent="-291436">
              <a:buFont typeface="Arial" panose="020B0604020202020204" pitchFamily="34" charset="0"/>
              <a:buChar char="•"/>
            </a:pPr>
            <a:r>
              <a:rPr lang="en-US" sz="1836" dirty="0">
                <a:solidFill>
                  <a:srgbClr val="FFFFFF"/>
                </a:solidFill>
              </a:rPr>
              <a:t>First run experience customization</a:t>
            </a:r>
          </a:p>
          <a:p>
            <a:pPr marL="291436" lvl="1" indent="-291436">
              <a:buFont typeface="Arial" panose="020B0604020202020204" pitchFamily="34" charset="0"/>
              <a:buChar char="•"/>
            </a:pPr>
            <a:r>
              <a:rPr lang="en-US" sz="1836" dirty="0">
                <a:solidFill>
                  <a:srgbClr val="FFFFFF"/>
                </a:solidFill>
              </a:rPr>
              <a:t>Bulk enrollment into MDM, domain join</a:t>
            </a:r>
          </a:p>
          <a:p>
            <a:pPr marL="291436" lvl="1" indent="-291436">
              <a:buFont typeface="Arial" panose="020B0604020202020204" pitchFamily="34" charset="0"/>
              <a:buChar char="•"/>
            </a:pPr>
            <a:r>
              <a:rPr lang="en-US" sz="1836" dirty="0">
                <a:solidFill>
                  <a:srgbClr val="FFFFFF"/>
                </a:solidFill>
              </a:rPr>
              <a:t>SKU upgrade instructions e.g. Core to Enterprise</a:t>
            </a:r>
          </a:p>
          <a:p>
            <a:pPr marL="291436" lvl="1" indent="-291436">
              <a:buFont typeface="Arial" panose="020B0604020202020204" pitchFamily="34" charset="0"/>
              <a:buChar char="•"/>
            </a:pPr>
            <a:r>
              <a:rPr lang="en-US" sz="1836" dirty="0">
                <a:solidFill>
                  <a:srgbClr val="FFFFFF"/>
                </a:solidFill>
              </a:rPr>
              <a:t>Application - Store (with VPP), Line of Business, Win32</a:t>
            </a:r>
          </a:p>
          <a:p>
            <a:pPr marL="291436" lvl="1" indent="-291436">
              <a:buFont typeface="Arial" panose="020B0604020202020204" pitchFamily="34" charset="0"/>
              <a:buChar char="•"/>
            </a:pPr>
            <a:r>
              <a:rPr lang="en-US" sz="1836" dirty="0">
                <a:solidFill>
                  <a:srgbClr val="FFFFFF"/>
                </a:solidFill>
              </a:rPr>
              <a:t>Enterprise policies - Security restrictions, encryption, update settings</a:t>
            </a:r>
          </a:p>
          <a:p>
            <a:pPr marL="291436" lvl="1" indent="-291436">
              <a:buFont typeface="Arial" panose="020B0604020202020204" pitchFamily="34" charset="0"/>
              <a:buChar char="•"/>
            </a:pPr>
            <a:r>
              <a:rPr lang="en-US" sz="1836" dirty="0">
                <a:solidFill>
                  <a:srgbClr val="FFFFFF"/>
                </a:solidFill>
              </a:rPr>
              <a:t>Enterprise profiles - Wi-Fi, VPN, Email</a:t>
            </a:r>
          </a:p>
          <a:p>
            <a:pPr marL="291436" lvl="1" indent="-291436">
              <a:buFont typeface="Arial" panose="020B0604020202020204" pitchFamily="34" charset="0"/>
              <a:buChar char="•"/>
            </a:pPr>
            <a:r>
              <a:rPr lang="en-US" sz="1836" dirty="0">
                <a:solidFill>
                  <a:srgbClr val="FFFFFF"/>
                </a:solidFill>
              </a:rPr>
              <a:t>Root, CA and Client Certificates</a:t>
            </a:r>
          </a:p>
          <a:p>
            <a:pPr marL="291436" lvl="1" indent="-291436">
              <a:buFont typeface="Arial" panose="020B0604020202020204" pitchFamily="34" charset="0"/>
              <a:buChar char="•"/>
            </a:pPr>
            <a:r>
              <a:rPr lang="en-US" sz="1836" dirty="0">
                <a:solidFill>
                  <a:srgbClr val="FFFFFF"/>
                </a:solidFill>
              </a:rPr>
              <a:t>Offline content – documents, audio/video, pictures</a:t>
            </a:r>
          </a:p>
          <a:p>
            <a:pPr marL="291436" lvl="1" indent="-291436">
              <a:buFont typeface="Arial" panose="020B0604020202020204" pitchFamily="34" charset="0"/>
              <a:buChar char="•"/>
            </a:pPr>
            <a:r>
              <a:rPr lang="en-US" sz="1836" dirty="0">
                <a:solidFill>
                  <a:srgbClr val="FFFFFF"/>
                </a:solidFill>
              </a:rPr>
              <a:t>Settings available in unattend.xml before (Desktop only)</a:t>
            </a:r>
          </a:p>
        </p:txBody>
      </p:sp>
    </p:spTree>
    <p:extLst>
      <p:ext uri="{BB962C8B-B14F-4D97-AF65-F5344CB8AC3E}">
        <p14:creationId xmlns:p14="http://schemas.microsoft.com/office/powerpoint/2010/main" val="164555866"/>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71191"/>
            <a:ext cx="11889564" cy="917575"/>
          </a:xfrm>
        </p:spPr>
        <p:txBody>
          <a:bodyPr/>
          <a:lstStyle/>
          <a:p>
            <a:r>
              <a:rPr lang="en-US" dirty="0" smtClean="0"/>
              <a:t>Device Enrollment Manager</a:t>
            </a:r>
            <a:endParaRPr lang="en-US" dirty="0"/>
          </a:p>
        </p:txBody>
      </p:sp>
      <p:sp>
        <p:nvSpPr>
          <p:cNvPr id="3" name="Text Placeholder 2"/>
          <p:cNvSpPr>
            <a:spLocks noGrp="1"/>
          </p:cNvSpPr>
          <p:nvPr>
            <p:ph type="body" sz="quarter" idx="11"/>
          </p:nvPr>
        </p:nvSpPr>
        <p:spPr>
          <a:xfrm>
            <a:off x="20113" y="982663"/>
            <a:ext cx="7425489" cy="8032968"/>
          </a:xfrm>
        </p:spPr>
        <p:txBody>
          <a:bodyPr/>
          <a:lstStyle/>
          <a:p>
            <a:pPr>
              <a:lnSpc>
                <a:spcPct val="150000"/>
              </a:lnSpc>
            </a:pPr>
            <a:r>
              <a:rPr lang="en-US" sz="2000" dirty="0" smtClean="0">
                <a:latin typeface="+mn-lt"/>
              </a:rPr>
              <a:t>New Device Enrollment Manager role in Intune, enroll up to 1000 devices using an AAD service account</a:t>
            </a:r>
          </a:p>
          <a:p>
            <a:pPr marL="342900" indent="-342900">
              <a:lnSpc>
                <a:spcPct val="150000"/>
              </a:lnSpc>
              <a:buFont typeface="Arial" panose="020B0604020202020204" pitchFamily="34" charset="0"/>
              <a:buChar char="•"/>
            </a:pPr>
            <a:r>
              <a:rPr lang="en-US" sz="2000" dirty="0" smtClean="0">
                <a:latin typeface="+mn-lt"/>
              </a:rPr>
              <a:t>Supports mass enrollment under a single account for task worker devices to minimize account and password management overhead</a:t>
            </a:r>
          </a:p>
          <a:p>
            <a:pPr marL="342900" indent="-342900">
              <a:lnSpc>
                <a:spcPct val="150000"/>
              </a:lnSpc>
              <a:buFont typeface="Arial" panose="020B0604020202020204" pitchFamily="34" charset="0"/>
              <a:buChar char="•"/>
            </a:pPr>
            <a:r>
              <a:rPr lang="en-US" sz="2000" dirty="0" smtClean="0">
                <a:latin typeface="+mn-lt"/>
              </a:rPr>
              <a:t>Allows customers to device service account for specific task worker roles (like Sales_Clerk), so all devices associated with that account can be targeted with the same apps and policies</a:t>
            </a:r>
          </a:p>
          <a:p>
            <a:pPr marL="342900" indent="-342900">
              <a:lnSpc>
                <a:spcPct val="150000"/>
              </a:lnSpc>
              <a:buFont typeface="Arial" panose="020B0604020202020204" pitchFamily="34" charset="0"/>
              <a:buChar char="•"/>
            </a:pPr>
            <a:r>
              <a:rPr lang="en-US" sz="2000" dirty="0" smtClean="0">
                <a:latin typeface="+mn-lt"/>
              </a:rPr>
              <a:t>Limits Company Portal so that user of the device can’t wipe or lock all other devices associated with that account</a:t>
            </a:r>
          </a:p>
          <a:p>
            <a:pPr>
              <a:lnSpc>
                <a:spcPct val="150000"/>
              </a:lnSpc>
            </a:pPr>
            <a:endParaRPr lang="en-US" sz="2000" dirty="0" smtClean="0">
              <a:latin typeface="+mn-lt"/>
            </a:endParaRPr>
          </a:p>
          <a:p>
            <a:pPr>
              <a:lnSpc>
                <a:spcPct val="150000"/>
              </a:lnSpc>
            </a:pPr>
            <a:endParaRPr lang="en-US" sz="2000" dirty="0" smtClean="0">
              <a:latin typeface="+mn-lt"/>
            </a:endParaRPr>
          </a:p>
          <a:p>
            <a:pPr>
              <a:lnSpc>
                <a:spcPct val="150000"/>
              </a:lnSpc>
            </a:pPr>
            <a:endParaRPr lang="en-US" sz="2000" dirty="0" smtClean="0">
              <a:latin typeface="+mn-lt"/>
            </a:endParaRPr>
          </a:p>
          <a:p>
            <a:endParaRPr lang="en-US" sz="2000" dirty="0" smtClean="0">
              <a:latin typeface="+mn-lt"/>
            </a:endParaRPr>
          </a:p>
          <a:p>
            <a:endParaRPr lang="en-US" sz="2000" dirty="0" smtClean="0">
              <a:latin typeface="+mn-lt"/>
            </a:endParaRPr>
          </a:p>
          <a:p>
            <a:endParaRPr lang="en-US" sz="2000" dirty="0">
              <a:latin typeface="+mn-lt"/>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769" y="982662"/>
            <a:ext cx="4834257" cy="4891808"/>
          </a:xfrm>
          <a:prstGeom prst="rect">
            <a:avLst/>
          </a:prstGeom>
          <a:effectLst>
            <a:reflection stA="45000" endPos="18000" dist="50800" dir="5400000" sy="-100000" algn="bl" rotWithShape="0"/>
          </a:effectLst>
        </p:spPr>
      </p:pic>
    </p:spTree>
    <p:extLst>
      <p:ext uri="{BB962C8B-B14F-4D97-AF65-F5344CB8AC3E}">
        <p14:creationId xmlns:p14="http://schemas.microsoft.com/office/powerpoint/2010/main" val="20630210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t>Lockdown:  Restricting corporate owned devices</a:t>
            </a:r>
            <a:endParaRPr lang="en-US" sz="6000" dirty="0"/>
          </a:p>
        </p:txBody>
      </p:sp>
    </p:spTree>
    <p:extLst>
      <p:ext uri="{BB962C8B-B14F-4D97-AF65-F5344CB8AC3E}">
        <p14:creationId xmlns:p14="http://schemas.microsoft.com/office/powerpoint/2010/main" val="1925197642"/>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Device lockdown</a:t>
            </a:r>
            <a:endParaRPr lang="en-US" dirty="0"/>
          </a:p>
        </p:txBody>
      </p:sp>
      <p:sp>
        <p:nvSpPr>
          <p:cNvPr id="4" name="Text Placeholder 3"/>
          <p:cNvSpPr>
            <a:spLocks noGrp="1"/>
          </p:cNvSpPr>
          <p:nvPr>
            <p:ph type="body" sz="quarter" idx="10"/>
          </p:nvPr>
        </p:nvSpPr>
        <p:spPr>
          <a:xfrm>
            <a:off x="274639" y="1363662"/>
            <a:ext cx="5486399" cy="5940088"/>
          </a:xfrm>
        </p:spPr>
        <p:txBody>
          <a:bodyPr/>
          <a:lstStyle/>
          <a:p>
            <a:r>
              <a:rPr lang="en-US" dirty="0" smtClean="0"/>
              <a:t>Kiosk Policy allows IT admin to:</a:t>
            </a:r>
          </a:p>
          <a:p>
            <a:pPr marL="571500" indent="-571500">
              <a:buFont typeface="Arial" panose="020B0604020202020204" pitchFamily="34" charset="0"/>
              <a:buChar char="•"/>
            </a:pPr>
            <a:r>
              <a:rPr lang="en-US" sz="2800" dirty="0" smtClean="0"/>
              <a:t>Lockdown to a single managed app</a:t>
            </a:r>
          </a:p>
          <a:p>
            <a:pPr marL="571500" indent="-571500">
              <a:buFont typeface="Arial" panose="020B0604020202020204" pitchFamily="34" charset="0"/>
              <a:buChar char="•"/>
            </a:pPr>
            <a:r>
              <a:rPr lang="en-US" sz="2800" dirty="0" smtClean="0"/>
              <a:t>Configure device attributes that can be locked down</a:t>
            </a:r>
          </a:p>
          <a:p>
            <a:pPr marL="571500" indent="-571500">
              <a:buFont typeface="Arial" panose="020B0604020202020204" pitchFamily="34" charset="0"/>
              <a:buChar char="•"/>
            </a:pPr>
            <a:r>
              <a:rPr lang="en-US" sz="2800" dirty="0" smtClean="0"/>
              <a:t>End user cannot modify device state</a:t>
            </a:r>
          </a:p>
          <a:p>
            <a:pPr marL="571500" indent="-571500">
              <a:buFont typeface="Arial" panose="020B0604020202020204" pitchFamily="34" charset="0"/>
              <a:buChar char="•"/>
            </a:pPr>
            <a:r>
              <a:rPr lang="en-US" sz="2800" dirty="0" smtClean="0"/>
              <a:t>Available on iOS (supervised mode), Android, and Windows Phone 8.1 (through URI)</a:t>
            </a:r>
          </a:p>
          <a:p>
            <a:endParaRPr lang="en-US" dirty="0"/>
          </a:p>
        </p:txBody>
      </p:sp>
      <p:pic>
        <p:nvPicPr>
          <p:cNvPr id="7" name="Picture 6"/>
          <p:cNvPicPr>
            <a:picLocks noChangeAspect="1"/>
          </p:cNvPicPr>
          <p:nvPr/>
        </p:nvPicPr>
        <p:blipFill>
          <a:blip r:embed="rId2"/>
          <a:stretch>
            <a:fillRect/>
          </a:stretch>
        </p:blipFill>
        <p:spPr>
          <a:xfrm>
            <a:off x="6219421" y="1363662"/>
            <a:ext cx="6178700" cy="4419600"/>
          </a:xfrm>
          <a:prstGeom prst="rect">
            <a:avLst/>
          </a:prstGeom>
        </p:spPr>
      </p:pic>
    </p:spTree>
    <p:extLst>
      <p:ext uri="{BB962C8B-B14F-4D97-AF65-F5344CB8AC3E}">
        <p14:creationId xmlns:p14="http://schemas.microsoft.com/office/powerpoint/2010/main" val="244715848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0089" y="4443391"/>
            <a:ext cx="1617977" cy="2060382"/>
          </a:xfrm>
          <a:prstGeom prst="rect">
            <a:avLst/>
          </a:prstGeom>
          <a:solidFill>
            <a:schemeClr val="bg2"/>
          </a:solidFill>
          <a:effectLst>
            <a:reflection endPos="0" dist="50800" dir="5400000" sy="-100000" algn="bl" rotWithShape="0"/>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891" y="4602879"/>
            <a:ext cx="2062554" cy="186123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920" y="1050455"/>
            <a:ext cx="1948317" cy="165992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6009" y="2805144"/>
            <a:ext cx="1897228" cy="147668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618" y="2805144"/>
            <a:ext cx="2267210" cy="151088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3471" y="1078451"/>
            <a:ext cx="1827565" cy="1599328"/>
          </a:xfrm>
          <a:prstGeom prst="rect">
            <a:avLst/>
          </a:prstGeom>
        </p:spPr>
      </p:pic>
      <p:sp>
        <p:nvSpPr>
          <p:cNvPr id="21" name="Title 1"/>
          <p:cNvSpPr>
            <a:spLocks noGrp="1"/>
          </p:cNvSpPr>
          <p:nvPr>
            <p:ph type="title"/>
          </p:nvPr>
        </p:nvSpPr>
        <p:spPr>
          <a:xfrm>
            <a:off x="1341437" y="131937"/>
            <a:ext cx="11889564" cy="917575"/>
          </a:xfrm>
        </p:spPr>
        <p:txBody>
          <a:bodyPr/>
          <a:lstStyle/>
          <a:p>
            <a:r>
              <a:rPr lang="en-US" sz="4000" dirty="0" smtClean="0">
                <a:latin typeface="+mn-lt"/>
              </a:rPr>
              <a:t>The World of Corporate Owned Devices</a:t>
            </a:r>
            <a:endParaRPr lang="en-US" sz="4000" dirty="0">
              <a:latin typeface="+mn-lt"/>
            </a:endParaRPr>
          </a:p>
        </p:txBody>
      </p:sp>
      <p:sp>
        <p:nvSpPr>
          <p:cNvPr id="22" name="Text Placeholder 2"/>
          <p:cNvSpPr>
            <a:spLocks noGrp="1"/>
          </p:cNvSpPr>
          <p:nvPr>
            <p:ph type="body" sz="quarter" idx="11"/>
          </p:nvPr>
        </p:nvSpPr>
        <p:spPr>
          <a:xfrm>
            <a:off x="1660154" y="1551648"/>
            <a:ext cx="9067800" cy="3508653"/>
          </a:xfrm>
        </p:spPr>
        <p:txBody>
          <a:bodyPr/>
          <a:lstStyle/>
          <a:p>
            <a:endParaRPr lang="en-US" sz="2000" dirty="0" smtClean="0">
              <a:latin typeface="+mn-lt"/>
            </a:endParaRPr>
          </a:p>
          <a:p>
            <a:endParaRPr lang="en-US" sz="2000" dirty="0">
              <a:latin typeface="+mn-lt"/>
            </a:endParaRPr>
          </a:p>
          <a:p>
            <a:endParaRPr lang="en-US" sz="2000" dirty="0" smtClean="0">
              <a:latin typeface="+mn-lt"/>
            </a:endParaRPr>
          </a:p>
          <a:p>
            <a:endParaRPr lang="en-US" sz="2000" dirty="0" smtClean="0">
              <a:latin typeface="+mn-lt"/>
            </a:endParaRPr>
          </a:p>
          <a:p>
            <a:endParaRPr lang="en-US" sz="2000" dirty="0">
              <a:latin typeface="+mn-lt"/>
            </a:endParaRPr>
          </a:p>
          <a:p>
            <a:endParaRPr lang="en-US" sz="2000" dirty="0" smtClean="0">
              <a:latin typeface="+mn-lt"/>
            </a:endParaRPr>
          </a:p>
          <a:p>
            <a:endParaRPr lang="en-US" sz="2000" dirty="0">
              <a:latin typeface="+mn-lt"/>
            </a:endParaRPr>
          </a:p>
          <a:p>
            <a:endParaRPr lang="en-US" sz="2000" dirty="0" smtClean="0">
              <a:latin typeface="+mn-lt"/>
            </a:endParaRPr>
          </a:p>
          <a:p>
            <a:endParaRPr lang="en-US" dirty="0"/>
          </a:p>
        </p:txBody>
      </p:sp>
      <p:sp>
        <p:nvSpPr>
          <p:cNvPr id="23" name="TextBox 22"/>
          <p:cNvSpPr txBox="1"/>
          <p:nvPr/>
        </p:nvSpPr>
        <p:spPr>
          <a:xfrm>
            <a:off x="252731" y="799276"/>
            <a:ext cx="6495045" cy="6162841"/>
          </a:xfrm>
          <a:prstGeom prst="rect">
            <a:avLst/>
          </a:prstGeom>
          <a:noFill/>
        </p:spPr>
        <p:txBody>
          <a:bodyPr wrap="square" lIns="182880" tIns="146304" rIns="182880" bIns="146304" rtlCol="0">
            <a:spAutoFit/>
          </a:bodyPr>
          <a:lstStyle/>
          <a:p>
            <a:pPr marL="342900" indent="-342900">
              <a:lnSpc>
                <a:spcPct val="150000"/>
              </a:lnSpc>
              <a:spcAft>
                <a:spcPts val="600"/>
              </a:spcAft>
              <a:buFont typeface="Arial" panose="020B0604020202020204" pitchFamily="34" charset="0"/>
              <a:buChar char="•"/>
            </a:pPr>
            <a:r>
              <a:rPr lang="en-US" sz="2000" dirty="0" smtClean="0">
                <a:gradFill>
                  <a:gsLst>
                    <a:gs pos="2917">
                      <a:srgbClr val="FFFFFF"/>
                    </a:gs>
                    <a:gs pos="30000">
                      <a:srgbClr val="FFFFFF"/>
                    </a:gs>
                  </a:gsLst>
                  <a:lin ang="5400000" scaled="0"/>
                </a:gradFill>
                <a:effectLst>
                  <a:outerShdw blurRad="38100" dist="38100" dir="2700000" algn="tl">
                    <a:srgbClr val="000000">
                      <a:alpha val="43137"/>
                    </a:srgbClr>
                  </a:outerShdw>
                </a:effectLst>
              </a:rPr>
              <a:t>Corporate owned phones and tablets (CYOD), with personal use allowed</a:t>
            </a:r>
          </a:p>
          <a:p>
            <a:pPr marL="342900" indent="-342900">
              <a:lnSpc>
                <a:spcPct val="150000"/>
              </a:lnSpc>
              <a:spcAft>
                <a:spcPts val="600"/>
              </a:spcAft>
              <a:buFont typeface="Arial" panose="020B0604020202020204" pitchFamily="34" charset="0"/>
              <a:buChar char="•"/>
            </a:pPr>
            <a:r>
              <a:rPr lang="en-US" sz="2000" dirty="0" smtClean="0">
                <a:gradFill>
                  <a:gsLst>
                    <a:gs pos="2917">
                      <a:srgbClr val="FFFFFF"/>
                    </a:gs>
                    <a:gs pos="30000">
                      <a:srgbClr val="FFFFFF"/>
                    </a:gs>
                  </a:gsLst>
                  <a:lin ang="5400000" scaled="0"/>
                </a:gradFill>
                <a:effectLst>
                  <a:outerShdw blurRad="38100" dist="38100" dir="2700000" algn="tl">
                    <a:srgbClr val="000000">
                      <a:alpha val="43137"/>
                    </a:srgbClr>
                  </a:outerShdw>
                </a:effectLst>
              </a:rPr>
              <a:t>Retail outlets using tablets as point of sales devices, gift registries, etc.</a:t>
            </a:r>
          </a:p>
          <a:p>
            <a:pPr marL="342900" indent="-342900">
              <a:lnSpc>
                <a:spcPct val="150000"/>
              </a:lnSpc>
              <a:spcAft>
                <a:spcPts val="600"/>
              </a:spcAft>
              <a:buFont typeface="Arial" panose="020B0604020202020204" pitchFamily="34" charset="0"/>
              <a:buChar char="•"/>
            </a:pPr>
            <a:r>
              <a:rPr lang="en-US" sz="2000" dirty="0" smtClean="0">
                <a:gradFill>
                  <a:gsLst>
                    <a:gs pos="2917">
                      <a:srgbClr val="FFFFFF"/>
                    </a:gs>
                    <a:gs pos="30000">
                      <a:srgbClr val="FFFFFF"/>
                    </a:gs>
                  </a:gsLst>
                  <a:lin ang="5400000" scaled="0"/>
                </a:gradFill>
                <a:effectLst>
                  <a:outerShdw blurRad="38100" dist="38100" dir="2700000" algn="tl">
                    <a:srgbClr val="000000">
                      <a:alpha val="43137"/>
                    </a:srgbClr>
                  </a:outerShdw>
                </a:effectLst>
              </a:rPr>
              <a:t>Restaurants using tablets as hostess devices, for monitoring equipment</a:t>
            </a:r>
          </a:p>
          <a:p>
            <a:pPr marL="342900" indent="-342900">
              <a:lnSpc>
                <a:spcPct val="150000"/>
              </a:lnSpc>
              <a:spcAft>
                <a:spcPts val="600"/>
              </a:spcAft>
              <a:buFont typeface="Arial" panose="020B0604020202020204" pitchFamily="34" charset="0"/>
              <a:buChar char="•"/>
            </a:pPr>
            <a:r>
              <a:rPr lang="en-US" sz="2000" dirty="0" smtClean="0">
                <a:gradFill>
                  <a:gsLst>
                    <a:gs pos="2917">
                      <a:srgbClr val="FFFFFF"/>
                    </a:gs>
                    <a:gs pos="30000">
                      <a:srgbClr val="FFFFFF"/>
                    </a:gs>
                  </a:gsLst>
                  <a:lin ang="5400000" scaled="0"/>
                </a:gradFill>
                <a:effectLst>
                  <a:outerShdw blurRad="38100" dist="38100" dir="2700000" algn="tl">
                    <a:srgbClr val="000000">
                      <a:alpha val="43137"/>
                    </a:srgbClr>
                  </a:outerShdw>
                </a:effectLst>
              </a:rPr>
              <a:t>Medical staff at hospitals using tablets for patient charts and data</a:t>
            </a:r>
          </a:p>
          <a:p>
            <a:pPr marL="342900" indent="-342900">
              <a:lnSpc>
                <a:spcPct val="150000"/>
              </a:lnSpc>
              <a:spcAft>
                <a:spcPts val="600"/>
              </a:spcAft>
              <a:buFont typeface="Arial" panose="020B0604020202020204" pitchFamily="34" charset="0"/>
              <a:buChar char="•"/>
            </a:pPr>
            <a:r>
              <a:rPr lang="en-US" sz="2000" dirty="0" smtClean="0">
                <a:gradFill>
                  <a:gsLst>
                    <a:gs pos="2917">
                      <a:srgbClr val="FFFFFF"/>
                    </a:gs>
                    <a:gs pos="30000">
                      <a:srgbClr val="FFFFFF"/>
                    </a:gs>
                  </a:gsLst>
                  <a:lin ang="5400000" scaled="0"/>
                </a:gradFill>
                <a:effectLst>
                  <a:outerShdw blurRad="38100" dist="38100" dir="2700000" algn="tl">
                    <a:srgbClr val="000000">
                      <a:alpha val="43137"/>
                    </a:srgbClr>
                  </a:outerShdw>
                </a:effectLst>
              </a:rPr>
              <a:t>Schools providing tablets for technology based learning</a:t>
            </a:r>
          </a:p>
          <a:p>
            <a:pPr marL="342900" indent="-342900">
              <a:lnSpc>
                <a:spcPct val="150000"/>
              </a:lnSpc>
              <a:spcAft>
                <a:spcPts val="600"/>
              </a:spcAft>
              <a:buFont typeface="Arial" panose="020B0604020202020204" pitchFamily="34" charset="0"/>
              <a:buChar char="•"/>
            </a:pPr>
            <a:r>
              <a:rPr lang="en-US" sz="2000" dirty="0" smtClean="0">
                <a:gradFill>
                  <a:gsLst>
                    <a:gs pos="2917">
                      <a:srgbClr val="FFFFFF"/>
                    </a:gs>
                    <a:gs pos="30000">
                      <a:srgbClr val="FFFFFF"/>
                    </a:gs>
                  </a:gsLst>
                  <a:lin ang="5400000" scaled="0"/>
                </a:gradFill>
                <a:effectLst>
                  <a:outerShdw blurRad="38100" dist="38100" dir="2700000" algn="tl">
                    <a:srgbClr val="000000">
                      <a:alpha val="43137"/>
                    </a:srgbClr>
                  </a:outerShdw>
                </a:effectLst>
              </a:rPr>
              <a:t>Airlines providing pilots tablets to securely host flight manuals</a:t>
            </a:r>
          </a:p>
        </p:txBody>
      </p:sp>
    </p:spTree>
    <p:extLst>
      <p:ext uri="{BB962C8B-B14F-4D97-AF65-F5344CB8AC3E}">
        <p14:creationId xmlns:p14="http://schemas.microsoft.com/office/powerpoint/2010/main" val="3785160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Application Allow and Deny</a:t>
            </a:r>
            <a:endParaRPr lang="en-US" dirty="0"/>
          </a:p>
        </p:txBody>
      </p:sp>
      <p:sp>
        <p:nvSpPr>
          <p:cNvPr id="4" name="Text Placeholder 3"/>
          <p:cNvSpPr>
            <a:spLocks noGrp="1"/>
          </p:cNvSpPr>
          <p:nvPr>
            <p:ph type="body" sz="quarter" idx="10"/>
          </p:nvPr>
        </p:nvSpPr>
        <p:spPr>
          <a:xfrm>
            <a:off x="274639" y="1363662"/>
            <a:ext cx="5486399" cy="3982629"/>
          </a:xfrm>
        </p:spPr>
        <p:txBody>
          <a:bodyPr/>
          <a:lstStyle/>
          <a:p>
            <a:r>
              <a:rPr lang="en-US" dirty="0" smtClean="0"/>
              <a:t>Block or allow specific applications on Windows Phone 8.1</a:t>
            </a:r>
          </a:p>
          <a:p>
            <a:endParaRPr lang="en-US" dirty="0"/>
          </a:p>
          <a:p>
            <a:r>
              <a:rPr lang="en-US" dirty="0" smtClean="0"/>
              <a:t>Report on blocked or allowed applications in iOS and Android</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856" y="1234272"/>
            <a:ext cx="6338500" cy="5096353"/>
          </a:xfrm>
          <a:prstGeom prst="rect">
            <a:avLst/>
          </a:prstGeom>
        </p:spPr>
      </p:pic>
    </p:spTree>
    <p:extLst>
      <p:ext uri="{BB962C8B-B14F-4D97-AF65-F5344CB8AC3E}">
        <p14:creationId xmlns:p14="http://schemas.microsoft.com/office/powerpoint/2010/main" val="2181480724"/>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Corp device lockdown with Intune</a:t>
            </a:r>
            <a:endParaRPr lang="en-US" dirty="0"/>
          </a:p>
        </p:txBody>
      </p:sp>
      <p:sp>
        <p:nvSpPr>
          <p:cNvPr id="5" name="Text Placeholder 4"/>
          <p:cNvSpPr>
            <a:spLocks noGrp="1"/>
          </p:cNvSpPr>
          <p:nvPr>
            <p:ph type="body" sz="quarter" idx="12"/>
          </p:nvPr>
        </p:nvSpPr>
        <p:spPr/>
        <p:txBody>
          <a:bodyPr/>
          <a:lstStyle/>
          <a:p>
            <a:endParaRPr lang="en-US" dirty="0" smtClean="0"/>
          </a:p>
          <a:p>
            <a:r>
              <a:rPr lang="en-US" dirty="0" smtClean="0"/>
              <a:t>Jason Githens</a:t>
            </a:r>
            <a:endParaRPr lang="en-US" dirty="0"/>
          </a:p>
        </p:txBody>
      </p:sp>
    </p:spTree>
    <p:extLst>
      <p:ext uri="{BB962C8B-B14F-4D97-AF65-F5344CB8AC3E}">
        <p14:creationId xmlns:p14="http://schemas.microsoft.com/office/powerpoint/2010/main" val="2927292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Managing Corp owned Windows 10 devices</a:t>
            </a:r>
            <a:endParaRPr lang="en-US" dirty="0"/>
          </a:p>
        </p:txBody>
      </p:sp>
    </p:spTree>
    <p:extLst>
      <p:ext uri="{BB962C8B-B14F-4D97-AF65-F5344CB8AC3E}">
        <p14:creationId xmlns:p14="http://schemas.microsoft.com/office/powerpoint/2010/main" val="2508583642"/>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85503" y="1063530"/>
            <a:ext cx="12070012" cy="7189661"/>
          </a:xfrm>
        </p:spPr>
        <p:txBody>
          <a:bodyPr/>
          <a:lstStyle/>
          <a:p>
            <a:pPr lvl="0">
              <a:spcBef>
                <a:spcPts val="2400"/>
              </a:spcBef>
            </a:pPr>
            <a:r>
              <a:rPr lang="en-US" sz="3800" dirty="0">
                <a:gradFill>
                  <a:gsLst>
                    <a:gs pos="1250">
                      <a:schemeClr val="tx1"/>
                    </a:gs>
                    <a:gs pos="100000">
                      <a:schemeClr val="tx1"/>
                    </a:gs>
                  </a:gsLst>
                  <a:lin ang="5400000" scaled="0"/>
                </a:gradFill>
              </a:rPr>
              <a:t>Breakout </a:t>
            </a:r>
            <a:r>
              <a:rPr lang="en-US" sz="3800" dirty="0" smtClean="0">
                <a:gradFill>
                  <a:gsLst>
                    <a:gs pos="1250">
                      <a:schemeClr val="tx1"/>
                    </a:gs>
                    <a:gs pos="100000">
                      <a:schemeClr val="tx1"/>
                    </a:gs>
                  </a:gsLst>
                  <a:lin ang="5400000" scaled="0"/>
                </a:gradFill>
              </a:rPr>
              <a:t>Sessions</a:t>
            </a:r>
          </a:p>
          <a:p>
            <a:pPr lvl="1">
              <a:spcBef>
                <a:spcPts val="2400"/>
              </a:spcBef>
            </a:pPr>
            <a:r>
              <a:rPr lang="en-US" sz="2000" b="1" dirty="0" smtClean="0"/>
              <a:t>Tuesday, October 28</a:t>
            </a:r>
            <a:r>
              <a:rPr lang="en-US" sz="2000" b="1" baseline="30000" dirty="0" smtClean="0"/>
              <a:t>th</a:t>
            </a:r>
            <a:r>
              <a:rPr lang="en-US" sz="2000" b="1" dirty="0" smtClean="0"/>
              <a:t>, 3:15 PM-4:30 PM:  EM-B216 - </a:t>
            </a:r>
            <a:r>
              <a:rPr lang="en-US" sz="2000" b="1" dirty="0"/>
              <a:t>Enterprise Client Management with System Center Configuration Manager and </a:t>
            </a:r>
            <a:r>
              <a:rPr lang="en-US" sz="2000" b="1" dirty="0" smtClean="0"/>
              <a:t>Intune</a:t>
            </a:r>
          </a:p>
          <a:p>
            <a:pPr lvl="1">
              <a:spcBef>
                <a:spcPts val="2400"/>
              </a:spcBef>
            </a:pPr>
            <a:r>
              <a:rPr lang="en-US" sz="2000" b="1" dirty="0" smtClean="0"/>
              <a:t>Tuesday, October 28</a:t>
            </a:r>
            <a:r>
              <a:rPr lang="en-US" sz="2000" b="1" baseline="30000" dirty="0" smtClean="0"/>
              <a:t>th</a:t>
            </a:r>
            <a:r>
              <a:rPr lang="en-US" sz="2000" b="1" dirty="0" smtClean="0"/>
              <a:t>, 5:00 PM-6:15 PM:  EM-B326 - What’s </a:t>
            </a:r>
            <a:r>
              <a:rPr lang="en-US" sz="2000" b="1" dirty="0"/>
              <a:t>New and Upcoming with OS Deployment in System Center Configuration Manager and the Microsoft Deployment Toolkit </a:t>
            </a:r>
            <a:endParaRPr lang="en-US" sz="2000" b="1" dirty="0" smtClean="0"/>
          </a:p>
          <a:p>
            <a:pPr lvl="1">
              <a:spcBef>
                <a:spcPts val="2400"/>
              </a:spcBef>
            </a:pPr>
            <a:r>
              <a:rPr lang="en-US" sz="2000" b="1" dirty="0" smtClean="0">
                <a:gradFill>
                  <a:gsLst>
                    <a:gs pos="1250">
                      <a:schemeClr val="tx1"/>
                    </a:gs>
                    <a:gs pos="100000">
                      <a:schemeClr val="tx1"/>
                    </a:gs>
                  </a:gsLst>
                  <a:lin ang="5400000" scaled="0"/>
                </a:gradFill>
              </a:rPr>
              <a:t>Wednesday, October 29</a:t>
            </a:r>
            <a:r>
              <a:rPr lang="en-US" sz="2000" b="1" baseline="30000" dirty="0" smtClean="0">
                <a:gradFill>
                  <a:gsLst>
                    <a:gs pos="1250">
                      <a:schemeClr val="tx1"/>
                    </a:gs>
                    <a:gs pos="100000">
                      <a:schemeClr val="tx1"/>
                    </a:gs>
                  </a:gsLst>
                  <a:lin ang="5400000" scaled="0"/>
                </a:gradFill>
              </a:rPr>
              <a:t>th</a:t>
            </a:r>
            <a:r>
              <a:rPr lang="en-US" sz="2000" b="1" dirty="0" smtClean="0">
                <a:gradFill>
                  <a:gsLst>
                    <a:gs pos="1250">
                      <a:schemeClr val="tx1"/>
                    </a:gs>
                    <a:gs pos="100000">
                      <a:schemeClr val="tx1"/>
                    </a:gs>
                  </a:gsLst>
                  <a:lin ang="5400000" scaled="0"/>
                </a:gradFill>
              </a:rPr>
              <a:t>, 8:30 AM – 9:45 AM:  EM-B321 - </a:t>
            </a:r>
            <a:r>
              <a:rPr lang="en-US" sz="2000" b="1" dirty="0"/>
              <a:t>Infrastructure Deployment for Mobile Device Management with System Center Configuration Manager and Intune </a:t>
            </a:r>
            <a:endParaRPr lang="en-US" sz="2000" b="1" dirty="0" smtClean="0">
              <a:gradFill>
                <a:gsLst>
                  <a:gs pos="1250">
                    <a:schemeClr val="tx1"/>
                  </a:gs>
                  <a:gs pos="100000">
                    <a:schemeClr val="tx1"/>
                  </a:gs>
                </a:gsLst>
                <a:lin ang="5400000" scaled="0"/>
              </a:gradFill>
            </a:endParaRPr>
          </a:p>
          <a:p>
            <a:pPr lvl="1">
              <a:spcBef>
                <a:spcPts val="2400"/>
              </a:spcBef>
            </a:pPr>
            <a:r>
              <a:rPr lang="en-US" sz="2000" b="1" dirty="0" smtClean="0">
                <a:gradFill>
                  <a:gsLst>
                    <a:gs pos="1250">
                      <a:schemeClr val="tx1"/>
                    </a:gs>
                    <a:gs pos="100000">
                      <a:schemeClr val="tx1"/>
                    </a:gs>
                  </a:gsLst>
                  <a:lin ang="5400000" scaled="0"/>
                </a:gradFill>
              </a:rPr>
              <a:t>Wednesday, October 29</a:t>
            </a:r>
            <a:r>
              <a:rPr lang="en-US" sz="2000" b="1" baseline="30000" dirty="0" smtClean="0">
                <a:gradFill>
                  <a:gsLst>
                    <a:gs pos="1250">
                      <a:schemeClr val="tx1"/>
                    </a:gs>
                    <a:gs pos="100000">
                      <a:schemeClr val="tx1"/>
                    </a:gs>
                  </a:gsLst>
                  <a:lin ang="5400000" scaled="0"/>
                </a:gradFill>
              </a:rPr>
              <a:t>th</a:t>
            </a:r>
            <a:r>
              <a:rPr lang="en-US" sz="2000" b="1" dirty="0" smtClean="0">
                <a:gradFill>
                  <a:gsLst>
                    <a:gs pos="1250">
                      <a:schemeClr val="tx1"/>
                    </a:gs>
                    <a:gs pos="100000">
                      <a:schemeClr val="tx1"/>
                    </a:gs>
                  </a:gsLst>
                  <a:lin ang="5400000" scaled="0"/>
                </a:gradFill>
              </a:rPr>
              <a:t>, 5:00 PM – 6:15 PM - </a:t>
            </a:r>
            <a:r>
              <a:rPr lang="en-US" sz="2000" b="1" dirty="0"/>
              <a:t>Securing Mobile Device Access to Corporate Resources with </a:t>
            </a:r>
            <a:r>
              <a:rPr lang="en-US" sz="2000" b="1" dirty="0" smtClean="0"/>
              <a:t>Intune</a:t>
            </a:r>
            <a:endParaRPr lang="en-US" sz="2000" b="1" dirty="0" smtClean="0">
              <a:gradFill>
                <a:gsLst>
                  <a:gs pos="1250">
                    <a:schemeClr val="tx1"/>
                  </a:gs>
                  <a:gs pos="100000">
                    <a:schemeClr val="tx1"/>
                  </a:gs>
                </a:gsLst>
                <a:lin ang="5400000" scaled="0"/>
              </a:gradFill>
            </a:endParaRPr>
          </a:p>
          <a:p>
            <a:pPr lvl="1">
              <a:spcBef>
                <a:spcPts val="2400"/>
              </a:spcBef>
            </a:pPr>
            <a:r>
              <a:rPr lang="en-US" sz="2000" b="1" dirty="0" smtClean="0">
                <a:gradFill>
                  <a:gsLst>
                    <a:gs pos="1250">
                      <a:schemeClr val="tx1"/>
                    </a:gs>
                    <a:gs pos="100000">
                      <a:schemeClr val="tx1"/>
                    </a:gs>
                  </a:gsLst>
                  <a:lin ang="5400000" scaled="0"/>
                </a:gradFill>
              </a:rPr>
              <a:t>Thursday, October 28</a:t>
            </a:r>
            <a:r>
              <a:rPr lang="en-US" sz="2000" b="1" baseline="30000" dirty="0" smtClean="0">
                <a:gradFill>
                  <a:gsLst>
                    <a:gs pos="1250">
                      <a:schemeClr val="tx1"/>
                    </a:gs>
                    <a:gs pos="100000">
                      <a:schemeClr val="tx1"/>
                    </a:gs>
                  </a:gsLst>
                  <a:lin ang="5400000" scaled="0"/>
                </a:gradFill>
              </a:rPr>
              <a:t>th</a:t>
            </a:r>
            <a:r>
              <a:rPr lang="en-US" sz="2000" b="1" dirty="0" smtClean="0">
                <a:gradFill>
                  <a:gsLst>
                    <a:gs pos="1250">
                      <a:schemeClr val="tx1"/>
                    </a:gs>
                    <a:gs pos="100000">
                      <a:schemeClr val="tx1"/>
                    </a:gs>
                  </a:gsLst>
                  <a:lin ang="5400000" scaled="0"/>
                </a:gradFill>
              </a:rPr>
              <a:t>, 3:15 PM-4:30 PM:  EM-B312 - </a:t>
            </a:r>
            <a:r>
              <a:rPr lang="en-US" sz="2000" b="1" dirty="0"/>
              <a:t>Mobile Application Management with Intune </a:t>
            </a:r>
            <a:endParaRPr lang="en-US" sz="2000" b="1" dirty="0" smtClean="0"/>
          </a:p>
          <a:p>
            <a:pPr lvl="1">
              <a:spcBef>
                <a:spcPts val="2400"/>
              </a:spcBef>
            </a:pPr>
            <a:r>
              <a:rPr lang="en-US" sz="2000" b="1" dirty="0" smtClean="0">
                <a:gradFill>
                  <a:gsLst>
                    <a:gs pos="1250">
                      <a:schemeClr val="tx1"/>
                    </a:gs>
                    <a:gs pos="100000">
                      <a:schemeClr val="tx1"/>
                    </a:gs>
                  </a:gsLst>
                  <a:lin ang="5400000" scaled="0"/>
                </a:gradFill>
              </a:rPr>
              <a:t>Friday, October 31</a:t>
            </a:r>
            <a:r>
              <a:rPr lang="en-US" sz="2000" b="1" baseline="30000" dirty="0" smtClean="0">
                <a:gradFill>
                  <a:gsLst>
                    <a:gs pos="1250">
                      <a:schemeClr val="tx1"/>
                    </a:gs>
                    <a:gs pos="100000">
                      <a:schemeClr val="tx1"/>
                    </a:gs>
                  </a:gsLst>
                  <a:lin ang="5400000" scaled="0"/>
                </a:gradFill>
              </a:rPr>
              <a:t>st</a:t>
            </a:r>
            <a:r>
              <a:rPr lang="en-US" sz="2000" b="1" dirty="0" smtClean="0">
                <a:gradFill>
                  <a:gsLst>
                    <a:gs pos="1250">
                      <a:schemeClr val="tx1"/>
                    </a:gs>
                    <a:gs pos="100000">
                      <a:schemeClr val="tx1"/>
                    </a:gs>
                  </a:gsLst>
                  <a:lin ang="5400000" scaled="0"/>
                </a:gradFill>
              </a:rPr>
              <a:t>, 8:30 AM – 9:45 AM:  EM-B317 - </a:t>
            </a:r>
            <a:r>
              <a:rPr lang="en-US" sz="2000" b="1" dirty="0"/>
              <a:t>Configuring Corporate-Owned Mobile Devices with Intune </a:t>
            </a:r>
            <a:endParaRPr lang="en-US" sz="2000" b="1" dirty="0" smtClean="0"/>
          </a:p>
          <a:p>
            <a:pPr lvl="1">
              <a:spcBef>
                <a:spcPts val="2400"/>
              </a:spcBef>
            </a:pPr>
            <a:endParaRPr lang="en-US" sz="2000" b="1" dirty="0" smtClean="0"/>
          </a:p>
          <a:p>
            <a:pPr lvl="1">
              <a:spcBef>
                <a:spcPts val="2400"/>
              </a:spcBef>
            </a:pPr>
            <a:endParaRPr lang="en-US" sz="22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Tree>
    <p:extLst>
      <p:ext uri="{BB962C8B-B14F-4D97-AF65-F5344CB8AC3E}">
        <p14:creationId xmlns:p14="http://schemas.microsoft.com/office/powerpoint/2010/main" val="1716249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3050108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545485"/>
            <a:ext cx="5943600" cy="3736407"/>
          </a:xfrm>
        </p:spPr>
        <p:txBody>
          <a:bodyPr lIns="182880" tIns="146304" rIns="182880" bIns="146304"/>
          <a:lstStyle/>
          <a:p>
            <a:pPr marL="404813" indent="-404813">
              <a:spcBef>
                <a:spcPts val="2400"/>
              </a:spcBef>
            </a:pPr>
            <a:r>
              <a:rPr lang="en-US" sz="3600" dirty="0"/>
              <a:t>Enterprise Mobility Suite</a:t>
            </a:r>
            <a:br>
              <a:rPr lang="en-US" sz="3600" dirty="0"/>
            </a:br>
            <a:r>
              <a:rPr lang="en-US" sz="2400" dirty="0">
                <a:latin typeface="+mn-lt"/>
                <a:hlinkClick r:id="rId3"/>
              </a:rPr>
              <a:t>http://</a:t>
            </a:r>
            <a:r>
              <a:rPr lang="en-US" sz="2400" dirty="0" smtClean="0">
                <a:latin typeface="+mn-lt"/>
                <a:hlinkClick r:id="rId3"/>
              </a:rPr>
              <a:t>aka.ms/enterprise</a:t>
            </a:r>
            <a:br>
              <a:rPr lang="en-US" sz="2400" dirty="0" smtClean="0">
                <a:latin typeface="+mn-lt"/>
                <a:hlinkClick r:id="rId3"/>
              </a:rPr>
            </a:br>
            <a:r>
              <a:rPr lang="en-US" sz="2400" dirty="0" err="1" smtClean="0">
                <a:latin typeface="+mn-lt"/>
                <a:hlinkClick r:id="rId3"/>
              </a:rPr>
              <a:t>mobilitysuite</a:t>
            </a:r>
            <a:endParaRPr lang="en-US" sz="2400" dirty="0">
              <a:latin typeface="+mn-lt"/>
            </a:endParaRPr>
          </a:p>
          <a:p>
            <a:pPr marL="404813" indent="-404813">
              <a:spcBef>
                <a:spcPts val="2400"/>
              </a:spcBef>
            </a:pPr>
            <a:r>
              <a:rPr lang="en-US" sz="3600" dirty="0"/>
              <a:t>Microsoft Intune</a:t>
            </a:r>
            <a:br>
              <a:rPr lang="en-US" sz="3600" dirty="0"/>
            </a:br>
            <a:r>
              <a:rPr lang="en-US" sz="2400" dirty="0">
                <a:latin typeface="+mn-lt"/>
                <a:hlinkClick r:id="rId4"/>
              </a:rPr>
              <a:t>http://aka.ms/microsoftintune</a:t>
            </a:r>
            <a:endParaRPr lang="en-US" sz="2400" dirty="0">
              <a:latin typeface="+mn-lt"/>
            </a:endParaRPr>
          </a:p>
          <a:p>
            <a:pPr marL="404813" indent="-404813">
              <a:spcBef>
                <a:spcPts val="2400"/>
              </a:spcBef>
            </a:pPr>
            <a:r>
              <a:rPr lang="en-US" sz="3600" dirty="0"/>
              <a:t>Configuration Manager</a:t>
            </a:r>
            <a:br>
              <a:rPr lang="en-US" sz="3600" dirty="0"/>
            </a:br>
            <a:r>
              <a:rPr lang="en-US" sz="2400" dirty="0">
                <a:latin typeface="+mn-lt"/>
                <a:hlinkClick r:id="rId5"/>
              </a:rPr>
              <a:t>http://aka.ms/configmgr</a:t>
            </a:r>
            <a:r>
              <a:rPr lang="en-US" sz="2400" dirty="0">
                <a:latin typeface="+mn-lt"/>
              </a:rPr>
              <a:t> </a:t>
            </a:r>
          </a:p>
        </p:txBody>
      </p:sp>
      <p:sp>
        <p:nvSpPr>
          <p:cNvPr id="2" name="Title 1"/>
          <p:cNvSpPr>
            <a:spLocks noGrp="1"/>
          </p:cNvSpPr>
          <p:nvPr>
            <p:ph type="title"/>
          </p:nvPr>
        </p:nvSpPr>
        <p:spPr/>
        <p:txBody>
          <a:bodyPr/>
          <a:lstStyle/>
          <a:p>
            <a:r>
              <a:rPr lang="en-US" dirty="0" smtClean="0"/>
              <a:t>Enterprise Mobility Track Resources</a:t>
            </a:r>
            <a:endParaRPr lang="en-US" dirty="0"/>
          </a:p>
        </p:txBody>
      </p:sp>
      <p:sp>
        <p:nvSpPr>
          <p:cNvPr id="6" name="Text Placeholder 3"/>
          <p:cNvSpPr txBox="1">
            <a:spLocks/>
          </p:cNvSpPr>
          <p:nvPr/>
        </p:nvSpPr>
        <p:spPr>
          <a:xfrm>
            <a:off x="6218238" y="1545485"/>
            <a:ext cx="5943600" cy="3404009"/>
          </a:xfrm>
          <a:prstGeom prst="rect">
            <a:avLst/>
          </a:prstGeom>
        </p:spPr>
        <p:txBody>
          <a:bodyPr vert="horz" wrap="square" lIns="182880" tIns="146304" rIns="182880" bIns="146304"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6"/>
              </a:buBlip>
              <a:tabLst/>
              <a:defRPr sz="4000" kern="1200" spc="0" baseline="0">
                <a:gradFill>
                  <a:gsLst>
                    <a:gs pos="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4813" lvl="0" indent="-404813">
              <a:spcBef>
                <a:spcPts val="2400"/>
              </a:spcBef>
              <a:buClr>
                <a:srgbClr val="68217A"/>
              </a:buClr>
            </a:pPr>
            <a:r>
              <a:rPr lang="en-US" sz="3600" dirty="0">
                <a:gradFill>
                  <a:gsLst>
                    <a:gs pos="0">
                      <a:srgbClr val="FFFFFF"/>
                    </a:gs>
                    <a:gs pos="100000">
                      <a:srgbClr val="FFFFFF"/>
                    </a:gs>
                  </a:gsLst>
                  <a:lin ang="5400000" scaled="0"/>
                </a:gradFill>
              </a:rPr>
              <a:t>Hybrid Identity</a:t>
            </a:r>
            <a:br>
              <a:rPr lang="en-US" sz="3600" dirty="0">
                <a:gradFill>
                  <a:gsLst>
                    <a:gs pos="0">
                      <a:srgbClr val="FFFFFF"/>
                    </a:gs>
                    <a:gs pos="100000">
                      <a:srgbClr val="FFFFFF"/>
                    </a:gs>
                  </a:gsLst>
                  <a:lin ang="5400000" scaled="0"/>
                </a:gradFill>
              </a:rPr>
            </a:br>
            <a:r>
              <a:rPr lang="en-US" sz="2400" dirty="0">
                <a:gradFill>
                  <a:gsLst>
                    <a:gs pos="0">
                      <a:srgbClr val="FFFFFF"/>
                    </a:gs>
                    <a:gs pos="100000">
                      <a:srgbClr val="FFFFFF"/>
                    </a:gs>
                  </a:gsLst>
                  <a:lin ang="5400000" scaled="0"/>
                </a:gradFill>
                <a:latin typeface="Segoe UI"/>
                <a:hlinkClick r:id="rId7"/>
              </a:rPr>
              <a:t>http://aka.ms/hi</a:t>
            </a:r>
            <a:endParaRPr lang="en-US" sz="2400" dirty="0">
              <a:gradFill>
                <a:gsLst>
                  <a:gs pos="0">
                    <a:srgbClr val="FFFFFF"/>
                  </a:gs>
                  <a:gs pos="100000">
                    <a:srgbClr val="FFFFFF"/>
                  </a:gs>
                </a:gsLst>
                <a:lin ang="5400000" scaled="0"/>
              </a:gradFill>
              <a:latin typeface="Segoe UI"/>
            </a:endParaRPr>
          </a:p>
          <a:p>
            <a:pPr marL="404813" indent="-404813">
              <a:spcBef>
                <a:spcPts val="2400"/>
              </a:spcBef>
            </a:pPr>
            <a:r>
              <a:rPr lang="en-US" sz="3600" dirty="0" smtClean="0"/>
              <a:t>Access </a:t>
            </a:r>
            <a:r>
              <a:rPr lang="en-US" sz="3600" dirty="0"/>
              <a:t>&amp; Info Protection</a:t>
            </a:r>
            <a:br>
              <a:rPr lang="en-US" sz="3600" dirty="0"/>
            </a:br>
            <a:r>
              <a:rPr lang="en-US" sz="2400" dirty="0">
                <a:latin typeface="+mn-lt"/>
                <a:hlinkClick r:id="rId8"/>
              </a:rPr>
              <a:t>http://aka.ms/aip</a:t>
            </a:r>
            <a:endParaRPr lang="en-US" sz="2400" dirty="0">
              <a:latin typeface="+mn-lt"/>
            </a:endParaRPr>
          </a:p>
          <a:p>
            <a:pPr marL="404813" indent="-404813">
              <a:spcBef>
                <a:spcPts val="2400"/>
              </a:spcBef>
            </a:pPr>
            <a:r>
              <a:rPr lang="en-US" sz="3600" dirty="0"/>
              <a:t>Desktop Virtualization</a:t>
            </a:r>
            <a:br>
              <a:rPr lang="en-US" sz="3600" dirty="0"/>
            </a:br>
            <a:r>
              <a:rPr lang="en-US" sz="2400" dirty="0">
                <a:latin typeface="+mn-lt"/>
                <a:hlinkClick r:id="rId9"/>
              </a:rPr>
              <a:t>http://aka.ms/virtualdesktop</a:t>
            </a:r>
            <a:endParaRPr lang="en-US" sz="2400" dirty="0">
              <a:latin typeface="+mn-lt"/>
            </a:endParaRPr>
          </a:p>
        </p:txBody>
      </p:sp>
    </p:spTree>
    <p:extLst>
      <p:ext uri="{BB962C8B-B14F-4D97-AF65-F5344CB8AC3E}">
        <p14:creationId xmlns:p14="http://schemas.microsoft.com/office/powerpoint/2010/main" val="11067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par>
                                <p:cTn id="8" presetID="63" presetClass="path" presetSubtype="0" decel="100000" fill="hold" grpId="1" nodeType="withEffect">
                                  <p:stCondLst>
                                    <p:cond delay="0"/>
                                  </p:stCondLst>
                                  <p:childTnLst>
                                    <p:animMotion origin="layout" path="M -0.02413 -9.94099E-7 L 0 -9.94099E-7 " pathEditMode="relative" rAng="0" ptsTypes="AA">
                                      <p:cBhvr>
                                        <p:cTn id="9" dur="1000" fill="hold"/>
                                        <p:tgtEl>
                                          <p:spTgt spid="4"/>
                                        </p:tgtEl>
                                        <p:attrNameLst>
                                          <p:attrName>ppt_x</p:attrName>
                                          <p:attrName>ppt_y</p:attrName>
                                        </p:attrNameLst>
                                      </p:cBhvr>
                                      <p:rCtr x="1200" y="0"/>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600"/>
                                        <p:tgtEl>
                                          <p:spTgt spid="6"/>
                                        </p:tgtEl>
                                      </p:cBhvr>
                                    </p:animEffect>
                                  </p:childTnLst>
                                </p:cTn>
                              </p:par>
                              <p:par>
                                <p:cTn id="13" presetID="63" presetClass="path" presetSubtype="0" decel="100000" fill="hold" grpId="1" nodeType="withEffect">
                                  <p:stCondLst>
                                    <p:cond delay="100"/>
                                  </p:stCondLst>
                                  <p:childTnLst>
                                    <p:animMotion origin="layout" path="M -0.02413 -9.94099E-7 L 0 -9.94099E-7 " pathEditMode="relative" rAng="0" ptsTypes="AA">
                                      <p:cBhvr>
                                        <p:cTn id="14" dur="100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7037" y="5043322"/>
            <a:ext cx="5356123" cy="1908244"/>
            <a:chOff x="427037" y="5043322"/>
            <a:chExt cx="5356123" cy="190824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8042"/>
            <a:stretch/>
          </p:blipFill>
          <p:spPr>
            <a:xfrm>
              <a:off x="427037" y="5043322"/>
              <a:ext cx="1891430" cy="1908244"/>
            </a:xfrm>
            <a:prstGeom prst="rect">
              <a:avLst/>
            </a:prstGeom>
          </p:spPr>
        </p:pic>
        <p:sp>
          <p:nvSpPr>
            <p:cNvPr id="16" name="Text Placeholder 2"/>
            <p:cNvSpPr txBox="1">
              <a:spLocks/>
            </p:cNvSpPr>
            <p:nvPr/>
          </p:nvSpPr>
          <p:spPr>
            <a:xfrm>
              <a:off x="2318467" y="5061745"/>
              <a:ext cx="3464693" cy="73326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1200"/>
                </a:spcBef>
                <a:buNone/>
              </a:pP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TechEd Mobile app </a:t>
              </a: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r>
              <a:b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br>
              <a:r>
                <a:rPr lang="en-US" sz="2400" spc="-50" dirty="0">
                  <a:ln w="3175">
                    <a:noFill/>
                  </a:ln>
                  <a:gradFill>
                    <a:gsLst>
                      <a:gs pos="0">
                        <a:srgbClr val="FFFFFF"/>
                      </a:gs>
                      <a:gs pos="100000">
                        <a:srgbClr val="FFFFFF"/>
                      </a:gs>
                    </a:gsLst>
                    <a:lin ang="5400000" scaled="0"/>
                  </a:gradFill>
                  <a:cs typeface="Segoe UI" pitchFamily="34" charset="0"/>
                </a:rPr>
                <a:t>for session evaluations </a:t>
              </a:r>
              <a:r>
                <a:rPr lang="en-US" sz="2400" spc="-50" dirty="0" smtClean="0">
                  <a:ln w="3175">
                    <a:noFill/>
                  </a:ln>
                  <a:gradFill>
                    <a:gsLst>
                      <a:gs pos="0">
                        <a:srgbClr val="FFFFFF"/>
                      </a:gs>
                      <a:gs pos="100000">
                        <a:srgbClr val="FFFFFF"/>
                      </a:gs>
                    </a:gsLst>
                    <a:lin ang="5400000" scaled="0"/>
                  </a:gradFill>
                  <a:cs typeface="Segoe UI" pitchFamily="34" charset="0"/>
                </a:rPr>
                <a:t/>
              </a:r>
              <a:br>
                <a:rPr lang="en-US" sz="2400" spc="-50" dirty="0" smtClean="0">
                  <a:ln w="3175">
                    <a:noFill/>
                  </a:ln>
                  <a:gradFill>
                    <a:gsLst>
                      <a:gs pos="0">
                        <a:srgbClr val="FFFFFF"/>
                      </a:gs>
                      <a:gs pos="100000">
                        <a:srgbClr val="FFFFFF"/>
                      </a:gs>
                    </a:gsLst>
                    <a:lin ang="5400000" scaled="0"/>
                  </a:gradFill>
                  <a:cs typeface="Segoe UI" pitchFamily="34" charset="0"/>
                </a:rPr>
              </a:br>
              <a:r>
                <a:rPr lang="en-US" sz="2400" spc="-50" dirty="0" smtClean="0">
                  <a:ln w="3175">
                    <a:noFill/>
                  </a:ln>
                  <a:gradFill>
                    <a:gsLst>
                      <a:gs pos="0">
                        <a:srgbClr val="FFFFFF"/>
                      </a:gs>
                      <a:gs pos="100000">
                        <a:srgbClr val="FFFFFF"/>
                      </a:gs>
                    </a:gsLst>
                    <a:lin ang="5400000" scaled="0"/>
                  </a:gradFill>
                  <a:cs typeface="Segoe UI" pitchFamily="34" charset="0"/>
                </a:rPr>
                <a:t>is </a:t>
              </a:r>
              <a:r>
                <a:rPr lang="en-US" sz="2400" spc="-50" dirty="0">
                  <a:ln w="3175">
                    <a:noFill/>
                  </a:ln>
                  <a:gradFill>
                    <a:gsLst>
                      <a:gs pos="0">
                        <a:srgbClr val="FFFFFF"/>
                      </a:gs>
                      <a:gs pos="100000">
                        <a:srgbClr val="FFFFFF"/>
                      </a:gs>
                    </a:gsLst>
                    <a:lin ang="5400000" scaled="0"/>
                  </a:gradFill>
                  <a:cs typeface="Segoe UI" pitchFamily="34" charset="0"/>
                </a:rPr>
                <a:t>currently offline</a:t>
              </a:r>
            </a:p>
          </p:txBody>
        </p:sp>
        <p:sp>
          <p:nvSpPr>
            <p:cNvPr id="7" name="&quot;No&quot; Symbol 6"/>
            <p:cNvSpPr>
              <a:spLocks noChangeAspect="1"/>
            </p:cNvSpPr>
            <p:nvPr/>
          </p:nvSpPr>
          <p:spPr bwMode="auto">
            <a:xfrm>
              <a:off x="719279" y="5390716"/>
              <a:ext cx="1306947" cy="1306947"/>
            </a:xfrm>
            <a:prstGeom prst="noSmoking">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pPr lvl="0"/>
            <a:r>
              <a:rPr lang="en-US" dirty="0" smtClean="0">
                <a:latin typeface="Segoe UI Semibold" panose="020B0702040204020203" pitchFamily="34" charset="0"/>
                <a:cs typeface="Segoe UI Semibold" panose="020B0702040204020203" pitchFamily="34" charset="0"/>
              </a:rPr>
              <a:t>SUBMIT YOUR TECHED EVALUATIONS</a:t>
            </a:r>
            <a:endParaRPr lang="en-US" dirty="0">
              <a:latin typeface="Segoe UI Semibold" panose="020B0702040204020203" pitchFamily="34" charset="0"/>
              <a:cs typeface="Segoe UI Semibold" panose="020B0702040204020203" pitchFamily="34" charset="0"/>
            </a:endParaRPr>
          </a:p>
        </p:txBody>
      </p:sp>
      <p:sp>
        <p:nvSpPr>
          <p:cNvPr id="13" name="Rectangle 12"/>
          <p:cNvSpPr/>
          <p:nvPr/>
        </p:nvSpPr>
        <p:spPr>
          <a:xfrm>
            <a:off x="307976" y="2114948"/>
            <a:ext cx="12128499" cy="812904"/>
          </a:xfrm>
          <a:prstGeom prst="rect">
            <a:avLst/>
          </a:prstGeom>
          <a:solidFill>
            <a:schemeClr val="bg2">
              <a:lumMod val="75000"/>
            </a:schemeClr>
          </a:solidFill>
        </p:spPr>
        <p:txBody>
          <a:bodyPr wrap="square" lIns="182880" tIns="146304" rIns="182880" bIns="146304">
            <a:noAutofit/>
          </a:bodyPr>
          <a:lstStyle/>
          <a:p>
            <a:r>
              <a:rPr lang="en-US" sz="3200" spc="-100" dirty="0" smtClean="0">
                <a:ln w="3175">
                  <a:noFill/>
                </a:ln>
                <a:gradFill>
                  <a:gsLst>
                    <a:gs pos="0">
                      <a:srgbClr val="FFFFFF"/>
                    </a:gs>
                    <a:gs pos="100000">
                      <a:srgbClr val="FFFFFF"/>
                    </a:gs>
                  </a:gsLst>
                  <a:lin ang="5400000" scaled="0"/>
                </a:gradFill>
                <a:latin typeface="Segoe Semibold" panose="020B0702040504020203" pitchFamily="34" charset="0"/>
                <a:cs typeface="Segoe UI" pitchFamily="34" charset="0"/>
              </a:rPr>
              <a:t>Fill out an evaluation via</a:t>
            </a:r>
            <a:endParaRPr lang="en-US" sz="3200" spc="-100" dirty="0">
              <a:ln w="3175">
                <a:noFill/>
              </a:ln>
              <a:gradFill>
                <a:gsLst>
                  <a:gs pos="0">
                    <a:srgbClr val="FFFFFF"/>
                  </a:gs>
                  <a:gs pos="100000">
                    <a:srgbClr val="FFFFFF"/>
                  </a:gs>
                </a:gsLst>
                <a:lin ang="5400000" scaled="0"/>
              </a:gradFill>
              <a:latin typeface="Segoe UI Light"/>
              <a:cs typeface="Segoe UI" pitchFamily="34" charset="0"/>
            </a:endParaRPr>
          </a:p>
        </p:txBody>
      </p:sp>
      <p:sp>
        <p:nvSpPr>
          <p:cNvPr id="14" name="Rectangle 13"/>
          <p:cNvSpPr/>
          <p:nvPr/>
        </p:nvSpPr>
        <p:spPr>
          <a:xfrm>
            <a:off x="307975" y="3016777"/>
            <a:ext cx="5826819" cy="1151084"/>
          </a:xfrm>
          <a:prstGeom prst="rect">
            <a:avLst/>
          </a:prstGeom>
        </p:spPr>
        <p:txBody>
          <a:bodyPr wrap="square" lIns="182880" tIns="146304" rIns="182880" bIns="146304">
            <a:spAutoFit/>
          </a:bodyPr>
          <a:lstStyle/>
          <a:p>
            <a:pPr>
              <a:lnSpc>
                <a:spcPct val="95000"/>
              </a:lnSpc>
              <a:spcBef>
                <a:spcPts val="1200"/>
              </a:spcBef>
            </a:pPr>
            <a:r>
              <a:rPr lang="en-US" sz="2400" b="1" spc="-50" dirty="0" smtClean="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CommNet Station/PC:</a:t>
            </a:r>
            <a:r>
              <a:rPr lang="en-US" sz="2400" spc="-50" dirty="0" smtClean="0">
                <a:ln w="3175">
                  <a:noFill/>
                </a:ln>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 </a:t>
            </a:r>
            <a:r>
              <a:rPr lang="en-US" sz="2400" spc="-50" dirty="0" smtClean="0">
                <a:ln w="3175">
                  <a:noFill/>
                </a:ln>
                <a:gradFill>
                  <a:gsLst>
                    <a:gs pos="0">
                      <a:srgbClr val="FFFFFF"/>
                    </a:gs>
                    <a:gs pos="100000">
                      <a:srgbClr val="FFFFFF"/>
                    </a:gs>
                  </a:gsLst>
                  <a:lin ang="5400000" scaled="0"/>
                </a:gradFill>
                <a:latin typeface="+mj-lt"/>
                <a:cs typeface="Segoe UI" pitchFamily="34" charset="0"/>
              </a:rPr>
              <a:t>Schedule Builder</a:t>
            </a:r>
          </a:p>
          <a:p>
            <a:pPr>
              <a:lnSpc>
                <a:spcPct val="95000"/>
              </a:lnSpc>
              <a:spcBef>
                <a:spcPts val="1200"/>
              </a:spcBef>
            </a:pPr>
            <a:r>
              <a:rPr lang="en-US" sz="2400" b="1" spc="-50" dirty="0" err="1">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LogIn</a:t>
            </a:r>
            <a:r>
              <a:rPr lang="en-US" sz="2400" b="1" spc="-50" dirty="0">
                <a:ln w="3175">
                  <a:noFill/>
                </a:ln>
                <a:gradFill>
                  <a:gsLst>
                    <a:gs pos="0">
                      <a:srgbClr val="FFFFFF"/>
                    </a:gs>
                    <a:gs pos="100000">
                      <a:srgbClr val="FFFFFF"/>
                    </a:gs>
                  </a:gsLst>
                  <a:lin ang="5400000" scaled="0"/>
                </a:gradFill>
                <a:latin typeface="Segoe UI Semibold" panose="020B0702040204020203" pitchFamily="34" charset="0"/>
                <a:ea typeface="Segoe UI Black" panose="020B0A02040204020203" pitchFamily="34" charset="0"/>
                <a:cs typeface="Segoe UI Semibold" panose="020B0702040204020203" pitchFamily="34" charset="0"/>
              </a:rPr>
              <a:t>: </a:t>
            </a:r>
            <a:r>
              <a:rPr lang="en-US" sz="2400" spc="-50" dirty="0">
                <a:ln w="3175">
                  <a:noFill/>
                </a:ln>
                <a:gradFill>
                  <a:gsLst>
                    <a:gs pos="0">
                      <a:srgbClr val="FFFFFF"/>
                    </a:gs>
                    <a:gs pos="100000">
                      <a:srgbClr val="FFFFFF"/>
                    </a:gs>
                  </a:gsLst>
                  <a:lin ang="5400000" scaled="0"/>
                </a:gradFill>
                <a:latin typeface="+mj-lt"/>
                <a:cs typeface="Segoe UI" pitchFamily="34" charset="0"/>
              </a:rPr>
              <a:t>europe.msteched.com/catalog</a:t>
            </a:r>
          </a:p>
        </p:txBody>
      </p:sp>
      <p:sp>
        <p:nvSpPr>
          <p:cNvPr id="20" name="Title 1"/>
          <p:cNvSpPr txBox="1">
            <a:spLocks/>
          </p:cNvSpPr>
          <p:nvPr/>
        </p:nvSpPr>
        <p:spPr>
          <a:xfrm>
            <a:off x="274639" y="1180782"/>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000" dirty="0" smtClean="0">
                <a:cs typeface="Segoe UI Semibold" panose="020B0702040204020203" pitchFamily="34" charset="0"/>
              </a:rPr>
              <a:t>We value your feedback!</a:t>
            </a:r>
            <a:endParaRPr lang="en-US" sz="4000" dirty="0">
              <a:cs typeface="Segoe UI Semibold" panose="020B0702040204020203" pitchFamily="34" charset="0"/>
            </a:endParaRPr>
          </a:p>
        </p:txBody>
      </p:sp>
      <p:grpSp>
        <p:nvGrpSpPr>
          <p:cNvPr id="9" name="Group 8"/>
          <p:cNvGrpSpPr/>
          <p:nvPr/>
        </p:nvGrpSpPr>
        <p:grpSpPr>
          <a:xfrm>
            <a:off x="5249321" y="1806575"/>
            <a:ext cx="7407816" cy="4419600"/>
            <a:chOff x="5249321" y="1701800"/>
            <a:chExt cx="7407816" cy="4419600"/>
          </a:xfrm>
        </p:grpSpPr>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9321" y="1701800"/>
              <a:ext cx="7407816" cy="4419600"/>
            </a:xfrm>
            <a:prstGeom prst="rect">
              <a:avLst/>
            </a:prstGeom>
          </p:spPr>
        </p:pic>
        <p:grpSp>
          <p:nvGrpSpPr>
            <p:cNvPr id="6" name="Group 5"/>
            <p:cNvGrpSpPr/>
            <p:nvPr/>
          </p:nvGrpSpPr>
          <p:grpSpPr>
            <a:xfrm>
              <a:off x="6376098" y="1858328"/>
              <a:ext cx="5453472" cy="2909899"/>
              <a:chOff x="3625850" y="1675130"/>
              <a:chExt cx="5194299" cy="2771608"/>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 t="337" r="-11710" b="14046"/>
              <a:stretch/>
            </p:blipFill>
            <p:spPr>
              <a:xfrm>
                <a:off x="3625850" y="1720850"/>
                <a:ext cx="5194299" cy="2725888"/>
              </a:xfrm>
              <a:prstGeom prst="rect">
                <a:avLst/>
              </a:prstGeom>
            </p:spPr>
          </p:pic>
          <p:sp>
            <p:nvSpPr>
              <p:cNvPr id="5" name="Rectangle 4"/>
              <p:cNvSpPr/>
              <p:nvPr/>
            </p:nvSpPr>
            <p:spPr bwMode="auto">
              <a:xfrm>
                <a:off x="3625850" y="1675130"/>
                <a:ext cx="4573587" cy="5293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175944" y="1675132"/>
                <a:ext cx="414370" cy="23939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8175944" y="1914524"/>
                <a:ext cx="414370" cy="2532214"/>
              </a:xfrm>
              <a:prstGeom prst="rect">
                <a:avLst/>
              </a:prstGeom>
              <a:solidFill>
                <a:srgbClr val="E8E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4" name="Rectangle 3"/>
          <p:cNvSpPr/>
          <p:nvPr/>
        </p:nvSpPr>
        <p:spPr bwMode="auto">
          <a:xfrm>
            <a:off x="7250157" y="3385009"/>
            <a:ext cx="3142060" cy="218679"/>
          </a:xfrm>
          <a:prstGeom prst="rect">
            <a:avLst/>
          </a:prstGeom>
          <a:solidFill>
            <a:schemeClr val="tx2">
              <a:lumMod val="60000"/>
              <a:lumOff val="4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376092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35" presetClass="path" presetSubtype="0" decel="100000" fill="hold" grpId="1" nodeType="withEffect">
                                  <p:stCondLst>
                                    <p:cond delay="0"/>
                                  </p:stCondLst>
                                  <p:childTnLst>
                                    <p:animMotion origin="layout" path="M 0.06127 -8.30685E-7 L 7.65892E-7 -8.30685E-7 " pathEditMode="relative" rAng="0" ptsTypes="AA">
                                      <p:cBhvr>
                                        <p:cTn id="9" dur="750" fill="hold"/>
                                        <p:tgtEl>
                                          <p:spTgt spid="14"/>
                                        </p:tgtEl>
                                        <p:attrNameLst>
                                          <p:attrName>ppt_x</p:attrName>
                                          <p:attrName>ppt_y</p:attrName>
                                        </p:attrNameLst>
                                      </p:cBhvr>
                                      <p:rCtr x="-3064"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35" presetClass="path" presetSubtype="0" decel="100000" fill="hold" grpId="1" nodeType="withEffect">
                                  <p:stCondLst>
                                    <p:cond delay="0"/>
                                  </p:stCondLst>
                                  <p:childTnLst>
                                    <p:animMotion origin="layout" path="M 0.06127 2.38765E-6 L -1.92494E-6 2.38765E-6 " pathEditMode="relative" rAng="0" ptsTypes="AA">
                                      <p:cBhvr>
                                        <p:cTn id="14" dur="750" fill="hold"/>
                                        <p:tgtEl>
                                          <p:spTgt spid="13"/>
                                        </p:tgtEl>
                                        <p:attrNameLst>
                                          <p:attrName>ppt_x</p:attrName>
                                          <p:attrName>ppt_y</p:attrName>
                                        </p:attrNameLst>
                                      </p:cBhvr>
                                      <p:rCtr x="-3064" y="0"/>
                                    </p:animMotion>
                                  </p:childTnLst>
                                </p:cTn>
                              </p:par>
                              <p:par>
                                <p:cTn id="15" presetID="2" presetClass="entr" presetSubtype="2"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800" fill="hold"/>
                                        <p:tgtEl>
                                          <p:spTgt spid="9"/>
                                        </p:tgtEl>
                                        <p:attrNameLst>
                                          <p:attrName>ppt_x</p:attrName>
                                        </p:attrNameLst>
                                      </p:cBhvr>
                                      <p:tavLst>
                                        <p:tav tm="0">
                                          <p:val>
                                            <p:strVal val="1+#ppt_w/2"/>
                                          </p:val>
                                        </p:tav>
                                        <p:tav tm="100000">
                                          <p:val>
                                            <p:strVal val="#ppt_x"/>
                                          </p:val>
                                        </p:tav>
                                      </p:tavLst>
                                    </p:anim>
                                    <p:anim calcmode="lin" valueType="num">
                                      <p:cBhvr additive="base">
                                        <p:cTn id="18" dur="800" fill="hold"/>
                                        <p:tgtEl>
                                          <p:spTgt spid="9"/>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250"/>
                            </p:stCondLst>
                            <p:childTnLst>
                              <p:par>
                                <p:cTn id="23" presetID="2" presetClass="entr" presetSubtype="4" decel="10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88210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Needs for These Devices</a:t>
            </a:r>
            <a:endParaRPr lang="en-US" dirty="0"/>
          </a:p>
        </p:txBody>
      </p:sp>
      <p:sp>
        <p:nvSpPr>
          <p:cNvPr id="3" name="Text Placeholder 2"/>
          <p:cNvSpPr>
            <a:spLocks noGrp="1"/>
          </p:cNvSpPr>
          <p:nvPr>
            <p:ph type="body" sz="quarter" idx="11"/>
          </p:nvPr>
        </p:nvSpPr>
        <p:spPr>
          <a:xfrm>
            <a:off x="274639" y="1212849"/>
            <a:ext cx="11889564" cy="5262979"/>
          </a:xfrm>
        </p:spPr>
        <p:txBody>
          <a:bodyPr/>
          <a:lstStyle/>
          <a:p>
            <a:pPr marL="342900" indent="-342900">
              <a:lnSpc>
                <a:spcPct val="150000"/>
              </a:lnSpc>
              <a:buFont typeface="Arial" panose="020B0604020202020204" pitchFamily="34" charset="0"/>
              <a:buChar char="•"/>
            </a:pPr>
            <a:r>
              <a:rPr lang="en-US" sz="2000" dirty="0" smtClean="0">
                <a:latin typeface="+mn-lt"/>
              </a:rPr>
              <a:t>Multitude of device types, OS platforms, form factors, and versions in use</a:t>
            </a:r>
          </a:p>
          <a:p>
            <a:pPr marL="342900" indent="-342900">
              <a:lnSpc>
                <a:spcPct val="150000"/>
              </a:lnSpc>
              <a:buFont typeface="Arial" panose="020B0604020202020204" pitchFamily="34" charset="0"/>
              <a:buChar char="•"/>
            </a:pPr>
            <a:r>
              <a:rPr lang="en-US" sz="2000" dirty="0" smtClean="0">
                <a:latin typeface="+mn-lt"/>
              </a:rPr>
              <a:t>Number one need for management of the device is to assure that corporate resources are safe</a:t>
            </a:r>
          </a:p>
          <a:p>
            <a:pPr marL="342900" indent="-342900">
              <a:lnSpc>
                <a:spcPct val="150000"/>
              </a:lnSpc>
              <a:buFont typeface="Arial" panose="020B0604020202020204" pitchFamily="34" charset="0"/>
              <a:buChar char="•"/>
            </a:pPr>
            <a:r>
              <a:rPr lang="en-US" sz="2000" dirty="0">
                <a:latin typeface="+mn-lt"/>
              </a:rPr>
              <a:t>A</a:t>
            </a:r>
            <a:r>
              <a:rPr lang="en-US" sz="2000" dirty="0" smtClean="0">
                <a:latin typeface="+mn-lt"/>
              </a:rPr>
              <a:t>ssure that devices are enrolled into management so data is protected</a:t>
            </a:r>
          </a:p>
          <a:p>
            <a:pPr marL="342900" indent="-342900">
              <a:lnSpc>
                <a:spcPct val="150000"/>
              </a:lnSpc>
              <a:buFont typeface="Arial" panose="020B0604020202020204" pitchFamily="34" charset="0"/>
              <a:buChar char="•"/>
            </a:pPr>
            <a:r>
              <a:rPr lang="en-US" sz="2000" dirty="0" smtClean="0">
                <a:latin typeface="+mn-lt"/>
              </a:rPr>
              <a:t>Assure that devices are blocked from accessing corporate data if managed but not compliant</a:t>
            </a:r>
          </a:p>
          <a:p>
            <a:pPr marL="342900" indent="-342900">
              <a:lnSpc>
                <a:spcPct val="150000"/>
              </a:lnSpc>
              <a:buFont typeface="Arial" panose="020B0604020202020204" pitchFamily="34" charset="0"/>
              <a:buChar char="•"/>
            </a:pPr>
            <a:r>
              <a:rPr lang="en-US" sz="2000" dirty="0" smtClean="0">
                <a:latin typeface="+mn-lt"/>
              </a:rPr>
              <a:t>Simple, low-cost process for mass enrolling devices or forcing users to enroll</a:t>
            </a:r>
          </a:p>
          <a:p>
            <a:pPr marL="342900" indent="-342900">
              <a:lnSpc>
                <a:spcPct val="150000"/>
              </a:lnSpc>
              <a:buFont typeface="Arial" panose="020B0604020202020204" pitchFamily="34" charset="0"/>
              <a:buChar char="•"/>
            </a:pPr>
            <a:r>
              <a:rPr lang="en-US" sz="2000" dirty="0" smtClean="0">
                <a:latin typeface="+mn-lt"/>
              </a:rPr>
              <a:t>Deep levels of control on device experience, like lockdown to single apps, denying certain applications</a:t>
            </a:r>
          </a:p>
          <a:p>
            <a:pPr marL="342900" indent="-342900">
              <a:lnSpc>
                <a:spcPct val="150000"/>
              </a:lnSpc>
              <a:buFont typeface="Arial" panose="020B0604020202020204" pitchFamily="34" charset="0"/>
              <a:buChar char="•"/>
            </a:pPr>
            <a:r>
              <a:rPr lang="en-US" sz="2000" dirty="0" smtClean="0">
                <a:latin typeface="+mn-lt"/>
              </a:rPr>
              <a:t>Ability to rapidly support new device capabilities through the service (URI model)</a:t>
            </a:r>
          </a:p>
          <a:p>
            <a:endParaRPr lang="en-US" sz="2000" dirty="0" smtClean="0">
              <a:latin typeface="+mn-lt"/>
            </a:endParaRPr>
          </a:p>
          <a:p>
            <a:endParaRPr lang="en-US" sz="2000" dirty="0" smtClean="0">
              <a:latin typeface="+mn-lt"/>
            </a:endParaRPr>
          </a:p>
          <a:p>
            <a:endParaRPr lang="en-US" sz="2000" dirty="0">
              <a:latin typeface="+mn-lt"/>
            </a:endParaRPr>
          </a:p>
        </p:txBody>
      </p:sp>
    </p:spTree>
    <p:extLst>
      <p:ext uri="{BB962C8B-B14F-4D97-AF65-F5344CB8AC3E}">
        <p14:creationId xmlns:p14="http://schemas.microsoft.com/office/powerpoint/2010/main" val="104728567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t>Enrollment of Corporate </a:t>
            </a:r>
            <a:r>
              <a:rPr lang="en-US" sz="6000" dirty="0" err="1" smtClean="0"/>
              <a:t>iOS</a:t>
            </a:r>
            <a:r>
              <a:rPr lang="en-US" sz="6000" dirty="0" smtClean="0"/>
              <a:t> devices</a:t>
            </a:r>
            <a:endParaRPr lang="en-US" sz="6000" dirty="0"/>
          </a:p>
        </p:txBody>
      </p:sp>
    </p:spTree>
    <p:extLst>
      <p:ext uri="{BB962C8B-B14F-4D97-AF65-F5344CB8AC3E}">
        <p14:creationId xmlns:p14="http://schemas.microsoft.com/office/powerpoint/2010/main" val="111977507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Dilip Radhakrishnan; Jason Githens</External_x0020_Speaker>
    <Session_x0020_Code xmlns="e36bfbf9-5e42-489c-a259-4c54eb22cb57">EM-B317</Session_x0020_Code>
    <Presentation_x0020_Date xmlns="e36bfbf9-5e42-489c-a259-4c54eb22cb57">2014-10-31T00:00:00+01:00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sharepoint/v3"/>
    <ds:schemaRef ds:uri="230e9df3-be65-4c73-a93b-d1236ebd677e"/>
    <ds:schemaRef ds:uri="http://schemas.microsoft.com/office/2006/documentManagement/types"/>
    <ds:schemaRef ds:uri="http://schemas.microsoft.com/office/infopath/2007/PartnerControls"/>
    <ds:schemaRef ds:uri="http://www.w3.org/XML/1998/namespace"/>
    <ds:schemaRef ds:uri="e36bfbf9-5e42-489c-a259-4c54eb22cb57"/>
    <ds:schemaRef ds:uri="http://purl.org/dc/terms/"/>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2</TotalTime>
  <Words>4202</Words>
  <Application>Microsoft Office PowerPoint</Application>
  <PresentationFormat>Custom</PresentationFormat>
  <Paragraphs>290</Paragraphs>
  <Slides>77</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Calibri</vt:lpstr>
      <vt:lpstr>Segoe Semibold</vt:lpstr>
      <vt:lpstr>Segoe UI</vt:lpstr>
      <vt:lpstr>Segoe UI Black</vt:lpstr>
      <vt:lpstr>Segoe UI Light</vt:lpstr>
      <vt:lpstr>Segoe UI Semibold</vt:lpstr>
      <vt:lpstr>Wingdings</vt:lpstr>
      <vt:lpstr>TEE14 Speaker PPT Template</vt:lpstr>
      <vt:lpstr>PowerPoint Presentation</vt:lpstr>
      <vt:lpstr>Configuring Corporate-Owned Mobile Devices with Microsoft Intune </vt:lpstr>
      <vt:lpstr>Agenda</vt:lpstr>
      <vt:lpstr>Enterprise Mobility Suite</vt:lpstr>
      <vt:lpstr>PowerPoint Presentation</vt:lpstr>
      <vt:lpstr>Scenarios and Solutions for  Corporate Managed Devices</vt:lpstr>
      <vt:lpstr>The World of Corporate Owned Devices</vt:lpstr>
      <vt:lpstr>Management Needs for These Devices</vt:lpstr>
      <vt:lpstr>Enrollment of Corporate iOS devices</vt:lpstr>
      <vt:lpstr>iOS enrollment options</vt:lpstr>
      <vt:lpstr>Apple Configurator</vt:lpstr>
      <vt:lpstr>Apple Configurator</vt:lpstr>
      <vt:lpstr>Bulk enrollment – Intune + Apple Configurator</vt:lpstr>
      <vt:lpstr>Demo:  Apple Configurator and iOS Corp Enrollment</vt:lpstr>
      <vt:lpstr>Troubleshooting Profile install issues</vt:lpstr>
      <vt:lpstr>Enrollment:  Apple Device Enrollment Program</vt:lpstr>
      <vt:lpstr>Apple Device Enrollment Program (DEP)</vt:lpstr>
      <vt:lpstr>Bulk enrollment workflow with Intune &amp; DEP</vt:lpstr>
      <vt:lpstr>Intune &amp; DEP - Concept walkthrough </vt:lpstr>
      <vt:lpstr>DEP setup</vt:lpstr>
      <vt:lpstr>Connection to Apple DEP established</vt:lpstr>
      <vt:lpstr>Intune – Apple sync frequency</vt:lpstr>
      <vt:lpstr>Manual sync</vt:lpstr>
      <vt:lpstr>Sync request notification</vt:lpstr>
      <vt:lpstr>DEP sync succeeds</vt:lpstr>
      <vt:lpstr>Updated list of Corp owned devices after sync</vt:lpstr>
      <vt:lpstr>Enrollment Profile creation</vt:lpstr>
      <vt:lpstr>DEP settings in Enrollment Profile</vt:lpstr>
      <vt:lpstr>Conditional access for Corp owned personal use devices</vt:lpstr>
      <vt:lpstr>Features</vt:lpstr>
      <vt:lpstr>Demo – Conditional Resource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architecture </vt:lpstr>
      <vt:lpstr>PowerPoint Presentation</vt:lpstr>
      <vt:lpstr>Enrollment of Corporate Windows Devices</vt:lpstr>
      <vt:lpstr>PowerPoint Presentation</vt:lpstr>
      <vt:lpstr>Device Enrollment Manager</vt:lpstr>
      <vt:lpstr>Lockdown:  Restricting corporate owned devices</vt:lpstr>
      <vt:lpstr>Device lockdown</vt:lpstr>
      <vt:lpstr>Application Allow and Deny</vt:lpstr>
      <vt:lpstr>Demo: Corp device lockdown with Intune</vt:lpstr>
      <vt:lpstr>Managing Corp owned Windows 10 devices</vt:lpstr>
      <vt:lpstr>Related content</vt:lpstr>
      <vt:lpstr>Resources</vt:lpstr>
      <vt:lpstr>Enterprise Mobility Track Resources</vt:lpstr>
      <vt:lpstr>SUBMIT YOUR TECHED EVALUATIONS</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Configuring Corporate-Owned Mobile Devices with Intune</dc:title>
  <dc:subject>TechEd 2014</dc:subject>
  <dc:creator>Shows</dc:creator>
  <cp:keywords/>
  <dc:description>Template: Jordan Cayabyab, Artitudes Design
Formatting: 
Audience Type:</dc:description>
  <cp:lastModifiedBy>Shows</cp:lastModifiedBy>
  <cp:revision>5</cp:revision>
  <dcterms:created xsi:type="dcterms:W3CDTF">2014-10-26T11:35:15Z</dcterms:created>
  <dcterms:modified xsi:type="dcterms:W3CDTF">2014-10-31T08:20:50Z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