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Lst>
  <p:notesMasterIdLst>
    <p:notesMasterId r:id="rId40"/>
  </p:notesMasterIdLst>
  <p:handoutMasterIdLst>
    <p:handoutMasterId r:id="rId41"/>
  </p:handoutMasterIdLst>
  <p:sldIdLst>
    <p:sldId id="289" r:id="rId6"/>
    <p:sldId id="290" r:id="rId7"/>
    <p:sldId id="291" r:id="rId8"/>
    <p:sldId id="292" r:id="rId9"/>
    <p:sldId id="293" r:id="rId10"/>
    <p:sldId id="294" r:id="rId11"/>
    <p:sldId id="295" r:id="rId12"/>
    <p:sldId id="296" r:id="rId13"/>
    <p:sldId id="297" r:id="rId14"/>
    <p:sldId id="298" r:id="rId15"/>
    <p:sldId id="299" r:id="rId16"/>
    <p:sldId id="301" r:id="rId17"/>
    <p:sldId id="302" r:id="rId18"/>
    <p:sldId id="303" r:id="rId19"/>
    <p:sldId id="304" r:id="rId20"/>
    <p:sldId id="305" r:id="rId21"/>
    <p:sldId id="306" r:id="rId22"/>
    <p:sldId id="307" r:id="rId23"/>
    <p:sldId id="308" r:id="rId24"/>
    <p:sldId id="310" r:id="rId25"/>
    <p:sldId id="309" r:id="rId26"/>
    <p:sldId id="311" r:id="rId27"/>
    <p:sldId id="312" r:id="rId28"/>
    <p:sldId id="313" r:id="rId29"/>
    <p:sldId id="314" r:id="rId30"/>
    <p:sldId id="315" r:id="rId31"/>
    <p:sldId id="316" r:id="rId32"/>
    <p:sldId id="317" r:id="rId33"/>
    <p:sldId id="318" r:id="rId34"/>
    <p:sldId id="288" r:id="rId35"/>
    <p:sldId id="284" r:id="rId36"/>
    <p:sldId id="285" r:id="rId37"/>
    <p:sldId id="286" r:id="rId38"/>
    <p:sldId id="287"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10/28/2014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10/28/2014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9719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848808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42036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dirty="0">
              <a:sym typeface="Wingdings" panose="05000000000000000000" pitchFamily="2" charset="2"/>
            </a:endParaRPr>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81235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2468">
              <a:lnSpc>
                <a:spcPct val="90000"/>
              </a:lnSpc>
              <a:spcBef>
                <a:spcPts val="600"/>
              </a:spcBef>
            </a:pPr>
            <a:endParaRPr lang="en-US" dirty="0"/>
          </a:p>
        </p:txBody>
      </p:sp>
      <p:sp>
        <p:nvSpPr>
          <p:cNvPr id="4" name="Slide Number Placeholder 3"/>
          <p:cNvSpPr>
            <a:spLocks noGrp="1"/>
          </p:cNvSpPr>
          <p:nvPr>
            <p:ph type="sldNum" sz="quarter" idx="10"/>
          </p:nvPr>
        </p:nvSpPr>
        <p:spPr/>
        <p:txBody>
          <a:bodyPr/>
          <a:lstStyle/>
          <a:p>
            <a:pPr>
              <a:defRPr/>
            </a:pPr>
            <a:fld id="{3244B1D4-63DB-514D-99AA-086E2EBFDFEF}"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922294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dirty="0">
              <a:sym typeface="Wingdings" panose="05000000000000000000" pitchFamily="2" charset="2"/>
            </a:endParaRPr>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10644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2468">
              <a:lnSpc>
                <a:spcPct val="90000"/>
              </a:lnSpc>
              <a:spcBef>
                <a:spcPts val="600"/>
              </a:spcBef>
            </a:pPr>
            <a:endParaRPr lang="en-US" dirty="0"/>
          </a:p>
        </p:txBody>
      </p:sp>
      <p:sp>
        <p:nvSpPr>
          <p:cNvPr id="4" name="Slide Number Placeholder 3"/>
          <p:cNvSpPr>
            <a:spLocks noGrp="1"/>
          </p:cNvSpPr>
          <p:nvPr>
            <p:ph type="sldNum" sz="quarter" idx="10"/>
          </p:nvPr>
        </p:nvSpPr>
        <p:spPr/>
        <p:txBody>
          <a:bodyPr/>
          <a:lstStyle/>
          <a:p>
            <a:pPr>
              <a:defRPr/>
            </a:pPr>
            <a:fld id="{3244B1D4-63DB-514D-99AA-086E2EBFDFEF}"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100294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dirty="0">
              <a:sym typeface="Wingdings" panose="05000000000000000000" pitchFamily="2" charset="2"/>
            </a:endParaRPr>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3553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23033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dirty="0">
              <a:sym typeface="Wingdings" panose="05000000000000000000" pitchFamily="2" charset="2"/>
            </a:endParaRPr>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2029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7048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758012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820755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sz="900" b="1" dirty="0" smtClean="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22766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98626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406BC7AE-7587-474C-AB3C-2256027AF131}" type="datetime1">
              <a:rPr lang="en-US" smtClean="0">
                <a:solidFill>
                  <a:prstClr val="black"/>
                </a:solidFill>
              </a:rPr>
              <a:pPr/>
              <a:t>10/28/2014</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2414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414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smtClean="0">
                <a:solidFill>
                  <a:prstClr val="black"/>
                </a:solidFill>
              </a:rPr>
              <a:t>Visual Studio</a:t>
            </a:r>
            <a:endParaRPr lang="en-US" dirty="0">
              <a:solidFill>
                <a:prstClr val="black"/>
              </a:solidFill>
            </a:endParaRPr>
          </a:p>
        </p:txBody>
      </p:sp>
    </p:spTree>
    <p:extLst>
      <p:ext uri="{BB962C8B-B14F-4D97-AF65-F5344CB8AC3E}">
        <p14:creationId xmlns:p14="http://schemas.microsoft.com/office/powerpoint/2010/main" val="585952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969858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4194-65CC-47EB-B66E-BE9C153B76F0}" type="slidenum">
              <a:rPr lang="en-US" smtClean="0"/>
              <a:t>30</a:t>
            </a:fld>
            <a:endParaRPr lang="en-US"/>
          </a:p>
        </p:txBody>
      </p:sp>
    </p:spTree>
    <p:extLst>
      <p:ext uri="{BB962C8B-B14F-4D97-AF65-F5344CB8AC3E}">
        <p14:creationId xmlns:p14="http://schemas.microsoft.com/office/powerpoint/2010/main" val="1050567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479417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047543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144507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43120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8484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52589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9946"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9946"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230F7F-681E-4E1F-9050-839243F5E650}"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74820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7727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78985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86499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128715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6735022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58073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68938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2123647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297665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854995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4805940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2326659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34513398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05622075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728146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879525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577016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86259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324433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426351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074978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825425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4805236"/>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40428776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67334158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4930896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424239443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192852368"/>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01249442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325430361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272093590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66586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83863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1157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544621"/>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067539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424566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8642" y="286003"/>
            <a:ext cx="11375536" cy="78650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5533" y="1429994"/>
            <a:ext cx="11375536"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43322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2.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1.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170526246"/>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9.png"/><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52.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32.png"/><Relationship Id="rId7"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52.xml"/><Relationship Id="rId6" Type="http://schemas.openxmlformats.org/officeDocument/2006/relationships/image" Target="../media/image31.png"/><Relationship Id="rId5" Type="http://schemas.openxmlformats.org/officeDocument/2006/relationships/image" Target="../media/image27.emf"/><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4.wdp"/><Relationship Id="rId18" Type="http://schemas.openxmlformats.org/officeDocument/2006/relationships/image" Target="../media/image30.emf"/><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31.png"/><Relationship Id="rId2" Type="http://schemas.openxmlformats.org/officeDocument/2006/relationships/image" Target="../media/image29.png"/><Relationship Id="rId16" Type="http://schemas.openxmlformats.org/officeDocument/2006/relationships/image" Target="../media/image27.emf"/><Relationship Id="rId20" Type="http://schemas.openxmlformats.org/officeDocument/2006/relationships/image" Target="../media/image43.png"/><Relationship Id="rId1" Type="http://schemas.openxmlformats.org/officeDocument/2006/relationships/slideLayout" Target="../slideLayouts/slideLayout52.xml"/><Relationship Id="rId6" Type="http://schemas.microsoft.com/office/2007/relationships/hdphoto" Target="../media/hdphoto3.wdp"/><Relationship Id="rId11" Type="http://schemas.openxmlformats.org/officeDocument/2006/relationships/image" Target="../media/image41.png"/><Relationship Id="rId5" Type="http://schemas.openxmlformats.org/officeDocument/2006/relationships/image" Target="../media/image36.png"/><Relationship Id="rId15" Type="http://schemas.openxmlformats.org/officeDocument/2006/relationships/image" Target="../media/image33.png"/><Relationship Id="rId10" Type="http://schemas.openxmlformats.org/officeDocument/2006/relationships/image" Target="../media/image40.png"/><Relationship Id="rId19" Type="http://schemas.openxmlformats.org/officeDocument/2006/relationships/image" Target="../media/image28.png"/><Relationship Id="rId4" Type="http://schemas.openxmlformats.org/officeDocument/2006/relationships/image" Target="../media/image35.png"/><Relationship Id="rId9" Type="http://schemas.openxmlformats.org/officeDocument/2006/relationships/image" Target="../media/image39.png"/><Relationship Id="rId1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5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emf"/><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52.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45.xml"/><Relationship Id="rId5" Type="http://schemas.microsoft.com/office/2007/relationships/hdphoto" Target="../media/hdphoto5.wdp"/><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7" Type="http://schemas.microsoft.com/office/2007/relationships/hdphoto" Target="../media/hdphoto7.wdp"/><Relationship Id="rId2" Type="http://schemas.openxmlformats.org/officeDocument/2006/relationships/notesSlide" Target="../notesSlides/notesSlide23.xml"/><Relationship Id="rId1" Type="http://schemas.openxmlformats.org/officeDocument/2006/relationships/slideLayout" Target="../slideLayouts/slideLayout52.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3" Type="http://schemas.openxmlformats.org/officeDocument/2006/relationships/hyperlink" Target="http://www.visualstudio.com/" TargetMode="External"/><Relationship Id="rId2" Type="http://schemas.openxmlformats.org/officeDocument/2006/relationships/notesSlide" Target="../notesSlides/notesSlide25.xml"/><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hyperlink" Target="http://msdn.microsoft.com/vstudio" TargetMode="External"/><Relationship Id="rId4" Type="http://schemas.openxmlformats.org/officeDocument/2006/relationships/hyperlink" Target="http://blogs.msdn.com/b/developer-tool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52.xml"/><Relationship Id="rId6" Type="http://schemas.openxmlformats.org/officeDocument/2006/relationships/image" Target="../media/image64.jpg"/><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13.png"/><Relationship Id="rId5" Type="http://schemas.openxmlformats.org/officeDocument/2006/relationships/hyperlink" Target="http://dev.voxmobile.com/wp-content/uploads/2011/03/android_logo.png" TargetMode="External"/><Relationship Id="rId4" Type="http://schemas.microsoft.com/office/2007/relationships/hdphoto" Target="../media/hdphoto1.wdp"/><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54688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 Native</a:t>
            </a:r>
            <a:endParaRPr lang="en-US" dirty="0"/>
          </a:p>
        </p:txBody>
      </p:sp>
      <p:pic>
        <p:nvPicPr>
          <p:cNvPr id="4" name="Picture 12" descr="http://wordament.files.wordpress.com/2011/05/wordamenttrophy256.png?w=6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6868" y="828536"/>
            <a:ext cx="2437750" cy="2437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nvPr>
        </p:nvGraphicFramePr>
        <p:xfrm>
          <a:off x="6385625" y="4271289"/>
          <a:ext cx="5437224" cy="2162065"/>
        </p:xfrm>
        <a:graphic>
          <a:graphicData uri="http://schemas.openxmlformats.org/drawingml/2006/table">
            <a:tbl>
              <a:tblPr firstRow="1" bandRow="1">
                <a:tableStyleId>{9DCAF9ED-07DC-4A11-8D7F-57B35C25682E}</a:tableStyleId>
              </a:tblPr>
              <a:tblGrid>
                <a:gridCol w="2364886">
                  <a:extLst>
                    <a:ext uri="{9D8B030D-6E8A-4147-A177-3AD203B41FA5}">
                      <a16:colId xmlns="" xmlns:a16="http://schemas.microsoft.com/office/drawing/2014/main" val="2668572264"/>
                    </a:ext>
                  </a:extLst>
                </a:gridCol>
                <a:gridCol w="3072338">
                  <a:extLst>
                    <a:ext uri="{9D8B030D-6E8A-4147-A177-3AD203B41FA5}">
                      <a16:colId xmlns="" xmlns:a16="http://schemas.microsoft.com/office/drawing/2014/main" val="1348282528"/>
                    </a:ext>
                  </a:extLst>
                </a:gridCol>
              </a:tblGrid>
              <a:tr h="453259">
                <a:tc>
                  <a:txBody>
                    <a:bodyPr/>
                    <a:lstStyle/>
                    <a:p>
                      <a:r>
                        <a:rPr lang="en-US" sz="2400" b="0" dirty="0" smtClean="0"/>
                        <a:t>Scenario</a:t>
                      </a:r>
                      <a:endParaRPr lang="en-US" sz="2400" b="0" dirty="0">
                        <a:gradFill>
                          <a:gsLst>
                            <a:gs pos="9934">
                              <a:srgbClr val="1E1E1E"/>
                            </a:gs>
                            <a:gs pos="100000">
                              <a:srgbClr val="1E1E1E"/>
                            </a:gs>
                          </a:gsLst>
                          <a:lin ang="5400000" scaled="0"/>
                        </a:gradFill>
                        <a:latin typeface="+mn-lt"/>
                      </a:endParaRPr>
                    </a:p>
                  </a:txBody>
                  <a:tcPr marL="91427" marR="91427" marT="0" marB="0" anchor="ctr"/>
                </a:tc>
                <a:tc>
                  <a:txBody>
                    <a:bodyPr/>
                    <a:lstStyle/>
                    <a:p>
                      <a:pPr algn="ctr"/>
                      <a:r>
                        <a:rPr lang="en-US" sz="2400" b="0" dirty="0" smtClean="0"/>
                        <a:t>Improvement (%)</a:t>
                      </a:r>
                      <a:endParaRPr lang="en-US" sz="2400" b="0" dirty="0">
                        <a:gradFill>
                          <a:gsLst>
                            <a:gs pos="9934">
                              <a:srgbClr val="1E1E1E"/>
                            </a:gs>
                            <a:gs pos="100000">
                              <a:srgbClr val="1E1E1E"/>
                            </a:gs>
                          </a:gsLst>
                          <a:lin ang="5400000" scaled="0"/>
                        </a:gradFill>
                        <a:latin typeface="+mn-lt"/>
                      </a:endParaRPr>
                    </a:p>
                  </a:txBody>
                  <a:tcPr marL="91427" marR="91427" marT="0" marB="0" anchor="ctr"/>
                </a:tc>
                <a:extLst>
                  <a:ext uri="{0D108BD9-81ED-4DB2-BD59-A6C34878D82A}">
                    <a16:rowId xmlns="" xmlns:a16="http://schemas.microsoft.com/office/drawing/2014/main" val="1866737117"/>
                  </a:ext>
                </a:extLst>
              </a:tr>
              <a:tr h="569602">
                <a:tc>
                  <a:txBody>
                    <a:bodyPr/>
                    <a:lstStyle/>
                    <a:p>
                      <a:r>
                        <a:rPr lang="en-US" sz="2400" dirty="0" smtClean="0"/>
                        <a:t>Cold Startup</a:t>
                      </a:r>
                      <a:endParaRPr lang="en-US" sz="2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tc>
                <a:tc>
                  <a:txBody>
                    <a:bodyPr/>
                    <a:lstStyle/>
                    <a:p>
                      <a:pPr algn="ctr"/>
                      <a:r>
                        <a:rPr lang="en-US" sz="2400" b="1" dirty="0" smtClean="0">
                          <a:solidFill>
                            <a:srgbClr val="00B050"/>
                          </a:solidFill>
                        </a:rPr>
                        <a:t>39.32%</a:t>
                      </a:r>
                      <a:endParaRPr lang="en-US" sz="2400" b="1" dirty="0">
                        <a:solidFill>
                          <a:srgbClr val="00B050"/>
                        </a:solidFill>
                      </a:endParaRPr>
                    </a:p>
                  </a:txBody>
                  <a:tcPr marL="91427" marR="91427" marT="0" marB="0" anchor="ctr"/>
                </a:tc>
                <a:extLst>
                  <a:ext uri="{0D108BD9-81ED-4DB2-BD59-A6C34878D82A}">
                    <a16:rowId xmlns="" xmlns:a16="http://schemas.microsoft.com/office/drawing/2014/main" val="129330047"/>
                  </a:ext>
                </a:extLst>
              </a:tr>
              <a:tr h="569602">
                <a:tc>
                  <a:txBody>
                    <a:bodyPr/>
                    <a:lstStyle/>
                    <a:p>
                      <a:r>
                        <a:rPr lang="en-US" sz="2400" dirty="0" smtClean="0"/>
                        <a:t>Warm</a:t>
                      </a:r>
                      <a:r>
                        <a:rPr lang="en-US" sz="2400" baseline="0" dirty="0" smtClean="0"/>
                        <a:t> Startup</a:t>
                      </a:r>
                      <a:endParaRPr lang="en-US" sz="2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tc>
                <a:tc>
                  <a:txBody>
                    <a:bodyPr/>
                    <a:lstStyle/>
                    <a:p>
                      <a:pPr algn="ctr"/>
                      <a:r>
                        <a:rPr lang="en-US" sz="2400" b="1" dirty="0" smtClean="0">
                          <a:solidFill>
                            <a:srgbClr val="00B050"/>
                          </a:solidFill>
                        </a:rPr>
                        <a:t>31.21%</a:t>
                      </a:r>
                      <a:endParaRPr lang="en-US" sz="2400" b="1" dirty="0">
                        <a:solidFill>
                          <a:srgbClr val="00B050"/>
                        </a:solidFill>
                      </a:endParaRPr>
                    </a:p>
                  </a:txBody>
                  <a:tcPr marL="91427" marR="91427" marT="0" marB="0" anchor="ctr"/>
                </a:tc>
                <a:extLst>
                  <a:ext uri="{0D108BD9-81ED-4DB2-BD59-A6C34878D82A}">
                    <a16:rowId xmlns="" xmlns:a16="http://schemas.microsoft.com/office/drawing/2014/main" val="507135172"/>
                  </a:ext>
                </a:extLst>
              </a:tr>
              <a:tr h="569602">
                <a:tc>
                  <a:txBody>
                    <a:bodyPr/>
                    <a:lstStyle/>
                    <a:p>
                      <a:r>
                        <a:rPr lang="en-US" sz="2400" dirty="0" smtClean="0"/>
                        <a:t>Memory Usage</a:t>
                      </a:r>
                      <a:endParaRPr lang="en-US" sz="2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tc>
                <a:tc>
                  <a:txBody>
                    <a:bodyPr/>
                    <a:lstStyle/>
                    <a:p>
                      <a:pPr algn="ctr"/>
                      <a:r>
                        <a:rPr lang="en-US" sz="2400" b="1" dirty="0" smtClean="0">
                          <a:solidFill>
                            <a:srgbClr val="00B050"/>
                          </a:solidFill>
                        </a:rPr>
                        <a:t>12.68%</a:t>
                      </a:r>
                      <a:endParaRPr lang="en-US" sz="2400" b="1" dirty="0">
                        <a:solidFill>
                          <a:srgbClr val="00B050"/>
                        </a:solidFill>
                      </a:endParaRPr>
                    </a:p>
                  </a:txBody>
                  <a:tcPr marL="91427" marR="91427" marT="0" marB="0" anchor="ctr"/>
                </a:tc>
                <a:extLst>
                  <a:ext uri="{0D108BD9-81ED-4DB2-BD59-A6C34878D82A}">
                    <a16:rowId xmlns="" xmlns:a16="http://schemas.microsoft.com/office/drawing/2014/main" val="2764485670"/>
                  </a:ext>
                </a:extLst>
              </a:tr>
            </a:tbl>
          </a:graphicData>
        </a:graphic>
      </p:graphicFrame>
      <p:sp>
        <p:nvSpPr>
          <p:cNvPr id="9" name="Title 2"/>
          <p:cNvSpPr txBox="1">
            <a:spLocks/>
          </p:cNvSpPr>
          <p:nvPr/>
        </p:nvSpPr>
        <p:spPr>
          <a:xfrm>
            <a:off x="6691479" y="3494688"/>
            <a:ext cx="5028530" cy="685702"/>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wrap="square" lIns="146283" tIns="91427" rIns="146283" bIns="91427" rtlCol="0" anchor="ctr">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2856" b="1">
                <a:solidFill>
                  <a:srgbClr val="00BCF2">
                    <a:lumMod val="60000"/>
                    <a:lumOff val="40000"/>
                  </a:srgbClr>
                </a:solidFill>
              </a:rPr>
              <a:t>Wordament on .NET Native:</a:t>
            </a:r>
          </a:p>
        </p:txBody>
      </p:sp>
      <p:sp>
        <p:nvSpPr>
          <p:cNvPr id="10" name="Text Placeholder 1"/>
          <p:cNvSpPr>
            <a:spLocks noGrp="1"/>
          </p:cNvSpPr>
          <p:nvPr>
            <p:ph type="body" sz="quarter" idx="4294967295"/>
          </p:nvPr>
        </p:nvSpPr>
        <p:spPr>
          <a:xfrm>
            <a:off x="275482" y="1363813"/>
            <a:ext cx="5892616" cy="3964227"/>
          </a:xfrm>
          <a:prstGeom prst="rect">
            <a:avLst/>
          </a:prstGeom>
        </p:spPr>
        <p:txBody>
          <a:bodyPr/>
          <a:lstStyle/>
          <a:p>
            <a:pPr>
              <a:lnSpc>
                <a:spcPct val="100000"/>
              </a:lnSpc>
            </a:pPr>
            <a:r>
              <a:rPr lang="en-US" sz="2856" dirty="0"/>
              <a:t>Next Generation </a:t>
            </a:r>
            <a:r>
              <a:rPr lang="en-US" sz="2856" b="1" i="1" dirty="0"/>
              <a:t>Compiler in the Cloud</a:t>
            </a:r>
            <a:r>
              <a:rPr lang="en-US" sz="2856" dirty="0"/>
              <a:t> for Store Apps</a:t>
            </a:r>
          </a:p>
          <a:p>
            <a:pPr>
              <a:lnSpc>
                <a:spcPct val="100000"/>
              </a:lnSpc>
            </a:pPr>
            <a:r>
              <a:rPr lang="en-US" sz="2856" dirty="0"/>
              <a:t>Provides converged developer experience for .NET across devices</a:t>
            </a:r>
          </a:p>
          <a:p>
            <a:pPr>
              <a:lnSpc>
                <a:spcPct val="100000"/>
              </a:lnSpc>
            </a:pPr>
            <a:r>
              <a:rPr lang="en-US" sz="2856" dirty="0"/>
              <a:t>Uses lean runtime and VC++ optimizer for </a:t>
            </a:r>
            <a:r>
              <a:rPr lang="en-US" sz="2856" b="1" dirty="0"/>
              <a:t>fast code execution </a:t>
            </a:r>
            <a:r>
              <a:rPr lang="en-US" sz="2856" dirty="0"/>
              <a:t>and</a:t>
            </a:r>
            <a:r>
              <a:rPr lang="en-US" sz="2856" b="1" dirty="0"/>
              <a:t> reduced memory usage</a:t>
            </a:r>
          </a:p>
          <a:p>
            <a:pPr>
              <a:lnSpc>
                <a:spcPct val="100000"/>
              </a:lnSpc>
            </a:pPr>
            <a:r>
              <a:rPr lang="en-US" sz="2856" dirty="0"/>
              <a:t>Developer Preview available today</a:t>
            </a:r>
          </a:p>
        </p:txBody>
      </p:sp>
    </p:spTree>
    <p:extLst>
      <p:ext uri="{BB962C8B-B14F-4D97-AF65-F5344CB8AC3E}">
        <p14:creationId xmlns:p14="http://schemas.microsoft.com/office/powerpoint/2010/main" val="127536146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 Native</a:t>
            </a:r>
            <a:endParaRPr lang="en-US" dirty="0"/>
          </a:p>
        </p:txBody>
      </p:sp>
      <p:sp>
        <p:nvSpPr>
          <p:cNvPr id="10" name="Rectangle 9"/>
          <p:cNvSpPr/>
          <p:nvPr/>
        </p:nvSpPr>
        <p:spPr bwMode="auto">
          <a:xfrm>
            <a:off x="274638" y="1744663"/>
            <a:ext cx="5714999" cy="1066800"/>
          </a:xfrm>
          <a:prstGeom prst="rect">
            <a:avLst/>
          </a:prstGeom>
          <a:solidFill>
            <a:schemeClr val="tx2">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pPr marL="0" lvl="1"/>
            <a:r>
              <a:rPr lang="en-US" sz="2800" dirty="0" smtClean="0">
                <a:solidFill>
                  <a:srgbClr val="FFFFFF"/>
                </a:solidFill>
                <a:latin typeface="Segoe UI Light"/>
                <a:cs typeface="Segoe UI" panose="020B0502040204020203" pitchFamily="34" charset="0"/>
              </a:rPr>
              <a:t>Runtime</a:t>
            </a:r>
          </a:p>
          <a:p>
            <a:pPr marL="0" lvl="1"/>
            <a:r>
              <a:rPr lang="en-US" dirty="0" smtClean="0">
                <a:solidFill>
                  <a:srgbClr val="FFFFFF"/>
                </a:solidFill>
                <a:cs typeface="Segoe UI" panose="020B0502040204020203" pitchFamily="34" charset="0"/>
              </a:rPr>
              <a:t>Lean and </a:t>
            </a:r>
            <a:r>
              <a:rPr lang="en-US" dirty="0">
                <a:solidFill>
                  <a:srgbClr val="FFFFFF"/>
                </a:solidFill>
                <a:cs typeface="Segoe UI" panose="020B0502040204020203" pitchFamily="34" charset="0"/>
              </a:rPr>
              <a:t>refactored .NET libraries and runtime</a:t>
            </a:r>
          </a:p>
          <a:p>
            <a:pPr marL="0" lvl="1"/>
            <a:endParaRPr lang="en-US" dirty="0">
              <a:solidFill>
                <a:srgbClr val="FFFFFF"/>
              </a:solidFill>
              <a:cs typeface="Segoe UI" panose="020B0502040204020203" pitchFamily="34" charset="0"/>
            </a:endParaRPr>
          </a:p>
        </p:txBody>
      </p:sp>
      <p:sp>
        <p:nvSpPr>
          <p:cNvPr id="11" name="Rectangle 10"/>
          <p:cNvSpPr/>
          <p:nvPr/>
        </p:nvSpPr>
        <p:spPr bwMode="auto">
          <a:xfrm>
            <a:off x="6124868" y="1744661"/>
            <a:ext cx="5854408" cy="1066802"/>
          </a:xfrm>
          <a:prstGeom prst="rect">
            <a:avLst/>
          </a:prstGeom>
          <a:solidFill>
            <a:schemeClr val="tx2">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FFFFFF"/>
                </a:solidFill>
                <a:latin typeface="Segoe UI Light"/>
                <a:cs typeface="Segoe UI" panose="020B0502040204020203" pitchFamily="34" charset="0"/>
              </a:rPr>
              <a:t>Compiler</a:t>
            </a:r>
            <a:r>
              <a:rPr lang="en-US" sz="2400" dirty="0" smtClean="0">
                <a:solidFill>
                  <a:srgbClr val="FFFFFF"/>
                </a:solidFill>
                <a:cs typeface="Segoe UI" panose="020B0502040204020203" pitchFamily="34" charset="0"/>
              </a:rPr>
              <a:t> </a:t>
            </a:r>
          </a:p>
          <a:p>
            <a:pPr marL="0" lvl="1" fontAlgn="base">
              <a:lnSpc>
                <a:spcPct val="90000"/>
              </a:lnSpc>
              <a:spcBef>
                <a:spcPct val="0"/>
              </a:spcBef>
              <a:spcAft>
                <a:spcPct val="0"/>
              </a:spcAft>
            </a:pPr>
            <a:r>
              <a:rPr lang="en-US" dirty="0">
                <a:solidFill>
                  <a:srgbClr val="FFFFFF"/>
                </a:solidFill>
                <a:cs typeface="Segoe UI" panose="020B0502040204020203" pitchFamily="34" charset="0"/>
              </a:rPr>
              <a:t>Powered by the same optimizing compiler backend </a:t>
            </a:r>
            <a:r>
              <a:rPr lang="en-US" dirty="0" smtClean="0">
                <a:solidFill>
                  <a:srgbClr val="FFFFFF"/>
                </a:solidFill>
                <a:cs typeface="Segoe UI" panose="020B0502040204020203" pitchFamily="34" charset="0"/>
              </a:rPr>
              <a:t>    as </a:t>
            </a:r>
            <a:r>
              <a:rPr lang="en-US" dirty="0">
                <a:solidFill>
                  <a:srgbClr val="FFFFFF"/>
                </a:solidFill>
                <a:cs typeface="Segoe UI" panose="020B0502040204020203" pitchFamily="34" charset="0"/>
              </a:rPr>
              <a:t>Visual C++</a:t>
            </a:r>
          </a:p>
        </p:txBody>
      </p:sp>
      <p:sp>
        <p:nvSpPr>
          <p:cNvPr id="12" name="Text Placeholder 2"/>
          <p:cNvSpPr txBox="1">
            <a:spLocks/>
          </p:cNvSpPr>
          <p:nvPr/>
        </p:nvSpPr>
        <p:spPr>
          <a:xfrm>
            <a:off x="274639" y="2919827"/>
            <a:ext cx="11704637" cy="577435"/>
          </a:xfrm>
          <a:prstGeom prst="rect">
            <a:avLst/>
          </a:prstGeom>
          <a:solidFill>
            <a:schemeClr val="accent6"/>
          </a:solidFill>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404040"/>
              </a:buClr>
              <a:buFont typeface="Wingdings" panose="05000000000000000000" pitchFamily="2" charset="2"/>
              <a:buNone/>
            </a:pPr>
            <a:r>
              <a:rPr lang="en-US" sz="3200" dirty="0" smtClean="0">
                <a:gradFill>
                  <a:gsLst>
                    <a:gs pos="1250">
                      <a:srgbClr val="FFFFFF"/>
                    </a:gs>
                    <a:gs pos="100000">
                      <a:srgbClr val="FFFFFF"/>
                    </a:gs>
                  </a:gsLst>
                  <a:lin ang="5400000" scaled="0"/>
                </a:gradFill>
                <a:cs typeface="Segoe UI" panose="020B0502040204020203" pitchFamily="34" charset="0"/>
              </a:rPr>
              <a:t>8 key benefits</a:t>
            </a:r>
          </a:p>
          <a:p>
            <a:pPr marL="0" indent="0">
              <a:buClr>
                <a:srgbClr val="404040"/>
              </a:buClr>
              <a:buFont typeface="Wingdings" panose="05000000000000000000" pitchFamily="2" charset="2"/>
              <a:buNone/>
            </a:pPr>
            <a:endParaRPr lang="en-US" sz="2800" dirty="0">
              <a:gradFill>
                <a:gsLst>
                  <a:gs pos="1250">
                    <a:srgbClr val="FFFFFF"/>
                  </a:gs>
                  <a:gs pos="100000">
                    <a:srgbClr val="FFFFFF"/>
                  </a:gs>
                </a:gsLst>
                <a:lin ang="5400000" scaled="0"/>
              </a:gradFill>
            </a:endParaRPr>
          </a:p>
        </p:txBody>
      </p:sp>
      <p:sp>
        <p:nvSpPr>
          <p:cNvPr id="13" name="Rectangle 12"/>
          <p:cNvSpPr/>
          <p:nvPr/>
        </p:nvSpPr>
        <p:spPr bwMode="auto">
          <a:xfrm>
            <a:off x="274639" y="3497262"/>
            <a:ext cx="2285998" cy="2286000"/>
          </a:xfrm>
          <a:prstGeom prst="rect">
            <a:avLst/>
          </a:prstGeom>
          <a:solidFill>
            <a:schemeClr val="tx2">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solidFill>
                  <a:srgbClr val="FFFFFF"/>
                </a:solidFill>
                <a:latin typeface="Segoe UI Light"/>
                <a:ea typeface="Segoe UI" pitchFamily="34" charset="0"/>
                <a:cs typeface="Segoe UI" pitchFamily="34" charset="0"/>
              </a:rPr>
              <a:t>Productivity of C#</a:t>
            </a:r>
          </a:p>
        </p:txBody>
      </p:sp>
      <p:sp>
        <p:nvSpPr>
          <p:cNvPr id="14" name="Rectangle 13"/>
          <p:cNvSpPr/>
          <p:nvPr/>
        </p:nvSpPr>
        <p:spPr bwMode="auto">
          <a:xfrm>
            <a:off x="6124867" y="3497261"/>
            <a:ext cx="2285998" cy="2286001"/>
          </a:xfrm>
          <a:prstGeom prst="rect">
            <a:avLst/>
          </a:prstGeom>
          <a:solidFill>
            <a:schemeClr val="tx2">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solidFill>
                  <a:srgbClr val="FFFFFF"/>
                </a:solidFill>
                <a:latin typeface="Segoe UI Light"/>
                <a:ea typeface="Segoe UI" pitchFamily="34" charset="0"/>
                <a:cs typeface="Segoe UI" pitchFamily="34" charset="0"/>
              </a:rPr>
              <a:t>Performance of C++</a:t>
            </a:r>
            <a:endParaRPr lang="en-US" sz="2800" dirty="0">
              <a:solidFill>
                <a:srgbClr val="FFFFFF"/>
              </a:solidFill>
              <a:latin typeface="Segoe UI Light"/>
              <a:ea typeface="Segoe UI" pitchFamily="34" charset="0"/>
              <a:cs typeface="Segoe UI" pitchFamily="34" charset="0"/>
            </a:endParaRPr>
          </a:p>
        </p:txBody>
      </p:sp>
      <p:sp>
        <p:nvSpPr>
          <p:cNvPr id="15" name="Rectangle 14"/>
          <p:cNvSpPr/>
          <p:nvPr/>
        </p:nvSpPr>
        <p:spPr bwMode="auto">
          <a:xfrm>
            <a:off x="2556455" y="3497262"/>
            <a:ext cx="3433181" cy="5715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 rIns="91440" bIns="45720" numCol="1" spcCol="0" rtlCol="0" fromWordArt="0" anchor="t" anchorCtr="0" forceAA="0" compatLnSpc="1">
            <a:prstTxWarp prst="textNoShape">
              <a:avLst/>
            </a:prstTxWarp>
            <a:noAutofit/>
          </a:bodyPr>
          <a:lstStyle/>
          <a:p>
            <a:pPr marL="0" lvl="1"/>
            <a:r>
              <a:rPr lang="en-US" sz="1400" dirty="0">
                <a:solidFill>
                  <a:srgbClr val="FFFFFF"/>
                </a:solidFill>
                <a:cs typeface="Segoe UI" panose="020B0502040204020203" pitchFamily="34" charset="0"/>
              </a:rPr>
              <a:t>Convergence enables consistent .NET experience across all </a:t>
            </a:r>
            <a:r>
              <a:rPr lang="en-US" sz="1400" dirty="0" smtClean="0">
                <a:solidFill>
                  <a:srgbClr val="FFFFFF"/>
                </a:solidFill>
                <a:cs typeface="Segoe UI" panose="020B0502040204020203" pitchFamily="34" charset="0"/>
              </a:rPr>
              <a:t>devices</a:t>
            </a:r>
            <a:endParaRPr lang="en-US" sz="1400" dirty="0">
              <a:solidFill>
                <a:srgbClr val="FFFFFF"/>
              </a:solidFill>
              <a:cs typeface="Segoe UI" panose="020B0502040204020203" pitchFamily="34" charset="0"/>
            </a:endParaRPr>
          </a:p>
        </p:txBody>
      </p:sp>
      <p:sp>
        <p:nvSpPr>
          <p:cNvPr id="16" name="Rectangle 15"/>
          <p:cNvSpPr/>
          <p:nvPr/>
        </p:nvSpPr>
        <p:spPr bwMode="auto">
          <a:xfrm>
            <a:off x="2556455" y="4068762"/>
            <a:ext cx="3433181" cy="5715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 rIns="91440" bIns="45720" numCol="1" spcCol="0" rtlCol="0" fromWordArt="0" anchor="t" anchorCtr="0" forceAA="0" compatLnSpc="1">
            <a:prstTxWarp prst="textNoShape">
              <a:avLst/>
            </a:prstTxWarp>
            <a:noAutofit/>
          </a:bodyPr>
          <a:lstStyle/>
          <a:p>
            <a:pPr marL="0" lvl="1"/>
            <a:r>
              <a:rPr lang="en-US" sz="1400" dirty="0">
                <a:solidFill>
                  <a:srgbClr val="FFFFFF"/>
                </a:solidFill>
                <a:cs typeface="Segoe UI" panose="020B0502040204020203" pitchFamily="34" charset="0"/>
              </a:rPr>
              <a:t>1st class developer experience in Visual Studio </a:t>
            </a:r>
            <a:r>
              <a:rPr lang="en-US" sz="1400" dirty="0" smtClean="0">
                <a:solidFill>
                  <a:srgbClr val="FFFFFF"/>
                </a:solidFill>
                <a:cs typeface="Segoe UI" panose="020B0502040204020203" pitchFamily="34" charset="0"/>
              </a:rPr>
              <a:t>(edit/compile/debug)</a:t>
            </a:r>
            <a:endParaRPr lang="en-US" sz="1400" dirty="0">
              <a:solidFill>
                <a:srgbClr val="FFFFFF"/>
              </a:solidFill>
              <a:cs typeface="Segoe UI" panose="020B0502040204020203" pitchFamily="34" charset="0"/>
            </a:endParaRPr>
          </a:p>
        </p:txBody>
      </p:sp>
      <p:sp>
        <p:nvSpPr>
          <p:cNvPr id="17" name="Rectangle 16"/>
          <p:cNvSpPr/>
          <p:nvPr/>
        </p:nvSpPr>
        <p:spPr bwMode="auto">
          <a:xfrm>
            <a:off x="2556455" y="4640262"/>
            <a:ext cx="3433181" cy="5715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 rIns="91440" bIns="45720" numCol="1" spcCol="0" rtlCol="0" fromWordArt="0" anchor="t" anchorCtr="0" forceAA="0" compatLnSpc="1">
            <a:prstTxWarp prst="textNoShape">
              <a:avLst/>
            </a:prstTxWarp>
            <a:noAutofit/>
          </a:bodyPr>
          <a:lstStyle/>
          <a:p>
            <a:pPr marL="0" lvl="1"/>
            <a:r>
              <a:rPr lang="en-US" sz="1400" dirty="0">
                <a:solidFill>
                  <a:srgbClr val="FFFFFF"/>
                </a:solidFill>
                <a:cs typeface="Segoe UI" panose="020B0502040204020203" pitchFamily="34" charset="0"/>
              </a:rPr>
              <a:t>Simple packaging, deployment and servicing (self-contained package</a:t>
            </a:r>
            <a:r>
              <a:rPr lang="en-US" sz="1400" dirty="0" smtClean="0">
                <a:solidFill>
                  <a:srgbClr val="FFFFFF"/>
                </a:solidFill>
                <a:cs typeface="Segoe UI" panose="020B0502040204020203" pitchFamily="34" charset="0"/>
              </a:rPr>
              <a:t>)</a:t>
            </a:r>
            <a:endParaRPr lang="en-US" sz="1400" dirty="0">
              <a:solidFill>
                <a:srgbClr val="FFFFFF"/>
              </a:solidFill>
              <a:cs typeface="Segoe UI" panose="020B0502040204020203" pitchFamily="34" charset="0"/>
            </a:endParaRPr>
          </a:p>
        </p:txBody>
      </p:sp>
      <p:sp>
        <p:nvSpPr>
          <p:cNvPr id="18" name="Rectangle 17"/>
          <p:cNvSpPr/>
          <p:nvPr/>
        </p:nvSpPr>
        <p:spPr bwMode="auto">
          <a:xfrm>
            <a:off x="2556455" y="5211762"/>
            <a:ext cx="3433181" cy="5715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 rIns="91440" bIns="45720" numCol="1" spcCol="0" rtlCol="0" fromWordArt="0" anchor="t" anchorCtr="0" forceAA="0" compatLnSpc="1">
            <a:prstTxWarp prst="textNoShape">
              <a:avLst/>
            </a:prstTxWarp>
            <a:noAutofit/>
          </a:bodyPr>
          <a:lstStyle/>
          <a:p>
            <a:pPr marL="0" lvl="1"/>
            <a:r>
              <a:rPr lang="en-US" sz="1400" dirty="0">
                <a:solidFill>
                  <a:srgbClr val="FFFFFF"/>
                </a:solidFill>
                <a:cs typeface="Segoe UI" panose="020B0502040204020203" pitchFamily="34" charset="0"/>
              </a:rPr>
              <a:t>Integrated with Store to enable </a:t>
            </a:r>
            <a:r>
              <a:rPr lang="en-US" sz="1400" dirty="0" smtClean="0">
                <a:solidFill>
                  <a:srgbClr val="FFFFFF"/>
                </a:solidFill>
                <a:cs typeface="Segoe UI" panose="020B0502040204020203" pitchFamily="34" charset="0"/>
              </a:rPr>
              <a:t>     Cloud Compilation</a:t>
            </a:r>
            <a:endParaRPr lang="en-US" sz="1400" dirty="0">
              <a:solidFill>
                <a:srgbClr val="FFFFFF"/>
              </a:solidFill>
              <a:cs typeface="Segoe UI" panose="020B0502040204020203" pitchFamily="34" charset="0"/>
            </a:endParaRPr>
          </a:p>
        </p:txBody>
      </p:sp>
      <p:sp>
        <p:nvSpPr>
          <p:cNvPr id="21" name="Rectangle 20"/>
          <p:cNvSpPr/>
          <p:nvPr/>
        </p:nvSpPr>
        <p:spPr bwMode="auto">
          <a:xfrm>
            <a:off x="8410865" y="3497261"/>
            <a:ext cx="3568411" cy="5715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 rIns="91440" bIns="45720" numCol="1" spcCol="0" rtlCol="0" fromWordArt="0" anchor="t" anchorCtr="0" forceAA="0" compatLnSpc="1">
            <a:prstTxWarp prst="textNoShape">
              <a:avLst/>
            </a:prstTxWarp>
            <a:noAutofit/>
          </a:bodyPr>
          <a:lstStyle/>
          <a:p>
            <a:pPr marL="0" lvl="1"/>
            <a:r>
              <a:rPr lang="en-US" sz="1400" dirty="0">
                <a:solidFill>
                  <a:srgbClr val="FFFFFF"/>
                </a:solidFill>
                <a:cs typeface="Segoe UI" panose="020B0502040204020203" pitchFamily="34" charset="0"/>
              </a:rPr>
              <a:t>Native code generated in Cloud to optimize for device arch/OS/form factor</a:t>
            </a:r>
          </a:p>
        </p:txBody>
      </p:sp>
      <p:sp>
        <p:nvSpPr>
          <p:cNvPr id="22" name="Rectangle 21"/>
          <p:cNvSpPr/>
          <p:nvPr/>
        </p:nvSpPr>
        <p:spPr bwMode="auto">
          <a:xfrm>
            <a:off x="8410865" y="4068761"/>
            <a:ext cx="3568411" cy="5715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 rIns="91440" bIns="45720" numCol="1" spcCol="0" rtlCol="0" fromWordArt="0" anchor="t" anchorCtr="0" forceAA="0" compatLnSpc="1">
            <a:prstTxWarp prst="textNoShape">
              <a:avLst/>
            </a:prstTxWarp>
            <a:noAutofit/>
          </a:bodyPr>
          <a:lstStyle/>
          <a:p>
            <a:pPr marL="0" lvl="1"/>
            <a:r>
              <a:rPr lang="en-US" sz="1400" dirty="0">
                <a:solidFill>
                  <a:srgbClr val="FFFFFF"/>
                </a:solidFill>
                <a:cs typeface="Segoe UI" panose="020B0502040204020203" pitchFamily="34" charset="0"/>
              </a:rPr>
              <a:t>Faster app startup time</a:t>
            </a:r>
          </a:p>
        </p:txBody>
      </p:sp>
      <p:sp>
        <p:nvSpPr>
          <p:cNvPr id="23" name="Rectangle 22"/>
          <p:cNvSpPr/>
          <p:nvPr/>
        </p:nvSpPr>
        <p:spPr bwMode="auto">
          <a:xfrm>
            <a:off x="8410865" y="4640261"/>
            <a:ext cx="3568411" cy="5715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 rIns="91440" bIns="45720" numCol="1" spcCol="0" rtlCol="0" fromWordArt="0" anchor="t" anchorCtr="0" forceAA="0" compatLnSpc="1">
            <a:prstTxWarp prst="textNoShape">
              <a:avLst/>
            </a:prstTxWarp>
            <a:noAutofit/>
          </a:bodyPr>
          <a:lstStyle/>
          <a:p>
            <a:pPr marL="0" lvl="1"/>
            <a:r>
              <a:rPr lang="en-US" sz="1400" dirty="0">
                <a:solidFill>
                  <a:srgbClr val="FFFFFF"/>
                </a:solidFill>
                <a:cs typeface="Segoe UI" panose="020B0502040204020203" pitchFamily="34" charset="0"/>
              </a:rPr>
              <a:t>Reduced app memory usage</a:t>
            </a:r>
          </a:p>
        </p:txBody>
      </p:sp>
      <p:sp>
        <p:nvSpPr>
          <p:cNvPr id="24" name="Rectangle 23"/>
          <p:cNvSpPr/>
          <p:nvPr/>
        </p:nvSpPr>
        <p:spPr bwMode="auto">
          <a:xfrm>
            <a:off x="8410865" y="5211762"/>
            <a:ext cx="3568411" cy="5715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 rIns="91440" bIns="45720" numCol="1" spcCol="0" rtlCol="0" fromWordArt="0" anchor="t" anchorCtr="0" forceAA="0" compatLnSpc="1">
            <a:prstTxWarp prst="textNoShape">
              <a:avLst/>
            </a:prstTxWarp>
            <a:noAutofit/>
          </a:bodyPr>
          <a:lstStyle/>
          <a:p>
            <a:pPr marL="0" lvl="1"/>
            <a:r>
              <a:rPr lang="en-US" sz="1400" dirty="0">
                <a:solidFill>
                  <a:srgbClr val="FFFFFF"/>
                </a:solidFill>
                <a:cs typeface="Segoe UI" panose="020B0502040204020203" pitchFamily="34" charset="0"/>
              </a:rPr>
              <a:t>Faster code execution due to advanced optimizations (using VC++ optimizer)</a:t>
            </a:r>
          </a:p>
        </p:txBody>
      </p:sp>
      <p:sp>
        <p:nvSpPr>
          <p:cNvPr id="27" name="Rectangle 26"/>
          <p:cNvSpPr/>
          <p:nvPr/>
        </p:nvSpPr>
        <p:spPr bwMode="auto">
          <a:xfrm>
            <a:off x="274638" y="5919538"/>
            <a:ext cx="5714999" cy="77812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r>
              <a:rPr lang="en-US" sz="2600" dirty="0">
                <a:solidFill>
                  <a:srgbClr val="FFFFFF"/>
                </a:solidFill>
                <a:latin typeface="Segoe UI Light"/>
                <a:cs typeface="Segoe UI" panose="020B0502040204020203" pitchFamily="34" charset="0"/>
              </a:rPr>
              <a:t>Available for x64, ARM (x86 is coming)</a:t>
            </a:r>
          </a:p>
        </p:txBody>
      </p:sp>
      <p:sp>
        <p:nvSpPr>
          <p:cNvPr id="28" name="Rectangle 27"/>
          <p:cNvSpPr/>
          <p:nvPr/>
        </p:nvSpPr>
        <p:spPr bwMode="auto">
          <a:xfrm>
            <a:off x="6124867" y="5919539"/>
            <a:ext cx="5854409" cy="77812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r>
              <a:rPr lang="en-US" sz="2600" dirty="0">
                <a:solidFill>
                  <a:srgbClr val="FFFFFF"/>
                </a:solidFill>
                <a:latin typeface="Segoe UI Light"/>
                <a:cs typeface="Segoe UI" panose="020B0502040204020203" pitchFamily="34" charset="0"/>
              </a:rPr>
              <a:t>V1 is targeted at Store apps</a:t>
            </a:r>
          </a:p>
        </p:txBody>
      </p:sp>
      <p:sp>
        <p:nvSpPr>
          <p:cNvPr id="3" name="Text Placeholder 2"/>
          <p:cNvSpPr>
            <a:spLocks noGrp="1"/>
          </p:cNvSpPr>
          <p:nvPr>
            <p:ph type="body" sz="quarter" idx="4294967295"/>
          </p:nvPr>
        </p:nvSpPr>
        <p:spPr>
          <a:xfrm>
            <a:off x="274639" y="1212850"/>
            <a:ext cx="11704638" cy="627864"/>
          </a:xfrm>
          <a:solidFill>
            <a:schemeClr val="accent6"/>
          </a:solidFill>
        </p:spPr>
        <p:txBody>
          <a:bodyPr/>
          <a:lstStyle/>
          <a:p>
            <a:pPr marL="0" indent="0">
              <a:buNone/>
            </a:pPr>
            <a:r>
              <a:rPr lang="en-US" sz="3200" dirty="0" smtClean="0">
                <a:solidFill>
                  <a:schemeClr val="tx1"/>
                </a:solidFill>
                <a:cs typeface="Segoe UI" panose="020B0502040204020203" pitchFamily="34" charset="0"/>
              </a:rPr>
              <a:t>Native runtime and compiler for .NET</a:t>
            </a:r>
          </a:p>
        </p:txBody>
      </p:sp>
    </p:spTree>
    <p:extLst>
      <p:ext uri="{BB962C8B-B14F-4D97-AF65-F5344CB8AC3E}">
        <p14:creationId xmlns:p14="http://schemas.microsoft.com/office/powerpoint/2010/main" val="324814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a:xfrm>
            <a:off x="427037" y="3954463"/>
            <a:ext cx="11353800" cy="1829593"/>
          </a:xfrm>
        </p:spPr>
        <p:txBody>
          <a:bodyPr/>
          <a:lstStyle/>
          <a:p>
            <a:r>
              <a:rPr lang="en-US" sz="4000" dirty="0" smtClean="0"/>
              <a:t>Universal Windows apps </a:t>
            </a:r>
          </a:p>
          <a:p>
            <a:r>
              <a:rPr lang="en-US" sz="4000" dirty="0" smtClean="0"/>
              <a:t>and</a:t>
            </a:r>
          </a:p>
          <a:p>
            <a:r>
              <a:rPr lang="en-US" sz="4000" dirty="0" smtClean="0"/>
              <a:t>.NET Native</a:t>
            </a:r>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102473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1" y="0"/>
            <a:ext cx="5761037" cy="6994525"/>
          </a:xfrm>
          <a:prstGeom prst="rect">
            <a:avLst/>
          </a:prstGeom>
          <a:solidFill>
            <a:srgbClr val="661F7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29768" tIns="2103120" rIns="182880" bIns="146304" numCol="1" rtlCol="0" anchor="t" anchorCtr="0" compatLnSpc="1">
            <a:prstTxWarp prst="textNoShape">
              <a:avLst/>
            </a:prstTxWarp>
          </a:bodyPr>
          <a:lstStyle/>
          <a:p>
            <a:pPr defTabSz="932468">
              <a:lnSpc>
                <a:spcPct val="90000"/>
              </a:lnSpc>
              <a:spcBef>
                <a:spcPts val="1800"/>
              </a:spcBef>
            </a:pPr>
            <a:endParaRPr lang="en-US" sz="3200" b="1" dirty="0" smtClean="0">
              <a:gradFill>
                <a:gsLst>
                  <a:gs pos="100000">
                    <a:srgbClr val="FFFFFF"/>
                  </a:gs>
                  <a:gs pos="0">
                    <a:srgbClr val="FFFFFF"/>
                  </a:gs>
                </a:gsLst>
                <a:lin ang="5400000" scaled="0"/>
              </a:gradFill>
              <a:ea typeface="ＭＳ Ｐゴシック" charset="0"/>
            </a:endParaRPr>
          </a:p>
          <a:p>
            <a:pPr defTabSz="932468">
              <a:lnSpc>
                <a:spcPct val="90000"/>
              </a:lnSpc>
              <a:spcBef>
                <a:spcPts val="1800"/>
              </a:spcBef>
            </a:pPr>
            <a:endParaRPr lang="en-US" sz="3200" b="1" dirty="0">
              <a:gradFill>
                <a:gsLst>
                  <a:gs pos="100000">
                    <a:srgbClr val="FFFFFF"/>
                  </a:gs>
                  <a:gs pos="0">
                    <a:srgbClr val="FFFFFF"/>
                  </a:gs>
                </a:gsLst>
                <a:lin ang="5400000" scaled="0"/>
              </a:gradFill>
              <a:ea typeface="ＭＳ Ｐゴシック" charset="0"/>
            </a:endParaRPr>
          </a:p>
          <a:p>
            <a:pPr defTabSz="932468">
              <a:lnSpc>
                <a:spcPct val="90000"/>
              </a:lnSpc>
              <a:spcBef>
                <a:spcPts val="1800"/>
              </a:spcBef>
            </a:pPr>
            <a:endParaRPr lang="en-US" sz="3200" b="1" dirty="0" smtClean="0">
              <a:gradFill>
                <a:gsLst>
                  <a:gs pos="100000">
                    <a:srgbClr val="FFFFFF"/>
                  </a:gs>
                  <a:gs pos="0">
                    <a:srgbClr val="FFFFFF"/>
                  </a:gs>
                </a:gsLst>
                <a:lin ang="5400000" scaled="0"/>
              </a:gradFill>
              <a:ea typeface="ＭＳ Ｐゴシック" charset="0"/>
            </a:endParaRPr>
          </a:p>
          <a:p>
            <a:pPr defTabSz="932468">
              <a:lnSpc>
                <a:spcPct val="90000"/>
              </a:lnSpc>
              <a:spcBef>
                <a:spcPts val="1800"/>
              </a:spcBef>
            </a:pPr>
            <a:endParaRPr lang="en-US" sz="3200" dirty="0">
              <a:gradFill>
                <a:gsLst>
                  <a:gs pos="100000">
                    <a:srgbClr val="FFFFFF"/>
                  </a:gs>
                  <a:gs pos="0">
                    <a:srgbClr val="FFFFFF"/>
                  </a:gs>
                </a:gsLst>
                <a:lin ang="5400000" scaled="0"/>
              </a:gradFill>
              <a:latin typeface="Segoe UI Light"/>
              <a:ea typeface="ＭＳ Ｐゴシック" charset="0"/>
            </a:endParaRPr>
          </a:p>
        </p:txBody>
      </p:sp>
      <p:grpSp>
        <p:nvGrpSpPr>
          <p:cNvPr id="30" name="Group 29"/>
          <p:cNvGrpSpPr/>
          <p:nvPr/>
        </p:nvGrpSpPr>
        <p:grpSpPr>
          <a:xfrm>
            <a:off x="6066292" y="1815076"/>
            <a:ext cx="6093647" cy="4428970"/>
            <a:chOff x="6686071" y="1815076"/>
            <a:chExt cx="5473868" cy="3978504"/>
          </a:xfrm>
        </p:grpSpPr>
        <p:sp>
          <p:nvSpPr>
            <p:cNvPr id="7" name="Rectangle 6"/>
            <p:cNvSpPr/>
            <p:nvPr/>
          </p:nvSpPr>
          <p:spPr bwMode="auto">
            <a:xfrm>
              <a:off x="11437594" y="1904054"/>
              <a:ext cx="722345" cy="3889526"/>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9796150" y="1904053"/>
              <a:ext cx="1544673" cy="3300673"/>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a:lnSpc>
                  <a:spcPct val="90000"/>
                </a:lnSpc>
              </a:pPr>
              <a:endParaRPr lang="en-US" sz="1600" dirty="0">
                <a:gradFill>
                  <a:gsLst>
                    <a:gs pos="0">
                      <a:srgbClr val="3F3F3F"/>
                    </a:gs>
                    <a:gs pos="100000">
                      <a:srgbClr val="3F3F3F"/>
                    </a:gs>
                  </a:gsLst>
                  <a:lin ang="5400000" scaled="0"/>
                </a:gradFill>
                <a:ea typeface="Segoe UI" pitchFamily="34" charset="0"/>
                <a:cs typeface="Segoe UI" pitchFamily="34" charset="0"/>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 r="68570"/>
            <a:stretch/>
          </p:blipFill>
          <p:spPr>
            <a:xfrm>
              <a:off x="9938136" y="1815076"/>
              <a:ext cx="1055142" cy="1219914"/>
            </a:xfrm>
            <a:prstGeom prst="rect">
              <a:avLst/>
            </a:prstGeom>
          </p:spPr>
        </p:pic>
        <p:sp>
          <p:nvSpPr>
            <p:cNvPr id="24" name="Rectangle 23"/>
            <p:cNvSpPr/>
            <p:nvPr/>
          </p:nvSpPr>
          <p:spPr bwMode="auto">
            <a:xfrm>
              <a:off x="10063343" y="2791009"/>
              <a:ext cx="1032483" cy="958535"/>
            </a:xfrm>
            <a:prstGeom prst="rect">
              <a:avLst/>
            </a:prstGeom>
            <a:solidFill>
              <a:srgbClr val="0069B8"/>
            </a:solidFill>
            <a:ln w="9525" cap="flat" cmpd="sng" algn="ctr">
              <a:noFill/>
              <a:prstDash val="solid"/>
              <a:headEnd type="none" w="med" len="med"/>
              <a:tailEnd type="none" w="med" len="med"/>
            </a:ln>
            <a:effectLst/>
          </p:spPr>
          <p:txBody>
            <a:bodyPr rot="0" spcFirstLastPara="0" vertOverflow="overflow" horzOverflow="overflow" vert="horz" wrap="square" lIns="46629" tIns="46629" rIns="46629" bIns="46629" numCol="1" spcCol="0" rtlCol="0" fromWordArt="0" anchor="ctr" anchorCtr="0" forceAA="0" compatLnSpc="1">
              <a:prstTxWarp prst="textNoShape">
                <a:avLst/>
              </a:prstTxWarp>
              <a:noAutofit/>
            </a:bodyPr>
            <a:lstStyle/>
            <a:p>
              <a:pPr algn="ctr" defTabSz="932251" fontAlgn="base">
                <a:spcBef>
                  <a:spcPct val="0"/>
                </a:spcBef>
                <a:spcAft>
                  <a:spcPct val="0"/>
                </a:spcAft>
              </a:pPr>
              <a:endParaRPr lang="en-US" sz="3200" b="1" kern="0" spc="-5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pitchFamily="34" charset="0"/>
              </a:endParaRPr>
            </a:p>
          </p:txBody>
        </p:sp>
        <p:sp>
          <p:nvSpPr>
            <p:cNvPr id="19" name="Rectangle 18"/>
            <p:cNvSpPr/>
            <p:nvPr/>
          </p:nvSpPr>
          <p:spPr bwMode="auto">
            <a:xfrm>
              <a:off x="6686071" y="1904052"/>
              <a:ext cx="1498146" cy="3300674"/>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1600" i="1" dirty="0" smtClean="0">
                <a:gradFill>
                  <a:gsLst>
                    <a:gs pos="0">
                      <a:srgbClr val="3F3F3F"/>
                    </a:gs>
                    <a:gs pos="100000">
                      <a:srgbClr val="3F3F3F"/>
                    </a:gs>
                  </a:gsLst>
                  <a:lin ang="5400000" scaled="0"/>
                </a:gradFill>
                <a:ea typeface="Segoe UI" pitchFamily="34" charset="0"/>
                <a:cs typeface="Segoe UI" pitchFamily="34" charset="0"/>
              </a:endParaRPr>
            </a:p>
          </p:txBody>
        </p:sp>
        <p:sp>
          <p:nvSpPr>
            <p:cNvPr id="20" name="Rectangle 19"/>
            <p:cNvSpPr/>
            <p:nvPr/>
          </p:nvSpPr>
          <p:spPr bwMode="auto">
            <a:xfrm>
              <a:off x="8240821" y="1904052"/>
              <a:ext cx="1498146" cy="3300674"/>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a:lnSpc>
                  <a:spcPct val="90000"/>
                </a:lnSpc>
              </a:pPr>
              <a:endParaRPr lang="en-US" sz="1600" dirty="0">
                <a:gradFill>
                  <a:gsLst>
                    <a:gs pos="0">
                      <a:srgbClr val="3F3F3F"/>
                    </a:gs>
                    <a:gs pos="100000">
                      <a:srgbClr val="3F3F3F"/>
                    </a:gs>
                  </a:gsLst>
                  <a:lin ang="5400000" scaled="0"/>
                </a:gradFill>
                <a:ea typeface="Segoe UI" pitchFamily="34" charset="0"/>
                <a:cs typeface="Segoe UI" pitchFamily="34" charset="0"/>
              </a:endParaRPr>
            </a:p>
          </p:txBody>
        </p:sp>
        <p:pic>
          <p:nvPicPr>
            <p:cNvPr id="17" name="Picture 16"/>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56328" y="2052804"/>
              <a:ext cx="573046" cy="68650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5780" y="2075258"/>
              <a:ext cx="539614" cy="641601"/>
            </a:xfrm>
            <a:prstGeom prst="rect">
              <a:avLst/>
            </a:prstGeom>
          </p:spPr>
        </p:pic>
        <p:sp>
          <p:nvSpPr>
            <p:cNvPr id="12" name="Rectangle 11"/>
            <p:cNvSpPr/>
            <p:nvPr/>
          </p:nvSpPr>
          <p:spPr bwMode="auto">
            <a:xfrm>
              <a:off x="6942996" y="2791009"/>
              <a:ext cx="1032483" cy="843689"/>
            </a:xfrm>
            <a:prstGeom prst="rect">
              <a:avLst/>
            </a:prstGeom>
            <a:solidFill>
              <a:srgbClr val="0069B8"/>
            </a:solidFill>
            <a:ln w="9525" cap="flat" cmpd="sng" algn="ctr">
              <a:noFill/>
              <a:prstDash val="solid"/>
              <a:headEnd type="none" w="med" len="med"/>
              <a:tailEnd type="none" w="med" len="med"/>
            </a:ln>
            <a:effectLst/>
          </p:spPr>
          <p:txBody>
            <a:bodyPr rot="0" spcFirstLastPara="0" vertOverflow="overflow" horzOverflow="overflow" vert="horz" wrap="square" lIns="46629" tIns="46629" rIns="46629" bIns="46629" numCol="1" spcCol="0" rtlCol="0" fromWordArt="0" anchor="ctr" anchorCtr="0" forceAA="0" compatLnSpc="1">
              <a:prstTxWarp prst="textNoShape">
                <a:avLst/>
              </a:prstTxWarp>
              <a:noAutofit/>
            </a:bodyPr>
            <a:lstStyle/>
            <a:p>
              <a:pPr algn="ctr" defTabSz="932251" fontAlgn="base">
                <a:spcBef>
                  <a:spcPct val="0"/>
                </a:spcBef>
                <a:spcAft>
                  <a:spcPct val="0"/>
                </a:spcAft>
              </a:pPr>
              <a:endParaRPr lang="en-US" sz="3200" b="1" kern="0" spc="-5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pitchFamily="34" charset="0"/>
              </a:endParaRPr>
            </a:p>
          </p:txBody>
        </p:sp>
        <p:sp>
          <p:nvSpPr>
            <p:cNvPr id="3" name="Rectangle 2"/>
            <p:cNvSpPr/>
            <p:nvPr/>
          </p:nvSpPr>
          <p:spPr>
            <a:xfrm>
              <a:off x="7034995" y="3147374"/>
              <a:ext cx="789863" cy="291280"/>
            </a:xfrm>
            <a:prstGeom prst="rect">
              <a:avLst/>
            </a:prstGeom>
          </p:spPr>
          <p:txBody>
            <a:bodyPr wrap="none">
              <a:spAutoFit/>
            </a:bodyPr>
            <a:lstStyle/>
            <a:p>
              <a:pPr algn="ctr" defTabSz="932472" fontAlgn="base">
                <a:lnSpc>
                  <a:spcPct val="90000"/>
                </a:lnSpc>
                <a:spcBef>
                  <a:spcPct val="0"/>
                </a:spcBef>
                <a:spcAft>
                  <a:spcPct val="0"/>
                </a:spcAft>
              </a:pPr>
              <a:r>
                <a:rPr lang="en-US" sz="1400" dirty="0">
                  <a:solidFill>
                    <a:srgbClr val="FFFFFF"/>
                  </a:solidFill>
                  <a:ea typeface="Segoe UI" pitchFamily="34" charset="0"/>
                  <a:cs typeface="Segoe UI" pitchFamily="34" charset="0"/>
                </a:rPr>
                <a:t>C# + </a:t>
              </a:r>
              <a:r>
                <a:rPr lang="en-US" sz="1400" dirty="0" smtClean="0">
                  <a:solidFill>
                    <a:srgbClr val="FFFFFF"/>
                  </a:solidFill>
                  <a:ea typeface="Segoe UI" pitchFamily="34" charset="0"/>
                  <a:cs typeface="Segoe UI" pitchFamily="34" charset="0"/>
                </a:rPr>
                <a:t>XIB</a:t>
              </a:r>
              <a:endParaRPr lang="en-US" sz="1400" i="1" dirty="0">
                <a:solidFill>
                  <a:srgbClr val="FFFFFF"/>
                </a:solidFill>
                <a:ea typeface="Segoe UI" pitchFamily="34" charset="0"/>
                <a:cs typeface="Segoe UI" pitchFamily="34" charset="0"/>
              </a:endParaRPr>
            </a:p>
          </p:txBody>
        </p:sp>
        <p:sp>
          <p:nvSpPr>
            <p:cNvPr id="22" name="Rectangle 21"/>
            <p:cNvSpPr/>
            <p:nvPr/>
          </p:nvSpPr>
          <p:spPr bwMode="auto">
            <a:xfrm>
              <a:off x="8473653" y="2791009"/>
              <a:ext cx="1032483" cy="843689"/>
            </a:xfrm>
            <a:prstGeom prst="rect">
              <a:avLst/>
            </a:prstGeom>
            <a:solidFill>
              <a:srgbClr val="0069B8"/>
            </a:solidFill>
            <a:ln w="9525" cap="flat" cmpd="sng" algn="ctr">
              <a:noFill/>
              <a:prstDash val="solid"/>
              <a:headEnd type="none" w="med" len="med"/>
              <a:tailEnd type="none" w="med" len="med"/>
            </a:ln>
            <a:effectLst/>
          </p:spPr>
          <p:txBody>
            <a:bodyPr rot="0" spcFirstLastPara="0" vertOverflow="overflow" horzOverflow="overflow" vert="horz" wrap="square" lIns="46629" tIns="46629" rIns="46629" bIns="46629" numCol="1" spcCol="0" rtlCol="0" fromWordArt="0" anchor="ctr" anchorCtr="0" forceAA="0" compatLnSpc="1">
              <a:prstTxWarp prst="textNoShape">
                <a:avLst/>
              </a:prstTxWarp>
              <a:noAutofit/>
            </a:bodyPr>
            <a:lstStyle/>
            <a:p>
              <a:pPr algn="ctr" defTabSz="932251" fontAlgn="base">
                <a:spcBef>
                  <a:spcPct val="0"/>
                </a:spcBef>
                <a:spcAft>
                  <a:spcPct val="0"/>
                </a:spcAft>
              </a:pPr>
              <a:endParaRPr lang="en-US" sz="3200" b="1" kern="0" spc="-5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pitchFamily="34" charset="0"/>
              </a:endParaRPr>
            </a:p>
          </p:txBody>
        </p:sp>
        <p:sp>
          <p:nvSpPr>
            <p:cNvPr id="23" name="Rectangle 22"/>
            <p:cNvSpPr/>
            <p:nvPr/>
          </p:nvSpPr>
          <p:spPr>
            <a:xfrm>
              <a:off x="8279580" y="3133974"/>
              <a:ext cx="1367785" cy="257120"/>
            </a:xfrm>
            <a:prstGeom prst="rect">
              <a:avLst/>
            </a:prstGeom>
          </p:spPr>
          <p:txBody>
            <a:bodyPr wrap="square">
              <a:spAutoFit/>
            </a:bodyPr>
            <a:lstStyle/>
            <a:p>
              <a:pPr algn="ctr" defTabSz="932472">
                <a:lnSpc>
                  <a:spcPct val="90000"/>
                </a:lnSpc>
              </a:pPr>
              <a:r>
                <a:rPr lang="en-US" sz="1400" dirty="0" smtClean="0">
                  <a:solidFill>
                    <a:srgbClr val="FFFFFF"/>
                  </a:solidFill>
                  <a:ea typeface="Segoe UI" pitchFamily="34" charset="0"/>
                  <a:cs typeface="Segoe UI" pitchFamily="34" charset="0"/>
                </a:rPr>
                <a:t>C</a:t>
              </a:r>
              <a:r>
                <a:rPr lang="en-US" sz="1400" dirty="0">
                  <a:solidFill>
                    <a:srgbClr val="FFFFFF"/>
                  </a:solidFill>
                  <a:ea typeface="Segoe UI" pitchFamily="34" charset="0"/>
                  <a:cs typeface="Segoe UI" pitchFamily="34" charset="0"/>
                </a:rPr>
                <a:t># + </a:t>
              </a:r>
              <a:r>
                <a:rPr lang="en-US" sz="1400" dirty="0" smtClean="0">
                  <a:solidFill>
                    <a:srgbClr val="FFFFFF"/>
                  </a:solidFill>
                  <a:ea typeface="Segoe UI" pitchFamily="34" charset="0"/>
                  <a:cs typeface="Segoe UI" pitchFamily="34" charset="0"/>
                </a:rPr>
                <a:t>AXML</a:t>
              </a:r>
              <a:endParaRPr lang="en-US" sz="1400" dirty="0">
                <a:solidFill>
                  <a:srgbClr val="FFFFFF"/>
                </a:solidFill>
                <a:ea typeface="Segoe UI" pitchFamily="34" charset="0"/>
                <a:cs typeface="Segoe UI" pitchFamily="34" charset="0"/>
              </a:endParaRPr>
            </a:p>
          </p:txBody>
        </p:sp>
        <p:sp>
          <p:nvSpPr>
            <p:cNvPr id="5" name="Rectangle 4"/>
            <p:cNvSpPr/>
            <p:nvPr/>
          </p:nvSpPr>
          <p:spPr>
            <a:xfrm>
              <a:off x="9807559" y="3133212"/>
              <a:ext cx="1537655" cy="291280"/>
            </a:xfrm>
            <a:prstGeom prst="rect">
              <a:avLst/>
            </a:prstGeom>
          </p:spPr>
          <p:txBody>
            <a:bodyPr wrap="square">
              <a:spAutoFit/>
            </a:bodyPr>
            <a:lstStyle/>
            <a:p>
              <a:pPr algn="ctr" defTabSz="932472">
                <a:lnSpc>
                  <a:spcPct val="90000"/>
                </a:lnSpc>
              </a:pPr>
              <a:r>
                <a:rPr lang="en-US" sz="1400" dirty="0" smtClean="0">
                  <a:solidFill>
                    <a:srgbClr val="FFFFFF"/>
                  </a:solidFill>
                  <a:ea typeface="Segoe UI" pitchFamily="34" charset="0"/>
                  <a:cs typeface="Segoe UI" pitchFamily="34" charset="0"/>
                </a:rPr>
                <a:t>C</a:t>
              </a:r>
              <a:r>
                <a:rPr lang="en-US" sz="1400" dirty="0">
                  <a:solidFill>
                    <a:srgbClr val="FFFFFF"/>
                  </a:solidFill>
                  <a:ea typeface="Segoe UI" pitchFamily="34" charset="0"/>
                  <a:cs typeface="Segoe UI" pitchFamily="34" charset="0"/>
                </a:rPr>
                <a:t># + XAML</a:t>
              </a:r>
            </a:p>
          </p:txBody>
        </p:sp>
        <p:sp>
          <p:nvSpPr>
            <p:cNvPr id="2" name="Rectangle 1"/>
            <p:cNvSpPr/>
            <p:nvPr/>
          </p:nvSpPr>
          <p:spPr>
            <a:xfrm>
              <a:off x="6747992" y="2816856"/>
              <a:ext cx="1426483" cy="319468"/>
            </a:xfrm>
            <a:prstGeom prst="rect">
              <a:avLst/>
            </a:prstGeom>
          </p:spPr>
          <p:txBody>
            <a:bodyPr wrap="square">
              <a:spAutoFit/>
            </a:bodyPr>
            <a:lstStyle/>
            <a:p>
              <a:pPr algn="ctr" defTabSz="932472" fontAlgn="base">
                <a:lnSpc>
                  <a:spcPct val="90000"/>
                </a:lnSpc>
                <a:spcBef>
                  <a:spcPct val="0"/>
                </a:spcBef>
                <a:spcAft>
                  <a:spcPct val="0"/>
                </a:spcAft>
              </a:pPr>
              <a:r>
                <a:rPr lang="en-US" sz="1600" dirty="0">
                  <a:solidFill>
                    <a:srgbClr val="FFFFFF"/>
                  </a:solidFill>
                  <a:ea typeface="Segoe UI" pitchFamily="34" charset="0"/>
                  <a:cs typeface="Segoe UI" pitchFamily="34" charset="0"/>
                </a:rPr>
                <a:t>Native </a:t>
              </a:r>
              <a:r>
                <a:rPr lang="en-US" sz="1600" dirty="0" smtClean="0">
                  <a:solidFill>
                    <a:srgbClr val="FFFFFF"/>
                  </a:solidFill>
                  <a:ea typeface="Segoe UI" pitchFamily="34" charset="0"/>
                  <a:cs typeface="Segoe UI" pitchFamily="34" charset="0"/>
                </a:rPr>
                <a:t>UI</a:t>
              </a:r>
              <a:endParaRPr lang="en-US" sz="1600" i="1" dirty="0">
                <a:solidFill>
                  <a:srgbClr val="FFFFFF"/>
                </a:solidFill>
                <a:ea typeface="Segoe UI" pitchFamily="34" charset="0"/>
                <a:cs typeface="Segoe UI" pitchFamily="34" charset="0"/>
              </a:endParaRPr>
            </a:p>
          </p:txBody>
        </p:sp>
        <p:sp>
          <p:nvSpPr>
            <p:cNvPr id="27" name="Rectangle 26"/>
            <p:cNvSpPr/>
            <p:nvPr/>
          </p:nvSpPr>
          <p:spPr>
            <a:xfrm>
              <a:off x="8286712" y="2802757"/>
              <a:ext cx="1426483" cy="319468"/>
            </a:xfrm>
            <a:prstGeom prst="rect">
              <a:avLst/>
            </a:prstGeom>
          </p:spPr>
          <p:txBody>
            <a:bodyPr wrap="square">
              <a:spAutoFit/>
            </a:bodyPr>
            <a:lstStyle/>
            <a:p>
              <a:pPr algn="ctr" defTabSz="932472" fontAlgn="base">
                <a:lnSpc>
                  <a:spcPct val="90000"/>
                </a:lnSpc>
                <a:spcBef>
                  <a:spcPct val="0"/>
                </a:spcBef>
                <a:spcAft>
                  <a:spcPct val="0"/>
                </a:spcAft>
              </a:pPr>
              <a:r>
                <a:rPr lang="en-US" sz="1600" dirty="0">
                  <a:solidFill>
                    <a:srgbClr val="FFFFFF"/>
                  </a:solidFill>
                  <a:ea typeface="Segoe UI" pitchFamily="34" charset="0"/>
                  <a:cs typeface="Segoe UI" pitchFamily="34" charset="0"/>
                </a:rPr>
                <a:t>Native </a:t>
              </a:r>
              <a:r>
                <a:rPr lang="en-US" sz="1600" dirty="0" smtClean="0">
                  <a:solidFill>
                    <a:srgbClr val="FFFFFF"/>
                  </a:solidFill>
                  <a:ea typeface="Segoe UI" pitchFamily="34" charset="0"/>
                  <a:cs typeface="Segoe UI" pitchFamily="34" charset="0"/>
                </a:rPr>
                <a:t>UI</a:t>
              </a:r>
              <a:endParaRPr lang="en-US" sz="1600" i="1" dirty="0">
                <a:solidFill>
                  <a:srgbClr val="FFFFFF"/>
                </a:solidFill>
                <a:ea typeface="Segoe UI" pitchFamily="34" charset="0"/>
                <a:cs typeface="Segoe UI" pitchFamily="34" charset="0"/>
              </a:endParaRPr>
            </a:p>
          </p:txBody>
        </p:sp>
        <p:sp>
          <p:nvSpPr>
            <p:cNvPr id="28" name="Rectangle 27"/>
            <p:cNvSpPr/>
            <p:nvPr/>
          </p:nvSpPr>
          <p:spPr>
            <a:xfrm>
              <a:off x="9863144" y="2816856"/>
              <a:ext cx="1426483" cy="319468"/>
            </a:xfrm>
            <a:prstGeom prst="rect">
              <a:avLst/>
            </a:prstGeom>
          </p:spPr>
          <p:txBody>
            <a:bodyPr wrap="square">
              <a:spAutoFit/>
            </a:bodyPr>
            <a:lstStyle/>
            <a:p>
              <a:pPr algn="ctr" defTabSz="932472" fontAlgn="base">
                <a:lnSpc>
                  <a:spcPct val="90000"/>
                </a:lnSpc>
                <a:spcBef>
                  <a:spcPct val="0"/>
                </a:spcBef>
                <a:spcAft>
                  <a:spcPct val="0"/>
                </a:spcAft>
              </a:pPr>
              <a:r>
                <a:rPr lang="en-US" sz="1600" dirty="0">
                  <a:solidFill>
                    <a:srgbClr val="FFFFFF"/>
                  </a:solidFill>
                  <a:ea typeface="Segoe UI" pitchFamily="34" charset="0"/>
                  <a:cs typeface="Segoe UI" pitchFamily="34" charset="0"/>
                </a:rPr>
                <a:t>Native </a:t>
              </a:r>
              <a:r>
                <a:rPr lang="en-US" sz="1600" dirty="0" smtClean="0">
                  <a:solidFill>
                    <a:srgbClr val="FFFFFF"/>
                  </a:solidFill>
                  <a:ea typeface="Segoe UI" pitchFamily="34" charset="0"/>
                  <a:cs typeface="Segoe UI" pitchFamily="34" charset="0"/>
                </a:rPr>
                <a:t>UI</a:t>
              </a:r>
              <a:endParaRPr lang="en-US" sz="1600" i="1" dirty="0">
                <a:solidFill>
                  <a:srgbClr val="FFFFFF"/>
                </a:solidFill>
                <a:ea typeface="Segoe UI" pitchFamily="34" charset="0"/>
                <a:cs typeface="Segoe UI" pitchFamily="34" charset="0"/>
              </a:endParaRPr>
            </a:p>
          </p:txBody>
        </p:sp>
        <p:pic>
          <p:nvPicPr>
            <p:cNvPr id="37" name="Picture 36"/>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rot="5400000">
              <a:off x="10520465" y="3568726"/>
              <a:ext cx="2556602" cy="666644"/>
            </a:xfrm>
            <a:prstGeom prst="rect">
              <a:avLst/>
            </a:prstGeom>
            <a:solidFill>
              <a:srgbClr val="661F79"/>
            </a:solidFill>
            <a:ln>
              <a:noFill/>
              <a:headEnd type="none" w="med" len="med"/>
              <a:tailEnd type="none" w="med" len="med"/>
            </a:ln>
            <a:extLst/>
          </p:spPr>
        </p:pic>
        <p:sp>
          <p:nvSpPr>
            <p:cNvPr id="46" name="Rectangle 45"/>
            <p:cNvSpPr/>
            <p:nvPr/>
          </p:nvSpPr>
          <p:spPr bwMode="auto">
            <a:xfrm>
              <a:off x="6690462" y="4958277"/>
              <a:ext cx="3048505" cy="835303"/>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a:lnSpc>
                  <a:spcPct val="90000"/>
                </a:lnSpc>
              </a:pPr>
              <a:endParaRPr lang="en-US" sz="1600" i="1" dirty="0">
                <a:gradFill>
                  <a:gsLst>
                    <a:gs pos="0">
                      <a:srgbClr val="3F3F3F"/>
                    </a:gs>
                    <a:gs pos="100000">
                      <a:srgbClr val="3F3F3F"/>
                    </a:gs>
                  </a:gsLst>
                  <a:lin ang="5400000" scaled="0"/>
                </a:gradFill>
                <a:ea typeface="Segoe UI" pitchFamily="34" charset="0"/>
                <a:cs typeface="Segoe UI" pitchFamily="34" charset="0"/>
              </a:endParaRPr>
            </a:p>
          </p:txBody>
        </p:sp>
        <p:sp>
          <p:nvSpPr>
            <p:cNvPr id="47" name="Rectangle 46"/>
            <p:cNvSpPr/>
            <p:nvPr/>
          </p:nvSpPr>
          <p:spPr bwMode="auto">
            <a:xfrm>
              <a:off x="9796150" y="5180349"/>
              <a:ext cx="1544672" cy="61323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a:lnSpc>
                  <a:spcPct val="90000"/>
                </a:lnSpc>
              </a:pPr>
              <a:endParaRPr lang="en-US" sz="1600" dirty="0">
                <a:gradFill>
                  <a:gsLst>
                    <a:gs pos="0">
                      <a:srgbClr val="3F3F3F"/>
                    </a:gs>
                    <a:gs pos="100000">
                      <a:srgbClr val="3F3F3F"/>
                    </a:gs>
                  </a:gsLst>
                  <a:lin ang="5400000" scaled="0"/>
                </a:gradFill>
                <a:ea typeface="Segoe UI" pitchFamily="34" charset="0"/>
                <a:cs typeface="Segoe UI" pitchFamily="34" charset="0"/>
              </a:endParaRPr>
            </a:p>
          </p:txBody>
        </p:sp>
        <p:grpSp>
          <p:nvGrpSpPr>
            <p:cNvPr id="42" name="Group 41"/>
            <p:cNvGrpSpPr>
              <a:grpSpLocks noChangeAspect="1"/>
            </p:cNvGrpSpPr>
            <p:nvPr/>
          </p:nvGrpSpPr>
          <p:grpSpPr>
            <a:xfrm>
              <a:off x="7274293" y="5233390"/>
              <a:ext cx="1595921" cy="386816"/>
              <a:chOff x="7576749" y="2677440"/>
              <a:chExt cx="1616754" cy="391866"/>
            </a:xfrm>
          </p:grpSpPr>
          <p:sp>
            <p:nvSpPr>
              <p:cNvPr id="43" name="Rectangle 42"/>
              <p:cNvSpPr>
                <a:spLocks/>
              </p:cNvSpPr>
              <p:nvPr/>
            </p:nvSpPr>
            <p:spPr bwMode="auto">
              <a:xfrm>
                <a:off x="7660136" y="2722199"/>
                <a:ext cx="274320" cy="2743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4" name="Picture 43" descr="xamarin-horizontal-blu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6749" y="2677440"/>
                <a:ext cx="1616754" cy="391866"/>
              </a:xfrm>
              <a:prstGeom prst="rect">
                <a:avLst/>
              </a:prstGeom>
            </p:spPr>
          </p:pic>
        </p:grpSp>
        <p:grpSp>
          <p:nvGrpSpPr>
            <p:cNvPr id="33" name="Group 32"/>
            <p:cNvGrpSpPr>
              <a:grpSpLocks noChangeAspect="1"/>
            </p:cNvGrpSpPr>
            <p:nvPr/>
          </p:nvGrpSpPr>
          <p:grpSpPr>
            <a:xfrm>
              <a:off x="10255162" y="5101360"/>
              <a:ext cx="598264" cy="600817"/>
              <a:chOff x="1144910" y="3654224"/>
              <a:chExt cx="883198" cy="886968"/>
            </a:xfrm>
          </p:grpSpPr>
          <p:sp>
            <p:nvSpPr>
              <p:cNvPr id="34" name="Rectangle 33"/>
              <p:cNvSpPr/>
              <p:nvPr/>
            </p:nvSpPr>
            <p:spPr bwMode="auto">
              <a:xfrm>
                <a:off x="1144910" y="3654224"/>
                <a:ext cx="883198" cy="886968"/>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31520" tIns="146304" rIns="182880" bIns="146304"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35" name="Freeform 9"/>
              <p:cNvSpPr>
                <a:spLocks noEditPoints="1"/>
              </p:cNvSpPr>
              <p:nvPr/>
            </p:nvSpPr>
            <p:spPr bwMode="auto">
              <a:xfrm>
                <a:off x="1224272" y="3886744"/>
                <a:ext cx="715466" cy="410320"/>
              </a:xfrm>
              <a:custGeom>
                <a:avLst/>
                <a:gdLst>
                  <a:gd name="T0" fmla="*/ 61 w 241"/>
                  <a:gd name="T1" fmla="*/ 7 h 140"/>
                  <a:gd name="T2" fmla="*/ 46 w 241"/>
                  <a:gd name="T3" fmla="*/ 37 h 140"/>
                  <a:gd name="T4" fmla="*/ 33 w 241"/>
                  <a:gd name="T5" fmla="*/ 14 h 140"/>
                  <a:gd name="T6" fmla="*/ 35 w 241"/>
                  <a:gd name="T7" fmla="*/ 2 h 140"/>
                  <a:gd name="T8" fmla="*/ 49 w 241"/>
                  <a:gd name="T9" fmla="*/ 27 h 140"/>
                  <a:gd name="T10" fmla="*/ 65 w 241"/>
                  <a:gd name="T11" fmla="*/ 37 h 140"/>
                  <a:gd name="T12" fmla="*/ 73 w 241"/>
                  <a:gd name="T13" fmla="*/ 1 h 140"/>
                  <a:gd name="T14" fmla="*/ 77 w 241"/>
                  <a:gd name="T15" fmla="*/ 5 h 140"/>
                  <a:gd name="T16" fmla="*/ 77 w 241"/>
                  <a:gd name="T17" fmla="*/ 12 h 140"/>
                  <a:gd name="T18" fmla="*/ 102 w 241"/>
                  <a:gd name="T19" fmla="*/ 36 h 140"/>
                  <a:gd name="T20" fmla="*/ 89 w 241"/>
                  <a:gd name="T21" fmla="*/ 32 h 140"/>
                  <a:gd name="T22" fmla="*/ 102 w 241"/>
                  <a:gd name="T23" fmla="*/ 17 h 140"/>
                  <a:gd name="T24" fmla="*/ 83 w 241"/>
                  <a:gd name="T25" fmla="*/ 25 h 140"/>
                  <a:gd name="T26" fmla="*/ 120 w 241"/>
                  <a:gd name="T27" fmla="*/ 16 h 140"/>
                  <a:gd name="T28" fmla="*/ 114 w 241"/>
                  <a:gd name="T29" fmla="*/ 13 h 140"/>
                  <a:gd name="T30" fmla="*/ 107 w 241"/>
                  <a:gd name="T31" fmla="*/ 12 h 140"/>
                  <a:gd name="T32" fmla="*/ 113 w 241"/>
                  <a:gd name="T33" fmla="*/ 18 h 140"/>
                  <a:gd name="T34" fmla="*/ 134 w 241"/>
                  <a:gd name="T35" fmla="*/ 12 h 140"/>
                  <a:gd name="T36" fmla="*/ 133 w 241"/>
                  <a:gd name="T37" fmla="*/ 38 h 140"/>
                  <a:gd name="T38" fmla="*/ 140 w 241"/>
                  <a:gd name="T39" fmla="*/ 32 h 140"/>
                  <a:gd name="T40" fmla="*/ 128 w 241"/>
                  <a:gd name="T41" fmla="*/ 18 h 140"/>
                  <a:gd name="T42" fmla="*/ 140 w 241"/>
                  <a:gd name="T43" fmla="*/ 32 h 140"/>
                  <a:gd name="T44" fmla="*/ 155 w 241"/>
                  <a:gd name="T45" fmla="*/ 21 h 140"/>
                  <a:gd name="T46" fmla="*/ 164 w 241"/>
                  <a:gd name="T47" fmla="*/ 17 h 140"/>
                  <a:gd name="T48" fmla="*/ 150 w 241"/>
                  <a:gd name="T49" fmla="*/ 19 h 140"/>
                  <a:gd name="T50" fmla="*/ 161 w 241"/>
                  <a:gd name="T51" fmla="*/ 31 h 140"/>
                  <a:gd name="T52" fmla="*/ 156 w 241"/>
                  <a:gd name="T53" fmla="*/ 38 h 140"/>
                  <a:gd name="T54" fmla="*/ 181 w 241"/>
                  <a:gd name="T55" fmla="*/ 12 h 140"/>
                  <a:gd name="T56" fmla="*/ 181 w 241"/>
                  <a:gd name="T57" fmla="*/ 38 h 140"/>
                  <a:gd name="T58" fmla="*/ 187 w 241"/>
                  <a:gd name="T59" fmla="*/ 32 h 140"/>
                  <a:gd name="T60" fmla="*/ 175 w 241"/>
                  <a:gd name="T61" fmla="*/ 18 h 140"/>
                  <a:gd name="T62" fmla="*/ 187 w 241"/>
                  <a:gd name="T63" fmla="*/ 32 h 140"/>
                  <a:gd name="T64" fmla="*/ 207 w 241"/>
                  <a:gd name="T65" fmla="*/ 0 h 140"/>
                  <a:gd name="T66" fmla="*/ 195 w 241"/>
                  <a:gd name="T67" fmla="*/ 12 h 140"/>
                  <a:gd name="T68" fmla="*/ 204 w 241"/>
                  <a:gd name="T69" fmla="*/ 37 h 140"/>
                  <a:gd name="T70" fmla="*/ 204 w 241"/>
                  <a:gd name="T71" fmla="*/ 12 h 140"/>
                  <a:gd name="T72" fmla="*/ 225 w 241"/>
                  <a:gd name="T73" fmla="*/ 37 h 140"/>
                  <a:gd name="T74" fmla="*/ 220 w 241"/>
                  <a:gd name="T75" fmla="*/ 33 h 140"/>
                  <a:gd name="T76" fmla="*/ 225 w 241"/>
                  <a:gd name="T77" fmla="*/ 12 h 140"/>
                  <a:gd name="T78" fmla="*/ 215 w 241"/>
                  <a:gd name="T79" fmla="*/ 12 h 140"/>
                  <a:gd name="T80" fmla="*/ 215 w 241"/>
                  <a:gd name="T81" fmla="*/ 30 h 140"/>
                  <a:gd name="T82" fmla="*/ 12 w 241"/>
                  <a:gd name="T83" fmla="*/ 128 h 140"/>
                  <a:gd name="T84" fmla="*/ 2 w 241"/>
                  <a:gd name="T85" fmla="*/ 138 h 140"/>
                  <a:gd name="T86" fmla="*/ 102 w 241"/>
                  <a:gd name="T87" fmla="*/ 138 h 140"/>
                  <a:gd name="T88" fmla="*/ 91 w 241"/>
                  <a:gd name="T89" fmla="*/ 112 h 140"/>
                  <a:gd name="T90" fmla="*/ 43 w 241"/>
                  <a:gd name="T91" fmla="*/ 48 h 140"/>
                  <a:gd name="T92" fmla="*/ 40 w 241"/>
                  <a:gd name="T93" fmla="*/ 73 h 140"/>
                  <a:gd name="T94" fmla="*/ 89 w 241"/>
                  <a:gd name="T95" fmla="*/ 138 h 140"/>
                  <a:gd name="T96" fmla="*/ 169 w 241"/>
                  <a:gd name="T97" fmla="*/ 129 h 140"/>
                  <a:gd name="T98" fmla="*/ 164 w 241"/>
                  <a:gd name="T99" fmla="*/ 88 h 140"/>
                  <a:gd name="T100" fmla="*/ 167 w 241"/>
                  <a:gd name="T101" fmla="*/ 48 h 140"/>
                  <a:gd name="T102" fmla="*/ 241 w 241"/>
                  <a:gd name="T103" fmla="*/ 58 h 140"/>
                  <a:gd name="T104" fmla="*/ 179 w 241"/>
                  <a:gd name="T105" fmla="*/ 58 h 140"/>
                  <a:gd name="T106" fmla="*/ 215 w 241"/>
                  <a:gd name="T107" fmla="*/ 5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1" h="140">
                    <a:moveTo>
                      <a:pt x="65" y="37"/>
                    </a:moveTo>
                    <a:cubicBezTo>
                      <a:pt x="61" y="37"/>
                      <a:pt x="61" y="37"/>
                      <a:pt x="61" y="37"/>
                    </a:cubicBezTo>
                    <a:cubicBezTo>
                      <a:pt x="61" y="14"/>
                      <a:pt x="61" y="14"/>
                      <a:pt x="61" y="14"/>
                    </a:cubicBezTo>
                    <a:cubicBezTo>
                      <a:pt x="61" y="12"/>
                      <a:pt x="61" y="10"/>
                      <a:pt x="61" y="7"/>
                    </a:cubicBezTo>
                    <a:cubicBezTo>
                      <a:pt x="61" y="7"/>
                      <a:pt x="61" y="7"/>
                      <a:pt x="61" y="7"/>
                    </a:cubicBezTo>
                    <a:cubicBezTo>
                      <a:pt x="61" y="9"/>
                      <a:pt x="60" y="10"/>
                      <a:pt x="60" y="11"/>
                    </a:cubicBezTo>
                    <a:cubicBezTo>
                      <a:pt x="48" y="37"/>
                      <a:pt x="48" y="37"/>
                      <a:pt x="48" y="37"/>
                    </a:cubicBezTo>
                    <a:cubicBezTo>
                      <a:pt x="46" y="37"/>
                      <a:pt x="46" y="37"/>
                      <a:pt x="46" y="37"/>
                    </a:cubicBezTo>
                    <a:cubicBezTo>
                      <a:pt x="34" y="11"/>
                      <a:pt x="34" y="11"/>
                      <a:pt x="34" y="11"/>
                    </a:cubicBezTo>
                    <a:cubicBezTo>
                      <a:pt x="34" y="10"/>
                      <a:pt x="34" y="9"/>
                      <a:pt x="33" y="7"/>
                    </a:cubicBezTo>
                    <a:cubicBezTo>
                      <a:pt x="33" y="7"/>
                      <a:pt x="33" y="7"/>
                      <a:pt x="33" y="7"/>
                    </a:cubicBezTo>
                    <a:cubicBezTo>
                      <a:pt x="33" y="8"/>
                      <a:pt x="33" y="11"/>
                      <a:pt x="33" y="14"/>
                    </a:cubicBezTo>
                    <a:cubicBezTo>
                      <a:pt x="33" y="37"/>
                      <a:pt x="33" y="37"/>
                      <a:pt x="33" y="37"/>
                    </a:cubicBezTo>
                    <a:cubicBezTo>
                      <a:pt x="29" y="37"/>
                      <a:pt x="29" y="37"/>
                      <a:pt x="29" y="37"/>
                    </a:cubicBezTo>
                    <a:cubicBezTo>
                      <a:pt x="29" y="2"/>
                      <a:pt x="29" y="2"/>
                      <a:pt x="29" y="2"/>
                    </a:cubicBezTo>
                    <a:cubicBezTo>
                      <a:pt x="35" y="2"/>
                      <a:pt x="35" y="2"/>
                      <a:pt x="35" y="2"/>
                    </a:cubicBezTo>
                    <a:cubicBezTo>
                      <a:pt x="46" y="27"/>
                      <a:pt x="46" y="27"/>
                      <a:pt x="46" y="27"/>
                    </a:cubicBezTo>
                    <a:cubicBezTo>
                      <a:pt x="46" y="28"/>
                      <a:pt x="47" y="30"/>
                      <a:pt x="47" y="31"/>
                    </a:cubicBezTo>
                    <a:cubicBezTo>
                      <a:pt x="47" y="31"/>
                      <a:pt x="47" y="31"/>
                      <a:pt x="47" y="31"/>
                    </a:cubicBezTo>
                    <a:cubicBezTo>
                      <a:pt x="48" y="29"/>
                      <a:pt x="49" y="27"/>
                      <a:pt x="49" y="27"/>
                    </a:cubicBezTo>
                    <a:cubicBezTo>
                      <a:pt x="60" y="2"/>
                      <a:pt x="60" y="2"/>
                      <a:pt x="60" y="2"/>
                    </a:cubicBezTo>
                    <a:cubicBezTo>
                      <a:pt x="65" y="2"/>
                      <a:pt x="65" y="2"/>
                      <a:pt x="65" y="2"/>
                    </a:cubicBezTo>
                    <a:cubicBezTo>
                      <a:pt x="65" y="37"/>
                      <a:pt x="65" y="37"/>
                      <a:pt x="65" y="37"/>
                    </a:cubicBezTo>
                    <a:cubicBezTo>
                      <a:pt x="65" y="37"/>
                      <a:pt x="65" y="37"/>
                      <a:pt x="65" y="37"/>
                    </a:cubicBezTo>
                    <a:close/>
                    <a:moveTo>
                      <a:pt x="78" y="3"/>
                    </a:moveTo>
                    <a:cubicBezTo>
                      <a:pt x="78" y="2"/>
                      <a:pt x="78" y="2"/>
                      <a:pt x="77" y="1"/>
                    </a:cubicBezTo>
                    <a:cubicBezTo>
                      <a:pt x="76" y="1"/>
                      <a:pt x="76" y="1"/>
                      <a:pt x="75" y="1"/>
                    </a:cubicBezTo>
                    <a:cubicBezTo>
                      <a:pt x="74" y="1"/>
                      <a:pt x="74" y="1"/>
                      <a:pt x="73" y="1"/>
                    </a:cubicBezTo>
                    <a:cubicBezTo>
                      <a:pt x="73" y="2"/>
                      <a:pt x="73" y="2"/>
                      <a:pt x="73" y="3"/>
                    </a:cubicBezTo>
                    <a:cubicBezTo>
                      <a:pt x="73" y="4"/>
                      <a:pt x="73" y="5"/>
                      <a:pt x="73" y="5"/>
                    </a:cubicBezTo>
                    <a:cubicBezTo>
                      <a:pt x="74" y="6"/>
                      <a:pt x="74" y="6"/>
                      <a:pt x="75" y="6"/>
                    </a:cubicBezTo>
                    <a:cubicBezTo>
                      <a:pt x="76" y="6"/>
                      <a:pt x="76" y="6"/>
                      <a:pt x="77" y="5"/>
                    </a:cubicBezTo>
                    <a:cubicBezTo>
                      <a:pt x="78" y="5"/>
                      <a:pt x="78" y="4"/>
                      <a:pt x="78" y="3"/>
                    </a:cubicBezTo>
                    <a:close/>
                    <a:moveTo>
                      <a:pt x="77" y="37"/>
                    </a:moveTo>
                    <a:cubicBezTo>
                      <a:pt x="77" y="37"/>
                      <a:pt x="77" y="37"/>
                      <a:pt x="77" y="37"/>
                    </a:cubicBezTo>
                    <a:cubicBezTo>
                      <a:pt x="77" y="12"/>
                      <a:pt x="77" y="12"/>
                      <a:pt x="77" y="12"/>
                    </a:cubicBezTo>
                    <a:cubicBezTo>
                      <a:pt x="77" y="12"/>
                      <a:pt x="77" y="12"/>
                      <a:pt x="73" y="12"/>
                    </a:cubicBezTo>
                    <a:cubicBezTo>
                      <a:pt x="73" y="12"/>
                      <a:pt x="73" y="12"/>
                      <a:pt x="73" y="37"/>
                    </a:cubicBezTo>
                    <a:cubicBezTo>
                      <a:pt x="73" y="37"/>
                      <a:pt x="73" y="37"/>
                      <a:pt x="77" y="37"/>
                    </a:cubicBezTo>
                    <a:close/>
                    <a:moveTo>
                      <a:pt x="102" y="36"/>
                    </a:moveTo>
                    <a:cubicBezTo>
                      <a:pt x="102" y="36"/>
                      <a:pt x="102" y="36"/>
                      <a:pt x="102" y="36"/>
                    </a:cubicBezTo>
                    <a:cubicBezTo>
                      <a:pt x="102" y="32"/>
                      <a:pt x="102" y="32"/>
                      <a:pt x="102" y="32"/>
                    </a:cubicBezTo>
                    <a:cubicBezTo>
                      <a:pt x="99" y="34"/>
                      <a:pt x="98" y="34"/>
                      <a:pt x="95" y="34"/>
                    </a:cubicBezTo>
                    <a:cubicBezTo>
                      <a:pt x="93" y="34"/>
                      <a:pt x="91" y="34"/>
                      <a:pt x="89" y="32"/>
                    </a:cubicBezTo>
                    <a:cubicBezTo>
                      <a:pt x="88" y="30"/>
                      <a:pt x="87" y="28"/>
                      <a:pt x="87" y="25"/>
                    </a:cubicBezTo>
                    <a:cubicBezTo>
                      <a:pt x="87" y="22"/>
                      <a:pt x="88" y="19"/>
                      <a:pt x="89" y="18"/>
                    </a:cubicBezTo>
                    <a:cubicBezTo>
                      <a:pt x="91" y="16"/>
                      <a:pt x="93" y="15"/>
                      <a:pt x="95" y="15"/>
                    </a:cubicBezTo>
                    <a:cubicBezTo>
                      <a:pt x="98" y="15"/>
                      <a:pt x="100" y="16"/>
                      <a:pt x="102" y="17"/>
                    </a:cubicBezTo>
                    <a:cubicBezTo>
                      <a:pt x="102" y="17"/>
                      <a:pt x="102" y="17"/>
                      <a:pt x="102" y="13"/>
                    </a:cubicBezTo>
                    <a:cubicBezTo>
                      <a:pt x="100" y="12"/>
                      <a:pt x="98" y="12"/>
                      <a:pt x="96" y="12"/>
                    </a:cubicBezTo>
                    <a:cubicBezTo>
                      <a:pt x="92" y="12"/>
                      <a:pt x="89" y="13"/>
                      <a:pt x="87" y="15"/>
                    </a:cubicBezTo>
                    <a:cubicBezTo>
                      <a:pt x="84" y="18"/>
                      <a:pt x="83" y="21"/>
                      <a:pt x="83" y="25"/>
                    </a:cubicBezTo>
                    <a:cubicBezTo>
                      <a:pt x="83" y="29"/>
                      <a:pt x="84" y="32"/>
                      <a:pt x="86" y="34"/>
                    </a:cubicBezTo>
                    <a:cubicBezTo>
                      <a:pt x="88" y="37"/>
                      <a:pt x="91" y="38"/>
                      <a:pt x="95" y="38"/>
                    </a:cubicBezTo>
                    <a:cubicBezTo>
                      <a:pt x="97" y="38"/>
                      <a:pt x="99" y="37"/>
                      <a:pt x="102" y="36"/>
                    </a:cubicBezTo>
                    <a:close/>
                    <a:moveTo>
                      <a:pt x="120" y="16"/>
                    </a:moveTo>
                    <a:cubicBezTo>
                      <a:pt x="120" y="16"/>
                      <a:pt x="120" y="16"/>
                      <a:pt x="120" y="16"/>
                    </a:cubicBezTo>
                    <a:cubicBezTo>
                      <a:pt x="120" y="12"/>
                      <a:pt x="120" y="12"/>
                      <a:pt x="120" y="12"/>
                    </a:cubicBezTo>
                    <a:cubicBezTo>
                      <a:pt x="119" y="12"/>
                      <a:pt x="119" y="12"/>
                      <a:pt x="118" y="12"/>
                    </a:cubicBezTo>
                    <a:cubicBezTo>
                      <a:pt x="116" y="12"/>
                      <a:pt x="115" y="12"/>
                      <a:pt x="114" y="13"/>
                    </a:cubicBezTo>
                    <a:cubicBezTo>
                      <a:pt x="113" y="14"/>
                      <a:pt x="112" y="16"/>
                      <a:pt x="111" y="18"/>
                    </a:cubicBezTo>
                    <a:cubicBezTo>
                      <a:pt x="111" y="18"/>
                      <a:pt x="111" y="18"/>
                      <a:pt x="111" y="18"/>
                    </a:cubicBezTo>
                    <a:cubicBezTo>
                      <a:pt x="111" y="18"/>
                      <a:pt x="111" y="18"/>
                      <a:pt x="111" y="12"/>
                    </a:cubicBezTo>
                    <a:cubicBezTo>
                      <a:pt x="111" y="12"/>
                      <a:pt x="111" y="12"/>
                      <a:pt x="107" y="12"/>
                    </a:cubicBezTo>
                    <a:cubicBezTo>
                      <a:pt x="107" y="12"/>
                      <a:pt x="107" y="12"/>
                      <a:pt x="107" y="37"/>
                    </a:cubicBezTo>
                    <a:cubicBezTo>
                      <a:pt x="107" y="37"/>
                      <a:pt x="107" y="37"/>
                      <a:pt x="111" y="37"/>
                    </a:cubicBezTo>
                    <a:cubicBezTo>
                      <a:pt x="111" y="37"/>
                      <a:pt x="111" y="37"/>
                      <a:pt x="111" y="25"/>
                    </a:cubicBezTo>
                    <a:cubicBezTo>
                      <a:pt x="111" y="22"/>
                      <a:pt x="111" y="19"/>
                      <a:pt x="113" y="18"/>
                    </a:cubicBezTo>
                    <a:cubicBezTo>
                      <a:pt x="114" y="16"/>
                      <a:pt x="115" y="15"/>
                      <a:pt x="117" y="15"/>
                    </a:cubicBezTo>
                    <a:cubicBezTo>
                      <a:pt x="118" y="15"/>
                      <a:pt x="119" y="16"/>
                      <a:pt x="120" y="16"/>
                    </a:cubicBezTo>
                    <a:close/>
                    <a:moveTo>
                      <a:pt x="143" y="15"/>
                    </a:moveTo>
                    <a:cubicBezTo>
                      <a:pt x="141" y="13"/>
                      <a:pt x="138" y="12"/>
                      <a:pt x="134" y="12"/>
                    </a:cubicBezTo>
                    <a:cubicBezTo>
                      <a:pt x="130" y="12"/>
                      <a:pt x="127" y="13"/>
                      <a:pt x="125" y="15"/>
                    </a:cubicBezTo>
                    <a:cubicBezTo>
                      <a:pt x="123" y="17"/>
                      <a:pt x="121" y="21"/>
                      <a:pt x="121" y="25"/>
                    </a:cubicBezTo>
                    <a:cubicBezTo>
                      <a:pt x="121" y="29"/>
                      <a:pt x="123" y="32"/>
                      <a:pt x="124" y="34"/>
                    </a:cubicBezTo>
                    <a:cubicBezTo>
                      <a:pt x="127" y="37"/>
                      <a:pt x="130" y="38"/>
                      <a:pt x="133" y="38"/>
                    </a:cubicBezTo>
                    <a:cubicBezTo>
                      <a:pt x="137" y="38"/>
                      <a:pt x="140" y="37"/>
                      <a:pt x="143" y="34"/>
                    </a:cubicBezTo>
                    <a:cubicBezTo>
                      <a:pt x="145" y="32"/>
                      <a:pt x="146" y="29"/>
                      <a:pt x="146" y="25"/>
                    </a:cubicBezTo>
                    <a:cubicBezTo>
                      <a:pt x="146" y="21"/>
                      <a:pt x="145" y="18"/>
                      <a:pt x="143" y="15"/>
                    </a:cubicBezTo>
                    <a:close/>
                    <a:moveTo>
                      <a:pt x="140" y="32"/>
                    </a:moveTo>
                    <a:cubicBezTo>
                      <a:pt x="138" y="34"/>
                      <a:pt x="136" y="34"/>
                      <a:pt x="134" y="34"/>
                    </a:cubicBezTo>
                    <a:cubicBezTo>
                      <a:pt x="131" y="34"/>
                      <a:pt x="129" y="34"/>
                      <a:pt x="127" y="32"/>
                    </a:cubicBezTo>
                    <a:cubicBezTo>
                      <a:pt x="126" y="30"/>
                      <a:pt x="125" y="28"/>
                      <a:pt x="125" y="25"/>
                    </a:cubicBezTo>
                    <a:cubicBezTo>
                      <a:pt x="125" y="22"/>
                      <a:pt x="126" y="19"/>
                      <a:pt x="128" y="18"/>
                    </a:cubicBezTo>
                    <a:cubicBezTo>
                      <a:pt x="129" y="16"/>
                      <a:pt x="131" y="15"/>
                      <a:pt x="134" y="15"/>
                    </a:cubicBezTo>
                    <a:cubicBezTo>
                      <a:pt x="136" y="15"/>
                      <a:pt x="138" y="16"/>
                      <a:pt x="140" y="18"/>
                    </a:cubicBezTo>
                    <a:cubicBezTo>
                      <a:pt x="141" y="19"/>
                      <a:pt x="142" y="22"/>
                      <a:pt x="142" y="25"/>
                    </a:cubicBezTo>
                    <a:cubicBezTo>
                      <a:pt x="142" y="28"/>
                      <a:pt x="141" y="30"/>
                      <a:pt x="140" y="32"/>
                    </a:cubicBezTo>
                    <a:close/>
                    <a:moveTo>
                      <a:pt x="165" y="30"/>
                    </a:moveTo>
                    <a:cubicBezTo>
                      <a:pt x="165" y="29"/>
                      <a:pt x="164" y="27"/>
                      <a:pt x="164" y="26"/>
                    </a:cubicBezTo>
                    <a:cubicBezTo>
                      <a:pt x="162" y="25"/>
                      <a:pt x="161" y="24"/>
                      <a:pt x="159" y="23"/>
                    </a:cubicBezTo>
                    <a:cubicBezTo>
                      <a:pt x="157" y="22"/>
                      <a:pt x="155" y="22"/>
                      <a:pt x="155" y="21"/>
                    </a:cubicBezTo>
                    <a:cubicBezTo>
                      <a:pt x="154" y="21"/>
                      <a:pt x="154" y="20"/>
                      <a:pt x="154" y="18"/>
                    </a:cubicBezTo>
                    <a:cubicBezTo>
                      <a:pt x="154" y="18"/>
                      <a:pt x="154" y="17"/>
                      <a:pt x="155" y="16"/>
                    </a:cubicBezTo>
                    <a:cubicBezTo>
                      <a:pt x="156" y="15"/>
                      <a:pt x="157" y="15"/>
                      <a:pt x="158" y="15"/>
                    </a:cubicBezTo>
                    <a:cubicBezTo>
                      <a:pt x="160" y="15"/>
                      <a:pt x="162" y="16"/>
                      <a:pt x="164" y="17"/>
                    </a:cubicBezTo>
                    <a:cubicBezTo>
                      <a:pt x="164" y="17"/>
                      <a:pt x="164" y="17"/>
                      <a:pt x="164" y="13"/>
                    </a:cubicBezTo>
                    <a:cubicBezTo>
                      <a:pt x="163" y="12"/>
                      <a:pt x="161" y="12"/>
                      <a:pt x="159" y="12"/>
                    </a:cubicBezTo>
                    <a:cubicBezTo>
                      <a:pt x="156" y="12"/>
                      <a:pt x="154" y="12"/>
                      <a:pt x="152" y="14"/>
                    </a:cubicBezTo>
                    <a:cubicBezTo>
                      <a:pt x="151" y="15"/>
                      <a:pt x="150" y="17"/>
                      <a:pt x="150" y="19"/>
                    </a:cubicBezTo>
                    <a:cubicBezTo>
                      <a:pt x="150" y="21"/>
                      <a:pt x="151" y="22"/>
                      <a:pt x="151" y="23"/>
                    </a:cubicBezTo>
                    <a:cubicBezTo>
                      <a:pt x="152" y="24"/>
                      <a:pt x="154" y="25"/>
                      <a:pt x="156" y="26"/>
                    </a:cubicBezTo>
                    <a:cubicBezTo>
                      <a:pt x="158" y="27"/>
                      <a:pt x="160" y="28"/>
                      <a:pt x="160" y="29"/>
                    </a:cubicBezTo>
                    <a:cubicBezTo>
                      <a:pt x="161" y="29"/>
                      <a:pt x="161" y="30"/>
                      <a:pt x="161" y="31"/>
                    </a:cubicBezTo>
                    <a:cubicBezTo>
                      <a:pt x="161" y="33"/>
                      <a:pt x="160" y="34"/>
                      <a:pt x="156" y="34"/>
                    </a:cubicBezTo>
                    <a:cubicBezTo>
                      <a:pt x="154" y="34"/>
                      <a:pt x="152" y="34"/>
                      <a:pt x="150" y="32"/>
                    </a:cubicBezTo>
                    <a:cubicBezTo>
                      <a:pt x="150" y="32"/>
                      <a:pt x="150" y="32"/>
                      <a:pt x="150" y="36"/>
                    </a:cubicBezTo>
                    <a:cubicBezTo>
                      <a:pt x="151" y="37"/>
                      <a:pt x="154" y="38"/>
                      <a:pt x="156" y="38"/>
                    </a:cubicBezTo>
                    <a:cubicBezTo>
                      <a:pt x="159" y="38"/>
                      <a:pt x="161" y="37"/>
                      <a:pt x="163" y="36"/>
                    </a:cubicBezTo>
                    <a:cubicBezTo>
                      <a:pt x="164" y="34"/>
                      <a:pt x="165" y="33"/>
                      <a:pt x="165" y="30"/>
                    </a:cubicBezTo>
                    <a:close/>
                    <a:moveTo>
                      <a:pt x="190" y="15"/>
                    </a:moveTo>
                    <a:cubicBezTo>
                      <a:pt x="188" y="13"/>
                      <a:pt x="185" y="12"/>
                      <a:pt x="181" y="12"/>
                    </a:cubicBezTo>
                    <a:cubicBezTo>
                      <a:pt x="177" y="12"/>
                      <a:pt x="175" y="13"/>
                      <a:pt x="172" y="15"/>
                    </a:cubicBezTo>
                    <a:cubicBezTo>
                      <a:pt x="170" y="17"/>
                      <a:pt x="168" y="21"/>
                      <a:pt x="168" y="25"/>
                    </a:cubicBezTo>
                    <a:cubicBezTo>
                      <a:pt x="168" y="29"/>
                      <a:pt x="170" y="32"/>
                      <a:pt x="172" y="34"/>
                    </a:cubicBezTo>
                    <a:cubicBezTo>
                      <a:pt x="174" y="37"/>
                      <a:pt x="177" y="38"/>
                      <a:pt x="181" y="38"/>
                    </a:cubicBezTo>
                    <a:cubicBezTo>
                      <a:pt x="184" y="38"/>
                      <a:pt x="188" y="37"/>
                      <a:pt x="190" y="34"/>
                    </a:cubicBezTo>
                    <a:cubicBezTo>
                      <a:pt x="192" y="32"/>
                      <a:pt x="193" y="29"/>
                      <a:pt x="193" y="25"/>
                    </a:cubicBezTo>
                    <a:cubicBezTo>
                      <a:pt x="193" y="21"/>
                      <a:pt x="192" y="18"/>
                      <a:pt x="190" y="15"/>
                    </a:cubicBezTo>
                    <a:close/>
                    <a:moveTo>
                      <a:pt x="187" y="32"/>
                    </a:moveTo>
                    <a:cubicBezTo>
                      <a:pt x="186" y="34"/>
                      <a:pt x="184" y="34"/>
                      <a:pt x="181" y="34"/>
                    </a:cubicBezTo>
                    <a:cubicBezTo>
                      <a:pt x="179" y="34"/>
                      <a:pt x="176" y="34"/>
                      <a:pt x="175" y="32"/>
                    </a:cubicBezTo>
                    <a:cubicBezTo>
                      <a:pt x="173" y="30"/>
                      <a:pt x="173" y="28"/>
                      <a:pt x="173" y="25"/>
                    </a:cubicBezTo>
                    <a:cubicBezTo>
                      <a:pt x="173" y="22"/>
                      <a:pt x="173" y="19"/>
                      <a:pt x="175" y="18"/>
                    </a:cubicBezTo>
                    <a:cubicBezTo>
                      <a:pt x="176" y="16"/>
                      <a:pt x="179" y="15"/>
                      <a:pt x="181" y="15"/>
                    </a:cubicBezTo>
                    <a:cubicBezTo>
                      <a:pt x="184" y="15"/>
                      <a:pt x="185" y="16"/>
                      <a:pt x="187" y="18"/>
                    </a:cubicBezTo>
                    <a:cubicBezTo>
                      <a:pt x="188" y="19"/>
                      <a:pt x="189" y="22"/>
                      <a:pt x="189" y="25"/>
                    </a:cubicBezTo>
                    <a:cubicBezTo>
                      <a:pt x="189" y="28"/>
                      <a:pt x="188" y="30"/>
                      <a:pt x="187" y="32"/>
                    </a:cubicBezTo>
                    <a:close/>
                    <a:moveTo>
                      <a:pt x="210" y="4"/>
                    </a:moveTo>
                    <a:cubicBezTo>
                      <a:pt x="210" y="4"/>
                      <a:pt x="210" y="4"/>
                      <a:pt x="210" y="4"/>
                    </a:cubicBezTo>
                    <a:cubicBezTo>
                      <a:pt x="210" y="0"/>
                      <a:pt x="210" y="0"/>
                      <a:pt x="210" y="0"/>
                    </a:cubicBezTo>
                    <a:cubicBezTo>
                      <a:pt x="209" y="0"/>
                      <a:pt x="208" y="0"/>
                      <a:pt x="207" y="0"/>
                    </a:cubicBezTo>
                    <a:cubicBezTo>
                      <a:pt x="205" y="0"/>
                      <a:pt x="204" y="0"/>
                      <a:pt x="202" y="2"/>
                    </a:cubicBezTo>
                    <a:cubicBezTo>
                      <a:pt x="200" y="3"/>
                      <a:pt x="200" y="6"/>
                      <a:pt x="200" y="8"/>
                    </a:cubicBezTo>
                    <a:cubicBezTo>
                      <a:pt x="200" y="8"/>
                      <a:pt x="200" y="8"/>
                      <a:pt x="200" y="12"/>
                    </a:cubicBezTo>
                    <a:cubicBezTo>
                      <a:pt x="200" y="12"/>
                      <a:pt x="200" y="12"/>
                      <a:pt x="195" y="12"/>
                    </a:cubicBezTo>
                    <a:cubicBezTo>
                      <a:pt x="195" y="12"/>
                      <a:pt x="195" y="12"/>
                      <a:pt x="195" y="16"/>
                    </a:cubicBezTo>
                    <a:cubicBezTo>
                      <a:pt x="195" y="16"/>
                      <a:pt x="195" y="16"/>
                      <a:pt x="200" y="16"/>
                    </a:cubicBezTo>
                    <a:cubicBezTo>
                      <a:pt x="200" y="16"/>
                      <a:pt x="200" y="16"/>
                      <a:pt x="200" y="37"/>
                    </a:cubicBezTo>
                    <a:cubicBezTo>
                      <a:pt x="200" y="37"/>
                      <a:pt x="200" y="37"/>
                      <a:pt x="204" y="37"/>
                    </a:cubicBezTo>
                    <a:cubicBezTo>
                      <a:pt x="204" y="37"/>
                      <a:pt x="204" y="37"/>
                      <a:pt x="204" y="16"/>
                    </a:cubicBezTo>
                    <a:cubicBezTo>
                      <a:pt x="204" y="16"/>
                      <a:pt x="204" y="16"/>
                      <a:pt x="209" y="16"/>
                    </a:cubicBezTo>
                    <a:cubicBezTo>
                      <a:pt x="209" y="16"/>
                      <a:pt x="209" y="16"/>
                      <a:pt x="209" y="12"/>
                    </a:cubicBezTo>
                    <a:cubicBezTo>
                      <a:pt x="209" y="12"/>
                      <a:pt x="209" y="12"/>
                      <a:pt x="204" y="12"/>
                    </a:cubicBezTo>
                    <a:cubicBezTo>
                      <a:pt x="204" y="12"/>
                      <a:pt x="204" y="12"/>
                      <a:pt x="204" y="8"/>
                    </a:cubicBezTo>
                    <a:cubicBezTo>
                      <a:pt x="204" y="5"/>
                      <a:pt x="205" y="3"/>
                      <a:pt x="208" y="3"/>
                    </a:cubicBezTo>
                    <a:cubicBezTo>
                      <a:pt x="208" y="3"/>
                      <a:pt x="209" y="3"/>
                      <a:pt x="210" y="4"/>
                    </a:cubicBezTo>
                    <a:close/>
                    <a:moveTo>
                      <a:pt x="225" y="37"/>
                    </a:moveTo>
                    <a:cubicBezTo>
                      <a:pt x="225" y="37"/>
                      <a:pt x="225" y="37"/>
                      <a:pt x="225" y="37"/>
                    </a:cubicBezTo>
                    <a:cubicBezTo>
                      <a:pt x="225" y="34"/>
                      <a:pt x="225" y="34"/>
                      <a:pt x="225" y="34"/>
                    </a:cubicBezTo>
                    <a:cubicBezTo>
                      <a:pt x="225" y="34"/>
                      <a:pt x="224" y="34"/>
                      <a:pt x="223" y="34"/>
                    </a:cubicBezTo>
                    <a:cubicBezTo>
                      <a:pt x="221" y="34"/>
                      <a:pt x="221" y="34"/>
                      <a:pt x="220" y="33"/>
                    </a:cubicBezTo>
                    <a:cubicBezTo>
                      <a:pt x="220" y="33"/>
                      <a:pt x="219" y="31"/>
                      <a:pt x="219" y="30"/>
                    </a:cubicBezTo>
                    <a:cubicBezTo>
                      <a:pt x="219" y="30"/>
                      <a:pt x="219" y="30"/>
                      <a:pt x="219" y="16"/>
                    </a:cubicBezTo>
                    <a:cubicBezTo>
                      <a:pt x="219" y="16"/>
                      <a:pt x="219" y="16"/>
                      <a:pt x="225" y="16"/>
                    </a:cubicBezTo>
                    <a:cubicBezTo>
                      <a:pt x="225" y="16"/>
                      <a:pt x="225" y="16"/>
                      <a:pt x="225" y="12"/>
                    </a:cubicBezTo>
                    <a:cubicBezTo>
                      <a:pt x="225" y="12"/>
                      <a:pt x="225" y="12"/>
                      <a:pt x="219" y="12"/>
                    </a:cubicBezTo>
                    <a:cubicBezTo>
                      <a:pt x="219" y="12"/>
                      <a:pt x="219" y="12"/>
                      <a:pt x="219" y="5"/>
                    </a:cubicBezTo>
                    <a:cubicBezTo>
                      <a:pt x="218" y="6"/>
                      <a:pt x="217" y="6"/>
                      <a:pt x="215" y="6"/>
                    </a:cubicBezTo>
                    <a:cubicBezTo>
                      <a:pt x="215" y="6"/>
                      <a:pt x="215" y="6"/>
                      <a:pt x="215" y="12"/>
                    </a:cubicBezTo>
                    <a:cubicBezTo>
                      <a:pt x="215" y="12"/>
                      <a:pt x="215" y="12"/>
                      <a:pt x="211" y="12"/>
                    </a:cubicBezTo>
                    <a:cubicBezTo>
                      <a:pt x="211" y="12"/>
                      <a:pt x="211" y="12"/>
                      <a:pt x="211" y="16"/>
                    </a:cubicBezTo>
                    <a:cubicBezTo>
                      <a:pt x="211" y="16"/>
                      <a:pt x="211" y="16"/>
                      <a:pt x="215" y="16"/>
                    </a:cubicBezTo>
                    <a:cubicBezTo>
                      <a:pt x="215" y="16"/>
                      <a:pt x="215" y="16"/>
                      <a:pt x="215" y="30"/>
                    </a:cubicBezTo>
                    <a:cubicBezTo>
                      <a:pt x="215" y="35"/>
                      <a:pt x="217" y="38"/>
                      <a:pt x="222" y="38"/>
                    </a:cubicBezTo>
                    <a:cubicBezTo>
                      <a:pt x="223" y="38"/>
                      <a:pt x="225" y="38"/>
                      <a:pt x="225" y="37"/>
                    </a:cubicBezTo>
                    <a:close/>
                    <a:moveTo>
                      <a:pt x="14" y="133"/>
                    </a:moveTo>
                    <a:cubicBezTo>
                      <a:pt x="14" y="131"/>
                      <a:pt x="14" y="129"/>
                      <a:pt x="12" y="128"/>
                    </a:cubicBezTo>
                    <a:cubicBezTo>
                      <a:pt x="10" y="126"/>
                      <a:pt x="9" y="126"/>
                      <a:pt x="7" y="126"/>
                    </a:cubicBezTo>
                    <a:cubicBezTo>
                      <a:pt x="5" y="126"/>
                      <a:pt x="3" y="126"/>
                      <a:pt x="2" y="128"/>
                    </a:cubicBezTo>
                    <a:cubicBezTo>
                      <a:pt x="1" y="129"/>
                      <a:pt x="0" y="131"/>
                      <a:pt x="0" y="133"/>
                    </a:cubicBezTo>
                    <a:cubicBezTo>
                      <a:pt x="0" y="135"/>
                      <a:pt x="1" y="136"/>
                      <a:pt x="2" y="138"/>
                    </a:cubicBezTo>
                    <a:cubicBezTo>
                      <a:pt x="3" y="139"/>
                      <a:pt x="5" y="140"/>
                      <a:pt x="7" y="140"/>
                    </a:cubicBezTo>
                    <a:cubicBezTo>
                      <a:pt x="9" y="140"/>
                      <a:pt x="10" y="139"/>
                      <a:pt x="12" y="138"/>
                    </a:cubicBezTo>
                    <a:cubicBezTo>
                      <a:pt x="14" y="136"/>
                      <a:pt x="14" y="135"/>
                      <a:pt x="14" y="133"/>
                    </a:cubicBezTo>
                    <a:close/>
                    <a:moveTo>
                      <a:pt x="102" y="138"/>
                    </a:moveTo>
                    <a:cubicBezTo>
                      <a:pt x="102" y="138"/>
                      <a:pt x="102" y="138"/>
                      <a:pt x="102" y="138"/>
                    </a:cubicBezTo>
                    <a:cubicBezTo>
                      <a:pt x="102" y="48"/>
                      <a:pt x="102" y="48"/>
                      <a:pt x="102" y="48"/>
                    </a:cubicBezTo>
                    <a:cubicBezTo>
                      <a:pt x="102" y="48"/>
                      <a:pt x="102" y="48"/>
                      <a:pt x="91" y="48"/>
                    </a:cubicBezTo>
                    <a:cubicBezTo>
                      <a:pt x="91" y="48"/>
                      <a:pt x="91" y="48"/>
                      <a:pt x="91" y="112"/>
                    </a:cubicBezTo>
                    <a:cubicBezTo>
                      <a:pt x="91" y="118"/>
                      <a:pt x="91" y="122"/>
                      <a:pt x="92" y="125"/>
                    </a:cubicBezTo>
                    <a:cubicBezTo>
                      <a:pt x="92" y="125"/>
                      <a:pt x="92" y="125"/>
                      <a:pt x="91" y="125"/>
                    </a:cubicBezTo>
                    <a:cubicBezTo>
                      <a:pt x="91" y="124"/>
                      <a:pt x="90" y="122"/>
                      <a:pt x="88" y="119"/>
                    </a:cubicBezTo>
                    <a:cubicBezTo>
                      <a:pt x="88" y="119"/>
                      <a:pt x="88" y="119"/>
                      <a:pt x="43" y="48"/>
                    </a:cubicBezTo>
                    <a:cubicBezTo>
                      <a:pt x="43" y="48"/>
                      <a:pt x="43" y="48"/>
                      <a:pt x="29" y="48"/>
                    </a:cubicBezTo>
                    <a:cubicBezTo>
                      <a:pt x="29" y="48"/>
                      <a:pt x="29" y="48"/>
                      <a:pt x="29" y="138"/>
                    </a:cubicBezTo>
                    <a:cubicBezTo>
                      <a:pt x="29" y="138"/>
                      <a:pt x="29" y="138"/>
                      <a:pt x="40" y="138"/>
                    </a:cubicBezTo>
                    <a:cubicBezTo>
                      <a:pt x="40" y="138"/>
                      <a:pt x="40" y="138"/>
                      <a:pt x="40" y="73"/>
                    </a:cubicBezTo>
                    <a:cubicBezTo>
                      <a:pt x="40" y="67"/>
                      <a:pt x="40" y="63"/>
                      <a:pt x="39" y="61"/>
                    </a:cubicBezTo>
                    <a:cubicBezTo>
                      <a:pt x="39" y="61"/>
                      <a:pt x="39" y="61"/>
                      <a:pt x="40" y="61"/>
                    </a:cubicBezTo>
                    <a:cubicBezTo>
                      <a:pt x="41" y="63"/>
                      <a:pt x="42" y="65"/>
                      <a:pt x="42" y="67"/>
                    </a:cubicBezTo>
                    <a:cubicBezTo>
                      <a:pt x="42" y="67"/>
                      <a:pt x="42" y="67"/>
                      <a:pt x="89" y="138"/>
                    </a:cubicBezTo>
                    <a:cubicBezTo>
                      <a:pt x="89" y="138"/>
                      <a:pt x="89" y="138"/>
                      <a:pt x="102" y="138"/>
                    </a:cubicBezTo>
                    <a:close/>
                    <a:moveTo>
                      <a:pt x="169" y="138"/>
                    </a:moveTo>
                    <a:cubicBezTo>
                      <a:pt x="169" y="138"/>
                      <a:pt x="169" y="138"/>
                      <a:pt x="169" y="138"/>
                    </a:cubicBezTo>
                    <a:cubicBezTo>
                      <a:pt x="169" y="129"/>
                      <a:pt x="169" y="129"/>
                      <a:pt x="169" y="129"/>
                    </a:cubicBezTo>
                    <a:cubicBezTo>
                      <a:pt x="132" y="129"/>
                      <a:pt x="132" y="129"/>
                      <a:pt x="132" y="129"/>
                    </a:cubicBezTo>
                    <a:cubicBezTo>
                      <a:pt x="132" y="97"/>
                      <a:pt x="132" y="97"/>
                      <a:pt x="132" y="97"/>
                    </a:cubicBezTo>
                    <a:cubicBezTo>
                      <a:pt x="164" y="97"/>
                      <a:pt x="164" y="97"/>
                      <a:pt x="164" y="97"/>
                    </a:cubicBezTo>
                    <a:cubicBezTo>
                      <a:pt x="164" y="88"/>
                      <a:pt x="164" y="88"/>
                      <a:pt x="164" y="88"/>
                    </a:cubicBezTo>
                    <a:cubicBezTo>
                      <a:pt x="132" y="88"/>
                      <a:pt x="132" y="88"/>
                      <a:pt x="132" y="88"/>
                    </a:cubicBezTo>
                    <a:cubicBezTo>
                      <a:pt x="132" y="58"/>
                      <a:pt x="132" y="58"/>
                      <a:pt x="132" y="58"/>
                    </a:cubicBezTo>
                    <a:cubicBezTo>
                      <a:pt x="167" y="58"/>
                      <a:pt x="167" y="58"/>
                      <a:pt x="167" y="58"/>
                    </a:cubicBezTo>
                    <a:cubicBezTo>
                      <a:pt x="167" y="48"/>
                      <a:pt x="167" y="48"/>
                      <a:pt x="167" y="48"/>
                    </a:cubicBezTo>
                    <a:cubicBezTo>
                      <a:pt x="122" y="48"/>
                      <a:pt x="122" y="48"/>
                      <a:pt x="122" y="48"/>
                    </a:cubicBezTo>
                    <a:cubicBezTo>
                      <a:pt x="122" y="138"/>
                      <a:pt x="122" y="138"/>
                      <a:pt x="122" y="138"/>
                    </a:cubicBezTo>
                    <a:cubicBezTo>
                      <a:pt x="169" y="138"/>
                      <a:pt x="169" y="138"/>
                      <a:pt x="169" y="138"/>
                    </a:cubicBezTo>
                    <a:close/>
                    <a:moveTo>
                      <a:pt x="241" y="58"/>
                    </a:moveTo>
                    <a:cubicBezTo>
                      <a:pt x="241" y="58"/>
                      <a:pt x="241" y="58"/>
                      <a:pt x="241" y="58"/>
                    </a:cubicBezTo>
                    <a:cubicBezTo>
                      <a:pt x="241" y="48"/>
                      <a:pt x="241" y="48"/>
                      <a:pt x="241" y="48"/>
                    </a:cubicBezTo>
                    <a:cubicBezTo>
                      <a:pt x="179" y="48"/>
                      <a:pt x="179" y="48"/>
                      <a:pt x="179" y="48"/>
                    </a:cubicBezTo>
                    <a:cubicBezTo>
                      <a:pt x="179" y="58"/>
                      <a:pt x="179" y="58"/>
                      <a:pt x="179" y="58"/>
                    </a:cubicBezTo>
                    <a:cubicBezTo>
                      <a:pt x="205" y="58"/>
                      <a:pt x="205" y="58"/>
                      <a:pt x="205" y="58"/>
                    </a:cubicBezTo>
                    <a:cubicBezTo>
                      <a:pt x="205" y="138"/>
                      <a:pt x="205" y="138"/>
                      <a:pt x="205" y="138"/>
                    </a:cubicBezTo>
                    <a:cubicBezTo>
                      <a:pt x="215" y="138"/>
                      <a:pt x="215" y="138"/>
                      <a:pt x="215" y="138"/>
                    </a:cubicBezTo>
                    <a:cubicBezTo>
                      <a:pt x="215" y="58"/>
                      <a:pt x="215" y="58"/>
                      <a:pt x="215" y="58"/>
                    </a:cubicBezTo>
                    <a:cubicBezTo>
                      <a:pt x="241" y="58"/>
                      <a:pt x="241" y="58"/>
                      <a:pt x="241" y="5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468"/>
                <a:endParaRPr lang="en-US">
                  <a:solidFill>
                    <a:srgbClr val="000000"/>
                  </a:solidFill>
                </a:endParaRPr>
              </a:p>
            </p:txBody>
          </p:sp>
        </p:grpSp>
        <p:sp>
          <p:nvSpPr>
            <p:cNvPr id="15" name="Rectangle 14"/>
            <p:cNvSpPr/>
            <p:nvPr/>
          </p:nvSpPr>
          <p:spPr bwMode="auto">
            <a:xfrm>
              <a:off x="6686071" y="3532473"/>
              <a:ext cx="4663449" cy="1425804"/>
            </a:xfrm>
            <a:prstGeom prst="rect">
              <a:avLst/>
            </a:prstGeom>
            <a:solidFill>
              <a:srgbClr val="0069B8"/>
            </a:solidFill>
            <a:ln w="9525" cap="flat" cmpd="sng" algn="ctr">
              <a:noFill/>
              <a:prstDash val="solid"/>
              <a:headEnd type="none" w="med" len="med"/>
              <a:tailEnd type="none" w="med" len="med"/>
            </a:ln>
            <a:effectLst/>
          </p:spPr>
          <p:txBody>
            <a:bodyPr rot="0" spcFirstLastPara="0" vertOverflow="overflow" horzOverflow="overflow" vert="horz" wrap="square" lIns="46629" tIns="46629" rIns="46629" bIns="46629" numCol="1" spcCol="0" rtlCol="0" fromWordArt="0" anchor="ctr" anchorCtr="0" forceAA="0" compatLnSpc="1">
              <a:prstTxWarp prst="textNoShape">
                <a:avLst/>
              </a:prstTxWarp>
              <a:noAutofit/>
            </a:bodyPr>
            <a:lstStyle/>
            <a:p>
              <a:pPr algn="ctr" defTabSz="932251" fontAlgn="base">
                <a:spcBef>
                  <a:spcPct val="0"/>
                </a:spcBef>
                <a:spcAft>
                  <a:spcPct val="0"/>
                </a:spcAft>
              </a:pPr>
              <a:r>
                <a:rPr lang="en-US" sz="3200" kern="0" spc="-52" dirty="0" smtClean="0">
                  <a:gradFill>
                    <a:gsLst>
                      <a:gs pos="0">
                        <a:srgbClr val="FFFFFF"/>
                      </a:gs>
                      <a:gs pos="100000">
                        <a:srgbClr val="FFFFFF"/>
                      </a:gs>
                    </a:gsLst>
                    <a:lin ang="5400000" scaled="0"/>
                  </a:gradFill>
                  <a:latin typeface="Segoe UI Light" panose="020B0502040204020203" pitchFamily="34" charset="0"/>
                  <a:ea typeface="Segoe UI" pitchFamily="34" charset="0"/>
                  <a:cs typeface="Segoe UI" pitchFamily="34" charset="0"/>
                </a:rPr>
                <a:t>Shared </a:t>
              </a:r>
              <a:endParaRPr lang="en-US" sz="3200" kern="0" spc="-5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pitchFamily="34" charset="0"/>
              </a:endParaRPr>
            </a:p>
            <a:p>
              <a:pPr algn="ctr" defTabSz="932251" fontAlgn="base">
                <a:spcBef>
                  <a:spcPct val="0"/>
                </a:spcBef>
                <a:spcAft>
                  <a:spcPct val="0"/>
                </a:spcAft>
              </a:pPr>
              <a:r>
                <a:rPr lang="en-US" sz="3200" kern="0" spc="-5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pitchFamily="34" charset="0"/>
                </a:rPr>
                <a:t>client app </a:t>
              </a:r>
              <a:r>
                <a:rPr lang="en-US" sz="4000" b="1" kern="0" spc="-52" dirty="0">
                  <a:gradFill>
                    <a:gsLst>
                      <a:gs pos="0">
                        <a:srgbClr val="FFFFFF"/>
                      </a:gs>
                      <a:gs pos="100000">
                        <a:srgbClr val="FFFFFF"/>
                      </a:gs>
                    </a:gsLst>
                    <a:lin ang="5400000" scaled="0"/>
                  </a:gradFill>
                  <a:ea typeface="Segoe UI" pitchFamily="34" charset="0"/>
                  <a:cs typeface="Segoe UI" pitchFamily="34" charset="0"/>
                </a:rPr>
                <a:t>C#</a:t>
              </a:r>
              <a:r>
                <a:rPr lang="en-US" sz="3200" kern="0" spc="-5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pitchFamily="34" charset="0"/>
                </a:rPr>
                <a:t> logic</a:t>
              </a:r>
            </a:p>
          </p:txBody>
        </p:sp>
      </p:grpSp>
      <p:sp>
        <p:nvSpPr>
          <p:cNvPr id="6" name="Rectangle 5"/>
          <p:cNvSpPr/>
          <p:nvPr/>
        </p:nvSpPr>
        <p:spPr>
          <a:xfrm>
            <a:off x="626285" y="4313987"/>
            <a:ext cx="4982352" cy="2280624"/>
          </a:xfrm>
          <a:prstGeom prst="rect">
            <a:avLst/>
          </a:prstGeom>
        </p:spPr>
        <p:txBody>
          <a:bodyPr wrap="square">
            <a:spAutoFit/>
          </a:bodyPr>
          <a:lstStyle/>
          <a:p>
            <a:pPr>
              <a:lnSpc>
                <a:spcPct val="90000"/>
              </a:lnSpc>
              <a:spcBef>
                <a:spcPts val="1800"/>
              </a:spcBef>
            </a:pPr>
            <a:r>
              <a:rPr lang="en-US" dirty="0">
                <a:gradFill>
                  <a:gsLst>
                    <a:gs pos="100000">
                      <a:srgbClr val="FFFFFF"/>
                    </a:gs>
                    <a:gs pos="0">
                      <a:srgbClr val="FFFFFF"/>
                    </a:gs>
                  </a:gsLst>
                  <a:lin ang="5400000" scaled="0"/>
                </a:gradFill>
                <a:latin typeface="Segoe UI Light"/>
                <a:ea typeface="ＭＳ Ｐゴシック" charset="0"/>
              </a:rPr>
              <a:t>Microsoft and Xamarin </a:t>
            </a:r>
            <a:r>
              <a:rPr lang="en-US" dirty="0" smtClean="0">
                <a:gradFill>
                  <a:gsLst>
                    <a:gs pos="100000">
                      <a:srgbClr val="FFFFFF"/>
                    </a:gs>
                    <a:gs pos="0">
                      <a:srgbClr val="FFFFFF"/>
                    </a:gs>
                  </a:gsLst>
                  <a:lin ang="5400000" scaled="0"/>
                </a:gradFill>
                <a:latin typeface="Segoe UI Semibold" panose="020B0702040204020203" pitchFamily="34" charset="0"/>
                <a:ea typeface="ＭＳ Ｐゴシック" charset="0"/>
                <a:cs typeface="Segoe UI Semibold" panose="020B0702040204020203" pitchFamily="34" charset="0"/>
              </a:rPr>
              <a:t>technical and business </a:t>
            </a:r>
            <a:r>
              <a:rPr lang="en-US" dirty="0" smtClean="0">
                <a:gradFill>
                  <a:gsLst>
                    <a:gs pos="100000">
                      <a:srgbClr val="FFFFFF"/>
                    </a:gs>
                    <a:gs pos="0">
                      <a:srgbClr val="FFFFFF"/>
                    </a:gs>
                  </a:gsLst>
                  <a:lin ang="5400000" scaled="0"/>
                </a:gradFill>
                <a:latin typeface="Segoe UI Light"/>
                <a:ea typeface="ＭＳ Ｐゴシック" charset="0"/>
              </a:rPr>
              <a:t>partnership</a:t>
            </a:r>
            <a:endParaRPr lang="en-US" dirty="0">
              <a:gradFill>
                <a:gsLst>
                  <a:gs pos="100000">
                    <a:srgbClr val="FFFFFF"/>
                  </a:gs>
                  <a:gs pos="0">
                    <a:srgbClr val="FFFFFF"/>
                  </a:gs>
                </a:gsLst>
                <a:lin ang="5400000" scaled="0"/>
              </a:gradFill>
              <a:latin typeface="Segoe UI Light"/>
              <a:ea typeface="ＭＳ Ｐゴシック" charset="0"/>
            </a:endParaRPr>
          </a:p>
          <a:p>
            <a:pPr>
              <a:lnSpc>
                <a:spcPct val="90000"/>
              </a:lnSpc>
              <a:spcBef>
                <a:spcPts val="1800"/>
              </a:spcBef>
            </a:pPr>
            <a:r>
              <a:rPr lang="en-US" dirty="0" smtClean="0">
                <a:gradFill>
                  <a:gsLst>
                    <a:gs pos="100000">
                      <a:srgbClr val="FFFFFF"/>
                    </a:gs>
                    <a:gs pos="0">
                      <a:srgbClr val="FFFFFF"/>
                    </a:gs>
                  </a:gsLst>
                  <a:lin ang="5400000" scaled="0"/>
                </a:gradFill>
                <a:latin typeface="Segoe UI Semibold" panose="020B0702040204020203" pitchFamily="34" charset="0"/>
                <a:ea typeface="ＭＳ Ｐゴシック" charset="0"/>
                <a:cs typeface="Segoe UI Semibold" panose="020B0702040204020203" pitchFamily="34" charset="0"/>
              </a:rPr>
              <a:t>Visual Studio and C# </a:t>
            </a:r>
            <a:r>
              <a:rPr lang="en-US" dirty="0">
                <a:gradFill>
                  <a:gsLst>
                    <a:gs pos="100000">
                      <a:srgbClr val="FFFFFF"/>
                    </a:gs>
                    <a:gs pos="0">
                      <a:srgbClr val="FFFFFF"/>
                    </a:gs>
                  </a:gsLst>
                  <a:lin ang="5400000" scaled="0"/>
                </a:gradFill>
                <a:latin typeface="Segoe UI Light"/>
                <a:ea typeface="ＭＳ Ｐゴシック" charset="0"/>
              </a:rPr>
              <a:t>capabilities fully available</a:t>
            </a:r>
          </a:p>
          <a:p>
            <a:pPr>
              <a:lnSpc>
                <a:spcPct val="90000"/>
              </a:lnSpc>
              <a:spcBef>
                <a:spcPts val="1800"/>
              </a:spcBef>
            </a:pPr>
            <a:r>
              <a:rPr lang="en-US" dirty="0">
                <a:gradFill>
                  <a:gsLst>
                    <a:gs pos="100000">
                      <a:srgbClr val="FFFFFF"/>
                    </a:gs>
                    <a:gs pos="0">
                      <a:srgbClr val="FFFFFF"/>
                    </a:gs>
                  </a:gsLst>
                  <a:lin ang="5400000" scaled="0"/>
                </a:gradFill>
                <a:latin typeface="Segoe UI Semibold" panose="020B0702040204020203" pitchFamily="34" charset="0"/>
                <a:ea typeface="ＭＳ Ｐゴシック" charset="0"/>
                <a:cs typeface="Segoe UI Semibold" panose="020B0702040204020203" pitchFamily="34" charset="0"/>
              </a:rPr>
              <a:t>Share app logic code </a:t>
            </a:r>
            <a:r>
              <a:rPr lang="en-US" dirty="0" smtClean="0">
                <a:gradFill>
                  <a:gsLst>
                    <a:gs pos="100000">
                      <a:srgbClr val="FFFFFF"/>
                    </a:gs>
                    <a:gs pos="0">
                      <a:srgbClr val="FFFFFF"/>
                    </a:gs>
                  </a:gsLst>
                  <a:lin ang="5400000" scaled="0"/>
                </a:gradFill>
                <a:latin typeface="Segoe UI Light"/>
                <a:ea typeface="ＭＳ Ｐゴシック" charset="0"/>
              </a:rPr>
              <a:t>across device </a:t>
            </a:r>
            <a:r>
              <a:rPr lang="en-US" dirty="0">
                <a:gradFill>
                  <a:gsLst>
                    <a:gs pos="100000">
                      <a:srgbClr val="FFFFFF"/>
                    </a:gs>
                    <a:gs pos="0">
                      <a:srgbClr val="FFFFFF"/>
                    </a:gs>
                  </a:gsLst>
                  <a:lin ang="5400000" scaled="0"/>
                </a:gradFill>
                <a:latin typeface="Segoe UI Light"/>
                <a:ea typeface="ＭＳ Ｐゴシック" charset="0"/>
              </a:rPr>
              <a:t>platforms</a:t>
            </a:r>
            <a:endParaRPr lang="en-US" dirty="0">
              <a:gradFill>
                <a:gsLst>
                  <a:gs pos="100000">
                    <a:srgbClr val="FFFFFF"/>
                  </a:gs>
                  <a:gs pos="0">
                    <a:srgbClr val="FFFFFF"/>
                  </a:gs>
                </a:gsLst>
                <a:lin ang="5400000" scaled="0"/>
              </a:gradFill>
              <a:latin typeface="Segoe UI Semibold" panose="020B0702040204020203" pitchFamily="34" charset="0"/>
              <a:ea typeface="ＭＳ Ｐゴシック" charset="0"/>
              <a:cs typeface="Segoe UI Semibold" panose="020B0702040204020203" pitchFamily="34" charset="0"/>
            </a:endParaRPr>
          </a:p>
          <a:p>
            <a:pPr>
              <a:lnSpc>
                <a:spcPct val="90000"/>
              </a:lnSpc>
              <a:spcBef>
                <a:spcPts val="1800"/>
              </a:spcBef>
            </a:pPr>
            <a:r>
              <a:rPr lang="en-US" dirty="0">
                <a:gradFill>
                  <a:gsLst>
                    <a:gs pos="100000">
                      <a:srgbClr val="FFFFFF"/>
                    </a:gs>
                    <a:gs pos="0">
                      <a:srgbClr val="FFFFFF"/>
                    </a:gs>
                  </a:gsLst>
                  <a:lin ang="5400000" scaled="0"/>
                </a:gradFill>
                <a:latin typeface="Segoe UI Semibold" panose="020B0702040204020203" pitchFamily="34" charset="0"/>
                <a:ea typeface="ＭＳ Ｐゴシック" charset="0"/>
                <a:cs typeface="Segoe UI Semibold" panose="020B0702040204020203" pitchFamily="34" charset="0"/>
              </a:rPr>
              <a:t>100%</a:t>
            </a:r>
            <a:r>
              <a:rPr lang="en-US" dirty="0">
                <a:gradFill>
                  <a:gsLst>
                    <a:gs pos="100000">
                      <a:srgbClr val="FFFFFF"/>
                    </a:gs>
                    <a:gs pos="0">
                      <a:srgbClr val="FFFFFF"/>
                    </a:gs>
                  </a:gsLst>
                  <a:lin ang="5400000" scaled="0"/>
                </a:gradFill>
                <a:latin typeface="Segoe UI Light"/>
                <a:ea typeface="ＭＳ Ｐゴシック" charset="0"/>
              </a:rPr>
              <a:t> APIs </a:t>
            </a:r>
            <a:r>
              <a:rPr lang="en-US" dirty="0" smtClean="0">
                <a:gradFill>
                  <a:gsLst>
                    <a:gs pos="100000">
                      <a:srgbClr val="FFFFFF"/>
                    </a:gs>
                    <a:gs pos="0">
                      <a:srgbClr val="FFFFFF"/>
                    </a:gs>
                  </a:gsLst>
                  <a:lin ang="5400000" scaled="0"/>
                </a:gradFill>
                <a:latin typeface="Segoe UI Light"/>
                <a:ea typeface="ＭＳ Ｐゴシック" charset="0"/>
              </a:rPr>
              <a:t>exposed, everything you can do in xCode, ADT you can do it with .NET</a:t>
            </a:r>
            <a:endParaRPr lang="en-US" dirty="0">
              <a:gradFill>
                <a:gsLst>
                  <a:gs pos="100000">
                    <a:srgbClr val="FFFFFF"/>
                  </a:gs>
                  <a:gs pos="0">
                    <a:srgbClr val="FFFFFF"/>
                  </a:gs>
                </a:gsLst>
                <a:lin ang="5400000" scaled="0"/>
              </a:gradFill>
              <a:latin typeface="Segoe UI Light"/>
              <a:ea typeface="ＭＳ Ｐゴシック" charset="0"/>
            </a:endParaRPr>
          </a:p>
        </p:txBody>
      </p:sp>
      <p:sp>
        <p:nvSpPr>
          <p:cNvPr id="11" name="Title 10"/>
          <p:cNvSpPr>
            <a:spLocks noGrp="1"/>
          </p:cNvSpPr>
          <p:nvPr>
            <p:ph type="title"/>
          </p:nvPr>
        </p:nvSpPr>
        <p:spPr>
          <a:xfrm>
            <a:off x="274639" y="295274"/>
            <a:ext cx="11889564" cy="917575"/>
          </a:xfrm>
        </p:spPr>
        <p:txBody>
          <a:bodyPr/>
          <a:lstStyle/>
          <a:p>
            <a:r>
              <a:rPr lang="en-US" sz="4000" dirty="0" smtClean="0">
                <a:solidFill>
                  <a:schemeClr val="tx1"/>
                </a:solidFill>
              </a:rPr>
              <a:t>.NET in Android, iOS </a:t>
            </a:r>
            <a:br>
              <a:rPr lang="en-US" sz="4000" dirty="0" smtClean="0">
                <a:solidFill>
                  <a:schemeClr val="tx1"/>
                </a:solidFill>
              </a:rPr>
            </a:br>
            <a:r>
              <a:rPr lang="en-US" sz="4000" dirty="0" smtClean="0">
                <a:solidFill>
                  <a:schemeClr val="tx1"/>
                </a:solidFill>
              </a:rPr>
              <a:t>devices</a:t>
            </a:r>
            <a:endParaRPr lang="en-US" sz="2400" dirty="0">
              <a:solidFill>
                <a:schemeClr val="tx1"/>
              </a:solidFill>
              <a:latin typeface="+mn-lt"/>
            </a:endParaRPr>
          </a:p>
        </p:txBody>
      </p:sp>
      <p:sp>
        <p:nvSpPr>
          <p:cNvPr id="36" name="Content Placeholder 2"/>
          <p:cNvSpPr txBox="1">
            <a:spLocks/>
          </p:cNvSpPr>
          <p:nvPr/>
        </p:nvSpPr>
        <p:spPr>
          <a:xfrm>
            <a:off x="229243" y="1675189"/>
            <a:ext cx="4711214" cy="5724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defRPr/>
            </a:pPr>
            <a:r>
              <a:rPr lang="en-US" sz="2800" dirty="0" smtClean="0">
                <a:gradFill>
                  <a:gsLst>
                    <a:gs pos="1250">
                      <a:srgbClr val="FFFFFF"/>
                    </a:gs>
                    <a:gs pos="100000">
                      <a:srgbClr val="FFFFFF"/>
                    </a:gs>
                  </a:gsLst>
                  <a:lin ang="5400000" scaled="0"/>
                </a:gradFill>
              </a:rPr>
              <a:t>Native mobile apps</a:t>
            </a:r>
          </a:p>
        </p:txBody>
      </p:sp>
      <p:sp>
        <p:nvSpPr>
          <p:cNvPr id="38" name="Content Placeholder 2"/>
          <p:cNvSpPr txBox="1">
            <a:spLocks/>
          </p:cNvSpPr>
          <p:nvPr/>
        </p:nvSpPr>
        <p:spPr>
          <a:xfrm>
            <a:off x="268863" y="3726925"/>
            <a:ext cx="4711214" cy="5724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defRPr/>
            </a:pPr>
            <a:r>
              <a:rPr lang="en-US" sz="2800" dirty="0" smtClean="0">
                <a:gradFill>
                  <a:gsLst>
                    <a:gs pos="1250">
                      <a:srgbClr val="FFFFFF"/>
                    </a:gs>
                    <a:gs pos="100000">
                      <a:srgbClr val="FFFFFF"/>
                    </a:gs>
                  </a:gsLst>
                  <a:lin ang="5400000" scaled="0"/>
                </a:gradFill>
              </a:rPr>
              <a:t>Xamarin</a:t>
            </a:r>
          </a:p>
        </p:txBody>
      </p:sp>
      <p:sp>
        <p:nvSpPr>
          <p:cNvPr id="4" name="Rectangle 3"/>
          <p:cNvSpPr/>
          <p:nvPr/>
        </p:nvSpPr>
        <p:spPr>
          <a:xfrm>
            <a:off x="626285" y="2247653"/>
            <a:ext cx="4555340" cy="1301895"/>
          </a:xfrm>
          <a:prstGeom prst="rect">
            <a:avLst/>
          </a:prstGeom>
        </p:spPr>
        <p:txBody>
          <a:bodyPr wrap="square">
            <a:spAutoFit/>
          </a:bodyPr>
          <a:lstStyle/>
          <a:p>
            <a:pPr>
              <a:lnSpc>
                <a:spcPct val="90000"/>
              </a:lnSpc>
              <a:spcBef>
                <a:spcPts val="1800"/>
              </a:spcBef>
            </a:pPr>
            <a:r>
              <a:rPr lang="en-US" dirty="0">
                <a:gradFill>
                  <a:gsLst>
                    <a:gs pos="100000">
                      <a:srgbClr val="FFFFFF"/>
                    </a:gs>
                    <a:gs pos="0">
                      <a:srgbClr val="FFFFFF"/>
                    </a:gs>
                  </a:gsLst>
                  <a:lin ang="5400000" scaled="0"/>
                </a:gradFill>
                <a:latin typeface="Segoe UI Light"/>
                <a:ea typeface="ＭＳ Ｐゴシック" charset="0"/>
              </a:rPr>
              <a:t>Full access to device </a:t>
            </a:r>
            <a:r>
              <a:rPr lang="en-US" dirty="0" smtClean="0">
                <a:gradFill>
                  <a:gsLst>
                    <a:gs pos="100000">
                      <a:srgbClr val="FFFFFF"/>
                    </a:gs>
                    <a:gs pos="0">
                      <a:srgbClr val="FFFFFF"/>
                    </a:gs>
                  </a:gsLst>
                  <a:lin ang="5400000" scaled="0"/>
                </a:gradFill>
                <a:latin typeface="Segoe UI Light"/>
                <a:ea typeface="ＭＳ Ｐゴシック" charset="0"/>
              </a:rPr>
              <a:t>features</a:t>
            </a:r>
          </a:p>
          <a:p>
            <a:pPr>
              <a:lnSpc>
                <a:spcPct val="90000"/>
              </a:lnSpc>
              <a:spcBef>
                <a:spcPts val="1800"/>
              </a:spcBef>
            </a:pPr>
            <a:r>
              <a:rPr lang="en-US" dirty="0" smtClean="0">
                <a:gradFill>
                  <a:gsLst>
                    <a:gs pos="100000">
                      <a:srgbClr val="FFFFFF"/>
                    </a:gs>
                    <a:gs pos="0">
                      <a:srgbClr val="FFFFFF"/>
                    </a:gs>
                  </a:gsLst>
                  <a:lin ang="5400000" scaled="0"/>
                </a:gradFill>
                <a:latin typeface="Segoe UI Light"/>
                <a:ea typeface="ＭＳ Ｐゴシック" charset="0"/>
              </a:rPr>
              <a:t>High </a:t>
            </a:r>
            <a:r>
              <a:rPr lang="en-US" dirty="0">
                <a:gradFill>
                  <a:gsLst>
                    <a:gs pos="100000">
                      <a:srgbClr val="FFFFFF"/>
                    </a:gs>
                    <a:gs pos="0">
                      <a:srgbClr val="FFFFFF"/>
                    </a:gs>
                  </a:gsLst>
                  <a:lin ang="5400000" scaled="0"/>
                </a:gradFill>
                <a:latin typeface="Segoe UI Light"/>
                <a:ea typeface="ＭＳ Ｐゴシック" charset="0"/>
              </a:rPr>
              <a:t>flexibility and customization per device </a:t>
            </a:r>
          </a:p>
          <a:p>
            <a:pPr>
              <a:lnSpc>
                <a:spcPct val="90000"/>
              </a:lnSpc>
              <a:spcBef>
                <a:spcPts val="1800"/>
              </a:spcBef>
            </a:pPr>
            <a:r>
              <a:rPr lang="en-US" dirty="0">
                <a:gradFill>
                  <a:gsLst>
                    <a:gs pos="100000">
                      <a:srgbClr val="FFFFFF"/>
                    </a:gs>
                    <a:gs pos="0">
                      <a:srgbClr val="FFFFFF"/>
                    </a:gs>
                  </a:gsLst>
                  <a:lin ang="5400000" scaled="0"/>
                </a:gradFill>
                <a:latin typeface="Segoe UI Light"/>
                <a:ea typeface="ＭＳ Ｐゴシック" charset="0"/>
              </a:rPr>
              <a:t>Best UX and performance in devices</a:t>
            </a:r>
          </a:p>
        </p:txBody>
      </p:sp>
    </p:spTree>
    <p:extLst>
      <p:ext uri="{BB962C8B-B14F-4D97-AF65-F5344CB8AC3E}">
        <p14:creationId xmlns:p14="http://schemas.microsoft.com/office/powerpoint/2010/main" val="95579112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a:xfrm>
            <a:off x="427037" y="3954463"/>
            <a:ext cx="11353800" cy="1829593"/>
          </a:xfrm>
        </p:spPr>
        <p:txBody>
          <a:bodyPr/>
          <a:lstStyle/>
          <a:p>
            <a:r>
              <a:rPr lang="en-US" sz="4000" dirty="0" smtClean="0"/>
              <a:t>Native cross-platform mobile development</a:t>
            </a:r>
          </a:p>
          <a:p>
            <a:pPr marL="457200" indent="-457200">
              <a:buFont typeface="Arial" panose="020B0604020202020204" pitchFamily="34" charset="0"/>
              <a:buChar char="•"/>
            </a:pPr>
            <a:r>
              <a:rPr lang="en-US" sz="2800" b="1" dirty="0" smtClean="0">
                <a:latin typeface="+mn-lt"/>
              </a:rPr>
              <a:t>Xamarin demo</a:t>
            </a:r>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117424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1" y="0"/>
            <a:ext cx="5761037" cy="6994525"/>
          </a:xfrm>
          <a:prstGeom prst="rect">
            <a:avLst/>
          </a:prstGeom>
          <a:solidFill>
            <a:srgbClr val="661F7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29768" tIns="2103120" rIns="182880" bIns="146304" numCol="1" rtlCol="0" anchor="t" anchorCtr="0" compatLnSpc="1">
            <a:prstTxWarp prst="textNoShape">
              <a:avLst/>
            </a:prstTxWarp>
          </a:bodyPr>
          <a:lstStyle/>
          <a:p>
            <a:pPr defTabSz="932468">
              <a:lnSpc>
                <a:spcPct val="90000"/>
              </a:lnSpc>
              <a:spcBef>
                <a:spcPts val="1800"/>
              </a:spcBef>
            </a:pPr>
            <a:endParaRPr lang="en-US" sz="3200" b="1" dirty="0" smtClean="0">
              <a:gradFill>
                <a:gsLst>
                  <a:gs pos="100000">
                    <a:srgbClr val="FFFFFF"/>
                  </a:gs>
                  <a:gs pos="0">
                    <a:srgbClr val="FFFFFF"/>
                  </a:gs>
                </a:gsLst>
                <a:lin ang="5400000" scaled="0"/>
              </a:gradFill>
              <a:ea typeface="ＭＳ Ｐゴシック" charset="0"/>
            </a:endParaRPr>
          </a:p>
          <a:p>
            <a:pPr defTabSz="932468">
              <a:lnSpc>
                <a:spcPct val="90000"/>
              </a:lnSpc>
              <a:spcBef>
                <a:spcPts val="1800"/>
              </a:spcBef>
            </a:pPr>
            <a:endParaRPr lang="en-US" sz="3200" b="1" dirty="0">
              <a:gradFill>
                <a:gsLst>
                  <a:gs pos="100000">
                    <a:srgbClr val="FFFFFF"/>
                  </a:gs>
                  <a:gs pos="0">
                    <a:srgbClr val="FFFFFF"/>
                  </a:gs>
                </a:gsLst>
                <a:lin ang="5400000" scaled="0"/>
              </a:gradFill>
              <a:ea typeface="ＭＳ Ｐゴシック" charset="0"/>
            </a:endParaRPr>
          </a:p>
          <a:p>
            <a:pPr defTabSz="932468">
              <a:lnSpc>
                <a:spcPct val="90000"/>
              </a:lnSpc>
              <a:spcBef>
                <a:spcPts val="1800"/>
              </a:spcBef>
            </a:pPr>
            <a:endParaRPr lang="en-US" sz="3200" b="1" dirty="0" smtClean="0">
              <a:gradFill>
                <a:gsLst>
                  <a:gs pos="100000">
                    <a:srgbClr val="FFFFFF"/>
                  </a:gs>
                  <a:gs pos="0">
                    <a:srgbClr val="FFFFFF"/>
                  </a:gs>
                </a:gsLst>
                <a:lin ang="5400000" scaled="0"/>
              </a:gradFill>
              <a:ea typeface="ＭＳ Ｐゴシック" charset="0"/>
            </a:endParaRPr>
          </a:p>
          <a:p>
            <a:pPr defTabSz="932468">
              <a:lnSpc>
                <a:spcPct val="90000"/>
              </a:lnSpc>
              <a:spcBef>
                <a:spcPts val="1800"/>
              </a:spcBef>
            </a:pPr>
            <a:endParaRPr lang="en-US" sz="3200" dirty="0">
              <a:gradFill>
                <a:gsLst>
                  <a:gs pos="100000">
                    <a:srgbClr val="FFFFFF"/>
                  </a:gs>
                  <a:gs pos="0">
                    <a:srgbClr val="FFFFFF"/>
                  </a:gs>
                </a:gsLst>
                <a:lin ang="5400000" scaled="0"/>
              </a:gradFill>
              <a:latin typeface="Segoe UI Light"/>
              <a:ea typeface="ＭＳ Ｐゴシック" charset="0"/>
            </a:endParaRPr>
          </a:p>
        </p:txBody>
      </p:sp>
      <p:sp>
        <p:nvSpPr>
          <p:cNvPr id="6" name="Rectangle 5"/>
          <p:cNvSpPr/>
          <p:nvPr/>
        </p:nvSpPr>
        <p:spPr>
          <a:xfrm>
            <a:off x="626285" y="4242825"/>
            <a:ext cx="4982352" cy="2760756"/>
          </a:xfrm>
          <a:prstGeom prst="rect">
            <a:avLst/>
          </a:prstGeom>
        </p:spPr>
        <p:txBody>
          <a:bodyPr wrap="square">
            <a:spAutoFit/>
          </a:bodyPr>
          <a:lstStyle/>
          <a:p>
            <a:pPr>
              <a:lnSpc>
                <a:spcPct val="90000"/>
              </a:lnSpc>
              <a:spcBef>
                <a:spcPts val="1800"/>
              </a:spcBef>
            </a:pPr>
            <a:r>
              <a:rPr lang="en-US" b="1" i="1" dirty="0" smtClean="0">
                <a:gradFill>
                  <a:gsLst>
                    <a:gs pos="100000">
                      <a:srgbClr val="FFFFFF"/>
                    </a:gs>
                    <a:gs pos="0">
                      <a:srgbClr val="FFFFFF"/>
                    </a:gs>
                  </a:gsLst>
                  <a:lin ang="5400000" scaled="0"/>
                </a:gradFill>
                <a:latin typeface="Segoe UI Light"/>
                <a:ea typeface="ＭＳ Ｐゴシック" charset="0"/>
              </a:rPr>
              <a:t>“Multi-Device Hybrid Apps for Visual Studio – CTP” available today</a:t>
            </a:r>
          </a:p>
          <a:p>
            <a:pPr>
              <a:lnSpc>
                <a:spcPct val="90000"/>
              </a:lnSpc>
              <a:spcBef>
                <a:spcPts val="1800"/>
              </a:spcBef>
            </a:pPr>
            <a:r>
              <a:rPr lang="en-US" dirty="0" smtClean="0">
                <a:gradFill>
                  <a:gsLst>
                    <a:gs pos="100000">
                      <a:srgbClr val="FFFFFF"/>
                    </a:gs>
                    <a:gs pos="0">
                      <a:srgbClr val="FFFFFF"/>
                    </a:gs>
                  </a:gsLst>
                  <a:lin ang="5400000" scaled="0"/>
                </a:gradFill>
                <a:latin typeface="Segoe UI Light"/>
                <a:ea typeface="ＭＳ Ｐゴシック" charset="0"/>
              </a:rPr>
              <a:t>Productivity </a:t>
            </a:r>
            <a:r>
              <a:rPr lang="en-US" dirty="0">
                <a:gradFill>
                  <a:gsLst>
                    <a:gs pos="100000">
                      <a:srgbClr val="FFFFFF"/>
                    </a:gs>
                    <a:gs pos="0">
                      <a:srgbClr val="FFFFFF"/>
                    </a:gs>
                  </a:gsLst>
                  <a:lin ang="5400000" scaled="0"/>
                </a:gradFill>
                <a:latin typeface="Segoe UI Light"/>
                <a:ea typeface="ＭＳ Ｐゴシック" charset="0"/>
              </a:rPr>
              <a:t>of Visual Studio </a:t>
            </a:r>
            <a:r>
              <a:rPr lang="en-US" dirty="0" smtClean="0">
                <a:gradFill>
                  <a:gsLst>
                    <a:gs pos="100000">
                      <a:srgbClr val="FFFFFF"/>
                    </a:gs>
                    <a:gs pos="0">
                      <a:srgbClr val="FFFFFF"/>
                    </a:gs>
                  </a:gsLst>
                  <a:lin ang="5400000" scaled="0"/>
                </a:gradFill>
                <a:latin typeface="Segoe UI Light"/>
                <a:ea typeface="ＭＳ Ｐゴシック" charset="0"/>
              </a:rPr>
              <a:t>for </a:t>
            </a:r>
            <a:r>
              <a:rPr lang="en-US" dirty="0">
                <a:gradFill>
                  <a:gsLst>
                    <a:gs pos="100000">
                      <a:srgbClr val="FFFFFF"/>
                    </a:gs>
                    <a:gs pos="0">
                      <a:srgbClr val="FFFFFF"/>
                    </a:gs>
                  </a:gsLst>
                  <a:lin ang="5400000" scaled="0"/>
                </a:gradFill>
                <a:latin typeface="Segoe UI Light"/>
                <a:ea typeface="ＭＳ Ｐゴシック" charset="0"/>
              </a:rPr>
              <a:t>hybrid apps</a:t>
            </a:r>
          </a:p>
          <a:p>
            <a:pPr>
              <a:lnSpc>
                <a:spcPct val="90000"/>
              </a:lnSpc>
              <a:spcBef>
                <a:spcPts val="1800"/>
              </a:spcBef>
            </a:pPr>
            <a:r>
              <a:rPr lang="en-US" dirty="0">
                <a:gradFill>
                  <a:gsLst>
                    <a:gs pos="100000">
                      <a:srgbClr val="FFFFFF"/>
                    </a:gs>
                    <a:gs pos="0">
                      <a:srgbClr val="FFFFFF"/>
                    </a:gs>
                  </a:gsLst>
                  <a:lin ang="5400000" scaled="0"/>
                </a:gradFill>
                <a:latin typeface="Segoe UI Light"/>
                <a:ea typeface="ＭＳ Ｐゴシック" charset="0"/>
              </a:rPr>
              <a:t>Flexibility to use any JavaScript framework</a:t>
            </a:r>
          </a:p>
          <a:p>
            <a:pPr>
              <a:lnSpc>
                <a:spcPct val="90000"/>
              </a:lnSpc>
              <a:spcBef>
                <a:spcPts val="1800"/>
              </a:spcBef>
            </a:pPr>
            <a:r>
              <a:rPr lang="en-US" dirty="0" smtClean="0">
                <a:gradFill>
                  <a:gsLst>
                    <a:gs pos="100000">
                      <a:srgbClr val="FFFFFF"/>
                    </a:gs>
                    <a:gs pos="0">
                      <a:srgbClr val="FFFFFF"/>
                    </a:gs>
                  </a:gsLst>
                  <a:lin ang="5400000" scaled="0"/>
                </a:gradFill>
                <a:latin typeface="Segoe UI Light"/>
                <a:ea typeface="ＭＳ Ｐゴシック" charset="0"/>
              </a:rPr>
              <a:t>Scale </a:t>
            </a:r>
            <a:r>
              <a:rPr lang="en-US" dirty="0">
                <a:gradFill>
                  <a:gsLst>
                    <a:gs pos="100000">
                      <a:srgbClr val="FFFFFF"/>
                    </a:gs>
                    <a:gs pos="0">
                      <a:srgbClr val="FFFFFF"/>
                    </a:gs>
                  </a:gsLst>
                  <a:lin ang="5400000" scaled="0"/>
                </a:gradFill>
                <a:latin typeface="Segoe UI Light"/>
                <a:ea typeface="ＭＳ Ｐゴシック" charset="0"/>
              </a:rPr>
              <a:t>to complex Enterprise apps through optional TypeScript support</a:t>
            </a:r>
          </a:p>
          <a:p>
            <a:pPr>
              <a:lnSpc>
                <a:spcPct val="90000"/>
              </a:lnSpc>
              <a:spcBef>
                <a:spcPts val="1800"/>
              </a:spcBef>
            </a:pPr>
            <a:r>
              <a:rPr lang="en-US" dirty="0">
                <a:gradFill>
                  <a:gsLst>
                    <a:gs pos="100000">
                      <a:srgbClr val="FFFFFF"/>
                    </a:gs>
                    <a:gs pos="0">
                      <a:srgbClr val="FFFFFF"/>
                    </a:gs>
                  </a:gsLst>
                  <a:lin ang="5400000" scaled="0"/>
                </a:gradFill>
                <a:latin typeface="Segoe UI Light"/>
                <a:ea typeface="ＭＳ Ｐゴシック" charset="0"/>
              </a:rPr>
              <a:t>End-to-end development workflow </a:t>
            </a:r>
            <a:r>
              <a:rPr lang="en-US" dirty="0" smtClean="0">
                <a:gradFill>
                  <a:gsLst>
                    <a:gs pos="100000">
                      <a:srgbClr val="FFFFFF"/>
                    </a:gs>
                    <a:gs pos="0">
                      <a:srgbClr val="FFFFFF"/>
                    </a:gs>
                  </a:gsLst>
                  <a:lin ang="5400000" scaled="0"/>
                </a:gradFill>
                <a:latin typeface="Segoe UI Light"/>
                <a:ea typeface="ＭＳ Ｐゴシック" charset="0"/>
              </a:rPr>
              <a:t>included</a:t>
            </a:r>
            <a:endParaRPr lang="en-US" dirty="0">
              <a:gradFill>
                <a:gsLst>
                  <a:gs pos="100000">
                    <a:srgbClr val="FFFFFF"/>
                  </a:gs>
                  <a:gs pos="0">
                    <a:srgbClr val="FFFFFF"/>
                  </a:gs>
                </a:gsLst>
                <a:lin ang="5400000" scaled="0"/>
              </a:gradFill>
              <a:latin typeface="Segoe UI Light"/>
              <a:ea typeface="ＭＳ Ｐゴシック" charset="0"/>
            </a:endParaRPr>
          </a:p>
        </p:txBody>
      </p:sp>
      <p:sp>
        <p:nvSpPr>
          <p:cNvPr id="11" name="Title 10"/>
          <p:cNvSpPr>
            <a:spLocks noGrp="1"/>
          </p:cNvSpPr>
          <p:nvPr>
            <p:ph type="title"/>
          </p:nvPr>
        </p:nvSpPr>
        <p:spPr>
          <a:xfrm>
            <a:off x="350839" y="295274"/>
            <a:ext cx="5257798" cy="1146516"/>
          </a:xfrm>
        </p:spPr>
        <p:txBody>
          <a:bodyPr/>
          <a:lstStyle/>
          <a:p>
            <a:r>
              <a:rPr lang="it-IT" sz="4000" dirty="0">
                <a:solidFill>
                  <a:schemeClr val="tx1"/>
                </a:solidFill>
              </a:rPr>
              <a:t>Cordova tooling in </a:t>
            </a:r>
            <a:r>
              <a:rPr lang="it-IT" sz="4000" dirty="0" smtClean="0">
                <a:solidFill>
                  <a:schemeClr val="tx1"/>
                </a:solidFill>
              </a:rPr>
              <a:t/>
            </a:r>
            <a:br>
              <a:rPr lang="it-IT" sz="4000" dirty="0" smtClean="0">
                <a:solidFill>
                  <a:schemeClr val="tx1"/>
                </a:solidFill>
              </a:rPr>
            </a:br>
            <a:r>
              <a:rPr lang="it-IT" sz="4000" dirty="0" smtClean="0">
                <a:solidFill>
                  <a:schemeClr val="tx1"/>
                </a:solidFill>
              </a:rPr>
              <a:t>Visual </a:t>
            </a:r>
            <a:r>
              <a:rPr lang="it-IT" sz="4000" dirty="0">
                <a:solidFill>
                  <a:schemeClr val="tx1"/>
                </a:solidFill>
              </a:rPr>
              <a:t>Studio </a:t>
            </a:r>
            <a:endParaRPr lang="en-US" sz="2400" dirty="0">
              <a:solidFill>
                <a:schemeClr val="tx1"/>
              </a:solidFill>
              <a:latin typeface="+mn-lt"/>
            </a:endParaRPr>
          </a:p>
        </p:txBody>
      </p:sp>
      <p:sp>
        <p:nvSpPr>
          <p:cNvPr id="36" name="Content Placeholder 2"/>
          <p:cNvSpPr txBox="1">
            <a:spLocks/>
          </p:cNvSpPr>
          <p:nvPr/>
        </p:nvSpPr>
        <p:spPr>
          <a:xfrm>
            <a:off x="229243" y="1744662"/>
            <a:ext cx="4711214" cy="5724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defRPr/>
            </a:pPr>
            <a:r>
              <a:rPr lang="en-US" sz="2800" dirty="0">
                <a:gradFill>
                  <a:gsLst>
                    <a:gs pos="1250">
                      <a:srgbClr val="FFFFFF"/>
                    </a:gs>
                    <a:gs pos="100000">
                      <a:srgbClr val="FFFFFF"/>
                    </a:gs>
                  </a:gsLst>
                  <a:lin ang="5400000" scaled="0"/>
                </a:gradFill>
              </a:rPr>
              <a:t>Hybrid-HTML apps</a:t>
            </a:r>
            <a:endParaRPr lang="en-US" sz="2800" dirty="0" smtClean="0">
              <a:gradFill>
                <a:gsLst>
                  <a:gs pos="1250">
                    <a:srgbClr val="FFFFFF"/>
                  </a:gs>
                  <a:gs pos="100000">
                    <a:srgbClr val="FFFFFF"/>
                  </a:gs>
                </a:gsLst>
                <a:lin ang="5400000" scaled="0"/>
              </a:gradFill>
            </a:endParaRPr>
          </a:p>
        </p:txBody>
      </p:sp>
      <p:sp>
        <p:nvSpPr>
          <p:cNvPr id="38" name="Content Placeholder 2"/>
          <p:cNvSpPr txBox="1">
            <a:spLocks/>
          </p:cNvSpPr>
          <p:nvPr/>
        </p:nvSpPr>
        <p:spPr>
          <a:xfrm>
            <a:off x="268863" y="3421062"/>
            <a:ext cx="4711214" cy="96026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defRPr/>
            </a:pPr>
            <a:r>
              <a:rPr lang="en-US" sz="2800" dirty="0" smtClean="0">
                <a:gradFill>
                  <a:gsLst>
                    <a:gs pos="1250">
                      <a:srgbClr val="FFFFFF"/>
                    </a:gs>
                    <a:gs pos="100000">
                      <a:srgbClr val="FFFFFF"/>
                    </a:gs>
                  </a:gsLst>
                  <a:lin ang="5400000" scaled="0"/>
                </a:gradFill>
              </a:rPr>
              <a:t>New </a:t>
            </a:r>
            <a:r>
              <a:rPr lang="it-IT" sz="2800" dirty="0">
                <a:gradFill>
                  <a:gsLst>
                    <a:gs pos="1250">
                      <a:srgbClr val="FFFFFF"/>
                    </a:gs>
                    <a:gs pos="100000">
                      <a:srgbClr val="FFFFFF"/>
                    </a:gs>
                  </a:gsLst>
                  <a:lin ang="5400000" scaled="0"/>
                </a:gradFill>
              </a:rPr>
              <a:t>Cordova tooling in Visual Studio</a:t>
            </a:r>
            <a:endParaRPr lang="en-US" sz="2800" dirty="0" smtClean="0">
              <a:gradFill>
                <a:gsLst>
                  <a:gs pos="1250">
                    <a:srgbClr val="FFFFFF"/>
                  </a:gs>
                  <a:gs pos="100000">
                    <a:srgbClr val="FFFFFF"/>
                  </a:gs>
                </a:gsLst>
                <a:lin ang="5400000" scaled="0"/>
              </a:gradFill>
            </a:endParaRPr>
          </a:p>
        </p:txBody>
      </p:sp>
      <p:sp>
        <p:nvSpPr>
          <p:cNvPr id="4" name="Rectangle 3"/>
          <p:cNvSpPr/>
          <p:nvPr/>
        </p:nvSpPr>
        <p:spPr>
          <a:xfrm>
            <a:off x="626284" y="2317126"/>
            <a:ext cx="5134753" cy="821763"/>
          </a:xfrm>
          <a:prstGeom prst="rect">
            <a:avLst/>
          </a:prstGeom>
        </p:spPr>
        <p:txBody>
          <a:bodyPr wrap="square">
            <a:spAutoFit/>
          </a:bodyPr>
          <a:lstStyle/>
          <a:p>
            <a:pPr>
              <a:lnSpc>
                <a:spcPct val="90000"/>
              </a:lnSpc>
              <a:spcBef>
                <a:spcPts val="1800"/>
              </a:spcBef>
            </a:pPr>
            <a:r>
              <a:rPr lang="en-US" dirty="0">
                <a:gradFill>
                  <a:gsLst>
                    <a:gs pos="100000">
                      <a:srgbClr val="FFFFFF"/>
                    </a:gs>
                    <a:gs pos="0">
                      <a:srgbClr val="FFFFFF"/>
                    </a:gs>
                  </a:gsLst>
                  <a:lin ang="5400000" scaled="0"/>
                </a:gradFill>
                <a:latin typeface="Segoe UI Light"/>
                <a:ea typeface="ＭＳ Ｐゴシック" charset="0"/>
              </a:rPr>
              <a:t>Natural path for web developers targeting </a:t>
            </a:r>
            <a:r>
              <a:rPr lang="en-US" dirty="0" smtClean="0">
                <a:gradFill>
                  <a:gsLst>
                    <a:gs pos="100000">
                      <a:srgbClr val="FFFFFF"/>
                    </a:gs>
                    <a:gs pos="0">
                      <a:srgbClr val="FFFFFF"/>
                    </a:gs>
                  </a:gsLst>
                  <a:lin ang="5400000" scaled="0"/>
                </a:gradFill>
                <a:latin typeface="Segoe UI Light"/>
                <a:ea typeface="ＭＳ Ｐゴシック" charset="0"/>
              </a:rPr>
              <a:t>devices</a:t>
            </a:r>
          </a:p>
          <a:p>
            <a:pPr>
              <a:lnSpc>
                <a:spcPct val="90000"/>
              </a:lnSpc>
              <a:spcBef>
                <a:spcPts val="1800"/>
              </a:spcBef>
            </a:pPr>
            <a:r>
              <a:rPr lang="en-US" dirty="0">
                <a:gradFill>
                  <a:gsLst>
                    <a:gs pos="100000">
                      <a:srgbClr val="FFFFFF"/>
                    </a:gs>
                    <a:gs pos="0">
                      <a:srgbClr val="FFFFFF"/>
                    </a:gs>
                  </a:gsLst>
                  <a:lin ang="5400000" scaled="0"/>
                </a:gradFill>
                <a:latin typeface="Segoe UI Light"/>
                <a:ea typeface="ＭＳ Ｐゴシック" charset="0"/>
              </a:rPr>
              <a:t>Shortest path for cross-platform </a:t>
            </a:r>
            <a:r>
              <a:rPr lang="en-US" dirty="0" smtClean="0">
                <a:gradFill>
                  <a:gsLst>
                    <a:gs pos="100000">
                      <a:srgbClr val="FFFFFF"/>
                    </a:gs>
                    <a:gs pos="0">
                      <a:srgbClr val="FFFFFF"/>
                    </a:gs>
                  </a:gsLst>
                  <a:lin ang="5400000" scaled="0"/>
                </a:gradFill>
                <a:latin typeface="Segoe UI Light"/>
                <a:ea typeface="ＭＳ Ｐゴシック" charset="0"/>
              </a:rPr>
              <a:t>mobile</a:t>
            </a:r>
            <a:endParaRPr lang="en-US" dirty="0">
              <a:gradFill>
                <a:gsLst>
                  <a:gs pos="100000">
                    <a:srgbClr val="FFFFFF"/>
                  </a:gs>
                  <a:gs pos="0">
                    <a:srgbClr val="FFFFFF"/>
                  </a:gs>
                </a:gsLst>
                <a:lin ang="5400000" scaled="0"/>
              </a:gradFill>
              <a:latin typeface="Segoe UI Light"/>
              <a:ea typeface="ＭＳ Ｐゴシック" charset="0"/>
            </a:endParaRPr>
          </a:p>
        </p:txBody>
      </p:sp>
      <p:sp>
        <p:nvSpPr>
          <p:cNvPr id="57" name="TextBox 56"/>
          <p:cNvSpPr txBox="1"/>
          <p:nvPr/>
        </p:nvSpPr>
        <p:spPr>
          <a:xfrm>
            <a:off x="8506054" y="3584002"/>
            <a:ext cx="1371600" cy="292388"/>
          </a:xfrm>
          <a:prstGeom prst="rect">
            <a:avLst/>
          </a:prstGeom>
          <a:noFill/>
        </p:spPr>
        <p:txBody>
          <a:bodyPr wrap="square" rtlCol="0">
            <a:spAutoFit/>
          </a:bodyPr>
          <a:lstStyle/>
          <a:p>
            <a:pPr defTabSz="914400">
              <a:defRPr/>
            </a:pPr>
            <a:r>
              <a:rPr lang="en-US" sz="1300" kern="0" dirty="0" smtClean="0">
                <a:solidFill>
                  <a:srgbClr val="FFFFFF"/>
                </a:solidFill>
              </a:rPr>
              <a:t>Black Box</a:t>
            </a:r>
          </a:p>
        </p:txBody>
      </p:sp>
      <p:grpSp>
        <p:nvGrpSpPr>
          <p:cNvPr id="58" name="Group 57"/>
          <p:cNvGrpSpPr/>
          <p:nvPr/>
        </p:nvGrpSpPr>
        <p:grpSpPr>
          <a:xfrm>
            <a:off x="7283807" y="2271718"/>
            <a:ext cx="3035078" cy="4197344"/>
            <a:chOff x="993228" y="1680735"/>
            <a:chExt cx="3035078" cy="4987280"/>
          </a:xfrm>
        </p:grpSpPr>
        <p:grpSp>
          <p:nvGrpSpPr>
            <p:cNvPr id="59" name="Group 58"/>
            <p:cNvGrpSpPr/>
            <p:nvPr/>
          </p:nvGrpSpPr>
          <p:grpSpPr>
            <a:xfrm>
              <a:off x="993228" y="1680735"/>
              <a:ext cx="3035078" cy="4753673"/>
              <a:chOff x="993228" y="1680735"/>
              <a:chExt cx="3035078" cy="4753673"/>
            </a:xfrm>
          </p:grpSpPr>
          <p:sp>
            <p:nvSpPr>
              <p:cNvPr id="61" name="Rectangle 60"/>
              <p:cNvSpPr/>
              <p:nvPr/>
            </p:nvSpPr>
            <p:spPr bwMode="auto">
              <a:xfrm>
                <a:off x="993228" y="2259012"/>
                <a:ext cx="3035078" cy="2871998"/>
              </a:xfrm>
              <a:prstGeom prst="rect">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i="1"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Down Arrow 61"/>
              <p:cNvSpPr/>
              <p:nvPr/>
            </p:nvSpPr>
            <p:spPr bwMode="auto">
              <a:xfrm>
                <a:off x="1367287" y="4719956"/>
                <a:ext cx="484632" cy="978408"/>
              </a:xfrm>
              <a:prstGeom prst="downArrow">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Down Arrow 62"/>
              <p:cNvSpPr/>
              <p:nvPr/>
            </p:nvSpPr>
            <p:spPr bwMode="auto">
              <a:xfrm>
                <a:off x="2283737" y="4719956"/>
                <a:ext cx="484632" cy="978408"/>
              </a:xfrm>
              <a:prstGeom prst="downArrow">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Down Arrow 63"/>
              <p:cNvSpPr/>
              <p:nvPr/>
            </p:nvSpPr>
            <p:spPr bwMode="auto">
              <a:xfrm>
                <a:off x="3200187" y="4719956"/>
                <a:ext cx="484632" cy="978408"/>
              </a:xfrm>
              <a:prstGeom prst="downArrow">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417" y="5702850"/>
                <a:ext cx="615272" cy="731558"/>
              </a:xfrm>
              <a:prstGeom prst="rect">
                <a:avLst/>
              </a:prstGeom>
            </p:spPr>
          </p:pic>
          <p:pic>
            <p:nvPicPr>
              <p:cNvPr id="66" name="Picture 65"/>
              <p:cNvPicPr>
                <a:picLocks noChangeAspect="1"/>
              </p:cNvPicPr>
              <p:nvPr/>
            </p:nvPicPr>
            <p:blipFill>
              <a:blip r:embed="rId5">
                <a:duotone>
                  <a:srgbClr val="55C5E9">
                    <a:shade val="45000"/>
                    <a:satMod val="135000"/>
                  </a:srgbClr>
                  <a:prstClr val="white"/>
                </a:duotone>
                <a:extLst>
                  <a:ext uri="{28A0092B-C50C-407E-A947-70E740481C1C}">
                    <a14:useLocalDpi xmlns:a14="http://schemas.microsoft.com/office/drawing/2010/main" val="0"/>
                  </a:ext>
                </a:extLst>
              </a:blip>
              <a:stretch>
                <a:fillRect/>
              </a:stretch>
            </p:blipFill>
            <p:spPr>
              <a:xfrm>
                <a:off x="3131271" y="5698364"/>
                <a:ext cx="563115" cy="674612"/>
              </a:xfrm>
              <a:prstGeom prst="rect">
                <a:avLst/>
              </a:prstGeom>
            </p:spPr>
          </p:pic>
          <p:sp>
            <p:nvSpPr>
              <p:cNvPr id="67" name="Down Arrow 66"/>
              <p:cNvSpPr/>
              <p:nvPr/>
            </p:nvSpPr>
            <p:spPr bwMode="auto">
              <a:xfrm>
                <a:off x="2268451" y="1680735"/>
                <a:ext cx="484632" cy="978408"/>
              </a:xfrm>
              <a:prstGeom prst="downArrow">
                <a:avLst/>
              </a:prstGeom>
              <a:solidFill>
                <a:srgbClr val="FFFFFF">
                  <a:lumMod val="85000"/>
                </a:srgbClr>
              </a:solidFill>
              <a:ln w="28575" cap="flat" cmpd="sng" algn="ctr">
                <a:solidFill>
                  <a:srgbClr val="00205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60" name="Picture 59"/>
            <p:cNvPicPr>
              <a:picLocks noChangeAspect="1"/>
            </p:cNvPicPr>
            <p:nvPr/>
          </p:nvPicPr>
          <p:blipFill rotWithShape="1">
            <a:blip r:embed="rId6">
              <a:extLst>
                <a:ext uri="{28A0092B-C50C-407E-A947-70E740481C1C}">
                  <a14:useLocalDpi xmlns:a14="http://schemas.microsoft.com/office/drawing/2010/main" val="0"/>
                </a:ext>
              </a:extLst>
            </a:blip>
            <a:srcRect l="1" r="68570"/>
            <a:stretch/>
          </p:blipFill>
          <p:spPr>
            <a:xfrm>
              <a:off x="998311" y="5469242"/>
              <a:ext cx="1036857" cy="1198773"/>
            </a:xfrm>
            <a:prstGeom prst="rect">
              <a:avLst/>
            </a:prstGeom>
          </p:spPr>
        </p:pic>
      </p:grpSp>
      <p:sp>
        <p:nvSpPr>
          <p:cNvPr id="68" name="Rectangle 67"/>
          <p:cNvSpPr/>
          <p:nvPr/>
        </p:nvSpPr>
        <p:spPr bwMode="auto">
          <a:xfrm>
            <a:off x="7283808" y="1197724"/>
            <a:ext cx="3035078" cy="1444599"/>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r>
              <a:rPr lang="en-US" kern="0" dirty="0" smtClean="0">
                <a:gradFill>
                  <a:gsLst>
                    <a:gs pos="0">
                      <a:srgbClr val="3F3F3F"/>
                    </a:gs>
                    <a:gs pos="100000">
                      <a:srgbClr val="3F3F3F"/>
                    </a:gs>
                  </a:gsLst>
                  <a:lin ang="5400000" scaled="0"/>
                </a:gradFill>
                <a:ea typeface="Segoe UI" pitchFamily="34" charset="0"/>
                <a:cs typeface="Segoe UI" pitchFamily="34" charset="0"/>
              </a:rPr>
              <a:t>CSS | HTML</a:t>
            </a:r>
          </a:p>
          <a:p>
            <a:pPr algn="ctr" defTabSz="932472" fontAlgn="base">
              <a:lnSpc>
                <a:spcPct val="90000"/>
              </a:lnSpc>
              <a:spcBef>
                <a:spcPct val="0"/>
              </a:spcBef>
              <a:spcAft>
                <a:spcPct val="0"/>
              </a:spcAft>
              <a:defRPr/>
            </a:pPr>
            <a:r>
              <a:rPr lang="en-US" kern="0" dirty="0" smtClean="0">
                <a:gradFill>
                  <a:gsLst>
                    <a:gs pos="0">
                      <a:srgbClr val="3F3F3F"/>
                    </a:gs>
                    <a:gs pos="100000">
                      <a:srgbClr val="3F3F3F"/>
                    </a:gs>
                  </a:gsLst>
                  <a:lin ang="5400000" scaled="0"/>
                </a:gradFill>
                <a:ea typeface="Segoe UI" pitchFamily="34" charset="0"/>
                <a:cs typeface="Segoe UI" pitchFamily="34" charset="0"/>
              </a:rPr>
              <a:t>JavaScript | TypeScript</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059" y="3466735"/>
            <a:ext cx="2972573" cy="1234066"/>
          </a:xfrm>
          <a:prstGeom prst="rect">
            <a:avLst/>
          </a:prstGeom>
        </p:spPr>
      </p:pic>
      <p:sp>
        <p:nvSpPr>
          <p:cNvPr id="71" name="Rectangle 70"/>
          <p:cNvSpPr/>
          <p:nvPr/>
        </p:nvSpPr>
        <p:spPr bwMode="auto">
          <a:xfrm>
            <a:off x="10443304" y="1197724"/>
            <a:ext cx="804133" cy="3977780"/>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2" name="Picture 71"/>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rot="5400000">
            <a:off x="9422334" y="2839819"/>
            <a:ext cx="2846073" cy="742125"/>
          </a:xfrm>
          <a:prstGeom prst="rect">
            <a:avLst/>
          </a:prstGeom>
          <a:solidFill>
            <a:srgbClr val="661F79"/>
          </a:solidFill>
          <a:ln>
            <a:noFill/>
            <a:headEnd type="none" w="med" len="med"/>
            <a:tailEnd type="none" w="med" len="med"/>
          </a:ln>
          <a:extLst/>
        </p:spPr>
      </p:pic>
    </p:spTree>
    <p:extLst>
      <p:ext uri="{BB962C8B-B14F-4D97-AF65-F5344CB8AC3E}">
        <p14:creationId xmlns:p14="http://schemas.microsoft.com/office/powerpoint/2010/main" val="24265369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427037" y="3954463"/>
            <a:ext cx="11353800" cy="1829593"/>
          </a:xfrm>
        </p:spPr>
        <p:txBody>
          <a:bodyPr/>
          <a:lstStyle/>
          <a:p>
            <a:r>
              <a:rPr lang="en-US" sz="4000" dirty="0" smtClean="0"/>
              <a:t>Hybrid cross-device </a:t>
            </a:r>
            <a:r>
              <a:rPr lang="en-US" sz="4000" dirty="0"/>
              <a:t>mobile development</a:t>
            </a:r>
          </a:p>
          <a:p>
            <a:pPr marL="457200" indent="-457200">
              <a:buFont typeface="Arial" panose="020B0604020202020204" pitchFamily="34" charset="0"/>
              <a:buChar char="•"/>
            </a:pPr>
            <a:r>
              <a:rPr lang="en-US" sz="2800" b="1" dirty="0" smtClean="0">
                <a:latin typeface="+mn-lt"/>
              </a:rPr>
              <a:t>Visual Studio Tooling for Apache Cordova</a:t>
            </a:r>
            <a:endParaRPr lang="en-US" sz="2800" dirty="0" smtClean="0"/>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342005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5" name="Title 3"/>
          <p:cNvSpPr>
            <a:spLocks noGrp="1"/>
          </p:cNvSpPr>
          <p:nvPr>
            <p:ph type="title"/>
          </p:nvPr>
        </p:nvSpPr>
        <p:spPr>
          <a:xfrm>
            <a:off x="427037" y="2582862"/>
            <a:ext cx="11889564" cy="917575"/>
          </a:xfrm>
        </p:spPr>
        <p:txBody>
          <a:bodyPr/>
          <a:lstStyle/>
          <a:p>
            <a:r>
              <a:rPr lang="en-US" dirty="0" smtClean="0"/>
              <a:t>Connecting to O365 API </a:t>
            </a:r>
            <a:endParaRPr lang="en-US" dirty="0"/>
          </a:p>
        </p:txBody>
      </p:sp>
    </p:spTree>
    <p:extLst>
      <p:ext uri="{BB962C8B-B14F-4D97-AF65-F5344CB8AC3E}">
        <p14:creationId xmlns:p14="http://schemas.microsoft.com/office/powerpoint/2010/main" val="260024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381285" y="1314690"/>
            <a:ext cx="1827252" cy="1558413"/>
            <a:chOff x="5381285" y="1314690"/>
            <a:chExt cx="1827252" cy="1558413"/>
          </a:xfrm>
        </p:grpSpPr>
        <p:grpSp>
          <p:nvGrpSpPr>
            <p:cNvPr id="24" name="Group 23"/>
            <p:cNvGrpSpPr/>
            <p:nvPr/>
          </p:nvGrpSpPr>
          <p:grpSpPr>
            <a:xfrm>
              <a:off x="5381285" y="1533858"/>
              <a:ext cx="676616" cy="1284998"/>
              <a:chOff x="5651685" y="-476444"/>
              <a:chExt cx="1669255" cy="2809977"/>
            </a:xfrm>
          </p:grpSpPr>
          <p:sp>
            <p:nvSpPr>
              <p:cNvPr id="20" name="Rectangle 19"/>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Freeform 212"/>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p:nvGrpSpPr>
            <p:grpSpPr>
              <a:xfrm>
                <a:off x="6124436" y="2123612"/>
                <a:ext cx="723752" cy="98117"/>
                <a:chOff x="6147223" y="2123612"/>
                <a:chExt cx="723752" cy="98117"/>
              </a:xfrm>
            </p:grpSpPr>
            <p:sp>
              <p:nvSpPr>
                <p:cNvPr id="16" name="Rounded Rectangle 15"/>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Oval 21"/>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Oval 218"/>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707" name="Group 706"/>
            <p:cNvGrpSpPr/>
            <p:nvPr/>
          </p:nvGrpSpPr>
          <p:grpSpPr>
            <a:xfrm>
              <a:off x="6515042" y="1543701"/>
              <a:ext cx="693495" cy="1245756"/>
              <a:chOff x="6639402" y="-1425066"/>
              <a:chExt cx="675798" cy="1213966"/>
            </a:xfrm>
          </p:grpSpPr>
          <p:sp>
            <p:nvSpPr>
              <p:cNvPr id="711"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2" name="Rectangle 711"/>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665"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2"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3"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4"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5"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6"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7"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8"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9"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0" name="Rectangle 30"/>
            <p:cNvSpPr>
              <a:spLocks noChangeArrowheads="1"/>
            </p:cNvSpPr>
            <p:nvPr/>
          </p:nvSpPr>
          <p:spPr bwMode="auto">
            <a:xfrm>
              <a:off x="6669082" y="2477641"/>
              <a:ext cx="45719" cy="1816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1"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2"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3"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4"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5"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6"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7"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51" name="Group 361"/>
            <p:cNvGrpSpPr>
              <a:grpSpLocks noChangeAspect="1"/>
            </p:cNvGrpSpPr>
            <p:nvPr/>
          </p:nvGrpSpPr>
          <p:grpSpPr bwMode="auto">
            <a:xfrm>
              <a:off x="5951133" y="1619769"/>
              <a:ext cx="653662" cy="1067595"/>
              <a:chOff x="3756" y="912"/>
              <a:chExt cx="409" cy="668"/>
            </a:xfrm>
          </p:grpSpPr>
          <p:sp>
            <p:nvSpPr>
              <p:cNvPr id="953" name="Rectangle 362"/>
              <p:cNvSpPr>
                <a:spLocks noChangeArrowheads="1"/>
              </p:cNvSpPr>
              <p:nvPr/>
            </p:nvSpPr>
            <p:spPr bwMode="auto">
              <a:xfrm>
                <a:off x="3756" y="912"/>
                <a:ext cx="91"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4" name="Rectangle 363"/>
              <p:cNvSpPr>
                <a:spLocks noChangeArrowheads="1"/>
              </p:cNvSpPr>
              <p:nvPr/>
            </p:nvSpPr>
            <p:spPr bwMode="auto">
              <a:xfrm>
                <a:off x="3857"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5" name="Rectangle 364"/>
              <p:cNvSpPr>
                <a:spLocks noChangeArrowheads="1"/>
              </p:cNvSpPr>
              <p:nvPr/>
            </p:nvSpPr>
            <p:spPr bwMode="auto">
              <a:xfrm>
                <a:off x="3963"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6" name="Rectangle 365"/>
              <p:cNvSpPr>
                <a:spLocks noChangeArrowheads="1"/>
              </p:cNvSpPr>
              <p:nvPr/>
            </p:nvSpPr>
            <p:spPr bwMode="auto">
              <a:xfrm>
                <a:off x="4069"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7" name="Rectangle 366"/>
              <p:cNvSpPr>
                <a:spLocks noChangeArrowheads="1"/>
              </p:cNvSpPr>
              <p:nvPr/>
            </p:nvSpPr>
            <p:spPr bwMode="auto">
              <a:xfrm>
                <a:off x="3756" y="1221"/>
                <a:ext cx="197" cy="19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8" name="Rectangle 367"/>
              <p:cNvSpPr>
                <a:spLocks noChangeArrowheads="1"/>
              </p:cNvSpPr>
              <p:nvPr/>
            </p:nvSpPr>
            <p:spPr bwMode="auto">
              <a:xfrm>
                <a:off x="3756" y="1430"/>
                <a:ext cx="409" cy="1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9" name="Rectangle 368"/>
              <p:cNvSpPr>
                <a:spLocks noChangeArrowheads="1"/>
              </p:cNvSpPr>
              <p:nvPr/>
            </p:nvSpPr>
            <p:spPr bwMode="auto">
              <a:xfrm>
                <a:off x="3963" y="1221"/>
                <a:ext cx="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0" name="Rectangle 369"/>
              <p:cNvSpPr>
                <a:spLocks noChangeArrowheads="1"/>
              </p:cNvSpPr>
              <p:nvPr/>
            </p:nvSpPr>
            <p:spPr bwMode="auto">
              <a:xfrm>
                <a:off x="4069" y="1221"/>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1" name="Rectangle 370"/>
              <p:cNvSpPr>
                <a:spLocks noChangeArrowheads="1"/>
              </p:cNvSpPr>
              <p:nvPr/>
            </p:nvSpPr>
            <p:spPr bwMode="auto">
              <a:xfrm>
                <a:off x="3963" y="1321"/>
                <a:ext cx="9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2" name="Rectangle 371"/>
              <p:cNvSpPr>
                <a:spLocks noChangeArrowheads="1"/>
              </p:cNvSpPr>
              <p:nvPr/>
            </p:nvSpPr>
            <p:spPr bwMode="auto">
              <a:xfrm>
                <a:off x="4069" y="1321"/>
                <a:ext cx="96" cy="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3" name="Rectangle 372"/>
              <p:cNvSpPr>
                <a:spLocks noChangeArrowheads="1"/>
              </p:cNvSpPr>
              <p:nvPr/>
            </p:nvSpPr>
            <p:spPr bwMode="auto">
              <a:xfrm>
                <a:off x="3756" y="1017"/>
                <a:ext cx="91" cy="8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4" name="Rectangle 373"/>
              <p:cNvSpPr>
                <a:spLocks noChangeArrowheads="1"/>
              </p:cNvSpPr>
              <p:nvPr/>
            </p:nvSpPr>
            <p:spPr bwMode="auto">
              <a:xfrm>
                <a:off x="3857" y="1017"/>
                <a:ext cx="202" cy="1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5" name="Rectangle 374"/>
              <p:cNvSpPr>
                <a:spLocks noChangeArrowheads="1"/>
              </p:cNvSpPr>
              <p:nvPr/>
            </p:nvSpPr>
            <p:spPr bwMode="auto">
              <a:xfrm>
                <a:off x="4069" y="1017"/>
                <a:ext cx="96" cy="89"/>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6" name="Rectangle 375"/>
              <p:cNvSpPr>
                <a:spLocks noChangeArrowheads="1"/>
              </p:cNvSpPr>
              <p:nvPr/>
            </p:nvSpPr>
            <p:spPr bwMode="auto">
              <a:xfrm>
                <a:off x="3756" y="1116"/>
                <a:ext cx="91" cy="9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8" name="Rectangle 377"/>
              <p:cNvSpPr>
                <a:spLocks noChangeArrowheads="1"/>
              </p:cNvSpPr>
              <p:nvPr/>
            </p:nvSpPr>
            <p:spPr bwMode="auto">
              <a:xfrm>
                <a:off x="4069" y="1116"/>
                <a:ext cx="96" cy="9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698"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9" name="Rectangle 968"/>
            <p:cNvSpPr/>
            <p:nvPr/>
          </p:nvSpPr>
          <p:spPr bwMode="auto">
            <a:xfrm>
              <a:off x="6669082" y="1645386"/>
              <a:ext cx="469545" cy="8830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81" name="Rectangle 980"/>
            <p:cNvSpPr/>
            <p:nvPr/>
          </p:nvSpPr>
          <p:spPr bwMode="auto">
            <a:xfrm>
              <a:off x="5419725" y="1745191"/>
              <a:ext cx="463747" cy="8174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6762379" y="1998339"/>
              <a:ext cx="121238" cy="136847"/>
              <a:chOff x="6821706" y="2244827"/>
              <a:chExt cx="122543" cy="138320"/>
            </a:xfrm>
            <a:solidFill>
              <a:schemeClr val="accent6">
                <a:lumMod val="75000"/>
              </a:schemeClr>
            </a:solidFill>
          </p:grpSpPr>
          <p:sp>
            <p:nvSpPr>
              <p:cNvPr id="195" name="Freeform 24"/>
              <p:cNvSpPr>
                <a:spLocks/>
              </p:cNvSpPr>
              <p:nvPr/>
            </p:nvSpPr>
            <p:spPr bwMode="auto">
              <a:xfrm>
                <a:off x="6821706" y="2277082"/>
                <a:ext cx="122543" cy="10606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96" name="Freeform 25"/>
              <p:cNvSpPr>
                <a:spLocks/>
              </p:cNvSpPr>
              <p:nvPr/>
            </p:nvSpPr>
            <p:spPr bwMode="auto">
              <a:xfrm>
                <a:off x="6881337" y="2244827"/>
                <a:ext cx="30680" cy="33485"/>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19" name="Group 18"/>
            <p:cNvGrpSpPr/>
            <p:nvPr/>
          </p:nvGrpSpPr>
          <p:grpSpPr>
            <a:xfrm>
              <a:off x="6744485" y="1563052"/>
              <a:ext cx="157076" cy="1155247"/>
              <a:chOff x="6744485" y="1563052"/>
              <a:chExt cx="157076" cy="1155247"/>
            </a:xfrm>
          </p:grpSpPr>
          <p:sp>
            <p:nvSpPr>
              <p:cNvPr id="9" name="Oval 8"/>
              <p:cNvSpPr/>
              <p:nvPr/>
            </p:nvSpPr>
            <p:spPr bwMode="auto">
              <a:xfrm>
                <a:off x="6769989" y="2612231"/>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p:nvGrpSpPr>
            <p:grpSpPr>
              <a:xfrm>
                <a:off x="6744485" y="1563052"/>
                <a:ext cx="157076" cy="52818"/>
                <a:chOff x="6822277" y="1553528"/>
                <a:chExt cx="157076" cy="52818"/>
              </a:xfrm>
            </p:grpSpPr>
            <p:sp>
              <p:nvSpPr>
                <p:cNvPr id="11" name="Rounded Rectangle 10"/>
                <p:cNvSpPr/>
                <p:nvPr/>
              </p:nvSpPr>
              <p:spPr bwMode="auto">
                <a:xfrm>
                  <a:off x="6869625"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Oval 11"/>
                <p:cNvSpPr/>
                <p:nvPr/>
              </p:nvSpPr>
              <p:spPr bwMode="auto">
                <a:xfrm>
                  <a:off x="6822277"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Oval 206"/>
                <p:cNvSpPr/>
                <p:nvPr/>
              </p:nvSpPr>
              <p:spPr bwMode="auto">
                <a:xfrm>
                  <a:off x="6902305"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5" name="Group 24"/>
            <p:cNvGrpSpPr/>
            <p:nvPr/>
          </p:nvGrpSpPr>
          <p:grpSpPr>
            <a:xfrm>
              <a:off x="5444705" y="1680019"/>
              <a:ext cx="948506" cy="959249"/>
              <a:chOff x="5444705" y="1765011"/>
              <a:chExt cx="948506" cy="959249"/>
            </a:xfrm>
          </p:grpSpPr>
          <p:sp>
            <p:nvSpPr>
              <p:cNvPr id="984" name="Rectangle 983"/>
              <p:cNvSpPr/>
              <p:nvPr/>
            </p:nvSpPr>
            <p:spPr bwMode="auto">
              <a:xfrm>
                <a:off x="5444705" y="1765011"/>
                <a:ext cx="438767" cy="9592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10" name="Picture 14"/>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5647306" y="2083319"/>
                <a:ext cx="144572" cy="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r="78098"/>
              <a:stretch/>
            </p:blipFill>
            <p:spPr bwMode="auto">
              <a:xfrm>
                <a:off x="6139513" y="1886796"/>
                <a:ext cx="253698" cy="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118" name="Picture 11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3873" y="1300628"/>
            <a:ext cx="3866174" cy="1585851"/>
          </a:xfrm>
          <a:prstGeom prst="rect">
            <a:avLst/>
          </a:prstGeom>
        </p:spPr>
      </p:pic>
      <p:sp>
        <p:nvSpPr>
          <p:cNvPr id="6" name="Rectangle 5"/>
          <p:cNvSpPr/>
          <p:nvPr/>
        </p:nvSpPr>
        <p:spPr bwMode="auto">
          <a:xfrm>
            <a:off x="467591"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7" name="Rectangle 6"/>
          <p:cNvSpPr/>
          <p:nvPr/>
        </p:nvSpPr>
        <p:spPr bwMode="auto">
          <a:xfrm>
            <a:off x="4318705"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8" name="Rectangle 7"/>
          <p:cNvSpPr/>
          <p:nvPr/>
        </p:nvSpPr>
        <p:spPr bwMode="auto">
          <a:xfrm>
            <a:off x="8169820"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13" name="Rectangle 12"/>
          <p:cNvSpPr/>
          <p:nvPr/>
        </p:nvSpPr>
        <p:spPr bwMode="auto">
          <a:xfrm>
            <a:off x="467591"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4318705"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8169820"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31" name="Group 530"/>
          <p:cNvGrpSpPr/>
          <p:nvPr/>
        </p:nvGrpSpPr>
        <p:grpSpPr>
          <a:xfrm>
            <a:off x="4318705" y="2990575"/>
            <a:ext cx="3809455" cy="3166688"/>
            <a:chOff x="4318705" y="2811462"/>
            <a:chExt cx="3809455" cy="3166688"/>
          </a:xfrm>
        </p:grpSpPr>
        <p:sp>
          <p:nvSpPr>
            <p:cNvPr id="424" name="Rectangle 423"/>
            <p:cNvSpPr/>
            <p:nvPr/>
          </p:nvSpPr>
          <p:spPr bwMode="auto">
            <a:xfrm>
              <a:off x="4318705" y="2811462"/>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CONNECT TO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OFFICE 365 SERVICES</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488" name="Freeform 5"/>
            <p:cNvSpPr>
              <a:spLocks noChangeAspect="1" noEditPoints="1"/>
            </p:cNvSpPr>
            <p:nvPr/>
          </p:nvSpPr>
          <p:spPr bwMode="auto">
            <a:xfrm>
              <a:off x="5697535" y="4383530"/>
              <a:ext cx="1051794" cy="871222"/>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494" name="TextBox 493"/>
            <p:cNvSpPr txBox="1"/>
            <p:nvPr/>
          </p:nvSpPr>
          <p:spPr>
            <a:xfrm>
              <a:off x="5646661" y="5294886"/>
              <a:ext cx="1153543"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Users and </a:t>
              </a:r>
              <a:br>
                <a:rPr lang="en-US" sz="1400" dirty="0" smtClean="0">
                  <a:gradFill>
                    <a:gsLst>
                      <a:gs pos="2917">
                        <a:srgbClr val="FFFFFF"/>
                      </a:gs>
                      <a:gs pos="30000">
                        <a:srgbClr val="FFFFFF"/>
                      </a:gs>
                    </a:gsLst>
                    <a:lin ang="5400000" scaled="0"/>
                  </a:gradFill>
                </a:rPr>
              </a:br>
              <a:r>
                <a:rPr lang="en-US" sz="1400" dirty="0" smtClean="0">
                  <a:gradFill>
                    <a:gsLst>
                      <a:gs pos="2917">
                        <a:srgbClr val="FFFFFF"/>
                      </a:gs>
                      <a:gs pos="30000">
                        <a:srgbClr val="FFFFFF"/>
                      </a:gs>
                    </a:gsLst>
                    <a:lin ang="5400000" scaled="0"/>
                  </a:gradFill>
                </a:rPr>
                <a:t>groups</a:t>
              </a:r>
            </a:p>
          </p:txBody>
        </p:sp>
      </p:grpSp>
      <p:grpSp>
        <p:nvGrpSpPr>
          <p:cNvPr id="1136" name="Group 1135"/>
          <p:cNvGrpSpPr/>
          <p:nvPr/>
        </p:nvGrpSpPr>
        <p:grpSpPr>
          <a:xfrm>
            <a:off x="467591" y="2990575"/>
            <a:ext cx="3809455" cy="2936479"/>
            <a:chOff x="467591" y="2811462"/>
            <a:chExt cx="3809455" cy="2936479"/>
          </a:xfrm>
        </p:grpSpPr>
        <p:sp>
          <p:nvSpPr>
            <p:cNvPr id="421" name="Rectangle 420"/>
            <p:cNvSpPr/>
            <p:nvPr/>
          </p:nvSpPr>
          <p:spPr bwMode="auto">
            <a:xfrm>
              <a:off x="467591" y="2811462"/>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EXTEND OFFICE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EVERYWHERE</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423" name="Freeform 33"/>
            <p:cNvSpPr>
              <a:spLocks noChangeAspect="1" noEditPoints="1"/>
            </p:cNvSpPr>
            <p:nvPr/>
          </p:nvSpPr>
          <p:spPr bwMode="auto">
            <a:xfrm>
              <a:off x="2360567" y="5324602"/>
              <a:ext cx="1021212" cy="423339"/>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5" name="Freeform 35"/>
            <p:cNvSpPr>
              <a:spLocks noChangeAspect="1" noEditPoints="1"/>
            </p:cNvSpPr>
            <p:nvPr/>
          </p:nvSpPr>
          <p:spPr bwMode="auto">
            <a:xfrm>
              <a:off x="688778" y="5335070"/>
              <a:ext cx="1475836" cy="412871"/>
            </a:xfrm>
            <a:custGeom>
              <a:avLst/>
              <a:gdLst>
                <a:gd name="T0" fmla="*/ 128 w 344"/>
                <a:gd name="T1" fmla="*/ 52 h 96"/>
                <a:gd name="T2" fmla="*/ 133 w 344"/>
                <a:gd name="T3" fmla="*/ 31 h 96"/>
                <a:gd name="T4" fmla="*/ 133 w 344"/>
                <a:gd name="T5" fmla="*/ 34 h 96"/>
                <a:gd name="T6" fmla="*/ 139 w 344"/>
                <a:gd name="T7" fmla="*/ 46 h 96"/>
                <a:gd name="T8" fmla="*/ 157 w 344"/>
                <a:gd name="T9" fmla="*/ 65 h 96"/>
                <a:gd name="T10" fmla="*/ 158 w 344"/>
                <a:gd name="T11" fmla="*/ 40 h 96"/>
                <a:gd name="T12" fmla="*/ 163 w 344"/>
                <a:gd name="T13" fmla="*/ 45 h 96"/>
                <a:gd name="T14" fmla="*/ 152 w 344"/>
                <a:gd name="T15" fmla="*/ 59 h 96"/>
                <a:gd name="T16" fmla="*/ 204 w 344"/>
                <a:gd name="T17" fmla="*/ 40 h 96"/>
                <a:gd name="T18" fmla="*/ 188 w 344"/>
                <a:gd name="T19" fmla="*/ 45 h 96"/>
                <a:gd name="T20" fmla="*/ 178 w 344"/>
                <a:gd name="T21" fmla="*/ 64 h 96"/>
                <a:gd name="T22" fmla="*/ 180 w 344"/>
                <a:gd name="T23" fmla="*/ 61 h 96"/>
                <a:gd name="T24" fmla="*/ 190 w 344"/>
                <a:gd name="T25" fmla="*/ 40 h 96"/>
                <a:gd name="T26" fmla="*/ 196 w 344"/>
                <a:gd name="T27" fmla="*/ 58 h 96"/>
                <a:gd name="T28" fmla="*/ 210 w 344"/>
                <a:gd name="T29" fmla="*/ 53 h 96"/>
                <a:gd name="T30" fmla="*/ 225 w 344"/>
                <a:gd name="T31" fmla="*/ 63 h 96"/>
                <a:gd name="T32" fmla="*/ 207 w 344"/>
                <a:gd name="T33" fmla="*/ 46 h 96"/>
                <a:gd name="T34" fmla="*/ 227 w 344"/>
                <a:gd name="T35" fmla="*/ 51 h 96"/>
                <a:gd name="T36" fmla="*/ 217 w 344"/>
                <a:gd name="T37" fmla="*/ 43 h 96"/>
                <a:gd name="T38" fmla="*/ 243 w 344"/>
                <a:gd name="T39" fmla="*/ 44 h 96"/>
                <a:gd name="T40" fmla="*/ 235 w 344"/>
                <a:gd name="T41" fmla="*/ 64 h 96"/>
                <a:gd name="T42" fmla="*/ 235 w 344"/>
                <a:gd name="T43" fmla="*/ 45 h 96"/>
                <a:gd name="T44" fmla="*/ 243 w 344"/>
                <a:gd name="T45" fmla="*/ 40 h 96"/>
                <a:gd name="T46" fmla="*/ 255 w 344"/>
                <a:gd name="T47" fmla="*/ 52 h 96"/>
                <a:gd name="T48" fmla="*/ 247 w 344"/>
                <a:gd name="T49" fmla="*/ 31 h 96"/>
                <a:gd name="T50" fmla="*/ 263 w 344"/>
                <a:gd name="T51" fmla="*/ 41 h 96"/>
                <a:gd name="T52" fmla="*/ 255 w 344"/>
                <a:gd name="T53" fmla="*/ 48 h 96"/>
                <a:gd name="T54" fmla="*/ 289 w 344"/>
                <a:gd name="T55" fmla="*/ 61 h 96"/>
                <a:gd name="T56" fmla="*/ 271 w 344"/>
                <a:gd name="T57" fmla="*/ 43 h 96"/>
                <a:gd name="T58" fmla="*/ 288 w 344"/>
                <a:gd name="T59" fmla="*/ 52 h 96"/>
                <a:gd name="T60" fmla="*/ 272 w 344"/>
                <a:gd name="T61" fmla="*/ 53 h 96"/>
                <a:gd name="T62" fmla="*/ 288 w 344"/>
                <a:gd name="T63" fmla="*/ 52 h 96"/>
                <a:gd name="T64" fmla="*/ 297 w 344"/>
                <a:gd name="T65" fmla="*/ 34 h 96"/>
                <a:gd name="T66" fmla="*/ 300 w 344"/>
                <a:gd name="T67" fmla="*/ 30 h 96"/>
                <a:gd name="T68" fmla="*/ 297 w 344"/>
                <a:gd name="T69" fmla="*/ 40 h 96"/>
                <a:gd name="T70" fmla="*/ 323 w 344"/>
                <a:gd name="T71" fmla="*/ 64 h 96"/>
                <a:gd name="T72" fmla="*/ 311 w 344"/>
                <a:gd name="T73" fmla="*/ 51 h 96"/>
                <a:gd name="T74" fmla="*/ 311 w 344"/>
                <a:gd name="T75" fmla="*/ 40 h 96"/>
                <a:gd name="T76" fmla="*/ 325 w 344"/>
                <a:gd name="T77" fmla="*/ 42 h 96"/>
                <a:gd name="T78" fmla="*/ 340 w 344"/>
                <a:gd name="T79" fmla="*/ 65 h 96"/>
                <a:gd name="T80" fmla="*/ 330 w 344"/>
                <a:gd name="T81" fmla="*/ 40 h 96"/>
                <a:gd name="T82" fmla="*/ 338 w 344"/>
                <a:gd name="T83" fmla="*/ 40 h 96"/>
                <a:gd name="T84" fmla="*/ 338 w 344"/>
                <a:gd name="T85" fmla="*/ 57 h 96"/>
                <a:gd name="T86" fmla="*/ 344 w 344"/>
                <a:gd name="T87" fmla="*/ 64 h 96"/>
                <a:gd name="T88" fmla="*/ 31 w 344"/>
                <a:gd name="T89" fmla="*/ 45 h 96"/>
                <a:gd name="T90" fmla="*/ 23 w 344"/>
                <a:gd name="T91" fmla="*/ 47 h 96"/>
                <a:gd name="T92" fmla="*/ 31 w 344"/>
                <a:gd name="T93" fmla="*/ 36 h 96"/>
                <a:gd name="T94" fmla="*/ 0 w 344"/>
                <a:gd name="T95" fmla="*/ 83 h 96"/>
                <a:gd name="T96" fmla="*/ 40 w 344"/>
                <a:gd name="T97" fmla="*/ 34 h 96"/>
                <a:gd name="T98" fmla="*/ 16 w 344"/>
                <a:gd name="T99" fmla="*/ 28 h 96"/>
                <a:gd name="T100" fmla="*/ 27 w 344"/>
                <a:gd name="T101" fmla="*/ 54 h 96"/>
                <a:gd name="T102" fmla="*/ 37 w 344"/>
                <a:gd name="T103" fmla="*/ 50 h 96"/>
                <a:gd name="T104" fmla="*/ 41 w 344"/>
                <a:gd name="T105" fmla="*/ 40 h 96"/>
                <a:gd name="T106" fmla="*/ 60 w 344"/>
                <a:gd name="T107" fmla="*/ 84 h 96"/>
                <a:gd name="T108" fmla="*/ 60 w 344"/>
                <a:gd name="T109" fmla="*/ 72 h 96"/>
                <a:gd name="T110" fmla="*/ 60 w 344"/>
                <a:gd name="T111" fmla="*/ 60 h 96"/>
                <a:gd name="T112" fmla="*/ 79 w 344"/>
                <a:gd name="T113" fmla="*/ 40 h 96"/>
                <a:gd name="T114" fmla="*/ 60 w 344"/>
                <a:gd name="T115" fmla="*/ 50 h 96"/>
                <a:gd name="T116" fmla="*/ 72 w 344"/>
                <a:gd name="T11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96">
                  <a:moveTo>
                    <a:pt x="145" y="41"/>
                  </a:moveTo>
                  <a:cubicBezTo>
                    <a:pt x="145" y="44"/>
                    <a:pt x="144" y="47"/>
                    <a:pt x="141" y="49"/>
                  </a:cubicBezTo>
                  <a:cubicBezTo>
                    <a:pt x="139" y="51"/>
                    <a:pt x="136" y="52"/>
                    <a:pt x="133" y="52"/>
                  </a:cubicBezTo>
                  <a:cubicBezTo>
                    <a:pt x="128" y="52"/>
                    <a:pt x="128" y="52"/>
                    <a:pt x="128" y="52"/>
                  </a:cubicBezTo>
                  <a:cubicBezTo>
                    <a:pt x="128" y="64"/>
                    <a:pt x="128" y="64"/>
                    <a:pt x="128" y="64"/>
                  </a:cubicBezTo>
                  <a:cubicBezTo>
                    <a:pt x="124" y="64"/>
                    <a:pt x="124" y="64"/>
                    <a:pt x="124" y="64"/>
                  </a:cubicBezTo>
                  <a:cubicBezTo>
                    <a:pt x="124" y="31"/>
                    <a:pt x="124" y="31"/>
                    <a:pt x="124" y="31"/>
                  </a:cubicBezTo>
                  <a:cubicBezTo>
                    <a:pt x="133" y="31"/>
                    <a:pt x="133" y="31"/>
                    <a:pt x="133" y="31"/>
                  </a:cubicBezTo>
                  <a:cubicBezTo>
                    <a:pt x="137" y="31"/>
                    <a:pt x="140" y="32"/>
                    <a:pt x="142" y="33"/>
                  </a:cubicBezTo>
                  <a:cubicBezTo>
                    <a:pt x="144" y="35"/>
                    <a:pt x="145" y="38"/>
                    <a:pt x="145" y="41"/>
                  </a:cubicBezTo>
                  <a:close/>
                  <a:moveTo>
                    <a:pt x="141" y="41"/>
                  </a:moveTo>
                  <a:cubicBezTo>
                    <a:pt x="141" y="37"/>
                    <a:pt x="138" y="34"/>
                    <a:pt x="133" y="34"/>
                  </a:cubicBezTo>
                  <a:cubicBezTo>
                    <a:pt x="128" y="34"/>
                    <a:pt x="128" y="34"/>
                    <a:pt x="128" y="34"/>
                  </a:cubicBezTo>
                  <a:cubicBezTo>
                    <a:pt x="128" y="48"/>
                    <a:pt x="128" y="48"/>
                    <a:pt x="128" y="48"/>
                  </a:cubicBezTo>
                  <a:cubicBezTo>
                    <a:pt x="132" y="48"/>
                    <a:pt x="132" y="48"/>
                    <a:pt x="132" y="48"/>
                  </a:cubicBezTo>
                  <a:cubicBezTo>
                    <a:pt x="135" y="48"/>
                    <a:pt x="137" y="48"/>
                    <a:pt x="139" y="46"/>
                  </a:cubicBezTo>
                  <a:cubicBezTo>
                    <a:pt x="140" y="45"/>
                    <a:pt x="141" y="43"/>
                    <a:pt x="141" y="41"/>
                  </a:cubicBezTo>
                  <a:close/>
                  <a:moveTo>
                    <a:pt x="169" y="52"/>
                  </a:moveTo>
                  <a:cubicBezTo>
                    <a:pt x="169" y="56"/>
                    <a:pt x="168" y="59"/>
                    <a:pt x="166" y="61"/>
                  </a:cubicBezTo>
                  <a:cubicBezTo>
                    <a:pt x="164" y="64"/>
                    <a:pt x="161" y="65"/>
                    <a:pt x="157" y="65"/>
                  </a:cubicBezTo>
                  <a:cubicBezTo>
                    <a:pt x="154" y="65"/>
                    <a:pt x="151" y="64"/>
                    <a:pt x="149" y="62"/>
                  </a:cubicBezTo>
                  <a:cubicBezTo>
                    <a:pt x="147" y="59"/>
                    <a:pt x="146" y="56"/>
                    <a:pt x="146" y="53"/>
                  </a:cubicBezTo>
                  <a:cubicBezTo>
                    <a:pt x="146" y="49"/>
                    <a:pt x="147" y="46"/>
                    <a:pt x="149" y="43"/>
                  </a:cubicBezTo>
                  <a:cubicBezTo>
                    <a:pt x="151" y="41"/>
                    <a:pt x="154" y="40"/>
                    <a:pt x="158" y="40"/>
                  </a:cubicBezTo>
                  <a:cubicBezTo>
                    <a:pt x="162" y="40"/>
                    <a:pt x="164" y="41"/>
                    <a:pt x="166" y="43"/>
                  </a:cubicBezTo>
                  <a:cubicBezTo>
                    <a:pt x="168" y="45"/>
                    <a:pt x="169" y="48"/>
                    <a:pt x="169" y="52"/>
                  </a:cubicBezTo>
                  <a:close/>
                  <a:moveTo>
                    <a:pt x="165" y="52"/>
                  </a:moveTo>
                  <a:cubicBezTo>
                    <a:pt x="165" y="49"/>
                    <a:pt x="165" y="47"/>
                    <a:pt x="163" y="45"/>
                  </a:cubicBezTo>
                  <a:cubicBezTo>
                    <a:pt x="162" y="44"/>
                    <a:pt x="160" y="43"/>
                    <a:pt x="158" y="43"/>
                  </a:cubicBezTo>
                  <a:cubicBezTo>
                    <a:pt x="155" y="43"/>
                    <a:pt x="153" y="44"/>
                    <a:pt x="152" y="46"/>
                  </a:cubicBezTo>
                  <a:cubicBezTo>
                    <a:pt x="150" y="47"/>
                    <a:pt x="150" y="50"/>
                    <a:pt x="150" y="53"/>
                  </a:cubicBezTo>
                  <a:cubicBezTo>
                    <a:pt x="150" y="55"/>
                    <a:pt x="150" y="58"/>
                    <a:pt x="152" y="59"/>
                  </a:cubicBezTo>
                  <a:cubicBezTo>
                    <a:pt x="153" y="61"/>
                    <a:pt x="155" y="62"/>
                    <a:pt x="158" y="62"/>
                  </a:cubicBezTo>
                  <a:cubicBezTo>
                    <a:pt x="160" y="62"/>
                    <a:pt x="162" y="61"/>
                    <a:pt x="163" y="59"/>
                  </a:cubicBezTo>
                  <a:cubicBezTo>
                    <a:pt x="165" y="58"/>
                    <a:pt x="165" y="55"/>
                    <a:pt x="165" y="52"/>
                  </a:cubicBezTo>
                  <a:close/>
                  <a:moveTo>
                    <a:pt x="204" y="40"/>
                  </a:moveTo>
                  <a:cubicBezTo>
                    <a:pt x="197" y="64"/>
                    <a:pt x="197" y="64"/>
                    <a:pt x="197" y="64"/>
                  </a:cubicBezTo>
                  <a:cubicBezTo>
                    <a:pt x="193" y="64"/>
                    <a:pt x="193" y="64"/>
                    <a:pt x="193" y="64"/>
                  </a:cubicBezTo>
                  <a:cubicBezTo>
                    <a:pt x="188" y="47"/>
                    <a:pt x="188" y="47"/>
                    <a:pt x="188" y="47"/>
                  </a:cubicBezTo>
                  <a:cubicBezTo>
                    <a:pt x="188" y="47"/>
                    <a:pt x="188" y="46"/>
                    <a:pt x="188" y="45"/>
                  </a:cubicBezTo>
                  <a:cubicBezTo>
                    <a:pt x="188" y="45"/>
                    <a:pt x="188" y="45"/>
                    <a:pt x="188" y="45"/>
                  </a:cubicBezTo>
                  <a:cubicBezTo>
                    <a:pt x="188" y="46"/>
                    <a:pt x="187" y="46"/>
                    <a:pt x="187" y="47"/>
                  </a:cubicBezTo>
                  <a:cubicBezTo>
                    <a:pt x="182" y="64"/>
                    <a:pt x="182" y="64"/>
                    <a:pt x="182" y="64"/>
                  </a:cubicBezTo>
                  <a:cubicBezTo>
                    <a:pt x="178" y="64"/>
                    <a:pt x="178" y="64"/>
                    <a:pt x="178" y="64"/>
                  </a:cubicBezTo>
                  <a:cubicBezTo>
                    <a:pt x="171" y="40"/>
                    <a:pt x="171" y="40"/>
                    <a:pt x="171" y="40"/>
                  </a:cubicBezTo>
                  <a:cubicBezTo>
                    <a:pt x="175" y="40"/>
                    <a:pt x="175" y="40"/>
                    <a:pt x="175" y="40"/>
                  </a:cubicBezTo>
                  <a:cubicBezTo>
                    <a:pt x="180" y="58"/>
                    <a:pt x="180" y="58"/>
                    <a:pt x="180" y="58"/>
                  </a:cubicBezTo>
                  <a:cubicBezTo>
                    <a:pt x="180" y="59"/>
                    <a:pt x="180" y="60"/>
                    <a:pt x="180" y="61"/>
                  </a:cubicBezTo>
                  <a:cubicBezTo>
                    <a:pt x="180" y="61"/>
                    <a:pt x="180" y="61"/>
                    <a:pt x="180" y="61"/>
                  </a:cubicBezTo>
                  <a:cubicBezTo>
                    <a:pt x="180" y="60"/>
                    <a:pt x="180" y="59"/>
                    <a:pt x="181" y="58"/>
                  </a:cubicBezTo>
                  <a:cubicBezTo>
                    <a:pt x="186" y="40"/>
                    <a:pt x="186" y="40"/>
                    <a:pt x="186" y="40"/>
                  </a:cubicBezTo>
                  <a:cubicBezTo>
                    <a:pt x="190" y="40"/>
                    <a:pt x="190" y="40"/>
                    <a:pt x="190" y="40"/>
                  </a:cubicBezTo>
                  <a:cubicBezTo>
                    <a:pt x="195" y="58"/>
                    <a:pt x="195" y="58"/>
                    <a:pt x="195" y="58"/>
                  </a:cubicBezTo>
                  <a:cubicBezTo>
                    <a:pt x="195" y="59"/>
                    <a:pt x="195" y="60"/>
                    <a:pt x="195" y="61"/>
                  </a:cubicBezTo>
                  <a:cubicBezTo>
                    <a:pt x="195" y="61"/>
                    <a:pt x="195" y="61"/>
                    <a:pt x="195" y="61"/>
                  </a:cubicBezTo>
                  <a:cubicBezTo>
                    <a:pt x="195" y="60"/>
                    <a:pt x="195" y="59"/>
                    <a:pt x="196" y="58"/>
                  </a:cubicBezTo>
                  <a:cubicBezTo>
                    <a:pt x="200" y="40"/>
                    <a:pt x="200" y="40"/>
                    <a:pt x="200" y="40"/>
                  </a:cubicBezTo>
                  <a:lnTo>
                    <a:pt x="204" y="40"/>
                  </a:lnTo>
                  <a:close/>
                  <a:moveTo>
                    <a:pt x="227" y="53"/>
                  </a:moveTo>
                  <a:cubicBezTo>
                    <a:pt x="210" y="53"/>
                    <a:pt x="210" y="53"/>
                    <a:pt x="210" y="53"/>
                  </a:cubicBezTo>
                  <a:cubicBezTo>
                    <a:pt x="210" y="56"/>
                    <a:pt x="210" y="58"/>
                    <a:pt x="212" y="60"/>
                  </a:cubicBezTo>
                  <a:cubicBezTo>
                    <a:pt x="213" y="61"/>
                    <a:pt x="215" y="62"/>
                    <a:pt x="217" y="62"/>
                  </a:cubicBezTo>
                  <a:cubicBezTo>
                    <a:pt x="220" y="62"/>
                    <a:pt x="223" y="61"/>
                    <a:pt x="225" y="59"/>
                  </a:cubicBezTo>
                  <a:cubicBezTo>
                    <a:pt x="225" y="63"/>
                    <a:pt x="225" y="63"/>
                    <a:pt x="225" y="63"/>
                  </a:cubicBezTo>
                  <a:cubicBezTo>
                    <a:pt x="223" y="64"/>
                    <a:pt x="220" y="65"/>
                    <a:pt x="216" y="65"/>
                  </a:cubicBezTo>
                  <a:cubicBezTo>
                    <a:pt x="213" y="65"/>
                    <a:pt x="210" y="64"/>
                    <a:pt x="208" y="62"/>
                  </a:cubicBezTo>
                  <a:cubicBezTo>
                    <a:pt x="207" y="59"/>
                    <a:pt x="206" y="56"/>
                    <a:pt x="206" y="52"/>
                  </a:cubicBezTo>
                  <a:cubicBezTo>
                    <a:pt x="206" y="50"/>
                    <a:pt x="206" y="48"/>
                    <a:pt x="207" y="46"/>
                  </a:cubicBezTo>
                  <a:cubicBezTo>
                    <a:pt x="208" y="44"/>
                    <a:pt x="209" y="42"/>
                    <a:pt x="211" y="41"/>
                  </a:cubicBezTo>
                  <a:cubicBezTo>
                    <a:pt x="213" y="40"/>
                    <a:pt x="215" y="40"/>
                    <a:pt x="217" y="40"/>
                  </a:cubicBezTo>
                  <a:cubicBezTo>
                    <a:pt x="220" y="40"/>
                    <a:pt x="222" y="41"/>
                    <a:pt x="224" y="43"/>
                  </a:cubicBezTo>
                  <a:cubicBezTo>
                    <a:pt x="226" y="45"/>
                    <a:pt x="227" y="48"/>
                    <a:pt x="227" y="51"/>
                  </a:cubicBezTo>
                  <a:lnTo>
                    <a:pt x="227" y="53"/>
                  </a:lnTo>
                  <a:close/>
                  <a:moveTo>
                    <a:pt x="223" y="50"/>
                  </a:moveTo>
                  <a:cubicBezTo>
                    <a:pt x="223" y="48"/>
                    <a:pt x="222" y="46"/>
                    <a:pt x="221" y="45"/>
                  </a:cubicBezTo>
                  <a:cubicBezTo>
                    <a:pt x="220" y="44"/>
                    <a:pt x="218" y="43"/>
                    <a:pt x="217" y="43"/>
                  </a:cubicBezTo>
                  <a:cubicBezTo>
                    <a:pt x="215" y="43"/>
                    <a:pt x="213" y="44"/>
                    <a:pt x="212" y="45"/>
                  </a:cubicBezTo>
                  <a:cubicBezTo>
                    <a:pt x="211" y="46"/>
                    <a:pt x="210" y="48"/>
                    <a:pt x="210" y="50"/>
                  </a:cubicBezTo>
                  <a:lnTo>
                    <a:pt x="223" y="50"/>
                  </a:lnTo>
                  <a:close/>
                  <a:moveTo>
                    <a:pt x="243" y="44"/>
                  </a:moveTo>
                  <a:cubicBezTo>
                    <a:pt x="243" y="44"/>
                    <a:pt x="242" y="44"/>
                    <a:pt x="240" y="44"/>
                  </a:cubicBezTo>
                  <a:cubicBezTo>
                    <a:pt x="239" y="44"/>
                    <a:pt x="237" y="44"/>
                    <a:pt x="236" y="46"/>
                  </a:cubicBezTo>
                  <a:cubicBezTo>
                    <a:pt x="235" y="48"/>
                    <a:pt x="235" y="50"/>
                    <a:pt x="235" y="52"/>
                  </a:cubicBezTo>
                  <a:cubicBezTo>
                    <a:pt x="235" y="64"/>
                    <a:pt x="235" y="64"/>
                    <a:pt x="235" y="64"/>
                  </a:cubicBezTo>
                  <a:cubicBezTo>
                    <a:pt x="231" y="64"/>
                    <a:pt x="231" y="64"/>
                    <a:pt x="231" y="64"/>
                  </a:cubicBezTo>
                  <a:cubicBezTo>
                    <a:pt x="231" y="40"/>
                    <a:pt x="231" y="40"/>
                    <a:pt x="231" y="40"/>
                  </a:cubicBezTo>
                  <a:cubicBezTo>
                    <a:pt x="235" y="40"/>
                    <a:pt x="235" y="40"/>
                    <a:pt x="235" y="40"/>
                  </a:cubicBezTo>
                  <a:cubicBezTo>
                    <a:pt x="235" y="45"/>
                    <a:pt x="235" y="45"/>
                    <a:pt x="235" y="45"/>
                  </a:cubicBezTo>
                  <a:cubicBezTo>
                    <a:pt x="235" y="45"/>
                    <a:pt x="235" y="45"/>
                    <a:pt x="235" y="45"/>
                  </a:cubicBezTo>
                  <a:cubicBezTo>
                    <a:pt x="235" y="44"/>
                    <a:pt x="236" y="42"/>
                    <a:pt x="237" y="41"/>
                  </a:cubicBezTo>
                  <a:cubicBezTo>
                    <a:pt x="238" y="40"/>
                    <a:pt x="240" y="40"/>
                    <a:pt x="241" y="40"/>
                  </a:cubicBezTo>
                  <a:cubicBezTo>
                    <a:pt x="242" y="40"/>
                    <a:pt x="243" y="40"/>
                    <a:pt x="243" y="40"/>
                  </a:cubicBezTo>
                  <a:lnTo>
                    <a:pt x="243" y="44"/>
                  </a:lnTo>
                  <a:close/>
                  <a:moveTo>
                    <a:pt x="267" y="41"/>
                  </a:moveTo>
                  <a:cubicBezTo>
                    <a:pt x="267" y="44"/>
                    <a:pt x="266" y="47"/>
                    <a:pt x="264" y="49"/>
                  </a:cubicBezTo>
                  <a:cubicBezTo>
                    <a:pt x="262" y="51"/>
                    <a:pt x="259" y="52"/>
                    <a:pt x="255" y="52"/>
                  </a:cubicBezTo>
                  <a:cubicBezTo>
                    <a:pt x="251" y="52"/>
                    <a:pt x="251" y="52"/>
                    <a:pt x="251" y="52"/>
                  </a:cubicBezTo>
                  <a:cubicBezTo>
                    <a:pt x="251" y="64"/>
                    <a:pt x="251" y="64"/>
                    <a:pt x="251" y="64"/>
                  </a:cubicBezTo>
                  <a:cubicBezTo>
                    <a:pt x="247" y="64"/>
                    <a:pt x="247" y="64"/>
                    <a:pt x="247" y="64"/>
                  </a:cubicBezTo>
                  <a:cubicBezTo>
                    <a:pt x="247" y="31"/>
                    <a:pt x="247" y="31"/>
                    <a:pt x="247" y="31"/>
                  </a:cubicBezTo>
                  <a:cubicBezTo>
                    <a:pt x="256" y="31"/>
                    <a:pt x="256" y="31"/>
                    <a:pt x="256" y="31"/>
                  </a:cubicBezTo>
                  <a:cubicBezTo>
                    <a:pt x="260" y="31"/>
                    <a:pt x="262" y="32"/>
                    <a:pt x="264" y="33"/>
                  </a:cubicBezTo>
                  <a:cubicBezTo>
                    <a:pt x="266" y="35"/>
                    <a:pt x="267" y="38"/>
                    <a:pt x="267" y="41"/>
                  </a:cubicBezTo>
                  <a:close/>
                  <a:moveTo>
                    <a:pt x="263" y="41"/>
                  </a:moveTo>
                  <a:cubicBezTo>
                    <a:pt x="263" y="37"/>
                    <a:pt x="261" y="34"/>
                    <a:pt x="255" y="34"/>
                  </a:cubicBezTo>
                  <a:cubicBezTo>
                    <a:pt x="251" y="34"/>
                    <a:pt x="251" y="34"/>
                    <a:pt x="251" y="34"/>
                  </a:cubicBezTo>
                  <a:cubicBezTo>
                    <a:pt x="251" y="48"/>
                    <a:pt x="251" y="48"/>
                    <a:pt x="251" y="48"/>
                  </a:cubicBezTo>
                  <a:cubicBezTo>
                    <a:pt x="255" y="48"/>
                    <a:pt x="255" y="48"/>
                    <a:pt x="255" y="48"/>
                  </a:cubicBezTo>
                  <a:cubicBezTo>
                    <a:pt x="258" y="48"/>
                    <a:pt x="260" y="48"/>
                    <a:pt x="261" y="46"/>
                  </a:cubicBezTo>
                  <a:cubicBezTo>
                    <a:pt x="262" y="45"/>
                    <a:pt x="263" y="43"/>
                    <a:pt x="263" y="41"/>
                  </a:cubicBezTo>
                  <a:close/>
                  <a:moveTo>
                    <a:pt x="292" y="52"/>
                  </a:moveTo>
                  <a:cubicBezTo>
                    <a:pt x="292" y="56"/>
                    <a:pt x="291" y="59"/>
                    <a:pt x="289" y="61"/>
                  </a:cubicBezTo>
                  <a:cubicBezTo>
                    <a:pt x="286" y="64"/>
                    <a:pt x="284" y="65"/>
                    <a:pt x="280" y="65"/>
                  </a:cubicBezTo>
                  <a:cubicBezTo>
                    <a:pt x="276" y="65"/>
                    <a:pt x="274" y="64"/>
                    <a:pt x="271" y="62"/>
                  </a:cubicBezTo>
                  <a:cubicBezTo>
                    <a:pt x="269" y="59"/>
                    <a:pt x="268" y="56"/>
                    <a:pt x="268" y="53"/>
                  </a:cubicBezTo>
                  <a:cubicBezTo>
                    <a:pt x="268" y="49"/>
                    <a:pt x="269" y="46"/>
                    <a:pt x="271" y="43"/>
                  </a:cubicBezTo>
                  <a:cubicBezTo>
                    <a:pt x="274" y="41"/>
                    <a:pt x="277" y="40"/>
                    <a:pt x="280" y="40"/>
                  </a:cubicBezTo>
                  <a:cubicBezTo>
                    <a:pt x="284" y="40"/>
                    <a:pt x="287" y="41"/>
                    <a:pt x="289" y="43"/>
                  </a:cubicBezTo>
                  <a:cubicBezTo>
                    <a:pt x="291" y="45"/>
                    <a:pt x="292" y="48"/>
                    <a:pt x="292" y="52"/>
                  </a:cubicBezTo>
                  <a:close/>
                  <a:moveTo>
                    <a:pt x="288" y="52"/>
                  </a:moveTo>
                  <a:cubicBezTo>
                    <a:pt x="288" y="49"/>
                    <a:pt x="287" y="47"/>
                    <a:pt x="286" y="45"/>
                  </a:cubicBezTo>
                  <a:cubicBezTo>
                    <a:pt x="285" y="44"/>
                    <a:pt x="283" y="43"/>
                    <a:pt x="280" y="43"/>
                  </a:cubicBezTo>
                  <a:cubicBezTo>
                    <a:pt x="278" y="43"/>
                    <a:pt x="276" y="44"/>
                    <a:pt x="274" y="46"/>
                  </a:cubicBezTo>
                  <a:cubicBezTo>
                    <a:pt x="273" y="47"/>
                    <a:pt x="272" y="50"/>
                    <a:pt x="272" y="53"/>
                  </a:cubicBezTo>
                  <a:cubicBezTo>
                    <a:pt x="272" y="55"/>
                    <a:pt x="273" y="58"/>
                    <a:pt x="274" y="59"/>
                  </a:cubicBezTo>
                  <a:cubicBezTo>
                    <a:pt x="276" y="61"/>
                    <a:pt x="278" y="62"/>
                    <a:pt x="280" y="62"/>
                  </a:cubicBezTo>
                  <a:cubicBezTo>
                    <a:pt x="283" y="62"/>
                    <a:pt x="285" y="61"/>
                    <a:pt x="286" y="59"/>
                  </a:cubicBezTo>
                  <a:cubicBezTo>
                    <a:pt x="287" y="58"/>
                    <a:pt x="288" y="55"/>
                    <a:pt x="288" y="52"/>
                  </a:cubicBezTo>
                  <a:close/>
                  <a:moveTo>
                    <a:pt x="301" y="32"/>
                  </a:moveTo>
                  <a:cubicBezTo>
                    <a:pt x="301" y="33"/>
                    <a:pt x="301" y="33"/>
                    <a:pt x="300" y="34"/>
                  </a:cubicBezTo>
                  <a:cubicBezTo>
                    <a:pt x="300" y="34"/>
                    <a:pt x="299" y="34"/>
                    <a:pt x="298" y="34"/>
                  </a:cubicBezTo>
                  <a:cubicBezTo>
                    <a:pt x="298" y="34"/>
                    <a:pt x="297" y="34"/>
                    <a:pt x="297" y="34"/>
                  </a:cubicBezTo>
                  <a:cubicBezTo>
                    <a:pt x="296" y="33"/>
                    <a:pt x="296" y="33"/>
                    <a:pt x="296" y="32"/>
                  </a:cubicBezTo>
                  <a:cubicBezTo>
                    <a:pt x="296" y="31"/>
                    <a:pt x="296" y="31"/>
                    <a:pt x="297" y="30"/>
                  </a:cubicBezTo>
                  <a:cubicBezTo>
                    <a:pt x="297" y="30"/>
                    <a:pt x="298" y="29"/>
                    <a:pt x="298" y="29"/>
                  </a:cubicBezTo>
                  <a:cubicBezTo>
                    <a:pt x="299" y="29"/>
                    <a:pt x="300" y="30"/>
                    <a:pt x="300" y="30"/>
                  </a:cubicBezTo>
                  <a:cubicBezTo>
                    <a:pt x="301" y="31"/>
                    <a:pt x="301" y="31"/>
                    <a:pt x="301" y="32"/>
                  </a:cubicBezTo>
                  <a:close/>
                  <a:moveTo>
                    <a:pt x="300" y="64"/>
                  </a:moveTo>
                  <a:cubicBezTo>
                    <a:pt x="297" y="64"/>
                    <a:pt x="297" y="64"/>
                    <a:pt x="297" y="64"/>
                  </a:cubicBezTo>
                  <a:cubicBezTo>
                    <a:pt x="297" y="40"/>
                    <a:pt x="297" y="40"/>
                    <a:pt x="297" y="40"/>
                  </a:cubicBezTo>
                  <a:cubicBezTo>
                    <a:pt x="300" y="40"/>
                    <a:pt x="300" y="40"/>
                    <a:pt x="300" y="40"/>
                  </a:cubicBezTo>
                  <a:lnTo>
                    <a:pt x="300" y="64"/>
                  </a:lnTo>
                  <a:close/>
                  <a:moveTo>
                    <a:pt x="327" y="64"/>
                  </a:moveTo>
                  <a:cubicBezTo>
                    <a:pt x="323" y="64"/>
                    <a:pt x="323" y="64"/>
                    <a:pt x="323" y="64"/>
                  </a:cubicBezTo>
                  <a:cubicBezTo>
                    <a:pt x="323" y="51"/>
                    <a:pt x="323" y="51"/>
                    <a:pt x="323" y="51"/>
                  </a:cubicBezTo>
                  <a:cubicBezTo>
                    <a:pt x="323" y="46"/>
                    <a:pt x="321" y="43"/>
                    <a:pt x="317" y="43"/>
                  </a:cubicBezTo>
                  <a:cubicBezTo>
                    <a:pt x="315" y="43"/>
                    <a:pt x="314" y="44"/>
                    <a:pt x="313" y="45"/>
                  </a:cubicBezTo>
                  <a:cubicBezTo>
                    <a:pt x="311" y="47"/>
                    <a:pt x="311" y="48"/>
                    <a:pt x="311" y="51"/>
                  </a:cubicBezTo>
                  <a:cubicBezTo>
                    <a:pt x="311" y="64"/>
                    <a:pt x="311" y="64"/>
                    <a:pt x="311" y="64"/>
                  </a:cubicBezTo>
                  <a:cubicBezTo>
                    <a:pt x="307" y="64"/>
                    <a:pt x="307" y="64"/>
                    <a:pt x="307" y="64"/>
                  </a:cubicBezTo>
                  <a:cubicBezTo>
                    <a:pt x="307" y="40"/>
                    <a:pt x="307" y="40"/>
                    <a:pt x="307" y="40"/>
                  </a:cubicBezTo>
                  <a:cubicBezTo>
                    <a:pt x="311" y="40"/>
                    <a:pt x="311" y="40"/>
                    <a:pt x="311" y="40"/>
                  </a:cubicBezTo>
                  <a:cubicBezTo>
                    <a:pt x="311" y="44"/>
                    <a:pt x="311" y="44"/>
                    <a:pt x="311" y="44"/>
                  </a:cubicBezTo>
                  <a:cubicBezTo>
                    <a:pt x="311" y="44"/>
                    <a:pt x="311" y="44"/>
                    <a:pt x="311" y="44"/>
                  </a:cubicBezTo>
                  <a:cubicBezTo>
                    <a:pt x="313" y="41"/>
                    <a:pt x="315" y="40"/>
                    <a:pt x="319" y="40"/>
                  </a:cubicBezTo>
                  <a:cubicBezTo>
                    <a:pt x="321" y="40"/>
                    <a:pt x="323" y="41"/>
                    <a:pt x="325" y="42"/>
                  </a:cubicBezTo>
                  <a:cubicBezTo>
                    <a:pt x="326" y="44"/>
                    <a:pt x="327" y="47"/>
                    <a:pt x="327" y="50"/>
                  </a:cubicBezTo>
                  <a:lnTo>
                    <a:pt x="327" y="64"/>
                  </a:lnTo>
                  <a:close/>
                  <a:moveTo>
                    <a:pt x="344" y="64"/>
                  </a:moveTo>
                  <a:cubicBezTo>
                    <a:pt x="343" y="65"/>
                    <a:pt x="342" y="65"/>
                    <a:pt x="340" y="65"/>
                  </a:cubicBezTo>
                  <a:cubicBezTo>
                    <a:pt x="336" y="65"/>
                    <a:pt x="334" y="63"/>
                    <a:pt x="334" y="58"/>
                  </a:cubicBezTo>
                  <a:cubicBezTo>
                    <a:pt x="334" y="44"/>
                    <a:pt x="334" y="44"/>
                    <a:pt x="334" y="44"/>
                  </a:cubicBezTo>
                  <a:cubicBezTo>
                    <a:pt x="330" y="44"/>
                    <a:pt x="330" y="44"/>
                    <a:pt x="330" y="44"/>
                  </a:cubicBezTo>
                  <a:cubicBezTo>
                    <a:pt x="330" y="40"/>
                    <a:pt x="330" y="40"/>
                    <a:pt x="330" y="40"/>
                  </a:cubicBezTo>
                  <a:cubicBezTo>
                    <a:pt x="334" y="40"/>
                    <a:pt x="334" y="40"/>
                    <a:pt x="334" y="40"/>
                  </a:cubicBezTo>
                  <a:cubicBezTo>
                    <a:pt x="334" y="35"/>
                    <a:pt x="334" y="35"/>
                    <a:pt x="334" y="35"/>
                  </a:cubicBezTo>
                  <a:cubicBezTo>
                    <a:pt x="338" y="33"/>
                    <a:pt x="338" y="33"/>
                    <a:pt x="338" y="33"/>
                  </a:cubicBezTo>
                  <a:cubicBezTo>
                    <a:pt x="338" y="40"/>
                    <a:pt x="338" y="40"/>
                    <a:pt x="338" y="40"/>
                  </a:cubicBezTo>
                  <a:cubicBezTo>
                    <a:pt x="344" y="40"/>
                    <a:pt x="344" y="40"/>
                    <a:pt x="344" y="40"/>
                  </a:cubicBezTo>
                  <a:cubicBezTo>
                    <a:pt x="344" y="44"/>
                    <a:pt x="344" y="44"/>
                    <a:pt x="344" y="44"/>
                  </a:cubicBezTo>
                  <a:cubicBezTo>
                    <a:pt x="338" y="44"/>
                    <a:pt x="338" y="44"/>
                    <a:pt x="338" y="44"/>
                  </a:cubicBezTo>
                  <a:cubicBezTo>
                    <a:pt x="338" y="57"/>
                    <a:pt x="338" y="57"/>
                    <a:pt x="338" y="57"/>
                  </a:cubicBezTo>
                  <a:cubicBezTo>
                    <a:pt x="338" y="59"/>
                    <a:pt x="338" y="60"/>
                    <a:pt x="339" y="61"/>
                  </a:cubicBezTo>
                  <a:cubicBezTo>
                    <a:pt x="339" y="61"/>
                    <a:pt x="340" y="62"/>
                    <a:pt x="341" y="62"/>
                  </a:cubicBezTo>
                  <a:cubicBezTo>
                    <a:pt x="342" y="62"/>
                    <a:pt x="343" y="61"/>
                    <a:pt x="344" y="61"/>
                  </a:cubicBezTo>
                  <a:lnTo>
                    <a:pt x="344" y="64"/>
                  </a:lnTo>
                  <a:close/>
                  <a:moveTo>
                    <a:pt x="32" y="38"/>
                  </a:moveTo>
                  <a:cubicBezTo>
                    <a:pt x="32" y="39"/>
                    <a:pt x="33" y="40"/>
                    <a:pt x="33" y="41"/>
                  </a:cubicBezTo>
                  <a:cubicBezTo>
                    <a:pt x="33" y="42"/>
                    <a:pt x="32" y="43"/>
                    <a:pt x="32" y="43"/>
                  </a:cubicBezTo>
                  <a:cubicBezTo>
                    <a:pt x="32" y="44"/>
                    <a:pt x="32" y="45"/>
                    <a:pt x="31" y="45"/>
                  </a:cubicBezTo>
                  <a:cubicBezTo>
                    <a:pt x="30" y="46"/>
                    <a:pt x="30" y="46"/>
                    <a:pt x="29" y="47"/>
                  </a:cubicBezTo>
                  <a:cubicBezTo>
                    <a:pt x="28" y="47"/>
                    <a:pt x="27" y="47"/>
                    <a:pt x="26" y="47"/>
                  </a:cubicBezTo>
                  <a:cubicBezTo>
                    <a:pt x="23" y="47"/>
                    <a:pt x="23" y="47"/>
                    <a:pt x="23" y="47"/>
                  </a:cubicBezTo>
                  <a:cubicBezTo>
                    <a:pt x="23" y="47"/>
                    <a:pt x="23" y="47"/>
                    <a:pt x="23" y="47"/>
                  </a:cubicBezTo>
                  <a:cubicBezTo>
                    <a:pt x="23" y="35"/>
                    <a:pt x="23" y="35"/>
                    <a:pt x="23" y="35"/>
                  </a:cubicBezTo>
                  <a:cubicBezTo>
                    <a:pt x="26" y="35"/>
                    <a:pt x="26" y="35"/>
                    <a:pt x="26" y="35"/>
                  </a:cubicBezTo>
                  <a:cubicBezTo>
                    <a:pt x="27" y="35"/>
                    <a:pt x="28" y="35"/>
                    <a:pt x="29" y="35"/>
                  </a:cubicBezTo>
                  <a:cubicBezTo>
                    <a:pt x="30" y="35"/>
                    <a:pt x="30" y="35"/>
                    <a:pt x="31" y="36"/>
                  </a:cubicBezTo>
                  <a:cubicBezTo>
                    <a:pt x="32" y="36"/>
                    <a:pt x="32" y="37"/>
                    <a:pt x="32" y="38"/>
                  </a:cubicBezTo>
                  <a:close/>
                  <a:moveTo>
                    <a:pt x="56" y="0"/>
                  </a:moveTo>
                  <a:cubicBezTo>
                    <a:pt x="56" y="96"/>
                    <a:pt x="56" y="96"/>
                    <a:pt x="56" y="96"/>
                  </a:cubicBezTo>
                  <a:cubicBezTo>
                    <a:pt x="0" y="83"/>
                    <a:pt x="0" y="83"/>
                    <a:pt x="0" y="83"/>
                  </a:cubicBezTo>
                  <a:cubicBezTo>
                    <a:pt x="0" y="13"/>
                    <a:pt x="0" y="13"/>
                    <a:pt x="0" y="13"/>
                  </a:cubicBezTo>
                  <a:lnTo>
                    <a:pt x="56" y="0"/>
                  </a:lnTo>
                  <a:close/>
                  <a:moveTo>
                    <a:pt x="41" y="40"/>
                  </a:moveTo>
                  <a:cubicBezTo>
                    <a:pt x="41" y="38"/>
                    <a:pt x="41" y="36"/>
                    <a:pt x="40" y="34"/>
                  </a:cubicBezTo>
                  <a:cubicBezTo>
                    <a:pt x="40" y="33"/>
                    <a:pt x="39" y="31"/>
                    <a:pt x="38" y="30"/>
                  </a:cubicBezTo>
                  <a:cubicBezTo>
                    <a:pt x="37" y="29"/>
                    <a:pt x="35" y="29"/>
                    <a:pt x="33" y="28"/>
                  </a:cubicBezTo>
                  <a:cubicBezTo>
                    <a:pt x="32" y="28"/>
                    <a:pt x="30" y="28"/>
                    <a:pt x="28" y="28"/>
                  </a:cubicBezTo>
                  <a:cubicBezTo>
                    <a:pt x="16" y="28"/>
                    <a:pt x="16" y="28"/>
                    <a:pt x="16" y="28"/>
                  </a:cubicBezTo>
                  <a:cubicBezTo>
                    <a:pt x="16" y="67"/>
                    <a:pt x="16" y="67"/>
                    <a:pt x="16" y="67"/>
                  </a:cubicBezTo>
                  <a:cubicBezTo>
                    <a:pt x="23" y="68"/>
                    <a:pt x="23" y="68"/>
                    <a:pt x="23" y="68"/>
                  </a:cubicBezTo>
                  <a:cubicBezTo>
                    <a:pt x="23" y="54"/>
                    <a:pt x="23" y="54"/>
                    <a:pt x="23" y="54"/>
                  </a:cubicBezTo>
                  <a:cubicBezTo>
                    <a:pt x="27" y="54"/>
                    <a:pt x="27" y="54"/>
                    <a:pt x="27" y="54"/>
                  </a:cubicBezTo>
                  <a:cubicBezTo>
                    <a:pt x="28" y="54"/>
                    <a:pt x="29" y="54"/>
                    <a:pt x="30" y="54"/>
                  </a:cubicBezTo>
                  <a:cubicBezTo>
                    <a:pt x="31" y="53"/>
                    <a:pt x="32" y="53"/>
                    <a:pt x="33" y="53"/>
                  </a:cubicBezTo>
                  <a:cubicBezTo>
                    <a:pt x="34" y="53"/>
                    <a:pt x="34" y="52"/>
                    <a:pt x="35" y="52"/>
                  </a:cubicBezTo>
                  <a:cubicBezTo>
                    <a:pt x="36" y="51"/>
                    <a:pt x="37" y="51"/>
                    <a:pt x="37" y="50"/>
                  </a:cubicBezTo>
                  <a:cubicBezTo>
                    <a:pt x="38" y="49"/>
                    <a:pt x="39" y="49"/>
                    <a:pt x="39" y="48"/>
                  </a:cubicBezTo>
                  <a:cubicBezTo>
                    <a:pt x="39" y="47"/>
                    <a:pt x="40" y="46"/>
                    <a:pt x="40" y="46"/>
                  </a:cubicBezTo>
                  <a:cubicBezTo>
                    <a:pt x="41" y="45"/>
                    <a:pt x="41" y="44"/>
                    <a:pt x="41" y="43"/>
                  </a:cubicBezTo>
                  <a:cubicBezTo>
                    <a:pt x="41" y="42"/>
                    <a:pt x="41" y="41"/>
                    <a:pt x="41" y="40"/>
                  </a:cubicBezTo>
                  <a:close/>
                  <a:moveTo>
                    <a:pt x="96" y="16"/>
                  </a:moveTo>
                  <a:cubicBezTo>
                    <a:pt x="96" y="80"/>
                    <a:pt x="96" y="80"/>
                    <a:pt x="96" y="80"/>
                  </a:cubicBezTo>
                  <a:cubicBezTo>
                    <a:pt x="96" y="81"/>
                    <a:pt x="93" y="84"/>
                    <a:pt x="92" y="84"/>
                  </a:cubicBezTo>
                  <a:cubicBezTo>
                    <a:pt x="60" y="84"/>
                    <a:pt x="60" y="84"/>
                    <a:pt x="60" y="84"/>
                  </a:cubicBezTo>
                  <a:cubicBezTo>
                    <a:pt x="60" y="76"/>
                    <a:pt x="60" y="76"/>
                    <a:pt x="60" y="76"/>
                  </a:cubicBezTo>
                  <a:cubicBezTo>
                    <a:pt x="84" y="76"/>
                    <a:pt x="84" y="76"/>
                    <a:pt x="84" y="76"/>
                  </a:cubicBezTo>
                  <a:cubicBezTo>
                    <a:pt x="84" y="72"/>
                    <a:pt x="84" y="72"/>
                    <a:pt x="84" y="72"/>
                  </a:cubicBezTo>
                  <a:cubicBezTo>
                    <a:pt x="60" y="72"/>
                    <a:pt x="60" y="72"/>
                    <a:pt x="60" y="72"/>
                  </a:cubicBezTo>
                  <a:cubicBezTo>
                    <a:pt x="60" y="64"/>
                    <a:pt x="60" y="64"/>
                    <a:pt x="60" y="64"/>
                  </a:cubicBezTo>
                  <a:cubicBezTo>
                    <a:pt x="84" y="64"/>
                    <a:pt x="84" y="64"/>
                    <a:pt x="84" y="64"/>
                  </a:cubicBezTo>
                  <a:cubicBezTo>
                    <a:pt x="84" y="60"/>
                    <a:pt x="84" y="60"/>
                    <a:pt x="84" y="60"/>
                  </a:cubicBezTo>
                  <a:cubicBezTo>
                    <a:pt x="60" y="60"/>
                    <a:pt x="60" y="60"/>
                    <a:pt x="60" y="60"/>
                  </a:cubicBezTo>
                  <a:cubicBezTo>
                    <a:pt x="60" y="12"/>
                    <a:pt x="60" y="12"/>
                    <a:pt x="60" y="12"/>
                  </a:cubicBezTo>
                  <a:cubicBezTo>
                    <a:pt x="92" y="12"/>
                    <a:pt x="92" y="12"/>
                    <a:pt x="92" y="12"/>
                  </a:cubicBezTo>
                  <a:cubicBezTo>
                    <a:pt x="93" y="12"/>
                    <a:pt x="96" y="14"/>
                    <a:pt x="96" y="16"/>
                  </a:cubicBezTo>
                  <a:close/>
                  <a:moveTo>
                    <a:pt x="79" y="40"/>
                  </a:moveTo>
                  <a:cubicBezTo>
                    <a:pt x="68" y="40"/>
                    <a:pt x="68" y="40"/>
                    <a:pt x="68" y="40"/>
                  </a:cubicBezTo>
                  <a:cubicBezTo>
                    <a:pt x="67" y="28"/>
                    <a:pt x="67" y="28"/>
                    <a:pt x="67" y="28"/>
                  </a:cubicBezTo>
                  <a:cubicBezTo>
                    <a:pt x="65" y="28"/>
                    <a:pt x="62" y="28"/>
                    <a:pt x="60" y="29"/>
                  </a:cubicBezTo>
                  <a:cubicBezTo>
                    <a:pt x="60" y="50"/>
                    <a:pt x="60" y="50"/>
                    <a:pt x="60" y="50"/>
                  </a:cubicBezTo>
                  <a:cubicBezTo>
                    <a:pt x="62" y="51"/>
                    <a:pt x="64" y="52"/>
                    <a:pt x="66" y="52"/>
                  </a:cubicBezTo>
                  <a:cubicBezTo>
                    <a:pt x="73" y="52"/>
                    <a:pt x="79" y="46"/>
                    <a:pt x="79" y="40"/>
                  </a:cubicBezTo>
                  <a:close/>
                  <a:moveTo>
                    <a:pt x="84" y="36"/>
                  </a:moveTo>
                  <a:cubicBezTo>
                    <a:pt x="84" y="29"/>
                    <a:pt x="78" y="24"/>
                    <a:pt x="72" y="24"/>
                  </a:cubicBezTo>
                  <a:cubicBezTo>
                    <a:pt x="72" y="36"/>
                    <a:pt x="72" y="36"/>
                    <a:pt x="72" y="36"/>
                  </a:cubicBezTo>
                  <a:lnTo>
                    <a:pt x="8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426" name="Group 53"/>
            <p:cNvGrpSpPr>
              <a:grpSpLocks noChangeAspect="1"/>
            </p:cNvGrpSpPr>
            <p:nvPr/>
          </p:nvGrpSpPr>
          <p:grpSpPr bwMode="auto">
            <a:xfrm>
              <a:off x="2360567" y="4060516"/>
              <a:ext cx="1116436" cy="426958"/>
              <a:chOff x="3453" y="2013"/>
              <a:chExt cx="774" cy="296"/>
            </a:xfrm>
          </p:grpSpPr>
          <p:sp>
            <p:nvSpPr>
              <p:cNvPr id="464"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5"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6"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7"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8"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9"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0"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1"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2"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3"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4"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5"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6"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28" name="Freeform 30"/>
            <p:cNvSpPr>
              <a:spLocks noChangeAspect="1" noEditPoints="1"/>
            </p:cNvSpPr>
            <p:nvPr/>
          </p:nvSpPr>
          <p:spPr bwMode="auto">
            <a:xfrm>
              <a:off x="688778" y="4060516"/>
              <a:ext cx="946210" cy="421359"/>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9" name="Freeform 39"/>
            <p:cNvSpPr>
              <a:spLocks noChangeAspect="1" noEditPoints="1"/>
            </p:cNvSpPr>
            <p:nvPr/>
          </p:nvSpPr>
          <p:spPr bwMode="auto">
            <a:xfrm>
              <a:off x="688778" y="4685516"/>
              <a:ext cx="1242980" cy="425853"/>
            </a:xfrm>
            <a:custGeom>
              <a:avLst/>
              <a:gdLst>
                <a:gd name="T0" fmla="*/ 96 w 286"/>
                <a:gd name="T1" fmla="*/ 27 h 96"/>
                <a:gd name="T2" fmla="*/ 72 w 286"/>
                <a:gd name="T3" fmla="*/ 57 h 96"/>
                <a:gd name="T4" fmla="*/ 92 w 286"/>
                <a:gd name="T5" fmla="*/ 76 h 96"/>
                <a:gd name="T6" fmla="*/ 35 w 286"/>
                <a:gd name="T7" fmla="*/ 43 h 96"/>
                <a:gd name="T8" fmla="*/ 31 w 286"/>
                <a:gd name="T9" fmla="*/ 37 h 96"/>
                <a:gd name="T10" fmla="*/ 24 w 286"/>
                <a:gd name="T11" fmla="*/ 37 h 96"/>
                <a:gd name="T12" fmla="*/ 20 w 286"/>
                <a:gd name="T13" fmla="*/ 43 h 96"/>
                <a:gd name="T14" fmla="*/ 20 w 286"/>
                <a:gd name="T15" fmla="*/ 53 h 96"/>
                <a:gd name="T16" fmla="*/ 25 w 286"/>
                <a:gd name="T17" fmla="*/ 59 h 96"/>
                <a:gd name="T18" fmla="*/ 31 w 286"/>
                <a:gd name="T19" fmla="*/ 59 h 96"/>
                <a:gd name="T20" fmla="*/ 35 w 286"/>
                <a:gd name="T21" fmla="*/ 53 h 96"/>
                <a:gd name="T22" fmla="*/ 35 w 286"/>
                <a:gd name="T23" fmla="*/ 43 h 96"/>
                <a:gd name="T24" fmla="*/ 0 w 286"/>
                <a:gd name="T25" fmla="*/ 13 h 96"/>
                <a:gd name="T26" fmla="*/ 43 w 286"/>
                <a:gd name="T27" fmla="*/ 39 h 96"/>
                <a:gd name="T28" fmla="*/ 34 w 286"/>
                <a:gd name="T29" fmla="*/ 29 h 96"/>
                <a:gd name="T30" fmla="*/ 21 w 286"/>
                <a:gd name="T31" fmla="*/ 30 h 96"/>
                <a:gd name="T32" fmla="*/ 13 w 286"/>
                <a:gd name="T33" fmla="*/ 41 h 96"/>
                <a:gd name="T34" fmla="*/ 13 w 286"/>
                <a:gd name="T35" fmla="*/ 56 h 96"/>
                <a:gd name="T36" fmla="*/ 21 w 286"/>
                <a:gd name="T37" fmla="*/ 66 h 96"/>
                <a:gd name="T38" fmla="*/ 34 w 286"/>
                <a:gd name="T39" fmla="*/ 67 h 96"/>
                <a:gd name="T40" fmla="*/ 43 w 286"/>
                <a:gd name="T41" fmla="*/ 56 h 96"/>
                <a:gd name="T42" fmla="*/ 155 w 286"/>
                <a:gd name="T43" fmla="*/ 57 h 96"/>
                <a:gd name="T44" fmla="*/ 127 w 286"/>
                <a:gd name="T45" fmla="*/ 57 h 96"/>
                <a:gd name="T46" fmla="*/ 141 w 286"/>
                <a:gd name="T47" fmla="*/ 31 h 96"/>
                <a:gd name="T48" fmla="*/ 153 w 286"/>
                <a:gd name="T49" fmla="*/ 48 h 96"/>
                <a:gd name="T50" fmla="*/ 131 w 286"/>
                <a:gd name="T51" fmla="*/ 41 h 96"/>
                <a:gd name="T52" fmla="*/ 141 w 286"/>
                <a:gd name="T53" fmla="*/ 62 h 96"/>
                <a:gd name="T54" fmla="*/ 177 w 286"/>
                <a:gd name="T55" fmla="*/ 65 h 96"/>
                <a:gd name="T56" fmla="*/ 161 w 286"/>
                <a:gd name="T57" fmla="*/ 55 h 96"/>
                <a:gd name="T58" fmla="*/ 171 w 286"/>
                <a:gd name="T59" fmla="*/ 62 h 96"/>
                <a:gd name="T60" fmla="*/ 181 w 286"/>
                <a:gd name="T61" fmla="*/ 41 h 96"/>
                <a:gd name="T62" fmla="*/ 189 w 286"/>
                <a:gd name="T63" fmla="*/ 58 h 96"/>
                <a:gd name="T64" fmla="*/ 189 w 286"/>
                <a:gd name="T65" fmla="*/ 41 h 96"/>
                <a:gd name="T66" fmla="*/ 199 w 286"/>
                <a:gd name="T67" fmla="*/ 41 h 96"/>
                <a:gd name="T68" fmla="*/ 193 w 286"/>
                <a:gd name="T69" fmla="*/ 61 h 96"/>
                <a:gd name="T70" fmla="*/ 206 w 286"/>
                <a:gd name="T71" fmla="*/ 65 h 96"/>
                <a:gd name="T72" fmla="*/ 206 w 286"/>
                <a:gd name="T73" fmla="*/ 65 h 96"/>
                <a:gd name="T74" fmla="*/ 214 w 286"/>
                <a:gd name="T75" fmla="*/ 62 h 96"/>
                <a:gd name="T76" fmla="*/ 232 w 286"/>
                <a:gd name="T77" fmla="*/ 44 h 96"/>
                <a:gd name="T78" fmla="*/ 223 w 286"/>
                <a:gd name="T79" fmla="*/ 44 h 96"/>
                <a:gd name="T80" fmla="*/ 223 w 286"/>
                <a:gd name="T81" fmla="*/ 62 h 96"/>
                <a:gd name="T82" fmla="*/ 258 w 286"/>
                <a:gd name="T83" fmla="*/ 62 h 96"/>
                <a:gd name="T84" fmla="*/ 241 w 286"/>
                <a:gd name="T85" fmla="*/ 44 h 96"/>
                <a:gd name="T86" fmla="*/ 257 w 286"/>
                <a:gd name="T87" fmla="*/ 53 h 96"/>
                <a:gd name="T88" fmla="*/ 241 w 286"/>
                <a:gd name="T89" fmla="*/ 53 h 96"/>
                <a:gd name="T90" fmla="*/ 257 w 286"/>
                <a:gd name="T91" fmla="*/ 53 h 96"/>
                <a:gd name="T92" fmla="*/ 270 w 286"/>
                <a:gd name="T93" fmla="*/ 53 h 96"/>
                <a:gd name="T94" fmla="*/ 270 w 286"/>
                <a:gd name="T95" fmla="*/ 29 h 96"/>
                <a:gd name="T96" fmla="*/ 285 w 286"/>
                <a:gd name="T97"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6">
                  <a:moveTo>
                    <a:pt x="60" y="40"/>
                  </a:moveTo>
                  <a:cubicBezTo>
                    <a:pt x="60" y="24"/>
                    <a:pt x="60" y="24"/>
                    <a:pt x="60" y="24"/>
                  </a:cubicBezTo>
                  <a:cubicBezTo>
                    <a:pt x="92" y="24"/>
                    <a:pt x="92" y="24"/>
                    <a:pt x="92" y="24"/>
                  </a:cubicBezTo>
                  <a:cubicBezTo>
                    <a:pt x="94" y="24"/>
                    <a:pt x="96" y="26"/>
                    <a:pt x="96" y="27"/>
                  </a:cubicBezTo>
                  <a:cubicBezTo>
                    <a:pt x="72" y="50"/>
                    <a:pt x="72" y="50"/>
                    <a:pt x="72" y="50"/>
                  </a:cubicBezTo>
                  <a:lnTo>
                    <a:pt x="60" y="40"/>
                  </a:lnTo>
                  <a:close/>
                  <a:moveTo>
                    <a:pt x="74" y="56"/>
                  </a:moveTo>
                  <a:cubicBezTo>
                    <a:pt x="74" y="57"/>
                    <a:pt x="73" y="57"/>
                    <a:pt x="72" y="57"/>
                  </a:cubicBezTo>
                  <a:cubicBezTo>
                    <a:pt x="72" y="57"/>
                    <a:pt x="71" y="57"/>
                    <a:pt x="70" y="56"/>
                  </a:cubicBezTo>
                  <a:cubicBezTo>
                    <a:pt x="60" y="48"/>
                    <a:pt x="60" y="48"/>
                    <a:pt x="60" y="48"/>
                  </a:cubicBezTo>
                  <a:cubicBezTo>
                    <a:pt x="60" y="76"/>
                    <a:pt x="60" y="76"/>
                    <a:pt x="60" y="76"/>
                  </a:cubicBezTo>
                  <a:cubicBezTo>
                    <a:pt x="92" y="76"/>
                    <a:pt x="92" y="76"/>
                    <a:pt x="92" y="76"/>
                  </a:cubicBezTo>
                  <a:cubicBezTo>
                    <a:pt x="95" y="76"/>
                    <a:pt x="96" y="74"/>
                    <a:pt x="96" y="72"/>
                  </a:cubicBezTo>
                  <a:cubicBezTo>
                    <a:pt x="96" y="36"/>
                    <a:pt x="96" y="36"/>
                    <a:pt x="96" y="36"/>
                  </a:cubicBezTo>
                  <a:lnTo>
                    <a:pt x="74" y="56"/>
                  </a:lnTo>
                  <a:close/>
                  <a:moveTo>
                    <a:pt x="35" y="43"/>
                  </a:moveTo>
                  <a:cubicBezTo>
                    <a:pt x="35" y="42"/>
                    <a:pt x="35" y="41"/>
                    <a:pt x="34" y="41"/>
                  </a:cubicBezTo>
                  <a:cubicBezTo>
                    <a:pt x="34" y="40"/>
                    <a:pt x="34" y="39"/>
                    <a:pt x="34" y="39"/>
                  </a:cubicBezTo>
                  <a:cubicBezTo>
                    <a:pt x="33" y="38"/>
                    <a:pt x="33" y="38"/>
                    <a:pt x="32" y="38"/>
                  </a:cubicBezTo>
                  <a:cubicBezTo>
                    <a:pt x="32" y="37"/>
                    <a:pt x="31" y="37"/>
                    <a:pt x="31" y="37"/>
                  </a:cubicBezTo>
                  <a:cubicBezTo>
                    <a:pt x="31" y="36"/>
                    <a:pt x="30" y="36"/>
                    <a:pt x="29" y="36"/>
                  </a:cubicBezTo>
                  <a:cubicBezTo>
                    <a:pt x="29" y="36"/>
                    <a:pt x="28" y="36"/>
                    <a:pt x="28" y="36"/>
                  </a:cubicBezTo>
                  <a:cubicBezTo>
                    <a:pt x="27" y="36"/>
                    <a:pt x="27" y="36"/>
                    <a:pt x="26" y="36"/>
                  </a:cubicBezTo>
                  <a:cubicBezTo>
                    <a:pt x="25" y="36"/>
                    <a:pt x="25" y="37"/>
                    <a:pt x="24" y="37"/>
                  </a:cubicBezTo>
                  <a:cubicBezTo>
                    <a:pt x="24" y="37"/>
                    <a:pt x="23" y="38"/>
                    <a:pt x="23" y="38"/>
                  </a:cubicBezTo>
                  <a:cubicBezTo>
                    <a:pt x="23" y="38"/>
                    <a:pt x="22" y="39"/>
                    <a:pt x="22" y="40"/>
                  </a:cubicBezTo>
                  <a:cubicBezTo>
                    <a:pt x="22" y="40"/>
                    <a:pt x="21" y="41"/>
                    <a:pt x="21" y="41"/>
                  </a:cubicBezTo>
                  <a:cubicBezTo>
                    <a:pt x="21" y="42"/>
                    <a:pt x="21" y="43"/>
                    <a:pt x="20" y="43"/>
                  </a:cubicBezTo>
                  <a:cubicBezTo>
                    <a:pt x="20" y="44"/>
                    <a:pt x="20" y="45"/>
                    <a:pt x="20" y="46"/>
                  </a:cubicBezTo>
                  <a:cubicBezTo>
                    <a:pt x="20" y="46"/>
                    <a:pt x="20" y="47"/>
                    <a:pt x="20" y="48"/>
                  </a:cubicBezTo>
                  <a:cubicBezTo>
                    <a:pt x="20" y="49"/>
                    <a:pt x="20" y="50"/>
                    <a:pt x="20" y="51"/>
                  </a:cubicBezTo>
                  <a:cubicBezTo>
                    <a:pt x="20" y="51"/>
                    <a:pt x="20" y="52"/>
                    <a:pt x="20" y="53"/>
                  </a:cubicBezTo>
                  <a:cubicBezTo>
                    <a:pt x="21" y="54"/>
                    <a:pt x="21" y="54"/>
                    <a:pt x="21" y="55"/>
                  </a:cubicBezTo>
                  <a:cubicBezTo>
                    <a:pt x="21" y="56"/>
                    <a:pt x="22" y="56"/>
                    <a:pt x="22" y="57"/>
                  </a:cubicBezTo>
                  <a:cubicBezTo>
                    <a:pt x="22" y="57"/>
                    <a:pt x="23" y="58"/>
                    <a:pt x="23" y="58"/>
                  </a:cubicBezTo>
                  <a:cubicBezTo>
                    <a:pt x="24" y="59"/>
                    <a:pt x="24" y="59"/>
                    <a:pt x="25" y="59"/>
                  </a:cubicBezTo>
                  <a:cubicBezTo>
                    <a:pt x="25" y="59"/>
                    <a:pt x="25" y="60"/>
                    <a:pt x="26" y="60"/>
                  </a:cubicBezTo>
                  <a:cubicBezTo>
                    <a:pt x="26" y="60"/>
                    <a:pt x="27" y="60"/>
                    <a:pt x="28" y="60"/>
                  </a:cubicBezTo>
                  <a:cubicBezTo>
                    <a:pt x="28" y="60"/>
                    <a:pt x="29" y="60"/>
                    <a:pt x="29" y="60"/>
                  </a:cubicBezTo>
                  <a:cubicBezTo>
                    <a:pt x="30" y="60"/>
                    <a:pt x="30" y="60"/>
                    <a:pt x="31" y="59"/>
                  </a:cubicBezTo>
                  <a:cubicBezTo>
                    <a:pt x="31" y="59"/>
                    <a:pt x="32" y="59"/>
                    <a:pt x="32" y="58"/>
                  </a:cubicBezTo>
                  <a:cubicBezTo>
                    <a:pt x="33" y="58"/>
                    <a:pt x="33" y="58"/>
                    <a:pt x="33" y="57"/>
                  </a:cubicBezTo>
                  <a:cubicBezTo>
                    <a:pt x="34" y="57"/>
                    <a:pt x="34" y="56"/>
                    <a:pt x="34" y="55"/>
                  </a:cubicBezTo>
                  <a:cubicBezTo>
                    <a:pt x="35" y="55"/>
                    <a:pt x="35" y="54"/>
                    <a:pt x="35" y="53"/>
                  </a:cubicBezTo>
                  <a:cubicBezTo>
                    <a:pt x="35" y="53"/>
                    <a:pt x="35" y="52"/>
                    <a:pt x="36" y="51"/>
                  </a:cubicBezTo>
                  <a:cubicBezTo>
                    <a:pt x="36" y="50"/>
                    <a:pt x="36" y="49"/>
                    <a:pt x="36" y="48"/>
                  </a:cubicBezTo>
                  <a:cubicBezTo>
                    <a:pt x="36" y="47"/>
                    <a:pt x="36" y="46"/>
                    <a:pt x="36" y="45"/>
                  </a:cubicBezTo>
                  <a:cubicBezTo>
                    <a:pt x="36" y="44"/>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4" y="42"/>
                    <a:pt x="44" y="41"/>
                    <a:pt x="43" y="39"/>
                  </a:cubicBezTo>
                  <a:cubicBezTo>
                    <a:pt x="43" y="38"/>
                    <a:pt x="42" y="37"/>
                    <a:pt x="42" y="36"/>
                  </a:cubicBezTo>
                  <a:cubicBezTo>
                    <a:pt x="41" y="35"/>
                    <a:pt x="40" y="34"/>
                    <a:pt x="40" y="33"/>
                  </a:cubicBezTo>
                  <a:cubicBezTo>
                    <a:pt x="39" y="32"/>
                    <a:pt x="38" y="31"/>
                    <a:pt x="37" y="31"/>
                  </a:cubicBezTo>
                  <a:cubicBezTo>
                    <a:pt x="36" y="30"/>
                    <a:pt x="35" y="29"/>
                    <a:pt x="34" y="29"/>
                  </a:cubicBezTo>
                  <a:cubicBezTo>
                    <a:pt x="33" y="29"/>
                    <a:pt x="32" y="28"/>
                    <a:pt x="31" y="28"/>
                  </a:cubicBezTo>
                  <a:cubicBezTo>
                    <a:pt x="30" y="28"/>
                    <a:pt x="29" y="28"/>
                    <a:pt x="28" y="28"/>
                  </a:cubicBezTo>
                  <a:cubicBezTo>
                    <a:pt x="27" y="28"/>
                    <a:pt x="26" y="28"/>
                    <a:pt x="24" y="29"/>
                  </a:cubicBezTo>
                  <a:cubicBezTo>
                    <a:pt x="23" y="29"/>
                    <a:pt x="22" y="29"/>
                    <a:pt x="21" y="30"/>
                  </a:cubicBezTo>
                  <a:cubicBezTo>
                    <a:pt x="20" y="30"/>
                    <a:pt x="20" y="31"/>
                    <a:pt x="19" y="32"/>
                  </a:cubicBezTo>
                  <a:cubicBezTo>
                    <a:pt x="18" y="32"/>
                    <a:pt x="17" y="33"/>
                    <a:pt x="16" y="34"/>
                  </a:cubicBezTo>
                  <a:cubicBezTo>
                    <a:pt x="16" y="35"/>
                    <a:pt x="15" y="36"/>
                    <a:pt x="15" y="37"/>
                  </a:cubicBezTo>
                  <a:cubicBezTo>
                    <a:pt x="14" y="38"/>
                    <a:pt x="14" y="39"/>
                    <a:pt x="13" y="41"/>
                  </a:cubicBezTo>
                  <a:cubicBezTo>
                    <a:pt x="13" y="42"/>
                    <a:pt x="13" y="43"/>
                    <a:pt x="13" y="44"/>
                  </a:cubicBezTo>
                  <a:cubicBezTo>
                    <a:pt x="12" y="46"/>
                    <a:pt x="12" y="47"/>
                    <a:pt x="12" y="48"/>
                  </a:cubicBezTo>
                  <a:cubicBezTo>
                    <a:pt x="12" y="50"/>
                    <a:pt x="12" y="51"/>
                    <a:pt x="13" y="52"/>
                  </a:cubicBezTo>
                  <a:cubicBezTo>
                    <a:pt x="13" y="54"/>
                    <a:pt x="13" y="55"/>
                    <a:pt x="13" y="56"/>
                  </a:cubicBezTo>
                  <a:cubicBezTo>
                    <a:pt x="14" y="57"/>
                    <a:pt x="14" y="58"/>
                    <a:pt x="15" y="59"/>
                  </a:cubicBezTo>
                  <a:cubicBezTo>
                    <a:pt x="15" y="60"/>
                    <a:pt x="16" y="61"/>
                    <a:pt x="17" y="62"/>
                  </a:cubicBezTo>
                  <a:cubicBezTo>
                    <a:pt x="17" y="63"/>
                    <a:pt x="18" y="64"/>
                    <a:pt x="19" y="64"/>
                  </a:cubicBezTo>
                  <a:cubicBezTo>
                    <a:pt x="20" y="65"/>
                    <a:pt x="20" y="66"/>
                    <a:pt x="21" y="66"/>
                  </a:cubicBezTo>
                  <a:cubicBezTo>
                    <a:pt x="22" y="67"/>
                    <a:pt x="23" y="67"/>
                    <a:pt x="24" y="67"/>
                  </a:cubicBezTo>
                  <a:cubicBezTo>
                    <a:pt x="25" y="68"/>
                    <a:pt x="26" y="68"/>
                    <a:pt x="27" y="68"/>
                  </a:cubicBezTo>
                  <a:cubicBezTo>
                    <a:pt x="29" y="68"/>
                    <a:pt x="30" y="68"/>
                    <a:pt x="31" y="68"/>
                  </a:cubicBezTo>
                  <a:cubicBezTo>
                    <a:pt x="32" y="68"/>
                    <a:pt x="33" y="67"/>
                    <a:pt x="34" y="67"/>
                  </a:cubicBezTo>
                  <a:cubicBezTo>
                    <a:pt x="35" y="66"/>
                    <a:pt x="36" y="66"/>
                    <a:pt x="37" y="65"/>
                  </a:cubicBezTo>
                  <a:cubicBezTo>
                    <a:pt x="38" y="65"/>
                    <a:pt x="39" y="64"/>
                    <a:pt x="39" y="63"/>
                  </a:cubicBezTo>
                  <a:cubicBezTo>
                    <a:pt x="40" y="62"/>
                    <a:pt x="41" y="61"/>
                    <a:pt x="42" y="60"/>
                  </a:cubicBezTo>
                  <a:cubicBezTo>
                    <a:pt x="42" y="59"/>
                    <a:pt x="43" y="58"/>
                    <a:pt x="43" y="56"/>
                  </a:cubicBezTo>
                  <a:cubicBezTo>
                    <a:pt x="44" y="55"/>
                    <a:pt x="44" y="54"/>
                    <a:pt x="44" y="52"/>
                  </a:cubicBezTo>
                  <a:cubicBezTo>
                    <a:pt x="44" y="51"/>
                    <a:pt x="44" y="49"/>
                    <a:pt x="44" y="48"/>
                  </a:cubicBezTo>
                  <a:close/>
                  <a:moveTo>
                    <a:pt x="157" y="48"/>
                  </a:moveTo>
                  <a:cubicBezTo>
                    <a:pt x="157" y="51"/>
                    <a:pt x="156" y="54"/>
                    <a:pt x="155" y="57"/>
                  </a:cubicBezTo>
                  <a:cubicBezTo>
                    <a:pt x="154" y="60"/>
                    <a:pt x="152" y="62"/>
                    <a:pt x="149" y="63"/>
                  </a:cubicBezTo>
                  <a:cubicBezTo>
                    <a:pt x="147" y="65"/>
                    <a:pt x="144" y="65"/>
                    <a:pt x="141" y="65"/>
                  </a:cubicBezTo>
                  <a:cubicBezTo>
                    <a:pt x="138" y="65"/>
                    <a:pt x="135" y="65"/>
                    <a:pt x="133" y="63"/>
                  </a:cubicBezTo>
                  <a:cubicBezTo>
                    <a:pt x="130" y="62"/>
                    <a:pt x="128" y="60"/>
                    <a:pt x="127" y="57"/>
                  </a:cubicBezTo>
                  <a:cubicBezTo>
                    <a:pt x="126" y="55"/>
                    <a:pt x="125" y="52"/>
                    <a:pt x="125" y="48"/>
                  </a:cubicBezTo>
                  <a:cubicBezTo>
                    <a:pt x="125" y="45"/>
                    <a:pt x="126" y="42"/>
                    <a:pt x="127" y="39"/>
                  </a:cubicBezTo>
                  <a:cubicBezTo>
                    <a:pt x="128" y="36"/>
                    <a:pt x="130" y="34"/>
                    <a:pt x="133" y="33"/>
                  </a:cubicBezTo>
                  <a:cubicBezTo>
                    <a:pt x="135" y="31"/>
                    <a:pt x="138" y="31"/>
                    <a:pt x="141" y="31"/>
                  </a:cubicBezTo>
                  <a:cubicBezTo>
                    <a:pt x="144" y="31"/>
                    <a:pt x="147" y="31"/>
                    <a:pt x="149" y="33"/>
                  </a:cubicBezTo>
                  <a:cubicBezTo>
                    <a:pt x="152" y="34"/>
                    <a:pt x="154" y="36"/>
                    <a:pt x="155" y="39"/>
                  </a:cubicBezTo>
                  <a:cubicBezTo>
                    <a:pt x="156" y="41"/>
                    <a:pt x="157" y="44"/>
                    <a:pt x="157" y="48"/>
                  </a:cubicBezTo>
                  <a:close/>
                  <a:moveTo>
                    <a:pt x="153" y="48"/>
                  </a:moveTo>
                  <a:cubicBezTo>
                    <a:pt x="153" y="44"/>
                    <a:pt x="152" y="40"/>
                    <a:pt x="150" y="38"/>
                  </a:cubicBezTo>
                  <a:cubicBezTo>
                    <a:pt x="148" y="35"/>
                    <a:pt x="145" y="34"/>
                    <a:pt x="141" y="34"/>
                  </a:cubicBezTo>
                  <a:cubicBezTo>
                    <a:pt x="139" y="34"/>
                    <a:pt x="137" y="35"/>
                    <a:pt x="135" y="36"/>
                  </a:cubicBezTo>
                  <a:cubicBezTo>
                    <a:pt x="133" y="37"/>
                    <a:pt x="132" y="39"/>
                    <a:pt x="131" y="41"/>
                  </a:cubicBezTo>
                  <a:cubicBezTo>
                    <a:pt x="130" y="43"/>
                    <a:pt x="129" y="45"/>
                    <a:pt x="129" y="48"/>
                  </a:cubicBezTo>
                  <a:cubicBezTo>
                    <a:pt x="129" y="51"/>
                    <a:pt x="130" y="53"/>
                    <a:pt x="131" y="55"/>
                  </a:cubicBezTo>
                  <a:cubicBezTo>
                    <a:pt x="132" y="57"/>
                    <a:pt x="133" y="59"/>
                    <a:pt x="135" y="60"/>
                  </a:cubicBezTo>
                  <a:cubicBezTo>
                    <a:pt x="137" y="61"/>
                    <a:pt x="139" y="62"/>
                    <a:pt x="141" y="62"/>
                  </a:cubicBezTo>
                  <a:cubicBezTo>
                    <a:pt x="145" y="62"/>
                    <a:pt x="147" y="61"/>
                    <a:pt x="150" y="58"/>
                  </a:cubicBezTo>
                  <a:cubicBezTo>
                    <a:pt x="152" y="56"/>
                    <a:pt x="153" y="52"/>
                    <a:pt x="153" y="48"/>
                  </a:cubicBezTo>
                  <a:close/>
                  <a:moveTo>
                    <a:pt x="181" y="65"/>
                  </a:moveTo>
                  <a:cubicBezTo>
                    <a:pt x="177" y="65"/>
                    <a:pt x="177" y="65"/>
                    <a:pt x="177" y="65"/>
                  </a:cubicBezTo>
                  <a:cubicBezTo>
                    <a:pt x="177" y="61"/>
                    <a:pt x="177" y="61"/>
                    <a:pt x="177" y="61"/>
                  </a:cubicBezTo>
                  <a:cubicBezTo>
                    <a:pt x="177" y="61"/>
                    <a:pt x="177" y="61"/>
                    <a:pt x="177" y="61"/>
                  </a:cubicBezTo>
                  <a:cubicBezTo>
                    <a:pt x="175" y="64"/>
                    <a:pt x="173" y="65"/>
                    <a:pt x="170" y="65"/>
                  </a:cubicBezTo>
                  <a:cubicBezTo>
                    <a:pt x="164" y="65"/>
                    <a:pt x="161" y="62"/>
                    <a:pt x="161" y="55"/>
                  </a:cubicBezTo>
                  <a:cubicBezTo>
                    <a:pt x="161" y="41"/>
                    <a:pt x="161" y="41"/>
                    <a:pt x="161" y="41"/>
                  </a:cubicBezTo>
                  <a:cubicBezTo>
                    <a:pt x="165" y="41"/>
                    <a:pt x="165" y="41"/>
                    <a:pt x="165" y="41"/>
                  </a:cubicBezTo>
                  <a:cubicBezTo>
                    <a:pt x="165" y="55"/>
                    <a:pt x="165" y="55"/>
                    <a:pt x="165" y="55"/>
                  </a:cubicBezTo>
                  <a:cubicBezTo>
                    <a:pt x="165" y="60"/>
                    <a:pt x="167" y="62"/>
                    <a:pt x="171" y="62"/>
                  </a:cubicBezTo>
                  <a:cubicBezTo>
                    <a:pt x="173" y="62"/>
                    <a:pt x="174" y="61"/>
                    <a:pt x="175" y="60"/>
                  </a:cubicBezTo>
                  <a:cubicBezTo>
                    <a:pt x="177" y="59"/>
                    <a:pt x="177" y="57"/>
                    <a:pt x="177" y="55"/>
                  </a:cubicBezTo>
                  <a:cubicBezTo>
                    <a:pt x="177" y="41"/>
                    <a:pt x="177" y="41"/>
                    <a:pt x="177" y="41"/>
                  </a:cubicBezTo>
                  <a:cubicBezTo>
                    <a:pt x="181" y="41"/>
                    <a:pt x="181" y="41"/>
                    <a:pt x="181" y="41"/>
                  </a:cubicBezTo>
                  <a:lnTo>
                    <a:pt x="181" y="65"/>
                  </a:lnTo>
                  <a:close/>
                  <a:moveTo>
                    <a:pt x="199" y="65"/>
                  </a:moveTo>
                  <a:cubicBezTo>
                    <a:pt x="198" y="65"/>
                    <a:pt x="196" y="65"/>
                    <a:pt x="195" y="65"/>
                  </a:cubicBezTo>
                  <a:cubicBezTo>
                    <a:pt x="191" y="65"/>
                    <a:pt x="189" y="63"/>
                    <a:pt x="189" y="58"/>
                  </a:cubicBezTo>
                  <a:cubicBezTo>
                    <a:pt x="189" y="44"/>
                    <a:pt x="189" y="44"/>
                    <a:pt x="189" y="44"/>
                  </a:cubicBezTo>
                  <a:cubicBezTo>
                    <a:pt x="185" y="44"/>
                    <a:pt x="185" y="44"/>
                    <a:pt x="185" y="44"/>
                  </a:cubicBezTo>
                  <a:cubicBezTo>
                    <a:pt x="185" y="41"/>
                    <a:pt x="185" y="41"/>
                    <a:pt x="185" y="41"/>
                  </a:cubicBezTo>
                  <a:cubicBezTo>
                    <a:pt x="189" y="41"/>
                    <a:pt x="189" y="41"/>
                    <a:pt x="189" y="41"/>
                  </a:cubicBezTo>
                  <a:cubicBezTo>
                    <a:pt x="189" y="35"/>
                    <a:pt x="189" y="35"/>
                    <a:pt x="189" y="35"/>
                  </a:cubicBezTo>
                  <a:cubicBezTo>
                    <a:pt x="193" y="34"/>
                    <a:pt x="193" y="34"/>
                    <a:pt x="193" y="34"/>
                  </a:cubicBezTo>
                  <a:cubicBezTo>
                    <a:pt x="193" y="41"/>
                    <a:pt x="193" y="41"/>
                    <a:pt x="193" y="41"/>
                  </a:cubicBezTo>
                  <a:cubicBezTo>
                    <a:pt x="199" y="41"/>
                    <a:pt x="199" y="41"/>
                    <a:pt x="199" y="41"/>
                  </a:cubicBezTo>
                  <a:cubicBezTo>
                    <a:pt x="199" y="44"/>
                    <a:pt x="199" y="44"/>
                    <a:pt x="199" y="44"/>
                  </a:cubicBezTo>
                  <a:cubicBezTo>
                    <a:pt x="193" y="44"/>
                    <a:pt x="193" y="44"/>
                    <a:pt x="193" y="44"/>
                  </a:cubicBezTo>
                  <a:cubicBezTo>
                    <a:pt x="193" y="58"/>
                    <a:pt x="193" y="58"/>
                    <a:pt x="193" y="58"/>
                  </a:cubicBezTo>
                  <a:cubicBezTo>
                    <a:pt x="193" y="59"/>
                    <a:pt x="193" y="60"/>
                    <a:pt x="193" y="61"/>
                  </a:cubicBezTo>
                  <a:cubicBezTo>
                    <a:pt x="194" y="62"/>
                    <a:pt x="195" y="62"/>
                    <a:pt x="196" y="62"/>
                  </a:cubicBezTo>
                  <a:cubicBezTo>
                    <a:pt x="197" y="62"/>
                    <a:pt x="198" y="62"/>
                    <a:pt x="199" y="61"/>
                  </a:cubicBezTo>
                  <a:lnTo>
                    <a:pt x="199" y="65"/>
                  </a:lnTo>
                  <a:close/>
                  <a:moveTo>
                    <a:pt x="206" y="65"/>
                  </a:moveTo>
                  <a:cubicBezTo>
                    <a:pt x="202" y="65"/>
                    <a:pt x="202" y="65"/>
                    <a:pt x="202" y="65"/>
                  </a:cubicBezTo>
                  <a:cubicBezTo>
                    <a:pt x="202" y="29"/>
                    <a:pt x="202" y="29"/>
                    <a:pt x="202" y="29"/>
                  </a:cubicBezTo>
                  <a:cubicBezTo>
                    <a:pt x="206" y="29"/>
                    <a:pt x="206" y="29"/>
                    <a:pt x="206" y="29"/>
                  </a:cubicBezTo>
                  <a:lnTo>
                    <a:pt x="206" y="65"/>
                  </a:lnTo>
                  <a:close/>
                  <a:moveTo>
                    <a:pt x="235" y="53"/>
                  </a:moveTo>
                  <a:cubicBezTo>
                    <a:pt x="235" y="57"/>
                    <a:pt x="234" y="60"/>
                    <a:pt x="231" y="62"/>
                  </a:cubicBezTo>
                  <a:cubicBezTo>
                    <a:pt x="229" y="64"/>
                    <a:pt x="226" y="65"/>
                    <a:pt x="223" y="65"/>
                  </a:cubicBezTo>
                  <a:cubicBezTo>
                    <a:pt x="219" y="65"/>
                    <a:pt x="216" y="64"/>
                    <a:pt x="214" y="62"/>
                  </a:cubicBezTo>
                  <a:cubicBezTo>
                    <a:pt x="212" y="60"/>
                    <a:pt x="211" y="57"/>
                    <a:pt x="211" y="53"/>
                  </a:cubicBezTo>
                  <a:cubicBezTo>
                    <a:pt x="211" y="49"/>
                    <a:pt x="212" y="46"/>
                    <a:pt x="214" y="44"/>
                  </a:cubicBezTo>
                  <a:cubicBezTo>
                    <a:pt x="216" y="41"/>
                    <a:pt x="219" y="40"/>
                    <a:pt x="223" y="40"/>
                  </a:cubicBezTo>
                  <a:cubicBezTo>
                    <a:pt x="227" y="40"/>
                    <a:pt x="230" y="41"/>
                    <a:pt x="232" y="44"/>
                  </a:cubicBezTo>
                  <a:cubicBezTo>
                    <a:pt x="234" y="46"/>
                    <a:pt x="235" y="49"/>
                    <a:pt x="235" y="53"/>
                  </a:cubicBezTo>
                  <a:close/>
                  <a:moveTo>
                    <a:pt x="231" y="53"/>
                  </a:moveTo>
                  <a:cubicBezTo>
                    <a:pt x="231" y="50"/>
                    <a:pt x="230" y="48"/>
                    <a:pt x="229" y="46"/>
                  </a:cubicBezTo>
                  <a:cubicBezTo>
                    <a:pt x="227" y="44"/>
                    <a:pt x="225" y="44"/>
                    <a:pt x="223" y="44"/>
                  </a:cubicBezTo>
                  <a:cubicBezTo>
                    <a:pt x="220" y="44"/>
                    <a:pt x="218" y="44"/>
                    <a:pt x="217" y="46"/>
                  </a:cubicBezTo>
                  <a:cubicBezTo>
                    <a:pt x="216" y="48"/>
                    <a:pt x="215" y="50"/>
                    <a:pt x="215" y="53"/>
                  </a:cubicBezTo>
                  <a:cubicBezTo>
                    <a:pt x="215" y="56"/>
                    <a:pt x="216" y="58"/>
                    <a:pt x="217" y="60"/>
                  </a:cubicBezTo>
                  <a:cubicBezTo>
                    <a:pt x="219" y="61"/>
                    <a:pt x="220" y="62"/>
                    <a:pt x="223" y="62"/>
                  </a:cubicBezTo>
                  <a:cubicBezTo>
                    <a:pt x="225" y="62"/>
                    <a:pt x="227" y="61"/>
                    <a:pt x="229" y="60"/>
                  </a:cubicBezTo>
                  <a:cubicBezTo>
                    <a:pt x="230" y="58"/>
                    <a:pt x="231" y="56"/>
                    <a:pt x="231" y="53"/>
                  </a:cubicBezTo>
                  <a:close/>
                  <a:moveTo>
                    <a:pt x="261" y="53"/>
                  </a:moveTo>
                  <a:cubicBezTo>
                    <a:pt x="261" y="57"/>
                    <a:pt x="260" y="60"/>
                    <a:pt x="258" y="62"/>
                  </a:cubicBezTo>
                  <a:cubicBezTo>
                    <a:pt x="256" y="64"/>
                    <a:pt x="253" y="65"/>
                    <a:pt x="249" y="65"/>
                  </a:cubicBezTo>
                  <a:cubicBezTo>
                    <a:pt x="246" y="65"/>
                    <a:pt x="243" y="64"/>
                    <a:pt x="241" y="62"/>
                  </a:cubicBezTo>
                  <a:cubicBezTo>
                    <a:pt x="238" y="60"/>
                    <a:pt x="237" y="57"/>
                    <a:pt x="237" y="53"/>
                  </a:cubicBezTo>
                  <a:cubicBezTo>
                    <a:pt x="237" y="49"/>
                    <a:pt x="238" y="46"/>
                    <a:pt x="241" y="44"/>
                  </a:cubicBezTo>
                  <a:cubicBezTo>
                    <a:pt x="243" y="41"/>
                    <a:pt x="246" y="40"/>
                    <a:pt x="250" y="40"/>
                  </a:cubicBezTo>
                  <a:cubicBezTo>
                    <a:pt x="253" y="40"/>
                    <a:pt x="256" y="41"/>
                    <a:pt x="258" y="44"/>
                  </a:cubicBezTo>
                  <a:cubicBezTo>
                    <a:pt x="260" y="46"/>
                    <a:pt x="261" y="49"/>
                    <a:pt x="261" y="53"/>
                  </a:cubicBezTo>
                  <a:close/>
                  <a:moveTo>
                    <a:pt x="257" y="53"/>
                  </a:moveTo>
                  <a:cubicBezTo>
                    <a:pt x="257" y="50"/>
                    <a:pt x="256" y="48"/>
                    <a:pt x="255" y="46"/>
                  </a:cubicBezTo>
                  <a:cubicBezTo>
                    <a:pt x="254" y="44"/>
                    <a:pt x="252" y="44"/>
                    <a:pt x="249" y="44"/>
                  </a:cubicBezTo>
                  <a:cubicBezTo>
                    <a:pt x="247" y="44"/>
                    <a:pt x="245" y="44"/>
                    <a:pt x="244" y="46"/>
                  </a:cubicBezTo>
                  <a:cubicBezTo>
                    <a:pt x="242" y="48"/>
                    <a:pt x="241" y="50"/>
                    <a:pt x="241" y="53"/>
                  </a:cubicBezTo>
                  <a:cubicBezTo>
                    <a:pt x="241" y="56"/>
                    <a:pt x="242" y="58"/>
                    <a:pt x="244" y="60"/>
                  </a:cubicBezTo>
                  <a:cubicBezTo>
                    <a:pt x="245" y="61"/>
                    <a:pt x="247" y="62"/>
                    <a:pt x="249" y="62"/>
                  </a:cubicBezTo>
                  <a:cubicBezTo>
                    <a:pt x="252" y="62"/>
                    <a:pt x="254" y="61"/>
                    <a:pt x="255" y="60"/>
                  </a:cubicBezTo>
                  <a:cubicBezTo>
                    <a:pt x="256" y="58"/>
                    <a:pt x="257" y="56"/>
                    <a:pt x="257" y="53"/>
                  </a:cubicBezTo>
                  <a:close/>
                  <a:moveTo>
                    <a:pt x="286" y="65"/>
                  </a:moveTo>
                  <a:cubicBezTo>
                    <a:pt x="280" y="65"/>
                    <a:pt x="280" y="65"/>
                    <a:pt x="280" y="65"/>
                  </a:cubicBezTo>
                  <a:cubicBezTo>
                    <a:pt x="270" y="53"/>
                    <a:pt x="270" y="53"/>
                    <a:pt x="270" y="53"/>
                  </a:cubicBezTo>
                  <a:cubicBezTo>
                    <a:pt x="270" y="53"/>
                    <a:pt x="270" y="53"/>
                    <a:pt x="270" y="53"/>
                  </a:cubicBezTo>
                  <a:cubicBezTo>
                    <a:pt x="270" y="65"/>
                    <a:pt x="270" y="65"/>
                    <a:pt x="270" y="65"/>
                  </a:cubicBezTo>
                  <a:cubicBezTo>
                    <a:pt x="266" y="65"/>
                    <a:pt x="266" y="65"/>
                    <a:pt x="266" y="65"/>
                  </a:cubicBezTo>
                  <a:cubicBezTo>
                    <a:pt x="266" y="29"/>
                    <a:pt x="266" y="29"/>
                    <a:pt x="266" y="29"/>
                  </a:cubicBezTo>
                  <a:cubicBezTo>
                    <a:pt x="270" y="29"/>
                    <a:pt x="270" y="29"/>
                    <a:pt x="270" y="29"/>
                  </a:cubicBezTo>
                  <a:cubicBezTo>
                    <a:pt x="270" y="52"/>
                    <a:pt x="270" y="52"/>
                    <a:pt x="270" y="52"/>
                  </a:cubicBezTo>
                  <a:cubicBezTo>
                    <a:pt x="270" y="52"/>
                    <a:pt x="270" y="52"/>
                    <a:pt x="270" y="52"/>
                  </a:cubicBezTo>
                  <a:cubicBezTo>
                    <a:pt x="280" y="41"/>
                    <a:pt x="280" y="41"/>
                    <a:pt x="280" y="41"/>
                  </a:cubicBezTo>
                  <a:cubicBezTo>
                    <a:pt x="285" y="41"/>
                    <a:pt x="285" y="41"/>
                    <a:pt x="285" y="41"/>
                  </a:cubicBezTo>
                  <a:cubicBezTo>
                    <a:pt x="274" y="52"/>
                    <a:pt x="274" y="52"/>
                    <a:pt x="274" y="52"/>
                  </a:cubicBezTo>
                  <a:lnTo>
                    <a:pt x="28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85" name="Group 140"/>
            <p:cNvGrpSpPr>
              <a:grpSpLocks noChangeAspect="1"/>
            </p:cNvGrpSpPr>
            <p:nvPr/>
          </p:nvGrpSpPr>
          <p:grpSpPr bwMode="auto">
            <a:xfrm>
              <a:off x="2360567" y="4685516"/>
              <a:ext cx="1484057" cy="439026"/>
              <a:chOff x="562" y="2539"/>
              <a:chExt cx="791" cy="234"/>
            </a:xfrm>
          </p:grpSpPr>
          <p:sp>
            <p:nvSpPr>
              <p:cNvPr id="515"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6"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7"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8"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9"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0"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1"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2"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3"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4"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5"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6"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7"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8"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9"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2" name="Title 1"/>
          <p:cNvSpPr>
            <a:spLocks noGrp="1"/>
          </p:cNvSpPr>
          <p:nvPr>
            <p:ph type="title"/>
          </p:nvPr>
        </p:nvSpPr>
        <p:spPr/>
        <p:txBody>
          <a:bodyPr/>
          <a:lstStyle/>
          <a:p>
            <a:r>
              <a:rPr lang="en-US" sz="4400" dirty="0" smtClean="0"/>
              <a:t>Today</a:t>
            </a:r>
            <a:endParaRPr lang="en-US" sz="4400" dirty="0"/>
          </a:p>
        </p:txBody>
      </p:sp>
      <p:grpSp>
        <p:nvGrpSpPr>
          <p:cNvPr id="31" name="Group 30"/>
          <p:cNvGrpSpPr/>
          <p:nvPr/>
        </p:nvGrpSpPr>
        <p:grpSpPr>
          <a:xfrm>
            <a:off x="292100" y="1195113"/>
            <a:ext cx="3770313" cy="1518837"/>
            <a:chOff x="292100" y="1195113"/>
            <a:chExt cx="3770313" cy="1518837"/>
          </a:xfrm>
        </p:grpSpPr>
        <p:grpSp>
          <p:nvGrpSpPr>
            <p:cNvPr id="1137" name="Group 1136"/>
            <p:cNvGrpSpPr/>
            <p:nvPr/>
          </p:nvGrpSpPr>
          <p:grpSpPr>
            <a:xfrm>
              <a:off x="292100" y="1195113"/>
              <a:ext cx="3770313" cy="1517650"/>
              <a:chOff x="292100" y="1016000"/>
              <a:chExt cx="3770313" cy="1517650"/>
            </a:xfrm>
          </p:grpSpPr>
          <p:sp>
            <p:nvSpPr>
              <p:cNvPr id="933" name="Rectangle 932"/>
              <p:cNvSpPr/>
              <p:nvPr/>
            </p:nvSpPr>
            <p:spPr bwMode="auto">
              <a:xfrm>
                <a:off x="1203489" y="1050925"/>
                <a:ext cx="1896947" cy="111330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 name="Group 2"/>
              <p:cNvGrpSpPr/>
              <p:nvPr/>
            </p:nvGrpSpPr>
            <p:grpSpPr>
              <a:xfrm>
                <a:off x="1160464" y="1016000"/>
                <a:ext cx="1978025" cy="1500188"/>
                <a:chOff x="1363663" y="914400"/>
                <a:chExt cx="1978025" cy="1500188"/>
              </a:xfrm>
            </p:grpSpPr>
            <p:sp>
              <p:nvSpPr>
                <p:cNvPr id="61" name="Rectangle 5"/>
                <p:cNvSpPr>
                  <a:spLocks noChangeArrowheads="1"/>
                </p:cNvSpPr>
                <p:nvPr/>
              </p:nvSpPr>
              <p:spPr bwMode="auto">
                <a:xfrm>
                  <a:off x="1858963" y="2382838"/>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4" name="Freeform 543"/>
                <p:cNvSpPr>
                  <a:spLocks/>
                </p:cNvSpPr>
                <p:nvPr/>
              </p:nvSpPr>
              <p:spPr bwMode="auto">
                <a:xfrm>
                  <a:off x="1363663" y="914400"/>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89" name="Rectangle 33"/>
                <p:cNvSpPr>
                  <a:spLocks noChangeArrowheads="1"/>
                </p:cNvSpPr>
                <p:nvPr/>
              </p:nvSpPr>
              <p:spPr bwMode="auto">
                <a:xfrm>
                  <a:off x="2309813" y="2081213"/>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68" name="Oval 115"/>
              <p:cNvSpPr>
                <a:spLocks noChangeArrowheads="1"/>
              </p:cNvSpPr>
              <p:nvPr/>
            </p:nvSpPr>
            <p:spPr bwMode="auto">
              <a:xfrm>
                <a:off x="1422401" y="1611312"/>
                <a:ext cx="2063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32" name="Group 931"/>
              <p:cNvGrpSpPr/>
              <p:nvPr/>
            </p:nvGrpSpPr>
            <p:grpSpPr>
              <a:xfrm>
                <a:off x="1264391" y="1121515"/>
                <a:ext cx="1751120" cy="977160"/>
                <a:chOff x="3305410" y="464807"/>
                <a:chExt cx="993287" cy="554274"/>
              </a:xfrm>
            </p:grpSpPr>
            <p:sp>
              <p:nvSpPr>
                <p:cNvPr id="917" name="Rectangle 916"/>
                <p:cNvSpPr/>
                <p:nvPr/>
              </p:nvSpPr>
              <p:spPr bwMode="auto">
                <a:xfrm>
                  <a:off x="3305410" y="464807"/>
                  <a:ext cx="74317" cy="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18" name="Rectangle 917"/>
                <p:cNvSpPr/>
                <p:nvPr/>
              </p:nvSpPr>
              <p:spPr bwMode="auto">
                <a:xfrm>
                  <a:off x="3392488" y="464807"/>
                  <a:ext cx="906209" cy="7431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19" name="Rectangle 918"/>
                <p:cNvSpPr/>
                <p:nvPr/>
              </p:nvSpPr>
              <p:spPr bwMode="auto">
                <a:xfrm>
                  <a:off x="3305410" y="558053"/>
                  <a:ext cx="993287" cy="46102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21" name="Freeform 303"/>
                <p:cNvSpPr>
                  <a:spLocks noEditPoints="1"/>
                </p:cNvSpPr>
                <p:nvPr/>
              </p:nvSpPr>
              <p:spPr bwMode="auto">
                <a:xfrm>
                  <a:off x="3315378" y="477061"/>
                  <a:ext cx="51918" cy="49841"/>
                </a:xfrm>
                <a:custGeom>
                  <a:avLst/>
                  <a:gdLst>
                    <a:gd name="T0" fmla="*/ 528 w 1440"/>
                    <a:gd name="T1" fmla="*/ 191 h 1371"/>
                    <a:gd name="T2" fmla="*/ 864 w 1440"/>
                    <a:gd name="T3" fmla="*/ 526 h 1371"/>
                    <a:gd name="T4" fmla="*/ 528 w 1440"/>
                    <a:gd name="T5" fmla="*/ 861 h 1371"/>
                    <a:gd name="T6" fmla="*/ 208 w 1440"/>
                    <a:gd name="T7" fmla="*/ 526 h 1371"/>
                    <a:gd name="T8" fmla="*/ 528 w 1440"/>
                    <a:gd name="T9" fmla="*/ 191 h 1371"/>
                    <a:gd name="T10" fmla="*/ 528 w 1440"/>
                    <a:gd name="T11" fmla="*/ 0 h 1371"/>
                    <a:gd name="T12" fmla="*/ 0 w 1440"/>
                    <a:gd name="T13" fmla="*/ 526 h 1371"/>
                    <a:gd name="T14" fmla="*/ 528 w 1440"/>
                    <a:gd name="T15" fmla="*/ 1052 h 1371"/>
                    <a:gd name="T16" fmla="*/ 880 w 1440"/>
                    <a:gd name="T17" fmla="*/ 924 h 1371"/>
                    <a:gd name="T18" fmla="*/ 1280 w 1440"/>
                    <a:gd name="T19" fmla="*/ 1339 h 1371"/>
                    <a:gd name="T20" fmla="*/ 1408 w 1440"/>
                    <a:gd name="T21" fmla="*/ 1339 h 1371"/>
                    <a:gd name="T22" fmla="*/ 1408 w 1440"/>
                    <a:gd name="T23" fmla="*/ 1339 h 1371"/>
                    <a:gd name="T24" fmla="*/ 1408 w 1440"/>
                    <a:gd name="T25" fmla="*/ 1211 h 1371"/>
                    <a:gd name="T26" fmla="*/ 976 w 1440"/>
                    <a:gd name="T27" fmla="*/ 797 h 1371"/>
                    <a:gd name="T28" fmla="*/ 1056 w 1440"/>
                    <a:gd name="T29" fmla="*/ 526 h 1371"/>
                    <a:gd name="T30" fmla="*/ 528 w 1440"/>
                    <a:gd name="T3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371">
                      <a:moveTo>
                        <a:pt x="528" y="191"/>
                      </a:moveTo>
                      <a:cubicBezTo>
                        <a:pt x="704" y="191"/>
                        <a:pt x="864" y="350"/>
                        <a:pt x="864" y="526"/>
                      </a:cubicBezTo>
                      <a:cubicBezTo>
                        <a:pt x="864" y="701"/>
                        <a:pt x="704" y="861"/>
                        <a:pt x="528" y="861"/>
                      </a:cubicBezTo>
                      <a:cubicBezTo>
                        <a:pt x="352" y="861"/>
                        <a:pt x="208" y="701"/>
                        <a:pt x="208" y="526"/>
                      </a:cubicBezTo>
                      <a:cubicBezTo>
                        <a:pt x="208" y="350"/>
                        <a:pt x="352" y="191"/>
                        <a:pt x="528" y="191"/>
                      </a:cubicBezTo>
                      <a:close/>
                      <a:moveTo>
                        <a:pt x="528" y="0"/>
                      </a:moveTo>
                      <a:cubicBezTo>
                        <a:pt x="240" y="0"/>
                        <a:pt x="0" y="239"/>
                        <a:pt x="0" y="526"/>
                      </a:cubicBezTo>
                      <a:cubicBezTo>
                        <a:pt x="0" y="813"/>
                        <a:pt x="240" y="1052"/>
                        <a:pt x="528" y="1052"/>
                      </a:cubicBezTo>
                      <a:cubicBezTo>
                        <a:pt x="656" y="1052"/>
                        <a:pt x="784" y="1004"/>
                        <a:pt x="880" y="924"/>
                      </a:cubicBezTo>
                      <a:cubicBezTo>
                        <a:pt x="1280" y="1339"/>
                        <a:pt x="1280" y="1339"/>
                        <a:pt x="1280" y="1339"/>
                      </a:cubicBezTo>
                      <a:cubicBezTo>
                        <a:pt x="1312" y="1371"/>
                        <a:pt x="1376" y="1371"/>
                        <a:pt x="1408" y="1339"/>
                      </a:cubicBezTo>
                      <a:cubicBezTo>
                        <a:pt x="1408" y="1339"/>
                        <a:pt x="1408" y="1339"/>
                        <a:pt x="1408" y="1339"/>
                      </a:cubicBezTo>
                      <a:cubicBezTo>
                        <a:pt x="1440" y="1307"/>
                        <a:pt x="1440" y="1243"/>
                        <a:pt x="1408" y="1211"/>
                      </a:cubicBezTo>
                      <a:cubicBezTo>
                        <a:pt x="976" y="797"/>
                        <a:pt x="976" y="797"/>
                        <a:pt x="976" y="797"/>
                      </a:cubicBezTo>
                      <a:cubicBezTo>
                        <a:pt x="1040" y="717"/>
                        <a:pt x="1056" y="621"/>
                        <a:pt x="1056" y="526"/>
                      </a:cubicBezTo>
                      <a:cubicBezTo>
                        <a:pt x="1056" y="239"/>
                        <a:pt x="816" y="0"/>
                        <a:pt x="5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cxnSp>
              <p:nvCxnSpPr>
                <p:cNvPr id="922" name="Straight Connector 921"/>
                <p:cNvCxnSpPr/>
                <p:nvPr/>
              </p:nvCxnSpPr>
              <p:spPr>
                <a:xfrm>
                  <a:off x="3366983" y="625545"/>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3366983" y="67283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3366983" y="720120"/>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3366983" y="767407"/>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a:off x="3366983" y="814694"/>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a:off x="3366983" y="86198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a:off x="3366983" y="909269"/>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a:off x="3366983" y="956558"/>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31" name="Group 930"/>
              <p:cNvGrpSpPr/>
              <p:nvPr/>
            </p:nvGrpSpPr>
            <p:grpSpPr>
              <a:xfrm>
                <a:off x="2838450" y="1767176"/>
                <a:ext cx="1223963" cy="766474"/>
                <a:chOff x="2838450" y="1767176"/>
                <a:chExt cx="1223963" cy="766474"/>
              </a:xfrm>
            </p:grpSpPr>
            <p:grpSp>
              <p:nvGrpSpPr>
                <p:cNvPr id="540" name="Group 539"/>
                <p:cNvGrpSpPr/>
                <p:nvPr/>
              </p:nvGrpSpPr>
              <p:grpSpPr>
                <a:xfrm>
                  <a:off x="2838450" y="1767176"/>
                  <a:ext cx="1223963" cy="766474"/>
                  <a:chOff x="2439988" y="1517650"/>
                  <a:chExt cx="1622425" cy="1016000"/>
                </a:xfrm>
              </p:grpSpPr>
              <p:sp>
                <p:nvSpPr>
                  <p:cNvPr id="539" name="Rectangle 538"/>
                  <p:cNvSpPr/>
                  <p:nvPr/>
                </p:nvSpPr>
                <p:spPr bwMode="auto">
                  <a:xfrm>
                    <a:off x="2501924" y="1605756"/>
                    <a:ext cx="1508101" cy="830475"/>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35" name="Group 158"/>
                  <p:cNvGrpSpPr>
                    <a:grpSpLocks noChangeAspect="1"/>
                  </p:cNvGrpSpPr>
                  <p:nvPr/>
                </p:nvGrpSpPr>
                <p:grpSpPr bwMode="auto">
                  <a:xfrm>
                    <a:off x="2439988" y="1517650"/>
                    <a:ext cx="1622425" cy="1016000"/>
                    <a:chOff x="1537" y="956"/>
                    <a:chExt cx="1022" cy="640"/>
                  </a:xfrm>
                </p:grpSpPr>
                <p:sp>
                  <p:nvSpPr>
                    <p:cNvPr id="537" name="Freeform 159"/>
                    <p:cNvSpPr>
                      <a:spLocks noEditPoints="1"/>
                    </p:cNvSpPr>
                    <p:nvPr/>
                  </p:nvSpPr>
                  <p:spPr bwMode="auto">
                    <a:xfrm>
                      <a:off x="1537" y="956"/>
                      <a:ext cx="1022" cy="640"/>
                    </a:xfrm>
                    <a:custGeom>
                      <a:avLst/>
                      <a:gdLst>
                        <a:gd name="T0" fmla="*/ 284 w 289"/>
                        <a:gd name="T1" fmla="*/ 0 h 180"/>
                        <a:gd name="T2" fmla="*/ 4 w 289"/>
                        <a:gd name="T3" fmla="*/ 0 h 180"/>
                        <a:gd name="T4" fmla="*/ 0 w 289"/>
                        <a:gd name="T5" fmla="*/ 5 h 180"/>
                        <a:gd name="T6" fmla="*/ 0 w 289"/>
                        <a:gd name="T7" fmla="*/ 175 h 180"/>
                        <a:gd name="T8" fmla="*/ 4 w 289"/>
                        <a:gd name="T9" fmla="*/ 180 h 180"/>
                        <a:gd name="T10" fmla="*/ 284 w 289"/>
                        <a:gd name="T11" fmla="*/ 180 h 180"/>
                        <a:gd name="T12" fmla="*/ 289 w 289"/>
                        <a:gd name="T13" fmla="*/ 175 h 180"/>
                        <a:gd name="T14" fmla="*/ 289 w 289"/>
                        <a:gd name="T15" fmla="*/ 5 h 180"/>
                        <a:gd name="T16" fmla="*/ 284 w 289"/>
                        <a:gd name="T17" fmla="*/ 0 h 180"/>
                        <a:gd name="T18" fmla="*/ 275 w 289"/>
                        <a:gd name="T19" fmla="*/ 157 h 180"/>
                        <a:gd name="T20" fmla="*/ 271 w 289"/>
                        <a:gd name="T21" fmla="*/ 161 h 180"/>
                        <a:gd name="T22" fmla="*/ 18 w 289"/>
                        <a:gd name="T23" fmla="*/ 161 h 180"/>
                        <a:gd name="T24" fmla="*/ 14 w 289"/>
                        <a:gd name="T25" fmla="*/ 157 h 180"/>
                        <a:gd name="T26" fmla="*/ 14 w 289"/>
                        <a:gd name="T27" fmla="*/ 21 h 180"/>
                        <a:gd name="T28" fmla="*/ 18 w 289"/>
                        <a:gd name="T29" fmla="*/ 17 h 180"/>
                        <a:gd name="T30" fmla="*/ 271 w 289"/>
                        <a:gd name="T31" fmla="*/ 17 h 180"/>
                        <a:gd name="T32" fmla="*/ 275 w 289"/>
                        <a:gd name="T33" fmla="*/ 21 h 180"/>
                        <a:gd name="T34" fmla="*/ 275 w 289"/>
                        <a:gd name="T35"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80">
                          <a:moveTo>
                            <a:pt x="284" y="0"/>
                          </a:moveTo>
                          <a:cubicBezTo>
                            <a:pt x="4" y="0"/>
                            <a:pt x="4" y="0"/>
                            <a:pt x="4" y="0"/>
                          </a:cubicBezTo>
                          <a:cubicBezTo>
                            <a:pt x="2" y="0"/>
                            <a:pt x="0" y="2"/>
                            <a:pt x="0" y="5"/>
                          </a:cubicBezTo>
                          <a:cubicBezTo>
                            <a:pt x="0" y="175"/>
                            <a:pt x="0" y="175"/>
                            <a:pt x="0" y="175"/>
                          </a:cubicBezTo>
                          <a:cubicBezTo>
                            <a:pt x="0" y="178"/>
                            <a:pt x="2" y="180"/>
                            <a:pt x="4" y="180"/>
                          </a:cubicBezTo>
                          <a:cubicBezTo>
                            <a:pt x="284" y="180"/>
                            <a:pt x="284" y="180"/>
                            <a:pt x="284" y="180"/>
                          </a:cubicBezTo>
                          <a:cubicBezTo>
                            <a:pt x="287" y="180"/>
                            <a:pt x="289" y="178"/>
                            <a:pt x="289" y="175"/>
                          </a:cubicBezTo>
                          <a:cubicBezTo>
                            <a:pt x="289" y="5"/>
                            <a:pt x="289" y="5"/>
                            <a:pt x="289" y="5"/>
                          </a:cubicBezTo>
                          <a:cubicBezTo>
                            <a:pt x="289" y="2"/>
                            <a:pt x="287" y="0"/>
                            <a:pt x="284" y="0"/>
                          </a:cubicBezTo>
                          <a:close/>
                          <a:moveTo>
                            <a:pt x="275" y="157"/>
                          </a:moveTo>
                          <a:cubicBezTo>
                            <a:pt x="275" y="160"/>
                            <a:pt x="273" y="161"/>
                            <a:pt x="271" y="161"/>
                          </a:cubicBezTo>
                          <a:cubicBezTo>
                            <a:pt x="18" y="161"/>
                            <a:pt x="18" y="161"/>
                            <a:pt x="18" y="161"/>
                          </a:cubicBezTo>
                          <a:cubicBezTo>
                            <a:pt x="16" y="161"/>
                            <a:pt x="14" y="160"/>
                            <a:pt x="14" y="157"/>
                          </a:cubicBezTo>
                          <a:cubicBezTo>
                            <a:pt x="14" y="21"/>
                            <a:pt x="14" y="21"/>
                            <a:pt x="14" y="21"/>
                          </a:cubicBezTo>
                          <a:cubicBezTo>
                            <a:pt x="14" y="19"/>
                            <a:pt x="16" y="17"/>
                            <a:pt x="18" y="17"/>
                          </a:cubicBezTo>
                          <a:cubicBezTo>
                            <a:pt x="271" y="17"/>
                            <a:pt x="271" y="17"/>
                            <a:pt x="271" y="17"/>
                          </a:cubicBezTo>
                          <a:cubicBezTo>
                            <a:pt x="273" y="17"/>
                            <a:pt x="275" y="19"/>
                            <a:pt x="275" y="21"/>
                          </a:cubicBezTo>
                          <a:lnTo>
                            <a:pt x="275"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8" name="Oval 160"/>
                    <p:cNvSpPr>
                      <a:spLocks noChangeArrowheads="1"/>
                    </p:cNvSpPr>
                    <p:nvPr/>
                  </p:nvSpPr>
                  <p:spPr bwMode="auto">
                    <a:xfrm>
                      <a:off x="2036" y="1550"/>
                      <a:ext cx="25"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930" name="Freeform 23"/>
                <p:cNvSpPr>
                  <a:spLocks noChangeAspect="1" noEditPoints="1"/>
                </p:cNvSpPr>
                <p:nvPr/>
              </p:nvSpPr>
              <p:spPr bwMode="auto">
                <a:xfrm>
                  <a:off x="3098093" y="2038982"/>
                  <a:ext cx="704677" cy="22286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765" name="Group 299"/>
              <p:cNvGrpSpPr>
                <a:grpSpLocks noChangeAspect="1"/>
              </p:cNvGrpSpPr>
              <p:nvPr/>
            </p:nvGrpSpPr>
            <p:grpSpPr bwMode="auto">
              <a:xfrm>
                <a:off x="292100" y="1517955"/>
                <a:ext cx="1885896" cy="1015695"/>
                <a:chOff x="-158" y="615"/>
                <a:chExt cx="2048" cy="1103"/>
              </a:xfrm>
            </p:grpSpPr>
            <p:sp>
              <p:nvSpPr>
                <p:cNvPr id="767" name="Freeform 300"/>
                <p:cNvSpPr>
                  <a:spLocks/>
                </p:cNvSpPr>
                <p:nvPr/>
              </p:nvSpPr>
              <p:spPr bwMode="auto">
                <a:xfrm>
                  <a:off x="102" y="615"/>
                  <a:ext cx="1532" cy="984"/>
                </a:xfrm>
                <a:custGeom>
                  <a:avLst/>
                  <a:gdLst>
                    <a:gd name="T0" fmla="*/ 625 w 646"/>
                    <a:gd name="T1" fmla="*/ 0 h 414"/>
                    <a:gd name="T2" fmla="*/ 22 w 646"/>
                    <a:gd name="T3" fmla="*/ 0 h 414"/>
                    <a:gd name="T4" fmla="*/ 0 w 646"/>
                    <a:gd name="T5" fmla="*/ 22 h 414"/>
                    <a:gd name="T6" fmla="*/ 0 w 646"/>
                    <a:gd name="T7" fmla="*/ 393 h 414"/>
                    <a:gd name="T8" fmla="*/ 22 w 646"/>
                    <a:gd name="T9" fmla="*/ 414 h 414"/>
                    <a:gd name="T10" fmla="*/ 625 w 646"/>
                    <a:gd name="T11" fmla="*/ 414 h 414"/>
                    <a:gd name="T12" fmla="*/ 646 w 646"/>
                    <a:gd name="T13" fmla="*/ 393 h 414"/>
                    <a:gd name="T14" fmla="*/ 646 w 646"/>
                    <a:gd name="T15" fmla="*/ 22 h 414"/>
                    <a:gd name="T16" fmla="*/ 625 w 646"/>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4">
                      <a:moveTo>
                        <a:pt x="625" y="0"/>
                      </a:moveTo>
                      <a:cubicBezTo>
                        <a:pt x="22" y="0"/>
                        <a:pt x="22" y="0"/>
                        <a:pt x="22" y="0"/>
                      </a:cubicBezTo>
                      <a:cubicBezTo>
                        <a:pt x="11" y="0"/>
                        <a:pt x="0" y="9"/>
                        <a:pt x="0" y="22"/>
                      </a:cubicBezTo>
                      <a:cubicBezTo>
                        <a:pt x="0" y="393"/>
                        <a:pt x="0" y="393"/>
                        <a:pt x="0" y="393"/>
                      </a:cubicBezTo>
                      <a:cubicBezTo>
                        <a:pt x="0" y="406"/>
                        <a:pt x="11" y="414"/>
                        <a:pt x="22" y="414"/>
                      </a:cubicBezTo>
                      <a:cubicBezTo>
                        <a:pt x="625" y="414"/>
                        <a:pt x="625" y="414"/>
                        <a:pt x="625" y="414"/>
                      </a:cubicBezTo>
                      <a:cubicBezTo>
                        <a:pt x="638" y="414"/>
                        <a:pt x="646" y="406"/>
                        <a:pt x="646" y="393"/>
                      </a:cubicBezTo>
                      <a:cubicBezTo>
                        <a:pt x="646" y="22"/>
                        <a:pt x="646" y="22"/>
                        <a:pt x="646" y="22"/>
                      </a:cubicBezTo>
                      <a:cubicBezTo>
                        <a:pt x="646" y="9"/>
                        <a:pt x="638" y="0"/>
                        <a:pt x="62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8" name="Freeform 301"/>
                <p:cNvSpPr>
                  <a:spLocks/>
                </p:cNvSpPr>
                <p:nvPr/>
              </p:nvSpPr>
              <p:spPr bwMode="auto">
                <a:xfrm>
                  <a:off x="169" y="672"/>
                  <a:ext cx="1398" cy="865"/>
                </a:xfrm>
                <a:custGeom>
                  <a:avLst/>
                  <a:gdLst>
                    <a:gd name="T0" fmla="*/ 590 w 590"/>
                    <a:gd name="T1" fmla="*/ 364 h 364"/>
                    <a:gd name="T2" fmla="*/ 0 w 590"/>
                    <a:gd name="T3" fmla="*/ 364 h 364"/>
                    <a:gd name="T4" fmla="*/ 0 w 590"/>
                    <a:gd name="T5" fmla="*/ 0 h 364"/>
                    <a:gd name="T6" fmla="*/ 590 w 590"/>
                    <a:gd name="T7" fmla="*/ 0 h 364"/>
                    <a:gd name="T8" fmla="*/ 590 w 590"/>
                    <a:gd name="T9" fmla="*/ 364 h 364"/>
                  </a:gdLst>
                  <a:ahLst/>
                  <a:cxnLst>
                    <a:cxn ang="0">
                      <a:pos x="T0" y="T1"/>
                    </a:cxn>
                    <a:cxn ang="0">
                      <a:pos x="T2" y="T3"/>
                    </a:cxn>
                    <a:cxn ang="0">
                      <a:pos x="T4" y="T5"/>
                    </a:cxn>
                    <a:cxn ang="0">
                      <a:pos x="T6" y="T7"/>
                    </a:cxn>
                    <a:cxn ang="0">
                      <a:pos x="T8" y="T9"/>
                    </a:cxn>
                  </a:cxnLst>
                  <a:rect l="0" t="0" r="r" b="b"/>
                  <a:pathLst>
                    <a:path w="590" h="364">
                      <a:moveTo>
                        <a:pt x="590" y="364"/>
                      </a:moveTo>
                      <a:cubicBezTo>
                        <a:pt x="0" y="364"/>
                        <a:pt x="0" y="364"/>
                        <a:pt x="0" y="364"/>
                      </a:cubicBezTo>
                      <a:cubicBezTo>
                        <a:pt x="0" y="0"/>
                        <a:pt x="0" y="0"/>
                        <a:pt x="0" y="0"/>
                      </a:cubicBezTo>
                      <a:cubicBezTo>
                        <a:pt x="590" y="0"/>
                        <a:pt x="590" y="0"/>
                        <a:pt x="590" y="0"/>
                      </a:cubicBezTo>
                      <a:cubicBezTo>
                        <a:pt x="590" y="364"/>
                        <a:pt x="590" y="364"/>
                        <a:pt x="590" y="364"/>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9" name="Freeform 302"/>
                <p:cNvSpPr>
                  <a:spLocks/>
                </p:cNvSpPr>
                <p:nvPr/>
              </p:nvSpPr>
              <p:spPr bwMode="auto">
                <a:xfrm>
                  <a:off x="-158" y="1637"/>
                  <a:ext cx="2048" cy="81"/>
                </a:xfrm>
                <a:custGeom>
                  <a:avLst/>
                  <a:gdLst>
                    <a:gd name="T0" fmla="*/ 493 w 864"/>
                    <a:gd name="T1" fmla="*/ 0 h 34"/>
                    <a:gd name="T2" fmla="*/ 493 w 864"/>
                    <a:gd name="T3" fmla="*/ 4 h 34"/>
                    <a:gd name="T4" fmla="*/ 484 w 864"/>
                    <a:gd name="T5" fmla="*/ 10 h 34"/>
                    <a:gd name="T6" fmla="*/ 383 w 864"/>
                    <a:gd name="T7" fmla="*/ 10 h 34"/>
                    <a:gd name="T8" fmla="*/ 374 w 864"/>
                    <a:gd name="T9" fmla="*/ 4 h 34"/>
                    <a:gd name="T10" fmla="*/ 374 w 864"/>
                    <a:gd name="T11" fmla="*/ 0 h 34"/>
                    <a:gd name="T12" fmla="*/ 0 w 864"/>
                    <a:gd name="T13" fmla="*/ 0 h 34"/>
                    <a:gd name="T14" fmla="*/ 0 w 864"/>
                    <a:gd name="T15" fmla="*/ 21 h 34"/>
                    <a:gd name="T16" fmla="*/ 28 w 864"/>
                    <a:gd name="T17" fmla="*/ 34 h 34"/>
                    <a:gd name="T18" fmla="*/ 836 w 864"/>
                    <a:gd name="T19" fmla="*/ 34 h 34"/>
                    <a:gd name="T20" fmla="*/ 864 w 864"/>
                    <a:gd name="T21" fmla="*/ 21 h 34"/>
                    <a:gd name="T22" fmla="*/ 864 w 864"/>
                    <a:gd name="T23" fmla="*/ 0 h 34"/>
                    <a:gd name="T24" fmla="*/ 493 w 864"/>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4">
                      <a:moveTo>
                        <a:pt x="493" y="0"/>
                      </a:moveTo>
                      <a:cubicBezTo>
                        <a:pt x="493" y="4"/>
                        <a:pt x="493" y="4"/>
                        <a:pt x="493" y="4"/>
                      </a:cubicBezTo>
                      <a:cubicBezTo>
                        <a:pt x="493" y="8"/>
                        <a:pt x="488" y="10"/>
                        <a:pt x="484" y="10"/>
                      </a:cubicBezTo>
                      <a:cubicBezTo>
                        <a:pt x="383" y="10"/>
                        <a:pt x="383" y="10"/>
                        <a:pt x="383" y="10"/>
                      </a:cubicBezTo>
                      <a:cubicBezTo>
                        <a:pt x="378" y="10"/>
                        <a:pt x="374" y="8"/>
                        <a:pt x="374" y="4"/>
                      </a:cubicBezTo>
                      <a:cubicBezTo>
                        <a:pt x="374" y="0"/>
                        <a:pt x="374" y="0"/>
                        <a:pt x="374" y="0"/>
                      </a:cubicBezTo>
                      <a:cubicBezTo>
                        <a:pt x="0" y="0"/>
                        <a:pt x="0" y="0"/>
                        <a:pt x="0" y="0"/>
                      </a:cubicBezTo>
                      <a:cubicBezTo>
                        <a:pt x="0" y="21"/>
                        <a:pt x="0" y="21"/>
                        <a:pt x="0" y="21"/>
                      </a:cubicBezTo>
                      <a:cubicBezTo>
                        <a:pt x="0" y="21"/>
                        <a:pt x="20" y="34"/>
                        <a:pt x="28" y="34"/>
                      </a:cubicBezTo>
                      <a:cubicBezTo>
                        <a:pt x="836" y="34"/>
                        <a:pt x="836" y="34"/>
                        <a:pt x="836" y="34"/>
                      </a:cubicBezTo>
                      <a:cubicBezTo>
                        <a:pt x="845" y="34"/>
                        <a:pt x="864" y="21"/>
                        <a:pt x="864" y="21"/>
                      </a:cubicBezTo>
                      <a:cubicBezTo>
                        <a:pt x="864" y="0"/>
                        <a:pt x="864" y="0"/>
                        <a:pt x="864" y="0"/>
                      </a:cubicBezTo>
                      <a:lnTo>
                        <a:pt x="4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0" name="Rectangle 303"/>
                <p:cNvSpPr>
                  <a:spLocks noChangeArrowheads="1"/>
                </p:cNvSpPr>
                <p:nvPr/>
              </p:nvSpPr>
              <p:spPr bwMode="auto">
                <a:xfrm>
                  <a:off x="169" y="672"/>
                  <a:ext cx="1398" cy="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1" name="Rectangle 304"/>
                <p:cNvSpPr>
                  <a:spLocks noChangeArrowheads="1"/>
                </p:cNvSpPr>
                <p:nvPr/>
              </p:nvSpPr>
              <p:spPr bwMode="auto">
                <a:xfrm>
                  <a:off x="169" y="672"/>
                  <a:ext cx="139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2" name="Rectangle 305"/>
                <p:cNvSpPr>
                  <a:spLocks noChangeArrowheads="1"/>
                </p:cNvSpPr>
                <p:nvPr/>
              </p:nvSpPr>
              <p:spPr bwMode="auto">
                <a:xfrm>
                  <a:off x="240" y="753"/>
                  <a:ext cx="1251" cy="1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3" name="Rectangle 306"/>
                <p:cNvSpPr>
                  <a:spLocks noChangeArrowheads="1"/>
                </p:cNvSpPr>
                <p:nvPr/>
              </p:nvSpPr>
              <p:spPr bwMode="auto">
                <a:xfrm>
                  <a:off x="287" y="793"/>
                  <a:ext cx="621" cy="7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4" name="Rectangle 307"/>
                <p:cNvSpPr>
                  <a:spLocks noChangeArrowheads="1"/>
                </p:cNvSpPr>
                <p:nvPr/>
              </p:nvSpPr>
              <p:spPr bwMode="auto">
                <a:xfrm>
                  <a:off x="1245" y="812"/>
                  <a:ext cx="19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5" name="Rectangle 308"/>
                <p:cNvSpPr>
                  <a:spLocks noChangeArrowheads="1"/>
                </p:cNvSpPr>
                <p:nvPr/>
              </p:nvSpPr>
              <p:spPr bwMode="auto">
                <a:xfrm>
                  <a:off x="240" y="995"/>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6" name="Rectangle 309"/>
                <p:cNvSpPr>
                  <a:spLocks noChangeArrowheads="1"/>
                </p:cNvSpPr>
                <p:nvPr/>
              </p:nvSpPr>
              <p:spPr bwMode="auto">
                <a:xfrm>
                  <a:off x="240" y="995"/>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7" name="Rectangle 310"/>
                <p:cNvSpPr>
                  <a:spLocks noChangeArrowheads="1"/>
                </p:cNvSpPr>
                <p:nvPr/>
              </p:nvSpPr>
              <p:spPr bwMode="auto">
                <a:xfrm>
                  <a:off x="240" y="111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8" name="Rectangle 311"/>
                <p:cNvSpPr>
                  <a:spLocks noChangeArrowheads="1"/>
                </p:cNvSpPr>
                <p:nvPr/>
              </p:nvSpPr>
              <p:spPr bwMode="auto">
                <a:xfrm>
                  <a:off x="240" y="111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9" name="Rectangle 312"/>
                <p:cNvSpPr>
                  <a:spLocks noChangeArrowheads="1"/>
                </p:cNvSpPr>
                <p:nvPr/>
              </p:nvSpPr>
              <p:spPr bwMode="auto">
                <a:xfrm>
                  <a:off x="240" y="1226"/>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0" name="Rectangle 313"/>
                <p:cNvSpPr>
                  <a:spLocks noChangeArrowheads="1"/>
                </p:cNvSpPr>
                <p:nvPr/>
              </p:nvSpPr>
              <p:spPr bwMode="auto">
                <a:xfrm>
                  <a:off x="240" y="1226"/>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1" name="Rectangle 314"/>
                <p:cNvSpPr>
                  <a:spLocks noChangeArrowheads="1"/>
                </p:cNvSpPr>
                <p:nvPr/>
              </p:nvSpPr>
              <p:spPr bwMode="auto">
                <a:xfrm>
                  <a:off x="240" y="134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2" name="Rectangle 315"/>
                <p:cNvSpPr>
                  <a:spLocks noChangeArrowheads="1"/>
                </p:cNvSpPr>
                <p:nvPr/>
              </p:nvSpPr>
              <p:spPr bwMode="auto">
                <a:xfrm>
                  <a:off x="240" y="134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3" name="Rectangle 316"/>
                <p:cNvSpPr>
                  <a:spLocks noChangeArrowheads="1"/>
                </p:cNvSpPr>
                <p:nvPr/>
              </p:nvSpPr>
              <p:spPr bwMode="auto">
                <a:xfrm>
                  <a:off x="240" y="1449"/>
                  <a:ext cx="1251"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9" name="Freeform 332"/>
                <p:cNvSpPr>
                  <a:spLocks/>
                </p:cNvSpPr>
                <p:nvPr/>
              </p:nvSpPr>
              <p:spPr bwMode="auto">
                <a:xfrm>
                  <a:off x="626" y="1000"/>
                  <a:ext cx="5" cy="2"/>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2" y="1"/>
                        <a:pt x="2" y="1"/>
                        <a:pt x="2" y="1"/>
                      </a:cubicBezTo>
                      <a:cubicBezTo>
                        <a:pt x="2" y="1"/>
                        <a:pt x="1" y="1"/>
                        <a:pt x="1"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30" name="Group 29"/>
            <p:cNvGrpSpPr/>
            <p:nvPr/>
          </p:nvGrpSpPr>
          <p:grpSpPr>
            <a:xfrm>
              <a:off x="2423526" y="2090738"/>
              <a:ext cx="316257" cy="623212"/>
              <a:chOff x="2423526" y="2090738"/>
              <a:chExt cx="316257" cy="623212"/>
            </a:xfrm>
          </p:grpSpPr>
          <p:pic>
            <p:nvPicPr>
              <p:cNvPr id="26" name="Picture 25"/>
              <p:cNvPicPr>
                <a:picLocks noChangeAspect="1"/>
              </p:cNvPicPr>
              <p:nvPr/>
            </p:nvPicPr>
            <p:blipFill>
              <a:blip r:embed="rId5"/>
              <a:stretch>
                <a:fillRect/>
              </a:stretch>
            </p:blipFill>
            <p:spPr>
              <a:xfrm>
                <a:off x="2423526" y="2090738"/>
                <a:ext cx="316257" cy="623212"/>
              </a:xfrm>
              <a:prstGeom prst="rect">
                <a:avLst/>
              </a:prstGeom>
            </p:spPr>
          </p:pic>
          <p:grpSp>
            <p:nvGrpSpPr>
              <p:cNvPr id="28" name="Group 27"/>
              <p:cNvGrpSpPr/>
              <p:nvPr/>
            </p:nvGrpSpPr>
            <p:grpSpPr>
              <a:xfrm>
                <a:off x="2451472" y="2218095"/>
                <a:ext cx="260365" cy="417911"/>
                <a:chOff x="2450306" y="2218095"/>
                <a:chExt cx="260365" cy="417911"/>
              </a:xfrm>
            </p:grpSpPr>
            <p:sp>
              <p:nvSpPr>
                <p:cNvPr id="27" name="Rectangle 26"/>
                <p:cNvSpPr/>
                <p:nvPr/>
              </p:nvSpPr>
              <p:spPr bwMode="auto">
                <a:xfrm>
                  <a:off x="2450306" y="2218095"/>
                  <a:ext cx="260365" cy="417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Freeform 5"/>
                <p:cNvSpPr>
                  <a:spLocks/>
                </p:cNvSpPr>
                <p:nvPr/>
              </p:nvSpPr>
              <p:spPr bwMode="auto">
                <a:xfrm>
                  <a:off x="2503825" y="2335433"/>
                  <a:ext cx="153326" cy="183235"/>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grpSp>
        <p:nvGrpSpPr>
          <p:cNvPr id="18" name="Group 17"/>
          <p:cNvGrpSpPr/>
          <p:nvPr/>
        </p:nvGrpSpPr>
        <p:grpSpPr>
          <a:xfrm>
            <a:off x="8169820" y="2990575"/>
            <a:ext cx="3809455" cy="2632958"/>
            <a:chOff x="8169820" y="2990575"/>
            <a:chExt cx="3809455" cy="2632958"/>
          </a:xfrm>
        </p:grpSpPr>
        <p:grpSp>
          <p:nvGrpSpPr>
            <p:cNvPr id="1139" name="Group 1138"/>
            <p:cNvGrpSpPr/>
            <p:nvPr/>
          </p:nvGrpSpPr>
          <p:grpSpPr>
            <a:xfrm>
              <a:off x="8169820" y="2990575"/>
              <a:ext cx="3809455" cy="2632958"/>
              <a:chOff x="8169820" y="2811462"/>
              <a:chExt cx="3809455" cy="2632958"/>
            </a:xfrm>
          </p:grpSpPr>
          <p:sp>
            <p:nvSpPr>
              <p:cNvPr id="389" name="Rectangle 388"/>
              <p:cNvSpPr/>
              <p:nvPr/>
            </p:nvSpPr>
            <p:spPr bwMode="auto">
              <a:xfrm>
                <a:off x="8169820" y="2811462"/>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BUILD USING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AN OPEN PLATFORM</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1120" name="Group 25"/>
              <p:cNvGrpSpPr>
                <a:grpSpLocks noChangeAspect="1"/>
              </p:cNvGrpSpPr>
              <p:nvPr/>
            </p:nvGrpSpPr>
            <p:grpSpPr bwMode="auto">
              <a:xfrm>
                <a:off x="9032420" y="5191838"/>
                <a:ext cx="2084254" cy="252582"/>
                <a:chOff x="-1699" y="21730"/>
                <a:chExt cx="11074" cy="1342"/>
              </a:xfrm>
            </p:grpSpPr>
            <p:sp>
              <p:nvSpPr>
                <p:cNvPr id="1121" name="Freeform 26"/>
                <p:cNvSpPr>
                  <a:spLocks/>
                </p:cNvSpPr>
                <p:nvPr/>
              </p:nvSpPr>
              <p:spPr bwMode="auto">
                <a:xfrm>
                  <a:off x="-1699" y="21820"/>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2" name="Freeform 27"/>
                <p:cNvSpPr>
                  <a:spLocks noEditPoints="1"/>
                </p:cNvSpPr>
                <p:nvPr/>
              </p:nvSpPr>
              <p:spPr bwMode="auto">
                <a:xfrm>
                  <a:off x="-222" y="21765"/>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3" name="Freeform 28"/>
                <p:cNvSpPr>
                  <a:spLocks/>
                </p:cNvSpPr>
                <p:nvPr/>
              </p:nvSpPr>
              <p:spPr bwMode="auto">
                <a:xfrm>
                  <a:off x="100" y="22150"/>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4" name="Freeform 29"/>
                <p:cNvSpPr>
                  <a:spLocks/>
                </p:cNvSpPr>
                <p:nvPr/>
              </p:nvSpPr>
              <p:spPr bwMode="auto">
                <a:xfrm>
                  <a:off x="913" y="22155"/>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5" name="Freeform 30"/>
                <p:cNvSpPr>
                  <a:spLocks noEditPoints="1"/>
                </p:cNvSpPr>
                <p:nvPr/>
              </p:nvSpPr>
              <p:spPr bwMode="auto">
                <a:xfrm>
                  <a:off x="1376" y="22150"/>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6" name="Freeform 31"/>
                <p:cNvSpPr>
                  <a:spLocks/>
                </p:cNvSpPr>
                <p:nvPr/>
              </p:nvSpPr>
              <p:spPr bwMode="auto">
                <a:xfrm>
                  <a:off x="2341" y="22150"/>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7" name="Freeform 32"/>
                <p:cNvSpPr>
                  <a:spLocks noEditPoints="1"/>
                </p:cNvSpPr>
                <p:nvPr/>
              </p:nvSpPr>
              <p:spPr bwMode="auto">
                <a:xfrm>
                  <a:off x="2960" y="22150"/>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8" name="Freeform 33"/>
                <p:cNvSpPr>
                  <a:spLocks/>
                </p:cNvSpPr>
                <p:nvPr/>
              </p:nvSpPr>
              <p:spPr bwMode="auto">
                <a:xfrm>
                  <a:off x="3856" y="21730"/>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9" name="Freeform 34"/>
                <p:cNvSpPr>
                  <a:spLocks/>
                </p:cNvSpPr>
                <p:nvPr/>
              </p:nvSpPr>
              <p:spPr bwMode="auto">
                <a:xfrm>
                  <a:off x="4338" y="21910"/>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0" name="Freeform 35"/>
                <p:cNvSpPr>
                  <a:spLocks noEditPoints="1"/>
                </p:cNvSpPr>
                <p:nvPr/>
              </p:nvSpPr>
              <p:spPr bwMode="auto">
                <a:xfrm>
                  <a:off x="5212" y="21820"/>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1" name="Freeform 36"/>
                <p:cNvSpPr>
                  <a:spLocks/>
                </p:cNvSpPr>
                <p:nvPr/>
              </p:nvSpPr>
              <p:spPr bwMode="auto">
                <a:xfrm>
                  <a:off x="6363" y="22172"/>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2" name="Freeform 37"/>
                <p:cNvSpPr>
                  <a:spLocks/>
                </p:cNvSpPr>
                <p:nvPr/>
              </p:nvSpPr>
              <p:spPr bwMode="auto">
                <a:xfrm>
                  <a:off x="7193" y="22172"/>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3" name="Freeform 38"/>
                <p:cNvSpPr>
                  <a:spLocks/>
                </p:cNvSpPr>
                <p:nvPr/>
              </p:nvSpPr>
              <p:spPr bwMode="auto">
                <a:xfrm>
                  <a:off x="8148" y="22155"/>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4" name="Freeform 39"/>
                <p:cNvSpPr>
                  <a:spLocks noEditPoints="1"/>
                </p:cNvSpPr>
                <p:nvPr/>
              </p:nvSpPr>
              <p:spPr bwMode="auto">
                <a:xfrm>
                  <a:off x="8611" y="22150"/>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1135" name="Picture 1134"/>
              <p:cNvPicPr>
                <a:picLocks noChangeAspect="1"/>
              </p:cNvPicPr>
              <p:nvPr/>
            </p:nvPicPr>
            <p:blipFill rotWithShape="1">
              <a:blip r:embed="rId6" cstate="print">
                <a:extLst>
                  <a:ext uri="{28A0092B-C50C-407E-A947-70E740481C1C}">
                    <a14:useLocalDpi xmlns:a14="http://schemas.microsoft.com/office/drawing/2010/main" val="0"/>
                  </a:ext>
                </a:extLst>
              </a:blip>
              <a:srcRect t="44093" r="11119"/>
              <a:stretch/>
            </p:blipFill>
            <p:spPr>
              <a:xfrm>
                <a:off x="9207360" y="4340638"/>
                <a:ext cx="917136" cy="563096"/>
              </a:xfrm>
              <a:prstGeom prst="rect">
                <a:avLst/>
              </a:prstGeom>
            </p:spPr>
          </p:pic>
        </p:grpSp>
        <p:grpSp>
          <p:nvGrpSpPr>
            <p:cNvPr id="233" name="Group 232"/>
            <p:cNvGrpSpPr>
              <a:grpSpLocks noChangeAspect="1"/>
            </p:cNvGrpSpPr>
            <p:nvPr/>
          </p:nvGrpSpPr>
          <p:grpSpPr>
            <a:xfrm>
              <a:off x="10394086" y="4435784"/>
              <a:ext cx="534565" cy="754488"/>
              <a:chOff x="1214438" y="4121151"/>
              <a:chExt cx="1558925" cy="2200275"/>
            </a:xfrm>
          </p:grpSpPr>
          <p:sp>
            <p:nvSpPr>
              <p:cNvPr id="234"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5"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Tree>
    <p:extLst>
      <p:ext uri="{BB962C8B-B14F-4D97-AF65-F5344CB8AC3E}">
        <p14:creationId xmlns:p14="http://schemas.microsoft.com/office/powerpoint/2010/main" val="1542583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6" presetClass="emph" presetSubtype="0" accel="100000" autoRev="1" fill="hold" grpId="0" nodeType="withEffect">
                                  <p:stCondLst>
                                    <p:cond delay="0"/>
                                  </p:stCondLst>
                                  <p:childTnLst>
                                    <p:animScale>
                                      <p:cBhvr>
                                        <p:cTn id="8" dur="500" fill="hold"/>
                                        <p:tgtEl>
                                          <p:spTgt spid="6"/>
                                        </p:tgtEl>
                                      </p:cBhvr>
                                      <p:by x="100000" y="0"/>
                                    </p:animScale>
                                  </p:childTnLst>
                                </p:cTn>
                              </p:par>
                              <p:par>
                                <p:cTn id="9" presetID="42" presetClass="path" presetSubtype="0" accel="100000" decel="50000" autoRev="1" fill="hold" grpId="1" nodeType="withEffect">
                                  <p:stCondLst>
                                    <p:cond delay="0"/>
                                  </p:stCondLst>
                                  <p:childTnLst>
                                    <p:animMotion origin="layout" path="M 2.82614E-6 -2.36042E-6 L 2.82614E-6 0.06355 " pathEditMode="relative" rAng="0" ptsTypes="AA">
                                      <p:cBhvr>
                                        <p:cTn id="10" dur="500" fill="hold"/>
                                        <p:tgtEl>
                                          <p:spTgt spid="6"/>
                                        </p:tgtEl>
                                        <p:attrNameLst>
                                          <p:attrName>ppt_x</p:attrName>
                                          <p:attrName>ppt_y</p:attrName>
                                        </p:attrNameLst>
                                      </p:cBhvr>
                                      <p:rCtr x="0" y="3177"/>
                                    </p:animMotion>
                                  </p:childTnLst>
                                </p:cTn>
                              </p:par>
                              <p:par>
                                <p:cTn id="11" presetID="1" presetClass="entr" presetSubtype="0" fill="hold" grpId="0" nodeType="withEffect">
                                  <p:stCondLst>
                                    <p:cond delay="0"/>
                                  </p:stCondLst>
                                  <p:childTnLst>
                                    <p:set>
                                      <p:cBhvr>
                                        <p:cTn id="12" dur="1" fill="hold">
                                          <p:stCondLst>
                                            <p:cond delay="499"/>
                                          </p:stCondLst>
                                        </p:cTn>
                                        <p:tgtEl>
                                          <p:spTgt spid="13"/>
                                        </p:tgtEl>
                                        <p:attrNameLst>
                                          <p:attrName>style.visibility</p:attrName>
                                        </p:attrNameLst>
                                      </p:cBhvr>
                                      <p:to>
                                        <p:strVal val="visible"/>
                                      </p:to>
                                    </p:set>
                                  </p:childTnLst>
                                </p:cTn>
                              </p:par>
                              <p:par>
                                <p:cTn id="13" presetID="6" presetClass="emph" presetSubtype="0" accel="100000" autoRev="1" fill="hold" grpId="1" nodeType="withEffect">
                                  <p:stCondLst>
                                    <p:cond delay="0"/>
                                  </p:stCondLst>
                                  <p:childTnLst>
                                    <p:animScale>
                                      <p:cBhvr>
                                        <p:cTn id="14" dur="500" fill="hold"/>
                                        <p:tgtEl>
                                          <p:spTgt spid="13"/>
                                        </p:tgtEl>
                                      </p:cBhvr>
                                      <p:by x="100000" y="0"/>
                                    </p:animScale>
                                  </p:childTnLst>
                                </p:cTn>
                              </p:par>
                              <p:par>
                                <p:cTn id="15" presetID="64" presetClass="path" presetSubtype="0" accel="100000" autoRev="1" fill="hold" grpId="2" nodeType="withEffect">
                                  <p:stCondLst>
                                    <p:cond delay="0"/>
                                  </p:stCondLst>
                                  <p:childTnLst>
                                    <p:animMotion origin="layout" path="M 2.82614E-6 1.54789E-6 L 2.82614E-6 -0.20041 " pathEditMode="relative" rAng="0" ptsTypes="AA">
                                      <p:cBhvr>
                                        <p:cTn id="16" dur="500" fill="hold"/>
                                        <p:tgtEl>
                                          <p:spTgt spid="13"/>
                                        </p:tgtEl>
                                        <p:attrNameLst>
                                          <p:attrName>ppt_x</p:attrName>
                                          <p:attrName>ppt_y</p:attrName>
                                        </p:attrNameLst>
                                      </p:cBhvr>
                                      <p:rCtr x="0" y="-10032"/>
                                    </p:animMotion>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250" fill="hold"/>
                                        <p:tgtEl>
                                          <p:spTgt spid="31"/>
                                        </p:tgtEl>
                                        <p:attrNameLst>
                                          <p:attrName>ppt_w</p:attrName>
                                        </p:attrNameLst>
                                      </p:cBhvr>
                                      <p:tavLst>
                                        <p:tav tm="0">
                                          <p:val>
                                            <p:fltVal val="0"/>
                                          </p:val>
                                        </p:tav>
                                        <p:tav tm="100000">
                                          <p:val>
                                            <p:strVal val="#ppt_w"/>
                                          </p:val>
                                        </p:tav>
                                      </p:tavLst>
                                    </p:anim>
                                    <p:anim calcmode="lin" valueType="num">
                                      <p:cBhvr>
                                        <p:cTn id="21" dur="250" fill="hold"/>
                                        <p:tgtEl>
                                          <p:spTgt spid="31"/>
                                        </p:tgtEl>
                                        <p:attrNameLst>
                                          <p:attrName>ppt_h</p:attrName>
                                        </p:attrNameLst>
                                      </p:cBhvr>
                                      <p:tavLst>
                                        <p:tav tm="0">
                                          <p:val>
                                            <p:fltVal val="0"/>
                                          </p:val>
                                        </p:tav>
                                        <p:tav tm="100000">
                                          <p:val>
                                            <p:strVal val="#ppt_h"/>
                                          </p:val>
                                        </p:tav>
                                      </p:tavLst>
                                    </p:anim>
                                    <p:animEffect transition="in" filter="fade">
                                      <p:cBhvr>
                                        <p:cTn id="22" dur="250"/>
                                        <p:tgtEl>
                                          <p:spTgt spid="31"/>
                                        </p:tgtEl>
                                      </p:cBhvr>
                                    </p:animEffect>
                                  </p:childTnLst>
                                </p:cTn>
                              </p:par>
                              <p:par>
                                <p:cTn id="23" presetID="6" presetClass="emph" presetSubtype="0" decel="100000" fill="hold" nodeType="withEffect">
                                  <p:stCondLst>
                                    <p:cond delay="100"/>
                                  </p:stCondLst>
                                  <p:childTnLst>
                                    <p:animScale>
                                      <p:cBhvr>
                                        <p:cTn id="24" dur="250" fill="hold"/>
                                        <p:tgtEl>
                                          <p:spTgt spid="31"/>
                                        </p:tgtEl>
                                      </p:cBhvr>
                                      <p:by x="110000" y="110000"/>
                                    </p:animScale>
                                  </p:childTnLst>
                                </p:cTn>
                              </p:par>
                              <p:par>
                                <p:cTn id="25" presetID="6" presetClass="emph" presetSubtype="0" decel="100000" fill="hold" nodeType="withEffect">
                                  <p:stCondLst>
                                    <p:cond delay="200"/>
                                  </p:stCondLst>
                                  <p:childTnLst>
                                    <p:animScale>
                                      <p:cBhvr>
                                        <p:cTn id="26" dur="250" fill="hold"/>
                                        <p:tgtEl>
                                          <p:spTgt spid="31"/>
                                        </p:tgtEl>
                                      </p:cBhvr>
                                      <p:by x="91000" y="91000"/>
                                    </p:animScale>
                                  </p:childTnLst>
                                </p:cTn>
                              </p:par>
                              <p:par>
                                <p:cTn id="27" presetID="10" presetClass="entr" presetSubtype="0" fill="hold" nodeType="withEffect">
                                  <p:stCondLst>
                                    <p:cond delay="0"/>
                                  </p:stCondLst>
                                  <p:childTnLst>
                                    <p:set>
                                      <p:cBhvr>
                                        <p:cTn id="28" dur="1" fill="hold">
                                          <p:stCondLst>
                                            <p:cond delay="0"/>
                                          </p:stCondLst>
                                        </p:cTn>
                                        <p:tgtEl>
                                          <p:spTgt spid="1136"/>
                                        </p:tgtEl>
                                        <p:attrNameLst>
                                          <p:attrName>style.visibility</p:attrName>
                                        </p:attrNameLst>
                                      </p:cBhvr>
                                      <p:to>
                                        <p:strVal val="visible"/>
                                      </p:to>
                                    </p:set>
                                    <p:animEffect transition="in" filter="fade">
                                      <p:cBhvr>
                                        <p:cTn id="29" dur="500"/>
                                        <p:tgtEl>
                                          <p:spTgt spid="1136"/>
                                        </p:tgtEl>
                                      </p:cBhvr>
                                    </p:animEffect>
                                  </p:childTnLst>
                                </p:cTn>
                              </p:par>
                              <p:par>
                                <p:cTn id="30" presetID="35" presetClass="path" presetSubtype="0" decel="100000" fill="hold" nodeType="withEffect">
                                  <p:stCondLst>
                                    <p:cond delay="0"/>
                                  </p:stCondLst>
                                  <p:childTnLst>
                                    <p:animMotion origin="layout" path="M 0.02272 2.81434E-7 L 2.82614E-6 2.81434E-7 " pathEditMode="relative" rAng="0" ptsTypes="AA">
                                      <p:cBhvr>
                                        <p:cTn id="31" dur="500" fill="hold"/>
                                        <p:tgtEl>
                                          <p:spTgt spid="1136"/>
                                        </p:tgtEl>
                                        <p:attrNameLst>
                                          <p:attrName>ppt_x</p:attrName>
                                          <p:attrName>ppt_y</p:attrName>
                                        </p:attrNameLst>
                                      </p:cBhvr>
                                      <p:rCtr x="-1136" y="0"/>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7"/>
                                        </p:tgtEl>
                                        <p:attrNameLst>
                                          <p:attrName>style.visibility</p:attrName>
                                        </p:attrNameLst>
                                      </p:cBhvr>
                                      <p:to>
                                        <p:strVal val="visible"/>
                                      </p:to>
                                    </p:set>
                                  </p:childTnLst>
                                </p:cTn>
                              </p:par>
                              <p:par>
                                <p:cTn id="36" presetID="6" presetClass="emph" presetSubtype="0" accel="100000" autoRev="1" fill="hold" grpId="1" nodeType="withEffect">
                                  <p:stCondLst>
                                    <p:cond delay="0"/>
                                  </p:stCondLst>
                                  <p:childTnLst>
                                    <p:animScale>
                                      <p:cBhvr>
                                        <p:cTn id="37" dur="500" fill="hold"/>
                                        <p:tgtEl>
                                          <p:spTgt spid="7"/>
                                        </p:tgtEl>
                                      </p:cBhvr>
                                      <p:by x="100000" y="0"/>
                                    </p:animScale>
                                  </p:childTnLst>
                                </p:cTn>
                              </p:par>
                              <p:par>
                                <p:cTn id="38" presetID="42" presetClass="path" presetSubtype="0" accel="100000" decel="50000" autoRev="1" fill="hold" grpId="2" nodeType="withEffect">
                                  <p:stCondLst>
                                    <p:cond delay="0"/>
                                  </p:stCondLst>
                                  <p:childTnLst>
                                    <p:animMotion origin="layout" path="M -2.94613E-6 -2.36042E-6 L -2.94613E-6 0.06355 " pathEditMode="relative" rAng="0" ptsTypes="AA">
                                      <p:cBhvr>
                                        <p:cTn id="39" dur="500" fill="hold"/>
                                        <p:tgtEl>
                                          <p:spTgt spid="7"/>
                                        </p:tgtEl>
                                        <p:attrNameLst>
                                          <p:attrName>ppt_x</p:attrName>
                                          <p:attrName>ppt_y</p:attrName>
                                        </p:attrNameLst>
                                      </p:cBhvr>
                                      <p:rCtr x="0" y="3177"/>
                                    </p:animMotion>
                                  </p:childTnLst>
                                </p:cTn>
                              </p:par>
                              <p:par>
                                <p:cTn id="40" presetID="1" presetClass="entr" presetSubtype="0" fill="hold" grpId="0" nodeType="withEffect">
                                  <p:stCondLst>
                                    <p:cond delay="0"/>
                                  </p:stCondLst>
                                  <p:childTnLst>
                                    <p:set>
                                      <p:cBhvr>
                                        <p:cTn id="41" dur="1" fill="hold">
                                          <p:stCondLst>
                                            <p:cond delay="499"/>
                                          </p:stCondLst>
                                        </p:cTn>
                                        <p:tgtEl>
                                          <p:spTgt spid="14"/>
                                        </p:tgtEl>
                                        <p:attrNameLst>
                                          <p:attrName>style.visibility</p:attrName>
                                        </p:attrNameLst>
                                      </p:cBhvr>
                                      <p:to>
                                        <p:strVal val="visible"/>
                                      </p:to>
                                    </p:set>
                                  </p:childTnLst>
                                </p:cTn>
                              </p:par>
                              <p:par>
                                <p:cTn id="42" presetID="6" presetClass="emph" presetSubtype="0" accel="100000" autoRev="1" fill="hold" grpId="1" nodeType="withEffect">
                                  <p:stCondLst>
                                    <p:cond delay="0"/>
                                  </p:stCondLst>
                                  <p:childTnLst>
                                    <p:animScale>
                                      <p:cBhvr>
                                        <p:cTn id="43" dur="500" fill="hold"/>
                                        <p:tgtEl>
                                          <p:spTgt spid="14"/>
                                        </p:tgtEl>
                                      </p:cBhvr>
                                      <p:by x="100000" y="0"/>
                                    </p:animScale>
                                  </p:childTnLst>
                                </p:cTn>
                              </p:par>
                              <p:par>
                                <p:cTn id="44" presetID="64" presetClass="path" presetSubtype="0" accel="100000" autoRev="1" fill="hold" grpId="2" nodeType="withEffect">
                                  <p:stCondLst>
                                    <p:cond delay="0"/>
                                  </p:stCondLst>
                                  <p:childTnLst>
                                    <p:animMotion origin="layout" path="M -2.94613E-6 1.54789E-6 L -2.94613E-6 -0.20041 " pathEditMode="relative" rAng="0" ptsTypes="AA">
                                      <p:cBhvr>
                                        <p:cTn id="45" dur="500" fill="hold"/>
                                        <p:tgtEl>
                                          <p:spTgt spid="14"/>
                                        </p:tgtEl>
                                        <p:attrNameLst>
                                          <p:attrName>ppt_x</p:attrName>
                                          <p:attrName>ppt_y</p:attrName>
                                        </p:attrNameLst>
                                      </p:cBhvr>
                                      <p:rCtr x="0" y="-10032"/>
                                    </p:animMotion>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250" fill="hold"/>
                                        <p:tgtEl>
                                          <p:spTgt spid="29"/>
                                        </p:tgtEl>
                                        <p:attrNameLst>
                                          <p:attrName>ppt_w</p:attrName>
                                        </p:attrNameLst>
                                      </p:cBhvr>
                                      <p:tavLst>
                                        <p:tav tm="0">
                                          <p:val>
                                            <p:fltVal val="0"/>
                                          </p:val>
                                        </p:tav>
                                        <p:tav tm="100000">
                                          <p:val>
                                            <p:strVal val="#ppt_w"/>
                                          </p:val>
                                        </p:tav>
                                      </p:tavLst>
                                    </p:anim>
                                    <p:anim calcmode="lin" valueType="num">
                                      <p:cBhvr>
                                        <p:cTn id="50" dur="250" fill="hold"/>
                                        <p:tgtEl>
                                          <p:spTgt spid="29"/>
                                        </p:tgtEl>
                                        <p:attrNameLst>
                                          <p:attrName>ppt_h</p:attrName>
                                        </p:attrNameLst>
                                      </p:cBhvr>
                                      <p:tavLst>
                                        <p:tav tm="0">
                                          <p:val>
                                            <p:fltVal val="0"/>
                                          </p:val>
                                        </p:tav>
                                        <p:tav tm="100000">
                                          <p:val>
                                            <p:strVal val="#ppt_h"/>
                                          </p:val>
                                        </p:tav>
                                      </p:tavLst>
                                    </p:anim>
                                    <p:animEffect transition="in" filter="fade">
                                      <p:cBhvr>
                                        <p:cTn id="51" dur="250"/>
                                        <p:tgtEl>
                                          <p:spTgt spid="29"/>
                                        </p:tgtEl>
                                      </p:cBhvr>
                                    </p:animEffect>
                                  </p:childTnLst>
                                </p:cTn>
                              </p:par>
                              <p:par>
                                <p:cTn id="52" presetID="6" presetClass="emph" presetSubtype="0" decel="100000" fill="hold" nodeType="withEffect">
                                  <p:stCondLst>
                                    <p:cond delay="100"/>
                                  </p:stCondLst>
                                  <p:childTnLst>
                                    <p:animScale>
                                      <p:cBhvr>
                                        <p:cTn id="53" dur="250" fill="hold"/>
                                        <p:tgtEl>
                                          <p:spTgt spid="29"/>
                                        </p:tgtEl>
                                      </p:cBhvr>
                                      <p:by x="110000" y="110000"/>
                                    </p:animScale>
                                  </p:childTnLst>
                                </p:cTn>
                              </p:par>
                              <p:par>
                                <p:cTn id="54" presetID="6" presetClass="emph" presetSubtype="0" decel="100000" fill="hold" nodeType="withEffect">
                                  <p:stCondLst>
                                    <p:cond delay="200"/>
                                  </p:stCondLst>
                                  <p:childTnLst>
                                    <p:animScale>
                                      <p:cBhvr>
                                        <p:cTn id="55" dur="250" fill="hold"/>
                                        <p:tgtEl>
                                          <p:spTgt spid="29"/>
                                        </p:tgtEl>
                                      </p:cBhvr>
                                      <p:by x="91000" y="91000"/>
                                    </p:animScale>
                                  </p:childTnLst>
                                </p:cTn>
                              </p:par>
                              <p:par>
                                <p:cTn id="56" presetID="10" presetClass="entr" presetSubtype="0" fill="hold" nodeType="withEffect">
                                  <p:stCondLst>
                                    <p:cond delay="200"/>
                                  </p:stCondLst>
                                  <p:childTnLst>
                                    <p:set>
                                      <p:cBhvr>
                                        <p:cTn id="57" dur="1" fill="hold">
                                          <p:stCondLst>
                                            <p:cond delay="0"/>
                                          </p:stCondLst>
                                        </p:cTn>
                                        <p:tgtEl>
                                          <p:spTgt spid="531"/>
                                        </p:tgtEl>
                                        <p:attrNameLst>
                                          <p:attrName>style.visibility</p:attrName>
                                        </p:attrNameLst>
                                      </p:cBhvr>
                                      <p:to>
                                        <p:strVal val="visible"/>
                                      </p:to>
                                    </p:set>
                                    <p:animEffect transition="in" filter="fade">
                                      <p:cBhvr>
                                        <p:cTn id="58" dur="500"/>
                                        <p:tgtEl>
                                          <p:spTgt spid="531"/>
                                        </p:tgtEl>
                                      </p:cBhvr>
                                    </p:animEffect>
                                  </p:childTnLst>
                                </p:cTn>
                              </p:par>
                              <p:par>
                                <p:cTn id="59" presetID="35" presetClass="path" presetSubtype="0" decel="100000" fill="hold" nodeType="withEffect">
                                  <p:stCondLst>
                                    <p:cond delay="200"/>
                                  </p:stCondLst>
                                  <p:childTnLst>
                                    <p:animMotion origin="layout" path="M 0.02272 -1.07127E-6 L -2.94613E-6 -1.07127E-6 " pathEditMode="relative" rAng="0" ptsTypes="AA">
                                      <p:cBhvr>
                                        <p:cTn id="60" dur="500" fill="hold"/>
                                        <p:tgtEl>
                                          <p:spTgt spid="531"/>
                                        </p:tgtEl>
                                        <p:attrNameLst>
                                          <p:attrName>ppt_x</p:attrName>
                                          <p:attrName>ppt_y</p:attrName>
                                        </p:attrNameLst>
                                      </p:cBhvr>
                                      <p:rCtr x="-1136" y="0"/>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8"/>
                                        </p:tgtEl>
                                        <p:attrNameLst>
                                          <p:attrName>style.visibility</p:attrName>
                                        </p:attrNameLst>
                                      </p:cBhvr>
                                      <p:to>
                                        <p:strVal val="visible"/>
                                      </p:to>
                                    </p:set>
                                  </p:childTnLst>
                                </p:cTn>
                              </p:par>
                              <p:par>
                                <p:cTn id="65" presetID="6" presetClass="emph" presetSubtype="0" accel="100000" autoRev="1" fill="hold" grpId="1" nodeType="withEffect">
                                  <p:stCondLst>
                                    <p:cond delay="0"/>
                                  </p:stCondLst>
                                  <p:childTnLst>
                                    <p:animScale>
                                      <p:cBhvr>
                                        <p:cTn id="66" dur="500" fill="hold"/>
                                        <p:tgtEl>
                                          <p:spTgt spid="8"/>
                                        </p:tgtEl>
                                      </p:cBhvr>
                                      <p:by x="100000" y="0"/>
                                    </p:animScale>
                                  </p:childTnLst>
                                </p:cTn>
                              </p:par>
                              <p:par>
                                <p:cTn id="67" presetID="42" presetClass="path" presetSubtype="0" accel="100000" decel="50000" autoRev="1" fill="hold" grpId="2" nodeType="withEffect">
                                  <p:stCondLst>
                                    <p:cond delay="0"/>
                                  </p:stCondLst>
                                  <p:childTnLst>
                                    <p:animMotion origin="layout" path="M 1.28159E-6 -2.36042E-6 L 1.28159E-6 0.06355 " pathEditMode="relative" rAng="0" ptsTypes="AA">
                                      <p:cBhvr>
                                        <p:cTn id="68" dur="500" fill="hold"/>
                                        <p:tgtEl>
                                          <p:spTgt spid="8"/>
                                        </p:tgtEl>
                                        <p:attrNameLst>
                                          <p:attrName>ppt_x</p:attrName>
                                          <p:attrName>ppt_y</p:attrName>
                                        </p:attrNameLst>
                                      </p:cBhvr>
                                      <p:rCtr x="0" y="3177"/>
                                    </p:animMotion>
                                  </p:childTnLst>
                                </p:cTn>
                              </p:par>
                              <p:par>
                                <p:cTn id="69" presetID="1" presetClass="entr" presetSubtype="0" fill="hold" grpId="0" nodeType="withEffect">
                                  <p:stCondLst>
                                    <p:cond delay="0"/>
                                  </p:stCondLst>
                                  <p:childTnLst>
                                    <p:set>
                                      <p:cBhvr>
                                        <p:cTn id="70" dur="1" fill="hold">
                                          <p:stCondLst>
                                            <p:cond delay="499"/>
                                          </p:stCondLst>
                                        </p:cTn>
                                        <p:tgtEl>
                                          <p:spTgt spid="15"/>
                                        </p:tgtEl>
                                        <p:attrNameLst>
                                          <p:attrName>style.visibility</p:attrName>
                                        </p:attrNameLst>
                                      </p:cBhvr>
                                      <p:to>
                                        <p:strVal val="visible"/>
                                      </p:to>
                                    </p:set>
                                  </p:childTnLst>
                                </p:cTn>
                              </p:par>
                              <p:par>
                                <p:cTn id="71" presetID="6" presetClass="emph" presetSubtype="0" accel="100000" autoRev="1" fill="hold" grpId="1" nodeType="withEffect">
                                  <p:stCondLst>
                                    <p:cond delay="0"/>
                                  </p:stCondLst>
                                  <p:childTnLst>
                                    <p:animScale>
                                      <p:cBhvr>
                                        <p:cTn id="72" dur="500" fill="hold"/>
                                        <p:tgtEl>
                                          <p:spTgt spid="15"/>
                                        </p:tgtEl>
                                      </p:cBhvr>
                                      <p:by x="100000" y="0"/>
                                    </p:animScale>
                                  </p:childTnLst>
                                </p:cTn>
                              </p:par>
                              <p:par>
                                <p:cTn id="73" presetID="64" presetClass="path" presetSubtype="0" accel="100000" autoRev="1" fill="hold" grpId="2" nodeType="withEffect">
                                  <p:stCondLst>
                                    <p:cond delay="0"/>
                                  </p:stCondLst>
                                  <p:childTnLst>
                                    <p:animMotion origin="layout" path="M 1.28159E-6 1.54789E-6 L 1.28159E-6 -0.20041 " pathEditMode="relative" rAng="0" ptsTypes="AA">
                                      <p:cBhvr>
                                        <p:cTn id="74" dur="500" fill="hold"/>
                                        <p:tgtEl>
                                          <p:spTgt spid="15"/>
                                        </p:tgtEl>
                                        <p:attrNameLst>
                                          <p:attrName>ppt_x</p:attrName>
                                          <p:attrName>ppt_y</p:attrName>
                                        </p:attrNameLst>
                                      </p:cBhvr>
                                      <p:rCtr x="0" y="-10032"/>
                                    </p:animMotion>
                                  </p:childTnLst>
                                </p:cTn>
                              </p:par>
                            </p:childTnLst>
                          </p:cTn>
                        </p:par>
                        <p:par>
                          <p:cTn id="75" fill="hold">
                            <p:stCondLst>
                              <p:cond delay="1000"/>
                            </p:stCondLst>
                            <p:childTnLst>
                              <p:par>
                                <p:cTn id="76" presetID="53" presetClass="entr" presetSubtype="16" fill="hold" nodeType="afterEffect">
                                  <p:stCondLst>
                                    <p:cond delay="0"/>
                                  </p:stCondLst>
                                  <p:childTnLst>
                                    <p:set>
                                      <p:cBhvr>
                                        <p:cTn id="77" dur="1" fill="hold">
                                          <p:stCondLst>
                                            <p:cond delay="0"/>
                                          </p:stCondLst>
                                        </p:cTn>
                                        <p:tgtEl>
                                          <p:spTgt spid="1118"/>
                                        </p:tgtEl>
                                        <p:attrNameLst>
                                          <p:attrName>style.visibility</p:attrName>
                                        </p:attrNameLst>
                                      </p:cBhvr>
                                      <p:to>
                                        <p:strVal val="visible"/>
                                      </p:to>
                                    </p:set>
                                    <p:anim calcmode="lin" valueType="num">
                                      <p:cBhvr>
                                        <p:cTn id="78" dur="250" fill="hold"/>
                                        <p:tgtEl>
                                          <p:spTgt spid="1118"/>
                                        </p:tgtEl>
                                        <p:attrNameLst>
                                          <p:attrName>ppt_w</p:attrName>
                                        </p:attrNameLst>
                                      </p:cBhvr>
                                      <p:tavLst>
                                        <p:tav tm="0">
                                          <p:val>
                                            <p:fltVal val="0"/>
                                          </p:val>
                                        </p:tav>
                                        <p:tav tm="100000">
                                          <p:val>
                                            <p:strVal val="#ppt_w"/>
                                          </p:val>
                                        </p:tav>
                                      </p:tavLst>
                                    </p:anim>
                                    <p:anim calcmode="lin" valueType="num">
                                      <p:cBhvr>
                                        <p:cTn id="79" dur="250" fill="hold"/>
                                        <p:tgtEl>
                                          <p:spTgt spid="1118"/>
                                        </p:tgtEl>
                                        <p:attrNameLst>
                                          <p:attrName>ppt_h</p:attrName>
                                        </p:attrNameLst>
                                      </p:cBhvr>
                                      <p:tavLst>
                                        <p:tav tm="0">
                                          <p:val>
                                            <p:fltVal val="0"/>
                                          </p:val>
                                        </p:tav>
                                        <p:tav tm="100000">
                                          <p:val>
                                            <p:strVal val="#ppt_h"/>
                                          </p:val>
                                        </p:tav>
                                      </p:tavLst>
                                    </p:anim>
                                    <p:animEffect transition="in" filter="fade">
                                      <p:cBhvr>
                                        <p:cTn id="80" dur="250"/>
                                        <p:tgtEl>
                                          <p:spTgt spid="1118"/>
                                        </p:tgtEl>
                                      </p:cBhvr>
                                    </p:animEffect>
                                  </p:childTnLst>
                                </p:cTn>
                              </p:par>
                              <p:par>
                                <p:cTn id="81" presetID="6" presetClass="emph" presetSubtype="0" decel="100000" fill="hold" nodeType="withEffect">
                                  <p:stCondLst>
                                    <p:cond delay="100"/>
                                  </p:stCondLst>
                                  <p:childTnLst>
                                    <p:animScale>
                                      <p:cBhvr>
                                        <p:cTn id="82" dur="250" fill="hold"/>
                                        <p:tgtEl>
                                          <p:spTgt spid="1118"/>
                                        </p:tgtEl>
                                      </p:cBhvr>
                                      <p:by x="110000" y="110000"/>
                                    </p:animScale>
                                  </p:childTnLst>
                                </p:cTn>
                              </p:par>
                              <p:par>
                                <p:cTn id="83" presetID="6" presetClass="emph" presetSubtype="0" decel="100000" fill="hold" nodeType="withEffect">
                                  <p:stCondLst>
                                    <p:cond delay="200"/>
                                  </p:stCondLst>
                                  <p:childTnLst>
                                    <p:animScale>
                                      <p:cBhvr>
                                        <p:cTn id="84" dur="250" fill="hold"/>
                                        <p:tgtEl>
                                          <p:spTgt spid="1118"/>
                                        </p:tgtEl>
                                      </p:cBhvr>
                                      <p:by x="91000" y="91000"/>
                                    </p:animScale>
                                  </p:childTnLst>
                                </p:cTn>
                              </p:par>
                              <p:par>
                                <p:cTn id="85" presetID="10" presetClass="entr" presetSubtype="0" fill="hold" nodeType="withEffect">
                                  <p:stCondLst>
                                    <p:cond delay="2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par>
                                <p:cTn id="88" presetID="35" presetClass="path" presetSubtype="0" decel="100000" fill="hold" nodeType="withEffect">
                                  <p:stCondLst>
                                    <p:cond delay="200"/>
                                  </p:stCondLst>
                                  <p:childTnLst>
                                    <p:animMotion origin="layout" path="M 0.02272 1.21652E-6 L 2.43298E-6 1.21652E-6 " pathEditMode="relative" rAng="0" ptsTypes="AA">
                                      <p:cBhvr>
                                        <p:cTn id="89" dur="500" fill="hold"/>
                                        <p:tgtEl>
                                          <p:spTgt spid="18"/>
                                        </p:tgtEl>
                                        <p:attrNameLst>
                                          <p:attrName>ppt_x</p:attrName>
                                          <p:attrName>ppt_y</p:attrName>
                                        </p:attrNameLst>
                                      </p:cBhvr>
                                      <p:rCtr x="-11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13" grpId="0" animBg="1"/>
      <p:bldP spid="13" grpId="1" animBg="1"/>
      <p:bldP spid="13" grpId="2" animBg="1"/>
      <p:bldP spid="14" grpId="0" animBg="1"/>
      <p:bldP spid="14" grpId="1" animBg="1"/>
      <p:bldP spid="14" grpId="2" animBg="1"/>
      <p:bldP spid="15" grpId="0" animBg="1"/>
      <p:bldP spid="15" grpId="1" animBg="1"/>
      <p:bldP spid="15"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67591"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688778" y="4931350"/>
            <a:ext cx="1327082" cy="305584"/>
            <a:chOff x="688778" y="4752237"/>
            <a:chExt cx="1327082" cy="305584"/>
          </a:xfrm>
        </p:grpSpPr>
        <p:grpSp>
          <p:nvGrpSpPr>
            <p:cNvPr id="5" name="Group 4"/>
            <p:cNvGrpSpPr/>
            <p:nvPr/>
          </p:nvGrpSpPr>
          <p:grpSpPr>
            <a:xfrm>
              <a:off x="688778" y="4752237"/>
              <a:ext cx="307450" cy="305584"/>
              <a:chOff x="3802770" y="-2002971"/>
              <a:chExt cx="1532420" cy="1523121"/>
            </a:xfrm>
            <a:solidFill>
              <a:schemeClr val="tx1"/>
            </a:solidFill>
          </p:grpSpPr>
          <p:grpSp>
            <p:nvGrpSpPr>
              <p:cNvPr id="4" name="Group 3"/>
              <p:cNvGrpSpPr/>
              <p:nvPr/>
            </p:nvGrpSpPr>
            <p:grpSpPr>
              <a:xfrm>
                <a:off x="3802770" y="-2002971"/>
                <a:ext cx="1532420" cy="474276"/>
                <a:chOff x="3802770" y="-2002971"/>
                <a:chExt cx="1532420" cy="474276"/>
              </a:xfrm>
              <a:grpFill/>
            </p:grpSpPr>
            <p:sp>
              <p:nvSpPr>
                <p:cNvPr id="2" name="Rectangle 1"/>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1" name="Rectangle 630"/>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8" name="Rectangle 637"/>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39" name="Group 638"/>
              <p:cNvGrpSpPr/>
              <p:nvPr/>
            </p:nvGrpSpPr>
            <p:grpSpPr>
              <a:xfrm>
                <a:off x="3802770" y="-1478549"/>
                <a:ext cx="1532420" cy="474276"/>
                <a:chOff x="3802770" y="-2002971"/>
                <a:chExt cx="1532420" cy="474276"/>
              </a:xfrm>
              <a:grpFill/>
            </p:grpSpPr>
            <p:sp>
              <p:nvSpPr>
                <p:cNvPr id="640" name="Rectangle 639"/>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Rectangle 641"/>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43" name="Group 642"/>
              <p:cNvGrpSpPr/>
              <p:nvPr/>
            </p:nvGrpSpPr>
            <p:grpSpPr>
              <a:xfrm>
                <a:off x="3802770" y="-954126"/>
                <a:ext cx="1532420" cy="474276"/>
                <a:chOff x="3802770" y="-2002971"/>
                <a:chExt cx="1532420" cy="474276"/>
              </a:xfrm>
              <a:grpFill/>
            </p:grpSpPr>
            <p:sp>
              <p:nvSpPr>
                <p:cNvPr id="644" name="Rectangle 643"/>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699" name="TextBox 698"/>
            <p:cNvSpPr txBox="1"/>
            <p:nvPr/>
          </p:nvSpPr>
          <p:spPr>
            <a:xfrm>
              <a:off x="1162762" y="4794230"/>
              <a:ext cx="853098" cy="221599"/>
            </a:xfrm>
            <a:prstGeom prst="rect">
              <a:avLst/>
            </a:prstGeom>
            <a:noFill/>
          </p:spPr>
          <p:txBody>
            <a:bodyPr wrap="square" lIns="0" tIns="0" rIns="0" bIns="0" rtlCol="0">
              <a:spAutoFit/>
            </a:bodyPr>
            <a:lstStyle/>
            <a:p>
              <a:pPr>
                <a:lnSpc>
                  <a:spcPct val="90000"/>
                </a:lnSpc>
                <a:spcAft>
                  <a:spcPts val="600"/>
                </a:spcAft>
              </a:pPr>
              <a:r>
                <a:rPr lang="en-US" sz="1600" spc="-30" dirty="0" smtClean="0">
                  <a:gradFill>
                    <a:gsLst>
                      <a:gs pos="2917">
                        <a:srgbClr val="FFFFFF"/>
                      </a:gs>
                      <a:gs pos="30000">
                        <a:srgbClr val="FFFFFF"/>
                      </a:gs>
                    </a:gsLst>
                    <a:lin ang="5400000" scaled="0"/>
                  </a:gradFill>
                </a:rPr>
                <a:t>My Apps</a:t>
              </a:r>
            </a:p>
          </p:txBody>
        </p:sp>
      </p:grpSp>
      <p:sp>
        <p:nvSpPr>
          <p:cNvPr id="6" name="Rectangle 5"/>
          <p:cNvSpPr/>
          <p:nvPr/>
        </p:nvSpPr>
        <p:spPr bwMode="auto">
          <a:xfrm>
            <a:off x="467591"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7" name="Rectangle 6"/>
          <p:cNvSpPr/>
          <p:nvPr/>
        </p:nvSpPr>
        <p:spPr bwMode="auto">
          <a:xfrm>
            <a:off x="4318705"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8" name="Rectangle 7"/>
          <p:cNvSpPr/>
          <p:nvPr/>
        </p:nvSpPr>
        <p:spPr bwMode="auto">
          <a:xfrm>
            <a:off x="8169820"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14" name="Rectangle 13"/>
          <p:cNvSpPr/>
          <p:nvPr/>
        </p:nvSpPr>
        <p:spPr bwMode="auto">
          <a:xfrm>
            <a:off x="4318705"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8169820"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4318705"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CONNECT TO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OFFICE 365 SERVICES</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16" name="Group 15"/>
          <p:cNvGrpSpPr/>
          <p:nvPr/>
        </p:nvGrpSpPr>
        <p:grpSpPr>
          <a:xfrm>
            <a:off x="4501573" y="4178896"/>
            <a:ext cx="3443718" cy="2223932"/>
            <a:chOff x="4501573" y="3999783"/>
            <a:chExt cx="3443718" cy="2223932"/>
          </a:xfrm>
        </p:grpSpPr>
        <p:sp>
          <p:nvSpPr>
            <p:cNvPr id="333" name="Freeform 5"/>
            <p:cNvSpPr>
              <a:spLocks noChangeAspect="1" noEditPoints="1"/>
            </p:cNvSpPr>
            <p:nvPr/>
          </p:nvSpPr>
          <p:spPr bwMode="auto">
            <a:xfrm>
              <a:off x="6620377" y="3999783"/>
              <a:ext cx="474470" cy="630660"/>
            </a:xfrm>
            <a:custGeom>
              <a:avLst/>
              <a:gdLst>
                <a:gd name="T0" fmla="*/ 120 w 304"/>
                <a:gd name="T1" fmla="*/ 0 h 390"/>
                <a:gd name="T2" fmla="*/ 45 w 304"/>
                <a:gd name="T3" fmla="*/ 65 h 390"/>
                <a:gd name="T4" fmla="*/ 45 w 304"/>
                <a:gd name="T5" fmla="*/ 91 h 390"/>
                <a:gd name="T6" fmla="*/ 0 w 304"/>
                <a:gd name="T7" fmla="*/ 132 h 390"/>
                <a:gd name="T8" fmla="*/ 0 w 304"/>
                <a:gd name="T9" fmla="*/ 390 h 390"/>
                <a:gd name="T10" fmla="*/ 263 w 304"/>
                <a:gd name="T11" fmla="*/ 390 h 390"/>
                <a:gd name="T12" fmla="*/ 263 w 304"/>
                <a:gd name="T13" fmla="*/ 323 h 390"/>
                <a:gd name="T14" fmla="*/ 304 w 304"/>
                <a:gd name="T15" fmla="*/ 323 h 390"/>
                <a:gd name="T16" fmla="*/ 304 w 304"/>
                <a:gd name="T17" fmla="*/ 0 h 390"/>
                <a:gd name="T18" fmla="*/ 120 w 304"/>
                <a:gd name="T19" fmla="*/ 0 h 390"/>
                <a:gd name="T20" fmla="*/ 120 w 304"/>
                <a:gd name="T21" fmla="*/ 0 h 390"/>
                <a:gd name="T22" fmla="*/ 120 w 304"/>
                <a:gd name="T23" fmla="*/ 0 h 390"/>
                <a:gd name="T24" fmla="*/ 237 w 304"/>
                <a:gd name="T25" fmla="*/ 366 h 390"/>
                <a:gd name="T26" fmla="*/ 26 w 304"/>
                <a:gd name="T27" fmla="*/ 366 h 390"/>
                <a:gd name="T28" fmla="*/ 26 w 304"/>
                <a:gd name="T29" fmla="*/ 156 h 390"/>
                <a:gd name="T30" fmla="*/ 45 w 304"/>
                <a:gd name="T31" fmla="*/ 156 h 390"/>
                <a:gd name="T32" fmla="*/ 45 w 304"/>
                <a:gd name="T33" fmla="*/ 323 h 390"/>
                <a:gd name="T34" fmla="*/ 237 w 304"/>
                <a:gd name="T35" fmla="*/ 323 h 390"/>
                <a:gd name="T36" fmla="*/ 237 w 304"/>
                <a:gd name="T37" fmla="*/ 366 h 390"/>
                <a:gd name="T38" fmla="*/ 237 w 304"/>
                <a:gd name="T39" fmla="*/ 366 h 390"/>
                <a:gd name="T40" fmla="*/ 237 w 304"/>
                <a:gd name="T41" fmla="*/ 366 h 390"/>
                <a:gd name="T42" fmla="*/ 278 w 304"/>
                <a:gd name="T43" fmla="*/ 299 h 390"/>
                <a:gd name="T44" fmla="*/ 72 w 304"/>
                <a:gd name="T45" fmla="*/ 299 h 390"/>
                <a:gd name="T46" fmla="*/ 72 w 304"/>
                <a:gd name="T47" fmla="*/ 87 h 390"/>
                <a:gd name="T48" fmla="*/ 152 w 304"/>
                <a:gd name="T49" fmla="*/ 87 h 390"/>
                <a:gd name="T50" fmla="*/ 152 w 304"/>
                <a:gd name="T51" fmla="*/ 24 h 390"/>
                <a:gd name="T52" fmla="*/ 278 w 304"/>
                <a:gd name="T53" fmla="*/ 24 h 390"/>
                <a:gd name="T54" fmla="*/ 278 w 304"/>
                <a:gd name="T55" fmla="*/ 299 h 390"/>
                <a:gd name="T56" fmla="*/ 278 w 304"/>
                <a:gd name="T57" fmla="*/ 299 h 390"/>
                <a:gd name="T58" fmla="*/ 278 w 304"/>
                <a:gd name="T59" fmla="*/ 299 h 390"/>
                <a:gd name="T60" fmla="*/ 113 w 304"/>
                <a:gd name="T61" fmla="*/ 135 h 390"/>
                <a:gd name="T62" fmla="*/ 251 w 304"/>
                <a:gd name="T63" fmla="*/ 135 h 390"/>
                <a:gd name="T64" fmla="*/ 251 w 304"/>
                <a:gd name="T65" fmla="*/ 159 h 390"/>
                <a:gd name="T66" fmla="*/ 113 w 304"/>
                <a:gd name="T67" fmla="*/ 159 h 390"/>
                <a:gd name="T68" fmla="*/ 113 w 304"/>
                <a:gd name="T69" fmla="*/ 135 h 390"/>
                <a:gd name="T70" fmla="*/ 113 w 304"/>
                <a:gd name="T71" fmla="*/ 135 h 390"/>
                <a:gd name="T72" fmla="*/ 113 w 304"/>
                <a:gd name="T73" fmla="*/ 173 h 390"/>
                <a:gd name="T74" fmla="*/ 251 w 304"/>
                <a:gd name="T75" fmla="*/ 173 h 390"/>
                <a:gd name="T76" fmla="*/ 251 w 304"/>
                <a:gd name="T77" fmla="*/ 197 h 390"/>
                <a:gd name="T78" fmla="*/ 113 w 304"/>
                <a:gd name="T79" fmla="*/ 197 h 390"/>
                <a:gd name="T80" fmla="*/ 113 w 304"/>
                <a:gd name="T81" fmla="*/ 173 h 390"/>
                <a:gd name="T82" fmla="*/ 113 w 304"/>
                <a:gd name="T83" fmla="*/ 173 h 390"/>
                <a:gd name="T84" fmla="*/ 113 w 304"/>
                <a:gd name="T85" fmla="*/ 212 h 390"/>
                <a:gd name="T86" fmla="*/ 251 w 304"/>
                <a:gd name="T87" fmla="*/ 212 h 390"/>
                <a:gd name="T88" fmla="*/ 251 w 304"/>
                <a:gd name="T89" fmla="*/ 236 h 390"/>
                <a:gd name="T90" fmla="*/ 113 w 304"/>
                <a:gd name="T91" fmla="*/ 236 h 390"/>
                <a:gd name="T92" fmla="*/ 113 w 304"/>
                <a:gd name="T93" fmla="*/ 212 h 390"/>
                <a:gd name="T94" fmla="*/ 113 w 304"/>
                <a:gd name="T95" fmla="*/ 212 h 390"/>
                <a:gd name="T96" fmla="*/ 113 w 304"/>
                <a:gd name="T97" fmla="*/ 250 h 390"/>
                <a:gd name="T98" fmla="*/ 251 w 304"/>
                <a:gd name="T99" fmla="*/ 250 h 390"/>
                <a:gd name="T100" fmla="*/ 251 w 304"/>
                <a:gd name="T101" fmla="*/ 274 h 390"/>
                <a:gd name="T102" fmla="*/ 113 w 304"/>
                <a:gd name="T103" fmla="*/ 274 h 390"/>
                <a:gd name="T104" fmla="*/ 113 w 304"/>
                <a:gd name="T105" fmla="*/ 250 h 390"/>
                <a:gd name="T106" fmla="*/ 113 w 304"/>
                <a:gd name="T107"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90">
                  <a:moveTo>
                    <a:pt x="120" y="0"/>
                  </a:moveTo>
                  <a:lnTo>
                    <a:pt x="45" y="65"/>
                  </a:lnTo>
                  <a:lnTo>
                    <a:pt x="45" y="91"/>
                  </a:lnTo>
                  <a:lnTo>
                    <a:pt x="0" y="132"/>
                  </a:lnTo>
                  <a:lnTo>
                    <a:pt x="0" y="390"/>
                  </a:lnTo>
                  <a:lnTo>
                    <a:pt x="263" y="390"/>
                  </a:lnTo>
                  <a:lnTo>
                    <a:pt x="263" y="323"/>
                  </a:lnTo>
                  <a:lnTo>
                    <a:pt x="304" y="323"/>
                  </a:lnTo>
                  <a:lnTo>
                    <a:pt x="304" y="0"/>
                  </a:lnTo>
                  <a:lnTo>
                    <a:pt x="120" y="0"/>
                  </a:lnTo>
                  <a:lnTo>
                    <a:pt x="120" y="0"/>
                  </a:lnTo>
                  <a:lnTo>
                    <a:pt x="120" y="0"/>
                  </a:lnTo>
                  <a:close/>
                  <a:moveTo>
                    <a:pt x="237" y="366"/>
                  </a:moveTo>
                  <a:lnTo>
                    <a:pt x="26" y="366"/>
                  </a:lnTo>
                  <a:lnTo>
                    <a:pt x="26" y="156"/>
                  </a:lnTo>
                  <a:lnTo>
                    <a:pt x="45" y="156"/>
                  </a:lnTo>
                  <a:lnTo>
                    <a:pt x="45" y="323"/>
                  </a:lnTo>
                  <a:lnTo>
                    <a:pt x="237" y="323"/>
                  </a:lnTo>
                  <a:lnTo>
                    <a:pt x="237" y="366"/>
                  </a:lnTo>
                  <a:lnTo>
                    <a:pt x="237" y="366"/>
                  </a:lnTo>
                  <a:lnTo>
                    <a:pt x="237" y="366"/>
                  </a:lnTo>
                  <a:close/>
                  <a:moveTo>
                    <a:pt x="278" y="299"/>
                  </a:moveTo>
                  <a:lnTo>
                    <a:pt x="72" y="299"/>
                  </a:lnTo>
                  <a:lnTo>
                    <a:pt x="72" y="87"/>
                  </a:lnTo>
                  <a:lnTo>
                    <a:pt x="152" y="87"/>
                  </a:lnTo>
                  <a:lnTo>
                    <a:pt x="152" y="24"/>
                  </a:lnTo>
                  <a:lnTo>
                    <a:pt x="278" y="24"/>
                  </a:lnTo>
                  <a:lnTo>
                    <a:pt x="278" y="299"/>
                  </a:lnTo>
                  <a:lnTo>
                    <a:pt x="278" y="299"/>
                  </a:lnTo>
                  <a:lnTo>
                    <a:pt x="278" y="299"/>
                  </a:lnTo>
                  <a:close/>
                  <a:moveTo>
                    <a:pt x="113" y="135"/>
                  </a:moveTo>
                  <a:lnTo>
                    <a:pt x="251" y="135"/>
                  </a:lnTo>
                  <a:lnTo>
                    <a:pt x="251" y="159"/>
                  </a:lnTo>
                  <a:lnTo>
                    <a:pt x="113" y="159"/>
                  </a:lnTo>
                  <a:lnTo>
                    <a:pt x="113" y="135"/>
                  </a:lnTo>
                  <a:lnTo>
                    <a:pt x="113" y="135"/>
                  </a:lnTo>
                  <a:close/>
                  <a:moveTo>
                    <a:pt x="113" y="173"/>
                  </a:moveTo>
                  <a:lnTo>
                    <a:pt x="251" y="173"/>
                  </a:lnTo>
                  <a:lnTo>
                    <a:pt x="251" y="197"/>
                  </a:lnTo>
                  <a:lnTo>
                    <a:pt x="113" y="197"/>
                  </a:lnTo>
                  <a:lnTo>
                    <a:pt x="113" y="173"/>
                  </a:lnTo>
                  <a:lnTo>
                    <a:pt x="113" y="173"/>
                  </a:lnTo>
                  <a:close/>
                  <a:moveTo>
                    <a:pt x="113" y="212"/>
                  </a:moveTo>
                  <a:lnTo>
                    <a:pt x="251" y="212"/>
                  </a:lnTo>
                  <a:lnTo>
                    <a:pt x="251" y="236"/>
                  </a:lnTo>
                  <a:lnTo>
                    <a:pt x="113" y="236"/>
                  </a:lnTo>
                  <a:lnTo>
                    <a:pt x="113" y="212"/>
                  </a:lnTo>
                  <a:lnTo>
                    <a:pt x="113" y="212"/>
                  </a:lnTo>
                  <a:close/>
                  <a:moveTo>
                    <a:pt x="113" y="250"/>
                  </a:moveTo>
                  <a:lnTo>
                    <a:pt x="251" y="250"/>
                  </a:lnTo>
                  <a:lnTo>
                    <a:pt x="251" y="274"/>
                  </a:lnTo>
                  <a:lnTo>
                    <a:pt x="113" y="274"/>
                  </a:lnTo>
                  <a:lnTo>
                    <a:pt x="113" y="250"/>
                  </a:lnTo>
                  <a:lnTo>
                    <a:pt x="113" y="250"/>
                  </a:lnTo>
                  <a:close/>
                </a:path>
              </a:pathLst>
            </a:custGeom>
            <a:solidFill>
              <a:srgbClr val="F0F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grpSp>
          <p:nvGrpSpPr>
            <p:cNvPr id="335" name="Group 334"/>
            <p:cNvGrpSpPr/>
            <p:nvPr/>
          </p:nvGrpSpPr>
          <p:grpSpPr>
            <a:xfrm>
              <a:off x="4501573" y="4557327"/>
              <a:ext cx="3443718" cy="1666388"/>
              <a:chOff x="4545068" y="4768045"/>
              <a:chExt cx="3443718" cy="1666388"/>
            </a:xfrm>
          </p:grpSpPr>
          <p:sp>
            <p:nvSpPr>
              <p:cNvPr id="340" name="TextBox 339"/>
              <p:cNvSpPr txBox="1"/>
              <p:nvPr/>
            </p:nvSpPr>
            <p:spPr>
              <a:xfrm>
                <a:off x="5141547" y="4768045"/>
                <a:ext cx="1153543"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Users and </a:t>
                </a:r>
                <a:br>
                  <a:rPr lang="en-US" sz="1400" dirty="0" smtClean="0">
                    <a:gradFill>
                      <a:gsLst>
                        <a:gs pos="2917">
                          <a:srgbClr val="FFFFFF"/>
                        </a:gs>
                        <a:gs pos="30000">
                          <a:srgbClr val="FFFFFF"/>
                        </a:gs>
                      </a:gsLst>
                      <a:lin ang="5400000" scaled="0"/>
                    </a:gradFill>
                  </a:rPr>
                </a:br>
                <a:r>
                  <a:rPr lang="en-US" sz="1400" dirty="0" smtClean="0">
                    <a:gradFill>
                      <a:gsLst>
                        <a:gs pos="2917">
                          <a:srgbClr val="FFFFFF"/>
                        </a:gs>
                        <a:gs pos="30000">
                          <a:srgbClr val="FFFFFF"/>
                        </a:gs>
                      </a:gsLst>
                      <a:lin ang="5400000" scaled="0"/>
                    </a:gradFill>
                  </a:rPr>
                  <a:t>groups</a:t>
                </a:r>
              </a:p>
            </p:txBody>
          </p:sp>
          <p:sp>
            <p:nvSpPr>
              <p:cNvPr id="341" name="TextBox 340"/>
              <p:cNvSpPr txBox="1"/>
              <p:nvPr/>
            </p:nvSpPr>
            <p:spPr>
              <a:xfrm>
                <a:off x="6296572" y="4768045"/>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Files</a:t>
                </a:r>
              </a:p>
            </p:txBody>
          </p:sp>
          <p:sp>
            <p:nvSpPr>
              <p:cNvPr id="342" name="TextBox 341"/>
              <p:cNvSpPr txBox="1"/>
              <p:nvPr/>
            </p:nvSpPr>
            <p:spPr>
              <a:xfrm>
                <a:off x="4545068"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Mail</a:t>
                </a:r>
              </a:p>
            </p:txBody>
          </p:sp>
          <p:sp>
            <p:nvSpPr>
              <p:cNvPr id="343" name="TextBox 342"/>
              <p:cNvSpPr txBox="1"/>
              <p:nvPr/>
            </p:nvSpPr>
            <p:spPr>
              <a:xfrm>
                <a:off x="5768716"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Calendar</a:t>
                </a:r>
              </a:p>
            </p:txBody>
          </p:sp>
          <p:sp>
            <p:nvSpPr>
              <p:cNvPr id="344" name="TextBox 343"/>
              <p:cNvSpPr txBox="1"/>
              <p:nvPr/>
            </p:nvSpPr>
            <p:spPr>
              <a:xfrm>
                <a:off x="6835243"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Contacts</a:t>
                </a:r>
              </a:p>
            </p:txBody>
          </p:sp>
        </p:grpSp>
        <p:sp>
          <p:nvSpPr>
            <p:cNvPr id="337" name="Freeform 18"/>
            <p:cNvSpPr>
              <a:spLocks noChangeAspect="1" noEditPoints="1"/>
            </p:cNvSpPr>
            <p:nvPr/>
          </p:nvSpPr>
          <p:spPr bwMode="auto">
            <a:xfrm>
              <a:off x="4741603" y="5286078"/>
              <a:ext cx="673484" cy="497176"/>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338" name="Freeform 109"/>
            <p:cNvSpPr>
              <a:spLocks noChangeAspect="1" noEditPoints="1"/>
            </p:cNvSpPr>
            <p:nvPr/>
          </p:nvSpPr>
          <p:spPr bwMode="auto">
            <a:xfrm>
              <a:off x="5979882" y="5216906"/>
              <a:ext cx="603844" cy="566348"/>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594" tIns="44795" rIns="89594" bIns="44795" numCol="1" anchor="t" anchorCtr="0" compatLnSpc="1">
              <a:prstTxWarp prst="textNoShape">
                <a:avLst/>
              </a:prstTxWarp>
            </a:bodyPr>
            <a:lstStyle/>
            <a:p>
              <a:pPr defTabSz="913740"/>
              <a:endParaRPr lang="en-US" sz="1799" dirty="0">
                <a:solidFill>
                  <a:srgbClr val="FFFFFF"/>
                </a:solidFill>
              </a:endParaRPr>
            </a:p>
          </p:txBody>
        </p:sp>
        <p:sp>
          <p:nvSpPr>
            <p:cNvPr id="339" name="Freeform 5"/>
            <p:cNvSpPr>
              <a:spLocks noEditPoints="1"/>
            </p:cNvSpPr>
            <p:nvPr/>
          </p:nvSpPr>
          <p:spPr bwMode="auto">
            <a:xfrm>
              <a:off x="7129984" y="5236808"/>
              <a:ext cx="487294" cy="546446"/>
            </a:xfrm>
            <a:custGeom>
              <a:avLst/>
              <a:gdLst>
                <a:gd name="T0" fmla="*/ 1986 w 2166"/>
                <a:gd name="T1" fmla="*/ 74 h 2429"/>
                <a:gd name="T2" fmla="*/ 2166 w 2166"/>
                <a:gd name="T3" fmla="*/ 169 h 2429"/>
                <a:gd name="T4" fmla="*/ 1986 w 2166"/>
                <a:gd name="T5" fmla="*/ 848 h 2429"/>
                <a:gd name="T6" fmla="*/ 1986 w 2166"/>
                <a:gd name="T7" fmla="*/ 880 h 2429"/>
                <a:gd name="T8" fmla="*/ 2166 w 2166"/>
                <a:gd name="T9" fmla="*/ 1485 h 2429"/>
                <a:gd name="T10" fmla="*/ 2071 w 2166"/>
                <a:gd name="T11" fmla="*/ 880 h 2429"/>
                <a:gd name="T12" fmla="*/ 850 w 2166"/>
                <a:gd name="T13" fmla="*/ 880 h 2429"/>
                <a:gd name="T14" fmla="*/ 743 w 2166"/>
                <a:gd name="T15" fmla="*/ 1156 h 2429"/>
                <a:gd name="T16" fmla="*/ 871 w 2166"/>
                <a:gd name="T17" fmla="*/ 1315 h 2429"/>
                <a:gd name="T18" fmla="*/ 988 w 2166"/>
                <a:gd name="T19" fmla="*/ 1251 h 2429"/>
                <a:gd name="T20" fmla="*/ 1073 w 2166"/>
                <a:gd name="T21" fmla="*/ 986 h 2429"/>
                <a:gd name="T22" fmla="*/ 956 w 2166"/>
                <a:gd name="T23" fmla="*/ 827 h 2429"/>
                <a:gd name="T24" fmla="*/ 1954 w 2166"/>
                <a:gd name="T25" fmla="*/ 2333 h 2429"/>
                <a:gd name="T26" fmla="*/ 96 w 2166"/>
                <a:gd name="T27" fmla="*/ 2429 h 2429"/>
                <a:gd name="T28" fmla="*/ 0 w 2166"/>
                <a:gd name="T29" fmla="*/ 95 h 2429"/>
                <a:gd name="T30" fmla="*/ 1858 w 2166"/>
                <a:gd name="T31" fmla="*/ 0 h 2429"/>
                <a:gd name="T32" fmla="*/ 1614 w 2166"/>
                <a:gd name="T33" fmla="*/ 1432 h 2429"/>
                <a:gd name="T34" fmla="*/ 1285 w 2166"/>
                <a:gd name="T35" fmla="*/ 1559 h 2429"/>
                <a:gd name="T36" fmla="*/ 712 w 2166"/>
                <a:gd name="T37" fmla="*/ 1548 h 2429"/>
                <a:gd name="T38" fmla="*/ 446 w 2166"/>
                <a:gd name="T39" fmla="*/ 1124 h 2429"/>
                <a:gd name="T40" fmla="*/ 701 w 2166"/>
                <a:gd name="T41" fmla="*/ 636 h 2429"/>
                <a:gd name="T42" fmla="*/ 1338 w 2166"/>
                <a:gd name="T43" fmla="*/ 668 h 2429"/>
                <a:gd name="T44" fmla="*/ 1423 w 2166"/>
                <a:gd name="T45" fmla="*/ 1124 h 2429"/>
                <a:gd name="T46" fmla="*/ 1221 w 2166"/>
                <a:gd name="T47" fmla="*/ 1304 h 2429"/>
                <a:gd name="T48" fmla="*/ 1200 w 2166"/>
                <a:gd name="T49" fmla="*/ 1273 h 2429"/>
                <a:gd name="T50" fmla="*/ 1306 w 2166"/>
                <a:gd name="T51" fmla="*/ 732 h 2429"/>
                <a:gd name="T52" fmla="*/ 1115 w 2166"/>
                <a:gd name="T53" fmla="*/ 806 h 2429"/>
                <a:gd name="T54" fmla="*/ 658 w 2166"/>
                <a:gd name="T55" fmla="*/ 870 h 2429"/>
                <a:gd name="T56" fmla="*/ 648 w 2166"/>
                <a:gd name="T57" fmla="*/ 1368 h 2429"/>
                <a:gd name="T58" fmla="*/ 1020 w 2166"/>
                <a:gd name="T59" fmla="*/ 1368 h 2429"/>
                <a:gd name="T60" fmla="*/ 1136 w 2166"/>
                <a:gd name="T61" fmla="*/ 1442 h 2429"/>
                <a:gd name="T62" fmla="*/ 1582 w 2166"/>
                <a:gd name="T63" fmla="*/ 954 h 2429"/>
                <a:gd name="T64" fmla="*/ 1306 w 2166"/>
                <a:gd name="T65" fmla="*/ 498 h 2429"/>
                <a:gd name="T66" fmla="*/ 648 w 2166"/>
                <a:gd name="T67" fmla="*/ 519 h 2429"/>
                <a:gd name="T68" fmla="*/ 319 w 2166"/>
                <a:gd name="T69" fmla="*/ 1113 h 2429"/>
                <a:gd name="T70" fmla="*/ 637 w 2166"/>
                <a:gd name="T71" fmla="*/ 1654 h 2429"/>
                <a:gd name="T72" fmla="*/ 1412 w 2166"/>
                <a:gd name="T73" fmla="*/ 1644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6" h="2429">
                  <a:moveTo>
                    <a:pt x="1986" y="848"/>
                  </a:moveTo>
                  <a:cubicBezTo>
                    <a:pt x="1986" y="74"/>
                    <a:pt x="1986" y="74"/>
                    <a:pt x="1986" y="74"/>
                  </a:cubicBezTo>
                  <a:cubicBezTo>
                    <a:pt x="2071" y="74"/>
                    <a:pt x="2071" y="74"/>
                    <a:pt x="2071" y="74"/>
                  </a:cubicBezTo>
                  <a:cubicBezTo>
                    <a:pt x="2124" y="74"/>
                    <a:pt x="2166" y="116"/>
                    <a:pt x="2166" y="169"/>
                  </a:cubicBezTo>
                  <a:cubicBezTo>
                    <a:pt x="2166" y="169"/>
                    <a:pt x="2166" y="583"/>
                    <a:pt x="2166" y="679"/>
                  </a:cubicBezTo>
                  <a:cubicBezTo>
                    <a:pt x="2156" y="763"/>
                    <a:pt x="2028" y="795"/>
                    <a:pt x="1986" y="848"/>
                  </a:cubicBezTo>
                  <a:close/>
                  <a:moveTo>
                    <a:pt x="2071" y="880"/>
                  </a:moveTo>
                  <a:cubicBezTo>
                    <a:pt x="1986" y="880"/>
                    <a:pt x="1986" y="880"/>
                    <a:pt x="1986" y="880"/>
                  </a:cubicBezTo>
                  <a:cubicBezTo>
                    <a:pt x="1986" y="1654"/>
                    <a:pt x="1986" y="1654"/>
                    <a:pt x="1986" y="1654"/>
                  </a:cubicBezTo>
                  <a:cubicBezTo>
                    <a:pt x="2028" y="1601"/>
                    <a:pt x="2156" y="1570"/>
                    <a:pt x="2166" y="1485"/>
                  </a:cubicBezTo>
                  <a:cubicBezTo>
                    <a:pt x="2166" y="1389"/>
                    <a:pt x="2166" y="976"/>
                    <a:pt x="2166" y="976"/>
                  </a:cubicBezTo>
                  <a:cubicBezTo>
                    <a:pt x="2166" y="923"/>
                    <a:pt x="2124" y="880"/>
                    <a:pt x="2071" y="880"/>
                  </a:cubicBezTo>
                  <a:close/>
                  <a:moveTo>
                    <a:pt x="956" y="827"/>
                  </a:moveTo>
                  <a:cubicBezTo>
                    <a:pt x="913" y="827"/>
                    <a:pt x="881" y="848"/>
                    <a:pt x="850" y="880"/>
                  </a:cubicBezTo>
                  <a:cubicBezTo>
                    <a:pt x="807" y="901"/>
                    <a:pt x="786" y="944"/>
                    <a:pt x="775" y="1007"/>
                  </a:cubicBezTo>
                  <a:cubicBezTo>
                    <a:pt x="754" y="1060"/>
                    <a:pt x="743" y="1113"/>
                    <a:pt x="743" y="1156"/>
                  </a:cubicBezTo>
                  <a:cubicBezTo>
                    <a:pt x="743" y="1209"/>
                    <a:pt x="754" y="1251"/>
                    <a:pt x="786" y="1273"/>
                  </a:cubicBezTo>
                  <a:cubicBezTo>
                    <a:pt x="807" y="1304"/>
                    <a:pt x="828" y="1315"/>
                    <a:pt x="871" y="1315"/>
                  </a:cubicBezTo>
                  <a:cubicBezTo>
                    <a:pt x="892" y="1315"/>
                    <a:pt x="913" y="1315"/>
                    <a:pt x="935" y="1294"/>
                  </a:cubicBezTo>
                  <a:cubicBezTo>
                    <a:pt x="956" y="1294"/>
                    <a:pt x="977" y="1273"/>
                    <a:pt x="988" y="1251"/>
                  </a:cubicBezTo>
                  <a:cubicBezTo>
                    <a:pt x="1009" y="1230"/>
                    <a:pt x="1030" y="1188"/>
                    <a:pt x="1051" y="1135"/>
                  </a:cubicBezTo>
                  <a:cubicBezTo>
                    <a:pt x="1073" y="1082"/>
                    <a:pt x="1073" y="1039"/>
                    <a:pt x="1073" y="986"/>
                  </a:cubicBezTo>
                  <a:cubicBezTo>
                    <a:pt x="1073" y="944"/>
                    <a:pt x="1062" y="901"/>
                    <a:pt x="1041" y="870"/>
                  </a:cubicBezTo>
                  <a:cubicBezTo>
                    <a:pt x="1020" y="848"/>
                    <a:pt x="988" y="827"/>
                    <a:pt x="956" y="827"/>
                  </a:cubicBezTo>
                  <a:close/>
                  <a:moveTo>
                    <a:pt x="1954" y="95"/>
                  </a:moveTo>
                  <a:cubicBezTo>
                    <a:pt x="1954" y="2333"/>
                    <a:pt x="1954" y="2333"/>
                    <a:pt x="1954" y="2333"/>
                  </a:cubicBezTo>
                  <a:cubicBezTo>
                    <a:pt x="1954" y="2386"/>
                    <a:pt x="1912" y="2429"/>
                    <a:pt x="1858" y="2429"/>
                  </a:cubicBezTo>
                  <a:cubicBezTo>
                    <a:pt x="96" y="2429"/>
                    <a:pt x="96" y="2429"/>
                    <a:pt x="96" y="2429"/>
                  </a:cubicBezTo>
                  <a:cubicBezTo>
                    <a:pt x="42" y="2429"/>
                    <a:pt x="0" y="2386"/>
                    <a:pt x="0" y="2333"/>
                  </a:cubicBezTo>
                  <a:cubicBezTo>
                    <a:pt x="0" y="95"/>
                    <a:pt x="0" y="95"/>
                    <a:pt x="0" y="95"/>
                  </a:cubicBezTo>
                  <a:cubicBezTo>
                    <a:pt x="0" y="42"/>
                    <a:pt x="42" y="0"/>
                    <a:pt x="96" y="0"/>
                  </a:cubicBezTo>
                  <a:cubicBezTo>
                    <a:pt x="1858" y="0"/>
                    <a:pt x="1858" y="0"/>
                    <a:pt x="1858" y="0"/>
                  </a:cubicBezTo>
                  <a:cubicBezTo>
                    <a:pt x="1912" y="0"/>
                    <a:pt x="1954" y="42"/>
                    <a:pt x="1954" y="95"/>
                  </a:cubicBezTo>
                  <a:close/>
                  <a:moveTo>
                    <a:pt x="1614" y="1432"/>
                  </a:moveTo>
                  <a:cubicBezTo>
                    <a:pt x="1476" y="1432"/>
                    <a:pt x="1476" y="1432"/>
                    <a:pt x="1476" y="1432"/>
                  </a:cubicBezTo>
                  <a:cubicBezTo>
                    <a:pt x="1423" y="1485"/>
                    <a:pt x="1370" y="1527"/>
                    <a:pt x="1285" y="1559"/>
                  </a:cubicBezTo>
                  <a:cubicBezTo>
                    <a:pt x="1211" y="1591"/>
                    <a:pt x="1115" y="1612"/>
                    <a:pt x="1009" y="1612"/>
                  </a:cubicBezTo>
                  <a:cubicBezTo>
                    <a:pt x="903" y="1612"/>
                    <a:pt x="796" y="1591"/>
                    <a:pt x="712" y="1548"/>
                  </a:cubicBezTo>
                  <a:cubicBezTo>
                    <a:pt x="627" y="1517"/>
                    <a:pt x="563" y="1464"/>
                    <a:pt x="510" y="1379"/>
                  </a:cubicBezTo>
                  <a:cubicBezTo>
                    <a:pt x="467" y="1304"/>
                    <a:pt x="446" y="1220"/>
                    <a:pt x="446" y="1124"/>
                  </a:cubicBezTo>
                  <a:cubicBezTo>
                    <a:pt x="446" y="1029"/>
                    <a:pt x="467" y="933"/>
                    <a:pt x="510" y="848"/>
                  </a:cubicBezTo>
                  <a:cubicBezTo>
                    <a:pt x="552" y="753"/>
                    <a:pt x="616" y="679"/>
                    <a:pt x="701" y="636"/>
                  </a:cubicBezTo>
                  <a:cubicBezTo>
                    <a:pt x="786" y="583"/>
                    <a:pt x="881" y="562"/>
                    <a:pt x="1009" y="562"/>
                  </a:cubicBezTo>
                  <a:cubicBezTo>
                    <a:pt x="1147" y="562"/>
                    <a:pt x="1264" y="594"/>
                    <a:pt x="1338" y="668"/>
                  </a:cubicBezTo>
                  <a:cubicBezTo>
                    <a:pt x="1423" y="742"/>
                    <a:pt x="1466" y="838"/>
                    <a:pt x="1466" y="944"/>
                  </a:cubicBezTo>
                  <a:cubicBezTo>
                    <a:pt x="1466" y="1007"/>
                    <a:pt x="1444" y="1071"/>
                    <a:pt x="1423" y="1124"/>
                  </a:cubicBezTo>
                  <a:cubicBezTo>
                    <a:pt x="1391" y="1188"/>
                    <a:pt x="1349" y="1230"/>
                    <a:pt x="1306" y="1262"/>
                  </a:cubicBezTo>
                  <a:cubicBezTo>
                    <a:pt x="1274" y="1294"/>
                    <a:pt x="1243" y="1304"/>
                    <a:pt x="1221" y="1304"/>
                  </a:cubicBezTo>
                  <a:cubicBezTo>
                    <a:pt x="1221" y="1304"/>
                    <a:pt x="1211" y="1304"/>
                    <a:pt x="1211" y="1294"/>
                  </a:cubicBezTo>
                  <a:cubicBezTo>
                    <a:pt x="1200" y="1294"/>
                    <a:pt x="1200" y="1283"/>
                    <a:pt x="1200" y="1273"/>
                  </a:cubicBezTo>
                  <a:cubicBezTo>
                    <a:pt x="1200" y="1262"/>
                    <a:pt x="1200" y="1241"/>
                    <a:pt x="1211" y="1209"/>
                  </a:cubicBezTo>
                  <a:cubicBezTo>
                    <a:pt x="1306" y="732"/>
                    <a:pt x="1306" y="732"/>
                    <a:pt x="1306" y="732"/>
                  </a:cubicBezTo>
                  <a:cubicBezTo>
                    <a:pt x="1136" y="732"/>
                    <a:pt x="1136" y="732"/>
                    <a:pt x="1136" y="732"/>
                  </a:cubicBezTo>
                  <a:cubicBezTo>
                    <a:pt x="1115" y="806"/>
                    <a:pt x="1115" y="806"/>
                    <a:pt x="1115" y="806"/>
                  </a:cubicBezTo>
                  <a:cubicBezTo>
                    <a:pt x="1073" y="742"/>
                    <a:pt x="1020" y="710"/>
                    <a:pt x="935" y="710"/>
                  </a:cubicBezTo>
                  <a:cubicBezTo>
                    <a:pt x="828" y="710"/>
                    <a:pt x="733" y="763"/>
                    <a:pt x="658" y="870"/>
                  </a:cubicBezTo>
                  <a:cubicBezTo>
                    <a:pt x="605" y="954"/>
                    <a:pt x="573" y="1050"/>
                    <a:pt x="573" y="1156"/>
                  </a:cubicBezTo>
                  <a:cubicBezTo>
                    <a:pt x="573" y="1241"/>
                    <a:pt x="595" y="1315"/>
                    <a:pt x="648" y="1368"/>
                  </a:cubicBezTo>
                  <a:cubicBezTo>
                    <a:pt x="690" y="1411"/>
                    <a:pt x="754" y="1442"/>
                    <a:pt x="828" y="1442"/>
                  </a:cubicBezTo>
                  <a:cubicBezTo>
                    <a:pt x="903" y="1442"/>
                    <a:pt x="966" y="1411"/>
                    <a:pt x="1020" y="1368"/>
                  </a:cubicBezTo>
                  <a:cubicBezTo>
                    <a:pt x="1020" y="1389"/>
                    <a:pt x="1030" y="1411"/>
                    <a:pt x="1051" y="1421"/>
                  </a:cubicBezTo>
                  <a:cubicBezTo>
                    <a:pt x="1073" y="1432"/>
                    <a:pt x="1094" y="1442"/>
                    <a:pt x="1136" y="1442"/>
                  </a:cubicBezTo>
                  <a:cubicBezTo>
                    <a:pt x="1274" y="1442"/>
                    <a:pt x="1391" y="1379"/>
                    <a:pt x="1476" y="1262"/>
                  </a:cubicBezTo>
                  <a:cubicBezTo>
                    <a:pt x="1551" y="1177"/>
                    <a:pt x="1582" y="1071"/>
                    <a:pt x="1582" y="954"/>
                  </a:cubicBezTo>
                  <a:cubicBezTo>
                    <a:pt x="1582" y="859"/>
                    <a:pt x="1561" y="774"/>
                    <a:pt x="1508" y="689"/>
                  </a:cubicBezTo>
                  <a:cubicBezTo>
                    <a:pt x="1466" y="604"/>
                    <a:pt x="1402" y="541"/>
                    <a:pt x="1306" y="498"/>
                  </a:cubicBezTo>
                  <a:cubicBezTo>
                    <a:pt x="1221" y="456"/>
                    <a:pt x="1126" y="435"/>
                    <a:pt x="1009" y="435"/>
                  </a:cubicBezTo>
                  <a:cubicBezTo>
                    <a:pt x="871" y="435"/>
                    <a:pt x="754" y="466"/>
                    <a:pt x="648" y="519"/>
                  </a:cubicBezTo>
                  <a:cubicBezTo>
                    <a:pt x="552" y="573"/>
                    <a:pt x="467" y="657"/>
                    <a:pt x="404" y="763"/>
                  </a:cubicBezTo>
                  <a:cubicBezTo>
                    <a:pt x="350" y="870"/>
                    <a:pt x="319" y="986"/>
                    <a:pt x="319" y="1113"/>
                  </a:cubicBezTo>
                  <a:cubicBezTo>
                    <a:pt x="319" y="1230"/>
                    <a:pt x="340" y="1336"/>
                    <a:pt x="393" y="1432"/>
                  </a:cubicBezTo>
                  <a:cubicBezTo>
                    <a:pt x="446" y="1527"/>
                    <a:pt x="531" y="1601"/>
                    <a:pt x="637" y="1654"/>
                  </a:cubicBezTo>
                  <a:cubicBezTo>
                    <a:pt x="743" y="1707"/>
                    <a:pt x="871" y="1729"/>
                    <a:pt x="1020" y="1729"/>
                  </a:cubicBezTo>
                  <a:cubicBezTo>
                    <a:pt x="1179" y="1729"/>
                    <a:pt x="1306" y="1697"/>
                    <a:pt x="1412" y="1644"/>
                  </a:cubicBezTo>
                  <a:cubicBezTo>
                    <a:pt x="1508" y="1591"/>
                    <a:pt x="1572" y="1517"/>
                    <a:pt x="1614" y="1432"/>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pic>
        <p:nvPicPr>
          <p:cNvPr id="547" name="Picture 5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873" y="1300628"/>
            <a:ext cx="3866174" cy="1585851"/>
          </a:xfrm>
          <a:prstGeom prst="rect">
            <a:avLst/>
          </a:prstGeom>
        </p:spPr>
      </p:pic>
      <p:sp>
        <p:nvSpPr>
          <p:cNvPr id="577" name="Rectangle 576"/>
          <p:cNvSpPr/>
          <p:nvPr/>
        </p:nvSpPr>
        <p:spPr bwMode="auto">
          <a:xfrm>
            <a:off x="8169820"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BUILD USING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AN OPEN PLATFORM</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11" name="Group 10"/>
          <p:cNvGrpSpPr/>
          <p:nvPr/>
        </p:nvGrpSpPr>
        <p:grpSpPr>
          <a:xfrm>
            <a:off x="8523291" y="5050928"/>
            <a:ext cx="3102512" cy="484682"/>
            <a:chOff x="8373889" y="4871815"/>
            <a:chExt cx="3102512" cy="484682"/>
          </a:xfrm>
        </p:grpSpPr>
        <p:pic>
          <p:nvPicPr>
            <p:cNvPr id="581" name="Picture 580"/>
            <p:cNvPicPr>
              <a:picLocks noChangeAspect="1"/>
            </p:cNvPicPr>
            <p:nvPr/>
          </p:nvPicPr>
          <p:blipFill rotWithShape="1">
            <a:blip r:embed="rId3">
              <a:extLst>
                <a:ext uri="{28A0092B-C50C-407E-A947-70E740481C1C}">
                  <a14:useLocalDpi xmlns:a14="http://schemas.microsoft.com/office/drawing/2010/main" val="0"/>
                </a:ext>
              </a:extLst>
            </a:blip>
            <a:srcRect l="4902" t="6073" r="7126" b="19348"/>
            <a:stretch/>
          </p:blipFill>
          <p:spPr>
            <a:xfrm>
              <a:off x="10991362" y="4886130"/>
              <a:ext cx="485039" cy="456053"/>
            </a:xfrm>
            <a:prstGeom prst="rect">
              <a:avLst/>
            </a:prstGeom>
          </p:spPr>
        </p:pic>
        <p:pic>
          <p:nvPicPr>
            <p:cNvPr id="582" name="Picture 581"/>
            <p:cNvPicPr>
              <a:picLocks noChangeAspect="1"/>
            </p:cNvPicPr>
            <p:nvPr/>
          </p:nvPicPr>
          <p:blipFill rotWithShape="1">
            <a:blip r:embed="rId4">
              <a:extLst>
                <a:ext uri="{28A0092B-C50C-407E-A947-70E740481C1C}">
                  <a14:useLocalDpi xmlns:a14="http://schemas.microsoft.com/office/drawing/2010/main" val="0"/>
                </a:ext>
              </a:extLst>
            </a:blip>
            <a:srcRect l="13445" t="17569" r="13162" b="17640"/>
            <a:stretch/>
          </p:blipFill>
          <p:spPr>
            <a:xfrm>
              <a:off x="10065913" y="4892893"/>
              <a:ext cx="501276" cy="442527"/>
            </a:xfrm>
            <a:prstGeom prst="rect">
              <a:avLst/>
            </a:prstGeom>
          </p:spPr>
        </p:pic>
        <p:pic>
          <p:nvPicPr>
            <p:cNvPr id="583" name="Picture 14"/>
            <p:cNvPicPr>
              <a:picLocks noChangeAspect="1" noChangeArrowheads="1"/>
            </p:cNvPicPr>
            <p:nvPr/>
          </p:nvPicPr>
          <p:blipFill>
            <a:blip r:embed="rId5" cstate="print">
              <a:lum bright="100000"/>
              <a:extLst>
                <a:ext uri="{28A0092B-C50C-407E-A947-70E740481C1C}">
                  <a14:useLocalDpi xmlns:a14="http://schemas.microsoft.com/office/drawing/2010/main" val="0"/>
                </a:ext>
              </a:extLst>
            </a:blip>
            <a:srcRect/>
            <a:stretch>
              <a:fillRect/>
            </a:stretch>
          </p:blipFill>
          <p:spPr bwMode="auto">
            <a:xfrm>
              <a:off x="8373889" y="4871815"/>
              <a:ext cx="414309" cy="484682"/>
            </a:xfrm>
            <a:prstGeom prst="rect">
              <a:avLst/>
            </a:prstGeom>
            <a:noFill/>
            <a:ln>
              <a:noFill/>
            </a:ln>
            <a:effectLst/>
            <a:extLst/>
          </p:spPr>
        </p:pic>
        <p:grpSp>
          <p:nvGrpSpPr>
            <p:cNvPr id="585" name="Group 584"/>
            <p:cNvGrpSpPr/>
            <p:nvPr/>
          </p:nvGrpSpPr>
          <p:grpSpPr>
            <a:xfrm>
              <a:off x="9212372" y="4871831"/>
              <a:ext cx="429367" cy="484651"/>
              <a:chOff x="8757833" y="2461626"/>
              <a:chExt cx="522153" cy="589383"/>
            </a:xfrm>
          </p:grpSpPr>
          <p:sp>
            <p:nvSpPr>
              <p:cNvPr id="606" name="Freeform 24"/>
              <p:cNvSpPr>
                <a:spLocks/>
              </p:cNvSpPr>
              <p:nvPr/>
            </p:nvSpPr>
            <p:spPr bwMode="auto">
              <a:xfrm>
                <a:off x="8757833" y="2599074"/>
                <a:ext cx="522153" cy="45193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r>
                  <a:rPr lang="en-US" dirty="0">
                    <a:solidFill>
                      <a:srgbClr val="FFFFFF"/>
                    </a:solidFill>
                  </a:rPr>
                  <a:t>z</a:t>
                </a:r>
              </a:p>
            </p:txBody>
          </p:sp>
          <p:sp>
            <p:nvSpPr>
              <p:cNvPr id="607" name="Freeform 25"/>
              <p:cNvSpPr>
                <a:spLocks/>
              </p:cNvSpPr>
              <p:nvPr/>
            </p:nvSpPr>
            <p:spPr bwMode="auto">
              <a:xfrm>
                <a:off x="9018907" y="2461626"/>
                <a:ext cx="130725" cy="142676"/>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sp>
        <p:nvSpPr>
          <p:cNvPr id="852" name="Rectangle 851"/>
          <p:cNvSpPr/>
          <p:nvPr/>
        </p:nvSpPr>
        <p:spPr bwMode="auto">
          <a:xfrm>
            <a:off x="467591"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EXTEND OFFICE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EVERYWHERE</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853" name="Freeform 33"/>
          <p:cNvSpPr>
            <a:spLocks noChangeAspect="1" noEditPoints="1"/>
          </p:cNvSpPr>
          <p:nvPr/>
        </p:nvSpPr>
        <p:spPr bwMode="auto">
          <a:xfrm>
            <a:off x="2360567" y="5503715"/>
            <a:ext cx="1021212" cy="423339"/>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55" name="Group 53"/>
          <p:cNvGrpSpPr>
            <a:grpSpLocks noChangeAspect="1"/>
          </p:cNvGrpSpPr>
          <p:nvPr/>
        </p:nvGrpSpPr>
        <p:grpSpPr bwMode="auto">
          <a:xfrm>
            <a:off x="2360567" y="4239629"/>
            <a:ext cx="1116436" cy="426958"/>
            <a:chOff x="3453" y="2013"/>
            <a:chExt cx="774" cy="296"/>
          </a:xfrm>
        </p:grpSpPr>
        <p:sp>
          <p:nvSpPr>
            <p:cNvPr id="874"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5"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6"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7"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8"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9"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0"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1"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2"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3"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4"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5"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6"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7"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8"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9"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0"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856" name="Freeform 30"/>
          <p:cNvSpPr>
            <a:spLocks noChangeAspect="1" noEditPoints="1"/>
          </p:cNvSpPr>
          <p:nvPr/>
        </p:nvSpPr>
        <p:spPr bwMode="auto">
          <a:xfrm>
            <a:off x="688778" y="4239629"/>
            <a:ext cx="946210" cy="421359"/>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4" name="Freeform 35"/>
          <p:cNvSpPr>
            <a:spLocks noChangeAspect="1" noEditPoints="1"/>
          </p:cNvSpPr>
          <p:nvPr/>
        </p:nvSpPr>
        <p:spPr bwMode="auto">
          <a:xfrm>
            <a:off x="688778" y="5514183"/>
            <a:ext cx="1475836" cy="412871"/>
          </a:xfrm>
          <a:custGeom>
            <a:avLst/>
            <a:gdLst>
              <a:gd name="T0" fmla="*/ 128 w 344"/>
              <a:gd name="T1" fmla="*/ 52 h 96"/>
              <a:gd name="T2" fmla="*/ 133 w 344"/>
              <a:gd name="T3" fmla="*/ 31 h 96"/>
              <a:gd name="T4" fmla="*/ 133 w 344"/>
              <a:gd name="T5" fmla="*/ 34 h 96"/>
              <a:gd name="T6" fmla="*/ 139 w 344"/>
              <a:gd name="T7" fmla="*/ 46 h 96"/>
              <a:gd name="T8" fmla="*/ 157 w 344"/>
              <a:gd name="T9" fmla="*/ 65 h 96"/>
              <a:gd name="T10" fmla="*/ 158 w 344"/>
              <a:gd name="T11" fmla="*/ 40 h 96"/>
              <a:gd name="T12" fmla="*/ 163 w 344"/>
              <a:gd name="T13" fmla="*/ 45 h 96"/>
              <a:gd name="T14" fmla="*/ 152 w 344"/>
              <a:gd name="T15" fmla="*/ 59 h 96"/>
              <a:gd name="T16" fmla="*/ 204 w 344"/>
              <a:gd name="T17" fmla="*/ 40 h 96"/>
              <a:gd name="T18" fmla="*/ 188 w 344"/>
              <a:gd name="T19" fmla="*/ 45 h 96"/>
              <a:gd name="T20" fmla="*/ 178 w 344"/>
              <a:gd name="T21" fmla="*/ 64 h 96"/>
              <a:gd name="T22" fmla="*/ 180 w 344"/>
              <a:gd name="T23" fmla="*/ 61 h 96"/>
              <a:gd name="T24" fmla="*/ 190 w 344"/>
              <a:gd name="T25" fmla="*/ 40 h 96"/>
              <a:gd name="T26" fmla="*/ 196 w 344"/>
              <a:gd name="T27" fmla="*/ 58 h 96"/>
              <a:gd name="T28" fmla="*/ 210 w 344"/>
              <a:gd name="T29" fmla="*/ 53 h 96"/>
              <a:gd name="T30" fmla="*/ 225 w 344"/>
              <a:gd name="T31" fmla="*/ 63 h 96"/>
              <a:gd name="T32" fmla="*/ 207 w 344"/>
              <a:gd name="T33" fmla="*/ 46 h 96"/>
              <a:gd name="T34" fmla="*/ 227 w 344"/>
              <a:gd name="T35" fmla="*/ 51 h 96"/>
              <a:gd name="T36" fmla="*/ 217 w 344"/>
              <a:gd name="T37" fmla="*/ 43 h 96"/>
              <a:gd name="T38" fmla="*/ 243 w 344"/>
              <a:gd name="T39" fmla="*/ 44 h 96"/>
              <a:gd name="T40" fmla="*/ 235 w 344"/>
              <a:gd name="T41" fmla="*/ 64 h 96"/>
              <a:gd name="T42" fmla="*/ 235 w 344"/>
              <a:gd name="T43" fmla="*/ 45 h 96"/>
              <a:gd name="T44" fmla="*/ 243 w 344"/>
              <a:gd name="T45" fmla="*/ 40 h 96"/>
              <a:gd name="T46" fmla="*/ 255 w 344"/>
              <a:gd name="T47" fmla="*/ 52 h 96"/>
              <a:gd name="T48" fmla="*/ 247 w 344"/>
              <a:gd name="T49" fmla="*/ 31 h 96"/>
              <a:gd name="T50" fmla="*/ 263 w 344"/>
              <a:gd name="T51" fmla="*/ 41 h 96"/>
              <a:gd name="T52" fmla="*/ 255 w 344"/>
              <a:gd name="T53" fmla="*/ 48 h 96"/>
              <a:gd name="T54" fmla="*/ 289 w 344"/>
              <a:gd name="T55" fmla="*/ 61 h 96"/>
              <a:gd name="T56" fmla="*/ 271 w 344"/>
              <a:gd name="T57" fmla="*/ 43 h 96"/>
              <a:gd name="T58" fmla="*/ 288 w 344"/>
              <a:gd name="T59" fmla="*/ 52 h 96"/>
              <a:gd name="T60" fmla="*/ 272 w 344"/>
              <a:gd name="T61" fmla="*/ 53 h 96"/>
              <a:gd name="T62" fmla="*/ 288 w 344"/>
              <a:gd name="T63" fmla="*/ 52 h 96"/>
              <a:gd name="T64" fmla="*/ 297 w 344"/>
              <a:gd name="T65" fmla="*/ 34 h 96"/>
              <a:gd name="T66" fmla="*/ 300 w 344"/>
              <a:gd name="T67" fmla="*/ 30 h 96"/>
              <a:gd name="T68" fmla="*/ 297 w 344"/>
              <a:gd name="T69" fmla="*/ 40 h 96"/>
              <a:gd name="T70" fmla="*/ 323 w 344"/>
              <a:gd name="T71" fmla="*/ 64 h 96"/>
              <a:gd name="T72" fmla="*/ 311 w 344"/>
              <a:gd name="T73" fmla="*/ 51 h 96"/>
              <a:gd name="T74" fmla="*/ 311 w 344"/>
              <a:gd name="T75" fmla="*/ 40 h 96"/>
              <a:gd name="T76" fmla="*/ 325 w 344"/>
              <a:gd name="T77" fmla="*/ 42 h 96"/>
              <a:gd name="T78" fmla="*/ 340 w 344"/>
              <a:gd name="T79" fmla="*/ 65 h 96"/>
              <a:gd name="T80" fmla="*/ 330 w 344"/>
              <a:gd name="T81" fmla="*/ 40 h 96"/>
              <a:gd name="T82" fmla="*/ 338 w 344"/>
              <a:gd name="T83" fmla="*/ 40 h 96"/>
              <a:gd name="T84" fmla="*/ 338 w 344"/>
              <a:gd name="T85" fmla="*/ 57 h 96"/>
              <a:gd name="T86" fmla="*/ 344 w 344"/>
              <a:gd name="T87" fmla="*/ 64 h 96"/>
              <a:gd name="T88" fmla="*/ 31 w 344"/>
              <a:gd name="T89" fmla="*/ 45 h 96"/>
              <a:gd name="T90" fmla="*/ 23 w 344"/>
              <a:gd name="T91" fmla="*/ 47 h 96"/>
              <a:gd name="T92" fmla="*/ 31 w 344"/>
              <a:gd name="T93" fmla="*/ 36 h 96"/>
              <a:gd name="T94" fmla="*/ 0 w 344"/>
              <a:gd name="T95" fmla="*/ 83 h 96"/>
              <a:gd name="T96" fmla="*/ 40 w 344"/>
              <a:gd name="T97" fmla="*/ 34 h 96"/>
              <a:gd name="T98" fmla="*/ 16 w 344"/>
              <a:gd name="T99" fmla="*/ 28 h 96"/>
              <a:gd name="T100" fmla="*/ 27 w 344"/>
              <a:gd name="T101" fmla="*/ 54 h 96"/>
              <a:gd name="T102" fmla="*/ 37 w 344"/>
              <a:gd name="T103" fmla="*/ 50 h 96"/>
              <a:gd name="T104" fmla="*/ 41 w 344"/>
              <a:gd name="T105" fmla="*/ 40 h 96"/>
              <a:gd name="T106" fmla="*/ 60 w 344"/>
              <a:gd name="T107" fmla="*/ 84 h 96"/>
              <a:gd name="T108" fmla="*/ 60 w 344"/>
              <a:gd name="T109" fmla="*/ 72 h 96"/>
              <a:gd name="T110" fmla="*/ 60 w 344"/>
              <a:gd name="T111" fmla="*/ 60 h 96"/>
              <a:gd name="T112" fmla="*/ 79 w 344"/>
              <a:gd name="T113" fmla="*/ 40 h 96"/>
              <a:gd name="T114" fmla="*/ 60 w 344"/>
              <a:gd name="T115" fmla="*/ 50 h 96"/>
              <a:gd name="T116" fmla="*/ 72 w 344"/>
              <a:gd name="T11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96">
                <a:moveTo>
                  <a:pt x="145" y="41"/>
                </a:moveTo>
                <a:cubicBezTo>
                  <a:pt x="145" y="44"/>
                  <a:pt x="144" y="47"/>
                  <a:pt x="141" y="49"/>
                </a:cubicBezTo>
                <a:cubicBezTo>
                  <a:pt x="139" y="51"/>
                  <a:pt x="136" y="52"/>
                  <a:pt x="133" y="52"/>
                </a:cubicBezTo>
                <a:cubicBezTo>
                  <a:pt x="128" y="52"/>
                  <a:pt x="128" y="52"/>
                  <a:pt x="128" y="52"/>
                </a:cubicBezTo>
                <a:cubicBezTo>
                  <a:pt x="128" y="64"/>
                  <a:pt x="128" y="64"/>
                  <a:pt x="128" y="64"/>
                </a:cubicBezTo>
                <a:cubicBezTo>
                  <a:pt x="124" y="64"/>
                  <a:pt x="124" y="64"/>
                  <a:pt x="124" y="64"/>
                </a:cubicBezTo>
                <a:cubicBezTo>
                  <a:pt x="124" y="31"/>
                  <a:pt x="124" y="31"/>
                  <a:pt x="124" y="31"/>
                </a:cubicBezTo>
                <a:cubicBezTo>
                  <a:pt x="133" y="31"/>
                  <a:pt x="133" y="31"/>
                  <a:pt x="133" y="31"/>
                </a:cubicBezTo>
                <a:cubicBezTo>
                  <a:pt x="137" y="31"/>
                  <a:pt x="140" y="32"/>
                  <a:pt x="142" y="33"/>
                </a:cubicBezTo>
                <a:cubicBezTo>
                  <a:pt x="144" y="35"/>
                  <a:pt x="145" y="38"/>
                  <a:pt x="145" y="41"/>
                </a:cubicBezTo>
                <a:close/>
                <a:moveTo>
                  <a:pt x="141" y="41"/>
                </a:moveTo>
                <a:cubicBezTo>
                  <a:pt x="141" y="37"/>
                  <a:pt x="138" y="34"/>
                  <a:pt x="133" y="34"/>
                </a:cubicBezTo>
                <a:cubicBezTo>
                  <a:pt x="128" y="34"/>
                  <a:pt x="128" y="34"/>
                  <a:pt x="128" y="34"/>
                </a:cubicBezTo>
                <a:cubicBezTo>
                  <a:pt x="128" y="48"/>
                  <a:pt x="128" y="48"/>
                  <a:pt x="128" y="48"/>
                </a:cubicBezTo>
                <a:cubicBezTo>
                  <a:pt x="132" y="48"/>
                  <a:pt x="132" y="48"/>
                  <a:pt x="132" y="48"/>
                </a:cubicBezTo>
                <a:cubicBezTo>
                  <a:pt x="135" y="48"/>
                  <a:pt x="137" y="48"/>
                  <a:pt x="139" y="46"/>
                </a:cubicBezTo>
                <a:cubicBezTo>
                  <a:pt x="140" y="45"/>
                  <a:pt x="141" y="43"/>
                  <a:pt x="141" y="41"/>
                </a:cubicBezTo>
                <a:close/>
                <a:moveTo>
                  <a:pt x="169" y="52"/>
                </a:moveTo>
                <a:cubicBezTo>
                  <a:pt x="169" y="56"/>
                  <a:pt x="168" y="59"/>
                  <a:pt x="166" y="61"/>
                </a:cubicBezTo>
                <a:cubicBezTo>
                  <a:pt x="164" y="64"/>
                  <a:pt x="161" y="65"/>
                  <a:pt x="157" y="65"/>
                </a:cubicBezTo>
                <a:cubicBezTo>
                  <a:pt x="154" y="65"/>
                  <a:pt x="151" y="64"/>
                  <a:pt x="149" y="62"/>
                </a:cubicBezTo>
                <a:cubicBezTo>
                  <a:pt x="147" y="59"/>
                  <a:pt x="146" y="56"/>
                  <a:pt x="146" y="53"/>
                </a:cubicBezTo>
                <a:cubicBezTo>
                  <a:pt x="146" y="49"/>
                  <a:pt x="147" y="46"/>
                  <a:pt x="149" y="43"/>
                </a:cubicBezTo>
                <a:cubicBezTo>
                  <a:pt x="151" y="41"/>
                  <a:pt x="154" y="40"/>
                  <a:pt x="158" y="40"/>
                </a:cubicBezTo>
                <a:cubicBezTo>
                  <a:pt x="162" y="40"/>
                  <a:pt x="164" y="41"/>
                  <a:pt x="166" y="43"/>
                </a:cubicBezTo>
                <a:cubicBezTo>
                  <a:pt x="168" y="45"/>
                  <a:pt x="169" y="48"/>
                  <a:pt x="169" y="52"/>
                </a:cubicBezTo>
                <a:close/>
                <a:moveTo>
                  <a:pt x="165" y="52"/>
                </a:moveTo>
                <a:cubicBezTo>
                  <a:pt x="165" y="49"/>
                  <a:pt x="165" y="47"/>
                  <a:pt x="163" y="45"/>
                </a:cubicBezTo>
                <a:cubicBezTo>
                  <a:pt x="162" y="44"/>
                  <a:pt x="160" y="43"/>
                  <a:pt x="158" y="43"/>
                </a:cubicBezTo>
                <a:cubicBezTo>
                  <a:pt x="155" y="43"/>
                  <a:pt x="153" y="44"/>
                  <a:pt x="152" y="46"/>
                </a:cubicBezTo>
                <a:cubicBezTo>
                  <a:pt x="150" y="47"/>
                  <a:pt x="150" y="50"/>
                  <a:pt x="150" y="53"/>
                </a:cubicBezTo>
                <a:cubicBezTo>
                  <a:pt x="150" y="55"/>
                  <a:pt x="150" y="58"/>
                  <a:pt x="152" y="59"/>
                </a:cubicBezTo>
                <a:cubicBezTo>
                  <a:pt x="153" y="61"/>
                  <a:pt x="155" y="62"/>
                  <a:pt x="158" y="62"/>
                </a:cubicBezTo>
                <a:cubicBezTo>
                  <a:pt x="160" y="62"/>
                  <a:pt x="162" y="61"/>
                  <a:pt x="163" y="59"/>
                </a:cubicBezTo>
                <a:cubicBezTo>
                  <a:pt x="165" y="58"/>
                  <a:pt x="165" y="55"/>
                  <a:pt x="165" y="52"/>
                </a:cubicBezTo>
                <a:close/>
                <a:moveTo>
                  <a:pt x="204" y="40"/>
                </a:moveTo>
                <a:cubicBezTo>
                  <a:pt x="197" y="64"/>
                  <a:pt x="197" y="64"/>
                  <a:pt x="197" y="64"/>
                </a:cubicBezTo>
                <a:cubicBezTo>
                  <a:pt x="193" y="64"/>
                  <a:pt x="193" y="64"/>
                  <a:pt x="193" y="64"/>
                </a:cubicBezTo>
                <a:cubicBezTo>
                  <a:pt x="188" y="47"/>
                  <a:pt x="188" y="47"/>
                  <a:pt x="188" y="47"/>
                </a:cubicBezTo>
                <a:cubicBezTo>
                  <a:pt x="188" y="47"/>
                  <a:pt x="188" y="46"/>
                  <a:pt x="188" y="45"/>
                </a:cubicBezTo>
                <a:cubicBezTo>
                  <a:pt x="188" y="45"/>
                  <a:pt x="188" y="45"/>
                  <a:pt x="188" y="45"/>
                </a:cubicBezTo>
                <a:cubicBezTo>
                  <a:pt x="188" y="46"/>
                  <a:pt x="187" y="46"/>
                  <a:pt x="187" y="47"/>
                </a:cubicBezTo>
                <a:cubicBezTo>
                  <a:pt x="182" y="64"/>
                  <a:pt x="182" y="64"/>
                  <a:pt x="182" y="64"/>
                </a:cubicBezTo>
                <a:cubicBezTo>
                  <a:pt x="178" y="64"/>
                  <a:pt x="178" y="64"/>
                  <a:pt x="178" y="64"/>
                </a:cubicBezTo>
                <a:cubicBezTo>
                  <a:pt x="171" y="40"/>
                  <a:pt x="171" y="40"/>
                  <a:pt x="171" y="40"/>
                </a:cubicBezTo>
                <a:cubicBezTo>
                  <a:pt x="175" y="40"/>
                  <a:pt x="175" y="40"/>
                  <a:pt x="175" y="40"/>
                </a:cubicBezTo>
                <a:cubicBezTo>
                  <a:pt x="180" y="58"/>
                  <a:pt x="180" y="58"/>
                  <a:pt x="180" y="58"/>
                </a:cubicBezTo>
                <a:cubicBezTo>
                  <a:pt x="180" y="59"/>
                  <a:pt x="180" y="60"/>
                  <a:pt x="180" y="61"/>
                </a:cubicBezTo>
                <a:cubicBezTo>
                  <a:pt x="180" y="61"/>
                  <a:pt x="180" y="61"/>
                  <a:pt x="180" y="61"/>
                </a:cubicBezTo>
                <a:cubicBezTo>
                  <a:pt x="180" y="60"/>
                  <a:pt x="180" y="59"/>
                  <a:pt x="181" y="58"/>
                </a:cubicBezTo>
                <a:cubicBezTo>
                  <a:pt x="186" y="40"/>
                  <a:pt x="186" y="40"/>
                  <a:pt x="186" y="40"/>
                </a:cubicBezTo>
                <a:cubicBezTo>
                  <a:pt x="190" y="40"/>
                  <a:pt x="190" y="40"/>
                  <a:pt x="190" y="40"/>
                </a:cubicBezTo>
                <a:cubicBezTo>
                  <a:pt x="195" y="58"/>
                  <a:pt x="195" y="58"/>
                  <a:pt x="195" y="58"/>
                </a:cubicBezTo>
                <a:cubicBezTo>
                  <a:pt x="195" y="59"/>
                  <a:pt x="195" y="60"/>
                  <a:pt x="195" y="61"/>
                </a:cubicBezTo>
                <a:cubicBezTo>
                  <a:pt x="195" y="61"/>
                  <a:pt x="195" y="61"/>
                  <a:pt x="195" y="61"/>
                </a:cubicBezTo>
                <a:cubicBezTo>
                  <a:pt x="195" y="60"/>
                  <a:pt x="195" y="59"/>
                  <a:pt x="196" y="58"/>
                </a:cubicBezTo>
                <a:cubicBezTo>
                  <a:pt x="200" y="40"/>
                  <a:pt x="200" y="40"/>
                  <a:pt x="200" y="40"/>
                </a:cubicBezTo>
                <a:lnTo>
                  <a:pt x="204" y="40"/>
                </a:lnTo>
                <a:close/>
                <a:moveTo>
                  <a:pt x="227" y="53"/>
                </a:moveTo>
                <a:cubicBezTo>
                  <a:pt x="210" y="53"/>
                  <a:pt x="210" y="53"/>
                  <a:pt x="210" y="53"/>
                </a:cubicBezTo>
                <a:cubicBezTo>
                  <a:pt x="210" y="56"/>
                  <a:pt x="210" y="58"/>
                  <a:pt x="212" y="60"/>
                </a:cubicBezTo>
                <a:cubicBezTo>
                  <a:pt x="213" y="61"/>
                  <a:pt x="215" y="62"/>
                  <a:pt x="217" y="62"/>
                </a:cubicBezTo>
                <a:cubicBezTo>
                  <a:pt x="220" y="62"/>
                  <a:pt x="223" y="61"/>
                  <a:pt x="225" y="59"/>
                </a:cubicBezTo>
                <a:cubicBezTo>
                  <a:pt x="225" y="63"/>
                  <a:pt x="225" y="63"/>
                  <a:pt x="225" y="63"/>
                </a:cubicBezTo>
                <a:cubicBezTo>
                  <a:pt x="223" y="64"/>
                  <a:pt x="220" y="65"/>
                  <a:pt x="216" y="65"/>
                </a:cubicBezTo>
                <a:cubicBezTo>
                  <a:pt x="213" y="65"/>
                  <a:pt x="210" y="64"/>
                  <a:pt x="208" y="62"/>
                </a:cubicBezTo>
                <a:cubicBezTo>
                  <a:pt x="207" y="59"/>
                  <a:pt x="206" y="56"/>
                  <a:pt x="206" y="52"/>
                </a:cubicBezTo>
                <a:cubicBezTo>
                  <a:pt x="206" y="50"/>
                  <a:pt x="206" y="48"/>
                  <a:pt x="207" y="46"/>
                </a:cubicBezTo>
                <a:cubicBezTo>
                  <a:pt x="208" y="44"/>
                  <a:pt x="209" y="42"/>
                  <a:pt x="211" y="41"/>
                </a:cubicBezTo>
                <a:cubicBezTo>
                  <a:pt x="213" y="40"/>
                  <a:pt x="215" y="40"/>
                  <a:pt x="217" y="40"/>
                </a:cubicBezTo>
                <a:cubicBezTo>
                  <a:pt x="220" y="40"/>
                  <a:pt x="222" y="41"/>
                  <a:pt x="224" y="43"/>
                </a:cubicBezTo>
                <a:cubicBezTo>
                  <a:pt x="226" y="45"/>
                  <a:pt x="227" y="48"/>
                  <a:pt x="227" y="51"/>
                </a:cubicBezTo>
                <a:lnTo>
                  <a:pt x="227" y="53"/>
                </a:lnTo>
                <a:close/>
                <a:moveTo>
                  <a:pt x="223" y="50"/>
                </a:moveTo>
                <a:cubicBezTo>
                  <a:pt x="223" y="48"/>
                  <a:pt x="222" y="46"/>
                  <a:pt x="221" y="45"/>
                </a:cubicBezTo>
                <a:cubicBezTo>
                  <a:pt x="220" y="44"/>
                  <a:pt x="218" y="43"/>
                  <a:pt x="217" y="43"/>
                </a:cubicBezTo>
                <a:cubicBezTo>
                  <a:pt x="215" y="43"/>
                  <a:pt x="213" y="44"/>
                  <a:pt x="212" y="45"/>
                </a:cubicBezTo>
                <a:cubicBezTo>
                  <a:pt x="211" y="46"/>
                  <a:pt x="210" y="48"/>
                  <a:pt x="210" y="50"/>
                </a:cubicBezTo>
                <a:lnTo>
                  <a:pt x="223" y="50"/>
                </a:lnTo>
                <a:close/>
                <a:moveTo>
                  <a:pt x="243" y="44"/>
                </a:moveTo>
                <a:cubicBezTo>
                  <a:pt x="243" y="44"/>
                  <a:pt x="242" y="44"/>
                  <a:pt x="240" y="44"/>
                </a:cubicBezTo>
                <a:cubicBezTo>
                  <a:pt x="239" y="44"/>
                  <a:pt x="237" y="44"/>
                  <a:pt x="236" y="46"/>
                </a:cubicBezTo>
                <a:cubicBezTo>
                  <a:pt x="235" y="48"/>
                  <a:pt x="235" y="50"/>
                  <a:pt x="235" y="52"/>
                </a:cubicBezTo>
                <a:cubicBezTo>
                  <a:pt x="235" y="64"/>
                  <a:pt x="235" y="64"/>
                  <a:pt x="235" y="64"/>
                </a:cubicBezTo>
                <a:cubicBezTo>
                  <a:pt x="231" y="64"/>
                  <a:pt x="231" y="64"/>
                  <a:pt x="231" y="64"/>
                </a:cubicBezTo>
                <a:cubicBezTo>
                  <a:pt x="231" y="40"/>
                  <a:pt x="231" y="40"/>
                  <a:pt x="231" y="40"/>
                </a:cubicBezTo>
                <a:cubicBezTo>
                  <a:pt x="235" y="40"/>
                  <a:pt x="235" y="40"/>
                  <a:pt x="235" y="40"/>
                </a:cubicBezTo>
                <a:cubicBezTo>
                  <a:pt x="235" y="45"/>
                  <a:pt x="235" y="45"/>
                  <a:pt x="235" y="45"/>
                </a:cubicBezTo>
                <a:cubicBezTo>
                  <a:pt x="235" y="45"/>
                  <a:pt x="235" y="45"/>
                  <a:pt x="235" y="45"/>
                </a:cubicBezTo>
                <a:cubicBezTo>
                  <a:pt x="235" y="44"/>
                  <a:pt x="236" y="42"/>
                  <a:pt x="237" y="41"/>
                </a:cubicBezTo>
                <a:cubicBezTo>
                  <a:pt x="238" y="40"/>
                  <a:pt x="240" y="40"/>
                  <a:pt x="241" y="40"/>
                </a:cubicBezTo>
                <a:cubicBezTo>
                  <a:pt x="242" y="40"/>
                  <a:pt x="243" y="40"/>
                  <a:pt x="243" y="40"/>
                </a:cubicBezTo>
                <a:lnTo>
                  <a:pt x="243" y="44"/>
                </a:lnTo>
                <a:close/>
                <a:moveTo>
                  <a:pt x="267" y="41"/>
                </a:moveTo>
                <a:cubicBezTo>
                  <a:pt x="267" y="44"/>
                  <a:pt x="266" y="47"/>
                  <a:pt x="264" y="49"/>
                </a:cubicBezTo>
                <a:cubicBezTo>
                  <a:pt x="262" y="51"/>
                  <a:pt x="259" y="52"/>
                  <a:pt x="255" y="52"/>
                </a:cubicBezTo>
                <a:cubicBezTo>
                  <a:pt x="251" y="52"/>
                  <a:pt x="251" y="52"/>
                  <a:pt x="251" y="52"/>
                </a:cubicBezTo>
                <a:cubicBezTo>
                  <a:pt x="251" y="64"/>
                  <a:pt x="251" y="64"/>
                  <a:pt x="251" y="64"/>
                </a:cubicBezTo>
                <a:cubicBezTo>
                  <a:pt x="247" y="64"/>
                  <a:pt x="247" y="64"/>
                  <a:pt x="247" y="64"/>
                </a:cubicBezTo>
                <a:cubicBezTo>
                  <a:pt x="247" y="31"/>
                  <a:pt x="247" y="31"/>
                  <a:pt x="247" y="31"/>
                </a:cubicBezTo>
                <a:cubicBezTo>
                  <a:pt x="256" y="31"/>
                  <a:pt x="256" y="31"/>
                  <a:pt x="256" y="31"/>
                </a:cubicBezTo>
                <a:cubicBezTo>
                  <a:pt x="260" y="31"/>
                  <a:pt x="262" y="32"/>
                  <a:pt x="264" y="33"/>
                </a:cubicBezTo>
                <a:cubicBezTo>
                  <a:pt x="266" y="35"/>
                  <a:pt x="267" y="38"/>
                  <a:pt x="267" y="41"/>
                </a:cubicBezTo>
                <a:close/>
                <a:moveTo>
                  <a:pt x="263" y="41"/>
                </a:moveTo>
                <a:cubicBezTo>
                  <a:pt x="263" y="37"/>
                  <a:pt x="261" y="34"/>
                  <a:pt x="255" y="34"/>
                </a:cubicBezTo>
                <a:cubicBezTo>
                  <a:pt x="251" y="34"/>
                  <a:pt x="251" y="34"/>
                  <a:pt x="251" y="34"/>
                </a:cubicBezTo>
                <a:cubicBezTo>
                  <a:pt x="251" y="48"/>
                  <a:pt x="251" y="48"/>
                  <a:pt x="251" y="48"/>
                </a:cubicBezTo>
                <a:cubicBezTo>
                  <a:pt x="255" y="48"/>
                  <a:pt x="255" y="48"/>
                  <a:pt x="255" y="48"/>
                </a:cubicBezTo>
                <a:cubicBezTo>
                  <a:pt x="258" y="48"/>
                  <a:pt x="260" y="48"/>
                  <a:pt x="261" y="46"/>
                </a:cubicBezTo>
                <a:cubicBezTo>
                  <a:pt x="262" y="45"/>
                  <a:pt x="263" y="43"/>
                  <a:pt x="263" y="41"/>
                </a:cubicBezTo>
                <a:close/>
                <a:moveTo>
                  <a:pt x="292" y="52"/>
                </a:moveTo>
                <a:cubicBezTo>
                  <a:pt x="292" y="56"/>
                  <a:pt x="291" y="59"/>
                  <a:pt x="289" y="61"/>
                </a:cubicBezTo>
                <a:cubicBezTo>
                  <a:pt x="286" y="64"/>
                  <a:pt x="284" y="65"/>
                  <a:pt x="280" y="65"/>
                </a:cubicBezTo>
                <a:cubicBezTo>
                  <a:pt x="276" y="65"/>
                  <a:pt x="274" y="64"/>
                  <a:pt x="271" y="62"/>
                </a:cubicBezTo>
                <a:cubicBezTo>
                  <a:pt x="269" y="59"/>
                  <a:pt x="268" y="56"/>
                  <a:pt x="268" y="53"/>
                </a:cubicBezTo>
                <a:cubicBezTo>
                  <a:pt x="268" y="49"/>
                  <a:pt x="269" y="46"/>
                  <a:pt x="271" y="43"/>
                </a:cubicBezTo>
                <a:cubicBezTo>
                  <a:pt x="274" y="41"/>
                  <a:pt x="277" y="40"/>
                  <a:pt x="280" y="40"/>
                </a:cubicBezTo>
                <a:cubicBezTo>
                  <a:pt x="284" y="40"/>
                  <a:pt x="287" y="41"/>
                  <a:pt x="289" y="43"/>
                </a:cubicBezTo>
                <a:cubicBezTo>
                  <a:pt x="291" y="45"/>
                  <a:pt x="292" y="48"/>
                  <a:pt x="292" y="52"/>
                </a:cubicBezTo>
                <a:close/>
                <a:moveTo>
                  <a:pt x="288" y="52"/>
                </a:moveTo>
                <a:cubicBezTo>
                  <a:pt x="288" y="49"/>
                  <a:pt x="287" y="47"/>
                  <a:pt x="286" y="45"/>
                </a:cubicBezTo>
                <a:cubicBezTo>
                  <a:pt x="285" y="44"/>
                  <a:pt x="283" y="43"/>
                  <a:pt x="280" y="43"/>
                </a:cubicBezTo>
                <a:cubicBezTo>
                  <a:pt x="278" y="43"/>
                  <a:pt x="276" y="44"/>
                  <a:pt x="274" y="46"/>
                </a:cubicBezTo>
                <a:cubicBezTo>
                  <a:pt x="273" y="47"/>
                  <a:pt x="272" y="50"/>
                  <a:pt x="272" y="53"/>
                </a:cubicBezTo>
                <a:cubicBezTo>
                  <a:pt x="272" y="55"/>
                  <a:pt x="273" y="58"/>
                  <a:pt x="274" y="59"/>
                </a:cubicBezTo>
                <a:cubicBezTo>
                  <a:pt x="276" y="61"/>
                  <a:pt x="278" y="62"/>
                  <a:pt x="280" y="62"/>
                </a:cubicBezTo>
                <a:cubicBezTo>
                  <a:pt x="283" y="62"/>
                  <a:pt x="285" y="61"/>
                  <a:pt x="286" y="59"/>
                </a:cubicBezTo>
                <a:cubicBezTo>
                  <a:pt x="287" y="58"/>
                  <a:pt x="288" y="55"/>
                  <a:pt x="288" y="52"/>
                </a:cubicBezTo>
                <a:close/>
                <a:moveTo>
                  <a:pt x="301" y="32"/>
                </a:moveTo>
                <a:cubicBezTo>
                  <a:pt x="301" y="33"/>
                  <a:pt x="301" y="33"/>
                  <a:pt x="300" y="34"/>
                </a:cubicBezTo>
                <a:cubicBezTo>
                  <a:pt x="300" y="34"/>
                  <a:pt x="299" y="34"/>
                  <a:pt x="298" y="34"/>
                </a:cubicBezTo>
                <a:cubicBezTo>
                  <a:pt x="298" y="34"/>
                  <a:pt x="297" y="34"/>
                  <a:pt x="297" y="34"/>
                </a:cubicBezTo>
                <a:cubicBezTo>
                  <a:pt x="296" y="33"/>
                  <a:pt x="296" y="33"/>
                  <a:pt x="296" y="32"/>
                </a:cubicBezTo>
                <a:cubicBezTo>
                  <a:pt x="296" y="31"/>
                  <a:pt x="296" y="31"/>
                  <a:pt x="297" y="30"/>
                </a:cubicBezTo>
                <a:cubicBezTo>
                  <a:pt x="297" y="30"/>
                  <a:pt x="298" y="29"/>
                  <a:pt x="298" y="29"/>
                </a:cubicBezTo>
                <a:cubicBezTo>
                  <a:pt x="299" y="29"/>
                  <a:pt x="300" y="30"/>
                  <a:pt x="300" y="30"/>
                </a:cubicBezTo>
                <a:cubicBezTo>
                  <a:pt x="301" y="31"/>
                  <a:pt x="301" y="31"/>
                  <a:pt x="301" y="32"/>
                </a:cubicBezTo>
                <a:close/>
                <a:moveTo>
                  <a:pt x="300" y="64"/>
                </a:moveTo>
                <a:cubicBezTo>
                  <a:pt x="297" y="64"/>
                  <a:pt x="297" y="64"/>
                  <a:pt x="297" y="64"/>
                </a:cubicBezTo>
                <a:cubicBezTo>
                  <a:pt x="297" y="40"/>
                  <a:pt x="297" y="40"/>
                  <a:pt x="297" y="40"/>
                </a:cubicBezTo>
                <a:cubicBezTo>
                  <a:pt x="300" y="40"/>
                  <a:pt x="300" y="40"/>
                  <a:pt x="300" y="40"/>
                </a:cubicBezTo>
                <a:lnTo>
                  <a:pt x="300" y="64"/>
                </a:lnTo>
                <a:close/>
                <a:moveTo>
                  <a:pt x="327" y="64"/>
                </a:moveTo>
                <a:cubicBezTo>
                  <a:pt x="323" y="64"/>
                  <a:pt x="323" y="64"/>
                  <a:pt x="323" y="64"/>
                </a:cubicBezTo>
                <a:cubicBezTo>
                  <a:pt x="323" y="51"/>
                  <a:pt x="323" y="51"/>
                  <a:pt x="323" y="51"/>
                </a:cubicBezTo>
                <a:cubicBezTo>
                  <a:pt x="323" y="46"/>
                  <a:pt x="321" y="43"/>
                  <a:pt x="317" y="43"/>
                </a:cubicBezTo>
                <a:cubicBezTo>
                  <a:pt x="315" y="43"/>
                  <a:pt x="314" y="44"/>
                  <a:pt x="313" y="45"/>
                </a:cubicBezTo>
                <a:cubicBezTo>
                  <a:pt x="311" y="47"/>
                  <a:pt x="311" y="48"/>
                  <a:pt x="311" y="51"/>
                </a:cubicBezTo>
                <a:cubicBezTo>
                  <a:pt x="311" y="64"/>
                  <a:pt x="311" y="64"/>
                  <a:pt x="311" y="64"/>
                </a:cubicBezTo>
                <a:cubicBezTo>
                  <a:pt x="307" y="64"/>
                  <a:pt x="307" y="64"/>
                  <a:pt x="307" y="64"/>
                </a:cubicBezTo>
                <a:cubicBezTo>
                  <a:pt x="307" y="40"/>
                  <a:pt x="307" y="40"/>
                  <a:pt x="307" y="40"/>
                </a:cubicBezTo>
                <a:cubicBezTo>
                  <a:pt x="311" y="40"/>
                  <a:pt x="311" y="40"/>
                  <a:pt x="311" y="40"/>
                </a:cubicBezTo>
                <a:cubicBezTo>
                  <a:pt x="311" y="44"/>
                  <a:pt x="311" y="44"/>
                  <a:pt x="311" y="44"/>
                </a:cubicBezTo>
                <a:cubicBezTo>
                  <a:pt x="311" y="44"/>
                  <a:pt x="311" y="44"/>
                  <a:pt x="311" y="44"/>
                </a:cubicBezTo>
                <a:cubicBezTo>
                  <a:pt x="313" y="41"/>
                  <a:pt x="315" y="40"/>
                  <a:pt x="319" y="40"/>
                </a:cubicBezTo>
                <a:cubicBezTo>
                  <a:pt x="321" y="40"/>
                  <a:pt x="323" y="41"/>
                  <a:pt x="325" y="42"/>
                </a:cubicBezTo>
                <a:cubicBezTo>
                  <a:pt x="326" y="44"/>
                  <a:pt x="327" y="47"/>
                  <a:pt x="327" y="50"/>
                </a:cubicBezTo>
                <a:lnTo>
                  <a:pt x="327" y="64"/>
                </a:lnTo>
                <a:close/>
                <a:moveTo>
                  <a:pt x="344" y="64"/>
                </a:moveTo>
                <a:cubicBezTo>
                  <a:pt x="343" y="65"/>
                  <a:pt x="342" y="65"/>
                  <a:pt x="340" y="65"/>
                </a:cubicBezTo>
                <a:cubicBezTo>
                  <a:pt x="336" y="65"/>
                  <a:pt x="334" y="63"/>
                  <a:pt x="334" y="58"/>
                </a:cubicBezTo>
                <a:cubicBezTo>
                  <a:pt x="334" y="44"/>
                  <a:pt x="334" y="44"/>
                  <a:pt x="334" y="44"/>
                </a:cubicBezTo>
                <a:cubicBezTo>
                  <a:pt x="330" y="44"/>
                  <a:pt x="330" y="44"/>
                  <a:pt x="330" y="44"/>
                </a:cubicBezTo>
                <a:cubicBezTo>
                  <a:pt x="330" y="40"/>
                  <a:pt x="330" y="40"/>
                  <a:pt x="330" y="40"/>
                </a:cubicBezTo>
                <a:cubicBezTo>
                  <a:pt x="334" y="40"/>
                  <a:pt x="334" y="40"/>
                  <a:pt x="334" y="40"/>
                </a:cubicBezTo>
                <a:cubicBezTo>
                  <a:pt x="334" y="35"/>
                  <a:pt x="334" y="35"/>
                  <a:pt x="334" y="35"/>
                </a:cubicBezTo>
                <a:cubicBezTo>
                  <a:pt x="338" y="33"/>
                  <a:pt x="338" y="33"/>
                  <a:pt x="338" y="33"/>
                </a:cubicBezTo>
                <a:cubicBezTo>
                  <a:pt x="338" y="40"/>
                  <a:pt x="338" y="40"/>
                  <a:pt x="338" y="40"/>
                </a:cubicBezTo>
                <a:cubicBezTo>
                  <a:pt x="344" y="40"/>
                  <a:pt x="344" y="40"/>
                  <a:pt x="344" y="40"/>
                </a:cubicBezTo>
                <a:cubicBezTo>
                  <a:pt x="344" y="44"/>
                  <a:pt x="344" y="44"/>
                  <a:pt x="344" y="44"/>
                </a:cubicBezTo>
                <a:cubicBezTo>
                  <a:pt x="338" y="44"/>
                  <a:pt x="338" y="44"/>
                  <a:pt x="338" y="44"/>
                </a:cubicBezTo>
                <a:cubicBezTo>
                  <a:pt x="338" y="57"/>
                  <a:pt x="338" y="57"/>
                  <a:pt x="338" y="57"/>
                </a:cubicBezTo>
                <a:cubicBezTo>
                  <a:pt x="338" y="59"/>
                  <a:pt x="338" y="60"/>
                  <a:pt x="339" y="61"/>
                </a:cubicBezTo>
                <a:cubicBezTo>
                  <a:pt x="339" y="61"/>
                  <a:pt x="340" y="62"/>
                  <a:pt x="341" y="62"/>
                </a:cubicBezTo>
                <a:cubicBezTo>
                  <a:pt x="342" y="62"/>
                  <a:pt x="343" y="61"/>
                  <a:pt x="344" y="61"/>
                </a:cubicBezTo>
                <a:lnTo>
                  <a:pt x="344" y="64"/>
                </a:lnTo>
                <a:close/>
                <a:moveTo>
                  <a:pt x="32" y="38"/>
                </a:moveTo>
                <a:cubicBezTo>
                  <a:pt x="32" y="39"/>
                  <a:pt x="33" y="40"/>
                  <a:pt x="33" y="41"/>
                </a:cubicBezTo>
                <a:cubicBezTo>
                  <a:pt x="33" y="42"/>
                  <a:pt x="32" y="43"/>
                  <a:pt x="32" y="43"/>
                </a:cubicBezTo>
                <a:cubicBezTo>
                  <a:pt x="32" y="44"/>
                  <a:pt x="32" y="45"/>
                  <a:pt x="31" y="45"/>
                </a:cubicBezTo>
                <a:cubicBezTo>
                  <a:pt x="30" y="46"/>
                  <a:pt x="30" y="46"/>
                  <a:pt x="29" y="47"/>
                </a:cubicBezTo>
                <a:cubicBezTo>
                  <a:pt x="28" y="47"/>
                  <a:pt x="27" y="47"/>
                  <a:pt x="26" y="47"/>
                </a:cubicBezTo>
                <a:cubicBezTo>
                  <a:pt x="23" y="47"/>
                  <a:pt x="23" y="47"/>
                  <a:pt x="23" y="47"/>
                </a:cubicBezTo>
                <a:cubicBezTo>
                  <a:pt x="23" y="47"/>
                  <a:pt x="23" y="47"/>
                  <a:pt x="23" y="47"/>
                </a:cubicBezTo>
                <a:cubicBezTo>
                  <a:pt x="23" y="35"/>
                  <a:pt x="23" y="35"/>
                  <a:pt x="23" y="35"/>
                </a:cubicBezTo>
                <a:cubicBezTo>
                  <a:pt x="26" y="35"/>
                  <a:pt x="26" y="35"/>
                  <a:pt x="26" y="35"/>
                </a:cubicBezTo>
                <a:cubicBezTo>
                  <a:pt x="27" y="35"/>
                  <a:pt x="28" y="35"/>
                  <a:pt x="29" y="35"/>
                </a:cubicBezTo>
                <a:cubicBezTo>
                  <a:pt x="30" y="35"/>
                  <a:pt x="30" y="35"/>
                  <a:pt x="31" y="36"/>
                </a:cubicBezTo>
                <a:cubicBezTo>
                  <a:pt x="32" y="36"/>
                  <a:pt x="32" y="37"/>
                  <a:pt x="32" y="38"/>
                </a:cubicBezTo>
                <a:close/>
                <a:moveTo>
                  <a:pt x="56" y="0"/>
                </a:moveTo>
                <a:cubicBezTo>
                  <a:pt x="56" y="96"/>
                  <a:pt x="56" y="96"/>
                  <a:pt x="56" y="96"/>
                </a:cubicBezTo>
                <a:cubicBezTo>
                  <a:pt x="0" y="83"/>
                  <a:pt x="0" y="83"/>
                  <a:pt x="0" y="83"/>
                </a:cubicBezTo>
                <a:cubicBezTo>
                  <a:pt x="0" y="13"/>
                  <a:pt x="0" y="13"/>
                  <a:pt x="0" y="13"/>
                </a:cubicBezTo>
                <a:lnTo>
                  <a:pt x="56" y="0"/>
                </a:lnTo>
                <a:close/>
                <a:moveTo>
                  <a:pt x="41" y="40"/>
                </a:moveTo>
                <a:cubicBezTo>
                  <a:pt x="41" y="38"/>
                  <a:pt x="41" y="36"/>
                  <a:pt x="40" y="34"/>
                </a:cubicBezTo>
                <a:cubicBezTo>
                  <a:pt x="40" y="33"/>
                  <a:pt x="39" y="31"/>
                  <a:pt x="38" y="30"/>
                </a:cubicBezTo>
                <a:cubicBezTo>
                  <a:pt x="37" y="29"/>
                  <a:pt x="35" y="29"/>
                  <a:pt x="33" y="28"/>
                </a:cubicBezTo>
                <a:cubicBezTo>
                  <a:pt x="32" y="28"/>
                  <a:pt x="30" y="28"/>
                  <a:pt x="28" y="28"/>
                </a:cubicBezTo>
                <a:cubicBezTo>
                  <a:pt x="16" y="28"/>
                  <a:pt x="16" y="28"/>
                  <a:pt x="16" y="28"/>
                </a:cubicBezTo>
                <a:cubicBezTo>
                  <a:pt x="16" y="67"/>
                  <a:pt x="16" y="67"/>
                  <a:pt x="16" y="67"/>
                </a:cubicBezTo>
                <a:cubicBezTo>
                  <a:pt x="23" y="68"/>
                  <a:pt x="23" y="68"/>
                  <a:pt x="23" y="68"/>
                </a:cubicBezTo>
                <a:cubicBezTo>
                  <a:pt x="23" y="54"/>
                  <a:pt x="23" y="54"/>
                  <a:pt x="23" y="54"/>
                </a:cubicBezTo>
                <a:cubicBezTo>
                  <a:pt x="27" y="54"/>
                  <a:pt x="27" y="54"/>
                  <a:pt x="27" y="54"/>
                </a:cubicBezTo>
                <a:cubicBezTo>
                  <a:pt x="28" y="54"/>
                  <a:pt x="29" y="54"/>
                  <a:pt x="30" y="54"/>
                </a:cubicBezTo>
                <a:cubicBezTo>
                  <a:pt x="31" y="53"/>
                  <a:pt x="32" y="53"/>
                  <a:pt x="33" y="53"/>
                </a:cubicBezTo>
                <a:cubicBezTo>
                  <a:pt x="34" y="53"/>
                  <a:pt x="34" y="52"/>
                  <a:pt x="35" y="52"/>
                </a:cubicBezTo>
                <a:cubicBezTo>
                  <a:pt x="36" y="51"/>
                  <a:pt x="37" y="51"/>
                  <a:pt x="37" y="50"/>
                </a:cubicBezTo>
                <a:cubicBezTo>
                  <a:pt x="38" y="49"/>
                  <a:pt x="39" y="49"/>
                  <a:pt x="39" y="48"/>
                </a:cubicBezTo>
                <a:cubicBezTo>
                  <a:pt x="39" y="47"/>
                  <a:pt x="40" y="46"/>
                  <a:pt x="40" y="46"/>
                </a:cubicBezTo>
                <a:cubicBezTo>
                  <a:pt x="41" y="45"/>
                  <a:pt x="41" y="44"/>
                  <a:pt x="41" y="43"/>
                </a:cubicBezTo>
                <a:cubicBezTo>
                  <a:pt x="41" y="42"/>
                  <a:pt x="41" y="41"/>
                  <a:pt x="41" y="40"/>
                </a:cubicBezTo>
                <a:close/>
                <a:moveTo>
                  <a:pt x="96" y="16"/>
                </a:moveTo>
                <a:cubicBezTo>
                  <a:pt x="96" y="80"/>
                  <a:pt x="96" y="80"/>
                  <a:pt x="96" y="80"/>
                </a:cubicBezTo>
                <a:cubicBezTo>
                  <a:pt x="96" y="81"/>
                  <a:pt x="93" y="84"/>
                  <a:pt x="92" y="84"/>
                </a:cubicBezTo>
                <a:cubicBezTo>
                  <a:pt x="60" y="84"/>
                  <a:pt x="60" y="84"/>
                  <a:pt x="60" y="84"/>
                </a:cubicBezTo>
                <a:cubicBezTo>
                  <a:pt x="60" y="76"/>
                  <a:pt x="60" y="76"/>
                  <a:pt x="60" y="76"/>
                </a:cubicBezTo>
                <a:cubicBezTo>
                  <a:pt x="84" y="76"/>
                  <a:pt x="84" y="76"/>
                  <a:pt x="84" y="76"/>
                </a:cubicBezTo>
                <a:cubicBezTo>
                  <a:pt x="84" y="72"/>
                  <a:pt x="84" y="72"/>
                  <a:pt x="84" y="72"/>
                </a:cubicBezTo>
                <a:cubicBezTo>
                  <a:pt x="60" y="72"/>
                  <a:pt x="60" y="72"/>
                  <a:pt x="60" y="72"/>
                </a:cubicBezTo>
                <a:cubicBezTo>
                  <a:pt x="60" y="64"/>
                  <a:pt x="60" y="64"/>
                  <a:pt x="60" y="64"/>
                </a:cubicBezTo>
                <a:cubicBezTo>
                  <a:pt x="84" y="64"/>
                  <a:pt x="84" y="64"/>
                  <a:pt x="84" y="64"/>
                </a:cubicBezTo>
                <a:cubicBezTo>
                  <a:pt x="84" y="60"/>
                  <a:pt x="84" y="60"/>
                  <a:pt x="84" y="60"/>
                </a:cubicBezTo>
                <a:cubicBezTo>
                  <a:pt x="60" y="60"/>
                  <a:pt x="60" y="60"/>
                  <a:pt x="60" y="60"/>
                </a:cubicBezTo>
                <a:cubicBezTo>
                  <a:pt x="60" y="12"/>
                  <a:pt x="60" y="12"/>
                  <a:pt x="60" y="12"/>
                </a:cubicBezTo>
                <a:cubicBezTo>
                  <a:pt x="92" y="12"/>
                  <a:pt x="92" y="12"/>
                  <a:pt x="92" y="12"/>
                </a:cubicBezTo>
                <a:cubicBezTo>
                  <a:pt x="93" y="12"/>
                  <a:pt x="96" y="14"/>
                  <a:pt x="96" y="16"/>
                </a:cubicBezTo>
                <a:close/>
                <a:moveTo>
                  <a:pt x="79" y="40"/>
                </a:moveTo>
                <a:cubicBezTo>
                  <a:pt x="68" y="40"/>
                  <a:pt x="68" y="40"/>
                  <a:pt x="68" y="40"/>
                </a:cubicBezTo>
                <a:cubicBezTo>
                  <a:pt x="67" y="28"/>
                  <a:pt x="67" y="28"/>
                  <a:pt x="67" y="28"/>
                </a:cubicBezTo>
                <a:cubicBezTo>
                  <a:pt x="65" y="28"/>
                  <a:pt x="62" y="28"/>
                  <a:pt x="60" y="29"/>
                </a:cubicBezTo>
                <a:cubicBezTo>
                  <a:pt x="60" y="50"/>
                  <a:pt x="60" y="50"/>
                  <a:pt x="60" y="50"/>
                </a:cubicBezTo>
                <a:cubicBezTo>
                  <a:pt x="62" y="51"/>
                  <a:pt x="64" y="52"/>
                  <a:pt x="66" y="52"/>
                </a:cubicBezTo>
                <a:cubicBezTo>
                  <a:pt x="73" y="52"/>
                  <a:pt x="79" y="46"/>
                  <a:pt x="79" y="40"/>
                </a:cubicBezTo>
                <a:close/>
                <a:moveTo>
                  <a:pt x="84" y="36"/>
                </a:moveTo>
                <a:cubicBezTo>
                  <a:pt x="84" y="29"/>
                  <a:pt x="78" y="24"/>
                  <a:pt x="72" y="24"/>
                </a:cubicBezTo>
                <a:cubicBezTo>
                  <a:pt x="72" y="36"/>
                  <a:pt x="72" y="36"/>
                  <a:pt x="72" y="36"/>
                </a:cubicBezTo>
                <a:lnTo>
                  <a:pt x="8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58" name="Group 140"/>
          <p:cNvGrpSpPr>
            <a:grpSpLocks noChangeAspect="1"/>
          </p:cNvGrpSpPr>
          <p:nvPr/>
        </p:nvGrpSpPr>
        <p:grpSpPr bwMode="auto">
          <a:xfrm>
            <a:off x="2360567" y="4864629"/>
            <a:ext cx="1484057" cy="439026"/>
            <a:chOff x="562" y="2539"/>
            <a:chExt cx="791" cy="234"/>
          </a:xfrm>
        </p:grpSpPr>
        <p:sp>
          <p:nvSpPr>
            <p:cNvPr id="859"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0"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1"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2"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3"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4"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5"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6"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7"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8"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9"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0"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1"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2"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3"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893" name="Freeform 33"/>
          <p:cNvSpPr>
            <a:spLocks noChangeAspect="1" noEditPoints="1"/>
          </p:cNvSpPr>
          <p:nvPr/>
        </p:nvSpPr>
        <p:spPr bwMode="auto">
          <a:xfrm>
            <a:off x="2360567" y="5503715"/>
            <a:ext cx="1021212" cy="423339"/>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95" name="Group 53"/>
          <p:cNvGrpSpPr>
            <a:grpSpLocks noChangeAspect="1"/>
          </p:cNvGrpSpPr>
          <p:nvPr/>
        </p:nvGrpSpPr>
        <p:grpSpPr bwMode="auto">
          <a:xfrm>
            <a:off x="2360567" y="4239629"/>
            <a:ext cx="1116436" cy="426958"/>
            <a:chOff x="3453" y="2013"/>
            <a:chExt cx="774" cy="296"/>
          </a:xfrm>
        </p:grpSpPr>
        <p:sp>
          <p:nvSpPr>
            <p:cNvPr id="914"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5"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6"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0"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4"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5"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6"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7"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8"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9"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0"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1"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2"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3"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4"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5"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6"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896" name="Freeform 30"/>
          <p:cNvSpPr>
            <a:spLocks noChangeAspect="1" noEditPoints="1"/>
          </p:cNvSpPr>
          <p:nvPr/>
        </p:nvSpPr>
        <p:spPr bwMode="auto">
          <a:xfrm>
            <a:off x="688778" y="4239629"/>
            <a:ext cx="946210" cy="421359"/>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7" name="Freeform 39"/>
          <p:cNvSpPr>
            <a:spLocks noChangeAspect="1" noEditPoints="1"/>
          </p:cNvSpPr>
          <p:nvPr/>
        </p:nvSpPr>
        <p:spPr bwMode="auto">
          <a:xfrm>
            <a:off x="688778" y="4864629"/>
            <a:ext cx="1242980" cy="425853"/>
          </a:xfrm>
          <a:custGeom>
            <a:avLst/>
            <a:gdLst>
              <a:gd name="T0" fmla="*/ 96 w 286"/>
              <a:gd name="T1" fmla="*/ 27 h 96"/>
              <a:gd name="T2" fmla="*/ 72 w 286"/>
              <a:gd name="T3" fmla="*/ 57 h 96"/>
              <a:gd name="T4" fmla="*/ 92 w 286"/>
              <a:gd name="T5" fmla="*/ 76 h 96"/>
              <a:gd name="T6" fmla="*/ 35 w 286"/>
              <a:gd name="T7" fmla="*/ 43 h 96"/>
              <a:gd name="T8" fmla="*/ 31 w 286"/>
              <a:gd name="T9" fmla="*/ 37 h 96"/>
              <a:gd name="T10" fmla="*/ 24 w 286"/>
              <a:gd name="T11" fmla="*/ 37 h 96"/>
              <a:gd name="T12" fmla="*/ 20 w 286"/>
              <a:gd name="T13" fmla="*/ 43 h 96"/>
              <a:gd name="T14" fmla="*/ 20 w 286"/>
              <a:gd name="T15" fmla="*/ 53 h 96"/>
              <a:gd name="T16" fmla="*/ 25 w 286"/>
              <a:gd name="T17" fmla="*/ 59 h 96"/>
              <a:gd name="T18" fmla="*/ 31 w 286"/>
              <a:gd name="T19" fmla="*/ 59 h 96"/>
              <a:gd name="T20" fmla="*/ 35 w 286"/>
              <a:gd name="T21" fmla="*/ 53 h 96"/>
              <a:gd name="T22" fmla="*/ 35 w 286"/>
              <a:gd name="T23" fmla="*/ 43 h 96"/>
              <a:gd name="T24" fmla="*/ 0 w 286"/>
              <a:gd name="T25" fmla="*/ 13 h 96"/>
              <a:gd name="T26" fmla="*/ 43 w 286"/>
              <a:gd name="T27" fmla="*/ 39 h 96"/>
              <a:gd name="T28" fmla="*/ 34 w 286"/>
              <a:gd name="T29" fmla="*/ 29 h 96"/>
              <a:gd name="T30" fmla="*/ 21 w 286"/>
              <a:gd name="T31" fmla="*/ 30 h 96"/>
              <a:gd name="T32" fmla="*/ 13 w 286"/>
              <a:gd name="T33" fmla="*/ 41 h 96"/>
              <a:gd name="T34" fmla="*/ 13 w 286"/>
              <a:gd name="T35" fmla="*/ 56 h 96"/>
              <a:gd name="T36" fmla="*/ 21 w 286"/>
              <a:gd name="T37" fmla="*/ 66 h 96"/>
              <a:gd name="T38" fmla="*/ 34 w 286"/>
              <a:gd name="T39" fmla="*/ 67 h 96"/>
              <a:gd name="T40" fmla="*/ 43 w 286"/>
              <a:gd name="T41" fmla="*/ 56 h 96"/>
              <a:gd name="T42" fmla="*/ 155 w 286"/>
              <a:gd name="T43" fmla="*/ 57 h 96"/>
              <a:gd name="T44" fmla="*/ 127 w 286"/>
              <a:gd name="T45" fmla="*/ 57 h 96"/>
              <a:gd name="T46" fmla="*/ 141 w 286"/>
              <a:gd name="T47" fmla="*/ 31 h 96"/>
              <a:gd name="T48" fmla="*/ 153 w 286"/>
              <a:gd name="T49" fmla="*/ 48 h 96"/>
              <a:gd name="T50" fmla="*/ 131 w 286"/>
              <a:gd name="T51" fmla="*/ 41 h 96"/>
              <a:gd name="T52" fmla="*/ 141 w 286"/>
              <a:gd name="T53" fmla="*/ 62 h 96"/>
              <a:gd name="T54" fmla="*/ 177 w 286"/>
              <a:gd name="T55" fmla="*/ 65 h 96"/>
              <a:gd name="T56" fmla="*/ 161 w 286"/>
              <a:gd name="T57" fmla="*/ 55 h 96"/>
              <a:gd name="T58" fmla="*/ 171 w 286"/>
              <a:gd name="T59" fmla="*/ 62 h 96"/>
              <a:gd name="T60" fmla="*/ 181 w 286"/>
              <a:gd name="T61" fmla="*/ 41 h 96"/>
              <a:gd name="T62" fmla="*/ 189 w 286"/>
              <a:gd name="T63" fmla="*/ 58 h 96"/>
              <a:gd name="T64" fmla="*/ 189 w 286"/>
              <a:gd name="T65" fmla="*/ 41 h 96"/>
              <a:gd name="T66" fmla="*/ 199 w 286"/>
              <a:gd name="T67" fmla="*/ 41 h 96"/>
              <a:gd name="T68" fmla="*/ 193 w 286"/>
              <a:gd name="T69" fmla="*/ 61 h 96"/>
              <a:gd name="T70" fmla="*/ 206 w 286"/>
              <a:gd name="T71" fmla="*/ 65 h 96"/>
              <a:gd name="T72" fmla="*/ 206 w 286"/>
              <a:gd name="T73" fmla="*/ 65 h 96"/>
              <a:gd name="T74" fmla="*/ 214 w 286"/>
              <a:gd name="T75" fmla="*/ 62 h 96"/>
              <a:gd name="T76" fmla="*/ 232 w 286"/>
              <a:gd name="T77" fmla="*/ 44 h 96"/>
              <a:gd name="T78" fmla="*/ 223 w 286"/>
              <a:gd name="T79" fmla="*/ 44 h 96"/>
              <a:gd name="T80" fmla="*/ 223 w 286"/>
              <a:gd name="T81" fmla="*/ 62 h 96"/>
              <a:gd name="T82" fmla="*/ 258 w 286"/>
              <a:gd name="T83" fmla="*/ 62 h 96"/>
              <a:gd name="T84" fmla="*/ 241 w 286"/>
              <a:gd name="T85" fmla="*/ 44 h 96"/>
              <a:gd name="T86" fmla="*/ 257 w 286"/>
              <a:gd name="T87" fmla="*/ 53 h 96"/>
              <a:gd name="T88" fmla="*/ 241 w 286"/>
              <a:gd name="T89" fmla="*/ 53 h 96"/>
              <a:gd name="T90" fmla="*/ 257 w 286"/>
              <a:gd name="T91" fmla="*/ 53 h 96"/>
              <a:gd name="T92" fmla="*/ 270 w 286"/>
              <a:gd name="T93" fmla="*/ 53 h 96"/>
              <a:gd name="T94" fmla="*/ 270 w 286"/>
              <a:gd name="T95" fmla="*/ 29 h 96"/>
              <a:gd name="T96" fmla="*/ 285 w 286"/>
              <a:gd name="T97"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6">
                <a:moveTo>
                  <a:pt x="60" y="40"/>
                </a:moveTo>
                <a:cubicBezTo>
                  <a:pt x="60" y="24"/>
                  <a:pt x="60" y="24"/>
                  <a:pt x="60" y="24"/>
                </a:cubicBezTo>
                <a:cubicBezTo>
                  <a:pt x="92" y="24"/>
                  <a:pt x="92" y="24"/>
                  <a:pt x="92" y="24"/>
                </a:cubicBezTo>
                <a:cubicBezTo>
                  <a:pt x="94" y="24"/>
                  <a:pt x="96" y="26"/>
                  <a:pt x="96" y="27"/>
                </a:cubicBezTo>
                <a:cubicBezTo>
                  <a:pt x="72" y="50"/>
                  <a:pt x="72" y="50"/>
                  <a:pt x="72" y="50"/>
                </a:cubicBezTo>
                <a:lnTo>
                  <a:pt x="60" y="40"/>
                </a:lnTo>
                <a:close/>
                <a:moveTo>
                  <a:pt x="74" y="56"/>
                </a:moveTo>
                <a:cubicBezTo>
                  <a:pt x="74" y="57"/>
                  <a:pt x="73" y="57"/>
                  <a:pt x="72" y="57"/>
                </a:cubicBezTo>
                <a:cubicBezTo>
                  <a:pt x="72" y="57"/>
                  <a:pt x="71" y="57"/>
                  <a:pt x="70" y="56"/>
                </a:cubicBezTo>
                <a:cubicBezTo>
                  <a:pt x="60" y="48"/>
                  <a:pt x="60" y="48"/>
                  <a:pt x="60" y="48"/>
                </a:cubicBezTo>
                <a:cubicBezTo>
                  <a:pt x="60" y="76"/>
                  <a:pt x="60" y="76"/>
                  <a:pt x="60" y="76"/>
                </a:cubicBezTo>
                <a:cubicBezTo>
                  <a:pt x="92" y="76"/>
                  <a:pt x="92" y="76"/>
                  <a:pt x="92" y="76"/>
                </a:cubicBezTo>
                <a:cubicBezTo>
                  <a:pt x="95" y="76"/>
                  <a:pt x="96" y="74"/>
                  <a:pt x="96" y="72"/>
                </a:cubicBezTo>
                <a:cubicBezTo>
                  <a:pt x="96" y="36"/>
                  <a:pt x="96" y="36"/>
                  <a:pt x="96" y="36"/>
                </a:cubicBezTo>
                <a:lnTo>
                  <a:pt x="74" y="56"/>
                </a:lnTo>
                <a:close/>
                <a:moveTo>
                  <a:pt x="35" y="43"/>
                </a:moveTo>
                <a:cubicBezTo>
                  <a:pt x="35" y="42"/>
                  <a:pt x="35" y="41"/>
                  <a:pt x="34" y="41"/>
                </a:cubicBezTo>
                <a:cubicBezTo>
                  <a:pt x="34" y="40"/>
                  <a:pt x="34" y="39"/>
                  <a:pt x="34" y="39"/>
                </a:cubicBezTo>
                <a:cubicBezTo>
                  <a:pt x="33" y="38"/>
                  <a:pt x="33" y="38"/>
                  <a:pt x="32" y="38"/>
                </a:cubicBezTo>
                <a:cubicBezTo>
                  <a:pt x="32" y="37"/>
                  <a:pt x="31" y="37"/>
                  <a:pt x="31" y="37"/>
                </a:cubicBezTo>
                <a:cubicBezTo>
                  <a:pt x="31" y="36"/>
                  <a:pt x="30" y="36"/>
                  <a:pt x="29" y="36"/>
                </a:cubicBezTo>
                <a:cubicBezTo>
                  <a:pt x="29" y="36"/>
                  <a:pt x="28" y="36"/>
                  <a:pt x="28" y="36"/>
                </a:cubicBezTo>
                <a:cubicBezTo>
                  <a:pt x="27" y="36"/>
                  <a:pt x="27" y="36"/>
                  <a:pt x="26" y="36"/>
                </a:cubicBezTo>
                <a:cubicBezTo>
                  <a:pt x="25" y="36"/>
                  <a:pt x="25" y="37"/>
                  <a:pt x="24" y="37"/>
                </a:cubicBezTo>
                <a:cubicBezTo>
                  <a:pt x="24" y="37"/>
                  <a:pt x="23" y="38"/>
                  <a:pt x="23" y="38"/>
                </a:cubicBezTo>
                <a:cubicBezTo>
                  <a:pt x="23" y="38"/>
                  <a:pt x="22" y="39"/>
                  <a:pt x="22" y="40"/>
                </a:cubicBezTo>
                <a:cubicBezTo>
                  <a:pt x="22" y="40"/>
                  <a:pt x="21" y="41"/>
                  <a:pt x="21" y="41"/>
                </a:cubicBezTo>
                <a:cubicBezTo>
                  <a:pt x="21" y="42"/>
                  <a:pt x="21" y="43"/>
                  <a:pt x="20" y="43"/>
                </a:cubicBezTo>
                <a:cubicBezTo>
                  <a:pt x="20" y="44"/>
                  <a:pt x="20" y="45"/>
                  <a:pt x="20" y="46"/>
                </a:cubicBezTo>
                <a:cubicBezTo>
                  <a:pt x="20" y="46"/>
                  <a:pt x="20" y="47"/>
                  <a:pt x="20" y="48"/>
                </a:cubicBezTo>
                <a:cubicBezTo>
                  <a:pt x="20" y="49"/>
                  <a:pt x="20" y="50"/>
                  <a:pt x="20" y="51"/>
                </a:cubicBezTo>
                <a:cubicBezTo>
                  <a:pt x="20" y="51"/>
                  <a:pt x="20" y="52"/>
                  <a:pt x="20" y="53"/>
                </a:cubicBezTo>
                <a:cubicBezTo>
                  <a:pt x="21" y="54"/>
                  <a:pt x="21" y="54"/>
                  <a:pt x="21" y="55"/>
                </a:cubicBezTo>
                <a:cubicBezTo>
                  <a:pt x="21" y="56"/>
                  <a:pt x="22" y="56"/>
                  <a:pt x="22" y="57"/>
                </a:cubicBezTo>
                <a:cubicBezTo>
                  <a:pt x="22" y="57"/>
                  <a:pt x="23" y="58"/>
                  <a:pt x="23" y="58"/>
                </a:cubicBezTo>
                <a:cubicBezTo>
                  <a:pt x="24" y="59"/>
                  <a:pt x="24" y="59"/>
                  <a:pt x="25" y="59"/>
                </a:cubicBezTo>
                <a:cubicBezTo>
                  <a:pt x="25" y="59"/>
                  <a:pt x="25" y="60"/>
                  <a:pt x="26" y="60"/>
                </a:cubicBezTo>
                <a:cubicBezTo>
                  <a:pt x="26" y="60"/>
                  <a:pt x="27" y="60"/>
                  <a:pt x="28" y="60"/>
                </a:cubicBezTo>
                <a:cubicBezTo>
                  <a:pt x="28" y="60"/>
                  <a:pt x="29" y="60"/>
                  <a:pt x="29" y="60"/>
                </a:cubicBezTo>
                <a:cubicBezTo>
                  <a:pt x="30" y="60"/>
                  <a:pt x="30" y="60"/>
                  <a:pt x="31" y="59"/>
                </a:cubicBezTo>
                <a:cubicBezTo>
                  <a:pt x="31" y="59"/>
                  <a:pt x="32" y="59"/>
                  <a:pt x="32" y="58"/>
                </a:cubicBezTo>
                <a:cubicBezTo>
                  <a:pt x="33" y="58"/>
                  <a:pt x="33" y="58"/>
                  <a:pt x="33" y="57"/>
                </a:cubicBezTo>
                <a:cubicBezTo>
                  <a:pt x="34" y="57"/>
                  <a:pt x="34" y="56"/>
                  <a:pt x="34" y="55"/>
                </a:cubicBezTo>
                <a:cubicBezTo>
                  <a:pt x="35" y="55"/>
                  <a:pt x="35" y="54"/>
                  <a:pt x="35" y="53"/>
                </a:cubicBezTo>
                <a:cubicBezTo>
                  <a:pt x="35" y="53"/>
                  <a:pt x="35" y="52"/>
                  <a:pt x="36" y="51"/>
                </a:cubicBezTo>
                <a:cubicBezTo>
                  <a:pt x="36" y="50"/>
                  <a:pt x="36" y="49"/>
                  <a:pt x="36" y="48"/>
                </a:cubicBezTo>
                <a:cubicBezTo>
                  <a:pt x="36" y="47"/>
                  <a:pt x="36" y="46"/>
                  <a:pt x="36" y="45"/>
                </a:cubicBezTo>
                <a:cubicBezTo>
                  <a:pt x="36" y="44"/>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4" y="42"/>
                  <a:pt x="44" y="41"/>
                  <a:pt x="43" y="39"/>
                </a:cubicBezTo>
                <a:cubicBezTo>
                  <a:pt x="43" y="38"/>
                  <a:pt x="42" y="37"/>
                  <a:pt x="42" y="36"/>
                </a:cubicBezTo>
                <a:cubicBezTo>
                  <a:pt x="41" y="35"/>
                  <a:pt x="40" y="34"/>
                  <a:pt x="40" y="33"/>
                </a:cubicBezTo>
                <a:cubicBezTo>
                  <a:pt x="39" y="32"/>
                  <a:pt x="38" y="31"/>
                  <a:pt x="37" y="31"/>
                </a:cubicBezTo>
                <a:cubicBezTo>
                  <a:pt x="36" y="30"/>
                  <a:pt x="35" y="29"/>
                  <a:pt x="34" y="29"/>
                </a:cubicBezTo>
                <a:cubicBezTo>
                  <a:pt x="33" y="29"/>
                  <a:pt x="32" y="28"/>
                  <a:pt x="31" y="28"/>
                </a:cubicBezTo>
                <a:cubicBezTo>
                  <a:pt x="30" y="28"/>
                  <a:pt x="29" y="28"/>
                  <a:pt x="28" y="28"/>
                </a:cubicBezTo>
                <a:cubicBezTo>
                  <a:pt x="27" y="28"/>
                  <a:pt x="26" y="28"/>
                  <a:pt x="24" y="29"/>
                </a:cubicBezTo>
                <a:cubicBezTo>
                  <a:pt x="23" y="29"/>
                  <a:pt x="22" y="29"/>
                  <a:pt x="21" y="30"/>
                </a:cubicBezTo>
                <a:cubicBezTo>
                  <a:pt x="20" y="30"/>
                  <a:pt x="20" y="31"/>
                  <a:pt x="19" y="32"/>
                </a:cubicBezTo>
                <a:cubicBezTo>
                  <a:pt x="18" y="32"/>
                  <a:pt x="17" y="33"/>
                  <a:pt x="16" y="34"/>
                </a:cubicBezTo>
                <a:cubicBezTo>
                  <a:pt x="16" y="35"/>
                  <a:pt x="15" y="36"/>
                  <a:pt x="15" y="37"/>
                </a:cubicBezTo>
                <a:cubicBezTo>
                  <a:pt x="14" y="38"/>
                  <a:pt x="14" y="39"/>
                  <a:pt x="13" y="41"/>
                </a:cubicBezTo>
                <a:cubicBezTo>
                  <a:pt x="13" y="42"/>
                  <a:pt x="13" y="43"/>
                  <a:pt x="13" y="44"/>
                </a:cubicBezTo>
                <a:cubicBezTo>
                  <a:pt x="12" y="46"/>
                  <a:pt x="12" y="47"/>
                  <a:pt x="12" y="48"/>
                </a:cubicBezTo>
                <a:cubicBezTo>
                  <a:pt x="12" y="50"/>
                  <a:pt x="12" y="51"/>
                  <a:pt x="13" y="52"/>
                </a:cubicBezTo>
                <a:cubicBezTo>
                  <a:pt x="13" y="54"/>
                  <a:pt x="13" y="55"/>
                  <a:pt x="13" y="56"/>
                </a:cubicBezTo>
                <a:cubicBezTo>
                  <a:pt x="14" y="57"/>
                  <a:pt x="14" y="58"/>
                  <a:pt x="15" y="59"/>
                </a:cubicBezTo>
                <a:cubicBezTo>
                  <a:pt x="15" y="60"/>
                  <a:pt x="16" y="61"/>
                  <a:pt x="17" y="62"/>
                </a:cubicBezTo>
                <a:cubicBezTo>
                  <a:pt x="17" y="63"/>
                  <a:pt x="18" y="64"/>
                  <a:pt x="19" y="64"/>
                </a:cubicBezTo>
                <a:cubicBezTo>
                  <a:pt x="20" y="65"/>
                  <a:pt x="20" y="66"/>
                  <a:pt x="21" y="66"/>
                </a:cubicBezTo>
                <a:cubicBezTo>
                  <a:pt x="22" y="67"/>
                  <a:pt x="23" y="67"/>
                  <a:pt x="24" y="67"/>
                </a:cubicBezTo>
                <a:cubicBezTo>
                  <a:pt x="25" y="68"/>
                  <a:pt x="26" y="68"/>
                  <a:pt x="27" y="68"/>
                </a:cubicBezTo>
                <a:cubicBezTo>
                  <a:pt x="29" y="68"/>
                  <a:pt x="30" y="68"/>
                  <a:pt x="31" y="68"/>
                </a:cubicBezTo>
                <a:cubicBezTo>
                  <a:pt x="32" y="68"/>
                  <a:pt x="33" y="67"/>
                  <a:pt x="34" y="67"/>
                </a:cubicBezTo>
                <a:cubicBezTo>
                  <a:pt x="35" y="66"/>
                  <a:pt x="36" y="66"/>
                  <a:pt x="37" y="65"/>
                </a:cubicBezTo>
                <a:cubicBezTo>
                  <a:pt x="38" y="65"/>
                  <a:pt x="39" y="64"/>
                  <a:pt x="39" y="63"/>
                </a:cubicBezTo>
                <a:cubicBezTo>
                  <a:pt x="40" y="62"/>
                  <a:pt x="41" y="61"/>
                  <a:pt x="42" y="60"/>
                </a:cubicBezTo>
                <a:cubicBezTo>
                  <a:pt x="42" y="59"/>
                  <a:pt x="43" y="58"/>
                  <a:pt x="43" y="56"/>
                </a:cubicBezTo>
                <a:cubicBezTo>
                  <a:pt x="44" y="55"/>
                  <a:pt x="44" y="54"/>
                  <a:pt x="44" y="52"/>
                </a:cubicBezTo>
                <a:cubicBezTo>
                  <a:pt x="44" y="51"/>
                  <a:pt x="44" y="49"/>
                  <a:pt x="44" y="48"/>
                </a:cubicBezTo>
                <a:close/>
                <a:moveTo>
                  <a:pt x="157" y="48"/>
                </a:moveTo>
                <a:cubicBezTo>
                  <a:pt x="157" y="51"/>
                  <a:pt x="156" y="54"/>
                  <a:pt x="155" y="57"/>
                </a:cubicBezTo>
                <a:cubicBezTo>
                  <a:pt x="154" y="60"/>
                  <a:pt x="152" y="62"/>
                  <a:pt x="149" y="63"/>
                </a:cubicBezTo>
                <a:cubicBezTo>
                  <a:pt x="147" y="65"/>
                  <a:pt x="144" y="65"/>
                  <a:pt x="141" y="65"/>
                </a:cubicBezTo>
                <a:cubicBezTo>
                  <a:pt x="138" y="65"/>
                  <a:pt x="135" y="65"/>
                  <a:pt x="133" y="63"/>
                </a:cubicBezTo>
                <a:cubicBezTo>
                  <a:pt x="130" y="62"/>
                  <a:pt x="128" y="60"/>
                  <a:pt x="127" y="57"/>
                </a:cubicBezTo>
                <a:cubicBezTo>
                  <a:pt x="126" y="55"/>
                  <a:pt x="125" y="52"/>
                  <a:pt x="125" y="48"/>
                </a:cubicBezTo>
                <a:cubicBezTo>
                  <a:pt x="125" y="45"/>
                  <a:pt x="126" y="42"/>
                  <a:pt x="127" y="39"/>
                </a:cubicBezTo>
                <a:cubicBezTo>
                  <a:pt x="128" y="36"/>
                  <a:pt x="130" y="34"/>
                  <a:pt x="133" y="33"/>
                </a:cubicBezTo>
                <a:cubicBezTo>
                  <a:pt x="135" y="31"/>
                  <a:pt x="138" y="31"/>
                  <a:pt x="141" y="31"/>
                </a:cubicBezTo>
                <a:cubicBezTo>
                  <a:pt x="144" y="31"/>
                  <a:pt x="147" y="31"/>
                  <a:pt x="149" y="33"/>
                </a:cubicBezTo>
                <a:cubicBezTo>
                  <a:pt x="152" y="34"/>
                  <a:pt x="154" y="36"/>
                  <a:pt x="155" y="39"/>
                </a:cubicBezTo>
                <a:cubicBezTo>
                  <a:pt x="156" y="41"/>
                  <a:pt x="157" y="44"/>
                  <a:pt x="157" y="48"/>
                </a:cubicBezTo>
                <a:close/>
                <a:moveTo>
                  <a:pt x="153" y="48"/>
                </a:moveTo>
                <a:cubicBezTo>
                  <a:pt x="153" y="44"/>
                  <a:pt x="152" y="40"/>
                  <a:pt x="150" y="38"/>
                </a:cubicBezTo>
                <a:cubicBezTo>
                  <a:pt x="148" y="35"/>
                  <a:pt x="145" y="34"/>
                  <a:pt x="141" y="34"/>
                </a:cubicBezTo>
                <a:cubicBezTo>
                  <a:pt x="139" y="34"/>
                  <a:pt x="137" y="35"/>
                  <a:pt x="135" y="36"/>
                </a:cubicBezTo>
                <a:cubicBezTo>
                  <a:pt x="133" y="37"/>
                  <a:pt x="132" y="39"/>
                  <a:pt x="131" y="41"/>
                </a:cubicBezTo>
                <a:cubicBezTo>
                  <a:pt x="130" y="43"/>
                  <a:pt x="129" y="45"/>
                  <a:pt x="129" y="48"/>
                </a:cubicBezTo>
                <a:cubicBezTo>
                  <a:pt x="129" y="51"/>
                  <a:pt x="130" y="53"/>
                  <a:pt x="131" y="55"/>
                </a:cubicBezTo>
                <a:cubicBezTo>
                  <a:pt x="132" y="57"/>
                  <a:pt x="133" y="59"/>
                  <a:pt x="135" y="60"/>
                </a:cubicBezTo>
                <a:cubicBezTo>
                  <a:pt x="137" y="61"/>
                  <a:pt x="139" y="62"/>
                  <a:pt x="141" y="62"/>
                </a:cubicBezTo>
                <a:cubicBezTo>
                  <a:pt x="145" y="62"/>
                  <a:pt x="147" y="61"/>
                  <a:pt x="150" y="58"/>
                </a:cubicBezTo>
                <a:cubicBezTo>
                  <a:pt x="152" y="56"/>
                  <a:pt x="153" y="52"/>
                  <a:pt x="153" y="48"/>
                </a:cubicBezTo>
                <a:close/>
                <a:moveTo>
                  <a:pt x="181" y="65"/>
                </a:moveTo>
                <a:cubicBezTo>
                  <a:pt x="177" y="65"/>
                  <a:pt x="177" y="65"/>
                  <a:pt x="177" y="65"/>
                </a:cubicBezTo>
                <a:cubicBezTo>
                  <a:pt x="177" y="61"/>
                  <a:pt x="177" y="61"/>
                  <a:pt x="177" y="61"/>
                </a:cubicBezTo>
                <a:cubicBezTo>
                  <a:pt x="177" y="61"/>
                  <a:pt x="177" y="61"/>
                  <a:pt x="177" y="61"/>
                </a:cubicBezTo>
                <a:cubicBezTo>
                  <a:pt x="175" y="64"/>
                  <a:pt x="173" y="65"/>
                  <a:pt x="170" y="65"/>
                </a:cubicBezTo>
                <a:cubicBezTo>
                  <a:pt x="164" y="65"/>
                  <a:pt x="161" y="62"/>
                  <a:pt x="161" y="55"/>
                </a:cubicBezTo>
                <a:cubicBezTo>
                  <a:pt x="161" y="41"/>
                  <a:pt x="161" y="41"/>
                  <a:pt x="161" y="41"/>
                </a:cubicBezTo>
                <a:cubicBezTo>
                  <a:pt x="165" y="41"/>
                  <a:pt x="165" y="41"/>
                  <a:pt x="165" y="41"/>
                </a:cubicBezTo>
                <a:cubicBezTo>
                  <a:pt x="165" y="55"/>
                  <a:pt x="165" y="55"/>
                  <a:pt x="165" y="55"/>
                </a:cubicBezTo>
                <a:cubicBezTo>
                  <a:pt x="165" y="60"/>
                  <a:pt x="167" y="62"/>
                  <a:pt x="171" y="62"/>
                </a:cubicBezTo>
                <a:cubicBezTo>
                  <a:pt x="173" y="62"/>
                  <a:pt x="174" y="61"/>
                  <a:pt x="175" y="60"/>
                </a:cubicBezTo>
                <a:cubicBezTo>
                  <a:pt x="177" y="59"/>
                  <a:pt x="177" y="57"/>
                  <a:pt x="177" y="55"/>
                </a:cubicBezTo>
                <a:cubicBezTo>
                  <a:pt x="177" y="41"/>
                  <a:pt x="177" y="41"/>
                  <a:pt x="177" y="41"/>
                </a:cubicBezTo>
                <a:cubicBezTo>
                  <a:pt x="181" y="41"/>
                  <a:pt x="181" y="41"/>
                  <a:pt x="181" y="41"/>
                </a:cubicBezTo>
                <a:lnTo>
                  <a:pt x="181" y="65"/>
                </a:lnTo>
                <a:close/>
                <a:moveTo>
                  <a:pt x="199" y="65"/>
                </a:moveTo>
                <a:cubicBezTo>
                  <a:pt x="198" y="65"/>
                  <a:pt x="196" y="65"/>
                  <a:pt x="195" y="65"/>
                </a:cubicBezTo>
                <a:cubicBezTo>
                  <a:pt x="191" y="65"/>
                  <a:pt x="189" y="63"/>
                  <a:pt x="189" y="58"/>
                </a:cubicBezTo>
                <a:cubicBezTo>
                  <a:pt x="189" y="44"/>
                  <a:pt x="189" y="44"/>
                  <a:pt x="189" y="44"/>
                </a:cubicBezTo>
                <a:cubicBezTo>
                  <a:pt x="185" y="44"/>
                  <a:pt x="185" y="44"/>
                  <a:pt x="185" y="44"/>
                </a:cubicBezTo>
                <a:cubicBezTo>
                  <a:pt x="185" y="41"/>
                  <a:pt x="185" y="41"/>
                  <a:pt x="185" y="41"/>
                </a:cubicBezTo>
                <a:cubicBezTo>
                  <a:pt x="189" y="41"/>
                  <a:pt x="189" y="41"/>
                  <a:pt x="189" y="41"/>
                </a:cubicBezTo>
                <a:cubicBezTo>
                  <a:pt x="189" y="35"/>
                  <a:pt x="189" y="35"/>
                  <a:pt x="189" y="35"/>
                </a:cubicBezTo>
                <a:cubicBezTo>
                  <a:pt x="193" y="34"/>
                  <a:pt x="193" y="34"/>
                  <a:pt x="193" y="34"/>
                </a:cubicBezTo>
                <a:cubicBezTo>
                  <a:pt x="193" y="41"/>
                  <a:pt x="193" y="41"/>
                  <a:pt x="193" y="41"/>
                </a:cubicBezTo>
                <a:cubicBezTo>
                  <a:pt x="199" y="41"/>
                  <a:pt x="199" y="41"/>
                  <a:pt x="199" y="41"/>
                </a:cubicBezTo>
                <a:cubicBezTo>
                  <a:pt x="199" y="44"/>
                  <a:pt x="199" y="44"/>
                  <a:pt x="199" y="44"/>
                </a:cubicBezTo>
                <a:cubicBezTo>
                  <a:pt x="193" y="44"/>
                  <a:pt x="193" y="44"/>
                  <a:pt x="193" y="44"/>
                </a:cubicBezTo>
                <a:cubicBezTo>
                  <a:pt x="193" y="58"/>
                  <a:pt x="193" y="58"/>
                  <a:pt x="193" y="58"/>
                </a:cubicBezTo>
                <a:cubicBezTo>
                  <a:pt x="193" y="59"/>
                  <a:pt x="193" y="60"/>
                  <a:pt x="193" y="61"/>
                </a:cubicBezTo>
                <a:cubicBezTo>
                  <a:pt x="194" y="62"/>
                  <a:pt x="195" y="62"/>
                  <a:pt x="196" y="62"/>
                </a:cubicBezTo>
                <a:cubicBezTo>
                  <a:pt x="197" y="62"/>
                  <a:pt x="198" y="62"/>
                  <a:pt x="199" y="61"/>
                </a:cubicBezTo>
                <a:lnTo>
                  <a:pt x="199" y="65"/>
                </a:lnTo>
                <a:close/>
                <a:moveTo>
                  <a:pt x="206" y="65"/>
                </a:moveTo>
                <a:cubicBezTo>
                  <a:pt x="202" y="65"/>
                  <a:pt x="202" y="65"/>
                  <a:pt x="202" y="65"/>
                </a:cubicBezTo>
                <a:cubicBezTo>
                  <a:pt x="202" y="29"/>
                  <a:pt x="202" y="29"/>
                  <a:pt x="202" y="29"/>
                </a:cubicBezTo>
                <a:cubicBezTo>
                  <a:pt x="206" y="29"/>
                  <a:pt x="206" y="29"/>
                  <a:pt x="206" y="29"/>
                </a:cubicBezTo>
                <a:lnTo>
                  <a:pt x="206" y="65"/>
                </a:lnTo>
                <a:close/>
                <a:moveTo>
                  <a:pt x="235" y="53"/>
                </a:moveTo>
                <a:cubicBezTo>
                  <a:pt x="235" y="57"/>
                  <a:pt x="234" y="60"/>
                  <a:pt x="231" y="62"/>
                </a:cubicBezTo>
                <a:cubicBezTo>
                  <a:pt x="229" y="64"/>
                  <a:pt x="226" y="65"/>
                  <a:pt x="223" y="65"/>
                </a:cubicBezTo>
                <a:cubicBezTo>
                  <a:pt x="219" y="65"/>
                  <a:pt x="216" y="64"/>
                  <a:pt x="214" y="62"/>
                </a:cubicBezTo>
                <a:cubicBezTo>
                  <a:pt x="212" y="60"/>
                  <a:pt x="211" y="57"/>
                  <a:pt x="211" y="53"/>
                </a:cubicBezTo>
                <a:cubicBezTo>
                  <a:pt x="211" y="49"/>
                  <a:pt x="212" y="46"/>
                  <a:pt x="214" y="44"/>
                </a:cubicBezTo>
                <a:cubicBezTo>
                  <a:pt x="216" y="41"/>
                  <a:pt x="219" y="40"/>
                  <a:pt x="223" y="40"/>
                </a:cubicBezTo>
                <a:cubicBezTo>
                  <a:pt x="227" y="40"/>
                  <a:pt x="230" y="41"/>
                  <a:pt x="232" y="44"/>
                </a:cubicBezTo>
                <a:cubicBezTo>
                  <a:pt x="234" y="46"/>
                  <a:pt x="235" y="49"/>
                  <a:pt x="235" y="53"/>
                </a:cubicBezTo>
                <a:close/>
                <a:moveTo>
                  <a:pt x="231" y="53"/>
                </a:moveTo>
                <a:cubicBezTo>
                  <a:pt x="231" y="50"/>
                  <a:pt x="230" y="48"/>
                  <a:pt x="229" y="46"/>
                </a:cubicBezTo>
                <a:cubicBezTo>
                  <a:pt x="227" y="44"/>
                  <a:pt x="225" y="44"/>
                  <a:pt x="223" y="44"/>
                </a:cubicBezTo>
                <a:cubicBezTo>
                  <a:pt x="220" y="44"/>
                  <a:pt x="218" y="44"/>
                  <a:pt x="217" y="46"/>
                </a:cubicBezTo>
                <a:cubicBezTo>
                  <a:pt x="216" y="48"/>
                  <a:pt x="215" y="50"/>
                  <a:pt x="215" y="53"/>
                </a:cubicBezTo>
                <a:cubicBezTo>
                  <a:pt x="215" y="56"/>
                  <a:pt x="216" y="58"/>
                  <a:pt x="217" y="60"/>
                </a:cubicBezTo>
                <a:cubicBezTo>
                  <a:pt x="219" y="61"/>
                  <a:pt x="220" y="62"/>
                  <a:pt x="223" y="62"/>
                </a:cubicBezTo>
                <a:cubicBezTo>
                  <a:pt x="225" y="62"/>
                  <a:pt x="227" y="61"/>
                  <a:pt x="229" y="60"/>
                </a:cubicBezTo>
                <a:cubicBezTo>
                  <a:pt x="230" y="58"/>
                  <a:pt x="231" y="56"/>
                  <a:pt x="231" y="53"/>
                </a:cubicBezTo>
                <a:close/>
                <a:moveTo>
                  <a:pt x="261" y="53"/>
                </a:moveTo>
                <a:cubicBezTo>
                  <a:pt x="261" y="57"/>
                  <a:pt x="260" y="60"/>
                  <a:pt x="258" y="62"/>
                </a:cubicBezTo>
                <a:cubicBezTo>
                  <a:pt x="256" y="64"/>
                  <a:pt x="253" y="65"/>
                  <a:pt x="249" y="65"/>
                </a:cubicBezTo>
                <a:cubicBezTo>
                  <a:pt x="246" y="65"/>
                  <a:pt x="243" y="64"/>
                  <a:pt x="241" y="62"/>
                </a:cubicBezTo>
                <a:cubicBezTo>
                  <a:pt x="238" y="60"/>
                  <a:pt x="237" y="57"/>
                  <a:pt x="237" y="53"/>
                </a:cubicBezTo>
                <a:cubicBezTo>
                  <a:pt x="237" y="49"/>
                  <a:pt x="238" y="46"/>
                  <a:pt x="241" y="44"/>
                </a:cubicBezTo>
                <a:cubicBezTo>
                  <a:pt x="243" y="41"/>
                  <a:pt x="246" y="40"/>
                  <a:pt x="250" y="40"/>
                </a:cubicBezTo>
                <a:cubicBezTo>
                  <a:pt x="253" y="40"/>
                  <a:pt x="256" y="41"/>
                  <a:pt x="258" y="44"/>
                </a:cubicBezTo>
                <a:cubicBezTo>
                  <a:pt x="260" y="46"/>
                  <a:pt x="261" y="49"/>
                  <a:pt x="261" y="53"/>
                </a:cubicBezTo>
                <a:close/>
                <a:moveTo>
                  <a:pt x="257" y="53"/>
                </a:moveTo>
                <a:cubicBezTo>
                  <a:pt x="257" y="50"/>
                  <a:pt x="256" y="48"/>
                  <a:pt x="255" y="46"/>
                </a:cubicBezTo>
                <a:cubicBezTo>
                  <a:pt x="254" y="44"/>
                  <a:pt x="252" y="44"/>
                  <a:pt x="249" y="44"/>
                </a:cubicBezTo>
                <a:cubicBezTo>
                  <a:pt x="247" y="44"/>
                  <a:pt x="245" y="44"/>
                  <a:pt x="244" y="46"/>
                </a:cubicBezTo>
                <a:cubicBezTo>
                  <a:pt x="242" y="48"/>
                  <a:pt x="241" y="50"/>
                  <a:pt x="241" y="53"/>
                </a:cubicBezTo>
                <a:cubicBezTo>
                  <a:pt x="241" y="56"/>
                  <a:pt x="242" y="58"/>
                  <a:pt x="244" y="60"/>
                </a:cubicBezTo>
                <a:cubicBezTo>
                  <a:pt x="245" y="61"/>
                  <a:pt x="247" y="62"/>
                  <a:pt x="249" y="62"/>
                </a:cubicBezTo>
                <a:cubicBezTo>
                  <a:pt x="252" y="62"/>
                  <a:pt x="254" y="61"/>
                  <a:pt x="255" y="60"/>
                </a:cubicBezTo>
                <a:cubicBezTo>
                  <a:pt x="256" y="58"/>
                  <a:pt x="257" y="56"/>
                  <a:pt x="257" y="53"/>
                </a:cubicBezTo>
                <a:close/>
                <a:moveTo>
                  <a:pt x="286" y="65"/>
                </a:moveTo>
                <a:cubicBezTo>
                  <a:pt x="280" y="65"/>
                  <a:pt x="280" y="65"/>
                  <a:pt x="280" y="65"/>
                </a:cubicBezTo>
                <a:cubicBezTo>
                  <a:pt x="270" y="53"/>
                  <a:pt x="270" y="53"/>
                  <a:pt x="270" y="53"/>
                </a:cubicBezTo>
                <a:cubicBezTo>
                  <a:pt x="270" y="53"/>
                  <a:pt x="270" y="53"/>
                  <a:pt x="270" y="53"/>
                </a:cubicBezTo>
                <a:cubicBezTo>
                  <a:pt x="270" y="65"/>
                  <a:pt x="270" y="65"/>
                  <a:pt x="270" y="65"/>
                </a:cubicBezTo>
                <a:cubicBezTo>
                  <a:pt x="266" y="65"/>
                  <a:pt x="266" y="65"/>
                  <a:pt x="266" y="65"/>
                </a:cubicBezTo>
                <a:cubicBezTo>
                  <a:pt x="266" y="29"/>
                  <a:pt x="266" y="29"/>
                  <a:pt x="266" y="29"/>
                </a:cubicBezTo>
                <a:cubicBezTo>
                  <a:pt x="270" y="29"/>
                  <a:pt x="270" y="29"/>
                  <a:pt x="270" y="29"/>
                </a:cubicBezTo>
                <a:cubicBezTo>
                  <a:pt x="270" y="52"/>
                  <a:pt x="270" y="52"/>
                  <a:pt x="270" y="52"/>
                </a:cubicBezTo>
                <a:cubicBezTo>
                  <a:pt x="270" y="52"/>
                  <a:pt x="270" y="52"/>
                  <a:pt x="270" y="52"/>
                </a:cubicBezTo>
                <a:cubicBezTo>
                  <a:pt x="280" y="41"/>
                  <a:pt x="280" y="41"/>
                  <a:pt x="280" y="41"/>
                </a:cubicBezTo>
                <a:cubicBezTo>
                  <a:pt x="285" y="41"/>
                  <a:pt x="285" y="41"/>
                  <a:pt x="285" y="41"/>
                </a:cubicBezTo>
                <a:cubicBezTo>
                  <a:pt x="274" y="52"/>
                  <a:pt x="274" y="52"/>
                  <a:pt x="274" y="52"/>
                </a:cubicBezTo>
                <a:lnTo>
                  <a:pt x="28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98" name="Group 140"/>
          <p:cNvGrpSpPr>
            <a:grpSpLocks noChangeAspect="1"/>
          </p:cNvGrpSpPr>
          <p:nvPr/>
        </p:nvGrpSpPr>
        <p:grpSpPr bwMode="auto">
          <a:xfrm>
            <a:off x="2360567" y="4864629"/>
            <a:ext cx="1484057" cy="439026"/>
            <a:chOff x="562" y="2539"/>
            <a:chExt cx="791" cy="234"/>
          </a:xfrm>
        </p:grpSpPr>
        <p:sp>
          <p:nvSpPr>
            <p:cNvPr id="899"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0"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1"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2"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3"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4"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5"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6"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7"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8"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9"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0"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1"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2"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3"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947" name="Freeform 5"/>
          <p:cNvSpPr>
            <a:spLocks noChangeAspect="1" noEditPoints="1"/>
          </p:cNvSpPr>
          <p:nvPr/>
        </p:nvSpPr>
        <p:spPr bwMode="auto">
          <a:xfrm>
            <a:off x="5697535" y="4562643"/>
            <a:ext cx="1051794" cy="871222"/>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948" name="TextBox 947"/>
          <p:cNvSpPr txBox="1"/>
          <p:nvPr/>
        </p:nvSpPr>
        <p:spPr>
          <a:xfrm>
            <a:off x="5646661" y="5473999"/>
            <a:ext cx="1153543"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Users and </a:t>
            </a:r>
            <a:br>
              <a:rPr lang="en-US" sz="1400" dirty="0" smtClean="0">
                <a:gradFill>
                  <a:gsLst>
                    <a:gs pos="2917">
                      <a:srgbClr val="FFFFFF"/>
                    </a:gs>
                    <a:gs pos="30000">
                      <a:srgbClr val="FFFFFF"/>
                    </a:gs>
                  </a:gsLst>
                  <a:lin ang="5400000" scaled="0"/>
                </a:gradFill>
              </a:rPr>
            </a:br>
            <a:r>
              <a:rPr lang="en-US" sz="1400" dirty="0" smtClean="0">
                <a:gradFill>
                  <a:gsLst>
                    <a:gs pos="2917">
                      <a:srgbClr val="FFFFFF"/>
                    </a:gs>
                    <a:gs pos="30000">
                      <a:srgbClr val="FFFFFF"/>
                    </a:gs>
                  </a:gsLst>
                  <a:lin ang="5400000" scaled="0"/>
                </a:gradFill>
              </a:rPr>
              <a:t>groups</a:t>
            </a:r>
          </a:p>
        </p:txBody>
      </p:sp>
      <p:grpSp>
        <p:nvGrpSpPr>
          <p:cNvPr id="952" name="Group 25"/>
          <p:cNvGrpSpPr>
            <a:grpSpLocks noChangeAspect="1"/>
          </p:cNvGrpSpPr>
          <p:nvPr/>
        </p:nvGrpSpPr>
        <p:grpSpPr bwMode="auto">
          <a:xfrm>
            <a:off x="9032420" y="5369138"/>
            <a:ext cx="2084254" cy="252582"/>
            <a:chOff x="-1699" y="18351"/>
            <a:chExt cx="11074" cy="1342"/>
          </a:xfrm>
        </p:grpSpPr>
        <p:sp>
          <p:nvSpPr>
            <p:cNvPr id="987" name="Freeform 26"/>
            <p:cNvSpPr>
              <a:spLocks/>
            </p:cNvSpPr>
            <p:nvPr/>
          </p:nvSpPr>
          <p:spPr bwMode="auto">
            <a:xfrm>
              <a:off x="-1699" y="18441"/>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6" name="Freeform 27"/>
            <p:cNvSpPr>
              <a:spLocks noEditPoints="1"/>
            </p:cNvSpPr>
            <p:nvPr/>
          </p:nvSpPr>
          <p:spPr bwMode="auto">
            <a:xfrm>
              <a:off x="-222" y="18386"/>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7" name="Freeform 28"/>
            <p:cNvSpPr>
              <a:spLocks/>
            </p:cNvSpPr>
            <p:nvPr/>
          </p:nvSpPr>
          <p:spPr bwMode="auto">
            <a:xfrm>
              <a:off x="100" y="18771"/>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8" name="Freeform 29"/>
            <p:cNvSpPr>
              <a:spLocks/>
            </p:cNvSpPr>
            <p:nvPr/>
          </p:nvSpPr>
          <p:spPr bwMode="auto">
            <a:xfrm>
              <a:off x="913" y="18776"/>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9" name="Freeform 30"/>
            <p:cNvSpPr>
              <a:spLocks noEditPoints="1"/>
            </p:cNvSpPr>
            <p:nvPr/>
          </p:nvSpPr>
          <p:spPr bwMode="auto">
            <a:xfrm>
              <a:off x="1376" y="18771"/>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0" name="Freeform 31"/>
            <p:cNvSpPr>
              <a:spLocks/>
            </p:cNvSpPr>
            <p:nvPr/>
          </p:nvSpPr>
          <p:spPr bwMode="auto">
            <a:xfrm>
              <a:off x="2341" y="18771"/>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1" name="Freeform 32"/>
            <p:cNvSpPr>
              <a:spLocks noEditPoints="1"/>
            </p:cNvSpPr>
            <p:nvPr/>
          </p:nvSpPr>
          <p:spPr bwMode="auto">
            <a:xfrm>
              <a:off x="2960" y="18771"/>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2" name="Freeform 33"/>
            <p:cNvSpPr>
              <a:spLocks/>
            </p:cNvSpPr>
            <p:nvPr/>
          </p:nvSpPr>
          <p:spPr bwMode="auto">
            <a:xfrm>
              <a:off x="3856" y="18351"/>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3" name="Freeform 34"/>
            <p:cNvSpPr>
              <a:spLocks/>
            </p:cNvSpPr>
            <p:nvPr/>
          </p:nvSpPr>
          <p:spPr bwMode="auto">
            <a:xfrm>
              <a:off x="4338" y="18531"/>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4" name="Freeform 35"/>
            <p:cNvSpPr>
              <a:spLocks noEditPoints="1"/>
            </p:cNvSpPr>
            <p:nvPr/>
          </p:nvSpPr>
          <p:spPr bwMode="auto">
            <a:xfrm>
              <a:off x="5212" y="18441"/>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9" name="Freeform 36"/>
            <p:cNvSpPr>
              <a:spLocks/>
            </p:cNvSpPr>
            <p:nvPr/>
          </p:nvSpPr>
          <p:spPr bwMode="auto">
            <a:xfrm>
              <a:off x="6363" y="18793"/>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0" name="Freeform 37"/>
            <p:cNvSpPr>
              <a:spLocks/>
            </p:cNvSpPr>
            <p:nvPr/>
          </p:nvSpPr>
          <p:spPr bwMode="auto">
            <a:xfrm>
              <a:off x="7193" y="18793"/>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1" name="Freeform 38"/>
            <p:cNvSpPr>
              <a:spLocks/>
            </p:cNvSpPr>
            <p:nvPr/>
          </p:nvSpPr>
          <p:spPr bwMode="auto">
            <a:xfrm>
              <a:off x="8148" y="18776"/>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2" name="Freeform 39"/>
            <p:cNvSpPr>
              <a:spLocks noEditPoints="1"/>
            </p:cNvSpPr>
            <p:nvPr/>
          </p:nvSpPr>
          <p:spPr bwMode="auto">
            <a:xfrm>
              <a:off x="8611" y="18771"/>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983" name="Picture 982"/>
          <p:cNvPicPr>
            <a:picLocks noChangeAspect="1"/>
          </p:cNvPicPr>
          <p:nvPr/>
        </p:nvPicPr>
        <p:blipFill rotWithShape="1">
          <a:blip r:embed="rId6" cstate="print">
            <a:extLst>
              <a:ext uri="{28A0092B-C50C-407E-A947-70E740481C1C}">
                <a14:useLocalDpi xmlns:a14="http://schemas.microsoft.com/office/drawing/2010/main" val="0"/>
              </a:ext>
            </a:extLst>
          </a:blip>
          <a:srcRect t="44093" r="11119"/>
          <a:stretch/>
        </p:blipFill>
        <p:spPr>
          <a:xfrm>
            <a:off x="9207360" y="4518522"/>
            <a:ext cx="917136" cy="563096"/>
          </a:xfrm>
          <a:prstGeom prst="rect">
            <a:avLst/>
          </a:prstGeom>
        </p:spPr>
      </p:pic>
      <p:sp>
        <p:nvSpPr>
          <p:cNvPr id="9" name="Title 8"/>
          <p:cNvSpPr>
            <a:spLocks noGrp="1"/>
          </p:cNvSpPr>
          <p:nvPr>
            <p:ph type="title"/>
          </p:nvPr>
        </p:nvSpPr>
        <p:spPr/>
        <p:txBody>
          <a:bodyPr/>
          <a:lstStyle/>
          <a:p>
            <a:r>
              <a:rPr lang="en-US" sz="4800" dirty="0" smtClean="0"/>
              <a:t>What’s New</a:t>
            </a:r>
            <a:endParaRPr lang="en-US" sz="4800" dirty="0"/>
          </a:p>
        </p:txBody>
      </p:sp>
      <p:grpSp>
        <p:nvGrpSpPr>
          <p:cNvPr id="357" name="Group 356"/>
          <p:cNvGrpSpPr/>
          <p:nvPr/>
        </p:nvGrpSpPr>
        <p:grpSpPr>
          <a:xfrm>
            <a:off x="292100" y="1195113"/>
            <a:ext cx="3770313" cy="1517650"/>
            <a:chOff x="292100" y="1016000"/>
            <a:chExt cx="3770313" cy="1517650"/>
          </a:xfrm>
        </p:grpSpPr>
        <p:sp>
          <p:nvSpPr>
            <p:cNvPr id="363" name="Rectangle 362"/>
            <p:cNvSpPr/>
            <p:nvPr/>
          </p:nvSpPr>
          <p:spPr bwMode="auto">
            <a:xfrm>
              <a:off x="1203489" y="1050925"/>
              <a:ext cx="1896947" cy="111330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64" name="Group 363"/>
            <p:cNvGrpSpPr/>
            <p:nvPr/>
          </p:nvGrpSpPr>
          <p:grpSpPr>
            <a:xfrm>
              <a:off x="1160464" y="1016000"/>
              <a:ext cx="1978025" cy="1500188"/>
              <a:chOff x="1363663" y="914400"/>
              <a:chExt cx="1978025" cy="1500188"/>
            </a:xfrm>
          </p:grpSpPr>
          <p:sp>
            <p:nvSpPr>
              <p:cNvPr id="405" name="Rectangle 5"/>
              <p:cNvSpPr>
                <a:spLocks noChangeArrowheads="1"/>
              </p:cNvSpPr>
              <p:nvPr/>
            </p:nvSpPr>
            <p:spPr bwMode="auto">
              <a:xfrm>
                <a:off x="1858963" y="2382838"/>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405"/>
              <p:cNvSpPr>
                <a:spLocks/>
              </p:cNvSpPr>
              <p:nvPr/>
            </p:nvSpPr>
            <p:spPr bwMode="auto">
              <a:xfrm>
                <a:off x="1363663" y="914400"/>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07" name="Rectangle 33"/>
              <p:cNvSpPr>
                <a:spLocks noChangeArrowheads="1"/>
              </p:cNvSpPr>
              <p:nvPr/>
            </p:nvSpPr>
            <p:spPr bwMode="auto">
              <a:xfrm>
                <a:off x="2309813" y="2081213"/>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65" name="Oval 115"/>
            <p:cNvSpPr>
              <a:spLocks noChangeArrowheads="1"/>
            </p:cNvSpPr>
            <p:nvPr/>
          </p:nvSpPr>
          <p:spPr bwMode="auto">
            <a:xfrm>
              <a:off x="1422401" y="1611312"/>
              <a:ext cx="2063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66" name="Group 365"/>
            <p:cNvGrpSpPr/>
            <p:nvPr/>
          </p:nvGrpSpPr>
          <p:grpSpPr>
            <a:xfrm>
              <a:off x="1264391" y="1121515"/>
              <a:ext cx="1751120" cy="977160"/>
              <a:chOff x="3305410" y="464807"/>
              <a:chExt cx="993287" cy="554274"/>
            </a:xfrm>
          </p:grpSpPr>
          <p:sp>
            <p:nvSpPr>
              <p:cNvPr id="393" name="Rectangle 392"/>
              <p:cNvSpPr/>
              <p:nvPr/>
            </p:nvSpPr>
            <p:spPr bwMode="auto">
              <a:xfrm>
                <a:off x="3305410" y="464807"/>
                <a:ext cx="74317" cy="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3392488" y="464807"/>
                <a:ext cx="906209" cy="7431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3305410" y="558053"/>
                <a:ext cx="993287" cy="46102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6" name="Freeform 303"/>
              <p:cNvSpPr>
                <a:spLocks noEditPoints="1"/>
              </p:cNvSpPr>
              <p:nvPr/>
            </p:nvSpPr>
            <p:spPr bwMode="auto">
              <a:xfrm>
                <a:off x="3315378" y="477061"/>
                <a:ext cx="51918" cy="49841"/>
              </a:xfrm>
              <a:custGeom>
                <a:avLst/>
                <a:gdLst>
                  <a:gd name="T0" fmla="*/ 528 w 1440"/>
                  <a:gd name="T1" fmla="*/ 191 h 1371"/>
                  <a:gd name="T2" fmla="*/ 864 w 1440"/>
                  <a:gd name="T3" fmla="*/ 526 h 1371"/>
                  <a:gd name="T4" fmla="*/ 528 w 1440"/>
                  <a:gd name="T5" fmla="*/ 861 h 1371"/>
                  <a:gd name="T6" fmla="*/ 208 w 1440"/>
                  <a:gd name="T7" fmla="*/ 526 h 1371"/>
                  <a:gd name="T8" fmla="*/ 528 w 1440"/>
                  <a:gd name="T9" fmla="*/ 191 h 1371"/>
                  <a:gd name="T10" fmla="*/ 528 w 1440"/>
                  <a:gd name="T11" fmla="*/ 0 h 1371"/>
                  <a:gd name="T12" fmla="*/ 0 w 1440"/>
                  <a:gd name="T13" fmla="*/ 526 h 1371"/>
                  <a:gd name="T14" fmla="*/ 528 w 1440"/>
                  <a:gd name="T15" fmla="*/ 1052 h 1371"/>
                  <a:gd name="T16" fmla="*/ 880 w 1440"/>
                  <a:gd name="T17" fmla="*/ 924 h 1371"/>
                  <a:gd name="T18" fmla="*/ 1280 w 1440"/>
                  <a:gd name="T19" fmla="*/ 1339 h 1371"/>
                  <a:gd name="T20" fmla="*/ 1408 w 1440"/>
                  <a:gd name="T21" fmla="*/ 1339 h 1371"/>
                  <a:gd name="T22" fmla="*/ 1408 w 1440"/>
                  <a:gd name="T23" fmla="*/ 1339 h 1371"/>
                  <a:gd name="T24" fmla="*/ 1408 w 1440"/>
                  <a:gd name="T25" fmla="*/ 1211 h 1371"/>
                  <a:gd name="T26" fmla="*/ 976 w 1440"/>
                  <a:gd name="T27" fmla="*/ 797 h 1371"/>
                  <a:gd name="T28" fmla="*/ 1056 w 1440"/>
                  <a:gd name="T29" fmla="*/ 526 h 1371"/>
                  <a:gd name="T30" fmla="*/ 528 w 1440"/>
                  <a:gd name="T3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371">
                    <a:moveTo>
                      <a:pt x="528" y="191"/>
                    </a:moveTo>
                    <a:cubicBezTo>
                      <a:pt x="704" y="191"/>
                      <a:pt x="864" y="350"/>
                      <a:pt x="864" y="526"/>
                    </a:cubicBezTo>
                    <a:cubicBezTo>
                      <a:pt x="864" y="701"/>
                      <a:pt x="704" y="861"/>
                      <a:pt x="528" y="861"/>
                    </a:cubicBezTo>
                    <a:cubicBezTo>
                      <a:pt x="352" y="861"/>
                      <a:pt x="208" y="701"/>
                      <a:pt x="208" y="526"/>
                    </a:cubicBezTo>
                    <a:cubicBezTo>
                      <a:pt x="208" y="350"/>
                      <a:pt x="352" y="191"/>
                      <a:pt x="528" y="191"/>
                    </a:cubicBezTo>
                    <a:close/>
                    <a:moveTo>
                      <a:pt x="528" y="0"/>
                    </a:moveTo>
                    <a:cubicBezTo>
                      <a:pt x="240" y="0"/>
                      <a:pt x="0" y="239"/>
                      <a:pt x="0" y="526"/>
                    </a:cubicBezTo>
                    <a:cubicBezTo>
                      <a:pt x="0" y="813"/>
                      <a:pt x="240" y="1052"/>
                      <a:pt x="528" y="1052"/>
                    </a:cubicBezTo>
                    <a:cubicBezTo>
                      <a:pt x="656" y="1052"/>
                      <a:pt x="784" y="1004"/>
                      <a:pt x="880" y="924"/>
                    </a:cubicBezTo>
                    <a:cubicBezTo>
                      <a:pt x="1280" y="1339"/>
                      <a:pt x="1280" y="1339"/>
                      <a:pt x="1280" y="1339"/>
                    </a:cubicBezTo>
                    <a:cubicBezTo>
                      <a:pt x="1312" y="1371"/>
                      <a:pt x="1376" y="1371"/>
                      <a:pt x="1408" y="1339"/>
                    </a:cubicBezTo>
                    <a:cubicBezTo>
                      <a:pt x="1408" y="1339"/>
                      <a:pt x="1408" y="1339"/>
                      <a:pt x="1408" y="1339"/>
                    </a:cubicBezTo>
                    <a:cubicBezTo>
                      <a:pt x="1440" y="1307"/>
                      <a:pt x="1440" y="1243"/>
                      <a:pt x="1408" y="1211"/>
                    </a:cubicBezTo>
                    <a:cubicBezTo>
                      <a:pt x="976" y="797"/>
                      <a:pt x="976" y="797"/>
                      <a:pt x="976" y="797"/>
                    </a:cubicBezTo>
                    <a:cubicBezTo>
                      <a:pt x="1040" y="717"/>
                      <a:pt x="1056" y="621"/>
                      <a:pt x="1056" y="526"/>
                    </a:cubicBezTo>
                    <a:cubicBezTo>
                      <a:pt x="1056" y="239"/>
                      <a:pt x="816" y="0"/>
                      <a:pt x="5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cxnSp>
            <p:nvCxnSpPr>
              <p:cNvPr id="397" name="Straight Connector 396"/>
              <p:cNvCxnSpPr/>
              <p:nvPr/>
            </p:nvCxnSpPr>
            <p:spPr>
              <a:xfrm>
                <a:off x="3366983" y="625545"/>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3366983" y="67283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3366983" y="720120"/>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366983" y="767407"/>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3366983" y="814694"/>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3366983" y="86198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3366983" y="909269"/>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3366983" y="956558"/>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67" name="Group 366"/>
            <p:cNvGrpSpPr/>
            <p:nvPr/>
          </p:nvGrpSpPr>
          <p:grpSpPr>
            <a:xfrm>
              <a:off x="2838450" y="1767176"/>
              <a:ext cx="1223963" cy="766474"/>
              <a:chOff x="2838450" y="1767176"/>
              <a:chExt cx="1223963" cy="766474"/>
            </a:xfrm>
          </p:grpSpPr>
          <p:grpSp>
            <p:nvGrpSpPr>
              <p:cNvPr id="387" name="Group 386"/>
              <p:cNvGrpSpPr/>
              <p:nvPr/>
            </p:nvGrpSpPr>
            <p:grpSpPr>
              <a:xfrm>
                <a:off x="2838450" y="1767176"/>
                <a:ext cx="1223963" cy="766474"/>
                <a:chOff x="2439988" y="1517650"/>
                <a:chExt cx="1622425" cy="1016000"/>
              </a:xfrm>
            </p:grpSpPr>
            <p:sp>
              <p:nvSpPr>
                <p:cNvPr id="389" name="Rectangle 388"/>
                <p:cNvSpPr/>
                <p:nvPr/>
              </p:nvSpPr>
              <p:spPr bwMode="auto">
                <a:xfrm>
                  <a:off x="2501924" y="1605756"/>
                  <a:ext cx="1508101" cy="830475"/>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90" name="Group 158"/>
                <p:cNvGrpSpPr>
                  <a:grpSpLocks noChangeAspect="1"/>
                </p:cNvGrpSpPr>
                <p:nvPr/>
              </p:nvGrpSpPr>
              <p:grpSpPr bwMode="auto">
                <a:xfrm>
                  <a:off x="2439988" y="1517650"/>
                  <a:ext cx="1622425" cy="1016000"/>
                  <a:chOff x="1537" y="956"/>
                  <a:chExt cx="1022" cy="640"/>
                </a:xfrm>
              </p:grpSpPr>
              <p:sp>
                <p:nvSpPr>
                  <p:cNvPr id="391" name="Freeform 159"/>
                  <p:cNvSpPr>
                    <a:spLocks noEditPoints="1"/>
                  </p:cNvSpPr>
                  <p:nvPr/>
                </p:nvSpPr>
                <p:spPr bwMode="auto">
                  <a:xfrm>
                    <a:off x="1537" y="956"/>
                    <a:ext cx="1022" cy="640"/>
                  </a:xfrm>
                  <a:custGeom>
                    <a:avLst/>
                    <a:gdLst>
                      <a:gd name="T0" fmla="*/ 284 w 289"/>
                      <a:gd name="T1" fmla="*/ 0 h 180"/>
                      <a:gd name="T2" fmla="*/ 4 w 289"/>
                      <a:gd name="T3" fmla="*/ 0 h 180"/>
                      <a:gd name="T4" fmla="*/ 0 w 289"/>
                      <a:gd name="T5" fmla="*/ 5 h 180"/>
                      <a:gd name="T6" fmla="*/ 0 w 289"/>
                      <a:gd name="T7" fmla="*/ 175 h 180"/>
                      <a:gd name="T8" fmla="*/ 4 w 289"/>
                      <a:gd name="T9" fmla="*/ 180 h 180"/>
                      <a:gd name="T10" fmla="*/ 284 w 289"/>
                      <a:gd name="T11" fmla="*/ 180 h 180"/>
                      <a:gd name="T12" fmla="*/ 289 w 289"/>
                      <a:gd name="T13" fmla="*/ 175 h 180"/>
                      <a:gd name="T14" fmla="*/ 289 w 289"/>
                      <a:gd name="T15" fmla="*/ 5 h 180"/>
                      <a:gd name="T16" fmla="*/ 284 w 289"/>
                      <a:gd name="T17" fmla="*/ 0 h 180"/>
                      <a:gd name="T18" fmla="*/ 275 w 289"/>
                      <a:gd name="T19" fmla="*/ 157 h 180"/>
                      <a:gd name="T20" fmla="*/ 271 w 289"/>
                      <a:gd name="T21" fmla="*/ 161 h 180"/>
                      <a:gd name="T22" fmla="*/ 18 w 289"/>
                      <a:gd name="T23" fmla="*/ 161 h 180"/>
                      <a:gd name="T24" fmla="*/ 14 w 289"/>
                      <a:gd name="T25" fmla="*/ 157 h 180"/>
                      <a:gd name="T26" fmla="*/ 14 w 289"/>
                      <a:gd name="T27" fmla="*/ 21 h 180"/>
                      <a:gd name="T28" fmla="*/ 18 w 289"/>
                      <a:gd name="T29" fmla="*/ 17 h 180"/>
                      <a:gd name="T30" fmla="*/ 271 w 289"/>
                      <a:gd name="T31" fmla="*/ 17 h 180"/>
                      <a:gd name="T32" fmla="*/ 275 w 289"/>
                      <a:gd name="T33" fmla="*/ 21 h 180"/>
                      <a:gd name="T34" fmla="*/ 275 w 289"/>
                      <a:gd name="T35"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80">
                        <a:moveTo>
                          <a:pt x="284" y="0"/>
                        </a:moveTo>
                        <a:cubicBezTo>
                          <a:pt x="4" y="0"/>
                          <a:pt x="4" y="0"/>
                          <a:pt x="4" y="0"/>
                        </a:cubicBezTo>
                        <a:cubicBezTo>
                          <a:pt x="2" y="0"/>
                          <a:pt x="0" y="2"/>
                          <a:pt x="0" y="5"/>
                        </a:cubicBezTo>
                        <a:cubicBezTo>
                          <a:pt x="0" y="175"/>
                          <a:pt x="0" y="175"/>
                          <a:pt x="0" y="175"/>
                        </a:cubicBezTo>
                        <a:cubicBezTo>
                          <a:pt x="0" y="178"/>
                          <a:pt x="2" y="180"/>
                          <a:pt x="4" y="180"/>
                        </a:cubicBezTo>
                        <a:cubicBezTo>
                          <a:pt x="284" y="180"/>
                          <a:pt x="284" y="180"/>
                          <a:pt x="284" y="180"/>
                        </a:cubicBezTo>
                        <a:cubicBezTo>
                          <a:pt x="287" y="180"/>
                          <a:pt x="289" y="178"/>
                          <a:pt x="289" y="175"/>
                        </a:cubicBezTo>
                        <a:cubicBezTo>
                          <a:pt x="289" y="5"/>
                          <a:pt x="289" y="5"/>
                          <a:pt x="289" y="5"/>
                        </a:cubicBezTo>
                        <a:cubicBezTo>
                          <a:pt x="289" y="2"/>
                          <a:pt x="287" y="0"/>
                          <a:pt x="284" y="0"/>
                        </a:cubicBezTo>
                        <a:close/>
                        <a:moveTo>
                          <a:pt x="275" y="157"/>
                        </a:moveTo>
                        <a:cubicBezTo>
                          <a:pt x="275" y="160"/>
                          <a:pt x="273" y="161"/>
                          <a:pt x="271" y="161"/>
                        </a:cubicBezTo>
                        <a:cubicBezTo>
                          <a:pt x="18" y="161"/>
                          <a:pt x="18" y="161"/>
                          <a:pt x="18" y="161"/>
                        </a:cubicBezTo>
                        <a:cubicBezTo>
                          <a:pt x="16" y="161"/>
                          <a:pt x="14" y="160"/>
                          <a:pt x="14" y="157"/>
                        </a:cubicBezTo>
                        <a:cubicBezTo>
                          <a:pt x="14" y="21"/>
                          <a:pt x="14" y="21"/>
                          <a:pt x="14" y="21"/>
                        </a:cubicBezTo>
                        <a:cubicBezTo>
                          <a:pt x="14" y="19"/>
                          <a:pt x="16" y="17"/>
                          <a:pt x="18" y="17"/>
                        </a:cubicBezTo>
                        <a:cubicBezTo>
                          <a:pt x="271" y="17"/>
                          <a:pt x="271" y="17"/>
                          <a:pt x="271" y="17"/>
                        </a:cubicBezTo>
                        <a:cubicBezTo>
                          <a:pt x="273" y="17"/>
                          <a:pt x="275" y="19"/>
                          <a:pt x="275" y="21"/>
                        </a:cubicBezTo>
                        <a:lnTo>
                          <a:pt x="275"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2" name="Oval 160"/>
                  <p:cNvSpPr>
                    <a:spLocks noChangeArrowheads="1"/>
                  </p:cNvSpPr>
                  <p:nvPr/>
                </p:nvSpPr>
                <p:spPr bwMode="auto">
                  <a:xfrm>
                    <a:off x="2036" y="1550"/>
                    <a:ext cx="25"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388" name="Freeform 23"/>
              <p:cNvSpPr>
                <a:spLocks noChangeAspect="1" noEditPoints="1"/>
              </p:cNvSpPr>
              <p:nvPr/>
            </p:nvSpPr>
            <p:spPr bwMode="auto">
              <a:xfrm>
                <a:off x="3098093" y="2038982"/>
                <a:ext cx="704677" cy="22286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68" name="Group 299"/>
            <p:cNvGrpSpPr>
              <a:grpSpLocks noChangeAspect="1"/>
            </p:cNvGrpSpPr>
            <p:nvPr/>
          </p:nvGrpSpPr>
          <p:grpSpPr bwMode="auto">
            <a:xfrm>
              <a:off x="292100" y="1517955"/>
              <a:ext cx="1885896" cy="1015695"/>
              <a:chOff x="-158" y="615"/>
              <a:chExt cx="2048" cy="1103"/>
            </a:xfrm>
          </p:grpSpPr>
          <p:sp>
            <p:nvSpPr>
              <p:cNvPr id="369" name="Freeform 300"/>
              <p:cNvSpPr>
                <a:spLocks/>
              </p:cNvSpPr>
              <p:nvPr/>
            </p:nvSpPr>
            <p:spPr bwMode="auto">
              <a:xfrm>
                <a:off x="102" y="615"/>
                <a:ext cx="1532" cy="984"/>
              </a:xfrm>
              <a:custGeom>
                <a:avLst/>
                <a:gdLst>
                  <a:gd name="T0" fmla="*/ 625 w 646"/>
                  <a:gd name="T1" fmla="*/ 0 h 414"/>
                  <a:gd name="T2" fmla="*/ 22 w 646"/>
                  <a:gd name="T3" fmla="*/ 0 h 414"/>
                  <a:gd name="T4" fmla="*/ 0 w 646"/>
                  <a:gd name="T5" fmla="*/ 22 h 414"/>
                  <a:gd name="T6" fmla="*/ 0 w 646"/>
                  <a:gd name="T7" fmla="*/ 393 h 414"/>
                  <a:gd name="T8" fmla="*/ 22 w 646"/>
                  <a:gd name="T9" fmla="*/ 414 h 414"/>
                  <a:gd name="T10" fmla="*/ 625 w 646"/>
                  <a:gd name="T11" fmla="*/ 414 h 414"/>
                  <a:gd name="T12" fmla="*/ 646 w 646"/>
                  <a:gd name="T13" fmla="*/ 393 h 414"/>
                  <a:gd name="T14" fmla="*/ 646 w 646"/>
                  <a:gd name="T15" fmla="*/ 22 h 414"/>
                  <a:gd name="T16" fmla="*/ 625 w 646"/>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4">
                    <a:moveTo>
                      <a:pt x="625" y="0"/>
                    </a:moveTo>
                    <a:cubicBezTo>
                      <a:pt x="22" y="0"/>
                      <a:pt x="22" y="0"/>
                      <a:pt x="22" y="0"/>
                    </a:cubicBezTo>
                    <a:cubicBezTo>
                      <a:pt x="11" y="0"/>
                      <a:pt x="0" y="9"/>
                      <a:pt x="0" y="22"/>
                    </a:cubicBezTo>
                    <a:cubicBezTo>
                      <a:pt x="0" y="393"/>
                      <a:pt x="0" y="393"/>
                      <a:pt x="0" y="393"/>
                    </a:cubicBezTo>
                    <a:cubicBezTo>
                      <a:pt x="0" y="406"/>
                      <a:pt x="11" y="414"/>
                      <a:pt x="22" y="414"/>
                    </a:cubicBezTo>
                    <a:cubicBezTo>
                      <a:pt x="625" y="414"/>
                      <a:pt x="625" y="414"/>
                      <a:pt x="625" y="414"/>
                    </a:cubicBezTo>
                    <a:cubicBezTo>
                      <a:pt x="638" y="414"/>
                      <a:pt x="646" y="406"/>
                      <a:pt x="646" y="393"/>
                    </a:cubicBezTo>
                    <a:cubicBezTo>
                      <a:pt x="646" y="22"/>
                      <a:pt x="646" y="22"/>
                      <a:pt x="646" y="22"/>
                    </a:cubicBezTo>
                    <a:cubicBezTo>
                      <a:pt x="646" y="9"/>
                      <a:pt x="638" y="0"/>
                      <a:pt x="62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0" name="Freeform 301"/>
              <p:cNvSpPr>
                <a:spLocks/>
              </p:cNvSpPr>
              <p:nvPr/>
            </p:nvSpPr>
            <p:spPr bwMode="auto">
              <a:xfrm>
                <a:off x="169" y="672"/>
                <a:ext cx="1398" cy="865"/>
              </a:xfrm>
              <a:custGeom>
                <a:avLst/>
                <a:gdLst>
                  <a:gd name="T0" fmla="*/ 590 w 590"/>
                  <a:gd name="T1" fmla="*/ 364 h 364"/>
                  <a:gd name="T2" fmla="*/ 0 w 590"/>
                  <a:gd name="T3" fmla="*/ 364 h 364"/>
                  <a:gd name="T4" fmla="*/ 0 w 590"/>
                  <a:gd name="T5" fmla="*/ 0 h 364"/>
                  <a:gd name="T6" fmla="*/ 590 w 590"/>
                  <a:gd name="T7" fmla="*/ 0 h 364"/>
                  <a:gd name="T8" fmla="*/ 590 w 590"/>
                  <a:gd name="T9" fmla="*/ 364 h 364"/>
                </a:gdLst>
                <a:ahLst/>
                <a:cxnLst>
                  <a:cxn ang="0">
                    <a:pos x="T0" y="T1"/>
                  </a:cxn>
                  <a:cxn ang="0">
                    <a:pos x="T2" y="T3"/>
                  </a:cxn>
                  <a:cxn ang="0">
                    <a:pos x="T4" y="T5"/>
                  </a:cxn>
                  <a:cxn ang="0">
                    <a:pos x="T6" y="T7"/>
                  </a:cxn>
                  <a:cxn ang="0">
                    <a:pos x="T8" y="T9"/>
                  </a:cxn>
                </a:cxnLst>
                <a:rect l="0" t="0" r="r" b="b"/>
                <a:pathLst>
                  <a:path w="590" h="364">
                    <a:moveTo>
                      <a:pt x="590" y="364"/>
                    </a:moveTo>
                    <a:cubicBezTo>
                      <a:pt x="0" y="364"/>
                      <a:pt x="0" y="364"/>
                      <a:pt x="0" y="364"/>
                    </a:cubicBezTo>
                    <a:cubicBezTo>
                      <a:pt x="0" y="0"/>
                      <a:pt x="0" y="0"/>
                      <a:pt x="0" y="0"/>
                    </a:cubicBezTo>
                    <a:cubicBezTo>
                      <a:pt x="590" y="0"/>
                      <a:pt x="590" y="0"/>
                      <a:pt x="590" y="0"/>
                    </a:cubicBezTo>
                    <a:cubicBezTo>
                      <a:pt x="590" y="364"/>
                      <a:pt x="590" y="364"/>
                      <a:pt x="590" y="364"/>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1" name="Freeform 302"/>
              <p:cNvSpPr>
                <a:spLocks/>
              </p:cNvSpPr>
              <p:nvPr/>
            </p:nvSpPr>
            <p:spPr bwMode="auto">
              <a:xfrm>
                <a:off x="-158" y="1637"/>
                <a:ext cx="2048" cy="81"/>
              </a:xfrm>
              <a:custGeom>
                <a:avLst/>
                <a:gdLst>
                  <a:gd name="T0" fmla="*/ 493 w 864"/>
                  <a:gd name="T1" fmla="*/ 0 h 34"/>
                  <a:gd name="T2" fmla="*/ 493 w 864"/>
                  <a:gd name="T3" fmla="*/ 4 h 34"/>
                  <a:gd name="T4" fmla="*/ 484 w 864"/>
                  <a:gd name="T5" fmla="*/ 10 h 34"/>
                  <a:gd name="T6" fmla="*/ 383 w 864"/>
                  <a:gd name="T7" fmla="*/ 10 h 34"/>
                  <a:gd name="T8" fmla="*/ 374 w 864"/>
                  <a:gd name="T9" fmla="*/ 4 h 34"/>
                  <a:gd name="T10" fmla="*/ 374 w 864"/>
                  <a:gd name="T11" fmla="*/ 0 h 34"/>
                  <a:gd name="T12" fmla="*/ 0 w 864"/>
                  <a:gd name="T13" fmla="*/ 0 h 34"/>
                  <a:gd name="T14" fmla="*/ 0 w 864"/>
                  <a:gd name="T15" fmla="*/ 21 h 34"/>
                  <a:gd name="T16" fmla="*/ 28 w 864"/>
                  <a:gd name="T17" fmla="*/ 34 h 34"/>
                  <a:gd name="T18" fmla="*/ 836 w 864"/>
                  <a:gd name="T19" fmla="*/ 34 h 34"/>
                  <a:gd name="T20" fmla="*/ 864 w 864"/>
                  <a:gd name="T21" fmla="*/ 21 h 34"/>
                  <a:gd name="T22" fmla="*/ 864 w 864"/>
                  <a:gd name="T23" fmla="*/ 0 h 34"/>
                  <a:gd name="T24" fmla="*/ 493 w 864"/>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4">
                    <a:moveTo>
                      <a:pt x="493" y="0"/>
                    </a:moveTo>
                    <a:cubicBezTo>
                      <a:pt x="493" y="4"/>
                      <a:pt x="493" y="4"/>
                      <a:pt x="493" y="4"/>
                    </a:cubicBezTo>
                    <a:cubicBezTo>
                      <a:pt x="493" y="8"/>
                      <a:pt x="488" y="10"/>
                      <a:pt x="484" y="10"/>
                    </a:cubicBezTo>
                    <a:cubicBezTo>
                      <a:pt x="383" y="10"/>
                      <a:pt x="383" y="10"/>
                      <a:pt x="383" y="10"/>
                    </a:cubicBezTo>
                    <a:cubicBezTo>
                      <a:pt x="378" y="10"/>
                      <a:pt x="374" y="8"/>
                      <a:pt x="374" y="4"/>
                    </a:cubicBezTo>
                    <a:cubicBezTo>
                      <a:pt x="374" y="0"/>
                      <a:pt x="374" y="0"/>
                      <a:pt x="374" y="0"/>
                    </a:cubicBezTo>
                    <a:cubicBezTo>
                      <a:pt x="0" y="0"/>
                      <a:pt x="0" y="0"/>
                      <a:pt x="0" y="0"/>
                    </a:cubicBezTo>
                    <a:cubicBezTo>
                      <a:pt x="0" y="21"/>
                      <a:pt x="0" y="21"/>
                      <a:pt x="0" y="21"/>
                    </a:cubicBezTo>
                    <a:cubicBezTo>
                      <a:pt x="0" y="21"/>
                      <a:pt x="20" y="34"/>
                      <a:pt x="28" y="34"/>
                    </a:cubicBezTo>
                    <a:cubicBezTo>
                      <a:pt x="836" y="34"/>
                      <a:pt x="836" y="34"/>
                      <a:pt x="836" y="34"/>
                    </a:cubicBezTo>
                    <a:cubicBezTo>
                      <a:pt x="845" y="34"/>
                      <a:pt x="864" y="21"/>
                      <a:pt x="864" y="21"/>
                    </a:cubicBezTo>
                    <a:cubicBezTo>
                      <a:pt x="864" y="0"/>
                      <a:pt x="864" y="0"/>
                      <a:pt x="864" y="0"/>
                    </a:cubicBezTo>
                    <a:lnTo>
                      <a:pt x="4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2" name="Rectangle 303"/>
              <p:cNvSpPr>
                <a:spLocks noChangeArrowheads="1"/>
              </p:cNvSpPr>
              <p:nvPr/>
            </p:nvSpPr>
            <p:spPr bwMode="auto">
              <a:xfrm>
                <a:off x="169" y="672"/>
                <a:ext cx="1398" cy="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3" name="Rectangle 304"/>
              <p:cNvSpPr>
                <a:spLocks noChangeArrowheads="1"/>
              </p:cNvSpPr>
              <p:nvPr/>
            </p:nvSpPr>
            <p:spPr bwMode="auto">
              <a:xfrm>
                <a:off x="169" y="672"/>
                <a:ext cx="139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4" name="Rectangle 305"/>
              <p:cNvSpPr>
                <a:spLocks noChangeArrowheads="1"/>
              </p:cNvSpPr>
              <p:nvPr/>
            </p:nvSpPr>
            <p:spPr bwMode="auto">
              <a:xfrm>
                <a:off x="240" y="753"/>
                <a:ext cx="1251" cy="1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5" name="Rectangle 306"/>
              <p:cNvSpPr>
                <a:spLocks noChangeArrowheads="1"/>
              </p:cNvSpPr>
              <p:nvPr/>
            </p:nvSpPr>
            <p:spPr bwMode="auto">
              <a:xfrm>
                <a:off x="287" y="793"/>
                <a:ext cx="621" cy="7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6" name="Rectangle 307"/>
              <p:cNvSpPr>
                <a:spLocks noChangeArrowheads="1"/>
              </p:cNvSpPr>
              <p:nvPr/>
            </p:nvSpPr>
            <p:spPr bwMode="auto">
              <a:xfrm>
                <a:off x="1245" y="812"/>
                <a:ext cx="19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7" name="Rectangle 308"/>
              <p:cNvSpPr>
                <a:spLocks noChangeArrowheads="1"/>
              </p:cNvSpPr>
              <p:nvPr/>
            </p:nvSpPr>
            <p:spPr bwMode="auto">
              <a:xfrm>
                <a:off x="240" y="995"/>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8" name="Rectangle 309"/>
              <p:cNvSpPr>
                <a:spLocks noChangeArrowheads="1"/>
              </p:cNvSpPr>
              <p:nvPr/>
            </p:nvSpPr>
            <p:spPr bwMode="auto">
              <a:xfrm>
                <a:off x="240" y="995"/>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9" name="Rectangle 310"/>
              <p:cNvSpPr>
                <a:spLocks noChangeArrowheads="1"/>
              </p:cNvSpPr>
              <p:nvPr/>
            </p:nvSpPr>
            <p:spPr bwMode="auto">
              <a:xfrm>
                <a:off x="240" y="111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0" name="Rectangle 311"/>
              <p:cNvSpPr>
                <a:spLocks noChangeArrowheads="1"/>
              </p:cNvSpPr>
              <p:nvPr/>
            </p:nvSpPr>
            <p:spPr bwMode="auto">
              <a:xfrm>
                <a:off x="240" y="111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1" name="Rectangle 312"/>
              <p:cNvSpPr>
                <a:spLocks noChangeArrowheads="1"/>
              </p:cNvSpPr>
              <p:nvPr/>
            </p:nvSpPr>
            <p:spPr bwMode="auto">
              <a:xfrm>
                <a:off x="240" y="1226"/>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2" name="Rectangle 313"/>
              <p:cNvSpPr>
                <a:spLocks noChangeArrowheads="1"/>
              </p:cNvSpPr>
              <p:nvPr/>
            </p:nvSpPr>
            <p:spPr bwMode="auto">
              <a:xfrm>
                <a:off x="240" y="1226"/>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3" name="Rectangle 314"/>
              <p:cNvSpPr>
                <a:spLocks noChangeArrowheads="1"/>
              </p:cNvSpPr>
              <p:nvPr/>
            </p:nvSpPr>
            <p:spPr bwMode="auto">
              <a:xfrm>
                <a:off x="240" y="134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4" name="Rectangle 315"/>
              <p:cNvSpPr>
                <a:spLocks noChangeArrowheads="1"/>
              </p:cNvSpPr>
              <p:nvPr/>
            </p:nvSpPr>
            <p:spPr bwMode="auto">
              <a:xfrm>
                <a:off x="240" y="134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5" name="Rectangle 316"/>
              <p:cNvSpPr>
                <a:spLocks noChangeArrowheads="1"/>
              </p:cNvSpPr>
              <p:nvPr/>
            </p:nvSpPr>
            <p:spPr bwMode="auto">
              <a:xfrm>
                <a:off x="240" y="1449"/>
                <a:ext cx="1251"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6" name="Freeform 332"/>
              <p:cNvSpPr>
                <a:spLocks/>
              </p:cNvSpPr>
              <p:nvPr/>
            </p:nvSpPr>
            <p:spPr bwMode="auto">
              <a:xfrm>
                <a:off x="626" y="1000"/>
                <a:ext cx="5" cy="2"/>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2" y="1"/>
                      <a:pt x="2" y="1"/>
                      <a:pt x="2" y="1"/>
                    </a:cubicBezTo>
                    <a:cubicBezTo>
                      <a:pt x="2" y="1"/>
                      <a:pt x="1" y="1"/>
                      <a:pt x="1"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439" name="Group 438"/>
          <p:cNvGrpSpPr/>
          <p:nvPr/>
        </p:nvGrpSpPr>
        <p:grpSpPr>
          <a:xfrm>
            <a:off x="5381285" y="1314690"/>
            <a:ext cx="1827252" cy="1558413"/>
            <a:chOff x="5381285" y="1314690"/>
            <a:chExt cx="1827252" cy="1558413"/>
          </a:xfrm>
        </p:grpSpPr>
        <p:grpSp>
          <p:nvGrpSpPr>
            <p:cNvPr id="440" name="Group 439"/>
            <p:cNvGrpSpPr/>
            <p:nvPr/>
          </p:nvGrpSpPr>
          <p:grpSpPr>
            <a:xfrm>
              <a:off x="5381285" y="1533858"/>
              <a:ext cx="676616" cy="1284998"/>
              <a:chOff x="5651685" y="-476444"/>
              <a:chExt cx="1669255" cy="2809977"/>
            </a:xfrm>
          </p:grpSpPr>
          <p:sp>
            <p:nvSpPr>
              <p:cNvPr id="508" name="Rectangle 507"/>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Freeform 508"/>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11" name="Group 510"/>
              <p:cNvGrpSpPr/>
              <p:nvPr/>
            </p:nvGrpSpPr>
            <p:grpSpPr>
              <a:xfrm>
                <a:off x="6124436" y="2123612"/>
                <a:ext cx="723752" cy="98117"/>
                <a:chOff x="6147223" y="2123612"/>
                <a:chExt cx="723752" cy="98117"/>
              </a:xfrm>
            </p:grpSpPr>
            <p:sp>
              <p:nvSpPr>
                <p:cNvPr id="512" name="Rounded Rectangle 511"/>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Oval 512"/>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Oval 513"/>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41" name="Group 440"/>
            <p:cNvGrpSpPr/>
            <p:nvPr/>
          </p:nvGrpSpPr>
          <p:grpSpPr>
            <a:xfrm>
              <a:off x="6515042" y="1543701"/>
              <a:ext cx="693495" cy="1245756"/>
              <a:chOff x="6639402" y="-1425066"/>
              <a:chExt cx="675798" cy="1213966"/>
            </a:xfrm>
          </p:grpSpPr>
          <p:sp>
            <p:nvSpPr>
              <p:cNvPr id="491"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7" name="Rectangle 506"/>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42"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3"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4"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5"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7"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8"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9"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0"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1" name="Rectangle 30"/>
            <p:cNvSpPr>
              <a:spLocks noChangeArrowheads="1"/>
            </p:cNvSpPr>
            <p:nvPr/>
          </p:nvSpPr>
          <p:spPr bwMode="auto">
            <a:xfrm>
              <a:off x="6669082" y="2477641"/>
              <a:ext cx="45719" cy="1816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2"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3"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4"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6"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7"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8"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459" name="Group 361"/>
            <p:cNvGrpSpPr>
              <a:grpSpLocks noChangeAspect="1"/>
            </p:cNvGrpSpPr>
            <p:nvPr/>
          </p:nvGrpSpPr>
          <p:grpSpPr bwMode="auto">
            <a:xfrm>
              <a:off x="5951133" y="1619769"/>
              <a:ext cx="653662" cy="1067595"/>
              <a:chOff x="3756" y="912"/>
              <a:chExt cx="409" cy="668"/>
            </a:xfrm>
          </p:grpSpPr>
          <p:sp>
            <p:nvSpPr>
              <p:cNvPr id="476" name="Rectangle 362"/>
              <p:cNvSpPr>
                <a:spLocks noChangeArrowheads="1"/>
              </p:cNvSpPr>
              <p:nvPr/>
            </p:nvSpPr>
            <p:spPr bwMode="auto">
              <a:xfrm>
                <a:off x="3756" y="912"/>
                <a:ext cx="91"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Rectangle 363"/>
              <p:cNvSpPr>
                <a:spLocks noChangeArrowheads="1"/>
              </p:cNvSpPr>
              <p:nvPr/>
            </p:nvSpPr>
            <p:spPr bwMode="auto">
              <a:xfrm>
                <a:off x="3857"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Rectangle 364"/>
              <p:cNvSpPr>
                <a:spLocks noChangeArrowheads="1"/>
              </p:cNvSpPr>
              <p:nvPr/>
            </p:nvSpPr>
            <p:spPr bwMode="auto">
              <a:xfrm>
                <a:off x="3963"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Rectangle 365"/>
              <p:cNvSpPr>
                <a:spLocks noChangeArrowheads="1"/>
              </p:cNvSpPr>
              <p:nvPr/>
            </p:nvSpPr>
            <p:spPr bwMode="auto">
              <a:xfrm>
                <a:off x="4069"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Rectangle 366"/>
              <p:cNvSpPr>
                <a:spLocks noChangeArrowheads="1"/>
              </p:cNvSpPr>
              <p:nvPr/>
            </p:nvSpPr>
            <p:spPr bwMode="auto">
              <a:xfrm>
                <a:off x="3756" y="1221"/>
                <a:ext cx="197" cy="19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1" name="Rectangle 367"/>
              <p:cNvSpPr>
                <a:spLocks noChangeArrowheads="1"/>
              </p:cNvSpPr>
              <p:nvPr/>
            </p:nvSpPr>
            <p:spPr bwMode="auto">
              <a:xfrm>
                <a:off x="3756" y="1430"/>
                <a:ext cx="409" cy="1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2" name="Rectangle 368"/>
              <p:cNvSpPr>
                <a:spLocks noChangeArrowheads="1"/>
              </p:cNvSpPr>
              <p:nvPr/>
            </p:nvSpPr>
            <p:spPr bwMode="auto">
              <a:xfrm>
                <a:off x="3963" y="1221"/>
                <a:ext cx="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3" name="Rectangle 369"/>
              <p:cNvSpPr>
                <a:spLocks noChangeArrowheads="1"/>
              </p:cNvSpPr>
              <p:nvPr/>
            </p:nvSpPr>
            <p:spPr bwMode="auto">
              <a:xfrm>
                <a:off x="4069" y="1221"/>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4" name="Rectangle 370"/>
              <p:cNvSpPr>
                <a:spLocks noChangeArrowheads="1"/>
              </p:cNvSpPr>
              <p:nvPr/>
            </p:nvSpPr>
            <p:spPr bwMode="auto">
              <a:xfrm>
                <a:off x="3963" y="1321"/>
                <a:ext cx="9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5" name="Rectangle 371"/>
              <p:cNvSpPr>
                <a:spLocks noChangeArrowheads="1"/>
              </p:cNvSpPr>
              <p:nvPr/>
            </p:nvSpPr>
            <p:spPr bwMode="auto">
              <a:xfrm>
                <a:off x="4069" y="1321"/>
                <a:ext cx="96" cy="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6" name="Rectangle 372"/>
              <p:cNvSpPr>
                <a:spLocks noChangeArrowheads="1"/>
              </p:cNvSpPr>
              <p:nvPr/>
            </p:nvSpPr>
            <p:spPr bwMode="auto">
              <a:xfrm>
                <a:off x="3756" y="1017"/>
                <a:ext cx="91" cy="8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7" name="Rectangle 373"/>
              <p:cNvSpPr>
                <a:spLocks noChangeArrowheads="1"/>
              </p:cNvSpPr>
              <p:nvPr/>
            </p:nvSpPr>
            <p:spPr bwMode="auto">
              <a:xfrm>
                <a:off x="3857" y="1017"/>
                <a:ext cx="202" cy="1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8" name="Rectangle 374"/>
              <p:cNvSpPr>
                <a:spLocks noChangeArrowheads="1"/>
              </p:cNvSpPr>
              <p:nvPr/>
            </p:nvSpPr>
            <p:spPr bwMode="auto">
              <a:xfrm>
                <a:off x="4069" y="1017"/>
                <a:ext cx="96" cy="89"/>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9" name="Rectangle 375"/>
              <p:cNvSpPr>
                <a:spLocks noChangeArrowheads="1"/>
              </p:cNvSpPr>
              <p:nvPr/>
            </p:nvSpPr>
            <p:spPr bwMode="auto">
              <a:xfrm>
                <a:off x="3756" y="1116"/>
                <a:ext cx="91" cy="9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0" name="Rectangle 377"/>
              <p:cNvSpPr>
                <a:spLocks noChangeArrowheads="1"/>
              </p:cNvSpPr>
              <p:nvPr/>
            </p:nvSpPr>
            <p:spPr bwMode="auto">
              <a:xfrm>
                <a:off x="4069" y="1116"/>
                <a:ext cx="96" cy="9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60"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1" name="Rectangle 460"/>
            <p:cNvSpPr/>
            <p:nvPr/>
          </p:nvSpPr>
          <p:spPr bwMode="auto">
            <a:xfrm>
              <a:off x="6669082" y="1645386"/>
              <a:ext cx="469545" cy="8830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2" name="Rectangle 461"/>
            <p:cNvSpPr/>
            <p:nvPr/>
          </p:nvSpPr>
          <p:spPr bwMode="auto">
            <a:xfrm>
              <a:off x="5419725" y="1745191"/>
              <a:ext cx="463747" cy="8174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63" name="Group 462"/>
            <p:cNvGrpSpPr/>
            <p:nvPr/>
          </p:nvGrpSpPr>
          <p:grpSpPr>
            <a:xfrm>
              <a:off x="6762379" y="1998339"/>
              <a:ext cx="121238" cy="136847"/>
              <a:chOff x="6821706" y="2244827"/>
              <a:chExt cx="122543" cy="138320"/>
            </a:xfrm>
            <a:solidFill>
              <a:schemeClr val="accent6">
                <a:lumMod val="75000"/>
              </a:schemeClr>
            </a:solidFill>
          </p:grpSpPr>
          <p:sp>
            <p:nvSpPr>
              <p:cNvPr id="474" name="Freeform 24"/>
              <p:cNvSpPr>
                <a:spLocks/>
              </p:cNvSpPr>
              <p:nvPr/>
            </p:nvSpPr>
            <p:spPr bwMode="auto">
              <a:xfrm>
                <a:off x="6821706" y="2277082"/>
                <a:ext cx="122543" cy="10606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75" name="Freeform 25"/>
              <p:cNvSpPr>
                <a:spLocks/>
              </p:cNvSpPr>
              <p:nvPr/>
            </p:nvSpPr>
            <p:spPr bwMode="auto">
              <a:xfrm>
                <a:off x="6881337" y="2244827"/>
                <a:ext cx="30680" cy="33485"/>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464" name="Group 463"/>
            <p:cNvGrpSpPr/>
            <p:nvPr/>
          </p:nvGrpSpPr>
          <p:grpSpPr>
            <a:xfrm>
              <a:off x="6744485" y="1563052"/>
              <a:ext cx="157076" cy="1155247"/>
              <a:chOff x="6744485" y="1563052"/>
              <a:chExt cx="157076" cy="1155247"/>
            </a:xfrm>
          </p:grpSpPr>
          <p:sp>
            <p:nvSpPr>
              <p:cNvPr id="469" name="Oval 468"/>
              <p:cNvSpPr/>
              <p:nvPr/>
            </p:nvSpPr>
            <p:spPr bwMode="auto">
              <a:xfrm>
                <a:off x="6769989" y="2612231"/>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70" name="Group 469"/>
              <p:cNvGrpSpPr/>
              <p:nvPr/>
            </p:nvGrpSpPr>
            <p:grpSpPr>
              <a:xfrm>
                <a:off x="6744485" y="1563052"/>
                <a:ext cx="157076" cy="52818"/>
                <a:chOff x="6822277" y="1553528"/>
                <a:chExt cx="157076" cy="52818"/>
              </a:xfrm>
            </p:grpSpPr>
            <p:sp>
              <p:nvSpPr>
                <p:cNvPr id="471" name="Rounded Rectangle 470"/>
                <p:cNvSpPr/>
                <p:nvPr/>
              </p:nvSpPr>
              <p:spPr bwMode="auto">
                <a:xfrm>
                  <a:off x="6869625"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2" name="Oval 471"/>
                <p:cNvSpPr/>
                <p:nvPr/>
              </p:nvSpPr>
              <p:spPr bwMode="auto">
                <a:xfrm>
                  <a:off x="6822277"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3" name="Oval 472"/>
                <p:cNvSpPr/>
                <p:nvPr/>
              </p:nvSpPr>
              <p:spPr bwMode="auto">
                <a:xfrm>
                  <a:off x="6902305"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65" name="Group 464"/>
            <p:cNvGrpSpPr/>
            <p:nvPr/>
          </p:nvGrpSpPr>
          <p:grpSpPr>
            <a:xfrm>
              <a:off x="5444705" y="1680019"/>
              <a:ext cx="948506" cy="959249"/>
              <a:chOff x="5444705" y="1765011"/>
              <a:chExt cx="948506" cy="959249"/>
            </a:xfrm>
          </p:grpSpPr>
          <p:sp>
            <p:nvSpPr>
              <p:cNvPr id="466" name="Rectangle 465"/>
              <p:cNvSpPr/>
              <p:nvPr/>
            </p:nvSpPr>
            <p:spPr bwMode="auto">
              <a:xfrm>
                <a:off x="5444705" y="1765011"/>
                <a:ext cx="438767" cy="9592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67" name="Picture 1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5647306" y="2083319"/>
                <a:ext cx="144572" cy="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 name="Picture 14"/>
              <p:cNvPicPr>
                <a:picLocks noChangeAspect="1" noChangeArrowheads="1"/>
              </p:cNvPicPr>
              <p:nvPr/>
            </p:nvPicPr>
            <p:blipFill rotWithShape="1">
              <a:blip r:embed="rId7">
                <a:extLst>
                  <a:ext uri="{28A0092B-C50C-407E-A947-70E740481C1C}">
                    <a14:useLocalDpi xmlns:a14="http://schemas.microsoft.com/office/drawing/2010/main" val="0"/>
                  </a:ext>
                </a:extLst>
              </a:blip>
              <a:srcRect r="78098"/>
              <a:stretch/>
            </p:blipFill>
            <p:spPr bwMode="auto">
              <a:xfrm>
                <a:off x="6139513" y="1886796"/>
                <a:ext cx="253698" cy="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515" name="Group 514"/>
          <p:cNvGrpSpPr>
            <a:grpSpLocks noChangeAspect="1"/>
          </p:cNvGrpSpPr>
          <p:nvPr/>
        </p:nvGrpSpPr>
        <p:grpSpPr>
          <a:xfrm>
            <a:off x="10394086" y="4435123"/>
            <a:ext cx="534565" cy="754488"/>
            <a:chOff x="1214438" y="4121151"/>
            <a:chExt cx="1558925" cy="2200275"/>
          </a:xfrm>
        </p:grpSpPr>
        <p:sp>
          <p:nvSpPr>
            <p:cNvPr id="516"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7"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58" name="Group 357"/>
          <p:cNvGrpSpPr/>
          <p:nvPr/>
        </p:nvGrpSpPr>
        <p:grpSpPr>
          <a:xfrm>
            <a:off x="2423526" y="2090738"/>
            <a:ext cx="316257" cy="623212"/>
            <a:chOff x="2423526" y="2090738"/>
            <a:chExt cx="316257" cy="623212"/>
          </a:xfrm>
        </p:grpSpPr>
        <p:pic>
          <p:nvPicPr>
            <p:cNvPr id="359" name="Picture 358"/>
            <p:cNvPicPr>
              <a:picLocks noChangeAspect="1"/>
            </p:cNvPicPr>
            <p:nvPr/>
          </p:nvPicPr>
          <p:blipFill>
            <a:blip r:embed="rId8"/>
            <a:stretch>
              <a:fillRect/>
            </a:stretch>
          </p:blipFill>
          <p:spPr>
            <a:xfrm>
              <a:off x="2423526" y="2090738"/>
              <a:ext cx="316257" cy="623212"/>
            </a:xfrm>
            <a:prstGeom prst="rect">
              <a:avLst/>
            </a:prstGeom>
          </p:spPr>
        </p:pic>
        <p:grpSp>
          <p:nvGrpSpPr>
            <p:cNvPr id="360" name="Group 359"/>
            <p:cNvGrpSpPr/>
            <p:nvPr/>
          </p:nvGrpSpPr>
          <p:grpSpPr>
            <a:xfrm>
              <a:off x="2451472" y="2218095"/>
              <a:ext cx="260365" cy="417911"/>
              <a:chOff x="2450306" y="2218095"/>
              <a:chExt cx="260365" cy="417911"/>
            </a:xfrm>
          </p:grpSpPr>
          <p:sp>
            <p:nvSpPr>
              <p:cNvPr id="361" name="Rectangle 360"/>
              <p:cNvSpPr/>
              <p:nvPr/>
            </p:nvSpPr>
            <p:spPr bwMode="auto">
              <a:xfrm>
                <a:off x="2450306" y="2218095"/>
                <a:ext cx="260365" cy="417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2" name="Freeform 5"/>
              <p:cNvSpPr>
                <a:spLocks/>
              </p:cNvSpPr>
              <p:nvPr/>
            </p:nvSpPr>
            <p:spPr bwMode="auto">
              <a:xfrm>
                <a:off x="2503825" y="2335433"/>
                <a:ext cx="153326" cy="183235"/>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Tree>
    <p:extLst>
      <p:ext uri="{BB962C8B-B14F-4D97-AF65-F5344CB8AC3E}">
        <p14:creationId xmlns:p14="http://schemas.microsoft.com/office/powerpoint/2010/main" val="4272094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grpId="0" nodeType="withEffect">
                                  <p:stCondLst>
                                    <p:cond delay="0"/>
                                  </p:stCondLst>
                                  <p:childTnLst>
                                    <p:animMotion origin="layout" path="M 3.80904E-6 4.51203E-6 L 3.80904E-6 0.0926 " pathEditMode="relative" rAng="0" ptsTypes="AA">
                                      <p:cBhvr>
                                        <p:cTn id="6" dur="500" fill="hold"/>
                                        <p:tgtEl>
                                          <p:spTgt spid="894"/>
                                        </p:tgtEl>
                                        <p:attrNameLst>
                                          <p:attrName>ppt_x</p:attrName>
                                          <p:attrName>ppt_y</p:attrName>
                                        </p:attrNameLst>
                                      </p:cBhvr>
                                      <p:rCtr x="0" y="4630"/>
                                    </p:animMotion>
                                  </p:childTnLst>
                                </p:cTn>
                              </p:par>
                              <p:par>
                                <p:cTn id="7" presetID="42" presetClass="path" presetSubtype="0" decel="100000" fill="hold" grpId="0" nodeType="withEffect">
                                  <p:stCondLst>
                                    <p:cond delay="0"/>
                                  </p:stCondLst>
                                  <p:childTnLst>
                                    <p:animMotion origin="layout" path="M -1.86367E-7 1.5842E-6 L -1.86367E-7 0.09124 " pathEditMode="relative" rAng="0" ptsTypes="AA">
                                      <p:cBhvr>
                                        <p:cTn id="8" dur="500" fill="hold"/>
                                        <p:tgtEl>
                                          <p:spTgt spid="897"/>
                                        </p:tgtEl>
                                        <p:attrNameLst>
                                          <p:attrName>ppt_x</p:attrName>
                                          <p:attrName>ppt_y</p:attrName>
                                        </p:attrNameLst>
                                      </p:cBhvr>
                                      <p:rCtr x="0" y="4562"/>
                                    </p:animMotion>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decel="100000" fill="hold" grpId="0" nodeType="clickEffect">
                                  <p:stCondLst>
                                    <p:cond delay="0"/>
                                  </p:stCondLst>
                                  <p:childTnLst>
                                    <p:animMotion origin="layout" path="M -2.94613E-6 -2.54199E-7 L -0.04225 -0.06741 " pathEditMode="relative" rAng="0" ptsTypes="AA">
                                      <p:cBhvr>
                                        <p:cTn id="16" dur="500" fill="hold"/>
                                        <p:tgtEl>
                                          <p:spTgt spid="947"/>
                                        </p:tgtEl>
                                        <p:attrNameLst>
                                          <p:attrName>ppt_x</p:attrName>
                                          <p:attrName>ppt_y</p:attrName>
                                        </p:attrNameLst>
                                      </p:cBhvr>
                                      <p:rCtr x="-2119" y="-3382"/>
                                    </p:animMotion>
                                  </p:childTnLst>
                                </p:cTn>
                              </p:par>
                              <p:par>
                                <p:cTn id="17" presetID="6" presetClass="emph" presetSubtype="0" decel="100000" fill="hold" grpId="1" nodeType="withEffect">
                                  <p:stCondLst>
                                    <p:cond delay="0"/>
                                  </p:stCondLst>
                                  <p:childTnLst>
                                    <p:animScale>
                                      <p:cBhvr>
                                        <p:cTn id="18" dur="500" fill="hold"/>
                                        <p:tgtEl>
                                          <p:spTgt spid="947"/>
                                        </p:tgtEl>
                                      </p:cBhvr>
                                      <p:by x="65260" y="65260"/>
                                    </p:animScale>
                                  </p:childTnLst>
                                </p:cTn>
                              </p:par>
                              <p:par>
                                <p:cTn id="19" presetID="10" presetClass="exit" presetSubtype="0" fill="hold" grpId="0" nodeType="withEffect">
                                  <p:stCondLst>
                                    <p:cond delay="0"/>
                                  </p:stCondLst>
                                  <p:childTnLst>
                                    <p:animEffect transition="out" filter="fade">
                                      <p:cBhvr>
                                        <p:cTn id="20" dur="500"/>
                                        <p:tgtEl>
                                          <p:spTgt spid="948"/>
                                        </p:tgtEl>
                                      </p:cBhvr>
                                    </p:animEffect>
                                    <p:set>
                                      <p:cBhvr>
                                        <p:cTn id="21" dur="1" fill="hold">
                                          <p:stCondLst>
                                            <p:cond delay="499"/>
                                          </p:stCondLst>
                                        </p:cTn>
                                        <p:tgtEl>
                                          <p:spTgt spid="948"/>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decel="100000" fill="hold" nodeType="clickEffect">
                                  <p:stCondLst>
                                    <p:cond delay="0"/>
                                  </p:stCondLst>
                                  <p:childTnLst>
                                    <p:animMotion origin="layout" path="M 1.28159E-6 2.54199E-7 L -0.06178 -0.14117 " pathEditMode="relative" rAng="0" ptsTypes="AA">
                                      <p:cBhvr>
                                        <p:cTn id="29" dur="500" fill="hold"/>
                                        <p:tgtEl>
                                          <p:spTgt spid="952"/>
                                        </p:tgtEl>
                                        <p:attrNameLst>
                                          <p:attrName>ppt_x</p:attrName>
                                          <p:attrName>ppt_y</p:attrName>
                                        </p:attrNameLst>
                                      </p:cBhvr>
                                      <p:rCtr x="-3127" y="-6922"/>
                                    </p:animMotion>
                                  </p:childTnLst>
                                </p:cTn>
                              </p:par>
                              <p:par>
                                <p:cTn id="30" presetID="6" presetClass="emph" presetSubtype="0" decel="100000" fill="hold" nodeType="withEffect">
                                  <p:stCondLst>
                                    <p:cond delay="0"/>
                                  </p:stCondLst>
                                  <p:childTnLst>
                                    <p:animScale>
                                      <p:cBhvr>
                                        <p:cTn id="31" dur="500" fill="hold"/>
                                        <p:tgtEl>
                                          <p:spTgt spid="952"/>
                                        </p:tgtEl>
                                      </p:cBhvr>
                                      <p:by x="75000" y="75000"/>
                                    </p:animScale>
                                  </p:childTnLst>
                                </p:cTn>
                              </p:par>
                              <p:par>
                                <p:cTn id="32" presetID="42" presetClass="path" presetSubtype="0" decel="100000" fill="hold" nodeType="withEffect">
                                  <p:stCondLst>
                                    <p:cond delay="0"/>
                                  </p:stCondLst>
                                  <p:childTnLst>
                                    <p:animMotion origin="layout" path="M -2.99974E-6 1.49796E-7 L 0.07952 -0.04358 " pathEditMode="relative" rAng="0" ptsTypes="AA">
                                      <p:cBhvr>
                                        <p:cTn id="33" dur="500" fill="hold"/>
                                        <p:tgtEl>
                                          <p:spTgt spid="983"/>
                                        </p:tgtEl>
                                        <p:attrNameLst>
                                          <p:attrName>ppt_x</p:attrName>
                                          <p:attrName>ppt_y</p:attrName>
                                        </p:attrNameLst>
                                      </p:cBhvr>
                                      <p:rCtr x="3881" y="-2315"/>
                                    </p:animMotion>
                                  </p:childTnLst>
                                </p:cTn>
                              </p:par>
                              <p:par>
                                <p:cTn id="34" presetID="6" presetClass="emph" presetSubtype="0" decel="100000" fill="hold" nodeType="withEffect">
                                  <p:stCondLst>
                                    <p:cond delay="0"/>
                                  </p:stCondLst>
                                  <p:childTnLst>
                                    <p:animScale>
                                      <p:cBhvr>
                                        <p:cTn id="35" dur="500" fill="hold"/>
                                        <p:tgtEl>
                                          <p:spTgt spid="983"/>
                                        </p:tgtEl>
                                      </p:cBhvr>
                                      <p:by x="75810" y="75810"/>
                                    </p:animScale>
                                  </p:childTnLst>
                                </p:cTn>
                              </p:par>
                              <p:par>
                                <p:cTn id="36" presetID="42" presetClass="path" presetSubtype="0" decel="100000" fill="hold" nodeType="withEffect">
                                  <p:stCondLst>
                                    <p:cond delay="0"/>
                                  </p:stCondLst>
                                  <p:childTnLst>
                                    <p:animMotion origin="layout" path="M -1.09267E-6 4.44394E-6 L 0.06076 -0.03813 " pathEditMode="relative" rAng="0" ptsTypes="AA">
                                      <p:cBhvr>
                                        <p:cTn id="37" dur="500" fill="hold"/>
                                        <p:tgtEl>
                                          <p:spTgt spid="515"/>
                                        </p:tgtEl>
                                        <p:attrNameLst>
                                          <p:attrName>ppt_x</p:attrName>
                                          <p:attrName>ppt_y</p:attrName>
                                        </p:attrNameLst>
                                      </p:cBhvr>
                                      <p:rCtr x="3140" y="-1793"/>
                                    </p:animMotion>
                                  </p:childTnLst>
                                </p:cTn>
                              </p:par>
                              <p:par>
                                <p:cTn id="38" presetID="6" presetClass="emph" presetSubtype="0" decel="100000" fill="hold" nodeType="withEffect">
                                  <p:stCondLst>
                                    <p:cond delay="0"/>
                                  </p:stCondLst>
                                  <p:childTnLst>
                                    <p:animScale>
                                      <p:cBhvr>
                                        <p:cTn id="39" dur="500" fill="hold"/>
                                        <p:tgtEl>
                                          <p:spTgt spid="515"/>
                                        </p:tgtEl>
                                      </p:cBhvr>
                                      <p:by x="75000" y="75000"/>
                                    </p:animScale>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 grpId="0" animBg="1"/>
      <p:bldP spid="897" grpId="0" animBg="1"/>
      <p:bldP spid="947" grpId="0" animBg="1"/>
      <p:bldP spid="947" grpId="1" animBg="1"/>
      <p:bldP spid="9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125661"/>
            <a:ext cx="6021387" cy="2103119"/>
          </a:xfrm>
        </p:spPr>
        <p:txBody>
          <a:bodyPr/>
          <a:lstStyle/>
          <a:p>
            <a:r>
              <a:rPr lang="en-US" sz="2800" dirty="0" smtClean="0"/>
              <a:t>The Microsoft Development Platform:</a:t>
            </a:r>
            <a:br>
              <a:rPr lang="en-US" sz="2800" dirty="0" smtClean="0"/>
            </a:br>
            <a:r>
              <a:rPr lang="en-US" sz="2800" dirty="0" smtClean="0"/>
              <a:t>Create Applications that Span Mobile and Cloud</a:t>
            </a:r>
            <a:endParaRPr lang="en-US" sz="2800" dirty="0"/>
          </a:p>
        </p:txBody>
      </p:sp>
      <p:sp>
        <p:nvSpPr>
          <p:cNvPr id="3" name="Text Placeholder 2"/>
          <p:cNvSpPr>
            <a:spLocks noGrp="1"/>
          </p:cNvSpPr>
          <p:nvPr>
            <p:ph type="body" sz="quarter" idx="14"/>
          </p:nvPr>
        </p:nvSpPr>
        <p:spPr>
          <a:xfrm>
            <a:off x="275035" y="4411662"/>
            <a:ext cx="6324202" cy="1066798"/>
          </a:xfrm>
        </p:spPr>
        <p:txBody>
          <a:bodyPr/>
          <a:lstStyle/>
          <a:p>
            <a:r>
              <a:rPr lang="en-US" dirty="0" smtClean="0"/>
              <a:t>Jay Schmelzer</a:t>
            </a:r>
          </a:p>
          <a:p>
            <a:r>
              <a:rPr lang="en-US" sz="2400" dirty="0" smtClean="0"/>
              <a:t>Director Program Management – Visual Studio</a:t>
            </a:r>
          </a:p>
          <a:p>
            <a:r>
              <a:rPr lang="en-US" sz="2400" dirty="0" smtClean="0"/>
              <a:t>Microsoft Corp.</a:t>
            </a:r>
            <a:endParaRPr lang="en-US" sz="2400" dirty="0"/>
          </a:p>
        </p:txBody>
      </p:sp>
      <p:sp>
        <p:nvSpPr>
          <p:cNvPr id="4" name="Text Placeholder 2"/>
          <p:cNvSpPr txBox="1">
            <a:spLocks/>
          </p:cNvSpPr>
          <p:nvPr/>
        </p:nvSpPr>
        <p:spPr bwMode="ltGray">
          <a:xfrm>
            <a:off x="275035" y="3573462"/>
            <a:ext cx="8000999" cy="990600"/>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FDN05</a:t>
            </a:r>
            <a:endParaRPr lang="en-US" dirty="0"/>
          </a:p>
        </p:txBody>
      </p:sp>
    </p:spTree>
    <p:extLst>
      <p:ext uri="{BB962C8B-B14F-4D97-AF65-F5344CB8AC3E}">
        <p14:creationId xmlns:p14="http://schemas.microsoft.com/office/powerpoint/2010/main" val="76338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427037" y="3954463"/>
            <a:ext cx="11353800" cy="1829593"/>
          </a:xfrm>
        </p:spPr>
        <p:txBody>
          <a:bodyPr/>
          <a:lstStyle/>
          <a:p>
            <a:r>
              <a:rPr lang="en-US" sz="4000" dirty="0" smtClean="0"/>
              <a:t>Connecting to O365 APIs</a:t>
            </a:r>
          </a:p>
          <a:p>
            <a:r>
              <a:rPr lang="en-US" sz="4000" smtClean="0"/>
              <a:t>Jeremy </a:t>
            </a:r>
            <a:r>
              <a:rPr lang="en-US" sz="4000" dirty="0" err="1" smtClean="0"/>
              <a:t>Thake</a:t>
            </a:r>
            <a:endParaRPr lang="en-US" sz="4000" dirty="0" smtClean="0"/>
          </a:p>
          <a:p>
            <a:r>
              <a:rPr lang="en-US" sz="4000" dirty="0" smtClean="0"/>
              <a:t>@</a:t>
            </a:r>
            <a:r>
              <a:rPr lang="en-US" sz="4000" dirty="0" err="1" smtClean="0"/>
              <a:t>jthake</a:t>
            </a:r>
            <a:endParaRPr lang="en-US" sz="4000" dirty="0"/>
          </a:p>
        </p:txBody>
      </p:sp>
    </p:spTree>
    <p:extLst>
      <p:ext uri="{BB962C8B-B14F-4D97-AF65-F5344CB8AC3E}">
        <p14:creationId xmlns:p14="http://schemas.microsoft.com/office/powerpoint/2010/main" val="318276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67591"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7" name="Rectangle 6"/>
          <p:cNvSpPr/>
          <p:nvPr/>
        </p:nvSpPr>
        <p:spPr bwMode="auto">
          <a:xfrm>
            <a:off x="4318705"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8" name="Rectangle 7"/>
          <p:cNvSpPr/>
          <p:nvPr/>
        </p:nvSpPr>
        <p:spPr bwMode="auto">
          <a:xfrm>
            <a:off x="8169820"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13" name="Rectangle 12"/>
          <p:cNvSpPr/>
          <p:nvPr/>
        </p:nvSpPr>
        <p:spPr bwMode="auto">
          <a:xfrm>
            <a:off x="467591"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4318705"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8169820"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1" name="Rectangle 420"/>
          <p:cNvSpPr/>
          <p:nvPr/>
        </p:nvSpPr>
        <p:spPr bwMode="auto">
          <a:xfrm>
            <a:off x="467591"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EXTEND OFFICE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EVERYWHERE</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331" name="Rectangle 330"/>
          <p:cNvSpPr/>
          <p:nvPr/>
        </p:nvSpPr>
        <p:spPr bwMode="auto">
          <a:xfrm>
            <a:off x="4318705"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CONNECT TO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OFFICE 365 SERVICES</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pic>
        <p:nvPicPr>
          <p:cNvPr id="547" name="Picture 5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873" y="1300628"/>
            <a:ext cx="3866174" cy="1585851"/>
          </a:xfrm>
          <a:prstGeom prst="rect">
            <a:avLst/>
          </a:prstGeom>
        </p:spPr>
      </p:pic>
      <p:sp>
        <p:nvSpPr>
          <p:cNvPr id="577" name="Rectangle 576"/>
          <p:cNvSpPr/>
          <p:nvPr/>
        </p:nvSpPr>
        <p:spPr bwMode="auto">
          <a:xfrm>
            <a:off x="8169820"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BUILD USING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AN OPEN PLATFORM</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945" name="Group 944"/>
          <p:cNvGrpSpPr/>
          <p:nvPr/>
        </p:nvGrpSpPr>
        <p:grpSpPr>
          <a:xfrm>
            <a:off x="683707" y="4085194"/>
            <a:ext cx="3182851" cy="2034659"/>
            <a:chOff x="683707" y="3906081"/>
            <a:chExt cx="3182851" cy="2034659"/>
          </a:xfrm>
        </p:grpSpPr>
        <p:grpSp>
          <p:nvGrpSpPr>
            <p:cNvPr id="19" name="Group 18"/>
            <p:cNvGrpSpPr/>
            <p:nvPr/>
          </p:nvGrpSpPr>
          <p:grpSpPr>
            <a:xfrm>
              <a:off x="683707" y="3906081"/>
              <a:ext cx="1013112" cy="368739"/>
              <a:chOff x="2105849" y="8069478"/>
              <a:chExt cx="1046016" cy="380715"/>
            </a:xfrm>
          </p:grpSpPr>
          <p:sp>
            <p:nvSpPr>
              <p:cNvPr id="239" name="TextBox 238"/>
              <p:cNvSpPr txBox="1"/>
              <p:nvPr/>
            </p:nvSpPr>
            <p:spPr>
              <a:xfrm>
                <a:off x="2568746" y="8140545"/>
                <a:ext cx="583119" cy="200197"/>
              </a:xfrm>
              <a:prstGeom prst="rect">
                <a:avLst/>
              </a:prstGeom>
              <a:noFill/>
            </p:spPr>
            <p:txBody>
              <a:bodyPr wrap="square" lIns="0" tIns="0" rIns="0" bIns="0" rtlCol="0">
                <a:spAutoFit/>
              </a:bodyPr>
              <a:lstStyle/>
              <a:p>
                <a:pPr>
                  <a:lnSpc>
                    <a:spcPct val="90000"/>
                  </a:lnSpc>
                  <a:spcAft>
                    <a:spcPts val="600"/>
                  </a:spcAft>
                </a:pPr>
                <a:r>
                  <a:rPr lang="en-US" sz="1400" spc="-30" dirty="0" smtClean="0">
                    <a:gradFill>
                      <a:gsLst>
                        <a:gs pos="2917">
                          <a:srgbClr val="FFFFFF"/>
                        </a:gs>
                        <a:gs pos="30000">
                          <a:srgbClr val="FFFFFF"/>
                        </a:gs>
                      </a:gsLst>
                      <a:lin ang="5400000" scaled="0"/>
                    </a:gradFill>
                  </a:rPr>
                  <a:t>Delve</a:t>
                </a:r>
              </a:p>
            </p:txBody>
          </p:sp>
          <p:pic>
            <p:nvPicPr>
              <p:cNvPr id="227" name="Picture 2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849" y="8069478"/>
                <a:ext cx="370607" cy="380715"/>
              </a:xfrm>
              <a:prstGeom prst="rect">
                <a:avLst/>
              </a:prstGeom>
              <a:noFill/>
            </p:spPr>
          </p:pic>
        </p:grpSp>
        <p:grpSp>
          <p:nvGrpSpPr>
            <p:cNvPr id="944" name="Group 943"/>
            <p:cNvGrpSpPr/>
            <p:nvPr/>
          </p:nvGrpSpPr>
          <p:grpSpPr>
            <a:xfrm>
              <a:off x="683707" y="5284972"/>
              <a:ext cx="3182851" cy="655768"/>
              <a:chOff x="683707" y="5284972"/>
              <a:chExt cx="3182851" cy="655768"/>
            </a:xfrm>
          </p:grpSpPr>
          <p:grpSp>
            <p:nvGrpSpPr>
              <p:cNvPr id="943" name="Group 942"/>
              <p:cNvGrpSpPr/>
              <p:nvPr/>
            </p:nvGrpSpPr>
            <p:grpSpPr>
              <a:xfrm>
                <a:off x="683707" y="5286242"/>
                <a:ext cx="1111070" cy="654498"/>
                <a:chOff x="683707" y="5286242"/>
                <a:chExt cx="1111070" cy="654498"/>
              </a:xfrm>
            </p:grpSpPr>
            <p:grpSp>
              <p:nvGrpSpPr>
                <p:cNvPr id="237" name="Group 8"/>
                <p:cNvGrpSpPr>
                  <a:grpSpLocks noChangeAspect="1"/>
                </p:cNvGrpSpPr>
                <p:nvPr/>
              </p:nvGrpSpPr>
              <p:grpSpPr bwMode="auto">
                <a:xfrm>
                  <a:off x="683707" y="5286242"/>
                  <a:ext cx="1055903" cy="180028"/>
                  <a:chOff x="1924" y="1817"/>
                  <a:chExt cx="3830" cy="653"/>
                </a:xfrm>
                <a:solidFill>
                  <a:schemeClr val="tx1"/>
                </a:solidFill>
              </p:grpSpPr>
              <p:sp>
                <p:nvSpPr>
                  <p:cNvPr id="258" name="Freeform 9"/>
                  <p:cNvSpPr>
                    <a:spLocks/>
                  </p:cNvSpPr>
                  <p:nvPr/>
                </p:nvSpPr>
                <p:spPr bwMode="auto">
                  <a:xfrm>
                    <a:off x="2163" y="1996"/>
                    <a:ext cx="800" cy="474"/>
                  </a:xfrm>
                  <a:custGeom>
                    <a:avLst/>
                    <a:gdLst>
                      <a:gd name="T0" fmla="*/ 297 w 338"/>
                      <a:gd name="T1" fmla="*/ 101 h 198"/>
                      <a:gd name="T2" fmla="*/ 338 w 338"/>
                      <a:gd name="T3" fmla="*/ 151 h 198"/>
                      <a:gd name="T4" fmla="*/ 297 w 338"/>
                      <a:gd name="T5" fmla="*/ 198 h 198"/>
                      <a:gd name="T6" fmla="*/ 61 w 338"/>
                      <a:gd name="T7" fmla="*/ 198 h 198"/>
                      <a:gd name="T8" fmla="*/ 0 w 338"/>
                      <a:gd name="T9" fmla="*/ 135 h 198"/>
                      <a:gd name="T10" fmla="*/ 59 w 338"/>
                      <a:gd name="T11" fmla="*/ 80 h 198"/>
                      <a:gd name="T12" fmla="*/ 116 w 338"/>
                      <a:gd name="T13" fmla="*/ 10 h 198"/>
                      <a:gd name="T14" fmla="*/ 201 w 338"/>
                      <a:gd name="T15" fmla="*/ 42 h 198"/>
                      <a:gd name="T16" fmla="*/ 261 w 338"/>
                      <a:gd name="T17" fmla="*/ 40 h 198"/>
                      <a:gd name="T18" fmla="*/ 297 w 338"/>
                      <a:gd name="T19" fmla="*/ 10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98">
                        <a:moveTo>
                          <a:pt x="297" y="101"/>
                        </a:moveTo>
                        <a:cubicBezTo>
                          <a:pt x="297" y="101"/>
                          <a:pt x="338" y="106"/>
                          <a:pt x="338" y="151"/>
                        </a:cubicBezTo>
                        <a:cubicBezTo>
                          <a:pt x="338" y="172"/>
                          <a:pt x="326" y="198"/>
                          <a:pt x="297" y="198"/>
                        </a:cubicBezTo>
                        <a:cubicBezTo>
                          <a:pt x="297" y="198"/>
                          <a:pt x="76" y="198"/>
                          <a:pt x="61" y="198"/>
                        </a:cubicBezTo>
                        <a:cubicBezTo>
                          <a:pt x="16" y="198"/>
                          <a:pt x="0" y="167"/>
                          <a:pt x="0" y="135"/>
                        </a:cubicBezTo>
                        <a:cubicBezTo>
                          <a:pt x="0" y="82"/>
                          <a:pt x="59" y="80"/>
                          <a:pt x="59" y="80"/>
                        </a:cubicBezTo>
                        <a:cubicBezTo>
                          <a:pt x="59" y="80"/>
                          <a:pt x="64" y="22"/>
                          <a:pt x="116" y="10"/>
                        </a:cubicBezTo>
                        <a:cubicBezTo>
                          <a:pt x="162" y="0"/>
                          <a:pt x="188" y="24"/>
                          <a:pt x="201" y="42"/>
                        </a:cubicBezTo>
                        <a:cubicBezTo>
                          <a:pt x="201" y="42"/>
                          <a:pt x="229" y="26"/>
                          <a:pt x="261" y="40"/>
                        </a:cubicBezTo>
                        <a:cubicBezTo>
                          <a:pt x="280" y="49"/>
                          <a:pt x="298" y="69"/>
                          <a:pt x="29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9" name="Freeform 10"/>
                  <p:cNvSpPr>
                    <a:spLocks/>
                  </p:cNvSpPr>
                  <p:nvPr/>
                </p:nvSpPr>
                <p:spPr bwMode="auto">
                  <a:xfrm>
                    <a:off x="1924" y="1817"/>
                    <a:ext cx="795" cy="607"/>
                  </a:xfrm>
                  <a:custGeom>
                    <a:avLst/>
                    <a:gdLst>
                      <a:gd name="T0" fmla="*/ 86 w 336"/>
                      <a:gd name="T1" fmla="*/ 212 h 254"/>
                      <a:gd name="T2" fmla="*/ 149 w 336"/>
                      <a:gd name="T3" fmla="*/ 144 h 254"/>
                      <a:gd name="T4" fmla="*/ 213 w 336"/>
                      <a:gd name="T5" fmla="*/ 73 h 254"/>
                      <a:gd name="T6" fmla="*/ 305 w 336"/>
                      <a:gd name="T7" fmla="*/ 103 h 254"/>
                      <a:gd name="T8" fmla="*/ 336 w 336"/>
                      <a:gd name="T9" fmla="*/ 97 h 254"/>
                      <a:gd name="T10" fmla="*/ 276 w 336"/>
                      <a:gd name="T11" fmla="*/ 19 h 254"/>
                      <a:gd name="T12" fmla="*/ 161 w 336"/>
                      <a:gd name="T13" fmla="*/ 61 h 254"/>
                      <a:gd name="T14" fmla="*/ 92 w 336"/>
                      <a:gd name="T15" fmla="*/ 60 h 254"/>
                      <a:gd name="T16" fmla="*/ 53 w 336"/>
                      <a:gd name="T17" fmla="*/ 135 h 254"/>
                      <a:gd name="T18" fmla="*/ 0 w 336"/>
                      <a:gd name="T19" fmla="*/ 195 h 254"/>
                      <a:gd name="T20" fmla="*/ 59 w 336"/>
                      <a:gd name="T21" fmla="*/ 254 h 254"/>
                      <a:gd name="T22" fmla="*/ 98 w 336"/>
                      <a:gd name="T23" fmla="*/ 254 h 254"/>
                      <a:gd name="T24" fmla="*/ 86 w 336"/>
                      <a:gd name="T25" fmla="*/ 2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54">
                        <a:moveTo>
                          <a:pt x="86" y="212"/>
                        </a:moveTo>
                        <a:cubicBezTo>
                          <a:pt x="86" y="153"/>
                          <a:pt x="149" y="144"/>
                          <a:pt x="149" y="144"/>
                        </a:cubicBezTo>
                        <a:cubicBezTo>
                          <a:pt x="149" y="144"/>
                          <a:pt x="157" y="87"/>
                          <a:pt x="213" y="73"/>
                        </a:cubicBezTo>
                        <a:cubicBezTo>
                          <a:pt x="258" y="61"/>
                          <a:pt x="291" y="81"/>
                          <a:pt x="305" y="103"/>
                        </a:cubicBezTo>
                        <a:cubicBezTo>
                          <a:pt x="305" y="103"/>
                          <a:pt x="315" y="96"/>
                          <a:pt x="336" y="97"/>
                        </a:cubicBezTo>
                        <a:cubicBezTo>
                          <a:pt x="334" y="77"/>
                          <a:pt x="320" y="37"/>
                          <a:pt x="276" y="19"/>
                        </a:cubicBezTo>
                        <a:cubicBezTo>
                          <a:pt x="225" y="0"/>
                          <a:pt x="181" y="24"/>
                          <a:pt x="161" y="61"/>
                        </a:cubicBezTo>
                        <a:cubicBezTo>
                          <a:pt x="161" y="61"/>
                          <a:pt x="129" y="41"/>
                          <a:pt x="92" y="60"/>
                        </a:cubicBezTo>
                        <a:cubicBezTo>
                          <a:pt x="66" y="73"/>
                          <a:pt x="50" y="105"/>
                          <a:pt x="53" y="135"/>
                        </a:cubicBezTo>
                        <a:cubicBezTo>
                          <a:pt x="53" y="135"/>
                          <a:pt x="0" y="139"/>
                          <a:pt x="0" y="195"/>
                        </a:cubicBezTo>
                        <a:cubicBezTo>
                          <a:pt x="0" y="227"/>
                          <a:pt x="28" y="254"/>
                          <a:pt x="59" y="254"/>
                        </a:cubicBezTo>
                        <a:cubicBezTo>
                          <a:pt x="98" y="254"/>
                          <a:pt x="98" y="254"/>
                          <a:pt x="98" y="254"/>
                        </a:cubicBezTo>
                        <a:cubicBezTo>
                          <a:pt x="88" y="240"/>
                          <a:pt x="86" y="224"/>
                          <a:pt x="86"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0" name="Freeform 11"/>
                  <p:cNvSpPr>
                    <a:spLocks/>
                  </p:cNvSpPr>
                  <p:nvPr/>
                </p:nvSpPr>
                <p:spPr bwMode="auto">
                  <a:xfrm>
                    <a:off x="2163" y="1996"/>
                    <a:ext cx="800" cy="474"/>
                  </a:xfrm>
                  <a:custGeom>
                    <a:avLst/>
                    <a:gdLst>
                      <a:gd name="T0" fmla="*/ 297 w 338"/>
                      <a:gd name="T1" fmla="*/ 101 h 198"/>
                      <a:gd name="T2" fmla="*/ 338 w 338"/>
                      <a:gd name="T3" fmla="*/ 151 h 198"/>
                      <a:gd name="T4" fmla="*/ 297 w 338"/>
                      <a:gd name="T5" fmla="*/ 198 h 198"/>
                      <a:gd name="T6" fmla="*/ 61 w 338"/>
                      <a:gd name="T7" fmla="*/ 198 h 198"/>
                      <a:gd name="T8" fmla="*/ 0 w 338"/>
                      <a:gd name="T9" fmla="*/ 135 h 198"/>
                      <a:gd name="T10" fmla="*/ 59 w 338"/>
                      <a:gd name="T11" fmla="*/ 80 h 198"/>
                      <a:gd name="T12" fmla="*/ 116 w 338"/>
                      <a:gd name="T13" fmla="*/ 10 h 198"/>
                      <a:gd name="T14" fmla="*/ 201 w 338"/>
                      <a:gd name="T15" fmla="*/ 42 h 198"/>
                      <a:gd name="T16" fmla="*/ 261 w 338"/>
                      <a:gd name="T17" fmla="*/ 40 h 198"/>
                      <a:gd name="T18" fmla="*/ 297 w 338"/>
                      <a:gd name="T19" fmla="*/ 10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98">
                        <a:moveTo>
                          <a:pt x="297" y="101"/>
                        </a:moveTo>
                        <a:cubicBezTo>
                          <a:pt x="297" y="101"/>
                          <a:pt x="338" y="106"/>
                          <a:pt x="338" y="151"/>
                        </a:cubicBezTo>
                        <a:cubicBezTo>
                          <a:pt x="338" y="172"/>
                          <a:pt x="326" y="198"/>
                          <a:pt x="297" y="198"/>
                        </a:cubicBezTo>
                        <a:cubicBezTo>
                          <a:pt x="297" y="198"/>
                          <a:pt x="76" y="198"/>
                          <a:pt x="61" y="198"/>
                        </a:cubicBezTo>
                        <a:cubicBezTo>
                          <a:pt x="16" y="198"/>
                          <a:pt x="0" y="167"/>
                          <a:pt x="0" y="135"/>
                        </a:cubicBezTo>
                        <a:cubicBezTo>
                          <a:pt x="0" y="82"/>
                          <a:pt x="59" y="80"/>
                          <a:pt x="59" y="80"/>
                        </a:cubicBezTo>
                        <a:cubicBezTo>
                          <a:pt x="59" y="80"/>
                          <a:pt x="64" y="22"/>
                          <a:pt x="116" y="10"/>
                        </a:cubicBezTo>
                        <a:cubicBezTo>
                          <a:pt x="162" y="0"/>
                          <a:pt x="188" y="24"/>
                          <a:pt x="201" y="42"/>
                        </a:cubicBezTo>
                        <a:cubicBezTo>
                          <a:pt x="201" y="42"/>
                          <a:pt x="229" y="26"/>
                          <a:pt x="261" y="40"/>
                        </a:cubicBezTo>
                        <a:cubicBezTo>
                          <a:pt x="280" y="49"/>
                          <a:pt x="298" y="69"/>
                          <a:pt x="29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1" name="Freeform 12"/>
                  <p:cNvSpPr>
                    <a:spLocks/>
                  </p:cNvSpPr>
                  <p:nvPr/>
                </p:nvSpPr>
                <p:spPr bwMode="auto">
                  <a:xfrm>
                    <a:off x="1924" y="1817"/>
                    <a:ext cx="795" cy="607"/>
                  </a:xfrm>
                  <a:custGeom>
                    <a:avLst/>
                    <a:gdLst>
                      <a:gd name="T0" fmla="*/ 86 w 336"/>
                      <a:gd name="T1" fmla="*/ 212 h 254"/>
                      <a:gd name="T2" fmla="*/ 149 w 336"/>
                      <a:gd name="T3" fmla="*/ 144 h 254"/>
                      <a:gd name="T4" fmla="*/ 213 w 336"/>
                      <a:gd name="T5" fmla="*/ 73 h 254"/>
                      <a:gd name="T6" fmla="*/ 305 w 336"/>
                      <a:gd name="T7" fmla="*/ 103 h 254"/>
                      <a:gd name="T8" fmla="*/ 336 w 336"/>
                      <a:gd name="T9" fmla="*/ 97 h 254"/>
                      <a:gd name="T10" fmla="*/ 276 w 336"/>
                      <a:gd name="T11" fmla="*/ 19 h 254"/>
                      <a:gd name="T12" fmla="*/ 161 w 336"/>
                      <a:gd name="T13" fmla="*/ 61 h 254"/>
                      <a:gd name="T14" fmla="*/ 92 w 336"/>
                      <a:gd name="T15" fmla="*/ 60 h 254"/>
                      <a:gd name="T16" fmla="*/ 53 w 336"/>
                      <a:gd name="T17" fmla="*/ 135 h 254"/>
                      <a:gd name="T18" fmla="*/ 0 w 336"/>
                      <a:gd name="T19" fmla="*/ 195 h 254"/>
                      <a:gd name="T20" fmla="*/ 59 w 336"/>
                      <a:gd name="T21" fmla="*/ 254 h 254"/>
                      <a:gd name="T22" fmla="*/ 98 w 336"/>
                      <a:gd name="T23" fmla="*/ 254 h 254"/>
                      <a:gd name="T24" fmla="*/ 86 w 336"/>
                      <a:gd name="T25" fmla="*/ 2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54">
                        <a:moveTo>
                          <a:pt x="86" y="212"/>
                        </a:moveTo>
                        <a:cubicBezTo>
                          <a:pt x="86" y="153"/>
                          <a:pt x="149" y="144"/>
                          <a:pt x="149" y="144"/>
                        </a:cubicBezTo>
                        <a:cubicBezTo>
                          <a:pt x="149" y="144"/>
                          <a:pt x="157" y="87"/>
                          <a:pt x="213" y="73"/>
                        </a:cubicBezTo>
                        <a:cubicBezTo>
                          <a:pt x="258" y="61"/>
                          <a:pt x="291" y="81"/>
                          <a:pt x="305" y="103"/>
                        </a:cubicBezTo>
                        <a:cubicBezTo>
                          <a:pt x="305" y="103"/>
                          <a:pt x="315" y="96"/>
                          <a:pt x="336" y="97"/>
                        </a:cubicBezTo>
                        <a:cubicBezTo>
                          <a:pt x="334" y="77"/>
                          <a:pt x="320" y="37"/>
                          <a:pt x="276" y="19"/>
                        </a:cubicBezTo>
                        <a:cubicBezTo>
                          <a:pt x="225" y="0"/>
                          <a:pt x="181" y="24"/>
                          <a:pt x="161" y="61"/>
                        </a:cubicBezTo>
                        <a:cubicBezTo>
                          <a:pt x="161" y="61"/>
                          <a:pt x="129" y="41"/>
                          <a:pt x="92" y="60"/>
                        </a:cubicBezTo>
                        <a:cubicBezTo>
                          <a:pt x="66" y="73"/>
                          <a:pt x="50" y="105"/>
                          <a:pt x="53" y="135"/>
                        </a:cubicBezTo>
                        <a:cubicBezTo>
                          <a:pt x="53" y="135"/>
                          <a:pt x="0" y="139"/>
                          <a:pt x="0" y="195"/>
                        </a:cubicBezTo>
                        <a:cubicBezTo>
                          <a:pt x="0" y="227"/>
                          <a:pt x="28" y="254"/>
                          <a:pt x="59" y="254"/>
                        </a:cubicBezTo>
                        <a:cubicBezTo>
                          <a:pt x="98" y="254"/>
                          <a:pt x="98" y="254"/>
                          <a:pt x="98" y="254"/>
                        </a:cubicBezTo>
                        <a:cubicBezTo>
                          <a:pt x="88" y="240"/>
                          <a:pt x="86" y="224"/>
                          <a:pt x="86"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2" name="Freeform 13"/>
                  <p:cNvSpPr>
                    <a:spLocks noEditPoints="1"/>
                  </p:cNvSpPr>
                  <p:nvPr/>
                </p:nvSpPr>
                <p:spPr bwMode="auto">
                  <a:xfrm>
                    <a:off x="3122" y="1934"/>
                    <a:ext cx="449" cy="500"/>
                  </a:xfrm>
                  <a:custGeom>
                    <a:avLst/>
                    <a:gdLst>
                      <a:gd name="T0" fmla="*/ 190 w 190"/>
                      <a:gd name="T1" fmla="*/ 102 h 209"/>
                      <a:gd name="T2" fmla="*/ 179 w 190"/>
                      <a:gd name="T3" fmla="*/ 158 h 209"/>
                      <a:gd name="T4" fmla="*/ 145 w 190"/>
                      <a:gd name="T5" fmla="*/ 196 h 209"/>
                      <a:gd name="T6" fmla="*/ 94 w 190"/>
                      <a:gd name="T7" fmla="*/ 209 h 209"/>
                      <a:gd name="T8" fmla="*/ 45 w 190"/>
                      <a:gd name="T9" fmla="*/ 196 h 209"/>
                      <a:gd name="T10" fmla="*/ 12 w 190"/>
                      <a:gd name="T11" fmla="*/ 160 h 209"/>
                      <a:gd name="T12" fmla="*/ 0 w 190"/>
                      <a:gd name="T13" fmla="*/ 107 h 209"/>
                      <a:gd name="T14" fmla="*/ 12 w 190"/>
                      <a:gd name="T15" fmla="*/ 51 h 209"/>
                      <a:gd name="T16" fmla="*/ 46 w 190"/>
                      <a:gd name="T17" fmla="*/ 13 h 209"/>
                      <a:gd name="T18" fmla="*/ 98 w 190"/>
                      <a:gd name="T19" fmla="*/ 0 h 209"/>
                      <a:gd name="T20" fmla="*/ 146 w 190"/>
                      <a:gd name="T21" fmla="*/ 13 h 209"/>
                      <a:gd name="T22" fmla="*/ 179 w 190"/>
                      <a:gd name="T23" fmla="*/ 49 h 209"/>
                      <a:gd name="T24" fmla="*/ 190 w 190"/>
                      <a:gd name="T25" fmla="*/ 102 h 209"/>
                      <a:gd name="T26" fmla="*/ 166 w 190"/>
                      <a:gd name="T27" fmla="*/ 105 h 209"/>
                      <a:gd name="T28" fmla="*/ 147 w 190"/>
                      <a:gd name="T29" fmla="*/ 43 h 209"/>
                      <a:gd name="T30" fmla="*/ 96 w 190"/>
                      <a:gd name="T31" fmla="*/ 21 h 209"/>
                      <a:gd name="T32" fmla="*/ 59 w 190"/>
                      <a:gd name="T33" fmla="*/ 32 h 209"/>
                      <a:gd name="T34" fmla="*/ 34 w 190"/>
                      <a:gd name="T35" fmla="*/ 62 h 209"/>
                      <a:gd name="T36" fmla="*/ 25 w 190"/>
                      <a:gd name="T37" fmla="*/ 105 h 209"/>
                      <a:gd name="T38" fmla="*/ 33 w 190"/>
                      <a:gd name="T39" fmla="*/ 148 h 209"/>
                      <a:gd name="T40" fmla="*/ 58 w 190"/>
                      <a:gd name="T41" fmla="*/ 177 h 209"/>
                      <a:gd name="T42" fmla="*/ 94 w 190"/>
                      <a:gd name="T43" fmla="*/ 187 h 209"/>
                      <a:gd name="T44" fmla="*/ 147 w 190"/>
                      <a:gd name="T45" fmla="*/ 165 h 209"/>
                      <a:gd name="T46" fmla="*/ 166 w 190"/>
                      <a:gd name="T47" fmla="*/ 1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209">
                        <a:moveTo>
                          <a:pt x="190" y="102"/>
                        </a:moveTo>
                        <a:cubicBezTo>
                          <a:pt x="190" y="123"/>
                          <a:pt x="187" y="142"/>
                          <a:pt x="179" y="158"/>
                        </a:cubicBezTo>
                        <a:cubicBezTo>
                          <a:pt x="171" y="174"/>
                          <a:pt x="160" y="187"/>
                          <a:pt x="145" y="196"/>
                        </a:cubicBezTo>
                        <a:cubicBezTo>
                          <a:pt x="130" y="204"/>
                          <a:pt x="113" y="209"/>
                          <a:pt x="94" y="209"/>
                        </a:cubicBezTo>
                        <a:cubicBezTo>
                          <a:pt x="76" y="209"/>
                          <a:pt x="59" y="204"/>
                          <a:pt x="45" y="196"/>
                        </a:cubicBezTo>
                        <a:cubicBezTo>
                          <a:pt x="31" y="187"/>
                          <a:pt x="19" y="175"/>
                          <a:pt x="12" y="160"/>
                        </a:cubicBezTo>
                        <a:cubicBezTo>
                          <a:pt x="4" y="144"/>
                          <a:pt x="0" y="127"/>
                          <a:pt x="0" y="107"/>
                        </a:cubicBezTo>
                        <a:cubicBezTo>
                          <a:pt x="0" y="85"/>
                          <a:pt x="4" y="67"/>
                          <a:pt x="12" y="51"/>
                        </a:cubicBezTo>
                        <a:cubicBezTo>
                          <a:pt x="20" y="34"/>
                          <a:pt x="31" y="22"/>
                          <a:pt x="46" y="13"/>
                        </a:cubicBezTo>
                        <a:cubicBezTo>
                          <a:pt x="61" y="4"/>
                          <a:pt x="78" y="0"/>
                          <a:pt x="98" y="0"/>
                        </a:cubicBezTo>
                        <a:cubicBezTo>
                          <a:pt x="116" y="0"/>
                          <a:pt x="132" y="4"/>
                          <a:pt x="146" y="13"/>
                        </a:cubicBezTo>
                        <a:cubicBezTo>
                          <a:pt x="160" y="21"/>
                          <a:pt x="171" y="33"/>
                          <a:pt x="179" y="49"/>
                        </a:cubicBezTo>
                        <a:cubicBezTo>
                          <a:pt x="187" y="64"/>
                          <a:pt x="190" y="82"/>
                          <a:pt x="190" y="102"/>
                        </a:cubicBezTo>
                        <a:close/>
                        <a:moveTo>
                          <a:pt x="166" y="105"/>
                        </a:moveTo>
                        <a:cubicBezTo>
                          <a:pt x="166" y="79"/>
                          <a:pt x="160" y="58"/>
                          <a:pt x="147" y="43"/>
                        </a:cubicBezTo>
                        <a:cubicBezTo>
                          <a:pt x="135" y="29"/>
                          <a:pt x="118" y="21"/>
                          <a:pt x="96" y="21"/>
                        </a:cubicBezTo>
                        <a:cubicBezTo>
                          <a:pt x="82" y="21"/>
                          <a:pt x="70" y="25"/>
                          <a:pt x="59" y="32"/>
                        </a:cubicBezTo>
                        <a:cubicBezTo>
                          <a:pt x="48" y="39"/>
                          <a:pt x="40" y="49"/>
                          <a:pt x="34" y="62"/>
                        </a:cubicBezTo>
                        <a:cubicBezTo>
                          <a:pt x="28" y="74"/>
                          <a:pt x="25" y="89"/>
                          <a:pt x="25" y="105"/>
                        </a:cubicBezTo>
                        <a:cubicBezTo>
                          <a:pt x="25" y="121"/>
                          <a:pt x="27" y="135"/>
                          <a:pt x="33" y="148"/>
                        </a:cubicBezTo>
                        <a:cubicBezTo>
                          <a:pt x="39" y="160"/>
                          <a:pt x="47" y="170"/>
                          <a:pt x="58" y="177"/>
                        </a:cubicBezTo>
                        <a:cubicBezTo>
                          <a:pt x="69" y="184"/>
                          <a:pt x="81" y="187"/>
                          <a:pt x="94" y="187"/>
                        </a:cubicBezTo>
                        <a:cubicBezTo>
                          <a:pt x="117" y="187"/>
                          <a:pt x="134" y="180"/>
                          <a:pt x="147" y="165"/>
                        </a:cubicBezTo>
                        <a:cubicBezTo>
                          <a:pt x="159" y="151"/>
                          <a:pt x="166" y="131"/>
                          <a:pt x="166"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3" name="Freeform 14"/>
                  <p:cNvSpPr>
                    <a:spLocks/>
                  </p:cNvSpPr>
                  <p:nvPr/>
                </p:nvSpPr>
                <p:spPr bwMode="auto">
                  <a:xfrm>
                    <a:off x="3642" y="2073"/>
                    <a:ext cx="282" cy="351"/>
                  </a:xfrm>
                  <a:custGeom>
                    <a:avLst/>
                    <a:gdLst>
                      <a:gd name="T0" fmla="*/ 119 w 119"/>
                      <a:gd name="T1" fmla="*/ 147 h 147"/>
                      <a:gd name="T2" fmla="*/ 96 w 119"/>
                      <a:gd name="T3" fmla="*/ 147 h 147"/>
                      <a:gd name="T4" fmla="*/ 96 w 119"/>
                      <a:gd name="T5" fmla="*/ 65 h 147"/>
                      <a:gd name="T6" fmla="*/ 63 w 119"/>
                      <a:gd name="T7" fmla="*/ 19 h 147"/>
                      <a:gd name="T8" fmla="*/ 34 w 119"/>
                      <a:gd name="T9" fmla="*/ 32 h 147"/>
                      <a:gd name="T10" fmla="*/ 23 w 119"/>
                      <a:gd name="T11" fmla="*/ 65 h 147"/>
                      <a:gd name="T12" fmla="*/ 23 w 119"/>
                      <a:gd name="T13" fmla="*/ 147 h 147"/>
                      <a:gd name="T14" fmla="*/ 0 w 119"/>
                      <a:gd name="T15" fmla="*/ 147 h 147"/>
                      <a:gd name="T16" fmla="*/ 0 w 119"/>
                      <a:gd name="T17" fmla="*/ 3 h 147"/>
                      <a:gd name="T18" fmla="*/ 23 w 119"/>
                      <a:gd name="T19" fmla="*/ 3 h 147"/>
                      <a:gd name="T20" fmla="*/ 23 w 119"/>
                      <a:gd name="T21" fmla="*/ 27 h 147"/>
                      <a:gd name="T22" fmla="*/ 23 w 119"/>
                      <a:gd name="T23" fmla="*/ 27 h 147"/>
                      <a:gd name="T24" fmla="*/ 71 w 119"/>
                      <a:gd name="T25" fmla="*/ 0 h 147"/>
                      <a:gd name="T26" fmla="*/ 107 w 119"/>
                      <a:gd name="T27" fmla="*/ 15 h 147"/>
                      <a:gd name="T28" fmla="*/ 119 w 119"/>
                      <a:gd name="T29" fmla="*/ 59 h 147"/>
                      <a:gd name="T30" fmla="*/ 119 w 119"/>
                      <a:gd name="T3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47">
                        <a:moveTo>
                          <a:pt x="119" y="147"/>
                        </a:moveTo>
                        <a:cubicBezTo>
                          <a:pt x="96" y="147"/>
                          <a:pt x="96" y="147"/>
                          <a:pt x="96" y="147"/>
                        </a:cubicBezTo>
                        <a:cubicBezTo>
                          <a:pt x="96" y="65"/>
                          <a:pt x="96" y="65"/>
                          <a:pt x="96" y="65"/>
                        </a:cubicBezTo>
                        <a:cubicBezTo>
                          <a:pt x="96" y="35"/>
                          <a:pt x="85" y="19"/>
                          <a:pt x="63" y="19"/>
                        </a:cubicBezTo>
                        <a:cubicBezTo>
                          <a:pt x="51" y="19"/>
                          <a:pt x="42" y="24"/>
                          <a:pt x="34" y="32"/>
                        </a:cubicBezTo>
                        <a:cubicBezTo>
                          <a:pt x="27" y="41"/>
                          <a:pt x="23" y="52"/>
                          <a:pt x="23" y="65"/>
                        </a:cubicBezTo>
                        <a:cubicBezTo>
                          <a:pt x="23" y="147"/>
                          <a:pt x="23" y="147"/>
                          <a:pt x="23" y="147"/>
                        </a:cubicBezTo>
                        <a:cubicBezTo>
                          <a:pt x="0" y="147"/>
                          <a:pt x="0" y="147"/>
                          <a:pt x="0" y="147"/>
                        </a:cubicBezTo>
                        <a:cubicBezTo>
                          <a:pt x="0" y="3"/>
                          <a:pt x="0" y="3"/>
                          <a:pt x="0" y="3"/>
                        </a:cubicBezTo>
                        <a:cubicBezTo>
                          <a:pt x="23" y="3"/>
                          <a:pt x="23" y="3"/>
                          <a:pt x="23" y="3"/>
                        </a:cubicBezTo>
                        <a:cubicBezTo>
                          <a:pt x="23" y="27"/>
                          <a:pt x="23" y="27"/>
                          <a:pt x="23" y="27"/>
                        </a:cubicBezTo>
                        <a:cubicBezTo>
                          <a:pt x="23" y="27"/>
                          <a:pt x="23" y="27"/>
                          <a:pt x="23" y="27"/>
                        </a:cubicBezTo>
                        <a:cubicBezTo>
                          <a:pt x="34" y="9"/>
                          <a:pt x="50" y="0"/>
                          <a:pt x="71" y="0"/>
                        </a:cubicBezTo>
                        <a:cubicBezTo>
                          <a:pt x="87" y="0"/>
                          <a:pt x="99" y="5"/>
                          <a:pt x="107" y="15"/>
                        </a:cubicBezTo>
                        <a:cubicBezTo>
                          <a:pt x="115" y="25"/>
                          <a:pt x="119" y="40"/>
                          <a:pt x="119" y="59"/>
                        </a:cubicBezTo>
                        <a:lnTo>
                          <a:pt x="119"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4" name="Freeform 15"/>
                  <p:cNvSpPr>
                    <a:spLocks noEditPoints="1"/>
                  </p:cNvSpPr>
                  <p:nvPr/>
                </p:nvSpPr>
                <p:spPr bwMode="auto">
                  <a:xfrm>
                    <a:off x="3986" y="2073"/>
                    <a:ext cx="295" cy="361"/>
                  </a:xfrm>
                  <a:custGeom>
                    <a:avLst/>
                    <a:gdLst>
                      <a:gd name="T0" fmla="*/ 125 w 125"/>
                      <a:gd name="T1" fmla="*/ 81 h 151"/>
                      <a:gd name="T2" fmla="*/ 24 w 125"/>
                      <a:gd name="T3" fmla="*/ 81 h 151"/>
                      <a:gd name="T4" fmla="*/ 36 w 125"/>
                      <a:gd name="T5" fmla="*/ 118 h 151"/>
                      <a:gd name="T6" fmla="*/ 71 w 125"/>
                      <a:gd name="T7" fmla="*/ 131 h 151"/>
                      <a:gd name="T8" fmla="*/ 115 w 125"/>
                      <a:gd name="T9" fmla="*/ 115 h 151"/>
                      <a:gd name="T10" fmla="*/ 115 w 125"/>
                      <a:gd name="T11" fmla="*/ 137 h 151"/>
                      <a:gd name="T12" fmla="*/ 65 w 125"/>
                      <a:gd name="T13" fmla="*/ 151 h 151"/>
                      <a:gd name="T14" fmla="*/ 17 w 125"/>
                      <a:gd name="T15" fmla="*/ 131 h 151"/>
                      <a:gd name="T16" fmla="*/ 0 w 125"/>
                      <a:gd name="T17" fmla="*/ 76 h 151"/>
                      <a:gd name="T18" fmla="*/ 8 w 125"/>
                      <a:gd name="T19" fmla="*/ 37 h 151"/>
                      <a:gd name="T20" fmla="*/ 32 w 125"/>
                      <a:gd name="T21" fmla="*/ 9 h 151"/>
                      <a:gd name="T22" fmla="*/ 66 w 125"/>
                      <a:gd name="T23" fmla="*/ 0 h 151"/>
                      <a:gd name="T24" fmla="*/ 110 w 125"/>
                      <a:gd name="T25" fmla="*/ 18 h 151"/>
                      <a:gd name="T26" fmla="*/ 125 w 125"/>
                      <a:gd name="T27" fmla="*/ 69 h 151"/>
                      <a:gd name="T28" fmla="*/ 125 w 125"/>
                      <a:gd name="T29" fmla="*/ 81 h 151"/>
                      <a:gd name="T30" fmla="*/ 102 w 125"/>
                      <a:gd name="T31" fmla="*/ 61 h 151"/>
                      <a:gd name="T32" fmla="*/ 92 w 125"/>
                      <a:gd name="T33" fmla="*/ 30 h 151"/>
                      <a:gd name="T34" fmla="*/ 66 w 125"/>
                      <a:gd name="T35" fmla="*/ 19 h 151"/>
                      <a:gd name="T36" fmla="*/ 38 w 125"/>
                      <a:gd name="T37" fmla="*/ 31 h 151"/>
                      <a:gd name="T38" fmla="*/ 24 w 125"/>
                      <a:gd name="T39" fmla="*/ 61 h 151"/>
                      <a:gd name="T40" fmla="*/ 102 w 125"/>
                      <a:gd name="T41" fmla="*/ 6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1">
                        <a:moveTo>
                          <a:pt x="125" y="81"/>
                        </a:moveTo>
                        <a:cubicBezTo>
                          <a:pt x="24" y="81"/>
                          <a:pt x="24" y="81"/>
                          <a:pt x="24" y="81"/>
                        </a:cubicBezTo>
                        <a:cubicBezTo>
                          <a:pt x="24" y="97"/>
                          <a:pt x="28" y="110"/>
                          <a:pt x="36" y="118"/>
                        </a:cubicBezTo>
                        <a:cubicBezTo>
                          <a:pt x="45" y="127"/>
                          <a:pt x="56" y="131"/>
                          <a:pt x="71" y="131"/>
                        </a:cubicBezTo>
                        <a:cubicBezTo>
                          <a:pt x="87" y="131"/>
                          <a:pt x="102" y="126"/>
                          <a:pt x="115" y="115"/>
                        </a:cubicBezTo>
                        <a:cubicBezTo>
                          <a:pt x="115" y="137"/>
                          <a:pt x="115" y="137"/>
                          <a:pt x="115" y="137"/>
                        </a:cubicBezTo>
                        <a:cubicBezTo>
                          <a:pt x="103" y="146"/>
                          <a:pt x="86" y="151"/>
                          <a:pt x="65" y="151"/>
                        </a:cubicBezTo>
                        <a:cubicBezTo>
                          <a:pt x="44" y="151"/>
                          <a:pt x="28" y="144"/>
                          <a:pt x="17" y="131"/>
                        </a:cubicBezTo>
                        <a:cubicBezTo>
                          <a:pt x="5" y="118"/>
                          <a:pt x="0" y="99"/>
                          <a:pt x="0" y="76"/>
                        </a:cubicBezTo>
                        <a:cubicBezTo>
                          <a:pt x="0" y="62"/>
                          <a:pt x="3" y="48"/>
                          <a:pt x="8" y="37"/>
                        </a:cubicBezTo>
                        <a:cubicBezTo>
                          <a:pt x="14" y="25"/>
                          <a:pt x="22" y="16"/>
                          <a:pt x="32" y="9"/>
                        </a:cubicBezTo>
                        <a:cubicBezTo>
                          <a:pt x="42" y="3"/>
                          <a:pt x="53" y="0"/>
                          <a:pt x="66" y="0"/>
                        </a:cubicBezTo>
                        <a:cubicBezTo>
                          <a:pt x="85" y="0"/>
                          <a:pt x="99" y="6"/>
                          <a:pt x="110" y="18"/>
                        </a:cubicBezTo>
                        <a:cubicBezTo>
                          <a:pt x="120" y="30"/>
                          <a:pt x="125" y="47"/>
                          <a:pt x="125" y="69"/>
                        </a:cubicBezTo>
                        <a:lnTo>
                          <a:pt x="125" y="81"/>
                        </a:lnTo>
                        <a:close/>
                        <a:moveTo>
                          <a:pt x="102" y="61"/>
                        </a:moveTo>
                        <a:cubicBezTo>
                          <a:pt x="101" y="48"/>
                          <a:pt x="98" y="38"/>
                          <a:pt x="92" y="30"/>
                        </a:cubicBezTo>
                        <a:cubicBezTo>
                          <a:pt x="86" y="23"/>
                          <a:pt x="77" y="19"/>
                          <a:pt x="66" y="19"/>
                        </a:cubicBezTo>
                        <a:cubicBezTo>
                          <a:pt x="55" y="19"/>
                          <a:pt x="46" y="23"/>
                          <a:pt x="38" y="31"/>
                        </a:cubicBezTo>
                        <a:cubicBezTo>
                          <a:pt x="31" y="39"/>
                          <a:pt x="26" y="49"/>
                          <a:pt x="24" y="61"/>
                        </a:cubicBezTo>
                        <a:lnTo>
                          <a:pt x="10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5" name="Freeform 16"/>
                  <p:cNvSpPr>
                    <a:spLocks noEditPoints="1"/>
                  </p:cNvSpPr>
                  <p:nvPr/>
                </p:nvSpPr>
                <p:spPr bwMode="auto">
                  <a:xfrm>
                    <a:off x="4352" y="1944"/>
                    <a:ext cx="384" cy="480"/>
                  </a:xfrm>
                  <a:custGeom>
                    <a:avLst/>
                    <a:gdLst>
                      <a:gd name="T0" fmla="*/ 162 w 162"/>
                      <a:gd name="T1" fmla="*/ 98 h 201"/>
                      <a:gd name="T2" fmla="*/ 148 w 162"/>
                      <a:gd name="T3" fmla="*/ 152 h 201"/>
                      <a:gd name="T4" fmla="*/ 110 w 162"/>
                      <a:gd name="T5" fmla="*/ 188 h 201"/>
                      <a:gd name="T6" fmla="*/ 53 w 162"/>
                      <a:gd name="T7" fmla="*/ 201 h 201"/>
                      <a:gd name="T8" fmla="*/ 0 w 162"/>
                      <a:gd name="T9" fmla="*/ 201 h 201"/>
                      <a:gd name="T10" fmla="*/ 0 w 162"/>
                      <a:gd name="T11" fmla="*/ 0 h 201"/>
                      <a:gd name="T12" fmla="*/ 56 w 162"/>
                      <a:gd name="T13" fmla="*/ 0 h 201"/>
                      <a:gd name="T14" fmla="*/ 162 w 162"/>
                      <a:gd name="T15" fmla="*/ 98 h 201"/>
                      <a:gd name="T16" fmla="*/ 137 w 162"/>
                      <a:gd name="T17" fmla="*/ 98 h 201"/>
                      <a:gd name="T18" fmla="*/ 55 w 162"/>
                      <a:gd name="T19" fmla="*/ 21 h 201"/>
                      <a:gd name="T20" fmla="*/ 23 w 162"/>
                      <a:gd name="T21" fmla="*/ 21 h 201"/>
                      <a:gd name="T22" fmla="*/ 23 w 162"/>
                      <a:gd name="T23" fmla="*/ 180 h 201"/>
                      <a:gd name="T24" fmla="*/ 53 w 162"/>
                      <a:gd name="T25" fmla="*/ 180 h 201"/>
                      <a:gd name="T26" fmla="*/ 115 w 162"/>
                      <a:gd name="T27" fmla="*/ 159 h 201"/>
                      <a:gd name="T28" fmla="*/ 137 w 162"/>
                      <a:gd name="T29" fmla="*/ 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201">
                        <a:moveTo>
                          <a:pt x="162" y="98"/>
                        </a:moveTo>
                        <a:cubicBezTo>
                          <a:pt x="162" y="118"/>
                          <a:pt x="157" y="136"/>
                          <a:pt x="148" y="152"/>
                        </a:cubicBezTo>
                        <a:cubicBezTo>
                          <a:pt x="139" y="168"/>
                          <a:pt x="127" y="180"/>
                          <a:pt x="110" y="188"/>
                        </a:cubicBezTo>
                        <a:cubicBezTo>
                          <a:pt x="94" y="197"/>
                          <a:pt x="75" y="201"/>
                          <a:pt x="53" y="201"/>
                        </a:cubicBezTo>
                        <a:cubicBezTo>
                          <a:pt x="0" y="201"/>
                          <a:pt x="0" y="201"/>
                          <a:pt x="0" y="201"/>
                        </a:cubicBezTo>
                        <a:cubicBezTo>
                          <a:pt x="0" y="0"/>
                          <a:pt x="0" y="0"/>
                          <a:pt x="0" y="0"/>
                        </a:cubicBezTo>
                        <a:cubicBezTo>
                          <a:pt x="56" y="0"/>
                          <a:pt x="56" y="0"/>
                          <a:pt x="56" y="0"/>
                        </a:cubicBezTo>
                        <a:cubicBezTo>
                          <a:pt x="127" y="0"/>
                          <a:pt x="162" y="32"/>
                          <a:pt x="162" y="98"/>
                        </a:cubicBezTo>
                        <a:close/>
                        <a:moveTo>
                          <a:pt x="137" y="98"/>
                        </a:moveTo>
                        <a:cubicBezTo>
                          <a:pt x="137" y="47"/>
                          <a:pt x="110" y="21"/>
                          <a:pt x="55" y="21"/>
                        </a:cubicBezTo>
                        <a:cubicBezTo>
                          <a:pt x="23" y="21"/>
                          <a:pt x="23" y="21"/>
                          <a:pt x="23" y="21"/>
                        </a:cubicBezTo>
                        <a:cubicBezTo>
                          <a:pt x="23" y="180"/>
                          <a:pt x="23" y="180"/>
                          <a:pt x="23" y="180"/>
                        </a:cubicBezTo>
                        <a:cubicBezTo>
                          <a:pt x="53" y="180"/>
                          <a:pt x="53" y="180"/>
                          <a:pt x="53" y="180"/>
                        </a:cubicBezTo>
                        <a:cubicBezTo>
                          <a:pt x="80" y="180"/>
                          <a:pt x="101" y="173"/>
                          <a:pt x="115" y="159"/>
                        </a:cubicBezTo>
                        <a:cubicBezTo>
                          <a:pt x="130" y="144"/>
                          <a:pt x="137" y="124"/>
                          <a:pt x="137"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6" name="Freeform 17"/>
                  <p:cNvSpPr>
                    <a:spLocks/>
                  </p:cNvSpPr>
                  <p:nvPr/>
                </p:nvSpPr>
                <p:spPr bwMode="auto">
                  <a:xfrm>
                    <a:off x="4804" y="2075"/>
                    <a:ext cx="180" cy="349"/>
                  </a:xfrm>
                  <a:custGeom>
                    <a:avLst/>
                    <a:gdLst>
                      <a:gd name="T0" fmla="*/ 76 w 76"/>
                      <a:gd name="T1" fmla="*/ 26 h 146"/>
                      <a:gd name="T2" fmla="*/ 58 w 76"/>
                      <a:gd name="T3" fmla="*/ 21 h 146"/>
                      <a:gd name="T4" fmla="*/ 33 w 76"/>
                      <a:gd name="T5" fmla="*/ 35 h 146"/>
                      <a:gd name="T6" fmla="*/ 24 w 76"/>
                      <a:gd name="T7" fmla="*/ 73 h 146"/>
                      <a:gd name="T8" fmla="*/ 24 w 76"/>
                      <a:gd name="T9" fmla="*/ 146 h 146"/>
                      <a:gd name="T10" fmla="*/ 0 w 76"/>
                      <a:gd name="T11" fmla="*/ 146 h 146"/>
                      <a:gd name="T12" fmla="*/ 0 w 76"/>
                      <a:gd name="T13" fmla="*/ 2 h 146"/>
                      <a:gd name="T14" fmla="*/ 24 w 76"/>
                      <a:gd name="T15" fmla="*/ 2 h 146"/>
                      <a:gd name="T16" fmla="*/ 24 w 76"/>
                      <a:gd name="T17" fmla="*/ 32 h 146"/>
                      <a:gd name="T18" fmla="*/ 24 w 76"/>
                      <a:gd name="T19" fmla="*/ 32 h 146"/>
                      <a:gd name="T20" fmla="*/ 39 w 76"/>
                      <a:gd name="T21" fmla="*/ 8 h 146"/>
                      <a:gd name="T22" fmla="*/ 62 w 76"/>
                      <a:gd name="T23" fmla="*/ 0 h 146"/>
                      <a:gd name="T24" fmla="*/ 76 w 76"/>
                      <a:gd name="T25" fmla="*/ 2 h 146"/>
                      <a:gd name="T26" fmla="*/ 76 w 76"/>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46">
                        <a:moveTo>
                          <a:pt x="76" y="26"/>
                        </a:moveTo>
                        <a:cubicBezTo>
                          <a:pt x="71" y="22"/>
                          <a:pt x="66" y="21"/>
                          <a:pt x="58" y="21"/>
                        </a:cubicBezTo>
                        <a:cubicBezTo>
                          <a:pt x="48" y="21"/>
                          <a:pt x="39" y="26"/>
                          <a:pt x="33" y="35"/>
                        </a:cubicBezTo>
                        <a:cubicBezTo>
                          <a:pt x="27" y="45"/>
                          <a:pt x="24" y="57"/>
                          <a:pt x="24" y="73"/>
                        </a:cubicBezTo>
                        <a:cubicBezTo>
                          <a:pt x="24" y="146"/>
                          <a:pt x="24" y="146"/>
                          <a:pt x="24" y="146"/>
                        </a:cubicBezTo>
                        <a:cubicBezTo>
                          <a:pt x="0" y="146"/>
                          <a:pt x="0" y="146"/>
                          <a:pt x="0" y="146"/>
                        </a:cubicBezTo>
                        <a:cubicBezTo>
                          <a:pt x="0" y="2"/>
                          <a:pt x="0" y="2"/>
                          <a:pt x="0" y="2"/>
                        </a:cubicBezTo>
                        <a:cubicBezTo>
                          <a:pt x="24" y="2"/>
                          <a:pt x="24" y="2"/>
                          <a:pt x="24" y="2"/>
                        </a:cubicBezTo>
                        <a:cubicBezTo>
                          <a:pt x="24" y="32"/>
                          <a:pt x="24" y="32"/>
                          <a:pt x="24" y="32"/>
                        </a:cubicBezTo>
                        <a:cubicBezTo>
                          <a:pt x="24" y="32"/>
                          <a:pt x="24" y="32"/>
                          <a:pt x="24" y="32"/>
                        </a:cubicBezTo>
                        <a:cubicBezTo>
                          <a:pt x="27" y="22"/>
                          <a:pt x="32" y="14"/>
                          <a:pt x="39" y="8"/>
                        </a:cubicBezTo>
                        <a:cubicBezTo>
                          <a:pt x="46" y="3"/>
                          <a:pt x="53" y="0"/>
                          <a:pt x="62" y="0"/>
                        </a:cubicBezTo>
                        <a:cubicBezTo>
                          <a:pt x="68" y="0"/>
                          <a:pt x="72" y="0"/>
                          <a:pt x="76" y="2"/>
                        </a:cubicBezTo>
                        <a:lnTo>
                          <a:pt x="7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7" name="Freeform 18"/>
                  <p:cNvSpPr>
                    <a:spLocks noEditPoints="1"/>
                  </p:cNvSpPr>
                  <p:nvPr/>
                </p:nvSpPr>
                <p:spPr bwMode="auto">
                  <a:xfrm>
                    <a:off x="5017" y="1922"/>
                    <a:ext cx="74" cy="502"/>
                  </a:xfrm>
                  <a:custGeom>
                    <a:avLst/>
                    <a:gdLst>
                      <a:gd name="T0" fmla="*/ 31 w 31"/>
                      <a:gd name="T1" fmla="*/ 15 h 210"/>
                      <a:gd name="T2" fmla="*/ 26 w 31"/>
                      <a:gd name="T3" fmla="*/ 25 h 210"/>
                      <a:gd name="T4" fmla="*/ 15 w 31"/>
                      <a:gd name="T5" fmla="*/ 30 h 210"/>
                      <a:gd name="T6" fmla="*/ 5 w 31"/>
                      <a:gd name="T7" fmla="*/ 25 h 210"/>
                      <a:gd name="T8" fmla="*/ 0 w 31"/>
                      <a:gd name="T9" fmla="*/ 15 h 210"/>
                      <a:gd name="T10" fmla="*/ 5 w 31"/>
                      <a:gd name="T11" fmla="*/ 4 h 210"/>
                      <a:gd name="T12" fmla="*/ 15 w 31"/>
                      <a:gd name="T13" fmla="*/ 0 h 210"/>
                      <a:gd name="T14" fmla="*/ 26 w 31"/>
                      <a:gd name="T15" fmla="*/ 4 h 210"/>
                      <a:gd name="T16" fmla="*/ 31 w 31"/>
                      <a:gd name="T17" fmla="*/ 15 h 210"/>
                      <a:gd name="T18" fmla="*/ 27 w 31"/>
                      <a:gd name="T19" fmla="*/ 210 h 210"/>
                      <a:gd name="T20" fmla="*/ 4 w 31"/>
                      <a:gd name="T21" fmla="*/ 210 h 210"/>
                      <a:gd name="T22" fmla="*/ 4 w 31"/>
                      <a:gd name="T23" fmla="*/ 66 h 210"/>
                      <a:gd name="T24" fmla="*/ 27 w 31"/>
                      <a:gd name="T25" fmla="*/ 66 h 210"/>
                      <a:gd name="T26" fmla="*/ 27 w 31"/>
                      <a:gd name="T2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10">
                        <a:moveTo>
                          <a:pt x="31" y="15"/>
                        </a:moveTo>
                        <a:cubicBezTo>
                          <a:pt x="31" y="19"/>
                          <a:pt x="29" y="22"/>
                          <a:pt x="26" y="25"/>
                        </a:cubicBezTo>
                        <a:cubicBezTo>
                          <a:pt x="23" y="28"/>
                          <a:pt x="20" y="30"/>
                          <a:pt x="15" y="30"/>
                        </a:cubicBezTo>
                        <a:cubicBezTo>
                          <a:pt x="11" y="30"/>
                          <a:pt x="8" y="28"/>
                          <a:pt x="5" y="25"/>
                        </a:cubicBezTo>
                        <a:cubicBezTo>
                          <a:pt x="2" y="23"/>
                          <a:pt x="0" y="19"/>
                          <a:pt x="0" y="15"/>
                        </a:cubicBezTo>
                        <a:cubicBezTo>
                          <a:pt x="0" y="11"/>
                          <a:pt x="2" y="7"/>
                          <a:pt x="5" y="4"/>
                        </a:cubicBezTo>
                        <a:cubicBezTo>
                          <a:pt x="7" y="1"/>
                          <a:pt x="11" y="0"/>
                          <a:pt x="15" y="0"/>
                        </a:cubicBezTo>
                        <a:cubicBezTo>
                          <a:pt x="20" y="0"/>
                          <a:pt x="23" y="1"/>
                          <a:pt x="26" y="4"/>
                        </a:cubicBezTo>
                        <a:cubicBezTo>
                          <a:pt x="29" y="7"/>
                          <a:pt x="31" y="10"/>
                          <a:pt x="31" y="15"/>
                        </a:cubicBezTo>
                        <a:close/>
                        <a:moveTo>
                          <a:pt x="27" y="210"/>
                        </a:moveTo>
                        <a:cubicBezTo>
                          <a:pt x="4" y="210"/>
                          <a:pt x="4" y="210"/>
                          <a:pt x="4" y="210"/>
                        </a:cubicBezTo>
                        <a:cubicBezTo>
                          <a:pt x="4" y="66"/>
                          <a:pt x="4" y="66"/>
                          <a:pt x="4" y="66"/>
                        </a:cubicBezTo>
                        <a:cubicBezTo>
                          <a:pt x="27" y="66"/>
                          <a:pt x="27" y="66"/>
                          <a:pt x="27" y="66"/>
                        </a:cubicBezTo>
                        <a:lnTo>
                          <a:pt x="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8" name="Freeform 19"/>
                  <p:cNvSpPr>
                    <a:spLocks/>
                  </p:cNvSpPr>
                  <p:nvPr/>
                </p:nvSpPr>
                <p:spPr bwMode="auto">
                  <a:xfrm>
                    <a:off x="5124" y="2080"/>
                    <a:ext cx="317" cy="344"/>
                  </a:xfrm>
                  <a:custGeom>
                    <a:avLst/>
                    <a:gdLst>
                      <a:gd name="T0" fmla="*/ 134 w 134"/>
                      <a:gd name="T1" fmla="*/ 0 h 144"/>
                      <a:gd name="T2" fmla="*/ 77 w 134"/>
                      <a:gd name="T3" fmla="*/ 144 h 144"/>
                      <a:gd name="T4" fmla="*/ 54 w 134"/>
                      <a:gd name="T5" fmla="*/ 144 h 144"/>
                      <a:gd name="T6" fmla="*/ 0 w 134"/>
                      <a:gd name="T7" fmla="*/ 0 h 144"/>
                      <a:gd name="T8" fmla="*/ 25 w 134"/>
                      <a:gd name="T9" fmla="*/ 0 h 144"/>
                      <a:gd name="T10" fmla="*/ 62 w 134"/>
                      <a:gd name="T11" fmla="*/ 105 h 144"/>
                      <a:gd name="T12" fmla="*/ 67 w 134"/>
                      <a:gd name="T13" fmla="*/ 125 h 144"/>
                      <a:gd name="T14" fmla="*/ 67 w 134"/>
                      <a:gd name="T15" fmla="*/ 125 h 144"/>
                      <a:gd name="T16" fmla="*/ 72 w 134"/>
                      <a:gd name="T17" fmla="*/ 105 h 144"/>
                      <a:gd name="T18" fmla="*/ 110 w 134"/>
                      <a:gd name="T19" fmla="*/ 0 h 144"/>
                      <a:gd name="T20" fmla="*/ 134 w 134"/>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44">
                        <a:moveTo>
                          <a:pt x="134" y="0"/>
                        </a:moveTo>
                        <a:cubicBezTo>
                          <a:pt x="77" y="144"/>
                          <a:pt x="77" y="144"/>
                          <a:pt x="77" y="144"/>
                        </a:cubicBezTo>
                        <a:cubicBezTo>
                          <a:pt x="54" y="144"/>
                          <a:pt x="54" y="144"/>
                          <a:pt x="54" y="144"/>
                        </a:cubicBezTo>
                        <a:cubicBezTo>
                          <a:pt x="0" y="0"/>
                          <a:pt x="0" y="0"/>
                          <a:pt x="0" y="0"/>
                        </a:cubicBezTo>
                        <a:cubicBezTo>
                          <a:pt x="25" y="0"/>
                          <a:pt x="25" y="0"/>
                          <a:pt x="25" y="0"/>
                        </a:cubicBezTo>
                        <a:cubicBezTo>
                          <a:pt x="62" y="105"/>
                          <a:pt x="62" y="105"/>
                          <a:pt x="62" y="105"/>
                        </a:cubicBezTo>
                        <a:cubicBezTo>
                          <a:pt x="64" y="110"/>
                          <a:pt x="65" y="117"/>
                          <a:pt x="67" y="125"/>
                        </a:cubicBezTo>
                        <a:cubicBezTo>
                          <a:pt x="67" y="125"/>
                          <a:pt x="67" y="125"/>
                          <a:pt x="67" y="125"/>
                        </a:cubicBezTo>
                        <a:cubicBezTo>
                          <a:pt x="68" y="118"/>
                          <a:pt x="70" y="111"/>
                          <a:pt x="72" y="105"/>
                        </a:cubicBezTo>
                        <a:cubicBezTo>
                          <a:pt x="110" y="0"/>
                          <a:pt x="110" y="0"/>
                          <a:pt x="110" y="0"/>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9" name="Freeform 20"/>
                  <p:cNvSpPr>
                    <a:spLocks noEditPoints="1"/>
                  </p:cNvSpPr>
                  <p:nvPr/>
                </p:nvSpPr>
                <p:spPr bwMode="auto">
                  <a:xfrm>
                    <a:off x="5458" y="2073"/>
                    <a:ext cx="296" cy="361"/>
                  </a:xfrm>
                  <a:custGeom>
                    <a:avLst/>
                    <a:gdLst>
                      <a:gd name="T0" fmla="*/ 125 w 125"/>
                      <a:gd name="T1" fmla="*/ 81 h 151"/>
                      <a:gd name="T2" fmla="*/ 24 w 125"/>
                      <a:gd name="T3" fmla="*/ 81 h 151"/>
                      <a:gd name="T4" fmla="*/ 37 w 125"/>
                      <a:gd name="T5" fmla="*/ 118 h 151"/>
                      <a:gd name="T6" fmla="*/ 71 w 125"/>
                      <a:gd name="T7" fmla="*/ 131 h 151"/>
                      <a:gd name="T8" fmla="*/ 115 w 125"/>
                      <a:gd name="T9" fmla="*/ 115 h 151"/>
                      <a:gd name="T10" fmla="*/ 115 w 125"/>
                      <a:gd name="T11" fmla="*/ 137 h 151"/>
                      <a:gd name="T12" fmla="*/ 65 w 125"/>
                      <a:gd name="T13" fmla="*/ 151 h 151"/>
                      <a:gd name="T14" fmla="*/ 17 w 125"/>
                      <a:gd name="T15" fmla="*/ 131 h 151"/>
                      <a:gd name="T16" fmla="*/ 0 w 125"/>
                      <a:gd name="T17" fmla="*/ 76 h 151"/>
                      <a:gd name="T18" fmla="*/ 9 w 125"/>
                      <a:gd name="T19" fmla="*/ 37 h 151"/>
                      <a:gd name="T20" fmla="*/ 32 w 125"/>
                      <a:gd name="T21" fmla="*/ 9 h 151"/>
                      <a:gd name="T22" fmla="*/ 66 w 125"/>
                      <a:gd name="T23" fmla="*/ 0 h 151"/>
                      <a:gd name="T24" fmla="*/ 110 w 125"/>
                      <a:gd name="T25" fmla="*/ 18 h 151"/>
                      <a:gd name="T26" fmla="*/ 125 w 125"/>
                      <a:gd name="T27" fmla="*/ 69 h 151"/>
                      <a:gd name="T28" fmla="*/ 125 w 125"/>
                      <a:gd name="T29" fmla="*/ 81 h 151"/>
                      <a:gd name="T30" fmla="*/ 102 w 125"/>
                      <a:gd name="T31" fmla="*/ 61 h 151"/>
                      <a:gd name="T32" fmla="*/ 92 w 125"/>
                      <a:gd name="T33" fmla="*/ 30 h 151"/>
                      <a:gd name="T34" fmla="*/ 66 w 125"/>
                      <a:gd name="T35" fmla="*/ 19 h 151"/>
                      <a:gd name="T36" fmla="*/ 38 w 125"/>
                      <a:gd name="T37" fmla="*/ 31 h 151"/>
                      <a:gd name="T38" fmla="*/ 24 w 125"/>
                      <a:gd name="T39" fmla="*/ 61 h 151"/>
                      <a:gd name="T40" fmla="*/ 102 w 125"/>
                      <a:gd name="T41" fmla="*/ 6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1">
                        <a:moveTo>
                          <a:pt x="125" y="81"/>
                        </a:moveTo>
                        <a:cubicBezTo>
                          <a:pt x="24" y="81"/>
                          <a:pt x="24" y="81"/>
                          <a:pt x="24" y="81"/>
                        </a:cubicBezTo>
                        <a:cubicBezTo>
                          <a:pt x="24" y="97"/>
                          <a:pt x="28" y="110"/>
                          <a:pt x="37" y="118"/>
                        </a:cubicBezTo>
                        <a:cubicBezTo>
                          <a:pt x="45" y="127"/>
                          <a:pt x="56" y="131"/>
                          <a:pt x="71" y="131"/>
                        </a:cubicBezTo>
                        <a:cubicBezTo>
                          <a:pt x="87" y="131"/>
                          <a:pt x="102" y="126"/>
                          <a:pt x="115" y="115"/>
                        </a:cubicBezTo>
                        <a:cubicBezTo>
                          <a:pt x="115" y="137"/>
                          <a:pt x="115" y="137"/>
                          <a:pt x="115" y="137"/>
                        </a:cubicBezTo>
                        <a:cubicBezTo>
                          <a:pt x="103" y="146"/>
                          <a:pt x="86" y="151"/>
                          <a:pt x="65" y="151"/>
                        </a:cubicBezTo>
                        <a:cubicBezTo>
                          <a:pt x="45" y="151"/>
                          <a:pt x="29" y="144"/>
                          <a:pt x="17" y="131"/>
                        </a:cubicBezTo>
                        <a:cubicBezTo>
                          <a:pt x="6" y="118"/>
                          <a:pt x="0" y="99"/>
                          <a:pt x="0" y="76"/>
                        </a:cubicBezTo>
                        <a:cubicBezTo>
                          <a:pt x="0" y="62"/>
                          <a:pt x="3" y="48"/>
                          <a:pt x="9" y="37"/>
                        </a:cubicBezTo>
                        <a:cubicBezTo>
                          <a:pt x="14" y="25"/>
                          <a:pt x="22" y="16"/>
                          <a:pt x="32" y="9"/>
                        </a:cubicBezTo>
                        <a:cubicBezTo>
                          <a:pt x="43" y="3"/>
                          <a:pt x="54" y="0"/>
                          <a:pt x="66" y="0"/>
                        </a:cubicBezTo>
                        <a:cubicBezTo>
                          <a:pt x="85" y="0"/>
                          <a:pt x="99" y="6"/>
                          <a:pt x="110" y="18"/>
                        </a:cubicBezTo>
                        <a:cubicBezTo>
                          <a:pt x="120" y="30"/>
                          <a:pt x="125" y="47"/>
                          <a:pt x="125" y="69"/>
                        </a:cubicBezTo>
                        <a:lnTo>
                          <a:pt x="125" y="81"/>
                        </a:lnTo>
                        <a:close/>
                        <a:moveTo>
                          <a:pt x="102" y="61"/>
                        </a:moveTo>
                        <a:cubicBezTo>
                          <a:pt x="102" y="48"/>
                          <a:pt x="98" y="38"/>
                          <a:pt x="92" y="30"/>
                        </a:cubicBezTo>
                        <a:cubicBezTo>
                          <a:pt x="86" y="23"/>
                          <a:pt x="77" y="19"/>
                          <a:pt x="66" y="19"/>
                        </a:cubicBezTo>
                        <a:cubicBezTo>
                          <a:pt x="55" y="19"/>
                          <a:pt x="46" y="23"/>
                          <a:pt x="38" y="31"/>
                        </a:cubicBezTo>
                        <a:cubicBezTo>
                          <a:pt x="31" y="39"/>
                          <a:pt x="26" y="49"/>
                          <a:pt x="24" y="61"/>
                        </a:cubicBezTo>
                        <a:lnTo>
                          <a:pt x="10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38" name="Group 32"/>
                <p:cNvGrpSpPr>
                  <a:grpSpLocks noChangeAspect="1"/>
                </p:cNvGrpSpPr>
                <p:nvPr/>
              </p:nvGrpSpPr>
              <p:grpSpPr bwMode="auto">
                <a:xfrm>
                  <a:off x="683707" y="5582566"/>
                  <a:ext cx="1111070" cy="358174"/>
                  <a:chOff x="3382" y="2013"/>
                  <a:chExt cx="912" cy="294"/>
                </a:xfrm>
                <a:solidFill>
                  <a:schemeClr val="tx1"/>
                </a:solidFill>
              </p:grpSpPr>
              <p:sp>
                <p:nvSpPr>
                  <p:cNvPr id="240" name="Freeform 33"/>
                  <p:cNvSpPr>
                    <a:spLocks noEditPoints="1"/>
                  </p:cNvSpPr>
                  <p:nvPr/>
                </p:nvSpPr>
                <p:spPr bwMode="auto">
                  <a:xfrm>
                    <a:off x="3756" y="2104"/>
                    <a:ext cx="95" cy="107"/>
                  </a:xfrm>
                  <a:custGeom>
                    <a:avLst/>
                    <a:gdLst>
                      <a:gd name="T0" fmla="*/ 40 w 40"/>
                      <a:gd name="T1" fmla="*/ 22 h 44"/>
                      <a:gd name="T2" fmla="*/ 37 w 40"/>
                      <a:gd name="T3" fmla="*/ 33 h 44"/>
                      <a:gd name="T4" fmla="*/ 30 w 40"/>
                      <a:gd name="T5" fmla="*/ 41 h 44"/>
                      <a:gd name="T6" fmla="*/ 20 w 40"/>
                      <a:gd name="T7" fmla="*/ 44 h 44"/>
                      <a:gd name="T8" fmla="*/ 9 w 40"/>
                      <a:gd name="T9" fmla="*/ 41 h 44"/>
                      <a:gd name="T10" fmla="*/ 2 w 40"/>
                      <a:gd name="T11" fmla="*/ 34 h 44"/>
                      <a:gd name="T12" fmla="*/ 0 w 40"/>
                      <a:gd name="T13" fmla="*/ 23 h 44"/>
                      <a:gd name="T14" fmla="*/ 2 w 40"/>
                      <a:gd name="T15" fmla="*/ 11 h 44"/>
                      <a:gd name="T16" fmla="*/ 10 w 40"/>
                      <a:gd name="T17" fmla="*/ 3 h 44"/>
                      <a:gd name="T18" fmla="*/ 20 w 40"/>
                      <a:gd name="T19" fmla="*/ 0 h 44"/>
                      <a:gd name="T20" fmla="*/ 30 w 40"/>
                      <a:gd name="T21" fmla="*/ 3 h 44"/>
                      <a:gd name="T22" fmla="*/ 37 w 40"/>
                      <a:gd name="T23" fmla="*/ 11 h 44"/>
                      <a:gd name="T24" fmla="*/ 40 w 40"/>
                      <a:gd name="T25" fmla="*/ 22 h 44"/>
                      <a:gd name="T26" fmla="*/ 34 w 40"/>
                      <a:gd name="T27" fmla="*/ 22 h 44"/>
                      <a:gd name="T28" fmla="*/ 31 w 40"/>
                      <a:gd name="T29" fmla="*/ 9 h 44"/>
                      <a:gd name="T30" fmla="*/ 20 w 40"/>
                      <a:gd name="T31" fmla="*/ 5 h 44"/>
                      <a:gd name="T32" fmla="*/ 12 w 40"/>
                      <a:gd name="T33" fmla="*/ 7 h 44"/>
                      <a:gd name="T34" fmla="*/ 7 w 40"/>
                      <a:gd name="T35" fmla="*/ 13 h 44"/>
                      <a:gd name="T36" fmla="*/ 5 w 40"/>
                      <a:gd name="T37" fmla="*/ 22 h 44"/>
                      <a:gd name="T38" fmla="*/ 7 w 40"/>
                      <a:gd name="T39" fmla="*/ 31 h 44"/>
                      <a:gd name="T40" fmla="*/ 12 w 40"/>
                      <a:gd name="T41" fmla="*/ 37 h 44"/>
                      <a:gd name="T42" fmla="*/ 20 w 40"/>
                      <a:gd name="T43" fmla="*/ 39 h 44"/>
                      <a:gd name="T44" fmla="*/ 31 w 40"/>
                      <a:gd name="T45" fmla="*/ 35 h 44"/>
                      <a:gd name="T46" fmla="*/ 34 w 40"/>
                      <a:gd name="T4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4">
                        <a:moveTo>
                          <a:pt x="40" y="22"/>
                        </a:moveTo>
                        <a:cubicBezTo>
                          <a:pt x="40" y="26"/>
                          <a:pt x="39" y="30"/>
                          <a:pt x="37" y="33"/>
                        </a:cubicBezTo>
                        <a:cubicBezTo>
                          <a:pt x="36" y="37"/>
                          <a:pt x="33" y="39"/>
                          <a:pt x="30" y="41"/>
                        </a:cubicBezTo>
                        <a:cubicBezTo>
                          <a:pt x="27" y="43"/>
                          <a:pt x="24" y="44"/>
                          <a:pt x="20" y="44"/>
                        </a:cubicBezTo>
                        <a:cubicBezTo>
                          <a:pt x="16" y="44"/>
                          <a:pt x="12" y="43"/>
                          <a:pt x="9" y="41"/>
                        </a:cubicBezTo>
                        <a:cubicBezTo>
                          <a:pt x="6" y="39"/>
                          <a:pt x="4" y="37"/>
                          <a:pt x="2" y="34"/>
                        </a:cubicBezTo>
                        <a:cubicBezTo>
                          <a:pt x="1" y="30"/>
                          <a:pt x="0" y="27"/>
                          <a:pt x="0" y="23"/>
                        </a:cubicBezTo>
                        <a:cubicBezTo>
                          <a:pt x="0" y="18"/>
                          <a:pt x="1" y="14"/>
                          <a:pt x="2" y="11"/>
                        </a:cubicBezTo>
                        <a:cubicBezTo>
                          <a:pt x="4" y="7"/>
                          <a:pt x="6" y="5"/>
                          <a:pt x="10" y="3"/>
                        </a:cubicBezTo>
                        <a:cubicBezTo>
                          <a:pt x="13" y="1"/>
                          <a:pt x="16" y="0"/>
                          <a:pt x="20" y="0"/>
                        </a:cubicBezTo>
                        <a:cubicBezTo>
                          <a:pt x="24" y="0"/>
                          <a:pt x="27" y="1"/>
                          <a:pt x="30" y="3"/>
                        </a:cubicBezTo>
                        <a:cubicBezTo>
                          <a:pt x="33" y="5"/>
                          <a:pt x="36" y="7"/>
                          <a:pt x="37" y="11"/>
                        </a:cubicBezTo>
                        <a:cubicBezTo>
                          <a:pt x="39" y="14"/>
                          <a:pt x="40" y="17"/>
                          <a:pt x="40" y="22"/>
                        </a:cubicBezTo>
                        <a:close/>
                        <a:moveTo>
                          <a:pt x="34" y="22"/>
                        </a:moveTo>
                        <a:cubicBezTo>
                          <a:pt x="34" y="17"/>
                          <a:pt x="33" y="12"/>
                          <a:pt x="31" y="9"/>
                        </a:cubicBezTo>
                        <a:cubicBezTo>
                          <a:pt x="28" y="6"/>
                          <a:pt x="25" y="5"/>
                          <a:pt x="20" y="5"/>
                        </a:cubicBezTo>
                        <a:cubicBezTo>
                          <a:pt x="17" y="5"/>
                          <a:pt x="15" y="6"/>
                          <a:pt x="12" y="7"/>
                        </a:cubicBezTo>
                        <a:cubicBezTo>
                          <a:pt x="10" y="8"/>
                          <a:pt x="8" y="10"/>
                          <a:pt x="7" y="13"/>
                        </a:cubicBezTo>
                        <a:cubicBezTo>
                          <a:pt x="6" y="16"/>
                          <a:pt x="5" y="19"/>
                          <a:pt x="5" y="22"/>
                        </a:cubicBezTo>
                        <a:cubicBezTo>
                          <a:pt x="5" y="25"/>
                          <a:pt x="6" y="28"/>
                          <a:pt x="7" y="31"/>
                        </a:cubicBezTo>
                        <a:cubicBezTo>
                          <a:pt x="8" y="34"/>
                          <a:pt x="10" y="36"/>
                          <a:pt x="12" y="37"/>
                        </a:cubicBezTo>
                        <a:cubicBezTo>
                          <a:pt x="14" y="39"/>
                          <a:pt x="17" y="39"/>
                          <a:pt x="20" y="39"/>
                        </a:cubicBezTo>
                        <a:cubicBezTo>
                          <a:pt x="24" y="39"/>
                          <a:pt x="28" y="38"/>
                          <a:pt x="31" y="35"/>
                        </a:cubicBezTo>
                        <a:cubicBezTo>
                          <a:pt x="33" y="32"/>
                          <a:pt x="34" y="28"/>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1" name="Freeform 34"/>
                  <p:cNvSpPr>
                    <a:spLocks/>
                  </p:cNvSpPr>
                  <p:nvPr/>
                </p:nvSpPr>
                <p:spPr bwMode="auto">
                  <a:xfrm>
                    <a:off x="3865" y="2133"/>
                    <a:ext cx="60" cy="75"/>
                  </a:xfrm>
                  <a:custGeom>
                    <a:avLst/>
                    <a:gdLst>
                      <a:gd name="T0" fmla="*/ 25 w 25"/>
                      <a:gd name="T1" fmla="*/ 31 h 31"/>
                      <a:gd name="T2" fmla="*/ 20 w 25"/>
                      <a:gd name="T3" fmla="*/ 31 h 31"/>
                      <a:gd name="T4" fmla="*/ 20 w 25"/>
                      <a:gd name="T5" fmla="*/ 14 h 31"/>
                      <a:gd name="T6" fmla="*/ 13 w 25"/>
                      <a:gd name="T7" fmla="*/ 4 h 31"/>
                      <a:gd name="T8" fmla="*/ 7 w 25"/>
                      <a:gd name="T9" fmla="*/ 7 h 31"/>
                      <a:gd name="T10" fmla="*/ 4 w 25"/>
                      <a:gd name="T11" fmla="*/ 14 h 31"/>
                      <a:gd name="T12" fmla="*/ 4 w 25"/>
                      <a:gd name="T13" fmla="*/ 31 h 31"/>
                      <a:gd name="T14" fmla="*/ 0 w 25"/>
                      <a:gd name="T15" fmla="*/ 31 h 31"/>
                      <a:gd name="T16" fmla="*/ 0 w 25"/>
                      <a:gd name="T17" fmla="*/ 1 h 31"/>
                      <a:gd name="T18" fmla="*/ 4 w 25"/>
                      <a:gd name="T19" fmla="*/ 1 h 31"/>
                      <a:gd name="T20" fmla="*/ 4 w 25"/>
                      <a:gd name="T21" fmla="*/ 6 h 31"/>
                      <a:gd name="T22" fmla="*/ 5 w 25"/>
                      <a:gd name="T23" fmla="*/ 6 h 31"/>
                      <a:gd name="T24" fmla="*/ 14 w 25"/>
                      <a:gd name="T25" fmla="*/ 0 h 31"/>
                      <a:gd name="T26" fmla="*/ 22 w 25"/>
                      <a:gd name="T27" fmla="*/ 4 h 31"/>
                      <a:gd name="T28" fmla="*/ 25 w 25"/>
                      <a:gd name="T29" fmla="*/ 13 h 31"/>
                      <a:gd name="T30" fmla="*/ 25 w 25"/>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31"/>
                        </a:moveTo>
                        <a:cubicBezTo>
                          <a:pt x="20" y="31"/>
                          <a:pt x="20" y="31"/>
                          <a:pt x="20" y="31"/>
                        </a:cubicBezTo>
                        <a:cubicBezTo>
                          <a:pt x="20" y="14"/>
                          <a:pt x="20" y="14"/>
                          <a:pt x="20" y="14"/>
                        </a:cubicBezTo>
                        <a:cubicBezTo>
                          <a:pt x="20" y="8"/>
                          <a:pt x="17" y="4"/>
                          <a:pt x="13" y="4"/>
                        </a:cubicBezTo>
                        <a:cubicBezTo>
                          <a:pt x="10" y="4"/>
                          <a:pt x="8" y="5"/>
                          <a:pt x="7" y="7"/>
                        </a:cubicBezTo>
                        <a:cubicBezTo>
                          <a:pt x="5" y="9"/>
                          <a:pt x="4" y="11"/>
                          <a:pt x="4" y="14"/>
                        </a:cubicBezTo>
                        <a:cubicBezTo>
                          <a:pt x="4" y="31"/>
                          <a:pt x="4" y="31"/>
                          <a:pt x="4" y="31"/>
                        </a:cubicBezTo>
                        <a:cubicBezTo>
                          <a:pt x="0" y="31"/>
                          <a:pt x="0" y="31"/>
                          <a:pt x="0" y="31"/>
                        </a:cubicBezTo>
                        <a:cubicBezTo>
                          <a:pt x="0" y="1"/>
                          <a:pt x="0" y="1"/>
                          <a:pt x="0" y="1"/>
                        </a:cubicBezTo>
                        <a:cubicBezTo>
                          <a:pt x="4" y="1"/>
                          <a:pt x="4" y="1"/>
                          <a:pt x="4" y="1"/>
                        </a:cubicBezTo>
                        <a:cubicBezTo>
                          <a:pt x="4" y="6"/>
                          <a:pt x="4" y="6"/>
                          <a:pt x="4" y="6"/>
                        </a:cubicBezTo>
                        <a:cubicBezTo>
                          <a:pt x="5" y="6"/>
                          <a:pt x="5" y="6"/>
                          <a:pt x="5" y="6"/>
                        </a:cubicBezTo>
                        <a:cubicBezTo>
                          <a:pt x="7" y="2"/>
                          <a:pt x="10" y="0"/>
                          <a:pt x="14" y="0"/>
                        </a:cubicBezTo>
                        <a:cubicBezTo>
                          <a:pt x="18" y="0"/>
                          <a:pt x="20" y="1"/>
                          <a:pt x="22" y="4"/>
                        </a:cubicBezTo>
                        <a:cubicBezTo>
                          <a:pt x="24" y="6"/>
                          <a:pt x="25" y="9"/>
                          <a:pt x="25" y="13"/>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2" name="Freeform 35"/>
                  <p:cNvSpPr>
                    <a:spLocks noEditPoints="1"/>
                  </p:cNvSpPr>
                  <p:nvPr/>
                </p:nvSpPr>
                <p:spPr bwMode="auto">
                  <a:xfrm>
                    <a:off x="3937" y="2133"/>
                    <a:ext cx="61" cy="78"/>
                  </a:xfrm>
                  <a:custGeom>
                    <a:avLst/>
                    <a:gdLst>
                      <a:gd name="T0" fmla="*/ 26 w 26"/>
                      <a:gd name="T1" fmla="*/ 17 h 32"/>
                      <a:gd name="T2" fmla="*/ 5 w 26"/>
                      <a:gd name="T3" fmla="*/ 17 h 32"/>
                      <a:gd name="T4" fmla="*/ 7 w 26"/>
                      <a:gd name="T5" fmla="*/ 25 h 32"/>
                      <a:gd name="T6" fmla="*/ 14 w 26"/>
                      <a:gd name="T7" fmla="*/ 28 h 32"/>
                      <a:gd name="T8" fmla="*/ 24 w 26"/>
                      <a:gd name="T9" fmla="*/ 24 h 32"/>
                      <a:gd name="T10" fmla="*/ 24 w 26"/>
                      <a:gd name="T11" fmla="*/ 29 h 32"/>
                      <a:gd name="T12" fmla="*/ 13 w 26"/>
                      <a:gd name="T13" fmla="*/ 32 h 32"/>
                      <a:gd name="T14" fmla="*/ 3 w 26"/>
                      <a:gd name="T15" fmla="*/ 28 h 32"/>
                      <a:gd name="T16" fmla="*/ 0 w 26"/>
                      <a:gd name="T17" fmla="*/ 16 h 32"/>
                      <a:gd name="T18" fmla="*/ 1 w 26"/>
                      <a:gd name="T19" fmla="*/ 8 h 32"/>
                      <a:gd name="T20" fmla="*/ 6 w 26"/>
                      <a:gd name="T21" fmla="*/ 2 h 32"/>
                      <a:gd name="T22" fmla="*/ 13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3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7" y="25"/>
                        </a:cubicBezTo>
                        <a:cubicBezTo>
                          <a:pt x="9" y="27"/>
                          <a:pt x="11" y="28"/>
                          <a:pt x="14" y="28"/>
                        </a:cubicBezTo>
                        <a:cubicBezTo>
                          <a:pt x="18" y="28"/>
                          <a:pt x="21" y="27"/>
                          <a:pt x="24" y="24"/>
                        </a:cubicBezTo>
                        <a:cubicBezTo>
                          <a:pt x="24" y="29"/>
                          <a:pt x="24" y="29"/>
                          <a:pt x="24" y="29"/>
                        </a:cubicBezTo>
                        <a:cubicBezTo>
                          <a:pt x="21" y="31"/>
                          <a:pt x="18" y="32"/>
                          <a:pt x="13" y="32"/>
                        </a:cubicBezTo>
                        <a:cubicBezTo>
                          <a:pt x="9" y="32"/>
                          <a:pt x="6" y="30"/>
                          <a:pt x="3" y="28"/>
                        </a:cubicBezTo>
                        <a:cubicBezTo>
                          <a:pt x="1" y="25"/>
                          <a:pt x="0" y="21"/>
                          <a:pt x="0" y="16"/>
                        </a:cubicBezTo>
                        <a:cubicBezTo>
                          <a:pt x="0" y="13"/>
                          <a:pt x="0" y="11"/>
                          <a:pt x="1" y="8"/>
                        </a:cubicBezTo>
                        <a:cubicBezTo>
                          <a:pt x="3" y="6"/>
                          <a:pt x="4" y="4"/>
                          <a:pt x="6" y="2"/>
                        </a:cubicBezTo>
                        <a:cubicBezTo>
                          <a:pt x="9" y="1"/>
                          <a:pt x="11" y="0"/>
                          <a:pt x="13" y="0"/>
                        </a:cubicBezTo>
                        <a:cubicBezTo>
                          <a:pt x="17" y="0"/>
                          <a:pt x="20" y="2"/>
                          <a:pt x="23" y="4"/>
                        </a:cubicBezTo>
                        <a:cubicBezTo>
                          <a:pt x="25" y="7"/>
                          <a:pt x="26" y="10"/>
                          <a:pt x="26" y="15"/>
                        </a:cubicBezTo>
                        <a:lnTo>
                          <a:pt x="26" y="17"/>
                        </a:lnTo>
                        <a:close/>
                        <a:moveTo>
                          <a:pt x="21" y="13"/>
                        </a:moveTo>
                        <a:cubicBezTo>
                          <a:pt x="21" y="10"/>
                          <a:pt x="20" y="8"/>
                          <a:pt x="19" y="7"/>
                        </a:cubicBezTo>
                        <a:cubicBezTo>
                          <a:pt x="18" y="5"/>
                          <a:pt x="16" y="4"/>
                          <a:pt x="13" y="4"/>
                        </a:cubicBezTo>
                        <a:cubicBezTo>
                          <a:pt x="11" y="4"/>
                          <a:pt x="9"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3" name="Freeform 36"/>
                  <p:cNvSpPr>
                    <a:spLocks/>
                  </p:cNvSpPr>
                  <p:nvPr/>
                </p:nvSpPr>
                <p:spPr bwMode="auto">
                  <a:xfrm>
                    <a:off x="4013" y="2107"/>
                    <a:ext cx="81" cy="101"/>
                  </a:xfrm>
                  <a:custGeom>
                    <a:avLst/>
                    <a:gdLst>
                      <a:gd name="T0" fmla="*/ 34 w 34"/>
                      <a:gd name="T1" fmla="*/ 42 h 42"/>
                      <a:gd name="T2" fmla="*/ 28 w 34"/>
                      <a:gd name="T3" fmla="*/ 42 h 42"/>
                      <a:gd name="T4" fmla="*/ 6 w 34"/>
                      <a:gd name="T5" fmla="*/ 9 h 42"/>
                      <a:gd name="T6" fmla="*/ 5 w 34"/>
                      <a:gd name="T7" fmla="*/ 6 h 42"/>
                      <a:gd name="T8" fmla="*/ 5 w 34"/>
                      <a:gd name="T9" fmla="*/ 6 h 42"/>
                      <a:gd name="T10" fmla="*/ 5 w 34"/>
                      <a:gd name="T11" fmla="*/ 12 h 42"/>
                      <a:gd name="T12" fmla="*/ 5 w 34"/>
                      <a:gd name="T13" fmla="*/ 42 h 42"/>
                      <a:gd name="T14" fmla="*/ 0 w 34"/>
                      <a:gd name="T15" fmla="*/ 42 h 42"/>
                      <a:gd name="T16" fmla="*/ 0 w 34"/>
                      <a:gd name="T17" fmla="*/ 0 h 42"/>
                      <a:gd name="T18" fmla="*/ 6 w 34"/>
                      <a:gd name="T19" fmla="*/ 0 h 42"/>
                      <a:gd name="T20" fmla="*/ 27 w 34"/>
                      <a:gd name="T21" fmla="*/ 33 h 42"/>
                      <a:gd name="T22" fmla="*/ 29 w 34"/>
                      <a:gd name="T23" fmla="*/ 36 h 42"/>
                      <a:gd name="T24" fmla="*/ 29 w 34"/>
                      <a:gd name="T25" fmla="*/ 36 h 42"/>
                      <a:gd name="T26" fmla="*/ 29 w 34"/>
                      <a:gd name="T27" fmla="*/ 30 h 42"/>
                      <a:gd name="T28" fmla="*/ 29 w 34"/>
                      <a:gd name="T29" fmla="*/ 0 h 42"/>
                      <a:gd name="T30" fmla="*/ 34 w 34"/>
                      <a:gd name="T31" fmla="*/ 0 h 42"/>
                      <a:gd name="T32" fmla="*/ 34 w 3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2">
                        <a:moveTo>
                          <a:pt x="34" y="42"/>
                        </a:moveTo>
                        <a:cubicBezTo>
                          <a:pt x="28" y="42"/>
                          <a:pt x="28" y="42"/>
                          <a:pt x="28" y="42"/>
                        </a:cubicBezTo>
                        <a:cubicBezTo>
                          <a:pt x="6" y="9"/>
                          <a:pt x="6" y="9"/>
                          <a:pt x="6" y="9"/>
                        </a:cubicBezTo>
                        <a:cubicBezTo>
                          <a:pt x="6" y="8"/>
                          <a:pt x="5" y="7"/>
                          <a:pt x="5" y="6"/>
                        </a:cubicBezTo>
                        <a:cubicBezTo>
                          <a:pt x="5" y="6"/>
                          <a:pt x="5" y="6"/>
                          <a:pt x="5" y="6"/>
                        </a:cubicBezTo>
                        <a:cubicBezTo>
                          <a:pt x="5" y="7"/>
                          <a:pt x="5" y="9"/>
                          <a:pt x="5" y="12"/>
                        </a:cubicBezTo>
                        <a:cubicBezTo>
                          <a:pt x="5" y="42"/>
                          <a:pt x="5" y="42"/>
                          <a:pt x="5" y="42"/>
                        </a:cubicBezTo>
                        <a:cubicBezTo>
                          <a:pt x="0" y="42"/>
                          <a:pt x="0" y="42"/>
                          <a:pt x="0" y="42"/>
                        </a:cubicBezTo>
                        <a:cubicBezTo>
                          <a:pt x="0" y="0"/>
                          <a:pt x="0" y="0"/>
                          <a:pt x="0" y="0"/>
                        </a:cubicBezTo>
                        <a:cubicBezTo>
                          <a:pt x="6" y="0"/>
                          <a:pt x="6" y="0"/>
                          <a:pt x="6" y="0"/>
                        </a:cubicBezTo>
                        <a:cubicBezTo>
                          <a:pt x="27" y="33"/>
                          <a:pt x="27" y="33"/>
                          <a:pt x="27" y="33"/>
                        </a:cubicBezTo>
                        <a:cubicBezTo>
                          <a:pt x="29" y="36"/>
                          <a:pt x="29" y="36"/>
                          <a:pt x="29" y="36"/>
                        </a:cubicBezTo>
                        <a:cubicBezTo>
                          <a:pt x="29" y="36"/>
                          <a:pt x="29" y="36"/>
                          <a:pt x="29" y="36"/>
                        </a:cubicBezTo>
                        <a:cubicBezTo>
                          <a:pt x="29" y="35"/>
                          <a:pt x="29" y="33"/>
                          <a:pt x="29" y="30"/>
                        </a:cubicBezTo>
                        <a:cubicBezTo>
                          <a:pt x="29" y="0"/>
                          <a:pt x="29" y="0"/>
                          <a:pt x="29" y="0"/>
                        </a:cubicBezTo>
                        <a:cubicBezTo>
                          <a:pt x="34" y="0"/>
                          <a:pt x="34" y="0"/>
                          <a:pt x="34" y="0"/>
                        </a:cubicBezTo>
                        <a:lnTo>
                          <a:pt x="3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4" name="Freeform 37"/>
                  <p:cNvSpPr>
                    <a:spLocks noEditPoints="1"/>
                  </p:cNvSpPr>
                  <p:nvPr/>
                </p:nvSpPr>
                <p:spPr bwMode="auto">
                  <a:xfrm>
                    <a:off x="4108" y="2133"/>
                    <a:ext cx="71"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6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6" y="0"/>
                        </a:cubicBezTo>
                        <a:cubicBezTo>
                          <a:pt x="20" y="0"/>
                          <a:pt x="23" y="2"/>
                          <a:pt x="26" y="5"/>
                        </a:cubicBezTo>
                        <a:cubicBezTo>
                          <a:pt x="29"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5" name="Freeform 38"/>
                  <p:cNvSpPr>
                    <a:spLocks/>
                  </p:cNvSpPr>
                  <p:nvPr/>
                </p:nvSpPr>
                <p:spPr bwMode="auto">
                  <a:xfrm>
                    <a:off x="4184" y="2114"/>
                    <a:ext cx="43"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6" name="Freeform 39"/>
                  <p:cNvSpPr>
                    <a:spLocks noEditPoints="1"/>
                  </p:cNvSpPr>
                  <p:nvPr/>
                </p:nvSpPr>
                <p:spPr bwMode="auto">
                  <a:xfrm>
                    <a:off x="4232" y="2133"/>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9" y="27"/>
                          <a:pt x="12" y="28"/>
                          <a:pt x="15" y="28"/>
                        </a:cubicBezTo>
                        <a:cubicBezTo>
                          <a:pt x="18" y="28"/>
                          <a:pt x="21" y="27"/>
                          <a:pt x="24" y="24"/>
                        </a:cubicBezTo>
                        <a:cubicBezTo>
                          <a:pt x="24" y="29"/>
                          <a:pt x="24" y="29"/>
                          <a:pt x="24" y="29"/>
                        </a:cubicBezTo>
                        <a:cubicBezTo>
                          <a:pt x="21" y="31"/>
                          <a:pt x="18" y="32"/>
                          <a:pt x="14" y="32"/>
                        </a:cubicBezTo>
                        <a:cubicBezTo>
                          <a:pt x="9"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7" name="Freeform 40"/>
                  <p:cNvSpPr>
                    <a:spLocks noEditPoints="1"/>
                  </p:cNvSpPr>
                  <p:nvPr/>
                </p:nvSpPr>
                <p:spPr bwMode="auto">
                  <a:xfrm>
                    <a:off x="3756" y="2104"/>
                    <a:ext cx="95" cy="107"/>
                  </a:xfrm>
                  <a:custGeom>
                    <a:avLst/>
                    <a:gdLst>
                      <a:gd name="T0" fmla="*/ 40 w 40"/>
                      <a:gd name="T1" fmla="*/ 22 h 44"/>
                      <a:gd name="T2" fmla="*/ 37 w 40"/>
                      <a:gd name="T3" fmla="*/ 33 h 44"/>
                      <a:gd name="T4" fmla="*/ 30 w 40"/>
                      <a:gd name="T5" fmla="*/ 41 h 44"/>
                      <a:gd name="T6" fmla="*/ 20 w 40"/>
                      <a:gd name="T7" fmla="*/ 44 h 44"/>
                      <a:gd name="T8" fmla="*/ 9 w 40"/>
                      <a:gd name="T9" fmla="*/ 41 h 44"/>
                      <a:gd name="T10" fmla="*/ 2 w 40"/>
                      <a:gd name="T11" fmla="*/ 34 h 44"/>
                      <a:gd name="T12" fmla="*/ 0 w 40"/>
                      <a:gd name="T13" fmla="*/ 23 h 44"/>
                      <a:gd name="T14" fmla="*/ 2 w 40"/>
                      <a:gd name="T15" fmla="*/ 11 h 44"/>
                      <a:gd name="T16" fmla="*/ 10 w 40"/>
                      <a:gd name="T17" fmla="*/ 3 h 44"/>
                      <a:gd name="T18" fmla="*/ 20 w 40"/>
                      <a:gd name="T19" fmla="*/ 0 h 44"/>
                      <a:gd name="T20" fmla="*/ 30 w 40"/>
                      <a:gd name="T21" fmla="*/ 3 h 44"/>
                      <a:gd name="T22" fmla="*/ 37 w 40"/>
                      <a:gd name="T23" fmla="*/ 11 h 44"/>
                      <a:gd name="T24" fmla="*/ 40 w 40"/>
                      <a:gd name="T25" fmla="*/ 22 h 44"/>
                      <a:gd name="T26" fmla="*/ 34 w 40"/>
                      <a:gd name="T27" fmla="*/ 22 h 44"/>
                      <a:gd name="T28" fmla="*/ 31 w 40"/>
                      <a:gd name="T29" fmla="*/ 9 h 44"/>
                      <a:gd name="T30" fmla="*/ 20 w 40"/>
                      <a:gd name="T31" fmla="*/ 5 h 44"/>
                      <a:gd name="T32" fmla="*/ 12 w 40"/>
                      <a:gd name="T33" fmla="*/ 7 h 44"/>
                      <a:gd name="T34" fmla="*/ 7 w 40"/>
                      <a:gd name="T35" fmla="*/ 13 h 44"/>
                      <a:gd name="T36" fmla="*/ 5 w 40"/>
                      <a:gd name="T37" fmla="*/ 22 h 44"/>
                      <a:gd name="T38" fmla="*/ 7 w 40"/>
                      <a:gd name="T39" fmla="*/ 31 h 44"/>
                      <a:gd name="T40" fmla="*/ 12 w 40"/>
                      <a:gd name="T41" fmla="*/ 37 h 44"/>
                      <a:gd name="T42" fmla="*/ 20 w 40"/>
                      <a:gd name="T43" fmla="*/ 39 h 44"/>
                      <a:gd name="T44" fmla="*/ 31 w 40"/>
                      <a:gd name="T45" fmla="*/ 35 h 44"/>
                      <a:gd name="T46" fmla="*/ 34 w 40"/>
                      <a:gd name="T4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4">
                        <a:moveTo>
                          <a:pt x="40" y="22"/>
                        </a:moveTo>
                        <a:cubicBezTo>
                          <a:pt x="40" y="26"/>
                          <a:pt x="39" y="30"/>
                          <a:pt x="37" y="33"/>
                        </a:cubicBezTo>
                        <a:cubicBezTo>
                          <a:pt x="36" y="37"/>
                          <a:pt x="33" y="39"/>
                          <a:pt x="30" y="41"/>
                        </a:cubicBezTo>
                        <a:cubicBezTo>
                          <a:pt x="27" y="43"/>
                          <a:pt x="24" y="44"/>
                          <a:pt x="20" y="44"/>
                        </a:cubicBezTo>
                        <a:cubicBezTo>
                          <a:pt x="16" y="44"/>
                          <a:pt x="12" y="43"/>
                          <a:pt x="9" y="41"/>
                        </a:cubicBezTo>
                        <a:cubicBezTo>
                          <a:pt x="6" y="39"/>
                          <a:pt x="4" y="37"/>
                          <a:pt x="2" y="34"/>
                        </a:cubicBezTo>
                        <a:cubicBezTo>
                          <a:pt x="1" y="30"/>
                          <a:pt x="0" y="27"/>
                          <a:pt x="0" y="23"/>
                        </a:cubicBezTo>
                        <a:cubicBezTo>
                          <a:pt x="0" y="18"/>
                          <a:pt x="1" y="14"/>
                          <a:pt x="2" y="11"/>
                        </a:cubicBezTo>
                        <a:cubicBezTo>
                          <a:pt x="4" y="7"/>
                          <a:pt x="6" y="5"/>
                          <a:pt x="10" y="3"/>
                        </a:cubicBezTo>
                        <a:cubicBezTo>
                          <a:pt x="13" y="1"/>
                          <a:pt x="16" y="0"/>
                          <a:pt x="20" y="0"/>
                        </a:cubicBezTo>
                        <a:cubicBezTo>
                          <a:pt x="24" y="0"/>
                          <a:pt x="27" y="1"/>
                          <a:pt x="30" y="3"/>
                        </a:cubicBezTo>
                        <a:cubicBezTo>
                          <a:pt x="33" y="5"/>
                          <a:pt x="36" y="7"/>
                          <a:pt x="37" y="11"/>
                        </a:cubicBezTo>
                        <a:cubicBezTo>
                          <a:pt x="39" y="14"/>
                          <a:pt x="40" y="17"/>
                          <a:pt x="40" y="22"/>
                        </a:cubicBezTo>
                        <a:close/>
                        <a:moveTo>
                          <a:pt x="34" y="22"/>
                        </a:moveTo>
                        <a:cubicBezTo>
                          <a:pt x="34" y="17"/>
                          <a:pt x="33" y="12"/>
                          <a:pt x="31" y="9"/>
                        </a:cubicBezTo>
                        <a:cubicBezTo>
                          <a:pt x="28" y="6"/>
                          <a:pt x="25" y="5"/>
                          <a:pt x="20" y="5"/>
                        </a:cubicBezTo>
                        <a:cubicBezTo>
                          <a:pt x="17" y="5"/>
                          <a:pt x="15" y="6"/>
                          <a:pt x="12" y="7"/>
                        </a:cubicBezTo>
                        <a:cubicBezTo>
                          <a:pt x="10" y="8"/>
                          <a:pt x="8" y="10"/>
                          <a:pt x="7" y="13"/>
                        </a:cubicBezTo>
                        <a:cubicBezTo>
                          <a:pt x="6" y="16"/>
                          <a:pt x="5" y="19"/>
                          <a:pt x="5" y="22"/>
                        </a:cubicBezTo>
                        <a:cubicBezTo>
                          <a:pt x="5" y="25"/>
                          <a:pt x="6" y="28"/>
                          <a:pt x="7" y="31"/>
                        </a:cubicBezTo>
                        <a:cubicBezTo>
                          <a:pt x="8" y="34"/>
                          <a:pt x="10" y="36"/>
                          <a:pt x="12" y="37"/>
                        </a:cubicBezTo>
                        <a:cubicBezTo>
                          <a:pt x="14" y="39"/>
                          <a:pt x="17" y="39"/>
                          <a:pt x="20" y="39"/>
                        </a:cubicBezTo>
                        <a:cubicBezTo>
                          <a:pt x="24" y="39"/>
                          <a:pt x="28" y="38"/>
                          <a:pt x="31" y="35"/>
                        </a:cubicBezTo>
                        <a:cubicBezTo>
                          <a:pt x="33" y="32"/>
                          <a:pt x="34" y="28"/>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8" name="Freeform 41"/>
                  <p:cNvSpPr>
                    <a:spLocks/>
                  </p:cNvSpPr>
                  <p:nvPr/>
                </p:nvSpPr>
                <p:spPr bwMode="auto">
                  <a:xfrm>
                    <a:off x="3865" y="2133"/>
                    <a:ext cx="60" cy="75"/>
                  </a:xfrm>
                  <a:custGeom>
                    <a:avLst/>
                    <a:gdLst>
                      <a:gd name="T0" fmla="*/ 25 w 25"/>
                      <a:gd name="T1" fmla="*/ 31 h 31"/>
                      <a:gd name="T2" fmla="*/ 20 w 25"/>
                      <a:gd name="T3" fmla="*/ 31 h 31"/>
                      <a:gd name="T4" fmla="*/ 20 w 25"/>
                      <a:gd name="T5" fmla="*/ 14 h 31"/>
                      <a:gd name="T6" fmla="*/ 13 w 25"/>
                      <a:gd name="T7" fmla="*/ 4 h 31"/>
                      <a:gd name="T8" fmla="*/ 7 w 25"/>
                      <a:gd name="T9" fmla="*/ 7 h 31"/>
                      <a:gd name="T10" fmla="*/ 4 w 25"/>
                      <a:gd name="T11" fmla="*/ 14 h 31"/>
                      <a:gd name="T12" fmla="*/ 4 w 25"/>
                      <a:gd name="T13" fmla="*/ 31 h 31"/>
                      <a:gd name="T14" fmla="*/ 0 w 25"/>
                      <a:gd name="T15" fmla="*/ 31 h 31"/>
                      <a:gd name="T16" fmla="*/ 0 w 25"/>
                      <a:gd name="T17" fmla="*/ 1 h 31"/>
                      <a:gd name="T18" fmla="*/ 4 w 25"/>
                      <a:gd name="T19" fmla="*/ 1 h 31"/>
                      <a:gd name="T20" fmla="*/ 4 w 25"/>
                      <a:gd name="T21" fmla="*/ 6 h 31"/>
                      <a:gd name="T22" fmla="*/ 5 w 25"/>
                      <a:gd name="T23" fmla="*/ 6 h 31"/>
                      <a:gd name="T24" fmla="*/ 14 w 25"/>
                      <a:gd name="T25" fmla="*/ 0 h 31"/>
                      <a:gd name="T26" fmla="*/ 22 w 25"/>
                      <a:gd name="T27" fmla="*/ 4 h 31"/>
                      <a:gd name="T28" fmla="*/ 25 w 25"/>
                      <a:gd name="T29" fmla="*/ 13 h 31"/>
                      <a:gd name="T30" fmla="*/ 25 w 25"/>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31"/>
                        </a:moveTo>
                        <a:cubicBezTo>
                          <a:pt x="20" y="31"/>
                          <a:pt x="20" y="31"/>
                          <a:pt x="20" y="31"/>
                        </a:cubicBezTo>
                        <a:cubicBezTo>
                          <a:pt x="20" y="14"/>
                          <a:pt x="20" y="14"/>
                          <a:pt x="20" y="14"/>
                        </a:cubicBezTo>
                        <a:cubicBezTo>
                          <a:pt x="20" y="8"/>
                          <a:pt x="17" y="4"/>
                          <a:pt x="13" y="4"/>
                        </a:cubicBezTo>
                        <a:cubicBezTo>
                          <a:pt x="10" y="4"/>
                          <a:pt x="8" y="5"/>
                          <a:pt x="7" y="7"/>
                        </a:cubicBezTo>
                        <a:cubicBezTo>
                          <a:pt x="5" y="9"/>
                          <a:pt x="4" y="11"/>
                          <a:pt x="4" y="14"/>
                        </a:cubicBezTo>
                        <a:cubicBezTo>
                          <a:pt x="4" y="31"/>
                          <a:pt x="4" y="31"/>
                          <a:pt x="4" y="31"/>
                        </a:cubicBezTo>
                        <a:cubicBezTo>
                          <a:pt x="0" y="31"/>
                          <a:pt x="0" y="31"/>
                          <a:pt x="0" y="31"/>
                        </a:cubicBezTo>
                        <a:cubicBezTo>
                          <a:pt x="0" y="1"/>
                          <a:pt x="0" y="1"/>
                          <a:pt x="0" y="1"/>
                        </a:cubicBezTo>
                        <a:cubicBezTo>
                          <a:pt x="4" y="1"/>
                          <a:pt x="4" y="1"/>
                          <a:pt x="4" y="1"/>
                        </a:cubicBezTo>
                        <a:cubicBezTo>
                          <a:pt x="4" y="6"/>
                          <a:pt x="4" y="6"/>
                          <a:pt x="4" y="6"/>
                        </a:cubicBezTo>
                        <a:cubicBezTo>
                          <a:pt x="5" y="6"/>
                          <a:pt x="5" y="6"/>
                          <a:pt x="5" y="6"/>
                        </a:cubicBezTo>
                        <a:cubicBezTo>
                          <a:pt x="7" y="2"/>
                          <a:pt x="10" y="0"/>
                          <a:pt x="14" y="0"/>
                        </a:cubicBezTo>
                        <a:cubicBezTo>
                          <a:pt x="18" y="0"/>
                          <a:pt x="20" y="1"/>
                          <a:pt x="22" y="4"/>
                        </a:cubicBezTo>
                        <a:cubicBezTo>
                          <a:pt x="24" y="6"/>
                          <a:pt x="25" y="9"/>
                          <a:pt x="25" y="13"/>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9" name="Freeform 42"/>
                  <p:cNvSpPr>
                    <a:spLocks noEditPoints="1"/>
                  </p:cNvSpPr>
                  <p:nvPr/>
                </p:nvSpPr>
                <p:spPr bwMode="auto">
                  <a:xfrm>
                    <a:off x="3937" y="2133"/>
                    <a:ext cx="61" cy="78"/>
                  </a:xfrm>
                  <a:custGeom>
                    <a:avLst/>
                    <a:gdLst>
                      <a:gd name="T0" fmla="*/ 26 w 26"/>
                      <a:gd name="T1" fmla="*/ 17 h 32"/>
                      <a:gd name="T2" fmla="*/ 5 w 26"/>
                      <a:gd name="T3" fmla="*/ 17 h 32"/>
                      <a:gd name="T4" fmla="*/ 7 w 26"/>
                      <a:gd name="T5" fmla="*/ 25 h 32"/>
                      <a:gd name="T6" fmla="*/ 14 w 26"/>
                      <a:gd name="T7" fmla="*/ 28 h 32"/>
                      <a:gd name="T8" fmla="*/ 24 w 26"/>
                      <a:gd name="T9" fmla="*/ 24 h 32"/>
                      <a:gd name="T10" fmla="*/ 24 w 26"/>
                      <a:gd name="T11" fmla="*/ 29 h 32"/>
                      <a:gd name="T12" fmla="*/ 13 w 26"/>
                      <a:gd name="T13" fmla="*/ 32 h 32"/>
                      <a:gd name="T14" fmla="*/ 3 w 26"/>
                      <a:gd name="T15" fmla="*/ 28 h 32"/>
                      <a:gd name="T16" fmla="*/ 0 w 26"/>
                      <a:gd name="T17" fmla="*/ 16 h 32"/>
                      <a:gd name="T18" fmla="*/ 1 w 26"/>
                      <a:gd name="T19" fmla="*/ 8 h 32"/>
                      <a:gd name="T20" fmla="*/ 6 w 26"/>
                      <a:gd name="T21" fmla="*/ 2 h 32"/>
                      <a:gd name="T22" fmla="*/ 13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3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7" y="25"/>
                        </a:cubicBezTo>
                        <a:cubicBezTo>
                          <a:pt x="9" y="27"/>
                          <a:pt x="11" y="28"/>
                          <a:pt x="14" y="28"/>
                        </a:cubicBezTo>
                        <a:cubicBezTo>
                          <a:pt x="18" y="28"/>
                          <a:pt x="21" y="27"/>
                          <a:pt x="24" y="24"/>
                        </a:cubicBezTo>
                        <a:cubicBezTo>
                          <a:pt x="24" y="29"/>
                          <a:pt x="24" y="29"/>
                          <a:pt x="24" y="29"/>
                        </a:cubicBezTo>
                        <a:cubicBezTo>
                          <a:pt x="21" y="31"/>
                          <a:pt x="18" y="32"/>
                          <a:pt x="13" y="32"/>
                        </a:cubicBezTo>
                        <a:cubicBezTo>
                          <a:pt x="9" y="32"/>
                          <a:pt x="6" y="30"/>
                          <a:pt x="3" y="28"/>
                        </a:cubicBezTo>
                        <a:cubicBezTo>
                          <a:pt x="1" y="25"/>
                          <a:pt x="0" y="21"/>
                          <a:pt x="0" y="16"/>
                        </a:cubicBezTo>
                        <a:cubicBezTo>
                          <a:pt x="0" y="13"/>
                          <a:pt x="0" y="11"/>
                          <a:pt x="1" y="8"/>
                        </a:cubicBezTo>
                        <a:cubicBezTo>
                          <a:pt x="3" y="6"/>
                          <a:pt x="4" y="4"/>
                          <a:pt x="6" y="2"/>
                        </a:cubicBezTo>
                        <a:cubicBezTo>
                          <a:pt x="9" y="1"/>
                          <a:pt x="11" y="0"/>
                          <a:pt x="13" y="0"/>
                        </a:cubicBezTo>
                        <a:cubicBezTo>
                          <a:pt x="17" y="0"/>
                          <a:pt x="20" y="2"/>
                          <a:pt x="23" y="4"/>
                        </a:cubicBezTo>
                        <a:cubicBezTo>
                          <a:pt x="25" y="7"/>
                          <a:pt x="26" y="10"/>
                          <a:pt x="26" y="15"/>
                        </a:cubicBezTo>
                        <a:lnTo>
                          <a:pt x="26" y="17"/>
                        </a:lnTo>
                        <a:close/>
                        <a:moveTo>
                          <a:pt x="21" y="13"/>
                        </a:moveTo>
                        <a:cubicBezTo>
                          <a:pt x="21" y="10"/>
                          <a:pt x="20" y="8"/>
                          <a:pt x="19" y="7"/>
                        </a:cubicBezTo>
                        <a:cubicBezTo>
                          <a:pt x="18" y="5"/>
                          <a:pt x="16" y="4"/>
                          <a:pt x="13" y="4"/>
                        </a:cubicBezTo>
                        <a:cubicBezTo>
                          <a:pt x="11" y="4"/>
                          <a:pt x="9"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0" name="Freeform 43"/>
                  <p:cNvSpPr>
                    <a:spLocks/>
                  </p:cNvSpPr>
                  <p:nvPr/>
                </p:nvSpPr>
                <p:spPr bwMode="auto">
                  <a:xfrm>
                    <a:off x="4013" y="2107"/>
                    <a:ext cx="81" cy="101"/>
                  </a:xfrm>
                  <a:custGeom>
                    <a:avLst/>
                    <a:gdLst>
                      <a:gd name="T0" fmla="*/ 34 w 34"/>
                      <a:gd name="T1" fmla="*/ 42 h 42"/>
                      <a:gd name="T2" fmla="*/ 28 w 34"/>
                      <a:gd name="T3" fmla="*/ 42 h 42"/>
                      <a:gd name="T4" fmla="*/ 6 w 34"/>
                      <a:gd name="T5" fmla="*/ 9 h 42"/>
                      <a:gd name="T6" fmla="*/ 5 w 34"/>
                      <a:gd name="T7" fmla="*/ 6 h 42"/>
                      <a:gd name="T8" fmla="*/ 5 w 34"/>
                      <a:gd name="T9" fmla="*/ 6 h 42"/>
                      <a:gd name="T10" fmla="*/ 5 w 34"/>
                      <a:gd name="T11" fmla="*/ 12 h 42"/>
                      <a:gd name="T12" fmla="*/ 5 w 34"/>
                      <a:gd name="T13" fmla="*/ 42 h 42"/>
                      <a:gd name="T14" fmla="*/ 0 w 34"/>
                      <a:gd name="T15" fmla="*/ 42 h 42"/>
                      <a:gd name="T16" fmla="*/ 0 w 34"/>
                      <a:gd name="T17" fmla="*/ 0 h 42"/>
                      <a:gd name="T18" fmla="*/ 6 w 34"/>
                      <a:gd name="T19" fmla="*/ 0 h 42"/>
                      <a:gd name="T20" fmla="*/ 27 w 34"/>
                      <a:gd name="T21" fmla="*/ 33 h 42"/>
                      <a:gd name="T22" fmla="*/ 29 w 34"/>
                      <a:gd name="T23" fmla="*/ 36 h 42"/>
                      <a:gd name="T24" fmla="*/ 29 w 34"/>
                      <a:gd name="T25" fmla="*/ 36 h 42"/>
                      <a:gd name="T26" fmla="*/ 29 w 34"/>
                      <a:gd name="T27" fmla="*/ 30 h 42"/>
                      <a:gd name="T28" fmla="*/ 29 w 34"/>
                      <a:gd name="T29" fmla="*/ 0 h 42"/>
                      <a:gd name="T30" fmla="*/ 34 w 34"/>
                      <a:gd name="T31" fmla="*/ 0 h 42"/>
                      <a:gd name="T32" fmla="*/ 34 w 3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2">
                        <a:moveTo>
                          <a:pt x="34" y="42"/>
                        </a:moveTo>
                        <a:cubicBezTo>
                          <a:pt x="28" y="42"/>
                          <a:pt x="28" y="42"/>
                          <a:pt x="28" y="42"/>
                        </a:cubicBezTo>
                        <a:cubicBezTo>
                          <a:pt x="6" y="9"/>
                          <a:pt x="6" y="9"/>
                          <a:pt x="6" y="9"/>
                        </a:cubicBezTo>
                        <a:cubicBezTo>
                          <a:pt x="6" y="8"/>
                          <a:pt x="5" y="7"/>
                          <a:pt x="5" y="6"/>
                        </a:cubicBezTo>
                        <a:cubicBezTo>
                          <a:pt x="5" y="6"/>
                          <a:pt x="5" y="6"/>
                          <a:pt x="5" y="6"/>
                        </a:cubicBezTo>
                        <a:cubicBezTo>
                          <a:pt x="5" y="7"/>
                          <a:pt x="5" y="9"/>
                          <a:pt x="5" y="12"/>
                        </a:cubicBezTo>
                        <a:cubicBezTo>
                          <a:pt x="5" y="42"/>
                          <a:pt x="5" y="42"/>
                          <a:pt x="5" y="42"/>
                        </a:cubicBezTo>
                        <a:cubicBezTo>
                          <a:pt x="0" y="42"/>
                          <a:pt x="0" y="42"/>
                          <a:pt x="0" y="42"/>
                        </a:cubicBezTo>
                        <a:cubicBezTo>
                          <a:pt x="0" y="0"/>
                          <a:pt x="0" y="0"/>
                          <a:pt x="0" y="0"/>
                        </a:cubicBezTo>
                        <a:cubicBezTo>
                          <a:pt x="6" y="0"/>
                          <a:pt x="6" y="0"/>
                          <a:pt x="6" y="0"/>
                        </a:cubicBezTo>
                        <a:cubicBezTo>
                          <a:pt x="27" y="33"/>
                          <a:pt x="27" y="33"/>
                          <a:pt x="27" y="33"/>
                        </a:cubicBezTo>
                        <a:cubicBezTo>
                          <a:pt x="29" y="36"/>
                          <a:pt x="29" y="36"/>
                          <a:pt x="29" y="36"/>
                        </a:cubicBezTo>
                        <a:cubicBezTo>
                          <a:pt x="29" y="36"/>
                          <a:pt x="29" y="36"/>
                          <a:pt x="29" y="36"/>
                        </a:cubicBezTo>
                        <a:cubicBezTo>
                          <a:pt x="29" y="35"/>
                          <a:pt x="29" y="33"/>
                          <a:pt x="29" y="30"/>
                        </a:cubicBezTo>
                        <a:cubicBezTo>
                          <a:pt x="29" y="0"/>
                          <a:pt x="29" y="0"/>
                          <a:pt x="29" y="0"/>
                        </a:cubicBezTo>
                        <a:cubicBezTo>
                          <a:pt x="34" y="0"/>
                          <a:pt x="34" y="0"/>
                          <a:pt x="34" y="0"/>
                        </a:cubicBezTo>
                        <a:lnTo>
                          <a:pt x="3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1" name="Freeform 44"/>
                  <p:cNvSpPr>
                    <a:spLocks noEditPoints="1"/>
                  </p:cNvSpPr>
                  <p:nvPr/>
                </p:nvSpPr>
                <p:spPr bwMode="auto">
                  <a:xfrm>
                    <a:off x="4108" y="2133"/>
                    <a:ext cx="71"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6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6" y="0"/>
                        </a:cubicBezTo>
                        <a:cubicBezTo>
                          <a:pt x="20" y="0"/>
                          <a:pt x="23" y="2"/>
                          <a:pt x="26" y="5"/>
                        </a:cubicBezTo>
                        <a:cubicBezTo>
                          <a:pt x="29"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2" name="Freeform 45"/>
                  <p:cNvSpPr>
                    <a:spLocks/>
                  </p:cNvSpPr>
                  <p:nvPr/>
                </p:nvSpPr>
                <p:spPr bwMode="auto">
                  <a:xfrm>
                    <a:off x="4184" y="2114"/>
                    <a:ext cx="43"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3" name="Freeform 46"/>
                  <p:cNvSpPr>
                    <a:spLocks noEditPoints="1"/>
                  </p:cNvSpPr>
                  <p:nvPr/>
                </p:nvSpPr>
                <p:spPr bwMode="auto">
                  <a:xfrm>
                    <a:off x="4232" y="2133"/>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9" y="27"/>
                          <a:pt x="12" y="28"/>
                          <a:pt x="15" y="28"/>
                        </a:cubicBezTo>
                        <a:cubicBezTo>
                          <a:pt x="18" y="28"/>
                          <a:pt x="21" y="27"/>
                          <a:pt x="24" y="24"/>
                        </a:cubicBezTo>
                        <a:cubicBezTo>
                          <a:pt x="24" y="29"/>
                          <a:pt x="24" y="29"/>
                          <a:pt x="24" y="29"/>
                        </a:cubicBezTo>
                        <a:cubicBezTo>
                          <a:pt x="21" y="31"/>
                          <a:pt x="18" y="32"/>
                          <a:pt x="14" y="32"/>
                        </a:cubicBezTo>
                        <a:cubicBezTo>
                          <a:pt x="9"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4" name="Rectangle 47"/>
                  <p:cNvSpPr>
                    <a:spLocks noChangeArrowheads="1"/>
                  </p:cNvSpPr>
                  <p:nvPr/>
                </p:nvSpPr>
                <p:spPr bwMode="auto">
                  <a:xfrm>
                    <a:off x="3639" y="2131"/>
                    <a:ext cx="19"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5" name="Rectangle 48"/>
                  <p:cNvSpPr>
                    <a:spLocks noChangeArrowheads="1"/>
                  </p:cNvSpPr>
                  <p:nvPr/>
                </p:nvSpPr>
                <p:spPr bwMode="auto">
                  <a:xfrm>
                    <a:off x="3639" y="2189"/>
                    <a:ext cx="19"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6" name="Freeform 49"/>
                  <p:cNvSpPr>
                    <a:spLocks/>
                  </p:cNvSpPr>
                  <p:nvPr/>
                </p:nvSpPr>
                <p:spPr bwMode="auto">
                  <a:xfrm>
                    <a:off x="3563" y="2054"/>
                    <a:ext cx="95" cy="212"/>
                  </a:xfrm>
                  <a:custGeom>
                    <a:avLst/>
                    <a:gdLst>
                      <a:gd name="T0" fmla="*/ 28 w 40"/>
                      <a:gd name="T1" fmla="*/ 8 h 88"/>
                      <a:gd name="T2" fmla="*/ 28 w 40"/>
                      <a:gd name="T3" fmla="*/ 4 h 88"/>
                      <a:gd name="T4" fmla="*/ 24 w 40"/>
                      <a:gd name="T5" fmla="*/ 0 h 88"/>
                      <a:gd name="T6" fmla="*/ 0 w 40"/>
                      <a:gd name="T7" fmla="*/ 0 h 88"/>
                      <a:gd name="T8" fmla="*/ 0 w 40"/>
                      <a:gd name="T9" fmla="*/ 12 h 88"/>
                      <a:gd name="T10" fmla="*/ 20 w 40"/>
                      <a:gd name="T11" fmla="*/ 12 h 88"/>
                      <a:gd name="T12" fmla="*/ 20 w 40"/>
                      <a:gd name="T13" fmla="*/ 16 h 88"/>
                      <a:gd name="T14" fmla="*/ 0 w 40"/>
                      <a:gd name="T15" fmla="*/ 16 h 88"/>
                      <a:gd name="T16" fmla="*/ 0 w 40"/>
                      <a:gd name="T17" fmla="*/ 24 h 88"/>
                      <a:gd name="T18" fmla="*/ 20 w 40"/>
                      <a:gd name="T19" fmla="*/ 24 h 88"/>
                      <a:gd name="T20" fmla="*/ 20 w 40"/>
                      <a:gd name="T21" fmla="*/ 28 h 88"/>
                      <a:gd name="T22" fmla="*/ 0 w 40"/>
                      <a:gd name="T23" fmla="*/ 28 h 88"/>
                      <a:gd name="T24" fmla="*/ 0 w 40"/>
                      <a:gd name="T25" fmla="*/ 36 h 88"/>
                      <a:gd name="T26" fmla="*/ 20 w 40"/>
                      <a:gd name="T27" fmla="*/ 36 h 88"/>
                      <a:gd name="T28" fmla="*/ 20 w 40"/>
                      <a:gd name="T29" fmla="*/ 40 h 88"/>
                      <a:gd name="T30" fmla="*/ 0 w 40"/>
                      <a:gd name="T31" fmla="*/ 40 h 88"/>
                      <a:gd name="T32" fmla="*/ 0 w 40"/>
                      <a:gd name="T33" fmla="*/ 48 h 88"/>
                      <a:gd name="T34" fmla="*/ 20 w 40"/>
                      <a:gd name="T35" fmla="*/ 48 h 88"/>
                      <a:gd name="T36" fmla="*/ 20 w 40"/>
                      <a:gd name="T37" fmla="*/ 52 h 88"/>
                      <a:gd name="T38" fmla="*/ 0 w 40"/>
                      <a:gd name="T39" fmla="*/ 52 h 88"/>
                      <a:gd name="T40" fmla="*/ 0 w 40"/>
                      <a:gd name="T41" fmla="*/ 60 h 88"/>
                      <a:gd name="T42" fmla="*/ 20 w 40"/>
                      <a:gd name="T43" fmla="*/ 60 h 88"/>
                      <a:gd name="T44" fmla="*/ 20 w 40"/>
                      <a:gd name="T45" fmla="*/ 64 h 88"/>
                      <a:gd name="T46" fmla="*/ 0 w 40"/>
                      <a:gd name="T47" fmla="*/ 64 h 88"/>
                      <a:gd name="T48" fmla="*/ 0 w 40"/>
                      <a:gd name="T49" fmla="*/ 72 h 88"/>
                      <a:gd name="T50" fmla="*/ 20 w 40"/>
                      <a:gd name="T51" fmla="*/ 72 h 88"/>
                      <a:gd name="T52" fmla="*/ 20 w 40"/>
                      <a:gd name="T53" fmla="*/ 76 h 88"/>
                      <a:gd name="T54" fmla="*/ 0 w 40"/>
                      <a:gd name="T55" fmla="*/ 76 h 88"/>
                      <a:gd name="T56" fmla="*/ 0 w 40"/>
                      <a:gd name="T57" fmla="*/ 88 h 88"/>
                      <a:gd name="T58" fmla="*/ 24 w 40"/>
                      <a:gd name="T59" fmla="*/ 88 h 88"/>
                      <a:gd name="T60" fmla="*/ 28 w 40"/>
                      <a:gd name="T61" fmla="*/ 84 h 88"/>
                      <a:gd name="T62" fmla="*/ 28 w 40"/>
                      <a:gd name="T63" fmla="*/ 28 h 88"/>
                      <a:gd name="T64" fmla="*/ 40 w 40"/>
                      <a:gd name="T65" fmla="*/ 28 h 88"/>
                      <a:gd name="T66" fmla="*/ 40 w 40"/>
                      <a:gd name="T67" fmla="*/ 8 h 88"/>
                      <a:gd name="T68" fmla="*/ 28 w 40"/>
                      <a:gd name="T6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88">
                        <a:moveTo>
                          <a:pt x="28" y="8"/>
                        </a:moveTo>
                        <a:cubicBezTo>
                          <a:pt x="28" y="4"/>
                          <a:pt x="28" y="4"/>
                          <a:pt x="28" y="4"/>
                        </a:cubicBezTo>
                        <a:cubicBezTo>
                          <a:pt x="28" y="3"/>
                          <a:pt x="25" y="0"/>
                          <a:pt x="24" y="0"/>
                        </a:cubicBezTo>
                        <a:cubicBezTo>
                          <a:pt x="0" y="0"/>
                          <a:pt x="0" y="0"/>
                          <a:pt x="0" y="0"/>
                        </a:cubicBezTo>
                        <a:cubicBezTo>
                          <a:pt x="0" y="12"/>
                          <a:pt x="0" y="12"/>
                          <a:pt x="0" y="12"/>
                        </a:cubicBezTo>
                        <a:cubicBezTo>
                          <a:pt x="20" y="12"/>
                          <a:pt x="20" y="12"/>
                          <a:pt x="20" y="12"/>
                        </a:cubicBezTo>
                        <a:cubicBezTo>
                          <a:pt x="20" y="16"/>
                          <a:pt x="20" y="16"/>
                          <a:pt x="20" y="16"/>
                        </a:cubicBezTo>
                        <a:cubicBezTo>
                          <a:pt x="0" y="16"/>
                          <a:pt x="0" y="16"/>
                          <a:pt x="0" y="16"/>
                        </a:cubicBezTo>
                        <a:cubicBezTo>
                          <a:pt x="0" y="24"/>
                          <a:pt x="0" y="24"/>
                          <a:pt x="0" y="24"/>
                        </a:cubicBezTo>
                        <a:cubicBezTo>
                          <a:pt x="20" y="24"/>
                          <a:pt x="20" y="24"/>
                          <a:pt x="20" y="24"/>
                        </a:cubicBezTo>
                        <a:cubicBezTo>
                          <a:pt x="20" y="28"/>
                          <a:pt x="20" y="28"/>
                          <a:pt x="20" y="28"/>
                        </a:cubicBezTo>
                        <a:cubicBezTo>
                          <a:pt x="0" y="28"/>
                          <a:pt x="0" y="28"/>
                          <a:pt x="0" y="28"/>
                        </a:cubicBezTo>
                        <a:cubicBezTo>
                          <a:pt x="0" y="36"/>
                          <a:pt x="0" y="36"/>
                          <a:pt x="0" y="36"/>
                        </a:cubicBezTo>
                        <a:cubicBezTo>
                          <a:pt x="20" y="36"/>
                          <a:pt x="20" y="36"/>
                          <a:pt x="20" y="36"/>
                        </a:cubicBezTo>
                        <a:cubicBezTo>
                          <a:pt x="20" y="40"/>
                          <a:pt x="20" y="40"/>
                          <a:pt x="20" y="40"/>
                        </a:cubicBezTo>
                        <a:cubicBezTo>
                          <a:pt x="0" y="40"/>
                          <a:pt x="0" y="40"/>
                          <a:pt x="0" y="40"/>
                        </a:cubicBezTo>
                        <a:cubicBezTo>
                          <a:pt x="0" y="48"/>
                          <a:pt x="0" y="48"/>
                          <a:pt x="0" y="48"/>
                        </a:cubicBezTo>
                        <a:cubicBezTo>
                          <a:pt x="20" y="48"/>
                          <a:pt x="20" y="48"/>
                          <a:pt x="20" y="48"/>
                        </a:cubicBezTo>
                        <a:cubicBezTo>
                          <a:pt x="20" y="52"/>
                          <a:pt x="20" y="52"/>
                          <a:pt x="20" y="52"/>
                        </a:cubicBezTo>
                        <a:cubicBezTo>
                          <a:pt x="0" y="52"/>
                          <a:pt x="0" y="52"/>
                          <a:pt x="0" y="52"/>
                        </a:cubicBezTo>
                        <a:cubicBezTo>
                          <a:pt x="0" y="60"/>
                          <a:pt x="0" y="60"/>
                          <a:pt x="0" y="60"/>
                        </a:cubicBezTo>
                        <a:cubicBezTo>
                          <a:pt x="20" y="60"/>
                          <a:pt x="20" y="60"/>
                          <a:pt x="20" y="60"/>
                        </a:cubicBezTo>
                        <a:cubicBezTo>
                          <a:pt x="20" y="64"/>
                          <a:pt x="20" y="64"/>
                          <a:pt x="20" y="64"/>
                        </a:cubicBezTo>
                        <a:cubicBezTo>
                          <a:pt x="0" y="64"/>
                          <a:pt x="0" y="64"/>
                          <a:pt x="0" y="64"/>
                        </a:cubicBezTo>
                        <a:cubicBezTo>
                          <a:pt x="0" y="72"/>
                          <a:pt x="0" y="72"/>
                          <a:pt x="0" y="72"/>
                        </a:cubicBezTo>
                        <a:cubicBezTo>
                          <a:pt x="20" y="72"/>
                          <a:pt x="20" y="72"/>
                          <a:pt x="20" y="72"/>
                        </a:cubicBezTo>
                        <a:cubicBezTo>
                          <a:pt x="20" y="76"/>
                          <a:pt x="20" y="76"/>
                          <a:pt x="20" y="76"/>
                        </a:cubicBezTo>
                        <a:cubicBezTo>
                          <a:pt x="0" y="76"/>
                          <a:pt x="0" y="76"/>
                          <a:pt x="0" y="76"/>
                        </a:cubicBezTo>
                        <a:cubicBezTo>
                          <a:pt x="0" y="88"/>
                          <a:pt x="0" y="88"/>
                          <a:pt x="0" y="88"/>
                        </a:cubicBezTo>
                        <a:cubicBezTo>
                          <a:pt x="24" y="88"/>
                          <a:pt x="24" y="88"/>
                          <a:pt x="24" y="88"/>
                        </a:cubicBezTo>
                        <a:cubicBezTo>
                          <a:pt x="25" y="88"/>
                          <a:pt x="28" y="85"/>
                          <a:pt x="28" y="84"/>
                        </a:cubicBezTo>
                        <a:cubicBezTo>
                          <a:pt x="28" y="28"/>
                          <a:pt x="28" y="28"/>
                          <a:pt x="28" y="28"/>
                        </a:cubicBezTo>
                        <a:cubicBezTo>
                          <a:pt x="40" y="28"/>
                          <a:pt x="40" y="28"/>
                          <a:pt x="40" y="28"/>
                        </a:cubicBezTo>
                        <a:cubicBezTo>
                          <a:pt x="40" y="8"/>
                          <a:pt x="40" y="8"/>
                          <a:pt x="40" y="8"/>
                        </a:cubicBezTo>
                        <a:lnTo>
                          <a:pt x="2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7" name="Freeform 50"/>
                  <p:cNvSpPr>
                    <a:spLocks noEditPoints="1"/>
                  </p:cNvSpPr>
                  <p:nvPr/>
                </p:nvSpPr>
                <p:spPr bwMode="auto">
                  <a:xfrm>
                    <a:off x="3382" y="2013"/>
                    <a:ext cx="171" cy="294"/>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6 w 72"/>
                      <a:gd name="T11" fmla="*/ 86 h 122"/>
                      <a:gd name="T12" fmla="*/ 45 w 72"/>
                      <a:gd name="T13" fmla="*/ 86 h 122"/>
                      <a:gd name="T14" fmla="*/ 27 w 72"/>
                      <a:gd name="T15" fmla="*/ 55 h 122"/>
                      <a:gd name="T16" fmla="*/ 26 w 72"/>
                      <a:gd name="T17" fmla="*/ 54 h 122"/>
                      <a:gd name="T18" fmla="*/ 26 w 72"/>
                      <a:gd name="T19" fmla="*/ 53 h 122"/>
                      <a:gd name="T20" fmla="*/ 25 w 72"/>
                      <a:gd name="T21" fmla="*/ 52 h 122"/>
                      <a:gd name="T22" fmla="*/ 25 w 72"/>
                      <a:gd name="T23" fmla="*/ 51 h 122"/>
                      <a:gd name="T24" fmla="*/ 25 w 72"/>
                      <a:gd name="T25" fmla="*/ 51 h 122"/>
                      <a:gd name="T26" fmla="*/ 25 w 72"/>
                      <a:gd name="T27" fmla="*/ 52 h 122"/>
                      <a:gd name="T28" fmla="*/ 25 w 72"/>
                      <a:gd name="T29" fmla="*/ 54 h 122"/>
                      <a:gd name="T30" fmla="*/ 25 w 72"/>
                      <a:gd name="T31" fmla="*/ 56 h 122"/>
                      <a:gd name="T32" fmla="*/ 25 w 72"/>
                      <a:gd name="T33" fmla="*/ 59 h 122"/>
                      <a:gd name="T34" fmla="*/ 25 w 72"/>
                      <a:gd name="T35" fmla="*/ 85 h 122"/>
                      <a:gd name="T36" fmla="*/ 16 w 72"/>
                      <a:gd name="T37" fmla="*/ 84 h 122"/>
                      <a:gd name="T38" fmla="*/ 16 w 72"/>
                      <a:gd name="T39" fmla="*/ 38 h 122"/>
                      <a:gd name="T40" fmla="*/ 26 w 72"/>
                      <a:gd name="T41" fmla="*/ 37 h 122"/>
                      <a:gd name="T42" fmla="*/ 44 w 72"/>
                      <a:gd name="T43" fmla="*/ 66 h 122"/>
                      <a:gd name="T44" fmla="*/ 44 w 72"/>
                      <a:gd name="T45" fmla="*/ 67 h 122"/>
                      <a:gd name="T46" fmla="*/ 45 w 72"/>
                      <a:gd name="T47" fmla="*/ 68 h 122"/>
                      <a:gd name="T48" fmla="*/ 45 w 72"/>
                      <a:gd name="T49" fmla="*/ 69 h 122"/>
                      <a:gd name="T50" fmla="*/ 46 w 72"/>
                      <a:gd name="T51" fmla="*/ 70 h 122"/>
                      <a:gd name="T52" fmla="*/ 46 w 72"/>
                      <a:gd name="T53" fmla="*/ 70 h 122"/>
                      <a:gd name="T54" fmla="*/ 46 w 72"/>
                      <a:gd name="T55" fmla="*/ 69 h 122"/>
                      <a:gd name="T56" fmla="*/ 46 w 72"/>
                      <a:gd name="T57" fmla="*/ 68 h 122"/>
                      <a:gd name="T58" fmla="*/ 46 w 72"/>
                      <a:gd name="T59" fmla="*/ 66 h 122"/>
                      <a:gd name="T60" fmla="*/ 46 w 72"/>
                      <a:gd name="T61" fmla="*/ 64 h 122"/>
                      <a:gd name="T62" fmla="*/ 46 w 72"/>
                      <a:gd name="T63" fmla="*/ 36 h 122"/>
                      <a:gd name="T64" fmla="*/ 56 w 72"/>
                      <a:gd name="T65" fmla="*/ 36 h 122"/>
                      <a:gd name="T66" fmla="*/ 56 w 72"/>
                      <a:gd name="T6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6" y="86"/>
                        </a:moveTo>
                        <a:cubicBezTo>
                          <a:pt x="45" y="86"/>
                          <a:pt x="45" y="86"/>
                          <a:pt x="45" y="86"/>
                        </a:cubicBezTo>
                        <a:cubicBezTo>
                          <a:pt x="27" y="55"/>
                          <a:pt x="27" y="55"/>
                          <a:pt x="27" y="55"/>
                        </a:cubicBezTo>
                        <a:cubicBezTo>
                          <a:pt x="27" y="54"/>
                          <a:pt x="27" y="54"/>
                          <a:pt x="26" y="54"/>
                        </a:cubicBezTo>
                        <a:cubicBezTo>
                          <a:pt x="26" y="53"/>
                          <a:pt x="26" y="53"/>
                          <a:pt x="26" y="53"/>
                        </a:cubicBezTo>
                        <a:cubicBezTo>
                          <a:pt x="26" y="52"/>
                          <a:pt x="26" y="52"/>
                          <a:pt x="25" y="52"/>
                        </a:cubicBezTo>
                        <a:cubicBezTo>
                          <a:pt x="25" y="51"/>
                          <a:pt x="25" y="51"/>
                          <a:pt x="25" y="51"/>
                        </a:cubicBezTo>
                        <a:cubicBezTo>
                          <a:pt x="25" y="51"/>
                          <a:pt x="25" y="51"/>
                          <a:pt x="25" y="51"/>
                        </a:cubicBezTo>
                        <a:cubicBezTo>
                          <a:pt x="25" y="51"/>
                          <a:pt x="25" y="52"/>
                          <a:pt x="25" y="52"/>
                        </a:cubicBezTo>
                        <a:cubicBezTo>
                          <a:pt x="25" y="53"/>
                          <a:pt x="25" y="54"/>
                          <a:pt x="25" y="54"/>
                        </a:cubicBezTo>
                        <a:cubicBezTo>
                          <a:pt x="25" y="55"/>
                          <a:pt x="25" y="56"/>
                          <a:pt x="25" y="56"/>
                        </a:cubicBezTo>
                        <a:cubicBezTo>
                          <a:pt x="25" y="57"/>
                          <a:pt x="25" y="58"/>
                          <a:pt x="25" y="59"/>
                        </a:cubicBezTo>
                        <a:cubicBezTo>
                          <a:pt x="25" y="85"/>
                          <a:pt x="25" y="85"/>
                          <a:pt x="25" y="85"/>
                        </a:cubicBezTo>
                        <a:cubicBezTo>
                          <a:pt x="16" y="84"/>
                          <a:pt x="16" y="84"/>
                          <a:pt x="16" y="84"/>
                        </a:cubicBezTo>
                        <a:cubicBezTo>
                          <a:pt x="16" y="38"/>
                          <a:pt x="16" y="38"/>
                          <a:pt x="16" y="38"/>
                        </a:cubicBezTo>
                        <a:cubicBezTo>
                          <a:pt x="26" y="37"/>
                          <a:pt x="26" y="37"/>
                          <a:pt x="26" y="37"/>
                        </a:cubicBezTo>
                        <a:cubicBezTo>
                          <a:pt x="44" y="66"/>
                          <a:pt x="44" y="66"/>
                          <a:pt x="44" y="66"/>
                        </a:cubicBezTo>
                        <a:cubicBezTo>
                          <a:pt x="44" y="67"/>
                          <a:pt x="44" y="67"/>
                          <a:pt x="44" y="67"/>
                        </a:cubicBezTo>
                        <a:cubicBezTo>
                          <a:pt x="44" y="67"/>
                          <a:pt x="44" y="68"/>
                          <a:pt x="45" y="68"/>
                        </a:cubicBezTo>
                        <a:cubicBezTo>
                          <a:pt x="45" y="68"/>
                          <a:pt x="45" y="69"/>
                          <a:pt x="45" y="69"/>
                        </a:cubicBezTo>
                        <a:cubicBezTo>
                          <a:pt x="45" y="70"/>
                          <a:pt x="46" y="70"/>
                          <a:pt x="46" y="70"/>
                        </a:cubicBezTo>
                        <a:cubicBezTo>
                          <a:pt x="46" y="70"/>
                          <a:pt x="46" y="70"/>
                          <a:pt x="46" y="70"/>
                        </a:cubicBezTo>
                        <a:cubicBezTo>
                          <a:pt x="46" y="70"/>
                          <a:pt x="46" y="70"/>
                          <a:pt x="46" y="69"/>
                        </a:cubicBezTo>
                        <a:cubicBezTo>
                          <a:pt x="46" y="69"/>
                          <a:pt x="46" y="68"/>
                          <a:pt x="46" y="68"/>
                        </a:cubicBezTo>
                        <a:cubicBezTo>
                          <a:pt x="46" y="67"/>
                          <a:pt x="46" y="67"/>
                          <a:pt x="46" y="66"/>
                        </a:cubicBezTo>
                        <a:cubicBezTo>
                          <a:pt x="46" y="65"/>
                          <a:pt x="46" y="64"/>
                          <a:pt x="46" y="64"/>
                        </a:cubicBezTo>
                        <a:cubicBezTo>
                          <a:pt x="46" y="36"/>
                          <a:pt x="46" y="36"/>
                          <a:pt x="46" y="36"/>
                        </a:cubicBezTo>
                        <a:cubicBezTo>
                          <a:pt x="56" y="36"/>
                          <a:pt x="56" y="36"/>
                          <a:pt x="56" y="36"/>
                        </a:cubicBezTo>
                        <a:lnTo>
                          <a:pt x="5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10" name="Group 9"/>
              <p:cNvGrpSpPr/>
              <p:nvPr/>
            </p:nvGrpSpPr>
            <p:grpSpPr>
              <a:xfrm>
                <a:off x="2263778" y="5284972"/>
                <a:ext cx="1602780" cy="328973"/>
                <a:chOff x="3780357" y="9151926"/>
                <a:chExt cx="1910317" cy="392096"/>
              </a:xfrm>
            </p:grpSpPr>
            <p:sp>
              <p:nvSpPr>
                <p:cNvPr id="234" name="TextBox 233"/>
                <p:cNvSpPr txBox="1"/>
                <p:nvPr/>
              </p:nvSpPr>
              <p:spPr>
                <a:xfrm>
                  <a:off x="4286127" y="9235523"/>
                  <a:ext cx="1404547" cy="231104"/>
                </a:xfrm>
                <a:prstGeom prst="rect">
                  <a:avLst/>
                </a:prstGeom>
                <a:noFill/>
              </p:spPr>
              <p:txBody>
                <a:bodyPr wrap="square" lIns="0" tIns="0" rIns="0" bIns="0" rtlCol="0">
                  <a:spAutoFit/>
                </a:bodyPr>
                <a:lstStyle/>
                <a:p>
                  <a:pPr>
                    <a:lnSpc>
                      <a:spcPct val="90000"/>
                    </a:lnSpc>
                    <a:spcAft>
                      <a:spcPts val="600"/>
                    </a:spcAft>
                  </a:pPr>
                  <a:r>
                    <a:rPr lang="en-US" sz="1400" spc="-30" dirty="0" smtClean="0">
                      <a:gradFill>
                        <a:gsLst>
                          <a:gs pos="2917">
                            <a:srgbClr val="FFFFFF"/>
                          </a:gs>
                          <a:gs pos="30000">
                            <a:srgbClr val="FFFFFF"/>
                          </a:gs>
                        </a:gsLst>
                        <a:lin ang="5400000" scaled="0"/>
                      </a:gradFill>
                    </a:rPr>
                    <a:t>Video Portal</a:t>
                  </a:r>
                </a:p>
              </p:txBody>
            </p:sp>
            <p:pic>
              <p:nvPicPr>
                <p:cNvPr id="228" name="Picture 2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357" y="9151926"/>
                  <a:ext cx="396245" cy="392096"/>
                </a:xfrm>
                <a:prstGeom prst="rect">
                  <a:avLst/>
                </a:prstGeom>
                <a:noFill/>
              </p:spPr>
            </p:pic>
          </p:grpSp>
        </p:grpSp>
      </p:grpSp>
      <p:grpSp>
        <p:nvGrpSpPr>
          <p:cNvPr id="948" name="Group 947"/>
          <p:cNvGrpSpPr/>
          <p:nvPr/>
        </p:nvGrpSpPr>
        <p:grpSpPr>
          <a:xfrm>
            <a:off x="4438782" y="4623735"/>
            <a:ext cx="3568568" cy="2096299"/>
            <a:chOff x="4438782" y="4444622"/>
            <a:chExt cx="3568568" cy="2096299"/>
          </a:xfrm>
        </p:grpSpPr>
        <p:sp>
          <p:nvSpPr>
            <p:cNvPr id="17" name="Freeform 5"/>
            <p:cNvSpPr>
              <a:spLocks noEditPoints="1"/>
            </p:cNvSpPr>
            <p:nvPr/>
          </p:nvSpPr>
          <p:spPr bwMode="auto">
            <a:xfrm>
              <a:off x="5569353" y="4911722"/>
              <a:ext cx="415730" cy="384482"/>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grpSp>
          <p:nvGrpSpPr>
            <p:cNvPr id="947" name="Group 946"/>
            <p:cNvGrpSpPr/>
            <p:nvPr/>
          </p:nvGrpSpPr>
          <p:grpSpPr>
            <a:xfrm>
              <a:off x="4438782" y="4444622"/>
              <a:ext cx="3568568" cy="2096299"/>
              <a:chOff x="4438782" y="4444622"/>
              <a:chExt cx="3568568" cy="2096299"/>
            </a:xfrm>
          </p:grpSpPr>
          <p:sp>
            <p:nvSpPr>
              <p:cNvPr id="340" name="TextBox 339"/>
              <p:cNvSpPr txBox="1"/>
              <p:nvPr/>
            </p:nvSpPr>
            <p:spPr>
              <a:xfrm>
                <a:off x="4487524" y="4444622"/>
                <a:ext cx="812022"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Users and </a:t>
                </a:r>
                <a:br>
                  <a:rPr lang="en-US" sz="12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groups</a:t>
                </a:r>
              </a:p>
            </p:txBody>
          </p:sp>
          <p:sp>
            <p:nvSpPr>
              <p:cNvPr id="341" name="TextBox 340"/>
              <p:cNvSpPr txBox="1"/>
              <p:nvPr/>
            </p:nvSpPr>
            <p:spPr>
              <a:xfrm>
                <a:off x="5371207"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r>
                  <a:rPr lang="en-US" dirty="0">
                    <a:gradFill>
                      <a:gsLst>
                        <a:gs pos="2917">
                          <a:srgbClr val="FFFFFF"/>
                        </a:gs>
                        <a:gs pos="30000">
                          <a:srgbClr val="FFFFFF"/>
                        </a:gs>
                      </a:gsLst>
                      <a:lin ang="5400000" scaled="0"/>
                    </a:gradFill>
                  </a:rPr>
                  <a:t>Files</a:t>
                </a:r>
              </a:p>
            </p:txBody>
          </p:sp>
          <p:sp>
            <p:nvSpPr>
              <p:cNvPr id="342" name="TextBox 341"/>
              <p:cNvSpPr txBox="1"/>
              <p:nvPr/>
            </p:nvSpPr>
            <p:spPr>
              <a:xfrm>
                <a:off x="6270324"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r>
                  <a:rPr lang="en-US" dirty="0">
                    <a:gradFill>
                      <a:gsLst>
                        <a:gs pos="2917">
                          <a:srgbClr val="FFFFFF"/>
                        </a:gs>
                        <a:gs pos="30000">
                          <a:srgbClr val="FFFFFF"/>
                        </a:gs>
                      </a:gsLst>
                      <a:lin ang="5400000" scaled="0"/>
                    </a:gradFill>
                  </a:rPr>
                  <a:t>Mail</a:t>
                </a:r>
              </a:p>
            </p:txBody>
          </p:sp>
          <p:sp>
            <p:nvSpPr>
              <p:cNvPr id="343" name="TextBox 342"/>
              <p:cNvSpPr txBox="1"/>
              <p:nvPr/>
            </p:nvSpPr>
            <p:spPr>
              <a:xfrm>
                <a:off x="7195328"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r>
                  <a:rPr lang="en-US" dirty="0">
                    <a:gradFill>
                      <a:gsLst>
                        <a:gs pos="2917">
                          <a:srgbClr val="FFFFFF"/>
                        </a:gs>
                        <a:gs pos="30000">
                          <a:srgbClr val="FFFFFF"/>
                        </a:gs>
                      </a:gsLst>
                      <a:lin ang="5400000" scaled="0"/>
                    </a:gradFill>
                  </a:rPr>
                  <a:t>Calendar</a:t>
                </a:r>
              </a:p>
            </p:txBody>
          </p:sp>
          <p:sp>
            <p:nvSpPr>
              <p:cNvPr id="344" name="TextBox 343"/>
              <p:cNvSpPr txBox="1"/>
              <p:nvPr/>
            </p:nvSpPr>
            <p:spPr>
              <a:xfrm>
                <a:off x="4487524" y="5415577"/>
                <a:ext cx="812022"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Contacts</a:t>
                </a:r>
              </a:p>
            </p:txBody>
          </p:sp>
          <p:sp>
            <p:nvSpPr>
              <p:cNvPr id="293" name="TextBox 292"/>
              <p:cNvSpPr txBox="1"/>
              <p:nvPr/>
            </p:nvSpPr>
            <p:spPr>
              <a:xfrm>
                <a:off x="5077770" y="5415577"/>
                <a:ext cx="1398896" cy="312438"/>
              </a:xfrm>
              <a:prstGeom prst="rect">
                <a:avLst/>
              </a:prstGeom>
              <a:noFill/>
            </p:spPr>
            <p:txBody>
              <a:bodyPr wrap="square" lIns="0" tIns="0" rIns="0" bIns="0" rtlCol="0">
                <a:noAutofit/>
              </a:bodyPr>
              <a:lstStyle/>
              <a:p>
                <a:pPr algn="ctr">
                  <a:lnSpc>
                    <a:spcPct val="90000"/>
                  </a:lnSpc>
                  <a:spcAft>
                    <a:spcPts val="600"/>
                  </a:spcAft>
                </a:pPr>
                <a:r>
                  <a:rPr lang="en-US" sz="1200" spc="-30" dirty="0" smtClean="0">
                    <a:gradFill>
                      <a:gsLst>
                        <a:gs pos="2917">
                          <a:srgbClr val="FFFFFF"/>
                        </a:gs>
                        <a:gs pos="30000">
                          <a:srgbClr val="FFFFFF"/>
                        </a:gs>
                      </a:gsLst>
                      <a:lin ang="5400000" scaled="0"/>
                    </a:gradFill>
                  </a:rPr>
                  <a:t>Office Graph</a:t>
                </a:r>
              </a:p>
            </p:txBody>
          </p:sp>
          <p:sp>
            <p:nvSpPr>
              <p:cNvPr id="317" name="TextBox 316"/>
              <p:cNvSpPr txBox="1"/>
              <p:nvPr/>
            </p:nvSpPr>
            <p:spPr>
              <a:xfrm>
                <a:off x="7195328" y="5415577"/>
                <a:ext cx="812022" cy="312438"/>
              </a:xfrm>
              <a:prstGeom prst="rect">
                <a:avLst/>
              </a:prstGeom>
              <a:noFill/>
            </p:spPr>
            <p:txBody>
              <a:bodyPr wrap="square" lIns="0" tIns="0" rIns="0" bIns="0" rtlCol="0">
                <a:noAutofit/>
              </a:bodyPr>
              <a:lstStyle/>
              <a:p>
                <a:pPr algn="ctr">
                  <a:lnSpc>
                    <a:spcPct val="90000"/>
                  </a:lnSpc>
                  <a:spcAft>
                    <a:spcPts val="600"/>
                  </a:spcAft>
                </a:pPr>
                <a:r>
                  <a:rPr lang="en-US" sz="1200" spc="-30" dirty="0" smtClean="0">
                    <a:gradFill>
                      <a:gsLst>
                        <a:gs pos="2917">
                          <a:srgbClr val="FFFFFF"/>
                        </a:gs>
                        <a:gs pos="30000">
                          <a:srgbClr val="FFFFFF"/>
                        </a:gs>
                      </a:gsLst>
                      <a:lin ang="5400000" scaled="0"/>
                    </a:gradFill>
                  </a:rPr>
                  <a:t>Documents</a:t>
                </a:r>
              </a:p>
            </p:txBody>
          </p:sp>
          <p:sp>
            <p:nvSpPr>
              <p:cNvPr id="318" name="TextBox 317"/>
              <p:cNvSpPr txBox="1"/>
              <p:nvPr/>
            </p:nvSpPr>
            <p:spPr>
              <a:xfrm>
                <a:off x="6198803" y="5415577"/>
                <a:ext cx="955064" cy="312438"/>
              </a:xfrm>
              <a:prstGeom prst="rect">
                <a:avLst/>
              </a:prstGeom>
              <a:noFill/>
            </p:spPr>
            <p:txBody>
              <a:bodyPr wrap="square" lIns="0" tIns="0" rIns="0" bIns="0" rtlCol="0">
                <a:noAutofit/>
              </a:bodyPr>
              <a:lstStyle/>
              <a:p>
                <a:pPr algn="ctr">
                  <a:lnSpc>
                    <a:spcPct val="90000"/>
                  </a:lnSpc>
                  <a:spcAft>
                    <a:spcPts val="600"/>
                  </a:spcAft>
                </a:pPr>
                <a:r>
                  <a:rPr lang="en-US" sz="1200" spc="-30" dirty="0" smtClean="0">
                    <a:gradFill>
                      <a:gsLst>
                        <a:gs pos="2917">
                          <a:srgbClr val="FFFFFF"/>
                        </a:gs>
                        <a:gs pos="30000">
                          <a:srgbClr val="FFFFFF"/>
                        </a:gs>
                      </a:gsLst>
                      <a:lin ang="5400000" scaled="0"/>
                    </a:gradFill>
                  </a:rPr>
                  <a:t>Presentations</a:t>
                </a:r>
              </a:p>
            </p:txBody>
          </p:sp>
          <p:sp>
            <p:nvSpPr>
              <p:cNvPr id="319" name="Freeform 7"/>
              <p:cNvSpPr>
                <a:spLocks noChangeAspect="1" noEditPoints="1"/>
              </p:cNvSpPr>
              <p:nvPr/>
            </p:nvSpPr>
            <p:spPr bwMode="auto">
              <a:xfrm>
                <a:off x="6462861" y="5731634"/>
                <a:ext cx="446061" cy="468570"/>
              </a:xfrm>
              <a:custGeom>
                <a:avLst/>
                <a:gdLst>
                  <a:gd name="T0" fmla="*/ 92 w 92"/>
                  <a:gd name="T1" fmla="*/ 40 h 96"/>
                  <a:gd name="T2" fmla="*/ 84 w 92"/>
                  <a:gd name="T3" fmla="*/ 56 h 96"/>
                  <a:gd name="T4" fmla="*/ 84 w 92"/>
                  <a:gd name="T5" fmla="*/ 76 h 96"/>
                  <a:gd name="T6" fmla="*/ 92 w 92"/>
                  <a:gd name="T7" fmla="*/ 60 h 96"/>
                  <a:gd name="T8" fmla="*/ 84 w 92"/>
                  <a:gd name="T9" fmla="*/ 76 h 96"/>
                  <a:gd name="T10" fmla="*/ 80 w 92"/>
                  <a:gd name="T11" fmla="*/ 16 h 96"/>
                  <a:gd name="T12" fmla="*/ 60 w 92"/>
                  <a:gd name="T13" fmla="*/ 12 h 96"/>
                  <a:gd name="T14" fmla="*/ 72 w 92"/>
                  <a:gd name="T15" fmla="*/ 20 h 96"/>
                  <a:gd name="T16" fmla="*/ 60 w 92"/>
                  <a:gd name="T17" fmla="*/ 24 h 96"/>
                  <a:gd name="T18" fmla="*/ 72 w 92"/>
                  <a:gd name="T19" fmla="*/ 32 h 96"/>
                  <a:gd name="T20" fmla="*/ 60 w 92"/>
                  <a:gd name="T21" fmla="*/ 36 h 96"/>
                  <a:gd name="T22" fmla="*/ 72 w 92"/>
                  <a:gd name="T23" fmla="*/ 44 h 96"/>
                  <a:gd name="T24" fmla="*/ 60 w 92"/>
                  <a:gd name="T25" fmla="*/ 48 h 96"/>
                  <a:gd name="T26" fmla="*/ 72 w 92"/>
                  <a:gd name="T27" fmla="*/ 56 h 96"/>
                  <a:gd name="T28" fmla="*/ 60 w 92"/>
                  <a:gd name="T29" fmla="*/ 60 h 96"/>
                  <a:gd name="T30" fmla="*/ 72 w 92"/>
                  <a:gd name="T31" fmla="*/ 68 h 96"/>
                  <a:gd name="T32" fmla="*/ 60 w 92"/>
                  <a:gd name="T33" fmla="*/ 72 h 96"/>
                  <a:gd name="T34" fmla="*/ 76 w 92"/>
                  <a:gd name="T35" fmla="*/ 84 h 96"/>
                  <a:gd name="T36" fmla="*/ 80 w 92"/>
                  <a:gd name="T37" fmla="*/ 36 h 96"/>
                  <a:gd name="T38" fmla="*/ 92 w 92"/>
                  <a:gd name="T39" fmla="*/ 20 h 96"/>
                  <a:gd name="T40" fmla="*/ 56 w 92"/>
                  <a:gd name="T41" fmla="*/ 0 h 96"/>
                  <a:gd name="T42" fmla="*/ 0 w 92"/>
                  <a:gd name="T43" fmla="*/ 83 h 96"/>
                  <a:gd name="T44" fmla="*/ 56 w 92"/>
                  <a:gd name="T45" fmla="*/ 0 h 96"/>
                  <a:gd name="T46" fmla="*/ 36 w 92"/>
                  <a:gd name="T47" fmla="*/ 29 h 96"/>
                  <a:gd name="T48" fmla="*/ 37 w 92"/>
                  <a:gd name="T49" fmla="*/ 52 h 96"/>
                  <a:gd name="T50" fmla="*/ 37 w 92"/>
                  <a:gd name="T51" fmla="*/ 55 h 96"/>
                  <a:gd name="T52" fmla="*/ 37 w 92"/>
                  <a:gd name="T53" fmla="*/ 56 h 96"/>
                  <a:gd name="T54" fmla="*/ 36 w 92"/>
                  <a:gd name="T55" fmla="*/ 54 h 96"/>
                  <a:gd name="T56" fmla="*/ 35 w 92"/>
                  <a:gd name="T57" fmla="*/ 52 h 96"/>
                  <a:gd name="T58" fmla="*/ 13 w 92"/>
                  <a:gd name="T59" fmla="*/ 30 h 96"/>
                  <a:gd name="T60" fmla="*/ 20 w 92"/>
                  <a:gd name="T61" fmla="*/ 67 h 96"/>
                  <a:gd name="T62" fmla="*/ 20 w 92"/>
                  <a:gd name="T63" fmla="*/ 44 h 96"/>
                  <a:gd name="T64" fmla="*/ 20 w 92"/>
                  <a:gd name="T65" fmla="*/ 41 h 96"/>
                  <a:gd name="T66" fmla="*/ 20 w 92"/>
                  <a:gd name="T67" fmla="*/ 40 h 96"/>
                  <a:gd name="T68" fmla="*/ 21 w 92"/>
                  <a:gd name="T69" fmla="*/ 42 h 96"/>
                  <a:gd name="T70" fmla="*/ 22 w 92"/>
                  <a:gd name="T71" fmla="*/ 43 h 96"/>
                  <a:gd name="T72" fmla="*/ 44 w 92"/>
                  <a:gd name="T73"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96">
                    <a:moveTo>
                      <a:pt x="84" y="40"/>
                    </a:moveTo>
                    <a:cubicBezTo>
                      <a:pt x="92" y="40"/>
                      <a:pt x="92" y="40"/>
                      <a:pt x="92" y="40"/>
                    </a:cubicBezTo>
                    <a:cubicBezTo>
                      <a:pt x="92" y="56"/>
                      <a:pt x="92" y="56"/>
                      <a:pt x="92" y="56"/>
                    </a:cubicBezTo>
                    <a:cubicBezTo>
                      <a:pt x="84" y="56"/>
                      <a:pt x="84" y="56"/>
                      <a:pt x="84" y="56"/>
                    </a:cubicBezTo>
                    <a:lnTo>
                      <a:pt x="84" y="40"/>
                    </a:lnTo>
                    <a:close/>
                    <a:moveTo>
                      <a:pt x="84" y="76"/>
                    </a:moveTo>
                    <a:cubicBezTo>
                      <a:pt x="92" y="76"/>
                      <a:pt x="92" y="76"/>
                      <a:pt x="92" y="76"/>
                    </a:cubicBezTo>
                    <a:cubicBezTo>
                      <a:pt x="92" y="60"/>
                      <a:pt x="92" y="60"/>
                      <a:pt x="92" y="60"/>
                    </a:cubicBezTo>
                    <a:cubicBezTo>
                      <a:pt x="84" y="60"/>
                      <a:pt x="84" y="60"/>
                      <a:pt x="84" y="60"/>
                    </a:cubicBezTo>
                    <a:lnTo>
                      <a:pt x="84" y="76"/>
                    </a:lnTo>
                    <a:close/>
                    <a:moveTo>
                      <a:pt x="80" y="20"/>
                    </a:moveTo>
                    <a:cubicBezTo>
                      <a:pt x="80" y="16"/>
                      <a:pt x="80" y="16"/>
                      <a:pt x="80" y="16"/>
                    </a:cubicBezTo>
                    <a:cubicBezTo>
                      <a:pt x="80" y="15"/>
                      <a:pt x="77" y="12"/>
                      <a:pt x="76" y="12"/>
                    </a:cubicBezTo>
                    <a:cubicBezTo>
                      <a:pt x="60" y="12"/>
                      <a:pt x="60" y="12"/>
                      <a:pt x="60" y="12"/>
                    </a:cubicBezTo>
                    <a:cubicBezTo>
                      <a:pt x="60" y="20"/>
                      <a:pt x="60" y="20"/>
                      <a:pt x="60" y="20"/>
                    </a:cubicBezTo>
                    <a:cubicBezTo>
                      <a:pt x="72" y="20"/>
                      <a:pt x="72" y="20"/>
                      <a:pt x="72" y="20"/>
                    </a:cubicBezTo>
                    <a:cubicBezTo>
                      <a:pt x="72" y="24"/>
                      <a:pt x="72" y="24"/>
                      <a:pt x="72" y="24"/>
                    </a:cubicBezTo>
                    <a:cubicBezTo>
                      <a:pt x="60" y="24"/>
                      <a:pt x="60" y="24"/>
                      <a:pt x="60" y="24"/>
                    </a:cubicBezTo>
                    <a:cubicBezTo>
                      <a:pt x="60" y="32"/>
                      <a:pt x="60" y="32"/>
                      <a:pt x="60" y="32"/>
                    </a:cubicBezTo>
                    <a:cubicBezTo>
                      <a:pt x="72" y="32"/>
                      <a:pt x="72" y="32"/>
                      <a:pt x="72" y="32"/>
                    </a:cubicBezTo>
                    <a:cubicBezTo>
                      <a:pt x="72" y="36"/>
                      <a:pt x="72" y="36"/>
                      <a:pt x="72" y="36"/>
                    </a:cubicBezTo>
                    <a:cubicBezTo>
                      <a:pt x="60" y="36"/>
                      <a:pt x="60" y="36"/>
                      <a:pt x="60" y="36"/>
                    </a:cubicBezTo>
                    <a:cubicBezTo>
                      <a:pt x="60" y="44"/>
                      <a:pt x="60" y="44"/>
                      <a:pt x="60" y="44"/>
                    </a:cubicBezTo>
                    <a:cubicBezTo>
                      <a:pt x="72" y="44"/>
                      <a:pt x="72" y="44"/>
                      <a:pt x="72" y="44"/>
                    </a:cubicBezTo>
                    <a:cubicBezTo>
                      <a:pt x="72" y="48"/>
                      <a:pt x="72" y="48"/>
                      <a:pt x="72" y="48"/>
                    </a:cubicBezTo>
                    <a:cubicBezTo>
                      <a:pt x="60" y="48"/>
                      <a:pt x="60" y="48"/>
                      <a:pt x="60" y="48"/>
                    </a:cubicBezTo>
                    <a:cubicBezTo>
                      <a:pt x="60" y="56"/>
                      <a:pt x="60" y="56"/>
                      <a:pt x="60" y="56"/>
                    </a:cubicBezTo>
                    <a:cubicBezTo>
                      <a:pt x="72" y="56"/>
                      <a:pt x="72" y="56"/>
                      <a:pt x="72" y="56"/>
                    </a:cubicBezTo>
                    <a:cubicBezTo>
                      <a:pt x="72" y="60"/>
                      <a:pt x="72" y="60"/>
                      <a:pt x="72" y="60"/>
                    </a:cubicBezTo>
                    <a:cubicBezTo>
                      <a:pt x="60" y="60"/>
                      <a:pt x="60" y="60"/>
                      <a:pt x="60" y="60"/>
                    </a:cubicBezTo>
                    <a:cubicBezTo>
                      <a:pt x="60" y="68"/>
                      <a:pt x="60" y="68"/>
                      <a:pt x="60" y="68"/>
                    </a:cubicBezTo>
                    <a:cubicBezTo>
                      <a:pt x="72" y="68"/>
                      <a:pt x="72" y="68"/>
                      <a:pt x="72" y="68"/>
                    </a:cubicBezTo>
                    <a:cubicBezTo>
                      <a:pt x="72" y="72"/>
                      <a:pt x="72" y="72"/>
                      <a:pt x="72" y="72"/>
                    </a:cubicBezTo>
                    <a:cubicBezTo>
                      <a:pt x="60" y="72"/>
                      <a:pt x="60" y="72"/>
                      <a:pt x="60" y="72"/>
                    </a:cubicBezTo>
                    <a:cubicBezTo>
                      <a:pt x="60" y="84"/>
                      <a:pt x="60" y="84"/>
                      <a:pt x="60" y="84"/>
                    </a:cubicBezTo>
                    <a:cubicBezTo>
                      <a:pt x="76" y="84"/>
                      <a:pt x="76" y="84"/>
                      <a:pt x="76" y="84"/>
                    </a:cubicBezTo>
                    <a:cubicBezTo>
                      <a:pt x="77" y="84"/>
                      <a:pt x="80" y="81"/>
                      <a:pt x="80" y="80"/>
                    </a:cubicBezTo>
                    <a:cubicBezTo>
                      <a:pt x="80" y="36"/>
                      <a:pt x="80" y="36"/>
                      <a:pt x="80" y="36"/>
                    </a:cubicBezTo>
                    <a:cubicBezTo>
                      <a:pt x="92" y="36"/>
                      <a:pt x="92" y="36"/>
                      <a:pt x="92" y="36"/>
                    </a:cubicBezTo>
                    <a:cubicBezTo>
                      <a:pt x="92" y="20"/>
                      <a:pt x="92" y="20"/>
                      <a:pt x="92" y="20"/>
                    </a:cubicBezTo>
                    <a:lnTo>
                      <a:pt x="80" y="20"/>
                    </a:lnTo>
                    <a:close/>
                    <a:moveTo>
                      <a:pt x="56" y="0"/>
                    </a:moveTo>
                    <a:cubicBezTo>
                      <a:pt x="56" y="96"/>
                      <a:pt x="56" y="96"/>
                      <a:pt x="56" y="96"/>
                    </a:cubicBezTo>
                    <a:cubicBezTo>
                      <a:pt x="0" y="83"/>
                      <a:pt x="0" y="83"/>
                      <a:pt x="0" y="83"/>
                    </a:cubicBezTo>
                    <a:cubicBezTo>
                      <a:pt x="0" y="13"/>
                      <a:pt x="0" y="13"/>
                      <a:pt x="0" y="13"/>
                    </a:cubicBezTo>
                    <a:lnTo>
                      <a:pt x="56" y="0"/>
                    </a:lnTo>
                    <a:close/>
                    <a:moveTo>
                      <a:pt x="44" y="28"/>
                    </a:moveTo>
                    <a:cubicBezTo>
                      <a:pt x="36" y="29"/>
                      <a:pt x="36" y="29"/>
                      <a:pt x="36" y="29"/>
                    </a:cubicBezTo>
                    <a:cubicBezTo>
                      <a:pt x="36" y="50"/>
                      <a:pt x="36" y="50"/>
                      <a:pt x="36" y="50"/>
                    </a:cubicBezTo>
                    <a:cubicBezTo>
                      <a:pt x="36" y="51"/>
                      <a:pt x="37" y="52"/>
                      <a:pt x="37" y="52"/>
                    </a:cubicBezTo>
                    <a:cubicBezTo>
                      <a:pt x="37" y="53"/>
                      <a:pt x="37" y="53"/>
                      <a:pt x="37" y="54"/>
                    </a:cubicBezTo>
                    <a:cubicBezTo>
                      <a:pt x="37" y="54"/>
                      <a:pt x="37" y="54"/>
                      <a:pt x="37" y="55"/>
                    </a:cubicBezTo>
                    <a:cubicBezTo>
                      <a:pt x="37" y="55"/>
                      <a:pt x="37" y="55"/>
                      <a:pt x="37" y="56"/>
                    </a:cubicBezTo>
                    <a:cubicBezTo>
                      <a:pt x="37" y="56"/>
                      <a:pt x="37" y="56"/>
                      <a:pt x="37" y="56"/>
                    </a:cubicBezTo>
                    <a:cubicBezTo>
                      <a:pt x="36" y="55"/>
                      <a:pt x="36" y="55"/>
                      <a:pt x="36" y="55"/>
                    </a:cubicBezTo>
                    <a:cubicBezTo>
                      <a:pt x="36" y="54"/>
                      <a:pt x="36" y="54"/>
                      <a:pt x="36" y="54"/>
                    </a:cubicBezTo>
                    <a:cubicBezTo>
                      <a:pt x="35" y="54"/>
                      <a:pt x="35" y="53"/>
                      <a:pt x="35" y="53"/>
                    </a:cubicBezTo>
                    <a:cubicBezTo>
                      <a:pt x="35" y="53"/>
                      <a:pt x="35" y="53"/>
                      <a:pt x="35" y="52"/>
                    </a:cubicBezTo>
                    <a:cubicBezTo>
                      <a:pt x="21" y="29"/>
                      <a:pt x="21" y="29"/>
                      <a:pt x="21" y="29"/>
                    </a:cubicBezTo>
                    <a:cubicBezTo>
                      <a:pt x="13" y="30"/>
                      <a:pt x="13" y="30"/>
                      <a:pt x="13" y="30"/>
                    </a:cubicBezTo>
                    <a:cubicBezTo>
                      <a:pt x="13" y="66"/>
                      <a:pt x="13" y="66"/>
                      <a:pt x="13" y="66"/>
                    </a:cubicBezTo>
                    <a:cubicBezTo>
                      <a:pt x="20" y="67"/>
                      <a:pt x="20" y="67"/>
                      <a:pt x="20" y="67"/>
                    </a:cubicBezTo>
                    <a:cubicBezTo>
                      <a:pt x="20" y="46"/>
                      <a:pt x="20" y="46"/>
                      <a:pt x="20" y="46"/>
                    </a:cubicBezTo>
                    <a:cubicBezTo>
                      <a:pt x="20" y="46"/>
                      <a:pt x="20" y="45"/>
                      <a:pt x="20" y="44"/>
                    </a:cubicBezTo>
                    <a:cubicBezTo>
                      <a:pt x="20" y="44"/>
                      <a:pt x="20" y="43"/>
                      <a:pt x="20" y="43"/>
                    </a:cubicBezTo>
                    <a:cubicBezTo>
                      <a:pt x="20" y="42"/>
                      <a:pt x="20" y="42"/>
                      <a:pt x="20" y="41"/>
                    </a:cubicBezTo>
                    <a:cubicBezTo>
                      <a:pt x="20" y="41"/>
                      <a:pt x="20" y="41"/>
                      <a:pt x="20" y="40"/>
                    </a:cubicBezTo>
                    <a:cubicBezTo>
                      <a:pt x="20" y="40"/>
                      <a:pt x="20" y="40"/>
                      <a:pt x="20" y="40"/>
                    </a:cubicBezTo>
                    <a:cubicBezTo>
                      <a:pt x="20" y="40"/>
                      <a:pt x="20" y="41"/>
                      <a:pt x="20" y="41"/>
                    </a:cubicBezTo>
                    <a:cubicBezTo>
                      <a:pt x="20" y="41"/>
                      <a:pt x="21" y="41"/>
                      <a:pt x="21" y="42"/>
                    </a:cubicBezTo>
                    <a:cubicBezTo>
                      <a:pt x="21" y="42"/>
                      <a:pt x="21" y="42"/>
                      <a:pt x="21" y="42"/>
                    </a:cubicBezTo>
                    <a:cubicBezTo>
                      <a:pt x="21" y="43"/>
                      <a:pt x="22" y="43"/>
                      <a:pt x="22" y="43"/>
                    </a:cubicBezTo>
                    <a:cubicBezTo>
                      <a:pt x="36" y="68"/>
                      <a:pt x="36" y="68"/>
                      <a:pt x="36" y="68"/>
                    </a:cubicBezTo>
                    <a:cubicBezTo>
                      <a:pt x="44" y="68"/>
                      <a:pt x="44" y="68"/>
                      <a:pt x="44" y="68"/>
                    </a:cubicBezTo>
                    <a:lnTo>
                      <a:pt x="44" y="2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0" name="Freeform 5"/>
              <p:cNvSpPr>
                <a:spLocks noChangeAspect="1" noEditPoints="1"/>
              </p:cNvSpPr>
              <p:nvPr/>
            </p:nvSpPr>
            <p:spPr bwMode="auto">
              <a:xfrm>
                <a:off x="5671185" y="5731634"/>
                <a:ext cx="424574" cy="415227"/>
              </a:xfrm>
              <a:custGeom>
                <a:avLst/>
                <a:gdLst>
                  <a:gd name="T0" fmla="*/ 62 w 98"/>
                  <a:gd name="T1" fmla="*/ 26 h 96"/>
                  <a:gd name="T2" fmla="*/ 60 w 98"/>
                  <a:gd name="T3" fmla="*/ 23 h 96"/>
                  <a:gd name="T4" fmla="*/ 64 w 98"/>
                  <a:gd name="T5" fmla="*/ 19 h 96"/>
                  <a:gd name="T6" fmla="*/ 67 w 98"/>
                  <a:gd name="T7" fmla="*/ 20 h 96"/>
                  <a:gd name="T8" fmla="*/ 67 w 98"/>
                  <a:gd name="T9" fmla="*/ 20 h 96"/>
                  <a:gd name="T10" fmla="*/ 79 w 98"/>
                  <a:gd name="T11" fmla="*/ 36 h 96"/>
                  <a:gd name="T12" fmla="*/ 69 w 98"/>
                  <a:gd name="T13" fmla="*/ 36 h 96"/>
                  <a:gd name="T14" fmla="*/ 69 w 98"/>
                  <a:gd name="T15" fmla="*/ 36 h 96"/>
                  <a:gd name="T16" fmla="*/ 66 w 98"/>
                  <a:gd name="T17" fmla="*/ 36 h 96"/>
                  <a:gd name="T18" fmla="*/ 66 w 98"/>
                  <a:gd name="T19" fmla="*/ 36 h 96"/>
                  <a:gd name="T20" fmla="*/ 66 w 98"/>
                  <a:gd name="T21" fmla="*/ 36 h 96"/>
                  <a:gd name="T22" fmla="*/ 60 w 98"/>
                  <a:gd name="T23" fmla="*/ 38 h 96"/>
                  <a:gd name="T24" fmla="*/ 60 w 98"/>
                  <a:gd name="T25" fmla="*/ 29 h 96"/>
                  <a:gd name="T26" fmla="*/ 63 w 98"/>
                  <a:gd name="T27" fmla="*/ 28 h 96"/>
                  <a:gd name="T28" fmla="*/ 62 w 98"/>
                  <a:gd name="T29" fmla="*/ 26 h 96"/>
                  <a:gd name="T30" fmla="*/ 60 w 98"/>
                  <a:gd name="T31" fmla="*/ 64 h 96"/>
                  <a:gd name="T32" fmla="*/ 65 w 98"/>
                  <a:gd name="T33" fmla="*/ 65 h 96"/>
                  <a:gd name="T34" fmla="*/ 65 w 98"/>
                  <a:gd name="T35" fmla="*/ 66 h 96"/>
                  <a:gd name="T36" fmla="*/ 66 w 98"/>
                  <a:gd name="T37" fmla="*/ 66 h 96"/>
                  <a:gd name="T38" fmla="*/ 68 w 98"/>
                  <a:gd name="T39" fmla="*/ 66 h 96"/>
                  <a:gd name="T40" fmla="*/ 60 w 98"/>
                  <a:gd name="T41" fmla="*/ 55 h 96"/>
                  <a:gd name="T42" fmla="*/ 60 w 98"/>
                  <a:gd name="T43" fmla="*/ 64 h 96"/>
                  <a:gd name="T44" fmla="*/ 98 w 98"/>
                  <a:gd name="T45" fmla="*/ 47 h 96"/>
                  <a:gd name="T46" fmla="*/ 81 w 98"/>
                  <a:gd name="T47" fmla="*/ 28 h 96"/>
                  <a:gd name="T48" fmla="*/ 81 w 98"/>
                  <a:gd name="T49" fmla="*/ 28 h 96"/>
                  <a:gd name="T50" fmla="*/ 80 w 98"/>
                  <a:gd name="T51" fmla="*/ 28 h 96"/>
                  <a:gd name="T52" fmla="*/ 79 w 98"/>
                  <a:gd name="T53" fmla="*/ 28 h 96"/>
                  <a:gd name="T54" fmla="*/ 87 w 98"/>
                  <a:gd name="T55" fmla="*/ 39 h 96"/>
                  <a:gd name="T56" fmla="*/ 90 w 98"/>
                  <a:gd name="T57" fmla="*/ 47 h 96"/>
                  <a:gd name="T58" fmla="*/ 80 w 98"/>
                  <a:gd name="T59" fmla="*/ 58 h 96"/>
                  <a:gd name="T60" fmla="*/ 80 w 98"/>
                  <a:gd name="T61" fmla="*/ 58 h 96"/>
                  <a:gd name="T62" fmla="*/ 79 w 98"/>
                  <a:gd name="T63" fmla="*/ 58 h 96"/>
                  <a:gd name="T64" fmla="*/ 78 w 98"/>
                  <a:gd name="T65" fmla="*/ 58 h 96"/>
                  <a:gd name="T66" fmla="*/ 78 w 98"/>
                  <a:gd name="T67" fmla="*/ 58 h 96"/>
                  <a:gd name="T68" fmla="*/ 67 w 98"/>
                  <a:gd name="T69" fmla="*/ 58 h 96"/>
                  <a:gd name="T70" fmla="*/ 79 w 98"/>
                  <a:gd name="T71" fmla="*/ 73 h 96"/>
                  <a:gd name="T72" fmla="*/ 79 w 98"/>
                  <a:gd name="T73" fmla="*/ 73 h 96"/>
                  <a:gd name="T74" fmla="*/ 82 w 98"/>
                  <a:gd name="T75" fmla="*/ 75 h 96"/>
                  <a:gd name="T76" fmla="*/ 86 w 98"/>
                  <a:gd name="T77" fmla="*/ 70 h 96"/>
                  <a:gd name="T78" fmla="*/ 85 w 98"/>
                  <a:gd name="T79" fmla="*/ 68 h 96"/>
                  <a:gd name="T80" fmla="*/ 84 w 98"/>
                  <a:gd name="T81" fmla="*/ 66 h 96"/>
                  <a:gd name="T82" fmla="*/ 98 w 98"/>
                  <a:gd name="T83" fmla="*/ 47 h 96"/>
                  <a:gd name="T84" fmla="*/ 56 w 98"/>
                  <a:gd name="T85" fmla="*/ 0 h 96"/>
                  <a:gd name="T86" fmla="*/ 56 w 98"/>
                  <a:gd name="T87" fmla="*/ 96 h 96"/>
                  <a:gd name="T88" fmla="*/ 0 w 98"/>
                  <a:gd name="T89" fmla="*/ 83 h 96"/>
                  <a:gd name="T90" fmla="*/ 0 w 98"/>
                  <a:gd name="T91" fmla="*/ 13 h 96"/>
                  <a:gd name="T92" fmla="*/ 56 w 98"/>
                  <a:gd name="T93" fmla="*/ 0 h 96"/>
                  <a:gd name="T94" fmla="*/ 40 w 98"/>
                  <a:gd name="T95" fmla="*/ 60 h 96"/>
                  <a:gd name="T96" fmla="*/ 26 w 98"/>
                  <a:gd name="T97" fmla="*/ 60 h 96"/>
                  <a:gd name="T98" fmla="*/ 26 w 98"/>
                  <a:gd name="T99" fmla="*/ 28 h 96"/>
                  <a:gd name="T100" fmla="*/ 20 w 98"/>
                  <a:gd name="T101" fmla="*/ 28 h 96"/>
                  <a:gd name="T102" fmla="*/ 20 w 98"/>
                  <a:gd name="T103" fmla="*/ 66 h 96"/>
                  <a:gd name="T104" fmla="*/ 40 w 98"/>
                  <a:gd name="T105" fmla="*/ 67 h 96"/>
                  <a:gd name="T106" fmla="*/ 40 w 98"/>
                  <a:gd name="T107"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6">
                    <a:moveTo>
                      <a:pt x="62" y="26"/>
                    </a:moveTo>
                    <a:cubicBezTo>
                      <a:pt x="61" y="25"/>
                      <a:pt x="60" y="24"/>
                      <a:pt x="60" y="23"/>
                    </a:cubicBezTo>
                    <a:cubicBezTo>
                      <a:pt x="60" y="20"/>
                      <a:pt x="62" y="19"/>
                      <a:pt x="64" y="19"/>
                    </a:cubicBezTo>
                    <a:cubicBezTo>
                      <a:pt x="66" y="19"/>
                      <a:pt x="67" y="19"/>
                      <a:pt x="67" y="20"/>
                    </a:cubicBezTo>
                    <a:cubicBezTo>
                      <a:pt x="67" y="20"/>
                      <a:pt x="67" y="20"/>
                      <a:pt x="67" y="20"/>
                    </a:cubicBezTo>
                    <a:cubicBezTo>
                      <a:pt x="79" y="36"/>
                      <a:pt x="79" y="36"/>
                      <a:pt x="79" y="36"/>
                    </a:cubicBezTo>
                    <a:cubicBezTo>
                      <a:pt x="69" y="36"/>
                      <a:pt x="69" y="36"/>
                      <a:pt x="69" y="36"/>
                    </a:cubicBezTo>
                    <a:cubicBezTo>
                      <a:pt x="69" y="36"/>
                      <a:pt x="69" y="36"/>
                      <a:pt x="69" y="36"/>
                    </a:cubicBezTo>
                    <a:cubicBezTo>
                      <a:pt x="66" y="36"/>
                      <a:pt x="66" y="36"/>
                      <a:pt x="66" y="36"/>
                    </a:cubicBezTo>
                    <a:cubicBezTo>
                      <a:pt x="66" y="36"/>
                      <a:pt x="66" y="36"/>
                      <a:pt x="66" y="36"/>
                    </a:cubicBezTo>
                    <a:cubicBezTo>
                      <a:pt x="66" y="36"/>
                      <a:pt x="66" y="36"/>
                      <a:pt x="66" y="36"/>
                    </a:cubicBezTo>
                    <a:cubicBezTo>
                      <a:pt x="63" y="36"/>
                      <a:pt x="61" y="37"/>
                      <a:pt x="60" y="38"/>
                    </a:cubicBezTo>
                    <a:cubicBezTo>
                      <a:pt x="60" y="29"/>
                      <a:pt x="60" y="29"/>
                      <a:pt x="60" y="29"/>
                    </a:cubicBezTo>
                    <a:cubicBezTo>
                      <a:pt x="61" y="28"/>
                      <a:pt x="62" y="28"/>
                      <a:pt x="63" y="28"/>
                    </a:cubicBezTo>
                    <a:lnTo>
                      <a:pt x="62" y="26"/>
                    </a:lnTo>
                    <a:close/>
                    <a:moveTo>
                      <a:pt x="60" y="64"/>
                    </a:moveTo>
                    <a:cubicBezTo>
                      <a:pt x="61" y="65"/>
                      <a:pt x="63" y="65"/>
                      <a:pt x="65" y="65"/>
                    </a:cubicBezTo>
                    <a:cubicBezTo>
                      <a:pt x="65" y="66"/>
                      <a:pt x="65" y="66"/>
                      <a:pt x="65" y="66"/>
                    </a:cubicBezTo>
                    <a:cubicBezTo>
                      <a:pt x="66" y="66"/>
                      <a:pt x="66" y="66"/>
                      <a:pt x="66" y="66"/>
                    </a:cubicBezTo>
                    <a:cubicBezTo>
                      <a:pt x="68" y="66"/>
                      <a:pt x="68" y="66"/>
                      <a:pt x="68" y="66"/>
                    </a:cubicBezTo>
                    <a:cubicBezTo>
                      <a:pt x="60" y="55"/>
                      <a:pt x="60" y="55"/>
                      <a:pt x="60" y="55"/>
                    </a:cubicBezTo>
                    <a:lnTo>
                      <a:pt x="60" y="64"/>
                    </a:lnTo>
                    <a:close/>
                    <a:moveTo>
                      <a:pt x="98" y="47"/>
                    </a:moveTo>
                    <a:cubicBezTo>
                      <a:pt x="98" y="37"/>
                      <a:pt x="91" y="28"/>
                      <a:pt x="81" y="28"/>
                    </a:cubicBezTo>
                    <a:cubicBezTo>
                      <a:pt x="81" y="28"/>
                      <a:pt x="81" y="28"/>
                      <a:pt x="81" y="28"/>
                    </a:cubicBezTo>
                    <a:cubicBezTo>
                      <a:pt x="80" y="28"/>
                      <a:pt x="80" y="28"/>
                      <a:pt x="80" y="28"/>
                    </a:cubicBezTo>
                    <a:cubicBezTo>
                      <a:pt x="79" y="28"/>
                      <a:pt x="79" y="28"/>
                      <a:pt x="79" y="28"/>
                    </a:cubicBezTo>
                    <a:cubicBezTo>
                      <a:pt x="87" y="39"/>
                      <a:pt x="87" y="39"/>
                      <a:pt x="87" y="39"/>
                    </a:cubicBezTo>
                    <a:cubicBezTo>
                      <a:pt x="89" y="41"/>
                      <a:pt x="90" y="44"/>
                      <a:pt x="90" y="47"/>
                    </a:cubicBezTo>
                    <a:cubicBezTo>
                      <a:pt x="90" y="53"/>
                      <a:pt x="86" y="57"/>
                      <a:pt x="80" y="58"/>
                    </a:cubicBezTo>
                    <a:cubicBezTo>
                      <a:pt x="80" y="58"/>
                      <a:pt x="80" y="58"/>
                      <a:pt x="80" y="58"/>
                    </a:cubicBezTo>
                    <a:cubicBezTo>
                      <a:pt x="79" y="58"/>
                      <a:pt x="79" y="58"/>
                      <a:pt x="79" y="58"/>
                    </a:cubicBezTo>
                    <a:cubicBezTo>
                      <a:pt x="78" y="58"/>
                      <a:pt x="78" y="58"/>
                      <a:pt x="78" y="58"/>
                    </a:cubicBezTo>
                    <a:cubicBezTo>
                      <a:pt x="78" y="58"/>
                      <a:pt x="78" y="58"/>
                      <a:pt x="78" y="58"/>
                    </a:cubicBezTo>
                    <a:cubicBezTo>
                      <a:pt x="67" y="58"/>
                      <a:pt x="67" y="58"/>
                      <a:pt x="67" y="58"/>
                    </a:cubicBezTo>
                    <a:cubicBezTo>
                      <a:pt x="79" y="73"/>
                      <a:pt x="79" y="73"/>
                      <a:pt x="79" y="73"/>
                    </a:cubicBezTo>
                    <a:cubicBezTo>
                      <a:pt x="79" y="73"/>
                      <a:pt x="79" y="73"/>
                      <a:pt x="79" y="73"/>
                    </a:cubicBezTo>
                    <a:cubicBezTo>
                      <a:pt x="80" y="74"/>
                      <a:pt x="81" y="75"/>
                      <a:pt x="82" y="75"/>
                    </a:cubicBezTo>
                    <a:cubicBezTo>
                      <a:pt x="85" y="75"/>
                      <a:pt x="86" y="73"/>
                      <a:pt x="86" y="70"/>
                    </a:cubicBezTo>
                    <a:cubicBezTo>
                      <a:pt x="86" y="69"/>
                      <a:pt x="86" y="68"/>
                      <a:pt x="85" y="68"/>
                    </a:cubicBezTo>
                    <a:cubicBezTo>
                      <a:pt x="84" y="66"/>
                      <a:pt x="84" y="66"/>
                      <a:pt x="84" y="66"/>
                    </a:cubicBezTo>
                    <a:cubicBezTo>
                      <a:pt x="93" y="64"/>
                      <a:pt x="98" y="56"/>
                      <a:pt x="98" y="47"/>
                    </a:cubicBezTo>
                    <a:close/>
                    <a:moveTo>
                      <a:pt x="56" y="0"/>
                    </a:moveTo>
                    <a:cubicBezTo>
                      <a:pt x="56" y="96"/>
                      <a:pt x="56" y="96"/>
                      <a:pt x="56" y="96"/>
                    </a:cubicBezTo>
                    <a:cubicBezTo>
                      <a:pt x="0" y="83"/>
                      <a:pt x="0" y="83"/>
                      <a:pt x="0" y="83"/>
                    </a:cubicBezTo>
                    <a:cubicBezTo>
                      <a:pt x="0" y="13"/>
                      <a:pt x="0" y="13"/>
                      <a:pt x="0" y="13"/>
                    </a:cubicBezTo>
                    <a:lnTo>
                      <a:pt x="56" y="0"/>
                    </a:lnTo>
                    <a:close/>
                    <a:moveTo>
                      <a:pt x="40" y="60"/>
                    </a:moveTo>
                    <a:cubicBezTo>
                      <a:pt x="26" y="60"/>
                      <a:pt x="26" y="60"/>
                      <a:pt x="26" y="60"/>
                    </a:cubicBezTo>
                    <a:cubicBezTo>
                      <a:pt x="26" y="28"/>
                      <a:pt x="26" y="28"/>
                      <a:pt x="26" y="28"/>
                    </a:cubicBezTo>
                    <a:cubicBezTo>
                      <a:pt x="20" y="28"/>
                      <a:pt x="20" y="28"/>
                      <a:pt x="20" y="28"/>
                    </a:cubicBezTo>
                    <a:cubicBezTo>
                      <a:pt x="20" y="66"/>
                      <a:pt x="20" y="66"/>
                      <a:pt x="20" y="66"/>
                    </a:cubicBezTo>
                    <a:cubicBezTo>
                      <a:pt x="40" y="67"/>
                      <a:pt x="40" y="67"/>
                      <a:pt x="40" y="67"/>
                    </a:cubicBezTo>
                    <a:lnTo>
                      <a:pt x="40" y="6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21" name="Picture 320"/>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344756" y="5788784"/>
                <a:ext cx="402632" cy="350470"/>
              </a:xfrm>
              <a:prstGeom prst="rect">
                <a:avLst/>
              </a:prstGeom>
            </p:spPr>
          </p:pic>
          <p:grpSp>
            <p:nvGrpSpPr>
              <p:cNvPr id="21" name="Group 8"/>
              <p:cNvGrpSpPr>
                <a:grpSpLocks noChangeAspect="1"/>
              </p:cNvGrpSpPr>
              <p:nvPr/>
            </p:nvGrpSpPr>
            <p:grpSpPr bwMode="auto">
              <a:xfrm>
                <a:off x="7342345" y="4895634"/>
                <a:ext cx="517988" cy="400570"/>
                <a:chOff x="1226" y="121"/>
                <a:chExt cx="5382" cy="4162"/>
              </a:xfrm>
              <a:solidFill>
                <a:schemeClr val="tx1"/>
              </a:solidFill>
            </p:grpSpPr>
            <p:sp>
              <p:nvSpPr>
                <p:cNvPr id="23" name="Freeform 9"/>
                <p:cNvSpPr>
                  <a:spLocks/>
                </p:cNvSpPr>
                <p:nvPr/>
              </p:nvSpPr>
              <p:spPr bwMode="auto">
                <a:xfrm>
                  <a:off x="1694" y="121"/>
                  <a:ext cx="4446" cy="1244"/>
                </a:xfrm>
                <a:custGeom>
                  <a:avLst/>
                  <a:gdLst>
                    <a:gd name="T0" fmla="*/ 1857 w 1880"/>
                    <a:gd name="T1" fmla="*/ 266 h 526"/>
                    <a:gd name="T2" fmla="*/ 1701 w 1880"/>
                    <a:gd name="T3" fmla="*/ 266 h 526"/>
                    <a:gd name="T4" fmla="*/ 1626 w 1880"/>
                    <a:gd name="T5" fmla="*/ 0 h 526"/>
                    <a:gd name="T6" fmla="*/ 689 w 1880"/>
                    <a:gd name="T7" fmla="*/ 266 h 526"/>
                    <a:gd name="T8" fmla="*/ 579 w 1880"/>
                    <a:gd name="T9" fmla="*/ 266 h 526"/>
                    <a:gd name="T10" fmla="*/ 457 w 1880"/>
                    <a:gd name="T11" fmla="*/ 162 h 526"/>
                    <a:gd name="T12" fmla="*/ 417 w 1880"/>
                    <a:gd name="T13" fmla="*/ 144 h 526"/>
                    <a:gd name="T14" fmla="*/ 24 w 1880"/>
                    <a:gd name="T15" fmla="*/ 144 h 526"/>
                    <a:gd name="T16" fmla="*/ 0 w 1880"/>
                    <a:gd name="T17" fmla="*/ 167 h 526"/>
                    <a:gd name="T18" fmla="*/ 0 w 1880"/>
                    <a:gd name="T19" fmla="*/ 526 h 526"/>
                    <a:gd name="T20" fmla="*/ 180 w 1880"/>
                    <a:gd name="T21" fmla="*/ 526 h 526"/>
                    <a:gd name="T22" fmla="*/ 1550 w 1880"/>
                    <a:gd name="T23" fmla="*/ 133 h 526"/>
                    <a:gd name="T24" fmla="*/ 1660 w 1880"/>
                    <a:gd name="T25" fmla="*/ 526 h 526"/>
                    <a:gd name="T26" fmla="*/ 1880 w 1880"/>
                    <a:gd name="T27" fmla="*/ 526 h 526"/>
                    <a:gd name="T28" fmla="*/ 1880 w 1880"/>
                    <a:gd name="T29" fmla="*/ 289 h 526"/>
                    <a:gd name="T30" fmla="*/ 1857 w 1880"/>
                    <a:gd name="T31" fmla="*/ 26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0" h="526">
                      <a:moveTo>
                        <a:pt x="1857" y="266"/>
                      </a:moveTo>
                      <a:cubicBezTo>
                        <a:pt x="1701" y="266"/>
                        <a:pt x="1701" y="266"/>
                        <a:pt x="1701" y="266"/>
                      </a:cubicBezTo>
                      <a:cubicBezTo>
                        <a:pt x="1626" y="0"/>
                        <a:pt x="1626" y="0"/>
                        <a:pt x="1626" y="0"/>
                      </a:cubicBezTo>
                      <a:cubicBezTo>
                        <a:pt x="689" y="266"/>
                        <a:pt x="689" y="266"/>
                        <a:pt x="689" y="266"/>
                      </a:cubicBezTo>
                      <a:cubicBezTo>
                        <a:pt x="579" y="266"/>
                        <a:pt x="579" y="266"/>
                        <a:pt x="579" y="266"/>
                      </a:cubicBezTo>
                      <a:cubicBezTo>
                        <a:pt x="457" y="162"/>
                        <a:pt x="457" y="162"/>
                        <a:pt x="457" y="162"/>
                      </a:cubicBezTo>
                      <a:cubicBezTo>
                        <a:pt x="452" y="150"/>
                        <a:pt x="428" y="144"/>
                        <a:pt x="417" y="144"/>
                      </a:cubicBezTo>
                      <a:cubicBezTo>
                        <a:pt x="24" y="144"/>
                        <a:pt x="24" y="144"/>
                        <a:pt x="24" y="144"/>
                      </a:cubicBezTo>
                      <a:cubicBezTo>
                        <a:pt x="12" y="144"/>
                        <a:pt x="0" y="156"/>
                        <a:pt x="0" y="167"/>
                      </a:cubicBezTo>
                      <a:cubicBezTo>
                        <a:pt x="0" y="526"/>
                        <a:pt x="0" y="526"/>
                        <a:pt x="0" y="526"/>
                      </a:cubicBezTo>
                      <a:cubicBezTo>
                        <a:pt x="180" y="526"/>
                        <a:pt x="180" y="526"/>
                        <a:pt x="180" y="526"/>
                      </a:cubicBezTo>
                      <a:cubicBezTo>
                        <a:pt x="1550" y="133"/>
                        <a:pt x="1550" y="133"/>
                        <a:pt x="1550" y="133"/>
                      </a:cubicBezTo>
                      <a:cubicBezTo>
                        <a:pt x="1660" y="526"/>
                        <a:pt x="1660" y="526"/>
                        <a:pt x="1660" y="526"/>
                      </a:cubicBezTo>
                      <a:cubicBezTo>
                        <a:pt x="1880" y="526"/>
                        <a:pt x="1880" y="526"/>
                        <a:pt x="1880" y="526"/>
                      </a:cubicBezTo>
                      <a:cubicBezTo>
                        <a:pt x="1880" y="289"/>
                        <a:pt x="1880" y="289"/>
                        <a:pt x="1880" y="289"/>
                      </a:cubicBezTo>
                      <a:cubicBezTo>
                        <a:pt x="1880" y="277"/>
                        <a:pt x="1868" y="266"/>
                        <a:pt x="1857"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0"/>
                <p:cNvSpPr>
                  <a:spLocks/>
                </p:cNvSpPr>
                <p:nvPr/>
              </p:nvSpPr>
              <p:spPr bwMode="auto">
                <a:xfrm>
                  <a:off x="1226" y="1559"/>
                  <a:ext cx="5382" cy="2724"/>
                </a:xfrm>
                <a:custGeom>
                  <a:avLst/>
                  <a:gdLst>
                    <a:gd name="T0" fmla="*/ 2259 w 2276"/>
                    <a:gd name="T1" fmla="*/ 0 h 1151"/>
                    <a:gd name="T2" fmla="*/ 23 w 2276"/>
                    <a:gd name="T3" fmla="*/ 0 h 1151"/>
                    <a:gd name="T4" fmla="*/ 0 w 2276"/>
                    <a:gd name="T5" fmla="*/ 23 h 1151"/>
                    <a:gd name="T6" fmla="*/ 191 w 2276"/>
                    <a:gd name="T7" fmla="*/ 1104 h 1151"/>
                    <a:gd name="T8" fmla="*/ 243 w 2276"/>
                    <a:gd name="T9" fmla="*/ 1151 h 1151"/>
                    <a:gd name="T10" fmla="*/ 2033 w 2276"/>
                    <a:gd name="T11" fmla="*/ 1151 h 1151"/>
                    <a:gd name="T12" fmla="*/ 2085 w 2276"/>
                    <a:gd name="T13" fmla="*/ 1104 h 1151"/>
                    <a:gd name="T14" fmla="*/ 2276 w 2276"/>
                    <a:gd name="T15" fmla="*/ 23 h 1151"/>
                    <a:gd name="T16" fmla="*/ 2259 w 2276"/>
                    <a:gd name="T17"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6" h="1151">
                      <a:moveTo>
                        <a:pt x="2259" y="0"/>
                      </a:moveTo>
                      <a:cubicBezTo>
                        <a:pt x="23" y="0"/>
                        <a:pt x="23" y="0"/>
                        <a:pt x="23" y="0"/>
                      </a:cubicBezTo>
                      <a:cubicBezTo>
                        <a:pt x="6" y="0"/>
                        <a:pt x="0" y="11"/>
                        <a:pt x="0" y="23"/>
                      </a:cubicBezTo>
                      <a:cubicBezTo>
                        <a:pt x="191" y="1104"/>
                        <a:pt x="191" y="1104"/>
                        <a:pt x="191" y="1104"/>
                      </a:cubicBezTo>
                      <a:cubicBezTo>
                        <a:pt x="191" y="1133"/>
                        <a:pt x="220" y="1151"/>
                        <a:pt x="243" y="1151"/>
                      </a:cubicBezTo>
                      <a:cubicBezTo>
                        <a:pt x="2033" y="1151"/>
                        <a:pt x="2033" y="1151"/>
                        <a:pt x="2033" y="1151"/>
                      </a:cubicBezTo>
                      <a:cubicBezTo>
                        <a:pt x="2056" y="1151"/>
                        <a:pt x="2085" y="1133"/>
                        <a:pt x="2085" y="1104"/>
                      </a:cubicBezTo>
                      <a:cubicBezTo>
                        <a:pt x="2276" y="23"/>
                        <a:pt x="2276" y="23"/>
                        <a:pt x="2276" y="23"/>
                      </a:cubicBezTo>
                      <a:cubicBezTo>
                        <a:pt x="2276" y="11"/>
                        <a:pt x="2270" y="0"/>
                        <a:pt x="22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8" name="Freeform 14"/>
              <p:cNvSpPr>
                <a:spLocks noEditPoints="1"/>
              </p:cNvSpPr>
              <p:nvPr/>
            </p:nvSpPr>
            <p:spPr bwMode="auto">
              <a:xfrm>
                <a:off x="6450910" y="4767442"/>
                <a:ext cx="450850" cy="528762"/>
              </a:xfrm>
              <a:custGeom>
                <a:avLst/>
                <a:gdLst>
                  <a:gd name="T0" fmla="*/ 0 w 1834"/>
                  <a:gd name="T1" fmla="*/ 1186 h 2152"/>
                  <a:gd name="T2" fmla="*/ 1834 w 1834"/>
                  <a:gd name="T3" fmla="*/ 1186 h 2152"/>
                  <a:gd name="T4" fmla="*/ 1834 w 1834"/>
                  <a:gd name="T5" fmla="*/ 1962 h 2152"/>
                  <a:gd name="T6" fmla="*/ 1650 w 1834"/>
                  <a:gd name="T7" fmla="*/ 2152 h 2152"/>
                  <a:gd name="T8" fmla="*/ 189 w 1834"/>
                  <a:gd name="T9" fmla="*/ 2152 h 2152"/>
                  <a:gd name="T10" fmla="*/ 0 w 1834"/>
                  <a:gd name="T11" fmla="*/ 1962 h 2152"/>
                  <a:gd name="T12" fmla="*/ 0 w 1834"/>
                  <a:gd name="T13" fmla="*/ 1186 h 2152"/>
                  <a:gd name="T14" fmla="*/ 0 w 1834"/>
                  <a:gd name="T15" fmla="*/ 1186 h 2152"/>
                  <a:gd name="T16" fmla="*/ 543 w 1834"/>
                  <a:gd name="T17" fmla="*/ 832 h 2152"/>
                  <a:gd name="T18" fmla="*/ 234 w 1834"/>
                  <a:gd name="T19" fmla="*/ 832 h 2152"/>
                  <a:gd name="T20" fmla="*/ 79 w 1834"/>
                  <a:gd name="T21" fmla="*/ 1146 h 2152"/>
                  <a:gd name="T22" fmla="*/ 384 w 1834"/>
                  <a:gd name="T23" fmla="*/ 1146 h 2152"/>
                  <a:gd name="T24" fmla="*/ 543 w 1834"/>
                  <a:gd name="T25" fmla="*/ 832 h 2152"/>
                  <a:gd name="T26" fmla="*/ 543 w 1834"/>
                  <a:gd name="T27" fmla="*/ 832 h 2152"/>
                  <a:gd name="T28" fmla="*/ 917 w 1834"/>
                  <a:gd name="T29" fmla="*/ 1146 h 2152"/>
                  <a:gd name="T30" fmla="*/ 1076 w 1834"/>
                  <a:gd name="T31" fmla="*/ 832 h 2152"/>
                  <a:gd name="T32" fmla="*/ 767 w 1834"/>
                  <a:gd name="T33" fmla="*/ 832 h 2152"/>
                  <a:gd name="T34" fmla="*/ 613 w 1834"/>
                  <a:gd name="T35" fmla="*/ 1146 h 2152"/>
                  <a:gd name="T36" fmla="*/ 917 w 1834"/>
                  <a:gd name="T37" fmla="*/ 1146 h 2152"/>
                  <a:gd name="T38" fmla="*/ 917 w 1834"/>
                  <a:gd name="T39" fmla="*/ 1146 h 2152"/>
                  <a:gd name="T40" fmla="*/ 1146 w 1834"/>
                  <a:gd name="T41" fmla="*/ 1146 h 2152"/>
                  <a:gd name="T42" fmla="*/ 1450 w 1834"/>
                  <a:gd name="T43" fmla="*/ 1146 h 2152"/>
                  <a:gd name="T44" fmla="*/ 1610 w 1834"/>
                  <a:gd name="T45" fmla="*/ 832 h 2152"/>
                  <a:gd name="T46" fmla="*/ 1301 w 1834"/>
                  <a:gd name="T47" fmla="*/ 832 h 2152"/>
                  <a:gd name="T48" fmla="*/ 1146 w 1834"/>
                  <a:gd name="T49" fmla="*/ 1146 h 2152"/>
                  <a:gd name="T50" fmla="*/ 1146 w 1834"/>
                  <a:gd name="T51" fmla="*/ 1146 h 2152"/>
                  <a:gd name="T52" fmla="*/ 1680 w 1834"/>
                  <a:gd name="T53" fmla="*/ 1146 h 2152"/>
                  <a:gd name="T54" fmla="*/ 1834 w 1834"/>
                  <a:gd name="T55" fmla="*/ 1146 h 2152"/>
                  <a:gd name="T56" fmla="*/ 1834 w 1834"/>
                  <a:gd name="T57" fmla="*/ 832 h 2152"/>
                  <a:gd name="T58" fmla="*/ 1680 w 1834"/>
                  <a:gd name="T59" fmla="*/ 1146 h 2152"/>
                  <a:gd name="T60" fmla="*/ 1680 w 1834"/>
                  <a:gd name="T61" fmla="*/ 1146 h 2152"/>
                  <a:gd name="T62" fmla="*/ 234 w 1834"/>
                  <a:gd name="T63" fmla="*/ 707 h 2152"/>
                  <a:gd name="T64" fmla="*/ 234 w 1834"/>
                  <a:gd name="T65" fmla="*/ 707 h 2152"/>
                  <a:gd name="T66" fmla="*/ 1530 w 1834"/>
                  <a:gd name="T67" fmla="*/ 369 h 2152"/>
                  <a:gd name="T68" fmla="*/ 1560 w 1834"/>
                  <a:gd name="T69" fmla="*/ 364 h 2152"/>
                  <a:gd name="T70" fmla="*/ 1560 w 1834"/>
                  <a:gd name="T71" fmla="*/ 364 h 2152"/>
                  <a:gd name="T72" fmla="*/ 1779 w 1834"/>
                  <a:gd name="T73" fmla="*/ 304 h 2152"/>
                  <a:gd name="T74" fmla="*/ 1779 w 1834"/>
                  <a:gd name="T75" fmla="*/ 304 h 2152"/>
                  <a:gd name="T76" fmla="*/ 1779 w 1834"/>
                  <a:gd name="T77" fmla="*/ 304 h 2152"/>
                  <a:gd name="T78" fmla="*/ 1700 w 1834"/>
                  <a:gd name="T79" fmla="*/ 0 h 2152"/>
                  <a:gd name="T80" fmla="*/ 1550 w 1834"/>
                  <a:gd name="T81" fmla="*/ 40 h 2152"/>
                  <a:gd name="T82" fmla="*/ 1745 w 1834"/>
                  <a:gd name="T83" fmla="*/ 264 h 2152"/>
                  <a:gd name="T84" fmla="*/ 1525 w 1834"/>
                  <a:gd name="T85" fmla="*/ 324 h 2152"/>
                  <a:gd name="T86" fmla="*/ 1326 w 1834"/>
                  <a:gd name="T87" fmla="*/ 100 h 2152"/>
                  <a:gd name="T88" fmla="*/ 1032 w 1834"/>
                  <a:gd name="T89" fmla="*/ 175 h 2152"/>
                  <a:gd name="T90" fmla="*/ 1226 w 1834"/>
                  <a:gd name="T91" fmla="*/ 399 h 2152"/>
                  <a:gd name="T92" fmla="*/ 1007 w 1834"/>
                  <a:gd name="T93" fmla="*/ 459 h 2152"/>
                  <a:gd name="T94" fmla="*/ 812 w 1834"/>
                  <a:gd name="T95" fmla="*/ 234 h 2152"/>
                  <a:gd name="T96" fmla="*/ 518 w 1834"/>
                  <a:gd name="T97" fmla="*/ 309 h 2152"/>
                  <a:gd name="T98" fmla="*/ 713 w 1834"/>
                  <a:gd name="T99" fmla="*/ 533 h 2152"/>
                  <a:gd name="T100" fmla="*/ 493 w 1834"/>
                  <a:gd name="T101" fmla="*/ 593 h 2152"/>
                  <a:gd name="T102" fmla="*/ 294 w 1834"/>
                  <a:gd name="T103" fmla="*/ 369 h 2152"/>
                  <a:gd name="T104" fmla="*/ 0 w 1834"/>
                  <a:gd name="T105" fmla="*/ 444 h 2152"/>
                  <a:gd name="T106" fmla="*/ 229 w 1834"/>
                  <a:gd name="T107" fmla="*/ 707 h 2152"/>
                  <a:gd name="T108" fmla="*/ 234 w 1834"/>
                  <a:gd name="T109" fmla="*/ 707 h 2152"/>
                  <a:gd name="T110" fmla="*/ 234 w 1834"/>
                  <a:gd name="T111" fmla="*/ 707 h 2152"/>
                  <a:gd name="T112" fmla="*/ 74 w 1834"/>
                  <a:gd name="T113" fmla="*/ 707 h 2152"/>
                  <a:gd name="T114" fmla="*/ 0 w 1834"/>
                  <a:gd name="T115" fmla="*/ 782 h 2152"/>
                  <a:gd name="T116" fmla="*/ 74 w 1834"/>
                  <a:gd name="T117" fmla="*/ 852 h 2152"/>
                  <a:gd name="T118" fmla="*/ 144 w 1834"/>
                  <a:gd name="T119" fmla="*/ 782 h 2152"/>
                  <a:gd name="T120" fmla="*/ 74 w 1834"/>
                  <a:gd name="T121" fmla="*/ 707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2152">
                    <a:moveTo>
                      <a:pt x="0" y="1186"/>
                    </a:moveTo>
                    <a:cubicBezTo>
                      <a:pt x="1834" y="1186"/>
                      <a:pt x="1834" y="1186"/>
                      <a:pt x="1834" y="1186"/>
                    </a:cubicBezTo>
                    <a:cubicBezTo>
                      <a:pt x="1834" y="1962"/>
                      <a:pt x="1834" y="1962"/>
                      <a:pt x="1834" y="1962"/>
                    </a:cubicBezTo>
                    <a:cubicBezTo>
                      <a:pt x="1834" y="2067"/>
                      <a:pt x="1750" y="2152"/>
                      <a:pt x="1650" y="2152"/>
                    </a:cubicBezTo>
                    <a:cubicBezTo>
                      <a:pt x="189" y="2152"/>
                      <a:pt x="189" y="2152"/>
                      <a:pt x="189" y="2152"/>
                    </a:cubicBezTo>
                    <a:cubicBezTo>
                      <a:pt x="84" y="2152"/>
                      <a:pt x="0" y="2067"/>
                      <a:pt x="0" y="1962"/>
                    </a:cubicBezTo>
                    <a:cubicBezTo>
                      <a:pt x="0" y="1186"/>
                      <a:pt x="0" y="1186"/>
                      <a:pt x="0" y="1186"/>
                    </a:cubicBezTo>
                    <a:cubicBezTo>
                      <a:pt x="0" y="1186"/>
                      <a:pt x="0" y="1186"/>
                      <a:pt x="0" y="1186"/>
                    </a:cubicBezTo>
                    <a:close/>
                    <a:moveTo>
                      <a:pt x="543" y="832"/>
                    </a:moveTo>
                    <a:cubicBezTo>
                      <a:pt x="234" y="832"/>
                      <a:pt x="234" y="832"/>
                      <a:pt x="234" y="832"/>
                    </a:cubicBezTo>
                    <a:cubicBezTo>
                      <a:pt x="79" y="1146"/>
                      <a:pt x="79" y="1146"/>
                      <a:pt x="79" y="1146"/>
                    </a:cubicBezTo>
                    <a:cubicBezTo>
                      <a:pt x="384" y="1146"/>
                      <a:pt x="384" y="1146"/>
                      <a:pt x="384" y="1146"/>
                    </a:cubicBezTo>
                    <a:cubicBezTo>
                      <a:pt x="543" y="832"/>
                      <a:pt x="543" y="832"/>
                      <a:pt x="543" y="832"/>
                    </a:cubicBezTo>
                    <a:cubicBezTo>
                      <a:pt x="543" y="832"/>
                      <a:pt x="543" y="832"/>
                      <a:pt x="543" y="832"/>
                    </a:cubicBezTo>
                    <a:close/>
                    <a:moveTo>
                      <a:pt x="917" y="1146"/>
                    </a:moveTo>
                    <a:cubicBezTo>
                      <a:pt x="1076" y="832"/>
                      <a:pt x="1076" y="832"/>
                      <a:pt x="1076" y="832"/>
                    </a:cubicBezTo>
                    <a:cubicBezTo>
                      <a:pt x="767" y="832"/>
                      <a:pt x="767" y="832"/>
                      <a:pt x="767" y="832"/>
                    </a:cubicBezTo>
                    <a:cubicBezTo>
                      <a:pt x="613" y="1146"/>
                      <a:pt x="613" y="1146"/>
                      <a:pt x="613" y="1146"/>
                    </a:cubicBezTo>
                    <a:cubicBezTo>
                      <a:pt x="917" y="1146"/>
                      <a:pt x="917" y="1146"/>
                      <a:pt x="917" y="1146"/>
                    </a:cubicBezTo>
                    <a:cubicBezTo>
                      <a:pt x="917" y="1146"/>
                      <a:pt x="917" y="1146"/>
                      <a:pt x="917" y="1146"/>
                    </a:cubicBezTo>
                    <a:close/>
                    <a:moveTo>
                      <a:pt x="1146" y="1146"/>
                    </a:moveTo>
                    <a:cubicBezTo>
                      <a:pt x="1450" y="1146"/>
                      <a:pt x="1450" y="1146"/>
                      <a:pt x="1450" y="1146"/>
                    </a:cubicBezTo>
                    <a:cubicBezTo>
                      <a:pt x="1610" y="832"/>
                      <a:pt x="1610" y="832"/>
                      <a:pt x="1610" y="832"/>
                    </a:cubicBezTo>
                    <a:cubicBezTo>
                      <a:pt x="1301" y="832"/>
                      <a:pt x="1301" y="832"/>
                      <a:pt x="1301" y="832"/>
                    </a:cubicBezTo>
                    <a:cubicBezTo>
                      <a:pt x="1146" y="1146"/>
                      <a:pt x="1146" y="1146"/>
                      <a:pt x="1146" y="1146"/>
                    </a:cubicBezTo>
                    <a:cubicBezTo>
                      <a:pt x="1146" y="1146"/>
                      <a:pt x="1146" y="1146"/>
                      <a:pt x="1146" y="1146"/>
                    </a:cubicBezTo>
                    <a:close/>
                    <a:moveTo>
                      <a:pt x="1680" y="1146"/>
                    </a:moveTo>
                    <a:cubicBezTo>
                      <a:pt x="1834" y="1146"/>
                      <a:pt x="1834" y="1146"/>
                      <a:pt x="1834" y="1146"/>
                    </a:cubicBezTo>
                    <a:cubicBezTo>
                      <a:pt x="1834" y="832"/>
                      <a:pt x="1834" y="832"/>
                      <a:pt x="1834" y="832"/>
                    </a:cubicBezTo>
                    <a:cubicBezTo>
                      <a:pt x="1680" y="1146"/>
                      <a:pt x="1680" y="1146"/>
                      <a:pt x="1680" y="1146"/>
                    </a:cubicBezTo>
                    <a:cubicBezTo>
                      <a:pt x="1680" y="1146"/>
                      <a:pt x="1680" y="1146"/>
                      <a:pt x="1680" y="1146"/>
                    </a:cubicBezTo>
                    <a:close/>
                    <a:moveTo>
                      <a:pt x="234" y="707"/>
                    </a:moveTo>
                    <a:cubicBezTo>
                      <a:pt x="234" y="707"/>
                      <a:pt x="234" y="707"/>
                      <a:pt x="234" y="707"/>
                    </a:cubicBezTo>
                    <a:cubicBezTo>
                      <a:pt x="1530" y="369"/>
                      <a:pt x="1530" y="369"/>
                      <a:pt x="1530" y="369"/>
                    </a:cubicBezTo>
                    <a:cubicBezTo>
                      <a:pt x="1560" y="364"/>
                      <a:pt x="1560" y="364"/>
                      <a:pt x="1560" y="364"/>
                    </a:cubicBezTo>
                    <a:cubicBezTo>
                      <a:pt x="1560" y="364"/>
                      <a:pt x="1560" y="364"/>
                      <a:pt x="1560" y="364"/>
                    </a:cubicBezTo>
                    <a:cubicBezTo>
                      <a:pt x="1779" y="304"/>
                      <a:pt x="1779" y="304"/>
                      <a:pt x="1779" y="304"/>
                    </a:cubicBezTo>
                    <a:cubicBezTo>
                      <a:pt x="1779" y="304"/>
                      <a:pt x="1779" y="304"/>
                      <a:pt x="1779" y="304"/>
                    </a:cubicBezTo>
                    <a:cubicBezTo>
                      <a:pt x="1779" y="304"/>
                      <a:pt x="1779" y="304"/>
                      <a:pt x="1779" y="304"/>
                    </a:cubicBezTo>
                    <a:cubicBezTo>
                      <a:pt x="1700" y="0"/>
                      <a:pt x="1700" y="0"/>
                      <a:pt x="1700" y="0"/>
                    </a:cubicBezTo>
                    <a:cubicBezTo>
                      <a:pt x="1550" y="40"/>
                      <a:pt x="1550" y="40"/>
                      <a:pt x="1550" y="40"/>
                    </a:cubicBezTo>
                    <a:cubicBezTo>
                      <a:pt x="1745" y="264"/>
                      <a:pt x="1745" y="264"/>
                      <a:pt x="1745" y="264"/>
                    </a:cubicBezTo>
                    <a:cubicBezTo>
                      <a:pt x="1525" y="324"/>
                      <a:pt x="1525" y="324"/>
                      <a:pt x="1525" y="324"/>
                    </a:cubicBezTo>
                    <a:cubicBezTo>
                      <a:pt x="1326" y="100"/>
                      <a:pt x="1326" y="100"/>
                      <a:pt x="1326" y="100"/>
                    </a:cubicBezTo>
                    <a:cubicBezTo>
                      <a:pt x="1032" y="175"/>
                      <a:pt x="1032" y="175"/>
                      <a:pt x="1032" y="175"/>
                    </a:cubicBezTo>
                    <a:cubicBezTo>
                      <a:pt x="1226" y="399"/>
                      <a:pt x="1226" y="399"/>
                      <a:pt x="1226" y="399"/>
                    </a:cubicBezTo>
                    <a:cubicBezTo>
                      <a:pt x="1007" y="459"/>
                      <a:pt x="1007" y="459"/>
                      <a:pt x="1007" y="459"/>
                    </a:cubicBezTo>
                    <a:cubicBezTo>
                      <a:pt x="812" y="234"/>
                      <a:pt x="812" y="234"/>
                      <a:pt x="812" y="234"/>
                    </a:cubicBezTo>
                    <a:cubicBezTo>
                      <a:pt x="518" y="309"/>
                      <a:pt x="518" y="309"/>
                      <a:pt x="518" y="309"/>
                    </a:cubicBezTo>
                    <a:cubicBezTo>
                      <a:pt x="713" y="533"/>
                      <a:pt x="713" y="533"/>
                      <a:pt x="713" y="533"/>
                    </a:cubicBezTo>
                    <a:cubicBezTo>
                      <a:pt x="493" y="593"/>
                      <a:pt x="493" y="593"/>
                      <a:pt x="493" y="593"/>
                    </a:cubicBezTo>
                    <a:cubicBezTo>
                      <a:pt x="294" y="369"/>
                      <a:pt x="294" y="369"/>
                      <a:pt x="294" y="369"/>
                    </a:cubicBezTo>
                    <a:cubicBezTo>
                      <a:pt x="0" y="444"/>
                      <a:pt x="0" y="444"/>
                      <a:pt x="0" y="444"/>
                    </a:cubicBezTo>
                    <a:cubicBezTo>
                      <a:pt x="229" y="707"/>
                      <a:pt x="229" y="707"/>
                      <a:pt x="229" y="707"/>
                    </a:cubicBezTo>
                    <a:cubicBezTo>
                      <a:pt x="234" y="707"/>
                      <a:pt x="234" y="707"/>
                      <a:pt x="234" y="707"/>
                    </a:cubicBezTo>
                    <a:cubicBezTo>
                      <a:pt x="234" y="707"/>
                      <a:pt x="234" y="707"/>
                      <a:pt x="234" y="707"/>
                    </a:cubicBezTo>
                    <a:close/>
                    <a:moveTo>
                      <a:pt x="74" y="707"/>
                    </a:moveTo>
                    <a:cubicBezTo>
                      <a:pt x="35" y="707"/>
                      <a:pt x="0" y="742"/>
                      <a:pt x="0" y="782"/>
                    </a:cubicBezTo>
                    <a:cubicBezTo>
                      <a:pt x="0" y="822"/>
                      <a:pt x="35" y="852"/>
                      <a:pt x="74" y="852"/>
                    </a:cubicBezTo>
                    <a:cubicBezTo>
                      <a:pt x="114" y="852"/>
                      <a:pt x="144" y="822"/>
                      <a:pt x="144" y="782"/>
                    </a:cubicBezTo>
                    <a:cubicBezTo>
                      <a:pt x="144" y="742"/>
                      <a:pt x="114" y="707"/>
                      <a:pt x="74" y="7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5" name="TextBox 344"/>
              <p:cNvSpPr txBox="1"/>
              <p:nvPr/>
            </p:nvSpPr>
            <p:spPr>
              <a:xfrm>
                <a:off x="4438782"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Spreadsheets</a:t>
                </a:r>
              </a:p>
            </p:txBody>
          </p:sp>
          <p:grpSp>
            <p:nvGrpSpPr>
              <p:cNvPr id="30" name="Group 17"/>
              <p:cNvGrpSpPr>
                <a:grpSpLocks noChangeAspect="1"/>
              </p:cNvGrpSpPr>
              <p:nvPr/>
            </p:nvGrpSpPr>
            <p:grpSpPr bwMode="auto">
              <a:xfrm>
                <a:off x="4615163" y="5731988"/>
                <a:ext cx="556744" cy="402112"/>
                <a:chOff x="889" y="17"/>
                <a:chExt cx="6056" cy="4374"/>
              </a:xfrm>
              <a:solidFill>
                <a:schemeClr val="tx1"/>
              </a:solidFill>
            </p:grpSpPr>
            <p:sp>
              <p:nvSpPr>
                <p:cNvPr id="934" name="Freeform 18"/>
                <p:cNvSpPr>
                  <a:spLocks noEditPoints="1"/>
                </p:cNvSpPr>
                <p:nvPr/>
              </p:nvSpPr>
              <p:spPr bwMode="auto">
                <a:xfrm>
                  <a:off x="889" y="17"/>
                  <a:ext cx="6056" cy="4374"/>
                </a:xfrm>
                <a:custGeom>
                  <a:avLst/>
                  <a:gdLst>
                    <a:gd name="T0" fmla="*/ 0 w 2560"/>
                    <a:gd name="T1" fmla="*/ 228 h 1849"/>
                    <a:gd name="T2" fmla="*/ 0 w 2560"/>
                    <a:gd name="T3" fmla="*/ 1797 h 1849"/>
                    <a:gd name="T4" fmla="*/ 53 w 2560"/>
                    <a:gd name="T5" fmla="*/ 1849 h 1849"/>
                    <a:gd name="T6" fmla="*/ 2508 w 2560"/>
                    <a:gd name="T7" fmla="*/ 1849 h 1849"/>
                    <a:gd name="T8" fmla="*/ 2560 w 2560"/>
                    <a:gd name="T9" fmla="*/ 1797 h 1849"/>
                    <a:gd name="T10" fmla="*/ 2560 w 2560"/>
                    <a:gd name="T11" fmla="*/ 52 h 1849"/>
                    <a:gd name="T12" fmla="*/ 2508 w 2560"/>
                    <a:gd name="T13" fmla="*/ 0 h 1849"/>
                    <a:gd name="T14" fmla="*/ 823 w 2560"/>
                    <a:gd name="T15" fmla="*/ 0 h 1849"/>
                    <a:gd name="T16" fmla="*/ 399 w 2560"/>
                    <a:gd name="T17" fmla="*/ 391 h 1849"/>
                    <a:gd name="T18" fmla="*/ 0 w 2560"/>
                    <a:gd name="T19" fmla="*/ 228 h 1849"/>
                    <a:gd name="T20" fmla="*/ 0 w 2560"/>
                    <a:gd name="T21" fmla="*/ 228 h 1849"/>
                    <a:gd name="T22" fmla="*/ 2430 w 2560"/>
                    <a:gd name="T23" fmla="*/ 130 h 1849"/>
                    <a:gd name="T24" fmla="*/ 2430 w 2560"/>
                    <a:gd name="T25" fmla="*/ 1719 h 1849"/>
                    <a:gd name="T26" fmla="*/ 131 w 2560"/>
                    <a:gd name="T27" fmla="*/ 1719 h 1849"/>
                    <a:gd name="T28" fmla="*/ 131 w 2560"/>
                    <a:gd name="T29" fmla="*/ 482 h 1849"/>
                    <a:gd name="T30" fmla="*/ 477 w 2560"/>
                    <a:gd name="T31" fmla="*/ 710 h 1849"/>
                    <a:gd name="T32" fmla="*/ 875 w 2560"/>
                    <a:gd name="T33" fmla="*/ 130 h 1849"/>
                    <a:gd name="T34" fmla="*/ 2430 w 2560"/>
                    <a:gd name="T35" fmla="*/ 130 h 1849"/>
                    <a:gd name="T36" fmla="*/ 2430 w 2560"/>
                    <a:gd name="T37" fmla="*/ 13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0" h="1849">
                      <a:moveTo>
                        <a:pt x="0" y="228"/>
                      </a:moveTo>
                      <a:cubicBezTo>
                        <a:pt x="0" y="1797"/>
                        <a:pt x="0" y="1797"/>
                        <a:pt x="0" y="1797"/>
                      </a:cubicBezTo>
                      <a:cubicBezTo>
                        <a:pt x="0" y="1830"/>
                        <a:pt x="20" y="1849"/>
                        <a:pt x="53" y="1849"/>
                      </a:cubicBezTo>
                      <a:cubicBezTo>
                        <a:pt x="2508" y="1849"/>
                        <a:pt x="2508" y="1849"/>
                        <a:pt x="2508" y="1849"/>
                      </a:cubicBezTo>
                      <a:cubicBezTo>
                        <a:pt x="2541" y="1849"/>
                        <a:pt x="2560" y="1830"/>
                        <a:pt x="2560" y="1797"/>
                      </a:cubicBezTo>
                      <a:cubicBezTo>
                        <a:pt x="2560" y="52"/>
                        <a:pt x="2560" y="52"/>
                        <a:pt x="2560" y="52"/>
                      </a:cubicBezTo>
                      <a:cubicBezTo>
                        <a:pt x="2560" y="20"/>
                        <a:pt x="2541" y="0"/>
                        <a:pt x="2508" y="0"/>
                      </a:cubicBezTo>
                      <a:cubicBezTo>
                        <a:pt x="823" y="0"/>
                        <a:pt x="823" y="0"/>
                        <a:pt x="823" y="0"/>
                      </a:cubicBezTo>
                      <a:cubicBezTo>
                        <a:pt x="399" y="391"/>
                        <a:pt x="399" y="391"/>
                        <a:pt x="399" y="391"/>
                      </a:cubicBezTo>
                      <a:cubicBezTo>
                        <a:pt x="0" y="228"/>
                        <a:pt x="0" y="228"/>
                        <a:pt x="0" y="228"/>
                      </a:cubicBezTo>
                      <a:cubicBezTo>
                        <a:pt x="0" y="228"/>
                        <a:pt x="0" y="228"/>
                        <a:pt x="0" y="228"/>
                      </a:cubicBezTo>
                      <a:close/>
                      <a:moveTo>
                        <a:pt x="2430" y="130"/>
                      </a:moveTo>
                      <a:cubicBezTo>
                        <a:pt x="2430" y="1719"/>
                        <a:pt x="2430" y="1719"/>
                        <a:pt x="2430" y="1719"/>
                      </a:cubicBezTo>
                      <a:cubicBezTo>
                        <a:pt x="131" y="1719"/>
                        <a:pt x="131" y="1719"/>
                        <a:pt x="131" y="1719"/>
                      </a:cubicBezTo>
                      <a:cubicBezTo>
                        <a:pt x="131" y="482"/>
                        <a:pt x="131" y="482"/>
                        <a:pt x="131" y="482"/>
                      </a:cubicBezTo>
                      <a:cubicBezTo>
                        <a:pt x="477" y="710"/>
                        <a:pt x="477" y="710"/>
                        <a:pt x="477" y="710"/>
                      </a:cubicBezTo>
                      <a:cubicBezTo>
                        <a:pt x="875" y="130"/>
                        <a:pt x="875" y="130"/>
                        <a:pt x="875" y="130"/>
                      </a:cubicBezTo>
                      <a:cubicBezTo>
                        <a:pt x="2430" y="130"/>
                        <a:pt x="2430" y="130"/>
                        <a:pt x="2430" y="130"/>
                      </a:cubicBezTo>
                      <a:cubicBezTo>
                        <a:pt x="2430" y="130"/>
                        <a:pt x="2430" y="130"/>
                        <a:pt x="243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5" name="Freeform 19"/>
                <p:cNvSpPr>
                  <a:spLocks/>
                </p:cNvSpPr>
                <p:nvPr/>
              </p:nvSpPr>
              <p:spPr bwMode="auto">
                <a:xfrm>
                  <a:off x="1902" y="3211"/>
                  <a:ext cx="4042" cy="194"/>
                </a:xfrm>
                <a:custGeom>
                  <a:avLst/>
                  <a:gdLst>
                    <a:gd name="T0" fmla="*/ 0 w 4042"/>
                    <a:gd name="T1" fmla="*/ 0 h 194"/>
                    <a:gd name="T2" fmla="*/ 4042 w 4042"/>
                    <a:gd name="T3" fmla="*/ 0 h 194"/>
                    <a:gd name="T4" fmla="*/ 4042 w 4042"/>
                    <a:gd name="T5" fmla="*/ 194 h 194"/>
                    <a:gd name="T6" fmla="*/ 0 w 4042"/>
                    <a:gd name="T7" fmla="*/ 194 h 194"/>
                    <a:gd name="T8" fmla="*/ 0 w 4042"/>
                    <a:gd name="T9" fmla="*/ 0 h 194"/>
                    <a:gd name="T10" fmla="*/ 0 w 4042"/>
                    <a:gd name="T11" fmla="*/ 0 h 194"/>
                  </a:gdLst>
                  <a:ahLst/>
                  <a:cxnLst>
                    <a:cxn ang="0">
                      <a:pos x="T0" y="T1"/>
                    </a:cxn>
                    <a:cxn ang="0">
                      <a:pos x="T2" y="T3"/>
                    </a:cxn>
                    <a:cxn ang="0">
                      <a:pos x="T4" y="T5"/>
                    </a:cxn>
                    <a:cxn ang="0">
                      <a:pos x="T6" y="T7"/>
                    </a:cxn>
                    <a:cxn ang="0">
                      <a:pos x="T8" y="T9"/>
                    </a:cxn>
                    <a:cxn ang="0">
                      <a:pos x="T10" y="T11"/>
                    </a:cxn>
                  </a:cxnLst>
                  <a:rect l="0" t="0" r="r" b="b"/>
                  <a:pathLst>
                    <a:path w="4042" h="194">
                      <a:moveTo>
                        <a:pt x="0" y="0"/>
                      </a:moveTo>
                      <a:lnTo>
                        <a:pt x="4042" y="0"/>
                      </a:lnTo>
                      <a:lnTo>
                        <a:pt x="4042" y="194"/>
                      </a:lnTo>
                      <a:lnTo>
                        <a:pt x="0" y="19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6" name="Freeform 20"/>
                <p:cNvSpPr>
                  <a:spLocks/>
                </p:cNvSpPr>
                <p:nvPr/>
              </p:nvSpPr>
              <p:spPr bwMode="auto">
                <a:xfrm>
                  <a:off x="5093" y="1427"/>
                  <a:ext cx="567" cy="1578"/>
                </a:xfrm>
                <a:custGeom>
                  <a:avLst/>
                  <a:gdLst>
                    <a:gd name="T0" fmla="*/ 0 w 567"/>
                    <a:gd name="T1" fmla="*/ 0 h 1578"/>
                    <a:gd name="T2" fmla="*/ 567 w 567"/>
                    <a:gd name="T3" fmla="*/ 0 h 1578"/>
                    <a:gd name="T4" fmla="*/ 567 w 567"/>
                    <a:gd name="T5" fmla="*/ 1578 h 1578"/>
                    <a:gd name="T6" fmla="*/ 0 w 567"/>
                    <a:gd name="T7" fmla="*/ 1578 h 1578"/>
                    <a:gd name="T8" fmla="*/ 0 w 567"/>
                    <a:gd name="T9" fmla="*/ 0 h 1578"/>
                    <a:gd name="T10" fmla="*/ 0 w 567"/>
                    <a:gd name="T11" fmla="*/ 0 h 1578"/>
                  </a:gdLst>
                  <a:ahLst/>
                  <a:cxnLst>
                    <a:cxn ang="0">
                      <a:pos x="T0" y="T1"/>
                    </a:cxn>
                    <a:cxn ang="0">
                      <a:pos x="T2" y="T3"/>
                    </a:cxn>
                    <a:cxn ang="0">
                      <a:pos x="T4" y="T5"/>
                    </a:cxn>
                    <a:cxn ang="0">
                      <a:pos x="T6" y="T7"/>
                    </a:cxn>
                    <a:cxn ang="0">
                      <a:pos x="T8" y="T9"/>
                    </a:cxn>
                    <a:cxn ang="0">
                      <a:pos x="T10" y="T11"/>
                    </a:cxn>
                  </a:cxnLst>
                  <a:rect l="0" t="0" r="r" b="b"/>
                  <a:pathLst>
                    <a:path w="567" h="1578">
                      <a:moveTo>
                        <a:pt x="0" y="0"/>
                      </a:moveTo>
                      <a:lnTo>
                        <a:pt x="567" y="0"/>
                      </a:lnTo>
                      <a:lnTo>
                        <a:pt x="567" y="1578"/>
                      </a:lnTo>
                      <a:lnTo>
                        <a:pt x="0" y="157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7" name="Freeform 21"/>
                <p:cNvSpPr>
                  <a:spLocks/>
                </p:cNvSpPr>
                <p:nvPr/>
              </p:nvSpPr>
              <p:spPr bwMode="auto">
                <a:xfrm>
                  <a:off x="4116" y="2052"/>
                  <a:ext cx="567" cy="953"/>
                </a:xfrm>
                <a:custGeom>
                  <a:avLst/>
                  <a:gdLst>
                    <a:gd name="T0" fmla="*/ 0 w 567"/>
                    <a:gd name="T1" fmla="*/ 0 h 953"/>
                    <a:gd name="T2" fmla="*/ 567 w 567"/>
                    <a:gd name="T3" fmla="*/ 0 h 953"/>
                    <a:gd name="T4" fmla="*/ 567 w 567"/>
                    <a:gd name="T5" fmla="*/ 953 h 953"/>
                    <a:gd name="T6" fmla="*/ 0 w 567"/>
                    <a:gd name="T7" fmla="*/ 953 h 953"/>
                    <a:gd name="T8" fmla="*/ 0 w 567"/>
                    <a:gd name="T9" fmla="*/ 0 h 953"/>
                    <a:gd name="T10" fmla="*/ 0 w 567"/>
                    <a:gd name="T11" fmla="*/ 0 h 953"/>
                  </a:gdLst>
                  <a:ahLst/>
                  <a:cxnLst>
                    <a:cxn ang="0">
                      <a:pos x="T0" y="T1"/>
                    </a:cxn>
                    <a:cxn ang="0">
                      <a:pos x="T2" y="T3"/>
                    </a:cxn>
                    <a:cxn ang="0">
                      <a:pos x="T4" y="T5"/>
                    </a:cxn>
                    <a:cxn ang="0">
                      <a:pos x="T6" y="T7"/>
                    </a:cxn>
                    <a:cxn ang="0">
                      <a:pos x="T8" y="T9"/>
                    </a:cxn>
                    <a:cxn ang="0">
                      <a:pos x="T10" y="T11"/>
                    </a:cxn>
                  </a:cxnLst>
                  <a:rect l="0" t="0" r="r" b="b"/>
                  <a:pathLst>
                    <a:path w="567" h="953">
                      <a:moveTo>
                        <a:pt x="0" y="0"/>
                      </a:moveTo>
                      <a:lnTo>
                        <a:pt x="567" y="0"/>
                      </a:lnTo>
                      <a:lnTo>
                        <a:pt x="567" y="953"/>
                      </a:lnTo>
                      <a:lnTo>
                        <a:pt x="0" y="95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8" name="Freeform 22"/>
                <p:cNvSpPr>
                  <a:spLocks/>
                </p:cNvSpPr>
                <p:nvPr/>
              </p:nvSpPr>
              <p:spPr bwMode="auto">
                <a:xfrm>
                  <a:off x="3151" y="1756"/>
                  <a:ext cx="567" cy="1249"/>
                </a:xfrm>
                <a:custGeom>
                  <a:avLst/>
                  <a:gdLst>
                    <a:gd name="T0" fmla="*/ 0 w 567"/>
                    <a:gd name="T1" fmla="*/ 0 h 1249"/>
                    <a:gd name="T2" fmla="*/ 567 w 567"/>
                    <a:gd name="T3" fmla="*/ 0 h 1249"/>
                    <a:gd name="T4" fmla="*/ 567 w 567"/>
                    <a:gd name="T5" fmla="*/ 1249 h 1249"/>
                    <a:gd name="T6" fmla="*/ 0 w 567"/>
                    <a:gd name="T7" fmla="*/ 1249 h 1249"/>
                    <a:gd name="T8" fmla="*/ 0 w 567"/>
                    <a:gd name="T9" fmla="*/ 0 h 1249"/>
                    <a:gd name="T10" fmla="*/ 0 w 567"/>
                    <a:gd name="T11" fmla="*/ 0 h 1249"/>
                  </a:gdLst>
                  <a:ahLst/>
                  <a:cxnLst>
                    <a:cxn ang="0">
                      <a:pos x="T0" y="T1"/>
                    </a:cxn>
                    <a:cxn ang="0">
                      <a:pos x="T2" y="T3"/>
                    </a:cxn>
                    <a:cxn ang="0">
                      <a:pos x="T4" y="T5"/>
                    </a:cxn>
                    <a:cxn ang="0">
                      <a:pos x="T6" y="T7"/>
                    </a:cxn>
                    <a:cxn ang="0">
                      <a:pos x="T8" y="T9"/>
                    </a:cxn>
                    <a:cxn ang="0">
                      <a:pos x="T10" y="T11"/>
                    </a:cxn>
                  </a:cxnLst>
                  <a:rect l="0" t="0" r="r" b="b"/>
                  <a:pathLst>
                    <a:path w="567" h="1249">
                      <a:moveTo>
                        <a:pt x="0" y="0"/>
                      </a:moveTo>
                      <a:lnTo>
                        <a:pt x="567" y="0"/>
                      </a:lnTo>
                      <a:lnTo>
                        <a:pt x="567" y="1249"/>
                      </a:lnTo>
                      <a:lnTo>
                        <a:pt x="0" y="124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9" name="Freeform 23"/>
                <p:cNvSpPr>
                  <a:spLocks/>
                </p:cNvSpPr>
                <p:nvPr/>
              </p:nvSpPr>
              <p:spPr bwMode="auto">
                <a:xfrm>
                  <a:off x="2186" y="2335"/>
                  <a:ext cx="567" cy="670"/>
                </a:xfrm>
                <a:custGeom>
                  <a:avLst/>
                  <a:gdLst>
                    <a:gd name="T0" fmla="*/ 0 w 567"/>
                    <a:gd name="T1" fmla="*/ 0 h 670"/>
                    <a:gd name="T2" fmla="*/ 567 w 567"/>
                    <a:gd name="T3" fmla="*/ 0 h 670"/>
                    <a:gd name="T4" fmla="*/ 567 w 567"/>
                    <a:gd name="T5" fmla="*/ 670 h 670"/>
                    <a:gd name="T6" fmla="*/ 0 w 567"/>
                    <a:gd name="T7" fmla="*/ 670 h 670"/>
                    <a:gd name="T8" fmla="*/ 0 w 567"/>
                    <a:gd name="T9" fmla="*/ 0 h 670"/>
                    <a:gd name="T10" fmla="*/ 0 w 567"/>
                    <a:gd name="T11" fmla="*/ 0 h 670"/>
                  </a:gdLst>
                  <a:ahLst/>
                  <a:cxnLst>
                    <a:cxn ang="0">
                      <a:pos x="T0" y="T1"/>
                    </a:cxn>
                    <a:cxn ang="0">
                      <a:pos x="T2" y="T3"/>
                    </a:cxn>
                    <a:cxn ang="0">
                      <a:pos x="T4" y="T5"/>
                    </a:cxn>
                    <a:cxn ang="0">
                      <a:pos x="T6" y="T7"/>
                    </a:cxn>
                    <a:cxn ang="0">
                      <a:pos x="T8" y="T9"/>
                    </a:cxn>
                    <a:cxn ang="0">
                      <a:pos x="T10" y="T11"/>
                    </a:cxn>
                  </a:cxnLst>
                  <a:rect l="0" t="0" r="r" b="b"/>
                  <a:pathLst>
                    <a:path w="567" h="670">
                      <a:moveTo>
                        <a:pt x="0" y="0"/>
                      </a:moveTo>
                      <a:lnTo>
                        <a:pt x="567" y="0"/>
                      </a:lnTo>
                      <a:lnTo>
                        <a:pt x="567" y="670"/>
                      </a:lnTo>
                      <a:lnTo>
                        <a:pt x="0" y="6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608" name="TextBox 607"/>
              <p:cNvSpPr txBox="1"/>
              <p:nvPr/>
            </p:nvSpPr>
            <p:spPr>
              <a:xfrm>
                <a:off x="5371207"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Lync</a:t>
                </a:r>
              </a:p>
            </p:txBody>
          </p:sp>
          <p:sp>
            <p:nvSpPr>
              <p:cNvPr id="609" name="TextBox 608"/>
              <p:cNvSpPr txBox="1"/>
              <p:nvPr/>
            </p:nvSpPr>
            <p:spPr>
              <a:xfrm>
                <a:off x="6225029"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OneNote</a:t>
                </a:r>
              </a:p>
            </p:txBody>
          </p:sp>
          <p:sp>
            <p:nvSpPr>
              <p:cNvPr id="610" name="TextBox 609"/>
              <p:cNvSpPr txBox="1"/>
              <p:nvPr/>
            </p:nvSpPr>
            <p:spPr>
              <a:xfrm>
                <a:off x="7097844"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Yammer</a:t>
                </a:r>
              </a:p>
            </p:txBody>
          </p:sp>
        </p:grpSp>
      </p:grpSp>
      <p:cxnSp>
        <p:nvCxnSpPr>
          <p:cNvPr id="942" name="Straight Connector 941"/>
          <p:cNvCxnSpPr/>
          <p:nvPr/>
        </p:nvCxnSpPr>
        <p:spPr>
          <a:xfrm>
            <a:off x="8229600" y="5475013"/>
            <a:ext cx="3634740" cy="0"/>
          </a:xfrm>
          <a:prstGeom prst="line">
            <a:avLst/>
          </a:prstGeom>
          <a:ln w="190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950" name="Group 949"/>
          <p:cNvGrpSpPr/>
          <p:nvPr/>
        </p:nvGrpSpPr>
        <p:grpSpPr>
          <a:xfrm>
            <a:off x="8409710" y="4828383"/>
            <a:ext cx="3364024" cy="1676923"/>
            <a:chOff x="8409710" y="4649270"/>
            <a:chExt cx="3364024" cy="1676923"/>
          </a:xfrm>
        </p:grpSpPr>
        <p:grpSp>
          <p:nvGrpSpPr>
            <p:cNvPr id="949" name="Group 948"/>
            <p:cNvGrpSpPr/>
            <p:nvPr/>
          </p:nvGrpSpPr>
          <p:grpSpPr>
            <a:xfrm>
              <a:off x="9076218" y="4649270"/>
              <a:ext cx="2697516" cy="411936"/>
              <a:chOff x="9076218" y="4649270"/>
              <a:chExt cx="2697516" cy="411936"/>
            </a:xfrm>
          </p:grpSpPr>
          <p:pic>
            <p:nvPicPr>
              <p:cNvPr id="349" name="Picture 4" descr="ph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0680" y="4718973"/>
                <a:ext cx="545060" cy="272530"/>
              </a:xfrm>
              <a:prstGeom prst="rect">
                <a:avLst/>
              </a:prstGeom>
              <a:noFill/>
              <a:extLst>
                <a:ext uri="{909E8E84-426E-40DD-AFC4-6F175D3DCCD1}">
                  <a14:hiddenFill xmlns:a14="http://schemas.microsoft.com/office/drawing/2010/main">
                    <a:solidFill>
                      <a:srgbClr val="FFFFFF"/>
                    </a:solidFill>
                  </a14:hiddenFill>
                </a:ext>
              </a:extLst>
            </p:spPr>
          </p:pic>
          <p:pic>
            <p:nvPicPr>
              <p:cNvPr id="350" name="Picture 3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6934" y="4725736"/>
                <a:ext cx="966800" cy="259004"/>
              </a:xfrm>
              <a:prstGeom prst="rect">
                <a:avLst/>
              </a:prstGeom>
            </p:spPr>
          </p:pic>
          <p:pic>
            <p:nvPicPr>
              <p:cNvPr id="354" name="Picture 3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34846" y="4649270"/>
                <a:ext cx="324640" cy="411936"/>
              </a:xfrm>
              <a:prstGeom prst="rect">
                <a:avLst/>
              </a:prstGeom>
            </p:spPr>
          </p:pic>
          <p:pic>
            <p:nvPicPr>
              <p:cNvPr id="356" name="Picture 355"/>
              <p:cNvPicPr>
                <a:picLocks noChangeAspect="1"/>
              </p:cNvPicPr>
              <p:nvPr/>
            </p:nvPicPr>
            <p:blipFill rotWithShape="1">
              <a:blip r:embed="rId10">
                <a:extLst>
                  <a:ext uri="{28A0092B-C50C-407E-A947-70E740481C1C}">
                    <a14:useLocalDpi xmlns:a14="http://schemas.microsoft.com/office/drawing/2010/main" val="0"/>
                  </a:ext>
                </a:extLst>
              </a:blip>
              <a:srcRect r="74521" b="13629"/>
              <a:stretch/>
            </p:blipFill>
            <p:spPr>
              <a:xfrm>
                <a:off x="9076218" y="4650650"/>
                <a:ext cx="407434" cy="409176"/>
              </a:xfrm>
              <a:prstGeom prst="rect">
                <a:avLst/>
              </a:prstGeom>
            </p:spPr>
          </p:pic>
        </p:grpSp>
        <p:pic>
          <p:nvPicPr>
            <p:cNvPr id="358" name="Picture 35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14603" y="5453814"/>
              <a:ext cx="1020306" cy="340102"/>
            </a:xfrm>
            <a:prstGeom prst="rect">
              <a:avLst/>
            </a:prstGeom>
          </p:spPr>
        </p:pic>
        <p:pic>
          <p:nvPicPr>
            <p:cNvPr id="378" name="Picture 11" descr="\\sfp\Work\White_Whale\_Archive-Tracy\_Archive-Tracy\7-20642_Cloud_Services_Track\Art\Logos\PNGs\AmazonWebservices_Logo_white.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409710" y="5913635"/>
              <a:ext cx="1097227" cy="412558"/>
            </a:xfrm>
            <a:prstGeom prst="rect">
              <a:avLst/>
            </a:prstGeom>
            <a:noFill/>
            <a:extLst>
              <a:ext uri="{909E8E84-426E-40DD-AFC4-6F175D3DCCD1}">
                <a14:hiddenFill xmlns:a14="http://schemas.microsoft.com/office/drawing/2010/main">
                  <a:solidFill>
                    <a:srgbClr val="FFFFFF"/>
                  </a:solidFill>
                </a14:hiddenFill>
              </a:ext>
            </a:extLst>
          </p:spPr>
        </p:pic>
      </p:grpSp>
      <p:sp>
        <p:nvSpPr>
          <p:cNvPr id="379" name="Freeform 30"/>
          <p:cNvSpPr>
            <a:spLocks noChangeAspect="1" noEditPoints="1"/>
          </p:cNvSpPr>
          <p:nvPr/>
        </p:nvSpPr>
        <p:spPr bwMode="auto">
          <a:xfrm>
            <a:off x="688778" y="4239629"/>
            <a:ext cx="946210" cy="421359"/>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80" name="Group 379"/>
          <p:cNvGrpSpPr/>
          <p:nvPr/>
        </p:nvGrpSpPr>
        <p:grpSpPr>
          <a:xfrm>
            <a:off x="688778" y="4931350"/>
            <a:ext cx="1327082" cy="305584"/>
            <a:chOff x="688778" y="4752237"/>
            <a:chExt cx="1327082" cy="305584"/>
          </a:xfrm>
        </p:grpSpPr>
        <p:grpSp>
          <p:nvGrpSpPr>
            <p:cNvPr id="381" name="Group 380"/>
            <p:cNvGrpSpPr/>
            <p:nvPr/>
          </p:nvGrpSpPr>
          <p:grpSpPr>
            <a:xfrm>
              <a:off x="688778" y="4752237"/>
              <a:ext cx="307450" cy="305584"/>
              <a:chOff x="3802770" y="-2002971"/>
              <a:chExt cx="1532420" cy="1523121"/>
            </a:xfrm>
            <a:solidFill>
              <a:schemeClr val="tx1"/>
            </a:solidFill>
          </p:grpSpPr>
          <p:grpSp>
            <p:nvGrpSpPr>
              <p:cNvPr id="383" name="Group 382"/>
              <p:cNvGrpSpPr/>
              <p:nvPr/>
            </p:nvGrpSpPr>
            <p:grpSpPr>
              <a:xfrm>
                <a:off x="3802770" y="-2002971"/>
                <a:ext cx="1532420" cy="474276"/>
                <a:chOff x="3802770" y="-2002971"/>
                <a:chExt cx="1532420" cy="474276"/>
              </a:xfrm>
              <a:grpFill/>
            </p:grpSpPr>
            <p:sp>
              <p:nvSpPr>
                <p:cNvPr id="393" name="Rectangle 392"/>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84" name="Group 383"/>
              <p:cNvGrpSpPr/>
              <p:nvPr/>
            </p:nvGrpSpPr>
            <p:grpSpPr>
              <a:xfrm>
                <a:off x="3802770" y="-1478549"/>
                <a:ext cx="1532420" cy="474276"/>
                <a:chOff x="3802770" y="-2002971"/>
                <a:chExt cx="1532420" cy="474276"/>
              </a:xfrm>
              <a:grpFill/>
            </p:grpSpPr>
            <p:sp>
              <p:nvSpPr>
                <p:cNvPr id="390" name="Rectangle 389"/>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1" name="Rectangle 390"/>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86" name="Group 385"/>
              <p:cNvGrpSpPr/>
              <p:nvPr/>
            </p:nvGrpSpPr>
            <p:grpSpPr>
              <a:xfrm>
                <a:off x="3802770" y="-954126"/>
                <a:ext cx="1532420" cy="474276"/>
                <a:chOff x="3802770" y="-2002971"/>
                <a:chExt cx="1532420" cy="474276"/>
              </a:xfrm>
              <a:grpFill/>
            </p:grpSpPr>
            <p:sp>
              <p:nvSpPr>
                <p:cNvPr id="387" name="Rectangle 386"/>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8" name="Rectangle 387"/>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9" name="Rectangle 388"/>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82" name="TextBox 381"/>
            <p:cNvSpPr txBox="1"/>
            <p:nvPr/>
          </p:nvSpPr>
          <p:spPr>
            <a:xfrm>
              <a:off x="1162762" y="4794230"/>
              <a:ext cx="853098" cy="221599"/>
            </a:xfrm>
            <a:prstGeom prst="rect">
              <a:avLst/>
            </a:prstGeom>
            <a:noFill/>
          </p:spPr>
          <p:txBody>
            <a:bodyPr wrap="square" lIns="0" tIns="0" rIns="0" bIns="0" rtlCol="0">
              <a:spAutoFit/>
            </a:bodyPr>
            <a:lstStyle/>
            <a:p>
              <a:pPr>
                <a:lnSpc>
                  <a:spcPct val="90000"/>
                </a:lnSpc>
                <a:spcAft>
                  <a:spcPts val="600"/>
                </a:spcAft>
              </a:pPr>
              <a:r>
                <a:rPr lang="en-US" sz="1600" spc="-30" dirty="0" smtClean="0">
                  <a:gradFill>
                    <a:gsLst>
                      <a:gs pos="2917">
                        <a:srgbClr val="FFFFFF"/>
                      </a:gs>
                      <a:gs pos="30000">
                        <a:srgbClr val="FFFFFF"/>
                      </a:gs>
                    </a:gsLst>
                    <a:lin ang="5400000" scaled="0"/>
                  </a:gradFill>
                </a:rPr>
                <a:t>My Apps</a:t>
              </a:r>
            </a:p>
          </p:txBody>
        </p:sp>
      </p:grpSp>
      <p:sp>
        <p:nvSpPr>
          <p:cNvPr id="396" name="Freeform 39"/>
          <p:cNvSpPr>
            <a:spLocks noChangeAspect="1" noEditPoints="1"/>
          </p:cNvSpPr>
          <p:nvPr/>
        </p:nvSpPr>
        <p:spPr bwMode="auto">
          <a:xfrm>
            <a:off x="688778" y="5503715"/>
            <a:ext cx="1242980" cy="425853"/>
          </a:xfrm>
          <a:custGeom>
            <a:avLst/>
            <a:gdLst>
              <a:gd name="T0" fmla="*/ 96 w 286"/>
              <a:gd name="T1" fmla="*/ 27 h 96"/>
              <a:gd name="T2" fmla="*/ 72 w 286"/>
              <a:gd name="T3" fmla="*/ 57 h 96"/>
              <a:gd name="T4" fmla="*/ 92 w 286"/>
              <a:gd name="T5" fmla="*/ 76 h 96"/>
              <a:gd name="T6" fmla="*/ 35 w 286"/>
              <a:gd name="T7" fmla="*/ 43 h 96"/>
              <a:gd name="T8" fmla="*/ 31 w 286"/>
              <a:gd name="T9" fmla="*/ 37 h 96"/>
              <a:gd name="T10" fmla="*/ 24 w 286"/>
              <a:gd name="T11" fmla="*/ 37 h 96"/>
              <a:gd name="T12" fmla="*/ 20 w 286"/>
              <a:gd name="T13" fmla="*/ 43 h 96"/>
              <a:gd name="T14" fmla="*/ 20 w 286"/>
              <a:gd name="T15" fmla="*/ 53 h 96"/>
              <a:gd name="T16" fmla="*/ 25 w 286"/>
              <a:gd name="T17" fmla="*/ 59 h 96"/>
              <a:gd name="T18" fmla="*/ 31 w 286"/>
              <a:gd name="T19" fmla="*/ 59 h 96"/>
              <a:gd name="T20" fmla="*/ 35 w 286"/>
              <a:gd name="T21" fmla="*/ 53 h 96"/>
              <a:gd name="T22" fmla="*/ 35 w 286"/>
              <a:gd name="T23" fmla="*/ 43 h 96"/>
              <a:gd name="T24" fmla="*/ 0 w 286"/>
              <a:gd name="T25" fmla="*/ 13 h 96"/>
              <a:gd name="T26" fmla="*/ 43 w 286"/>
              <a:gd name="T27" fmla="*/ 39 h 96"/>
              <a:gd name="T28" fmla="*/ 34 w 286"/>
              <a:gd name="T29" fmla="*/ 29 h 96"/>
              <a:gd name="T30" fmla="*/ 21 w 286"/>
              <a:gd name="T31" fmla="*/ 30 h 96"/>
              <a:gd name="T32" fmla="*/ 13 w 286"/>
              <a:gd name="T33" fmla="*/ 41 h 96"/>
              <a:gd name="T34" fmla="*/ 13 w 286"/>
              <a:gd name="T35" fmla="*/ 56 h 96"/>
              <a:gd name="T36" fmla="*/ 21 w 286"/>
              <a:gd name="T37" fmla="*/ 66 h 96"/>
              <a:gd name="T38" fmla="*/ 34 w 286"/>
              <a:gd name="T39" fmla="*/ 67 h 96"/>
              <a:gd name="T40" fmla="*/ 43 w 286"/>
              <a:gd name="T41" fmla="*/ 56 h 96"/>
              <a:gd name="T42" fmla="*/ 155 w 286"/>
              <a:gd name="T43" fmla="*/ 57 h 96"/>
              <a:gd name="T44" fmla="*/ 127 w 286"/>
              <a:gd name="T45" fmla="*/ 57 h 96"/>
              <a:gd name="T46" fmla="*/ 141 w 286"/>
              <a:gd name="T47" fmla="*/ 31 h 96"/>
              <a:gd name="T48" fmla="*/ 153 w 286"/>
              <a:gd name="T49" fmla="*/ 48 h 96"/>
              <a:gd name="T50" fmla="*/ 131 w 286"/>
              <a:gd name="T51" fmla="*/ 41 h 96"/>
              <a:gd name="T52" fmla="*/ 141 w 286"/>
              <a:gd name="T53" fmla="*/ 62 h 96"/>
              <a:gd name="T54" fmla="*/ 177 w 286"/>
              <a:gd name="T55" fmla="*/ 65 h 96"/>
              <a:gd name="T56" fmla="*/ 161 w 286"/>
              <a:gd name="T57" fmla="*/ 55 h 96"/>
              <a:gd name="T58" fmla="*/ 171 w 286"/>
              <a:gd name="T59" fmla="*/ 62 h 96"/>
              <a:gd name="T60" fmla="*/ 181 w 286"/>
              <a:gd name="T61" fmla="*/ 41 h 96"/>
              <a:gd name="T62" fmla="*/ 189 w 286"/>
              <a:gd name="T63" fmla="*/ 58 h 96"/>
              <a:gd name="T64" fmla="*/ 189 w 286"/>
              <a:gd name="T65" fmla="*/ 41 h 96"/>
              <a:gd name="T66" fmla="*/ 199 w 286"/>
              <a:gd name="T67" fmla="*/ 41 h 96"/>
              <a:gd name="T68" fmla="*/ 193 w 286"/>
              <a:gd name="T69" fmla="*/ 61 h 96"/>
              <a:gd name="T70" fmla="*/ 206 w 286"/>
              <a:gd name="T71" fmla="*/ 65 h 96"/>
              <a:gd name="T72" fmla="*/ 206 w 286"/>
              <a:gd name="T73" fmla="*/ 65 h 96"/>
              <a:gd name="T74" fmla="*/ 214 w 286"/>
              <a:gd name="T75" fmla="*/ 62 h 96"/>
              <a:gd name="T76" fmla="*/ 232 w 286"/>
              <a:gd name="T77" fmla="*/ 44 h 96"/>
              <a:gd name="T78" fmla="*/ 223 w 286"/>
              <a:gd name="T79" fmla="*/ 44 h 96"/>
              <a:gd name="T80" fmla="*/ 223 w 286"/>
              <a:gd name="T81" fmla="*/ 62 h 96"/>
              <a:gd name="T82" fmla="*/ 258 w 286"/>
              <a:gd name="T83" fmla="*/ 62 h 96"/>
              <a:gd name="T84" fmla="*/ 241 w 286"/>
              <a:gd name="T85" fmla="*/ 44 h 96"/>
              <a:gd name="T86" fmla="*/ 257 w 286"/>
              <a:gd name="T87" fmla="*/ 53 h 96"/>
              <a:gd name="T88" fmla="*/ 241 w 286"/>
              <a:gd name="T89" fmla="*/ 53 h 96"/>
              <a:gd name="T90" fmla="*/ 257 w 286"/>
              <a:gd name="T91" fmla="*/ 53 h 96"/>
              <a:gd name="T92" fmla="*/ 270 w 286"/>
              <a:gd name="T93" fmla="*/ 53 h 96"/>
              <a:gd name="T94" fmla="*/ 270 w 286"/>
              <a:gd name="T95" fmla="*/ 29 h 96"/>
              <a:gd name="T96" fmla="*/ 285 w 286"/>
              <a:gd name="T97"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6">
                <a:moveTo>
                  <a:pt x="60" y="40"/>
                </a:moveTo>
                <a:cubicBezTo>
                  <a:pt x="60" y="24"/>
                  <a:pt x="60" y="24"/>
                  <a:pt x="60" y="24"/>
                </a:cubicBezTo>
                <a:cubicBezTo>
                  <a:pt x="92" y="24"/>
                  <a:pt x="92" y="24"/>
                  <a:pt x="92" y="24"/>
                </a:cubicBezTo>
                <a:cubicBezTo>
                  <a:pt x="94" y="24"/>
                  <a:pt x="96" y="26"/>
                  <a:pt x="96" y="27"/>
                </a:cubicBezTo>
                <a:cubicBezTo>
                  <a:pt x="72" y="50"/>
                  <a:pt x="72" y="50"/>
                  <a:pt x="72" y="50"/>
                </a:cubicBezTo>
                <a:lnTo>
                  <a:pt x="60" y="40"/>
                </a:lnTo>
                <a:close/>
                <a:moveTo>
                  <a:pt x="74" y="56"/>
                </a:moveTo>
                <a:cubicBezTo>
                  <a:pt x="74" y="57"/>
                  <a:pt x="73" y="57"/>
                  <a:pt x="72" y="57"/>
                </a:cubicBezTo>
                <a:cubicBezTo>
                  <a:pt x="72" y="57"/>
                  <a:pt x="71" y="57"/>
                  <a:pt x="70" y="56"/>
                </a:cubicBezTo>
                <a:cubicBezTo>
                  <a:pt x="60" y="48"/>
                  <a:pt x="60" y="48"/>
                  <a:pt x="60" y="48"/>
                </a:cubicBezTo>
                <a:cubicBezTo>
                  <a:pt x="60" y="76"/>
                  <a:pt x="60" y="76"/>
                  <a:pt x="60" y="76"/>
                </a:cubicBezTo>
                <a:cubicBezTo>
                  <a:pt x="92" y="76"/>
                  <a:pt x="92" y="76"/>
                  <a:pt x="92" y="76"/>
                </a:cubicBezTo>
                <a:cubicBezTo>
                  <a:pt x="95" y="76"/>
                  <a:pt x="96" y="74"/>
                  <a:pt x="96" y="72"/>
                </a:cubicBezTo>
                <a:cubicBezTo>
                  <a:pt x="96" y="36"/>
                  <a:pt x="96" y="36"/>
                  <a:pt x="96" y="36"/>
                </a:cubicBezTo>
                <a:lnTo>
                  <a:pt x="74" y="56"/>
                </a:lnTo>
                <a:close/>
                <a:moveTo>
                  <a:pt x="35" y="43"/>
                </a:moveTo>
                <a:cubicBezTo>
                  <a:pt x="35" y="42"/>
                  <a:pt x="35" y="41"/>
                  <a:pt x="34" y="41"/>
                </a:cubicBezTo>
                <a:cubicBezTo>
                  <a:pt x="34" y="40"/>
                  <a:pt x="34" y="39"/>
                  <a:pt x="34" y="39"/>
                </a:cubicBezTo>
                <a:cubicBezTo>
                  <a:pt x="33" y="38"/>
                  <a:pt x="33" y="38"/>
                  <a:pt x="32" y="38"/>
                </a:cubicBezTo>
                <a:cubicBezTo>
                  <a:pt x="32" y="37"/>
                  <a:pt x="31" y="37"/>
                  <a:pt x="31" y="37"/>
                </a:cubicBezTo>
                <a:cubicBezTo>
                  <a:pt x="31" y="36"/>
                  <a:pt x="30" y="36"/>
                  <a:pt x="29" y="36"/>
                </a:cubicBezTo>
                <a:cubicBezTo>
                  <a:pt x="29" y="36"/>
                  <a:pt x="28" y="36"/>
                  <a:pt x="28" y="36"/>
                </a:cubicBezTo>
                <a:cubicBezTo>
                  <a:pt x="27" y="36"/>
                  <a:pt x="27" y="36"/>
                  <a:pt x="26" y="36"/>
                </a:cubicBezTo>
                <a:cubicBezTo>
                  <a:pt x="25" y="36"/>
                  <a:pt x="25" y="37"/>
                  <a:pt x="24" y="37"/>
                </a:cubicBezTo>
                <a:cubicBezTo>
                  <a:pt x="24" y="37"/>
                  <a:pt x="23" y="38"/>
                  <a:pt x="23" y="38"/>
                </a:cubicBezTo>
                <a:cubicBezTo>
                  <a:pt x="23" y="38"/>
                  <a:pt x="22" y="39"/>
                  <a:pt x="22" y="40"/>
                </a:cubicBezTo>
                <a:cubicBezTo>
                  <a:pt x="22" y="40"/>
                  <a:pt x="21" y="41"/>
                  <a:pt x="21" y="41"/>
                </a:cubicBezTo>
                <a:cubicBezTo>
                  <a:pt x="21" y="42"/>
                  <a:pt x="21" y="43"/>
                  <a:pt x="20" y="43"/>
                </a:cubicBezTo>
                <a:cubicBezTo>
                  <a:pt x="20" y="44"/>
                  <a:pt x="20" y="45"/>
                  <a:pt x="20" y="46"/>
                </a:cubicBezTo>
                <a:cubicBezTo>
                  <a:pt x="20" y="46"/>
                  <a:pt x="20" y="47"/>
                  <a:pt x="20" y="48"/>
                </a:cubicBezTo>
                <a:cubicBezTo>
                  <a:pt x="20" y="49"/>
                  <a:pt x="20" y="50"/>
                  <a:pt x="20" y="51"/>
                </a:cubicBezTo>
                <a:cubicBezTo>
                  <a:pt x="20" y="51"/>
                  <a:pt x="20" y="52"/>
                  <a:pt x="20" y="53"/>
                </a:cubicBezTo>
                <a:cubicBezTo>
                  <a:pt x="21" y="54"/>
                  <a:pt x="21" y="54"/>
                  <a:pt x="21" y="55"/>
                </a:cubicBezTo>
                <a:cubicBezTo>
                  <a:pt x="21" y="56"/>
                  <a:pt x="22" y="56"/>
                  <a:pt x="22" y="57"/>
                </a:cubicBezTo>
                <a:cubicBezTo>
                  <a:pt x="22" y="57"/>
                  <a:pt x="23" y="58"/>
                  <a:pt x="23" y="58"/>
                </a:cubicBezTo>
                <a:cubicBezTo>
                  <a:pt x="24" y="59"/>
                  <a:pt x="24" y="59"/>
                  <a:pt x="25" y="59"/>
                </a:cubicBezTo>
                <a:cubicBezTo>
                  <a:pt x="25" y="59"/>
                  <a:pt x="25" y="60"/>
                  <a:pt x="26" y="60"/>
                </a:cubicBezTo>
                <a:cubicBezTo>
                  <a:pt x="26" y="60"/>
                  <a:pt x="27" y="60"/>
                  <a:pt x="28" y="60"/>
                </a:cubicBezTo>
                <a:cubicBezTo>
                  <a:pt x="28" y="60"/>
                  <a:pt x="29" y="60"/>
                  <a:pt x="29" y="60"/>
                </a:cubicBezTo>
                <a:cubicBezTo>
                  <a:pt x="30" y="60"/>
                  <a:pt x="30" y="60"/>
                  <a:pt x="31" y="59"/>
                </a:cubicBezTo>
                <a:cubicBezTo>
                  <a:pt x="31" y="59"/>
                  <a:pt x="32" y="59"/>
                  <a:pt x="32" y="58"/>
                </a:cubicBezTo>
                <a:cubicBezTo>
                  <a:pt x="33" y="58"/>
                  <a:pt x="33" y="58"/>
                  <a:pt x="33" y="57"/>
                </a:cubicBezTo>
                <a:cubicBezTo>
                  <a:pt x="34" y="57"/>
                  <a:pt x="34" y="56"/>
                  <a:pt x="34" y="55"/>
                </a:cubicBezTo>
                <a:cubicBezTo>
                  <a:pt x="35" y="55"/>
                  <a:pt x="35" y="54"/>
                  <a:pt x="35" y="53"/>
                </a:cubicBezTo>
                <a:cubicBezTo>
                  <a:pt x="35" y="53"/>
                  <a:pt x="35" y="52"/>
                  <a:pt x="36" y="51"/>
                </a:cubicBezTo>
                <a:cubicBezTo>
                  <a:pt x="36" y="50"/>
                  <a:pt x="36" y="49"/>
                  <a:pt x="36" y="48"/>
                </a:cubicBezTo>
                <a:cubicBezTo>
                  <a:pt x="36" y="47"/>
                  <a:pt x="36" y="46"/>
                  <a:pt x="36" y="45"/>
                </a:cubicBezTo>
                <a:cubicBezTo>
                  <a:pt x="36" y="44"/>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4" y="42"/>
                  <a:pt x="44" y="41"/>
                  <a:pt x="43" y="39"/>
                </a:cubicBezTo>
                <a:cubicBezTo>
                  <a:pt x="43" y="38"/>
                  <a:pt x="42" y="37"/>
                  <a:pt x="42" y="36"/>
                </a:cubicBezTo>
                <a:cubicBezTo>
                  <a:pt x="41" y="35"/>
                  <a:pt x="40" y="34"/>
                  <a:pt x="40" y="33"/>
                </a:cubicBezTo>
                <a:cubicBezTo>
                  <a:pt x="39" y="32"/>
                  <a:pt x="38" y="31"/>
                  <a:pt x="37" y="31"/>
                </a:cubicBezTo>
                <a:cubicBezTo>
                  <a:pt x="36" y="30"/>
                  <a:pt x="35" y="29"/>
                  <a:pt x="34" y="29"/>
                </a:cubicBezTo>
                <a:cubicBezTo>
                  <a:pt x="33" y="29"/>
                  <a:pt x="32" y="28"/>
                  <a:pt x="31" y="28"/>
                </a:cubicBezTo>
                <a:cubicBezTo>
                  <a:pt x="30" y="28"/>
                  <a:pt x="29" y="28"/>
                  <a:pt x="28" y="28"/>
                </a:cubicBezTo>
                <a:cubicBezTo>
                  <a:pt x="27" y="28"/>
                  <a:pt x="26" y="28"/>
                  <a:pt x="24" y="29"/>
                </a:cubicBezTo>
                <a:cubicBezTo>
                  <a:pt x="23" y="29"/>
                  <a:pt x="22" y="29"/>
                  <a:pt x="21" y="30"/>
                </a:cubicBezTo>
                <a:cubicBezTo>
                  <a:pt x="20" y="30"/>
                  <a:pt x="20" y="31"/>
                  <a:pt x="19" y="32"/>
                </a:cubicBezTo>
                <a:cubicBezTo>
                  <a:pt x="18" y="32"/>
                  <a:pt x="17" y="33"/>
                  <a:pt x="16" y="34"/>
                </a:cubicBezTo>
                <a:cubicBezTo>
                  <a:pt x="16" y="35"/>
                  <a:pt x="15" y="36"/>
                  <a:pt x="15" y="37"/>
                </a:cubicBezTo>
                <a:cubicBezTo>
                  <a:pt x="14" y="38"/>
                  <a:pt x="14" y="39"/>
                  <a:pt x="13" y="41"/>
                </a:cubicBezTo>
                <a:cubicBezTo>
                  <a:pt x="13" y="42"/>
                  <a:pt x="13" y="43"/>
                  <a:pt x="13" y="44"/>
                </a:cubicBezTo>
                <a:cubicBezTo>
                  <a:pt x="12" y="46"/>
                  <a:pt x="12" y="47"/>
                  <a:pt x="12" y="48"/>
                </a:cubicBezTo>
                <a:cubicBezTo>
                  <a:pt x="12" y="50"/>
                  <a:pt x="12" y="51"/>
                  <a:pt x="13" y="52"/>
                </a:cubicBezTo>
                <a:cubicBezTo>
                  <a:pt x="13" y="54"/>
                  <a:pt x="13" y="55"/>
                  <a:pt x="13" y="56"/>
                </a:cubicBezTo>
                <a:cubicBezTo>
                  <a:pt x="14" y="57"/>
                  <a:pt x="14" y="58"/>
                  <a:pt x="15" y="59"/>
                </a:cubicBezTo>
                <a:cubicBezTo>
                  <a:pt x="15" y="60"/>
                  <a:pt x="16" y="61"/>
                  <a:pt x="17" y="62"/>
                </a:cubicBezTo>
                <a:cubicBezTo>
                  <a:pt x="17" y="63"/>
                  <a:pt x="18" y="64"/>
                  <a:pt x="19" y="64"/>
                </a:cubicBezTo>
                <a:cubicBezTo>
                  <a:pt x="20" y="65"/>
                  <a:pt x="20" y="66"/>
                  <a:pt x="21" y="66"/>
                </a:cubicBezTo>
                <a:cubicBezTo>
                  <a:pt x="22" y="67"/>
                  <a:pt x="23" y="67"/>
                  <a:pt x="24" y="67"/>
                </a:cubicBezTo>
                <a:cubicBezTo>
                  <a:pt x="25" y="68"/>
                  <a:pt x="26" y="68"/>
                  <a:pt x="27" y="68"/>
                </a:cubicBezTo>
                <a:cubicBezTo>
                  <a:pt x="29" y="68"/>
                  <a:pt x="30" y="68"/>
                  <a:pt x="31" y="68"/>
                </a:cubicBezTo>
                <a:cubicBezTo>
                  <a:pt x="32" y="68"/>
                  <a:pt x="33" y="67"/>
                  <a:pt x="34" y="67"/>
                </a:cubicBezTo>
                <a:cubicBezTo>
                  <a:pt x="35" y="66"/>
                  <a:pt x="36" y="66"/>
                  <a:pt x="37" y="65"/>
                </a:cubicBezTo>
                <a:cubicBezTo>
                  <a:pt x="38" y="65"/>
                  <a:pt x="39" y="64"/>
                  <a:pt x="39" y="63"/>
                </a:cubicBezTo>
                <a:cubicBezTo>
                  <a:pt x="40" y="62"/>
                  <a:pt x="41" y="61"/>
                  <a:pt x="42" y="60"/>
                </a:cubicBezTo>
                <a:cubicBezTo>
                  <a:pt x="42" y="59"/>
                  <a:pt x="43" y="58"/>
                  <a:pt x="43" y="56"/>
                </a:cubicBezTo>
                <a:cubicBezTo>
                  <a:pt x="44" y="55"/>
                  <a:pt x="44" y="54"/>
                  <a:pt x="44" y="52"/>
                </a:cubicBezTo>
                <a:cubicBezTo>
                  <a:pt x="44" y="51"/>
                  <a:pt x="44" y="49"/>
                  <a:pt x="44" y="48"/>
                </a:cubicBezTo>
                <a:close/>
                <a:moveTo>
                  <a:pt x="157" y="48"/>
                </a:moveTo>
                <a:cubicBezTo>
                  <a:pt x="157" y="51"/>
                  <a:pt x="156" y="54"/>
                  <a:pt x="155" y="57"/>
                </a:cubicBezTo>
                <a:cubicBezTo>
                  <a:pt x="154" y="60"/>
                  <a:pt x="152" y="62"/>
                  <a:pt x="149" y="63"/>
                </a:cubicBezTo>
                <a:cubicBezTo>
                  <a:pt x="147" y="65"/>
                  <a:pt x="144" y="65"/>
                  <a:pt x="141" y="65"/>
                </a:cubicBezTo>
                <a:cubicBezTo>
                  <a:pt x="138" y="65"/>
                  <a:pt x="135" y="65"/>
                  <a:pt x="133" y="63"/>
                </a:cubicBezTo>
                <a:cubicBezTo>
                  <a:pt x="130" y="62"/>
                  <a:pt x="128" y="60"/>
                  <a:pt x="127" y="57"/>
                </a:cubicBezTo>
                <a:cubicBezTo>
                  <a:pt x="126" y="55"/>
                  <a:pt x="125" y="52"/>
                  <a:pt x="125" y="48"/>
                </a:cubicBezTo>
                <a:cubicBezTo>
                  <a:pt x="125" y="45"/>
                  <a:pt x="126" y="42"/>
                  <a:pt x="127" y="39"/>
                </a:cubicBezTo>
                <a:cubicBezTo>
                  <a:pt x="128" y="36"/>
                  <a:pt x="130" y="34"/>
                  <a:pt x="133" y="33"/>
                </a:cubicBezTo>
                <a:cubicBezTo>
                  <a:pt x="135" y="31"/>
                  <a:pt x="138" y="31"/>
                  <a:pt x="141" y="31"/>
                </a:cubicBezTo>
                <a:cubicBezTo>
                  <a:pt x="144" y="31"/>
                  <a:pt x="147" y="31"/>
                  <a:pt x="149" y="33"/>
                </a:cubicBezTo>
                <a:cubicBezTo>
                  <a:pt x="152" y="34"/>
                  <a:pt x="154" y="36"/>
                  <a:pt x="155" y="39"/>
                </a:cubicBezTo>
                <a:cubicBezTo>
                  <a:pt x="156" y="41"/>
                  <a:pt x="157" y="44"/>
                  <a:pt x="157" y="48"/>
                </a:cubicBezTo>
                <a:close/>
                <a:moveTo>
                  <a:pt x="153" y="48"/>
                </a:moveTo>
                <a:cubicBezTo>
                  <a:pt x="153" y="44"/>
                  <a:pt x="152" y="40"/>
                  <a:pt x="150" y="38"/>
                </a:cubicBezTo>
                <a:cubicBezTo>
                  <a:pt x="148" y="35"/>
                  <a:pt x="145" y="34"/>
                  <a:pt x="141" y="34"/>
                </a:cubicBezTo>
                <a:cubicBezTo>
                  <a:pt x="139" y="34"/>
                  <a:pt x="137" y="35"/>
                  <a:pt x="135" y="36"/>
                </a:cubicBezTo>
                <a:cubicBezTo>
                  <a:pt x="133" y="37"/>
                  <a:pt x="132" y="39"/>
                  <a:pt x="131" y="41"/>
                </a:cubicBezTo>
                <a:cubicBezTo>
                  <a:pt x="130" y="43"/>
                  <a:pt x="129" y="45"/>
                  <a:pt x="129" y="48"/>
                </a:cubicBezTo>
                <a:cubicBezTo>
                  <a:pt x="129" y="51"/>
                  <a:pt x="130" y="53"/>
                  <a:pt x="131" y="55"/>
                </a:cubicBezTo>
                <a:cubicBezTo>
                  <a:pt x="132" y="57"/>
                  <a:pt x="133" y="59"/>
                  <a:pt x="135" y="60"/>
                </a:cubicBezTo>
                <a:cubicBezTo>
                  <a:pt x="137" y="61"/>
                  <a:pt x="139" y="62"/>
                  <a:pt x="141" y="62"/>
                </a:cubicBezTo>
                <a:cubicBezTo>
                  <a:pt x="145" y="62"/>
                  <a:pt x="147" y="61"/>
                  <a:pt x="150" y="58"/>
                </a:cubicBezTo>
                <a:cubicBezTo>
                  <a:pt x="152" y="56"/>
                  <a:pt x="153" y="52"/>
                  <a:pt x="153" y="48"/>
                </a:cubicBezTo>
                <a:close/>
                <a:moveTo>
                  <a:pt x="181" y="65"/>
                </a:moveTo>
                <a:cubicBezTo>
                  <a:pt x="177" y="65"/>
                  <a:pt x="177" y="65"/>
                  <a:pt x="177" y="65"/>
                </a:cubicBezTo>
                <a:cubicBezTo>
                  <a:pt x="177" y="61"/>
                  <a:pt x="177" y="61"/>
                  <a:pt x="177" y="61"/>
                </a:cubicBezTo>
                <a:cubicBezTo>
                  <a:pt x="177" y="61"/>
                  <a:pt x="177" y="61"/>
                  <a:pt x="177" y="61"/>
                </a:cubicBezTo>
                <a:cubicBezTo>
                  <a:pt x="175" y="64"/>
                  <a:pt x="173" y="65"/>
                  <a:pt x="170" y="65"/>
                </a:cubicBezTo>
                <a:cubicBezTo>
                  <a:pt x="164" y="65"/>
                  <a:pt x="161" y="62"/>
                  <a:pt x="161" y="55"/>
                </a:cubicBezTo>
                <a:cubicBezTo>
                  <a:pt x="161" y="41"/>
                  <a:pt x="161" y="41"/>
                  <a:pt x="161" y="41"/>
                </a:cubicBezTo>
                <a:cubicBezTo>
                  <a:pt x="165" y="41"/>
                  <a:pt x="165" y="41"/>
                  <a:pt x="165" y="41"/>
                </a:cubicBezTo>
                <a:cubicBezTo>
                  <a:pt x="165" y="55"/>
                  <a:pt x="165" y="55"/>
                  <a:pt x="165" y="55"/>
                </a:cubicBezTo>
                <a:cubicBezTo>
                  <a:pt x="165" y="60"/>
                  <a:pt x="167" y="62"/>
                  <a:pt x="171" y="62"/>
                </a:cubicBezTo>
                <a:cubicBezTo>
                  <a:pt x="173" y="62"/>
                  <a:pt x="174" y="61"/>
                  <a:pt x="175" y="60"/>
                </a:cubicBezTo>
                <a:cubicBezTo>
                  <a:pt x="177" y="59"/>
                  <a:pt x="177" y="57"/>
                  <a:pt x="177" y="55"/>
                </a:cubicBezTo>
                <a:cubicBezTo>
                  <a:pt x="177" y="41"/>
                  <a:pt x="177" y="41"/>
                  <a:pt x="177" y="41"/>
                </a:cubicBezTo>
                <a:cubicBezTo>
                  <a:pt x="181" y="41"/>
                  <a:pt x="181" y="41"/>
                  <a:pt x="181" y="41"/>
                </a:cubicBezTo>
                <a:lnTo>
                  <a:pt x="181" y="65"/>
                </a:lnTo>
                <a:close/>
                <a:moveTo>
                  <a:pt x="199" y="65"/>
                </a:moveTo>
                <a:cubicBezTo>
                  <a:pt x="198" y="65"/>
                  <a:pt x="196" y="65"/>
                  <a:pt x="195" y="65"/>
                </a:cubicBezTo>
                <a:cubicBezTo>
                  <a:pt x="191" y="65"/>
                  <a:pt x="189" y="63"/>
                  <a:pt x="189" y="58"/>
                </a:cubicBezTo>
                <a:cubicBezTo>
                  <a:pt x="189" y="44"/>
                  <a:pt x="189" y="44"/>
                  <a:pt x="189" y="44"/>
                </a:cubicBezTo>
                <a:cubicBezTo>
                  <a:pt x="185" y="44"/>
                  <a:pt x="185" y="44"/>
                  <a:pt x="185" y="44"/>
                </a:cubicBezTo>
                <a:cubicBezTo>
                  <a:pt x="185" y="41"/>
                  <a:pt x="185" y="41"/>
                  <a:pt x="185" y="41"/>
                </a:cubicBezTo>
                <a:cubicBezTo>
                  <a:pt x="189" y="41"/>
                  <a:pt x="189" y="41"/>
                  <a:pt x="189" y="41"/>
                </a:cubicBezTo>
                <a:cubicBezTo>
                  <a:pt x="189" y="35"/>
                  <a:pt x="189" y="35"/>
                  <a:pt x="189" y="35"/>
                </a:cubicBezTo>
                <a:cubicBezTo>
                  <a:pt x="193" y="34"/>
                  <a:pt x="193" y="34"/>
                  <a:pt x="193" y="34"/>
                </a:cubicBezTo>
                <a:cubicBezTo>
                  <a:pt x="193" y="41"/>
                  <a:pt x="193" y="41"/>
                  <a:pt x="193" y="41"/>
                </a:cubicBezTo>
                <a:cubicBezTo>
                  <a:pt x="199" y="41"/>
                  <a:pt x="199" y="41"/>
                  <a:pt x="199" y="41"/>
                </a:cubicBezTo>
                <a:cubicBezTo>
                  <a:pt x="199" y="44"/>
                  <a:pt x="199" y="44"/>
                  <a:pt x="199" y="44"/>
                </a:cubicBezTo>
                <a:cubicBezTo>
                  <a:pt x="193" y="44"/>
                  <a:pt x="193" y="44"/>
                  <a:pt x="193" y="44"/>
                </a:cubicBezTo>
                <a:cubicBezTo>
                  <a:pt x="193" y="58"/>
                  <a:pt x="193" y="58"/>
                  <a:pt x="193" y="58"/>
                </a:cubicBezTo>
                <a:cubicBezTo>
                  <a:pt x="193" y="59"/>
                  <a:pt x="193" y="60"/>
                  <a:pt x="193" y="61"/>
                </a:cubicBezTo>
                <a:cubicBezTo>
                  <a:pt x="194" y="62"/>
                  <a:pt x="195" y="62"/>
                  <a:pt x="196" y="62"/>
                </a:cubicBezTo>
                <a:cubicBezTo>
                  <a:pt x="197" y="62"/>
                  <a:pt x="198" y="62"/>
                  <a:pt x="199" y="61"/>
                </a:cubicBezTo>
                <a:lnTo>
                  <a:pt x="199" y="65"/>
                </a:lnTo>
                <a:close/>
                <a:moveTo>
                  <a:pt x="206" y="65"/>
                </a:moveTo>
                <a:cubicBezTo>
                  <a:pt x="202" y="65"/>
                  <a:pt x="202" y="65"/>
                  <a:pt x="202" y="65"/>
                </a:cubicBezTo>
                <a:cubicBezTo>
                  <a:pt x="202" y="29"/>
                  <a:pt x="202" y="29"/>
                  <a:pt x="202" y="29"/>
                </a:cubicBezTo>
                <a:cubicBezTo>
                  <a:pt x="206" y="29"/>
                  <a:pt x="206" y="29"/>
                  <a:pt x="206" y="29"/>
                </a:cubicBezTo>
                <a:lnTo>
                  <a:pt x="206" y="65"/>
                </a:lnTo>
                <a:close/>
                <a:moveTo>
                  <a:pt x="235" y="53"/>
                </a:moveTo>
                <a:cubicBezTo>
                  <a:pt x="235" y="57"/>
                  <a:pt x="234" y="60"/>
                  <a:pt x="231" y="62"/>
                </a:cubicBezTo>
                <a:cubicBezTo>
                  <a:pt x="229" y="64"/>
                  <a:pt x="226" y="65"/>
                  <a:pt x="223" y="65"/>
                </a:cubicBezTo>
                <a:cubicBezTo>
                  <a:pt x="219" y="65"/>
                  <a:pt x="216" y="64"/>
                  <a:pt x="214" y="62"/>
                </a:cubicBezTo>
                <a:cubicBezTo>
                  <a:pt x="212" y="60"/>
                  <a:pt x="211" y="57"/>
                  <a:pt x="211" y="53"/>
                </a:cubicBezTo>
                <a:cubicBezTo>
                  <a:pt x="211" y="49"/>
                  <a:pt x="212" y="46"/>
                  <a:pt x="214" y="44"/>
                </a:cubicBezTo>
                <a:cubicBezTo>
                  <a:pt x="216" y="41"/>
                  <a:pt x="219" y="40"/>
                  <a:pt x="223" y="40"/>
                </a:cubicBezTo>
                <a:cubicBezTo>
                  <a:pt x="227" y="40"/>
                  <a:pt x="230" y="41"/>
                  <a:pt x="232" y="44"/>
                </a:cubicBezTo>
                <a:cubicBezTo>
                  <a:pt x="234" y="46"/>
                  <a:pt x="235" y="49"/>
                  <a:pt x="235" y="53"/>
                </a:cubicBezTo>
                <a:close/>
                <a:moveTo>
                  <a:pt x="231" y="53"/>
                </a:moveTo>
                <a:cubicBezTo>
                  <a:pt x="231" y="50"/>
                  <a:pt x="230" y="48"/>
                  <a:pt x="229" y="46"/>
                </a:cubicBezTo>
                <a:cubicBezTo>
                  <a:pt x="227" y="44"/>
                  <a:pt x="225" y="44"/>
                  <a:pt x="223" y="44"/>
                </a:cubicBezTo>
                <a:cubicBezTo>
                  <a:pt x="220" y="44"/>
                  <a:pt x="218" y="44"/>
                  <a:pt x="217" y="46"/>
                </a:cubicBezTo>
                <a:cubicBezTo>
                  <a:pt x="216" y="48"/>
                  <a:pt x="215" y="50"/>
                  <a:pt x="215" y="53"/>
                </a:cubicBezTo>
                <a:cubicBezTo>
                  <a:pt x="215" y="56"/>
                  <a:pt x="216" y="58"/>
                  <a:pt x="217" y="60"/>
                </a:cubicBezTo>
                <a:cubicBezTo>
                  <a:pt x="219" y="61"/>
                  <a:pt x="220" y="62"/>
                  <a:pt x="223" y="62"/>
                </a:cubicBezTo>
                <a:cubicBezTo>
                  <a:pt x="225" y="62"/>
                  <a:pt x="227" y="61"/>
                  <a:pt x="229" y="60"/>
                </a:cubicBezTo>
                <a:cubicBezTo>
                  <a:pt x="230" y="58"/>
                  <a:pt x="231" y="56"/>
                  <a:pt x="231" y="53"/>
                </a:cubicBezTo>
                <a:close/>
                <a:moveTo>
                  <a:pt x="261" y="53"/>
                </a:moveTo>
                <a:cubicBezTo>
                  <a:pt x="261" y="57"/>
                  <a:pt x="260" y="60"/>
                  <a:pt x="258" y="62"/>
                </a:cubicBezTo>
                <a:cubicBezTo>
                  <a:pt x="256" y="64"/>
                  <a:pt x="253" y="65"/>
                  <a:pt x="249" y="65"/>
                </a:cubicBezTo>
                <a:cubicBezTo>
                  <a:pt x="246" y="65"/>
                  <a:pt x="243" y="64"/>
                  <a:pt x="241" y="62"/>
                </a:cubicBezTo>
                <a:cubicBezTo>
                  <a:pt x="238" y="60"/>
                  <a:pt x="237" y="57"/>
                  <a:pt x="237" y="53"/>
                </a:cubicBezTo>
                <a:cubicBezTo>
                  <a:pt x="237" y="49"/>
                  <a:pt x="238" y="46"/>
                  <a:pt x="241" y="44"/>
                </a:cubicBezTo>
                <a:cubicBezTo>
                  <a:pt x="243" y="41"/>
                  <a:pt x="246" y="40"/>
                  <a:pt x="250" y="40"/>
                </a:cubicBezTo>
                <a:cubicBezTo>
                  <a:pt x="253" y="40"/>
                  <a:pt x="256" y="41"/>
                  <a:pt x="258" y="44"/>
                </a:cubicBezTo>
                <a:cubicBezTo>
                  <a:pt x="260" y="46"/>
                  <a:pt x="261" y="49"/>
                  <a:pt x="261" y="53"/>
                </a:cubicBezTo>
                <a:close/>
                <a:moveTo>
                  <a:pt x="257" y="53"/>
                </a:moveTo>
                <a:cubicBezTo>
                  <a:pt x="257" y="50"/>
                  <a:pt x="256" y="48"/>
                  <a:pt x="255" y="46"/>
                </a:cubicBezTo>
                <a:cubicBezTo>
                  <a:pt x="254" y="44"/>
                  <a:pt x="252" y="44"/>
                  <a:pt x="249" y="44"/>
                </a:cubicBezTo>
                <a:cubicBezTo>
                  <a:pt x="247" y="44"/>
                  <a:pt x="245" y="44"/>
                  <a:pt x="244" y="46"/>
                </a:cubicBezTo>
                <a:cubicBezTo>
                  <a:pt x="242" y="48"/>
                  <a:pt x="241" y="50"/>
                  <a:pt x="241" y="53"/>
                </a:cubicBezTo>
                <a:cubicBezTo>
                  <a:pt x="241" y="56"/>
                  <a:pt x="242" y="58"/>
                  <a:pt x="244" y="60"/>
                </a:cubicBezTo>
                <a:cubicBezTo>
                  <a:pt x="245" y="61"/>
                  <a:pt x="247" y="62"/>
                  <a:pt x="249" y="62"/>
                </a:cubicBezTo>
                <a:cubicBezTo>
                  <a:pt x="252" y="62"/>
                  <a:pt x="254" y="61"/>
                  <a:pt x="255" y="60"/>
                </a:cubicBezTo>
                <a:cubicBezTo>
                  <a:pt x="256" y="58"/>
                  <a:pt x="257" y="56"/>
                  <a:pt x="257" y="53"/>
                </a:cubicBezTo>
                <a:close/>
                <a:moveTo>
                  <a:pt x="286" y="65"/>
                </a:moveTo>
                <a:cubicBezTo>
                  <a:pt x="280" y="65"/>
                  <a:pt x="280" y="65"/>
                  <a:pt x="280" y="65"/>
                </a:cubicBezTo>
                <a:cubicBezTo>
                  <a:pt x="270" y="53"/>
                  <a:pt x="270" y="53"/>
                  <a:pt x="270" y="53"/>
                </a:cubicBezTo>
                <a:cubicBezTo>
                  <a:pt x="270" y="53"/>
                  <a:pt x="270" y="53"/>
                  <a:pt x="270" y="53"/>
                </a:cubicBezTo>
                <a:cubicBezTo>
                  <a:pt x="270" y="65"/>
                  <a:pt x="270" y="65"/>
                  <a:pt x="270" y="65"/>
                </a:cubicBezTo>
                <a:cubicBezTo>
                  <a:pt x="266" y="65"/>
                  <a:pt x="266" y="65"/>
                  <a:pt x="266" y="65"/>
                </a:cubicBezTo>
                <a:cubicBezTo>
                  <a:pt x="266" y="29"/>
                  <a:pt x="266" y="29"/>
                  <a:pt x="266" y="29"/>
                </a:cubicBezTo>
                <a:cubicBezTo>
                  <a:pt x="270" y="29"/>
                  <a:pt x="270" y="29"/>
                  <a:pt x="270" y="29"/>
                </a:cubicBezTo>
                <a:cubicBezTo>
                  <a:pt x="270" y="52"/>
                  <a:pt x="270" y="52"/>
                  <a:pt x="270" y="52"/>
                </a:cubicBezTo>
                <a:cubicBezTo>
                  <a:pt x="270" y="52"/>
                  <a:pt x="270" y="52"/>
                  <a:pt x="270" y="52"/>
                </a:cubicBezTo>
                <a:cubicBezTo>
                  <a:pt x="280" y="41"/>
                  <a:pt x="280" y="41"/>
                  <a:pt x="280" y="41"/>
                </a:cubicBezTo>
                <a:cubicBezTo>
                  <a:pt x="285" y="41"/>
                  <a:pt x="285" y="41"/>
                  <a:pt x="285" y="41"/>
                </a:cubicBezTo>
                <a:cubicBezTo>
                  <a:pt x="274" y="52"/>
                  <a:pt x="274" y="52"/>
                  <a:pt x="274" y="52"/>
                </a:cubicBezTo>
                <a:lnTo>
                  <a:pt x="28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7" name="Freeform 35"/>
          <p:cNvSpPr>
            <a:spLocks noChangeAspect="1" noEditPoints="1"/>
          </p:cNvSpPr>
          <p:nvPr/>
        </p:nvSpPr>
        <p:spPr bwMode="auto">
          <a:xfrm>
            <a:off x="688778" y="6161883"/>
            <a:ext cx="1475836" cy="412871"/>
          </a:xfrm>
          <a:custGeom>
            <a:avLst/>
            <a:gdLst>
              <a:gd name="T0" fmla="*/ 128 w 344"/>
              <a:gd name="T1" fmla="*/ 52 h 96"/>
              <a:gd name="T2" fmla="*/ 133 w 344"/>
              <a:gd name="T3" fmla="*/ 31 h 96"/>
              <a:gd name="T4" fmla="*/ 133 w 344"/>
              <a:gd name="T5" fmla="*/ 34 h 96"/>
              <a:gd name="T6" fmla="*/ 139 w 344"/>
              <a:gd name="T7" fmla="*/ 46 h 96"/>
              <a:gd name="T8" fmla="*/ 157 w 344"/>
              <a:gd name="T9" fmla="*/ 65 h 96"/>
              <a:gd name="T10" fmla="*/ 158 w 344"/>
              <a:gd name="T11" fmla="*/ 40 h 96"/>
              <a:gd name="T12" fmla="*/ 163 w 344"/>
              <a:gd name="T13" fmla="*/ 45 h 96"/>
              <a:gd name="T14" fmla="*/ 152 w 344"/>
              <a:gd name="T15" fmla="*/ 59 h 96"/>
              <a:gd name="T16" fmla="*/ 204 w 344"/>
              <a:gd name="T17" fmla="*/ 40 h 96"/>
              <a:gd name="T18" fmla="*/ 188 w 344"/>
              <a:gd name="T19" fmla="*/ 45 h 96"/>
              <a:gd name="T20" fmla="*/ 178 w 344"/>
              <a:gd name="T21" fmla="*/ 64 h 96"/>
              <a:gd name="T22" fmla="*/ 180 w 344"/>
              <a:gd name="T23" fmla="*/ 61 h 96"/>
              <a:gd name="T24" fmla="*/ 190 w 344"/>
              <a:gd name="T25" fmla="*/ 40 h 96"/>
              <a:gd name="T26" fmla="*/ 196 w 344"/>
              <a:gd name="T27" fmla="*/ 58 h 96"/>
              <a:gd name="T28" fmla="*/ 210 w 344"/>
              <a:gd name="T29" fmla="*/ 53 h 96"/>
              <a:gd name="T30" fmla="*/ 225 w 344"/>
              <a:gd name="T31" fmla="*/ 63 h 96"/>
              <a:gd name="T32" fmla="*/ 207 w 344"/>
              <a:gd name="T33" fmla="*/ 46 h 96"/>
              <a:gd name="T34" fmla="*/ 227 w 344"/>
              <a:gd name="T35" fmla="*/ 51 h 96"/>
              <a:gd name="T36" fmla="*/ 217 w 344"/>
              <a:gd name="T37" fmla="*/ 43 h 96"/>
              <a:gd name="T38" fmla="*/ 243 w 344"/>
              <a:gd name="T39" fmla="*/ 44 h 96"/>
              <a:gd name="T40" fmla="*/ 235 w 344"/>
              <a:gd name="T41" fmla="*/ 64 h 96"/>
              <a:gd name="T42" fmla="*/ 235 w 344"/>
              <a:gd name="T43" fmla="*/ 45 h 96"/>
              <a:gd name="T44" fmla="*/ 243 w 344"/>
              <a:gd name="T45" fmla="*/ 40 h 96"/>
              <a:gd name="T46" fmla="*/ 255 w 344"/>
              <a:gd name="T47" fmla="*/ 52 h 96"/>
              <a:gd name="T48" fmla="*/ 247 w 344"/>
              <a:gd name="T49" fmla="*/ 31 h 96"/>
              <a:gd name="T50" fmla="*/ 263 w 344"/>
              <a:gd name="T51" fmla="*/ 41 h 96"/>
              <a:gd name="T52" fmla="*/ 255 w 344"/>
              <a:gd name="T53" fmla="*/ 48 h 96"/>
              <a:gd name="T54" fmla="*/ 289 w 344"/>
              <a:gd name="T55" fmla="*/ 61 h 96"/>
              <a:gd name="T56" fmla="*/ 271 w 344"/>
              <a:gd name="T57" fmla="*/ 43 h 96"/>
              <a:gd name="T58" fmla="*/ 288 w 344"/>
              <a:gd name="T59" fmla="*/ 52 h 96"/>
              <a:gd name="T60" fmla="*/ 272 w 344"/>
              <a:gd name="T61" fmla="*/ 53 h 96"/>
              <a:gd name="T62" fmla="*/ 288 w 344"/>
              <a:gd name="T63" fmla="*/ 52 h 96"/>
              <a:gd name="T64" fmla="*/ 297 w 344"/>
              <a:gd name="T65" fmla="*/ 34 h 96"/>
              <a:gd name="T66" fmla="*/ 300 w 344"/>
              <a:gd name="T67" fmla="*/ 30 h 96"/>
              <a:gd name="T68" fmla="*/ 297 w 344"/>
              <a:gd name="T69" fmla="*/ 40 h 96"/>
              <a:gd name="T70" fmla="*/ 323 w 344"/>
              <a:gd name="T71" fmla="*/ 64 h 96"/>
              <a:gd name="T72" fmla="*/ 311 w 344"/>
              <a:gd name="T73" fmla="*/ 51 h 96"/>
              <a:gd name="T74" fmla="*/ 311 w 344"/>
              <a:gd name="T75" fmla="*/ 40 h 96"/>
              <a:gd name="T76" fmla="*/ 325 w 344"/>
              <a:gd name="T77" fmla="*/ 42 h 96"/>
              <a:gd name="T78" fmla="*/ 340 w 344"/>
              <a:gd name="T79" fmla="*/ 65 h 96"/>
              <a:gd name="T80" fmla="*/ 330 w 344"/>
              <a:gd name="T81" fmla="*/ 40 h 96"/>
              <a:gd name="T82" fmla="*/ 338 w 344"/>
              <a:gd name="T83" fmla="*/ 40 h 96"/>
              <a:gd name="T84" fmla="*/ 338 w 344"/>
              <a:gd name="T85" fmla="*/ 57 h 96"/>
              <a:gd name="T86" fmla="*/ 344 w 344"/>
              <a:gd name="T87" fmla="*/ 64 h 96"/>
              <a:gd name="T88" fmla="*/ 31 w 344"/>
              <a:gd name="T89" fmla="*/ 45 h 96"/>
              <a:gd name="T90" fmla="*/ 23 w 344"/>
              <a:gd name="T91" fmla="*/ 47 h 96"/>
              <a:gd name="T92" fmla="*/ 31 w 344"/>
              <a:gd name="T93" fmla="*/ 36 h 96"/>
              <a:gd name="T94" fmla="*/ 0 w 344"/>
              <a:gd name="T95" fmla="*/ 83 h 96"/>
              <a:gd name="T96" fmla="*/ 40 w 344"/>
              <a:gd name="T97" fmla="*/ 34 h 96"/>
              <a:gd name="T98" fmla="*/ 16 w 344"/>
              <a:gd name="T99" fmla="*/ 28 h 96"/>
              <a:gd name="T100" fmla="*/ 27 w 344"/>
              <a:gd name="T101" fmla="*/ 54 h 96"/>
              <a:gd name="T102" fmla="*/ 37 w 344"/>
              <a:gd name="T103" fmla="*/ 50 h 96"/>
              <a:gd name="T104" fmla="*/ 41 w 344"/>
              <a:gd name="T105" fmla="*/ 40 h 96"/>
              <a:gd name="T106" fmla="*/ 60 w 344"/>
              <a:gd name="T107" fmla="*/ 84 h 96"/>
              <a:gd name="T108" fmla="*/ 60 w 344"/>
              <a:gd name="T109" fmla="*/ 72 h 96"/>
              <a:gd name="T110" fmla="*/ 60 w 344"/>
              <a:gd name="T111" fmla="*/ 60 h 96"/>
              <a:gd name="T112" fmla="*/ 79 w 344"/>
              <a:gd name="T113" fmla="*/ 40 h 96"/>
              <a:gd name="T114" fmla="*/ 60 w 344"/>
              <a:gd name="T115" fmla="*/ 50 h 96"/>
              <a:gd name="T116" fmla="*/ 72 w 344"/>
              <a:gd name="T11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96">
                <a:moveTo>
                  <a:pt x="145" y="41"/>
                </a:moveTo>
                <a:cubicBezTo>
                  <a:pt x="145" y="44"/>
                  <a:pt x="144" y="47"/>
                  <a:pt x="141" y="49"/>
                </a:cubicBezTo>
                <a:cubicBezTo>
                  <a:pt x="139" y="51"/>
                  <a:pt x="136" y="52"/>
                  <a:pt x="133" y="52"/>
                </a:cubicBezTo>
                <a:cubicBezTo>
                  <a:pt x="128" y="52"/>
                  <a:pt x="128" y="52"/>
                  <a:pt x="128" y="52"/>
                </a:cubicBezTo>
                <a:cubicBezTo>
                  <a:pt x="128" y="64"/>
                  <a:pt x="128" y="64"/>
                  <a:pt x="128" y="64"/>
                </a:cubicBezTo>
                <a:cubicBezTo>
                  <a:pt x="124" y="64"/>
                  <a:pt x="124" y="64"/>
                  <a:pt x="124" y="64"/>
                </a:cubicBezTo>
                <a:cubicBezTo>
                  <a:pt x="124" y="31"/>
                  <a:pt x="124" y="31"/>
                  <a:pt x="124" y="31"/>
                </a:cubicBezTo>
                <a:cubicBezTo>
                  <a:pt x="133" y="31"/>
                  <a:pt x="133" y="31"/>
                  <a:pt x="133" y="31"/>
                </a:cubicBezTo>
                <a:cubicBezTo>
                  <a:pt x="137" y="31"/>
                  <a:pt x="140" y="32"/>
                  <a:pt x="142" y="33"/>
                </a:cubicBezTo>
                <a:cubicBezTo>
                  <a:pt x="144" y="35"/>
                  <a:pt x="145" y="38"/>
                  <a:pt x="145" y="41"/>
                </a:cubicBezTo>
                <a:close/>
                <a:moveTo>
                  <a:pt x="141" y="41"/>
                </a:moveTo>
                <a:cubicBezTo>
                  <a:pt x="141" y="37"/>
                  <a:pt x="138" y="34"/>
                  <a:pt x="133" y="34"/>
                </a:cubicBezTo>
                <a:cubicBezTo>
                  <a:pt x="128" y="34"/>
                  <a:pt x="128" y="34"/>
                  <a:pt x="128" y="34"/>
                </a:cubicBezTo>
                <a:cubicBezTo>
                  <a:pt x="128" y="48"/>
                  <a:pt x="128" y="48"/>
                  <a:pt x="128" y="48"/>
                </a:cubicBezTo>
                <a:cubicBezTo>
                  <a:pt x="132" y="48"/>
                  <a:pt x="132" y="48"/>
                  <a:pt x="132" y="48"/>
                </a:cubicBezTo>
                <a:cubicBezTo>
                  <a:pt x="135" y="48"/>
                  <a:pt x="137" y="48"/>
                  <a:pt x="139" y="46"/>
                </a:cubicBezTo>
                <a:cubicBezTo>
                  <a:pt x="140" y="45"/>
                  <a:pt x="141" y="43"/>
                  <a:pt x="141" y="41"/>
                </a:cubicBezTo>
                <a:close/>
                <a:moveTo>
                  <a:pt x="169" y="52"/>
                </a:moveTo>
                <a:cubicBezTo>
                  <a:pt x="169" y="56"/>
                  <a:pt x="168" y="59"/>
                  <a:pt x="166" y="61"/>
                </a:cubicBezTo>
                <a:cubicBezTo>
                  <a:pt x="164" y="64"/>
                  <a:pt x="161" y="65"/>
                  <a:pt x="157" y="65"/>
                </a:cubicBezTo>
                <a:cubicBezTo>
                  <a:pt x="154" y="65"/>
                  <a:pt x="151" y="64"/>
                  <a:pt x="149" y="62"/>
                </a:cubicBezTo>
                <a:cubicBezTo>
                  <a:pt x="147" y="59"/>
                  <a:pt x="146" y="56"/>
                  <a:pt x="146" y="53"/>
                </a:cubicBezTo>
                <a:cubicBezTo>
                  <a:pt x="146" y="49"/>
                  <a:pt x="147" y="46"/>
                  <a:pt x="149" y="43"/>
                </a:cubicBezTo>
                <a:cubicBezTo>
                  <a:pt x="151" y="41"/>
                  <a:pt x="154" y="40"/>
                  <a:pt x="158" y="40"/>
                </a:cubicBezTo>
                <a:cubicBezTo>
                  <a:pt x="162" y="40"/>
                  <a:pt x="164" y="41"/>
                  <a:pt x="166" y="43"/>
                </a:cubicBezTo>
                <a:cubicBezTo>
                  <a:pt x="168" y="45"/>
                  <a:pt x="169" y="48"/>
                  <a:pt x="169" y="52"/>
                </a:cubicBezTo>
                <a:close/>
                <a:moveTo>
                  <a:pt x="165" y="52"/>
                </a:moveTo>
                <a:cubicBezTo>
                  <a:pt x="165" y="49"/>
                  <a:pt x="165" y="47"/>
                  <a:pt x="163" y="45"/>
                </a:cubicBezTo>
                <a:cubicBezTo>
                  <a:pt x="162" y="44"/>
                  <a:pt x="160" y="43"/>
                  <a:pt x="158" y="43"/>
                </a:cubicBezTo>
                <a:cubicBezTo>
                  <a:pt x="155" y="43"/>
                  <a:pt x="153" y="44"/>
                  <a:pt x="152" y="46"/>
                </a:cubicBezTo>
                <a:cubicBezTo>
                  <a:pt x="150" y="47"/>
                  <a:pt x="150" y="50"/>
                  <a:pt x="150" y="53"/>
                </a:cubicBezTo>
                <a:cubicBezTo>
                  <a:pt x="150" y="55"/>
                  <a:pt x="150" y="58"/>
                  <a:pt x="152" y="59"/>
                </a:cubicBezTo>
                <a:cubicBezTo>
                  <a:pt x="153" y="61"/>
                  <a:pt x="155" y="62"/>
                  <a:pt x="158" y="62"/>
                </a:cubicBezTo>
                <a:cubicBezTo>
                  <a:pt x="160" y="62"/>
                  <a:pt x="162" y="61"/>
                  <a:pt x="163" y="59"/>
                </a:cubicBezTo>
                <a:cubicBezTo>
                  <a:pt x="165" y="58"/>
                  <a:pt x="165" y="55"/>
                  <a:pt x="165" y="52"/>
                </a:cubicBezTo>
                <a:close/>
                <a:moveTo>
                  <a:pt x="204" y="40"/>
                </a:moveTo>
                <a:cubicBezTo>
                  <a:pt x="197" y="64"/>
                  <a:pt x="197" y="64"/>
                  <a:pt x="197" y="64"/>
                </a:cubicBezTo>
                <a:cubicBezTo>
                  <a:pt x="193" y="64"/>
                  <a:pt x="193" y="64"/>
                  <a:pt x="193" y="64"/>
                </a:cubicBezTo>
                <a:cubicBezTo>
                  <a:pt x="188" y="47"/>
                  <a:pt x="188" y="47"/>
                  <a:pt x="188" y="47"/>
                </a:cubicBezTo>
                <a:cubicBezTo>
                  <a:pt x="188" y="47"/>
                  <a:pt x="188" y="46"/>
                  <a:pt x="188" y="45"/>
                </a:cubicBezTo>
                <a:cubicBezTo>
                  <a:pt x="188" y="45"/>
                  <a:pt x="188" y="45"/>
                  <a:pt x="188" y="45"/>
                </a:cubicBezTo>
                <a:cubicBezTo>
                  <a:pt x="188" y="46"/>
                  <a:pt x="187" y="46"/>
                  <a:pt x="187" y="47"/>
                </a:cubicBezTo>
                <a:cubicBezTo>
                  <a:pt x="182" y="64"/>
                  <a:pt x="182" y="64"/>
                  <a:pt x="182" y="64"/>
                </a:cubicBezTo>
                <a:cubicBezTo>
                  <a:pt x="178" y="64"/>
                  <a:pt x="178" y="64"/>
                  <a:pt x="178" y="64"/>
                </a:cubicBezTo>
                <a:cubicBezTo>
                  <a:pt x="171" y="40"/>
                  <a:pt x="171" y="40"/>
                  <a:pt x="171" y="40"/>
                </a:cubicBezTo>
                <a:cubicBezTo>
                  <a:pt x="175" y="40"/>
                  <a:pt x="175" y="40"/>
                  <a:pt x="175" y="40"/>
                </a:cubicBezTo>
                <a:cubicBezTo>
                  <a:pt x="180" y="58"/>
                  <a:pt x="180" y="58"/>
                  <a:pt x="180" y="58"/>
                </a:cubicBezTo>
                <a:cubicBezTo>
                  <a:pt x="180" y="59"/>
                  <a:pt x="180" y="60"/>
                  <a:pt x="180" y="61"/>
                </a:cubicBezTo>
                <a:cubicBezTo>
                  <a:pt x="180" y="61"/>
                  <a:pt x="180" y="61"/>
                  <a:pt x="180" y="61"/>
                </a:cubicBezTo>
                <a:cubicBezTo>
                  <a:pt x="180" y="60"/>
                  <a:pt x="180" y="59"/>
                  <a:pt x="181" y="58"/>
                </a:cubicBezTo>
                <a:cubicBezTo>
                  <a:pt x="186" y="40"/>
                  <a:pt x="186" y="40"/>
                  <a:pt x="186" y="40"/>
                </a:cubicBezTo>
                <a:cubicBezTo>
                  <a:pt x="190" y="40"/>
                  <a:pt x="190" y="40"/>
                  <a:pt x="190" y="40"/>
                </a:cubicBezTo>
                <a:cubicBezTo>
                  <a:pt x="195" y="58"/>
                  <a:pt x="195" y="58"/>
                  <a:pt x="195" y="58"/>
                </a:cubicBezTo>
                <a:cubicBezTo>
                  <a:pt x="195" y="59"/>
                  <a:pt x="195" y="60"/>
                  <a:pt x="195" y="61"/>
                </a:cubicBezTo>
                <a:cubicBezTo>
                  <a:pt x="195" y="61"/>
                  <a:pt x="195" y="61"/>
                  <a:pt x="195" y="61"/>
                </a:cubicBezTo>
                <a:cubicBezTo>
                  <a:pt x="195" y="60"/>
                  <a:pt x="195" y="59"/>
                  <a:pt x="196" y="58"/>
                </a:cubicBezTo>
                <a:cubicBezTo>
                  <a:pt x="200" y="40"/>
                  <a:pt x="200" y="40"/>
                  <a:pt x="200" y="40"/>
                </a:cubicBezTo>
                <a:lnTo>
                  <a:pt x="204" y="40"/>
                </a:lnTo>
                <a:close/>
                <a:moveTo>
                  <a:pt x="227" y="53"/>
                </a:moveTo>
                <a:cubicBezTo>
                  <a:pt x="210" y="53"/>
                  <a:pt x="210" y="53"/>
                  <a:pt x="210" y="53"/>
                </a:cubicBezTo>
                <a:cubicBezTo>
                  <a:pt x="210" y="56"/>
                  <a:pt x="210" y="58"/>
                  <a:pt x="212" y="60"/>
                </a:cubicBezTo>
                <a:cubicBezTo>
                  <a:pt x="213" y="61"/>
                  <a:pt x="215" y="62"/>
                  <a:pt x="217" y="62"/>
                </a:cubicBezTo>
                <a:cubicBezTo>
                  <a:pt x="220" y="62"/>
                  <a:pt x="223" y="61"/>
                  <a:pt x="225" y="59"/>
                </a:cubicBezTo>
                <a:cubicBezTo>
                  <a:pt x="225" y="63"/>
                  <a:pt x="225" y="63"/>
                  <a:pt x="225" y="63"/>
                </a:cubicBezTo>
                <a:cubicBezTo>
                  <a:pt x="223" y="64"/>
                  <a:pt x="220" y="65"/>
                  <a:pt x="216" y="65"/>
                </a:cubicBezTo>
                <a:cubicBezTo>
                  <a:pt x="213" y="65"/>
                  <a:pt x="210" y="64"/>
                  <a:pt x="208" y="62"/>
                </a:cubicBezTo>
                <a:cubicBezTo>
                  <a:pt x="207" y="59"/>
                  <a:pt x="206" y="56"/>
                  <a:pt x="206" y="52"/>
                </a:cubicBezTo>
                <a:cubicBezTo>
                  <a:pt x="206" y="50"/>
                  <a:pt x="206" y="48"/>
                  <a:pt x="207" y="46"/>
                </a:cubicBezTo>
                <a:cubicBezTo>
                  <a:pt x="208" y="44"/>
                  <a:pt x="209" y="42"/>
                  <a:pt x="211" y="41"/>
                </a:cubicBezTo>
                <a:cubicBezTo>
                  <a:pt x="213" y="40"/>
                  <a:pt x="215" y="40"/>
                  <a:pt x="217" y="40"/>
                </a:cubicBezTo>
                <a:cubicBezTo>
                  <a:pt x="220" y="40"/>
                  <a:pt x="222" y="41"/>
                  <a:pt x="224" y="43"/>
                </a:cubicBezTo>
                <a:cubicBezTo>
                  <a:pt x="226" y="45"/>
                  <a:pt x="227" y="48"/>
                  <a:pt x="227" y="51"/>
                </a:cubicBezTo>
                <a:lnTo>
                  <a:pt x="227" y="53"/>
                </a:lnTo>
                <a:close/>
                <a:moveTo>
                  <a:pt x="223" y="50"/>
                </a:moveTo>
                <a:cubicBezTo>
                  <a:pt x="223" y="48"/>
                  <a:pt x="222" y="46"/>
                  <a:pt x="221" y="45"/>
                </a:cubicBezTo>
                <a:cubicBezTo>
                  <a:pt x="220" y="44"/>
                  <a:pt x="218" y="43"/>
                  <a:pt x="217" y="43"/>
                </a:cubicBezTo>
                <a:cubicBezTo>
                  <a:pt x="215" y="43"/>
                  <a:pt x="213" y="44"/>
                  <a:pt x="212" y="45"/>
                </a:cubicBezTo>
                <a:cubicBezTo>
                  <a:pt x="211" y="46"/>
                  <a:pt x="210" y="48"/>
                  <a:pt x="210" y="50"/>
                </a:cubicBezTo>
                <a:lnTo>
                  <a:pt x="223" y="50"/>
                </a:lnTo>
                <a:close/>
                <a:moveTo>
                  <a:pt x="243" y="44"/>
                </a:moveTo>
                <a:cubicBezTo>
                  <a:pt x="243" y="44"/>
                  <a:pt x="242" y="44"/>
                  <a:pt x="240" y="44"/>
                </a:cubicBezTo>
                <a:cubicBezTo>
                  <a:pt x="239" y="44"/>
                  <a:pt x="237" y="44"/>
                  <a:pt x="236" y="46"/>
                </a:cubicBezTo>
                <a:cubicBezTo>
                  <a:pt x="235" y="48"/>
                  <a:pt x="235" y="50"/>
                  <a:pt x="235" y="52"/>
                </a:cubicBezTo>
                <a:cubicBezTo>
                  <a:pt x="235" y="64"/>
                  <a:pt x="235" y="64"/>
                  <a:pt x="235" y="64"/>
                </a:cubicBezTo>
                <a:cubicBezTo>
                  <a:pt x="231" y="64"/>
                  <a:pt x="231" y="64"/>
                  <a:pt x="231" y="64"/>
                </a:cubicBezTo>
                <a:cubicBezTo>
                  <a:pt x="231" y="40"/>
                  <a:pt x="231" y="40"/>
                  <a:pt x="231" y="40"/>
                </a:cubicBezTo>
                <a:cubicBezTo>
                  <a:pt x="235" y="40"/>
                  <a:pt x="235" y="40"/>
                  <a:pt x="235" y="40"/>
                </a:cubicBezTo>
                <a:cubicBezTo>
                  <a:pt x="235" y="45"/>
                  <a:pt x="235" y="45"/>
                  <a:pt x="235" y="45"/>
                </a:cubicBezTo>
                <a:cubicBezTo>
                  <a:pt x="235" y="45"/>
                  <a:pt x="235" y="45"/>
                  <a:pt x="235" y="45"/>
                </a:cubicBezTo>
                <a:cubicBezTo>
                  <a:pt x="235" y="44"/>
                  <a:pt x="236" y="42"/>
                  <a:pt x="237" y="41"/>
                </a:cubicBezTo>
                <a:cubicBezTo>
                  <a:pt x="238" y="40"/>
                  <a:pt x="240" y="40"/>
                  <a:pt x="241" y="40"/>
                </a:cubicBezTo>
                <a:cubicBezTo>
                  <a:pt x="242" y="40"/>
                  <a:pt x="243" y="40"/>
                  <a:pt x="243" y="40"/>
                </a:cubicBezTo>
                <a:lnTo>
                  <a:pt x="243" y="44"/>
                </a:lnTo>
                <a:close/>
                <a:moveTo>
                  <a:pt x="267" y="41"/>
                </a:moveTo>
                <a:cubicBezTo>
                  <a:pt x="267" y="44"/>
                  <a:pt x="266" y="47"/>
                  <a:pt x="264" y="49"/>
                </a:cubicBezTo>
                <a:cubicBezTo>
                  <a:pt x="262" y="51"/>
                  <a:pt x="259" y="52"/>
                  <a:pt x="255" y="52"/>
                </a:cubicBezTo>
                <a:cubicBezTo>
                  <a:pt x="251" y="52"/>
                  <a:pt x="251" y="52"/>
                  <a:pt x="251" y="52"/>
                </a:cubicBezTo>
                <a:cubicBezTo>
                  <a:pt x="251" y="64"/>
                  <a:pt x="251" y="64"/>
                  <a:pt x="251" y="64"/>
                </a:cubicBezTo>
                <a:cubicBezTo>
                  <a:pt x="247" y="64"/>
                  <a:pt x="247" y="64"/>
                  <a:pt x="247" y="64"/>
                </a:cubicBezTo>
                <a:cubicBezTo>
                  <a:pt x="247" y="31"/>
                  <a:pt x="247" y="31"/>
                  <a:pt x="247" y="31"/>
                </a:cubicBezTo>
                <a:cubicBezTo>
                  <a:pt x="256" y="31"/>
                  <a:pt x="256" y="31"/>
                  <a:pt x="256" y="31"/>
                </a:cubicBezTo>
                <a:cubicBezTo>
                  <a:pt x="260" y="31"/>
                  <a:pt x="262" y="32"/>
                  <a:pt x="264" y="33"/>
                </a:cubicBezTo>
                <a:cubicBezTo>
                  <a:pt x="266" y="35"/>
                  <a:pt x="267" y="38"/>
                  <a:pt x="267" y="41"/>
                </a:cubicBezTo>
                <a:close/>
                <a:moveTo>
                  <a:pt x="263" y="41"/>
                </a:moveTo>
                <a:cubicBezTo>
                  <a:pt x="263" y="37"/>
                  <a:pt x="261" y="34"/>
                  <a:pt x="255" y="34"/>
                </a:cubicBezTo>
                <a:cubicBezTo>
                  <a:pt x="251" y="34"/>
                  <a:pt x="251" y="34"/>
                  <a:pt x="251" y="34"/>
                </a:cubicBezTo>
                <a:cubicBezTo>
                  <a:pt x="251" y="48"/>
                  <a:pt x="251" y="48"/>
                  <a:pt x="251" y="48"/>
                </a:cubicBezTo>
                <a:cubicBezTo>
                  <a:pt x="255" y="48"/>
                  <a:pt x="255" y="48"/>
                  <a:pt x="255" y="48"/>
                </a:cubicBezTo>
                <a:cubicBezTo>
                  <a:pt x="258" y="48"/>
                  <a:pt x="260" y="48"/>
                  <a:pt x="261" y="46"/>
                </a:cubicBezTo>
                <a:cubicBezTo>
                  <a:pt x="262" y="45"/>
                  <a:pt x="263" y="43"/>
                  <a:pt x="263" y="41"/>
                </a:cubicBezTo>
                <a:close/>
                <a:moveTo>
                  <a:pt x="292" y="52"/>
                </a:moveTo>
                <a:cubicBezTo>
                  <a:pt x="292" y="56"/>
                  <a:pt x="291" y="59"/>
                  <a:pt x="289" y="61"/>
                </a:cubicBezTo>
                <a:cubicBezTo>
                  <a:pt x="286" y="64"/>
                  <a:pt x="284" y="65"/>
                  <a:pt x="280" y="65"/>
                </a:cubicBezTo>
                <a:cubicBezTo>
                  <a:pt x="276" y="65"/>
                  <a:pt x="274" y="64"/>
                  <a:pt x="271" y="62"/>
                </a:cubicBezTo>
                <a:cubicBezTo>
                  <a:pt x="269" y="59"/>
                  <a:pt x="268" y="56"/>
                  <a:pt x="268" y="53"/>
                </a:cubicBezTo>
                <a:cubicBezTo>
                  <a:pt x="268" y="49"/>
                  <a:pt x="269" y="46"/>
                  <a:pt x="271" y="43"/>
                </a:cubicBezTo>
                <a:cubicBezTo>
                  <a:pt x="274" y="41"/>
                  <a:pt x="277" y="40"/>
                  <a:pt x="280" y="40"/>
                </a:cubicBezTo>
                <a:cubicBezTo>
                  <a:pt x="284" y="40"/>
                  <a:pt x="287" y="41"/>
                  <a:pt x="289" y="43"/>
                </a:cubicBezTo>
                <a:cubicBezTo>
                  <a:pt x="291" y="45"/>
                  <a:pt x="292" y="48"/>
                  <a:pt x="292" y="52"/>
                </a:cubicBezTo>
                <a:close/>
                <a:moveTo>
                  <a:pt x="288" y="52"/>
                </a:moveTo>
                <a:cubicBezTo>
                  <a:pt x="288" y="49"/>
                  <a:pt x="287" y="47"/>
                  <a:pt x="286" y="45"/>
                </a:cubicBezTo>
                <a:cubicBezTo>
                  <a:pt x="285" y="44"/>
                  <a:pt x="283" y="43"/>
                  <a:pt x="280" y="43"/>
                </a:cubicBezTo>
                <a:cubicBezTo>
                  <a:pt x="278" y="43"/>
                  <a:pt x="276" y="44"/>
                  <a:pt x="274" y="46"/>
                </a:cubicBezTo>
                <a:cubicBezTo>
                  <a:pt x="273" y="47"/>
                  <a:pt x="272" y="50"/>
                  <a:pt x="272" y="53"/>
                </a:cubicBezTo>
                <a:cubicBezTo>
                  <a:pt x="272" y="55"/>
                  <a:pt x="273" y="58"/>
                  <a:pt x="274" y="59"/>
                </a:cubicBezTo>
                <a:cubicBezTo>
                  <a:pt x="276" y="61"/>
                  <a:pt x="278" y="62"/>
                  <a:pt x="280" y="62"/>
                </a:cubicBezTo>
                <a:cubicBezTo>
                  <a:pt x="283" y="62"/>
                  <a:pt x="285" y="61"/>
                  <a:pt x="286" y="59"/>
                </a:cubicBezTo>
                <a:cubicBezTo>
                  <a:pt x="287" y="58"/>
                  <a:pt x="288" y="55"/>
                  <a:pt x="288" y="52"/>
                </a:cubicBezTo>
                <a:close/>
                <a:moveTo>
                  <a:pt x="301" y="32"/>
                </a:moveTo>
                <a:cubicBezTo>
                  <a:pt x="301" y="33"/>
                  <a:pt x="301" y="33"/>
                  <a:pt x="300" y="34"/>
                </a:cubicBezTo>
                <a:cubicBezTo>
                  <a:pt x="300" y="34"/>
                  <a:pt x="299" y="34"/>
                  <a:pt x="298" y="34"/>
                </a:cubicBezTo>
                <a:cubicBezTo>
                  <a:pt x="298" y="34"/>
                  <a:pt x="297" y="34"/>
                  <a:pt x="297" y="34"/>
                </a:cubicBezTo>
                <a:cubicBezTo>
                  <a:pt x="296" y="33"/>
                  <a:pt x="296" y="33"/>
                  <a:pt x="296" y="32"/>
                </a:cubicBezTo>
                <a:cubicBezTo>
                  <a:pt x="296" y="31"/>
                  <a:pt x="296" y="31"/>
                  <a:pt x="297" y="30"/>
                </a:cubicBezTo>
                <a:cubicBezTo>
                  <a:pt x="297" y="30"/>
                  <a:pt x="298" y="29"/>
                  <a:pt x="298" y="29"/>
                </a:cubicBezTo>
                <a:cubicBezTo>
                  <a:pt x="299" y="29"/>
                  <a:pt x="300" y="30"/>
                  <a:pt x="300" y="30"/>
                </a:cubicBezTo>
                <a:cubicBezTo>
                  <a:pt x="301" y="31"/>
                  <a:pt x="301" y="31"/>
                  <a:pt x="301" y="32"/>
                </a:cubicBezTo>
                <a:close/>
                <a:moveTo>
                  <a:pt x="300" y="64"/>
                </a:moveTo>
                <a:cubicBezTo>
                  <a:pt x="297" y="64"/>
                  <a:pt x="297" y="64"/>
                  <a:pt x="297" y="64"/>
                </a:cubicBezTo>
                <a:cubicBezTo>
                  <a:pt x="297" y="40"/>
                  <a:pt x="297" y="40"/>
                  <a:pt x="297" y="40"/>
                </a:cubicBezTo>
                <a:cubicBezTo>
                  <a:pt x="300" y="40"/>
                  <a:pt x="300" y="40"/>
                  <a:pt x="300" y="40"/>
                </a:cubicBezTo>
                <a:lnTo>
                  <a:pt x="300" y="64"/>
                </a:lnTo>
                <a:close/>
                <a:moveTo>
                  <a:pt x="327" y="64"/>
                </a:moveTo>
                <a:cubicBezTo>
                  <a:pt x="323" y="64"/>
                  <a:pt x="323" y="64"/>
                  <a:pt x="323" y="64"/>
                </a:cubicBezTo>
                <a:cubicBezTo>
                  <a:pt x="323" y="51"/>
                  <a:pt x="323" y="51"/>
                  <a:pt x="323" y="51"/>
                </a:cubicBezTo>
                <a:cubicBezTo>
                  <a:pt x="323" y="46"/>
                  <a:pt x="321" y="43"/>
                  <a:pt x="317" y="43"/>
                </a:cubicBezTo>
                <a:cubicBezTo>
                  <a:pt x="315" y="43"/>
                  <a:pt x="314" y="44"/>
                  <a:pt x="313" y="45"/>
                </a:cubicBezTo>
                <a:cubicBezTo>
                  <a:pt x="311" y="47"/>
                  <a:pt x="311" y="48"/>
                  <a:pt x="311" y="51"/>
                </a:cubicBezTo>
                <a:cubicBezTo>
                  <a:pt x="311" y="64"/>
                  <a:pt x="311" y="64"/>
                  <a:pt x="311" y="64"/>
                </a:cubicBezTo>
                <a:cubicBezTo>
                  <a:pt x="307" y="64"/>
                  <a:pt x="307" y="64"/>
                  <a:pt x="307" y="64"/>
                </a:cubicBezTo>
                <a:cubicBezTo>
                  <a:pt x="307" y="40"/>
                  <a:pt x="307" y="40"/>
                  <a:pt x="307" y="40"/>
                </a:cubicBezTo>
                <a:cubicBezTo>
                  <a:pt x="311" y="40"/>
                  <a:pt x="311" y="40"/>
                  <a:pt x="311" y="40"/>
                </a:cubicBezTo>
                <a:cubicBezTo>
                  <a:pt x="311" y="44"/>
                  <a:pt x="311" y="44"/>
                  <a:pt x="311" y="44"/>
                </a:cubicBezTo>
                <a:cubicBezTo>
                  <a:pt x="311" y="44"/>
                  <a:pt x="311" y="44"/>
                  <a:pt x="311" y="44"/>
                </a:cubicBezTo>
                <a:cubicBezTo>
                  <a:pt x="313" y="41"/>
                  <a:pt x="315" y="40"/>
                  <a:pt x="319" y="40"/>
                </a:cubicBezTo>
                <a:cubicBezTo>
                  <a:pt x="321" y="40"/>
                  <a:pt x="323" y="41"/>
                  <a:pt x="325" y="42"/>
                </a:cubicBezTo>
                <a:cubicBezTo>
                  <a:pt x="326" y="44"/>
                  <a:pt x="327" y="47"/>
                  <a:pt x="327" y="50"/>
                </a:cubicBezTo>
                <a:lnTo>
                  <a:pt x="327" y="64"/>
                </a:lnTo>
                <a:close/>
                <a:moveTo>
                  <a:pt x="344" y="64"/>
                </a:moveTo>
                <a:cubicBezTo>
                  <a:pt x="343" y="65"/>
                  <a:pt x="342" y="65"/>
                  <a:pt x="340" y="65"/>
                </a:cubicBezTo>
                <a:cubicBezTo>
                  <a:pt x="336" y="65"/>
                  <a:pt x="334" y="63"/>
                  <a:pt x="334" y="58"/>
                </a:cubicBezTo>
                <a:cubicBezTo>
                  <a:pt x="334" y="44"/>
                  <a:pt x="334" y="44"/>
                  <a:pt x="334" y="44"/>
                </a:cubicBezTo>
                <a:cubicBezTo>
                  <a:pt x="330" y="44"/>
                  <a:pt x="330" y="44"/>
                  <a:pt x="330" y="44"/>
                </a:cubicBezTo>
                <a:cubicBezTo>
                  <a:pt x="330" y="40"/>
                  <a:pt x="330" y="40"/>
                  <a:pt x="330" y="40"/>
                </a:cubicBezTo>
                <a:cubicBezTo>
                  <a:pt x="334" y="40"/>
                  <a:pt x="334" y="40"/>
                  <a:pt x="334" y="40"/>
                </a:cubicBezTo>
                <a:cubicBezTo>
                  <a:pt x="334" y="35"/>
                  <a:pt x="334" y="35"/>
                  <a:pt x="334" y="35"/>
                </a:cubicBezTo>
                <a:cubicBezTo>
                  <a:pt x="338" y="33"/>
                  <a:pt x="338" y="33"/>
                  <a:pt x="338" y="33"/>
                </a:cubicBezTo>
                <a:cubicBezTo>
                  <a:pt x="338" y="40"/>
                  <a:pt x="338" y="40"/>
                  <a:pt x="338" y="40"/>
                </a:cubicBezTo>
                <a:cubicBezTo>
                  <a:pt x="344" y="40"/>
                  <a:pt x="344" y="40"/>
                  <a:pt x="344" y="40"/>
                </a:cubicBezTo>
                <a:cubicBezTo>
                  <a:pt x="344" y="44"/>
                  <a:pt x="344" y="44"/>
                  <a:pt x="344" y="44"/>
                </a:cubicBezTo>
                <a:cubicBezTo>
                  <a:pt x="338" y="44"/>
                  <a:pt x="338" y="44"/>
                  <a:pt x="338" y="44"/>
                </a:cubicBezTo>
                <a:cubicBezTo>
                  <a:pt x="338" y="57"/>
                  <a:pt x="338" y="57"/>
                  <a:pt x="338" y="57"/>
                </a:cubicBezTo>
                <a:cubicBezTo>
                  <a:pt x="338" y="59"/>
                  <a:pt x="338" y="60"/>
                  <a:pt x="339" y="61"/>
                </a:cubicBezTo>
                <a:cubicBezTo>
                  <a:pt x="339" y="61"/>
                  <a:pt x="340" y="62"/>
                  <a:pt x="341" y="62"/>
                </a:cubicBezTo>
                <a:cubicBezTo>
                  <a:pt x="342" y="62"/>
                  <a:pt x="343" y="61"/>
                  <a:pt x="344" y="61"/>
                </a:cubicBezTo>
                <a:lnTo>
                  <a:pt x="344" y="64"/>
                </a:lnTo>
                <a:close/>
                <a:moveTo>
                  <a:pt x="32" y="38"/>
                </a:moveTo>
                <a:cubicBezTo>
                  <a:pt x="32" y="39"/>
                  <a:pt x="33" y="40"/>
                  <a:pt x="33" y="41"/>
                </a:cubicBezTo>
                <a:cubicBezTo>
                  <a:pt x="33" y="42"/>
                  <a:pt x="32" y="43"/>
                  <a:pt x="32" y="43"/>
                </a:cubicBezTo>
                <a:cubicBezTo>
                  <a:pt x="32" y="44"/>
                  <a:pt x="32" y="45"/>
                  <a:pt x="31" y="45"/>
                </a:cubicBezTo>
                <a:cubicBezTo>
                  <a:pt x="30" y="46"/>
                  <a:pt x="30" y="46"/>
                  <a:pt x="29" y="47"/>
                </a:cubicBezTo>
                <a:cubicBezTo>
                  <a:pt x="28" y="47"/>
                  <a:pt x="27" y="47"/>
                  <a:pt x="26" y="47"/>
                </a:cubicBezTo>
                <a:cubicBezTo>
                  <a:pt x="23" y="47"/>
                  <a:pt x="23" y="47"/>
                  <a:pt x="23" y="47"/>
                </a:cubicBezTo>
                <a:cubicBezTo>
                  <a:pt x="23" y="47"/>
                  <a:pt x="23" y="47"/>
                  <a:pt x="23" y="47"/>
                </a:cubicBezTo>
                <a:cubicBezTo>
                  <a:pt x="23" y="35"/>
                  <a:pt x="23" y="35"/>
                  <a:pt x="23" y="35"/>
                </a:cubicBezTo>
                <a:cubicBezTo>
                  <a:pt x="26" y="35"/>
                  <a:pt x="26" y="35"/>
                  <a:pt x="26" y="35"/>
                </a:cubicBezTo>
                <a:cubicBezTo>
                  <a:pt x="27" y="35"/>
                  <a:pt x="28" y="35"/>
                  <a:pt x="29" y="35"/>
                </a:cubicBezTo>
                <a:cubicBezTo>
                  <a:pt x="30" y="35"/>
                  <a:pt x="30" y="35"/>
                  <a:pt x="31" y="36"/>
                </a:cubicBezTo>
                <a:cubicBezTo>
                  <a:pt x="32" y="36"/>
                  <a:pt x="32" y="37"/>
                  <a:pt x="32" y="38"/>
                </a:cubicBezTo>
                <a:close/>
                <a:moveTo>
                  <a:pt x="56" y="0"/>
                </a:moveTo>
                <a:cubicBezTo>
                  <a:pt x="56" y="96"/>
                  <a:pt x="56" y="96"/>
                  <a:pt x="56" y="96"/>
                </a:cubicBezTo>
                <a:cubicBezTo>
                  <a:pt x="0" y="83"/>
                  <a:pt x="0" y="83"/>
                  <a:pt x="0" y="83"/>
                </a:cubicBezTo>
                <a:cubicBezTo>
                  <a:pt x="0" y="13"/>
                  <a:pt x="0" y="13"/>
                  <a:pt x="0" y="13"/>
                </a:cubicBezTo>
                <a:lnTo>
                  <a:pt x="56" y="0"/>
                </a:lnTo>
                <a:close/>
                <a:moveTo>
                  <a:pt x="41" y="40"/>
                </a:moveTo>
                <a:cubicBezTo>
                  <a:pt x="41" y="38"/>
                  <a:pt x="41" y="36"/>
                  <a:pt x="40" y="34"/>
                </a:cubicBezTo>
                <a:cubicBezTo>
                  <a:pt x="40" y="33"/>
                  <a:pt x="39" y="31"/>
                  <a:pt x="38" y="30"/>
                </a:cubicBezTo>
                <a:cubicBezTo>
                  <a:pt x="37" y="29"/>
                  <a:pt x="35" y="29"/>
                  <a:pt x="33" y="28"/>
                </a:cubicBezTo>
                <a:cubicBezTo>
                  <a:pt x="32" y="28"/>
                  <a:pt x="30" y="28"/>
                  <a:pt x="28" y="28"/>
                </a:cubicBezTo>
                <a:cubicBezTo>
                  <a:pt x="16" y="28"/>
                  <a:pt x="16" y="28"/>
                  <a:pt x="16" y="28"/>
                </a:cubicBezTo>
                <a:cubicBezTo>
                  <a:pt x="16" y="67"/>
                  <a:pt x="16" y="67"/>
                  <a:pt x="16" y="67"/>
                </a:cubicBezTo>
                <a:cubicBezTo>
                  <a:pt x="23" y="68"/>
                  <a:pt x="23" y="68"/>
                  <a:pt x="23" y="68"/>
                </a:cubicBezTo>
                <a:cubicBezTo>
                  <a:pt x="23" y="54"/>
                  <a:pt x="23" y="54"/>
                  <a:pt x="23" y="54"/>
                </a:cubicBezTo>
                <a:cubicBezTo>
                  <a:pt x="27" y="54"/>
                  <a:pt x="27" y="54"/>
                  <a:pt x="27" y="54"/>
                </a:cubicBezTo>
                <a:cubicBezTo>
                  <a:pt x="28" y="54"/>
                  <a:pt x="29" y="54"/>
                  <a:pt x="30" y="54"/>
                </a:cubicBezTo>
                <a:cubicBezTo>
                  <a:pt x="31" y="53"/>
                  <a:pt x="32" y="53"/>
                  <a:pt x="33" y="53"/>
                </a:cubicBezTo>
                <a:cubicBezTo>
                  <a:pt x="34" y="53"/>
                  <a:pt x="34" y="52"/>
                  <a:pt x="35" y="52"/>
                </a:cubicBezTo>
                <a:cubicBezTo>
                  <a:pt x="36" y="51"/>
                  <a:pt x="37" y="51"/>
                  <a:pt x="37" y="50"/>
                </a:cubicBezTo>
                <a:cubicBezTo>
                  <a:pt x="38" y="49"/>
                  <a:pt x="39" y="49"/>
                  <a:pt x="39" y="48"/>
                </a:cubicBezTo>
                <a:cubicBezTo>
                  <a:pt x="39" y="47"/>
                  <a:pt x="40" y="46"/>
                  <a:pt x="40" y="46"/>
                </a:cubicBezTo>
                <a:cubicBezTo>
                  <a:pt x="41" y="45"/>
                  <a:pt x="41" y="44"/>
                  <a:pt x="41" y="43"/>
                </a:cubicBezTo>
                <a:cubicBezTo>
                  <a:pt x="41" y="42"/>
                  <a:pt x="41" y="41"/>
                  <a:pt x="41" y="40"/>
                </a:cubicBezTo>
                <a:close/>
                <a:moveTo>
                  <a:pt x="96" y="16"/>
                </a:moveTo>
                <a:cubicBezTo>
                  <a:pt x="96" y="80"/>
                  <a:pt x="96" y="80"/>
                  <a:pt x="96" y="80"/>
                </a:cubicBezTo>
                <a:cubicBezTo>
                  <a:pt x="96" y="81"/>
                  <a:pt x="93" y="84"/>
                  <a:pt x="92" y="84"/>
                </a:cubicBezTo>
                <a:cubicBezTo>
                  <a:pt x="60" y="84"/>
                  <a:pt x="60" y="84"/>
                  <a:pt x="60" y="84"/>
                </a:cubicBezTo>
                <a:cubicBezTo>
                  <a:pt x="60" y="76"/>
                  <a:pt x="60" y="76"/>
                  <a:pt x="60" y="76"/>
                </a:cubicBezTo>
                <a:cubicBezTo>
                  <a:pt x="84" y="76"/>
                  <a:pt x="84" y="76"/>
                  <a:pt x="84" y="76"/>
                </a:cubicBezTo>
                <a:cubicBezTo>
                  <a:pt x="84" y="72"/>
                  <a:pt x="84" y="72"/>
                  <a:pt x="84" y="72"/>
                </a:cubicBezTo>
                <a:cubicBezTo>
                  <a:pt x="60" y="72"/>
                  <a:pt x="60" y="72"/>
                  <a:pt x="60" y="72"/>
                </a:cubicBezTo>
                <a:cubicBezTo>
                  <a:pt x="60" y="64"/>
                  <a:pt x="60" y="64"/>
                  <a:pt x="60" y="64"/>
                </a:cubicBezTo>
                <a:cubicBezTo>
                  <a:pt x="84" y="64"/>
                  <a:pt x="84" y="64"/>
                  <a:pt x="84" y="64"/>
                </a:cubicBezTo>
                <a:cubicBezTo>
                  <a:pt x="84" y="60"/>
                  <a:pt x="84" y="60"/>
                  <a:pt x="84" y="60"/>
                </a:cubicBezTo>
                <a:cubicBezTo>
                  <a:pt x="60" y="60"/>
                  <a:pt x="60" y="60"/>
                  <a:pt x="60" y="60"/>
                </a:cubicBezTo>
                <a:cubicBezTo>
                  <a:pt x="60" y="12"/>
                  <a:pt x="60" y="12"/>
                  <a:pt x="60" y="12"/>
                </a:cubicBezTo>
                <a:cubicBezTo>
                  <a:pt x="92" y="12"/>
                  <a:pt x="92" y="12"/>
                  <a:pt x="92" y="12"/>
                </a:cubicBezTo>
                <a:cubicBezTo>
                  <a:pt x="93" y="12"/>
                  <a:pt x="96" y="14"/>
                  <a:pt x="96" y="16"/>
                </a:cubicBezTo>
                <a:close/>
                <a:moveTo>
                  <a:pt x="79" y="40"/>
                </a:moveTo>
                <a:cubicBezTo>
                  <a:pt x="68" y="40"/>
                  <a:pt x="68" y="40"/>
                  <a:pt x="68" y="40"/>
                </a:cubicBezTo>
                <a:cubicBezTo>
                  <a:pt x="67" y="28"/>
                  <a:pt x="67" y="28"/>
                  <a:pt x="67" y="28"/>
                </a:cubicBezTo>
                <a:cubicBezTo>
                  <a:pt x="65" y="28"/>
                  <a:pt x="62" y="28"/>
                  <a:pt x="60" y="29"/>
                </a:cubicBezTo>
                <a:cubicBezTo>
                  <a:pt x="60" y="50"/>
                  <a:pt x="60" y="50"/>
                  <a:pt x="60" y="50"/>
                </a:cubicBezTo>
                <a:cubicBezTo>
                  <a:pt x="62" y="51"/>
                  <a:pt x="64" y="52"/>
                  <a:pt x="66" y="52"/>
                </a:cubicBezTo>
                <a:cubicBezTo>
                  <a:pt x="73" y="52"/>
                  <a:pt x="79" y="46"/>
                  <a:pt x="79" y="40"/>
                </a:cubicBezTo>
                <a:close/>
                <a:moveTo>
                  <a:pt x="84" y="36"/>
                </a:moveTo>
                <a:cubicBezTo>
                  <a:pt x="84" y="29"/>
                  <a:pt x="78" y="24"/>
                  <a:pt x="72" y="24"/>
                </a:cubicBezTo>
                <a:cubicBezTo>
                  <a:pt x="72" y="36"/>
                  <a:pt x="72" y="36"/>
                  <a:pt x="72" y="36"/>
                </a:cubicBezTo>
                <a:lnTo>
                  <a:pt x="8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98" name="Group 53"/>
          <p:cNvGrpSpPr>
            <a:grpSpLocks noChangeAspect="1"/>
          </p:cNvGrpSpPr>
          <p:nvPr/>
        </p:nvGrpSpPr>
        <p:grpSpPr bwMode="auto">
          <a:xfrm>
            <a:off x="2360567" y="4239629"/>
            <a:ext cx="1116436" cy="426958"/>
            <a:chOff x="3453" y="2013"/>
            <a:chExt cx="774" cy="296"/>
          </a:xfrm>
        </p:grpSpPr>
        <p:sp>
          <p:nvSpPr>
            <p:cNvPr id="399"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0"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1"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2"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3"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4"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5"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7"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8"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9"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0"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1"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2"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3"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4"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5"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416" name="Group 140"/>
          <p:cNvGrpSpPr>
            <a:grpSpLocks noChangeAspect="1"/>
          </p:cNvGrpSpPr>
          <p:nvPr/>
        </p:nvGrpSpPr>
        <p:grpSpPr bwMode="auto">
          <a:xfrm>
            <a:off x="2360567" y="4864629"/>
            <a:ext cx="1484057" cy="439026"/>
            <a:chOff x="562" y="2539"/>
            <a:chExt cx="791" cy="234"/>
          </a:xfrm>
        </p:grpSpPr>
        <p:sp>
          <p:nvSpPr>
            <p:cNvPr id="417"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8"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9"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0"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2"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4"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7"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0"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1"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2"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3"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4"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5"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6"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7"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38" name="Freeform 33"/>
          <p:cNvSpPr>
            <a:spLocks noChangeAspect="1" noEditPoints="1"/>
          </p:cNvSpPr>
          <p:nvPr/>
        </p:nvSpPr>
        <p:spPr bwMode="auto">
          <a:xfrm>
            <a:off x="2360567" y="5503715"/>
            <a:ext cx="1021212" cy="423339"/>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9" name="Freeform 5"/>
          <p:cNvSpPr>
            <a:spLocks noChangeAspect="1" noEditPoints="1"/>
          </p:cNvSpPr>
          <p:nvPr/>
        </p:nvSpPr>
        <p:spPr bwMode="auto">
          <a:xfrm>
            <a:off x="6620377" y="4178896"/>
            <a:ext cx="474470" cy="630660"/>
          </a:xfrm>
          <a:custGeom>
            <a:avLst/>
            <a:gdLst>
              <a:gd name="T0" fmla="*/ 120 w 304"/>
              <a:gd name="T1" fmla="*/ 0 h 390"/>
              <a:gd name="T2" fmla="*/ 45 w 304"/>
              <a:gd name="T3" fmla="*/ 65 h 390"/>
              <a:gd name="T4" fmla="*/ 45 w 304"/>
              <a:gd name="T5" fmla="*/ 91 h 390"/>
              <a:gd name="T6" fmla="*/ 0 w 304"/>
              <a:gd name="T7" fmla="*/ 132 h 390"/>
              <a:gd name="T8" fmla="*/ 0 w 304"/>
              <a:gd name="T9" fmla="*/ 390 h 390"/>
              <a:gd name="T10" fmla="*/ 263 w 304"/>
              <a:gd name="T11" fmla="*/ 390 h 390"/>
              <a:gd name="T12" fmla="*/ 263 w 304"/>
              <a:gd name="T13" fmla="*/ 323 h 390"/>
              <a:gd name="T14" fmla="*/ 304 w 304"/>
              <a:gd name="T15" fmla="*/ 323 h 390"/>
              <a:gd name="T16" fmla="*/ 304 w 304"/>
              <a:gd name="T17" fmla="*/ 0 h 390"/>
              <a:gd name="T18" fmla="*/ 120 w 304"/>
              <a:gd name="T19" fmla="*/ 0 h 390"/>
              <a:gd name="T20" fmla="*/ 120 w 304"/>
              <a:gd name="T21" fmla="*/ 0 h 390"/>
              <a:gd name="T22" fmla="*/ 120 w 304"/>
              <a:gd name="T23" fmla="*/ 0 h 390"/>
              <a:gd name="T24" fmla="*/ 237 w 304"/>
              <a:gd name="T25" fmla="*/ 366 h 390"/>
              <a:gd name="T26" fmla="*/ 26 w 304"/>
              <a:gd name="T27" fmla="*/ 366 h 390"/>
              <a:gd name="T28" fmla="*/ 26 w 304"/>
              <a:gd name="T29" fmla="*/ 156 h 390"/>
              <a:gd name="T30" fmla="*/ 45 w 304"/>
              <a:gd name="T31" fmla="*/ 156 h 390"/>
              <a:gd name="T32" fmla="*/ 45 w 304"/>
              <a:gd name="T33" fmla="*/ 323 h 390"/>
              <a:gd name="T34" fmla="*/ 237 w 304"/>
              <a:gd name="T35" fmla="*/ 323 h 390"/>
              <a:gd name="T36" fmla="*/ 237 w 304"/>
              <a:gd name="T37" fmla="*/ 366 h 390"/>
              <a:gd name="T38" fmla="*/ 237 w 304"/>
              <a:gd name="T39" fmla="*/ 366 h 390"/>
              <a:gd name="T40" fmla="*/ 237 w 304"/>
              <a:gd name="T41" fmla="*/ 366 h 390"/>
              <a:gd name="T42" fmla="*/ 278 w 304"/>
              <a:gd name="T43" fmla="*/ 299 h 390"/>
              <a:gd name="T44" fmla="*/ 72 w 304"/>
              <a:gd name="T45" fmla="*/ 299 h 390"/>
              <a:gd name="T46" fmla="*/ 72 w 304"/>
              <a:gd name="T47" fmla="*/ 87 h 390"/>
              <a:gd name="T48" fmla="*/ 152 w 304"/>
              <a:gd name="T49" fmla="*/ 87 h 390"/>
              <a:gd name="T50" fmla="*/ 152 w 304"/>
              <a:gd name="T51" fmla="*/ 24 h 390"/>
              <a:gd name="T52" fmla="*/ 278 w 304"/>
              <a:gd name="T53" fmla="*/ 24 h 390"/>
              <a:gd name="T54" fmla="*/ 278 w 304"/>
              <a:gd name="T55" fmla="*/ 299 h 390"/>
              <a:gd name="T56" fmla="*/ 278 w 304"/>
              <a:gd name="T57" fmla="*/ 299 h 390"/>
              <a:gd name="T58" fmla="*/ 278 w 304"/>
              <a:gd name="T59" fmla="*/ 299 h 390"/>
              <a:gd name="T60" fmla="*/ 113 w 304"/>
              <a:gd name="T61" fmla="*/ 135 h 390"/>
              <a:gd name="T62" fmla="*/ 251 w 304"/>
              <a:gd name="T63" fmla="*/ 135 h 390"/>
              <a:gd name="T64" fmla="*/ 251 w 304"/>
              <a:gd name="T65" fmla="*/ 159 h 390"/>
              <a:gd name="T66" fmla="*/ 113 w 304"/>
              <a:gd name="T67" fmla="*/ 159 h 390"/>
              <a:gd name="T68" fmla="*/ 113 w 304"/>
              <a:gd name="T69" fmla="*/ 135 h 390"/>
              <a:gd name="T70" fmla="*/ 113 w 304"/>
              <a:gd name="T71" fmla="*/ 135 h 390"/>
              <a:gd name="T72" fmla="*/ 113 w 304"/>
              <a:gd name="T73" fmla="*/ 173 h 390"/>
              <a:gd name="T74" fmla="*/ 251 w 304"/>
              <a:gd name="T75" fmla="*/ 173 h 390"/>
              <a:gd name="T76" fmla="*/ 251 w 304"/>
              <a:gd name="T77" fmla="*/ 197 h 390"/>
              <a:gd name="T78" fmla="*/ 113 w 304"/>
              <a:gd name="T79" fmla="*/ 197 h 390"/>
              <a:gd name="T80" fmla="*/ 113 w 304"/>
              <a:gd name="T81" fmla="*/ 173 h 390"/>
              <a:gd name="T82" fmla="*/ 113 w 304"/>
              <a:gd name="T83" fmla="*/ 173 h 390"/>
              <a:gd name="T84" fmla="*/ 113 w 304"/>
              <a:gd name="T85" fmla="*/ 212 h 390"/>
              <a:gd name="T86" fmla="*/ 251 w 304"/>
              <a:gd name="T87" fmla="*/ 212 h 390"/>
              <a:gd name="T88" fmla="*/ 251 w 304"/>
              <a:gd name="T89" fmla="*/ 236 h 390"/>
              <a:gd name="T90" fmla="*/ 113 w 304"/>
              <a:gd name="T91" fmla="*/ 236 h 390"/>
              <a:gd name="T92" fmla="*/ 113 w 304"/>
              <a:gd name="T93" fmla="*/ 212 h 390"/>
              <a:gd name="T94" fmla="*/ 113 w 304"/>
              <a:gd name="T95" fmla="*/ 212 h 390"/>
              <a:gd name="T96" fmla="*/ 113 w 304"/>
              <a:gd name="T97" fmla="*/ 250 h 390"/>
              <a:gd name="T98" fmla="*/ 251 w 304"/>
              <a:gd name="T99" fmla="*/ 250 h 390"/>
              <a:gd name="T100" fmla="*/ 251 w 304"/>
              <a:gd name="T101" fmla="*/ 274 h 390"/>
              <a:gd name="T102" fmla="*/ 113 w 304"/>
              <a:gd name="T103" fmla="*/ 274 h 390"/>
              <a:gd name="T104" fmla="*/ 113 w 304"/>
              <a:gd name="T105" fmla="*/ 250 h 390"/>
              <a:gd name="T106" fmla="*/ 113 w 304"/>
              <a:gd name="T107"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90">
                <a:moveTo>
                  <a:pt x="120" y="0"/>
                </a:moveTo>
                <a:lnTo>
                  <a:pt x="45" y="65"/>
                </a:lnTo>
                <a:lnTo>
                  <a:pt x="45" y="91"/>
                </a:lnTo>
                <a:lnTo>
                  <a:pt x="0" y="132"/>
                </a:lnTo>
                <a:lnTo>
                  <a:pt x="0" y="390"/>
                </a:lnTo>
                <a:lnTo>
                  <a:pt x="263" y="390"/>
                </a:lnTo>
                <a:lnTo>
                  <a:pt x="263" y="323"/>
                </a:lnTo>
                <a:lnTo>
                  <a:pt x="304" y="323"/>
                </a:lnTo>
                <a:lnTo>
                  <a:pt x="304" y="0"/>
                </a:lnTo>
                <a:lnTo>
                  <a:pt x="120" y="0"/>
                </a:lnTo>
                <a:lnTo>
                  <a:pt x="120" y="0"/>
                </a:lnTo>
                <a:lnTo>
                  <a:pt x="120" y="0"/>
                </a:lnTo>
                <a:close/>
                <a:moveTo>
                  <a:pt x="237" y="366"/>
                </a:moveTo>
                <a:lnTo>
                  <a:pt x="26" y="366"/>
                </a:lnTo>
                <a:lnTo>
                  <a:pt x="26" y="156"/>
                </a:lnTo>
                <a:lnTo>
                  <a:pt x="45" y="156"/>
                </a:lnTo>
                <a:lnTo>
                  <a:pt x="45" y="323"/>
                </a:lnTo>
                <a:lnTo>
                  <a:pt x="237" y="323"/>
                </a:lnTo>
                <a:lnTo>
                  <a:pt x="237" y="366"/>
                </a:lnTo>
                <a:lnTo>
                  <a:pt x="237" y="366"/>
                </a:lnTo>
                <a:lnTo>
                  <a:pt x="237" y="366"/>
                </a:lnTo>
                <a:close/>
                <a:moveTo>
                  <a:pt x="278" y="299"/>
                </a:moveTo>
                <a:lnTo>
                  <a:pt x="72" y="299"/>
                </a:lnTo>
                <a:lnTo>
                  <a:pt x="72" y="87"/>
                </a:lnTo>
                <a:lnTo>
                  <a:pt x="152" y="87"/>
                </a:lnTo>
                <a:lnTo>
                  <a:pt x="152" y="24"/>
                </a:lnTo>
                <a:lnTo>
                  <a:pt x="278" y="24"/>
                </a:lnTo>
                <a:lnTo>
                  <a:pt x="278" y="299"/>
                </a:lnTo>
                <a:lnTo>
                  <a:pt x="278" y="299"/>
                </a:lnTo>
                <a:lnTo>
                  <a:pt x="278" y="299"/>
                </a:lnTo>
                <a:close/>
                <a:moveTo>
                  <a:pt x="113" y="135"/>
                </a:moveTo>
                <a:lnTo>
                  <a:pt x="251" y="135"/>
                </a:lnTo>
                <a:lnTo>
                  <a:pt x="251" y="159"/>
                </a:lnTo>
                <a:lnTo>
                  <a:pt x="113" y="159"/>
                </a:lnTo>
                <a:lnTo>
                  <a:pt x="113" y="135"/>
                </a:lnTo>
                <a:lnTo>
                  <a:pt x="113" y="135"/>
                </a:lnTo>
                <a:close/>
                <a:moveTo>
                  <a:pt x="113" y="173"/>
                </a:moveTo>
                <a:lnTo>
                  <a:pt x="251" y="173"/>
                </a:lnTo>
                <a:lnTo>
                  <a:pt x="251" y="197"/>
                </a:lnTo>
                <a:lnTo>
                  <a:pt x="113" y="197"/>
                </a:lnTo>
                <a:lnTo>
                  <a:pt x="113" y="173"/>
                </a:lnTo>
                <a:lnTo>
                  <a:pt x="113" y="173"/>
                </a:lnTo>
                <a:close/>
                <a:moveTo>
                  <a:pt x="113" y="212"/>
                </a:moveTo>
                <a:lnTo>
                  <a:pt x="251" y="212"/>
                </a:lnTo>
                <a:lnTo>
                  <a:pt x="251" y="236"/>
                </a:lnTo>
                <a:lnTo>
                  <a:pt x="113" y="236"/>
                </a:lnTo>
                <a:lnTo>
                  <a:pt x="113" y="212"/>
                </a:lnTo>
                <a:lnTo>
                  <a:pt x="113" y="212"/>
                </a:lnTo>
                <a:close/>
                <a:moveTo>
                  <a:pt x="113" y="250"/>
                </a:moveTo>
                <a:lnTo>
                  <a:pt x="251" y="250"/>
                </a:lnTo>
                <a:lnTo>
                  <a:pt x="251" y="274"/>
                </a:lnTo>
                <a:lnTo>
                  <a:pt x="113" y="274"/>
                </a:lnTo>
                <a:lnTo>
                  <a:pt x="113" y="250"/>
                </a:lnTo>
                <a:lnTo>
                  <a:pt x="113" y="250"/>
                </a:lnTo>
                <a:close/>
              </a:path>
            </a:pathLst>
          </a:custGeom>
          <a:solidFill>
            <a:srgbClr val="F0F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440" name="Freeform 5"/>
          <p:cNvSpPr>
            <a:spLocks noChangeAspect="1" noEditPoints="1"/>
          </p:cNvSpPr>
          <p:nvPr/>
        </p:nvSpPr>
        <p:spPr bwMode="auto">
          <a:xfrm>
            <a:off x="5355129" y="4242396"/>
            <a:ext cx="684712" cy="567160"/>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grpSp>
        <p:nvGrpSpPr>
          <p:cNvPr id="946" name="Group 945"/>
          <p:cNvGrpSpPr/>
          <p:nvPr/>
        </p:nvGrpSpPr>
        <p:grpSpPr>
          <a:xfrm>
            <a:off x="4501573" y="4736440"/>
            <a:ext cx="3443718" cy="1666388"/>
            <a:chOff x="4501573" y="4557327"/>
            <a:chExt cx="3443718" cy="1666388"/>
          </a:xfrm>
        </p:grpSpPr>
        <p:sp>
          <p:nvSpPr>
            <p:cNvPr id="441" name="TextBox 440"/>
            <p:cNvSpPr txBox="1"/>
            <p:nvPr/>
          </p:nvSpPr>
          <p:spPr>
            <a:xfrm>
              <a:off x="5098052" y="4557327"/>
              <a:ext cx="1153543"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Users and </a:t>
              </a:r>
              <a:br>
                <a:rPr lang="en-US" sz="1400" dirty="0" smtClean="0">
                  <a:gradFill>
                    <a:gsLst>
                      <a:gs pos="2917">
                        <a:srgbClr val="FFFFFF"/>
                      </a:gs>
                      <a:gs pos="30000">
                        <a:srgbClr val="FFFFFF"/>
                      </a:gs>
                    </a:gsLst>
                    <a:lin ang="5400000" scaled="0"/>
                  </a:gradFill>
                </a:rPr>
              </a:br>
              <a:r>
                <a:rPr lang="en-US" sz="1400" dirty="0" smtClean="0">
                  <a:gradFill>
                    <a:gsLst>
                      <a:gs pos="2917">
                        <a:srgbClr val="FFFFFF"/>
                      </a:gs>
                      <a:gs pos="30000">
                        <a:srgbClr val="FFFFFF"/>
                      </a:gs>
                    </a:gsLst>
                    <a:lin ang="5400000" scaled="0"/>
                  </a:gradFill>
                </a:rPr>
                <a:t>groups</a:t>
              </a:r>
            </a:p>
          </p:txBody>
        </p:sp>
        <p:sp>
          <p:nvSpPr>
            <p:cNvPr id="442" name="TextBox 441"/>
            <p:cNvSpPr txBox="1"/>
            <p:nvPr/>
          </p:nvSpPr>
          <p:spPr>
            <a:xfrm>
              <a:off x="6253077" y="4557327"/>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Files</a:t>
              </a:r>
            </a:p>
          </p:txBody>
        </p:sp>
        <p:sp>
          <p:nvSpPr>
            <p:cNvPr id="443" name="TextBox 442"/>
            <p:cNvSpPr txBox="1"/>
            <p:nvPr/>
          </p:nvSpPr>
          <p:spPr>
            <a:xfrm>
              <a:off x="4501573" y="5734350"/>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Mail</a:t>
              </a:r>
            </a:p>
          </p:txBody>
        </p:sp>
        <p:sp>
          <p:nvSpPr>
            <p:cNvPr id="444" name="TextBox 443"/>
            <p:cNvSpPr txBox="1"/>
            <p:nvPr/>
          </p:nvSpPr>
          <p:spPr>
            <a:xfrm>
              <a:off x="5725221" y="5734350"/>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Calendar</a:t>
              </a:r>
            </a:p>
          </p:txBody>
        </p:sp>
        <p:sp>
          <p:nvSpPr>
            <p:cNvPr id="445" name="TextBox 444"/>
            <p:cNvSpPr txBox="1"/>
            <p:nvPr/>
          </p:nvSpPr>
          <p:spPr>
            <a:xfrm>
              <a:off x="6791748" y="5734350"/>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Contacts</a:t>
              </a:r>
            </a:p>
          </p:txBody>
        </p:sp>
      </p:grpSp>
      <p:sp>
        <p:nvSpPr>
          <p:cNvPr id="446" name="Freeform 18"/>
          <p:cNvSpPr>
            <a:spLocks noChangeAspect="1" noEditPoints="1"/>
          </p:cNvSpPr>
          <p:nvPr/>
        </p:nvSpPr>
        <p:spPr bwMode="auto">
          <a:xfrm>
            <a:off x="4741603" y="5465191"/>
            <a:ext cx="673484" cy="497176"/>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447" name="Freeform 109"/>
          <p:cNvSpPr>
            <a:spLocks noChangeAspect="1" noEditPoints="1"/>
          </p:cNvSpPr>
          <p:nvPr/>
        </p:nvSpPr>
        <p:spPr bwMode="auto">
          <a:xfrm>
            <a:off x="5979882" y="5396019"/>
            <a:ext cx="603844" cy="566348"/>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594" tIns="44795" rIns="89594" bIns="44795" numCol="1" anchor="t" anchorCtr="0" compatLnSpc="1">
            <a:prstTxWarp prst="textNoShape">
              <a:avLst/>
            </a:prstTxWarp>
          </a:bodyPr>
          <a:lstStyle/>
          <a:p>
            <a:pPr defTabSz="913740"/>
            <a:endParaRPr lang="en-US" sz="1799" dirty="0">
              <a:solidFill>
                <a:srgbClr val="FFFFFF"/>
              </a:solidFill>
            </a:endParaRPr>
          </a:p>
        </p:txBody>
      </p:sp>
      <p:sp>
        <p:nvSpPr>
          <p:cNvPr id="448" name="Freeform 5"/>
          <p:cNvSpPr>
            <a:spLocks noEditPoints="1"/>
          </p:cNvSpPr>
          <p:nvPr/>
        </p:nvSpPr>
        <p:spPr bwMode="auto">
          <a:xfrm>
            <a:off x="7129984" y="5415921"/>
            <a:ext cx="487294" cy="546446"/>
          </a:xfrm>
          <a:custGeom>
            <a:avLst/>
            <a:gdLst>
              <a:gd name="T0" fmla="*/ 1986 w 2166"/>
              <a:gd name="T1" fmla="*/ 74 h 2429"/>
              <a:gd name="T2" fmla="*/ 2166 w 2166"/>
              <a:gd name="T3" fmla="*/ 169 h 2429"/>
              <a:gd name="T4" fmla="*/ 1986 w 2166"/>
              <a:gd name="T5" fmla="*/ 848 h 2429"/>
              <a:gd name="T6" fmla="*/ 1986 w 2166"/>
              <a:gd name="T7" fmla="*/ 880 h 2429"/>
              <a:gd name="T8" fmla="*/ 2166 w 2166"/>
              <a:gd name="T9" fmla="*/ 1485 h 2429"/>
              <a:gd name="T10" fmla="*/ 2071 w 2166"/>
              <a:gd name="T11" fmla="*/ 880 h 2429"/>
              <a:gd name="T12" fmla="*/ 850 w 2166"/>
              <a:gd name="T13" fmla="*/ 880 h 2429"/>
              <a:gd name="T14" fmla="*/ 743 w 2166"/>
              <a:gd name="T15" fmla="*/ 1156 h 2429"/>
              <a:gd name="T16" fmla="*/ 871 w 2166"/>
              <a:gd name="T17" fmla="*/ 1315 h 2429"/>
              <a:gd name="T18" fmla="*/ 988 w 2166"/>
              <a:gd name="T19" fmla="*/ 1251 h 2429"/>
              <a:gd name="T20" fmla="*/ 1073 w 2166"/>
              <a:gd name="T21" fmla="*/ 986 h 2429"/>
              <a:gd name="T22" fmla="*/ 956 w 2166"/>
              <a:gd name="T23" fmla="*/ 827 h 2429"/>
              <a:gd name="T24" fmla="*/ 1954 w 2166"/>
              <a:gd name="T25" fmla="*/ 2333 h 2429"/>
              <a:gd name="T26" fmla="*/ 96 w 2166"/>
              <a:gd name="T27" fmla="*/ 2429 h 2429"/>
              <a:gd name="T28" fmla="*/ 0 w 2166"/>
              <a:gd name="T29" fmla="*/ 95 h 2429"/>
              <a:gd name="T30" fmla="*/ 1858 w 2166"/>
              <a:gd name="T31" fmla="*/ 0 h 2429"/>
              <a:gd name="T32" fmla="*/ 1614 w 2166"/>
              <a:gd name="T33" fmla="*/ 1432 h 2429"/>
              <a:gd name="T34" fmla="*/ 1285 w 2166"/>
              <a:gd name="T35" fmla="*/ 1559 h 2429"/>
              <a:gd name="T36" fmla="*/ 712 w 2166"/>
              <a:gd name="T37" fmla="*/ 1548 h 2429"/>
              <a:gd name="T38" fmla="*/ 446 w 2166"/>
              <a:gd name="T39" fmla="*/ 1124 h 2429"/>
              <a:gd name="T40" fmla="*/ 701 w 2166"/>
              <a:gd name="T41" fmla="*/ 636 h 2429"/>
              <a:gd name="T42" fmla="*/ 1338 w 2166"/>
              <a:gd name="T43" fmla="*/ 668 h 2429"/>
              <a:gd name="T44" fmla="*/ 1423 w 2166"/>
              <a:gd name="T45" fmla="*/ 1124 h 2429"/>
              <a:gd name="T46" fmla="*/ 1221 w 2166"/>
              <a:gd name="T47" fmla="*/ 1304 h 2429"/>
              <a:gd name="T48" fmla="*/ 1200 w 2166"/>
              <a:gd name="T49" fmla="*/ 1273 h 2429"/>
              <a:gd name="T50" fmla="*/ 1306 w 2166"/>
              <a:gd name="T51" fmla="*/ 732 h 2429"/>
              <a:gd name="T52" fmla="*/ 1115 w 2166"/>
              <a:gd name="T53" fmla="*/ 806 h 2429"/>
              <a:gd name="T54" fmla="*/ 658 w 2166"/>
              <a:gd name="T55" fmla="*/ 870 h 2429"/>
              <a:gd name="T56" fmla="*/ 648 w 2166"/>
              <a:gd name="T57" fmla="*/ 1368 h 2429"/>
              <a:gd name="T58" fmla="*/ 1020 w 2166"/>
              <a:gd name="T59" fmla="*/ 1368 h 2429"/>
              <a:gd name="T60" fmla="*/ 1136 w 2166"/>
              <a:gd name="T61" fmla="*/ 1442 h 2429"/>
              <a:gd name="T62" fmla="*/ 1582 w 2166"/>
              <a:gd name="T63" fmla="*/ 954 h 2429"/>
              <a:gd name="T64" fmla="*/ 1306 w 2166"/>
              <a:gd name="T65" fmla="*/ 498 h 2429"/>
              <a:gd name="T66" fmla="*/ 648 w 2166"/>
              <a:gd name="T67" fmla="*/ 519 h 2429"/>
              <a:gd name="T68" fmla="*/ 319 w 2166"/>
              <a:gd name="T69" fmla="*/ 1113 h 2429"/>
              <a:gd name="T70" fmla="*/ 637 w 2166"/>
              <a:gd name="T71" fmla="*/ 1654 h 2429"/>
              <a:gd name="T72" fmla="*/ 1412 w 2166"/>
              <a:gd name="T73" fmla="*/ 1644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6" h="2429">
                <a:moveTo>
                  <a:pt x="1986" y="848"/>
                </a:moveTo>
                <a:cubicBezTo>
                  <a:pt x="1986" y="74"/>
                  <a:pt x="1986" y="74"/>
                  <a:pt x="1986" y="74"/>
                </a:cubicBezTo>
                <a:cubicBezTo>
                  <a:pt x="2071" y="74"/>
                  <a:pt x="2071" y="74"/>
                  <a:pt x="2071" y="74"/>
                </a:cubicBezTo>
                <a:cubicBezTo>
                  <a:pt x="2124" y="74"/>
                  <a:pt x="2166" y="116"/>
                  <a:pt x="2166" y="169"/>
                </a:cubicBezTo>
                <a:cubicBezTo>
                  <a:pt x="2166" y="169"/>
                  <a:pt x="2166" y="583"/>
                  <a:pt x="2166" y="679"/>
                </a:cubicBezTo>
                <a:cubicBezTo>
                  <a:pt x="2156" y="763"/>
                  <a:pt x="2028" y="795"/>
                  <a:pt x="1986" y="848"/>
                </a:cubicBezTo>
                <a:close/>
                <a:moveTo>
                  <a:pt x="2071" y="880"/>
                </a:moveTo>
                <a:cubicBezTo>
                  <a:pt x="1986" y="880"/>
                  <a:pt x="1986" y="880"/>
                  <a:pt x="1986" y="880"/>
                </a:cubicBezTo>
                <a:cubicBezTo>
                  <a:pt x="1986" y="1654"/>
                  <a:pt x="1986" y="1654"/>
                  <a:pt x="1986" y="1654"/>
                </a:cubicBezTo>
                <a:cubicBezTo>
                  <a:pt x="2028" y="1601"/>
                  <a:pt x="2156" y="1570"/>
                  <a:pt x="2166" y="1485"/>
                </a:cubicBezTo>
                <a:cubicBezTo>
                  <a:pt x="2166" y="1389"/>
                  <a:pt x="2166" y="976"/>
                  <a:pt x="2166" y="976"/>
                </a:cubicBezTo>
                <a:cubicBezTo>
                  <a:pt x="2166" y="923"/>
                  <a:pt x="2124" y="880"/>
                  <a:pt x="2071" y="880"/>
                </a:cubicBezTo>
                <a:close/>
                <a:moveTo>
                  <a:pt x="956" y="827"/>
                </a:moveTo>
                <a:cubicBezTo>
                  <a:pt x="913" y="827"/>
                  <a:pt x="881" y="848"/>
                  <a:pt x="850" y="880"/>
                </a:cubicBezTo>
                <a:cubicBezTo>
                  <a:pt x="807" y="901"/>
                  <a:pt x="786" y="944"/>
                  <a:pt x="775" y="1007"/>
                </a:cubicBezTo>
                <a:cubicBezTo>
                  <a:pt x="754" y="1060"/>
                  <a:pt x="743" y="1113"/>
                  <a:pt x="743" y="1156"/>
                </a:cubicBezTo>
                <a:cubicBezTo>
                  <a:pt x="743" y="1209"/>
                  <a:pt x="754" y="1251"/>
                  <a:pt x="786" y="1273"/>
                </a:cubicBezTo>
                <a:cubicBezTo>
                  <a:pt x="807" y="1304"/>
                  <a:pt x="828" y="1315"/>
                  <a:pt x="871" y="1315"/>
                </a:cubicBezTo>
                <a:cubicBezTo>
                  <a:pt x="892" y="1315"/>
                  <a:pt x="913" y="1315"/>
                  <a:pt x="935" y="1294"/>
                </a:cubicBezTo>
                <a:cubicBezTo>
                  <a:pt x="956" y="1294"/>
                  <a:pt x="977" y="1273"/>
                  <a:pt x="988" y="1251"/>
                </a:cubicBezTo>
                <a:cubicBezTo>
                  <a:pt x="1009" y="1230"/>
                  <a:pt x="1030" y="1188"/>
                  <a:pt x="1051" y="1135"/>
                </a:cubicBezTo>
                <a:cubicBezTo>
                  <a:pt x="1073" y="1082"/>
                  <a:pt x="1073" y="1039"/>
                  <a:pt x="1073" y="986"/>
                </a:cubicBezTo>
                <a:cubicBezTo>
                  <a:pt x="1073" y="944"/>
                  <a:pt x="1062" y="901"/>
                  <a:pt x="1041" y="870"/>
                </a:cubicBezTo>
                <a:cubicBezTo>
                  <a:pt x="1020" y="848"/>
                  <a:pt x="988" y="827"/>
                  <a:pt x="956" y="827"/>
                </a:cubicBezTo>
                <a:close/>
                <a:moveTo>
                  <a:pt x="1954" y="95"/>
                </a:moveTo>
                <a:cubicBezTo>
                  <a:pt x="1954" y="2333"/>
                  <a:pt x="1954" y="2333"/>
                  <a:pt x="1954" y="2333"/>
                </a:cubicBezTo>
                <a:cubicBezTo>
                  <a:pt x="1954" y="2386"/>
                  <a:pt x="1912" y="2429"/>
                  <a:pt x="1858" y="2429"/>
                </a:cubicBezTo>
                <a:cubicBezTo>
                  <a:pt x="96" y="2429"/>
                  <a:pt x="96" y="2429"/>
                  <a:pt x="96" y="2429"/>
                </a:cubicBezTo>
                <a:cubicBezTo>
                  <a:pt x="42" y="2429"/>
                  <a:pt x="0" y="2386"/>
                  <a:pt x="0" y="2333"/>
                </a:cubicBezTo>
                <a:cubicBezTo>
                  <a:pt x="0" y="95"/>
                  <a:pt x="0" y="95"/>
                  <a:pt x="0" y="95"/>
                </a:cubicBezTo>
                <a:cubicBezTo>
                  <a:pt x="0" y="42"/>
                  <a:pt x="42" y="0"/>
                  <a:pt x="96" y="0"/>
                </a:cubicBezTo>
                <a:cubicBezTo>
                  <a:pt x="1858" y="0"/>
                  <a:pt x="1858" y="0"/>
                  <a:pt x="1858" y="0"/>
                </a:cubicBezTo>
                <a:cubicBezTo>
                  <a:pt x="1912" y="0"/>
                  <a:pt x="1954" y="42"/>
                  <a:pt x="1954" y="95"/>
                </a:cubicBezTo>
                <a:close/>
                <a:moveTo>
                  <a:pt x="1614" y="1432"/>
                </a:moveTo>
                <a:cubicBezTo>
                  <a:pt x="1476" y="1432"/>
                  <a:pt x="1476" y="1432"/>
                  <a:pt x="1476" y="1432"/>
                </a:cubicBezTo>
                <a:cubicBezTo>
                  <a:pt x="1423" y="1485"/>
                  <a:pt x="1370" y="1527"/>
                  <a:pt x="1285" y="1559"/>
                </a:cubicBezTo>
                <a:cubicBezTo>
                  <a:pt x="1211" y="1591"/>
                  <a:pt x="1115" y="1612"/>
                  <a:pt x="1009" y="1612"/>
                </a:cubicBezTo>
                <a:cubicBezTo>
                  <a:pt x="903" y="1612"/>
                  <a:pt x="796" y="1591"/>
                  <a:pt x="712" y="1548"/>
                </a:cubicBezTo>
                <a:cubicBezTo>
                  <a:pt x="627" y="1517"/>
                  <a:pt x="563" y="1464"/>
                  <a:pt x="510" y="1379"/>
                </a:cubicBezTo>
                <a:cubicBezTo>
                  <a:pt x="467" y="1304"/>
                  <a:pt x="446" y="1220"/>
                  <a:pt x="446" y="1124"/>
                </a:cubicBezTo>
                <a:cubicBezTo>
                  <a:pt x="446" y="1029"/>
                  <a:pt x="467" y="933"/>
                  <a:pt x="510" y="848"/>
                </a:cubicBezTo>
                <a:cubicBezTo>
                  <a:pt x="552" y="753"/>
                  <a:pt x="616" y="679"/>
                  <a:pt x="701" y="636"/>
                </a:cubicBezTo>
                <a:cubicBezTo>
                  <a:pt x="786" y="583"/>
                  <a:pt x="881" y="562"/>
                  <a:pt x="1009" y="562"/>
                </a:cubicBezTo>
                <a:cubicBezTo>
                  <a:pt x="1147" y="562"/>
                  <a:pt x="1264" y="594"/>
                  <a:pt x="1338" y="668"/>
                </a:cubicBezTo>
                <a:cubicBezTo>
                  <a:pt x="1423" y="742"/>
                  <a:pt x="1466" y="838"/>
                  <a:pt x="1466" y="944"/>
                </a:cubicBezTo>
                <a:cubicBezTo>
                  <a:pt x="1466" y="1007"/>
                  <a:pt x="1444" y="1071"/>
                  <a:pt x="1423" y="1124"/>
                </a:cubicBezTo>
                <a:cubicBezTo>
                  <a:pt x="1391" y="1188"/>
                  <a:pt x="1349" y="1230"/>
                  <a:pt x="1306" y="1262"/>
                </a:cubicBezTo>
                <a:cubicBezTo>
                  <a:pt x="1274" y="1294"/>
                  <a:pt x="1243" y="1304"/>
                  <a:pt x="1221" y="1304"/>
                </a:cubicBezTo>
                <a:cubicBezTo>
                  <a:pt x="1221" y="1304"/>
                  <a:pt x="1211" y="1304"/>
                  <a:pt x="1211" y="1294"/>
                </a:cubicBezTo>
                <a:cubicBezTo>
                  <a:pt x="1200" y="1294"/>
                  <a:pt x="1200" y="1283"/>
                  <a:pt x="1200" y="1273"/>
                </a:cubicBezTo>
                <a:cubicBezTo>
                  <a:pt x="1200" y="1262"/>
                  <a:pt x="1200" y="1241"/>
                  <a:pt x="1211" y="1209"/>
                </a:cubicBezTo>
                <a:cubicBezTo>
                  <a:pt x="1306" y="732"/>
                  <a:pt x="1306" y="732"/>
                  <a:pt x="1306" y="732"/>
                </a:cubicBezTo>
                <a:cubicBezTo>
                  <a:pt x="1136" y="732"/>
                  <a:pt x="1136" y="732"/>
                  <a:pt x="1136" y="732"/>
                </a:cubicBezTo>
                <a:cubicBezTo>
                  <a:pt x="1115" y="806"/>
                  <a:pt x="1115" y="806"/>
                  <a:pt x="1115" y="806"/>
                </a:cubicBezTo>
                <a:cubicBezTo>
                  <a:pt x="1073" y="742"/>
                  <a:pt x="1020" y="710"/>
                  <a:pt x="935" y="710"/>
                </a:cubicBezTo>
                <a:cubicBezTo>
                  <a:pt x="828" y="710"/>
                  <a:pt x="733" y="763"/>
                  <a:pt x="658" y="870"/>
                </a:cubicBezTo>
                <a:cubicBezTo>
                  <a:pt x="605" y="954"/>
                  <a:pt x="573" y="1050"/>
                  <a:pt x="573" y="1156"/>
                </a:cubicBezTo>
                <a:cubicBezTo>
                  <a:pt x="573" y="1241"/>
                  <a:pt x="595" y="1315"/>
                  <a:pt x="648" y="1368"/>
                </a:cubicBezTo>
                <a:cubicBezTo>
                  <a:pt x="690" y="1411"/>
                  <a:pt x="754" y="1442"/>
                  <a:pt x="828" y="1442"/>
                </a:cubicBezTo>
                <a:cubicBezTo>
                  <a:pt x="903" y="1442"/>
                  <a:pt x="966" y="1411"/>
                  <a:pt x="1020" y="1368"/>
                </a:cubicBezTo>
                <a:cubicBezTo>
                  <a:pt x="1020" y="1389"/>
                  <a:pt x="1030" y="1411"/>
                  <a:pt x="1051" y="1421"/>
                </a:cubicBezTo>
                <a:cubicBezTo>
                  <a:pt x="1073" y="1432"/>
                  <a:pt x="1094" y="1442"/>
                  <a:pt x="1136" y="1442"/>
                </a:cubicBezTo>
                <a:cubicBezTo>
                  <a:pt x="1274" y="1442"/>
                  <a:pt x="1391" y="1379"/>
                  <a:pt x="1476" y="1262"/>
                </a:cubicBezTo>
                <a:cubicBezTo>
                  <a:pt x="1551" y="1177"/>
                  <a:pt x="1582" y="1071"/>
                  <a:pt x="1582" y="954"/>
                </a:cubicBezTo>
                <a:cubicBezTo>
                  <a:pt x="1582" y="859"/>
                  <a:pt x="1561" y="774"/>
                  <a:pt x="1508" y="689"/>
                </a:cubicBezTo>
                <a:cubicBezTo>
                  <a:pt x="1466" y="604"/>
                  <a:pt x="1402" y="541"/>
                  <a:pt x="1306" y="498"/>
                </a:cubicBezTo>
                <a:cubicBezTo>
                  <a:pt x="1221" y="456"/>
                  <a:pt x="1126" y="435"/>
                  <a:pt x="1009" y="435"/>
                </a:cubicBezTo>
                <a:cubicBezTo>
                  <a:pt x="871" y="435"/>
                  <a:pt x="754" y="466"/>
                  <a:pt x="648" y="519"/>
                </a:cubicBezTo>
                <a:cubicBezTo>
                  <a:pt x="552" y="573"/>
                  <a:pt x="467" y="657"/>
                  <a:pt x="404" y="763"/>
                </a:cubicBezTo>
                <a:cubicBezTo>
                  <a:pt x="350" y="870"/>
                  <a:pt x="319" y="986"/>
                  <a:pt x="319" y="1113"/>
                </a:cubicBezTo>
                <a:cubicBezTo>
                  <a:pt x="319" y="1230"/>
                  <a:pt x="340" y="1336"/>
                  <a:pt x="393" y="1432"/>
                </a:cubicBezTo>
                <a:cubicBezTo>
                  <a:pt x="446" y="1527"/>
                  <a:pt x="531" y="1601"/>
                  <a:pt x="637" y="1654"/>
                </a:cubicBezTo>
                <a:cubicBezTo>
                  <a:pt x="743" y="1707"/>
                  <a:pt x="871" y="1729"/>
                  <a:pt x="1020" y="1729"/>
                </a:cubicBezTo>
                <a:cubicBezTo>
                  <a:pt x="1179" y="1729"/>
                  <a:pt x="1306" y="1697"/>
                  <a:pt x="1412" y="1644"/>
                </a:cubicBezTo>
                <a:cubicBezTo>
                  <a:pt x="1508" y="1591"/>
                  <a:pt x="1572" y="1517"/>
                  <a:pt x="1614" y="1432"/>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pic>
        <p:nvPicPr>
          <p:cNvPr id="451" name="Picture 450"/>
          <p:cNvPicPr>
            <a:picLocks noChangeAspect="1"/>
          </p:cNvPicPr>
          <p:nvPr/>
        </p:nvPicPr>
        <p:blipFill rotWithShape="1">
          <a:blip r:embed="rId14">
            <a:extLst>
              <a:ext uri="{28A0092B-C50C-407E-A947-70E740481C1C}">
                <a14:useLocalDpi xmlns:a14="http://schemas.microsoft.com/office/drawing/2010/main" val="0"/>
              </a:ext>
            </a:extLst>
          </a:blip>
          <a:srcRect l="4902" t="6073" r="7126" b="19348"/>
          <a:stretch/>
        </p:blipFill>
        <p:spPr>
          <a:xfrm>
            <a:off x="11140764" y="5065243"/>
            <a:ext cx="485039" cy="456053"/>
          </a:xfrm>
          <a:prstGeom prst="rect">
            <a:avLst/>
          </a:prstGeom>
        </p:spPr>
      </p:pic>
      <p:pic>
        <p:nvPicPr>
          <p:cNvPr id="452" name="Picture 451"/>
          <p:cNvPicPr>
            <a:picLocks noChangeAspect="1"/>
          </p:cNvPicPr>
          <p:nvPr/>
        </p:nvPicPr>
        <p:blipFill rotWithShape="1">
          <a:blip r:embed="rId15">
            <a:extLst>
              <a:ext uri="{28A0092B-C50C-407E-A947-70E740481C1C}">
                <a14:useLocalDpi xmlns:a14="http://schemas.microsoft.com/office/drawing/2010/main" val="0"/>
              </a:ext>
            </a:extLst>
          </a:blip>
          <a:srcRect l="13445" t="17569" r="13162" b="17640"/>
          <a:stretch/>
        </p:blipFill>
        <p:spPr>
          <a:xfrm>
            <a:off x="10215315" y="5072006"/>
            <a:ext cx="501276" cy="442527"/>
          </a:xfrm>
          <a:prstGeom prst="rect">
            <a:avLst/>
          </a:prstGeom>
        </p:spPr>
      </p:pic>
      <p:pic>
        <p:nvPicPr>
          <p:cNvPr id="453" name="Picture 14"/>
          <p:cNvPicPr>
            <a:picLocks noChangeAspect="1" noChangeArrowheads="1"/>
          </p:cNvPicPr>
          <p:nvPr/>
        </p:nvPicPr>
        <p:blipFill>
          <a:blip r:embed="rId16" cstate="print">
            <a:lum bright="100000"/>
            <a:extLst>
              <a:ext uri="{28A0092B-C50C-407E-A947-70E740481C1C}">
                <a14:useLocalDpi xmlns:a14="http://schemas.microsoft.com/office/drawing/2010/main" val="0"/>
              </a:ext>
            </a:extLst>
          </a:blip>
          <a:srcRect/>
          <a:stretch>
            <a:fillRect/>
          </a:stretch>
        </p:blipFill>
        <p:spPr bwMode="auto">
          <a:xfrm>
            <a:off x="8523291" y="5050928"/>
            <a:ext cx="414309" cy="484682"/>
          </a:xfrm>
          <a:prstGeom prst="rect">
            <a:avLst/>
          </a:prstGeom>
          <a:noFill/>
          <a:ln>
            <a:noFill/>
          </a:ln>
          <a:effectLst/>
          <a:extLst/>
        </p:spPr>
      </p:pic>
      <p:grpSp>
        <p:nvGrpSpPr>
          <p:cNvPr id="454" name="Group 453"/>
          <p:cNvGrpSpPr/>
          <p:nvPr/>
        </p:nvGrpSpPr>
        <p:grpSpPr>
          <a:xfrm>
            <a:off x="9361774" y="5050944"/>
            <a:ext cx="429367" cy="484651"/>
            <a:chOff x="8757833" y="2461626"/>
            <a:chExt cx="522153" cy="589383"/>
          </a:xfrm>
        </p:grpSpPr>
        <p:sp>
          <p:nvSpPr>
            <p:cNvPr id="455" name="Freeform 24"/>
            <p:cNvSpPr>
              <a:spLocks/>
            </p:cNvSpPr>
            <p:nvPr/>
          </p:nvSpPr>
          <p:spPr bwMode="auto">
            <a:xfrm>
              <a:off x="8757833" y="2599074"/>
              <a:ext cx="522153" cy="45193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r>
                <a:rPr lang="en-US" dirty="0">
                  <a:solidFill>
                    <a:srgbClr val="FFFFFF"/>
                  </a:solidFill>
                </a:rPr>
                <a:t>z</a:t>
              </a:r>
            </a:p>
          </p:txBody>
        </p:sp>
        <p:sp>
          <p:nvSpPr>
            <p:cNvPr id="456" name="Freeform 25"/>
            <p:cNvSpPr>
              <a:spLocks/>
            </p:cNvSpPr>
            <p:nvPr/>
          </p:nvSpPr>
          <p:spPr bwMode="auto">
            <a:xfrm>
              <a:off x="9018907" y="2461626"/>
              <a:ext cx="130725" cy="142676"/>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458" name="Group 25"/>
          <p:cNvGrpSpPr>
            <a:grpSpLocks noChangeAspect="1"/>
          </p:cNvGrpSpPr>
          <p:nvPr/>
        </p:nvGrpSpPr>
        <p:grpSpPr bwMode="auto">
          <a:xfrm>
            <a:off x="8516841" y="4411999"/>
            <a:ext cx="1579429" cy="191403"/>
            <a:chOff x="-1699" y="18351"/>
            <a:chExt cx="11074" cy="1342"/>
          </a:xfrm>
        </p:grpSpPr>
        <p:sp>
          <p:nvSpPr>
            <p:cNvPr id="460" name="Freeform 26"/>
            <p:cNvSpPr>
              <a:spLocks/>
            </p:cNvSpPr>
            <p:nvPr/>
          </p:nvSpPr>
          <p:spPr bwMode="auto">
            <a:xfrm>
              <a:off x="-1699" y="18441"/>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1" name="Freeform 27"/>
            <p:cNvSpPr>
              <a:spLocks noEditPoints="1"/>
            </p:cNvSpPr>
            <p:nvPr/>
          </p:nvSpPr>
          <p:spPr bwMode="auto">
            <a:xfrm>
              <a:off x="-222" y="18386"/>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2" name="Freeform 28"/>
            <p:cNvSpPr>
              <a:spLocks/>
            </p:cNvSpPr>
            <p:nvPr/>
          </p:nvSpPr>
          <p:spPr bwMode="auto">
            <a:xfrm>
              <a:off x="100" y="18771"/>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3" name="Freeform 29"/>
            <p:cNvSpPr>
              <a:spLocks/>
            </p:cNvSpPr>
            <p:nvPr/>
          </p:nvSpPr>
          <p:spPr bwMode="auto">
            <a:xfrm>
              <a:off x="913" y="18776"/>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1" name="Freeform 30"/>
            <p:cNvSpPr>
              <a:spLocks noEditPoints="1"/>
            </p:cNvSpPr>
            <p:nvPr/>
          </p:nvSpPr>
          <p:spPr bwMode="auto">
            <a:xfrm>
              <a:off x="1376" y="18771"/>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2" name="Freeform 31"/>
            <p:cNvSpPr>
              <a:spLocks/>
            </p:cNvSpPr>
            <p:nvPr/>
          </p:nvSpPr>
          <p:spPr bwMode="auto">
            <a:xfrm>
              <a:off x="2341" y="18771"/>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3" name="Freeform 32"/>
            <p:cNvSpPr>
              <a:spLocks noEditPoints="1"/>
            </p:cNvSpPr>
            <p:nvPr/>
          </p:nvSpPr>
          <p:spPr bwMode="auto">
            <a:xfrm>
              <a:off x="2960" y="18771"/>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4" name="Freeform 33"/>
            <p:cNvSpPr>
              <a:spLocks/>
            </p:cNvSpPr>
            <p:nvPr/>
          </p:nvSpPr>
          <p:spPr bwMode="auto">
            <a:xfrm>
              <a:off x="3856" y="18351"/>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5" name="Freeform 34"/>
            <p:cNvSpPr>
              <a:spLocks/>
            </p:cNvSpPr>
            <p:nvPr/>
          </p:nvSpPr>
          <p:spPr bwMode="auto">
            <a:xfrm>
              <a:off x="4338" y="18531"/>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6" name="Freeform 35"/>
            <p:cNvSpPr>
              <a:spLocks noEditPoints="1"/>
            </p:cNvSpPr>
            <p:nvPr/>
          </p:nvSpPr>
          <p:spPr bwMode="auto">
            <a:xfrm>
              <a:off x="5212" y="18441"/>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7" name="Freeform 36"/>
            <p:cNvSpPr>
              <a:spLocks/>
            </p:cNvSpPr>
            <p:nvPr/>
          </p:nvSpPr>
          <p:spPr bwMode="auto">
            <a:xfrm>
              <a:off x="6363" y="18793"/>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8" name="Freeform 37"/>
            <p:cNvSpPr>
              <a:spLocks/>
            </p:cNvSpPr>
            <p:nvPr/>
          </p:nvSpPr>
          <p:spPr bwMode="auto">
            <a:xfrm>
              <a:off x="7193" y="18793"/>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9" name="Freeform 38"/>
            <p:cNvSpPr>
              <a:spLocks/>
            </p:cNvSpPr>
            <p:nvPr/>
          </p:nvSpPr>
          <p:spPr bwMode="auto">
            <a:xfrm>
              <a:off x="8148" y="18776"/>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0" name="Freeform 39"/>
            <p:cNvSpPr>
              <a:spLocks noEditPoints="1"/>
            </p:cNvSpPr>
            <p:nvPr/>
          </p:nvSpPr>
          <p:spPr bwMode="auto">
            <a:xfrm>
              <a:off x="8611" y="18771"/>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459" name="Picture 458"/>
          <p:cNvPicPr>
            <a:picLocks noChangeAspect="1"/>
          </p:cNvPicPr>
          <p:nvPr/>
        </p:nvPicPr>
        <p:blipFill rotWithShape="1">
          <a:blip r:embed="rId17" cstate="print">
            <a:extLst>
              <a:ext uri="{28A0092B-C50C-407E-A947-70E740481C1C}">
                <a14:useLocalDpi xmlns:a14="http://schemas.microsoft.com/office/drawing/2010/main" val="0"/>
              </a:ext>
            </a:extLst>
          </a:blip>
          <a:srcRect t="44093" r="11119"/>
          <a:stretch/>
        </p:blipFill>
        <p:spPr>
          <a:xfrm>
            <a:off x="10308131" y="4280871"/>
            <a:ext cx="694997" cy="426709"/>
          </a:xfrm>
          <a:prstGeom prst="rect">
            <a:avLst/>
          </a:prstGeom>
        </p:spPr>
      </p:pic>
      <p:sp>
        <p:nvSpPr>
          <p:cNvPr id="2" name="Title 1"/>
          <p:cNvSpPr>
            <a:spLocks noGrp="1"/>
          </p:cNvSpPr>
          <p:nvPr>
            <p:ph type="title"/>
          </p:nvPr>
        </p:nvSpPr>
        <p:spPr/>
        <p:txBody>
          <a:bodyPr/>
          <a:lstStyle/>
          <a:p>
            <a:r>
              <a:rPr lang="en-US" sz="4800" dirty="0" smtClean="0"/>
              <a:t>Vision</a:t>
            </a:r>
            <a:endParaRPr lang="en-US" sz="4800" dirty="0"/>
          </a:p>
        </p:txBody>
      </p:sp>
      <p:grpSp>
        <p:nvGrpSpPr>
          <p:cNvPr id="298" name="Group 297"/>
          <p:cNvGrpSpPr/>
          <p:nvPr/>
        </p:nvGrpSpPr>
        <p:grpSpPr>
          <a:xfrm>
            <a:off x="292100" y="1195113"/>
            <a:ext cx="3770313" cy="1518837"/>
            <a:chOff x="292100" y="1195113"/>
            <a:chExt cx="3770313" cy="1518837"/>
          </a:xfrm>
        </p:grpSpPr>
        <p:grpSp>
          <p:nvGrpSpPr>
            <p:cNvPr id="299" name="Group 298"/>
            <p:cNvGrpSpPr/>
            <p:nvPr/>
          </p:nvGrpSpPr>
          <p:grpSpPr>
            <a:xfrm>
              <a:off x="292100" y="1195113"/>
              <a:ext cx="3770313" cy="1517650"/>
              <a:chOff x="292100" y="1016000"/>
              <a:chExt cx="3770313" cy="1517650"/>
            </a:xfrm>
          </p:grpSpPr>
          <p:sp>
            <p:nvSpPr>
              <p:cNvPr id="305" name="Rectangle 304"/>
              <p:cNvSpPr/>
              <p:nvPr/>
            </p:nvSpPr>
            <p:spPr bwMode="auto">
              <a:xfrm>
                <a:off x="1203489" y="1050925"/>
                <a:ext cx="1896947" cy="111330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06" name="Group 305"/>
              <p:cNvGrpSpPr/>
              <p:nvPr/>
            </p:nvGrpSpPr>
            <p:grpSpPr>
              <a:xfrm>
                <a:off x="1160464" y="1016000"/>
                <a:ext cx="1978025" cy="1500188"/>
                <a:chOff x="1363663" y="914400"/>
                <a:chExt cx="1978025" cy="1500188"/>
              </a:xfrm>
            </p:grpSpPr>
            <p:sp>
              <p:nvSpPr>
                <p:cNvPr id="364" name="Rectangle 5"/>
                <p:cNvSpPr>
                  <a:spLocks noChangeArrowheads="1"/>
                </p:cNvSpPr>
                <p:nvPr/>
              </p:nvSpPr>
              <p:spPr bwMode="auto">
                <a:xfrm>
                  <a:off x="1858963" y="2382838"/>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5" name="Freeform 364"/>
                <p:cNvSpPr>
                  <a:spLocks/>
                </p:cNvSpPr>
                <p:nvPr/>
              </p:nvSpPr>
              <p:spPr bwMode="auto">
                <a:xfrm>
                  <a:off x="1363663" y="914400"/>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366" name="Rectangle 33"/>
                <p:cNvSpPr>
                  <a:spLocks noChangeArrowheads="1"/>
                </p:cNvSpPr>
                <p:nvPr/>
              </p:nvSpPr>
              <p:spPr bwMode="auto">
                <a:xfrm>
                  <a:off x="2309813" y="2081213"/>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07" name="Oval 115"/>
              <p:cNvSpPr>
                <a:spLocks noChangeArrowheads="1"/>
              </p:cNvSpPr>
              <p:nvPr/>
            </p:nvSpPr>
            <p:spPr bwMode="auto">
              <a:xfrm>
                <a:off x="1422401" y="1611312"/>
                <a:ext cx="2063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08" name="Group 307"/>
              <p:cNvGrpSpPr/>
              <p:nvPr/>
            </p:nvGrpSpPr>
            <p:grpSpPr>
              <a:xfrm>
                <a:off x="1264391" y="1121515"/>
                <a:ext cx="1751120" cy="977160"/>
                <a:chOff x="3305410" y="464807"/>
                <a:chExt cx="993287" cy="554274"/>
              </a:xfrm>
            </p:grpSpPr>
            <p:sp>
              <p:nvSpPr>
                <p:cNvPr id="347" name="Rectangle 346"/>
                <p:cNvSpPr/>
                <p:nvPr/>
              </p:nvSpPr>
              <p:spPr bwMode="auto">
                <a:xfrm>
                  <a:off x="3305410" y="464807"/>
                  <a:ext cx="74317" cy="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8" name="Rectangle 347"/>
                <p:cNvSpPr/>
                <p:nvPr/>
              </p:nvSpPr>
              <p:spPr bwMode="auto">
                <a:xfrm>
                  <a:off x="3392488" y="464807"/>
                  <a:ext cx="906209" cy="7431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1" name="Rectangle 350"/>
                <p:cNvSpPr/>
                <p:nvPr/>
              </p:nvSpPr>
              <p:spPr bwMode="auto">
                <a:xfrm>
                  <a:off x="3305410" y="558053"/>
                  <a:ext cx="993287" cy="46102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2" name="Freeform 303"/>
                <p:cNvSpPr>
                  <a:spLocks noEditPoints="1"/>
                </p:cNvSpPr>
                <p:nvPr/>
              </p:nvSpPr>
              <p:spPr bwMode="auto">
                <a:xfrm>
                  <a:off x="3315378" y="477061"/>
                  <a:ext cx="51918" cy="49841"/>
                </a:xfrm>
                <a:custGeom>
                  <a:avLst/>
                  <a:gdLst>
                    <a:gd name="T0" fmla="*/ 528 w 1440"/>
                    <a:gd name="T1" fmla="*/ 191 h 1371"/>
                    <a:gd name="T2" fmla="*/ 864 w 1440"/>
                    <a:gd name="T3" fmla="*/ 526 h 1371"/>
                    <a:gd name="T4" fmla="*/ 528 w 1440"/>
                    <a:gd name="T5" fmla="*/ 861 h 1371"/>
                    <a:gd name="T6" fmla="*/ 208 w 1440"/>
                    <a:gd name="T7" fmla="*/ 526 h 1371"/>
                    <a:gd name="T8" fmla="*/ 528 w 1440"/>
                    <a:gd name="T9" fmla="*/ 191 h 1371"/>
                    <a:gd name="T10" fmla="*/ 528 w 1440"/>
                    <a:gd name="T11" fmla="*/ 0 h 1371"/>
                    <a:gd name="T12" fmla="*/ 0 w 1440"/>
                    <a:gd name="T13" fmla="*/ 526 h 1371"/>
                    <a:gd name="T14" fmla="*/ 528 w 1440"/>
                    <a:gd name="T15" fmla="*/ 1052 h 1371"/>
                    <a:gd name="T16" fmla="*/ 880 w 1440"/>
                    <a:gd name="T17" fmla="*/ 924 h 1371"/>
                    <a:gd name="T18" fmla="*/ 1280 w 1440"/>
                    <a:gd name="T19" fmla="*/ 1339 h 1371"/>
                    <a:gd name="T20" fmla="*/ 1408 w 1440"/>
                    <a:gd name="T21" fmla="*/ 1339 h 1371"/>
                    <a:gd name="T22" fmla="*/ 1408 w 1440"/>
                    <a:gd name="T23" fmla="*/ 1339 h 1371"/>
                    <a:gd name="T24" fmla="*/ 1408 w 1440"/>
                    <a:gd name="T25" fmla="*/ 1211 h 1371"/>
                    <a:gd name="T26" fmla="*/ 976 w 1440"/>
                    <a:gd name="T27" fmla="*/ 797 h 1371"/>
                    <a:gd name="T28" fmla="*/ 1056 w 1440"/>
                    <a:gd name="T29" fmla="*/ 526 h 1371"/>
                    <a:gd name="T30" fmla="*/ 528 w 1440"/>
                    <a:gd name="T3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371">
                      <a:moveTo>
                        <a:pt x="528" y="191"/>
                      </a:moveTo>
                      <a:cubicBezTo>
                        <a:pt x="704" y="191"/>
                        <a:pt x="864" y="350"/>
                        <a:pt x="864" y="526"/>
                      </a:cubicBezTo>
                      <a:cubicBezTo>
                        <a:pt x="864" y="701"/>
                        <a:pt x="704" y="861"/>
                        <a:pt x="528" y="861"/>
                      </a:cubicBezTo>
                      <a:cubicBezTo>
                        <a:pt x="352" y="861"/>
                        <a:pt x="208" y="701"/>
                        <a:pt x="208" y="526"/>
                      </a:cubicBezTo>
                      <a:cubicBezTo>
                        <a:pt x="208" y="350"/>
                        <a:pt x="352" y="191"/>
                        <a:pt x="528" y="191"/>
                      </a:cubicBezTo>
                      <a:close/>
                      <a:moveTo>
                        <a:pt x="528" y="0"/>
                      </a:moveTo>
                      <a:cubicBezTo>
                        <a:pt x="240" y="0"/>
                        <a:pt x="0" y="239"/>
                        <a:pt x="0" y="526"/>
                      </a:cubicBezTo>
                      <a:cubicBezTo>
                        <a:pt x="0" y="813"/>
                        <a:pt x="240" y="1052"/>
                        <a:pt x="528" y="1052"/>
                      </a:cubicBezTo>
                      <a:cubicBezTo>
                        <a:pt x="656" y="1052"/>
                        <a:pt x="784" y="1004"/>
                        <a:pt x="880" y="924"/>
                      </a:cubicBezTo>
                      <a:cubicBezTo>
                        <a:pt x="1280" y="1339"/>
                        <a:pt x="1280" y="1339"/>
                        <a:pt x="1280" y="1339"/>
                      </a:cubicBezTo>
                      <a:cubicBezTo>
                        <a:pt x="1312" y="1371"/>
                        <a:pt x="1376" y="1371"/>
                        <a:pt x="1408" y="1339"/>
                      </a:cubicBezTo>
                      <a:cubicBezTo>
                        <a:pt x="1408" y="1339"/>
                        <a:pt x="1408" y="1339"/>
                        <a:pt x="1408" y="1339"/>
                      </a:cubicBezTo>
                      <a:cubicBezTo>
                        <a:pt x="1440" y="1307"/>
                        <a:pt x="1440" y="1243"/>
                        <a:pt x="1408" y="1211"/>
                      </a:cubicBezTo>
                      <a:cubicBezTo>
                        <a:pt x="976" y="797"/>
                        <a:pt x="976" y="797"/>
                        <a:pt x="976" y="797"/>
                      </a:cubicBezTo>
                      <a:cubicBezTo>
                        <a:pt x="1040" y="717"/>
                        <a:pt x="1056" y="621"/>
                        <a:pt x="1056" y="526"/>
                      </a:cubicBezTo>
                      <a:cubicBezTo>
                        <a:pt x="1056" y="239"/>
                        <a:pt x="816" y="0"/>
                        <a:pt x="5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cxnSp>
              <p:nvCxnSpPr>
                <p:cNvPr id="353" name="Straight Connector 352"/>
                <p:cNvCxnSpPr/>
                <p:nvPr/>
              </p:nvCxnSpPr>
              <p:spPr>
                <a:xfrm>
                  <a:off x="3366983" y="625545"/>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3366983" y="67283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3366983" y="720120"/>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3366983" y="767407"/>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3366983" y="814694"/>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3366983" y="86198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3366983" y="909269"/>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3366983" y="956558"/>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2838450" y="1767176"/>
                <a:ext cx="1223963" cy="766474"/>
                <a:chOff x="2838450" y="1767176"/>
                <a:chExt cx="1223963" cy="766474"/>
              </a:xfrm>
            </p:grpSpPr>
            <p:grpSp>
              <p:nvGrpSpPr>
                <p:cNvPr id="335" name="Group 334"/>
                <p:cNvGrpSpPr/>
                <p:nvPr/>
              </p:nvGrpSpPr>
              <p:grpSpPr>
                <a:xfrm>
                  <a:off x="2838450" y="1767176"/>
                  <a:ext cx="1223963" cy="766474"/>
                  <a:chOff x="2439988" y="1517650"/>
                  <a:chExt cx="1622425" cy="1016000"/>
                </a:xfrm>
              </p:grpSpPr>
              <p:sp>
                <p:nvSpPr>
                  <p:cNvPr id="337" name="Rectangle 336"/>
                  <p:cNvSpPr/>
                  <p:nvPr/>
                </p:nvSpPr>
                <p:spPr bwMode="auto">
                  <a:xfrm>
                    <a:off x="2501924" y="1605756"/>
                    <a:ext cx="1508101" cy="830475"/>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38" name="Group 158"/>
                  <p:cNvGrpSpPr>
                    <a:grpSpLocks noChangeAspect="1"/>
                  </p:cNvGrpSpPr>
                  <p:nvPr/>
                </p:nvGrpSpPr>
                <p:grpSpPr bwMode="auto">
                  <a:xfrm>
                    <a:off x="2439988" y="1517650"/>
                    <a:ext cx="1622425" cy="1016000"/>
                    <a:chOff x="1537" y="956"/>
                    <a:chExt cx="1022" cy="640"/>
                  </a:xfrm>
                </p:grpSpPr>
                <p:sp>
                  <p:nvSpPr>
                    <p:cNvPr id="339" name="Freeform 159"/>
                    <p:cNvSpPr>
                      <a:spLocks noEditPoints="1"/>
                    </p:cNvSpPr>
                    <p:nvPr/>
                  </p:nvSpPr>
                  <p:spPr bwMode="auto">
                    <a:xfrm>
                      <a:off x="1537" y="956"/>
                      <a:ext cx="1022" cy="640"/>
                    </a:xfrm>
                    <a:custGeom>
                      <a:avLst/>
                      <a:gdLst>
                        <a:gd name="T0" fmla="*/ 284 w 289"/>
                        <a:gd name="T1" fmla="*/ 0 h 180"/>
                        <a:gd name="T2" fmla="*/ 4 w 289"/>
                        <a:gd name="T3" fmla="*/ 0 h 180"/>
                        <a:gd name="T4" fmla="*/ 0 w 289"/>
                        <a:gd name="T5" fmla="*/ 5 h 180"/>
                        <a:gd name="T6" fmla="*/ 0 w 289"/>
                        <a:gd name="T7" fmla="*/ 175 h 180"/>
                        <a:gd name="T8" fmla="*/ 4 w 289"/>
                        <a:gd name="T9" fmla="*/ 180 h 180"/>
                        <a:gd name="T10" fmla="*/ 284 w 289"/>
                        <a:gd name="T11" fmla="*/ 180 h 180"/>
                        <a:gd name="T12" fmla="*/ 289 w 289"/>
                        <a:gd name="T13" fmla="*/ 175 h 180"/>
                        <a:gd name="T14" fmla="*/ 289 w 289"/>
                        <a:gd name="T15" fmla="*/ 5 h 180"/>
                        <a:gd name="T16" fmla="*/ 284 w 289"/>
                        <a:gd name="T17" fmla="*/ 0 h 180"/>
                        <a:gd name="T18" fmla="*/ 275 w 289"/>
                        <a:gd name="T19" fmla="*/ 157 h 180"/>
                        <a:gd name="T20" fmla="*/ 271 w 289"/>
                        <a:gd name="T21" fmla="*/ 161 h 180"/>
                        <a:gd name="T22" fmla="*/ 18 w 289"/>
                        <a:gd name="T23" fmla="*/ 161 h 180"/>
                        <a:gd name="T24" fmla="*/ 14 w 289"/>
                        <a:gd name="T25" fmla="*/ 157 h 180"/>
                        <a:gd name="T26" fmla="*/ 14 w 289"/>
                        <a:gd name="T27" fmla="*/ 21 h 180"/>
                        <a:gd name="T28" fmla="*/ 18 w 289"/>
                        <a:gd name="T29" fmla="*/ 17 h 180"/>
                        <a:gd name="T30" fmla="*/ 271 w 289"/>
                        <a:gd name="T31" fmla="*/ 17 h 180"/>
                        <a:gd name="T32" fmla="*/ 275 w 289"/>
                        <a:gd name="T33" fmla="*/ 21 h 180"/>
                        <a:gd name="T34" fmla="*/ 275 w 289"/>
                        <a:gd name="T35"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80">
                          <a:moveTo>
                            <a:pt x="284" y="0"/>
                          </a:moveTo>
                          <a:cubicBezTo>
                            <a:pt x="4" y="0"/>
                            <a:pt x="4" y="0"/>
                            <a:pt x="4" y="0"/>
                          </a:cubicBezTo>
                          <a:cubicBezTo>
                            <a:pt x="2" y="0"/>
                            <a:pt x="0" y="2"/>
                            <a:pt x="0" y="5"/>
                          </a:cubicBezTo>
                          <a:cubicBezTo>
                            <a:pt x="0" y="175"/>
                            <a:pt x="0" y="175"/>
                            <a:pt x="0" y="175"/>
                          </a:cubicBezTo>
                          <a:cubicBezTo>
                            <a:pt x="0" y="178"/>
                            <a:pt x="2" y="180"/>
                            <a:pt x="4" y="180"/>
                          </a:cubicBezTo>
                          <a:cubicBezTo>
                            <a:pt x="284" y="180"/>
                            <a:pt x="284" y="180"/>
                            <a:pt x="284" y="180"/>
                          </a:cubicBezTo>
                          <a:cubicBezTo>
                            <a:pt x="287" y="180"/>
                            <a:pt x="289" y="178"/>
                            <a:pt x="289" y="175"/>
                          </a:cubicBezTo>
                          <a:cubicBezTo>
                            <a:pt x="289" y="5"/>
                            <a:pt x="289" y="5"/>
                            <a:pt x="289" y="5"/>
                          </a:cubicBezTo>
                          <a:cubicBezTo>
                            <a:pt x="289" y="2"/>
                            <a:pt x="287" y="0"/>
                            <a:pt x="284" y="0"/>
                          </a:cubicBezTo>
                          <a:close/>
                          <a:moveTo>
                            <a:pt x="275" y="157"/>
                          </a:moveTo>
                          <a:cubicBezTo>
                            <a:pt x="275" y="160"/>
                            <a:pt x="273" y="161"/>
                            <a:pt x="271" y="161"/>
                          </a:cubicBezTo>
                          <a:cubicBezTo>
                            <a:pt x="18" y="161"/>
                            <a:pt x="18" y="161"/>
                            <a:pt x="18" y="161"/>
                          </a:cubicBezTo>
                          <a:cubicBezTo>
                            <a:pt x="16" y="161"/>
                            <a:pt x="14" y="160"/>
                            <a:pt x="14" y="157"/>
                          </a:cubicBezTo>
                          <a:cubicBezTo>
                            <a:pt x="14" y="21"/>
                            <a:pt x="14" y="21"/>
                            <a:pt x="14" y="21"/>
                          </a:cubicBezTo>
                          <a:cubicBezTo>
                            <a:pt x="14" y="19"/>
                            <a:pt x="16" y="17"/>
                            <a:pt x="18" y="17"/>
                          </a:cubicBezTo>
                          <a:cubicBezTo>
                            <a:pt x="271" y="17"/>
                            <a:pt x="271" y="17"/>
                            <a:pt x="271" y="17"/>
                          </a:cubicBezTo>
                          <a:cubicBezTo>
                            <a:pt x="273" y="17"/>
                            <a:pt x="275" y="19"/>
                            <a:pt x="275" y="21"/>
                          </a:cubicBezTo>
                          <a:lnTo>
                            <a:pt x="275"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6" name="Oval 160"/>
                    <p:cNvSpPr>
                      <a:spLocks noChangeArrowheads="1"/>
                    </p:cNvSpPr>
                    <p:nvPr/>
                  </p:nvSpPr>
                  <p:spPr bwMode="auto">
                    <a:xfrm>
                      <a:off x="2036" y="1550"/>
                      <a:ext cx="25"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336" name="Freeform 23"/>
                <p:cNvSpPr>
                  <a:spLocks noChangeAspect="1" noEditPoints="1"/>
                </p:cNvSpPr>
                <p:nvPr/>
              </p:nvSpPr>
              <p:spPr bwMode="auto">
                <a:xfrm>
                  <a:off x="3098093" y="2038982"/>
                  <a:ext cx="704677" cy="22286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0" name="Group 299"/>
              <p:cNvGrpSpPr>
                <a:grpSpLocks noChangeAspect="1"/>
              </p:cNvGrpSpPr>
              <p:nvPr/>
            </p:nvGrpSpPr>
            <p:grpSpPr bwMode="auto">
              <a:xfrm>
                <a:off x="292100" y="1517955"/>
                <a:ext cx="1885896" cy="1015695"/>
                <a:chOff x="-158" y="615"/>
                <a:chExt cx="2048" cy="1103"/>
              </a:xfrm>
            </p:grpSpPr>
            <p:sp>
              <p:nvSpPr>
                <p:cNvPr id="311" name="Freeform 300"/>
                <p:cNvSpPr>
                  <a:spLocks/>
                </p:cNvSpPr>
                <p:nvPr/>
              </p:nvSpPr>
              <p:spPr bwMode="auto">
                <a:xfrm>
                  <a:off x="102" y="615"/>
                  <a:ext cx="1532" cy="984"/>
                </a:xfrm>
                <a:custGeom>
                  <a:avLst/>
                  <a:gdLst>
                    <a:gd name="T0" fmla="*/ 625 w 646"/>
                    <a:gd name="T1" fmla="*/ 0 h 414"/>
                    <a:gd name="T2" fmla="*/ 22 w 646"/>
                    <a:gd name="T3" fmla="*/ 0 h 414"/>
                    <a:gd name="T4" fmla="*/ 0 w 646"/>
                    <a:gd name="T5" fmla="*/ 22 h 414"/>
                    <a:gd name="T6" fmla="*/ 0 w 646"/>
                    <a:gd name="T7" fmla="*/ 393 h 414"/>
                    <a:gd name="T8" fmla="*/ 22 w 646"/>
                    <a:gd name="T9" fmla="*/ 414 h 414"/>
                    <a:gd name="T10" fmla="*/ 625 w 646"/>
                    <a:gd name="T11" fmla="*/ 414 h 414"/>
                    <a:gd name="T12" fmla="*/ 646 w 646"/>
                    <a:gd name="T13" fmla="*/ 393 h 414"/>
                    <a:gd name="T14" fmla="*/ 646 w 646"/>
                    <a:gd name="T15" fmla="*/ 22 h 414"/>
                    <a:gd name="T16" fmla="*/ 625 w 646"/>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4">
                      <a:moveTo>
                        <a:pt x="625" y="0"/>
                      </a:moveTo>
                      <a:cubicBezTo>
                        <a:pt x="22" y="0"/>
                        <a:pt x="22" y="0"/>
                        <a:pt x="22" y="0"/>
                      </a:cubicBezTo>
                      <a:cubicBezTo>
                        <a:pt x="11" y="0"/>
                        <a:pt x="0" y="9"/>
                        <a:pt x="0" y="22"/>
                      </a:cubicBezTo>
                      <a:cubicBezTo>
                        <a:pt x="0" y="393"/>
                        <a:pt x="0" y="393"/>
                        <a:pt x="0" y="393"/>
                      </a:cubicBezTo>
                      <a:cubicBezTo>
                        <a:pt x="0" y="406"/>
                        <a:pt x="11" y="414"/>
                        <a:pt x="22" y="414"/>
                      </a:cubicBezTo>
                      <a:cubicBezTo>
                        <a:pt x="625" y="414"/>
                        <a:pt x="625" y="414"/>
                        <a:pt x="625" y="414"/>
                      </a:cubicBezTo>
                      <a:cubicBezTo>
                        <a:pt x="638" y="414"/>
                        <a:pt x="646" y="406"/>
                        <a:pt x="646" y="393"/>
                      </a:cubicBezTo>
                      <a:cubicBezTo>
                        <a:pt x="646" y="22"/>
                        <a:pt x="646" y="22"/>
                        <a:pt x="646" y="22"/>
                      </a:cubicBezTo>
                      <a:cubicBezTo>
                        <a:pt x="646" y="9"/>
                        <a:pt x="638" y="0"/>
                        <a:pt x="62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2" name="Freeform 301"/>
                <p:cNvSpPr>
                  <a:spLocks/>
                </p:cNvSpPr>
                <p:nvPr/>
              </p:nvSpPr>
              <p:spPr bwMode="auto">
                <a:xfrm>
                  <a:off x="169" y="672"/>
                  <a:ext cx="1398" cy="865"/>
                </a:xfrm>
                <a:custGeom>
                  <a:avLst/>
                  <a:gdLst>
                    <a:gd name="T0" fmla="*/ 590 w 590"/>
                    <a:gd name="T1" fmla="*/ 364 h 364"/>
                    <a:gd name="T2" fmla="*/ 0 w 590"/>
                    <a:gd name="T3" fmla="*/ 364 h 364"/>
                    <a:gd name="T4" fmla="*/ 0 w 590"/>
                    <a:gd name="T5" fmla="*/ 0 h 364"/>
                    <a:gd name="T6" fmla="*/ 590 w 590"/>
                    <a:gd name="T7" fmla="*/ 0 h 364"/>
                    <a:gd name="T8" fmla="*/ 590 w 590"/>
                    <a:gd name="T9" fmla="*/ 364 h 364"/>
                  </a:gdLst>
                  <a:ahLst/>
                  <a:cxnLst>
                    <a:cxn ang="0">
                      <a:pos x="T0" y="T1"/>
                    </a:cxn>
                    <a:cxn ang="0">
                      <a:pos x="T2" y="T3"/>
                    </a:cxn>
                    <a:cxn ang="0">
                      <a:pos x="T4" y="T5"/>
                    </a:cxn>
                    <a:cxn ang="0">
                      <a:pos x="T6" y="T7"/>
                    </a:cxn>
                    <a:cxn ang="0">
                      <a:pos x="T8" y="T9"/>
                    </a:cxn>
                  </a:cxnLst>
                  <a:rect l="0" t="0" r="r" b="b"/>
                  <a:pathLst>
                    <a:path w="590" h="364">
                      <a:moveTo>
                        <a:pt x="590" y="364"/>
                      </a:moveTo>
                      <a:cubicBezTo>
                        <a:pt x="0" y="364"/>
                        <a:pt x="0" y="364"/>
                        <a:pt x="0" y="364"/>
                      </a:cubicBezTo>
                      <a:cubicBezTo>
                        <a:pt x="0" y="0"/>
                        <a:pt x="0" y="0"/>
                        <a:pt x="0" y="0"/>
                      </a:cubicBezTo>
                      <a:cubicBezTo>
                        <a:pt x="590" y="0"/>
                        <a:pt x="590" y="0"/>
                        <a:pt x="590" y="0"/>
                      </a:cubicBezTo>
                      <a:cubicBezTo>
                        <a:pt x="590" y="364"/>
                        <a:pt x="590" y="364"/>
                        <a:pt x="590" y="364"/>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3" name="Freeform 302"/>
                <p:cNvSpPr>
                  <a:spLocks/>
                </p:cNvSpPr>
                <p:nvPr/>
              </p:nvSpPr>
              <p:spPr bwMode="auto">
                <a:xfrm>
                  <a:off x="-158" y="1637"/>
                  <a:ext cx="2048" cy="81"/>
                </a:xfrm>
                <a:custGeom>
                  <a:avLst/>
                  <a:gdLst>
                    <a:gd name="T0" fmla="*/ 493 w 864"/>
                    <a:gd name="T1" fmla="*/ 0 h 34"/>
                    <a:gd name="T2" fmla="*/ 493 w 864"/>
                    <a:gd name="T3" fmla="*/ 4 h 34"/>
                    <a:gd name="T4" fmla="*/ 484 w 864"/>
                    <a:gd name="T5" fmla="*/ 10 h 34"/>
                    <a:gd name="T6" fmla="*/ 383 w 864"/>
                    <a:gd name="T7" fmla="*/ 10 h 34"/>
                    <a:gd name="T8" fmla="*/ 374 w 864"/>
                    <a:gd name="T9" fmla="*/ 4 h 34"/>
                    <a:gd name="T10" fmla="*/ 374 w 864"/>
                    <a:gd name="T11" fmla="*/ 0 h 34"/>
                    <a:gd name="T12" fmla="*/ 0 w 864"/>
                    <a:gd name="T13" fmla="*/ 0 h 34"/>
                    <a:gd name="T14" fmla="*/ 0 w 864"/>
                    <a:gd name="T15" fmla="*/ 21 h 34"/>
                    <a:gd name="T16" fmla="*/ 28 w 864"/>
                    <a:gd name="T17" fmla="*/ 34 h 34"/>
                    <a:gd name="T18" fmla="*/ 836 w 864"/>
                    <a:gd name="T19" fmla="*/ 34 h 34"/>
                    <a:gd name="T20" fmla="*/ 864 w 864"/>
                    <a:gd name="T21" fmla="*/ 21 h 34"/>
                    <a:gd name="T22" fmla="*/ 864 w 864"/>
                    <a:gd name="T23" fmla="*/ 0 h 34"/>
                    <a:gd name="T24" fmla="*/ 493 w 864"/>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4">
                      <a:moveTo>
                        <a:pt x="493" y="0"/>
                      </a:moveTo>
                      <a:cubicBezTo>
                        <a:pt x="493" y="4"/>
                        <a:pt x="493" y="4"/>
                        <a:pt x="493" y="4"/>
                      </a:cubicBezTo>
                      <a:cubicBezTo>
                        <a:pt x="493" y="8"/>
                        <a:pt x="488" y="10"/>
                        <a:pt x="484" y="10"/>
                      </a:cubicBezTo>
                      <a:cubicBezTo>
                        <a:pt x="383" y="10"/>
                        <a:pt x="383" y="10"/>
                        <a:pt x="383" y="10"/>
                      </a:cubicBezTo>
                      <a:cubicBezTo>
                        <a:pt x="378" y="10"/>
                        <a:pt x="374" y="8"/>
                        <a:pt x="374" y="4"/>
                      </a:cubicBezTo>
                      <a:cubicBezTo>
                        <a:pt x="374" y="0"/>
                        <a:pt x="374" y="0"/>
                        <a:pt x="374" y="0"/>
                      </a:cubicBezTo>
                      <a:cubicBezTo>
                        <a:pt x="0" y="0"/>
                        <a:pt x="0" y="0"/>
                        <a:pt x="0" y="0"/>
                      </a:cubicBezTo>
                      <a:cubicBezTo>
                        <a:pt x="0" y="21"/>
                        <a:pt x="0" y="21"/>
                        <a:pt x="0" y="21"/>
                      </a:cubicBezTo>
                      <a:cubicBezTo>
                        <a:pt x="0" y="21"/>
                        <a:pt x="20" y="34"/>
                        <a:pt x="28" y="34"/>
                      </a:cubicBezTo>
                      <a:cubicBezTo>
                        <a:pt x="836" y="34"/>
                        <a:pt x="836" y="34"/>
                        <a:pt x="836" y="34"/>
                      </a:cubicBezTo>
                      <a:cubicBezTo>
                        <a:pt x="845" y="34"/>
                        <a:pt x="864" y="21"/>
                        <a:pt x="864" y="21"/>
                      </a:cubicBezTo>
                      <a:cubicBezTo>
                        <a:pt x="864" y="0"/>
                        <a:pt x="864" y="0"/>
                        <a:pt x="864" y="0"/>
                      </a:cubicBezTo>
                      <a:lnTo>
                        <a:pt x="4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4" name="Rectangle 303"/>
                <p:cNvSpPr>
                  <a:spLocks noChangeArrowheads="1"/>
                </p:cNvSpPr>
                <p:nvPr/>
              </p:nvSpPr>
              <p:spPr bwMode="auto">
                <a:xfrm>
                  <a:off x="169" y="672"/>
                  <a:ext cx="1398" cy="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5" name="Rectangle 304"/>
                <p:cNvSpPr>
                  <a:spLocks noChangeArrowheads="1"/>
                </p:cNvSpPr>
                <p:nvPr/>
              </p:nvSpPr>
              <p:spPr bwMode="auto">
                <a:xfrm>
                  <a:off x="169" y="672"/>
                  <a:ext cx="139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6" name="Rectangle 305"/>
                <p:cNvSpPr>
                  <a:spLocks noChangeArrowheads="1"/>
                </p:cNvSpPr>
                <p:nvPr/>
              </p:nvSpPr>
              <p:spPr bwMode="auto">
                <a:xfrm>
                  <a:off x="240" y="753"/>
                  <a:ext cx="1251" cy="1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2" name="Rectangle 306"/>
                <p:cNvSpPr>
                  <a:spLocks noChangeArrowheads="1"/>
                </p:cNvSpPr>
                <p:nvPr/>
              </p:nvSpPr>
              <p:spPr bwMode="auto">
                <a:xfrm>
                  <a:off x="287" y="793"/>
                  <a:ext cx="621" cy="7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3" name="Rectangle 307"/>
                <p:cNvSpPr>
                  <a:spLocks noChangeArrowheads="1"/>
                </p:cNvSpPr>
                <p:nvPr/>
              </p:nvSpPr>
              <p:spPr bwMode="auto">
                <a:xfrm>
                  <a:off x="1245" y="812"/>
                  <a:ext cx="19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4" name="Rectangle 308"/>
                <p:cNvSpPr>
                  <a:spLocks noChangeArrowheads="1"/>
                </p:cNvSpPr>
                <p:nvPr/>
              </p:nvSpPr>
              <p:spPr bwMode="auto">
                <a:xfrm>
                  <a:off x="240" y="995"/>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5" name="Rectangle 309"/>
                <p:cNvSpPr>
                  <a:spLocks noChangeArrowheads="1"/>
                </p:cNvSpPr>
                <p:nvPr/>
              </p:nvSpPr>
              <p:spPr bwMode="auto">
                <a:xfrm>
                  <a:off x="240" y="995"/>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6" name="Rectangle 310"/>
                <p:cNvSpPr>
                  <a:spLocks noChangeArrowheads="1"/>
                </p:cNvSpPr>
                <p:nvPr/>
              </p:nvSpPr>
              <p:spPr bwMode="auto">
                <a:xfrm>
                  <a:off x="240" y="111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7" name="Rectangle 311"/>
                <p:cNvSpPr>
                  <a:spLocks noChangeArrowheads="1"/>
                </p:cNvSpPr>
                <p:nvPr/>
              </p:nvSpPr>
              <p:spPr bwMode="auto">
                <a:xfrm>
                  <a:off x="240" y="111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8" name="Rectangle 312"/>
                <p:cNvSpPr>
                  <a:spLocks noChangeArrowheads="1"/>
                </p:cNvSpPr>
                <p:nvPr/>
              </p:nvSpPr>
              <p:spPr bwMode="auto">
                <a:xfrm>
                  <a:off x="240" y="1226"/>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9" name="Rectangle 313"/>
                <p:cNvSpPr>
                  <a:spLocks noChangeArrowheads="1"/>
                </p:cNvSpPr>
                <p:nvPr/>
              </p:nvSpPr>
              <p:spPr bwMode="auto">
                <a:xfrm>
                  <a:off x="240" y="1226"/>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0" name="Rectangle 314"/>
                <p:cNvSpPr>
                  <a:spLocks noChangeArrowheads="1"/>
                </p:cNvSpPr>
                <p:nvPr/>
              </p:nvSpPr>
              <p:spPr bwMode="auto">
                <a:xfrm>
                  <a:off x="240" y="134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2" name="Rectangle 315"/>
                <p:cNvSpPr>
                  <a:spLocks noChangeArrowheads="1"/>
                </p:cNvSpPr>
                <p:nvPr/>
              </p:nvSpPr>
              <p:spPr bwMode="auto">
                <a:xfrm>
                  <a:off x="240" y="134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3" name="Rectangle 316"/>
                <p:cNvSpPr>
                  <a:spLocks noChangeArrowheads="1"/>
                </p:cNvSpPr>
                <p:nvPr/>
              </p:nvSpPr>
              <p:spPr bwMode="auto">
                <a:xfrm>
                  <a:off x="240" y="1449"/>
                  <a:ext cx="1251"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4" name="Freeform 332"/>
                <p:cNvSpPr>
                  <a:spLocks/>
                </p:cNvSpPr>
                <p:nvPr/>
              </p:nvSpPr>
              <p:spPr bwMode="auto">
                <a:xfrm>
                  <a:off x="626" y="1000"/>
                  <a:ext cx="5" cy="2"/>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2" y="1"/>
                        <a:pt x="2" y="1"/>
                        <a:pt x="2" y="1"/>
                      </a:cubicBezTo>
                      <a:cubicBezTo>
                        <a:pt x="2" y="1"/>
                        <a:pt x="1" y="1"/>
                        <a:pt x="1"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300" name="Group 299"/>
            <p:cNvGrpSpPr/>
            <p:nvPr/>
          </p:nvGrpSpPr>
          <p:grpSpPr>
            <a:xfrm>
              <a:off x="2423526" y="2090738"/>
              <a:ext cx="316257" cy="623212"/>
              <a:chOff x="2423526" y="2090738"/>
              <a:chExt cx="316257" cy="623212"/>
            </a:xfrm>
          </p:grpSpPr>
          <p:pic>
            <p:nvPicPr>
              <p:cNvPr id="301" name="Picture 300"/>
              <p:cNvPicPr>
                <a:picLocks noChangeAspect="1"/>
              </p:cNvPicPr>
              <p:nvPr/>
            </p:nvPicPr>
            <p:blipFill>
              <a:blip r:embed="rId18"/>
              <a:stretch>
                <a:fillRect/>
              </a:stretch>
            </p:blipFill>
            <p:spPr>
              <a:xfrm>
                <a:off x="2423526" y="2090738"/>
                <a:ext cx="316257" cy="623212"/>
              </a:xfrm>
              <a:prstGeom prst="rect">
                <a:avLst/>
              </a:prstGeom>
            </p:spPr>
          </p:pic>
          <p:grpSp>
            <p:nvGrpSpPr>
              <p:cNvPr id="302" name="Group 301"/>
              <p:cNvGrpSpPr/>
              <p:nvPr/>
            </p:nvGrpSpPr>
            <p:grpSpPr>
              <a:xfrm>
                <a:off x="2451472" y="2218095"/>
                <a:ext cx="260365" cy="417911"/>
                <a:chOff x="2450306" y="2218095"/>
                <a:chExt cx="260365" cy="417911"/>
              </a:xfrm>
            </p:grpSpPr>
            <p:sp>
              <p:nvSpPr>
                <p:cNvPr id="303" name="Rectangle 302"/>
                <p:cNvSpPr/>
                <p:nvPr/>
              </p:nvSpPr>
              <p:spPr bwMode="auto">
                <a:xfrm>
                  <a:off x="2450306" y="2218095"/>
                  <a:ext cx="260365" cy="417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Freeform 5"/>
                <p:cNvSpPr>
                  <a:spLocks/>
                </p:cNvSpPr>
                <p:nvPr/>
              </p:nvSpPr>
              <p:spPr bwMode="auto">
                <a:xfrm>
                  <a:off x="2503825" y="2335433"/>
                  <a:ext cx="153326" cy="183235"/>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grpSp>
        <p:nvGrpSpPr>
          <p:cNvPr id="535" name="Group 534"/>
          <p:cNvGrpSpPr/>
          <p:nvPr/>
        </p:nvGrpSpPr>
        <p:grpSpPr>
          <a:xfrm>
            <a:off x="5381285" y="1314690"/>
            <a:ext cx="1827252" cy="1558413"/>
            <a:chOff x="5381285" y="1314690"/>
            <a:chExt cx="1827252" cy="1558413"/>
          </a:xfrm>
        </p:grpSpPr>
        <p:grpSp>
          <p:nvGrpSpPr>
            <p:cNvPr id="537" name="Group 536"/>
            <p:cNvGrpSpPr/>
            <p:nvPr/>
          </p:nvGrpSpPr>
          <p:grpSpPr>
            <a:xfrm>
              <a:off x="5381285" y="1533858"/>
              <a:ext cx="676616" cy="1284998"/>
              <a:chOff x="5651685" y="-476444"/>
              <a:chExt cx="1669255" cy="2809977"/>
            </a:xfrm>
          </p:grpSpPr>
          <p:sp>
            <p:nvSpPr>
              <p:cNvPr id="595" name="Rectangle 594"/>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6" name="Freeform 595"/>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98" name="Group 597"/>
              <p:cNvGrpSpPr/>
              <p:nvPr/>
            </p:nvGrpSpPr>
            <p:grpSpPr>
              <a:xfrm>
                <a:off x="6124436" y="2123612"/>
                <a:ext cx="723752" cy="98117"/>
                <a:chOff x="6147223" y="2123612"/>
                <a:chExt cx="723752" cy="98117"/>
              </a:xfrm>
            </p:grpSpPr>
            <p:sp>
              <p:nvSpPr>
                <p:cNvPr id="599" name="Rounded Rectangle 598"/>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0" name="Oval 599"/>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1" name="Oval 600"/>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538" name="Group 537"/>
            <p:cNvGrpSpPr/>
            <p:nvPr/>
          </p:nvGrpSpPr>
          <p:grpSpPr>
            <a:xfrm>
              <a:off x="6515042" y="1543701"/>
              <a:ext cx="693495" cy="1245756"/>
              <a:chOff x="6639402" y="-1425066"/>
              <a:chExt cx="675798" cy="1213966"/>
            </a:xfrm>
          </p:grpSpPr>
          <p:sp>
            <p:nvSpPr>
              <p:cNvPr id="593"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4" name="Rectangle 593"/>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39"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0"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4"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5"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6"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8"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9"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0"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1"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2" name="Rectangle 30"/>
            <p:cNvSpPr>
              <a:spLocks noChangeArrowheads="1"/>
            </p:cNvSpPr>
            <p:nvPr/>
          </p:nvSpPr>
          <p:spPr bwMode="auto">
            <a:xfrm>
              <a:off x="6669082" y="2477641"/>
              <a:ext cx="45719" cy="1816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3"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4"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5"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6"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7"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8"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9"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560" name="Group 361"/>
            <p:cNvGrpSpPr>
              <a:grpSpLocks noChangeAspect="1"/>
            </p:cNvGrpSpPr>
            <p:nvPr/>
          </p:nvGrpSpPr>
          <p:grpSpPr bwMode="auto">
            <a:xfrm>
              <a:off x="5951133" y="1619769"/>
              <a:ext cx="653662" cy="1067595"/>
              <a:chOff x="3756" y="912"/>
              <a:chExt cx="409" cy="668"/>
            </a:xfrm>
          </p:grpSpPr>
          <p:sp>
            <p:nvSpPr>
              <p:cNvPr id="578" name="Rectangle 362"/>
              <p:cNvSpPr>
                <a:spLocks noChangeArrowheads="1"/>
              </p:cNvSpPr>
              <p:nvPr/>
            </p:nvSpPr>
            <p:spPr bwMode="auto">
              <a:xfrm>
                <a:off x="3756" y="912"/>
                <a:ext cx="91"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9" name="Rectangle 363"/>
              <p:cNvSpPr>
                <a:spLocks noChangeArrowheads="1"/>
              </p:cNvSpPr>
              <p:nvPr/>
            </p:nvSpPr>
            <p:spPr bwMode="auto">
              <a:xfrm>
                <a:off x="3857"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0" name="Rectangle 364"/>
              <p:cNvSpPr>
                <a:spLocks noChangeArrowheads="1"/>
              </p:cNvSpPr>
              <p:nvPr/>
            </p:nvSpPr>
            <p:spPr bwMode="auto">
              <a:xfrm>
                <a:off x="3963"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1" name="Rectangle 365"/>
              <p:cNvSpPr>
                <a:spLocks noChangeArrowheads="1"/>
              </p:cNvSpPr>
              <p:nvPr/>
            </p:nvSpPr>
            <p:spPr bwMode="auto">
              <a:xfrm>
                <a:off x="4069"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2" name="Rectangle 366"/>
              <p:cNvSpPr>
                <a:spLocks noChangeArrowheads="1"/>
              </p:cNvSpPr>
              <p:nvPr/>
            </p:nvSpPr>
            <p:spPr bwMode="auto">
              <a:xfrm>
                <a:off x="3756" y="1221"/>
                <a:ext cx="197" cy="19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3" name="Rectangle 367"/>
              <p:cNvSpPr>
                <a:spLocks noChangeArrowheads="1"/>
              </p:cNvSpPr>
              <p:nvPr/>
            </p:nvSpPr>
            <p:spPr bwMode="auto">
              <a:xfrm>
                <a:off x="3756" y="1430"/>
                <a:ext cx="409" cy="1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4" name="Rectangle 368"/>
              <p:cNvSpPr>
                <a:spLocks noChangeArrowheads="1"/>
              </p:cNvSpPr>
              <p:nvPr/>
            </p:nvSpPr>
            <p:spPr bwMode="auto">
              <a:xfrm>
                <a:off x="3963" y="1221"/>
                <a:ext cx="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5" name="Rectangle 369"/>
              <p:cNvSpPr>
                <a:spLocks noChangeArrowheads="1"/>
              </p:cNvSpPr>
              <p:nvPr/>
            </p:nvSpPr>
            <p:spPr bwMode="auto">
              <a:xfrm>
                <a:off x="4069" y="1221"/>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6" name="Rectangle 370"/>
              <p:cNvSpPr>
                <a:spLocks noChangeArrowheads="1"/>
              </p:cNvSpPr>
              <p:nvPr/>
            </p:nvSpPr>
            <p:spPr bwMode="auto">
              <a:xfrm>
                <a:off x="3963" y="1321"/>
                <a:ext cx="9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7" name="Rectangle 371"/>
              <p:cNvSpPr>
                <a:spLocks noChangeArrowheads="1"/>
              </p:cNvSpPr>
              <p:nvPr/>
            </p:nvSpPr>
            <p:spPr bwMode="auto">
              <a:xfrm>
                <a:off x="4069" y="1321"/>
                <a:ext cx="96" cy="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8" name="Rectangle 372"/>
              <p:cNvSpPr>
                <a:spLocks noChangeArrowheads="1"/>
              </p:cNvSpPr>
              <p:nvPr/>
            </p:nvSpPr>
            <p:spPr bwMode="auto">
              <a:xfrm>
                <a:off x="3756" y="1017"/>
                <a:ext cx="91" cy="8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9" name="Rectangle 373"/>
              <p:cNvSpPr>
                <a:spLocks noChangeArrowheads="1"/>
              </p:cNvSpPr>
              <p:nvPr/>
            </p:nvSpPr>
            <p:spPr bwMode="auto">
              <a:xfrm>
                <a:off x="3857" y="1017"/>
                <a:ext cx="202" cy="1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0" name="Rectangle 374"/>
              <p:cNvSpPr>
                <a:spLocks noChangeArrowheads="1"/>
              </p:cNvSpPr>
              <p:nvPr/>
            </p:nvSpPr>
            <p:spPr bwMode="auto">
              <a:xfrm>
                <a:off x="4069" y="1017"/>
                <a:ext cx="96" cy="89"/>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1" name="Rectangle 375"/>
              <p:cNvSpPr>
                <a:spLocks noChangeArrowheads="1"/>
              </p:cNvSpPr>
              <p:nvPr/>
            </p:nvSpPr>
            <p:spPr bwMode="auto">
              <a:xfrm>
                <a:off x="3756" y="1116"/>
                <a:ext cx="91" cy="9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2" name="Rectangle 377"/>
              <p:cNvSpPr>
                <a:spLocks noChangeArrowheads="1"/>
              </p:cNvSpPr>
              <p:nvPr/>
            </p:nvSpPr>
            <p:spPr bwMode="auto">
              <a:xfrm>
                <a:off x="4069" y="1116"/>
                <a:ext cx="96" cy="9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561"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2" name="Rectangle 561"/>
            <p:cNvSpPr/>
            <p:nvPr/>
          </p:nvSpPr>
          <p:spPr bwMode="auto">
            <a:xfrm>
              <a:off x="6669082" y="1645386"/>
              <a:ext cx="469545" cy="8830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3" name="Rectangle 562"/>
            <p:cNvSpPr/>
            <p:nvPr/>
          </p:nvSpPr>
          <p:spPr bwMode="auto">
            <a:xfrm>
              <a:off x="5419725" y="1745191"/>
              <a:ext cx="463747" cy="8174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64" name="Group 563"/>
            <p:cNvGrpSpPr/>
            <p:nvPr/>
          </p:nvGrpSpPr>
          <p:grpSpPr>
            <a:xfrm>
              <a:off x="6762379" y="1998339"/>
              <a:ext cx="121238" cy="136847"/>
              <a:chOff x="6821706" y="2244827"/>
              <a:chExt cx="122543" cy="138320"/>
            </a:xfrm>
            <a:solidFill>
              <a:schemeClr val="accent6">
                <a:lumMod val="75000"/>
              </a:schemeClr>
            </a:solidFill>
          </p:grpSpPr>
          <p:sp>
            <p:nvSpPr>
              <p:cNvPr id="575" name="Freeform 24"/>
              <p:cNvSpPr>
                <a:spLocks/>
              </p:cNvSpPr>
              <p:nvPr/>
            </p:nvSpPr>
            <p:spPr bwMode="auto">
              <a:xfrm>
                <a:off x="6821706" y="2277082"/>
                <a:ext cx="122543" cy="10606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576" name="Freeform 25"/>
              <p:cNvSpPr>
                <a:spLocks/>
              </p:cNvSpPr>
              <p:nvPr/>
            </p:nvSpPr>
            <p:spPr bwMode="auto">
              <a:xfrm>
                <a:off x="6881337" y="2244827"/>
                <a:ext cx="30680" cy="33485"/>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565" name="Group 564"/>
            <p:cNvGrpSpPr/>
            <p:nvPr/>
          </p:nvGrpSpPr>
          <p:grpSpPr>
            <a:xfrm>
              <a:off x="6744485" y="1563052"/>
              <a:ext cx="157076" cy="1155247"/>
              <a:chOff x="6744485" y="1563052"/>
              <a:chExt cx="157076" cy="1155247"/>
            </a:xfrm>
          </p:grpSpPr>
          <p:sp>
            <p:nvSpPr>
              <p:cNvPr id="570" name="Oval 569"/>
              <p:cNvSpPr/>
              <p:nvPr/>
            </p:nvSpPr>
            <p:spPr bwMode="auto">
              <a:xfrm>
                <a:off x="6769989" y="2612231"/>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71" name="Group 570"/>
              <p:cNvGrpSpPr/>
              <p:nvPr/>
            </p:nvGrpSpPr>
            <p:grpSpPr>
              <a:xfrm>
                <a:off x="6744485" y="1563052"/>
                <a:ext cx="157076" cy="52818"/>
                <a:chOff x="6822277" y="1553528"/>
                <a:chExt cx="157076" cy="52818"/>
              </a:xfrm>
            </p:grpSpPr>
            <p:sp>
              <p:nvSpPr>
                <p:cNvPr id="572" name="Rounded Rectangle 571"/>
                <p:cNvSpPr/>
                <p:nvPr/>
              </p:nvSpPr>
              <p:spPr bwMode="auto">
                <a:xfrm>
                  <a:off x="6869625"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Oval 572"/>
                <p:cNvSpPr/>
                <p:nvPr/>
              </p:nvSpPr>
              <p:spPr bwMode="auto">
                <a:xfrm>
                  <a:off x="6822277"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4" name="Oval 573"/>
                <p:cNvSpPr/>
                <p:nvPr/>
              </p:nvSpPr>
              <p:spPr bwMode="auto">
                <a:xfrm>
                  <a:off x="6902305"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566" name="Group 565"/>
            <p:cNvGrpSpPr/>
            <p:nvPr/>
          </p:nvGrpSpPr>
          <p:grpSpPr>
            <a:xfrm>
              <a:off x="5444705" y="1680019"/>
              <a:ext cx="948506" cy="959249"/>
              <a:chOff x="5444705" y="1765011"/>
              <a:chExt cx="948506" cy="959249"/>
            </a:xfrm>
          </p:grpSpPr>
          <p:sp>
            <p:nvSpPr>
              <p:cNvPr id="567" name="Rectangle 566"/>
              <p:cNvSpPr/>
              <p:nvPr/>
            </p:nvSpPr>
            <p:spPr bwMode="auto">
              <a:xfrm>
                <a:off x="5444705" y="1765011"/>
                <a:ext cx="438767" cy="9592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68" name="Picture 14"/>
              <p:cNvPicPr>
                <a:picLocks noChangeAspect="1" noChangeArrowheads="1"/>
              </p:cNvPicPr>
              <p:nvPr/>
            </p:nvPicPr>
            <p:blipFill>
              <a:blip r:embed="rId16">
                <a:lum bright="100000"/>
                <a:extLst>
                  <a:ext uri="{28A0092B-C50C-407E-A947-70E740481C1C}">
                    <a14:useLocalDpi xmlns:a14="http://schemas.microsoft.com/office/drawing/2010/main" val="0"/>
                  </a:ext>
                </a:extLst>
              </a:blip>
              <a:srcRect/>
              <a:stretch>
                <a:fillRect/>
              </a:stretch>
            </p:blipFill>
            <p:spPr bwMode="auto">
              <a:xfrm>
                <a:off x="5647306" y="2083319"/>
                <a:ext cx="144572" cy="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9" name="Picture 14"/>
              <p:cNvPicPr>
                <a:picLocks noChangeAspect="1" noChangeArrowheads="1"/>
              </p:cNvPicPr>
              <p:nvPr/>
            </p:nvPicPr>
            <p:blipFill rotWithShape="1">
              <a:blip r:embed="rId19">
                <a:extLst>
                  <a:ext uri="{28A0092B-C50C-407E-A947-70E740481C1C}">
                    <a14:useLocalDpi xmlns:a14="http://schemas.microsoft.com/office/drawing/2010/main" val="0"/>
                  </a:ext>
                </a:extLst>
              </a:blip>
              <a:srcRect r="78098"/>
              <a:stretch/>
            </p:blipFill>
            <p:spPr bwMode="auto">
              <a:xfrm>
                <a:off x="6139513" y="1886796"/>
                <a:ext cx="253698" cy="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05" name="Group 604"/>
          <p:cNvGrpSpPr>
            <a:grpSpLocks noChangeAspect="1"/>
          </p:cNvGrpSpPr>
          <p:nvPr/>
        </p:nvGrpSpPr>
        <p:grpSpPr>
          <a:xfrm>
            <a:off x="11214990" y="4261455"/>
            <a:ext cx="401676" cy="566928"/>
            <a:chOff x="1214438" y="4121151"/>
            <a:chExt cx="1558925" cy="2200275"/>
          </a:xfrm>
        </p:grpSpPr>
        <p:sp>
          <p:nvSpPr>
            <p:cNvPr id="606"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7"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3" name="Picture 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265611" y="6313446"/>
            <a:ext cx="830295" cy="200555"/>
          </a:xfrm>
          <a:prstGeom prst="rect">
            <a:avLst/>
          </a:prstGeom>
        </p:spPr>
      </p:pic>
    </p:spTree>
    <p:extLst>
      <p:ext uri="{BB962C8B-B14F-4D97-AF65-F5344CB8AC3E}">
        <p14:creationId xmlns:p14="http://schemas.microsoft.com/office/powerpoint/2010/main" val="3169294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grpId="0" nodeType="withEffect">
                                  <p:stCondLst>
                                    <p:cond delay="0"/>
                                  </p:stCondLst>
                                  <p:childTnLst>
                                    <p:animMotion origin="layout" path="M 1.14373E-6 2.06083E-6 L -0.00651 0.04244 " pathEditMode="relative" rAng="0" ptsTypes="AA">
                                      <p:cBhvr>
                                        <p:cTn id="6" dur="500" fill="hold"/>
                                        <p:tgtEl>
                                          <p:spTgt spid="379"/>
                                        </p:tgtEl>
                                        <p:attrNameLst>
                                          <p:attrName>ppt_x</p:attrName>
                                          <p:attrName>ppt_y</p:attrName>
                                        </p:attrNameLst>
                                      </p:cBhvr>
                                      <p:rCtr x="-332" y="2111"/>
                                    </p:animMotion>
                                  </p:childTnLst>
                                </p:cTn>
                              </p:par>
                              <p:par>
                                <p:cTn id="7" presetID="6" presetClass="emph" presetSubtype="0" decel="100000" fill="hold" grpId="1" nodeType="withEffect">
                                  <p:stCondLst>
                                    <p:cond delay="0"/>
                                  </p:stCondLst>
                                  <p:childTnLst>
                                    <p:animScale>
                                      <p:cBhvr>
                                        <p:cTn id="8" dur="500" fill="hold"/>
                                        <p:tgtEl>
                                          <p:spTgt spid="379"/>
                                        </p:tgtEl>
                                      </p:cBhvr>
                                      <p:by x="84780" y="84780"/>
                                    </p:animScale>
                                  </p:childTnLst>
                                </p:cTn>
                              </p:par>
                              <p:par>
                                <p:cTn id="9" presetID="42" presetClass="path" presetSubtype="0" decel="100000" fill="hold" nodeType="withEffect">
                                  <p:stCondLst>
                                    <p:cond delay="0"/>
                                  </p:stCondLst>
                                  <p:childTnLst>
                                    <p:animMotion origin="layout" path="M 3.29844E-6 3.73128E-6 L -0.00907 0.01566 " pathEditMode="relative" rAng="0" ptsTypes="AA">
                                      <p:cBhvr>
                                        <p:cTn id="10" dur="500" fill="hold"/>
                                        <p:tgtEl>
                                          <p:spTgt spid="380"/>
                                        </p:tgtEl>
                                        <p:attrNameLst>
                                          <p:attrName>ppt_x</p:attrName>
                                          <p:attrName>ppt_y</p:attrName>
                                        </p:attrNameLst>
                                      </p:cBhvr>
                                      <p:rCtr x="-460" y="772"/>
                                    </p:animMotion>
                                  </p:childTnLst>
                                </p:cTn>
                              </p:par>
                              <p:par>
                                <p:cTn id="11" presetID="6" presetClass="emph" presetSubtype="0" decel="100000" fill="hold" nodeType="withEffect">
                                  <p:stCondLst>
                                    <p:cond delay="0"/>
                                  </p:stCondLst>
                                  <p:childTnLst>
                                    <p:animScale>
                                      <p:cBhvr>
                                        <p:cTn id="12" dur="500" fill="hold"/>
                                        <p:tgtEl>
                                          <p:spTgt spid="380"/>
                                        </p:tgtEl>
                                      </p:cBhvr>
                                      <p:by x="84780" y="84780"/>
                                    </p:animScale>
                                  </p:childTnLst>
                                </p:cTn>
                              </p:par>
                              <p:par>
                                <p:cTn id="13" presetID="42" presetClass="path" presetSubtype="0" decel="100000" fill="hold" grpId="0" nodeType="withEffect">
                                  <p:stCondLst>
                                    <p:cond delay="0"/>
                                  </p:stCondLst>
                                  <p:childTnLst>
                                    <p:animMotion origin="layout" path="M -1.86367E-7 -4.59828E-6 L -0.00842 0.09987 " pathEditMode="relative" rAng="0" ptsTypes="AA">
                                      <p:cBhvr>
                                        <p:cTn id="14" dur="500" fill="hold"/>
                                        <p:tgtEl>
                                          <p:spTgt spid="396"/>
                                        </p:tgtEl>
                                        <p:attrNameLst>
                                          <p:attrName>ppt_x</p:attrName>
                                          <p:attrName>ppt_y</p:attrName>
                                        </p:attrNameLst>
                                      </p:cBhvr>
                                      <p:rCtr x="-421" y="4993"/>
                                    </p:animMotion>
                                  </p:childTnLst>
                                </p:cTn>
                              </p:par>
                              <p:par>
                                <p:cTn id="15" presetID="6" presetClass="emph" presetSubtype="0" decel="100000" fill="hold" grpId="1" nodeType="withEffect">
                                  <p:stCondLst>
                                    <p:cond delay="0"/>
                                  </p:stCondLst>
                                  <p:childTnLst>
                                    <p:animScale>
                                      <p:cBhvr>
                                        <p:cTn id="16" dur="500" fill="hold"/>
                                        <p:tgtEl>
                                          <p:spTgt spid="396"/>
                                        </p:tgtEl>
                                      </p:cBhvr>
                                      <p:by x="82980" y="82980"/>
                                    </p:animScale>
                                  </p:childTnLst>
                                </p:cTn>
                              </p:par>
                              <p:par>
                                <p:cTn id="17" presetID="42" presetClass="path" presetSubtype="0" decel="100000" fill="hold" grpId="0" nodeType="withEffect">
                                  <p:stCondLst>
                                    <p:cond delay="0"/>
                                  </p:stCondLst>
                                  <p:childTnLst>
                                    <p:animMotion origin="layout" path="M 3.80904E-6 3.51339E-6 L 0.11705 -0.30164 " pathEditMode="relative" rAng="0" ptsTypes="AA">
                                      <p:cBhvr>
                                        <p:cTn id="18" dur="500" fill="hold"/>
                                        <p:tgtEl>
                                          <p:spTgt spid="397"/>
                                        </p:tgtEl>
                                        <p:attrNameLst>
                                          <p:attrName>ppt_x</p:attrName>
                                          <p:attrName>ppt_y</p:attrName>
                                        </p:attrNameLst>
                                      </p:cBhvr>
                                      <p:rCtr x="5846" y="-15093"/>
                                    </p:animMotion>
                                  </p:childTnLst>
                                </p:cTn>
                              </p:par>
                              <p:par>
                                <p:cTn id="19" presetID="6" presetClass="emph" presetSubtype="0" decel="100000" fill="hold" grpId="1" nodeType="withEffect">
                                  <p:stCondLst>
                                    <p:cond delay="0"/>
                                  </p:stCondLst>
                                  <p:childTnLst>
                                    <p:animScale>
                                      <p:cBhvr>
                                        <p:cTn id="20" dur="500" fill="hold"/>
                                        <p:tgtEl>
                                          <p:spTgt spid="397"/>
                                        </p:tgtEl>
                                      </p:cBhvr>
                                      <p:by x="84440" y="84440"/>
                                    </p:animScale>
                                  </p:childTnLst>
                                </p:cTn>
                              </p:par>
                              <p:par>
                                <p:cTn id="21" presetID="42" presetClass="path" presetSubtype="0" decel="100000" fill="hold" nodeType="withEffect">
                                  <p:stCondLst>
                                    <p:cond delay="0"/>
                                  </p:stCondLst>
                                  <p:childTnLst>
                                    <p:animMotion origin="layout" path="M 1.66965E-6 -1.86564E-6 L -0.01494 0.03722 " pathEditMode="relative" rAng="0" ptsTypes="AA">
                                      <p:cBhvr>
                                        <p:cTn id="22" dur="500" fill="hold"/>
                                        <p:tgtEl>
                                          <p:spTgt spid="398"/>
                                        </p:tgtEl>
                                        <p:attrNameLst>
                                          <p:attrName>ppt_x</p:attrName>
                                          <p:attrName>ppt_y</p:attrName>
                                        </p:attrNameLst>
                                      </p:cBhvr>
                                      <p:rCtr x="-753" y="1861"/>
                                    </p:animMotion>
                                  </p:childTnLst>
                                </p:cTn>
                              </p:par>
                              <p:par>
                                <p:cTn id="23" presetID="6" presetClass="emph" presetSubtype="0" decel="100000" fill="hold" nodeType="withEffect">
                                  <p:stCondLst>
                                    <p:cond delay="0"/>
                                  </p:stCondLst>
                                  <p:childTnLst>
                                    <p:animScale>
                                      <p:cBhvr>
                                        <p:cTn id="24" dur="500" fill="hold"/>
                                        <p:tgtEl>
                                          <p:spTgt spid="398"/>
                                        </p:tgtEl>
                                      </p:cBhvr>
                                      <p:by x="82980" y="82980"/>
                                    </p:animScale>
                                  </p:childTnLst>
                                </p:cTn>
                              </p:par>
                              <p:par>
                                <p:cTn id="25" presetID="42" presetClass="path" presetSubtype="0" decel="100000" fill="hold" nodeType="withEffect">
                                  <p:stCondLst>
                                    <p:cond delay="0"/>
                                  </p:stCondLst>
                                  <p:childTnLst>
                                    <p:animMotion origin="layout" path="M 4.4192E-6 3.73128E-6 L -0.01736 0.01339 " pathEditMode="relative" rAng="0" ptsTypes="AA">
                                      <p:cBhvr>
                                        <p:cTn id="26" dur="500" fill="hold"/>
                                        <p:tgtEl>
                                          <p:spTgt spid="416"/>
                                        </p:tgtEl>
                                        <p:attrNameLst>
                                          <p:attrName>ppt_x</p:attrName>
                                          <p:attrName>ppt_y</p:attrName>
                                        </p:attrNameLst>
                                      </p:cBhvr>
                                      <p:rCtr x="-868" y="658"/>
                                    </p:animMotion>
                                  </p:childTnLst>
                                </p:cTn>
                              </p:par>
                              <p:par>
                                <p:cTn id="27" presetID="6" presetClass="emph" presetSubtype="0" decel="100000" fill="hold" nodeType="withEffect">
                                  <p:stCondLst>
                                    <p:cond delay="0"/>
                                  </p:stCondLst>
                                  <p:childTnLst>
                                    <p:animScale>
                                      <p:cBhvr>
                                        <p:cTn id="28" dur="500" fill="hold"/>
                                        <p:tgtEl>
                                          <p:spTgt spid="416"/>
                                        </p:tgtEl>
                                      </p:cBhvr>
                                      <p:by x="83330" y="83330"/>
                                    </p:animScale>
                                  </p:childTnLst>
                                </p:cTn>
                              </p:par>
                              <p:par>
                                <p:cTn id="29" presetID="42" presetClass="path" presetSubtype="0" decel="100000" fill="hold" grpId="0" nodeType="withEffect">
                                  <p:stCondLst>
                                    <p:cond delay="0"/>
                                  </p:stCondLst>
                                  <p:childTnLst>
                                    <p:animMotion origin="layout" path="M 1.13097E-6 2.36496E-6 L -0.0143 0.05106 " pathEditMode="relative" rAng="0" ptsTypes="AA">
                                      <p:cBhvr>
                                        <p:cTn id="30" dur="500" fill="hold"/>
                                        <p:tgtEl>
                                          <p:spTgt spid="438"/>
                                        </p:tgtEl>
                                        <p:attrNameLst>
                                          <p:attrName>ppt_x</p:attrName>
                                          <p:attrName>ppt_y</p:attrName>
                                        </p:attrNameLst>
                                      </p:cBhvr>
                                      <p:rCtr x="-715" y="2542"/>
                                    </p:animMotion>
                                  </p:childTnLst>
                                </p:cTn>
                              </p:par>
                              <p:par>
                                <p:cTn id="31" presetID="6" presetClass="emph" presetSubtype="0" decel="100000" fill="hold" grpId="1" nodeType="withEffect">
                                  <p:stCondLst>
                                    <p:cond delay="0"/>
                                  </p:stCondLst>
                                  <p:childTnLst>
                                    <p:animScale>
                                      <p:cBhvr>
                                        <p:cTn id="32" dur="500" fill="hold"/>
                                        <p:tgtEl>
                                          <p:spTgt spid="438"/>
                                        </p:tgtEl>
                                      </p:cBhvr>
                                      <p:by x="84780" y="84780"/>
                                    </p:animScale>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945"/>
                                        </p:tgtEl>
                                        <p:attrNameLst>
                                          <p:attrName>style.visibility</p:attrName>
                                        </p:attrNameLst>
                                      </p:cBhvr>
                                      <p:to>
                                        <p:strVal val="visible"/>
                                      </p:to>
                                    </p:set>
                                    <p:animEffect transition="in" filter="fade">
                                      <p:cBhvr>
                                        <p:cTn id="36" dur="500"/>
                                        <p:tgtEl>
                                          <p:spTgt spid="945"/>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946"/>
                                        </p:tgtEl>
                                      </p:cBhvr>
                                    </p:animEffect>
                                    <p:set>
                                      <p:cBhvr>
                                        <p:cTn id="44" dur="1" fill="hold">
                                          <p:stCondLst>
                                            <p:cond delay="499"/>
                                          </p:stCondLst>
                                        </p:cTn>
                                        <p:tgtEl>
                                          <p:spTgt spid="946"/>
                                        </p:tgtEl>
                                        <p:attrNameLst>
                                          <p:attrName>style.visibility</p:attrName>
                                        </p:attrNameLst>
                                      </p:cBhvr>
                                      <p:to>
                                        <p:strVal val="hidden"/>
                                      </p:to>
                                    </p:set>
                                  </p:childTnLst>
                                </p:cTn>
                              </p:par>
                              <p:par>
                                <p:cTn id="45" presetID="42" presetClass="path" presetSubtype="0" decel="100000" fill="hold" grpId="0" nodeType="withEffect">
                                  <p:stCondLst>
                                    <p:cond delay="0"/>
                                  </p:stCondLst>
                                  <p:childTnLst>
                                    <p:animMotion origin="layout" path="M -1.22287E-6 -2.17431E-6 L -0.06472 -0.0345 " pathEditMode="relative" rAng="0" ptsTypes="AA">
                                      <p:cBhvr>
                                        <p:cTn id="46" dur="500" fill="hold"/>
                                        <p:tgtEl>
                                          <p:spTgt spid="440"/>
                                        </p:tgtEl>
                                        <p:attrNameLst>
                                          <p:attrName>ppt_x</p:attrName>
                                          <p:attrName>ppt_y</p:attrName>
                                        </p:attrNameLst>
                                      </p:cBhvr>
                                      <p:rCtr x="-3242" y="-1725"/>
                                    </p:animMotion>
                                  </p:childTnLst>
                                </p:cTn>
                              </p:par>
                              <p:par>
                                <p:cTn id="47" presetID="6" presetClass="emph" presetSubtype="0" decel="100000" fill="hold" grpId="1" nodeType="withEffect">
                                  <p:stCondLst>
                                    <p:cond delay="0"/>
                                  </p:stCondLst>
                                  <p:childTnLst>
                                    <p:animScale>
                                      <p:cBhvr>
                                        <p:cTn id="48" dur="500" fill="hold"/>
                                        <p:tgtEl>
                                          <p:spTgt spid="440"/>
                                        </p:tgtEl>
                                      </p:cBhvr>
                                      <p:by x="79030" y="79030"/>
                                    </p:animScale>
                                  </p:childTnLst>
                                </p:cTn>
                              </p:par>
                              <p:par>
                                <p:cTn id="49" presetID="42" presetClass="path" presetSubtype="0" decel="100000" fill="hold" grpId="0" nodeType="withEffect">
                                  <p:stCondLst>
                                    <p:cond delay="0"/>
                                  </p:stCondLst>
                                  <p:childTnLst>
                                    <p:animMotion origin="layout" path="M -4.78172E-6 -2.90967E-6 L -0.0868 -0.03336 " pathEditMode="relative" rAng="0" ptsTypes="AA">
                                      <p:cBhvr>
                                        <p:cTn id="50" dur="500" fill="hold"/>
                                        <p:tgtEl>
                                          <p:spTgt spid="439"/>
                                        </p:tgtEl>
                                        <p:attrNameLst>
                                          <p:attrName>ppt_x</p:attrName>
                                          <p:attrName>ppt_y</p:attrName>
                                        </p:attrNameLst>
                                      </p:cBhvr>
                                      <p:rCtr x="-4340" y="-1680"/>
                                    </p:animMotion>
                                  </p:childTnLst>
                                </p:cTn>
                              </p:par>
                              <p:par>
                                <p:cTn id="51" presetID="6" presetClass="emph" presetSubtype="0" decel="100000" fill="hold" grpId="1" nodeType="withEffect">
                                  <p:stCondLst>
                                    <p:cond delay="0"/>
                                  </p:stCondLst>
                                  <p:childTnLst>
                                    <p:animScale>
                                      <p:cBhvr>
                                        <p:cTn id="52" dur="500" fill="hold"/>
                                        <p:tgtEl>
                                          <p:spTgt spid="439"/>
                                        </p:tgtEl>
                                      </p:cBhvr>
                                      <p:by x="78260" y="78260"/>
                                    </p:animScale>
                                  </p:childTnLst>
                                </p:cTn>
                              </p:par>
                              <p:par>
                                <p:cTn id="53" presetID="42" presetClass="path" presetSubtype="0" decel="100000" fill="hold" grpId="0" nodeType="withEffect">
                                  <p:stCondLst>
                                    <p:cond delay="0"/>
                                  </p:stCondLst>
                                  <p:childTnLst>
                                    <p:animMotion origin="layout" path="M 1.77432E-6 -6.71811E-7 L 0.12854 -0.19655 " pathEditMode="relative" rAng="0" ptsTypes="AA">
                                      <p:cBhvr>
                                        <p:cTn id="54" dur="500" fill="hold"/>
                                        <p:tgtEl>
                                          <p:spTgt spid="446"/>
                                        </p:tgtEl>
                                        <p:attrNameLst>
                                          <p:attrName>ppt_x</p:attrName>
                                          <p:attrName>ppt_y</p:attrName>
                                        </p:attrNameLst>
                                      </p:cBhvr>
                                      <p:rCtr x="6421" y="-9828"/>
                                    </p:animMotion>
                                  </p:childTnLst>
                                </p:cTn>
                              </p:par>
                              <p:par>
                                <p:cTn id="55" presetID="6" presetClass="emph" presetSubtype="0" decel="100000" fill="hold" grpId="1" nodeType="withEffect">
                                  <p:stCondLst>
                                    <p:cond delay="0"/>
                                  </p:stCondLst>
                                  <p:childTnLst>
                                    <p:animScale>
                                      <p:cBhvr>
                                        <p:cTn id="56" dur="500" fill="hold"/>
                                        <p:tgtEl>
                                          <p:spTgt spid="446"/>
                                        </p:tgtEl>
                                      </p:cBhvr>
                                      <p:by x="68520" y="68520"/>
                                    </p:animScale>
                                  </p:childTnLst>
                                </p:cTn>
                              </p:par>
                              <p:par>
                                <p:cTn id="57" presetID="42" presetClass="path" presetSubtype="0" decel="100000" fill="hold" grpId="0" nodeType="withEffect">
                                  <p:stCondLst>
                                    <p:cond delay="0"/>
                                  </p:stCondLst>
                                  <p:childTnLst>
                                    <p:animMotion origin="layout" path="M 4.05157E-6 2.51929E-6 L 0.10607 -0.19928 " pathEditMode="relative" rAng="0" ptsTypes="AA">
                                      <p:cBhvr>
                                        <p:cTn id="58" dur="500" fill="hold"/>
                                        <p:tgtEl>
                                          <p:spTgt spid="447"/>
                                        </p:tgtEl>
                                        <p:attrNameLst>
                                          <p:attrName>ppt_x</p:attrName>
                                          <p:attrName>ppt_y</p:attrName>
                                        </p:attrNameLst>
                                      </p:cBhvr>
                                      <p:rCtr x="5297" y="-9964"/>
                                    </p:animMotion>
                                  </p:childTnLst>
                                </p:cTn>
                              </p:par>
                              <p:par>
                                <p:cTn id="59" presetID="6" presetClass="emph" presetSubtype="0" decel="100000" fill="hold" grpId="1" nodeType="withEffect">
                                  <p:stCondLst>
                                    <p:cond delay="0"/>
                                  </p:stCondLst>
                                  <p:childTnLst>
                                    <p:animScale>
                                      <p:cBhvr>
                                        <p:cTn id="60" dur="500" fill="hold"/>
                                        <p:tgtEl>
                                          <p:spTgt spid="447"/>
                                        </p:tgtEl>
                                      </p:cBhvr>
                                      <p:by x="79030" y="79030"/>
                                    </p:animScale>
                                  </p:childTnLst>
                                </p:cTn>
                              </p:par>
                              <p:par>
                                <p:cTn id="61" presetID="42" presetClass="path" presetSubtype="0" decel="100000" fill="hold" grpId="0" nodeType="withEffect">
                                  <p:stCondLst>
                                    <p:cond delay="0"/>
                                  </p:stCondLst>
                                  <p:childTnLst>
                                    <p:animMotion origin="layout" path="M -6.12714E-7 3.77667E-6 L -0.19939 -0.06128 " pathEditMode="relative" rAng="0" ptsTypes="AA">
                                      <p:cBhvr>
                                        <p:cTn id="62" dur="500" fill="hold"/>
                                        <p:tgtEl>
                                          <p:spTgt spid="448"/>
                                        </p:tgtEl>
                                        <p:attrNameLst>
                                          <p:attrName>ppt_x</p:attrName>
                                          <p:attrName>ppt_y</p:attrName>
                                        </p:attrNameLst>
                                      </p:cBhvr>
                                      <p:rCtr x="-9969" y="-3064"/>
                                    </p:animMotion>
                                  </p:childTnLst>
                                </p:cTn>
                              </p:par>
                              <p:par>
                                <p:cTn id="63" presetID="6" presetClass="emph" presetSubtype="0" decel="100000" fill="hold" grpId="1" nodeType="withEffect">
                                  <p:stCondLst>
                                    <p:cond delay="0"/>
                                  </p:stCondLst>
                                  <p:childTnLst>
                                    <p:animScale>
                                      <p:cBhvr>
                                        <p:cTn id="64" dur="500" fill="hold"/>
                                        <p:tgtEl>
                                          <p:spTgt spid="448"/>
                                        </p:tgtEl>
                                      </p:cBhvr>
                                      <p:by x="78330" y="78330"/>
                                    </p:animScale>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948"/>
                                        </p:tgtEl>
                                        <p:attrNameLst>
                                          <p:attrName>style.visibility</p:attrName>
                                        </p:attrNameLst>
                                      </p:cBhvr>
                                      <p:to>
                                        <p:strVal val="visible"/>
                                      </p:to>
                                    </p:set>
                                    <p:animEffect transition="in" filter="fade">
                                      <p:cBhvr>
                                        <p:cTn id="68" dur="500"/>
                                        <p:tgtEl>
                                          <p:spTgt spid="94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path" presetSubtype="0" decel="100000" fill="hold" nodeType="clickEffect">
                                  <p:stCondLst>
                                    <p:cond delay="0"/>
                                  </p:stCondLst>
                                  <p:childTnLst>
                                    <p:animMotion origin="layout" path="M -2.60403E-7 4.58466E-6 L 0.05987 -0.13891 " pathEditMode="relative" rAng="0" ptsTypes="AA">
                                      <p:cBhvr>
                                        <p:cTn id="72" dur="500" fill="hold"/>
                                        <p:tgtEl>
                                          <p:spTgt spid="453"/>
                                        </p:tgtEl>
                                        <p:attrNameLst>
                                          <p:attrName>ppt_x</p:attrName>
                                          <p:attrName>ppt_y</p:attrName>
                                        </p:attrNameLst>
                                      </p:cBhvr>
                                      <p:rCtr x="2987" y="-6945"/>
                                    </p:animMotion>
                                  </p:childTnLst>
                                </p:cTn>
                              </p:par>
                              <p:par>
                                <p:cTn id="73" presetID="42" presetClass="path" presetSubtype="0" decel="100000" fill="hold" nodeType="withEffect">
                                  <p:stCondLst>
                                    <p:cond delay="0"/>
                                  </p:stCondLst>
                                  <p:childTnLst>
                                    <p:animMotion origin="layout" path="M 2.97677E-6 4.58466E-6 L 0.04391 -0.13891 " pathEditMode="relative" rAng="0" ptsTypes="AA">
                                      <p:cBhvr>
                                        <p:cTn id="74" dur="500" fill="hold"/>
                                        <p:tgtEl>
                                          <p:spTgt spid="454"/>
                                        </p:tgtEl>
                                        <p:attrNameLst>
                                          <p:attrName>ppt_x</p:attrName>
                                          <p:attrName>ppt_y</p:attrName>
                                        </p:attrNameLst>
                                      </p:cBhvr>
                                      <p:rCtr x="2196" y="-6945"/>
                                    </p:animMotion>
                                  </p:childTnLst>
                                </p:cTn>
                              </p:par>
                              <p:par>
                                <p:cTn id="75" presetID="42" presetClass="path" presetSubtype="0" decel="100000" fill="hold" nodeType="withEffect">
                                  <p:stCondLst>
                                    <p:cond delay="0"/>
                                  </p:stCondLst>
                                  <p:childTnLst>
                                    <p:animMotion origin="layout" path="M 2.05004E-6 4.58466E-6 L 0.02987 -0.13777 " pathEditMode="relative" rAng="0" ptsTypes="AA">
                                      <p:cBhvr>
                                        <p:cTn id="76" dur="500" fill="hold"/>
                                        <p:tgtEl>
                                          <p:spTgt spid="452"/>
                                        </p:tgtEl>
                                        <p:attrNameLst>
                                          <p:attrName>ppt_x</p:attrName>
                                          <p:attrName>ppt_y</p:attrName>
                                        </p:attrNameLst>
                                      </p:cBhvr>
                                      <p:rCtr x="1493" y="-6900"/>
                                    </p:animMotion>
                                  </p:childTnLst>
                                </p:cTn>
                              </p:par>
                              <p:par>
                                <p:cTn id="77" presetID="42" presetClass="path" presetSubtype="0" decel="100000" fill="hold" nodeType="withEffect">
                                  <p:stCondLst>
                                    <p:cond delay="0"/>
                                  </p:stCondLst>
                                  <p:childTnLst>
                                    <p:animMotion origin="layout" path="M -1.25606E-6 4.58466E-6 L 0.0134 -0.13777 " pathEditMode="relative" rAng="0" ptsTypes="AA">
                                      <p:cBhvr>
                                        <p:cTn id="78" dur="500" fill="hold"/>
                                        <p:tgtEl>
                                          <p:spTgt spid="451"/>
                                        </p:tgtEl>
                                        <p:attrNameLst>
                                          <p:attrName>ppt_x</p:attrName>
                                          <p:attrName>ppt_y</p:attrName>
                                        </p:attrNameLst>
                                      </p:cBhvr>
                                      <p:rCtr x="664" y="-6900"/>
                                    </p:animMotion>
                                  </p:childTnLst>
                                </p:cTn>
                              </p:par>
                              <p:par>
                                <p:cTn id="79" presetID="42" presetClass="path" presetSubtype="0" decel="100000" fill="hold" nodeType="withEffect">
                                  <p:stCondLst>
                                    <p:cond delay="0"/>
                                  </p:stCondLst>
                                  <p:childTnLst>
                                    <p:animMotion origin="layout" path="M 1.85346E-6 -2.90967E-6 L -0.16109 -0.0236 " pathEditMode="relative" rAng="0" ptsTypes="AA">
                                      <p:cBhvr>
                                        <p:cTn id="80" dur="500" fill="hold"/>
                                        <p:tgtEl>
                                          <p:spTgt spid="459"/>
                                        </p:tgtEl>
                                        <p:attrNameLst>
                                          <p:attrName>ppt_x</p:attrName>
                                          <p:attrName>ppt_y</p:attrName>
                                        </p:attrNameLst>
                                      </p:cBhvr>
                                      <p:rCtr x="-8055" y="-1180"/>
                                    </p:animMotion>
                                  </p:childTnLst>
                                </p:cTn>
                              </p:par>
                              <p:par>
                                <p:cTn id="81" presetID="42" presetClass="path" presetSubtype="0" decel="100000" fill="hold" nodeType="withEffect">
                                  <p:stCondLst>
                                    <p:cond delay="0"/>
                                  </p:stCondLst>
                                  <p:childTnLst>
                                    <p:animMotion origin="layout" path="M 3.2576E-6 1.38448E-6 L -0.01111 0.18656 " pathEditMode="relative" rAng="0" ptsTypes="AA">
                                      <p:cBhvr>
                                        <p:cTn id="82" dur="500" fill="hold"/>
                                        <p:tgtEl>
                                          <p:spTgt spid="458"/>
                                        </p:tgtEl>
                                        <p:attrNameLst>
                                          <p:attrName>ppt_x</p:attrName>
                                          <p:attrName>ppt_y</p:attrName>
                                        </p:attrNameLst>
                                      </p:cBhvr>
                                      <p:rCtr x="-562" y="9328"/>
                                    </p:animMotion>
                                  </p:childTnLst>
                                </p:cTn>
                              </p:par>
                              <p:par>
                                <p:cTn id="83" presetID="42" presetClass="path" presetSubtype="0" decel="100000" fill="hold" nodeType="withEffect">
                                  <p:stCondLst>
                                    <p:cond delay="0"/>
                                  </p:stCondLst>
                                  <p:childTnLst>
                                    <p:animMotion origin="layout" path="M -1.87899E-6 4.26691E-6 L -0.21879 0.06604 " pathEditMode="relative" rAng="0" ptsTypes="AA">
                                      <p:cBhvr>
                                        <p:cTn id="84" dur="500" fill="hold"/>
                                        <p:tgtEl>
                                          <p:spTgt spid="605"/>
                                        </p:tgtEl>
                                        <p:attrNameLst>
                                          <p:attrName>ppt_x</p:attrName>
                                          <p:attrName>ppt_y</p:attrName>
                                        </p:attrNameLst>
                                      </p:cBhvr>
                                      <p:rCtr x="-10939" y="3291"/>
                                    </p:animMotion>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950"/>
                                        </p:tgtEl>
                                        <p:attrNameLst>
                                          <p:attrName>style.visibility</p:attrName>
                                        </p:attrNameLst>
                                      </p:cBhvr>
                                      <p:to>
                                        <p:strVal val="visible"/>
                                      </p:to>
                                    </p:set>
                                    <p:animEffect transition="in" filter="fade">
                                      <p:cBhvr>
                                        <p:cTn id="88" dur="500"/>
                                        <p:tgtEl>
                                          <p:spTgt spid="950"/>
                                        </p:tgtEl>
                                      </p:cBhvr>
                                    </p:animEffect>
                                  </p:childTnLst>
                                </p:cTn>
                              </p:par>
                              <p:par>
                                <p:cTn id="89" presetID="22" presetClass="entr" presetSubtype="8" fill="hold" nodeType="withEffect">
                                  <p:stCondLst>
                                    <p:cond delay="0"/>
                                  </p:stCondLst>
                                  <p:childTnLst>
                                    <p:set>
                                      <p:cBhvr>
                                        <p:cTn id="90" dur="1" fill="hold">
                                          <p:stCondLst>
                                            <p:cond delay="0"/>
                                          </p:stCondLst>
                                        </p:cTn>
                                        <p:tgtEl>
                                          <p:spTgt spid="942"/>
                                        </p:tgtEl>
                                        <p:attrNameLst>
                                          <p:attrName>style.visibility</p:attrName>
                                        </p:attrNameLst>
                                      </p:cBhvr>
                                      <p:to>
                                        <p:strVal val="visible"/>
                                      </p:to>
                                    </p:set>
                                    <p:animEffect transition="in" filter="wipe(left)">
                                      <p:cBhvr>
                                        <p:cTn id="91" dur="500"/>
                                        <p:tgtEl>
                                          <p:spTgt spid="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animBg="1"/>
      <p:bldP spid="379" grpId="1" animBg="1"/>
      <p:bldP spid="396" grpId="0" animBg="1"/>
      <p:bldP spid="396" grpId="1" animBg="1"/>
      <p:bldP spid="397" grpId="0" animBg="1"/>
      <p:bldP spid="397" grpId="1" animBg="1"/>
      <p:bldP spid="438" grpId="0" animBg="1"/>
      <p:bldP spid="438" grpId="1" animBg="1"/>
      <p:bldP spid="439" grpId="0" animBg="1"/>
      <p:bldP spid="439" grpId="1" animBg="1"/>
      <p:bldP spid="440" grpId="0" animBg="1"/>
      <p:bldP spid="440" grpId="1" animBg="1"/>
      <p:bldP spid="446" grpId="0" animBg="1"/>
      <p:bldP spid="446" grpId="1" animBg="1"/>
      <p:bldP spid="447" grpId="0" animBg="1"/>
      <p:bldP spid="447" grpId="1" animBg="1"/>
      <p:bldP spid="448" grpId="0" animBg="1"/>
      <p:bldP spid="44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1" y="1212850"/>
            <a:ext cx="12436472" cy="530416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Office 365 Launch Partners</a:t>
            </a:r>
          </a:p>
        </p:txBody>
      </p:sp>
      <p:pic>
        <p:nvPicPr>
          <p:cNvPr id="190" name="Picture 1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038" y="2270084"/>
            <a:ext cx="2452836" cy="485661"/>
          </a:xfrm>
          <a:prstGeom prst="rect">
            <a:avLst/>
          </a:prstGeom>
        </p:spPr>
      </p:pic>
      <p:pic>
        <p:nvPicPr>
          <p:cNvPr id="191" name="Picture 1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270" y="2102289"/>
            <a:ext cx="2711566" cy="1039774"/>
          </a:xfrm>
          <a:prstGeom prst="rect">
            <a:avLst/>
          </a:prstGeom>
        </p:spPr>
      </p:pic>
      <p:pic>
        <p:nvPicPr>
          <p:cNvPr id="192" name="Content Placeholder 3"/>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9038" y="3301034"/>
            <a:ext cx="1055607" cy="1011728"/>
          </a:xfrm>
          <a:prstGeom prst="rect">
            <a:avLst/>
          </a:prstGeom>
        </p:spPr>
      </p:pic>
      <p:pic>
        <p:nvPicPr>
          <p:cNvPr id="193" name="Picture 192"/>
          <p:cNvPicPr>
            <a:picLocks noChangeAspect="1"/>
          </p:cNvPicPr>
          <p:nvPr/>
        </p:nvPicPr>
        <p:blipFill>
          <a:blip r:embed="rId5"/>
          <a:stretch>
            <a:fillRect/>
          </a:stretch>
        </p:blipFill>
        <p:spPr>
          <a:xfrm>
            <a:off x="3269801" y="3511893"/>
            <a:ext cx="2171082" cy="590010"/>
          </a:xfrm>
          <a:prstGeom prst="rect">
            <a:avLst/>
          </a:prstGeom>
        </p:spPr>
      </p:pic>
      <p:pic>
        <p:nvPicPr>
          <p:cNvPr id="194" name="Picture 1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5558" y="2081890"/>
            <a:ext cx="2316029" cy="667878"/>
          </a:xfrm>
          <a:prstGeom prst="rect">
            <a:avLst/>
          </a:prstGeom>
        </p:spPr>
      </p:pic>
      <p:pic>
        <p:nvPicPr>
          <p:cNvPr id="197" name="Picture 1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5456" y="4780883"/>
            <a:ext cx="2283037" cy="761916"/>
          </a:xfrm>
          <a:prstGeom prst="rect">
            <a:avLst/>
          </a:prstGeom>
        </p:spPr>
      </p:pic>
      <p:pic>
        <p:nvPicPr>
          <p:cNvPr id="198" name="Picture 1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82944" y="3634764"/>
            <a:ext cx="2392157" cy="344268"/>
          </a:xfrm>
          <a:prstGeom prst="rect">
            <a:avLst/>
          </a:prstGeom>
        </p:spPr>
      </p:pic>
      <p:pic>
        <p:nvPicPr>
          <p:cNvPr id="199" name="Picture 198" descr="C:\Users\v-dawika\SkyDrive @ Microsoft 1\Office MOD\TechEd Barcelona\Launch partners\k2\K2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66039" y="3472647"/>
            <a:ext cx="1391749" cy="668503"/>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52821" y="4471733"/>
            <a:ext cx="1380217" cy="1380217"/>
          </a:xfrm>
          <a:prstGeom prst="rect">
            <a:avLst/>
          </a:prstGeom>
        </p:spPr>
      </p:pic>
      <p:pic>
        <p:nvPicPr>
          <p:cNvPr id="201" name="22BE52BD-E883-4072-B068-B8FB92351326" descr="05E7972F-FA04-4B23-8FB8-8F0A3156C102@h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6486" y="4574492"/>
            <a:ext cx="1138343" cy="113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661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00"/>
                                  </p:stCondLst>
                                  <p:childTnLst>
                                    <p:set>
                                      <p:cBhvr>
                                        <p:cTn id="10" dur="1" fill="hold">
                                          <p:stCondLst>
                                            <p:cond delay="0"/>
                                          </p:stCondLst>
                                        </p:cTn>
                                        <p:tgtEl>
                                          <p:spTgt spid="190"/>
                                        </p:tgtEl>
                                        <p:attrNameLst>
                                          <p:attrName>style.visibility</p:attrName>
                                        </p:attrNameLst>
                                      </p:cBhvr>
                                      <p:to>
                                        <p:strVal val="visible"/>
                                      </p:to>
                                    </p:set>
                                    <p:anim calcmode="lin" valueType="num">
                                      <p:cBhvr>
                                        <p:cTn id="11" dur="500" fill="hold"/>
                                        <p:tgtEl>
                                          <p:spTgt spid="190"/>
                                        </p:tgtEl>
                                        <p:attrNameLst>
                                          <p:attrName>ppt_w</p:attrName>
                                        </p:attrNameLst>
                                      </p:cBhvr>
                                      <p:tavLst>
                                        <p:tav tm="0">
                                          <p:val>
                                            <p:fltVal val="0"/>
                                          </p:val>
                                        </p:tav>
                                        <p:tav tm="100000">
                                          <p:val>
                                            <p:strVal val="#ppt_w"/>
                                          </p:val>
                                        </p:tav>
                                      </p:tavLst>
                                    </p:anim>
                                    <p:anim calcmode="lin" valueType="num">
                                      <p:cBhvr>
                                        <p:cTn id="12" dur="500" fill="hold"/>
                                        <p:tgtEl>
                                          <p:spTgt spid="190"/>
                                        </p:tgtEl>
                                        <p:attrNameLst>
                                          <p:attrName>ppt_h</p:attrName>
                                        </p:attrNameLst>
                                      </p:cBhvr>
                                      <p:tavLst>
                                        <p:tav tm="0">
                                          <p:val>
                                            <p:fltVal val="0"/>
                                          </p:val>
                                        </p:tav>
                                        <p:tav tm="100000">
                                          <p:val>
                                            <p:strVal val="#ppt_h"/>
                                          </p:val>
                                        </p:tav>
                                      </p:tavLst>
                                    </p:anim>
                                    <p:animEffect transition="in" filter="fade">
                                      <p:cBhvr>
                                        <p:cTn id="13" dur="500"/>
                                        <p:tgtEl>
                                          <p:spTgt spid="190"/>
                                        </p:tgtEl>
                                      </p:cBhvr>
                                    </p:animEffect>
                                  </p:childTnLst>
                                </p:cTn>
                              </p:par>
                              <p:par>
                                <p:cTn id="14" presetID="53" presetClass="entr" presetSubtype="16" fill="hold" nodeType="withEffect">
                                  <p:stCondLst>
                                    <p:cond delay="400"/>
                                  </p:stCondLst>
                                  <p:childTnLst>
                                    <p:set>
                                      <p:cBhvr>
                                        <p:cTn id="15" dur="1" fill="hold">
                                          <p:stCondLst>
                                            <p:cond delay="0"/>
                                          </p:stCondLst>
                                        </p:cTn>
                                        <p:tgtEl>
                                          <p:spTgt spid="194"/>
                                        </p:tgtEl>
                                        <p:attrNameLst>
                                          <p:attrName>style.visibility</p:attrName>
                                        </p:attrNameLst>
                                      </p:cBhvr>
                                      <p:to>
                                        <p:strVal val="visible"/>
                                      </p:to>
                                    </p:set>
                                    <p:anim calcmode="lin" valueType="num">
                                      <p:cBhvr>
                                        <p:cTn id="16" dur="500" fill="hold"/>
                                        <p:tgtEl>
                                          <p:spTgt spid="194"/>
                                        </p:tgtEl>
                                        <p:attrNameLst>
                                          <p:attrName>ppt_w</p:attrName>
                                        </p:attrNameLst>
                                      </p:cBhvr>
                                      <p:tavLst>
                                        <p:tav tm="0">
                                          <p:val>
                                            <p:fltVal val="0"/>
                                          </p:val>
                                        </p:tav>
                                        <p:tav tm="100000">
                                          <p:val>
                                            <p:strVal val="#ppt_w"/>
                                          </p:val>
                                        </p:tav>
                                      </p:tavLst>
                                    </p:anim>
                                    <p:anim calcmode="lin" valueType="num">
                                      <p:cBhvr>
                                        <p:cTn id="17" dur="500" fill="hold"/>
                                        <p:tgtEl>
                                          <p:spTgt spid="194"/>
                                        </p:tgtEl>
                                        <p:attrNameLst>
                                          <p:attrName>ppt_h</p:attrName>
                                        </p:attrNameLst>
                                      </p:cBhvr>
                                      <p:tavLst>
                                        <p:tav tm="0">
                                          <p:val>
                                            <p:fltVal val="0"/>
                                          </p:val>
                                        </p:tav>
                                        <p:tav tm="100000">
                                          <p:val>
                                            <p:strVal val="#ppt_h"/>
                                          </p:val>
                                        </p:tav>
                                      </p:tavLst>
                                    </p:anim>
                                    <p:animEffect transition="in" filter="fade">
                                      <p:cBhvr>
                                        <p:cTn id="18" dur="500"/>
                                        <p:tgtEl>
                                          <p:spTgt spid="194"/>
                                        </p:tgtEl>
                                      </p:cBhvr>
                                    </p:animEffect>
                                  </p:childTnLst>
                                </p:cTn>
                              </p:par>
                              <p:par>
                                <p:cTn id="19" presetID="53" presetClass="entr" presetSubtype="16" fill="hold" nodeType="withEffect">
                                  <p:stCondLst>
                                    <p:cond delay="600"/>
                                  </p:stCondLst>
                                  <p:childTnLst>
                                    <p:set>
                                      <p:cBhvr>
                                        <p:cTn id="20" dur="1" fill="hold">
                                          <p:stCondLst>
                                            <p:cond delay="0"/>
                                          </p:stCondLst>
                                        </p:cTn>
                                        <p:tgtEl>
                                          <p:spTgt spid="191"/>
                                        </p:tgtEl>
                                        <p:attrNameLst>
                                          <p:attrName>style.visibility</p:attrName>
                                        </p:attrNameLst>
                                      </p:cBhvr>
                                      <p:to>
                                        <p:strVal val="visible"/>
                                      </p:to>
                                    </p:set>
                                    <p:anim calcmode="lin" valueType="num">
                                      <p:cBhvr>
                                        <p:cTn id="21" dur="500" fill="hold"/>
                                        <p:tgtEl>
                                          <p:spTgt spid="191"/>
                                        </p:tgtEl>
                                        <p:attrNameLst>
                                          <p:attrName>ppt_w</p:attrName>
                                        </p:attrNameLst>
                                      </p:cBhvr>
                                      <p:tavLst>
                                        <p:tav tm="0">
                                          <p:val>
                                            <p:fltVal val="0"/>
                                          </p:val>
                                        </p:tav>
                                        <p:tav tm="100000">
                                          <p:val>
                                            <p:strVal val="#ppt_w"/>
                                          </p:val>
                                        </p:tav>
                                      </p:tavLst>
                                    </p:anim>
                                    <p:anim calcmode="lin" valueType="num">
                                      <p:cBhvr>
                                        <p:cTn id="22" dur="500" fill="hold"/>
                                        <p:tgtEl>
                                          <p:spTgt spid="191"/>
                                        </p:tgtEl>
                                        <p:attrNameLst>
                                          <p:attrName>ppt_h</p:attrName>
                                        </p:attrNameLst>
                                      </p:cBhvr>
                                      <p:tavLst>
                                        <p:tav tm="0">
                                          <p:val>
                                            <p:fltVal val="0"/>
                                          </p:val>
                                        </p:tav>
                                        <p:tav tm="100000">
                                          <p:val>
                                            <p:strVal val="#ppt_h"/>
                                          </p:val>
                                        </p:tav>
                                      </p:tavLst>
                                    </p:anim>
                                    <p:animEffect transition="in" filter="fade">
                                      <p:cBhvr>
                                        <p:cTn id="23" dur="500"/>
                                        <p:tgtEl>
                                          <p:spTgt spid="191"/>
                                        </p:tgtEl>
                                      </p:cBhvr>
                                    </p:animEffect>
                                  </p:childTnLst>
                                </p:cTn>
                              </p:par>
                              <p:par>
                                <p:cTn id="24" presetID="53" presetClass="entr" presetSubtype="16" fill="hold" nodeType="withEffect">
                                  <p:stCondLst>
                                    <p:cond delay="800"/>
                                  </p:stCondLst>
                                  <p:childTnLst>
                                    <p:set>
                                      <p:cBhvr>
                                        <p:cTn id="25" dur="1" fill="hold">
                                          <p:stCondLst>
                                            <p:cond delay="0"/>
                                          </p:stCondLst>
                                        </p:cTn>
                                        <p:tgtEl>
                                          <p:spTgt spid="192"/>
                                        </p:tgtEl>
                                        <p:attrNameLst>
                                          <p:attrName>style.visibility</p:attrName>
                                        </p:attrNameLst>
                                      </p:cBhvr>
                                      <p:to>
                                        <p:strVal val="visible"/>
                                      </p:to>
                                    </p:set>
                                    <p:anim calcmode="lin" valueType="num">
                                      <p:cBhvr>
                                        <p:cTn id="26" dur="500" fill="hold"/>
                                        <p:tgtEl>
                                          <p:spTgt spid="192"/>
                                        </p:tgtEl>
                                        <p:attrNameLst>
                                          <p:attrName>ppt_w</p:attrName>
                                        </p:attrNameLst>
                                      </p:cBhvr>
                                      <p:tavLst>
                                        <p:tav tm="0">
                                          <p:val>
                                            <p:fltVal val="0"/>
                                          </p:val>
                                        </p:tav>
                                        <p:tav tm="100000">
                                          <p:val>
                                            <p:strVal val="#ppt_w"/>
                                          </p:val>
                                        </p:tav>
                                      </p:tavLst>
                                    </p:anim>
                                    <p:anim calcmode="lin" valueType="num">
                                      <p:cBhvr>
                                        <p:cTn id="27" dur="500" fill="hold"/>
                                        <p:tgtEl>
                                          <p:spTgt spid="192"/>
                                        </p:tgtEl>
                                        <p:attrNameLst>
                                          <p:attrName>ppt_h</p:attrName>
                                        </p:attrNameLst>
                                      </p:cBhvr>
                                      <p:tavLst>
                                        <p:tav tm="0">
                                          <p:val>
                                            <p:fltVal val="0"/>
                                          </p:val>
                                        </p:tav>
                                        <p:tav tm="100000">
                                          <p:val>
                                            <p:strVal val="#ppt_h"/>
                                          </p:val>
                                        </p:tav>
                                      </p:tavLst>
                                    </p:anim>
                                    <p:animEffect transition="in" filter="fade">
                                      <p:cBhvr>
                                        <p:cTn id="28" dur="500"/>
                                        <p:tgtEl>
                                          <p:spTgt spid="192"/>
                                        </p:tgtEl>
                                      </p:cBhvr>
                                    </p:animEffect>
                                  </p:childTnLst>
                                </p:cTn>
                              </p:par>
                              <p:par>
                                <p:cTn id="29" presetID="53" presetClass="entr" presetSubtype="16" fill="hold" nodeType="withEffect">
                                  <p:stCondLst>
                                    <p:cond delay="1000"/>
                                  </p:stCondLst>
                                  <p:childTnLst>
                                    <p:set>
                                      <p:cBhvr>
                                        <p:cTn id="30" dur="1" fill="hold">
                                          <p:stCondLst>
                                            <p:cond delay="0"/>
                                          </p:stCondLst>
                                        </p:cTn>
                                        <p:tgtEl>
                                          <p:spTgt spid="193"/>
                                        </p:tgtEl>
                                        <p:attrNameLst>
                                          <p:attrName>style.visibility</p:attrName>
                                        </p:attrNameLst>
                                      </p:cBhvr>
                                      <p:to>
                                        <p:strVal val="visible"/>
                                      </p:to>
                                    </p:set>
                                    <p:anim calcmode="lin" valueType="num">
                                      <p:cBhvr>
                                        <p:cTn id="31" dur="500" fill="hold"/>
                                        <p:tgtEl>
                                          <p:spTgt spid="193"/>
                                        </p:tgtEl>
                                        <p:attrNameLst>
                                          <p:attrName>ppt_w</p:attrName>
                                        </p:attrNameLst>
                                      </p:cBhvr>
                                      <p:tavLst>
                                        <p:tav tm="0">
                                          <p:val>
                                            <p:fltVal val="0"/>
                                          </p:val>
                                        </p:tav>
                                        <p:tav tm="100000">
                                          <p:val>
                                            <p:strVal val="#ppt_w"/>
                                          </p:val>
                                        </p:tav>
                                      </p:tavLst>
                                    </p:anim>
                                    <p:anim calcmode="lin" valueType="num">
                                      <p:cBhvr>
                                        <p:cTn id="32" dur="500" fill="hold"/>
                                        <p:tgtEl>
                                          <p:spTgt spid="193"/>
                                        </p:tgtEl>
                                        <p:attrNameLst>
                                          <p:attrName>ppt_h</p:attrName>
                                        </p:attrNameLst>
                                      </p:cBhvr>
                                      <p:tavLst>
                                        <p:tav tm="0">
                                          <p:val>
                                            <p:fltVal val="0"/>
                                          </p:val>
                                        </p:tav>
                                        <p:tav tm="100000">
                                          <p:val>
                                            <p:strVal val="#ppt_h"/>
                                          </p:val>
                                        </p:tav>
                                      </p:tavLst>
                                    </p:anim>
                                    <p:animEffect transition="in" filter="fade">
                                      <p:cBhvr>
                                        <p:cTn id="33" dur="500"/>
                                        <p:tgtEl>
                                          <p:spTgt spid="193"/>
                                        </p:tgtEl>
                                      </p:cBhvr>
                                    </p:animEffect>
                                  </p:childTnLst>
                                </p:cTn>
                              </p:par>
                              <p:par>
                                <p:cTn id="34" presetID="53" presetClass="entr" presetSubtype="16" fill="hold" nodeType="withEffect">
                                  <p:stCondLst>
                                    <p:cond delay="1200"/>
                                  </p:stCondLst>
                                  <p:childTnLst>
                                    <p:set>
                                      <p:cBhvr>
                                        <p:cTn id="35" dur="1" fill="hold">
                                          <p:stCondLst>
                                            <p:cond delay="0"/>
                                          </p:stCondLst>
                                        </p:cTn>
                                        <p:tgtEl>
                                          <p:spTgt spid="199"/>
                                        </p:tgtEl>
                                        <p:attrNameLst>
                                          <p:attrName>style.visibility</p:attrName>
                                        </p:attrNameLst>
                                      </p:cBhvr>
                                      <p:to>
                                        <p:strVal val="visible"/>
                                      </p:to>
                                    </p:set>
                                    <p:anim calcmode="lin" valueType="num">
                                      <p:cBhvr>
                                        <p:cTn id="36" dur="500" fill="hold"/>
                                        <p:tgtEl>
                                          <p:spTgt spid="199"/>
                                        </p:tgtEl>
                                        <p:attrNameLst>
                                          <p:attrName>ppt_w</p:attrName>
                                        </p:attrNameLst>
                                      </p:cBhvr>
                                      <p:tavLst>
                                        <p:tav tm="0">
                                          <p:val>
                                            <p:fltVal val="0"/>
                                          </p:val>
                                        </p:tav>
                                        <p:tav tm="100000">
                                          <p:val>
                                            <p:strVal val="#ppt_w"/>
                                          </p:val>
                                        </p:tav>
                                      </p:tavLst>
                                    </p:anim>
                                    <p:anim calcmode="lin" valueType="num">
                                      <p:cBhvr>
                                        <p:cTn id="37" dur="500" fill="hold"/>
                                        <p:tgtEl>
                                          <p:spTgt spid="199"/>
                                        </p:tgtEl>
                                        <p:attrNameLst>
                                          <p:attrName>ppt_h</p:attrName>
                                        </p:attrNameLst>
                                      </p:cBhvr>
                                      <p:tavLst>
                                        <p:tav tm="0">
                                          <p:val>
                                            <p:fltVal val="0"/>
                                          </p:val>
                                        </p:tav>
                                        <p:tav tm="100000">
                                          <p:val>
                                            <p:strVal val="#ppt_h"/>
                                          </p:val>
                                        </p:tav>
                                      </p:tavLst>
                                    </p:anim>
                                    <p:animEffect transition="in" filter="fade">
                                      <p:cBhvr>
                                        <p:cTn id="38" dur="500"/>
                                        <p:tgtEl>
                                          <p:spTgt spid="199"/>
                                        </p:tgtEl>
                                      </p:cBhvr>
                                    </p:animEffect>
                                  </p:childTnLst>
                                </p:cTn>
                              </p:par>
                              <p:par>
                                <p:cTn id="39" presetID="53" presetClass="entr" presetSubtype="16" fill="hold" nodeType="withEffect">
                                  <p:stCondLst>
                                    <p:cond delay="1400"/>
                                  </p:stCondLst>
                                  <p:childTnLst>
                                    <p:set>
                                      <p:cBhvr>
                                        <p:cTn id="40" dur="1" fill="hold">
                                          <p:stCondLst>
                                            <p:cond delay="0"/>
                                          </p:stCondLst>
                                        </p:cTn>
                                        <p:tgtEl>
                                          <p:spTgt spid="198"/>
                                        </p:tgtEl>
                                        <p:attrNameLst>
                                          <p:attrName>style.visibility</p:attrName>
                                        </p:attrNameLst>
                                      </p:cBhvr>
                                      <p:to>
                                        <p:strVal val="visible"/>
                                      </p:to>
                                    </p:set>
                                    <p:anim calcmode="lin" valueType="num">
                                      <p:cBhvr>
                                        <p:cTn id="41" dur="500" fill="hold"/>
                                        <p:tgtEl>
                                          <p:spTgt spid="198"/>
                                        </p:tgtEl>
                                        <p:attrNameLst>
                                          <p:attrName>ppt_w</p:attrName>
                                        </p:attrNameLst>
                                      </p:cBhvr>
                                      <p:tavLst>
                                        <p:tav tm="0">
                                          <p:val>
                                            <p:fltVal val="0"/>
                                          </p:val>
                                        </p:tav>
                                        <p:tav tm="100000">
                                          <p:val>
                                            <p:strVal val="#ppt_w"/>
                                          </p:val>
                                        </p:tav>
                                      </p:tavLst>
                                    </p:anim>
                                    <p:anim calcmode="lin" valueType="num">
                                      <p:cBhvr>
                                        <p:cTn id="42" dur="500" fill="hold"/>
                                        <p:tgtEl>
                                          <p:spTgt spid="198"/>
                                        </p:tgtEl>
                                        <p:attrNameLst>
                                          <p:attrName>ppt_h</p:attrName>
                                        </p:attrNameLst>
                                      </p:cBhvr>
                                      <p:tavLst>
                                        <p:tav tm="0">
                                          <p:val>
                                            <p:fltVal val="0"/>
                                          </p:val>
                                        </p:tav>
                                        <p:tav tm="100000">
                                          <p:val>
                                            <p:strVal val="#ppt_h"/>
                                          </p:val>
                                        </p:tav>
                                      </p:tavLst>
                                    </p:anim>
                                    <p:animEffect transition="in" filter="fade">
                                      <p:cBhvr>
                                        <p:cTn id="43" dur="500"/>
                                        <p:tgtEl>
                                          <p:spTgt spid="198"/>
                                        </p:tgtEl>
                                      </p:cBhvr>
                                    </p:animEffect>
                                  </p:childTnLst>
                                </p:cTn>
                              </p:par>
                              <p:par>
                                <p:cTn id="44" presetID="53" presetClass="entr" presetSubtype="16" fill="hold" nodeType="withEffect">
                                  <p:stCondLst>
                                    <p:cond delay="1800"/>
                                  </p:stCondLst>
                                  <p:childTnLst>
                                    <p:set>
                                      <p:cBhvr>
                                        <p:cTn id="45" dur="1" fill="hold">
                                          <p:stCondLst>
                                            <p:cond delay="0"/>
                                          </p:stCondLst>
                                        </p:cTn>
                                        <p:tgtEl>
                                          <p:spTgt spid="197"/>
                                        </p:tgtEl>
                                        <p:attrNameLst>
                                          <p:attrName>style.visibility</p:attrName>
                                        </p:attrNameLst>
                                      </p:cBhvr>
                                      <p:to>
                                        <p:strVal val="visible"/>
                                      </p:to>
                                    </p:set>
                                    <p:anim calcmode="lin" valueType="num">
                                      <p:cBhvr>
                                        <p:cTn id="46" dur="500" fill="hold"/>
                                        <p:tgtEl>
                                          <p:spTgt spid="197"/>
                                        </p:tgtEl>
                                        <p:attrNameLst>
                                          <p:attrName>ppt_w</p:attrName>
                                        </p:attrNameLst>
                                      </p:cBhvr>
                                      <p:tavLst>
                                        <p:tav tm="0">
                                          <p:val>
                                            <p:fltVal val="0"/>
                                          </p:val>
                                        </p:tav>
                                        <p:tav tm="100000">
                                          <p:val>
                                            <p:strVal val="#ppt_w"/>
                                          </p:val>
                                        </p:tav>
                                      </p:tavLst>
                                    </p:anim>
                                    <p:anim calcmode="lin" valueType="num">
                                      <p:cBhvr>
                                        <p:cTn id="47" dur="500" fill="hold"/>
                                        <p:tgtEl>
                                          <p:spTgt spid="197"/>
                                        </p:tgtEl>
                                        <p:attrNameLst>
                                          <p:attrName>ppt_h</p:attrName>
                                        </p:attrNameLst>
                                      </p:cBhvr>
                                      <p:tavLst>
                                        <p:tav tm="0">
                                          <p:val>
                                            <p:fltVal val="0"/>
                                          </p:val>
                                        </p:tav>
                                        <p:tav tm="100000">
                                          <p:val>
                                            <p:strVal val="#ppt_h"/>
                                          </p:val>
                                        </p:tav>
                                      </p:tavLst>
                                    </p:anim>
                                    <p:animEffect transition="in" filter="fade">
                                      <p:cBhvr>
                                        <p:cTn id="48" dur="500"/>
                                        <p:tgtEl>
                                          <p:spTgt spid="197"/>
                                        </p:tgtEl>
                                      </p:cBhvr>
                                    </p:animEffect>
                                  </p:childTnLst>
                                </p:cTn>
                              </p:par>
                              <p:par>
                                <p:cTn id="49" presetID="53" presetClass="entr" presetSubtype="16" fill="hold" nodeType="withEffect">
                                  <p:stCondLst>
                                    <p:cond delay="2000"/>
                                  </p:stCondLst>
                                  <p:childTnLst>
                                    <p:set>
                                      <p:cBhvr>
                                        <p:cTn id="50" dur="1" fill="hold">
                                          <p:stCondLst>
                                            <p:cond delay="0"/>
                                          </p:stCondLst>
                                        </p:cTn>
                                        <p:tgtEl>
                                          <p:spTgt spid="201"/>
                                        </p:tgtEl>
                                        <p:attrNameLst>
                                          <p:attrName>style.visibility</p:attrName>
                                        </p:attrNameLst>
                                      </p:cBhvr>
                                      <p:to>
                                        <p:strVal val="visible"/>
                                      </p:to>
                                    </p:set>
                                    <p:anim calcmode="lin" valueType="num">
                                      <p:cBhvr>
                                        <p:cTn id="51" dur="500" fill="hold"/>
                                        <p:tgtEl>
                                          <p:spTgt spid="201"/>
                                        </p:tgtEl>
                                        <p:attrNameLst>
                                          <p:attrName>ppt_w</p:attrName>
                                        </p:attrNameLst>
                                      </p:cBhvr>
                                      <p:tavLst>
                                        <p:tav tm="0">
                                          <p:val>
                                            <p:fltVal val="0"/>
                                          </p:val>
                                        </p:tav>
                                        <p:tav tm="100000">
                                          <p:val>
                                            <p:strVal val="#ppt_w"/>
                                          </p:val>
                                        </p:tav>
                                      </p:tavLst>
                                    </p:anim>
                                    <p:anim calcmode="lin" valueType="num">
                                      <p:cBhvr>
                                        <p:cTn id="52" dur="500" fill="hold"/>
                                        <p:tgtEl>
                                          <p:spTgt spid="201"/>
                                        </p:tgtEl>
                                        <p:attrNameLst>
                                          <p:attrName>ppt_h</p:attrName>
                                        </p:attrNameLst>
                                      </p:cBhvr>
                                      <p:tavLst>
                                        <p:tav tm="0">
                                          <p:val>
                                            <p:fltVal val="0"/>
                                          </p:val>
                                        </p:tav>
                                        <p:tav tm="100000">
                                          <p:val>
                                            <p:strVal val="#ppt_h"/>
                                          </p:val>
                                        </p:tav>
                                      </p:tavLst>
                                    </p:anim>
                                    <p:animEffect transition="in" filter="fade">
                                      <p:cBhvr>
                                        <p:cTn id="53" dur="500"/>
                                        <p:tgtEl>
                                          <p:spTgt spid="201"/>
                                        </p:tgtEl>
                                      </p:cBhvr>
                                    </p:animEffect>
                                  </p:childTnLst>
                                </p:cTn>
                              </p:par>
                              <p:par>
                                <p:cTn id="54" presetID="53" presetClass="entr" presetSubtype="16" fill="hold" nodeType="withEffect">
                                  <p:stCondLst>
                                    <p:cond delay="2200"/>
                                  </p:stCondLst>
                                  <p:childTnLst>
                                    <p:set>
                                      <p:cBhvr>
                                        <p:cTn id="55" dur="1" fill="hold">
                                          <p:stCondLst>
                                            <p:cond delay="0"/>
                                          </p:stCondLst>
                                        </p:cTn>
                                        <p:tgtEl>
                                          <p:spTgt spid="200"/>
                                        </p:tgtEl>
                                        <p:attrNameLst>
                                          <p:attrName>style.visibility</p:attrName>
                                        </p:attrNameLst>
                                      </p:cBhvr>
                                      <p:to>
                                        <p:strVal val="visible"/>
                                      </p:to>
                                    </p:set>
                                    <p:anim calcmode="lin" valueType="num">
                                      <p:cBhvr>
                                        <p:cTn id="56" dur="500" fill="hold"/>
                                        <p:tgtEl>
                                          <p:spTgt spid="200"/>
                                        </p:tgtEl>
                                        <p:attrNameLst>
                                          <p:attrName>ppt_w</p:attrName>
                                        </p:attrNameLst>
                                      </p:cBhvr>
                                      <p:tavLst>
                                        <p:tav tm="0">
                                          <p:val>
                                            <p:fltVal val="0"/>
                                          </p:val>
                                        </p:tav>
                                        <p:tav tm="100000">
                                          <p:val>
                                            <p:strVal val="#ppt_w"/>
                                          </p:val>
                                        </p:tav>
                                      </p:tavLst>
                                    </p:anim>
                                    <p:anim calcmode="lin" valueType="num">
                                      <p:cBhvr>
                                        <p:cTn id="57" dur="500" fill="hold"/>
                                        <p:tgtEl>
                                          <p:spTgt spid="200"/>
                                        </p:tgtEl>
                                        <p:attrNameLst>
                                          <p:attrName>ppt_h</p:attrName>
                                        </p:attrNameLst>
                                      </p:cBhvr>
                                      <p:tavLst>
                                        <p:tav tm="0">
                                          <p:val>
                                            <p:fltVal val="0"/>
                                          </p:val>
                                        </p:tav>
                                        <p:tav tm="100000">
                                          <p:val>
                                            <p:strVal val="#ppt_h"/>
                                          </p:val>
                                        </p:tav>
                                      </p:tavLst>
                                    </p:anim>
                                    <p:animEffect transition="in" filter="fade">
                                      <p:cBhvr>
                                        <p:cTn id="58"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a:xfrm>
            <a:off x="787460" y="2049462"/>
            <a:ext cx="11048999" cy="2667000"/>
          </a:xfrm>
        </p:spPr>
        <p:txBody>
          <a:bodyPr/>
          <a:lstStyle/>
          <a:p>
            <a:r>
              <a:rPr lang="en-US" dirty="0" smtClean="0"/>
              <a:t>Future of Web development</a:t>
            </a:r>
            <a:endParaRPr lang="en-US" dirty="0"/>
          </a:p>
        </p:txBody>
      </p:sp>
    </p:spTree>
    <p:extLst>
      <p:ext uri="{BB962C8B-B14F-4D97-AF65-F5344CB8AC3E}">
        <p14:creationId xmlns:p14="http://schemas.microsoft.com/office/powerpoint/2010/main" val="330606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67184" y="1363662"/>
            <a:ext cx="10018254" cy="5257800"/>
          </a:xfrm>
          <a:prstGeom prst="rect">
            <a:avLst/>
          </a:prstGeom>
          <a:solidFill>
            <a:schemeClr val="tx1"/>
          </a:solidFill>
          <a:ln w="25400" cap="flat" cmpd="sng" algn="ctr">
            <a:noFill/>
            <a:prstDash val="solid"/>
            <a:headEnd type="none" w="med" len="med"/>
            <a:tailEnd type="none" w="med" len="med"/>
          </a:ln>
          <a:effectLst/>
        </p:spPr>
        <p:txBody>
          <a:bodyPr vert="horz" wrap="square" lIns="186521" tIns="186521" rIns="91374" bIns="73099" numCol="1" rtlCol="0" anchor="t" anchorCtr="0" compatLnSpc="1">
            <a:prstTxWarp prst="textNoShape">
              <a:avLst/>
            </a:prstTxWarp>
          </a:bodyPr>
          <a:lstStyle/>
          <a:p>
            <a:pPr defTabSz="932289"/>
            <a:endParaRPr lang="en-US" dirty="0">
              <a:gradFill>
                <a:gsLst>
                  <a:gs pos="58716">
                    <a:srgbClr val="002050"/>
                  </a:gs>
                  <a:gs pos="37000">
                    <a:srgbClr val="002050"/>
                  </a:gs>
                </a:gsLst>
                <a:lin ang="5400000" scaled="1"/>
              </a:gradFill>
              <a:latin typeface="Segoe UI Light"/>
            </a:endParaRPr>
          </a:p>
        </p:txBody>
      </p:sp>
      <p:sp>
        <p:nvSpPr>
          <p:cNvPr id="31" name="Rectangle 30"/>
          <p:cNvSpPr/>
          <p:nvPr/>
        </p:nvSpPr>
        <p:spPr>
          <a:xfrm>
            <a:off x="559463" y="1514664"/>
            <a:ext cx="2262864" cy="939809"/>
          </a:xfrm>
          <a:prstGeom prst="rect">
            <a:avLst/>
          </a:prstGeom>
        </p:spPr>
        <p:txBody>
          <a:bodyPr wrap="none">
            <a:spAutoFit/>
          </a:bodyPr>
          <a:lstStyle/>
          <a:p>
            <a:pPr defTabSz="932289"/>
            <a:r>
              <a:rPr lang="en-US" sz="5507" spc="-102" dirty="0">
                <a:ln w="3175">
                  <a:noFill/>
                </a:ln>
                <a:gradFill>
                  <a:gsLst>
                    <a:gs pos="58716">
                      <a:srgbClr val="002050"/>
                    </a:gs>
                    <a:gs pos="37000">
                      <a:srgbClr val="002050"/>
                    </a:gs>
                  </a:gsLst>
                  <a:lin ang="5400000" scaled="1"/>
                </a:gradFill>
                <a:cs typeface="Segoe UI" pitchFamily="34" charset="0"/>
              </a:rPr>
              <a:t>.</a:t>
            </a:r>
            <a:r>
              <a:rPr lang="en-US" sz="5507" spc="-102" dirty="0" smtClean="0">
                <a:ln w="3175">
                  <a:noFill/>
                </a:ln>
                <a:gradFill>
                  <a:gsLst>
                    <a:gs pos="58716">
                      <a:srgbClr val="002050"/>
                    </a:gs>
                    <a:gs pos="37000">
                      <a:srgbClr val="002050"/>
                    </a:gs>
                  </a:gsLst>
                  <a:lin ang="5400000" scaled="1"/>
                </a:gradFill>
                <a:cs typeface="Segoe UI" pitchFamily="34" charset="0"/>
              </a:rPr>
              <a:t>NET</a:t>
            </a:r>
            <a:r>
              <a:rPr lang="en-US" sz="2400" spc="-102" dirty="0" smtClean="0">
                <a:ln w="3175">
                  <a:noFill/>
                </a:ln>
                <a:gradFill>
                  <a:gsLst>
                    <a:gs pos="58716">
                      <a:srgbClr val="002050"/>
                    </a:gs>
                    <a:gs pos="37000">
                      <a:srgbClr val="002050"/>
                    </a:gs>
                  </a:gsLst>
                  <a:lin ang="5400000" scaled="1"/>
                </a:gradFill>
                <a:cs typeface="Segoe UI" pitchFamily="34" charset="0"/>
              </a:rPr>
              <a:t>vNext</a:t>
            </a:r>
            <a:endParaRPr lang="en-US" dirty="0">
              <a:gradFill>
                <a:gsLst>
                  <a:gs pos="58716">
                    <a:srgbClr val="002050"/>
                  </a:gs>
                  <a:gs pos="37000">
                    <a:srgbClr val="002050"/>
                  </a:gs>
                </a:gsLst>
                <a:lin ang="5400000" scaled="1"/>
              </a:gradFill>
              <a:latin typeface="Segoe UI Light"/>
            </a:endParaRPr>
          </a:p>
        </p:txBody>
      </p:sp>
      <p:sp>
        <p:nvSpPr>
          <p:cNvPr id="6" name="Rectangle 5"/>
          <p:cNvSpPr/>
          <p:nvPr/>
        </p:nvSpPr>
        <p:spPr bwMode="auto">
          <a:xfrm>
            <a:off x="6637051" y="1529590"/>
            <a:ext cx="3724214" cy="3567872"/>
          </a:xfrm>
          <a:prstGeom prst="rect">
            <a:avLst/>
          </a:prstGeom>
          <a:solidFill>
            <a:srgbClr val="0072C6"/>
          </a:solidFill>
          <a:ln w="25400" cap="flat" cmpd="sng" algn="ctr">
            <a:noFill/>
            <a:prstDash val="solid"/>
            <a:headEnd type="none" w="med" len="med"/>
            <a:tailEnd type="none" w="med" len="med"/>
          </a:ln>
          <a:effectLst/>
        </p:spPr>
        <p:txBody>
          <a:bodyPr vert="horz" wrap="square" lIns="746083" tIns="279781" rIns="91423" bIns="0" numCol="1" rtlCol="0" anchor="t" anchorCtr="0" compatLnSpc="1">
            <a:prstTxWarp prst="textNoShape">
              <a:avLst/>
            </a:prstTxWarp>
          </a:bodyPr>
          <a:lstStyle/>
          <a:p>
            <a:pPr defTabSz="932289"/>
            <a:endParaRPr lang="en-US" sz="2856" dirty="0">
              <a:gradFill>
                <a:gsLst>
                  <a:gs pos="14679">
                    <a:srgbClr val="FFFFFF"/>
                  </a:gs>
                  <a:gs pos="38000">
                    <a:srgbClr val="FFFFFF"/>
                  </a:gs>
                </a:gsLst>
                <a:lin ang="5400000" scaled="1"/>
              </a:gradFill>
              <a:latin typeface="Segoe UI Light"/>
            </a:endParaRPr>
          </a:p>
        </p:txBody>
      </p:sp>
      <p:grpSp>
        <p:nvGrpSpPr>
          <p:cNvPr id="51" name="Group 50"/>
          <p:cNvGrpSpPr/>
          <p:nvPr/>
        </p:nvGrpSpPr>
        <p:grpSpPr>
          <a:xfrm>
            <a:off x="6791416" y="1686574"/>
            <a:ext cx="3617821" cy="759617"/>
            <a:chOff x="6791416" y="1686574"/>
            <a:chExt cx="3617821" cy="759617"/>
          </a:xfrm>
        </p:grpSpPr>
        <p:grpSp>
          <p:nvGrpSpPr>
            <p:cNvPr id="14" name="Group 13"/>
            <p:cNvGrpSpPr>
              <a:grpSpLocks noChangeAspect="1"/>
            </p:cNvGrpSpPr>
            <p:nvPr/>
          </p:nvGrpSpPr>
          <p:grpSpPr>
            <a:xfrm>
              <a:off x="6791416" y="1686574"/>
              <a:ext cx="762459" cy="759617"/>
              <a:chOff x="6340976" y="2940982"/>
              <a:chExt cx="1035346" cy="1031490"/>
            </a:xfrm>
          </p:grpSpPr>
          <p:sp>
            <p:nvSpPr>
              <p:cNvPr id="15" name="Oval 14"/>
              <p:cNvSpPr/>
              <p:nvPr/>
            </p:nvSpPr>
            <p:spPr bwMode="auto">
              <a:xfrm>
                <a:off x="6340976" y="2940982"/>
                <a:ext cx="1035346" cy="1031490"/>
              </a:xfrm>
              <a:prstGeom prst="ellipse">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14679">
                        <a:srgbClr val="FFFFFF"/>
                      </a:gs>
                      <a:gs pos="38000">
                        <a:srgbClr val="FFFFFF"/>
                      </a:gs>
                    </a:gsLst>
                    <a:lin ang="5400000" scaled="1"/>
                  </a:gradFill>
                </a:endParaRPr>
              </a:p>
            </p:txBody>
          </p:sp>
          <p:sp>
            <p:nvSpPr>
              <p:cNvPr id="16" name="Freeform 10"/>
              <p:cNvSpPr>
                <a:spLocks noEditPoints="1"/>
              </p:cNvSpPr>
              <p:nvPr/>
            </p:nvSpPr>
            <p:spPr bwMode="black">
              <a:xfrm>
                <a:off x="6485211" y="3086920"/>
                <a:ext cx="458318" cy="290283"/>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57" tIns="36379" rIns="72757" bIns="36379" numCol="1" anchor="t" anchorCtr="0" compatLnSpc="1">
                <a:prstTxWarp prst="textNoShape">
                  <a:avLst/>
                </a:prstTxWarp>
              </a:bodyPr>
              <a:lstStyle/>
              <a:p>
                <a:pPr defTabSz="727562"/>
                <a:endParaRPr lang="en-US" sz="1432">
                  <a:gradFill>
                    <a:gsLst>
                      <a:gs pos="14679">
                        <a:srgbClr val="FFFFFF"/>
                      </a:gs>
                      <a:gs pos="38000">
                        <a:srgbClr val="FFFFFF"/>
                      </a:gs>
                    </a:gsLst>
                    <a:lin ang="5400000" scaled="1"/>
                  </a:gradFill>
                  <a:cs typeface="Segoe UI Light" pitchFamily="34" charset="0"/>
                </a:endParaRPr>
              </a:p>
            </p:txBody>
          </p:sp>
          <p:grpSp>
            <p:nvGrpSpPr>
              <p:cNvPr id="17" name="Group 16"/>
              <p:cNvGrpSpPr>
                <a:grpSpLocks noChangeAspect="1"/>
              </p:cNvGrpSpPr>
              <p:nvPr/>
            </p:nvGrpSpPr>
            <p:grpSpPr>
              <a:xfrm>
                <a:off x="6771594" y="3406595"/>
                <a:ext cx="400976" cy="420794"/>
                <a:chOff x="2870057" y="3971122"/>
                <a:chExt cx="478391" cy="502036"/>
              </a:xfrm>
            </p:grpSpPr>
            <p:pic>
              <p:nvPicPr>
                <p:cNvPr id="18" name="Picture 2" descr="\\MAGNUM\Projects\Microsoft\Cloud Power FY12\Design\Icons\PNGs\Server_2.png"/>
                <p:cNvPicPr>
                  <a:picLocks noChangeAspect="1" noChangeArrowheads="1"/>
                </p:cNvPicPr>
                <p:nvPr/>
              </p:nvPicPr>
              <p:blipFill rotWithShape="1">
                <a:blip r:embed="rId3" cstate="print">
                  <a:lum bright="100000"/>
                </a:blip>
                <a:srcRect l="23785" t="10057" r="26214" b="10776"/>
                <a:stretch/>
              </p:blipFill>
              <p:spPr bwMode="auto">
                <a:xfrm>
                  <a:off x="3077831" y="3979427"/>
                  <a:ext cx="270617" cy="428478"/>
                </a:xfrm>
                <a:prstGeom prst="rect">
                  <a:avLst/>
                </a:prstGeom>
                <a:noFill/>
              </p:spPr>
            </p:pic>
            <p:pic>
              <p:nvPicPr>
                <p:cNvPr id="19" name="Picture 2" descr="\\MAGNUM\Projects\Microsoft\Cloud Power FY12\Design\Icons\PNGs\Server_2.png"/>
                <p:cNvPicPr>
                  <a:picLocks noChangeAspect="1" noChangeArrowheads="1"/>
                </p:cNvPicPr>
                <p:nvPr/>
              </p:nvPicPr>
              <p:blipFill rotWithShape="1">
                <a:blip r:embed="rId3" cstate="print">
                  <a:lum bright="100000"/>
                </a:blip>
                <a:srcRect l="23785" t="10057" r="26214" b="10776"/>
                <a:stretch/>
              </p:blipFill>
              <p:spPr bwMode="auto">
                <a:xfrm>
                  <a:off x="2870057" y="3971122"/>
                  <a:ext cx="317075" cy="502036"/>
                </a:xfrm>
                <a:prstGeom prst="rect">
                  <a:avLst/>
                </a:prstGeom>
                <a:noFill/>
              </p:spPr>
            </p:pic>
          </p:grpSp>
        </p:grpSp>
        <p:sp>
          <p:nvSpPr>
            <p:cNvPr id="8" name="Rectangle 7"/>
            <p:cNvSpPr/>
            <p:nvPr/>
          </p:nvSpPr>
          <p:spPr>
            <a:xfrm>
              <a:off x="7591478" y="1754842"/>
              <a:ext cx="2817759" cy="523220"/>
            </a:xfrm>
            <a:prstGeom prst="rect">
              <a:avLst/>
            </a:prstGeom>
          </p:spPr>
          <p:txBody>
            <a:bodyPr wrap="none">
              <a:spAutoFit/>
            </a:bodyPr>
            <a:lstStyle/>
            <a:p>
              <a:pPr defTabSz="932289"/>
              <a:r>
                <a:rPr lang="en-US" sz="2700" dirty="0">
                  <a:gradFill>
                    <a:gsLst>
                      <a:gs pos="14679">
                        <a:srgbClr val="FFFFFF"/>
                      </a:gs>
                      <a:gs pos="38000">
                        <a:srgbClr val="FFFFFF"/>
                      </a:gs>
                    </a:gsLst>
                    <a:lin ang="5400000" scaled="1"/>
                  </a:gradFill>
                  <a:latin typeface="Segoe UI Light"/>
                </a:rPr>
                <a:t>Web and services</a:t>
              </a:r>
            </a:p>
          </p:txBody>
        </p:sp>
      </p:grpSp>
      <p:sp>
        <p:nvSpPr>
          <p:cNvPr id="2" name="Title 1"/>
          <p:cNvSpPr>
            <a:spLocks noGrp="1"/>
          </p:cNvSpPr>
          <p:nvPr>
            <p:ph type="title"/>
          </p:nvPr>
        </p:nvSpPr>
        <p:spPr/>
        <p:txBody>
          <a:bodyPr/>
          <a:lstStyle/>
          <a:p>
            <a:r>
              <a:rPr lang="en-US" dirty="0" smtClean="0"/>
              <a:t>Future of .NET</a:t>
            </a:r>
            <a:endParaRPr lang="en-US" dirty="0"/>
          </a:p>
        </p:txBody>
      </p:sp>
      <p:sp>
        <p:nvSpPr>
          <p:cNvPr id="5" name="Rectangle 4"/>
          <p:cNvSpPr/>
          <p:nvPr/>
        </p:nvSpPr>
        <p:spPr bwMode="auto">
          <a:xfrm>
            <a:off x="2815340" y="1529590"/>
            <a:ext cx="3733413" cy="3567872"/>
          </a:xfrm>
          <a:prstGeom prst="rect">
            <a:avLst/>
          </a:prstGeom>
          <a:solidFill>
            <a:srgbClr val="7FBA00"/>
          </a:solidFill>
          <a:ln w="25400" cap="flat" cmpd="sng" algn="ctr">
            <a:noFill/>
            <a:prstDash val="solid"/>
            <a:headEnd type="none" w="med" len="med"/>
            <a:tailEnd type="none" w="med" len="med"/>
          </a:ln>
          <a:effectLst/>
        </p:spPr>
        <p:txBody>
          <a:bodyPr vert="horz" wrap="square" lIns="746083" tIns="279781" rIns="91423" bIns="91427" numCol="1" rtlCol="0" anchor="t" anchorCtr="0" compatLnSpc="1">
            <a:prstTxWarp prst="textNoShape">
              <a:avLst/>
            </a:prstTxWarp>
          </a:bodyPr>
          <a:lstStyle/>
          <a:p>
            <a:pPr defTabSz="932289"/>
            <a:r>
              <a:rPr lang="en-US" sz="2856" dirty="0" smtClean="0">
                <a:gradFill>
                  <a:gsLst>
                    <a:gs pos="14679">
                      <a:srgbClr val="FFFFFF"/>
                    </a:gs>
                    <a:gs pos="38000">
                      <a:srgbClr val="FFFFFF"/>
                    </a:gs>
                  </a:gsLst>
                  <a:lin ang="5400000" scaled="1"/>
                </a:gradFill>
                <a:latin typeface="Segoe UI Light"/>
              </a:rPr>
              <a:t>  </a:t>
            </a:r>
            <a:endParaRPr lang="en-US" sz="2856" dirty="0">
              <a:gradFill>
                <a:gsLst>
                  <a:gs pos="14679">
                    <a:srgbClr val="FFFFFF"/>
                  </a:gs>
                  <a:gs pos="38000">
                    <a:srgbClr val="FFFFFF"/>
                  </a:gs>
                </a:gsLst>
                <a:lin ang="5400000" scaled="1"/>
              </a:gradFill>
              <a:latin typeface="Segoe UI Light"/>
            </a:endParaRPr>
          </a:p>
        </p:txBody>
      </p:sp>
      <p:sp>
        <p:nvSpPr>
          <p:cNvPr id="23" name="Rectangle 22"/>
          <p:cNvSpPr/>
          <p:nvPr/>
        </p:nvSpPr>
        <p:spPr bwMode="auto">
          <a:xfrm>
            <a:off x="467184" y="3574606"/>
            <a:ext cx="9894082" cy="1356283"/>
          </a:xfrm>
          <a:prstGeom prst="rect">
            <a:avLst/>
          </a:prstGeom>
          <a:solidFill>
            <a:schemeClr val="bg1">
              <a:alpha val="60000"/>
            </a:schemeClr>
          </a:solidFill>
          <a:ln w="25400" cap="flat" cmpd="sng" algn="ctr">
            <a:noFill/>
            <a:prstDash val="solid"/>
            <a:headEnd type="none" w="med" len="med"/>
            <a:tailEnd type="none" w="med" len="med"/>
          </a:ln>
          <a:effectLst/>
        </p:spPr>
        <p:txBody>
          <a:bodyPr vert="horz" wrap="square" lIns="373041" tIns="91427" rIns="91423" bIns="91427" numCol="1" rtlCol="0" anchor="ctr" anchorCtr="0" compatLnSpc="1">
            <a:prstTxWarp prst="textNoShape">
              <a:avLst/>
            </a:prstTxWarp>
          </a:bodyPr>
          <a:lstStyle/>
          <a:p>
            <a:pPr defTabSz="932289"/>
            <a:endParaRPr lang="en-US" dirty="0">
              <a:gradFill>
                <a:gsLst>
                  <a:gs pos="14679">
                    <a:srgbClr val="FFFFFF"/>
                  </a:gs>
                  <a:gs pos="38000">
                    <a:srgbClr val="FFFFFF"/>
                  </a:gs>
                </a:gsLst>
                <a:lin ang="5400000" scaled="1"/>
              </a:gradFill>
            </a:endParaRPr>
          </a:p>
        </p:txBody>
      </p:sp>
      <p:sp>
        <p:nvSpPr>
          <p:cNvPr id="25" name="Rectangle 24"/>
          <p:cNvSpPr/>
          <p:nvPr/>
        </p:nvSpPr>
        <p:spPr>
          <a:xfrm>
            <a:off x="2815339" y="3667822"/>
            <a:ext cx="3077916" cy="1169850"/>
          </a:xfrm>
          <a:prstGeom prst="rect">
            <a:avLst/>
          </a:prstGeom>
        </p:spPr>
        <p:txBody>
          <a:bodyPr wrap="none" lIns="186521" tIns="93260">
            <a:spAutoFit/>
          </a:bodyPr>
          <a:lstStyle/>
          <a:p>
            <a:pPr marL="0" lvl="1" defTabSz="932289">
              <a:lnSpc>
                <a:spcPct val="90000"/>
              </a:lnSpc>
              <a:spcAft>
                <a:spcPts val="340"/>
              </a:spcAft>
              <a:defRPr/>
            </a:pPr>
            <a:r>
              <a:rPr lang="en-US" b="1" dirty="0" smtClean="0">
                <a:gradFill>
                  <a:gsLst>
                    <a:gs pos="14679">
                      <a:srgbClr val="FFFFFF"/>
                    </a:gs>
                    <a:gs pos="38000">
                      <a:srgbClr val="FFFFFF"/>
                    </a:gs>
                  </a:gsLst>
                  <a:lin ang="5400000" scaled="1"/>
                </a:gradFill>
                <a:cs typeface="Segoe UI" panose="020B0502040204020203" pitchFamily="34" charset="0"/>
              </a:rPr>
              <a:t>Device optimized</a:t>
            </a:r>
            <a:endParaRPr lang="en-US" b="1" dirty="0">
              <a:gradFill>
                <a:gsLst>
                  <a:gs pos="14679">
                    <a:srgbClr val="FFFFFF"/>
                  </a:gs>
                  <a:gs pos="38000">
                    <a:srgbClr val="FFFFFF"/>
                  </a:gs>
                </a:gsLst>
                <a:lin ang="5400000" scaled="1"/>
              </a:gradFill>
              <a:cs typeface="Segoe UI" panose="020B0502040204020203" pitchFamily="34" charset="0"/>
            </a:endParaRP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Native compilation</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Small footprint, side-by-side</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Cross-device enabled</a:t>
            </a:r>
          </a:p>
        </p:txBody>
      </p:sp>
      <p:sp>
        <p:nvSpPr>
          <p:cNvPr id="26" name="Rectangle 25"/>
          <p:cNvSpPr/>
          <p:nvPr/>
        </p:nvSpPr>
        <p:spPr>
          <a:xfrm>
            <a:off x="6637051" y="3667822"/>
            <a:ext cx="3077916" cy="1169850"/>
          </a:xfrm>
          <a:prstGeom prst="rect">
            <a:avLst/>
          </a:prstGeom>
        </p:spPr>
        <p:txBody>
          <a:bodyPr wrap="none" lIns="186521" tIns="93260">
            <a:spAutoFit/>
          </a:bodyPr>
          <a:lstStyle/>
          <a:p>
            <a:pPr marL="0" lvl="1" defTabSz="932289">
              <a:lnSpc>
                <a:spcPct val="90000"/>
              </a:lnSpc>
              <a:spcAft>
                <a:spcPts val="340"/>
              </a:spcAft>
              <a:defRPr/>
            </a:pPr>
            <a:r>
              <a:rPr lang="en-US" b="1" dirty="0" smtClean="0">
                <a:gradFill>
                  <a:gsLst>
                    <a:gs pos="14679">
                      <a:srgbClr val="FFFFFF"/>
                    </a:gs>
                    <a:gs pos="38000">
                      <a:srgbClr val="FFFFFF"/>
                    </a:gs>
                  </a:gsLst>
                  <a:lin ang="5400000" scaled="1"/>
                </a:gradFill>
                <a:cs typeface="Segoe UI" panose="020B0502040204020203" pitchFamily="34" charset="0"/>
              </a:rPr>
              <a:t>Cloud optimized</a:t>
            </a:r>
            <a:endParaRPr lang="en-US" b="1" dirty="0">
              <a:gradFill>
                <a:gsLst>
                  <a:gs pos="14679">
                    <a:srgbClr val="FFFFFF"/>
                  </a:gs>
                  <a:gs pos="38000">
                    <a:srgbClr val="FFFFFF"/>
                  </a:gs>
                </a:gsLst>
                <a:lin ang="5400000" scaled="1"/>
              </a:gradFill>
              <a:cs typeface="Segoe UI" panose="020B0502040204020203" pitchFamily="34" charset="0"/>
            </a:endParaRP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High throughput</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Small footprint, side-by-side</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Cross-platform enabled</a:t>
            </a:r>
          </a:p>
        </p:txBody>
      </p:sp>
      <p:sp>
        <p:nvSpPr>
          <p:cNvPr id="20" name="Rectangle 19"/>
          <p:cNvSpPr/>
          <p:nvPr/>
        </p:nvSpPr>
        <p:spPr bwMode="auto">
          <a:xfrm>
            <a:off x="467184" y="2583060"/>
            <a:ext cx="9894081" cy="867675"/>
          </a:xfrm>
          <a:prstGeom prst="rect">
            <a:avLst/>
          </a:prstGeom>
          <a:solidFill>
            <a:schemeClr val="bg1">
              <a:alpha val="60000"/>
            </a:schemeClr>
          </a:solidFill>
          <a:ln w="25400" cap="flat" cmpd="sng" algn="ctr">
            <a:noFill/>
            <a:prstDash val="solid"/>
            <a:headEnd type="none" w="med" len="med"/>
            <a:tailEnd type="none" w="med" len="med"/>
          </a:ln>
          <a:effectLst/>
        </p:spPr>
        <p:txBody>
          <a:bodyPr vert="horz" wrap="square" lIns="373041" tIns="91427" rIns="91423" bIns="91427" numCol="1" rtlCol="0" anchor="ctr" anchorCtr="0" compatLnSpc="1">
            <a:prstTxWarp prst="textNoShape">
              <a:avLst/>
            </a:prstTxWarp>
          </a:bodyPr>
          <a:lstStyle/>
          <a:p>
            <a:pPr defTabSz="932289"/>
            <a:endParaRPr lang="en-US" sz="2000" dirty="0">
              <a:gradFill>
                <a:gsLst>
                  <a:gs pos="14679">
                    <a:srgbClr val="FFFFFF"/>
                  </a:gs>
                  <a:gs pos="38000">
                    <a:srgbClr val="FFFFFF"/>
                  </a:gs>
                </a:gsLst>
                <a:lin ang="5400000" scaled="1"/>
              </a:gradFill>
            </a:endParaRPr>
          </a:p>
        </p:txBody>
      </p:sp>
      <p:sp>
        <p:nvSpPr>
          <p:cNvPr id="22" name="Rectangle 21"/>
          <p:cNvSpPr/>
          <p:nvPr/>
        </p:nvSpPr>
        <p:spPr>
          <a:xfrm>
            <a:off x="2815339" y="2705893"/>
            <a:ext cx="3723615" cy="622008"/>
          </a:xfrm>
          <a:prstGeom prst="rect">
            <a:avLst/>
          </a:prstGeom>
        </p:spPr>
        <p:txBody>
          <a:bodyPr wrap="square" lIns="186521" tIns="93260">
            <a:spAutoFit/>
          </a:bodyPr>
          <a:lstStyle/>
          <a:p>
            <a:pPr marL="0" lvl="1" defTabSz="932289">
              <a:lnSpc>
                <a:spcPct val="90000"/>
              </a:lnSpc>
              <a:spcAft>
                <a:spcPts val="340"/>
              </a:spcAft>
              <a:defRPr/>
            </a:pPr>
            <a:r>
              <a:rPr lang="en-US" sz="1600" dirty="0">
                <a:gradFill>
                  <a:gsLst>
                    <a:gs pos="14679">
                      <a:srgbClr val="FFFFFF"/>
                    </a:gs>
                    <a:gs pos="38000">
                      <a:srgbClr val="FFFFFF"/>
                    </a:gs>
                  </a:gsLst>
                  <a:lin ang="5400000" scaled="1"/>
                </a:gradFill>
                <a:cs typeface="Segoe UI" panose="020B0502040204020203" pitchFamily="34" charset="0"/>
              </a:rPr>
              <a:t>Windows Store, WPF, Windows Forms, </a:t>
            </a:r>
          </a:p>
          <a:p>
            <a:pPr marL="0" lvl="1" defTabSz="932289">
              <a:lnSpc>
                <a:spcPct val="90000"/>
              </a:lnSpc>
              <a:spcAft>
                <a:spcPts val="340"/>
              </a:spcAft>
              <a:defRPr/>
            </a:pPr>
            <a:r>
              <a:rPr lang="en-US" sz="1600" dirty="0">
                <a:gradFill>
                  <a:gsLst>
                    <a:gs pos="14679">
                      <a:srgbClr val="FFFFFF"/>
                    </a:gs>
                    <a:gs pos="38000">
                      <a:srgbClr val="FFFFFF"/>
                    </a:gs>
                  </a:gsLst>
                  <a:lin ang="5400000" scaled="1"/>
                </a:gradFill>
                <a:cs typeface="Segoe UI" panose="020B0502040204020203" pitchFamily="34" charset="0"/>
              </a:rPr>
              <a:t>Console apps and related libraries.</a:t>
            </a:r>
          </a:p>
        </p:txBody>
      </p:sp>
      <p:sp>
        <p:nvSpPr>
          <p:cNvPr id="27" name="Rectangle 26"/>
          <p:cNvSpPr/>
          <p:nvPr/>
        </p:nvSpPr>
        <p:spPr>
          <a:xfrm>
            <a:off x="6637051" y="2595094"/>
            <a:ext cx="3724214" cy="843607"/>
          </a:xfrm>
          <a:prstGeom prst="rect">
            <a:avLst/>
          </a:prstGeom>
        </p:spPr>
        <p:txBody>
          <a:bodyPr wrap="square" lIns="186521" tIns="93260">
            <a:spAutoFit/>
          </a:bodyPr>
          <a:lstStyle/>
          <a:p>
            <a:pPr marL="0" lvl="1" defTabSz="932289">
              <a:lnSpc>
                <a:spcPct val="90000"/>
              </a:lnSpc>
              <a:spcAft>
                <a:spcPts val="340"/>
              </a:spcAft>
              <a:defRPr/>
            </a:pPr>
            <a:r>
              <a:rPr lang="en-US" sz="1600" dirty="0" smtClean="0">
                <a:gradFill>
                  <a:gsLst>
                    <a:gs pos="14679">
                      <a:srgbClr val="FFFFFF"/>
                    </a:gs>
                    <a:gs pos="38000">
                      <a:srgbClr val="FFFFFF"/>
                    </a:gs>
                  </a:gsLst>
                  <a:lin ang="5400000" scaled="1"/>
                </a:gradFill>
                <a:cs typeface="Segoe UI" panose="020B0502040204020203" pitchFamily="34" charset="0"/>
              </a:rPr>
              <a:t>ASP.NET vNext: </a:t>
            </a:r>
            <a:r>
              <a:rPr lang="en-US" sz="1600" dirty="0">
                <a:gradFill>
                  <a:gsLst>
                    <a:gs pos="14679">
                      <a:srgbClr val="FFFFFF"/>
                    </a:gs>
                    <a:gs pos="38000">
                      <a:srgbClr val="FFFFFF"/>
                    </a:gs>
                  </a:gsLst>
                  <a:lin ang="5400000" scaled="1"/>
                </a:gradFill>
                <a:cs typeface="Segoe UI" panose="020B0502040204020203" pitchFamily="34" charset="0"/>
              </a:rPr>
              <a:t>Web Forms, MVC, </a:t>
            </a:r>
            <a:r>
              <a:rPr lang="en-US" sz="1600" dirty="0" smtClean="0">
                <a:gradFill>
                  <a:gsLst>
                    <a:gs pos="14679">
                      <a:srgbClr val="FFFFFF"/>
                    </a:gs>
                    <a:gs pos="38000">
                      <a:srgbClr val="FFFFFF"/>
                    </a:gs>
                  </a:gsLst>
                  <a:lin ang="5400000" scaled="1"/>
                </a:gradFill>
                <a:cs typeface="Segoe UI" panose="020B0502040204020203" pitchFamily="34" charset="0"/>
              </a:rPr>
              <a:t>Web </a:t>
            </a:r>
            <a:r>
              <a:rPr lang="en-US" sz="1600" dirty="0">
                <a:gradFill>
                  <a:gsLst>
                    <a:gs pos="14679">
                      <a:srgbClr val="FFFFFF"/>
                    </a:gs>
                    <a:gs pos="38000">
                      <a:srgbClr val="FFFFFF"/>
                    </a:gs>
                  </a:gsLst>
                  <a:lin ang="5400000" scaled="1"/>
                </a:gradFill>
                <a:cs typeface="Segoe UI" panose="020B0502040204020203" pitchFamily="34" charset="0"/>
              </a:rPr>
              <a:t>Pages, </a:t>
            </a:r>
            <a:r>
              <a:rPr lang="en-US" sz="1600" dirty="0" smtClean="0">
                <a:gradFill>
                  <a:gsLst>
                    <a:gs pos="14679">
                      <a:srgbClr val="FFFFFF"/>
                    </a:gs>
                    <a:gs pos="38000">
                      <a:srgbClr val="FFFFFF"/>
                    </a:gs>
                  </a:gsLst>
                  <a:lin ang="5400000" scaled="1"/>
                </a:gradFill>
                <a:cs typeface="Segoe UI" panose="020B0502040204020203" pitchFamily="34" charset="0"/>
              </a:rPr>
              <a:t>Web </a:t>
            </a:r>
            <a:r>
              <a:rPr lang="en-US" sz="1600" dirty="0">
                <a:gradFill>
                  <a:gsLst>
                    <a:gs pos="14679">
                      <a:srgbClr val="FFFFFF"/>
                    </a:gs>
                    <a:gs pos="38000">
                      <a:srgbClr val="FFFFFF"/>
                    </a:gs>
                  </a:gsLst>
                  <a:lin ang="5400000" scaled="1"/>
                </a:gradFill>
                <a:cs typeface="Segoe UI" panose="020B0502040204020203" pitchFamily="34" charset="0"/>
              </a:rPr>
              <a:t>API, SignalR</a:t>
            </a:r>
          </a:p>
          <a:p>
            <a:pPr marL="0" lvl="1" defTabSz="932289">
              <a:lnSpc>
                <a:spcPct val="90000"/>
              </a:lnSpc>
              <a:spcAft>
                <a:spcPts val="340"/>
              </a:spcAft>
              <a:defRPr/>
            </a:pPr>
            <a:r>
              <a:rPr lang="en-US" sz="1600" dirty="0">
                <a:gradFill>
                  <a:gsLst>
                    <a:gs pos="14679">
                      <a:srgbClr val="FFFFFF"/>
                    </a:gs>
                    <a:gs pos="38000">
                      <a:srgbClr val="FFFFFF"/>
                    </a:gs>
                  </a:gsLst>
                  <a:lin ang="5400000" scaled="1"/>
                </a:gradFill>
                <a:cs typeface="Segoe UI" panose="020B0502040204020203" pitchFamily="34" charset="0"/>
              </a:rPr>
              <a:t>WCF</a:t>
            </a:r>
          </a:p>
        </p:txBody>
      </p:sp>
      <p:grpSp>
        <p:nvGrpSpPr>
          <p:cNvPr id="49" name="Group 48"/>
          <p:cNvGrpSpPr/>
          <p:nvPr/>
        </p:nvGrpSpPr>
        <p:grpSpPr>
          <a:xfrm>
            <a:off x="3017422" y="1690125"/>
            <a:ext cx="2781148" cy="769064"/>
            <a:chOff x="3017422" y="1690125"/>
            <a:chExt cx="2781148" cy="769064"/>
          </a:xfrm>
        </p:grpSpPr>
        <p:grpSp>
          <p:nvGrpSpPr>
            <p:cNvPr id="48" name="Group 47"/>
            <p:cNvGrpSpPr/>
            <p:nvPr/>
          </p:nvGrpSpPr>
          <p:grpSpPr>
            <a:xfrm>
              <a:off x="3017422" y="1690125"/>
              <a:ext cx="749787" cy="769064"/>
              <a:chOff x="3017422" y="1690125"/>
              <a:chExt cx="749787" cy="769064"/>
            </a:xfrm>
          </p:grpSpPr>
          <p:grpSp>
            <p:nvGrpSpPr>
              <p:cNvPr id="50" name="Group 49"/>
              <p:cNvGrpSpPr>
                <a:grpSpLocks noChangeAspect="1"/>
              </p:cNvGrpSpPr>
              <p:nvPr/>
            </p:nvGrpSpPr>
            <p:grpSpPr>
              <a:xfrm>
                <a:off x="3189749" y="1829689"/>
                <a:ext cx="405135" cy="489938"/>
                <a:chOff x="5629324" y="1943735"/>
                <a:chExt cx="361650" cy="424795"/>
              </a:xfrm>
              <a:solidFill>
                <a:schemeClr val="tx1"/>
              </a:solidFill>
            </p:grpSpPr>
            <p:sp>
              <p:nvSpPr>
                <p:cNvPr id="11" name="Freeform 626"/>
                <p:cNvSpPr>
                  <a:spLocks noChangeAspect="1" noEditPoints="1"/>
                </p:cNvSpPr>
                <p:nvPr/>
              </p:nvSpPr>
              <p:spPr bwMode="auto">
                <a:xfrm>
                  <a:off x="5629324" y="2131516"/>
                  <a:ext cx="361650" cy="237014"/>
                </a:xfrm>
                <a:custGeom>
                  <a:avLst/>
                  <a:gdLst>
                    <a:gd name="T0" fmla="*/ 340 w 400"/>
                    <a:gd name="T1" fmla="*/ 0 h 214"/>
                    <a:gd name="T2" fmla="*/ 61 w 400"/>
                    <a:gd name="T3" fmla="*/ 0 h 214"/>
                    <a:gd name="T4" fmla="*/ 51 w 400"/>
                    <a:gd name="T5" fmla="*/ 10 h 214"/>
                    <a:gd name="T6" fmla="*/ 51 w 400"/>
                    <a:gd name="T7" fmla="*/ 181 h 214"/>
                    <a:gd name="T8" fmla="*/ 61 w 400"/>
                    <a:gd name="T9" fmla="*/ 191 h 214"/>
                    <a:gd name="T10" fmla="*/ 340 w 400"/>
                    <a:gd name="T11" fmla="*/ 191 h 214"/>
                    <a:gd name="T12" fmla="*/ 350 w 400"/>
                    <a:gd name="T13" fmla="*/ 181 h 214"/>
                    <a:gd name="T14" fmla="*/ 350 w 400"/>
                    <a:gd name="T15" fmla="*/ 10 h 214"/>
                    <a:gd name="T16" fmla="*/ 340 w 400"/>
                    <a:gd name="T17" fmla="*/ 0 h 214"/>
                    <a:gd name="T18" fmla="*/ 337 w 400"/>
                    <a:gd name="T19" fmla="*/ 179 h 214"/>
                    <a:gd name="T20" fmla="*/ 64 w 400"/>
                    <a:gd name="T21" fmla="*/ 179 h 214"/>
                    <a:gd name="T22" fmla="*/ 64 w 400"/>
                    <a:gd name="T23" fmla="*/ 11 h 214"/>
                    <a:gd name="T24" fmla="*/ 337 w 400"/>
                    <a:gd name="T25" fmla="*/ 11 h 214"/>
                    <a:gd name="T26" fmla="*/ 337 w 400"/>
                    <a:gd name="T27" fmla="*/ 179 h 214"/>
                    <a:gd name="T28" fmla="*/ 228 w 400"/>
                    <a:gd name="T29" fmla="*/ 198 h 214"/>
                    <a:gd name="T30" fmla="*/ 228 w 400"/>
                    <a:gd name="T31" fmla="*/ 200 h 214"/>
                    <a:gd name="T32" fmla="*/ 224 w 400"/>
                    <a:gd name="T33" fmla="*/ 203 h 214"/>
                    <a:gd name="T34" fmla="*/ 177 w 400"/>
                    <a:gd name="T35" fmla="*/ 203 h 214"/>
                    <a:gd name="T36" fmla="*/ 173 w 400"/>
                    <a:gd name="T37" fmla="*/ 200 h 214"/>
                    <a:gd name="T38" fmla="*/ 173 w 400"/>
                    <a:gd name="T39" fmla="*/ 198 h 214"/>
                    <a:gd name="T40" fmla="*/ 0 w 400"/>
                    <a:gd name="T41" fmla="*/ 198 h 214"/>
                    <a:gd name="T42" fmla="*/ 0 w 400"/>
                    <a:gd name="T43" fmla="*/ 208 h 214"/>
                    <a:gd name="T44" fmla="*/ 13 w 400"/>
                    <a:gd name="T45" fmla="*/ 214 h 214"/>
                    <a:gd name="T46" fmla="*/ 13 w 400"/>
                    <a:gd name="T47" fmla="*/ 214 h 214"/>
                    <a:gd name="T48" fmla="*/ 387 w 400"/>
                    <a:gd name="T49" fmla="*/ 214 h 214"/>
                    <a:gd name="T50" fmla="*/ 387 w 400"/>
                    <a:gd name="T51" fmla="*/ 214 h 214"/>
                    <a:gd name="T52" fmla="*/ 400 w 400"/>
                    <a:gd name="T53" fmla="*/ 208 h 214"/>
                    <a:gd name="T54" fmla="*/ 400 w 400"/>
                    <a:gd name="T55" fmla="*/ 198 h 214"/>
                    <a:gd name="T56" fmla="*/ 228 w 400"/>
                    <a:gd name="T57" fmla="*/ 1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14">
                      <a:moveTo>
                        <a:pt x="340" y="0"/>
                      </a:moveTo>
                      <a:cubicBezTo>
                        <a:pt x="61" y="0"/>
                        <a:pt x="61" y="0"/>
                        <a:pt x="61" y="0"/>
                      </a:cubicBezTo>
                      <a:cubicBezTo>
                        <a:pt x="56" y="0"/>
                        <a:pt x="51" y="4"/>
                        <a:pt x="51" y="10"/>
                      </a:cubicBezTo>
                      <a:cubicBezTo>
                        <a:pt x="51" y="181"/>
                        <a:pt x="51" y="181"/>
                        <a:pt x="51" y="181"/>
                      </a:cubicBezTo>
                      <a:cubicBezTo>
                        <a:pt x="51" y="187"/>
                        <a:pt x="56" y="191"/>
                        <a:pt x="61" y="191"/>
                      </a:cubicBezTo>
                      <a:cubicBezTo>
                        <a:pt x="340" y="191"/>
                        <a:pt x="340" y="191"/>
                        <a:pt x="340" y="191"/>
                      </a:cubicBezTo>
                      <a:cubicBezTo>
                        <a:pt x="346" y="191"/>
                        <a:pt x="350" y="187"/>
                        <a:pt x="350" y="181"/>
                      </a:cubicBezTo>
                      <a:cubicBezTo>
                        <a:pt x="350" y="10"/>
                        <a:pt x="350" y="10"/>
                        <a:pt x="350" y="10"/>
                      </a:cubicBezTo>
                      <a:cubicBezTo>
                        <a:pt x="350" y="4"/>
                        <a:pt x="346" y="0"/>
                        <a:pt x="340" y="0"/>
                      </a:cubicBezTo>
                      <a:close/>
                      <a:moveTo>
                        <a:pt x="337" y="179"/>
                      </a:moveTo>
                      <a:cubicBezTo>
                        <a:pt x="64" y="179"/>
                        <a:pt x="64" y="179"/>
                        <a:pt x="64" y="179"/>
                      </a:cubicBezTo>
                      <a:cubicBezTo>
                        <a:pt x="64" y="11"/>
                        <a:pt x="64" y="11"/>
                        <a:pt x="64" y="11"/>
                      </a:cubicBezTo>
                      <a:cubicBezTo>
                        <a:pt x="337" y="11"/>
                        <a:pt x="337" y="11"/>
                        <a:pt x="337" y="11"/>
                      </a:cubicBezTo>
                      <a:cubicBezTo>
                        <a:pt x="337" y="179"/>
                        <a:pt x="337" y="179"/>
                        <a:pt x="337" y="179"/>
                      </a:cubicBezTo>
                      <a:close/>
                      <a:moveTo>
                        <a:pt x="228" y="198"/>
                      </a:moveTo>
                      <a:cubicBezTo>
                        <a:pt x="228" y="200"/>
                        <a:pt x="228" y="200"/>
                        <a:pt x="228" y="200"/>
                      </a:cubicBezTo>
                      <a:cubicBezTo>
                        <a:pt x="228" y="202"/>
                        <a:pt x="226" y="203"/>
                        <a:pt x="224" y="203"/>
                      </a:cubicBezTo>
                      <a:cubicBezTo>
                        <a:pt x="177" y="203"/>
                        <a:pt x="177" y="203"/>
                        <a:pt x="177" y="203"/>
                      </a:cubicBezTo>
                      <a:cubicBezTo>
                        <a:pt x="175" y="203"/>
                        <a:pt x="173" y="202"/>
                        <a:pt x="173" y="200"/>
                      </a:cubicBezTo>
                      <a:cubicBezTo>
                        <a:pt x="173" y="198"/>
                        <a:pt x="173" y="198"/>
                        <a:pt x="173" y="198"/>
                      </a:cubicBezTo>
                      <a:cubicBezTo>
                        <a:pt x="0" y="198"/>
                        <a:pt x="0" y="198"/>
                        <a:pt x="0" y="198"/>
                      </a:cubicBezTo>
                      <a:cubicBezTo>
                        <a:pt x="0" y="208"/>
                        <a:pt x="0" y="208"/>
                        <a:pt x="0" y="208"/>
                      </a:cubicBezTo>
                      <a:cubicBezTo>
                        <a:pt x="0" y="208"/>
                        <a:pt x="9" y="214"/>
                        <a:pt x="13" y="214"/>
                      </a:cubicBezTo>
                      <a:cubicBezTo>
                        <a:pt x="13" y="214"/>
                        <a:pt x="13" y="214"/>
                        <a:pt x="13" y="214"/>
                      </a:cubicBezTo>
                      <a:cubicBezTo>
                        <a:pt x="387" y="214"/>
                        <a:pt x="387" y="214"/>
                        <a:pt x="387" y="214"/>
                      </a:cubicBezTo>
                      <a:cubicBezTo>
                        <a:pt x="387" y="214"/>
                        <a:pt x="387" y="214"/>
                        <a:pt x="387" y="214"/>
                      </a:cubicBezTo>
                      <a:cubicBezTo>
                        <a:pt x="391" y="214"/>
                        <a:pt x="400" y="208"/>
                        <a:pt x="400" y="208"/>
                      </a:cubicBezTo>
                      <a:cubicBezTo>
                        <a:pt x="400" y="198"/>
                        <a:pt x="400" y="198"/>
                        <a:pt x="400" y="198"/>
                      </a:cubicBezTo>
                      <a:lnTo>
                        <a:pt x="228" y="198"/>
                      </a:lnTo>
                      <a:close/>
                    </a:path>
                  </a:pathLst>
                </a:custGeom>
                <a:grpFill/>
                <a:ln>
                  <a:noFill/>
                </a:ln>
                <a:extLst/>
              </p:spPr>
              <p:txBody>
                <a:bodyPr vert="horz" wrap="square" lIns="93260" tIns="46630" rIns="93260" bIns="46630" numCol="1" anchor="t" anchorCtr="0" compatLnSpc="1">
                  <a:prstTxWarp prst="textNoShape">
                    <a:avLst/>
                  </a:prstTxWarp>
                </a:bodyPr>
                <a:lstStyle/>
                <a:p>
                  <a:pPr defTabSz="932559">
                    <a:defRPr/>
                  </a:pPr>
                  <a:endParaRPr lang="en-US" sz="1122" kern="0">
                    <a:gradFill>
                      <a:gsLst>
                        <a:gs pos="14679">
                          <a:srgbClr val="FFFFFF"/>
                        </a:gs>
                        <a:gs pos="38000">
                          <a:srgbClr val="FFFFFF"/>
                        </a:gs>
                      </a:gsLst>
                      <a:lin ang="5400000" scaled="1"/>
                    </a:gradFill>
                  </a:endParaRPr>
                </a:p>
              </p:txBody>
            </p:sp>
            <p:sp>
              <p:nvSpPr>
                <p:cNvPr id="12" name="Rounded Rectangle 6"/>
                <p:cNvSpPr>
                  <a:spLocks noChangeAspect="1"/>
                </p:cNvSpPr>
                <p:nvPr/>
              </p:nvSpPr>
              <p:spPr bwMode="black">
                <a:xfrm rot="16200000">
                  <a:off x="5800120" y="1903594"/>
                  <a:ext cx="143147" cy="227679"/>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gr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1970" rIns="83940" bIns="41970" numCol="1" rtlCol="0" anchor="ctr" anchorCtr="0" compatLnSpc="1">
                  <a:prstTxWarp prst="textNoShape">
                    <a:avLst/>
                  </a:prstTxWarp>
                </a:bodyPr>
                <a:lstStyle/>
                <a:p>
                  <a:pPr algn="ctr" defTabSz="755481"/>
                  <a:endParaRPr lang="en-US" sz="1836" spc="-124" dirty="0">
                    <a:gradFill>
                      <a:gsLst>
                        <a:gs pos="14679">
                          <a:srgbClr val="FFFFFF"/>
                        </a:gs>
                        <a:gs pos="38000">
                          <a:srgbClr val="FFFFFF"/>
                        </a:gs>
                      </a:gsLst>
                      <a:lin ang="5400000" scaled="1"/>
                    </a:gradFill>
                  </a:endParaRPr>
                </a:p>
              </p:txBody>
            </p:sp>
            <p:sp>
              <p:nvSpPr>
                <p:cNvPr id="13" name="Freeform 138"/>
                <p:cNvSpPr>
                  <a:spLocks noChangeAspect="1" noEditPoints="1"/>
                </p:cNvSpPr>
                <p:nvPr/>
              </p:nvSpPr>
              <p:spPr bwMode="auto">
                <a:xfrm>
                  <a:off x="5654435" y="1943735"/>
                  <a:ext cx="74991" cy="145272"/>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grpFill/>
                <a:ln>
                  <a:noFill/>
                </a:ln>
              </p:spPr>
              <p:txBody>
                <a:bodyPr vert="horz" wrap="square" lIns="93260" tIns="46630" rIns="93260" bIns="46630" numCol="1" anchor="t" anchorCtr="0" compatLnSpc="1">
                  <a:prstTxWarp prst="textNoShape">
                    <a:avLst/>
                  </a:prstTxWarp>
                </a:bodyPr>
                <a:lstStyle/>
                <a:p>
                  <a:pPr defTabSz="932559"/>
                  <a:endParaRPr lang="en-US" sz="1836">
                    <a:gradFill>
                      <a:gsLst>
                        <a:gs pos="14679">
                          <a:srgbClr val="FFFFFF"/>
                        </a:gs>
                        <a:gs pos="38000">
                          <a:srgbClr val="FFFFFF"/>
                        </a:gs>
                      </a:gsLst>
                      <a:lin ang="5400000" scaled="1"/>
                    </a:gradFill>
                  </a:endParaRPr>
                </a:p>
              </p:txBody>
            </p:sp>
          </p:grpSp>
          <p:sp>
            <p:nvSpPr>
              <p:cNvPr id="45" name="Oval 44"/>
              <p:cNvSpPr/>
              <p:nvPr/>
            </p:nvSpPr>
            <p:spPr bwMode="auto">
              <a:xfrm>
                <a:off x="3017422" y="1690125"/>
                <a:ext cx="749787" cy="769064"/>
              </a:xfrm>
              <a:prstGeom prst="ellipse">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14679">
                        <a:srgbClr val="FFFFFF"/>
                      </a:gs>
                      <a:gs pos="38000">
                        <a:srgbClr val="FFFFFF"/>
                      </a:gs>
                    </a:gsLst>
                    <a:lin ang="5400000" scaled="1"/>
                  </a:gradFill>
                </a:endParaRPr>
              </a:p>
            </p:txBody>
          </p:sp>
        </p:grpSp>
        <p:sp>
          <p:nvSpPr>
            <p:cNvPr id="7" name="Rectangle 6"/>
            <p:cNvSpPr/>
            <p:nvPr/>
          </p:nvSpPr>
          <p:spPr>
            <a:xfrm>
              <a:off x="3946781" y="1754842"/>
              <a:ext cx="1851789" cy="523220"/>
            </a:xfrm>
            <a:prstGeom prst="rect">
              <a:avLst/>
            </a:prstGeom>
          </p:spPr>
          <p:txBody>
            <a:bodyPr wrap="none">
              <a:spAutoFit/>
            </a:bodyPr>
            <a:lstStyle/>
            <a:p>
              <a:pPr defTabSz="932289"/>
              <a:r>
                <a:rPr lang="en-US" sz="2700" dirty="0">
                  <a:gradFill>
                    <a:gsLst>
                      <a:gs pos="14679">
                        <a:srgbClr val="FFFFFF"/>
                      </a:gs>
                      <a:gs pos="38000">
                        <a:srgbClr val="FFFFFF"/>
                      </a:gs>
                    </a:gsLst>
                    <a:lin ang="5400000" scaled="1"/>
                  </a:gradFill>
                  <a:latin typeface="Segoe UI Light"/>
                </a:rPr>
                <a:t>Client apps</a:t>
              </a:r>
            </a:p>
          </p:txBody>
        </p:sp>
      </p:grpSp>
      <p:sp>
        <p:nvSpPr>
          <p:cNvPr id="28" name="Rectangle 27"/>
          <p:cNvSpPr/>
          <p:nvPr/>
        </p:nvSpPr>
        <p:spPr bwMode="auto">
          <a:xfrm>
            <a:off x="2815339" y="5200678"/>
            <a:ext cx="7545926" cy="1268384"/>
          </a:xfrm>
          <a:prstGeom prst="rect">
            <a:avLst/>
          </a:prstGeom>
          <a:solidFill>
            <a:srgbClr val="68217A"/>
          </a:solidFill>
          <a:ln w="25400" cap="flat" cmpd="sng" algn="ctr">
            <a:noFill/>
            <a:prstDash val="solid"/>
            <a:headEnd type="none" w="med" len="med"/>
            <a:tailEnd type="none" w="med" len="med"/>
          </a:ln>
          <a:effectLst/>
        </p:spPr>
        <p:txBody>
          <a:bodyPr vert="horz" wrap="square" lIns="746083" tIns="45690" rIns="91374" bIns="73099" numCol="1" rtlCol="0" anchor="t" anchorCtr="0" compatLnSpc="1">
            <a:prstTxWarp prst="textNoShape">
              <a:avLst/>
            </a:prstTxWarp>
          </a:bodyPr>
          <a:lstStyle/>
          <a:p>
            <a:pPr defTabSz="932289"/>
            <a:endParaRPr lang="en-US" sz="2448" dirty="0">
              <a:gradFill>
                <a:gsLst>
                  <a:gs pos="14679">
                    <a:srgbClr val="FFFFFF"/>
                  </a:gs>
                  <a:gs pos="38000">
                    <a:srgbClr val="FFFFFF"/>
                  </a:gs>
                </a:gsLst>
                <a:lin ang="5400000" scaled="1"/>
              </a:gradFill>
              <a:latin typeface="Segoe UI Light"/>
            </a:endParaRPr>
          </a:p>
        </p:txBody>
      </p:sp>
      <p:grpSp>
        <p:nvGrpSpPr>
          <p:cNvPr id="54" name="Group 53"/>
          <p:cNvGrpSpPr/>
          <p:nvPr/>
        </p:nvGrpSpPr>
        <p:grpSpPr>
          <a:xfrm>
            <a:off x="3631207" y="5667863"/>
            <a:ext cx="1944568" cy="724999"/>
            <a:chOff x="3631207" y="5667863"/>
            <a:chExt cx="1944568" cy="724999"/>
          </a:xfrm>
        </p:grpSpPr>
        <p:sp>
          <p:nvSpPr>
            <p:cNvPr id="37" name="Rectangle 36"/>
            <p:cNvSpPr/>
            <p:nvPr/>
          </p:nvSpPr>
          <p:spPr>
            <a:xfrm>
              <a:off x="3631207" y="5913636"/>
              <a:ext cx="1944568" cy="479226"/>
            </a:xfrm>
            <a:prstGeom prst="rect">
              <a:avLst/>
            </a:prstGeom>
          </p:spPr>
          <p:txBody>
            <a:bodyPr wrap="none">
              <a:spAutoFit/>
            </a:bodyPr>
            <a:lstStyle/>
            <a:p>
              <a:pPr marL="0" lvl="1" defTabSz="932289">
                <a:lnSpc>
                  <a:spcPct val="90000"/>
                </a:lnSpc>
                <a:spcAft>
                  <a:spcPts val="340"/>
                </a:spcAft>
                <a:defRPr/>
              </a:pPr>
              <a:r>
                <a:rPr lang="en-US" sz="1224" dirty="0">
                  <a:solidFill>
                    <a:srgbClr val="FFFFFF"/>
                  </a:solidFill>
                  <a:latin typeface="Segoe UI Light"/>
                </a:rPr>
                <a:t>Next gen JIT </a:t>
              </a:r>
              <a:r>
                <a:rPr lang="en-US" sz="1071" dirty="0">
                  <a:solidFill>
                    <a:srgbClr val="FFFFFF"/>
                  </a:solidFill>
                  <a:latin typeface="Segoe UI Light"/>
                </a:rPr>
                <a:t>(“RyuJIT”)</a:t>
              </a:r>
            </a:p>
            <a:p>
              <a:pPr marL="0" lvl="1" defTabSz="932289">
                <a:lnSpc>
                  <a:spcPct val="90000"/>
                </a:lnSpc>
                <a:spcAft>
                  <a:spcPts val="340"/>
                </a:spcAft>
                <a:defRPr/>
              </a:pPr>
              <a:r>
                <a:rPr lang="en-US" sz="1224" dirty="0">
                  <a:solidFill>
                    <a:srgbClr val="FFFFFF"/>
                  </a:solidFill>
                  <a:latin typeface="Segoe UI Light"/>
                </a:rPr>
                <a:t>SIMD (Data Parallelization)</a:t>
              </a:r>
            </a:p>
          </p:txBody>
        </p:sp>
        <p:sp>
          <p:nvSpPr>
            <p:cNvPr id="38" name="Rectangle 37"/>
            <p:cNvSpPr/>
            <p:nvPr/>
          </p:nvSpPr>
          <p:spPr>
            <a:xfrm>
              <a:off x="3631207" y="5667863"/>
              <a:ext cx="1033054" cy="324695"/>
            </a:xfrm>
            <a:prstGeom prst="rect">
              <a:avLst/>
            </a:prstGeom>
          </p:spPr>
          <p:txBody>
            <a:bodyPr wrap="square">
              <a:spAutoFit/>
            </a:bodyPr>
            <a:lstStyle/>
            <a:p>
              <a:pPr marL="0" lvl="1" defTabSz="932289">
                <a:lnSpc>
                  <a:spcPct val="90000"/>
                </a:lnSpc>
                <a:spcAft>
                  <a:spcPts val="340"/>
                </a:spcAft>
                <a:defRPr/>
              </a:pPr>
              <a:r>
                <a:rPr lang="en-US" sz="1632" b="1" dirty="0">
                  <a:solidFill>
                    <a:srgbClr val="FFFFFF"/>
                  </a:solidFill>
                </a:rPr>
                <a:t>Runtime</a:t>
              </a:r>
            </a:p>
          </p:txBody>
        </p:sp>
      </p:grpSp>
      <p:grpSp>
        <p:nvGrpSpPr>
          <p:cNvPr id="53" name="Group 52"/>
          <p:cNvGrpSpPr/>
          <p:nvPr/>
        </p:nvGrpSpPr>
        <p:grpSpPr>
          <a:xfrm>
            <a:off x="5954092" y="5667863"/>
            <a:ext cx="2354146" cy="724999"/>
            <a:chOff x="5954092" y="5667863"/>
            <a:chExt cx="2354146" cy="724999"/>
          </a:xfrm>
        </p:grpSpPr>
        <p:sp>
          <p:nvSpPr>
            <p:cNvPr id="39" name="Rectangle 38"/>
            <p:cNvSpPr/>
            <p:nvPr/>
          </p:nvSpPr>
          <p:spPr>
            <a:xfrm>
              <a:off x="5954092" y="5667863"/>
              <a:ext cx="1164581" cy="318357"/>
            </a:xfrm>
            <a:prstGeom prst="rect">
              <a:avLst/>
            </a:prstGeom>
          </p:spPr>
          <p:txBody>
            <a:bodyPr wrap="square">
              <a:spAutoFit/>
            </a:bodyPr>
            <a:lstStyle/>
            <a:p>
              <a:pPr marL="0" lvl="1" defTabSz="932289">
                <a:lnSpc>
                  <a:spcPct val="90000"/>
                </a:lnSpc>
                <a:spcAft>
                  <a:spcPts val="340"/>
                </a:spcAft>
                <a:defRPr/>
              </a:pPr>
              <a:r>
                <a:rPr lang="en-US" sz="1632" b="1" dirty="0">
                  <a:solidFill>
                    <a:srgbClr val="FFFFFF"/>
                  </a:solidFill>
                </a:rPr>
                <a:t>Compilers</a:t>
              </a:r>
            </a:p>
          </p:txBody>
        </p:sp>
        <p:sp>
          <p:nvSpPr>
            <p:cNvPr id="43" name="Rectangle 42"/>
            <p:cNvSpPr/>
            <p:nvPr/>
          </p:nvSpPr>
          <p:spPr>
            <a:xfrm>
              <a:off x="5954092" y="5913636"/>
              <a:ext cx="2354146" cy="479226"/>
            </a:xfrm>
            <a:prstGeom prst="rect">
              <a:avLst/>
            </a:prstGeom>
          </p:spPr>
          <p:txBody>
            <a:bodyPr wrap="none">
              <a:spAutoFit/>
            </a:bodyPr>
            <a:lstStyle/>
            <a:p>
              <a:pPr marL="0" lvl="1" defTabSz="932289">
                <a:lnSpc>
                  <a:spcPct val="90000"/>
                </a:lnSpc>
                <a:spcAft>
                  <a:spcPts val="340"/>
                </a:spcAft>
              </a:pPr>
              <a:r>
                <a:rPr lang="en-US" sz="1224" dirty="0">
                  <a:solidFill>
                    <a:srgbClr val="FFFFFF"/>
                  </a:solidFill>
                  <a:latin typeface="Segoe UI Light"/>
                </a:rPr>
                <a:t>.NET Compiler Platform </a:t>
              </a:r>
              <a:r>
                <a:rPr lang="en-US" sz="1071" dirty="0">
                  <a:solidFill>
                    <a:srgbClr val="FFFFFF"/>
                  </a:solidFill>
                  <a:latin typeface="Segoe UI Light"/>
                </a:rPr>
                <a:t>(“Roslyn”)</a:t>
              </a:r>
            </a:p>
            <a:p>
              <a:pPr marL="0" lvl="1" defTabSz="932289">
                <a:lnSpc>
                  <a:spcPct val="90000"/>
                </a:lnSpc>
                <a:spcAft>
                  <a:spcPts val="340"/>
                </a:spcAft>
              </a:pPr>
              <a:r>
                <a:rPr lang="en-US" sz="1224" dirty="0">
                  <a:solidFill>
                    <a:srgbClr val="FFFFFF"/>
                  </a:solidFill>
                  <a:latin typeface="Segoe UI Light"/>
                </a:rPr>
                <a:t>Languages innovation</a:t>
              </a:r>
            </a:p>
          </p:txBody>
        </p:sp>
      </p:grpSp>
      <p:grpSp>
        <p:nvGrpSpPr>
          <p:cNvPr id="52" name="Group 51"/>
          <p:cNvGrpSpPr/>
          <p:nvPr/>
        </p:nvGrpSpPr>
        <p:grpSpPr>
          <a:xfrm>
            <a:off x="8627482" y="5667863"/>
            <a:ext cx="1334417" cy="724999"/>
            <a:chOff x="8627482" y="5667863"/>
            <a:chExt cx="1334417" cy="724999"/>
          </a:xfrm>
        </p:grpSpPr>
        <p:sp>
          <p:nvSpPr>
            <p:cNvPr id="44" name="Rectangle 43"/>
            <p:cNvSpPr/>
            <p:nvPr/>
          </p:nvSpPr>
          <p:spPr>
            <a:xfrm>
              <a:off x="8627482" y="5913636"/>
              <a:ext cx="1334417" cy="479226"/>
            </a:xfrm>
            <a:prstGeom prst="rect">
              <a:avLst/>
            </a:prstGeom>
          </p:spPr>
          <p:txBody>
            <a:bodyPr wrap="none">
              <a:spAutoFit/>
            </a:bodyPr>
            <a:lstStyle/>
            <a:p>
              <a:pPr marL="0" lvl="1" defTabSz="932289">
                <a:lnSpc>
                  <a:spcPct val="90000"/>
                </a:lnSpc>
                <a:spcAft>
                  <a:spcPts val="340"/>
                </a:spcAft>
                <a:defRPr/>
              </a:pPr>
              <a:r>
                <a:rPr lang="en-US" sz="1224" dirty="0">
                  <a:solidFill>
                    <a:srgbClr val="FFFFFF"/>
                  </a:solidFill>
                  <a:latin typeface="Segoe UI Light"/>
                </a:rPr>
                <a:t>BCL and PCL</a:t>
              </a:r>
            </a:p>
            <a:p>
              <a:pPr marL="0" lvl="1" defTabSz="932289">
                <a:lnSpc>
                  <a:spcPct val="90000"/>
                </a:lnSpc>
                <a:spcAft>
                  <a:spcPts val="340"/>
                </a:spcAft>
                <a:defRPr/>
              </a:pPr>
              <a:r>
                <a:rPr lang="en-US" sz="1224" dirty="0">
                  <a:solidFill>
                    <a:srgbClr val="FFFFFF"/>
                  </a:solidFill>
                  <a:latin typeface="Segoe UI Light"/>
                </a:rPr>
                <a:t>Entity Framework</a:t>
              </a:r>
            </a:p>
          </p:txBody>
        </p:sp>
        <p:sp>
          <p:nvSpPr>
            <p:cNvPr id="46" name="Rectangle 45"/>
            <p:cNvSpPr/>
            <p:nvPr/>
          </p:nvSpPr>
          <p:spPr>
            <a:xfrm>
              <a:off x="8627482" y="5667863"/>
              <a:ext cx="1033054" cy="318357"/>
            </a:xfrm>
            <a:prstGeom prst="rect">
              <a:avLst/>
            </a:prstGeom>
          </p:spPr>
          <p:txBody>
            <a:bodyPr wrap="square">
              <a:spAutoFit/>
            </a:bodyPr>
            <a:lstStyle/>
            <a:p>
              <a:pPr marL="0" lvl="1" defTabSz="932289">
                <a:lnSpc>
                  <a:spcPct val="90000"/>
                </a:lnSpc>
                <a:spcAft>
                  <a:spcPts val="340"/>
                </a:spcAft>
                <a:defRPr/>
              </a:pPr>
              <a:r>
                <a:rPr lang="en-US" sz="1632" b="1" dirty="0">
                  <a:solidFill>
                    <a:srgbClr val="FFFFFF"/>
                  </a:solidFill>
                </a:rPr>
                <a:t>Libraries</a:t>
              </a:r>
            </a:p>
          </p:txBody>
        </p:sp>
      </p:grpSp>
      <p:grpSp>
        <p:nvGrpSpPr>
          <p:cNvPr id="55" name="Group 54"/>
          <p:cNvGrpSpPr/>
          <p:nvPr/>
        </p:nvGrpSpPr>
        <p:grpSpPr>
          <a:xfrm>
            <a:off x="2941637" y="5214201"/>
            <a:ext cx="2052004" cy="523220"/>
            <a:chOff x="2941637" y="5214201"/>
            <a:chExt cx="2052004" cy="523220"/>
          </a:xfrm>
        </p:grpSpPr>
        <p:grpSp>
          <p:nvGrpSpPr>
            <p:cNvPr id="33" name="Group 32"/>
            <p:cNvGrpSpPr/>
            <p:nvPr/>
          </p:nvGrpSpPr>
          <p:grpSpPr>
            <a:xfrm>
              <a:off x="2941637" y="5301944"/>
              <a:ext cx="402453" cy="328918"/>
              <a:chOff x="9061629" y="5706715"/>
              <a:chExt cx="380421" cy="310912"/>
            </a:xfrm>
          </p:grpSpPr>
          <p:sp>
            <p:nvSpPr>
              <p:cNvPr id="34" name="Freeform 86"/>
              <p:cNvSpPr>
                <a:spLocks noEditPoints="1"/>
              </p:cNvSpPr>
              <p:nvPr/>
            </p:nvSpPr>
            <p:spPr bwMode="black">
              <a:xfrm>
                <a:off x="9061629" y="5737038"/>
                <a:ext cx="277768" cy="280589"/>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024"/>
                <a:endParaRPr lang="en-US" sz="1632">
                  <a:gradFill>
                    <a:gsLst>
                      <a:gs pos="14679">
                        <a:srgbClr val="FFFFFF"/>
                      </a:gs>
                      <a:gs pos="38000">
                        <a:srgbClr val="FFFFFF"/>
                      </a:gs>
                    </a:gsLst>
                    <a:lin ang="5400000" scaled="1"/>
                  </a:gradFill>
                  <a:latin typeface="Segoe UI Light"/>
                </a:endParaRPr>
              </a:p>
            </p:txBody>
          </p:sp>
          <p:sp>
            <p:nvSpPr>
              <p:cNvPr id="35" name="Oval 87"/>
              <p:cNvSpPr>
                <a:spLocks noChangeArrowheads="1"/>
              </p:cNvSpPr>
              <p:nvPr/>
            </p:nvSpPr>
            <p:spPr bwMode="black">
              <a:xfrm>
                <a:off x="9172736" y="5854128"/>
                <a:ext cx="51528" cy="517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024"/>
                <a:endParaRPr lang="en-US" sz="1632">
                  <a:gradFill>
                    <a:gsLst>
                      <a:gs pos="14679">
                        <a:srgbClr val="FFFFFF"/>
                      </a:gs>
                      <a:gs pos="38000">
                        <a:srgbClr val="FFFFFF"/>
                      </a:gs>
                    </a:gsLst>
                    <a:lin ang="5400000" scaled="1"/>
                  </a:gradFill>
                  <a:latin typeface="Segoe UI Light"/>
                </a:endParaRPr>
              </a:p>
            </p:txBody>
          </p:sp>
          <p:sp>
            <p:nvSpPr>
              <p:cNvPr id="36" name="Freeform 88"/>
              <p:cNvSpPr>
                <a:spLocks noEditPoints="1"/>
              </p:cNvSpPr>
              <p:nvPr/>
            </p:nvSpPr>
            <p:spPr bwMode="black">
              <a:xfrm>
                <a:off x="9301153" y="5706715"/>
                <a:ext cx="140897" cy="152424"/>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024"/>
                <a:endParaRPr lang="en-US" sz="1632">
                  <a:gradFill>
                    <a:gsLst>
                      <a:gs pos="14679">
                        <a:srgbClr val="FFFFFF"/>
                      </a:gs>
                      <a:gs pos="38000">
                        <a:srgbClr val="FFFFFF"/>
                      </a:gs>
                    </a:gsLst>
                    <a:lin ang="5400000" scaled="1"/>
                  </a:gradFill>
                  <a:latin typeface="Segoe UI Light"/>
                </a:endParaRPr>
              </a:p>
            </p:txBody>
          </p:sp>
        </p:grpSp>
        <p:sp>
          <p:nvSpPr>
            <p:cNvPr id="9" name="Rectangle 8"/>
            <p:cNvSpPr/>
            <p:nvPr/>
          </p:nvSpPr>
          <p:spPr>
            <a:xfrm>
              <a:off x="3399935" y="5214201"/>
              <a:ext cx="1593706" cy="523220"/>
            </a:xfrm>
            <a:prstGeom prst="rect">
              <a:avLst/>
            </a:prstGeom>
          </p:spPr>
          <p:txBody>
            <a:bodyPr wrap="none">
              <a:spAutoFit/>
            </a:bodyPr>
            <a:lstStyle/>
            <a:p>
              <a:pPr defTabSz="932289"/>
              <a:r>
                <a:rPr lang="en-US" sz="2800" dirty="0">
                  <a:gradFill>
                    <a:gsLst>
                      <a:gs pos="14679">
                        <a:srgbClr val="FFFFFF"/>
                      </a:gs>
                      <a:gs pos="38000">
                        <a:srgbClr val="FFFFFF"/>
                      </a:gs>
                    </a:gsLst>
                    <a:lin ang="5400000" scaled="1"/>
                  </a:gradFill>
                  <a:latin typeface="Segoe UI Light"/>
                </a:rPr>
                <a:t>Common</a:t>
              </a:r>
            </a:p>
          </p:txBody>
        </p:sp>
      </p:grpSp>
      <p:sp>
        <p:nvSpPr>
          <p:cNvPr id="40" name="Rectangle 39"/>
          <p:cNvSpPr/>
          <p:nvPr/>
        </p:nvSpPr>
        <p:spPr bwMode="auto">
          <a:xfrm>
            <a:off x="10643286" y="1529591"/>
            <a:ext cx="1516155" cy="4925942"/>
          </a:xfrm>
          <a:prstGeom prst="rect">
            <a:avLst/>
          </a:prstGeom>
          <a:solidFill>
            <a:schemeClr val="tx1"/>
          </a:solidFill>
          <a:ln w="25400" cap="flat" cmpd="sng" algn="ctr">
            <a:noFill/>
            <a:prstDash val="solid"/>
            <a:headEnd type="none" w="med" len="med"/>
            <a:tailEnd type="none" w="med" len="med"/>
          </a:ln>
          <a:effectLst/>
        </p:spPr>
        <p:txBody>
          <a:bodyPr vert="horz" wrap="square" lIns="91386" tIns="45696" rIns="91386" bIns="73109" numCol="1" rtlCol="0" anchor="ctr" anchorCtr="0" compatLnSpc="1">
            <a:prstTxWarp prst="textNoShape">
              <a:avLst/>
            </a:prstTxWarp>
          </a:bodyPr>
          <a:lstStyle/>
          <a:p>
            <a:pPr defTabSz="932468"/>
            <a:endParaRPr lang="en-US" dirty="0" err="1">
              <a:solidFill>
                <a:srgbClr val="000000"/>
              </a:solidFill>
              <a:latin typeface="Segoe UI Light"/>
            </a:endParaRPr>
          </a:p>
        </p:txBody>
      </p:sp>
      <p:sp>
        <p:nvSpPr>
          <p:cNvPr id="41" name="Rectangle 40"/>
          <p:cNvSpPr/>
          <p:nvPr/>
        </p:nvSpPr>
        <p:spPr>
          <a:xfrm>
            <a:off x="10662022" y="1621753"/>
            <a:ext cx="1528390" cy="478869"/>
          </a:xfrm>
          <a:prstGeom prst="rect">
            <a:avLst/>
          </a:prstGeom>
        </p:spPr>
        <p:txBody>
          <a:bodyPr wrap="none">
            <a:spAutoFit/>
          </a:bodyPr>
          <a:lstStyle/>
          <a:p>
            <a:pPr defTabSz="932468"/>
            <a:r>
              <a:rPr lang="en-US" sz="2400" dirty="0" smtClean="0">
                <a:gradFill>
                  <a:gsLst>
                    <a:gs pos="2752">
                      <a:srgbClr val="002050"/>
                    </a:gs>
                    <a:gs pos="25000">
                      <a:srgbClr val="002050"/>
                    </a:gs>
                  </a:gsLst>
                  <a:lin ang="5400000" scaled="1"/>
                </a:gradFill>
                <a:latin typeface="Segoe UI Light"/>
              </a:rPr>
              <a:t>Openness</a:t>
            </a:r>
            <a:endParaRPr lang="en-US" sz="2400" dirty="0">
              <a:gradFill>
                <a:gsLst>
                  <a:gs pos="2752">
                    <a:srgbClr val="002050"/>
                  </a:gs>
                  <a:gs pos="25000">
                    <a:srgbClr val="002050"/>
                  </a:gs>
                </a:gsLst>
                <a:lin ang="5400000" scaled="1"/>
              </a:gradFill>
              <a:latin typeface="Segoe UI Light"/>
            </a:endParaRP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242" y="2182947"/>
            <a:ext cx="1260907" cy="1260907"/>
          </a:xfrm>
          <a:prstGeom prst="rect">
            <a:avLst/>
          </a:prstGeom>
        </p:spPr>
      </p:pic>
      <p:sp>
        <p:nvSpPr>
          <p:cNvPr id="57" name="Rectangle 56"/>
          <p:cNvSpPr/>
          <p:nvPr/>
        </p:nvSpPr>
        <p:spPr>
          <a:xfrm>
            <a:off x="742785" y="2816842"/>
            <a:ext cx="1806905" cy="400110"/>
          </a:xfrm>
          <a:prstGeom prst="rect">
            <a:avLst/>
          </a:prstGeom>
        </p:spPr>
        <p:txBody>
          <a:bodyPr wrap="none">
            <a:spAutoFit/>
          </a:bodyPr>
          <a:lstStyle/>
          <a:p>
            <a:pPr defTabSz="932289"/>
            <a:r>
              <a:rPr lang="en-US" sz="2000" dirty="0">
                <a:gradFill>
                  <a:gsLst>
                    <a:gs pos="14679">
                      <a:srgbClr val="FFFFFF"/>
                    </a:gs>
                    <a:gs pos="38000">
                      <a:srgbClr val="FFFFFF"/>
                    </a:gs>
                  </a:gsLst>
                  <a:lin ang="5400000" scaled="1"/>
                </a:gradFill>
              </a:rPr>
              <a:t>Multi-purpose</a:t>
            </a:r>
          </a:p>
        </p:txBody>
      </p:sp>
      <p:sp>
        <p:nvSpPr>
          <p:cNvPr id="58" name="Rectangle 57"/>
          <p:cNvSpPr/>
          <p:nvPr/>
        </p:nvSpPr>
        <p:spPr>
          <a:xfrm>
            <a:off x="742785" y="4052692"/>
            <a:ext cx="1443024" cy="400110"/>
          </a:xfrm>
          <a:prstGeom prst="rect">
            <a:avLst/>
          </a:prstGeom>
        </p:spPr>
        <p:txBody>
          <a:bodyPr wrap="none">
            <a:spAutoFit/>
          </a:bodyPr>
          <a:lstStyle/>
          <a:p>
            <a:pPr defTabSz="932289"/>
            <a:r>
              <a:rPr lang="en-US" sz="2000" dirty="0">
                <a:gradFill>
                  <a:gsLst>
                    <a:gs pos="14679">
                      <a:srgbClr val="FFFFFF"/>
                    </a:gs>
                    <a:gs pos="38000">
                      <a:srgbClr val="FFFFFF"/>
                    </a:gs>
                  </a:gsLst>
                  <a:lin ang="5400000" scaled="1"/>
                </a:gradFill>
              </a:rPr>
              <a:t>Specialized</a:t>
            </a:r>
          </a:p>
        </p:txBody>
      </p:sp>
      <p:sp>
        <p:nvSpPr>
          <p:cNvPr id="60" name="Trapezoid 59"/>
          <p:cNvSpPr/>
          <p:nvPr/>
        </p:nvSpPr>
        <p:spPr bwMode="auto">
          <a:xfrm rot="16200000" flipH="1" flipV="1">
            <a:off x="7937843" y="3911259"/>
            <a:ext cx="5257800" cy="162609"/>
          </a:xfrm>
          <a:prstGeom prst="trapezoid">
            <a:avLst>
              <a:gd name="adj" fmla="val 101149"/>
            </a:avLst>
          </a:prstGeom>
          <a:solidFill>
            <a:schemeClr val="tx1">
              <a:lumMod val="85000"/>
            </a:schemeClr>
          </a:solidFill>
          <a:ln w="25400" cap="flat" cmpd="sng" algn="ctr">
            <a:noFill/>
            <a:prstDash val="solid"/>
            <a:headEnd type="none" w="med" len="med"/>
            <a:tailEnd type="none" w="med" len="med"/>
          </a:ln>
          <a:effectLst/>
        </p:spPr>
        <p:txBody>
          <a:bodyPr vert="horz" wrap="square" lIns="731520" tIns="274320" rIns="89639" bIns="89642" numCol="1" rtlCol="0" anchor="t" anchorCtr="0" compatLnSpc="1">
            <a:prstTxWarp prst="textNoShape">
              <a:avLst/>
            </a:prstTxWarp>
          </a:bodyPr>
          <a:lstStyle/>
          <a:p>
            <a:pPr defTabSz="914098"/>
            <a:endParaRPr lang="en-US" sz="2800" dirty="0" err="1">
              <a:gradFill>
                <a:gsLst>
                  <a:gs pos="14679">
                    <a:srgbClr val="FFFFFF"/>
                  </a:gs>
                  <a:gs pos="38000">
                    <a:srgbClr val="FFFFFF"/>
                  </a:gs>
                </a:gsLst>
                <a:lin ang="5400000" scaled="1"/>
              </a:gradFill>
              <a:latin typeface="Segoe UI Light"/>
            </a:endParaRPr>
          </a:p>
        </p:txBody>
      </p:sp>
    </p:spTree>
    <p:extLst>
      <p:ext uri="{BB962C8B-B14F-4D97-AF65-F5344CB8AC3E}">
        <p14:creationId xmlns:p14="http://schemas.microsoft.com/office/powerpoint/2010/main" val="3095355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6" presetClass="emph" presetSubtype="0" accel="100000" autoRev="1" fill="hold" grpId="1" nodeType="withEffect">
                                  <p:stCondLst>
                                    <p:cond delay="0"/>
                                  </p:stCondLst>
                                  <p:childTnLst>
                                    <p:animScale>
                                      <p:cBhvr>
                                        <p:cTn id="8" dur="500" fill="hold"/>
                                        <p:tgtEl>
                                          <p:spTgt spid="4"/>
                                        </p:tgtEl>
                                      </p:cBhvr>
                                      <p:by x="100000" y="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par>
                                <p:cTn id="13" presetID="6" presetClass="emph" presetSubtype="0" accel="100000" autoRev="1" fill="hold" grpId="1" nodeType="withEffect">
                                  <p:stCondLst>
                                    <p:cond delay="0"/>
                                  </p:stCondLst>
                                  <p:childTnLst>
                                    <p:animScale>
                                      <p:cBhvr>
                                        <p:cTn id="14" dur="500" fill="hold"/>
                                        <p:tgtEl>
                                          <p:spTgt spid="5"/>
                                        </p:tgtEl>
                                      </p:cBhvr>
                                      <p:by x="100000" y="0"/>
                                    </p:animScale>
                                  </p:childTnLst>
                                </p:cTn>
                              </p:par>
                              <p:par>
                                <p:cTn id="15" presetID="42" presetClass="path" presetSubtype="0" decel="100000" fill="hold" grpId="2" nodeType="withEffect">
                                  <p:stCondLst>
                                    <p:cond delay="500"/>
                                  </p:stCondLst>
                                  <p:childTnLst>
                                    <p:animMotion origin="layout" path="M 3.952E-6 -0.25488 L 3.952E-6 -2.26509E-6 " pathEditMode="relative" rAng="0" ptsTypes="AA">
                                      <p:cBhvr>
                                        <p:cTn id="16" dur="500" fill="hold"/>
                                        <p:tgtEl>
                                          <p:spTgt spid="5"/>
                                        </p:tgtEl>
                                        <p:attrNameLst>
                                          <p:attrName>ppt_x</p:attrName>
                                          <p:attrName>ppt_y</p:attrName>
                                        </p:attrNameLst>
                                      </p:cBhvr>
                                      <p:rCtr x="0" y="12733"/>
                                    </p:animMotion>
                                  </p:childTnLst>
                                </p:cTn>
                              </p:par>
                              <p:par>
                                <p:cTn id="17" presetID="10" presetClass="entr" presetSubtype="0" fill="hold" nodeType="withEffect">
                                  <p:stCondLst>
                                    <p:cond delay="5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63" presetClass="path" presetSubtype="0" decel="100000" fill="hold" nodeType="withEffect">
                                  <p:stCondLst>
                                    <p:cond delay="250"/>
                                  </p:stCondLst>
                                  <p:childTnLst>
                                    <p:animMotion origin="layout" path="M -0.05361 -9.44167E-7 L -4.69747E-7 -9.44167E-7 " pathEditMode="relative" rAng="0" ptsTypes="AA">
                                      <p:cBhvr>
                                        <p:cTn id="21" dur="750" fill="hold"/>
                                        <p:tgtEl>
                                          <p:spTgt spid="49"/>
                                        </p:tgtEl>
                                        <p:attrNameLst>
                                          <p:attrName>ppt_x</p:attrName>
                                          <p:attrName>ppt_y</p:attrName>
                                        </p:attrNameLst>
                                      </p:cBhvr>
                                      <p:rCtr x="2681" y="0"/>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
                                        </p:tgtEl>
                                        <p:attrNameLst>
                                          <p:attrName>style.visibility</p:attrName>
                                        </p:attrNameLst>
                                      </p:cBhvr>
                                      <p:to>
                                        <p:strVal val="visible"/>
                                      </p:to>
                                    </p:set>
                                  </p:childTnLst>
                                </p:cTn>
                              </p:par>
                              <p:par>
                                <p:cTn id="26" presetID="6" presetClass="emph" presetSubtype="0" accel="100000" autoRev="1" fill="hold" grpId="1" nodeType="withEffect">
                                  <p:stCondLst>
                                    <p:cond delay="0"/>
                                  </p:stCondLst>
                                  <p:childTnLst>
                                    <p:animScale>
                                      <p:cBhvr>
                                        <p:cTn id="27" dur="500" fill="hold"/>
                                        <p:tgtEl>
                                          <p:spTgt spid="6"/>
                                        </p:tgtEl>
                                      </p:cBhvr>
                                      <p:by x="100000" y="0"/>
                                    </p:animScale>
                                  </p:childTnLst>
                                </p:cTn>
                              </p:par>
                              <p:par>
                                <p:cTn id="28" presetID="42" presetClass="path" presetSubtype="0" decel="100000" fill="hold" grpId="2" nodeType="withEffect">
                                  <p:stCondLst>
                                    <p:cond delay="500"/>
                                  </p:stCondLst>
                                  <p:childTnLst>
                                    <p:animMotion origin="layout" path="M 3.952E-6 -0.25488 L 3.952E-6 -2.26509E-6 " pathEditMode="relative" rAng="0" ptsTypes="AA">
                                      <p:cBhvr>
                                        <p:cTn id="29" dur="500" fill="hold"/>
                                        <p:tgtEl>
                                          <p:spTgt spid="6"/>
                                        </p:tgtEl>
                                        <p:attrNameLst>
                                          <p:attrName>ppt_x</p:attrName>
                                          <p:attrName>ppt_y</p:attrName>
                                        </p:attrNameLst>
                                      </p:cBhvr>
                                      <p:rCtr x="0" y="12733"/>
                                    </p:animMotion>
                                  </p:childTnLst>
                                </p:cTn>
                              </p:par>
                              <p:par>
                                <p:cTn id="30" presetID="10" presetClass="entr" presetSubtype="0" fill="hold" nodeType="with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63" presetClass="path" presetSubtype="0" decel="100000" fill="hold" nodeType="withEffect">
                                  <p:stCondLst>
                                    <p:cond delay="250"/>
                                  </p:stCondLst>
                                  <p:childTnLst>
                                    <p:animMotion origin="layout" path="M -0.05361 -9.44167E-7 L -4.69747E-7 -9.44167E-7 " pathEditMode="relative" rAng="0" ptsTypes="AA">
                                      <p:cBhvr>
                                        <p:cTn id="34" dur="750" fill="hold"/>
                                        <p:tgtEl>
                                          <p:spTgt spid="51"/>
                                        </p:tgtEl>
                                        <p:attrNameLst>
                                          <p:attrName>ppt_x</p:attrName>
                                          <p:attrName>ppt_y</p:attrName>
                                        </p:attrNameLst>
                                      </p:cBhvr>
                                      <p:rCtr x="2681"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20"/>
                                        </p:tgtEl>
                                        <p:attrNameLst>
                                          <p:attrName>style.visibility</p:attrName>
                                        </p:attrNameLst>
                                      </p:cBhvr>
                                      <p:to>
                                        <p:strVal val="visible"/>
                                      </p:to>
                                    </p:set>
                                  </p:childTnLst>
                                </p:cTn>
                              </p:par>
                              <p:par>
                                <p:cTn id="41" presetID="6" presetClass="emph" presetSubtype="0" accel="100000" autoRev="1" fill="hold" grpId="1" nodeType="withEffect">
                                  <p:stCondLst>
                                    <p:cond delay="0"/>
                                  </p:stCondLst>
                                  <p:childTnLst>
                                    <p:animScale>
                                      <p:cBhvr>
                                        <p:cTn id="42" dur="500" fill="hold"/>
                                        <p:tgtEl>
                                          <p:spTgt spid="20"/>
                                        </p:tgtEl>
                                      </p:cBhvr>
                                      <p:by x="100000" y="0"/>
                                    </p:animScale>
                                  </p:childTnLst>
                                </p:cTn>
                              </p:par>
                              <p:par>
                                <p:cTn id="43" presetID="10" presetClass="entr" presetSubtype="0" fill="hold" grpId="0" nodeType="withEffect">
                                  <p:stCondLst>
                                    <p:cond delay="75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63" presetClass="path" presetSubtype="0" decel="100000" fill="hold" grpId="1" nodeType="withEffect">
                                  <p:stCondLst>
                                    <p:cond delay="500"/>
                                  </p:stCondLst>
                                  <p:childTnLst>
                                    <p:animMotion origin="layout" path="M -0.05361 -9.44167E-7 L -4.69747E-7 -9.44167E-7 " pathEditMode="relative" rAng="0" ptsTypes="AA">
                                      <p:cBhvr>
                                        <p:cTn id="47" dur="750" fill="hold"/>
                                        <p:tgtEl>
                                          <p:spTgt spid="22"/>
                                        </p:tgtEl>
                                        <p:attrNameLst>
                                          <p:attrName>ppt_x</p:attrName>
                                          <p:attrName>ppt_y</p:attrName>
                                        </p:attrNameLst>
                                      </p:cBhvr>
                                      <p:rCtr x="2681" y="0"/>
                                    </p:animMotion>
                                  </p:childTnLst>
                                </p:cTn>
                              </p:par>
                              <p:par>
                                <p:cTn id="48" presetID="10" presetClass="entr" presetSubtype="0" fill="hold" grpId="0"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63" presetClass="path" presetSubtype="0" decel="100000" fill="hold" grpId="1" nodeType="withEffect">
                                  <p:stCondLst>
                                    <p:cond delay="750"/>
                                  </p:stCondLst>
                                  <p:childTnLst>
                                    <p:animMotion origin="layout" path="M -0.05361 -9.44167E-7 L -4.69747E-7 -9.44167E-7 " pathEditMode="relative" rAng="0" ptsTypes="AA">
                                      <p:cBhvr>
                                        <p:cTn id="52" dur="750" fill="hold"/>
                                        <p:tgtEl>
                                          <p:spTgt spid="27"/>
                                        </p:tgtEl>
                                        <p:attrNameLst>
                                          <p:attrName>ppt_x</p:attrName>
                                          <p:attrName>ppt_y</p:attrName>
                                        </p:attrNameLst>
                                      </p:cBhvr>
                                      <p:rCtr x="2681" y="0"/>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499"/>
                                          </p:stCondLst>
                                        </p:cTn>
                                        <p:tgtEl>
                                          <p:spTgt spid="23"/>
                                        </p:tgtEl>
                                        <p:attrNameLst>
                                          <p:attrName>style.visibility</p:attrName>
                                        </p:attrNameLst>
                                      </p:cBhvr>
                                      <p:to>
                                        <p:strVal val="visible"/>
                                      </p:to>
                                    </p:set>
                                  </p:childTnLst>
                                </p:cTn>
                              </p:par>
                              <p:par>
                                <p:cTn id="59" presetID="6" presetClass="emph" presetSubtype="0" accel="100000" autoRev="1" fill="hold" grpId="1" nodeType="withEffect">
                                  <p:stCondLst>
                                    <p:cond delay="0"/>
                                  </p:stCondLst>
                                  <p:childTnLst>
                                    <p:animScale>
                                      <p:cBhvr>
                                        <p:cTn id="60" dur="500" fill="hold"/>
                                        <p:tgtEl>
                                          <p:spTgt spid="23"/>
                                        </p:tgtEl>
                                      </p:cBhvr>
                                      <p:by x="100000" y="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25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63" presetClass="path" presetSubtype="0" decel="100000" fill="hold" grpId="1" nodeType="withEffect">
                                  <p:stCondLst>
                                    <p:cond delay="0"/>
                                  </p:stCondLst>
                                  <p:childTnLst>
                                    <p:animMotion origin="layout" path="M -0.05361 -9.44167E-7 L -4.69747E-7 -9.44167E-7 " pathEditMode="relative" rAng="0" ptsTypes="AA">
                                      <p:cBhvr>
                                        <p:cTn id="67" dur="750" fill="hold"/>
                                        <p:tgtEl>
                                          <p:spTgt spid="25"/>
                                        </p:tgtEl>
                                        <p:attrNameLst>
                                          <p:attrName>ppt_x</p:attrName>
                                          <p:attrName>ppt_y</p:attrName>
                                        </p:attrNameLst>
                                      </p:cBhvr>
                                      <p:rCtr x="2681" y="0"/>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25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63" presetClass="path" presetSubtype="0" decel="100000" fill="hold" grpId="1" nodeType="withEffect">
                                  <p:stCondLst>
                                    <p:cond delay="0"/>
                                  </p:stCondLst>
                                  <p:childTnLst>
                                    <p:animMotion origin="layout" path="M -0.05361 -9.44167E-7 L -4.69747E-7 -9.44167E-7 " pathEditMode="relative" rAng="0" ptsTypes="AA">
                                      <p:cBhvr>
                                        <p:cTn id="74" dur="750" fill="hold"/>
                                        <p:tgtEl>
                                          <p:spTgt spid="26"/>
                                        </p:tgtEl>
                                        <p:attrNameLst>
                                          <p:attrName>ppt_x</p:attrName>
                                          <p:attrName>ppt_y</p:attrName>
                                        </p:attrNameLst>
                                      </p:cBhvr>
                                      <p:rCtr x="2681" y="0"/>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28"/>
                                        </p:tgtEl>
                                        <p:attrNameLst>
                                          <p:attrName>style.visibility</p:attrName>
                                        </p:attrNameLst>
                                      </p:cBhvr>
                                      <p:to>
                                        <p:strVal val="visible"/>
                                      </p:to>
                                    </p:set>
                                  </p:childTnLst>
                                </p:cTn>
                              </p:par>
                              <p:par>
                                <p:cTn id="79" presetID="6" presetClass="emph" presetSubtype="0" accel="100000" autoRev="1" fill="hold" grpId="1" nodeType="withEffect">
                                  <p:stCondLst>
                                    <p:cond delay="0"/>
                                  </p:stCondLst>
                                  <p:childTnLst>
                                    <p:animScale>
                                      <p:cBhvr>
                                        <p:cTn id="80" dur="500" fill="hold"/>
                                        <p:tgtEl>
                                          <p:spTgt spid="28"/>
                                        </p:tgtEl>
                                      </p:cBhvr>
                                      <p:by x="100000" y="0"/>
                                    </p:animScale>
                                  </p:childTnLst>
                                </p:cTn>
                              </p:par>
                              <p:par>
                                <p:cTn id="81" presetID="42" presetClass="path" presetSubtype="0" decel="100000" fill="hold" grpId="2" nodeType="withEffect">
                                  <p:stCondLst>
                                    <p:cond delay="500"/>
                                  </p:stCondLst>
                                  <p:childTnLst>
                                    <p:animMotion origin="layout" path="M -2.1496E-6 -0.09056 L -2.1496E-6 1.2256E-7 " pathEditMode="relative" rAng="0" ptsTypes="AA">
                                      <p:cBhvr>
                                        <p:cTn id="82" dur="500" fill="hold"/>
                                        <p:tgtEl>
                                          <p:spTgt spid="28"/>
                                        </p:tgtEl>
                                        <p:attrNameLst>
                                          <p:attrName>ppt_x</p:attrName>
                                          <p:attrName>ppt_y</p:attrName>
                                        </p:attrNameLst>
                                      </p:cBhvr>
                                      <p:rCtr x="0" y="4517"/>
                                    </p:animMotion>
                                  </p:childTnLst>
                                </p:cTn>
                              </p:par>
                              <p:par>
                                <p:cTn id="83" presetID="10" presetClass="entr" presetSubtype="0" fill="hold" nodeType="withEffect">
                                  <p:stCondLst>
                                    <p:cond delay="50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500"/>
                                        <p:tgtEl>
                                          <p:spTgt spid="55"/>
                                        </p:tgtEl>
                                      </p:cBhvr>
                                    </p:animEffect>
                                  </p:childTnLst>
                                </p:cTn>
                              </p:par>
                              <p:par>
                                <p:cTn id="86" presetID="63" presetClass="path" presetSubtype="0" decel="100000" fill="hold" nodeType="withEffect">
                                  <p:stCondLst>
                                    <p:cond delay="250"/>
                                  </p:stCondLst>
                                  <p:childTnLst>
                                    <p:animMotion origin="layout" path="M -0.05361 -9.44167E-7 L -4.69747E-7 -9.44167E-7 " pathEditMode="relative" rAng="0" ptsTypes="AA">
                                      <p:cBhvr>
                                        <p:cTn id="87" dur="750" fill="hold"/>
                                        <p:tgtEl>
                                          <p:spTgt spid="55"/>
                                        </p:tgtEl>
                                        <p:attrNameLst>
                                          <p:attrName>ppt_x</p:attrName>
                                          <p:attrName>ppt_y</p:attrName>
                                        </p:attrNameLst>
                                      </p:cBhvr>
                                      <p:rCtr x="2681" y="0"/>
                                    </p:animMotion>
                                  </p:childTnLst>
                                </p:cTn>
                              </p:par>
                              <p:par>
                                <p:cTn id="88" presetID="10" presetClass="entr" presetSubtype="0" fill="hold" nodeType="withEffect">
                                  <p:stCondLst>
                                    <p:cond delay="75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500"/>
                                        <p:tgtEl>
                                          <p:spTgt spid="54"/>
                                        </p:tgtEl>
                                      </p:cBhvr>
                                    </p:animEffect>
                                  </p:childTnLst>
                                </p:cTn>
                              </p:par>
                              <p:par>
                                <p:cTn id="91" presetID="63" presetClass="path" presetSubtype="0" decel="100000" fill="hold" nodeType="withEffect">
                                  <p:stCondLst>
                                    <p:cond delay="500"/>
                                  </p:stCondLst>
                                  <p:childTnLst>
                                    <p:animMotion origin="layout" path="M -0.05361 -9.44167E-7 L -4.69747E-7 -9.44167E-7 " pathEditMode="relative" rAng="0" ptsTypes="AA">
                                      <p:cBhvr>
                                        <p:cTn id="92" dur="750" fill="hold"/>
                                        <p:tgtEl>
                                          <p:spTgt spid="54"/>
                                        </p:tgtEl>
                                        <p:attrNameLst>
                                          <p:attrName>ppt_x</p:attrName>
                                          <p:attrName>ppt_y</p:attrName>
                                        </p:attrNameLst>
                                      </p:cBhvr>
                                      <p:rCtr x="2681" y="0"/>
                                    </p:animMotion>
                                  </p:childTnLst>
                                </p:cTn>
                              </p:par>
                              <p:par>
                                <p:cTn id="93" presetID="10" presetClass="entr" presetSubtype="0" fill="hold" nodeType="withEffect">
                                  <p:stCondLst>
                                    <p:cond delay="100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par>
                                <p:cTn id="96" presetID="63" presetClass="path" presetSubtype="0" decel="100000" fill="hold" nodeType="withEffect">
                                  <p:stCondLst>
                                    <p:cond delay="750"/>
                                  </p:stCondLst>
                                  <p:childTnLst>
                                    <p:animMotion origin="layout" path="M -0.05361 -9.44167E-7 L -4.69747E-7 -9.44167E-7 " pathEditMode="relative" rAng="0" ptsTypes="AA">
                                      <p:cBhvr>
                                        <p:cTn id="97" dur="750" fill="hold"/>
                                        <p:tgtEl>
                                          <p:spTgt spid="53"/>
                                        </p:tgtEl>
                                        <p:attrNameLst>
                                          <p:attrName>ppt_x</p:attrName>
                                          <p:attrName>ppt_y</p:attrName>
                                        </p:attrNameLst>
                                      </p:cBhvr>
                                      <p:rCtr x="2681" y="0"/>
                                    </p:animMotion>
                                  </p:childTnLst>
                                </p:cTn>
                              </p:par>
                              <p:par>
                                <p:cTn id="98" presetID="10" presetClass="entr" presetSubtype="0" fill="hold" nodeType="withEffect">
                                  <p:stCondLst>
                                    <p:cond delay="12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par>
                                <p:cTn id="101" presetID="63" presetClass="path" presetSubtype="0" decel="100000" fill="hold" nodeType="withEffect">
                                  <p:stCondLst>
                                    <p:cond delay="1000"/>
                                  </p:stCondLst>
                                  <p:childTnLst>
                                    <p:animMotion origin="layout" path="M -0.05361 -9.44167E-7 L -4.69747E-7 -9.44167E-7 " pathEditMode="relative" rAng="0" ptsTypes="AA">
                                      <p:cBhvr>
                                        <p:cTn id="102" dur="750" fill="hold"/>
                                        <p:tgtEl>
                                          <p:spTgt spid="52"/>
                                        </p:tgtEl>
                                        <p:attrNameLst>
                                          <p:attrName>ppt_x</p:attrName>
                                          <p:attrName>ppt_y</p:attrName>
                                        </p:attrNameLst>
                                      </p:cBhvr>
                                      <p:rCtr x="2681" y="0"/>
                                    </p:animMotion>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60"/>
                                        </p:tgtEl>
                                        <p:attrNameLst>
                                          <p:attrName>style.visibility</p:attrName>
                                        </p:attrNameLst>
                                      </p:cBhvr>
                                      <p:to>
                                        <p:strVal val="visible"/>
                                      </p:to>
                                    </p:set>
                                  </p:childTnLst>
                                </p:cTn>
                              </p:par>
                              <p:par>
                                <p:cTn id="107" presetID="6" presetClass="emph" presetSubtype="0" accel="100000" autoRev="1" fill="hold" grpId="1" nodeType="withEffect">
                                  <p:stCondLst>
                                    <p:cond delay="0"/>
                                  </p:stCondLst>
                                  <p:childTnLst>
                                    <p:animScale>
                                      <p:cBhvr>
                                        <p:cTn id="108" dur="500" fill="hold"/>
                                        <p:tgtEl>
                                          <p:spTgt spid="60"/>
                                        </p:tgtEl>
                                      </p:cBhvr>
                                      <p:by x="0" y="100000"/>
                                    </p:animScale>
                                  </p:childTnLst>
                                </p:cTn>
                              </p:par>
                              <p:par>
                                <p:cTn id="109" presetID="42" presetClass="path" presetSubtype="0" decel="100000" fill="hold" grpId="2" nodeType="withEffect">
                                  <p:stCondLst>
                                    <p:cond delay="500"/>
                                  </p:stCondLst>
                                  <p:childTnLst>
                                    <p:animMotion origin="layout" path="M -0.00702 -2.52837E-6 L 1.81261E-7 -2.52837E-6 " pathEditMode="relative" rAng="0" ptsTypes="AA">
                                      <p:cBhvr>
                                        <p:cTn id="110" dur="500" fill="hold"/>
                                        <p:tgtEl>
                                          <p:spTgt spid="60"/>
                                        </p:tgtEl>
                                        <p:attrNameLst>
                                          <p:attrName>ppt_x</p:attrName>
                                          <p:attrName>ppt_y</p:attrName>
                                        </p:attrNameLst>
                                      </p:cBhvr>
                                      <p:rCtr x="345" y="0"/>
                                    </p:animMotion>
                                  </p:childTnLst>
                                </p:cTn>
                              </p:par>
                              <p:par>
                                <p:cTn id="111" presetID="1" presetClass="entr" presetSubtype="0" fill="hold" grpId="0" nodeType="withEffect">
                                  <p:stCondLst>
                                    <p:cond delay="0"/>
                                  </p:stCondLst>
                                  <p:childTnLst>
                                    <p:set>
                                      <p:cBhvr>
                                        <p:cTn id="112" dur="1" fill="hold">
                                          <p:stCondLst>
                                            <p:cond delay="499"/>
                                          </p:stCondLst>
                                        </p:cTn>
                                        <p:tgtEl>
                                          <p:spTgt spid="40"/>
                                        </p:tgtEl>
                                        <p:attrNameLst>
                                          <p:attrName>style.visibility</p:attrName>
                                        </p:attrNameLst>
                                      </p:cBhvr>
                                      <p:to>
                                        <p:strVal val="visible"/>
                                      </p:to>
                                    </p:set>
                                  </p:childTnLst>
                                </p:cTn>
                              </p:par>
                              <p:par>
                                <p:cTn id="113" presetID="6" presetClass="emph" presetSubtype="0" accel="100000" autoRev="1" fill="hold" grpId="1" nodeType="withEffect">
                                  <p:stCondLst>
                                    <p:cond delay="0"/>
                                  </p:stCondLst>
                                  <p:childTnLst>
                                    <p:animScale>
                                      <p:cBhvr>
                                        <p:cTn id="114" dur="500" fill="hold"/>
                                        <p:tgtEl>
                                          <p:spTgt spid="40"/>
                                        </p:tgtEl>
                                      </p:cBhvr>
                                      <p:by x="0" y="100000"/>
                                    </p:animScale>
                                  </p:childTnLst>
                                </p:cTn>
                              </p:par>
                              <p:par>
                                <p:cTn id="115" presetID="42" presetClass="path" presetSubtype="0" decel="100000" fill="hold" grpId="2" nodeType="withEffect">
                                  <p:stCondLst>
                                    <p:cond delay="500"/>
                                  </p:stCondLst>
                                  <p:childTnLst>
                                    <p:animMotion origin="layout" path="M -0.07391 -2.52837E-6 L 4.60812E-6 -2.52837E-6 " pathEditMode="relative" rAng="0" ptsTypes="AA">
                                      <p:cBhvr>
                                        <p:cTn id="116" dur="500" fill="hold"/>
                                        <p:tgtEl>
                                          <p:spTgt spid="40"/>
                                        </p:tgtEl>
                                        <p:attrNameLst>
                                          <p:attrName>ppt_x</p:attrName>
                                          <p:attrName>ppt_y</p:attrName>
                                        </p:attrNameLst>
                                      </p:cBhvr>
                                      <p:rCtr x="3689" y="0"/>
                                    </p:animMotion>
                                  </p:childTnLst>
                                </p:cTn>
                              </p:par>
                              <p:par>
                                <p:cTn id="117" presetID="10" presetClass="entr" presetSubtype="0" fill="hold" grpId="0" nodeType="withEffect">
                                  <p:stCondLst>
                                    <p:cond delay="75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500"/>
                                        <p:tgtEl>
                                          <p:spTgt spid="41"/>
                                        </p:tgtEl>
                                      </p:cBhvr>
                                    </p:animEffect>
                                  </p:childTnLst>
                                </p:cTn>
                              </p:par>
                              <p:par>
                                <p:cTn id="120" presetID="63" presetClass="path" presetSubtype="0" decel="100000" fill="hold" grpId="1" nodeType="withEffect">
                                  <p:stCondLst>
                                    <p:cond delay="500"/>
                                  </p:stCondLst>
                                  <p:childTnLst>
                                    <p:animMotion origin="layout" path="M -0.05361 -9.07853E-7 L 2.22875E-6 -9.07853E-7 " pathEditMode="relative" rAng="0" ptsTypes="AA">
                                      <p:cBhvr>
                                        <p:cTn id="121" dur="750" fill="hold"/>
                                        <p:tgtEl>
                                          <p:spTgt spid="41"/>
                                        </p:tgtEl>
                                        <p:attrNameLst>
                                          <p:attrName>ppt_x</p:attrName>
                                          <p:attrName>ppt_y</p:attrName>
                                        </p:attrNameLst>
                                      </p:cBhvr>
                                      <p:rCtr x="2681" y="0"/>
                                    </p:animMotion>
                                  </p:childTnLst>
                                </p:cTn>
                              </p:par>
                              <p:par>
                                <p:cTn id="122" presetID="10" presetClass="entr" presetSubtype="0" fill="hold" nodeType="withEffect">
                                  <p:stCondLst>
                                    <p:cond delay="1000"/>
                                  </p:stCondLst>
                                  <p:childTnLst>
                                    <p:set>
                                      <p:cBhvr>
                                        <p:cTn id="123" dur="1" fill="hold">
                                          <p:stCondLst>
                                            <p:cond delay="0"/>
                                          </p:stCondLst>
                                        </p:cTn>
                                        <p:tgtEl>
                                          <p:spTgt spid="42"/>
                                        </p:tgtEl>
                                        <p:attrNameLst>
                                          <p:attrName>style.visibility</p:attrName>
                                        </p:attrNameLst>
                                      </p:cBhvr>
                                      <p:to>
                                        <p:strVal val="visible"/>
                                      </p:to>
                                    </p:set>
                                    <p:animEffect transition="in" filter="fade">
                                      <p:cBhvr>
                                        <p:cTn id="124" dur="500"/>
                                        <p:tgtEl>
                                          <p:spTgt spid="42"/>
                                        </p:tgtEl>
                                      </p:cBhvr>
                                    </p:animEffect>
                                  </p:childTnLst>
                                </p:cTn>
                              </p:par>
                              <p:par>
                                <p:cTn id="125" presetID="63" presetClass="path" presetSubtype="0" decel="100000" fill="hold" nodeType="withEffect">
                                  <p:stCondLst>
                                    <p:cond delay="750"/>
                                  </p:stCondLst>
                                  <p:childTnLst>
                                    <p:animMotion origin="layout" path="M -0.05361 1.15297E-6 L -6.63773E-8 1.15297E-6 " pathEditMode="relative" rAng="0" ptsTypes="AA">
                                      <p:cBhvr>
                                        <p:cTn id="126" dur="750" fill="hold"/>
                                        <p:tgtEl>
                                          <p:spTgt spid="42"/>
                                        </p:tgtEl>
                                        <p:attrNameLst>
                                          <p:attrName>ppt_x</p:attrName>
                                          <p:attrName>ppt_y</p:attrName>
                                        </p:attrNameLst>
                                      </p:cBhvr>
                                      <p:rCtr x="2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6" grpId="2" animBg="1"/>
      <p:bldP spid="5" grpId="0" animBg="1"/>
      <p:bldP spid="5" grpId="1" animBg="1"/>
      <p:bldP spid="5" grpId="2" animBg="1"/>
      <p:bldP spid="23" grpId="0" animBg="1"/>
      <p:bldP spid="23" grpId="1" animBg="1"/>
      <p:bldP spid="25" grpId="0"/>
      <p:bldP spid="25" grpId="1"/>
      <p:bldP spid="26" grpId="0"/>
      <p:bldP spid="26" grpId="1"/>
      <p:bldP spid="20" grpId="0" animBg="1"/>
      <p:bldP spid="20" grpId="1" animBg="1"/>
      <p:bldP spid="22" grpId="0"/>
      <p:bldP spid="22" grpId="1"/>
      <p:bldP spid="27" grpId="0"/>
      <p:bldP spid="27" grpId="1"/>
      <p:bldP spid="28" grpId="0" animBg="1"/>
      <p:bldP spid="28" grpId="1" animBg="1"/>
      <p:bldP spid="28" grpId="2" animBg="1"/>
      <p:bldP spid="40" grpId="0" animBg="1"/>
      <p:bldP spid="40" grpId="1" animBg="1"/>
      <p:bldP spid="40" grpId="2" animBg="1"/>
      <p:bldP spid="41" grpId="0"/>
      <p:bldP spid="41" grpId="1"/>
      <p:bldP spid="57" grpId="0"/>
      <p:bldP spid="58" grpId="0"/>
      <p:bldP spid="60" grpId="0" animBg="1"/>
      <p:bldP spid="60" grpId="1" animBg="1"/>
      <p:bldP spid="60"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vNext and the Modern Web</a:t>
            </a:r>
            <a:endParaRPr lang="en-US" dirty="0"/>
          </a:p>
        </p:txBody>
      </p:sp>
      <p:sp>
        <p:nvSpPr>
          <p:cNvPr id="4" name="Rectangle 3"/>
          <p:cNvSpPr/>
          <p:nvPr/>
        </p:nvSpPr>
        <p:spPr>
          <a:xfrm>
            <a:off x="7816526" y="3202627"/>
            <a:ext cx="3462294" cy="954107"/>
          </a:xfrm>
          <a:prstGeom prst="rect">
            <a:avLst/>
          </a:prstGeom>
        </p:spPr>
        <p:txBody>
          <a:bodyPr wrap="none">
            <a:spAutoFit/>
          </a:bodyPr>
          <a:lstStyle/>
          <a:p>
            <a:r>
              <a:rPr lang="en-US" sz="2800" dirty="0" smtClean="0">
                <a:solidFill>
                  <a:srgbClr val="FFFFFF"/>
                </a:solidFill>
              </a:rPr>
              <a:t>Choose your Editors </a:t>
            </a:r>
          </a:p>
          <a:p>
            <a:r>
              <a:rPr lang="en-US" sz="2800" dirty="0" smtClean="0">
                <a:solidFill>
                  <a:srgbClr val="FFFFFF"/>
                </a:solidFill>
              </a:rPr>
              <a:t>and Tools</a:t>
            </a:r>
          </a:p>
        </p:txBody>
      </p:sp>
      <p:sp>
        <p:nvSpPr>
          <p:cNvPr id="9" name="Rectangle 8"/>
          <p:cNvSpPr/>
          <p:nvPr/>
        </p:nvSpPr>
        <p:spPr>
          <a:xfrm>
            <a:off x="1961121" y="4509344"/>
            <a:ext cx="3113353" cy="954107"/>
          </a:xfrm>
          <a:prstGeom prst="rect">
            <a:avLst/>
          </a:prstGeom>
        </p:spPr>
        <p:txBody>
          <a:bodyPr wrap="none">
            <a:spAutoFit/>
          </a:bodyPr>
          <a:lstStyle/>
          <a:p>
            <a:r>
              <a:rPr lang="en-US" sz="2800" dirty="0" smtClean="0">
                <a:solidFill>
                  <a:srgbClr val="FFFFFF"/>
                </a:solidFill>
              </a:rPr>
              <a:t>Open Source </a:t>
            </a:r>
            <a:br>
              <a:rPr lang="en-US" sz="2800" dirty="0" smtClean="0">
                <a:solidFill>
                  <a:srgbClr val="FFFFFF"/>
                </a:solidFill>
              </a:rPr>
            </a:br>
            <a:r>
              <a:rPr lang="en-US" sz="2800" dirty="0" smtClean="0">
                <a:solidFill>
                  <a:srgbClr val="FFFFFF"/>
                </a:solidFill>
              </a:rPr>
              <a:t>with Contributions</a:t>
            </a:r>
          </a:p>
        </p:txBody>
      </p:sp>
      <p:sp>
        <p:nvSpPr>
          <p:cNvPr id="13" name="Rectangle 12"/>
          <p:cNvSpPr/>
          <p:nvPr/>
        </p:nvSpPr>
        <p:spPr>
          <a:xfrm>
            <a:off x="7754278" y="4758813"/>
            <a:ext cx="2534027" cy="523220"/>
          </a:xfrm>
          <a:prstGeom prst="rect">
            <a:avLst/>
          </a:prstGeom>
        </p:spPr>
        <p:txBody>
          <a:bodyPr wrap="none">
            <a:spAutoFit/>
          </a:bodyPr>
          <a:lstStyle/>
          <a:p>
            <a:r>
              <a:rPr lang="en-US" sz="2800" dirty="0" smtClean="0">
                <a:solidFill>
                  <a:srgbClr val="FFFFFF"/>
                </a:solidFill>
              </a:rPr>
              <a:t>Cross-Platform</a:t>
            </a:r>
          </a:p>
        </p:txBody>
      </p:sp>
      <p:grpSp>
        <p:nvGrpSpPr>
          <p:cNvPr id="6" name="Group 5"/>
          <p:cNvGrpSpPr/>
          <p:nvPr/>
        </p:nvGrpSpPr>
        <p:grpSpPr>
          <a:xfrm>
            <a:off x="6785010" y="4569022"/>
            <a:ext cx="906342" cy="867556"/>
            <a:chOff x="2211181" y="1874910"/>
            <a:chExt cx="609600" cy="594360"/>
          </a:xfrm>
        </p:grpSpPr>
        <p:sp>
          <p:nvSpPr>
            <p:cNvPr id="15" name="Oval 14"/>
            <p:cNvSpPr/>
            <p:nvPr/>
          </p:nvSpPr>
          <p:spPr bwMode="auto">
            <a:xfrm>
              <a:off x="2211181" y="1874910"/>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6" descr="C:\temp\WinAzure_rgb_Wht_S.png"/>
            <p:cNvPicPr>
              <a:picLocks noChangeAspect="1" noChangeArrowheads="1"/>
            </p:cNvPicPr>
            <p:nvPr/>
          </p:nvPicPr>
          <p:blipFill rotWithShape="1">
            <a:blip r:embed="rId3">
              <a:extLst>
                <a:ext uri="{28A0092B-C50C-407E-A947-70E740481C1C}">
                  <a14:useLocalDpi xmlns:a14="http://schemas.microsoft.com/office/drawing/2010/main" val="0"/>
                </a:ext>
              </a:extLst>
            </a:blip>
            <a:srcRect l="3371" t="15460" r="80628" b="15496"/>
            <a:stretch/>
          </p:blipFill>
          <p:spPr bwMode="auto">
            <a:xfrm>
              <a:off x="2404459" y="1943117"/>
              <a:ext cx="210181" cy="2174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files.softicons.com/download/system-icons/windows-8-metro-icons-by-dakirby309/png/512x512/Folders%20&amp;%20OS/Linux.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20482" y="2147586"/>
              <a:ext cx="242063" cy="24206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a:grpSpLocks noChangeAspect="1"/>
            </p:cNvGrpSpPr>
            <p:nvPr/>
          </p:nvGrpSpPr>
          <p:grpSpPr bwMode="auto">
            <a:xfrm>
              <a:off x="2314492" y="2130536"/>
              <a:ext cx="197134" cy="235237"/>
              <a:chOff x="3485" y="1766"/>
              <a:chExt cx="745" cy="889"/>
            </a:xfrm>
          </p:grpSpPr>
          <p:sp>
            <p:nvSpPr>
              <p:cNvPr id="27" name="Freeform 26"/>
              <p:cNvSpPr>
                <a:spLocks/>
              </p:cNvSpPr>
              <p:nvPr/>
            </p:nvSpPr>
            <p:spPr bwMode="auto">
              <a:xfrm>
                <a:off x="3485" y="2008"/>
                <a:ext cx="745" cy="647"/>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defRPr/>
                </a:pPr>
                <a:endParaRPr lang="en-US" sz="2000" kern="0" smtClean="0">
                  <a:solidFill>
                    <a:srgbClr val="000000"/>
                  </a:solidFill>
                </a:endParaRPr>
              </a:p>
            </p:txBody>
          </p:sp>
          <p:sp>
            <p:nvSpPr>
              <p:cNvPr id="28" name="Freeform 27"/>
              <p:cNvSpPr>
                <a:spLocks/>
              </p:cNvSpPr>
              <p:nvPr/>
            </p:nvSpPr>
            <p:spPr bwMode="auto">
              <a:xfrm>
                <a:off x="3825" y="1766"/>
                <a:ext cx="175" cy="191"/>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defRPr/>
                </a:pPr>
                <a:endParaRPr lang="en-US" sz="2000" kern="0" smtClean="0">
                  <a:solidFill>
                    <a:srgbClr val="000000"/>
                  </a:solidFill>
                </a:endParaRPr>
              </a:p>
            </p:txBody>
          </p:sp>
        </p:grpSp>
      </p:grpSp>
      <p:grpSp>
        <p:nvGrpSpPr>
          <p:cNvPr id="7" name="Group 6"/>
          <p:cNvGrpSpPr/>
          <p:nvPr/>
        </p:nvGrpSpPr>
        <p:grpSpPr>
          <a:xfrm>
            <a:off x="6794824" y="3178099"/>
            <a:ext cx="906342" cy="867556"/>
            <a:chOff x="2199148" y="3390553"/>
            <a:chExt cx="609600" cy="594360"/>
          </a:xfrm>
        </p:grpSpPr>
        <p:sp>
          <p:nvSpPr>
            <p:cNvPr id="14" name="Oval 13"/>
            <p:cNvSpPr/>
            <p:nvPr/>
          </p:nvSpPr>
          <p:spPr bwMode="auto">
            <a:xfrm>
              <a:off x="2199148" y="3390553"/>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110"/>
            <p:cNvSpPr>
              <a:spLocks noEditPoints="1"/>
            </p:cNvSpPr>
            <p:nvPr/>
          </p:nvSpPr>
          <p:spPr bwMode="black">
            <a:xfrm>
              <a:off x="2413059" y="3555351"/>
              <a:ext cx="255468" cy="257688"/>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grpSp>
      <p:grpSp>
        <p:nvGrpSpPr>
          <p:cNvPr id="8" name="Group 7"/>
          <p:cNvGrpSpPr/>
          <p:nvPr/>
        </p:nvGrpSpPr>
        <p:grpSpPr>
          <a:xfrm>
            <a:off x="940880" y="4557479"/>
            <a:ext cx="906342" cy="867556"/>
            <a:chOff x="2203935" y="5009693"/>
            <a:chExt cx="609600" cy="594360"/>
          </a:xfrm>
        </p:grpSpPr>
        <p:sp>
          <p:nvSpPr>
            <p:cNvPr id="12" name="Oval 11"/>
            <p:cNvSpPr/>
            <p:nvPr/>
          </p:nvSpPr>
          <p:spPr bwMode="auto">
            <a:xfrm>
              <a:off x="2203935" y="5009693"/>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a:xfrm>
              <a:off x="2256866" y="5140354"/>
              <a:ext cx="500486" cy="316285"/>
            </a:xfrm>
            <a:prstGeom prst="rect">
              <a:avLst/>
            </a:prstGeom>
          </p:spPr>
          <p:txBody>
            <a:bodyPr wrap="none">
              <a:spAutoFit/>
            </a:bodyPr>
            <a:lstStyle/>
            <a:p>
              <a:r>
                <a:rPr lang="en-US" sz="2400" dirty="0" smtClean="0">
                  <a:solidFill>
                    <a:srgbClr val="FFFFFF"/>
                  </a:solidFill>
                </a:rPr>
                <a:t>OSS</a:t>
              </a:r>
              <a:endParaRPr lang="en-US" sz="2400" dirty="0">
                <a:solidFill>
                  <a:srgbClr val="FFFFFF"/>
                </a:solidFill>
              </a:endParaRPr>
            </a:p>
          </p:txBody>
        </p:sp>
      </p:grpSp>
      <p:sp>
        <p:nvSpPr>
          <p:cNvPr id="24" name="Rectangle 23"/>
          <p:cNvSpPr/>
          <p:nvPr/>
        </p:nvSpPr>
        <p:spPr>
          <a:xfrm>
            <a:off x="1880015" y="3202627"/>
            <a:ext cx="4401077" cy="954107"/>
          </a:xfrm>
          <a:prstGeom prst="rect">
            <a:avLst/>
          </a:prstGeom>
        </p:spPr>
        <p:txBody>
          <a:bodyPr wrap="none">
            <a:spAutoFit/>
          </a:bodyPr>
          <a:lstStyle/>
          <a:p>
            <a:r>
              <a:rPr lang="en-US" sz="2800" dirty="0" smtClean="0">
                <a:solidFill>
                  <a:srgbClr val="FFFFFF"/>
                </a:solidFill>
              </a:rPr>
              <a:t>Seamless transition </a:t>
            </a:r>
            <a:br>
              <a:rPr lang="en-US" sz="2800" dirty="0" smtClean="0">
                <a:solidFill>
                  <a:srgbClr val="FFFFFF"/>
                </a:solidFill>
              </a:rPr>
            </a:br>
            <a:r>
              <a:rPr lang="en-US" sz="2800" dirty="0" smtClean="0">
                <a:solidFill>
                  <a:srgbClr val="FFFFFF"/>
                </a:solidFill>
              </a:rPr>
              <a:t>from on-premises to cloud</a:t>
            </a:r>
          </a:p>
        </p:txBody>
      </p:sp>
      <p:sp>
        <p:nvSpPr>
          <p:cNvPr id="30" name="Freeform 13"/>
          <p:cNvSpPr>
            <a:spLocks noChangeAspect="1" noEditPoints="1"/>
          </p:cNvSpPr>
          <p:nvPr/>
        </p:nvSpPr>
        <p:spPr bwMode="auto">
          <a:xfrm>
            <a:off x="937268" y="3185995"/>
            <a:ext cx="917115" cy="920494"/>
          </a:xfrm>
          <a:custGeom>
            <a:avLst/>
            <a:gdLst>
              <a:gd name="T0" fmla="*/ 808 w 1605"/>
              <a:gd name="T1" fmla="*/ 1611 h 1611"/>
              <a:gd name="T2" fmla="*/ 1605 w 1605"/>
              <a:gd name="T3" fmla="*/ 798 h 1611"/>
              <a:gd name="T4" fmla="*/ 808 w 1605"/>
              <a:gd name="T5" fmla="*/ 0 h 1611"/>
              <a:gd name="T6" fmla="*/ 0 w 1605"/>
              <a:gd name="T7" fmla="*/ 798 h 1611"/>
              <a:gd name="T8" fmla="*/ 808 w 1605"/>
              <a:gd name="T9" fmla="*/ 1611 h 1611"/>
              <a:gd name="T10" fmla="*/ 808 w 1605"/>
              <a:gd name="T11" fmla="*/ 96 h 1611"/>
              <a:gd name="T12" fmla="*/ 1505 w 1605"/>
              <a:gd name="T13" fmla="*/ 798 h 1611"/>
              <a:gd name="T14" fmla="*/ 808 w 1605"/>
              <a:gd name="T15" fmla="*/ 1511 h 1611"/>
              <a:gd name="T16" fmla="*/ 96 w 1605"/>
              <a:gd name="T17" fmla="*/ 798 h 1611"/>
              <a:gd name="T18" fmla="*/ 808 w 1605"/>
              <a:gd name="T19" fmla="*/ 96 h 1611"/>
              <a:gd name="T20" fmla="*/ 1106 w 1605"/>
              <a:gd name="T21" fmla="*/ 1104 h 1611"/>
              <a:gd name="T22" fmla="*/ 382 w 1605"/>
              <a:gd name="T23" fmla="*/ 1104 h 1611"/>
              <a:gd name="T24" fmla="*/ 260 w 1605"/>
              <a:gd name="T25" fmla="*/ 982 h 1611"/>
              <a:gd name="T26" fmla="*/ 352 w 1605"/>
              <a:gd name="T27" fmla="*/ 863 h 1611"/>
              <a:gd name="T28" fmla="*/ 496 w 1605"/>
              <a:gd name="T29" fmla="*/ 754 h 1611"/>
              <a:gd name="T30" fmla="*/ 756 w 1605"/>
              <a:gd name="T31" fmla="*/ 507 h 1611"/>
              <a:gd name="T32" fmla="*/ 992 w 1605"/>
              <a:gd name="T33" fmla="*/ 657 h 1611"/>
              <a:gd name="T34" fmla="*/ 1106 w 1605"/>
              <a:gd name="T35" fmla="*/ 627 h 1611"/>
              <a:gd name="T36" fmla="*/ 1345 w 1605"/>
              <a:gd name="T37" fmla="*/ 865 h 1611"/>
              <a:gd name="T38" fmla="*/ 1106 w 1605"/>
              <a:gd name="T39" fmla="*/ 1104 h 1611"/>
              <a:gd name="T40" fmla="*/ 382 w 1605"/>
              <a:gd name="T41" fmla="*/ 944 h 1611"/>
              <a:gd name="T42" fmla="*/ 344 w 1605"/>
              <a:gd name="T43" fmla="*/ 982 h 1611"/>
              <a:gd name="T44" fmla="*/ 382 w 1605"/>
              <a:gd name="T45" fmla="*/ 1020 h 1611"/>
              <a:gd name="T46" fmla="*/ 1106 w 1605"/>
              <a:gd name="T47" fmla="*/ 1020 h 1611"/>
              <a:gd name="T48" fmla="*/ 1261 w 1605"/>
              <a:gd name="T49" fmla="*/ 865 h 1611"/>
              <a:gd name="T50" fmla="*/ 1106 w 1605"/>
              <a:gd name="T51" fmla="*/ 711 h 1611"/>
              <a:gd name="T52" fmla="*/ 998 w 1605"/>
              <a:gd name="T53" fmla="*/ 754 h 1611"/>
              <a:gd name="T54" fmla="*/ 944 w 1605"/>
              <a:gd name="T55" fmla="*/ 806 h 1611"/>
              <a:gd name="T56" fmla="*/ 927 w 1605"/>
              <a:gd name="T57" fmla="*/ 733 h 1611"/>
              <a:gd name="T58" fmla="*/ 756 w 1605"/>
              <a:gd name="T59" fmla="*/ 592 h 1611"/>
              <a:gd name="T60" fmla="*/ 580 w 1605"/>
              <a:gd name="T61" fmla="*/ 768 h 1611"/>
              <a:gd name="T62" fmla="*/ 580 w 1605"/>
              <a:gd name="T63" fmla="*/ 792 h 1611"/>
              <a:gd name="T64" fmla="*/ 588 w 1605"/>
              <a:gd name="T65" fmla="*/ 849 h 1611"/>
              <a:gd name="T66" fmla="*/ 531 w 1605"/>
              <a:gd name="T67" fmla="*/ 838 h 1611"/>
              <a:gd name="T68" fmla="*/ 515 w 1605"/>
              <a:gd name="T69" fmla="*/ 838 h 1611"/>
              <a:gd name="T70" fmla="*/ 425 w 1605"/>
              <a:gd name="T71" fmla="*/ 912 h 1611"/>
              <a:gd name="T72" fmla="*/ 420 w 1605"/>
              <a:gd name="T73" fmla="*/ 947 h 1611"/>
              <a:gd name="T74" fmla="*/ 384 w 1605"/>
              <a:gd name="T75" fmla="*/ 944 h 1611"/>
              <a:gd name="T76" fmla="*/ 382 w 1605"/>
              <a:gd name="T77" fmla="*/ 944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5" h="1611">
                <a:moveTo>
                  <a:pt x="808" y="1611"/>
                </a:moveTo>
                <a:cubicBezTo>
                  <a:pt x="1247" y="1611"/>
                  <a:pt x="1605" y="1253"/>
                  <a:pt x="1605" y="798"/>
                </a:cubicBezTo>
                <a:cubicBezTo>
                  <a:pt x="1605" y="355"/>
                  <a:pt x="1247" y="0"/>
                  <a:pt x="808" y="0"/>
                </a:cubicBezTo>
                <a:cubicBezTo>
                  <a:pt x="354" y="0"/>
                  <a:pt x="0" y="355"/>
                  <a:pt x="0" y="798"/>
                </a:cubicBezTo>
                <a:cubicBezTo>
                  <a:pt x="0" y="1253"/>
                  <a:pt x="354" y="1611"/>
                  <a:pt x="808" y="1611"/>
                </a:cubicBezTo>
                <a:close/>
                <a:moveTo>
                  <a:pt x="808" y="96"/>
                </a:moveTo>
                <a:cubicBezTo>
                  <a:pt x="1195" y="96"/>
                  <a:pt x="1505" y="410"/>
                  <a:pt x="1505" y="798"/>
                </a:cubicBezTo>
                <a:cubicBezTo>
                  <a:pt x="1505" y="1190"/>
                  <a:pt x="1195" y="1511"/>
                  <a:pt x="808" y="1511"/>
                </a:cubicBezTo>
                <a:cubicBezTo>
                  <a:pt x="420" y="1511"/>
                  <a:pt x="96" y="1190"/>
                  <a:pt x="96" y="798"/>
                </a:cubicBezTo>
                <a:cubicBezTo>
                  <a:pt x="96" y="410"/>
                  <a:pt x="420" y="96"/>
                  <a:pt x="808" y="96"/>
                </a:cubicBezTo>
                <a:close/>
                <a:moveTo>
                  <a:pt x="1106" y="1104"/>
                </a:moveTo>
                <a:cubicBezTo>
                  <a:pt x="382" y="1104"/>
                  <a:pt x="382" y="1104"/>
                  <a:pt x="382" y="1104"/>
                </a:cubicBezTo>
                <a:cubicBezTo>
                  <a:pt x="314" y="1104"/>
                  <a:pt x="260" y="1050"/>
                  <a:pt x="260" y="982"/>
                </a:cubicBezTo>
                <a:cubicBezTo>
                  <a:pt x="260" y="925"/>
                  <a:pt x="300" y="876"/>
                  <a:pt x="352" y="863"/>
                </a:cubicBezTo>
                <a:cubicBezTo>
                  <a:pt x="376" y="806"/>
                  <a:pt x="431" y="762"/>
                  <a:pt x="496" y="754"/>
                </a:cubicBezTo>
                <a:cubicBezTo>
                  <a:pt x="501" y="616"/>
                  <a:pt x="615" y="507"/>
                  <a:pt x="756" y="507"/>
                </a:cubicBezTo>
                <a:cubicBezTo>
                  <a:pt x="857" y="507"/>
                  <a:pt x="949" y="567"/>
                  <a:pt x="992" y="657"/>
                </a:cubicBezTo>
                <a:cubicBezTo>
                  <a:pt x="1025" y="638"/>
                  <a:pt x="1066" y="627"/>
                  <a:pt x="1106" y="627"/>
                </a:cubicBezTo>
                <a:cubicBezTo>
                  <a:pt x="1237" y="627"/>
                  <a:pt x="1345" y="735"/>
                  <a:pt x="1345" y="865"/>
                </a:cubicBezTo>
                <a:cubicBezTo>
                  <a:pt x="1345" y="998"/>
                  <a:pt x="1237" y="1104"/>
                  <a:pt x="1106" y="1104"/>
                </a:cubicBezTo>
                <a:close/>
                <a:moveTo>
                  <a:pt x="382" y="944"/>
                </a:moveTo>
                <a:cubicBezTo>
                  <a:pt x="360" y="944"/>
                  <a:pt x="344" y="963"/>
                  <a:pt x="344" y="982"/>
                </a:cubicBezTo>
                <a:cubicBezTo>
                  <a:pt x="344" y="1004"/>
                  <a:pt x="360" y="1020"/>
                  <a:pt x="382" y="1020"/>
                </a:cubicBezTo>
                <a:cubicBezTo>
                  <a:pt x="1106" y="1020"/>
                  <a:pt x="1106" y="1020"/>
                  <a:pt x="1106" y="1020"/>
                </a:cubicBezTo>
                <a:cubicBezTo>
                  <a:pt x="1191" y="1020"/>
                  <a:pt x="1261" y="952"/>
                  <a:pt x="1261" y="865"/>
                </a:cubicBezTo>
                <a:cubicBezTo>
                  <a:pt x="1261" y="781"/>
                  <a:pt x="1191" y="711"/>
                  <a:pt x="1106" y="711"/>
                </a:cubicBezTo>
                <a:cubicBezTo>
                  <a:pt x="1066" y="711"/>
                  <a:pt x="1028" y="727"/>
                  <a:pt x="998" y="754"/>
                </a:cubicBezTo>
                <a:cubicBezTo>
                  <a:pt x="944" y="806"/>
                  <a:pt x="944" y="806"/>
                  <a:pt x="944" y="806"/>
                </a:cubicBezTo>
                <a:cubicBezTo>
                  <a:pt x="927" y="733"/>
                  <a:pt x="927" y="733"/>
                  <a:pt x="927" y="733"/>
                </a:cubicBezTo>
                <a:cubicBezTo>
                  <a:pt x="911" y="651"/>
                  <a:pt x="840" y="592"/>
                  <a:pt x="756" y="592"/>
                </a:cubicBezTo>
                <a:cubicBezTo>
                  <a:pt x="659" y="592"/>
                  <a:pt x="580" y="670"/>
                  <a:pt x="580" y="768"/>
                </a:cubicBezTo>
                <a:cubicBezTo>
                  <a:pt x="580" y="776"/>
                  <a:pt x="580" y="784"/>
                  <a:pt x="580" y="792"/>
                </a:cubicBezTo>
                <a:cubicBezTo>
                  <a:pt x="588" y="849"/>
                  <a:pt x="588" y="849"/>
                  <a:pt x="588" y="849"/>
                </a:cubicBezTo>
                <a:cubicBezTo>
                  <a:pt x="531" y="838"/>
                  <a:pt x="531" y="838"/>
                  <a:pt x="531" y="838"/>
                </a:cubicBezTo>
                <a:cubicBezTo>
                  <a:pt x="526" y="838"/>
                  <a:pt x="520" y="838"/>
                  <a:pt x="515" y="838"/>
                </a:cubicBezTo>
                <a:cubicBezTo>
                  <a:pt x="471" y="838"/>
                  <a:pt x="436" y="868"/>
                  <a:pt x="425" y="912"/>
                </a:cubicBezTo>
                <a:cubicBezTo>
                  <a:pt x="420" y="947"/>
                  <a:pt x="420" y="947"/>
                  <a:pt x="420" y="947"/>
                </a:cubicBezTo>
                <a:cubicBezTo>
                  <a:pt x="384" y="944"/>
                  <a:pt x="384" y="944"/>
                  <a:pt x="384" y="944"/>
                </a:cubicBezTo>
                <a:cubicBezTo>
                  <a:pt x="382" y="944"/>
                  <a:pt x="382" y="944"/>
                  <a:pt x="382" y="9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sp>
        <p:nvSpPr>
          <p:cNvPr id="35" name="Rectangle 34"/>
          <p:cNvSpPr/>
          <p:nvPr/>
        </p:nvSpPr>
        <p:spPr>
          <a:xfrm>
            <a:off x="7754278" y="2130071"/>
            <a:ext cx="4268348" cy="523220"/>
          </a:xfrm>
          <a:prstGeom prst="rect">
            <a:avLst/>
          </a:prstGeom>
        </p:spPr>
        <p:txBody>
          <a:bodyPr wrap="none">
            <a:spAutoFit/>
          </a:bodyPr>
          <a:lstStyle/>
          <a:p>
            <a:r>
              <a:rPr lang="en-US" sz="2800" dirty="0" smtClean="0">
                <a:solidFill>
                  <a:srgbClr val="FFFFFF"/>
                </a:solidFill>
              </a:rPr>
              <a:t>Faster Development Cycle</a:t>
            </a:r>
          </a:p>
        </p:txBody>
      </p:sp>
      <p:sp>
        <p:nvSpPr>
          <p:cNvPr id="36" name="Rectangle 35"/>
          <p:cNvSpPr/>
          <p:nvPr/>
        </p:nvSpPr>
        <p:spPr>
          <a:xfrm>
            <a:off x="1897478" y="2117205"/>
            <a:ext cx="2635530" cy="523220"/>
          </a:xfrm>
          <a:prstGeom prst="rect">
            <a:avLst/>
          </a:prstGeom>
        </p:spPr>
        <p:txBody>
          <a:bodyPr wrap="none">
            <a:spAutoFit/>
          </a:bodyPr>
          <a:lstStyle/>
          <a:p>
            <a:r>
              <a:rPr lang="en-US" sz="2800" dirty="0" smtClean="0">
                <a:solidFill>
                  <a:srgbClr val="FFFFFF"/>
                </a:solidFill>
              </a:rPr>
              <a:t>Totally Modular</a:t>
            </a:r>
          </a:p>
        </p:txBody>
      </p:sp>
      <p:grpSp>
        <p:nvGrpSpPr>
          <p:cNvPr id="37" name="Group 36"/>
          <p:cNvGrpSpPr/>
          <p:nvPr/>
        </p:nvGrpSpPr>
        <p:grpSpPr>
          <a:xfrm>
            <a:off x="6795969" y="1948286"/>
            <a:ext cx="888298" cy="850284"/>
            <a:chOff x="1785636" y="1768035"/>
            <a:chExt cx="609600" cy="594360"/>
          </a:xfrm>
        </p:grpSpPr>
        <p:sp>
          <p:nvSpPr>
            <p:cNvPr id="38" name="Oval 37"/>
            <p:cNvSpPr/>
            <p:nvPr/>
          </p:nvSpPr>
          <p:spPr bwMode="auto">
            <a:xfrm>
              <a:off x="1785636" y="1768035"/>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Freeform 58"/>
            <p:cNvSpPr>
              <a:spLocks noEditPoints="1"/>
            </p:cNvSpPr>
            <p:nvPr/>
          </p:nvSpPr>
          <p:spPr bwMode="black">
            <a:xfrm>
              <a:off x="1944132" y="1871523"/>
              <a:ext cx="292608" cy="384736"/>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a:solidFill>
                  <a:srgbClr val="FFFFFF"/>
                </a:solidFill>
              </a:endParaRPr>
            </a:p>
          </p:txBody>
        </p:sp>
      </p:grpSp>
      <p:grpSp>
        <p:nvGrpSpPr>
          <p:cNvPr id="40" name="Group 39"/>
          <p:cNvGrpSpPr/>
          <p:nvPr/>
        </p:nvGrpSpPr>
        <p:grpSpPr>
          <a:xfrm>
            <a:off x="951466" y="1961252"/>
            <a:ext cx="888298" cy="850284"/>
            <a:chOff x="1795746" y="3978504"/>
            <a:chExt cx="609600" cy="594360"/>
          </a:xfrm>
        </p:grpSpPr>
        <p:sp>
          <p:nvSpPr>
            <p:cNvPr id="41" name="Oval 40"/>
            <p:cNvSpPr/>
            <p:nvPr/>
          </p:nvSpPr>
          <p:spPr bwMode="auto">
            <a:xfrm>
              <a:off x="1795746" y="3978504"/>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Freeform 8"/>
            <p:cNvSpPr>
              <a:spLocks noEditPoints="1"/>
            </p:cNvSpPr>
            <p:nvPr/>
          </p:nvSpPr>
          <p:spPr bwMode="black">
            <a:xfrm>
              <a:off x="1894192" y="4082378"/>
              <a:ext cx="414835" cy="38661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a:solidFill>
                  <a:srgbClr val="FFFFFF"/>
                </a:solidFill>
              </a:endParaRPr>
            </a:p>
          </p:txBody>
        </p:sp>
      </p:grpSp>
      <p:sp>
        <p:nvSpPr>
          <p:cNvPr id="31" name="Freeform 5"/>
          <p:cNvSpPr>
            <a:spLocks noEditPoints="1"/>
          </p:cNvSpPr>
          <p:nvPr/>
        </p:nvSpPr>
        <p:spPr bwMode="auto">
          <a:xfrm>
            <a:off x="4784301" y="5816061"/>
            <a:ext cx="878847" cy="837318"/>
          </a:xfrm>
          <a:custGeom>
            <a:avLst/>
            <a:gdLst>
              <a:gd name="T0" fmla="*/ 808 w 1605"/>
              <a:gd name="T1" fmla="*/ 1611 h 1611"/>
              <a:gd name="T2" fmla="*/ 1605 w 1605"/>
              <a:gd name="T3" fmla="*/ 798 h 1611"/>
              <a:gd name="T4" fmla="*/ 808 w 1605"/>
              <a:gd name="T5" fmla="*/ 0 h 1611"/>
              <a:gd name="T6" fmla="*/ 0 w 1605"/>
              <a:gd name="T7" fmla="*/ 798 h 1611"/>
              <a:gd name="T8" fmla="*/ 808 w 1605"/>
              <a:gd name="T9" fmla="*/ 1611 h 1611"/>
              <a:gd name="T10" fmla="*/ 808 w 1605"/>
              <a:gd name="T11" fmla="*/ 96 h 1611"/>
              <a:gd name="T12" fmla="*/ 1505 w 1605"/>
              <a:gd name="T13" fmla="*/ 798 h 1611"/>
              <a:gd name="T14" fmla="*/ 808 w 1605"/>
              <a:gd name="T15" fmla="*/ 1511 h 1611"/>
              <a:gd name="T16" fmla="*/ 96 w 1605"/>
              <a:gd name="T17" fmla="*/ 798 h 1611"/>
              <a:gd name="T18" fmla="*/ 808 w 1605"/>
              <a:gd name="T19" fmla="*/ 96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5" h="1611">
                <a:moveTo>
                  <a:pt x="808" y="1611"/>
                </a:moveTo>
                <a:cubicBezTo>
                  <a:pt x="1247" y="1611"/>
                  <a:pt x="1605" y="1252"/>
                  <a:pt x="1605" y="798"/>
                </a:cubicBezTo>
                <a:cubicBezTo>
                  <a:pt x="1605" y="354"/>
                  <a:pt x="1247" y="0"/>
                  <a:pt x="808" y="0"/>
                </a:cubicBezTo>
                <a:cubicBezTo>
                  <a:pt x="354" y="0"/>
                  <a:pt x="0" y="354"/>
                  <a:pt x="0" y="798"/>
                </a:cubicBezTo>
                <a:cubicBezTo>
                  <a:pt x="0" y="1252"/>
                  <a:pt x="354" y="1611"/>
                  <a:pt x="808" y="1611"/>
                </a:cubicBezTo>
                <a:close/>
                <a:moveTo>
                  <a:pt x="808" y="96"/>
                </a:moveTo>
                <a:cubicBezTo>
                  <a:pt x="1195" y="96"/>
                  <a:pt x="1505" y="410"/>
                  <a:pt x="1505" y="798"/>
                </a:cubicBezTo>
                <a:cubicBezTo>
                  <a:pt x="1505" y="1190"/>
                  <a:pt x="1195" y="1511"/>
                  <a:pt x="808" y="1511"/>
                </a:cubicBezTo>
                <a:cubicBezTo>
                  <a:pt x="420" y="1511"/>
                  <a:pt x="96" y="1190"/>
                  <a:pt x="96" y="798"/>
                </a:cubicBezTo>
                <a:cubicBezTo>
                  <a:pt x="96" y="410"/>
                  <a:pt x="420" y="96"/>
                  <a:pt x="808" y="9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35"/>
          <p:cNvSpPr>
            <a:spLocks/>
          </p:cNvSpPr>
          <p:nvPr/>
        </p:nvSpPr>
        <p:spPr bwMode="black">
          <a:xfrm>
            <a:off x="4940154" y="5951144"/>
            <a:ext cx="558982" cy="513267"/>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
        <p:nvSpPr>
          <p:cNvPr id="33" name="Rectangle 32"/>
          <p:cNvSpPr/>
          <p:nvPr/>
        </p:nvSpPr>
        <p:spPr>
          <a:xfrm>
            <a:off x="5765191" y="5850772"/>
            <a:ext cx="1155957" cy="769441"/>
          </a:xfrm>
          <a:prstGeom prst="rect">
            <a:avLst/>
          </a:prstGeom>
        </p:spPr>
        <p:txBody>
          <a:bodyPr wrap="none">
            <a:spAutoFit/>
          </a:bodyPr>
          <a:lstStyle/>
          <a:p>
            <a:r>
              <a:rPr lang="en-US" sz="4400" dirty="0" smtClean="0">
                <a:solidFill>
                  <a:srgbClr val="FFFFFF"/>
                </a:solidFill>
              </a:rPr>
              <a:t>Fast</a:t>
            </a:r>
          </a:p>
        </p:txBody>
      </p:sp>
    </p:spTree>
    <p:extLst>
      <p:ext uri="{BB962C8B-B14F-4D97-AF65-F5344CB8AC3E}">
        <p14:creationId xmlns:p14="http://schemas.microsoft.com/office/powerpoint/2010/main" val="216581231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a:xfrm>
            <a:off x="960437" y="2585822"/>
            <a:ext cx="11353800" cy="3505596"/>
          </a:xfrm>
        </p:spPr>
        <p:txBody>
          <a:bodyPr/>
          <a:lstStyle/>
          <a:p>
            <a:r>
              <a:rPr lang="en-US" sz="4000" dirty="0"/>
              <a:t>ASP.NET vNext </a:t>
            </a:r>
          </a:p>
          <a:p>
            <a:endParaRPr lang="en-US" sz="2800" dirty="0"/>
          </a:p>
          <a:p>
            <a:endParaRPr lang="en-US" sz="2800" dirty="0"/>
          </a:p>
          <a:p>
            <a:pPr marL="457200"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4027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vNext - Summary</a:t>
            </a:r>
            <a:endParaRPr lang="en-US" dirty="0"/>
          </a:p>
        </p:txBody>
      </p:sp>
      <p:graphicFrame>
        <p:nvGraphicFramePr>
          <p:cNvPr id="4" name="Table 3"/>
          <p:cNvGraphicFramePr>
            <a:graphicFrameLocks noGrp="1"/>
          </p:cNvGraphicFramePr>
          <p:nvPr>
            <p:extLst/>
          </p:nvPr>
        </p:nvGraphicFramePr>
        <p:xfrm>
          <a:off x="577949" y="2603120"/>
          <a:ext cx="11373923" cy="3403998"/>
        </p:xfrm>
        <a:graphic>
          <a:graphicData uri="http://schemas.openxmlformats.org/drawingml/2006/table">
            <a:tbl>
              <a:tblPr firstRow="1" bandRow="1">
                <a:tableStyleId>{3B4B98B0-60AC-42C2-AFA5-B58CD77FA1E5}</a:tableStyleId>
              </a:tblPr>
              <a:tblGrid>
                <a:gridCol w="6148067">
                  <a:extLst>
                    <a:ext uri="{9D8B030D-6E8A-4147-A177-3AD203B41FA5}">
                      <a16:colId xmlns="" xmlns:a16="http://schemas.microsoft.com/office/drawing/2014/main" val="3599316136"/>
                    </a:ext>
                  </a:extLst>
                </a:gridCol>
                <a:gridCol w="1434548">
                  <a:extLst>
                    <a:ext uri="{9D8B030D-6E8A-4147-A177-3AD203B41FA5}">
                      <a16:colId xmlns="" xmlns:a16="http://schemas.microsoft.com/office/drawing/2014/main" val="2974313793"/>
                    </a:ext>
                  </a:extLst>
                </a:gridCol>
                <a:gridCol w="3791308">
                  <a:extLst>
                    <a:ext uri="{9D8B030D-6E8A-4147-A177-3AD203B41FA5}">
                      <a16:colId xmlns="" xmlns:a16="http://schemas.microsoft.com/office/drawing/2014/main" val="587377983"/>
                    </a:ext>
                  </a:extLst>
                </a:gridCol>
              </a:tblGrid>
              <a:tr h="378222">
                <a:tc>
                  <a:txBody>
                    <a:bodyPr/>
                    <a:lstStyle/>
                    <a:p>
                      <a:pPr algn="ctr"/>
                      <a:r>
                        <a:rPr lang="en-US" sz="1800" dirty="0" smtClean="0"/>
                        <a:t>Feature</a:t>
                      </a:r>
                      <a:endParaRPr lang="en-US" sz="1800" dirty="0"/>
                    </a:p>
                  </a:txBody>
                  <a:tcPr marL="93260" marR="93260" marT="46630" marB="46630"/>
                </a:tc>
                <a:tc>
                  <a:txBody>
                    <a:bodyPr/>
                    <a:lstStyle/>
                    <a:p>
                      <a:pPr algn="ctr"/>
                      <a:r>
                        <a:rPr lang="en-US" sz="1800" dirty="0" smtClean="0"/>
                        <a:t>.NET vNext</a:t>
                      </a:r>
                      <a:endParaRPr lang="en-US" sz="1800" dirty="0"/>
                    </a:p>
                  </a:txBody>
                  <a:tcPr marL="93260" marR="93260" marT="46630" marB="46630"/>
                </a:tc>
                <a:tc>
                  <a:txBody>
                    <a:bodyPr/>
                    <a:lstStyle/>
                    <a:p>
                      <a:pPr algn="ctr"/>
                      <a:r>
                        <a:rPr lang="en-US" sz="1800" dirty="0" smtClean="0"/>
                        <a:t>.NET vNext (Core)</a:t>
                      </a:r>
                      <a:endParaRPr lang="en-US" sz="1800" dirty="0"/>
                    </a:p>
                  </a:txBody>
                  <a:tcPr marL="93260" marR="93260" marT="46630" marB="46630"/>
                </a:tc>
                <a:extLst>
                  <a:ext uri="{0D108BD9-81ED-4DB2-BD59-A6C34878D82A}">
                    <a16:rowId xmlns="" xmlns:a16="http://schemas.microsoft.com/office/drawing/2014/main" val="347626473"/>
                  </a:ext>
                </a:extLst>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Cloud Ready</a:t>
                      </a:r>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3222403825"/>
                  </a:ext>
                </a:extLst>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Modular</a:t>
                      </a:r>
                      <a:r>
                        <a:rPr lang="en-US" sz="1800" baseline="0" dirty="0" smtClean="0"/>
                        <a:t> Design</a:t>
                      </a:r>
                      <a:endParaRPr lang="en-US" sz="1800" dirty="0" smtClean="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3286741875"/>
                  </a:ext>
                </a:extLst>
              </a:tr>
              <a:tr h="378222">
                <a:tc>
                  <a:txBody>
                    <a:bodyPr/>
                    <a:lstStyle/>
                    <a:p>
                      <a:r>
                        <a:rPr lang="en-US" sz="1800" dirty="0" smtClean="0"/>
                        <a:t>Dependency Injection</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740962605"/>
                  </a:ext>
                </a:extLst>
              </a:tr>
              <a:tr h="378222">
                <a:tc>
                  <a:txBody>
                    <a:bodyPr/>
                    <a:lstStyle/>
                    <a:p>
                      <a:r>
                        <a:rPr lang="en-US" sz="1800" dirty="0" smtClean="0"/>
                        <a:t>Consistent</a:t>
                      </a:r>
                      <a:r>
                        <a:rPr lang="en-US" sz="1800" baseline="0" dirty="0" smtClean="0"/>
                        <a:t> Tracing / Debugging</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659755725"/>
                  </a:ext>
                </a:extLst>
              </a:tr>
              <a:tr h="378222">
                <a:tc>
                  <a:txBody>
                    <a:bodyPr/>
                    <a:lstStyle/>
                    <a:p>
                      <a:r>
                        <a:rPr lang="en-US" sz="1800" dirty="0" smtClean="0"/>
                        <a:t>Faster Development (No</a:t>
                      </a:r>
                      <a:r>
                        <a:rPr lang="en-US" sz="1800" baseline="0" dirty="0" smtClean="0"/>
                        <a:t> Build Step)</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2143542031"/>
                  </a:ext>
                </a:extLst>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Open Source</a:t>
                      </a:r>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911889485"/>
                  </a:ext>
                </a:extLst>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Full Side by Side</a:t>
                      </a:r>
                      <a:r>
                        <a:rPr lang="en-US" sz="1800" baseline="0" dirty="0" smtClean="0"/>
                        <a:t> (framework deployed inside application)</a:t>
                      </a:r>
                      <a:endParaRPr lang="en-US" sz="1800" dirty="0" smtClean="0"/>
                    </a:p>
                  </a:txBody>
                  <a:tcPr marL="93260" marR="93260" marT="46630" marB="46630"/>
                </a:tc>
                <a:tc>
                  <a:txBody>
                    <a:bodyPr/>
                    <a:lstStyle/>
                    <a:p>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1672099816"/>
                  </a:ext>
                </a:extLst>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Fast startup, Low</a:t>
                      </a:r>
                      <a:r>
                        <a:rPr lang="en-US" sz="1800" baseline="0" dirty="0" smtClean="0"/>
                        <a:t> memory / High throughput (best of class)</a:t>
                      </a:r>
                      <a:endParaRPr lang="en-US" sz="1800" dirty="0" smtClean="0"/>
                    </a:p>
                  </a:txBody>
                  <a:tcPr marL="93260" marR="93260" marT="46630" marB="46630"/>
                </a:tc>
                <a:tc>
                  <a:txBody>
                    <a:bodyPr/>
                    <a:lstStyle/>
                    <a:p>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3907919631"/>
                  </a:ext>
                </a:extLst>
              </a:tr>
            </a:tbl>
          </a:graphicData>
        </a:graphic>
      </p:graphicFrame>
      <p:sp>
        <p:nvSpPr>
          <p:cNvPr id="3" name="TextBox 2"/>
          <p:cNvSpPr txBox="1"/>
          <p:nvPr/>
        </p:nvSpPr>
        <p:spPr>
          <a:xfrm>
            <a:off x="464821" y="1744662"/>
            <a:ext cx="11507688" cy="849463"/>
          </a:xfrm>
          <a:prstGeom prst="rect">
            <a:avLst/>
          </a:prstGeom>
          <a:noFill/>
        </p:spPr>
        <p:txBody>
          <a:bodyPr wrap="square" lIns="182880" tIns="146304" rIns="182880" bIns="146304" rtlCol="0">
            <a:spAutoFit/>
          </a:bodyPr>
          <a:lstStyle/>
          <a:p>
            <a:r>
              <a:rPr lang="en-US" sz="3600" dirty="0">
                <a:solidFill>
                  <a:srgbClr val="FFFFFF"/>
                </a:solidFill>
              </a:rPr>
              <a:t>MVC, Web API, Web Pages 6, SignalR 3, EF 7</a:t>
            </a:r>
          </a:p>
        </p:txBody>
      </p:sp>
    </p:spTree>
    <p:extLst>
      <p:ext uri="{BB962C8B-B14F-4D97-AF65-F5344CB8AC3E}">
        <p14:creationId xmlns:p14="http://schemas.microsoft.com/office/powerpoint/2010/main" val="60358373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1"/>
          <p:cNvSpPr>
            <a:spLocks noGrp="1"/>
          </p:cNvSpPr>
          <p:nvPr>
            <p:ph type="title"/>
          </p:nvPr>
        </p:nvSpPr>
        <p:spPr/>
        <p:txBody>
          <a:bodyPr/>
          <a:lstStyle/>
          <a:p>
            <a:r>
              <a:rPr lang="en-US" sz="4800" dirty="0" smtClean="0"/>
              <a:t>Summary</a:t>
            </a:r>
            <a:endParaRPr lang="en-US" sz="4800" dirty="0"/>
          </a:p>
        </p:txBody>
      </p:sp>
      <p:grpSp>
        <p:nvGrpSpPr>
          <p:cNvPr id="35" name="Group 34"/>
          <p:cNvGrpSpPr/>
          <p:nvPr/>
        </p:nvGrpSpPr>
        <p:grpSpPr>
          <a:xfrm>
            <a:off x="795695" y="3600027"/>
            <a:ext cx="3474682" cy="1344382"/>
            <a:chOff x="795695" y="3981660"/>
            <a:chExt cx="3474682" cy="1344382"/>
          </a:xfrm>
        </p:grpSpPr>
        <p:sp>
          <p:nvSpPr>
            <p:cNvPr id="36" name="Rectangle 35"/>
            <p:cNvSpPr/>
            <p:nvPr/>
          </p:nvSpPr>
          <p:spPr bwMode="auto">
            <a:xfrm>
              <a:off x="795695" y="3981661"/>
              <a:ext cx="3474682" cy="1344381"/>
            </a:xfrm>
            <a:prstGeom prst="rect">
              <a:avLst/>
            </a:prstGeom>
            <a:solidFill>
              <a:srgbClr val="0069B8"/>
            </a:solidFill>
            <a:ln w="9525" cap="flat" cmpd="sng" algn="ctr">
              <a:noFill/>
              <a:prstDash val="solid"/>
              <a:headEnd type="none" w="med" len="med"/>
              <a:tailEnd type="none" w="med" len="med"/>
            </a:ln>
            <a:effectLst/>
            <a:extLst/>
          </p:spPr>
          <p:txBody>
            <a:bodyPr vert="horz" wrap="square" lIns="182880" tIns="0" rIns="91436" bIns="0" numCol="1" rtlCol="0" anchor="ctr" anchorCtr="0" compatLnSpc="1">
              <a:prstTxWarp prst="textNoShape">
                <a:avLst/>
              </a:prstTxWarp>
            </a:bodyPr>
            <a:lstStyle/>
            <a:p>
              <a:pPr defTabSz="914099" fontAlgn="base">
                <a:lnSpc>
                  <a:spcPct val="90000"/>
                </a:lnSpc>
                <a:spcBef>
                  <a:spcPct val="0"/>
                </a:spcBef>
                <a:spcAft>
                  <a:spcPct val="0"/>
                </a:spcAft>
              </a:pPr>
              <a:endParaRPr lang="en-US" sz="2400" kern="0" spc="-50" dirty="0" err="1">
                <a:gradFill>
                  <a:gsLst>
                    <a:gs pos="0">
                      <a:srgbClr val="FFFFFF"/>
                    </a:gs>
                    <a:gs pos="100000">
                      <a:srgbClr val="FFFFFF"/>
                    </a:gs>
                  </a:gsLst>
                  <a:lin ang="16200000" scaled="0"/>
                </a:gradFill>
                <a:latin typeface="Segoe UI Light"/>
              </a:endParaRPr>
            </a:p>
          </p:txBody>
        </p:sp>
        <p:sp>
          <p:nvSpPr>
            <p:cNvPr id="37" name="Rectangle 36"/>
            <p:cNvSpPr/>
            <p:nvPr/>
          </p:nvSpPr>
          <p:spPr>
            <a:xfrm>
              <a:off x="1070012" y="4389153"/>
              <a:ext cx="1269899" cy="461665"/>
            </a:xfrm>
            <a:prstGeom prst="rect">
              <a:avLst/>
            </a:prstGeom>
          </p:spPr>
          <p:txBody>
            <a:bodyPr wrap="none">
              <a:spAutoFit/>
            </a:bodyPr>
            <a:lstStyle/>
            <a:p>
              <a:r>
                <a:rPr lang="en-US" sz="2400" kern="0" dirty="0" smtClean="0">
                  <a:solidFill>
                    <a:srgbClr val="FFFFFF"/>
                  </a:solidFill>
                  <a:latin typeface="Segoe UI Light"/>
                  <a:ea typeface="Segoe UI" pitchFamily="34" charset="0"/>
                  <a:cs typeface="Segoe UI" pitchFamily="34" charset="0"/>
                </a:rPr>
                <a:t>Platform</a:t>
              </a:r>
              <a:endParaRPr lang="en-US" sz="2400" kern="0" dirty="0">
                <a:solidFill>
                  <a:srgbClr val="FFFFFF"/>
                </a:solidFill>
                <a:latin typeface="Segoe UI Light"/>
                <a:ea typeface="Segoe UI" pitchFamily="34" charset="0"/>
                <a:cs typeface="Segoe UI" pitchFamily="34" charset="0"/>
              </a:endParaRPr>
            </a:p>
          </p:txBody>
        </p:sp>
        <p:pic>
          <p:nvPicPr>
            <p:cNvPr id="38" name="Picture 6" descr="C:\temp\WinAzure_rgb_Wht_S.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80019"/>
            <a:stretch/>
          </p:blipFill>
          <p:spPr bwMode="auto">
            <a:xfrm>
              <a:off x="3447426" y="3981660"/>
              <a:ext cx="627059" cy="752383"/>
            </a:xfrm>
            <a:prstGeom prst="rect">
              <a:avLst/>
            </a:prstGeom>
            <a:solidFill>
              <a:srgbClr val="0069B8"/>
            </a:solidFill>
            <a:ln w="9525" cap="flat" cmpd="sng" algn="ctr">
              <a:noFill/>
              <a:prstDash val="solid"/>
              <a:headEnd type="none" w="med" len="med"/>
              <a:tailEnd type="none" w="med" len="med"/>
            </a:ln>
            <a:effectLst/>
            <a:extLst/>
          </p:spPr>
        </p:pic>
      </p:grpSp>
      <p:grpSp>
        <p:nvGrpSpPr>
          <p:cNvPr id="39" name="Group 38"/>
          <p:cNvGrpSpPr/>
          <p:nvPr/>
        </p:nvGrpSpPr>
        <p:grpSpPr>
          <a:xfrm>
            <a:off x="4498974" y="3600028"/>
            <a:ext cx="3474682" cy="1344381"/>
            <a:chOff x="4498974" y="3981661"/>
            <a:chExt cx="3474682" cy="1344381"/>
          </a:xfrm>
        </p:grpSpPr>
        <p:sp>
          <p:nvSpPr>
            <p:cNvPr id="40" name="Rectangle 39"/>
            <p:cNvSpPr/>
            <p:nvPr/>
          </p:nvSpPr>
          <p:spPr bwMode="auto">
            <a:xfrm>
              <a:off x="4498974" y="3981661"/>
              <a:ext cx="3474682" cy="1344381"/>
            </a:xfrm>
            <a:prstGeom prst="rect">
              <a:avLst/>
            </a:prstGeom>
            <a:solidFill>
              <a:srgbClr val="7FBA00"/>
            </a:solidFill>
            <a:ln w="25400" cap="flat" cmpd="sng" algn="ctr">
              <a:noFill/>
              <a:prstDash val="solid"/>
              <a:headEnd type="none" w="med" len="med"/>
              <a:tailEnd type="none" w="med" len="med"/>
            </a:ln>
            <a:effectLst/>
          </p:spPr>
          <p:txBody>
            <a:bodyPr vert="horz" wrap="square" lIns="182880" tIns="0" rIns="91436" bIns="0" numCol="1" rtlCol="0" anchor="ctr" anchorCtr="0" compatLnSpc="1">
              <a:prstTxWarp prst="textNoShape">
                <a:avLst/>
              </a:prstTxWarp>
            </a:bodyPr>
            <a:lstStyle/>
            <a:p>
              <a:pPr defTabSz="914099" fontAlgn="base">
                <a:lnSpc>
                  <a:spcPct val="90000"/>
                </a:lnSpc>
                <a:spcBef>
                  <a:spcPct val="0"/>
                </a:spcBef>
                <a:spcAft>
                  <a:spcPct val="0"/>
                </a:spcAft>
              </a:pPr>
              <a:endParaRPr lang="en-US" sz="2400" kern="0" spc="-50" dirty="0" err="1">
                <a:gradFill>
                  <a:gsLst>
                    <a:gs pos="0">
                      <a:srgbClr val="FFFFFF"/>
                    </a:gs>
                    <a:gs pos="100000">
                      <a:srgbClr val="FFFFFF"/>
                    </a:gs>
                  </a:gsLst>
                  <a:lin ang="16200000" scaled="0"/>
                </a:gradFill>
                <a:latin typeface="Segoe UI Light"/>
              </a:endParaRPr>
            </a:p>
          </p:txBody>
        </p:sp>
        <p:sp>
          <p:nvSpPr>
            <p:cNvPr id="41" name="Rectangle 40"/>
            <p:cNvSpPr/>
            <p:nvPr/>
          </p:nvSpPr>
          <p:spPr>
            <a:xfrm>
              <a:off x="4773291" y="4389153"/>
              <a:ext cx="1608133" cy="461665"/>
            </a:xfrm>
            <a:prstGeom prst="rect">
              <a:avLst/>
            </a:prstGeom>
          </p:spPr>
          <p:txBody>
            <a:bodyPr wrap="none">
              <a:spAutoFit/>
            </a:bodyPr>
            <a:lstStyle/>
            <a:p>
              <a:r>
                <a:rPr lang="en-US" sz="2400" kern="0" dirty="0" smtClean="0">
                  <a:solidFill>
                    <a:srgbClr val="FFFFFF"/>
                  </a:solidFill>
                  <a:latin typeface="Segoe UI Light"/>
                  <a:ea typeface="Segoe UI" pitchFamily="34" charset="0"/>
                  <a:cs typeface="Segoe UI" pitchFamily="34" charset="0"/>
                </a:rPr>
                <a:t>Framework</a:t>
              </a:r>
              <a:endParaRPr lang="en-US" sz="2400" kern="0" dirty="0">
                <a:solidFill>
                  <a:srgbClr val="FFFFFF"/>
                </a:solidFill>
                <a:latin typeface="Segoe UI Light"/>
                <a:ea typeface="Segoe UI" pitchFamily="34" charset="0"/>
                <a:cs typeface="Segoe UI" pitchFamily="34" charset="0"/>
              </a:endParaRPr>
            </a:p>
          </p:txBody>
        </p:sp>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0230" y="3986643"/>
              <a:ext cx="707237" cy="690264"/>
            </a:xfrm>
            <a:prstGeom prst="rect">
              <a:avLst/>
            </a:prstGeom>
          </p:spPr>
        </p:pic>
      </p:grpSp>
      <p:grpSp>
        <p:nvGrpSpPr>
          <p:cNvPr id="43" name="Group 42"/>
          <p:cNvGrpSpPr/>
          <p:nvPr/>
        </p:nvGrpSpPr>
        <p:grpSpPr>
          <a:xfrm>
            <a:off x="8204713" y="3600028"/>
            <a:ext cx="3474682" cy="1344381"/>
            <a:chOff x="8204713" y="3981661"/>
            <a:chExt cx="3474682" cy="1344381"/>
          </a:xfrm>
        </p:grpSpPr>
        <p:sp>
          <p:nvSpPr>
            <p:cNvPr id="44" name="Rectangle 43"/>
            <p:cNvSpPr/>
            <p:nvPr/>
          </p:nvSpPr>
          <p:spPr bwMode="auto">
            <a:xfrm>
              <a:off x="8204713" y="3981661"/>
              <a:ext cx="3474682" cy="1344381"/>
            </a:xfrm>
            <a:prstGeom prst="rect">
              <a:avLst/>
            </a:prstGeom>
            <a:solidFill>
              <a:srgbClr val="68217A"/>
            </a:solidFill>
            <a:ln w="25400" cap="flat" cmpd="sng" algn="ctr">
              <a:noFill/>
              <a:prstDash val="solid"/>
              <a:headEnd type="none" w="med" len="med"/>
              <a:tailEnd type="none" w="med" len="med"/>
            </a:ln>
            <a:effectLst/>
          </p:spPr>
          <p:txBody>
            <a:bodyPr vert="horz" wrap="square" lIns="182880" tIns="0" rIns="91436" bIns="0" numCol="1" rtlCol="0" anchor="ctr" anchorCtr="0" compatLnSpc="1">
              <a:prstTxWarp prst="textNoShape">
                <a:avLst/>
              </a:prstTxWarp>
            </a:bodyPr>
            <a:lstStyle/>
            <a:p>
              <a:pPr defTabSz="914099" fontAlgn="base">
                <a:lnSpc>
                  <a:spcPct val="90000"/>
                </a:lnSpc>
                <a:spcBef>
                  <a:spcPct val="0"/>
                </a:spcBef>
                <a:spcAft>
                  <a:spcPct val="0"/>
                </a:spcAft>
              </a:pPr>
              <a:endParaRPr lang="en-US" sz="2400" kern="0" spc="-50" dirty="0" err="1">
                <a:gradFill>
                  <a:gsLst>
                    <a:gs pos="0">
                      <a:srgbClr val="FFFFFF"/>
                    </a:gs>
                    <a:gs pos="100000">
                      <a:srgbClr val="FFFFFF"/>
                    </a:gs>
                  </a:gsLst>
                  <a:lin ang="16200000" scaled="0"/>
                </a:gradFill>
                <a:latin typeface="Segoe UI Light"/>
              </a:endParaRPr>
            </a:p>
          </p:txBody>
        </p:sp>
        <p:sp>
          <p:nvSpPr>
            <p:cNvPr id="45" name="Rectangle 44"/>
            <p:cNvSpPr/>
            <p:nvPr/>
          </p:nvSpPr>
          <p:spPr>
            <a:xfrm>
              <a:off x="8479030" y="4389153"/>
              <a:ext cx="870751" cy="461665"/>
            </a:xfrm>
            <a:prstGeom prst="rect">
              <a:avLst/>
            </a:prstGeom>
          </p:spPr>
          <p:txBody>
            <a:bodyPr wrap="none">
              <a:spAutoFit/>
            </a:bodyPr>
            <a:lstStyle/>
            <a:p>
              <a:r>
                <a:rPr lang="en-US" sz="2400" kern="0" dirty="0" smtClean="0">
                  <a:solidFill>
                    <a:srgbClr val="FFFFFF"/>
                  </a:solidFill>
                  <a:latin typeface="Segoe UI Light"/>
                  <a:ea typeface="Segoe UI" pitchFamily="34" charset="0"/>
                  <a:cs typeface="Segoe UI" pitchFamily="34" charset="0"/>
                </a:rPr>
                <a:t>Tools</a:t>
              </a:r>
              <a:endParaRPr lang="en-US" sz="2400" kern="0" dirty="0">
                <a:solidFill>
                  <a:srgbClr val="FFFFFF"/>
                </a:solidFill>
                <a:latin typeface="Segoe UI Light"/>
                <a:ea typeface="Segoe UI" pitchFamily="34" charset="0"/>
                <a:cs typeface="Segoe UI" pitchFamily="34" charset="0"/>
              </a:endParaRPr>
            </a:p>
          </p:txBody>
        </p:sp>
        <p:pic>
          <p:nvPicPr>
            <p:cNvPr id="46" name="Picture 45"/>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r="82926" b="-8585"/>
            <a:stretch/>
          </p:blipFill>
          <p:spPr bwMode="auto">
            <a:xfrm>
              <a:off x="10945424" y="4127870"/>
              <a:ext cx="489502" cy="44418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795695" y="2491433"/>
            <a:ext cx="11368511" cy="807074"/>
            <a:chOff x="795695" y="4289268"/>
            <a:chExt cx="11368511" cy="807074"/>
          </a:xfrm>
        </p:grpSpPr>
        <p:sp>
          <p:nvSpPr>
            <p:cNvPr id="48" name="Right Arrow 47"/>
            <p:cNvSpPr/>
            <p:nvPr/>
          </p:nvSpPr>
          <p:spPr bwMode="auto">
            <a:xfrm>
              <a:off x="795696" y="4289268"/>
              <a:ext cx="11368510" cy="807074"/>
            </a:xfrm>
            <a:prstGeom prst="rightArrow">
              <a:avLst>
                <a:gd name="adj1" fmla="val 100000"/>
                <a:gd name="adj2" fmla="val 33317"/>
              </a:avLst>
            </a:prstGeom>
            <a:solidFill>
              <a:srgbClr val="FFFFFF">
                <a:lumMod val="85000"/>
                <a:alpha val="69804"/>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a:xfrm>
              <a:off x="795695" y="4364830"/>
              <a:ext cx="10391705" cy="646331"/>
            </a:xfrm>
            <a:prstGeom prst="rect">
              <a:avLst/>
            </a:prstGeom>
          </p:spPr>
          <p:txBody>
            <a:bodyPr wrap="square">
              <a:spAutoFit/>
            </a:bodyPr>
            <a:lstStyle/>
            <a:p>
              <a:pPr algn="ctr" defTabSz="914400">
                <a:defRPr/>
              </a:pPr>
              <a:r>
                <a:rPr lang="en-US" sz="3600" kern="0" spc="-150" dirty="0" smtClean="0">
                  <a:gradFill>
                    <a:gsLst>
                      <a:gs pos="0">
                        <a:srgbClr val="3F3F3F"/>
                      </a:gs>
                      <a:gs pos="100000">
                        <a:srgbClr val="3F3F3F"/>
                      </a:gs>
                    </a:gsLst>
                    <a:lin ang="16200000" scaled="0"/>
                  </a:gradFill>
                  <a:latin typeface="Segoe UI Light"/>
                </a:rPr>
                <a:t>Providing the best end-to-end development experience…</a:t>
              </a:r>
              <a:endParaRPr lang="en-US" sz="1400" kern="0" dirty="0" smtClean="0">
                <a:solidFill>
                  <a:srgbClr val="404040"/>
                </a:solidFill>
              </a:endParaRPr>
            </a:p>
          </p:txBody>
        </p:sp>
      </p:grpSp>
      <p:grpSp>
        <p:nvGrpSpPr>
          <p:cNvPr id="50" name="Group 49"/>
          <p:cNvGrpSpPr/>
          <p:nvPr/>
        </p:nvGrpSpPr>
        <p:grpSpPr>
          <a:xfrm>
            <a:off x="812586" y="2493454"/>
            <a:ext cx="11368511" cy="807074"/>
            <a:chOff x="795695" y="4289268"/>
            <a:chExt cx="11368511" cy="807074"/>
          </a:xfrm>
        </p:grpSpPr>
        <p:sp>
          <p:nvSpPr>
            <p:cNvPr id="51" name="Right Arrow 50"/>
            <p:cNvSpPr/>
            <p:nvPr/>
          </p:nvSpPr>
          <p:spPr bwMode="auto">
            <a:xfrm>
              <a:off x="795696" y="4289268"/>
              <a:ext cx="11368510" cy="807074"/>
            </a:xfrm>
            <a:prstGeom prst="rightArrow">
              <a:avLst>
                <a:gd name="adj1" fmla="val 100000"/>
                <a:gd name="adj2" fmla="val 33317"/>
              </a:avLst>
            </a:prstGeom>
            <a:solidFill>
              <a:srgbClr val="FFFFFF">
                <a:lumMod val="85000"/>
                <a:alpha val="69804"/>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a:xfrm>
              <a:off x="795695" y="4364830"/>
              <a:ext cx="10391705" cy="646331"/>
            </a:xfrm>
            <a:prstGeom prst="rect">
              <a:avLst/>
            </a:prstGeom>
          </p:spPr>
          <p:txBody>
            <a:bodyPr wrap="square">
              <a:spAutoFit/>
            </a:bodyPr>
            <a:lstStyle/>
            <a:p>
              <a:pPr algn="ctr" defTabSz="914400">
                <a:defRPr/>
              </a:pPr>
              <a:r>
                <a:rPr lang="en-US" sz="3600" kern="0" spc="-150" dirty="0" smtClean="0">
                  <a:gradFill>
                    <a:gsLst>
                      <a:gs pos="0">
                        <a:srgbClr val="3F3F3F"/>
                      </a:gs>
                      <a:gs pos="100000">
                        <a:srgbClr val="3F3F3F"/>
                      </a:gs>
                    </a:gsLst>
                    <a:lin ang="16200000" scaled="0"/>
                  </a:gradFill>
                  <a:latin typeface="Segoe UI Light"/>
                </a:rPr>
                <a:t>…on your terms</a:t>
              </a:r>
              <a:endParaRPr lang="en-US" sz="1400" kern="0" dirty="0" smtClean="0">
                <a:solidFill>
                  <a:srgbClr val="404040"/>
                </a:solidFill>
              </a:endParaRPr>
            </a:p>
          </p:txBody>
        </p:sp>
      </p:grpSp>
      <p:grpSp>
        <p:nvGrpSpPr>
          <p:cNvPr id="53" name="Group 52"/>
          <p:cNvGrpSpPr/>
          <p:nvPr/>
        </p:nvGrpSpPr>
        <p:grpSpPr>
          <a:xfrm>
            <a:off x="795695" y="3993932"/>
            <a:ext cx="10883700" cy="1332110"/>
            <a:chOff x="795695" y="3993932"/>
            <a:chExt cx="10883700" cy="1332110"/>
          </a:xfrm>
        </p:grpSpPr>
        <p:grpSp>
          <p:nvGrpSpPr>
            <p:cNvPr id="54" name="Group 53"/>
            <p:cNvGrpSpPr/>
            <p:nvPr/>
          </p:nvGrpSpPr>
          <p:grpSpPr>
            <a:xfrm>
              <a:off x="795695" y="3993932"/>
              <a:ext cx="3474682" cy="1332110"/>
              <a:chOff x="795695" y="3993932"/>
              <a:chExt cx="3474682" cy="1332110"/>
            </a:xfrm>
          </p:grpSpPr>
          <p:sp>
            <p:nvSpPr>
              <p:cNvPr id="77" name="Rectangle 76"/>
              <p:cNvSpPr/>
              <p:nvPr/>
            </p:nvSpPr>
            <p:spPr bwMode="auto">
              <a:xfrm>
                <a:off x="795695" y="3993932"/>
                <a:ext cx="3474682" cy="1332110"/>
              </a:xfrm>
              <a:prstGeom prst="rect">
                <a:avLst/>
              </a:prstGeom>
              <a:solidFill>
                <a:srgbClr val="FFFFFF">
                  <a:lumMod val="95000"/>
                </a:srgbClr>
              </a:solidFill>
              <a:ln w="9525" cap="flat" cmpd="sng" algn="ctr">
                <a:solidFill>
                  <a:srgbClr val="404040">
                    <a:lumMod val="50000"/>
                    <a:lumOff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9600" kern="0" dirty="0" err="1"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78" name="Rectangle 77"/>
              <p:cNvSpPr/>
              <p:nvPr/>
            </p:nvSpPr>
            <p:spPr>
              <a:xfrm>
                <a:off x="1063998" y="4395703"/>
                <a:ext cx="2712602" cy="461665"/>
              </a:xfrm>
              <a:prstGeom prst="rect">
                <a:avLst/>
              </a:prstGeom>
            </p:spPr>
            <p:txBody>
              <a:bodyPr wrap="none">
                <a:spAutoFit/>
              </a:bodyPr>
              <a:lstStyle/>
              <a:p>
                <a:pPr defTabSz="914400">
                  <a:defRPr/>
                </a:pPr>
                <a:r>
                  <a:rPr lang="en-US" sz="2400" kern="0" dirty="0" smtClean="0">
                    <a:solidFill>
                      <a:srgbClr val="FFFFFF">
                        <a:lumMod val="50000"/>
                      </a:srgbClr>
                    </a:solidFill>
                    <a:latin typeface="Segoe UI Light"/>
                    <a:ea typeface="Segoe UI" pitchFamily="34" charset="0"/>
                    <a:cs typeface="Segoe UI" pitchFamily="34" charset="0"/>
                  </a:rPr>
                  <a:t>…or bring your own</a:t>
                </a:r>
              </a:p>
            </p:txBody>
          </p:sp>
        </p:grpSp>
        <p:grpSp>
          <p:nvGrpSpPr>
            <p:cNvPr id="71" name="Group 70"/>
            <p:cNvGrpSpPr/>
            <p:nvPr/>
          </p:nvGrpSpPr>
          <p:grpSpPr>
            <a:xfrm>
              <a:off x="4498974" y="3993932"/>
              <a:ext cx="3474682" cy="1332110"/>
              <a:chOff x="4498974" y="3993932"/>
              <a:chExt cx="3474682" cy="1332110"/>
            </a:xfrm>
          </p:grpSpPr>
          <p:sp>
            <p:nvSpPr>
              <p:cNvPr id="75" name="Rectangle 74"/>
              <p:cNvSpPr/>
              <p:nvPr/>
            </p:nvSpPr>
            <p:spPr bwMode="auto">
              <a:xfrm>
                <a:off x="4498974" y="3993932"/>
                <a:ext cx="3474682" cy="1332110"/>
              </a:xfrm>
              <a:prstGeom prst="rect">
                <a:avLst/>
              </a:prstGeom>
              <a:solidFill>
                <a:srgbClr val="FFFFFF">
                  <a:lumMod val="95000"/>
                </a:srgbClr>
              </a:solidFill>
              <a:ln w="9525" cap="flat" cmpd="sng" algn="ctr">
                <a:solidFill>
                  <a:srgbClr val="404040">
                    <a:lumMod val="50000"/>
                    <a:lumOff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9600" kern="0" dirty="0" err="1"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76" name="Rectangle 75"/>
              <p:cNvSpPr/>
              <p:nvPr/>
            </p:nvSpPr>
            <p:spPr>
              <a:xfrm>
                <a:off x="4767277" y="4395703"/>
                <a:ext cx="2719014" cy="461665"/>
              </a:xfrm>
              <a:prstGeom prst="rect">
                <a:avLst/>
              </a:prstGeom>
            </p:spPr>
            <p:txBody>
              <a:bodyPr wrap="none">
                <a:spAutoFit/>
              </a:bodyPr>
              <a:lstStyle/>
              <a:p>
                <a:pPr defTabSz="914400">
                  <a:defRPr/>
                </a:pPr>
                <a:r>
                  <a:rPr lang="en-US" sz="2400" kern="0" dirty="0">
                    <a:solidFill>
                      <a:srgbClr val="FFFFFF">
                        <a:lumMod val="50000"/>
                      </a:srgbClr>
                    </a:solidFill>
                    <a:latin typeface="Segoe UI Light"/>
                    <a:ea typeface="Segoe UI" pitchFamily="34" charset="0"/>
                    <a:cs typeface="Segoe UI" pitchFamily="34" charset="0"/>
                  </a:rPr>
                  <a:t>…or bring your own</a:t>
                </a:r>
              </a:p>
            </p:txBody>
          </p:sp>
        </p:grpSp>
        <p:grpSp>
          <p:nvGrpSpPr>
            <p:cNvPr id="72" name="Group 71"/>
            <p:cNvGrpSpPr/>
            <p:nvPr/>
          </p:nvGrpSpPr>
          <p:grpSpPr>
            <a:xfrm>
              <a:off x="8204713" y="3993932"/>
              <a:ext cx="3474682" cy="1332110"/>
              <a:chOff x="8204713" y="3993932"/>
              <a:chExt cx="3474682" cy="1332110"/>
            </a:xfrm>
          </p:grpSpPr>
          <p:sp>
            <p:nvSpPr>
              <p:cNvPr id="73" name="Rectangle 72"/>
              <p:cNvSpPr/>
              <p:nvPr/>
            </p:nvSpPr>
            <p:spPr bwMode="auto">
              <a:xfrm>
                <a:off x="8204713" y="3993932"/>
                <a:ext cx="3474682" cy="1332110"/>
              </a:xfrm>
              <a:prstGeom prst="rect">
                <a:avLst/>
              </a:prstGeom>
              <a:solidFill>
                <a:srgbClr val="FFFFFF">
                  <a:lumMod val="95000"/>
                </a:srgbClr>
              </a:solidFill>
              <a:ln w="9525" cap="flat" cmpd="sng" algn="ctr">
                <a:solidFill>
                  <a:srgbClr val="404040">
                    <a:lumMod val="50000"/>
                    <a:lumOff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9600" kern="0" dirty="0" err="1"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74" name="Rectangle 73"/>
              <p:cNvSpPr/>
              <p:nvPr/>
            </p:nvSpPr>
            <p:spPr>
              <a:xfrm>
                <a:off x="8473016" y="4395703"/>
                <a:ext cx="2719014" cy="461665"/>
              </a:xfrm>
              <a:prstGeom prst="rect">
                <a:avLst/>
              </a:prstGeom>
            </p:spPr>
            <p:txBody>
              <a:bodyPr wrap="none">
                <a:spAutoFit/>
              </a:bodyPr>
              <a:lstStyle/>
              <a:p>
                <a:pPr defTabSz="914400">
                  <a:defRPr/>
                </a:pPr>
                <a:r>
                  <a:rPr lang="en-US" sz="2400" kern="0" dirty="0">
                    <a:solidFill>
                      <a:srgbClr val="FFFFFF">
                        <a:lumMod val="50000"/>
                      </a:srgbClr>
                    </a:solidFill>
                    <a:latin typeface="Segoe UI Light"/>
                    <a:ea typeface="Segoe UI" pitchFamily="34" charset="0"/>
                    <a:cs typeface="Segoe UI" pitchFamily="34" charset="0"/>
                  </a:rPr>
                  <a:t>…or bring your own</a:t>
                </a:r>
              </a:p>
            </p:txBody>
          </p:sp>
        </p:grpSp>
      </p:grpSp>
    </p:spTree>
    <p:extLst>
      <p:ext uri="{BB962C8B-B14F-4D97-AF65-F5344CB8AC3E}">
        <p14:creationId xmlns:p14="http://schemas.microsoft.com/office/powerpoint/2010/main" val="26079693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anim calcmode="lin" valueType="num">
                                      <p:cBhvr>
                                        <p:cTn id="12" dur="500" fill="hold"/>
                                        <p:tgtEl>
                                          <p:spTgt spid="35"/>
                                        </p:tgtEl>
                                        <p:attrNameLst>
                                          <p:attrName>ppt_x</p:attrName>
                                        </p:attrNameLst>
                                      </p:cBhvr>
                                      <p:tavLst>
                                        <p:tav tm="0">
                                          <p:val>
                                            <p:strVal val="#ppt_x"/>
                                          </p:val>
                                        </p:tav>
                                        <p:tav tm="100000">
                                          <p:val>
                                            <p:strVal val="#ppt_x"/>
                                          </p:val>
                                        </p:tav>
                                      </p:tavLst>
                                    </p:anim>
                                    <p:anim calcmode="lin" valueType="num">
                                      <p:cBhvr>
                                        <p:cTn id="13" dur="5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anim calcmode="lin" valueType="num">
                                      <p:cBhvr>
                                        <p:cTn id="18" dur="500" fill="hold"/>
                                        <p:tgtEl>
                                          <p:spTgt spid="39"/>
                                        </p:tgtEl>
                                        <p:attrNameLst>
                                          <p:attrName>ppt_x</p:attrName>
                                        </p:attrNameLst>
                                      </p:cBhvr>
                                      <p:tavLst>
                                        <p:tav tm="0">
                                          <p:val>
                                            <p:strVal val="#ppt_x"/>
                                          </p:val>
                                        </p:tav>
                                        <p:tav tm="100000">
                                          <p:val>
                                            <p:strVal val="#ppt_x"/>
                                          </p:val>
                                        </p:tav>
                                      </p:tavLst>
                                    </p:anim>
                                    <p:anim calcmode="lin" valueType="num">
                                      <p:cBhvr>
                                        <p:cTn id="19" dur="5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anim calcmode="lin" valueType="num">
                                      <p:cBhvr>
                                        <p:cTn id="24" dur="500" fill="hold"/>
                                        <p:tgtEl>
                                          <p:spTgt spid="43"/>
                                        </p:tgtEl>
                                        <p:attrNameLst>
                                          <p:attrName>ppt_x</p:attrName>
                                        </p:attrNameLst>
                                      </p:cBhvr>
                                      <p:tavLst>
                                        <p:tav tm="0">
                                          <p:val>
                                            <p:strVal val="#ppt_x"/>
                                          </p:val>
                                        </p:tav>
                                        <p:tav tm="100000">
                                          <p:val>
                                            <p:strVal val="#ppt_x"/>
                                          </p:val>
                                        </p:tav>
                                      </p:tavLst>
                                    </p:anim>
                                    <p:anim calcmode="lin" valueType="num">
                                      <p:cBhvr>
                                        <p:cTn id="25"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7"/>
                                        </p:tgtEl>
                                      </p:cBhvr>
                                    </p:animEffect>
                                    <p:set>
                                      <p:cBhvr>
                                        <p:cTn id="30" dur="1" fill="hold">
                                          <p:stCondLst>
                                            <p:cond delay="499"/>
                                          </p:stCondLst>
                                        </p:cTn>
                                        <p:tgtEl>
                                          <p:spTgt spid="47"/>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42" presetClass="path" presetSubtype="0" accel="50000" decel="50000" fill="hold" nodeType="withEffect">
                                  <p:stCondLst>
                                    <p:cond delay="0"/>
                                  </p:stCondLst>
                                  <p:childTnLst>
                                    <p:animMotion origin="layout" path="M 1.47562E-6 2.10168E-6 L 0.00089 -0.14753 " pathEditMode="relative" rAng="0" ptsTypes="AA">
                                      <p:cBhvr>
                                        <p:cTn id="35" dur="1000" fill="hold"/>
                                        <p:tgtEl>
                                          <p:spTgt spid="50"/>
                                        </p:tgtEl>
                                        <p:attrNameLst>
                                          <p:attrName>ppt_x</p:attrName>
                                          <p:attrName>ppt_y</p:attrName>
                                        </p:attrNameLst>
                                      </p:cBhvr>
                                      <p:rCtr x="38" y="-7376"/>
                                    </p:animMotion>
                                  </p:childTnLst>
                                </p:cTn>
                              </p:par>
                              <p:par>
                                <p:cTn id="36" presetID="42" presetClass="path" presetSubtype="0" accel="50000" decel="50000" fill="hold" nodeType="withEffect">
                                  <p:stCondLst>
                                    <p:cond delay="250"/>
                                  </p:stCondLst>
                                  <p:childTnLst>
                                    <p:animMotion origin="layout" path="M 3.06357E-7 1.94281E-6 L -0.00013 -0.15865 " pathEditMode="relative" rAng="0" ptsTypes="AA">
                                      <p:cBhvr>
                                        <p:cTn id="37" dur="1000" fill="hold"/>
                                        <p:tgtEl>
                                          <p:spTgt spid="35"/>
                                        </p:tgtEl>
                                        <p:attrNameLst>
                                          <p:attrName>ppt_x</p:attrName>
                                          <p:attrName>ppt_y</p:attrName>
                                        </p:attrNameLst>
                                      </p:cBhvr>
                                      <p:rCtr x="-13" y="-7944"/>
                                    </p:animMotion>
                                  </p:childTnLst>
                                </p:cTn>
                              </p:par>
                              <p:par>
                                <p:cTn id="38" presetID="42" presetClass="path" presetSubtype="0" accel="50000" decel="50000" fill="hold" nodeType="withEffect">
                                  <p:stCondLst>
                                    <p:cond delay="250"/>
                                  </p:stCondLst>
                                  <p:childTnLst>
                                    <p:animMotion origin="layout" path="M -4.13582E-6 1.94281E-6 L -0.00038 -0.15865 " pathEditMode="relative" rAng="0" ptsTypes="AA">
                                      <p:cBhvr>
                                        <p:cTn id="39" dur="1000" fill="hold"/>
                                        <p:tgtEl>
                                          <p:spTgt spid="39"/>
                                        </p:tgtEl>
                                        <p:attrNameLst>
                                          <p:attrName>ppt_x</p:attrName>
                                          <p:attrName>ppt_y</p:attrName>
                                        </p:attrNameLst>
                                      </p:cBhvr>
                                      <p:rCtr x="-26" y="-7944"/>
                                    </p:animMotion>
                                  </p:childTnLst>
                                </p:cTn>
                              </p:par>
                              <p:par>
                                <p:cTn id="40" presetID="42" presetClass="path" presetSubtype="0" accel="50000" decel="50000" fill="hold" nodeType="withEffect">
                                  <p:stCondLst>
                                    <p:cond delay="250"/>
                                  </p:stCondLst>
                                  <p:childTnLst>
                                    <p:animMotion origin="layout" path="M 3.7733E-6 1.94281E-6 L 0.00012 -0.1591 " pathEditMode="relative" rAng="0" ptsTypes="AA">
                                      <p:cBhvr>
                                        <p:cTn id="41" dur="1000" fill="hold"/>
                                        <p:tgtEl>
                                          <p:spTgt spid="43"/>
                                        </p:tgtEl>
                                        <p:attrNameLst>
                                          <p:attrName>ppt_x</p:attrName>
                                          <p:attrName>ppt_y</p:attrName>
                                        </p:attrNameLst>
                                      </p:cBhvr>
                                      <p:rCtr x="0" y="-7966"/>
                                    </p:animMotion>
                                  </p:childTnLst>
                                </p:cTn>
                              </p:par>
                            </p:childTnLst>
                          </p:cTn>
                        </p:par>
                        <p:par>
                          <p:cTn id="42" fill="hold">
                            <p:stCondLst>
                              <p:cond delay="1250"/>
                            </p:stCondLst>
                            <p:childTnLst>
                              <p:par>
                                <p:cTn id="43" presetID="10" presetClass="entr" presetSubtype="0"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710964"/>
          </a:xfrm>
        </p:spPr>
        <p:txBody>
          <a:bodyPr/>
          <a:lstStyle/>
          <a:p>
            <a:pPr lvl="0">
              <a:spcBef>
                <a:spcPts val="2400"/>
              </a:spcBef>
            </a:pPr>
            <a:r>
              <a:rPr lang="en-US" sz="3800" dirty="0" smtClean="0">
                <a:gradFill>
                  <a:gsLst>
                    <a:gs pos="1250">
                      <a:schemeClr val="tx1"/>
                    </a:gs>
                    <a:gs pos="100000">
                      <a:schemeClr val="tx1"/>
                    </a:gs>
                  </a:gsLst>
                  <a:lin ang="5400000" scaled="0"/>
                </a:gradFill>
              </a:rPr>
              <a:t>Microsoft Azure and .NET Development (many)</a:t>
            </a: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7028" y="2125662"/>
            <a:ext cx="12070012" cy="193591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Office 365 APIs</a:t>
            </a:r>
          </a:p>
          <a:p>
            <a:pPr lvl="1">
              <a:spcBef>
                <a:spcPts val="2400"/>
              </a:spcBef>
              <a:buClr>
                <a:srgbClr val="FFFFFF"/>
              </a:buClr>
            </a:pPr>
            <a:r>
              <a:rPr lang="en-US" sz="2200" dirty="0" smtClean="0">
                <a:gradFill>
                  <a:gsLst>
                    <a:gs pos="1250">
                      <a:srgbClr val="FFFFFF"/>
                    </a:gs>
                    <a:gs pos="100000">
                      <a:srgbClr val="FFFFFF"/>
                    </a:gs>
                  </a:gsLst>
                  <a:lin ang="5400000" scaled="0"/>
                </a:gradFill>
              </a:rPr>
              <a:t>DEV-B207 Office 365 Developer Kick-off </a:t>
            </a:r>
          </a:p>
          <a:p>
            <a:pPr lvl="1">
              <a:spcBef>
                <a:spcPts val="2400"/>
              </a:spcBef>
              <a:buClr>
                <a:srgbClr val="FFFFFF"/>
              </a:buClr>
            </a:pPr>
            <a:endParaRPr lang="en-US" sz="2200" dirty="0">
              <a:gradFill>
                <a:gsLst>
                  <a:gs pos="1250">
                    <a:srgbClr val="FFFFFF"/>
                  </a:gs>
                  <a:gs pos="100000">
                    <a:srgbClr val="FFFFFF"/>
                  </a:gs>
                </a:gsLst>
                <a:lin ang="5400000" scaled="0"/>
              </a:gradFill>
            </a:endParaRPr>
          </a:p>
        </p:txBody>
      </p:sp>
      <p:sp>
        <p:nvSpPr>
          <p:cNvPr id="13" name="Text Placeholder 7"/>
          <p:cNvSpPr txBox="1">
            <a:spLocks/>
          </p:cNvSpPr>
          <p:nvPr/>
        </p:nvSpPr>
        <p:spPr>
          <a:xfrm>
            <a:off x="282576" y="3612061"/>
            <a:ext cx="12070012" cy="33824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Multi-Device Apps for Visual Studio</a:t>
            </a:r>
          </a:p>
          <a:p>
            <a:pPr lvl="1">
              <a:spcBef>
                <a:spcPts val="2400"/>
              </a:spcBef>
              <a:buClr>
                <a:srgbClr val="FFFFFF"/>
              </a:buClr>
            </a:pPr>
            <a:r>
              <a:rPr lang="en-US" sz="2200" dirty="0" smtClean="0">
                <a:gradFill>
                  <a:gsLst>
                    <a:gs pos="1250">
                      <a:srgbClr val="FFFFFF"/>
                    </a:gs>
                    <a:gs pos="100000">
                      <a:srgbClr val="FFFFFF"/>
                    </a:gs>
                  </a:gsLst>
                  <a:lin ang="5400000" scaled="0"/>
                </a:gradFill>
              </a:rPr>
              <a:t>DEV-B217 Go Mobile with C#, Visual Studio, and </a:t>
            </a:r>
            <a:r>
              <a:rPr lang="en-US" sz="2200" dirty="0" err="1" smtClean="0">
                <a:gradFill>
                  <a:gsLst>
                    <a:gs pos="1250">
                      <a:srgbClr val="FFFFFF"/>
                    </a:gs>
                    <a:gs pos="100000">
                      <a:srgbClr val="FFFFFF"/>
                    </a:gs>
                  </a:gsLst>
                  <a:lin ang="5400000" scaled="0"/>
                </a:gradFill>
              </a:rPr>
              <a:t>Xamarin</a:t>
            </a:r>
            <a:endParaRPr lang="en-US" sz="2200" dirty="0" smtClean="0">
              <a:gradFill>
                <a:gsLst>
                  <a:gs pos="1250">
                    <a:srgbClr val="FFFFFF"/>
                  </a:gs>
                  <a:gs pos="100000">
                    <a:srgbClr val="FFFFFF"/>
                  </a:gs>
                </a:gsLst>
                <a:lin ang="5400000" scaled="0"/>
              </a:gradFill>
            </a:endParaRPr>
          </a:p>
          <a:p>
            <a:pPr lvl="1">
              <a:spcBef>
                <a:spcPts val="2400"/>
              </a:spcBef>
              <a:buClr>
                <a:srgbClr val="FFFFFF"/>
              </a:buClr>
            </a:pPr>
            <a:r>
              <a:rPr lang="en-US" sz="2200" dirty="0" smtClean="0">
                <a:gradFill>
                  <a:gsLst>
                    <a:gs pos="1250">
                      <a:srgbClr val="FFFFFF"/>
                    </a:gs>
                    <a:gs pos="100000">
                      <a:srgbClr val="FFFFFF"/>
                    </a:gs>
                  </a:gsLst>
                  <a:lin ang="5400000" scaled="0"/>
                </a:gradFill>
              </a:rPr>
              <a:t>DEV-B321 Building Multi-Device Apps with Visual Studio Tools for Apache Cordova</a:t>
            </a:r>
          </a:p>
          <a:p>
            <a:pPr>
              <a:spcBef>
                <a:spcPts val="2400"/>
              </a:spcBef>
              <a:buClr>
                <a:srgbClr val="68217A"/>
              </a:buClr>
            </a:pPr>
            <a:r>
              <a:rPr lang="en-US" sz="3800" dirty="0" smtClean="0">
                <a:gradFill>
                  <a:gsLst>
                    <a:gs pos="1250">
                      <a:srgbClr val="FFFFFF"/>
                    </a:gs>
                    <a:gs pos="100000">
                      <a:srgbClr val="FFFFFF"/>
                    </a:gs>
                  </a:gsLst>
                  <a:lin ang="5400000" scaled="0"/>
                </a:gradFill>
              </a:rPr>
              <a:t>ASP.NET </a:t>
            </a:r>
            <a:r>
              <a:rPr lang="en-US" sz="3800" dirty="0" err="1" smtClean="0">
                <a:gradFill>
                  <a:gsLst>
                    <a:gs pos="1250">
                      <a:srgbClr val="FFFFFF"/>
                    </a:gs>
                    <a:gs pos="100000">
                      <a:srgbClr val="FFFFFF"/>
                    </a:gs>
                  </a:gsLst>
                  <a:lin ang="5400000" scaled="0"/>
                </a:gradFill>
              </a:rPr>
              <a:t>vNext</a:t>
            </a:r>
            <a:r>
              <a:rPr lang="en-US" sz="3800" dirty="0" smtClean="0">
                <a:gradFill>
                  <a:gsLst>
                    <a:gs pos="1250">
                      <a:srgbClr val="FFFFFF"/>
                    </a:gs>
                    <a:gs pos="100000">
                      <a:srgbClr val="FFFFFF"/>
                    </a:gs>
                  </a:gsLst>
                  <a:lin ang="5400000" scaled="0"/>
                </a:gradFill>
              </a:rPr>
              <a:t> </a:t>
            </a:r>
          </a:p>
          <a:p>
            <a:pPr lvl="1">
              <a:spcBef>
                <a:spcPts val="2400"/>
              </a:spcBef>
              <a:buClr>
                <a:srgbClr val="FFFFFF"/>
              </a:buClr>
            </a:pPr>
            <a:r>
              <a:rPr lang="en-US" sz="2200" dirty="0" smtClean="0">
                <a:gradFill>
                  <a:gsLst>
                    <a:gs pos="1250">
                      <a:srgbClr val="FFFFFF"/>
                    </a:gs>
                    <a:gs pos="100000">
                      <a:srgbClr val="FFFFFF"/>
                    </a:gs>
                  </a:gsLst>
                  <a:lin ang="5400000" scaled="0"/>
                </a:gradFill>
              </a:rPr>
              <a:t>DEV-B344  The Future of .NET on the Server</a:t>
            </a:r>
            <a:endParaRPr lang="en-US" sz="22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1513550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1000"/>
                                  </p:stCondLst>
                                  <p:childTnLst>
                                    <p:animMotion origin="layout" path="M -0.02412 2.80527E-6 L -4.22007E-6 2.80527E-6 " pathEditMode="relative" rAng="0" ptsTypes="AA">
                                      <p:cBhvr>
                                        <p:cTn id="1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47688" y="295275"/>
            <a:ext cx="11888787" cy="917575"/>
          </a:xfrm>
        </p:spPr>
        <p:txBody>
          <a:bodyPr/>
          <a:lstStyle/>
          <a:p>
            <a:r>
              <a:rPr lang="en-US" sz="5400" dirty="0" smtClean="0"/>
              <a:t>What we are hearing from you</a:t>
            </a:r>
            <a:endParaRPr lang="en-US" sz="5400" dirty="0"/>
          </a:p>
        </p:txBody>
      </p:sp>
      <p:sp>
        <p:nvSpPr>
          <p:cNvPr id="61" name="Rectangle 60"/>
          <p:cNvSpPr/>
          <p:nvPr/>
        </p:nvSpPr>
        <p:spPr bwMode="auto">
          <a:xfrm>
            <a:off x="876301" y="5634781"/>
            <a:ext cx="11560174" cy="1050234"/>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2" name="Rectangle 61"/>
          <p:cNvSpPr/>
          <p:nvPr/>
        </p:nvSpPr>
        <p:spPr bwMode="auto">
          <a:xfrm>
            <a:off x="876301" y="1223234"/>
            <a:ext cx="11560174" cy="96931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3" name="Rectangle 62"/>
          <p:cNvSpPr/>
          <p:nvPr/>
        </p:nvSpPr>
        <p:spPr bwMode="auto">
          <a:xfrm>
            <a:off x="876301" y="2272453"/>
            <a:ext cx="11560174" cy="1050234"/>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4" name="Rectangle 63"/>
          <p:cNvSpPr/>
          <p:nvPr/>
        </p:nvSpPr>
        <p:spPr bwMode="auto">
          <a:xfrm>
            <a:off x="876301" y="3393653"/>
            <a:ext cx="11560174" cy="1050234"/>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5" name="Rectangle 64"/>
          <p:cNvSpPr/>
          <p:nvPr/>
        </p:nvSpPr>
        <p:spPr bwMode="auto">
          <a:xfrm>
            <a:off x="876301" y="4514853"/>
            <a:ext cx="11560174" cy="1050234"/>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6" name="Rectangle 65"/>
          <p:cNvSpPr/>
          <p:nvPr/>
        </p:nvSpPr>
        <p:spPr bwMode="auto">
          <a:xfrm>
            <a:off x="0" y="1212849"/>
            <a:ext cx="1039560" cy="578167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739650" y="1223234"/>
            <a:ext cx="11420474" cy="9693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“Our role is more important than ever before</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69" name="Rectangle 68"/>
          <p:cNvSpPr/>
          <p:nvPr/>
        </p:nvSpPr>
        <p:spPr bwMode="auto">
          <a:xfrm>
            <a:off x="739650" y="2272453"/>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“We are required to innovate and deliver much faster</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70" name="Rectangle 69"/>
          <p:cNvSpPr/>
          <p:nvPr/>
        </p:nvSpPr>
        <p:spPr bwMode="auto">
          <a:xfrm>
            <a:off x="739650" y="3393653"/>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“I need a </a:t>
            </a:r>
            <a:r>
              <a:rPr lang="en-US" sz="2800" dirty="0" smtClean="0">
                <a:solidFill>
                  <a:srgbClr val="002050"/>
                </a:solidFill>
                <a:latin typeface="Segoe UI Light"/>
              </a:rPr>
              <a:t>cross-platform mobile </a:t>
            </a:r>
            <a:r>
              <a:rPr lang="en-US" sz="2800" dirty="0">
                <a:solidFill>
                  <a:srgbClr val="002050"/>
                </a:solidFill>
                <a:latin typeface="Segoe UI Light"/>
              </a:rPr>
              <a:t>development strategy</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71" name="Rectangle 70"/>
          <p:cNvSpPr/>
          <p:nvPr/>
        </p:nvSpPr>
        <p:spPr bwMode="auto">
          <a:xfrm>
            <a:off x="739650" y="4514853"/>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solidFill>
                  <a:srgbClr val="002050"/>
                </a:solidFill>
                <a:latin typeface="Segoe UI Light"/>
              </a:rPr>
              <a:t>“I need create applications with global scale”</a:t>
            </a:r>
            <a:endParaRPr lang="en-US" sz="2800" dirty="0">
              <a:solidFill>
                <a:srgbClr val="002050"/>
              </a:solidFill>
              <a:latin typeface="Segoe UI Light"/>
            </a:endParaRPr>
          </a:p>
        </p:txBody>
      </p:sp>
      <p:sp>
        <p:nvSpPr>
          <p:cNvPr id="72" name="Rectangle 71"/>
          <p:cNvSpPr/>
          <p:nvPr/>
        </p:nvSpPr>
        <p:spPr bwMode="auto">
          <a:xfrm>
            <a:off x="739650" y="5634781"/>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“…but I have existing applications to run and evolve</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73" name="Oval 72"/>
          <p:cNvSpPr/>
          <p:nvPr/>
        </p:nvSpPr>
        <p:spPr bwMode="auto">
          <a:xfrm>
            <a:off x="333125" y="1179951"/>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4" name="Oval 73"/>
          <p:cNvSpPr/>
          <p:nvPr/>
        </p:nvSpPr>
        <p:spPr bwMode="auto">
          <a:xfrm>
            <a:off x="333125" y="2292952"/>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5" name="Oval 74"/>
          <p:cNvSpPr/>
          <p:nvPr/>
        </p:nvSpPr>
        <p:spPr bwMode="auto">
          <a:xfrm>
            <a:off x="333125" y="3405953"/>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6" name="Oval 75"/>
          <p:cNvSpPr/>
          <p:nvPr/>
        </p:nvSpPr>
        <p:spPr bwMode="auto">
          <a:xfrm>
            <a:off x="333125" y="4518954"/>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7" name="Group 76"/>
          <p:cNvGrpSpPr/>
          <p:nvPr/>
        </p:nvGrpSpPr>
        <p:grpSpPr>
          <a:xfrm>
            <a:off x="604029" y="1344873"/>
            <a:ext cx="514076" cy="726041"/>
            <a:chOff x="757238" y="1653257"/>
            <a:chExt cx="596030" cy="841787"/>
          </a:xfrm>
          <a:solidFill>
            <a:schemeClr val="tx1"/>
          </a:solidFill>
        </p:grpSpPr>
        <p:grpSp>
          <p:nvGrpSpPr>
            <p:cNvPr id="78" name="Group 4"/>
            <p:cNvGrpSpPr>
              <a:grpSpLocks noChangeAspect="1"/>
            </p:cNvGrpSpPr>
            <p:nvPr/>
          </p:nvGrpSpPr>
          <p:grpSpPr bwMode="auto">
            <a:xfrm>
              <a:off x="1162689" y="1653257"/>
              <a:ext cx="190579" cy="530081"/>
              <a:chOff x="3035" y="-253"/>
              <a:chExt cx="1766" cy="4912"/>
            </a:xfrm>
            <a:grpFill/>
          </p:grpSpPr>
          <p:sp>
            <p:nvSpPr>
              <p:cNvPr id="83" name="Freeform 5"/>
              <p:cNvSpPr>
                <a:spLocks/>
              </p:cNvSpPr>
              <p:nvPr/>
            </p:nvSpPr>
            <p:spPr bwMode="auto">
              <a:xfrm>
                <a:off x="3035" y="1081"/>
                <a:ext cx="1766" cy="3578"/>
              </a:xfrm>
              <a:custGeom>
                <a:avLst/>
                <a:gdLst>
                  <a:gd name="T0" fmla="*/ 607 w 745"/>
                  <a:gd name="T1" fmla="*/ 0 h 1512"/>
                  <a:gd name="T2" fmla="*/ 137 w 745"/>
                  <a:gd name="T3" fmla="*/ 0 h 1512"/>
                  <a:gd name="T4" fmla="*/ 0 w 745"/>
                  <a:gd name="T5" fmla="*/ 138 h 1512"/>
                  <a:gd name="T6" fmla="*/ 0 w 745"/>
                  <a:gd name="T7" fmla="*/ 776 h 1512"/>
                  <a:gd name="T8" fmla="*/ 137 w 745"/>
                  <a:gd name="T9" fmla="*/ 913 h 1512"/>
                  <a:gd name="T10" fmla="*/ 137 w 745"/>
                  <a:gd name="T11" fmla="*/ 913 h 1512"/>
                  <a:gd name="T12" fmla="*/ 137 w 745"/>
                  <a:gd name="T13" fmla="*/ 1375 h 1512"/>
                  <a:gd name="T14" fmla="*/ 274 w 745"/>
                  <a:gd name="T15" fmla="*/ 1512 h 1512"/>
                  <a:gd name="T16" fmla="*/ 480 w 745"/>
                  <a:gd name="T17" fmla="*/ 1512 h 1512"/>
                  <a:gd name="T18" fmla="*/ 607 w 745"/>
                  <a:gd name="T19" fmla="*/ 1375 h 1512"/>
                  <a:gd name="T20" fmla="*/ 607 w 745"/>
                  <a:gd name="T21" fmla="*/ 913 h 1512"/>
                  <a:gd name="T22" fmla="*/ 607 w 745"/>
                  <a:gd name="T23" fmla="*/ 913 h 1512"/>
                  <a:gd name="T24" fmla="*/ 745 w 745"/>
                  <a:gd name="T25" fmla="*/ 776 h 1512"/>
                  <a:gd name="T26" fmla="*/ 745 w 745"/>
                  <a:gd name="T27" fmla="*/ 138 h 1512"/>
                  <a:gd name="T28" fmla="*/ 607 w 745"/>
                  <a:gd name="T29"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5" h="1512">
                    <a:moveTo>
                      <a:pt x="607" y="0"/>
                    </a:moveTo>
                    <a:cubicBezTo>
                      <a:pt x="137" y="0"/>
                      <a:pt x="137" y="0"/>
                      <a:pt x="137" y="0"/>
                    </a:cubicBezTo>
                    <a:cubicBezTo>
                      <a:pt x="59" y="0"/>
                      <a:pt x="0" y="59"/>
                      <a:pt x="0" y="138"/>
                    </a:cubicBezTo>
                    <a:cubicBezTo>
                      <a:pt x="0" y="776"/>
                      <a:pt x="0" y="776"/>
                      <a:pt x="0" y="776"/>
                    </a:cubicBezTo>
                    <a:cubicBezTo>
                      <a:pt x="0" y="854"/>
                      <a:pt x="59" y="913"/>
                      <a:pt x="137" y="913"/>
                    </a:cubicBezTo>
                    <a:cubicBezTo>
                      <a:pt x="137" y="913"/>
                      <a:pt x="137" y="913"/>
                      <a:pt x="137" y="913"/>
                    </a:cubicBezTo>
                    <a:cubicBezTo>
                      <a:pt x="137" y="1375"/>
                      <a:pt x="137" y="1375"/>
                      <a:pt x="137" y="1375"/>
                    </a:cubicBezTo>
                    <a:cubicBezTo>
                      <a:pt x="137" y="1453"/>
                      <a:pt x="196" y="1512"/>
                      <a:pt x="274" y="1512"/>
                    </a:cubicBezTo>
                    <a:cubicBezTo>
                      <a:pt x="480" y="1512"/>
                      <a:pt x="480" y="1512"/>
                      <a:pt x="480" y="1512"/>
                    </a:cubicBezTo>
                    <a:cubicBezTo>
                      <a:pt x="549" y="1512"/>
                      <a:pt x="607" y="1453"/>
                      <a:pt x="607" y="1375"/>
                    </a:cubicBezTo>
                    <a:cubicBezTo>
                      <a:pt x="607" y="913"/>
                      <a:pt x="607" y="913"/>
                      <a:pt x="607" y="913"/>
                    </a:cubicBezTo>
                    <a:cubicBezTo>
                      <a:pt x="607" y="913"/>
                      <a:pt x="607" y="913"/>
                      <a:pt x="607" y="913"/>
                    </a:cubicBezTo>
                    <a:cubicBezTo>
                      <a:pt x="686" y="913"/>
                      <a:pt x="745" y="854"/>
                      <a:pt x="745" y="776"/>
                    </a:cubicBezTo>
                    <a:cubicBezTo>
                      <a:pt x="745" y="138"/>
                      <a:pt x="745" y="138"/>
                      <a:pt x="745" y="138"/>
                    </a:cubicBezTo>
                    <a:cubicBezTo>
                      <a:pt x="745" y="59"/>
                      <a:pt x="686" y="0"/>
                      <a:pt x="6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Oval 6"/>
              <p:cNvSpPr>
                <a:spLocks noChangeArrowheads="1"/>
              </p:cNvSpPr>
              <p:nvPr/>
            </p:nvSpPr>
            <p:spPr bwMode="auto">
              <a:xfrm>
                <a:off x="3374" y="-253"/>
                <a:ext cx="1088" cy="1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79" name="Group 78"/>
            <p:cNvGrpSpPr/>
            <p:nvPr/>
          </p:nvGrpSpPr>
          <p:grpSpPr>
            <a:xfrm>
              <a:off x="757238" y="2144732"/>
              <a:ext cx="595988" cy="350312"/>
              <a:chOff x="630432" y="2144732"/>
              <a:chExt cx="722794" cy="350312"/>
            </a:xfrm>
            <a:grpFill/>
          </p:grpSpPr>
          <p:sp>
            <p:nvSpPr>
              <p:cNvPr id="80" name="Rectangle 79"/>
              <p:cNvSpPr/>
              <p:nvPr/>
            </p:nvSpPr>
            <p:spPr bwMode="auto">
              <a:xfrm>
                <a:off x="1125263" y="2144732"/>
                <a:ext cx="227963" cy="3503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878290" y="2243138"/>
                <a:ext cx="227963" cy="25190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630432" y="2347913"/>
                <a:ext cx="227963" cy="14367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5" name="Freeform 14"/>
          <p:cNvSpPr>
            <a:spLocks noEditPoints="1"/>
          </p:cNvSpPr>
          <p:nvPr/>
        </p:nvSpPr>
        <p:spPr bwMode="auto">
          <a:xfrm>
            <a:off x="613350" y="2492242"/>
            <a:ext cx="495434" cy="657304"/>
          </a:xfrm>
          <a:custGeom>
            <a:avLst/>
            <a:gdLst>
              <a:gd name="T0" fmla="*/ 847 w 1578"/>
              <a:gd name="T1" fmla="*/ 1215 h 2094"/>
              <a:gd name="T2" fmla="*/ 476 w 1578"/>
              <a:gd name="T3" fmla="*/ 937 h 2094"/>
              <a:gd name="T4" fmla="*/ 424 w 1578"/>
              <a:gd name="T5" fmla="*/ 990 h 2094"/>
              <a:gd name="T6" fmla="*/ 706 w 1578"/>
              <a:gd name="T7" fmla="*/ 1361 h 2094"/>
              <a:gd name="T8" fmla="*/ 862 w 1578"/>
              <a:gd name="T9" fmla="*/ 1377 h 2094"/>
              <a:gd name="T10" fmla="*/ 1395 w 1578"/>
              <a:gd name="T11" fmla="*/ 796 h 2094"/>
              <a:gd name="T12" fmla="*/ 1448 w 1578"/>
              <a:gd name="T13" fmla="*/ 770 h 2094"/>
              <a:gd name="T14" fmla="*/ 1536 w 1578"/>
              <a:gd name="T15" fmla="*/ 717 h 2094"/>
              <a:gd name="T16" fmla="*/ 1536 w 1578"/>
              <a:gd name="T17" fmla="*/ 676 h 2094"/>
              <a:gd name="T18" fmla="*/ 1416 w 1578"/>
              <a:gd name="T19" fmla="*/ 555 h 2094"/>
              <a:gd name="T20" fmla="*/ 1322 w 1578"/>
              <a:gd name="T21" fmla="*/ 608 h 2094"/>
              <a:gd name="T22" fmla="*/ 1338 w 1578"/>
              <a:gd name="T23" fmla="*/ 660 h 2094"/>
              <a:gd name="T24" fmla="*/ 977 w 1578"/>
              <a:gd name="T25" fmla="*/ 534 h 2094"/>
              <a:gd name="T26" fmla="*/ 789 w 1578"/>
              <a:gd name="T27" fmla="*/ 0 h 2094"/>
              <a:gd name="T28" fmla="*/ 601 w 1578"/>
              <a:gd name="T29" fmla="*/ 534 h 2094"/>
              <a:gd name="T30" fmla="*/ 241 w 1578"/>
              <a:gd name="T31" fmla="*/ 660 h 2094"/>
              <a:gd name="T32" fmla="*/ 256 w 1578"/>
              <a:gd name="T33" fmla="*/ 608 h 2094"/>
              <a:gd name="T34" fmla="*/ 162 w 1578"/>
              <a:gd name="T35" fmla="*/ 555 h 2094"/>
              <a:gd name="T36" fmla="*/ 42 w 1578"/>
              <a:gd name="T37" fmla="*/ 676 h 2094"/>
              <a:gd name="T38" fmla="*/ 42 w 1578"/>
              <a:gd name="T39" fmla="*/ 717 h 2094"/>
              <a:gd name="T40" fmla="*/ 131 w 1578"/>
              <a:gd name="T41" fmla="*/ 770 h 2094"/>
              <a:gd name="T42" fmla="*/ 183 w 1578"/>
              <a:gd name="T43" fmla="*/ 796 h 2094"/>
              <a:gd name="T44" fmla="*/ 789 w 1578"/>
              <a:gd name="T45" fmla="*/ 2094 h 2094"/>
              <a:gd name="T46" fmla="*/ 1395 w 1578"/>
              <a:gd name="T47" fmla="*/ 796 h 2094"/>
              <a:gd name="T48" fmla="*/ 789 w 1578"/>
              <a:gd name="T49" fmla="*/ 100 h 2094"/>
              <a:gd name="T50" fmla="*/ 857 w 1578"/>
              <a:gd name="T51" fmla="*/ 492 h 2094"/>
              <a:gd name="T52" fmla="*/ 878 w 1578"/>
              <a:gd name="T53" fmla="*/ 361 h 2094"/>
              <a:gd name="T54" fmla="*/ 904 w 1578"/>
              <a:gd name="T55" fmla="*/ 262 h 2094"/>
              <a:gd name="T56" fmla="*/ 878 w 1578"/>
              <a:gd name="T57" fmla="*/ 231 h 2094"/>
              <a:gd name="T58" fmla="*/ 706 w 1578"/>
              <a:gd name="T59" fmla="*/ 231 h 2094"/>
              <a:gd name="T60" fmla="*/ 674 w 1578"/>
              <a:gd name="T61" fmla="*/ 335 h 2094"/>
              <a:gd name="T62" fmla="*/ 721 w 1578"/>
              <a:gd name="T63" fmla="*/ 361 h 2094"/>
              <a:gd name="T64" fmla="*/ 585 w 1578"/>
              <a:gd name="T65" fmla="*/ 304 h 2094"/>
              <a:gd name="T66" fmla="*/ 194 w 1578"/>
              <a:gd name="T67" fmla="*/ 1304 h 2094"/>
              <a:gd name="T68" fmla="*/ 1385 w 1578"/>
              <a:gd name="T69" fmla="*/ 1304 h 2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8" h="2094">
                <a:moveTo>
                  <a:pt x="862" y="1230"/>
                </a:moveTo>
                <a:cubicBezTo>
                  <a:pt x="857" y="1225"/>
                  <a:pt x="852" y="1220"/>
                  <a:pt x="847" y="1215"/>
                </a:cubicBezTo>
                <a:cubicBezTo>
                  <a:pt x="847" y="1215"/>
                  <a:pt x="847" y="1215"/>
                  <a:pt x="847" y="1215"/>
                </a:cubicBezTo>
                <a:cubicBezTo>
                  <a:pt x="476" y="937"/>
                  <a:pt x="476" y="937"/>
                  <a:pt x="476" y="937"/>
                </a:cubicBezTo>
                <a:cubicBezTo>
                  <a:pt x="465" y="922"/>
                  <a:pt x="439" y="922"/>
                  <a:pt x="424" y="937"/>
                </a:cubicBezTo>
                <a:cubicBezTo>
                  <a:pt x="408" y="953"/>
                  <a:pt x="408" y="974"/>
                  <a:pt x="424" y="990"/>
                </a:cubicBezTo>
                <a:cubicBezTo>
                  <a:pt x="700" y="1361"/>
                  <a:pt x="700" y="1361"/>
                  <a:pt x="700" y="1361"/>
                </a:cubicBezTo>
                <a:cubicBezTo>
                  <a:pt x="706" y="1361"/>
                  <a:pt x="706" y="1361"/>
                  <a:pt x="706" y="1361"/>
                </a:cubicBezTo>
                <a:cubicBezTo>
                  <a:pt x="706" y="1367"/>
                  <a:pt x="711" y="1372"/>
                  <a:pt x="716" y="1377"/>
                </a:cubicBezTo>
                <a:cubicBezTo>
                  <a:pt x="758" y="1419"/>
                  <a:pt x="821" y="1419"/>
                  <a:pt x="862" y="1377"/>
                </a:cubicBezTo>
                <a:cubicBezTo>
                  <a:pt x="904" y="1335"/>
                  <a:pt x="904" y="1272"/>
                  <a:pt x="862" y="1230"/>
                </a:cubicBezTo>
                <a:close/>
                <a:moveTo>
                  <a:pt x="1395" y="796"/>
                </a:moveTo>
                <a:cubicBezTo>
                  <a:pt x="1432" y="754"/>
                  <a:pt x="1432" y="754"/>
                  <a:pt x="1432" y="754"/>
                </a:cubicBezTo>
                <a:cubicBezTo>
                  <a:pt x="1448" y="770"/>
                  <a:pt x="1448" y="770"/>
                  <a:pt x="1448" y="770"/>
                </a:cubicBezTo>
                <a:cubicBezTo>
                  <a:pt x="1458" y="780"/>
                  <a:pt x="1474" y="780"/>
                  <a:pt x="1489" y="770"/>
                </a:cubicBezTo>
                <a:cubicBezTo>
                  <a:pt x="1536" y="717"/>
                  <a:pt x="1536" y="717"/>
                  <a:pt x="1536" y="717"/>
                </a:cubicBezTo>
                <a:cubicBezTo>
                  <a:pt x="1552" y="707"/>
                  <a:pt x="1552" y="691"/>
                  <a:pt x="1536" y="676"/>
                </a:cubicBezTo>
                <a:cubicBezTo>
                  <a:pt x="1536" y="676"/>
                  <a:pt x="1536" y="676"/>
                  <a:pt x="1536" y="676"/>
                </a:cubicBezTo>
                <a:cubicBezTo>
                  <a:pt x="1416" y="555"/>
                  <a:pt x="1416" y="555"/>
                  <a:pt x="1416" y="555"/>
                </a:cubicBezTo>
                <a:cubicBezTo>
                  <a:pt x="1416" y="555"/>
                  <a:pt x="1416" y="555"/>
                  <a:pt x="1416" y="555"/>
                </a:cubicBezTo>
                <a:cubicBezTo>
                  <a:pt x="1406" y="545"/>
                  <a:pt x="1385" y="545"/>
                  <a:pt x="1374" y="555"/>
                </a:cubicBezTo>
                <a:cubicBezTo>
                  <a:pt x="1322" y="608"/>
                  <a:pt x="1322" y="608"/>
                  <a:pt x="1322" y="608"/>
                </a:cubicBezTo>
                <a:cubicBezTo>
                  <a:pt x="1312" y="618"/>
                  <a:pt x="1312" y="634"/>
                  <a:pt x="1322" y="649"/>
                </a:cubicBezTo>
                <a:cubicBezTo>
                  <a:pt x="1338" y="660"/>
                  <a:pt x="1338" y="660"/>
                  <a:pt x="1338" y="660"/>
                </a:cubicBezTo>
                <a:cubicBezTo>
                  <a:pt x="1301" y="702"/>
                  <a:pt x="1301" y="702"/>
                  <a:pt x="1301" y="702"/>
                </a:cubicBezTo>
                <a:cubicBezTo>
                  <a:pt x="1207" y="623"/>
                  <a:pt x="1098" y="566"/>
                  <a:pt x="977" y="534"/>
                </a:cubicBezTo>
                <a:cubicBezTo>
                  <a:pt x="1045" y="482"/>
                  <a:pt x="1092" y="398"/>
                  <a:pt x="1092" y="304"/>
                </a:cubicBezTo>
                <a:cubicBezTo>
                  <a:pt x="1092" y="136"/>
                  <a:pt x="956" y="0"/>
                  <a:pt x="789" y="0"/>
                </a:cubicBezTo>
                <a:cubicBezTo>
                  <a:pt x="622" y="0"/>
                  <a:pt x="486" y="136"/>
                  <a:pt x="486" y="304"/>
                </a:cubicBezTo>
                <a:cubicBezTo>
                  <a:pt x="486" y="398"/>
                  <a:pt x="533" y="482"/>
                  <a:pt x="601" y="534"/>
                </a:cubicBezTo>
                <a:cubicBezTo>
                  <a:pt x="481" y="566"/>
                  <a:pt x="371" y="623"/>
                  <a:pt x="277" y="702"/>
                </a:cubicBezTo>
                <a:cubicBezTo>
                  <a:pt x="241" y="660"/>
                  <a:pt x="241" y="660"/>
                  <a:pt x="241" y="660"/>
                </a:cubicBezTo>
                <a:cubicBezTo>
                  <a:pt x="256" y="649"/>
                  <a:pt x="256" y="649"/>
                  <a:pt x="256" y="649"/>
                </a:cubicBezTo>
                <a:cubicBezTo>
                  <a:pt x="267" y="634"/>
                  <a:pt x="267" y="618"/>
                  <a:pt x="256" y="608"/>
                </a:cubicBezTo>
                <a:cubicBezTo>
                  <a:pt x="204" y="555"/>
                  <a:pt x="204" y="555"/>
                  <a:pt x="204" y="555"/>
                </a:cubicBezTo>
                <a:cubicBezTo>
                  <a:pt x="194" y="545"/>
                  <a:pt x="173" y="545"/>
                  <a:pt x="162" y="555"/>
                </a:cubicBezTo>
                <a:cubicBezTo>
                  <a:pt x="162" y="555"/>
                  <a:pt x="162" y="555"/>
                  <a:pt x="162" y="555"/>
                </a:cubicBezTo>
                <a:cubicBezTo>
                  <a:pt x="42" y="676"/>
                  <a:pt x="42" y="676"/>
                  <a:pt x="42" y="676"/>
                </a:cubicBezTo>
                <a:cubicBezTo>
                  <a:pt x="42" y="676"/>
                  <a:pt x="42" y="676"/>
                  <a:pt x="42" y="676"/>
                </a:cubicBezTo>
                <a:cubicBezTo>
                  <a:pt x="26" y="691"/>
                  <a:pt x="26" y="707"/>
                  <a:pt x="42" y="717"/>
                </a:cubicBezTo>
                <a:cubicBezTo>
                  <a:pt x="89" y="770"/>
                  <a:pt x="89" y="770"/>
                  <a:pt x="89" y="770"/>
                </a:cubicBezTo>
                <a:cubicBezTo>
                  <a:pt x="105" y="780"/>
                  <a:pt x="120" y="780"/>
                  <a:pt x="131" y="770"/>
                </a:cubicBezTo>
                <a:cubicBezTo>
                  <a:pt x="147" y="754"/>
                  <a:pt x="147" y="754"/>
                  <a:pt x="147" y="754"/>
                </a:cubicBezTo>
                <a:cubicBezTo>
                  <a:pt x="183" y="796"/>
                  <a:pt x="183" y="796"/>
                  <a:pt x="183" y="796"/>
                </a:cubicBezTo>
                <a:cubicBezTo>
                  <a:pt x="68" y="932"/>
                  <a:pt x="0" y="1110"/>
                  <a:pt x="0" y="1304"/>
                </a:cubicBezTo>
                <a:cubicBezTo>
                  <a:pt x="0" y="1738"/>
                  <a:pt x="356" y="2094"/>
                  <a:pt x="789" y="2094"/>
                </a:cubicBezTo>
                <a:cubicBezTo>
                  <a:pt x="1223" y="2094"/>
                  <a:pt x="1578" y="1738"/>
                  <a:pt x="1578" y="1304"/>
                </a:cubicBezTo>
                <a:cubicBezTo>
                  <a:pt x="1578" y="1110"/>
                  <a:pt x="1510" y="932"/>
                  <a:pt x="1395" y="796"/>
                </a:cubicBezTo>
                <a:close/>
                <a:moveTo>
                  <a:pt x="585" y="304"/>
                </a:moveTo>
                <a:cubicBezTo>
                  <a:pt x="585" y="189"/>
                  <a:pt x="680" y="100"/>
                  <a:pt x="789" y="100"/>
                </a:cubicBezTo>
                <a:cubicBezTo>
                  <a:pt x="899" y="100"/>
                  <a:pt x="993" y="189"/>
                  <a:pt x="993" y="304"/>
                </a:cubicBezTo>
                <a:cubicBezTo>
                  <a:pt x="993" y="388"/>
                  <a:pt x="936" y="466"/>
                  <a:pt x="857" y="492"/>
                </a:cubicBezTo>
                <a:cubicBezTo>
                  <a:pt x="857" y="361"/>
                  <a:pt x="857" y="361"/>
                  <a:pt x="857" y="361"/>
                </a:cubicBezTo>
                <a:cubicBezTo>
                  <a:pt x="878" y="361"/>
                  <a:pt x="878" y="361"/>
                  <a:pt x="878" y="361"/>
                </a:cubicBezTo>
                <a:cubicBezTo>
                  <a:pt x="894" y="361"/>
                  <a:pt x="904" y="351"/>
                  <a:pt x="904" y="335"/>
                </a:cubicBezTo>
                <a:cubicBezTo>
                  <a:pt x="904" y="262"/>
                  <a:pt x="904" y="262"/>
                  <a:pt x="904" y="262"/>
                </a:cubicBezTo>
                <a:cubicBezTo>
                  <a:pt x="904" y="246"/>
                  <a:pt x="894" y="231"/>
                  <a:pt x="878" y="231"/>
                </a:cubicBezTo>
                <a:cubicBezTo>
                  <a:pt x="878" y="231"/>
                  <a:pt x="878" y="231"/>
                  <a:pt x="878" y="231"/>
                </a:cubicBezTo>
                <a:cubicBezTo>
                  <a:pt x="706" y="231"/>
                  <a:pt x="706" y="231"/>
                  <a:pt x="706" y="231"/>
                </a:cubicBezTo>
                <a:cubicBezTo>
                  <a:pt x="706" y="231"/>
                  <a:pt x="706" y="231"/>
                  <a:pt x="706" y="231"/>
                </a:cubicBezTo>
                <a:cubicBezTo>
                  <a:pt x="690" y="231"/>
                  <a:pt x="674" y="246"/>
                  <a:pt x="674" y="262"/>
                </a:cubicBezTo>
                <a:cubicBezTo>
                  <a:pt x="674" y="335"/>
                  <a:pt x="674" y="335"/>
                  <a:pt x="674" y="335"/>
                </a:cubicBezTo>
                <a:cubicBezTo>
                  <a:pt x="674" y="351"/>
                  <a:pt x="690" y="361"/>
                  <a:pt x="706" y="361"/>
                </a:cubicBezTo>
                <a:cubicBezTo>
                  <a:pt x="721" y="361"/>
                  <a:pt x="721" y="361"/>
                  <a:pt x="721" y="361"/>
                </a:cubicBezTo>
                <a:cubicBezTo>
                  <a:pt x="721" y="492"/>
                  <a:pt x="721" y="492"/>
                  <a:pt x="721" y="492"/>
                </a:cubicBezTo>
                <a:cubicBezTo>
                  <a:pt x="643" y="466"/>
                  <a:pt x="585" y="393"/>
                  <a:pt x="585" y="304"/>
                </a:cubicBezTo>
                <a:close/>
                <a:moveTo>
                  <a:pt x="789" y="1901"/>
                </a:moveTo>
                <a:cubicBezTo>
                  <a:pt x="460" y="1901"/>
                  <a:pt x="194" y="1634"/>
                  <a:pt x="194" y="1304"/>
                </a:cubicBezTo>
                <a:cubicBezTo>
                  <a:pt x="194" y="974"/>
                  <a:pt x="460" y="707"/>
                  <a:pt x="789" y="707"/>
                </a:cubicBezTo>
                <a:cubicBezTo>
                  <a:pt x="1118" y="707"/>
                  <a:pt x="1385" y="974"/>
                  <a:pt x="1385" y="1304"/>
                </a:cubicBezTo>
                <a:cubicBezTo>
                  <a:pt x="1385" y="1634"/>
                  <a:pt x="1118" y="1901"/>
                  <a:pt x="789" y="190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29"/>
          <p:cNvSpPr>
            <a:spLocks noEditPoints="1"/>
          </p:cNvSpPr>
          <p:nvPr/>
        </p:nvSpPr>
        <p:spPr bwMode="black">
          <a:xfrm>
            <a:off x="567969" y="3624687"/>
            <a:ext cx="586196" cy="618417"/>
          </a:xfrm>
          <a:custGeom>
            <a:avLst/>
            <a:gdLst>
              <a:gd name="T0" fmla="*/ 43 w 1324"/>
              <a:gd name="T1" fmla="*/ 748 h 1424"/>
              <a:gd name="T2" fmla="*/ 54 w 1324"/>
              <a:gd name="T3" fmla="*/ 651 h 1424"/>
              <a:gd name="T4" fmla="*/ 43 w 1324"/>
              <a:gd name="T5" fmla="*/ 557 h 1424"/>
              <a:gd name="T6" fmla="*/ 148 w 1324"/>
              <a:gd name="T7" fmla="*/ 557 h 1424"/>
              <a:gd name="T8" fmla="*/ 137 w 1324"/>
              <a:gd name="T9" fmla="*/ 651 h 1424"/>
              <a:gd name="T10" fmla="*/ 191 w 1324"/>
              <a:gd name="T11" fmla="*/ 705 h 1424"/>
              <a:gd name="T12" fmla="*/ 94 w 1324"/>
              <a:gd name="T13" fmla="*/ 694 h 1424"/>
              <a:gd name="T14" fmla="*/ 43 w 1324"/>
              <a:gd name="T15" fmla="*/ 748 h 1424"/>
              <a:gd name="T16" fmla="*/ 469 w 1324"/>
              <a:gd name="T17" fmla="*/ 682 h 1424"/>
              <a:gd name="T18" fmla="*/ 481 w 1324"/>
              <a:gd name="T19" fmla="*/ 588 h 1424"/>
              <a:gd name="T20" fmla="*/ 375 w 1324"/>
              <a:gd name="T21" fmla="*/ 588 h 1424"/>
              <a:gd name="T22" fmla="*/ 387 w 1324"/>
              <a:gd name="T23" fmla="*/ 682 h 1424"/>
              <a:gd name="T24" fmla="*/ 375 w 1324"/>
              <a:gd name="T25" fmla="*/ 776 h 1424"/>
              <a:gd name="T26" fmla="*/ 427 w 1324"/>
              <a:gd name="T27" fmla="*/ 725 h 1424"/>
              <a:gd name="T28" fmla="*/ 523 w 1324"/>
              <a:gd name="T29" fmla="*/ 733 h 1424"/>
              <a:gd name="T30" fmla="*/ 520 w 1324"/>
              <a:gd name="T31" fmla="*/ 733 h 1424"/>
              <a:gd name="T32" fmla="*/ 833 w 1324"/>
              <a:gd name="T33" fmla="*/ 733 h 1424"/>
              <a:gd name="T34" fmla="*/ 938 w 1324"/>
              <a:gd name="T35" fmla="*/ 733 h 1424"/>
              <a:gd name="T36" fmla="*/ 978 w 1324"/>
              <a:gd name="T37" fmla="*/ 691 h 1424"/>
              <a:gd name="T38" fmla="*/ 978 w 1324"/>
              <a:gd name="T39" fmla="*/ 585 h 1424"/>
              <a:gd name="T40" fmla="*/ 884 w 1324"/>
              <a:gd name="T41" fmla="*/ 597 h 1424"/>
              <a:gd name="T42" fmla="*/ 790 w 1324"/>
              <a:gd name="T43" fmla="*/ 585 h 1424"/>
              <a:gd name="T44" fmla="*/ 790 w 1324"/>
              <a:gd name="T45" fmla="*/ 691 h 1424"/>
              <a:gd name="T46" fmla="*/ 830 w 1324"/>
              <a:gd name="T47" fmla="*/ 733 h 1424"/>
              <a:gd name="T48" fmla="*/ 716 w 1324"/>
              <a:gd name="T49" fmla="*/ 882 h 1424"/>
              <a:gd name="T50" fmla="*/ 212 w 1324"/>
              <a:gd name="T51" fmla="*/ 67 h 1424"/>
              <a:gd name="T52" fmla="*/ 271 w 1324"/>
              <a:gd name="T53" fmla="*/ 0 h 1424"/>
              <a:gd name="T54" fmla="*/ 157 w 1324"/>
              <a:gd name="T55" fmla="*/ 202 h 1424"/>
              <a:gd name="T56" fmla="*/ 184 w 1324"/>
              <a:gd name="T57" fmla="*/ 117 h 1424"/>
              <a:gd name="T58" fmla="*/ 659 w 1324"/>
              <a:gd name="T59" fmla="*/ 882 h 1424"/>
              <a:gd name="T60" fmla="*/ 600 w 1324"/>
              <a:gd name="T61" fmla="*/ 1209 h 1424"/>
              <a:gd name="T62" fmla="*/ 497 w 1324"/>
              <a:gd name="T63" fmla="*/ 1319 h 1424"/>
              <a:gd name="T64" fmla="*/ 707 w 1324"/>
              <a:gd name="T65" fmla="*/ 1319 h 1424"/>
              <a:gd name="T66" fmla="*/ 1124 w 1324"/>
              <a:gd name="T67" fmla="*/ 684 h 1424"/>
              <a:gd name="T68" fmla="*/ 1185 w 1324"/>
              <a:gd name="T69" fmla="*/ 620 h 1424"/>
              <a:gd name="T70" fmla="*/ 1064 w 1324"/>
              <a:gd name="T71" fmla="*/ 817 h 1424"/>
              <a:gd name="T72" fmla="*/ 1094 w 1324"/>
              <a:gd name="T73" fmla="*/ 733 h 1424"/>
              <a:gd name="T74" fmla="*/ 1037 w 1324"/>
              <a:gd name="T75" fmla="*/ 1012 h 1424"/>
              <a:gd name="T76" fmla="*/ 938 w 1324"/>
              <a:gd name="T77" fmla="*/ 1066 h 1424"/>
              <a:gd name="T78" fmla="*/ 762 w 1324"/>
              <a:gd name="T79" fmla="*/ 1143 h 1424"/>
              <a:gd name="T80" fmla="*/ 972 w 1324"/>
              <a:gd name="T81" fmla="*/ 1143 h 1424"/>
              <a:gd name="T82" fmla="*/ 1308 w 1324"/>
              <a:gd name="T83" fmla="*/ 831 h 1424"/>
              <a:gd name="T84" fmla="*/ 1124 w 1324"/>
              <a:gd name="T85" fmla="*/ 684 h 1424"/>
              <a:gd name="T86" fmla="*/ 288 w 1324"/>
              <a:gd name="T87" fmla="*/ 1133 h 1424"/>
              <a:gd name="T88" fmla="*/ 237 w 1324"/>
              <a:gd name="T89" fmla="*/ 817 h 1424"/>
              <a:gd name="T90" fmla="*/ 23 w 1324"/>
              <a:gd name="T91" fmla="*/ 841 h 1424"/>
              <a:gd name="T92" fmla="*/ 113 w 1324"/>
              <a:gd name="T93" fmla="*/ 866 h 1424"/>
              <a:gd name="T94" fmla="*/ 199 w 1324"/>
              <a:gd name="T95" fmla="*/ 1237 h 1424"/>
              <a:gd name="T96" fmla="*/ 410 w 1324"/>
              <a:gd name="T97" fmla="*/ 1237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4" h="1424">
                <a:moveTo>
                  <a:pt x="43" y="748"/>
                </a:moveTo>
                <a:cubicBezTo>
                  <a:pt x="43" y="748"/>
                  <a:pt x="43" y="748"/>
                  <a:pt x="43" y="748"/>
                </a:cubicBezTo>
                <a:cubicBezTo>
                  <a:pt x="0" y="705"/>
                  <a:pt x="0" y="705"/>
                  <a:pt x="0" y="705"/>
                </a:cubicBezTo>
                <a:cubicBezTo>
                  <a:pt x="54" y="651"/>
                  <a:pt x="54" y="651"/>
                  <a:pt x="54" y="651"/>
                </a:cubicBezTo>
                <a:cubicBezTo>
                  <a:pt x="0" y="600"/>
                  <a:pt x="0" y="600"/>
                  <a:pt x="0" y="600"/>
                </a:cubicBezTo>
                <a:cubicBezTo>
                  <a:pt x="43" y="557"/>
                  <a:pt x="43" y="557"/>
                  <a:pt x="43" y="557"/>
                </a:cubicBezTo>
                <a:cubicBezTo>
                  <a:pt x="94" y="611"/>
                  <a:pt x="94" y="611"/>
                  <a:pt x="94" y="611"/>
                </a:cubicBezTo>
                <a:cubicBezTo>
                  <a:pt x="148" y="557"/>
                  <a:pt x="148" y="557"/>
                  <a:pt x="148" y="557"/>
                </a:cubicBezTo>
                <a:cubicBezTo>
                  <a:pt x="191" y="600"/>
                  <a:pt x="191" y="600"/>
                  <a:pt x="191" y="600"/>
                </a:cubicBezTo>
                <a:cubicBezTo>
                  <a:pt x="137" y="651"/>
                  <a:pt x="137" y="651"/>
                  <a:pt x="137" y="651"/>
                </a:cubicBezTo>
                <a:cubicBezTo>
                  <a:pt x="188" y="702"/>
                  <a:pt x="188" y="702"/>
                  <a:pt x="188" y="702"/>
                </a:cubicBezTo>
                <a:cubicBezTo>
                  <a:pt x="191" y="705"/>
                  <a:pt x="191" y="705"/>
                  <a:pt x="191" y="705"/>
                </a:cubicBezTo>
                <a:cubicBezTo>
                  <a:pt x="148" y="748"/>
                  <a:pt x="148" y="748"/>
                  <a:pt x="148" y="748"/>
                </a:cubicBezTo>
                <a:cubicBezTo>
                  <a:pt x="94" y="694"/>
                  <a:pt x="94" y="694"/>
                  <a:pt x="94" y="694"/>
                </a:cubicBezTo>
                <a:cubicBezTo>
                  <a:pt x="43" y="745"/>
                  <a:pt x="43" y="745"/>
                  <a:pt x="43" y="745"/>
                </a:cubicBezTo>
                <a:cubicBezTo>
                  <a:pt x="43" y="748"/>
                  <a:pt x="43" y="748"/>
                  <a:pt x="43" y="748"/>
                </a:cubicBezTo>
                <a:close/>
                <a:moveTo>
                  <a:pt x="520" y="733"/>
                </a:moveTo>
                <a:cubicBezTo>
                  <a:pt x="469" y="682"/>
                  <a:pt x="469" y="682"/>
                  <a:pt x="469" y="682"/>
                </a:cubicBezTo>
                <a:cubicBezTo>
                  <a:pt x="523" y="628"/>
                  <a:pt x="523" y="628"/>
                  <a:pt x="523" y="628"/>
                </a:cubicBezTo>
                <a:cubicBezTo>
                  <a:pt x="481" y="588"/>
                  <a:pt x="481" y="588"/>
                  <a:pt x="481" y="588"/>
                </a:cubicBezTo>
                <a:cubicBezTo>
                  <a:pt x="427" y="640"/>
                  <a:pt x="427" y="640"/>
                  <a:pt x="427" y="640"/>
                </a:cubicBezTo>
                <a:cubicBezTo>
                  <a:pt x="375" y="588"/>
                  <a:pt x="375" y="588"/>
                  <a:pt x="375" y="588"/>
                </a:cubicBezTo>
                <a:cubicBezTo>
                  <a:pt x="333" y="628"/>
                  <a:pt x="333" y="628"/>
                  <a:pt x="333" y="628"/>
                </a:cubicBezTo>
                <a:cubicBezTo>
                  <a:pt x="387" y="682"/>
                  <a:pt x="387" y="682"/>
                  <a:pt x="387" y="682"/>
                </a:cubicBezTo>
                <a:cubicBezTo>
                  <a:pt x="333" y="733"/>
                  <a:pt x="333" y="733"/>
                  <a:pt x="333" y="733"/>
                </a:cubicBezTo>
                <a:cubicBezTo>
                  <a:pt x="375" y="776"/>
                  <a:pt x="375" y="776"/>
                  <a:pt x="375" y="776"/>
                </a:cubicBezTo>
                <a:cubicBezTo>
                  <a:pt x="375" y="776"/>
                  <a:pt x="375" y="776"/>
                  <a:pt x="375" y="776"/>
                </a:cubicBezTo>
                <a:cubicBezTo>
                  <a:pt x="427" y="725"/>
                  <a:pt x="427" y="725"/>
                  <a:pt x="427" y="725"/>
                </a:cubicBezTo>
                <a:cubicBezTo>
                  <a:pt x="481" y="776"/>
                  <a:pt x="481" y="776"/>
                  <a:pt x="481" y="776"/>
                </a:cubicBezTo>
                <a:cubicBezTo>
                  <a:pt x="523" y="733"/>
                  <a:pt x="523" y="733"/>
                  <a:pt x="523" y="733"/>
                </a:cubicBezTo>
                <a:cubicBezTo>
                  <a:pt x="520" y="733"/>
                  <a:pt x="520" y="733"/>
                  <a:pt x="520" y="733"/>
                </a:cubicBezTo>
                <a:cubicBezTo>
                  <a:pt x="520" y="733"/>
                  <a:pt x="520" y="733"/>
                  <a:pt x="520" y="733"/>
                </a:cubicBezTo>
                <a:close/>
                <a:moveTo>
                  <a:pt x="830" y="733"/>
                </a:moveTo>
                <a:cubicBezTo>
                  <a:pt x="833" y="733"/>
                  <a:pt x="833" y="733"/>
                  <a:pt x="833" y="733"/>
                </a:cubicBezTo>
                <a:cubicBezTo>
                  <a:pt x="884" y="682"/>
                  <a:pt x="884" y="682"/>
                  <a:pt x="884" y="682"/>
                </a:cubicBezTo>
                <a:cubicBezTo>
                  <a:pt x="938" y="733"/>
                  <a:pt x="938" y="733"/>
                  <a:pt x="938" y="733"/>
                </a:cubicBezTo>
                <a:cubicBezTo>
                  <a:pt x="978" y="691"/>
                  <a:pt x="978" y="691"/>
                  <a:pt x="978" y="691"/>
                </a:cubicBezTo>
                <a:cubicBezTo>
                  <a:pt x="978" y="691"/>
                  <a:pt x="978" y="691"/>
                  <a:pt x="978" y="691"/>
                </a:cubicBezTo>
                <a:cubicBezTo>
                  <a:pt x="927" y="640"/>
                  <a:pt x="927" y="640"/>
                  <a:pt x="927" y="640"/>
                </a:cubicBezTo>
                <a:cubicBezTo>
                  <a:pt x="978" y="585"/>
                  <a:pt x="978" y="585"/>
                  <a:pt x="978" y="585"/>
                </a:cubicBezTo>
                <a:cubicBezTo>
                  <a:pt x="938" y="546"/>
                  <a:pt x="938" y="546"/>
                  <a:pt x="938" y="546"/>
                </a:cubicBezTo>
                <a:cubicBezTo>
                  <a:pt x="884" y="597"/>
                  <a:pt x="884" y="597"/>
                  <a:pt x="884" y="597"/>
                </a:cubicBezTo>
                <a:cubicBezTo>
                  <a:pt x="830" y="546"/>
                  <a:pt x="830" y="546"/>
                  <a:pt x="830" y="546"/>
                </a:cubicBezTo>
                <a:cubicBezTo>
                  <a:pt x="790" y="585"/>
                  <a:pt x="790" y="585"/>
                  <a:pt x="790" y="585"/>
                </a:cubicBezTo>
                <a:cubicBezTo>
                  <a:pt x="841" y="640"/>
                  <a:pt x="841" y="640"/>
                  <a:pt x="841" y="640"/>
                </a:cubicBezTo>
                <a:cubicBezTo>
                  <a:pt x="790" y="691"/>
                  <a:pt x="790" y="691"/>
                  <a:pt x="790" y="691"/>
                </a:cubicBezTo>
                <a:cubicBezTo>
                  <a:pt x="830" y="733"/>
                  <a:pt x="830" y="733"/>
                  <a:pt x="830" y="733"/>
                </a:cubicBezTo>
                <a:cubicBezTo>
                  <a:pt x="830" y="733"/>
                  <a:pt x="830" y="733"/>
                  <a:pt x="830" y="733"/>
                </a:cubicBezTo>
                <a:close/>
                <a:moveTo>
                  <a:pt x="654" y="1227"/>
                </a:moveTo>
                <a:cubicBezTo>
                  <a:pt x="676" y="1171"/>
                  <a:pt x="716" y="1043"/>
                  <a:pt x="716" y="882"/>
                </a:cubicBezTo>
                <a:cubicBezTo>
                  <a:pt x="716" y="755"/>
                  <a:pt x="691" y="609"/>
                  <a:pt x="610" y="462"/>
                </a:cubicBezTo>
                <a:cubicBezTo>
                  <a:pt x="534" y="324"/>
                  <a:pt x="409" y="186"/>
                  <a:pt x="212" y="67"/>
                </a:cubicBezTo>
                <a:cubicBezTo>
                  <a:pt x="284" y="47"/>
                  <a:pt x="284" y="47"/>
                  <a:pt x="284" y="47"/>
                </a:cubicBezTo>
                <a:cubicBezTo>
                  <a:pt x="271" y="0"/>
                  <a:pt x="271" y="0"/>
                  <a:pt x="271" y="0"/>
                </a:cubicBezTo>
                <a:cubicBezTo>
                  <a:pt x="114" y="43"/>
                  <a:pt x="114" y="43"/>
                  <a:pt x="114" y="43"/>
                </a:cubicBezTo>
                <a:cubicBezTo>
                  <a:pt x="157" y="202"/>
                  <a:pt x="157" y="202"/>
                  <a:pt x="157" y="202"/>
                </a:cubicBezTo>
                <a:cubicBezTo>
                  <a:pt x="204" y="189"/>
                  <a:pt x="204" y="189"/>
                  <a:pt x="204" y="189"/>
                </a:cubicBezTo>
                <a:cubicBezTo>
                  <a:pt x="184" y="117"/>
                  <a:pt x="184" y="117"/>
                  <a:pt x="184" y="117"/>
                </a:cubicBezTo>
                <a:cubicBezTo>
                  <a:pt x="373" y="232"/>
                  <a:pt x="490" y="361"/>
                  <a:pt x="561" y="490"/>
                </a:cubicBezTo>
                <a:cubicBezTo>
                  <a:pt x="636" y="627"/>
                  <a:pt x="659" y="763"/>
                  <a:pt x="659" y="882"/>
                </a:cubicBezTo>
                <a:cubicBezTo>
                  <a:pt x="659" y="983"/>
                  <a:pt x="642" y="1072"/>
                  <a:pt x="624" y="1135"/>
                </a:cubicBezTo>
                <a:cubicBezTo>
                  <a:pt x="616" y="1166"/>
                  <a:pt x="607" y="1191"/>
                  <a:pt x="600" y="1209"/>
                </a:cubicBezTo>
                <a:cubicBezTo>
                  <a:pt x="600" y="1210"/>
                  <a:pt x="599" y="1212"/>
                  <a:pt x="598" y="1213"/>
                </a:cubicBezTo>
                <a:cubicBezTo>
                  <a:pt x="542" y="1216"/>
                  <a:pt x="497" y="1262"/>
                  <a:pt x="497" y="1319"/>
                </a:cubicBezTo>
                <a:cubicBezTo>
                  <a:pt x="497" y="1377"/>
                  <a:pt x="544" y="1424"/>
                  <a:pt x="603" y="1424"/>
                </a:cubicBezTo>
                <a:cubicBezTo>
                  <a:pt x="660" y="1424"/>
                  <a:pt x="707" y="1377"/>
                  <a:pt x="707" y="1319"/>
                </a:cubicBezTo>
                <a:cubicBezTo>
                  <a:pt x="707" y="1279"/>
                  <a:pt x="686" y="1245"/>
                  <a:pt x="654" y="1227"/>
                </a:cubicBezTo>
                <a:close/>
                <a:moveTo>
                  <a:pt x="1124" y="684"/>
                </a:moveTo>
                <a:cubicBezTo>
                  <a:pt x="1197" y="666"/>
                  <a:pt x="1197" y="666"/>
                  <a:pt x="1197" y="666"/>
                </a:cubicBezTo>
                <a:cubicBezTo>
                  <a:pt x="1185" y="620"/>
                  <a:pt x="1185" y="620"/>
                  <a:pt x="1185" y="620"/>
                </a:cubicBezTo>
                <a:cubicBezTo>
                  <a:pt x="1026" y="658"/>
                  <a:pt x="1026" y="658"/>
                  <a:pt x="1026" y="658"/>
                </a:cubicBezTo>
                <a:cubicBezTo>
                  <a:pt x="1064" y="817"/>
                  <a:pt x="1064" y="817"/>
                  <a:pt x="1064" y="817"/>
                </a:cubicBezTo>
                <a:cubicBezTo>
                  <a:pt x="1112" y="805"/>
                  <a:pt x="1112" y="805"/>
                  <a:pt x="1112" y="805"/>
                </a:cubicBezTo>
                <a:cubicBezTo>
                  <a:pt x="1094" y="733"/>
                  <a:pt x="1094" y="733"/>
                  <a:pt x="1094" y="733"/>
                </a:cubicBezTo>
                <a:cubicBezTo>
                  <a:pt x="1244" y="824"/>
                  <a:pt x="1244" y="824"/>
                  <a:pt x="1244" y="824"/>
                </a:cubicBezTo>
                <a:cubicBezTo>
                  <a:pt x="1179" y="911"/>
                  <a:pt x="1101" y="972"/>
                  <a:pt x="1037" y="1012"/>
                </a:cubicBezTo>
                <a:cubicBezTo>
                  <a:pt x="1003" y="1034"/>
                  <a:pt x="972" y="1049"/>
                  <a:pt x="951" y="1059"/>
                </a:cubicBezTo>
                <a:cubicBezTo>
                  <a:pt x="946" y="1062"/>
                  <a:pt x="941" y="1064"/>
                  <a:pt x="938" y="1066"/>
                </a:cubicBezTo>
                <a:cubicBezTo>
                  <a:pt x="919" y="1048"/>
                  <a:pt x="894" y="1038"/>
                  <a:pt x="867" y="1038"/>
                </a:cubicBezTo>
                <a:cubicBezTo>
                  <a:pt x="809" y="1038"/>
                  <a:pt x="762" y="1085"/>
                  <a:pt x="762" y="1143"/>
                </a:cubicBezTo>
                <a:cubicBezTo>
                  <a:pt x="762" y="1201"/>
                  <a:pt x="809" y="1248"/>
                  <a:pt x="867" y="1248"/>
                </a:cubicBezTo>
                <a:cubicBezTo>
                  <a:pt x="925" y="1248"/>
                  <a:pt x="972" y="1201"/>
                  <a:pt x="972" y="1143"/>
                </a:cubicBezTo>
                <a:cubicBezTo>
                  <a:pt x="972" y="1133"/>
                  <a:pt x="970" y="1123"/>
                  <a:pt x="968" y="1114"/>
                </a:cubicBezTo>
                <a:cubicBezTo>
                  <a:pt x="1035" y="1084"/>
                  <a:pt x="1194" y="999"/>
                  <a:pt x="1308" y="831"/>
                </a:cubicBezTo>
                <a:cubicBezTo>
                  <a:pt x="1324" y="807"/>
                  <a:pt x="1324" y="807"/>
                  <a:pt x="1324" y="807"/>
                </a:cubicBezTo>
                <a:lnTo>
                  <a:pt x="1124" y="684"/>
                </a:lnTo>
                <a:close/>
                <a:moveTo>
                  <a:pt x="304" y="1132"/>
                </a:moveTo>
                <a:cubicBezTo>
                  <a:pt x="299" y="1132"/>
                  <a:pt x="293" y="1132"/>
                  <a:pt x="288" y="1133"/>
                </a:cubicBezTo>
                <a:cubicBezTo>
                  <a:pt x="166" y="845"/>
                  <a:pt x="166" y="845"/>
                  <a:pt x="166" y="845"/>
                </a:cubicBezTo>
                <a:cubicBezTo>
                  <a:pt x="237" y="817"/>
                  <a:pt x="237" y="817"/>
                  <a:pt x="237" y="817"/>
                </a:cubicBezTo>
                <a:cubicBezTo>
                  <a:pt x="216" y="765"/>
                  <a:pt x="216" y="765"/>
                  <a:pt x="216" y="765"/>
                </a:cubicBezTo>
                <a:cubicBezTo>
                  <a:pt x="23" y="841"/>
                  <a:pt x="23" y="841"/>
                  <a:pt x="23" y="841"/>
                </a:cubicBezTo>
                <a:cubicBezTo>
                  <a:pt x="45" y="894"/>
                  <a:pt x="45" y="894"/>
                  <a:pt x="45" y="894"/>
                </a:cubicBezTo>
                <a:cubicBezTo>
                  <a:pt x="113" y="866"/>
                  <a:pt x="113" y="866"/>
                  <a:pt x="113" y="866"/>
                </a:cubicBezTo>
                <a:cubicBezTo>
                  <a:pt x="236" y="1156"/>
                  <a:pt x="236" y="1156"/>
                  <a:pt x="236" y="1156"/>
                </a:cubicBezTo>
                <a:cubicBezTo>
                  <a:pt x="213" y="1176"/>
                  <a:pt x="199" y="1205"/>
                  <a:pt x="199" y="1237"/>
                </a:cubicBezTo>
                <a:cubicBezTo>
                  <a:pt x="199" y="1295"/>
                  <a:pt x="246" y="1342"/>
                  <a:pt x="304" y="1342"/>
                </a:cubicBezTo>
                <a:cubicBezTo>
                  <a:pt x="362" y="1342"/>
                  <a:pt x="410" y="1295"/>
                  <a:pt x="410" y="1237"/>
                </a:cubicBezTo>
                <a:cubicBezTo>
                  <a:pt x="410" y="1179"/>
                  <a:pt x="362" y="1132"/>
                  <a:pt x="304" y="113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Oval 86"/>
          <p:cNvSpPr/>
          <p:nvPr/>
        </p:nvSpPr>
        <p:spPr bwMode="auto">
          <a:xfrm>
            <a:off x="333125" y="5631956"/>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8" name="Freeform 18"/>
          <p:cNvSpPr>
            <a:spLocks noEditPoints="1"/>
          </p:cNvSpPr>
          <p:nvPr/>
        </p:nvSpPr>
        <p:spPr bwMode="auto">
          <a:xfrm>
            <a:off x="633669" y="5811246"/>
            <a:ext cx="454797" cy="697305"/>
          </a:xfrm>
          <a:custGeom>
            <a:avLst/>
            <a:gdLst>
              <a:gd name="T0" fmla="*/ 3672 w 3672"/>
              <a:gd name="T1" fmla="*/ 1713 h 5630"/>
              <a:gd name="T2" fmla="*/ 1959 w 3672"/>
              <a:gd name="T3" fmla="*/ 1713 h 5630"/>
              <a:gd name="T4" fmla="*/ 1959 w 3672"/>
              <a:gd name="T5" fmla="*/ 0 h 5630"/>
              <a:gd name="T6" fmla="*/ 3672 w 3672"/>
              <a:gd name="T7" fmla="*/ 0 h 5630"/>
              <a:gd name="T8" fmla="*/ 3672 w 3672"/>
              <a:gd name="T9" fmla="*/ 1713 h 5630"/>
              <a:gd name="T10" fmla="*/ 3672 w 3672"/>
              <a:gd name="T11" fmla="*/ 1713 h 5630"/>
              <a:gd name="T12" fmla="*/ 3672 w 3672"/>
              <a:gd name="T13" fmla="*/ 1713 h 5630"/>
              <a:gd name="T14" fmla="*/ 1536 w 3672"/>
              <a:gd name="T15" fmla="*/ 178 h 5630"/>
              <a:gd name="T16" fmla="*/ 178 w 3672"/>
              <a:gd name="T17" fmla="*/ 178 h 5630"/>
              <a:gd name="T18" fmla="*/ 178 w 3672"/>
              <a:gd name="T19" fmla="*/ 1533 h 5630"/>
              <a:gd name="T20" fmla="*/ 1536 w 3672"/>
              <a:gd name="T21" fmla="*/ 1533 h 5630"/>
              <a:gd name="T22" fmla="*/ 1536 w 3672"/>
              <a:gd name="T23" fmla="*/ 178 h 5630"/>
              <a:gd name="T24" fmla="*/ 1536 w 3672"/>
              <a:gd name="T25" fmla="*/ 178 h 5630"/>
              <a:gd name="T26" fmla="*/ 1536 w 3672"/>
              <a:gd name="T27" fmla="*/ 178 h 5630"/>
              <a:gd name="T28" fmla="*/ 1713 w 3672"/>
              <a:gd name="T29" fmla="*/ 0 h 5630"/>
              <a:gd name="T30" fmla="*/ 1713 w 3672"/>
              <a:gd name="T31" fmla="*/ 1713 h 5630"/>
              <a:gd name="T32" fmla="*/ 0 w 3672"/>
              <a:gd name="T33" fmla="*/ 1713 h 5630"/>
              <a:gd name="T34" fmla="*/ 0 w 3672"/>
              <a:gd name="T35" fmla="*/ 0 h 5630"/>
              <a:gd name="T36" fmla="*/ 1713 w 3672"/>
              <a:gd name="T37" fmla="*/ 0 h 5630"/>
              <a:gd name="T38" fmla="*/ 1713 w 3672"/>
              <a:gd name="T39" fmla="*/ 0 h 5630"/>
              <a:gd name="T40" fmla="*/ 1713 w 3672"/>
              <a:gd name="T41" fmla="*/ 0 h 5630"/>
              <a:gd name="T42" fmla="*/ 1713 w 3672"/>
              <a:gd name="T43" fmla="*/ 0 h 5630"/>
              <a:gd name="T44" fmla="*/ 1536 w 3672"/>
              <a:gd name="T45" fmla="*/ 4097 h 5630"/>
              <a:gd name="T46" fmla="*/ 178 w 3672"/>
              <a:gd name="T47" fmla="*/ 4097 h 5630"/>
              <a:gd name="T48" fmla="*/ 178 w 3672"/>
              <a:gd name="T49" fmla="*/ 5452 h 5630"/>
              <a:gd name="T50" fmla="*/ 1536 w 3672"/>
              <a:gd name="T51" fmla="*/ 5452 h 5630"/>
              <a:gd name="T52" fmla="*/ 1536 w 3672"/>
              <a:gd name="T53" fmla="*/ 4097 h 5630"/>
              <a:gd name="T54" fmla="*/ 1536 w 3672"/>
              <a:gd name="T55" fmla="*/ 4097 h 5630"/>
              <a:gd name="T56" fmla="*/ 1536 w 3672"/>
              <a:gd name="T57" fmla="*/ 4097 h 5630"/>
              <a:gd name="T58" fmla="*/ 1713 w 3672"/>
              <a:gd name="T59" fmla="*/ 3917 h 5630"/>
              <a:gd name="T60" fmla="*/ 1713 w 3672"/>
              <a:gd name="T61" fmla="*/ 5630 h 5630"/>
              <a:gd name="T62" fmla="*/ 0 w 3672"/>
              <a:gd name="T63" fmla="*/ 5630 h 5630"/>
              <a:gd name="T64" fmla="*/ 0 w 3672"/>
              <a:gd name="T65" fmla="*/ 3917 h 5630"/>
              <a:gd name="T66" fmla="*/ 1713 w 3672"/>
              <a:gd name="T67" fmla="*/ 3917 h 5630"/>
              <a:gd name="T68" fmla="*/ 1713 w 3672"/>
              <a:gd name="T69" fmla="*/ 3917 h 5630"/>
              <a:gd name="T70" fmla="*/ 1713 w 3672"/>
              <a:gd name="T71" fmla="*/ 3917 h 5630"/>
              <a:gd name="T72" fmla="*/ 1713 w 3672"/>
              <a:gd name="T73" fmla="*/ 3917 h 5630"/>
              <a:gd name="T74" fmla="*/ 3495 w 3672"/>
              <a:gd name="T75" fmla="*/ 2136 h 5630"/>
              <a:gd name="T76" fmla="*/ 178 w 3672"/>
              <a:gd name="T77" fmla="*/ 2136 h 5630"/>
              <a:gd name="T78" fmla="*/ 178 w 3672"/>
              <a:gd name="T79" fmla="*/ 3494 h 5630"/>
              <a:gd name="T80" fmla="*/ 3495 w 3672"/>
              <a:gd name="T81" fmla="*/ 3494 h 5630"/>
              <a:gd name="T82" fmla="*/ 3495 w 3672"/>
              <a:gd name="T83" fmla="*/ 2136 h 5630"/>
              <a:gd name="T84" fmla="*/ 3495 w 3672"/>
              <a:gd name="T85" fmla="*/ 2136 h 5630"/>
              <a:gd name="T86" fmla="*/ 3495 w 3672"/>
              <a:gd name="T87" fmla="*/ 2136 h 5630"/>
              <a:gd name="T88" fmla="*/ 3672 w 3672"/>
              <a:gd name="T89" fmla="*/ 1956 h 5630"/>
              <a:gd name="T90" fmla="*/ 3672 w 3672"/>
              <a:gd name="T91" fmla="*/ 3674 h 5630"/>
              <a:gd name="T92" fmla="*/ 0 w 3672"/>
              <a:gd name="T93" fmla="*/ 3674 h 5630"/>
              <a:gd name="T94" fmla="*/ 0 w 3672"/>
              <a:gd name="T95" fmla="*/ 1956 h 5630"/>
              <a:gd name="T96" fmla="*/ 3672 w 3672"/>
              <a:gd name="T97" fmla="*/ 1956 h 5630"/>
              <a:gd name="T98" fmla="*/ 3672 w 3672"/>
              <a:gd name="T99" fmla="*/ 1956 h 5630"/>
              <a:gd name="T100" fmla="*/ 3672 w 3672"/>
              <a:gd name="T101" fmla="*/ 1956 h 5630"/>
              <a:gd name="T102" fmla="*/ 3672 w 3672"/>
              <a:gd name="T103" fmla="*/ 1956 h 5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72" h="5630">
                <a:moveTo>
                  <a:pt x="3672" y="1713"/>
                </a:moveTo>
                <a:lnTo>
                  <a:pt x="1959" y="1713"/>
                </a:lnTo>
                <a:lnTo>
                  <a:pt x="1959" y="0"/>
                </a:lnTo>
                <a:lnTo>
                  <a:pt x="3672" y="0"/>
                </a:lnTo>
                <a:lnTo>
                  <a:pt x="3672" y="1713"/>
                </a:lnTo>
                <a:lnTo>
                  <a:pt x="3672" y="1713"/>
                </a:lnTo>
                <a:lnTo>
                  <a:pt x="3672" y="1713"/>
                </a:lnTo>
                <a:close/>
                <a:moveTo>
                  <a:pt x="1536" y="178"/>
                </a:moveTo>
                <a:lnTo>
                  <a:pt x="178" y="178"/>
                </a:lnTo>
                <a:lnTo>
                  <a:pt x="178" y="1533"/>
                </a:lnTo>
                <a:lnTo>
                  <a:pt x="1536" y="1533"/>
                </a:lnTo>
                <a:lnTo>
                  <a:pt x="1536" y="178"/>
                </a:lnTo>
                <a:lnTo>
                  <a:pt x="1536" y="178"/>
                </a:lnTo>
                <a:lnTo>
                  <a:pt x="1536" y="178"/>
                </a:lnTo>
                <a:close/>
                <a:moveTo>
                  <a:pt x="1713" y="0"/>
                </a:moveTo>
                <a:lnTo>
                  <a:pt x="1713" y="1713"/>
                </a:lnTo>
                <a:lnTo>
                  <a:pt x="0" y="1713"/>
                </a:lnTo>
                <a:lnTo>
                  <a:pt x="0" y="0"/>
                </a:lnTo>
                <a:lnTo>
                  <a:pt x="1713" y="0"/>
                </a:lnTo>
                <a:lnTo>
                  <a:pt x="1713" y="0"/>
                </a:lnTo>
                <a:lnTo>
                  <a:pt x="1713" y="0"/>
                </a:lnTo>
                <a:lnTo>
                  <a:pt x="1713" y="0"/>
                </a:lnTo>
                <a:close/>
                <a:moveTo>
                  <a:pt x="1536" y="4097"/>
                </a:moveTo>
                <a:lnTo>
                  <a:pt x="178" y="4097"/>
                </a:lnTo>
                <a:lnTo>
                  <a:pt x="178" y="5452"/>
                </a:lnTo>
                <a:lnTo>
                  <a:pt x="1536" y="5452"/>
                </a:lnTo>
                <a:lnTo>
                  <a:pt x="1536" y="4097"/>
                </a:lnTo>
                <a:lnTo>
                  <a:pt x="1536" y="4097"/>
                </a:lnTo>
                <a:lnTo>
                  <a:pt x="1536" y="4097"/>
                </a:lnTo>
                <a:close/>
                <a:moveTo>
                  <a:pt x="1713" y="3917"/>
                </a:moveTo>
                <a:lnTo>
                  <a:pt x="1713" y="5630"/>
                </a:lnTo>
                <a:lnTo>
                  <a:pt x="0" y="5630"/>
                </a:lnTo>
                <a:lnTo>
                  <a:pt x="0" y="3917"/>
                </a:lnTo>
                <a:lnTo>
                  <a:pt x="1713" y="3917"/>
                </a:lnTo>
                <a:lnTo>
                  <a:pt x="1713" y="3917"/>
                </a:lnTo>
                <a:lnTo>
                  <a:pt x="1713" y="3917"/>
                </a:lnTo>
                <a:lnTo>
                  <a:pt x="1713" y="3917"/>
                </a:lnTo>
                <a:close/>
                <a:moveTo>
                  <a:pt x="3495" y="2136"/>
                </a:moveTo>
                <a:lnTo>
                  <a:pt x="178" y="2136"/>
                </a:lnTo>
                <a:lnTo>
                  <a:pt x="178" y="3494"/>
                </a:lnTo>
                <a:lnTo>
                  <a:pt x="3495" y="3494"/>
                </a:lnTo>
                <a:lnTo>
                  <a:pt x="3495" y="2136"/>
                </a:lnTo>
                <a:lnTo>
                  <a:pt x="3495" y="2136"/>
                </a:lnTo>
                <a:lnTo>
                  <a:pt x="3495" y="2136"/>
                </a:lnTo>
                <a:close/>
                <a:moveTo>
                  <a:pt x="3672" y="1956"/>
                </a:moveTo>
                <a:lnTo>
                  <a:pt x="3672" y="3674"/>
                </a:lnTo>
                <a:lnTo>
                  <a:pt x="0" y="3674"/>
                </a:lnTo>
                <a:lnTo>
                  <a:pt x="0" y="1956"/>
                </a:lnTo>
                <a:lnTo>
                  <a:pt x="3672" y="1956"/>
                </a:lnTo>
                <a:lnTo>
                  <a:pt x="3672" y="1956"/>
                </a:lnTo>
                <a:lnTo>
                  <a:pt x="3672" y="1956"/>
                </a:lnTo>
                <a:lnTo>
                  <a:pt x="3672" y="19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9" name="Group 4"/>
          <p:cNvGrpSpPr>
            <a:grpSpLocks noChangeAspect="1"/>
          </p:cNvGrpSpPr>
          <p:nvPr/>
        </p:nvGrpSpPr>
        <p:grpSpPr bwMode="auto">
          <a:xfrm>
            <a:off x="484036" y="4719652"/>
            <a:ext cx="754063" cy="654488"/>
            <a:chOff x="850" y="-460"/>
            <a:chExt cx="6134" cy="5324"/>
          </a:xfrm>
          <a:solidFill>
            <a:schemeClr val="tx1"/>
          </a:solidFill>
        </p:grpSpPr>
        <p:sp>
          <p:nvSpPr>
            <p:cNvPr id="90" name="Freeform 5"/>
            <p:cNvSpPr>
              <a:spLocks/>
            </p:cNvSpPr>
            <p:nvPr/>
          </p:nvSpPr>
          <p:spPr bwMode="auto">
            <a:xfrm>
              <a:off x="5355" y="2075"/>
              <a:ext cx="168" cy="71"/>
            </a:xfrm>
            <a:custGeom>
              <a:avLst/>
              <a:gdLst>
                <a:gd name="T0" fmla="*/ 0 w 168"/>
                <a:gd name="T1" fmla="*/ 0 h 71"/>
                <a:gd name="T2" fmla="*/ 168 w 168"/>
                <a:gd name="T3" fmla="*/ 0 h 71"/>
                <a:gd name="T4" fmla="*/ 168 w 168"/>
                <a:gd name="T5" fmla="*/ 71 h 71"/>
                <a:gd name="T6" fmla="*/ 0 w 168"/>
                <a:gd name="T7" fmla="*/ 71 h 71"/>
                <a:gd name="T8" fmla="*/ 0 w 168"/>
                <a:gd name="T9" fmla="*/ 0 h 71"/>
                <a:gd name="T10" fmla="*/ 0 w 168"/>
                <a:gd name="T11" fmla="*/ 0 h 71"/>
              </a:gdLst>
              <a:ahLst/>
              <a:cxnLst>
                <a:cxn ang="0">
                  <a:pos x="T0" y="T1"/>
                </a:cxn>
                <a:cxn ang="0">
                  <a:pos x="T2" y="T3"/>
                </a:cxn>
                <a:cxn ang="0">
                  <a:pos x="T4" y="T5"/>
                </a:cxn>
                <a:cxn ang="0">
                  <a:pos x="T6" y="T7"/>
                </a:cxn>
                <a:cxn ang="0">
                  <a:pos x="T8" y="T9"/>
                </a:cxn>
                <a:cxn ang="0">
                  <a:pos x="T10" y="T11"/>
                </a:cxn>
              </a:cxnLst>
              <a:rect l="0" t="0" r="r" b="b"/>
              <a:pathLst>
                <a:path w="168" h="71">
                  <a:moveTo>
                    <a:pt x="0" y="0"/>
                  </a:moveTo>
                  <a:lnTo>
                    <a:pt x="168" y="0"/>
                  </a:lnTo>
                  <a:lnTo>
                    <a:pt x="168"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6"/>
            <p:cNvSpPr>
              <a:spLocks/>
            </p:cNvSpPr>
            <p:nvPr/>
          </p:nvSpPr>
          <p:spPr bwMode="auto">
            <a:xfrm>
              <a:off x="5691" y="2075"/>
              <a:ext cx="163" cy="71"/>
            </a:xfrm>
            <a:custGeom>
              <a:avLst/>
              <a:gdLst>
                <a:gd name="T0" fmla="*/ 0 w 163"/>
                <a:gd name="T1" fmla="*/ 0 h 71"/>
                <a:gd name="T2" fmla="*/ 163 w 163"/>
                <a:gd name="T3" fmla="*/ 0 h 71"/>
                <a:gd name="T4" fmla="*/ 163 w 163"/>
                <a:gd name="T5" fmla="*/ 71 h 71"/>
                <a:gd name="T6" fmla="*/ 0 w 163"/>
                <a:gd name="T7" fmla="*/ 71 h 71"/>
                <a:gd name="T8" fmla="*/ 0 w 163"/>
                <a:gd name="T9" fmla="*/ 0 h 71"/>
                <a:gd name="T10" fmla="*/ 0 w 163"/>
                <a:gd name="T11" fmla="*/ 0 h 71"/>
              </a:gdLst>
              <a:ahLst/>
              <a:cxnLst>
                <a:cxn ang="0">
                  <a:pos x="T0" y="T1"/>
                </a:cxn>
                <a:cxn ang="0">
                  <a:pos x="T2" y="T3"/>
                </a:cxn>
                <a:cxn ang="0">
                  <a:pos x="T4" y="T5"/>
                </a:cxn>
                <a:cxn ang="0">
                  <a:pos x="T6" y="T7"/>
                </a:cxn>
                <a:cxn ang="0">
                  <a:pos x="T8" y="T9"/>
                </a:cxn>
                <a:cxn ang="0">
                  <a:pos x="T10" y="T11"/>
                </a:cxn>
              </a:cxnLst>
              <a:rect l="0" t="0" r="r" b="b"/>
              <a:pathLst>
                <a:path w="163" h="71">
                  <a:moveTo>
                    <a:pt x="0" y="0"/>
                  </a:moveTo>
                  <a:lnTo>
                    <a:pt x="163" y="0"/>
                  </a:lnTo>
                  <a:lnTo>
                    <a:pt x="163"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7"/>
            <p:cNvSpPr>
              <a:spLocks/>
            </p:cNvSpPr>
            <p:nvPr/>
          </p:nvSpPr>
          <p:spPr bwMode="auto">
            <a:xfrm>
              <a:off x="1765" y="2075"/>
              <a:ext cx="168" cy="71"/>
            </a:xfrm>
            <a:custGeom>
              <a:avLst/>
              <a:gdLst>
                <a:gd name="T0" fmla="*/ 0 w 168"/>
                <a:gd name="T1" fmla="*/ 0 h 71"/>
                <a:gd name="T2" fmla="*/ 168 w 168"/>
                <a:gd name="T3" fmla="*/ 0 h 71"/>
                <a:gd name="T4" fmla="*/ 168 w 168"/>
                <a:gd name="T5" fmla="*/ 71 h 71"/>
                <a:gd name="T6" fmla="*/ 0 w 168"/>
                <a:gd name="T7" fmla="*/ 71 h 71"/>
                <a:gd name="T8" fmla="*/ 0 w 168"/>
                <a:gd name="T9" fmla="*/ 0 h 71"/>
                <a:gd name="T10" fmla="*/ 0 w 168"/>
                <a:gd name="T11" fmla="*/ 0 h 71"/>
              </a:gdLst>
              <a:ahLst/>
              <a:cxnLst>
                <a:cxn ang="0">
                  <a:pos x="T0" y="T1"/>
                </a:cxn>
                <a:cxn ang="0">
                  <a:pos x="T2" y="T3"/>
                </a:cxn>
                <a:cxn ang="0">
                  <a:pos x="T4" y="T5"/>
                </a:cxn>
                <a:cxn ang="0">
                  <a:pos x="T6" y="T7"/>
                </a:cxn>
                <a:cxn ang="0">
                  <a:pos x="T8" y="T9"/>
                </a:cxn>
                <a:cxn ang="0">
                  <a:pos x="T10" y="T11"/>
                </a:cxn>
              </a:cxnLst>
              <a:rect l="0" t="0" r="r" b="b"/>
              <a:pathLst>
                <a:path w="168" h="71">
                  <a:moveTo>
                    <a:pt x="0" y="0"/>
                  </a:moveTo>
                  <a:lnTo>
                    <a:pt x="168" y="0"/>
                  </a:lnTo>
                  <a:lnTo>
                    <a:pt x="168"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8"/>
            <p:cNvSpPr>
              <a:spLocks/>
            </p:cNvSpPr>
            <p:nvPr/>
          </p:nvSpPr>
          <p:spPr bwMode="auto">
            <a:xfrm>
              <a:off x="2105" y="2075"/>
              <a:ext cx="166" cy="71"/>
            </a:xfrm>
            <a:custGeom>
              <a:avLst/>
              <a:gdLst>
                <a:gd name="T0" fmla="*/ 0 w 166"/>
                <a:gd name="T1" fmla="*/ 0 h 71"/>
                <a:gd name="T2" fmla="*/ 166 w 166"/>
                <a:gd name="T3" fmla="*/ 0 h 71"/>
                <a:gd name="T4" fmla="*/ 166 w 166"/>
                <a:gd name="T5" fmla="*/ 71 h 71"/>
                <a:gd name="T6" fmla="*/ 0 w 166"/>
                <a:gd name="T7" fmla="*/ 71 h 71"/>
                <a:gd name="T8" fmla="*/ 0 w 166"/>
                <a:gd name="T9" fmla="*/ 0 h 71"/>
                <a:gd name="T10" fmla="*/ 0 w 166"/>
                <a:gd name="T11" fmla="*/ 0 h 71"/>
              </a:gdLst>
              <a:ahLst/>
              <a:cxnLst>
                <a:cxn ang="0">
                  <a:pos x="T0" y="T1"/>
                </a:cxn>
                <a:cxn ang="0">
                  <a:pos x="T2" y="T3"/>
                </a:cxn>
                <a:cxn ang="0">
                  <a:pos x="T4" y="T5"/>
                </a:cxn>
                <a:cxn ang="0">
                  <a:pos x="T6" y="T7"/>
                </a:cxn>
                <a:cxn ang="0">
                  <a:pos x="T8" y="T9"/>
                </a:cxn>
                <a:cxn ang="0">
                  <a:pos x="T10" y="T11"/>
                </a:cxn>
              </a:cxnLst>
              <a:rect l="0" t="0" r="r" b="b"/>
              <a:pathLst>
                <a:path w="166" h="71">
                  <a:moveTo>
                    <a:pt x="0" y="0"/>
                  </a:moveTo>
                  <a:lnTo>
                    <a:pt x="166" y="0"/>
                  </a:lnTo>
                  <a:lnTo>
                    <a:pt x="166"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9"/>
            <p:cNvSpPr>
              <a:spLocks/>
            </p:cNvSpPr>
            <p:nvPr/>
          </p:nvSpPr>
          <p:spPr bwMode="auto">
            <a:xfrm>
              <a:off x="2943" y="857"/>
              <a:ext cx="149" cy="180"/>
            </a:xfrm>
            <a:custGeom>
              <a:avLst/>
              <a:gdLst>
                <a:gd name="T0" fmla="*/ 82 w 149"/>
                <a:gd name="T1" fmla="*/ 180 h 180"/>
                <a:gd name="T2" fmla="*/ 149 w 149"/>
                <a:gd name="T3" fmla="*/ 147 h 180"/>
                <a:gd name="T4" fmla="*/ 61 w 149"/>
                <a:gd name="T5" fmla="*/ 0 h 180"/>
                <a:gd name="T6" fmla="*/ 0 w 149"/>
                <a:gd name="T7" fmla="*/ 40 h 180"/>
                <a:gd name="T8" fmla="*/ 82 w 149"/>
                <a:gd name="T9" fmla="*/ 180 h 180"/>
                <a:gd name="T10" fmla="*/ 82 w 149"/>
                <a:gd name="T11" fmla="*/ 180 h 180"/>
                <a:gd name="T12" fmla="*/ 82 w 149"/>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9" h="180">
                  <a:moveTo>
                    <a:pt x="82" y="180"/>
                  </a:moveTo>
                  <a:lnTo>
                    <a:pt x="149" y="147"/>
                  </a:lnTo>
                  <a:lnTo>
                    <a:pt x="61" y="0"/>
                  </a:lnTo>
                  <a:lnTo>
                    <a:pt x="0" y="40"/>
                  </a:lnTo>
                  <a:lnTo>
                    <a:pt x="82" y="180"/>
                  </a:lnTo>
                  <a:lnTo>
                    <a:pt x="82" y="180"/>
                  </a:lnTo>
                  <a:lnTo>
                    <a:pt x="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10"/>
            <p:cNvSpPr>
              <a:spLocks/>
            </p:cNvSpPr>
            <p:nvPr/>
          </p:nvSpPr>
          <p:spPr bwMode="auto">
            <a:xfrm>
              <a:off x="3111" y="1153"/>
              <a:ext cx="144" cy="180"/>
            </a:xfrm>
            <a:custGeom>
              <a:avLst/>
              <a:gdLst>
                <a:gd name="T0" fmla="*/ 82 w 144"/>
                <a:gd name="T1" fmla="*/ 180 h 180"/>
                <a:gd name="T2" fmla="*/ 144 w 144"/>
                <a:gd name="T3" fmla="*/ 139 h 180"/>
                <a:gd name="T4" fmla="*/ 61 w 144"/>
                <a:gd name="T5" fmla="*/ 0 h 180"/>
                <a:gd name="T6" fmla="*/ 0 w 144"/>
                <a:gd name="T7" fmla="*/ 33 h 180"/>
                <a:gd name="T8" fmla="*/ 82 w 144"/>
                <a:gd name="T9" fmla="*/ 180 h 180"/>
                <a:gd name="T10" fmla="*/ 82 w 144"/>
                <a:gd name="T11" fmla="*/ 180 h 180"/>
                <a:gd name="T12" fmla="*/ 8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82" y="180"/>
                  </a:moveTo>
                  <a:lnTo>
                    <a:pt x="144" y="139"/>
                  </a:lnTo>
                  <a:lnTo>
                    <a:pt x="61" y="0"/>
                  </a:lnTo>
                  <a:lnTo>
                    <a:pt x="0" y="33"/>
                  </a:lnTo>
                  <a:lnTo>
                    <a:pt x="82" y="180"/>
                  </a:lnTo>
                  <a:lnTo>
                    <a:pt x="82" y="180"/>
                  </a:lnTo>
                  <a:lnTo>
                    <a:pt x="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11"/>
            <p:cNvSpPr>
              <a:spLocks/>
            </p:cNvSpPr>
            <p:nvPr/>
          </p:nvSpPr>
          <p:spPr bwMode="auto">
            <a:xfrm>
              <a:off x="4352" y="1153"/>
              <a:ext cx="144" cy="180"/>
            </a:xfrm>
            <a:custGeom>
              <a:avLst/>
              <a:gdLst>
                <a:gd name="T0" fmla="*/ 62 w 144"/>
                <a:gd name="T1" fmla="*/ 180 h 180"/>
                <a:gd name="T2" fmla="*/ 144 w 144"/>
                <a:gd name="T3" fmla="*/ 33 h 180"/>
                <a:gd name="T4" fmla="*/ 85 w 144"/>
                <a:gd name="T5" fmla="*/ 0 h 180"/>
                <a:gd name="T6" fmla="*/ 0 w 144"/>
                <a:gd name="T7" fmla="*/ 139 h 180"/>
                <a:gd name="T8" fmla="*/ 62 w 144"/>
                <a:gd name="T9" fmla="*/ 180 h 180"/>
                <a:gd name="T10" fmla="*/ 62 w 144"/>
                <a:gd name="T11" fmla="*/ 180 h 180"/>
                <a:gd name="T12" fmla="*/ 6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62" y="180"/>
                  </a:moveTo>
                  <a:lnTo>
                    <a:pt x="144" y="33"/>
                  </a:lnTo>
                  <a:lnTo>
                    <a:pt x="85" y="0"/>
                  </a:lnTo>
                  <a:lnTo>
                    <a:pt x="0" y="139"/>
                  </a:lnTo>
                  <a:lnTo>
                    <a:pt x="62" y="180"/>
                  </a:lnTo>
                  <a:lnTo>
                    <a:pt x="62" y="180"/>
                  </a:lnTo>
                  <a:lnTo>
                    <a:pt x="6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12"/>
            <p:cNvSpPr>
              <a:spLocks/>
            </p:cNvSpPr>
            <p:nvPr/>
          </p:nvSpPr>
          <p:spPr bwMode="auto">
            <a:xfrm>
              <a:off x="4520" y="857"/>
              <a:ext cx="144" cy="180"/>
            </a:xfrm>
            <a:custGeom>
              <a:avLst/>
              <a:gdLst>
                <a:gd name="T0" fmla="*/ 62 w 144"/>
                <a:gd name="T1" fmla="*/ 180 h 180"/>
                <a:gd name="T2" fmla="*/ 144 w 144"/>
                <a:gd name="T3" fmla="*/ 40 h 180"/>
                <a:gd name="T4" fmla="*/ 85 w 144"/>
                <a:gd name="T5" fmla="*/ 0 h 180"/>
                <a:gd name="T6" fmla="*/ 0 w 144"/>
                <a:gd name="T7" fmla="*/ 147 h 180"/>
                <a:gd name="T8" fmla="*/ 62 w 144"/>
                <a:gd name="T9" fmla="*/ 180 h 180"/>
                <a:gd name="T10" fmla="*/ 62 w 144"/>
                <a:gd name="T11" fmla="*/ 180 h 180"/>
                <a:gd name="T12" fmla="*/ 6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62" y="180"/>
                  </a:moveTo>
                  <a:lnTo>
                    <a:pt x="144" y="40"/>
                  </a:lnTo>
                  <a:lnTo>
                    <a:pt x="85" y="0"/>
                  </a:lnTo>
                  <a:lnTo>
                    <a:pt x="0" y="147"/>
                  </a:lnTo>
                  <a:lnTo>
                    <a:pt x="62" y="180"/>
                  </a:lnTo>
                  <a:lnTo>
                    <a:pt x="62" y="180"/>
                  </a:lnTo>
                  <a:lnTo>
                    <a:pt x="6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13"/>
            <p:cNvSpPr>
              <a:spLocks/>
            </p:cNvSpPr>
            <p:nvPr/>
          </p:nvSpPr>
          <p:spPr bwMode="auto">
            <a:xfrm>
              <a:off x="3111" y="3010"/>
              <a:ext cx="144" cy="184"/>
            </a:xfrm>
            <a:custGeom>
              <a:avLst/>
              <a:gdLst>
                <a:gd name="T0" fmla="*/ 0 w 144"/>
                <a:gd name="T1" fmla="*/ 151 h 184"/>
                <a:gd name="T2" fmla="*/ 61 w 144"/>
                <a:gd name="T3" fmla="*/ 184 h 184"/>
                <a:gd name="T4" fmla="*/ 144 w 144"/>
                <a:gd name="T5" fmla="*/ 33 h 184"/>
                <a:gd name="T6" fmla="*/ 82 w 144"/>
                <a:gd name="T7" fmla="*/ 0 h 184"/>
                <a:gd name="T8" fmla="*/ 0 w 144"/>
                <a:gd name="T9" fmla="*/ 151 h 184"/>
                <a:gd name="T10" fmla="*/ 0 w 144"/>
                <a:gd name="T11" fmla="*/ 151 h 184"/>
                <a:gd name="T12" fmla="*/ 0 w 144"/>
                <a:gd name="T13" fmla="*/ 151 h 184"/>
              </a:gdLst>
              <a:ahLst/>
              <a:cxnLst>
                <a:cxn ang="0">
                  <a:pos x="T0" y="T1"/>
                </a:cxn>
                <a:cxn ang="0">
                  <a:pos x="T2" y="T3"/>
                </a:cxn>
                <a:cxn ang="0">
                  <a:pos x="T4" y="T5"/>
                </a:cxn>
                <a:cxn ang="0">
                  <a:pos x="T6" y="T7"/>
                </a:cxn>
                <a:cxn ang="0">
                  <a:pos x="T8" y="T9"/>
                </a:cxn>
                <a:cxn ang="0">
                  <a:pos x="T10" y="T11"/>
                </a:cxn>
                <a:cxn ang="0">
                  <a:pos x="T12" y="T13"/>
                </a:cxn>
              </a:cxnLst>
              <a:rect l="0" t="0" r="r" b="b"/>
              <a:pathLst>
                <a:path w="144" h="184">
                  <a:moveTo>
                    <a:pt x="0" y="151"/>
                  </a:moveTo>
                  <a:lnTo>
                    <a:pt x="61" y="184"/>
                  </a:lnTo>
                  <a:lnTo>
                    <a:pt x="144" y="33"/>
                  </a:lnTo>
                  <a:lnTo>
                    <a:pt x="82" y="0"/>
                  </a:lnTo>
                  <a:lnTo>
                    <a:pt x="0" y="151"/>
                  </a:lnTo>
                  <a:lnTo>
                    <a:pt x="0" y="151"/>
                  </a:lnTo>
                  <a:lnTo>
                    <a:pt x="0"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14"/>
            <p:cNvSpPr>
              <a:spLocks/>
            </p:cNvSpPr>
            <p:nvPr/>
          </p:nvSpPr>
          <p:spPr bwMode="auto">
            <a:xfrm>
              <a:off x="2943" y="3300"/>
              <a:ext cx="149" cy="185"/>
            </a:xfrm>
            <a:custGeom>
              <a:avLst/>
              <a:gdLst>
                <a:gd name="T0" fmla="*/ 0 w 149"/>
                <a:gd name="T1" fmla="*/ 147 h 185"/>
                <a:gd name="T2" fmla="*/ 61 w 149"/>
                <a:gd name="T3" fmla="*/ 185 h 185"/>
                <a:gd name="T4" fmla="*/ 149 w 149"/>
                <a:gd name="T5" fmla="*/ 41 h 185"/>
                <a:gd name="T6" fmla="*/ 82 w 149"/>
                <a:gd name="T7" fmla="*/ 0 h 185"/>
                <a:gd name="T8" fmla="*/ 0 w 149"/>
                <a:gd name="T9" fmla="*/ 147 h 185"/>
                <a:gd name="T10" fmla="*/ 0 w 149"/>
                <a:gd name="T11" fmla="*/ 147 h 185"/>
                <a:gd name="T12" fmla="*/ 0 w 149"/>
                <a:gd name="T13" fmla="*/ 147 h 185"/>
              </a:gdLst>
              <a:ahLst/>
              <a:cxnLst>
                <a:cxn ang="0">
                  <a:pos x="T0" y="T1"/>
                </a:cxn>
                <a:cxn ang="0">
                  <a:pos x="T2" y="T3"/>
                </a:cxn>
                <a:cxn ang="0">
                  <a:pos x="T4" y="T5"/>
                </a:cxn>
                <a:cxn ang="0">
                  <a:pos x="T6" y="T7"/>
                </a:cxn>
                <a:cxn ang="0">
                  <a:pos x="T8" y="T9"/>
                </a:cxn>
                <a:cxn ang="0">
                  <a:pos x="T10" y="T11"/>
                </a:cxn>
                <a:cxn ang="0">
                  <a:pos x="T12" y="T13"/>
                </a:cxn>
              </a:cxnLst>
              <a:rect l="0" t="0" r="r" b="b"/>
              <a:pathLst>
                <a:path w="149" h="185">
                  <a:moveTo>
                    <a:pt x="0" y="147"/>
                  </a:moveTo>
                  <a:lnTo>
                    <a:pt x="61" y="185"/>
                  </a:lnTo>
                  <a:lnTo>
                    <a:pt x="149" y="41"/>
                  </a:lnTo>
                  <a:lnTo>
                    <a:pt x="82" y="0"/>
                  </a:lnTo>
                  <a:lnTo>
                    <a:pt x="0" y="147"/>
                  </a:lnTo>
                  <a:lnTo>
                    <a:pt x="0" y="147"/>
                  </a:lnTo>
                  <a:lnTo>
                    <a:pt x="0"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15"/>
            <p:cNvSpPr>
              <a:spLocks/>
            </p:cNvSpPr>
            <p:nvPr/>
          </p:nvSpPr>
          <p:spPr bwMode="auto">
            <a:xfrm>
              <a:off x="4520" y="3300"/>
              <a:ext cx="144" cy="185"/>
            </a:xfrm>
            <a:custGeom>
              <a:avLst/>
              <a:gdLst>
                <a:gd name="T0" fmla="*/ 62 w 144"/>
                <a:gd name="T1" fmla="*/ 0 h 185"/>
                <a:gd name="T2" fmla="*/ 0 w 144"/>
                <a:gd name="T3" fmla="*/ 41 h 185"/>
                <a:gd name="T4" fmla="*/ 85 w 144"/>
                <a:gd name="T5" fmla="*/ 185 h 185"/>
                <a:gd name="T6" fmla="*/ 144 w 144"/>
                <a:gd name="T7" fmla="*/ 147 h 185"/>
                <a:gd name="T8" fmla="*/ 62 w 144"/>
                <a:gd name="T9" fmla="*/ 0 h 185"/>
                <a:gd name="T10" fmla="*/ 62 w 144"/>
                <a:gd name="T11" fmla="*/ 0 h 185"/>
                <a:gd name="T12" fmla="*/ 62 w 144"/>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144" h="185">
                  <a:moveTo>
                    <a:pt x="62" y="0"/>
                  </a:moveTo>
                  <a:lnTo>
                    <a:pt x="0" y="41"/>
                  </a:lnTo>
                  <a:lnTo>
                    <a:pt x="85" y="185"/>
                  </a:lnTo>
                  <a:lnTo>
                    <a:pt x="144" y="147"/>
                  </a:lnTo>
                  <a:lnTo>
                    <a:pt x="62" y="0"/>
                  </a:lnTo>
                  <a:lnTo>
                    <a:pt x="62" y="0"/>
                  </a:lnTo>
                  <a:lnTo>
                    <a:pt x="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16"/>
            <p:cNvSpPr>
              <a:spLocks/>
            </p:cNvSpPr>
            <p:nvPr/>
          </p:nvSpPr>
          <p:spPr bwMode="auto">
            <a:xfrm>
              <a:off x="4352" y="3010"/>
              <a:ext cx="144" cy="184"/>
            </a:xfrm>
            <a:custGeom>
              <a:avLst/>
              <a:gdLst>
                <a:gd name="T0" fmla="*/ 0 w 144"/>
                <a:gd name="T1" fmla="*/ 33 h 184"/>
                <a:gd name="T2" fmla="*/ 85 w 144"/>
                <a:gd name="T3" fmla="*/ 184 h 184"/>
                <a:gd name="T4" fmla="*/ 144 w 144"/>
                <a:gd name="T5" fmla="*/ 151 h 184"/>
                <a:gd name="T6" fmla="*/ 62 w 144"/>
                <a:gd name="T7" fmla="*/ 0 h 184"/>
                <a:gd name="T8" fmla="*/ 0 w 144"/>
                <a:gd name="T9" fmla="*/ 33 h 184"/>
                <a:gd name="T10" fmla="*/ 0 w 144"/>
                <a:gd name="T11" fmla="*/ 33 h 184"/>
                <a:gd name="T12" fmla="*/ 0 w 144"/>
                <a:gd name="T13" fmla="*/ 33 h 184"/>
              </a:gdLst>
              <a:ahLst/>
              <a:cxnLst>
                <a:cxn ang="0">
                  <a:pos x="T0" y="T1"/>
                </a:cxn>
                <a:cxn ang="0">
                  <a:pos x="T2" y="T3"/>
                </a:cxn>
                <a:cxn ang="0">
                  <a:pos x="T4" y="T5"/>
                </a:cxn>
                <a:cxn ang="0">
                  <a:pos x="T6" y="T7"/>
                </a:cxn>
                <a:cxn ang="0">
                  <a:pos x="T8" y="T9"/>
                </a:cxn>
                <a:cxn ang="0">
                  <a:pos x="T10" y="T11"/>
                </a:cxn>
                <a:cxn ang="0">
                  <a:pos x="T12" y="T13"/>
                </a:cxn>
              </a:cxnLst>
              <a:rect l="0" t="0" r="r" b="b"/>
              <a:pathLst>
                <a:path w="144" h="184">
                  <a:moveTo>
                    <a:pt x="0" y="33"/>
                  </a:moveTo>
                  <a:lnTo>
                    <a:pt x="85" y="184"/>
                  </a:lnTo>
                  <a:lnTo>
                    <a:pt x="144" y="151"/>
                  </a:lnTo>
                  <a:lnTo>
                    <a:pt x="62" y="0"/>
                  </a:lnTo>
                  <a:lnTo>
                    <a:pt x="0" y="33"/>
                  </a:lnTo>
                  <a:lnTo>
                    <a:pt x="0" y="33"/>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17"/>
            <p:cNvSpPr>
              <a:spLocks/>
            </p:cNvSpPr>
            <p:nvPr/>
          </p:nvSpPr>
          <p:spPr bwMode="auto">
            <a:xfrm>
              <a:off x="2472" y="1415"/>
              <a:ext cx="2663" cy="1554"/>
            </a:xfrm>
            <a:custGeom>
              <a:avLst/>
              <a:gdLst>
                <a:gd name="T0" fmla="*/ 956 w 1126"/>
                <a:gd name="T1" fmla="*/ 512 h 657"/>
                <a:gd name="T2" fmla="*/ 1126 w 1126"/>
                <a:gd name="T3" fmla="*/ 342 h 657"/>
                <a:gd name="T4" fmla="*/ 956 w 1126"/>
                <a:gd name="T5" fmla="*/ 171 h 657"/>
                <a:gd name="T6" fmla="*/ 931 w 1126"/>
                <a:gd name="T7" fmla="*/ 173 h 657"/>
                <a:gd name="T8" fmla="*/ 679 w 1126"/>
                <a:gd name="T9" fmla="*/ 0 h 657"/>
                <a:gd name="T10" fmla="*/ 491 w 1126"/>
                <a:gd name="T11" fmla="*/ 79 h 657"/>
                <a:gd name="T12" fmla="*/ 373 w 1126"/>
                <a:gd name="T13" fmla="*/ 42 h 657"/>
                <a:gd name="T14" fmla="*/ 163 w 1126"/>
                <a:gd name="T15" fmla="*/ 224 h 657"/>
                <a:gd name="T16" fmla="*/ 129 w 1126"/>
                <a:gd name="T17" fmla="*/ 219 h 657"/>
                <a:gd name="T18" fmla="*/ 0 w 1126"/>
                <a:gd name="T19" fmla="*/ 348 h 657"/>
                <a:gd name="T20" fmla="*/ 129 w 1126"/>
                <a:gd name="T21" fmla="*/ 480 h 657"/>
                <a:gd name="T22" fmla="*/ 180 w 1126"/>
                <a:gd name="T23" fmla="*/ 468 h 657"/>
                <a:gd name="T24" fmla="*/ 325 w 1126"/>
                <a:gd name="T25" fmla="*/ 593 h 657"/>
                <a:gd name="T26" fmla="*/ 410 w 1126"/>
                <a:gd name="T27" fmla="*/ 563 h 657"/>
                <a:gd name="T28" fmla="*/ 555 w 1126"/>
                <a:gd name="T29" fmla="*/ 657 h 657"/>
                <a:gd name="T30" fmla="*/ 684 w 1126"/>
                <a:gd name="T31" fmla="*/ 588 h 657"/>
                <a:gd name="T32" fmla="*/ 765 w 1126"/>
                <a:gd name="T33" fmla="*/ 616 h 657"/>
                <a:gd name="T34" fmla="*/ 898 w 1126"/>
                <a:gd name="T35" fmla="*/ 501 h 657"/>
                <a:gd name="T36" fmla="*/ 956 w 1126"/>
                <a:gd name="T37" fmla="*/ 51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6" h="657">
                  <a:moveTo>
                    <a:pt x="956" y="512"/>
                  </a:moveTo>
                  <a:cubicBezTo>
                    <a:pt x="1050" y="512"/>
                    <a:pt x="1126" y="436"/>
                    <a:pt x="1126" y="342"/>
                  </a:cubicBezTo>
                  <a:cubicBezTo>
                    <a:pt x="1126" y="247"/>
                    <a:pt x="1050" y="171"/>
                    <a:pt x="956" y="171"/>
                  </a:cubicBezTo>
                  <a:cubicBezTo>
                    <a:pt x="947" y="171"/>
                    <a:pt x="937" y="171"/>
                    <a:pt x="931" y="173"/>
                  </a:cubicBezTo>
                  <a:cubicBezTo>
                    <a:pt x="891" y="72"/>
                    <a:pt x="795" y="0"/>
                    <a:pt x="679" y="0"/>
                  </a:cubicBezTo>
                  <a:cubicBezTo>
                    <a:pt x="606" y="0"/>
                    <a:pt x="539" y="30"/>
                    <a:pt x="491" y="79"/>
                  </a:cubicBezTo>
                  <a:cubicBezTo>
                    <a:pt x="458" y="56"/>
                    <a:pt x="417" y="42"/>
                    <a:pt x="373" y="42"/>
                  </a:cubicBezTo>
                  <a:cubicBezTo>
                    <a:pt x="265" y="42"/>
                    <a:pt x="177" y="120"/>
                    <a:pt x="163" y="224"/>
                  </a:cubicBezTo>
                  <a:cubicBezTo>
                    <a:pt x="152" y="222"/>
                    <a:pt x="140" y="219"/>
                    <a:pt x="129" y="219"/>
                  </a:cubicBezTo>
                  <a:cubicBezTo>
                    <a:pt x="58" y="219"/>
                    <a:pt x="0" y="277"/>
                    <a:pt x="0" y="348"/>
                  </a:cubicBezTo>
                  <a:cubicBezTo>
                    <a:pt x="0" y="420"/>
                    <a:pt x="58" y="480"/>
                    <a:pt x="129" y="480"/>
                  </a:cubicBezTo>
                  <a:cubicBezTo>
                    <a:pt x="147" y="480"/>
                    <a:pt x="163" y="475"/>
                    <a:pt x="180" y="468"/>
                  </a:cubicBezTo>
                  <a:cubicBezTo>
                    <a:pt x="191" y="540"/>
                    <a:pt x="251" y="593"/>
                    <a:pt x="325" y="593"/>
                  </a:cubicBezTo>
                  <a:cubicBezTo>
                    <a:pt x="357" y="593"/>
                    <a:pt x="387" y="581"/>
                    <a:pt x="410" y="563"/>
                  </a:cubicBezTo>
                  <a:cubicBezTo>
                    <a:pt x="435" y="618"/>
                    <a:pt x="491" y="657"/>
                    <a:pt x="555" y="657"/>
                  </a:cubicBezTo>
                  <a:cubicBezTo>
                    <a:pt x="608" y="657"/>
                    <a:pt x="656" y="630"/>
                    <a:pt x="684" y="588"/>
                  </a:cubicBezTo>
                  <a:cubicBezTo>
                    <a:pt x="707" y="607"/>
                    <a:pt x="735" y="616"/>
                    <a:pt x="765" y="616"/>
                  </a:cubicBezTo>
                  <a:cubicBezTo>
                    <a:pt x="831" y="616"/>
                    <a:pt x="889" y="567"/>
                    <a:pt x="898" y="501"/>
                  </a:cubicBezTo>
                  <a:cubicBezTo>
                    <a:pt x="914" y="507"/>
                    <a:pt x="935" y="512"/>
                    <a:pt x="956" y="5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18"/>
            <p:cNvSpPr>
              <a:spLocks noEditPoints="1"/>
            </p:cNvSpPr>
            <p:nvPr/>
          </p:nvSpPr>
          <p:spPr bwMode="auto">
            <a:xfrm>
              <a:off x="2096" y="-460"/>
              <a:ext cx="1090" cy="759"/>
            </a:xfrm>
            <a:custGeom>
              <a:avLst/>
              <a:gdLst>
                <a:gd name="T0" fmla="*/ 401 w 461"/>
                <a:gd name="T1" fmla="*/ 0 h 321"/>
                <a:gd name="T2" fmla="*/ 60 w 461"/>
                <a:gd name="T3" fmla="*/ 0 h 321"/>
                <a:gd name="T4" fmla="*/ 0 w 461"/>
                <a:gd name="T5" fmla="*/ 62 h 321"/>
                <a:gd name="T6" fmla="*/ 0 w 461"/>
                <a:gd name="T7" fmla="*/ 261 h 321"/>
                <a:gd name="T8" fmla="*/ 60 w 461"/>
                <a:gd name="T9" fmla="*/ 321 h 321"/>
                <a:gd name="T10" fmla="*/ 401 w 461"/>
                <a:gd name="T11" fmla="*/ 321 h 321"/>
                <a:gd name="T12" fmla="*/ 461 w 461"/>
                <a:gd name="T13" fmla="*/ 261 h 321"/>
                <a:gd name="T14" fmla="*/ 461 w 461"/>
                <a:gd name="T15" fmla="*/ 62 h 321"/>
                <a:gd name="T16" fmla="*/ 401 w 461"/>
                <a:gd name="T17" fmla="*/ 0 h 321"/>
                <a:gd name="T18" fmla="*/ 427 w 461"/>
                <a:gd name="T19" fmla="*/ 261 h 321"/>
                <a:gd name="T20" fmla="*/ 401 w 461"/>
                <a:gd name="T21" fmla="*/ 286 h 321"/>
                <a:gd name="T22" fmla="*/ 60 w 461"/>
                <a:gd name="T23" fmla="*/ 286 h 321"/>
                <a:gd name="T24" fmla="*/ 35 w 461"/>
                <a:gd name="T25" fmla="*/ 261 h 321"/>
                <a:gd name="T26" fmla="*/ 35 w 461"/>
                <a:gd name="T27" fmla="*/ 62 h 321"/>
                <a:gd name="T28" fmla="*/ 60 w 461"/>
                <a:gd name="T29" fmla="*/ 37 h 321"/>
                <a:gd name="T30" fmla="*/ 401 w 461"/>
                <a:gd name="T31" fmla="*/ 37 h 321"/>
                <a:gd name="T32" fmla="*/ 427 w 461"/>
                <a:gd name="T33" fmla="*/ 62 h 321"/>
                <a:gd name="T34" fmla="*/ 427 w 461"/>
                <a:gd name="T35" fmla="*/ 261 h 321"/>
                <a:gd name="T36" fmla="*/ 427 w 461"/>
                <a:gd name="T37" fmla="*/ 26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321">
                  <a:moveTo>
                    <a:pt x="401" y="0"/>
                  </a:moveTo>
                  <a:cubicBezTo>
                    <a:pt x="60" y="0"/>
                    <a:pt x="60" y="0"/>
                    <a:pt x="60" y="0"/>
                  </a:cubicBezTo>
                  <a:cubicBezTo>
                    <a:pt x="28" y="0"/>
                    <a:pt x="0" y="27"/>
                    <a:pt x="0" y="62"/>
                  </a:cubicBezTo>
                  <a:cubicBezTo>
                    <a:pt x="0" y="261"/>
                    <a:pt x="0" y="261"/>
                    <a:pt x="0" y="261"/>
                  </a:cubicBezTo>
                  <a:cubicBezTo>
                    <a:pt x="0" y="293"/>
                    <a:pt x="28" y="321"/>
                    <a:pt x="60" y="321"/>
                  </a:cubicBezTo>
                  <a:cubicBezTo>
                    <a:pt x="401" y="321"/>
                    <a:pt x="401" y="321"/>
                    <a:pt x="401" y="321"/>
                  </a:cubicBezTo>
                  <a:cubicBezTo>
                    <a:pt x="434" y="321"/>
                    <a:pt x="461" y="293"/>
                    <a:pt x="461" y="261"/>
                  </a:cubicBezTo>
                  <a:cubicBezTo>
                    <a:pt x="461" y="62"/>
                    <a:pt x="461" y="62"/>
                    <a:pt x="461" y="62"/>
                  </a:cubicBezTo>
                  <a:cubicBezTo>
                    <a:pt x="461" y="27"/>
                    <a:pt x="434" y="0"/>
                    <a:pt x="401" y="0"/>
                  </a:cubicBezTo>
                  <a:moveTo>
                    <a:pt x="427" y="261"/>
                  </a:moveTo>
                  <a:cubicBezTo>
                    <a:pt x="427" y="274"/>
                    <a:pt x="415" y="286"/>
                    <a:pt x="401" y="286"/>
                  </a:cubicBezTo>
                  <a:cubicBezTo>
                    <a:pt x="60" y="286"/>
                    <a:pt x="60" y="286"/>
                    <a:pt x="60" y="286"/>
                  </a:cubicBezTo>
                  <a:cubicBezTo>
                    <a:pt x="46" y="286"/>
                    <a:pt x="35" y="274"/>
                    <a:pt x="35" y="261"/>
                  </a:cubicBezTo>
                  <a:cubicBezTo>
                    <a:pt x="35" y="62"/>
                    <a:pt x="35" y="62"/>
                    <a:pt x="35" y="62"/>
                  </a:cubicBezTo>
                  <a:cubicBezTo>
                    <a:pt x="35" y="48"/>
                    <a:pt x="46" y="37"/>
                    <a:pt x="60" y="37"/>
                  </a:cubicBezTo>
                  <a:cubicBezTo>
                    <a:pt x="401" y="37"/>
                    <a:pt x="401" y="37"/>
                    <a:pt x="401" y="37"/>
                  </a:cubicBezTo>
                  <a:cubicBezTo>
                    <a:pt x="415" y="37"/>
                    <a:pt x="427" y="48"/>
                    <a:pt x="427" y="62"/>
                  </a:cubicBezTo>
                  <a:cubicBezTo>
                    <a:pt x="427" y="261"/>
                    <a:pt x="427" y="261"/>
                    <a:pt x="427" y="261"/>
                  </a:cubicBezTo>
                  <a:cubicBezTo>
                    <a:pt x="427" y="261"/>
                    <a:pt x="427" y="261"/>
                    <a:pt x="427"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9"/>
            <p:cNvSpPr>
              <a:spLocks/>
            </p:cNvSpPr>
            <p:nvPr/>
          </p:nvSpPr>
          <p:spPr bwMode="auto">
            <a:xfrm>
              <a:off x="1888" y="346"/>
              <a:ext cx="1506" cy="348"/>
            </a:xfrm>
            <a:custGeom>
              <a:avLst/>
              <a:gdLst>
                <a:gd name="T0" fmla="*/ 17 w 637"/>
                <a:gd name="T1" fmla="*/ 147 h 147"/>
                <a:gd name="T2" fmla="*/ 621 w 637"/>
                <a:gd name="T3" fmla="*/ 147 h 147"/>
                <a:gd name="T4" fmla="*/ 637 w 637"/>
                <a:gd name="T5" fmla="*/ 131 h 147"/>
                <a:gd name="T6" fmla="*/ 637 w 637"/>
                <a:gd name="T7" fmla="*/ 124 h 147"/>
                <a:gd name="T8" fmla="*/ 628 w 637"/>
                <a:gd name="T9" fmla="*/ 96 h 147"/>
                <a:gd name="T10" fmla="*/ 554 w 637"/>
                <a:gd name="T11" fmla="*/ 11 h 147"/>
                <a:gd name="T12" fmla="*/ 529 w 637"/>
                <a:gd name="T13" fmla="*/ 0 h 147"/>
                <a:gd name="T14" fmla="*/ 109 w 637"/>
                <a:gd name="T15" fmla="*/ 0 h 147"/>
                <a:gd name="T16" fmla="*/ 83 w 637"/>
                <a:gd name="T17" fmla="*/ 11 h 147"/>
                <a:gd name="T18" fmla="*/ 10 w 637"/>
                <a:gd name="T19" fmla="*/ 96 h 147"/>
                <a:gd name="T20" fmla="*/ 0 w 637"/>
                <a:gd name="T21" fmla="*/ 124 h 147"/>
                <a:gd name="T22" fmla="*/ 0 w 637"/>
                <a:gd name="T23" fmla="*/ 131 h 147"/>
                <a:gd name="T24" fmla="*/ 17 w 637"/>
                <a:gd name="T2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7" h="147">
                  <a:moveTo>
                    <a:pt x="17" y="147"/>
                  </a:moveTo>
                  <a:cubicBezTo>
                    <a:pt x="621" y="147"/>
                    <a:pt x="621" y="147"/>
                    <a:pt x="621" y="147"/>
                  </a:cubicBezTo>
                  <a:cubicBezTo>
                    <a:pt x="630" y="147"/>
                    <a:pt x="637" y="140"/>
                    <a:pt x="637" y="131"/>
                  </a:cubicBezTo>
                  <a:cubicBezTo>
                    <a:pt x="637" y="124"/>
                    <a:pt x="637" y="124"/>
                    <a:pt x="637" y="124"/>
                  </a:cubicBezTo>
                  <a:cubicBezTo>
                    <a:pt x="637" y="115"/>
                    <a:pt x="632" y="103"/>
                    <a:pt x="628" y="96"/>
                  </a:cubicBezTo>
                  <a:cubicBezTo>
                    <a:pt x="554" y="11"/>
                    <a:pt x="554" y="11"/>
                    <a:pt x="554" y="11"/>
                  </a:cubicBezTo>
                  <a:cubicBezTo>
                    <a:pt x="549" y="4"/>
                    <a:pt x="538" y="0"/>
                    <a:pt x="529" y="0"/>
                  </a:cubicBezTo>
                  <a:cubicBezTo>
                    <a:pt x="109" y="0"/>
                    <a:pt x="109" y="0"/>
                    <a:pt x="109" y="0"/>
                  </a:cubicBezTo>
                  <a:cubicBezTo>
                    <a:pt x="100" y="0"/>
                    <a:pt x="88" y="4"/>
                    <a:pt x="83" y="11"/>
                  </a:cubicBezTo>
                  <a:cubicBezTo>
                    <a:pt x="10" y="96"/>
                    <a:pt x="10" y="96"/>
                    <a:pt x="10" y="96"/>
                  </a:cubicBezTo>
                  <a:cubicBezTo>
                    <a:pt x="5" y="103"/>
                    <a:pt x="0" y="115"/>
                    <a:pt x="0" y="124"/>
                  </a:cubicBezTo>
                  <a:cubicBezTo>
                    <a:pt x="0" y="131"/>
                    <a:pt x="0" y="131"/>
                    <a:pt x="0" y="131"/>
                  </a:cubicBezTo>
                  <a:cubicBezTo>
                    <a:pt x="0" y="140"/>
                    <a:pt x="7" y="147"/>
                    <a:pt x="17"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20"/>
            <p:cNvSpPr>
              <a:spLocks noEditPoints="1"/>
            </p:cNvSpPr>
            <p:nvPr/>
          </p:nvSpPr>
          <p:spPr bwMode="auto">
            <a:xfrm>
              <a:off x="4146" y="-401"/>
              <a:ext cx="1133" cy="882"/>
            </a:xfrm>
            <a:custGeom>
              <a:avLst/>
              <a:gdLst>
                <a:gd name="T0" fmla="*/ 408 w 479"/>
                <a:gd name="T1" fmla="*/ 0 h 373"/>
                <a:gd name="T2" fmla="*/ 71 w 479"/>
                <a:gd name="T3" fmla="*/ 0 h 373"/>
                <a:gd name="T4" fmla="*/ 0 w 479"/>
                <a:gd name="T5" fmla="*/ 71 h 373"/>
                <a:gd name="T6" fmla="*/ 0 w 479"/>
                <a:gd name="T7" fmla="*/ 302 h 373"/>
                <a:gd name="T8" fmla="*/ 71 w 479"/>
                <a:gd name="T9" fmla="*/ 373 h 373"/>
                <a:gd name="T10" fmla="*/ 408 w 479"/>
                <a:gd name="T11" fmla="*/ 373 h 373"/>
                <a:gd name="T12" fmla="*/ 479 w 479"/>
                <a:gd name="T13" fmla="*/ 302 h 373"/>
                <a:gd name="T14" fmla="*/ 479 w 479"/>
                <a:gd name="T15" fmla="*/ 71 h 373"/>
                <a:gd name="T16" fmla="*/ 408 w 479"/>
                <a:gd name="T17" fmla="*/ 0 h 373"/>
                <a:gd name="T18" fmla="*/ 438 w 479"/>
                <a:gd name="T19" fmla="*/ 302 h 373"/>
                <a:gd name="T20" fmla="*/ 408 w 479"/>
                <a:gd name="T21" fmla="*/ 332 h 373"/>
                <a:gd name="T22" fmla="*/ 71 w 479"/>
                <a:gd name="T23" fmla="*/ 332 h 373"/>
                <a:gd name="T24" fmla="*/ 41 w 479"/>
                <a:gd name="T25" fmla="*/ 302 h 373"/>
                <a:gd name="T26" fmla="*/ 41 w 479"/>
                <a:gd name="T27" fmla="*/ 71 h 373"/>
                <a:gd name="T28" fmla="*/ 71 w 479"/>
                <a:gd name="T29" fmla="*/ 41 h 373"/>
                <a:gd name="T30" fmla="*/ 408 w 479"/>
                <a:gd name="T31" fmla="*/ 41 h 373"/>
                <a:gd name="T32" fmla="*/ 438 w 479"/>
                <a:gd name="T33" fmla="*/ 71 h 373"/>
                <a:gd name="T34" fmla="*/ 438 w 479"/>
                <a:gd name="T35" fmla="*/ 302 h 373"/>
                <a:gd name="T36" fmla="*/ 438 w 479"/>
                <a:gd name="T37" fmla="*/ 30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9" h="373">
                  <a:moveTo>
                    <a:pt x="408" y="0"/>
                  </a:moveTo>
                  <a:cubicBezTo>
                    <a:pt x="71" y="0"/>
                    <a:pt x="71" y="0"/>
                    <a:pt x="71" y="0"/>
                  </a:cubicBezTo>
                  <a:cubicBezTo>
                    <a:pt x="32" y="0"/>
                    <a:pt x="0" y="32"/>
                    <a:pt x="0" y="71"/>
                  </a:cubicBezTo>
                  <a:cubicBezTo>
                    <a:pt x="0" y="302"/>
                    <a:pt x="0" y="302"/>
                    <a:pt x="0" y="302"/>
                  </a:cubicBezTo>
                  <a:cubicBezTo>
                    <a:pt x="0" y="341"/>
                    <a:pt x="32" y="373"/>
                    <a:pt x="71" y="373"/>
                  </a:cubicBezTo>
                  <a:cubicBezTo>
                    <a:pt x="408" y="373"/>
                    <a:pt x="408" y="373"/>
                    <a:pt x="408" y="373"/>
                  </a:cubicBezTo>
                  <a:cubicBezTo>
                    <a:pt x="447" y="373"/>
                    <a:pt x="479" y="341"/>
                    <a:pt x="479" y="302"/>
                  </a:cubicBezTo>
                  <a:cubicBezTo>
                    <a:pt x="479" y="71"/>
                    <a:pt x="479" y="71"/>
                    <a:pt x="479" y="71"/>
                  </a:cubicBezTo>
                  <a:cubicBezTo>
                    <a:pt x="479" y="32"/>
                    <a:pt x="447" y="0"/>
                    <a:pt x="408" y="0"/>
                  </a:cubicBezTo>
                  <a:moveTo>
                    <a:pt x="438" y="302"/>
                  </a:moveTo>
                  <a:cubicBezTo>
                    <a:pt x="438" y="318"/>
                    <a:pt x="424" y="332"/>
                    <a:pt x="408" y="332"/>
                  </a:cubicBezTo>
                  <a:cubicBezTo>
                    <a:pt x="71" y="332"/>
                    <a:pt x="71" y="332"/>
                    <a:pt x="71" y="332"/>
                  </a:cubicBezTo>
                  <a:cubicBezTo>
                    <a:pt x="55" y="332"/>
                    <a:pt x="41" y="318"/>
                    <a:pt x="41" y="302"/>
                  </a:cubicBezTo>
                  <a:cubicBezTo>
                    <a:pt x="41" y="71"/>
                    <a:pt x="41" y="71"/>
                    <a:pt x="41" y="71"/>
                  </a:cubicBezTo>
                  <a:cubicBezTo>
                    <a:pt x="41" y="55"/>
                    <a:pt x="55" y="41"/>
                    <a:pt x="71" y="41"/>
                  </a:cubicBezTo>
                  <a:cubicBezTo>
                    <a:pt x="408" y="41"/>
                    <a:pt x="408" y="41"/>
                    <a:pt x="408" y="41"/>
                  </a:cubicBezTo>
                  <a:cubicBezTo>
                    <a:pt x="424" y="41"/>
                    <a:pt x="438" y="55"/>
                    <a:pt x="438" y="71"/>
                  </a:cubicBezTo>
                  <a:cubicBezTo>
                    <a:pt x="438" y="302"/>
                    <a:pt x="438" y="302"/>
                    <a:pt x="438" y="302"/>
                  </a:cubicBezTo>
                  <a:cubicBezTo>
                    <a:pt x="438" y="302"/>
                    <a:pt x="438" y="302"/>
                    <a:pt x="43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21"/>
            <p:cNvSpPr>
              <a:spLocks/>
            </p:cNvSpPr>
            <p:nvPr/>
          </p:nvSpPr>
          <p:spPr bwMode="auto">
            <a:xfrm>
              <a:off x="4409" y="543"/>
              <a:ext cx="608" cy="151"/>
            </a:xfrm>
            <a:custGeom>
              <a:avLst/>
              <a:gdLst>
                <a:gd name="T0" fmla="*/ 257 w 257"/>
                <a:gd name="T1" fmla="*/ 57 h 64"/>
                <a:gd name="T2" fmla="*/ 257 w 257"/>
                <a:gd name="T3" fmla="*/ 52 h 64"/>
                <a:gd name="T4" fmla="*/ 252 w 257"/>
                <a:gd name="T5" fmla="*/ 41 h 64"/>
                <a:gd name="T6" fmla="*/ 220 w 257"/>
                <a:gd name="T7" fmla="*/ 4 h 64"/>
                <a:gd name="T8" fmla="*/ 209 w 257"/>
                <a:gd name="T9" fmla="*/ 0 h 64"/>
                <a:gd name="T10" fmla="*/ 48 w 257"/>
                <a:gd name="T11" fmla="*/ 0 h 64"/>
                <a:gd name="T12" fmla="*/ 37 w 257"/>
                <a:gd name="T13" fmla="*/ 4 h 64"/>
                <a:gd name="T14" fmla="*/ 5 w 257"/>
                <a:gd name="T15" fmla="*/ 41 h 64"/>
                <a:gd name="T16" fmla="*/ 0 w 257"/>
                <a:gd name="T17" fmla="*/ 52 h 64"/>
                <a:gd name="T18" fmla="*/ 0 w 257"/>
                <a:gd name="T19" fmla="*/ 57 h 64"/>
                <a:gd name="T20" fmla="*/ 7 w 257"/>
                <a:gd name="T21" fmla="*/ 64 h 64"/>
                <a:gd name="T22" fmla="*/ 250 w 257"/>
                <a:gd name="T23" fmla="*/ 64 h 64"/>
                <a:gd name="T24" fmla="*/ 257 w 257"/>
                <a:gd name="T2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64">
                  <a:moveTo>
                    <a:pt x="257" y="57"/>
                  </a:moveTo>
                  <a:cubicBezTo>
                    <a:pt x="257" y="52"/>
                    <a:pt x="257" y="52"/>
                    <a:pt x="257" y="52"/>
                  </a:cubicBezTo>
                  <a:cubicBezTo>
                    <a:pt x="257" y="50"/>
                    <a:pt x="254" y="45"/>
                    <a:pt x="252" y="41"/>
                  </a:cubicBezTo>
                  <a:cubicBezTo>
                    <a:pt x="220" y="4"/>
                    <a:pt x="220" y="4"/>
                    <a:pt x="220" y="4"/>
                  </a:cubicBezTo>
                  <a:cubicBezTo>
                    <a:pt x="218" y="2"/>
                    <a:pt x="213" y="0"/>
                    <a:pt x="209" y="0"/>
                  </a:cubicBezTo>
                  <a:cubicBezTo>
                    <a:pt x="48" y="0"/>
                    <a:pt x="48" y="0"/>
                    <a:pt x="48" y="0"/>
                  </a:cubicBezTo>
                  <a:cubicBezTo>
                    <a:pt x="44" y="0"/>
                    <a:pt x="39" y="2"/>
                    <a:pt x="37" y="4"/>
                  </a:cubicBezTo>
                  <a:cubicBezTo>
                    <a:pt x="5" y="41"/>
                    <a:pt x="5" y="41"/>
                    <a:pt x="5" y="41"/>
                  </a:cubicBezTo>
                  <a:cubicBezTo>
                    <a:pt x="2" y="45"/>
                    <a:pt x="0" y="50"/>
                    <a:pt x="0" y="52"/>
                  </a:cubicBezTo>
                  <a:cubicBezTo>
                    <a:pt x="0" y="57"/>
                    <a:pt x="0" y="57"/>
                    <a:pt x="0" y="57"/>
                  </a:cubicBezTo>
                  <a:cubicBezTo>
                    <a:pt x="0" y="59"/>
                    <a:pt x="2" y="64"/>
                    <a:pt x="7" y="64"/>
                  </a:cubicBezTo>
                  <a:cubicBezTo>
                    <a:pt x="250" y="64"/>
                    <a:pt x="250" y="64"/>
                    <a:pt x="250" y="64"/>
                  </a:cubicBezTo>
                  <a:cubicBezTo>
                    <a:pt x="254" y="64"/>
                    <a:pt x="257" y="59"/>
                    <a:pt x="257"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22"/>
            <p:cNvSpPr>
              <a:spLocks noEditPoints="1"/>
            </p:cNvSpPr>
            <p:nvPr/>
          </p:nvSpPr>
          <p:spPr bwMode="auto">
            <a:xfrm>
              <a:off x="5388" y="-401"/>
              <a:ext cx="558" cy="1095"/>
            </a:xfrm>
            <a:custGeom>
              <a:avLst/>
              <a:gdLst>
                <a:gd name="T0" fmla="*/ 204 w 236"/>
                <a:gd name="T1" fmla="*/ 0 h 463"/>
                <a:gd name="T2" fmla="*/ 30 w 236"/>
                <a:gd name="T3" fmla="*/ 0 h 463"/>
                <a:gd name="T4" fmla="*/ 0 w 236"/>
                <a:gd name="T5" fmla="*/ 30 h 463"/>
                <a:gd name="T6" fmla="*/ 0 w 236"/>
                <a:gd name="T7" fmla="*/ 430 h 463"/>
                <a:gd name="T8" fmla="*/ 30 w 236"/>
                <a:gd name="T9" fmla="*/ 463 h 463"/>
                <a:gd name="T10" fmla="*/ 204 w 236"/>
                <a:gd name="T11" fmla="*/ 463 h 463"/>
                <a:gd name="T12" fmla="*/ 236 w 236"/>
                <a:gd name="T13" fmla="*/ 430 h 463"/>
                <a:gd name="T14" fmla="*/ 236 w 236"/>
                <a:gd name="T15" fmla="*/ 30 h 463"/>
                <a:gd name="T16" fmla="*/ 204 w 236"/>
                <a:gd name="T17" fmla="*/ 0 h 463"/>
                <a:gd name="T18" fmla="*/ 119 w 236"/>
                <a:gd name="T19" fmla="*/ 430 h 463"/>
                <a:gd name="T20" fmla="*/ 92 w 236"/>
                <a:gd name="T21" fmla="*/ 403 h 463"/>
                <a:gd name="T22" fmla="*/ 119 w 236"/>
                <a:gd name="T23" fmla="*/ 375 h 463"/>
                <a:gd name="T24" fmla="*/ 144 w 236"/>
                <a:gd name="T25" fmla="*/ 403 h 463"/>
                <a:gd name="T26" fmla="*/ 119 w 236"/>
                <a:gd name="T27" fmla="*/ 43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463">
                  <a:moveTo>
                    <a:pt x="204" y="0"/>
                  </a:moveTo>
                  <a:cubicBezTo>
                    <a:pt x="30" y="0"/>
                    <a:pt x="30" y="0"/>
                    <a:pt x="30" y="0"/>
                  </a:cubicBezTo>
                  <a:cubicBezTo>
                    <a:pt x="13" y="0"/>
                    <a:pt x="0" y="14"/>
                    <a:pt x="0" y="30"/>
                  </a:cubicBezTo>
                  <a:cubicBezTo>
                    <a:pt x="0" y="430"/>
                    <a:pt x="0" y="430"/>
                    <a:pt x="0" y="430"/>
                  </a:cubicBezTo>
                  <a:cubicBezTo>
                    <a:pt x="0" y="449"/>
                    <a:pt x="13" y="463"/>
                    <a:pt x="30" y="463"/>
                  </a:cubicBezTo>
                  <a:cubicBezTo>
                    <a:pt x="204" y="463"/>
                    <a:pt x="204" y="463"/>
                    <a:pt x="204" y="463"/>
                  </a:cubicBezTo>
                  <a:cubicBezTo>
                    <a:pt x="222" y="463"/>
                    <a:pt x="236" y="449"/>
                    <a:pt x="236" y="430"/>
                  </a:cubicBezTo>
                  <a:cubicBezTo>
                    <a:pt x="236" y="30"/>
                    <a:pt x="236" y="30"/>
                    <a:pt x="236" y="30"/>
                  </a:cubicBezTo>
                  <a:cubicBezTo>
                    <a:pt x="236" y="14"/>
                    <a:pt x="222" y="0"/>
                    <a:pt x="204" y="0"/>
                  </a:cubicBezTo>
                  <a:moveTo>
                    <a:pt x="119" y="430"/>
                  </a:moveTo>
                  <a:cubicBezTo>
                    <a:pt x="103" y="430"/>
                    <a:pt x="92" y="417"/>
                    <a:pt x="92" y="403"/>
                  </a:cubicBezTo>
                  <a:cubicBezTo>
                    <a:pt x="92" y="387"/>
                    <a:pt x="103" y="375"/>
                    <a:pt x="119" y="375"/>
                  </a:cubicBezTo>
                  <a:cubicBezTo>
                    <a:pt x="133" y="375"/>
                    <a:pt x="144" y="387"/>
                    <a:pt x="144" y="403"/>
                  </a:cubicBezTo>
                  <a:cubicBezTo>
                    <a:pt x="144" y="417"/>
                    <a:pt x="133" y="430"/>
                    <a:pt x="119" y="4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23"/>
            <p:cNvSpPr>
              <a:spLocks noEditPoints="1"/>
            </p:cNvSpPr>
            <p:nvPr/>
          </p:nvSpPr>
          <p:spPr bwMode="auto">
            <a:xfrm>
              <a:off x="850" y="1621"/>
              <a:ext cx="764" cy="1169"/>
            </a:xfrm>
            <a:custGeom>
              <a:avLst/>
              <a:gdLst>
                <a:gd name="T0" fmla="*/ 251 w 323"/>
                <a:gd name="T1" fmla="*/ 0 h 494"/>
                <a:gd name="T2" fmla="*/ 72 w 323"/>
                <a:gd name="T3" fmla="*/ 0 h 494"/>
                <a:gd name="T4" fmla="*/ 0 w 323"/>
                <a:gd name="T5" fmla="*/ 69 h 494"/>
                <a:gd name="T6" fmla="*/ 0 w 323"/>
                <a:gd name="T7" fmla="*/ 423 h 494"/>
                <a:gd name="T8" fmla="*/ 72 w 323"/>
                <a:gd name="T9" fmla="*/ 494 h 494"/>
                <a:gd name="T10" fmla="*/ 251 w 323"/>
                <a:gd name="T11" fmla="*/ 494 h 494"/>
                <a:gd name="T12" fmla="*/ 323 w 323"/>
                <a:gd name="T13" fmla="*/ 423 h 494"/>
                <a:gd name="T14" fmla="*/ 323 w 323"/>
                <a:gd name="T15" fmla="*/ 69 h 494"/>
                <a:gd name="T16" fmla="*/ 251 w 323"/>
                <a:gd name="T17" fmla="*/ 0 h 494"/>
                <a:gd name="T18" fmla="*/ 281 w 323"/>
                <a:gd name="T19" fmla="*/ 407 h 494"/>
                <a:gd name="T20" fmla="*/ 251 w 323"/>
                <a:gd name="T21" fmla="*/ 448 h 494"/>
                <a:gd name="T22" fmla="*/ 72 w 323"/>
                <a:gd name="T23" fmla="*/ 448 h 494"/>
                <a:gd name="T24" fmla="*/ 42 w 323"/>
                <a:gd name="T25" fmla="*/ 407 h 494"/>
                <a:gd name="T26" fmla="*/ 42 w 323"/>
                <a:gd name="T27" fmla="*/ 80 h 494"/>
                <a:gd name="T28" fmla="*/ 72 w 323"/>
                <a:gd name="T29" fmla="*/ 41 h 494"/>
                <a:gd name="T30" fmla="*/ 251 w 323"/>
                <a:gd name="T31" fmla="*/ 41 h 494"/>
                <a:gd name="T32" fmla="*/ 281 w 323"/>
                <a:gd name="T33" fmla="*/ 80 h 494"/>
                <a:gd name="T34" fmla="*/ 281 w 323"/>
                <a:gd name="T35" fmla="*/ 407 h 494"/>
                <a:gd name="T36" fmla="*/ 281 w 323"/>
                <a:gd name="T37" fmla="*/ 4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94">
                  <a:moveTo>
                    <a:pt x="251" y="0"/>
                  </a:moveTo>
                  <a:cubicBezTo>
                    <a:pt x="72" y="0"/>
                    <a:pt x="72" y="0"/>
                    <a:pt x="72" y="0"/>
                  </a:cubicBezTo>
                  <a:cubicBezTo>
                    <a:pt x="33" y="0"/>
                    <a:pt x="0" y="29"/>
                    <a:pt x="0" y="69"/>
                  </a:cubicBezTo>
                  <a:cubicBezTo>
                    <a:pt x="0" y="423"/>
                    <a:pt x="0" y="423"/>
                    <a:pt x="0" y="423"/>
                  </a:cubicBezTo>
                  <a:cubicBezTo>
                    <a:pt x="0" y="462"/>
                    <a:pt x="33" y="494"/>
                    <a:pt x="72" y="494"/>
                  </a:cubicBezTo>
                  <a:cubicBezTo>
                    <a:pt x="251" y="494"/>
                    <a:pt x="251" y="494"/>
                    <a:pt x="251" y="494"/>
                  </a:cubicBezTo>
                  <a:cubicBezTo>
                    <a:pt x="291" y="494"/>
                    <a:pt x="323" y="462"/>
                    <a:pt x="323" y="423"/>
                  </a:cubicBezTo>
                  <a:cubicBezTo>
                    <a:pt x="323" y="69"/>
                    <a:pt x="323" y="69"/>
                    <a:pt x="323" y="69"/>
                  </a:cubicBezTo>
                  <a:cubicBezTo>
                    <a:pt x="323" y="29"/>
                    <a:pt x="291" y="0"/>
                    <a:pt x="251" y="0"/>
                  </a:cubicBezTo>
                  <a:moveTo>
                    <a:pt x="281" y="407"/>
                  </a:moveTo>
                  <a:cubicBezTo>
                    <a:pt x="281" y="430"/>
                    <a:pt x="268" y="448"/>
                    <a:pt x="251" y="448"/>
                  </a:cubicBezTo>
                  <a:cubicBezTo>
                    <a:pt x="72" y="448"/>
                    <a:pt x="72" y="448"/>
                    <a:pt x="72" y="448"/>
                  </a:cubicBezTo>
                  <a:cubicBezTo>
                    <a:pt x="56" y="448"/>
                    <a:pt x="42" y="430"/>
                    <a:pt x="42" y="407"/>
                  </a:cubicBezTo>
                  <a:cubicBezTo>
                    <a:pt x="42" y="80"/>
                    <a:pt x="42" y="80"/>
                    <a:pt x="42" y="80"/>
                  </a:cubicBezTo>
                  <a:cubicBezTo>
                    <a:pt x="42" y="59"/>
                    <a:pt x="56" y="41"/>
                    <a:pt x="72" y="41"/>
                  </a:cubicBezTo>
                  <a:cubicBezTo>
                    <a:pt x="251" y="41"/>
                    <a:pt x="251" y="41"/>
                    <a:pt x="251" y="41"/>
                  </a:cubicBezTo>
                  <a:cubicBezTo>
                    <a:pt x="268" y="41"/>
                    <a:pt x="281" y="59"/>
                    <a:pt x="281" y="80"/>
                  </a:cubicBezTo>
                  <a:cubicBezTo>
                    <a:pt x="281" y="407"/>
                    <a:pt x="281" y="407"/>
                    <a:pt x="281" y="407"/>
                  </a:cubicBezTo>
                  <a:cubicBezTo>
                    <a:pt x="281" y="407"/>
                    <a:pt x="281" y="407"/>
                    <a:pt x="281" y="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24"/>
            <p:cNvSpPr>
              <a:spLocks noEditPoints="1"/>
            </p:cNvSpPr>
            <p:nvPr/>
          </p:nvSpPr>
          <p:spPr bwMode="auto">
            <a:xfrm>
              <a:off x="4608" y="3622"/>
              <a:ext cx="1076" cy="1242"/>
            </a:xfrm>
            <a:custGeom>
              <a:avLst/>
              <a:gdLst>
                <a:gd name="T0" fmla="*/ 226 w 455"/>
                <a:gd name="T1" fmla="*/ 0 h 525"/>
                <a:gd name="T2" fmla="*/ 0 w 455"/>
                <a:gd name="T3" fmla="*/ 76 h 525"/>
                <a:gd name="T4" fmla="*/ 0 w 455"/>
                <a:gd name="T5" fmla="*/ 449 h 525"/>
                <a:gd name="T6" fmla="*/ 226 w 455"/>
                <a:gd name="T7" fmla="*/ 525 h 525"/>
                <a:gd name="T8" fmla="*/ 455 w 455"/>
                <a:gd name="T9" fmla="*/ 449 h 525"/>
                <a:gd name="T10" fmla="*/ 455 w 455"/>
                <a:gd name="T11" fmla="*/ 76 h 525"/>
                <a:gd name="T12" fmla="*/ 226 w 455"/>
                <a:gd name="T13" fmla="*/ 0 h 525"/>
                <a:gd name="T14" fmla="*/ 226 w 455"/>
                <a:gd name="T15" fmla="*/ 126 h 525"/>
                <a:gd name="T16" fmla="*/ 35 w 455"/>
                <a:gd name="T17" fmla="*/ 73 h 525"/>
                <a:gd name="T18" fmla="*/ 226 w 455"/>
                <a:gd name="T19" fmla="*/ 23 h 525"/>
                <a:gd name="T20" fmla="*/ 420 w 455"/>
                <a:gd name="T21" fmla="*/ 73 h 525"/>
                <a:gd name="T22" fmla="*/ 226 w 455"/>
                <a:gd name="T23" fmla="*/ 12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525">
                  <a:moveTo>
                    <a:pt x="226" y="0"/>
                  </a:moveTo>
                  <a:cubicBezTo>
                    <a:pt x="143" y="0"/>
                    <a:pt x="0" y="16"/>
                    <a:pt x="0" y="76"/>
                  </a:cubicBezTo>
                  <a:cubicBezTo>
                    <a:pt x="0" y="449"/>
                    <a:pt x="0" y="449"/>
                    <a:pt x="0" y="449"/>
                  </a:cubicBezTo>
                  <a:cubicBezTo>
                    <a:pt x="0" y="509"/>
                    <a:pt x="143" y="525"/>
                    <a:pt x="226" y="525"/>
                  </a:cubicBezTo>
                  <a:cubicBezTo>
                    <a:pt x="312" y="525"/>
                    <a:pt x="455" y="509"/>
                    <a:pt x="455" y="449"/>
                  </a:cubicBezTo>
                  <a:cubicBezTo>
                    <a:pt x="455" y="76"/>
                    <a:pt x="455" y="76"/>
                    <a:pt x="455" y="76"/>
                  </a:cubicBezTo>
                  <a:cubicBezTo>
                    <a:pt x="455" y="16"/>
                    <a:pt x="312" y="0"/>
                    <a:pt x="226" y="0"/>
                  </a:cubicBezTo>
                  <a:moveTo>
                    <a:pt x="226" y="126"/>
                  </a:moveTo>
                  <a:cubicBezTo>
                    <a:pt x="120" y="126"/>
                    <a:pt x="35" y="103"/>
                    <a:pt x="35" y="73"/>
                  </a:cubicBezTo>
                  <a:cubicBezTo>
                    <a:pt x="35" y="46"/>
                    <a:pt x="120" y="23"/>
                    <a:pt x="226" y="23"/>
                  </a:cubicBezTo>
                  <a:cubicBezTo>
                    <a:pt x="332" y="23"/>
                    <a:pt x="420" y="46"/>
                    <a:pt x="420" y="73"/>
                  </a:cubicBezTo>
                  <a:cubicBezTo>
                    <a:pt x="420" y="103"/>
                    <a:pt x="332" y="126"/>
                    <a:pt x="226"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25"/>
            <p:cNvSpPr>
              <a:spLocks noEditPoints="1"/>
            </p:cNvSpPr>
            <p:nvPr/>
          </p:nvSpPr>
          <p:spPr bwMode="auto">
            <a:xfrm>
              <a:off x="6050" y="1517"/>
              <a:ext cx="934" cy="1273"/>
            </a:xfrm>
            <a:custGeom>
              <a:avLst/>
              <a:gdLst>
                <a:gd name="T0" fmla="*/ 337 w 395"/>
                <a:gd name="T1" fmla="*/ 0 h 538"/>
                <a:gd name="T2" fmla="*/ 58 w 395"/>
                <a:gd name="T3" fmla="*/ 0 h 538"/>
                <a:gd name="T4" fmla="*/ 0 w 395"/>
                <a:gd name="T5" fmla="*/ 57 h 538"/>
                <a:gd name="T6" fmla="*/ 0 w 395"/>
                <a:gd name="T7" fmla="*/ 481 h 538"/>
                <a:gd name="T8" fmla="*/ 58 w 395"/>
                <a:gd name="T9" fmla="*/ 538 h 538"/>
                <a:gd name="T10" fmla="*/ 337 w 395"/>
                <a:gd name="T11" fmla="*/ 538 h 538"/>
                <a:gd name="T12" fmla="*/ 395 w 395"/>
                <a:gd name="T13" fmla="*/ 481 h 538"/>
                <a:gd name="T14" fmla="*/ 395 w 395"/>
                <a:gd name="T15" fmla="*/ 57 h 538"/>
                <a:gd name="T16" fmla="*/ 337 w 395"/>
                <a:gd name="T17" fmla="*/ 0 h 538"/>
                <a:gd name="T18" fmla="*/ 363 w 395"/>
                <a:gd name="T19" fmla="*/ 421 h 538"/>
                <a:gd name="T20" fmla="*/ 337 w 395"/>
                <a:gd name="T21" fmla="*/ 444 h 538"/>
                <a:gd name="T22" fmla="*/ 58 w 395"/>
                <a:gd name="T23" fmla="*/ 444 h 538"/>
                <a:gd name="T24" fmla="*/ 35 w 395"/>
                <a:gd name="T25" fmla="*/ 421 h 538"/>
                <a:gd name="T26" fmla="*/ 35 w 395"/>
                <a:gd name="T27" fmla="*/ 57 h 538"/>
                <a:gd name="T28" fmla="*/ 58 w 395"/>
                <a:gd name="T29" fmla="*/ 32 h 538"/>
                <a:gd name="T30" fmla="*/ 337 w 395"/>
                <a:gd name="T31" fmla="*/ 32 h 538"/>
                <a:gd name="T32" fmla="*/ 363 w 395"/>
                <a:gd name="T33" fmla="*/ 57 h 538"/>
                <a:gd name="T34" fmla="*/ 363 w 395"/>
                <a:gd name="T35" fmla="*/ 421 h 538"/>
                <a:gd name="T36" fmla="*/ 363 w 395"/>
                <a:gd name="T37" fmla="*/ 42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538">
                  <a:moveTo>
                    <a:pt x="337" y="0"/>
                  </a:moveTo>
                  <a:cubicBezTo>
                    <a:pt x="58" y="0"/>
                    <a:pt x="58" y="0"/>
                    <a:pt x="58" y="0"/>
                  </a:cubicBezTo>
                  <a:cubicBezTo>
                    <a:pt x="25" y="0"/>
                    <a:pt x="0" y="25"/>
                    <a:pt x="0" y="57"/>
                  </a:cubicBezTo>
                  <a:cubicBezTo>
                    <a:pt x="0" y="481"/>
                    <a:pt x="0" y="481"/>
                    <a:pt x="0" y="481"/>
                  </a:cubicBezTo>
                  <a:cubicBezTo>
                    <a:pt x="0" y="513"/>
                    <a:pt x="25" y="538"/>
                    <a:pt x="58" y="538"/>
                  </a:cubicBezTo>
                  <a:cubicBezTo>
                    <a:pt x="337" y="538"/>
                    <a:pt x="337" y="538"/>
                    <a:pt x="337" y="538"/>
                  </a:cubicBezTo>
                  <a:cubicBezTo>
                    <a:pt x="370" y="538"/>
                    <a:pt x="395" y="513"/>
                    <a:pt x="395" y="481"/>
                  </a:cubicBezTo>
                  <a:cubicBezTo>
                    <a:pt x="395" y="57"/>
                    <a:pt x="395" y="57"/>
                    <a:pt x="395" y="57"/>
                  </a:cubicBezTo>
                  <a:cubicBezTo>
                    <a:pt x="395" y="25"/>
                    <a:pt x="370" y="0"/>
                    <a:pt x="337" y="0"/>
                  </a:cubicBezTo>
                  <a:moveTo>
                    <a:pt x="363" y="421"/>
                  </a:moveTo>
                  <a:cubicBezTo>
                    <a:pt x="363" y="432"/>
                    <a:pt x="351" y="444"/>
                    <a:pt x="337" y="444"/>
                  </a:cubicBezTo>
                  <a:cubicBezTo>
                    <a:pt x="58" y="444"/>
                    <a:pt x="58" y="444"/>
                    <a:pt x="58" y="444"/>
                  </a:cubicBezTo>
                  <a:cubicBezTo>
                    <a:pt x="44" y="444"/>
                    <a:pt x="35" y="432"/>
                    <a:pt x="35" y="421"/>
                  </a:cubicBezTo>
                  <a:cubicBezTo>
                    <a:pt x="35" y="57"/>
                    <a:pt x="35" y="57"/>
                    <a:pt x="35" y="57"/>
                  </a:cubicBezTo>
                  <a:cubicBezTo>
                    <a:pt x="35" y="43"/>
                    <a:pt x="44" y="32"/>
                    <a:pt x="58" y="32"/>
                  </a:cubicBezTo>
                  <a:cubicBezTo>
                    <a:pt x="337" y="32"/>
                    <a:pt x="337" y="32"/>
                    <a:pt x="337" y="32"/>
                  </a:cubicBezTo>
                  <a:cubicBezTo>
                    <a:pt x="351" y="32"/>
                    <a:pt x="363" y="43"/>
                    <a:pt x="363" y="57"/>
                  </a:cubicBezTo>
                  <a:cubicBezTo>
                    <a:pt x="363" y="421"/>
                    <a:pt x="363" y="421"/>
                    <a:pt x="363" y="421"/>
                  </a:cubicBezTo>
                  <a:cubicBezTo>
                    <a:pt x="363" y="421"/>
                    <a:pt x="363" y="421"/>
                    <a:pt x="363" y="4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Oval 26"/>
            <p:cNvSpPr>
              <a:spLocks noChangeArrowheads="1"/>
            </p:cNvSpPr>
            <p:nvPr/>
          </p:nvSpPr>
          <p:spPr bwMode="auto">
            <a:xfrm>
              <a:off x="6313" y="2626"/>
              <a:ext cx="78" cy="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Oval 27"/>
            <p:cNvSpPr>
              <a:spLocks noChangeArrowheads="1"/>
            </p:cNvSpPr>
            <p:nvPr/>
          </p:nvSpPr>
          <p:spPr bwMode="auto">
            <a:xfrm>
              <a:off x="6646" y="2626"/>
              <a:ext cx="76" cy="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Oval 28"/>
            <p:cNvSpPr>
              <a:spLocks noChangeArrowheads="1"/>
            </p:cNvSpPr>
            <p:nvPr/>
          </p:nvSpPr>
          <p:spPr bwMode="auto">
            <a:xfrm>
              <a:off x="6481" y="2626"/>
              <a:ext cx="78" cy="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29"/>
            <p:cNvSpPr>
              <a:spLocks/>
            </p:cNvSpPr>
            <p:nvPr/>
          </p:nvSpPr>
          <p:spPr bwMode="auto">
            <a:xfrm>
              <a:off x="2247" y="3433"/>
              <a:ext cx="648" cy="232"/>
            </a:xfrm>
            <a:custGeom>
              <a:avLst/>
              <a:gdLst>
                <a:gd name="T0" fmla="*/ 0 w 274"/>
                <a:gd name="T1" fmla="*/ 98 h 98"/>
                <a:gd name="T2" fmla="*/ 33 w 274"/>
                <a:gd name="T3" fmla="*/ 89 h 98"/>
                <a:gd name="T4" fmla="*/ 251 w 274"/>
                <a:gd name="T5" fmla="*/ 89 h 98"/>
                <a:gd name="T6" fmla="*/ 274 w 274"/>
                <a:gd name="T7" fmla="*/ 94 h 98"/>
                <a:gd name="T8" fmla="*/ 244 w 274"/>
                <a:gd name="T9" fmla="*/ 34 h 98"/>
                <a:gd name="T10" fmla="*/ 188 w 274"/>
                <a:gd name="T11" fmla="*/ 0 h 98"/>
                <a:gd name="T12" fmla="*/ 91 w 274"/>
                <a:gd name="T13" fmla="*/ 0 h 98"/>
                <a:gd name="T14" fmla="*/ 35 w 274"/>
                <a:gd name="T15" fmla="*/ 34 h 98"/>
                <a:gd name="T16" fmla="*/ 0 w 274"/>
                <a:gd name="T17" fmla="*/ 98 h 98"/>
                <a:gd name="T18" fmla="*/ 0 w 274"/>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98">
                  <a:moveTo>
                    <a:pt x="0" y="98"/>
                  </a:moveTo>
                  <a:cubicBezTo>
                    <a:pt x="10" y="91"/>
                    <a:pt x="21" y="89"/>
                    <a:pt x="33" y="89"/>
                  </a:cubicBezTo>
                  <a:cubicBezTo>
                    <a:pt x="251" y="89"/>
                    <a:pt x="251" y="89"/>
                    <a:pt x="251" y="89"/>
                  </a:cubicBezTo>
                  <a:cubicBezTo>
                    <a:pt x="258" y="89"/>
                    <a:pt x="267" y="91"/>
                    <a:pt x="274" y="94"/>
                  </a:cubicBezTo>
                  <a:cubicBezTo>
                    <a:pt x="244" y="34"/>
                    <a:pt x="244" y="34"/>
                    <a:pt x="244" y="34"/>
                  </a:cubicBezTo>
                  <a:cubicBezTo>
                    <a:pt x="235" y="16"/>
                    <a:pt x="209" y="0"/>
                    <a:pt x="188" y="0"/>
                  </a:cubicBezTo>
                  <a:cubicBezTo>
                    <a:pt x="91" y="0"/>
                    <a:pt x="91" y="0"/>
                    <a:pt x="91" y="0"/>
                  </a:cubicBezTo>
                  <a:cubicBezTo>
                    <a:pt x="70" y="0"/>
                    <a:pt x="44" y="16"/>
                    <a:pt x="35" y="34"/>
                  </a:cubicBezTo>
                  <a:cubicBezTo>
                    <a:pt x="0" y="98"/>
                    <a:pt x="0" y="98"/>
                    <a:pt x="0" y="98"/>
                  </a:cubicBezTo>
                  <a:cubicBezTo>
                    <a:pt x="0" y="98"/>
                    <a:pt x="0" y="98"/>
                    <a:pt x="0"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30"/>
            <p:cNvSpPr>
              <a:spLocks noEditPoints="1"/>
            </p:cNvSpPr>
            <p:nvPr/>
          </p:nvSpPr>
          <p:spPr bwMode="auto">
            <a:xfrm>
              <a:off x="2233" y="3688"/>
              <a:ext cx="693" cy="1176"/>
            </a:xfrm>
            <a:custGeom>
              <a:avLst/>
              <a:gdLst>
                <a:gd name="T0" fmla="*/ 275 w 293"/>
                <a:gd name="T1" fmla="*/ 5 h 497"/>
                <a:gd name="T2" fmla="*/ 256 w 293"/>
                <a:gd name="T3" fmla="*/ 0 h 497"/>
                <a:gd name="T4" fmla="*/ 39 w 293"/>
                <a:gd name="T5" fmla="*/ 0 h 497"/>
                <a:gd name="T6" fmla="*/ 20 w 293"/>
                <a:gd name="T7" fmla="*/ 5 h 497"/>
                <a:gd name="T8" fmla="*/ 0 w 293"/>
                <a:gd name="T9" fmla="*/ 39 h 497"/>
                <a:gd name="T10" fmla="*/ 0 w 293"/>
                <a:gd name="T11" fmla="*/ 458 h 497"/>
                <a:gd name="T12" fmla="*/ 39 w 293"/>
                <a:gd name="T13" fmla="*/ 497 h 497"/>
                <a:gd name="T14" fmla="*/ 256 w 293"/>
                <a:gd name="T15" fmla="*/ 497 h 497"/>
                <a:gd name="T16" fmla="*/ 293 w 293"/>
                <a:gd name="T17" fmla="*/ 458 h 497"/>
                <a:gd name="T18" fmla="*/ 293 w 293"/>
                <a:gd name="T19" fmla="*/ 39 h 497"/>
                <a:gd name="T20" fmla="*/ 275 w 293"/>
                <a:gd name="T21" fmla="*/ 5 h 497"/>
                <a:gd name="T22" fmla="*/ 243 w 293"/>
                <a:gd name="T23" fmla="*/ 414 h 497"/>
                <a:gd name="T24" fmla="*/ 67 w 293"/>
                <a:gd name="T25" fmla="*/ 414 h 497"/>
                <a:gd name="T26" fmla="*/ 51 w 293"/>
                <a:gd name="T27" fmla="*/ 398 h 497"/>
                <a:gd name="T28" fmla="*/ 67 w 293"/>
                <a:gd name="T29" fmla="*/ 382 h 497"/>
                <a:gd name="T30" fmla="*/ 243 w 293"/>
                <a:gd name="T31" fmla="*/ 382 h 497"/>
                <a:gd name="T32" fmla="*/ 256 w 293"/>
                <a:gd name="T33" fmla="*/ 398 h 497"/>
                <a:gd name="T34" fmla="*/ 243 w 293"/>
                <a:gd name="T35" fmla="*/ 414 h 497"/>
                <a:gd name="T36" fmla="*/ 243 w 293"/>
                <a:gd name="T37" fmla="*/ 343 h 497"/>
                <a:gd name="T38" fmla="*/ 67 w 293"/>
                <a:gd name="T39" fmla="*/ 343 h 497"/>
                <a:gd name="T40" fmla="*/ 51 w 293"/>
                <a:gd name="T41" fmla="*/ 329 h 497"/>
                <a:gd name="T42" fmla="*/ 67 w 293"/>
                <a:gd name="T43" fmla="*/ 313 h 497"/>
                <a:gd name="T44" fmla="*/ 243 w 293"/>
                <a:gd name="T45" fmla="*/ 313 h 497"/>
                <a:gd name="T46" fmla="*/ 256 w 293"/>
                <a:gd name="T47" fmla="*/ 329 h 497"/>
                <a:gd name="T48" fmla="*/ 243 w 293"/>
                <a:gd name="T49" fmla="*/ 343 h 497"/>
                <a:gd name="T50" fmla="*/ 243 w 293"/>
                <a:gd name="T51" fmla="*/ 274 h 497"/>
                <a:gd name="T52" fmla="*/ 67 w 293"/>
                <a:gd name="T53" fmla="*/ 274 h 497"/>
                <a:gd name="T54" fmla="*/ 51 w 293"/>
                <a:gd name="T55" fmla="*/ 258 h 497"/>
                <a:gd name="T56" fmla="*/ 67 w 293"/>
                <a:gd name="T57" fmla="*/ 244 h 497"/>
                <a:gd name="T58" fmla="*/ 243 w 293"/>
                <a:gd name="T59" fmla="*/ 244 h 497"/>
                <a:gd name="T60" fmla="*/ 256 w 293"/>
                <a:gd name="T61" fmla="*/ 258 h 497"/>
                <a:gd name="T62" fmla="*/ 243 w 293"/>
                <a:gd name="T63" fmla="*/ 274 h 497"/>
                <a:gd name="T64" fmla="*/ 236 w 293"/>
                <a:gd name="T65" fmla="*/ 92 h 497"/>
                <a:gd name="T66" fmla="*/ 215 w 293"/>
                <a:gd name="T67" fmla="*/ 72 h 497"/>
                <a:gd name="T68" fmla="*/ 236 w 293"/>
                <a:gd name="T69" fmla="*/ 51 h 497"/>
                <a:gd name="T70" fmla="*/ 256 w 293"/>
                <a:gd name="T71" fmla="*/ 72 h 497"/>
                <a:gd name="T72" fmla="*/ 236 w 293"/>
                <a:gd name="T73" fmla="*/ 9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3" h="497">
                  <a:moveTo>
                    <a:pt x="275" y="5"/>
                  </a:moveTo>
                  <a:cubicBezTo>
                    <a:pt x="268" y="3"/>
                    <a:pt x="263" y="0"/>
                    <a:pt x="256" y="0"/>
                  </a:cubicBezTo>
                  <a:cubicBezTo>
                    <a:pt x="39" y="0"/>
                    <a:pt x="39" y="0"/>
                    <a:pt x="39" y="0"/>
                  </a:cubicBezTo>
                  <a:cubicBezTo>
                    <a:pt x="32" y="0"/>
                    <a:pt x="25" y="3"/>
                    <a:pt x="20" y="5"/>
                  </a:cubicBezTo>
                  <a:cubicBezTo>
                    <a:pt x="9" y="12"/>
                    <a:pt x="0" y="23"/>
                    <a:pt x="0" y="39"/>
                  </a:cubicBezTo>
                  <a:cubicBezTo>
                    <a:pt x="0" y="458"/>
                    <a:pt x="0" y="458"/>
                    <a:pt x="0" y="458"/>
                  </a:cubicBezTo>
                  <a:cubicBezTo>
                    <a:pt x="0" y="478"/>
                    <a:pt x="18" y="497"/>
                    <a:pt x="39" y="497"/>
                  </a:cubicBezTo>
                  <a:cubicBezTo>
                    <a:pt x="256" y="497"/>
                    <a:pt x="256" y="497"/>
                    <a:pt x="256" y="497"/>
                  </a:cubicBezTo>
                  <a:cubicBezTo>
                    <a:pt x="277" y="497"/>
                    <a:pt x="293" y="478"/>
                    <a:pt x="293" y="458"/>
                  </a:cubicBezTo>
                  <a:cubicBezTo>
                    <a:pt x="293" y="39"/>
                    <a:pt x="293" y="39"/>
                    <a:pt x="293" y="39"/>
                  </a:cubicBezTo>
                  <a:cubicBezTo>
                    <a:pt x="293" y="23"/>
                    <a:pt x="287" y="12"/>
                    <a:pt x="275" y="5"/>
                  </a:cubicBezTo>
                  <a:moveTo>
                    <a:pt x="243" y="414"/>
                  </a:moveTo>
                  <a:cubicBezTo>
                    <a:pt x="67" y="414"/>
                    <a:pt x="67" y="414"/>
                    <a:pt x="67" y="414"/>
                  </a:cubicBezTo>
                  <a:cubicBezTo>
                    <a:pt x="57" y="414"/>
                    <a:pt x="51" y="407"/>
                    <a:pt x="51" y="398"/>
                  </a:cubicBezTo>
                  <a:cubicBezTo>
                    <a:pt x="51" y="389"/>
                    <a:pt x="57" y="382"/>
                    <a:pt x="67" y="382"/>
                  </a:cubicBezTo>
                  <a:cubicBezTo>
                    <a:pt x="243" y="382"/>
                    <a:pt x="243" y="382"/>
                    <a:pt x="243" y="382"/>
                  </a:cubicBezTo>
                  <a:cubicBezTo>
                    <a:pt x="249" y="382"/>
                    <a:pt x="256" y="389"/>
                    <a:pt x="256" y="398"/>
                  </a:cubicBezTo>
                  <a:cubicBezTo>
                    <a:pt x="256" y="407"/>
                    <a:pt x="249" y="414"/>
                    <a:pt x="243" y="414"/>
                  </a:cubicBezTo>
                  <a:moveTo>
                    <a:pt x="243" y="343"/>
                  </a:moveTo>
                  <a:cubicBezTo>
                    <a:pt x="67" y="343"/>
                    <a:pt x="67" y="343"/>
                    <a:pt x="67" y="343"/>
                  </a:cubicBezTo>
                  <a:cubicBezTo>
                    <a:pt x="57" y="343"/>
                    <a:pt x="51" y="336"/>
                    <a:pt x="51" y="329"/>
                  </a:cubicBezTo>
                  <a:cubicBezTo>
                    <a:pt x="51" y="320"/>
                    <a:pt x="57" y="313"/>
                    <a:pt x="67" y="313"/>
                  </a:cubicBezTo>
                  <a:cubicBezTo>
                    <a:pt x="243" y="313"/>
                    <a:pt x="243" y="313"/>
                    <a:pt x="243" y="313"/>
                  </a:cubicBezTo>
                  <a:cubicBezTo>
                    <a:pt x="249" y="313"/>
                    <a:pt x="256" y="320"/>
                    <a:pt x="256" y="329"/>
                  </a:cubicBezTo>
                  <a:cubicBezTo>
                    <a:pt x="256" y="336"/>
                    <a:pt x="249" y="343"/>
                    <a:pt x="243" y="343"/>
                  </a:cubicBezTo>
                  <a:moveTo>
                    <a:pt x="243" y="274"/>
                  </a:moveTo>
                  <a:cubicBezTo>
                    <a:pt x="67" y="274"/>
                    <a:pt x="67" y="274"/>
                    <a:pt x="67" y="274"/>
                  </a:cubicBezTo>
                  <a:cubicBezTo>
                    <a:pt x="57" y="274"/>
                    <a:pt x="51" y="267"/>
                    <a:pt x="51" y="258"/>
                  </a:cubicBezTo>
                  <a:cubicBezTo>
                    <a:pt x="51" y="251"/>
                    <a:pt x="57" y="244"/>
                    <a:pt x="67" y="244"/>
                  </a:cubicBezTo>
                  <a:cubicBezTo>
                    <a:pt x="243" y="244"/>
                    <a:pt x="243" y="244"/>
                    <a:pt x="243" y="244"/>
                  </a:cubicBezTo>
                  <a:cubicBezTo>
                    <a:pt x="249" y="244"/>
                    <a:pt x="256" y="251"/>
                    <a:pt x="256" y="258"/>
                  </a:cubicBezTo>
                  <a:cubicBezTo>
                    <a:pt x="256" y="267"/>
                    <a:pt x="249" y="274"/>
                    <a:pt x="243" y="274"/>
                  </a:cubicBezTo>
                  <a:moveTo>
                    <a:pt x="236" y="92"/>
                  </a:moveTo>
                  <a:cubicBezTo>
                    <a:pt x="224" y="92"/>
                    <a:pt x="215" y="83"/>
                    <a:pt x="215" y="72"/>
                  </a:cubicBezTo>
                  <a:cubicBezTo>
                    <a:pt x="215" y="60"/>
                    <a:pt x="224" y="51"/>
                    <a:pt x="236" y="51"/>
                  </a:cubicBezTo>
                  <a:cubicBezTo>
                    <a:pt x="247" y="51"/>
                    <a:pt x="256" y="60"/>
                    <a:pt x="256" y="72"/>
                  </a:cubicBezTo>
                  <a:cubicBezTo>
                    <a:pt x="256" y="83"/>
                    <a:pt x="247" y="92"/>
                    <a:pt x="236" y="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498176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 calcmode="lin" valueType="num">
                                      <p:cBhvr additive="base">
                                        <p:cTn id="10" dur="700" fill="hold"/>
                                        <p:tgtEl>
                                          <p:spTgt spid="62"/>
                                        </p:tgtEl>
                                        <p:attrNameLst>
                                          <p:attrName>ppt_x</p:attrName>
                                        </p:attrNameLst>
                                      </p:cBhvr>
                                      <p:tavLst>
                                        <p:tav tm="0">
                                          <p:val>
                                            <p:strVal val="0-#ppt_w/2"/>
                                          </p:val>
                                        </p:tav>
                                        <p:tav tm="100000">
                                          <p:val>
                                            <p:strVal val="#ppt_x"/>
                                          </p:val>
                                        </p:tav>
                                      </p:tavLst>
                                    </p:anim>
                                    <p:anim calcmode="lin" valueType="num">
                                      <p:cBhvr additive="base">
                                        <p:cTn id="11" dur="7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par>
                                <p:cTn id="17" presetID="2" presetClass="entr" presetSubtype="8" decel="10000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700" fill="hold"/>
                                        <p:tgtEl>
                                          <p:spTgt spid="63"/>
                                        </p:tgtEl>
                                        <p:attrNameLst>
                                          <p:attrName>ppt_x</p:attrName>
                                        </p:attrNameLst>
                                      </p:cBhvr>
                                      <p:tavLst>
                                        <p:tav tm="0">
                                          <p:val>
                                            <p:strVal val="0-#ppt_w/2"/>
                                          </p:val>
                                        </p:tav>
                                        <p:tav tm="100000">
                                          <p:val>
                                            <p:strVal val="#ppt_x"/>
                                          </p:val>
                                        </p:tav>
                                      </p:tavLst>
                                    </p:anim>
                                    <p:anim calcmode="lin" valueType="num">
                                      <p:cBhvr additive="base">
                                        <p:cTn id="20" dur="7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2" presetClass="entr" presetSubtype="8" decel="10000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700" fill="hold"/>
                                        <p:tgtEl>
                                          <p:spTgt spid="64"/>
                                        </p:tgtEl>
                                        <p:attrNameLst>
                                          <p:attrName>ppt_x</p:attrName>
                                        </p:attrNameLst>
                                      </p:cBhvr>
                                      <p:tavLst>
                                        <p:tav tm="0">
                                          <p:val>
                                            <p:strVal val="0-#ppt_w/2"/>
                                          </p:val>
                                        </p:tav>
                                        <p:tav tm="100000">
                                          <p:val>
                                            <p:strVal val="#ppt_x"/>
                                          </p:val>
                                        </p:tav>
                                      </p:tavLst>
                                    </p:anim>
                                    <p:anim calcmode="lin" valueType="num">
                                      <p:cBhvr additive="base">
                                        <p:cTn id="29" dur="7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2" presetClass="entr" presetSubtype="8" decel="10000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700" fill="hold"/>
                                        <p:tgtEl>
                                          <p:spTgt spid="65"/>
                                        </p:tgtEl>
                                        <p:attrNameLst>
                                          <p:attrName>ppt_x</p:attrName>
                                        </p:attrNameLst>
                                      </p:cBhvr>
                                      <p:tavLst>
                                        <p:tav tm="0">
                                          <p:val>
                                            <p:strVal val="0-#ppt_w/2"/>
                                          </p:val>
                                        </p:tav>
                                        <p:tav tm="100000">
                                          <p:val>
                                            <p:strVal val="#ppt_x"/>
                                          </p:val>
                                        </p:tav>
                                      </p:tavLst>
                                    </p:anim>
                                    <p:anim calcmode="lin" valueType="num">
                                      <p:cBhvr additive="base">
                                        <p:cTn id="38" dur="7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par>
                                <p:cTn id="44" presetID="2" presetClass="entr" presetSubtype="8" decel="10000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additive="base">
                                        <p:cTn id="46" dur="700" fill="hold"/>
                                        <p:tgtEl>
                                          <p:spTgt spid="61"/>
                                        </p:tgtEl>
                                        <p:attrNameLst>
                                          <p:attrName>ppt_x</p:attrName>
                                        </p:attrNameLst>
                                      </p:cBhvr>
                                      <p:tavLst>
                                        <p:tav tm="0">
                                          <p:val>
                                            <p:strVal val="0-#ppt_w/2"/>
                                          </p:val>
                                        </p:tav>
                                        <p:tav tm="100000">
                                          <p:val>
                                            <p:strVal val="#ppt_x"/>
                                          </p:val>
                                        </p:tav>
                                      </p:tavLst>
                                    </p:anim>
                                    <p:anim calcmode="lin" valueType="num">
                                      <p:cBhvr additive="base">
                                        <p:cTn id="47" dur="7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5" grpId="0" animBg="1"/>
      <p:bldP spid="86"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4638" y="1545485"/>
            <a:ext cx="11887200" cy="2521716"/>
          </a:xfrm>
        </p:spPr>
        <p:txBody>
          <a:bodyPr lIns="182880" tIns="146304" rIns="182880" bIns="146304"/>
          <a:lstStyle/>
          <a:p>
            <a:pPr marL="457200" indent="-457200">
              <a:spcBef>
                <a:spcPts val="2200"/>
              </a:spcBef>
              <a:buClr>
                <a:schemeClr val="tx2"/>
              </a:buClr>
            </a:pPr>
            <a:r>
              <a:rPr lang="en-US" dirty="0">
                <a:gradFill>
                  <a:gsLst>
                    <a:gs pos="0">
                      <a:schemeClr val="tx1"/>
                    </a:gs>
                    <a:gs pos="100000">
                      <a:schemeClr val="tx1"/>
                    </a:gs>
                  </a:gsLst>
                  <a:lin ang="5400000" scaled="0"/>
                </a:gradFill>
                <a:hlinkClick r:id="rId3"/>
              </a:rPr>
              <a:t>http://www.visualstudio.com</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4"/>
              </a:rPr>
              <a:t>http://blogs.msdn.com/b/developer-tools/</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5"/>
              </a:rPr>
              <a:t>http://msdn.microsoft.com/vstudio</a:t>
            </a:r>
            <a:r>
              <a:rPr lang="en-US" dirty="0">
                <a:gradFill>
                  <a:gsLst>
                    <a:gs pos="0">
                      <a:schemeClr val="tx1"/>
                    </a:gs>
                    <a:gs pos="100000">
                      <a:schemeClr val="tx1"/>
                    </a:gs>
                  </a:gsLst>
                  <a:lin ang="5400000" scaled="0"/>
                </a:gradFill>
              </a:rPr>
              <a:t> </a:t>
            </a:r>
          </a:p>
        </p:txBody>
      </p:sp>
      <p:sp>
        <p:nvSpPr>
          <p:cNvPr id="4" name="Title 3"/>
          <p:cNvSpPr>
            <a:spLocks noGrp="1"/>
          </p:cNvSpPr>
          <p:nvPr>
            <p:ph type="title"/>
          </p:nvPr>
        </p:nvSpPr>
        <p:spPr/>
        <p:txBody>
          <a:bodyPr/>
          <a:lstStyle/>
          <a:p>
            <a:r>
              <a:rPr lang="en-US" dirty="0" smtClean="0"/>
              <a:t>DEV Track Resources</a:t>
            </a:r>
            <a:endParaRPr lang="en-US" dirty="0"/>
          </a:p>
        </p:txBody>
      </p:sp>
      <p:grpSp>
        <p:nvGrpSpPr>
          <p:cNvPr id="3" name="Group 2"/>
          <p:cNvGrpSpPr/>
          <p:nvPr/>
        </p:nvGrpSpPr>
        <p:grpSpPr>
          <a:xfrm>
            <a:off x="8504238" y="4838317"/>
            <a:ext cx="3076577" cy="683264"/>
            <a:chOff x="8297184" y="4389321"/>
            <a:chExt cx="3076577" cy="683264"/>
          </a:xfrm>
        </p:grpSpPr>
        <p:sp>
          <p:nvSpPr>
            <p:cNvPr id="24" name="Oval 23"/>
            <p:cNvSpPr/>
            <p:nvPr/>
          </p:nvSpPr>
          <p:spPr bwMode="auto">
            <a:xfrm>
              <a:off x="8297184" y="4449964"/>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ontent Placeholder 4"/>
            <p:cNvSpPr txBox="1">
              <a:spLocks/>
            </p:cNvSpPr>
            <p:nvPr/>
          </p:nvSpPr>
          <p:spPr>
            <a:xfrm>
              <a:off x="8859162" y="4389321"/>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sp useBgFill="1">
          <p:nvSpPr>
            <p:cNvPr id="21" name="Freeform 6"/>
            <p:cNvSpPr>
              <a:spLocks noChangeAspect="1" noEditPoints="1"/>
            </p:cNvSpPr>
            <p:nvPr/>
          </p:nvSpPr>
          <p:spPr bwMode="auto">
            <a:xfrm>
              <a:off x="8428635" y="4624936"/>
              <a:ext cx="299076" cy="212035"/>
            </a:xfrm>
            <a:custGeom>
              <a:avLst/>
              <a:gdLst>
                <a:gd name="T0" fmla="*/ 1856 w 1885"/>
                <a:gd name="T1" fmla="*/ 243 h 1336"/>
                <a:gd name="T2" fmla="*/ 1629 w 1885"/>
                <a:gd name="T3" fmla="*/ 24 h 1336"/>
                <a:gd name="T4" fmla="*/ 942 w 1885"/>
                <a:gd name="T5" fmla="*/ 0 h 1336"/>
                <a:gd name="T6" fmla="*/ 943 w 1885"/>
                <a:gd name="T7" fmla="*/ 0 h 1336"/>
                <a:gd name="T8" fmla="*/ 256 w 1885"/>
                <a:gd name="T9" fmla="*/ 24 h 1336"/>
                <a:gd name="T10" fmla="*/ 29 w 1885"/>
                <a:gd name="T11" fmla="*/ 243 h 1336"/>
                <a:gd name="T12" fmla="*/ 0 w 1885"/>
                <a:gd name="T13" fmla="*/ 657 h 1336"/>
                <a:gd name="T14" fmla="*/ 0 w 1885"/>
                <a:gd name="T15" fmla="*/ 679 h 1336"/>
                <a:gd name="T16" fmla="*/ 29 w 1885"/>
                <a:gd name="T17" fmla="*/ 1093 h 1336"/>
                <a:gd name="T18" fmla="*/ 256 w 1885"/>
                <a:gd name="T19" fmla="*/ 1312 h 1336"/>
                <a:gd name="T20" fmla="*/ 943 w 1885"/>
                <a:gd name="T21" fmla="*/ 1336 h 1336"/>
                <a:gd name="T22" fmla="*/ 942 w 1885"/>
                <a:gd name="T23" fmla="*/ 1336 h 1336"/>
                <a:gd name="T24" fmla="*/ 1629 w 1885"/>
                <a:gd name="T25" fmla="*/ 1312 h 1336"/>
                <a:gd name="T26" fmla="*/ 1856 w 1885"/>
                <a:gd name="T27" fmla="*/ 1093 h 1336"/>
                <a:gd name="T28" fmla="*/ 1885 w 1885"/>
                <a:gd name="T29" fmla="*/ 679 h 1336"/>
                <a:gd name="T30" fmla="*/ 1885 w 1885"/>
                <a:gd name="T31" fmla="*/ 657 h 1336"/>
                <a:gd name="T32" fmla="*/ 1856 w 1885"/>
                <a:gd name="T33" fmla="*/ 243 h 1336"/>
                <a:gd name="T34" fmla="*/ 747 w 1885"/>
                <a:gd name="T35" fmla="*/ 933 h 1336"/>
                <a:gd name="T36" fmla="*/ 747 w 1885"/>
                <a:gd name="T37" fmla="*/ 397 h 1336"/>
                <a:gd name="T38" fmla="*/ 1247 w 1885"/>
                <a:gd name="T39" fmla="*/ 659 h 1336"/>
                <a:gd name="T40" fmla="*/ 747 w 1885"/>
                <a:gd name="T41" fmla="*/ 933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5" h="1336">
                  <a:moveTo>
                    <a:pt x="1856" y="243"/>
                  </a:moveTo>
                  <a:cubicBezTo>
                    <a:pt x="1820" y="99"/>
                    <a:pt x="1753" y="44"/>
                    <a:pt x="1629" y="24"/>
                  </a:cubicBezTo>
                  <a:cubicBezTo>
                    <a:pt x="1557" y="13"/>
                    <a:pt x="1214" y="0"/>
                    <a:pt x="942" y="0"/>
                  </a:cubicBezTo>
                  <a:cubicBezTo>
                    <a:pt x="943" y="0"/>
                    <a:pt x="943" y="0"/>
                    <a:pt x="943" y="0"/>
                  </a:cubicBezTo>
                  <a:cubicBezTo>
                    <a:pt x="671" y="0"/>
                    <a:pt x="328" y="14"/>
                    <a:pt x="256" y="24"/>
                  </a:cubicBezTo>
                  <a:cubicBezTo>
                    <a:pt x="132" y="44"/>
                    <a:pt x="65" y="99"/>
                    <a:pt x="29" y="243"/>
                  </a:cubicBezTo>
                  <a:cubicBezTo>
                    <a:pt x="17" y="291"/>
                    <a:pt x="0" y="556"/>
                    <a:pt x="0" y="657"/>
                  </a:cubicBezTo>
                  <a:cubicBezTo>
                    <a:pt x="0" y="679"/>
                    <a:pt x="0" y="679"/>
                    <a:pt x="0" y="679"/>
                  </a:cubicBezTo>
                  <a:cubicBezTo>
                    <a:pt x="0" y="780"/>
                    <a:pt x="17" y="1045"/>
                    <a:pt x="29" y="1093"/>
                  </a:cubicBezTo>
                  <a:cubicBezTo>
                    <a:pt x="65" y="1237"/>
                    <a:pt x="132" y="1292"/>
                    <a:pt x="256" y="1312"/>
                  </a:cubicBezTo>
                  <a:cubicBezTo>
                    <a:pt x="328" y="1323"/>
                    <a:pt x="671" y="1336"/>
                    <a:pt x="943" y="1336"/>
                  </a:cubicBezTo>
                  <a:cubicBezTo>
                    <a:pt x="942" y="1336"/>
                    <a:pt x="942" y="1336"/>
                    <a:pt x="942" y="1336"/>
                  </a:cubicBezTo>
                  <a:cubicBezTo>
                    <a:pt x="1214" y="1336"/>
                    <a:pt x="1557" y="1323"/>
                    <a:pt x="1629" y="1312"/>
                  </a:cubicBezTo>
                  <a:cubicBezTo>
                    <a:pt x="1753" y="1292"/>
                    <a:pt x="1820" y="1237"/>
                    <a:pt x="1856" y="1093"/>
                  </a:cubicBezTo>
                  <a:cubicBezTo>
                    <a:pt x="1868" y="1045"/>
                    <a:pt x="1885" y="780"/>
                    <a:pt x="1885" y="679"/>
                  </a:cubicBezTo>
                  <a:cubicBezTo>
                    <a:pt x="1885" y="657"/>
                    <a:pt x="1885" y="657"/>
                    <a:pt x="1885" y="657"/>
                  </a:cubicBezTo>
                  <a:cubicBezTo>
                    <a:pt x="1885" y="556"/>
                    <a:pt x="1868" y="291"/>
                    <a:pt x="1856" y="243"/>
                  </a:cubicBezTo>
                  <a:close/>
                  <a:moveTo>
                    <a:pt x="747" y="933"/>
                  </a:moveTo>
                  <a:cubicBezTo>
                    <a:pt x="747" y="397"/>
                    <a:pt x="747" y="397"/>
                    <a:pt x="747" y="397"/>
                  </a:cubicBezTo>
                  <a:cubicBezTo>
                    <a:pt x="1247" y="659"/>
                    <a:pt x="1247" y="659"/>
                    <a:pt x="1247" y="659"/>
                  </a:cubicBezTo>
                  <a:lnTo>
                    <a:pt x="747" y="93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4292682" y="4838317"/>
            <a:ext cx="3503651" cy="683264"/>
            <a:chOff x="4085628" y="4215696"/>
            <a:chExt cx="3503651" cy="683264"/>
          </a:xfrm>
        </p:grpSpPr>
        <p:sp>
          <p:nvSpPr>
            <p:cNvPr id="23" name="Oval 22"/>
            <p:cNvSpPr/>
            <p:nvPr/>
          </p:nvSpPr>
          <p:spPr bwMode="auto">
            <a:xfrm>
              <a:off x="408562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ontent Placeholder 4"/>
            <p:cNvSpPr txBox="1">
              <a:spLocks/>
            </p:cNvSpPr>
            <p:nvPr/>
          </p:nvSpPr>
          <p:spPr>
            <a:xfrm>
              <a:off x="4647606" y="4215696"/>
              <a:ext cx="2941673"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t>@</a:t>
              </a:r>
              <a:r>
                <a:rPr lang="en-US" sz="3600" dirty="0" err="1" smtClean="0"/>
                <a:t>visualstudio</a:t>
              </a:r>
              <a:endParaRPr lang="en-US" sz="3600" dirty="0" smtClean="0"/>
            </a:p>
          </p:txBody>
        </p:sp>
        <p:sp useBgFill="1">
          <p:nvSpPr>
            <p:cNvPr id="12" name="Freeform 38"/>
            <p:cNvSpPr>
              <a:spLocks noChangeAspect="1"/>
            </p:cNvSpPr>
            <p:nvPr/>
          </p:nvSpPr>
          <p:spPr bwMode="auto">
            <a:xfrm>
              <a:off x="4187808" y="4422273"/>
              <a:ext cx="357619" cy="270110"/>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473162" y="4838317"/>
            <a:ext cx="3111615" cy="683264"/>
            <a:chOff x="266108" y="4215696"/>
            <a:chExt cx="3111615" cy="683264"/>
          </a:xfrm>
        </p:grpSpPr>
        <p:sp>
          <p:nvSpPr>
            <p:cNvPr id="10" name="Content Placeholder 4"/>
            <p:cNvSpPr txBox="1">
              <a:spLocks/>
            </p:cNvSpPr>
            <p:nvPr/>
          </p:nvSpPr>
          <p:spPr>
            <a:xfrm>
              <a:off x="863124" y="4215696"/>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grpSp>
          <p:nvGrpSpPr>
            <p:cNvPr id="13" name="Group 12"/>
            <p:cNvGrpSpPr/>
            <p:nvPr/>
          </p:nvGrpSpPr>
          <p:grpSpPr>
            <a:xfrm>
              <a:off x="266108" y="4276339"/>
              <a:ext cx="561978" cy="561978"/>
              <a:chOff x="266108" y="4276339"/>
              <a:chExt cx="561978" cy="561978"/>
            </a:xfrm>
          </p:grpSpPr>
          <p:sp>
            <p:nvSpPr>
              <p:cNvPr id="19" name="Oval 18"/>
              <p:cNvSpPr/>
              <p:nvPr/>
            </p:nvSpPr>
            <p:spPr bwMode="auto">
              <a:xfrm>
                <a:off x="26610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9" name="Freeform 5"/>
              <p:cNvSpPr>
                <a:spLocks/>
              </p:cNvSpPr>
              <p:nvPr/>
            </p:nvSpPr>
            <p:spPr bwMode="auto">
              <a:xfrm>
                <a:off x="535461" y="4395075"/>
                <a:ext cx="174625" cy="352425"/>
              </a:xfrm>
              <a:custGeom>
                <a:avLst/>
                <a:gdLst>
                  <a:gd name="T0" fmla="*/ 43 w 44"/>
                  <a:gd name="T1" fmla="*/ 49 h 91"/>
                  <a:gd name="T2" fmla="*/ 27 w 44"/>
                  <a:gd name="T3" fmla="*/ 49 h 91"/>
                  <a:gd name="T4" fmla="*/ 27 w 44"/>
                  <a:gd name="T5" fmla="*/ 91 h 91"/>
                  <a:gd name="T6" fmla="*/ 11 w 44"/>
                  <a:gd name="T7" fmla="*/ 91 h 91"/>
                  <a:gd name="T8" fmla="*/ 11 w 44"/>
                  <a:gd name="T9" fmla="*/ 49 h 91"/>
                  <a:gd name="T10" fmla="*/ 0 w 44"/>
                  <a:gd name="T11" fmla="*/ 49 h 91"/>
                  <a:gd name="T12" fmla="*/ 0 w 44"/>
                  <a:gd name="T13" fmla="*/ 33 h 91"/>
                  <a:gd name="T14" fmla="*/ 11 w 44"/>
                  <a:gd name="T15" fmla="*/ 33 h 91"/>
                  <a:gd name="T16" fmla="*/ 11 w 44"/>
                  <a:gd name="T17" fmla="*/ 20 h 91"/>
                  <a:gd name="T18" fmla="*/ 33 w 44"/>
                  <a:gd name="T19" fmla="*/ 0 h 91"/>
                  <a:gd name="T20" fmla="*/ 44 w 44"/>
                  <a:gd name="T21" fmla="*/ 1 h 91"/>
                  <a:gd name="T22" fmla="*/ 43 w 44"/>
                  <a:gd name="T23" fmla="*/ 15 h 91"/>
                  <a:gd name="T24" fmla="*/ 33 w 44"/>
                  <a:gd name="T25" fmla="*/ 15 h 91"/>
                  <a:gd name="T26" fmla="*/ 27 w 44"/>
                  <a:gd name="T27" fmla="*/ 22 h 91"/>
                  <a:gd name="T28" fmla="*/ 27 w 44"/>
                  <a:gd name="T29" fmla="*/ 23 h 91"/>
                  <a:gd name="T30" fmla="*/ 27 w 44"/>
                  <a:gd name="T31" fmla="*/ 33 h 91"/>
                  <a:gd name="T32" fmla="*/ 44 w 44"/>
                  <a:gd name="T33" fmla="*/ 33 h 91"/>
                  <a:gd name="T34" fmla="*/ 43 w 44"/>
                  <a:gd name="T35" fmla="*/ 49 h 91"/>
                  <a:gd name="T36" fmla="*/ 43 w 44"/>
                  <a:gd name="T37"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91">
                    <a:moveTo>
                      <a:pt x="43" y="49"/>
                    </a:moveTo>
                    <a:cubicBezTo>
                      <a:pt x="27" y="49"/>
                      <a:pt x="27" y="49"/>
                      <a:pt x="27" y="49"/>
                    </a:cubicBezTo>
                    <a:cubicBezTo>
                      <a:pt x="27" y="91"/>
                      <a:pt x="27" y="91"/>
                      <a:pt x="27" y="91"/>
                    </a:cubicBezTo>
                    <a:cubicBezTo>
                      <a:pt x="11" y="91"/>
                      <a:pt x="11" y="91"/>
                      <a:pt x="11" y="91"/>
                    </a:cubicBezTo>
                    <a:cubicBezTo>
                      <a:pt x="11" y="49"/>
                      <a:pt x="11" y="49"/>
                      <a:pt x="11" y="49"/>
                    </a:cubicBezTo>
                    <a:cubicBezTo>
                      <a:pt x="0" y="49"/>
                      <a:pt x="0" y="49"/>
                      <a:pt x="0" y="49"/>
                    </a:cubicBezTo>
                    <a:cubicBezTo>
                      <a:pt x="0" y="33"/>
                      <a:pt x="0" y="33"/>
                      <a:pt x="0" y="33"/>
                    </a:cubicBezTo>
                    <a:cubicBezTo>
                      <a:pt x="11" y="33"/>
                      <a:pt x="11" y="33"/>
                      <a:pt x="11" y="33"/>
                    </a:cubicBezTo>
                    <a:cubicBezTo>
                      <a:pt x="11" y="33"/>
                      <a:pt x="11" y="27"/>
                      <a:pt x="11" y="20"/>
                    </a:cubicBezTo>
                    <a:cubicBezTo>
                      <a:pt x="11" y="10"/>
                      <a:pt x="18" y="0"/>
                      <a:pt x="33" y="0"/>
                    </a:cubicBezTo>
                    <a:cubicBezTo>
                      <a:pt x="39" y="0"/>
                      <a:pt x="44" y="1"/>
                      <a:pt x="44" y="1"/>
                    </a:cubicBezTo>
                    <a:cubicBezTo>
                      <a:pt x="43" y="15"/>
                      <a:pt x="43" y="15"/>
                      <a:pt x="43" y="15"/>
                    </a:cubicBezTo>
                    <a:cubicBezTo>
                      <a:pt x="43" y="15"/>
                      <a:pt x="39" y="15"/>
                      <a:pt x="33" y="15"/>
                    </a:cubicBezTo>
                    <a:cubicBezTo>
                      <a:pt x="28" y="15"/>
                      <a:pt x="27" y="18"/>
                      <a:pt x="27" y="22"/>
                    </a:cubicBezTo>
                    <a:cubicBezTo>
                      <a:pt x="27" y="22"/>
                      <a:pt x="27" y="23"/>
                      <a:pt x="27" y="23"/>
                    </a:cubicBezTo>
                    <a:cubicBezTo>
                      <a:pt x="27" y="24"/>
                      <a:pt x="27" y="27"/>
                      <a:pt x="27" y="33"/>
                    </a:cubicBezTo>
                    <a:cubicBezTo>
                      <a:pt x="44" y="33"/>
                      <a:pt x="44" y="33"/>
                      <a:pt x="44" y="33"/>
                    </a:cubicBezTo>
                    <a:cubicBezTo>
                      <a:pt x="43" y="49"/>
                      <a:pt x="43" y="49"/>
                      <a:pt x="43" y="49"/>
                    </a:cubicBezTo>
                    <a:cubicBezTo>
                      <a:pt x="43" y="49"/>
                      <a:pt x="43" y="49"/>
                      <a:pt x="43" y="49"/>
                    </a:cubicBezTo>
                    <a:close/>
                  </a:path>
                </a:pathLst>
              </a:custGeom>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3386271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5"/>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nodeType="withEffect">
                                  <p:stCondLst>
                                    <p:cond delay="100"/>
                                  </p:stCondLst>
                                  <p:childTnLst>
                                    <p:animMotion origin="layout" path="M -0.02413 -1.02587E-6 L 4.94766E-6 -1.02587E-6 " pathEditMode="relative" rAng="0" ptsTypes="AA">
                                      <p:cBhvr>
                                        <p:cTn id="14" dur="1000" fill="hold"/>
                                        <p:tgtEl>
                                          <p:spTgt spid="16"/>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600"/>
                                        <p:tgtEl>
                                          <p:spTgt spid="14"/>
                                        </p:tgtEl>
                                      </p:cBhvr>
                                    </p:animEffect>
                                  </p:childTnLst>
                                </p:cTn>
                              </p:par>
                              <p:par>
                                <p:cTn id="18" presetID="63" presetClass="path" presetSubtype="0" decel="100000" fill="hold" nodeType="withEffect">
                                  <p:stCondLst>
                                    <p:cond delay="200"/>
                                  </p:stCondLst>
                                  <p:childTnLst>
                                    <p:animMotion origin="layout" path="M -0.02413 -1.02587E-6 L 1.35818E-6 -1.02587E-6 " pathEditMode="relative" rAng="0" ptsTypes="AA">
                                      <p:cBhvr>
                                        <p:cTn id="19" dur="1000" fill="hold"/>
                                        <p:tgtEl>
                                          <p:spTgt spid="14"/>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600"/>
                                        <p:tgtEl>
                                          <p:spTgt spid="3"/>
                                        </p:tgtEl>
                                      </p:cBhvr>
                                    </p:animEffect>
                                  </p:childTnLst>
                                </p:cTn>
                              </p:par>
                              <p:par>
                                <p:cTn id="23" presetID="63" presetClass="path" presetSubtype="0" decel="100000" fill="hold" nodeType="withEffect">
                                  <p:stCondLst>
                                    <p:cond delay="300"/>
                                  </p:stCondLst>
                                  <p:childTnLst>
                                    <p:animMotion origin="layout" path="M -0.02413 -1.02587E-6 L 4.25581E-6 -1.02587E-6 " pathEditMode="relative" rAng="0" ptsTypes="AA">
                                      <p:cBhvr>
                                        <p:cTn id="24" dur="10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3864594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089156398"/>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024245"/>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42902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413" y="311188"/>
            <a:ext cx="10548126" cy="917575"/>
          </a:xfrm>
        </p:spPr>
        <p:txBody>
          <a:bodyPr/>
          <a:lstStyle/>
          <a:p>
            <a:r>
              <a:rPr lang="en-US" dirty="0" smtClean="0"/>
              <a:t>Developers and the new era’s needs</a:t>
            </a:r>
            <a:endParaRPr lang="en-US" dirty="0"/>
          </a:p>
        </p:txBody>
      </p:sp>
      <p:sp>
        <p:nvSpPr>
          <p:cNvPr id="199" name="Pie 5"/>
          <p:cNvSpPr/>
          <p:nvPr/>
        </p:nvSpPr>
        <p:spPr>
          <a:xfrm rot="10800000">
            <a:off x="2328594" y="3092501"/>
            <a:ext cx="7677359" cy="7809537"/>
          </a:xfrm>
          <a:prstGeom prst="pie">
            <a:avLst>
              <a:gd name="adj1" fmla="val 0"/>
              <a:gd name="adj2" fmla="val 10803938"/>
            </a:avLst>
          </a:prstGeom>
          <a:solidFill>
            <a:srgbClr val="FFFFFF">
              <a:alpha val="21176"/>
            </a:srgbClr>
          </a:solidFill>
          <a:ln w="31750" cap="flat" cmpd="sng" algn="ctr">
            <a:noFill/>
            <a:prstDash val="solid"/>
            <a:headEnd type="none" w="med" len="med"/>
            <a:tailEnd type="none" w="med" len="med"/>
          </a:ln>
          <a:effectLst/>
        </p:spPr>
        <p:txBody>
          <a:bodyPr rot="0" spcFirstLastPara="0" vertOverflow="overflow" horzOverflow="overflow" vert="horz" wrap="square" lIns="93223" tIns="46612" rIns="46612" bIns="93223" numCol="1" spcCol="0" rtlCol="0" fromWordArt="0" anchor="b" anchorCtr="0" forceAA="0" compatLnSpc="1">
            <a:prstTxWarp prst="textNoShape">
              <a:avLst/>
            </a:prstTxWarp>
            <a:noAutofit/>
          </a:bodyPr>
          <a:lstStyle/>
          <a:p>
            <a:pPr algn="ctr" defTabSz="885059" fontAlgn="base">
              <a:spcBef>
                <a:spcPct val="0"/>
              </a:spcBef>
              <a:spcAft>
                <a:spcPct val="0"/>
              </a:spcAft>
              <a:defRPr/>
            </a:pPr>
            <a:endParaRPr lang="en-US" sz="1835" kern="0" spc="-48" smtClean="0">
              <a:solidFill>
                <a:srgbClr val="FFFFFF"/>
              </a:solidFill>
              <a:ea typeface="Segoe UI" pitchFamily="34" charset="0"/>
              <a:cs typeface="Segoe UI" pitchFamily="34" charset="0"/>
            </a:endParaRPr>
          </a:p>
        </p:txBody>
      </p:sp>
      <p:sp>
        <p:nvSpPr>
          <p:cNvPr id="200" name="Pie 6"/>
          <p:cNvSpPr/>
          <p:nvPr/>
        </p:nvSpPr>
        <p:spPr>
          <a:xfrm rot="10800000">
            <a:off x="4235994" y="5090650"/>
            <a:ext cx="3974174" cy="3822383"/>
          </a:xfrm>
          <a:prstGeom prst="pie">
            <a:avLst>
              <a:gd name="adj1" fmla="val 0"/>
              <a:gd name="adj2" fmla="val 10803938"/>
            </a:avLst>
          </a:prstGeom>
          <a:solidFill>
            <a:srgbClr val="000000">
              <a:alpha val="23137"/>
            </a:srgbClr>
          </a:solidFill>
          <a:ln w="31750" cap="flat" cmpd="sng" algn="ctr">
            <a:noFill/>
            <a:prstDash val="solid"/>
            <a:headEnd type="none" w="med" len="med"/>
            <a:tailEnd type="none" w="med" len="med"/>
          </a:ln>
          <a:effectLst/>
        </p:spPr>
        <p:txBody>
          <a:bodyPr rot="0" spcFirstLastPara="0" vertOverflow="overflow" horzOverflow="overflow" vert="horz" wrap="square" lIns="93223" tIns="46612" rIns="46612" bIns="93223" numCol="1" spcCol="0" rtlCol="0" fromWordArt="0" anchor="b" anchorCtr="0" forceAA="0" compatLnSpc="1">
            <a:prstTxWarp prst="textNoShape">
              <a:avLst/>
            </a:prstTxWarp>
            <a:noAutofit/>
          </a:bodyPr>
          <a:lstStyle/>
          <a:p>
            <a:pPr algn="ctr" defTabSz="885059" fontAlgn="base">
              <a:spcBef>
                <a:spcPct val="0"/>
              </a:spcBef>
              <a:spcAft>
                <a:spcPct val="0"/>
              </a:spcAft>
              <a:defRPr/>
            </a:pPr>
            <a:endParaRPr lang="en-US" sz="1835" kern="0" spc="-48" smtClean="0">
              <a:solidFill>
                <a:srgbClr val="FFFFFF"/>
              </a:solidFill>
              <a:ea typeface="Segoe UI" pitchFamily="34" charset="0"/>
              <a:cs typeface="Segoe UI" pitchFamily="34" charset="0"/>
            </a:endParaRPr>
          </a:p>
        </p:txBody>
      </p:sp>
      <p:sp>
        <p:nvSpPr>
          <p:cNvPr id="201" name="Rectangle 200"/>
          <p:cNvSpPr/>
          <p:nvPr/>
        </p:nvSpPr>
        <p:spPr>
          <a:xfrm>
            <a:off x="5277775" y="6468637"/>
            <a:ext cx="2013332" cy="415370"/>
          </a:xfrm>
          <a:prstGeom prst="rect">
            <a:avLst/>
          </a:prstGeom>
        </p:spPr>
        <p:txBody>
          <a:bodyPr wrap="square">
            <a:spAutoFit/>
          </a:bodyPr>
          <a:lstStyle/>
          <a:p>
            <a:pPr algn="ctr" defTabSz="932289">
              <a:defRPr/>
            </a:pPr>
            <a:r>
              <a:rPr lang="en-US" sz="1199" b="1" kern="0" dirty="0" smtClean="0">
                <a:solidFill>
                  <a:srgbClr val="FFFFFF"/>
                </a:solidFill>
              </a:rPr>
              <a:t>Core-Business</a:t>
            </a:r>
          </a:p>
          <a:p>
            <a:pPr algn="ctr" defTabSz="932289">
              <a:defRPr/>
            </a:pPr>
            <a:r>
              <a:rPr lang="en-US" sz="900" kern="0" dirty="0" smtClean="0">
                <a:solidFill>
                  <a:srgbClr val="FFFFFF"/>
                </a:solidFill>
              </a:rPr>
              <a:t>Applications</a:t>
            </a:r>
          </a:p>
        </p:txBody>
      </p:sp>
      <p:sp>
        <p:nvSpPr>
          <p:cNvPr id="202" name="Freeform 88"/>
          <p:cNvSpPr>
            <a:spLocks noEditPoints="1"/>
          </p:cNvSpPr>
          <p:nvPr/>
        </p:nvSpPr>
        <p:spPr bwMode="black">
          <a:xfrm>
            <a:off x="5456237" y="5994720"/>
            <a:ext cx="561633" cy="458227"/>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w="10795" cap="flat" cmpd="sng" algn="ctr">
            <a:noFill/>
            <a:prstDash val="solid"/>
            <a:headEnd type="none" w="med" len="med"/>
            <a:tailEnd type="none" w="med" len="med"/>
          </a:ln>
          <a:effectLst/>
          <a:extLst/>
        </p:spPr>
        <p:txBody>
          <a:bodyPr vert="horz" wrap="square" lIns="0" tIns="45711" rIns="91423" bIns="45711" numCol="1" rtlCol="0" anchor="ctr" anchorCtr="0" compatLnSpc="1">
            <a:prstTxWarp prst="textNoShape">
              <a:avLst/>
            </a:prstTxWarp>
          </a:bodyPr>
          <a:lstStyle/>
          <a:p>
            <a:pPr algn="ctr" defTabSz="740597">
              <a:defRPr/>
            </a:pPr>
            <a:endParaRPr lang="en-US" sz="1399" kern="0" spc="-122" dirty="0">
              <a:gradFill>
                <a:gsLst>
                  <a:gs pos="0">
                    <a:srgbClr val="FFFFFF"/>
                  </a:gs>
                  <a:gs pos="100000">
                    <a:srgbClr val="FFFFFF"/>
                  </a:gs>
                </a:gsLst>
                <a:lin ang="5400000" scaled="0"/>
              </a:gradFill>
              <a:latin typeface="Segoe Light" pitchFamily="34" charset="0"/>
            </a:endParaRPr>
          </a:p>
        </p:txBody>
      </p:sp>
      <p:sp>
        <p:nvSpPr>
          <p:cNvPr id="203" name="Freeform 14"/>
          <p:cNvSpPr>
            <a:spLocks noChangeAspect="1" noEditPoints="1"/>
          </p:cNvSpPr>
          <p:nvPr/>
        </p:nvSpPr>
        <p:spPr bwMode="auto">
          <a:xfrm>
            <a:off x="5649108" y="6110826"/>
            <a:ext cx="179317" cy="172598"/>
          </a:xfrm>
          <a:custGeom>
            <a:avLst/>
            <a:gdLst>
              <a:gd name="T0" fmla="*/ 52 w 117"/>
              <a:gd name="T1" fmla="*/ 9 h 117"/>
              <a:gd name="T2" fmla="*/ 117 w 117"/>
              <a:gd name="T3" fmla="*/ 0 h 117"/>
              <a:gd name="T4" fmla="*/ 117 w 117"/>
              <a:gd name="T5" fmla="*/ 57 h 117"/>
              <a:gd name="T6" fmla="*/ 52 w 117"/>
              <a:gd name="T7" fmla="*/ 57 h 117"/>
              <a:gd name="T8" fmla="*/ 52 w 117"/>
              <a:gd name="T9" fmla="*/ 9 h 117"/>
              <a:gd name="T10" fmla="*/ 52 w 117"/>
              <a:gd name="T11" fmla="*/ 9 h 117"/>
              <a:gd name="T12" fmla="*/ 50 w 117"/>
              <a:gd name="T13" fmla="*/ 57 h 117"/>
              <a:gd name="T14" fmla="*/ 50 w 117"/>
              <a:gd name="T15" fmla="*/ 9 h 117"/>
              <a:gd name="T16" fmla="*/ 0 w 117"/>
              <a:gd name="T17" fmla="*/ 16 h 117"/>
              <a:gd name="T18" fmla="*/ 0 w 117"/>
              <a:gd name="T19" fmla="*/ 57 h 117"/>
              <a:gd name="T20" fmla="*/ 50 w 117"/>
              <a:gd name="T21" fmla="*/ 57 h 117"/>
              <a:gd name="T22" fmla="*/ 50 w 117"/>
              <a:gd name="T23" fmla="*/ 57 h 117"/>
              <a:gd name="T24" fmla="*/ 52 w 117"/>
              <a:gd name="T25" fmla="*/ 59 h 117"/>
              <a:gd name="T26" fmla="*/ 52 w 117"/>
              <a:gd name="T27" fmla="*/ 108 h 117"/>
              <a:gd name="T28" fmla="*/ 117 w 117"/>
              <a:gd name="T29" fmla="*/ 117 h 117"/>
              <a:gd name="T30" fmla="*/ 117 w 117"/>
              <a:gd name="T31" fmla="*/ 59 h 117"/>
              <a:gd name="T32" fmla="*/ 52 w 117"/>
              <a:gd name="T33" fmla="*/ 59 h 117"/>
              <a:gd name="T34" fmla="*/ 52 w 117"/>
              <a:gd name="T35" fmla="*/ 59 h 117"/>
              <a:gd name="T36" fmla="*/ 50 w 117"/>
              <a:gd name="T37" fmla="*/ 59 h 117"/>
              <a:gd name="T38" fmla="*/ 0 w 117"/>
              <a:gd name="T39" fmla="*/ 59 h 117"/>
              <a:gd name="T40" fmla="*/ 0 w 117"/>
              <a:gd name="T41" fmla="*/ 100 h 117"/>
              <a:gd name="T42" fmla="*/ 50 w 117"/>
              <a:gd name="T43" fmla="*/ 107 h 117"/>
              <a:gd name="T44" fmla="*/ 50 w 117"/>
              <a:gd name="T45" fmla="*/ 59 h 117"/>
              <a:gd name="T46" fmla="*/ 50 w 117"/>
              <a:gd name="T47"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7">
                <a:moveTo>
                  <a:pt x="52" y="9"/>
                </a:moveTo>
                <a:cubicBezTo>
                  <a:pt x="117" y="0"/>
                  <a:pt x="117" y="0"/>
                  <a:pt x="117" y="0"/>
                </a:cubicBezTo>
                <a:cubicBezTo>
                  <a:pt x="117" y="57"/>
                  <a:pt x="117" y="57"/>
                  <a:pt x="117" y="57"/>
                </a:cubicBezTo>
                <a:cubicBezTo>
                  <a:pt x="52" y="57"/>
                  <a:pt x="52" y="57"/>
                  <a:pt x="52" y="57"/>
                </a:cubicBezTo>
                <a:cubicBezTo>
                  <a:pt x="52" y="9"/>
                  <a:pt x="52" y="9"/>
                  <a:pt x="52" y="9"/>
                </a:cubicBezTo>
                <a:cubicBezTo>
                  <a:pt x="52" y="9"/>
                  <a:pt x="52" y="9"/>
                  <a:pt x="52" y="9"/>
                </a:cubicBezTo>
                <a:close/>
                <a:moveTo>
                  <a:pt x="50" y="57"/>
                </a:moveTo>
                <a:cubicBezTo>
                  <a:pt x="50" y="9"/>
                  <a:pt x="50" y="9"/>
                  <a:pt x="50" y="9"/>
                </a:cubicBezTo>
                <a:cubicBezTo>
                  <a:pt x="0" y="16"/>
                  <a:pt x="0" y="16"/>
                  <a:pt x="0" y="16"/>
                </a:cubicBezTo>
                <a:cubicBezTo>
                  <a:pt x="0" y="57"/>
                  <a:pt x="0" y="57"/>
                  <a:pt x="0" y="57"/>
                </a:cubicBezTo>
                <a:cubicBezTo>
                  <a:pt x="50" y="57"/>
                  <a:pt x="50" y="57"/>
                  <a:pt x="50" y="57"/>
                </a:cubicBezTo>
                <a:cubicBezTo>
                  <a:pt x="50" y="57"/>
                  <a:pt x="50" y="57"/>
                  <a:pt x="50" y="57"/>
                </a:cubicBezTo>
                <a:close/>
                <a:moveTo>
                  <a:pt x="52" y="59"/>
                </a:moveTo>
                <a:cubicBezTo>
                  <a:pt x="52" y="108"/>
                  <a:pt x="52" y="108"/>
                  <a:pt x="52" y="108"/>
                </a:cubicBezTo>
                <a:cubicBezTo>
                  <a:pt x="117" y="117"/>
                  <a:pt x="117" y="117"/>
                  <a:pt x="117" y="117"/>
                </a:cubicBezTo>
                <a:cubicBezTo>
                  <a:pt x="117" y="59"/>
                  <a:pt x="117" y="59"/>
                  <a:pt x="117" y="59"/>
                </a:cubicBezTo>
                <a:cubicBezTo>
                  <a:pt x="52" y="59"/>
                  <a:pt x="52" y="59"/>
                  <a:pt x="52" y="59"/>
                </a:cubicBezTo>
                <a:cubicBezTo>
                  <a:pt x="52" y="59"/>
                  <a:pt x="52" y="59"/>
                  <a:pt x="52" y="59"/>
                </a:cubicBezTo>
                <a:close/>
                <a:moveTo>
                  <a:pt x="50" y="59"/>
                </a:moveTo>
                <a:cubicBezTo>
                  <a:pt x="0" y="59"/>
                  <a:pt x="0" y="59"/>
                  <a:pt x="0" y="59"/>
                </a:cubicBezTo>
                <a:cubicBezTo>
                  <a:pt x="0" y="100"/>
                  <a:pt x="0" y="100"/>
                  <a:pt x="0" y="100"/>
                </a:cubicBezTo>
                <a:cubicBezTo>
                  <a:pt x="50" y="107"/>
                  <a:pt x="50" y="107"/>
                  <a:pt x="50" y="107"/>
                </a:cubicBezTo>
                <a:cubicBezTo>
                  <a:pt x="50" y="59"/>
                  <a:pt x="50" y="59"/>
                  <a:pt x="50" y="59"/>
                </a:cubicBezTo>
                <a:cubicBezTo>
                  <a:pt x="50" y="59"/>
                  <a:pt x="50" y="59"/>
                  <a:pt x="50" y="59"/>
                </a:cubicBezTo>
                <a:close/>
              </a:path>
            </a:pathLst>
          </a:custGeom>
          <a:solidFill>
            <a:srgbClr val="FFFFFF"/>
          </a:solidFill>
          <a:ln w="10795" cap="flat" cmpd="sng" algn="ctr">
            <a:noFill/>
            <a:prstDash val="solid"/>
            <a:headEnd type="none" w="med" len="med"/>
            <a:tailEnd type="none" w="med" len="med"/>
          </a:ln>
          <a:effectLst/>
          <a:extLst/>
        </p:spPr>
        <p:txBody>
          <a:bodyPr vert="horz" wrap="square" lIns="0" tIns="45711" rIns="91423" bIns="45711" numCol="1" rtlCol="0" anchor="ctr" anchorCtr="0" compatLnSpc="1">
            <a:prstTxWarp prst="textNoShape">
              <a:avLst/>
            </a:prstTxWarp>
          </a:bodyPr>
          <a:lstStyle/>
          <a:p>
            <a:pPr algn="ctr" defTabSz="740597">
              <a:defRPr/>
            </a:pPr>
            <a:endParaRPr lang="en-US" sz="1399" kern="0" spc="-122" dirty="0">
              <a:gradFill>
                <a:gsLst>
                  <a:gs pos="0">
                    <a:srgbClr val="FFFFFF"/>
                  </a:gs>
                  <a:gs pos="100000">
                    <a:srgbClr val="FFFFFF"/>
                  </a:gs>
                </a:gsLst>
                <a:lin ang="5400000" scaled="0"/>
              </a:gradFill>
              <a:latin typeface="Segoe Light" pitchFamily="34" charset="0"/>
            </a:endParaRPr>
          </a:p>
        </p:txBody>
      </p:sp>
      <p:pic>
        <p:nvPicPr>
          <p:cNvPr id="204" name="Picture 21" descr="\\MAGNUM\Projects\Microsoft\Cloud Power FY12\Design\Icons\PNGs\Server_2.png"/>
          <p:cNvPicPr>
            <a:picLocks noChangeAspect="1" noChangeArrowheads="1"/>
          </p:cNvPicPr>
          <p:nvPr/>
        </p:nvPicPr>
        <p:blipFill rotWithShape="1">
          <a:blip r:embed="rId3" cstate="print">
            <a:duotone>
              <a:srgbClr val="F2F2F2">
                <a:shade val="45000"/>
                <a:satMod val="135000"/>
              </a:srgb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contrast="100000"/>
                    </a14:imgEffect>
                  </a14:imgLayer>
                </a14:imgProps>
              </a:ext>
            </a:extLst>
          </a:blip>
          <a:srcRect l="27992" t="9777" r="28409" b="9255"/>
          <a:stretch/>
        </p:blipFill>
        <p:spPr bwMode="auto">
          <a:xfrm>
            <a:off x="6727966" y="6023685"/>
            <a:ext cx="298826" cy="457544"/>
          </a:xfrm>
          <a:prstGeom prst="rect">
            <a:avLst/>
          </a:prstGeom>
          <a:noFill/>
          <a:ln w="10795" cap="flat" cmpd="sng" algn="ctr">
            <a:noFill/>
            <a:prstDash val="solid"/>
            <a:headEnd type="none" w="med" len="med"/>
            <a:tailEnd type="none" w="med" len="med"/>
          </a:ln>
          <a:effectLst/>
        </p:spPr>
      </p:pic>
      <p:sp>
        <p:nvSpPr>
          <p:cNvPr id="205" name="Freeform 5"/>
          <p:cNvSpPr>
            <a:spLocks noChangeAspect="1" noEditPoints="1"/>
          </p:cNvSpPr>
          <p:nvPr/>
        </p:nvSpPr>
        <p:spPr bwMode="auto">
          <a:xfrm>
            <a:off x="6446837" y="6248995"/>
            <a:ext cx="209758" cy="197508"/>
          </a:xfrm>
          <a:custGeom>
            <a:avLst/>
            <a:gdLst>
              <a:gd name="T0" fmla="*/ 70 w 140"/>
              <a:gd name="T1" fmla="*/ 0 h 161"/>
              <a:gd name="T2" fmla="*/ 0 w 140"/>
              <a:gd name="T3" fmla="*/ 23 h 161"/>
              <a:gd name="T4" fmla="*/ 0 w 140"/>
              <a:gd name="T5" fmla="*/ 138 h 161"/>
              <a:gd name="T6" fmla="*/ 70 w 140"/>
              <a:gd name="T7" fmla="*/ 161 h 161"/>
              <a:gd name="T8" fmla="*/ 140 w 140"/>
              <a:gd name="T9" fmla="*/ 138 h 161"/>
              <a:gd name="T10" fmla="*/ 140 w 140"/>
              <a:gd name="T11" fmla="*/ 23 h 161"/>
              <a:gd name="T12" fmla="*/ 70 w 140"/>
              <a:gd name="T13" fmla="*/ 0 h 161"/>
              <a:gd name="T14" fmla="*/ 70 w 140"/>
              <a:gd name="T15" fmla="*/ 39 h 161"/>
              <a:gd name="T16" fmla="*/ 11 w 140"/>
              <a:gd name="T17" fmla="*/ 23 h 161"/>
              <a:gd name="T18" fmla="*/ 70 w 140"/>
              <a:gd name="T19" fmla="*/ 7 h 161"/>
              <a:gd name="T20" fmla="*/ 129 w 140"/>
              <a:gd name="T21" fmla="*/ 23 h 161"/>
              <a:gd name="T22" fmla="*/ 70 w 140"/>
              <a:gd name="T2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61">
                <a:moveTo>
                  <a:pt x="70" y="0"/>
                </a:moveTo>
                <a:cubicBezTo>
                  <a:pt x="44" y="0"/>
                  <a:pt x="0" y="5"/>
                  <a:pt x="0" y="23"/>
                </a:cubicBezTo>
                <a:cubicBezTo>
                  <a:pt x="0" y="138"/>
                  <a:pt x="0" y="138"/>
                  <a:pt x="0" y="138"/>
                </a:cubicBezTo>
                <a:cubicBezTo>
                  <a:pt x="0" y="156"/>
                  <a:pt x="44" y="161"/>
                  <a:pt x="70" y="161"/>
                </a:cubicBezTo>
                <a:cubicBezTo>
                  <a:pt x="96" y="161"/>
                  <a:pt x="140" y="156"/>
                  <a:pt x="140" y="138"/>
                </a:cubicBezTo>
                <a:cubicBezTo>
                  <a:pt x="140" y="23"/>
                  <a:pt x="140" y="23"/>
                  <a:pt x="140" y="23"/>
                </a:cubicBezTo>
                <a:cubicBezTo>
                  <a:pt x="140" y="5"/>
                  <a:pt x="96" y="0"/>
                  <a:pt x="70" y="0"/>
                </a:cubicBezTo>
                <a:close/>
                <a:moveTo>
                  <a:pt x="70" y="39"/>
                </a:moveTo>
                <a:cubicBezTo>
                  <a:pt x="37" y="39"/>
                  <a:pt x="11" y="32"/>
                  <a:pt x="11" y="23"/>
                </a:cubicBezTo>
                <a:cubicBezTo>
                  <a:pt x="11" y="14"/>
                  <a:pt x="37" y="7"/>
                  <a:pt x="70" y="7"/>
                </a:cubicBezTo>
                <a:cubicBezTo>
                  <a:pt x="102" y="7"/>
                  <a:pt x="129" y="14"/>
                  <a:pt x="129" y="23"/>
                </a:cubicBezTo>
                <a:cubicBezTo>
                  <a:pt x="129" y="32"/>
                  <a:pt x="102" y="39"/>
                  <a:pt x="70" y="39"/>
                </a:cubicBezTo>
                <a:close/>
              </a:path>
            </a:pathLst>
          </a:custGeom>
          <a:solidFill>
            <a:srgbClr val="FFFFFF"/>
          </a:solidFill>
          <a:ln w="10795" cap="flat" cmpd="sng" algn="ctr">
            <a:noFill/>
            <a:prstDash val="solid"/>
            <a:headEnd type="none" w="med" len="med"/>
            <a:tailEnd type="none" w="med" len="med"/>
          </a:ln>
          <a:effectLst/>
        </p:spPr>
        <p:txBody>
          <a:bodyPr vert="horz" wrap="square" lIns="0" tIns="45711" rIns="91423" bIns="45711" numCol="1" rtlCol="0" anchor="ctr" anchorCtr="0" compatLnSpc="1">
            <a:prstTxWarp prst="textNoShape">
              <a:avLst/>
            </a:prstTxWarp>
          </a:bodyPr>
          <a:lstStyle/>
          <a:p>
            <a:pPr algn="ctr" defTabSz="740597">
              <a:defRPr/>
            </a:pPr>
            <a:endParaRPr lang="en-US" sz="1399" kern="0" spc="-122">
              <a:gradFill>
                <a:gsLst>
                  <a:gs pos="0">
                    <a:srgbClr val="FFFFFF"/>
                  </a:gs>
                  <a:gs pos="100000">
                    <a:srgbClr val="FFFFFF"/>
                  </a:gs>
                </a:gsLst>
                <a:lin ang="5400000" scaled="0"/>
              </a:gradFill>
              <a:latin typeface="Segoe Light" pitchFamily="34" charset="0"/>
            </a:endParaRPr>
          </a:p>
        </p:txBody>
      </p:sp>
      <p:sp>
        <p:nvSpPr>
          <p:cNvPr id="206" name="Freeform 4"/>
          <p:cNvSpPr>
            <a:spLocks noEditPoints="1"/>
          </p:cNvSpPr>
          <p:nvPr/>
        </p:nvSpPr>
        <p:spPr bwMode="black">
          <a:xfrm>
            <a:off x="6052117" y="6196762"/>
            <a:ext cx="120147" cy="260752"/>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w="10795" cap="flat" cmpd="sng" algn="ctr">
            <a:noFill/>
            <a:prstDash val="solid"/>
            <a:headEnd type="none" w="med" len="med"/>
            <a:tailEnd type="none" w="med" len="med"/>
          </a:ln>
          <a:effectLst/>
          <a:extLst/>
        </p:spPr>
        <p:txBody>
          <a:bodyPr vert="horz" wrap="square" lIns="0" tIns="45711" rIns="91423" bIns="45711" numCol="1" rtlCol="0" anchor="ctr" anchorCtr="0" compatLnSpc="1">
            <a:prstTxWarp prst="textNoShape">
              <a:avLst/>
            </a:prstTxWarp>
          </a:bodyPr>
          <a:lstStyle/>
          <a:p>
            <a:pPr algn="ctr" defTabSz="740597">
              <a:defRPr/>
            </a:pPr>
            <a:endParaRPr lang="en-US" sz="1399" kern="0" spc="-122" dirty="0">
              <a:gradFill>
                <a:gsLst>
                  <a:gs pos="0">
                    <a:srgbClr val="FFFFFF"/>
                  </a:gs>
                  <a:gs pos="100000">
                    <a:srgbClr val="FFFFFF"/>
                  </a:gs>
                </a:gsLst>
                <a:lin ang="5400000" scaled="0"/>
              </a:gradFill>
              <a:latin typeface="Segoe Light" pitchFamily="34" charset="0"/>
            </a:endParaRPr>
          </a:p>
        </p:txBody>
      </p:sp>
      <p:grpSp>
        <p:nvGrpSpPr>
          <p:cNvPr id="207" name="Group 206"/>
          <p:cNvGrpSpPr/>
          <p:nvPr/>
        </p:nvGrpSpPr>
        <p:grpSpPr>
          <a:xfrm>
            <a:off x="278928" y="5249862"/>
            <a:ext cx="4851403" cy="1458142"/>
            <a:chOff x="278928" y="5249862"/>
            <a:chExt cx="4851403" cy="1458142"/>
          </a:xfrm>
        </p:grpSpPr>
        <p:grpSp>
          <p:nvGrpSpPr>
            <p:cNvPr id="208" name="Group 50"/>
            <p:cNvGrpSpPr/>
            <p:nvPr/>
          </p:nvGrpSpPr>
          <p:grpSpPr>
            <a:xfrm>
              <a:off x="3886766" y="6011234"/>
              <a:ext cx="268516" cy="432175"/>
              <a:chOff x="14034083" y="1015093"/>
              <a:chExt cx="240762" cy="380880"/>
            </a:xfrm>
          </p:grpSpPr>
          <p:pic>
            <p:nvPicPr>
              <p:cNvPr id="234" name="Picture 84" descr="http://dev.voxmobile.com/wp-content/uploads/2011/03/android_logo.png">
                <a:hlinkClick r:id="rId5"/>
              </p:cNvPr>
              <p:cNvPicPr>
                <a:picLocks noChangeAspect="1" noChangeArrowheads="1"/>
              </p:cNvPicPr>
              <p:nvPr/>
            </p:nvPicPr>
            <p:blipFill rotWithShape="1">
              <a:blip r:embed="rId6" cstate="print">
                <a:biLevel thresh="50000"/>
                <a:extLst>
                  <a:ext uri="{28A0092B-C50C-407E-A947-70E740481C1C}">
                    <a14:useLocalDpi xmlns:a14="http://schemas.microsoft.com/office/drawing/2010/main" val="0"/>
                  </a:ext>
                </a:extLst>
              </a:blip>
              <a:srcRect l="21197" r="20195"/>
              <a:stretch/>
            </p:blipFill>
            <p:spPr bwMode="auto">
              <a:xfrm>
                <a:off x="14086871" y="1096416"/>
                <a:ext cx="153497" cy="194734"/>
              </a:xfrm>
              <a:prstGeom prst="rect">
                <a:avLst/>
              </a:prstGeom>
              <a:noFill/>
              <a:extLst>
                <a:ext uri="{909E8E84-426E-40DD-AFC4-6F175D3DCCD1}">
                  <a14:hiddenFill xmlns:a14="http://schemas.microsoft.com/office/drawing/2010/main">
                    <a:solidFill>
                      <a:srgbClr val="FFFFFF"/>
                    </a:solidFill>
                  </a14:hiddenFill>
                </a:ext>
              </a:extLst>
            </p:spPr>
          </p:pic>
          <p:sp>
            <p:nvSpPr>
              <p:cNvPr id="235" name="Freeform 138"/>
              <p:cNvSpPr>
                <a:spLocks noEditPoints="1"/>
              </p:cNvSpPr>
              <p:nvPr/>
            </p:nvSpPr>
            <p:spPr bwMode="auto">
              <a:xfrm>
                <a:off x="14034083" y="1015093"/>
                <a:ext cx="240762" cy="38088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93247" tIns="46623" rIns="93247" bIns="46623" numCol="1" anchor="t" anchorCtr="0" compatLnSpc="1">
                <a:prstTxWarp prst="textNoShape">
                  <a:avLst/>
                </a:prstTxWarp>
              </a:bodyPr>
              <a:lstStyle/>
              <a:p>
                <a:pPr defTabSz="931979">
                  <a:defRPr/>
                </a:pPr>
                <a:endParaRPr lang="en-US" sz="1599" kern="0" dirty="0">
                  <a:gradFill>
                    <a:gsLst>
                      <a:gs pos="0">
                        <a:srgbClr val="505050">
                          <a:lumMod val="0"/>
                          <a:lumOff val="100000"/>
                        </a:srgbClr>
                      </a:gs>
                      <a:gs pos="100000">
                        <a:srgbClr val="505050">
                          <a:lumMod val="0"/>
                          <a:lumOff val="100000"/>
                        </a:srgbClr>
                      </a:gs>
                    </a:gsLst>
                    <a:lin ang="5400000" scaled="0"/>
                  </a:gradFill>
                </a:endParaRPr>
              </a:p>
            </p:txBody>
          </p:sp>
        </p:grpSp>
        <p:grpSp>
          <p:nvGrpSpPr>
            <p:cNvPr id="209" name="Group 51"/>
            <p:cNvGrpSpPr/>
            <p:nvPr/>
          </p:nvGrpSpPr>
          <p:grpSpPr>
            <a:xfrm>
              <a:off x="3438529" y="6011234"/>
              <a:ext cx="268516" cy="432175"/>
              <a:chOff x="13412615" y="1015093"/>
              <a:chExt cx="240762" cy="380880"/>
            </a:xfrm>
          </p:grpSpPr>
          <p:pic>
            <p:nvPicPr>
              <p:cNvPr id="232" name="Picture 65"/>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13463146" y="1106076"/>
                <a:ext cx="139650" cy="170888"/>
              </a:xfrm>
              <a:prstGeom prst="rect">
                <a:avLst/>
              </a:prstGeom>
            </p:spPr>
          </p:pic>
          <p:sp>
            <p:nvSpPr>
              <p:cNvPr id="233" name="Freeform 83"/>
              <p:cNvSpPr>
                <a:spLocks noEditPoints="1"/>
              </p:cNvSpPr>
              <p:nvPr/>
            </p:nvSpPr>
            <p:spPr bwMode="auto">
              <a:xfrm>
                <a:off x="13412615" y="1015093"/>
                <a:ext cx="240762" cy="38088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93247" tIns="46623" rIns="93247" bIns="46623" numCol="1" anchor="t" anchorCtr="0" compatLnSpc="1">
                <a:prstTxWarp prst="textNoShape">
                  <a:avLst/>
                </a:prstTxWarp>
              </a:bodyPr>
              <a:lstStyle/>
              <a:p>
                <a:pPr defTabSz="931979">
                  <a:defRPr/>
                </a:pPr>
                <a:endParaRPr lang="en-US" sz="1599" kern="0" dirty="0">
                  <a:gradFill>
                    <a:gsLst>
                      <a:gs pos="0">
                        <a:srgbClr val="505050">
                          <a:lumMod val="0"/>
                          <a:lumOff val="100000"/>
                        </a:srgbClr>
                      </a:gs>
                      <a:gs pos="100000">
                        <a:srgbClr val="505050">
                          <a:lumMod val="0"/>
                          <a:lumOff val="100000"/>
                        </a:srgbClr>
                      </a:gs>
                    </a:gsLst>
                    <a:lin ang="5400000" scaled="0"/>
                  </a:gradFill>
                </a:endParaRPr>
              </a:p>
            </p:txBody>
          </p:sp>
        </p:grpSp>
        <p:grpSp>
          <p:nvGrpSpPr>
            <p:cNvPr id="210" name="Group 52"/>
            <p:cNvGrpSpPr/>
            <p:nvPr/>
          </p:nvGrpSpPr>
          <p:grpSpPr>
            <a:xfrm>
              <a:off x="2702317" y="6011046"/>
              <a:ext cx="597939" cy="421781"/>
              <a:chOff x="5494783" y="1638578"/>
              <a:chExt cx="638745" cy="450563"/>
            </a:xfrm>
          </p:grpSpPr>
          <p:sp>
            <p:nvSpPr>
              <p:cNvPr id="228" name="Rounded Rectangle 6"/>
              <p:cNvSpPr/>
              <p:nvPr/>
            </p:nvSpPr>
            <p:spPr bwMode="black">
              <a:xfrm rot="16200000">
                <a:off x="5588874" y="1544487"/>
                <a:ext cx="450563" cy="638745"/>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w="10795" cap="flat" cmpd="sng" algn="ctr">
                <a:noFill/>
                <a:prstDash val="solid"/>
                <a:headEnd type="none" w="med" len="med"/>
                <a:tailEnd type="none" w="med" len="med"/>
              </a:ln>
              <a:effectLst/>
            </p:spPr>
            <p:txBody>
              <a:bodyPr vert="horz" wrap="square" lIns="0" tIns="41145" rIns="82290" bIns="41145" numCol="1" rtlCol="0" anchor="ctr" anchorCtr="0" compatLnSpc="1">
                <a:prstTxWarp prst="textNoShape">
                  <a:avLst/>
                </a:prstTxWarp>
              </a:bodyPr>
              <a:lstStyle/>
              <a:p>
                <a:pPr algn="ctr" defTabSz="740597">
                  <a:defRPr/>
                </a:pPr>
                <a:endParaRPr lang="en-US" sz="1399" kern="0" spc="-122" dirty="0" smtClean="0">
                  <a:gradFill>
                    <a:gsLst>
                      <a:gs pos="0">
                        <a:srgbClr val="FFFFFF"/>
                      </a:gs>
                      <a:gs pos="100000">
                        <a:srgbClr val="FFFFFF"/>
                      </a:gs>
                    </a:gsLst>
                    <a:lin ang="5400000" scaled="0"/>
                  </a:gradFill>
                </a:endParaRPr>
              </a:p>
            </p:txBody>
          </p:sp>
          <p:grpSp>
            <p:nvGrpSpPr>
              <p:cNvPr id="229" name="Group 23"/>
              <p:cNvGrpSpPr>
                <a:grpSpLocks noChangeAspect="1"/>
              </p:cNvGrpSpPr>
              <p:nvPr/>
            </p:nvGrpSpPr>
            <p:grpSpPr bwMode="auto">
              <a:xfrm>
                <a:off x="5714075" y="1750893"/>
                <a:ext cx="200160" cy="225932"/>
                <a:chOff x="3485" y="1766"/>
                <a:chExt cx="699" cy="789"/>
              </a:xfrm>
            </p:grpSpPr>
            <p:sp>
              <p:nvSpPr>
                <p:cNvPr id="230" name="Freeform 24"/>
                <p:cNvSpPr>
                  <a:spLocks/>
                </p:cNvSpPr>
                <p:nvPr/>
              </p:nvSpPr>
              <p:spPr bwMode="auto">
                <a:xfrm>
                  <a:off x="3485" y="1950"/>
                  <a:ext cx="699" cy="60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14187">
                    <a:defRPr/>
                  </a:pPr>
                  <a:endParaRPr lang="en-US" sz="1399" kern="0" smtClean="0">
                    <a:solidFill>
                      <a:srgbClr val="000000"/>
                    </a:solidFill>
                  </a:endParaRPr>
                </a:p>
              </p:txBody>
            </p:sp>
            <p:sp>
              <p:nvSpPr>
                <p:cNvPr id="231" name="Freeform 25"/>
                <p:cNvSpPr>
                  <a:spLocks/>
                </p:cNvSpPr>
                <p:nvPr/>
              </p:nvSpPr>
              <p:spPr bwMode="auto">
                <a:xfrm>
                  <a:off x="3825" y="1766"/>
                  <a:ext cx="175" cy="191"/>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14187">
                    <a:defRPr/>
                  </a:pPr>
                  <a:endParaRPr lang="en-US" sz="1399" kern="0" smtClean="0">
                    <a:solidFill>
                      <a:srgbClr val="000000"/>
                    </a:solidFill>
                  </a:endParaRPr>
                </a:p>
              </p:txBody>
            </p:sp>
          </p:grpSp>
        </p:grpSp>
        <p:grpSp>
          <p:nvGrpSpPr>
            <p:cNvPr id="211" name="Group 210"/>
            <p:cNvGrpSpPr/>
            <p:nvPr/>
          </p:nvGrpSpPr>
          <p:grpSpPr>
            <a:xfrm>
              <a:off x="278928" y="5249862"/>
              <a:ext cx="4851403" cy="1458142"/>
              <a:chOff x="278928" y="5249862"/>
              <a:chExt cx="4851403" cy="1458142"/>
            </a:xfrm>
          </p:grpSpPr>
          <p:grpSp>
            <p:nvGrpSpPr>
              <p:cNvPr id="212" name="Group 211"/>
              <p:cNvGrpSpPr/>
              <p:nvPr/>
            </p:nvGrpSpPr>
            <p:grpSpPr>
              <a:xfrm>
                <a:off x="295900" y="5249862"/>
                <a:ext cx="4834431" cy="1458142"/>
                <a:chOff x="295900" y="5249862"/>
                <a:chExt cx="4834431" cy="1458142"/>
              </a:xfrm>
            </p:grpSpPr>
            <p:sp>
              <p:nvSpPr>
                <p:cNvPr id="215" name="TextBox 49"/>
                <p:cNvSpPr txBox="1"/>
                <p:nvPr/>
              </p:nvSpPr>
              <p:spPr>
                <a:xfrm rot="18150170">
                  <a:off x="4102674" y="5920032"/>
                  <a:ext cx="1268296" cy="307648"/>
                </a:xfrm>
                <a:prstGeom prst="rect">
                  <a:avLst/>
                </a:prstGeom>
                <a:noFill/>
              </p:spPr>
              <p:txBody>
                <a:bodyPr wrap="none" rtlCol="0">
                  <a:spAutoFit/>
                </a:bodyPr>
                <a:lstStyle/>
                <a:p>
                  <a:pPr defTabSz="932289">
                    <a:defRPr/>
                  </a:pPr>
                  <a:r>
                    <a:rPr lang="en-US" sz="1399" kern="0" dirty="0" smtClean="0">
                      <a:solidFill>
                        <a:srgbClr val="FFFFFF"/>
                      </a:solidFill>
                    </a:rPr>
                    <a:t>DEVICE-FIRST</a:t>
                  </a:r>
                </a:p>
              </p:txBody>
            </p:sp>
            <p:grpSp>
              <p:nvGrpSpPr>
                <p:cNvPr id="216" name="Group 101"/>
                <p:cNvGrpSpPr/>
                <p:nvPr/>
              </p:nvGrpSpPr>
              <p:grpSpPr>
                <a:xfrm>
                  <a:off x="4235874" y="5331590"/>
                  <a:ext cx="253443" cy="420517"/>
                  <a:chOff x="14996645" y="2106809"/>
                  <a:chExt cx="240762" cy="380880"/>
                </a:xfrm>
              </p:grpSpPr>
              <p:sp>
                <p:nvSpPr>
                  <p:cNvPr id="226" name="Freeform 14"/>
                  <p:cNvSpPr>
                    <a:spLocks noEditPoints="1"/>
                  </p:cNvSpPr>
                  <p:nvPr/>
                </p:nvSpPr>
                <p:spPr bwMode="auto">
                  <a:xfrm>
                    <a:off x="15047647" y="2231580"/>
                    <a:ext cx="138699" cy="131339"/>
                  </a:xfrm>
                  <a:custGeom>
                    <a:avLst/>
                    <a:gdLst>
                      <a:gd name="T0" fmla="*/ 52 w 117"/>
                      <a:gd name="T1" fmla="*/ 9 h 117"/>
                      <a:gd name="T2" fmla="*/ 117 w 117"/>
                      <a:gd name="T3" fmla="*/ 0 h 117"/>
                      <a:gd name="T4" fmla="*/ 117 w 117"/>
                      <a:gd name="T5" fmla="*/ 57 h 117"/>
                      <a:gd name="T6" fmla="*/ 52 w 117"/>
                      <a:gd name="T7" fmla="*/ 57 h 117"/>
                      <a:gd name="T8" fmla="*/ 52 w 117"/>
                      <a:gd name="T9" fmla="*/ 9 h 117"/>
                      <a:gd name="T10" fmla="*/ 52 w 117"/>
                      <a:gd name="T11" fmla="*/ 9 h 117"/>
                      <a:gd name="T12" fmla="*/ 50 w 117"/>
                      <a:gd name="T13" fmla="*/ 57 h 117"/>
                      <a:gd name="T14" fmla="*/ 50 w 117"/>
                      <a:gd name="T15" fmla="*/ 9 h 117"/>
                      <a:gd name="T16" fmla="*/ 0 w 117"/>
                      <a:gd name="T17" fmla="*/ 16 h 117"/>
                      <a:gd name="T18" fmla="*/ 0 w 117"/>
                      <a:gd name="T19" fmla="*/ 57 h 117"/>
                      <a:gd name="T20" fmla="*/ 50 w 117"/>
                      <a:gd name="T21" fmla="*/ 57 h 117"/>
                      <a:gd name="T22" fmla="*/ 50 w 117"/>
                      <a:gd name="T23" fmla="*/ 57 h 117"/>
                      <a:gd name="T24" fmla="*/ 52 w 117"/>
                      <a:gd name="T25" fmla="*/ 59 h 117"/>
                      <a:gd name="T26" fmla="*/ 52 w 117"/>
                      <a:gd name="T27" fmla="*/ 108 h 117"/>
                      <a:gd name="T28" fmla="*/ 117 w 117"/>
                      <a:gd name="T29" fmla="*/ 117 h 117"/>
                      <a:gd name="T30" fmla="*/ 117 w 117"/>
                      <a:gd name="T31" fmla="*/ 59 h 117"/>
                      <a:gd name="T32" fmla="*/ 52 w 117"/>
                      <a:gd name="T33" fmla="*/ 59 h 117"/>
                      <a:gd name="T34" fmla="*/ 52 w 117"/>
                      <a:gd name="T35" fmla="*/ 59 h 117"/>
                      <a:gd name="T36" fmla="*/ 50 w 117"/>
                      <a:gd name="T37" fmla="*/ 59 h 117"/>
                      <a:gd name="T38" fmla="*/ 0 w 117"/>
                      <a:gd name="T39" fmla="*/ 59 h 117"/>
                      <a:gd name="T40" fmla="*/ 0 w 117"/>
                      <a:gd name="T41" fmla="*/ 100 h 117"/>
                      <a:gd name="T42" fmla="*/ 50 w 117"/>
                      <a:gd name="T43" fmla="*/ 107 h 117"/>
                      <a:gd name="T44" fmla="*/ 50 w 117"/>
                      <a:gd name="T45" fmla="*/ 59 h 117"/>
                      <a:gd name="T46" fmla="*/ 50 w 117"/>
                      <a:gd name="T47"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7">
                        <a:moveTo>
                          <a:pt x="52" y="9"/>
                        </a:moveTo>
                        <a:cubicBezTo>
                          <a:pt x="117" y="0"/>
                          <a:pt x="117" y="0"/>
                          <a:pt x="117" y="0"/>
                        </a:cubicBezTo>
                        <a:cubicBezTo>
                          <a:pt x="117" y="57"/>
                          <a:pt x="117" y="57"/>
                          <a:pt x="117" y="57"/>
                        </a:cubicBezTo>
                        <a:cubicBezTo>
                          <a:pt x="52" y="57"/>
                          <a:pt x="52" y="57"/>
                          <a:pt x="52" y="57"/>
                        </a:cubicBezTo>
                        <a:cubicBezTo>
                          <a:pt x="52" y="9"/>
                          <a:pt x="52" y="9"/>
                          <a:pt x="52" y="9"/>
                        </a:cubicBezTo>
                        <a:cubicBezTo>
                          <a:pt x="52" y="9"/>
                          <a:pt x="52" y="9"/>
                          <a:pt x="52" y="9"/>
                        </a:cubicBezTo>
                        <a:close/>
                        <a:moveTo>
                          <a:pt x="50" y="57"/>
                        </a:moveTo>
                        <a:cubicBezTo>
                          <a:pt x="50" y="9"/>
                          <a:pt x="50" y="9"/>
                          <a:pt x="50" y="9"/>
                        </a:cubicBezTo>
                        <a:cubicBezTo>
                          <a:pt x="0" y="16"/>
                          <a:pt x="0" y="16"/>
                          <a:pt x="0" y="16"/>
                        </a:cubicBezTo>
                        <a:cubicBezTo>
                          <a:pt x="0" y="57"/>
                          <a:pt x="0" y="57"/>
                          <a:pt x="0" y="57"/>
                        </a:cubicBezTo>
                        <a:cubicBezTo>
                          <a:pt x="50" y="57"/>
                          <a:pt x="50" y="57"/>
                          <a:pt x="50" y="57"/>
                        </a:cubicBezTo>
                        <a:cubicBezTo>
                          <a:pt x="50" y="57"/>
                          <a:pt x="50" y="57"/>
                          <a:pt x="50" y="57"/>
                        </a:cubicBezTo>
                        <a:close/>
                        <a:moveTo>
                          <a:pt x="52" y="59"/>
                        </a:moveTo>
                        <a:cubicBezTo>
                          <a:pt x="52" y="108"/>
                          <a:pt x="52" y="108"/>
                          <a:pt x="52" y="108"/>
                        </a:cubicBezTo>
                        <a:cubicBezTo>
                          <a:pt x="117" y="117"/>
                          <a:pt x="117" y="117"/>
                          <a:pt x="117" y="117"/>
                        </a:cubicBezTo>
                        <a:cubicBezTo>
                          <a:pt x="117" y="59"/>
                          <a:pt x="117" y="59"/>
                          <a:pt x="117" y="59"/>
                        </a:cubicBezTo>
                        <a:cubicBezTo>
                          <a:pt x="52" y="59"/>
                          <a:pt x="52" y="59"/>
                          <a:pt x="52" y="59"/>
                        </a:cubicBezTo>
                        <a:cubicBezTo>
                          <a:pt x="52" y="59"/>
                          <a:pt x="52" y="59"/>
                          <a:pt x="52" y="59"/>
                        </a:cubicBezTo>
                        <a:close/>
                        <a:moveTo>
                          <a:pt x="50" y="59"/>
                        </a:moveTo>
                        <a:cubicBezTo>
                          <a:pt x="0" y="59"/>
                          <a:pt x="0" y="59"/>
                          <a:pt x="0" y="59"/>
                        </a:cubicBezTo>
                        <a:cubicBezTo>
                          <a:pt x="0" y="100"/>
                          <a:pt x="0" y="100"/>
                          <a:pt x="0" y="100"/>
                        </a:cubicBezTo>
                        <a:cubicBezTo>
                          <a:pt x="50" y="107"/>
                          <a:pt x="50" y="107"/>
                          <a:pt x="50" y="107"/>
                        </a:cubicBezTo>
                        <a:cubicBezTo>
                          <a:pt x="50" y="59"/>
                          <a:pt x="50" y="59"/>
                          <a:pt x="50" y="59"/>
                        </a:cubicBezTo>
                        <a:cubicBezTo>
                          <a:pt x="50" y="59"/>
                          <a:pt x="50" y="59"/>
                          <a:pt x="50"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1979">
                      <a:defRPr/>
                    </a:pPr>
                    <a:endParaRPr lang="en-US" sz="1599" kern="0" dirty="0">
                      <a:gradFill>
                        <a:gsLst>
                          <a:gs pos="0">
                            <a:srgbClr val="505050">
                              <a:lumMod val="0"/>
                              <a:lumOff val="100000"/>
                            </a:srgbClr>
                          </a:gs>
                          <a:gs pos="100000">
                            <a:srgbClr val="505050">
                              <a:lumMod val="0"/>
                              <a:lumOff val="100000"/>
                            </a:srgbClr>
                          </a:gs>
                        </a:gsLst>
                        <a:lin ang="5400000" scaled="0"/>
                      </a:gradFill>
                    </a:endParaRPr>
                  </a:p>
                </p:txBody>
              </p:sp>
              <p:sp>
                <p:nvSpPr>
                  <p:cNvPr id="227" name="Freeform 138"/>
                  <p:cNvSpPr>
                    <a:spLocks noEditPoints="1"/>
                  </p:cNvSpPr>
                  <p:nvPr/>
                </p:nvSpPr>
                <p:spPr bwMode="auto">
                  <a:xfrm>
                    <a:off x="14996645" y="2106809"/>
                    <a:ext cx="240762" cy="38088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93247" tIns="46623" rIns="93247" bIns="46623" numCol="1" anchor="t" anchorCtr="0" compatLnSpc="1">
                    <a:prstTxWarp prst="textNoShape">
                      <a:avLst/>
                    </a:prstTxWarp>
                  </a:bodyPr>
                  <a:lstStyle/>
                  <a:p>
                    <a:pPr defTabSz="931979">
                      <a:defRPr/>
                    </a:pPr>
                    <a:endParaRPr lang="en-US" sz="1599" kern="0" dirty="0">
                      <a:gradFill>
                        <a:gsLst>
                          <a:gs pos="0">
                            <a:srgbClr val="505050">
                              <a:lumMod val="0"/>
                              <a:lumOff val="100000"/>
                            </a:srgbClr>
                          </a:gs>
                          <a:gs pos="100000">
                            <a:srgbClr val="505050">
                              <a:lumMod val="0"/>
                              <a:lumOff val="100000"/>
                            </a:srgbClr>
                          </a:gs>
                        </a:gsLst>
                        <a:lin ang="5400000" scaled="0"/>
                      </a:gradFill>
                    </a:endParaRPr>
                  </a:p>
                </p:txBody>
              </p:sp>
            </p:grpSp>
            <p:sp>
              <p:nvSpPr>
                <p:cNvPr id="217" name="Freeform 626"/>
                <p:cNvSpPr>
                  <a:spLocks noChangeAspect="1" noEditPoints="1"/>
                </p:cNvSpPr>
                <p:nvPr/>
              </p:nvSpPr>
              <p:spPr bwMode="auto">
                <a:xfrm>
                  <a:off x="2747935" y="5336918"/>
                  <a:ext cx="642338" cy="410403"/>
                </a:xfrm>
                <a:custGeom>
                  <a:avLst/>
                  <a:gdLst>
                    <a:gd name="T0" fmla="*/ 340 w 400"/>
                    <a:gd name="T1" fmla="*/ 0 h 214"/>
                    <a:gd name="T2" fmla="*/ 61 w 400"/>
                    <a:gd name="T3" fmla="*/ 0 h 214"/>
                    <a:gd name="T4" fmla="*/ 51 w 400"/>
                    <a:gd name="T5" fmla="*/ 10 h 214"/>
                    <a:gd name="T6" fmla="*/ 51 w 400"/>
                    <a:gd name="T7" fmla="*/ 181 h 214"/>
                    <a:gd name="T8" fmla="*/ 61 w 400"/>
                    <a:gd name="T9" fmla="*/ 191 h 214"/>
                    <a:gd name="T10" fmla="*/ 340 w 400"/>
                    <a:gd name="T11" fmla="*/ 191 h 214"/>
                    <a:gd name="T12" fmla="*/ 350 w 400"/>
                    <a:gd name="T13" fmla="*/ 181 h 214"/>
                    <a:gd name="T14" fmla="*/ 350 w 400"/>
                    <a:gd name="T15" fmla="*/ 10 h 214"/>
                    <a:gd name="T16" fmla="*/ 340 w 400"/>
                    <a:gd name="T17" fmla="*/ 0 h 214"/>
                    <a:gd name="T18" fmla="*/ 337 w 400"/>
                    <a:gd name="T19" fmla="*/ 179 h 214"/>
                    <a:gd name="T20" fmla="*/ 64 w 400"/>
                    <a:gd name="T21" fmla="*/ 179 h 214"/>
                    <a:gd name="T22" fmla="*/ 64 w 400"/>
                    <a:gd name="T23" fmla="*/ 11 h 214"/>
                    <a:gd name="T24" fmla="*/ 337 w 400"/>
                    <a:gd name="T25" fmla="*/ 11 h 214"/>
                    <a:gd name="T26" fmla="*/ 337 w 400"/>
                    <a:gd name="T27" fmla="*/ 179 h 214"/>
                    <a:gd name="T28" fmla="*/ 228 w 400"/>
                    <a:gd name="T29" fmla="*/ 198 h 214"/>
                    <a:gd name="T30" fmla="*/ 228 w 400"/>
                    <a:gd name="T31" fmla="*/ 200 h 214"/>
                    <a:gd name="T32" fmla="*/ 224 w 400"/>
                    <a:gd name="T33" fmla="*/ 203 h 214"/>
                    <a:gd name="T34" fmla="*/ 177 w 400"/>
                    <a:gd name="T35" fmla="*/ 203 h 214"/>
                    <a:gd name="T36" fmla="*/ 173 w 400"/>
                    <a:gd name="T37" fmla="*/ 200 h 214"/>
                    <a:gd name="T38" fmla="*/ 173 w 400"/>
                    <a:gd name="T39" fmla="*/ 198 h 214"/>
                    <a:gd name="T40" fmla="*/ 0 w 400"/>
                    <a:gd name="T41" fmla="*/ 198 h 214"/>
                    <a:gd name="T42" fmla="*/ 0 w 400"/>
                    <a:gd name="T43" fmla="*/ 208 h 214"/>
                    <a:gd name="T44" fmla="*/ 13 w 400"/>
                    <a:gd name="T45" fmla="*/ 214 h 214"/>
                    <a:gd name="T46" fmla="*/ 13 w 400"/>
                    <a:gd name="T47" fmla="*/ 214 h 214"/>
                    <a:gd name="T48" fmla="*/ 387 w 400"/>
                    <a:gd name="T49" fmla="*/ 214 h 214"/>
                    <a:gd name="T50" fmla="*/ 387 w 400"/>
                    <a:gd name="T51" fmla="*/ 214 h 214"/>
                    <a:gd name="T52" fmla="*/ 400 w 400"/>
                    <a:gd name="T53" fmla="*/ 208 h 214"/>
                    <a:gd name="T54" fmla="*/ 400 w 400"/>
                    <a:gd name="T55" fmla="*/ 198 h 214"/>
                    <a:gd name="T56" fmla="*/ 228 w 400"/>
                    <a:gd name="T57" fmla="*/ 1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14">
                      <a:moveTo>
                        <a:pt x="340" y="0"/>
                      </a:moveTo>
                      <a:cubicBezTo>
                        <a:pt x="61" y="0"/>
                        <a:pt x="61" y="0"/>
                        <a:pt x="61" y="0"/>
                      </a:cubicBezTo>
                      <a:cubicBezTo>
                        <a:pt x="56" y="0"/>
                        <a:pt x="51" y="4"/>
                        <a:pt x="51" y="10"/>
                      </a:cubicBezTo>
                      <a:cubicBezTo>
                        <a:pt x="51" y="181"/>
                        <a:pt x="51" y="181"/>
                        <a:pt x="51" y="181"/>
                      </a:cubicBezTo>
                      <a:cubicBezTo>
                        <a:pt x="51" y="187"/>
                        <a:pt x="56" y="191"/>
                        <a:pt x="61" y="191"/>
                      </a:cubicBezTo>
                      <a:cubicBezTo>
                        <a:pt x="340" y="191"/>
                        <a:pt x="340" y="191"/>
                        <a:pt x="340" y="191"/>
                      </a:cubicBezTo>
                      <a:cubicBezTo>
                        <a:pt x="346" y="191"/>
                        <a:pt x="350" y="187"/>
                        <a:pt x="350" y="181"/>
                      </a:cubicBezTo>
                      <a:cubicBezTo>
                        <a:pt x="350" y="10"/>
                        <a:pt x="350" y="10"/>
                        <a:pt x="350" y="10"/>
                      </a:cubicBezTo>
                      <a:cubicBezTo>
                        <a:pt x="350" y="4"/>
                        <a:pt x="346" y="0"/>
                        <a:pt x="340" y="0"/>
                      </a:cubicBezTo>
                      <a:close/>
                      <a:moveTo>
                        <a:pt x="337" y="179"/>
                      </a:moveTo>
                      <a:cubicBezTo>
                        <a:pt x="64" y="179"/>
                        <a:pt x="64" y="179"/>
                        <a:pt x="64" y="179"/>
                      </a:cubicBezTo>
                      <a:cubicBezTo>
                        <a:pt x="64" y="11"/>
                        <a:pt x="64" y="11"/>
                        <a:pt x="64" y="11"/>
                      </a:cubicBezTo>
                      <a:cubicBezTo>
                        <a:pt x="337" y="11"/>
                        <a:pt x="337" y="11"/>
                        <a:pt x="337" y="11"/>
                      </a:cubicBezTo>
                      <a:cubicBezTo>
                        <a:pt x="337" y="179"/>
                        <a:pt x="337" y="179"/>
                        <a:pt x="337" y="179"/>
                      </a:cubicBezTo>
                      <a:close/>
                      <a:moveTo>
                        <a:pt x="228" y="198"/>
                      </a:moveTo>
                      <a:cubicBezTo>
                        <a:pt x="228" y="200"/>
                        <a:pt x="228" y="200"/>
                        <a:pt x="228" y="200"/>
                      </a:cubicBezTo>
                      <a:cubicBezTo>
                        <a:pt x="228" y="202"/>
                        <a:pt x="226" y="203"/>
                        <a:pt x="224" y="203"/>
                      </a:cubicBezTo>
                      <a:cubicBezTo>
                        <a:pt x="177" y="203"/>
                        <a:pt x="177" y="203"/>
                        <a:pt x="177" y="203"/>
                      </a:cubicBezTo>
                      <a:cubicBezTo>
                        <a:pt x="175" y="203"/>
                        <a:pt x="173" y="202"/>
                        <a:pt x="173" y="200"/>
                      </a:cubicBezTo>
                      <a:cubicBezTo>
                        <a:pt x="173" y="198"/>
                        <a:pt x="173" y="198"/>
                        <a:pt x="173" y="198"/>
                      </a:cubicBezTo>
                      <a:cubicBezTo>
                        <a:pt x="0" y="198"/>
                        <a:pt x="0" y="198"/>
                        <a:pt x="0" y="198"/>
                      </a:cubicBezTo>
                      <a:cubicBezTo>
                        <a:pt x="0" y="208"/>
                        <a:pt x="0" y="208"/>
                        <a:pt x="0" y="208"/>
                      </a:cubicBezTo>
                      <a:cubicBezTo>
                        <a:pt x="0" y="208"/>
                        <a:pt x="9" y="214"/>
                        <a:pt x="13" y="214"/>
                      </a:cubicBezTo>
                      <a:cubicBezTo>
                        <a:pt x="13" y="214"/>
                        <a:pt x="13" y="214"/>
                        <a:pt x="13" y="214"/>
                      </a:cubicBezTo>
                      <a:cubicBezTo>
                        <a:pt x="387" y="214"/>
                        <a:pt x="387" y="214"/>
                        <a:pt x="387" y="214"/>
                      </a:cubicBezTo>
                      <a:cubicBezTo>
                        <a:pt x="387" y="214"/>
                        <a:pt x="387" y="214"/>
                        <a:pt x="387" y="214"/>
                      </a:cubicBezTo>
                      <a:cubicBezTo>
                        <a:pt x="391" y="214"/>
                        <a:pt x="400" y="208"/>
                        <a:pt x="400" y="208"/>
                      </a:cubicBezTo>
                      <a:cubicBezTo>
                        <a:pt x="400" y="198"/>
                        <a:pt x="400" y="198"/>
                        <a:pt x="400" y="198"/>
                      </a:cubicBezTo>
                      <a:lnTo>
                        <a:pt x="228" y="198"/>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14187">
                    <a:defRPr/>
                  </a:pPr>
                  <a:endParaRPr lang="en-US" sz="1000" kern="0">
                    <a:gradFill>
                      <a:gsLst>
                        <a:gs pos="0">
                          <a:srgbClr val="FFFFFF"/>
                        </a:gs>
                        <a:gs pos="100000">
                          <a:srgbClr val="FFFFFF"/>
                        </a:gs>
                      </a:gsLst>
                      <a:lin ang="5400000" scaled="0"/>
                    </a:gradFill>
                  </a:endParaRPr>
                </a:p>
              </p:txBody>
            </p:sp>
            <p:sp>
              <p:nvSpPr>
                <p:cNvPr id="218" name="Rounded Rectangle 6"/>
                <p:cNvSpPr/>
                <p:nvPr/>
              </p:nvSpPr>
              <p:spPr bwMode="black">
                <a:xfrm rot="16200000">
                  <a:off x="3607871" y="5251213"/>
                  <a:ext cx="410403" cy="581812"/>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w="10795" cap="flat" cmpd="sng" algn="ctr">
                  <a:noFill/>
                  <a:prstDash val="solid"/>
                  <a:headEnd type="none" w="med" len="med"/>
                  <a:tailEnd type="none" w="med" len="med"/>
                </a:ln>
                <a:effectLst/>
              </p:spPr>
              <p:txBody>
                <a:bodyPr vert="horz" wrap="square" lIns="0" tIns="41145" rIns="82290" bIns="41145" numCol="1" rtlCol="0" anchor="ctr" anchorCtr="0" compatLnSpc="1">
                  <a:prstTxWarp prst="textNoShape">
                    <a:avLst/>
                  </a:prstTxWarp>
                </a:bodyPr>
                <a:lstStyle/>
                <a:p>
                  <a:pPr algn="ctr" defTabSz="740597">
                    <a:defRPr/>
                  </a:pPr>
                  <a:endParaRPr lang="en-US" sz="1399" kern="0" spc="-122" dirty="0" smtClean="0">
                    <a:gradFill>
                      <a:gsLst>
                        <a:gs pos="0">
                          <a:srgbClr val="FFFFFF"/>
                        </a:gs>
                        <a:gs pos="100000">
                          <a:srgbClr val="FFFFFF"/>
                        </a:gs>
                      </a:gsLst>
                      <a:lin ang="5400000" scaled="0"/>
                    </a:gradFill>
                  </a:endParaRPr>
                </a:p>
              </p:txBody>
            </p:sp>
            <p:sp>
              <p:nvSpPr>
                <p:cNvPr id="219" name="Freeform 14"/>
                <p:cNvSpPr>
                  <a:spLocks noEditPoints="1"/>
                </p:cNvSpPr>
                <p:nvPr/>
              </p:nvSpPr>
              <p:spPr bwMode="auto">
                <a:xfrm>
                  <a:off x="2986957" y="5436437"/>
                  <a:ext cx="157613" cy="157613"/>
                </a:xfrm>
                <a:custGeom>
                  <a:avLst/>
                  <a:gdLst>
                    <a:gd name="T0" fmla="*/ 52 w 117"/>
                    <a:gd name="T1" fmla="*/ 9 h 117"/>
                    <a:gd name="T2" fmla="*/ 117 w 117"/>
                    <a:gd name="T3" fmla="*/ 0 h 117"/>
                    <a:gd name="T4" fmla="*/ 117 w 117"/>
                    <a:gd name="T5" fmla="*/ 57 h 117"/>
                    <a:gd name="T6" fmla="*/ 52 w 117"/>
                    <a:gd name="T7" fmla="*/ 57 h 117"/>
                    <a:gd name="T8" fmla="*/ 52 w 117"/>
                    <a:gd name="T9" fmla="*/ 9 h 117"/>
                    <a:gd name="T10" fmla="*/ 52 w 117"/>
                    <a:gd name="T11" fmla="*/ 9 h 117"/>
                    <a:gd name="T12" fmla="*/ 50 w 117"/>
                    <a:gd name="T13" fmla="*/ 57 h 117"/>
                    <a:gd name="T14" fmla="*/ 50 w 117"/>
                    <a:gd name="T15" fmla="*/ 9 h 117"/>
                    <a:gd name="T16" fmla="*/ 0 w 117"/>
                    <a:gd name="T17" fmla="*/ 16 h 117"/>
                    <a:gd name="T18" fmla="*/ 0 w 117"/>
                    <a:gd name="T19" fmla="*/ 57 h 117"/>
                    <a:gd name="T20" fmla="*/ 50 w 117"/>
                    <a:gd name="T21" fmla="*/ 57 h 117"/>
                    <a:gd name="T22" fmla="*/ 50 w 117"/>
                    <a:gd name="T23" fmla="*/ 57 h 117"/>
                    <a:gd name="T24" fmla="*/ 52 w 117"/>
                    <a:gd name="T25" fmla="*/ 59 h 117"/>
                    <a:gd name="T26" fmla="*/ 52 w 117"/>
                    <a:gd name="T27" fmla="*/ 108 h 117"/>
                    <a:gd name="T28" fmla="*/ 117 w 117"/>
                    <a:gd name="T29" fmla="*/ 117 h 117"/>
                    <a:gd name="T30" fmla="*/ 117 w 117"/>
                    <a:gd name="T31" fmla="*/ 59 h 117"/>
                    <a:gd name="T32" fmla="*/ 52 w 117"/>
                    <a:gd name="T33" fmla="*/ 59 h 117"/>
                    <a:gd name="T34" fmla="*/ 52 w 117"/>
                    <a:gd name="T35" fmla="*/ 59 h 117"/>
                    <a:gd name="T36" fmla="*/ 50 w 117"/>
                    <a:gd name="T37" fmla="*/ 59 h 117"/>
                    <a:gd name="T38" fmla="*/ 0 w 117"/>
                    <a:gd name="T39" fmla="*/ 59 h 117"/>
                    <a:gd name="T40" fmla="*/ 0 w 117"/>
                    <a:gd name="T41" fmla="*/ 100 h 117"/>
                    <a:gd name="T42" fmla="*/ 50 w 117"/>
                    <a:gd name="T43" fmla="*/ 107 h 117"/>
                    <a:gd name="T44" fmla="*/ 50 w 117"/>
                    <a:gd name="T45" fmla="*/ 59 h 117"/>
                    <a:gd name="T46" fmla="*/ 50 w 117"/>
                    <a:gd name="T47"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7">
                      <a:moveTo>
                        <a:pt x="52" y="9"/>
                      </a:moveTo>
                      <a:cubicBezTo>
                        <a:pt x="117" y="0"/>
                        <a:pt x="117" y="0"/>
                        <a:pt x="117" y="0"/>
                      </a:cubicBezTo>
                      <a:cubicBezTo>
                        <a:pt x="117" y="57"/>
                        <a:pt x="117" y="57"/>
                        <a:pt x="117" y="57"/>
                      </a:cubicBezTo>
                      <a:cubicBezTo>
                        <a:pt x="52" y="57"/>
                        <a:pt x="52" y="57"/>
                        <a:pt x="52" y="57"/>
                      </a:cubicBezTo>
                      <a:cubicBezTo>
                        <a:pt x="52" y="9"/>
                        <a:pt x="52" y="9"/>
                        <a:pt x="52" y="9"/>
                      </a:cubicBezTo>
                      <a:cubicBezTo>
                        <a:pt x="52" y="9"/>
                        <a:pt x="52" y="9"/>
                        <a:pt x="52" y="9"/>
                      </a:cubicBezTo>
                      <a:close/>
                      <a:moveTo>
                        <a:pt x="50" y="57"/>
                      </a:moveTo>
                      <a:cubicBezTo>
                        <a:pt x="50" y="9"/>
                        <a:pt x="50" y="9"/>
                        <a:pt x="50" y="9"/>
                      </a:cubicBezTo>
                      <a:cubicBezTo>
                        <a:pt x="0" y="16"/>
                        <a:pt x="0" y="16"/>
                        <a:pt x="0" y="16"/>
                      </a:cubicBezTo>
                      <a:cubicBezTo>
                        <a:pt x="0" y="57"/>
                        <a:pt x="0" y="57"/>
                        <a:pt x="0" y="57"/>
                      </a:cubicBezTo>
                      <a:cubicBezTo>
                        <a:pt x="50" y="57"/>
                        <a:pt x="50" y="57"/>
                        <a:pt x="50" y="57"/>
                      </a:cubicBezTo>
                      <a:cubicBezTo>
                        <a:pt x="50" y="57"/>
                        <a:pt x="50" y="57"/>
                        <a:pt x="50" y="57"/>
                      </a:cubicBezTo>
                      <a:close/>
                      <a:moveTo>
                        <a:pt x="52" y="59"/>
                      </a:moveTo>
                      <a:cubicBezTo>
                        <a:pt x="52" y="108"/>
                        <a:pt x="52" y="108"/>
                        <a:pt x="52" y="108"/>
                      </a:cubicBezTo>
                      <a:cubicBezTo>
                        <a:pt x="117" y="117"/>
                        <a:pt x="117" y="117"/>
                        <a:pt x="117" y="117"/>
                      </a:cubicBezTo>
                      <a:cubicBezTo>
                        <a:pt x="117" y="59"/>
                        <a:pt x="117" y="59"/>
                        <a:pt x="117" y="59"/>
                      </a:cubicBezTo>
                      <a:cubicBezTo>
                        <a:pt x="52" y="59"/>
                        <a:pt x="52" y="59"/>
                        <a:pt x="52" y="59"/>
                      </a:cubicBezTo>
                      <a:cubicBezTo>
                        <a:pt x="52" y="59"/>
                        <a:pt x="52" y="59"/>
                        <a:pt x="52" y="59"/>
                      </a:cubicBezTo>
                      <a:close/>
                      <a:moveTo>
                        <a:pt x="50" y="59"/>
                      </a:moveTo>
                      <a:cubicBezTo>
                        <a:pt x="0" y="59"/>
                        <a:pt x="0" y="59"/>
                        <a:pt x="0" y="59"/>
                      </a:cubicBezTo>
                      <a:cubicBezTo>
                        <a:pt x="0" y="100"/>
                        <a:pt x="0" y="100"/>
                        <a:pt x="0" y="100"/>
                      </a:cubicBezTo>
                      <a:cubicBezTo>
                        <a:pt x="50" y="107"/>
                        <a:pt x="50" y="107"/>
                        <a:pt x="50" y="107"/>
                      </a:cubicBezTo>
                      <a:cubicBezTo>
                        <a:pt x="50" y="59"/>
                        <a:pt x="50" y="59"/>
                        <a:pt x="50" y="59"/>
                      </a:cubicBezTo>
                      <a:cubicBezTo>
                        <a:pt x="50" y="59"/>
                        <a:pt x="50" y="59"/>
                        <a:pt x="50"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defRPr/>
                  </a:pPr>
                  <a:endParaRPr lang="en-US" sz="1399" kern="0" smtClean="0">
                    <a:solidFill>
                      <a:srgbClr val="000000"/>
                    </a:solidFill>
                  </a:endParaRPr>
                </a:p>
              </p:txBody>
            </p:sp>
            <p:sp>
              <p:nvSpPr>
                <p:cNvPr id="220" name="Freeform 14"/>
                <p:cNvSpPr>
                  <a:spLocks noEditPoints="1"/>
                </p:cNvSpPr>
                <p:nvPr/>
              </p:nvSpPr>
              <p:spPr bwMode="auto">
                <a:xfrm>
                  <a:off x="3728197" y="5471141"/>
                  <a:ext cx="157613" cy="157613"/>
                </a:xfrm>
                <a:custGeom>
                  <a:avLst/>
                  <a:gdLst>
                    <a:gd name="T0" fmla="*/ 52 w 117"/>
                    <a:gd name="T1" fmla="*/ 9 h 117"/>
                    <a:gd name="T2" fmla="*/ 117 w 117"/>
                    <a:gd name="T3" fmla="*/ 0 h 117"/>
                    <a:gd name="T4" fmla="*/ 117 w 117"/>
                    <a:gd name="T5" fmla="*/ 57 h 117"/>
                    <a:gd name="T6" fmla="*/ 52 w 117"/>
                    <a:gd name="T7" fmla="*/ 57 h 117"/>
                    <a:gd name="T8" fmla="*/ 52 w 117"/>
                    <a:gd name="T9" fmla="*/ 9 h 117"/>
                    <a:gd name="T10" fmla="*/ 52 w 117"/>
                    <a:gd name="T11" fmla="*/ 9 h 117"/>
                    <a:gd name="T12" fmla="*/ 50 w 117"/>
                    <a:gd name="T13" fmla="*/ 57 h 117"/>
                    <a:gd name="T14" fmla="*/ 50 w 117"/>
                    <a:gd name="T15" fmla="*/ 9 h 117"/>
                    <a:gd name="T16" fmla="*/ 0 w 117"/>
                    <a:gd name="T17" fmla="*/ 16 h 117"/>
                    <a:gd name="T18" fmla="*/ 0 w 117"/>
                    <a:gd name="T19" fmla="*/ 57 h 117"/>
                    <a:gd name="T20" fmla="*/ 50 w 117"/>
                    <a:gd name="T21" fmla="*/ 57 h 117"/>
                    <a:gd name="T22" fmla="*/ 50 w 117"/>
                    <a:gd name="T23" fmla="*/ 57 h 117"/>
                    <a:gd name="T24" fmla="*/ 52 w 117"/>
                    <a:gd name="T25" fmla="*/ 59 h 117"/>
                    <a:gd name="T26" fmla="*/ 52 w 117"/>
                    <a:gd name="T27" fmla="*/ 108 h 117"/>
                    <a:gd name="T28" fmla="*/ 117 w 117"/>
                    <a:gd name="T29" fmla="*/ 117 h 117"/>
                    <a:gd name="T30" fmla="*/ 117 w 117"/>
                    <a:gd name="T31" fmla="*/ 59 h 117"/>
                    <a:gd name="T32" fmla="*/ 52 w 117"/>
                    <a:gd name="T33" fmla="*/ 59 h 117"/>
                    <a:gd name="T34" fmla="*/ 52 w 117"/>
                    <a:gd name="T35" fmla="*/ 59 h 117"/>
                    <a:gd name="T36" fmla="*/ 50 w 117"/>
                    <a:gd name="T37" fmla="*/ 59 h 117"/>
                    <a:gd name="T38" fmla="*/ 0 w 117"/>
                    <a:gd name="T39" fmla="*/ 59 h 117"/>
                    <a:gd name="T40" fmla="*/ 0 w 117"/>
                    <a:gd name="T41" fmla="*/ 100 h 117"/>
                    <a:gd name="T42" fmla="*/ 50 w 117"/>
                    <a:gd name="T43" fmla="*/ 107 h 117"/>
                    <a:gd name="T44" fmla="*/ 50 w 117"/>
                    <a:gd name="T45" fmla="*/ 59 h 117"/>
                    <a:gd name="T46" fmla="*/ 50 w 117"/>
                    <a:gd name="T47"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7">
                      <a:moveTo>
                        <a:pt x="52" y="9"/>
                      </a:moveTo>
                      <a:cubicBezTo>
                        <a:pt x="117" y="0"/>
                        <a:pt x="117" y="0"/>
                        <a:pt x="117" y="0"/>
                      </a:cubicBezTo>
                      <a:cubicBezTo>
                        <a:pt x="117" y="57"/>
                        <a:pt x="117" y="57"/>
                        <a:pt x="117" y="57"/>
                      </a:cubicBezTo>
                      <a:cubicBezTo>
                        <a:pt x="52" y="57"/>
                        <a:pt x="52" y="57"/>
                        <a:pt x="52" y="57"/>
                      </a:cubicBezTo>
                      <a:cubicBezTo>
                        <a:pt x="52" y="9"/>
                        <a:pt x="52" y="9"/>
                        <a:pt x="52" y="9"/>
                      </a:cubicBezTo>
                      <a:cubicBezTo>
                        <a:pt x="52" y="9"/>
                        <a:pt x="52" y="9"/>
                        <a:pt x="52" y="9"/>
                      </a:cubicBezTo>
                      <a:close/>
                      <a:moveTo>
                        <a:pt x="50" y="57"/>
                      </a:moveTo>
                      <a:cubicBezTo>
                        <a:pt x="50" y="9"/>
                        <a:pt x="50" y="9"/>
                        <a:pt x="50" y="9"/>
                      </a:cubicBezTo>
                      <a:cubicBezTo>
                        <a:pt x="0" y="16"/>
                        <a:pt x="0" y="16"/>
                        <a:pt x="0" y="16"/>
                      </a:cubicBezTo>
                      <a:cubicBezTo>
                        <a:pt x="0" y="57"/>
                        <a:pt x="0" y="57"/>
                        <a:pt x="0" y="57"/>
                      </a:cubicBezTo>
                      <a:cubicBezTo>
                        <a:pt x="50" y="57"/>
                        <a:pt x="50" y="57"/>
                        <a:pt x="50" y="57"/>
                      </a:cubicBezTo>
                      <a:cubicBezTo>
                        <a:pt x="50" y="57"/>
                        <a:pt x="50" y="57"/>
                        <a:pt x="50" y="57"/>
                      </a:cubicBezTo>
                      <a:close/>
                      <a:moveTo>
                        <a:pt x="52" y="59"/>
                      </a:moveTo>
                      <a:cubicBezTo>
                        <a:pt x="52" y="108"/>
                        <a:pt x="52" y="108"/>
                        <a:pt x="52" y="108"/>
                      </a:cubicBezTo>
                      <a:cubicBezTo>
                        <a:pt x="117" y="117"/>
                        <a:pt x="117" y="117"/>
                        <a:pt x="117" y="117"/>
                      </a:cubicBezTo>
                      <a:cubicBezTo>
                        <a:pt x="117" y="59"/>
                        <a:pt x="117" y="59"/>
                        <a:pt x="117" y="59"/>
                      </a:cubicBezTo>
                      <a:cubicBezTo>
                        <a:pt x="52" y="59"/>
                        <a:pt x="52" y="59"/>
                        <a:pt x="52" y="59"/>
                      </a:cubicBezTo>
                      <a:cubicBezTo>
                        <a:pt x="52" y="59"/>
                        <a:pt x="52" y="59"/>
                        <a:pt x="52" y="59"/>
                      </a:cubicBezTo>
                      <a:close/>
                      <a:moveTo>
                        <a:pt x="50" y="59"/>
                      </a:moveTo>
                      <a:cubicBezTo>
                        <a:pt x="0" y="59"/>
                        <a:pt x="0" y="59"/>
                        <a:pt x="0" y="59"/>
                      </a:cubicBezTo>
                      <a:cubicBezTo>
                        <a:pt x="0" y="100"/>
                        <a:pt x="0" y="100"/>
                        <a:pt x="0" y="100"/>
                      </a:cubicBezTo>
                      <a:cubicBezTo>
                        <a:pt x="50" y="107"/>
                        <a:pt x="50" y="107"/>
                        <a:pt x="50" y="107"/>
                      </a:cubicBezTo>
                      <a:cubicBezTo>
                        <a:pt x="50" y="59"/>
                        <a:pt x="50" y="59"/>
                        <a:pt x="50" y="59"/>
                      </a:cubicBezTo>
                      <a:cubicBezTo>
                        <a:pt x="50" y="59"/>
                        <a:pt x="50" y="59"/>
                        <a:pt x="50"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defRPr/>
                  </a:pPr>
                  <a:endParaRPr lang="en-US" sz="1399" kern="0" smtClean="0">
                    <a:solidFill>
                      <a:srgbClr val="000000"/>
                    </a:solidFill>
                  </a:endParaRPr>
                </a:p>
              </p:txBody>
            </p:sp>
            <p:sp>
              <p:nvSpPr>
                <p:cNvPr id="221" name="Left Arrow 54"/>
                <p:cNvSpPr/>
                <p:nvPr/>
              </p:nvSpPr>
              <p:spPr>
                <a:xfrm rot="2207639">
                  <a:off x="4796484" y="6104261"/>
                  <a:ext cx="333847" cy="327426"/>
                </a:xfrm>
                <a:prstGeom prst="leftArrow">
                  <a:avLst/>
                </a:prstGeom>
                <a:solidFill>
                  <a:srgbClr val="FFFFFF"/>
                </a:solidFill>
                <a:ln w="10795" cap="flat" cmpd="sng" algn="ctr">
                  <a:noFill/>
                  <a:prstDash val="solid"/>
                </a:ln>
                <a:effectLst/>
              </p:spPr>
              <p:txBody>
                <a:bodyPr rtlCol="0" anchor="ctr"/>
                <a:lstStyle/>
                <a:p>
                  <a:pPr algn="ctr" defTabSz="932289">
                    <a:defRPr/>
                  </a:pPr>
                  <a:endParaRPr lang="en-US" kern="0" smtClean="0">
                    <a:solidFill>
                      <a:prstClr val="white"/>
                    </a:solidFill>
                  </a:endParaRPr>
                </a:p>
              </p:txBody>
            </p:sp>
            <p:sp>
              <p:nvSpPr>
                <p:cNvPr id="222" name="Rectangle 221"/>
                <p:cNvSpPr/>
                <p:nvPr/>
              </p:nvSpPr>
              <p:spPr>
                <a:xfrm>
                  <a:off x="561957" y="5249862"/>
                  <a:ext cx="2206831" cy="646331"/>
                </a:xfrm>
                <a:prstGeom prst="rect">
                  <a:avLst/>
                </a:prstGeom>
                <a:noFill/>
              </p:spPr>
              <p:txBody>
                <a:bodyPr wrap="square">
                  <a:spAutoFit/>
                </a:bodyPr>
                <a:lstStyle/>
                <a:p>
                  <a:pPr defTabSz="914303">
                    <a:lnSpc>
                      <a:spcPct val="90000"/>
                    </a:lnSpc>
                    <a:defRPr/>
                  </a:pPr>
                  <a:r>
                    <a:rPr lang="en-US" sz="2000" kern="0" spc="-30" dirty="0" smtClean="0">
                      <a:solidFill>
                        <a:srgbClr val="FFFFFF"/>
                      </a:solidFill>
                    </a:rPr>
                    <a:t>Optimize for devices</a:t>
                  </a:r>
                </a:p>
              </p:txBody>
            </p:sp>
            <p:sp>
              <p:nvSpPr>
                <p:cNvPr id="225" name="Freeform 9"/>
                <p:cNvSpPr>
                  <a:spLocks noEditPoints="1"/>
                </p:cNvSpPr>
                <p:nvPr/>
              </p:nvSpPr>
              <p:spPr bwMode="black">
                <a:xfrm>
                  <a:off x="295900" y="5277146"/>
                  <a:ext cx="253203" cy="24951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124308" tIns="62153" rIns="124308" bIns="62153" numCol="1" anchor="t" anchorCtr="0" compatLnSpc="1">
                  <a:prstTxWarp prst="textNoShape">
                    <a:avLst/>
                  </a:prstTxWarp>
                </a:bodyPr>
                <a:lstStyle/>
                <a:p>
                  <a:pPr defTabSz="932289">
                    <a:defRPr/>
                  </a:pPr>
                  <a:endParaRPr lang="en-US" sz="1836" kern="0" smtClean="0">
                    <a:solidFill>
                      <a:srgbClr val="505050"/>
                    </a:solidFill>
                  </a:endParaRPr>
                </a:p>
              </p:txBody>
            </p:sp>
          </p:grpSp>
          <p:sp>
            <p:nvSpPr>
              <p:cNvPr id="213" name="Rectangle 212"/>
              <p:cNvSpPr/>
              <p:nvPr/>
            </p:nvSpPr>
            <p:spPr>
              <a:xfrm>
                <a:off x="544984" y="5935034"/>
                <a:ext cx="2042103" cy="646331"/>
              </a:xfrm>
              <a:prstGeom prst="rect">
                <a:avLst/>
              </a:prstGeom>
              <a:noFill/>
            </p:spPr>
            <p:txBody>
              <a:bodyPr wrap="square">
                <a:spAutoFit/>
              </a:bodyPr>
              <a:lstStyle/>
              <a:p>
                <a:pPr defTabSz="914303">
                  <a:lnSpc>
                    <a:spcPct val="90000"/>
                  </a:lnSpc>
                  <a:defRPr/>
                </a:pPr>
                <a:r>
                  <a:rPr lang="en-US" sz="2000" kern="0" spc="-30" dirty="0" smtClean="0">
                    <a:solidFill>
                      <a:srgbClr val="FFFFFF"/>
                    </a:solidFill>
                  </a:rPr>
                  <a:t>Cross-platform mobile</a:t>
                </a:r>
              </a:p>
            </p:txBody>
          </p:sp>
          <p:sp>
            <p:nvSpPr>
              <p:cNvPr id="214" name="Freeform 9"/>
              <p:cNvSpPr>
                <a:spLocks noEditPoints="1"/>
              </p:cNvSpPr>
              <p:nvPr/>
            </p:nvSpPr>
            <p:spPr bwMode="black">
              <a:xfrm>
                <a:off x="278928" y="6011862"/>
                <a:ext cx="253203" cy="24951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124308" tIns="62153" rIns="124308" bIns="62153" numCol="1" anchor="t" anchorCtr="0" compatLnSpc="1">
                <a:prstTxWarp prst="textNoShape">
                  <a:avLst/>
                </a:prstTxWarp>
              </a:bodyPr>
              <a:lstStyle/>
              <a:p>
                <a:pPr defTabSz="932289">
                  <a:defRPr/>
                </a:pPr>
                <a:endParaRPr lang="en-US" sz="1836" kern="0" smtClean="0">
                  <a:solidFill>
                    <a:srgbClr val="505050"/>
                  </a:solidFill>
                </a:endParaRPr>
              </a:p>
            </p:txBody>
          </p:sp>
        </p:grpSp>
      </p:grpSp>
      <p:grpSp>
        <p:nvGrpSpPr>
          <p:cNvPr id="236" name="Group 235"/>
          <p:cNvGrpSpPr/>
          <p:nvPr/>
        </p:nvGrpSpPr>
        <p:grpSpPr>
          <a:xfrm>
            <a:off x="7309092" y="4867871"/>
            <a:ext cx="4975128" cy="1464555"/>
            <a:chOff x="7309092" y="4867871"/>
            <a:chExt cx="4975128" cy="1464555"/>
          </a:xfrm>
        </p:grpSpPr>
        <p:sp>
          <p:nvSpPr>
            <p:cNvPr id="237" name="TextBox 49"/>
            <p:cNvSpPr txBox="1"/>
            <p:nvPr/>
          </p:nvSpPr>
          <p:spPr>
            <a:xfrm rot="3296301">
              <a:off x="7409720" y="5849668"/>
              <a:ext cx="645561" cy="307648"/>
            </a:xfrm>
            <a:prstGeom prst="rect">
              <a:avLst/>
            </a:prstGeom>
            <a:noFill/>
          </p:spPr>
          <p:txBody>
            <a:bodyPr wrap="none" rtlCol="0">
              <a:spAutoFit/>
            </a:bodyPr>
            <a:lstStyle/>
            <a:p>
              <a:pPr defTabSz="932289">
                <a:defRPr/>
              </a:pPr>
              <a:r>
                <a:rPr lang="en-US" sz="1399" kern="0" dirty="0" smtClean="0">
                  <a:solidFill>
                    <a:srgbClr val="FFFFFF"/>
                  </a:solidFill>
                </a:rPr>
                <a:t>AGILE</a:t>
              </a:r>
            </a:p>
          </p:txBody>
        </p:sp>
        <p:sp>
          <p:nvSpPr>
            <p:cNvPr id="238" name="Left Arrow 54"/>
            <p:cNvSpPr/>
            <p:nvPr/>
          </p:nvSpPr>
          <p:spPr>
            <a:xfrm rot="8684898">
              <a:off x="7309092" y="6005000"/>
              <a:ext cx="333847" cy="327426"/>
            </a:xfrm>
            <a:prstGeom prst="leftArrow">
              <a:avLst/>
            </a:prstGeom>
            <a:solidFill>
              <a:srgbClr val="FFFFFF"/>
            </a:solidFill>
            <a:ln w="10795" cap="flat" cmpd="sng" algn="ctr">
              <a:noFill/>
              <a:prstDash val="solid"/>
            </a:ln>
            <a:effectLst/>
          </p:spPr>
          <p:txBody>
            <a:bodyPr rtlCol="0" anchor="ctr"/>
            <a:lstStyle/>
            <a:p>
              <a:pPr algn="ctr" defTabSz="932289">
                <a:defRPr/>
              </a:pPr>
              <a:endParaRPr lang="en-US" kern="0" smtClean="0">
                <a:solidFill>
                  <a:prstClr val="white"/>
                </a:solidFill>
              </a:endParaRPr>
            </a:p>
          </p:txBody>
        </p:sp>
        <p:grpSp>
          <p:nvGrpSpPr>
            <p:cNvPr id="239" name="Group 24"/>
            <p:cNvGrpSpPr>
              <a:grpSpLocks noChangeAspect="1"/>
            </p:cNvGrpSpPr>
            <p:nvPr/>
          </p:nvGrpSpPr>
          <p:grpSpPr>
            <a:xfrm>
              <a:off x="8039449" y="4925876"/>
              <a:ext cx="890843" cy="676984"/>
              <a:chOff x="9042435" y="3246315"/>
              <a:chExt cx="1916924" cy="1456740"/>
            </a:xfrm>
          </p:grpSpPr>
          <p:pic>
            <p:nvPicPr>
              <p:cNvPr id="245" name="Picture 2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2435" y="3246315"/>
                <a:ext cx="1916924" cy="1456740"/>
              </a:xfrm>
              <a:prstGeom prst="rect">
                <a:avLst/>
              </a:prstGeom>
            </p:spPr>
          </p:pic>
          <p:sp>
            <p:nvSpPr>
              <p:cNvPr id="246" name="Oval 245"/>
              <p:cNvSpPr/>
              <p:nvPr/>
            </p:nvSpPr>
            <p:spPr bwMode="auto">
              <a:xfrm>
                <a:off x="9152974" y="3713387"/>
                <a:ext cx="902112" cy="902112"/>
              </a:xfrm>
              <a:prstGeom prst="ellipse">
                <a:avLst/>
              </a:prstGeom>
              <a:noFill/>
              <a:ln w="9525" cap="flat" cmpd="sng" algn="ctr">
                <a:solidFill>
                  <a:srgbClr val="FFFFFF"/>
                </a:solidFill>
                <a:prstDash val="sysDash"/>
                <a:headEnd type="none" w="med" len="med"/>
                <a:tailEnd type="none" w="med" len="med"/>
              </a:ln>
              <a:effectLst/>
            </p:spPr>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856"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Oval 246"/>
              <p:cNvSpPr/>
              <p:nvPr/>
            </p:nvSpPr>
            <p:spPr bwMode="auto">
              <a:xfrm>
                <a:off x="9925009" y="3485753"/>
                <a:ext cx="902112" cy="902112"/>
              </a:xfrm>
              <a:prstGeom prst="ellipse">
                <a:avLst/>
              </a:prstGeom>
              <a:noFill/>
              <a:ln w="9525" cap="flat" cmpd="sng" algn="ctr">
                <a:solidFill>
                  <a:srgbClr val="FFFFFF"/>
                </a:solidFill>
                <a:prstDash val="sysDash"/>
                <a:headEnd type="none" w="med" len="med"/>
                <a:tailEnd type="none" w="med" len="med"/>
              </a:ln>
              <a:effectLst/>
            </p:spPr>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856" kern="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40" name="Group 36"/>
            <p:cNvGrpSpPr>
              <a:grpSpLocks noChangeAspect="1"/>
            </p:cNvGrpSpPr>
            <p:nvPr/>
          </p:nvGrpSpPr>
          <p:grpSpPr>
            <a:xfrm>
              <a:off x="8579191" y="5658328"/>
              <a:ext cx="582738" cy="599596"/>
              <a:chOff x="6121754" y="8412827"/>
              <a:chExt cx="552064" cy="568035"/>
            </a:xfrm>
          </p:grpSpPr>
          <p:sp>
            <p:nvSpPr>
              <p:cNvPr id="243" name="Freeform 242"/>
              <p:cNvSpPr/>
              <p:nvPr/>
            </p:nvSpPr>
            <p:spPr>
              <a:xfrm>
                <a:off x="6229056" y="8481752"/>
                <a:ext cx="444762" cy="380902"/>
              </a:xfrm>
              <a:custGeom>
                <a:avLst/>
                <a:gdLst>
                  <a:gd name="connsiteX0" fmla="*/ 0 w 2484120"/>
                  <a:gd name="connsiteY0" fmla="*/ 1958340 h 1958340"/>
                  <a:gd name="connsiteX1" fmla="*/ 289560 w 2484120"/>
                  <a:gd name="connsiteY1" fmla="*/ 1363980 h 1958340"/>
                  <a:gd name="connsiteX2" fmla="*/ 601980 w 2484120"/>
                  <a:gd name="connsiteY2" fmla="*/ 1958340 h 1958340"/>
                  <a:gd name="connsiteX3" fmla="*/ 739140 w 2484120"/>
                  <a:gd name="connsiteY3" fmla="*/ 769620 h 1958340"/>
                  <a:gd name="connsiteX4" fmla="*/ 1196340 w 2484120"/>
                  <a:gd name="connsiteY4" fmla="*/ 1013460 h 1958340"/>
                  <a:gd name="connsiteX5" fmla="*/ 1379220 w 2484120"/>
                  <a:gd name="connsiteY5" fmla="*/ 403860 h 1958340"/>
                  <a:gd name="connsiteX6" fmla="*/ 1737360 w 2484120"/>
                  <a:gd name="connsiteY6" fmla="*/ 533400 h 1958340"/>
                  <a:gd name="connsiteX7" fmla="*/ 2065020 w 2484120"/>
                  <a:gd name="connsiteY7" fmla="*/ 0 h 1958340"/>
                  <a:gd name="connsiteX8" fmla="*/ 2484120 w 2484120"/>
                  <a:gd name="connsiteY8" fmla="*/ 403860 h 1958340"/>
                  <a:gd name="connsiteX0" fmla="*/ 0 w 2065020"/>
                  <a:gd name="connsiteY0" fmla="*/ 1958340 h 1958340"/>
                  <a:gd name="connsiteX1" fmla="*/ 289560 w 2065020"/>
                  <a:gd name="connsiteY1" fmla="*/ 1363980 h 1958340"/>
                  <a:gd name="connsiteX2" fmla="*/ 601980 w 2065020"/>
                  <a:gd name="connsiteY2" fmla="*/ 1958340 h 1958340"/>
                  <a:gd name="connsiteX3" fmla="*/ 739140 w 2065020"/>
                  <a:gd name="connsiteY3" fmla="*/ 769620 h 1958340"/>
                  <a:gd name="connsiteX4" fmla="*/ 1196340 w 2065020"/>
                  <a:gd name="connsiteY4" fmla="*/ 1013460 h 1958340"/>
                  <a:gd name="connsiteX5" fmla="*/ 1379220 w 2065020"/>
                  <a:gd name="connsiteY5" fmla="*/ 403860 h 1958340"/>
                  <a:gd name="connsiteX6" fmla="*/ 1737360 w 2065020"/>
                  <a:gd name="connsiteY6" fmla="*/ 533400 h 1958340"/>
                  <a:gd name="connsiteX7" fmla="*/ 2065020 w 2065020"/>
                  <a:gd name="connsiteY7" fmla="*/ 0 h 1958340"/>
                  <a:gd name="connsiteX0" fmla="*/ 0 w 2065020"/>
                  <a:gd name="connsiteY0" fmla="*/ 1988786 h 1988786"/>
                  <a:gd name="connsiteX1" fmla="*/ 289560 w 2065020"/>
                  <a:gd name="connsiteY1" fmla="*/ 1394426 h 1988786"/>
                  <a:gd name="connsiteX2" fmla="*/ 601980 w 2065020"/>
                  <a:gd name="connsiteY2" fmla="*/ 1988786 h 1988786"/>
                  <a:gd name="connsiteX3" fmla="*/ 739140 w 2065020"/>
                  <a:gd name="connsiteY3" fmla="*/ 800066 h 1988786"/>
                  <a:gd name="connsiteX4" fmla="*/ 1196340 w 2065020"/>
                  <a:gd name="connsiteY4" fmla="*/ 1043906 h 1988786"/>
                  <a:gd name="connsiteX5" fmla="*/ 1512358 w 2065020"/>
                  <a:gd name="connsiteY5" fmla="*/ 0 h 1988786"/>
                  <a:gd name="connsiteX6" fmla="*/ 1737360 w 2065020"/>
                  <a:gd name="connsiteY6" fmla="*/ 563846 h 1988786"/>
                  <a:gd name="connsiteX7" fmla="*/ 2065020 w 2065020"/>
                  <a:gd name="connsiteY7" fmla="*/ 30446 h 1988786"/>
                  <a:gd name="connsiteX0" fmla="*/ 0 w 2065020"/>
                  <a:gd name="connsiteY0" fmla="*/ 1988786 h 1988786"/>
                  <a:gd name="connsiteX1" fmla="*/ 289560 w 2065020"/>
                  <a:gd name="connsiteY1" fmla="*/ 1394426 h 1988786"/>
                  <a:gd name="connsiteX2" fmla="*/ 601980 w 2065020"/>
                  <a:gd name="connsiteY2" fmla="*/ 1988786 h 1988786"/>
                  <a:gd name="connsiteX3" fmla="*/ 739140 w 2065020"/>
                  <a:gd name="connsiteY3" fmla="*/ 800066 h 1988786"/>
                  <a:gd name="connsiteX4" fmla="*/ 1157182 w 2065020"/>
                  <a:gd name="connsiteY4" fmla="*/ 771202 h 1988786"/>
                  <a:gd name="connsiteX5" fmla="*/ 1512358 w 2065020"/>
                  <a:gd name="connsiteY5" fmla="*/ 0 h 1988786"/>
                  <a:gd name="connsiteX6" fmla="*/ 1737360 w 2065020"/>
                  <a:gd name="connsiteY6" fmla="*/ 563846 h 1988786"/>
                  <a:gd name="connsiteX7" fmla="*/ 2065020 w 2065020"/>
                  <a:gd name="connsiteY7" fmla="*/ 30446 h 1988786"/>
                  <a:gd name="connsiteX0" fmla="*/ 0 w 2065020"/>
                  <a:gd name="connsiteY0" fmla="*/ 1988786 h 1988786"/>
                  <a:gd name="connsiteX1" fmla="*/ 289560 w 2065020"/>
                  <a:gd name="connsiteY1" fmla="*/ 1394426 h 1988786"/>
                  <a:gd name="connsiteX2" fmla="*/ 601980 w 2065020"/>
                  <a:gd name="connsiteY2" fmla="*/ 1988786 h 1988786"/>
                  <a:gd name="connsiteX3" fmla="*/ 731309 w 2065020"/>
                  <a:gd name="connsiteY3" fmla="*/ 739464 h 1988786"/>
                  <a:gd name="connsiteX4" fmla="*/ 1157182 w 2065020"/>
                  <a:gd name="connsiteY4" fmla="*/ 771202 h 1988786"/>
                  <a:gd name="connsiteX5" fmla="*/ 1512358 w 2065020"/>
                  <a:gd name="connsiteY5" fmla="*/ 0 h 1988786"/>
                  <a:gd name="connsiteX6" fmla="*/ 1737360 w 2065020"/>
                  <a:gd name="connsiteY6" fmla="*/ 563846 h 1988786"/>
                  <a:gd name="connsiteX7" fmla="*/ 2065020 w 2065020"/>
                  <a:gd name="connsiteY7" fmla="*/ 30446 h 1988786"/>
                  <a:gd name="connsiteX0" fmla="*/ 0 w 2065020"/>
                  <a:gd name="connsiteY0" fmla="*/ 1988786 h 1988786"/>
                  <a:gd name="connsiteX1" fmla="*/ 289560 w 2065020"/>
                  <a:gd name="connsiteY1" fmla="*/ 1394426 h 1988786"/>
                  <a:gd name="connsiteX2" fmla="*/ 601980 w 2065020"/>
                  <a:gd name="connsiteY2" fmla="*/ 1988786 h 1988786"/>
                  <a:gd name="connsiteX3" fmla="*/ 731309 w 2065020"/>
                  <a:gd name="connsiteY3" fmla="*/ 769764 h 1988786"/>
                  <a:gd name="connsiteX4" fmla="*/ 1157182 w 2065020"/>
                  <a:gd name="connsiteY4" fmla="*/ 771202 h 1988786"/>
                  <a:gd name="connsiteX5" fmla="*/ 1512358 w 2065020"/>
                  <a:gd name="connsiteY5" fmla="*/ 0 h 1988786"/>
                  <a:gd name="connsiteX6" fmla="*/ 1737360 w 2065020"/>
                  <a:gd name="connsiteY6" fmla="*/ 563846 h 1988786"/>
                  <a:gd name="connsiteX7" fmla="*/ 2065020 w 2065020"/>
                  <a:gd name="connsiteY7" fmla="*/ 30446 h 1988786"/>
                  <a:gd name="connsiteX0" fmla="*/ 0 w 2065020"/>
                  <a:gd name="connsiteY0" fmla="*/ 1988786 h 1988786"/>
                  <a:gd name="connsiteX1" fmla="*/ 422698 w 2065020"/>
                  <a:gd name="connsiteY1" fmla="*/ 1404526 h 1988786"/>
                  <a:gd name="connsiteX2" fmla="*/ 601980 w 2065020"/>
                  <a:gd name="connsiteY2" fmla="*/ 1988786 h 1988786"/>
                  <a:gd name="connsiteX3" fmla="*/ 731309 w 2065020"/>
                  <a:gd name="connsiteY3" fmla="*/ 769764 h 1988786"/>
                  <a:gd name="connsiteX4" fmla="*/ 1157182 w 2065020"/>
                  <a:gd name="connsiteY4" fmla="*/ 771202 h 1988786"/>
                  <a:gd name="connsiteX5" fmla="*/ 1512358 w 2065020"/>
                  <a:gd name="connsiteY5" fmla="*/ 0 h 1988786"/>
                  <a:gd name="connsiteX6" fmla="*/ 1737360 w 2065020"/>
                  <a:gd name="connsiteY6" fmla="*/ 563846 h 1988786"/>
                  <a:gd name="connsiteX7" fmla="*/ 2065020 w 2065020"/>
                  <a:gd name="connsiteY7" fmla="*/ 30446 h 1988786"/>
                  <a:gd name="connsiteX0" fmla="*/ 0 w 2065020"/>
                  <a:gd name="connsiteY0" fmla="*/ 1988786 h 1988786"/>
                  <a:gd name="connsiteX1" fmla="*/ 422698 w 2065020"/>
                  <a:gd name="connsiteY1" fmla="*/ 1404526 h 1988786"/>
                  <a:gd name="connsiteX2" fmla="*/ 601980 w 2065020"/>
                  <a:gd name="connsiteY2" fmla="*/ 1867584 h 1988786"/>
                  <a:gd name="connsiteX3" fmla="*/ 731309 w 2065020"/>
                  <a:gd name="connsiteY3" fmla="*/ 769764 h 1988786"/>
                  <a:gd name="connsiteX4" fmla="*/ 1157182 w 2065020"/>
                  <a:gd name="connsiteY4" fmla="*/ 771202 h 1988786"/>
                  <a:gd name="connsiteX5" fmla="*/ 1512358 w 2065020"/>
                  <a:gd name="connsiteY5" fmla="*/ 0 h 1988786"/>
                  <a:gd name="connsiteX6" fmla="*/ 1737360 w 2065020"/>
                  <a:gd name="connsiteY6" fmla="*/ 563846 h 1988786"/>
                  <a:gd name="connsiteX7" fmla="*/ 2065020 w 2065020"/>
                  <a:gd name="connsiteY7" fmla="*/ 30446 h 1988786"/>
                  <a:gd name="connsiteX0" fmla="*/ 0 w 2065020"/>
                  <a:gd name="connsiteY0" fmla="*/ 1988786 h 1988786"/>
                  <a:gd name="connsiteX1" fmla="*/ 422698 w 2065020"/>
                  <a:gd name="connsiteY1" fmla="*/ 1404526 h 1988786"/>
                  <a:gd name="connsiteX2" fmla="*/ 594149 w 2065020"/>
                  <a:gd name="connsiteY2" fmla="*/ 1766583 h 1988786"/>
                  <a:gd name="connsiteX3" fmla="*/ 731309 w 2065020"/>
                  <a:gd name="connsiteY3" fmla="*/ 769764 h 1988786"/>
                  <a:gd name="connsiteX4" fmla="*/ 1157182 w 2065020"/>
                  <a:gd name="connsiteY4" fmla="*/ 771202 h 1988786"/>
                  <a:gd name="connsiteX5" fmla="*/ 1512358 w 2065020"/>
                  <a:gd name="connsiteY5" fmla="*/ 0 h 1988786"/>
                  <a:gd name="connsiteX6" fmla="*/ 1737360 w 2065020"/>
                  <a:gd name="connsiteY6" fmla="*/ 563846 h 1988786"/>
                  <a:gd name="connsiteX7" fmla="*/ 2065020 w 2065020"/>
                  <a:gd name="connsiteY7" fmla="*/ 30446 h 1988786"/>
                  <a:gd name="connsiteX0" fmla="*/ 0 w 2065020"/>
                  <a:gd name="connsiteY0" fmla="*/ 1988786 h 1988786"/>
                  <a:gd name="connsiteX1" fmla="*/ 422698 w 2065020"/>
                  <a:gd name="connsiteY1" fmla="*/ 1404526 h 1988786"/>
                  <a:gd name="connsiteX2" fmla="*/ 601980 w 2065020"/>
                  <a:gd name="connsiteY2" fmla="*/ 1806983 h 1988786"/>
                  <a:gd name="connsiteX3" fmla="*/ 731309 w 2065020"/>
                  <a:gd name="connsiteY3" fmla="*/ 769764 h 1988786"/>
                  <a:gd name="connsiteX4" fmla="*/ 1157182 w 2065020"/>
                  <a:gd name="connsiteY4" fmla="*/ 771202 h 1988786"/>
                  <a:gd name="connsiteX5" fmla="*/ 1512358 w 2065020"/>
                  <a:gd name="connsiteY5" fmla="*/ 0 h 1988786"/>
                  <a:gd name="connsiteX6" fmla="*/ 1737360 w 2065020"/>
                  <a:gd name="connsiteY6" fmla="*/ 563846 h 1988786"/>
                  <a:gd name="connsiteX7" fmla="*/ 2065020 w 2065020"/>
                  <a:gd name="connsiteY7" fmla="*/ 30446 h 1988786"/>
                  <a:gd name="connsiteX0" fmla="*/ 0 w 2065020"/>
                  <a:gd name="connsiteY0" fmla="*/ 1988786 h 1988786"/>
                  <a:gd name="connsiteX1" fmla="*/ 414865 w 2065020"/>
                  <a:gd name="connsiteY1" fmla="*/ 1434827 h 1988786"/>
                  <a:gd name="connsiteX2" fmla="*/ 601980 w 2065020"/>
                  <a:gd name="connsiteY2" fmla="*/ 1806983 h 1988786"/>
                  <a:gd name="connsiteX3" fmla="*/ 731309 w 2065020"/>
                  <a:gd name="connsiteY3" fmla="*/ 769764 h 1988786"/>
                  <a:gd name="connsiteX4" fmla="*/ 1157182 w 2065020"/>
                  <a:gd name="connsiteY4" fmla="*/ 771202 h 1988786"/>
                  <a:gd name="connsiteX5" fmla="*/ 1512358 w 2065020"/>
                  <a:gd name="connsiteY5" fmla="*/ 0 h 1988786"/>
                  <a:gd name="connsiteX6" fmla="*/ 1737360 w 2065020"/>
                  <a:gd name="connsiteY6" fmla="*/ 563846 h 1988786"/>
                  <a:gd name="connsiteX7" fmla="*/ 2065020 w 2065020"/>
                  <a:gd name="connsiteY7" fmla="*/ 30446 h 1988786"/>
                  <a:gd name="connsiteX0" fmla="*/ 0 w 1737360"/>
                  <a:gd name="connsiteY0" fmla="*/ 1988786 h 1988786"/>
                  <a:gd name="connsiteX1" fmla="*/ 414865 w 1737360"/>
                  <a:gd name="connsiteY1" fmla="*/ 1434827 h 1988786"/>
                  <a:gd name="connsiteX2" fmla="*/ 601980 w 1737360"/>
                  <a:gd name="connsiteY2" fmla="*/ 1806983 h 1988786"/>
                  <a:gd name="connsiteX3" fmla="*/ 731309 w 1737360"/>
                  <a:gd name="connsiteY3" fmla="*/ 769764 h 1988786"/>
                  <a:gd name="connsiteX4" fmla="*/ 1157182 w 1737360"/>
                  <a:gd name="connsiteY4" fmla="*/ 771202 h 1988786"/>
                  <a:gd name="connsiteX5" fmla="*/ 1512358 w 1737360"/>
                  <a:gd name="connsiteY5" fmla="*/ 0 h 1988786"/>
                  <a:gd name="connsiteX6" fmla="*/ 1737360 w 1737360"/>
                  <a:gd name="connsiteY6" fmla="*/ 563846 h 1988786"/>
                  <a:gd name="connsiteX0" fmla="*/ 0 w 1753023"/>
                  <a:gd name="connsiteY0" fmla="*/ 1988786 h 1988786"/>
                  <a:gd name="connsiteX1" fmla="*/ 414865 w 1753023"/>
                  <a:gd name="connsiteY1" fmla="*/ 1434827 h 1988786"/>
                  <a:gd name="connsiteX2" fmla="*/ 601980 w 1753023"/>
                  <a:gd name="connsiteY2" fmla="*/ 1806983 h 1988786"/>
                  <a:gd name="connsiteX3" fmla="*/ 731309 w 1753023"/>
                  <a:gd name="connsiteY3" fmla="*/ 769764 h 1988786"/>
                  <a:gd name="connsiteX4" fmla="*/ 1157182 w 1753023"/>
                  <a:gd name="connsiteY4" fmla="*/ 771202 h 1988786"/>
                  <a:gd name="connsiteX5" fmla="*/ 1512358 w 1753023"/>
                  <a:gd name="connsiteY5" fmla="*/ 0 h 1988786"/>
                  <a:gd name="connsiteX6" fmla="*/ 1753023 w 1753023"/>
                  <a:gd name="connsiteY6" fmla="*/ 816350 h 1988786"/>
                  <a:gd name="connsiteX0" fmla="*/ 0 w 1753023"/>
                  <a:gd name="connsiteY0" fmla="*/ 1877685 h 1877685"/>
                  <a:gd name="connsiteX1" fmla="*/ 414865 w 1753023"/>
                  <a:gd name="connsiteY1" fmla="*/ 1323726 h 1877685"/>
                  <a:gd name="connsiteX2" fmla="*/ 601980 w 1753023"/>
                  <a:gd name="connsiteY2" fmla="*/ 1695882 h 1877685"/>
                  <a:gd name="connsiteX3" fmla="*/ 731309 w 1753023"/>
                  <a:gd name="connsiteY3" fmla="*/ 658663 h 1877685"/>
                  <a:gd name="connsiteX4" fmla="*/ 1157182 w 1753023"/>
                  <a:gd name="connsiteY4" fmla="*/ 660101 h 1877685"/>
                  <a:gd name="connsiteX5" fmla="*/ 1496695 w 1753023"/>
                  <a:gd name="connsiteY5" fmla="*/ 0 h 1877685"/>
                  <a:gd name="connsiteX6" fmla="*/ 1753023 w 1753023"/>
                  <a:gd name="connsiteY6" fmla="*/ 705249 h 1877685"/>
                  <a:gd name="connsiteX0" fmla="*/ 0 w 1753023"/>
                  <a:gd name="connsiteY0" fmla="*/ 1847386 h 1847386"/>
                  <a:gd name="connsiteX1" fmla="*/ 414865 w 1753023"/>
                  <a:gd name="connsiteY1" fmla="*/ 1293427 h 1847386"/>
                  <a:gd name="connsiteX2" fmla="*/ 601980 w 1753023"/>
                  <a:gd name="connsiteY2" fmla="*/ 1665583 h 1847386"/>
                  <a:gd name="connsiteX3" fmla="*/ 731309 w 1753023"/>
                  <a:gd name="connsiteY3" fmla="*/ 628364 h 1847386"/>
                  <a:gd name="connsiteX4" fmla="*/ 1157182 w 1753023"/>
                  <a:gd name="connsiteY4" fmla="*/ 629802 h 1847386"/>
                  <a:gd name="connsiteX5" fmla="*/ 1512358 w 1753023"/>
                  <a:gd name="connsiteY5" fmla="*/ 0 h 1847386"/>
                  <a:gd name="connsiteX6" fmla="*/ 1753023 w 1753023"/>
                  <a:gd name="connsiteY6" fmla="*/ 674950 h 1847386"/>
                  <a:gd name="connsiteX0" fmla="*/ 0 w 1666876"/>
                  <a:gd name="connsiteY0" fmla="*/ 1736283 h 1736283"/>
                  <a:gd name="connsiteX1" fmla="*/ 328718 w 1666876"/>
                  <a:gd name="connsiteY1" fmla="*/ 1293427 h 1736283"/>
                  <a:gd name="connsiteX2" fmla="*/ 515833 w 1666876"/>
                  <a:gd name="connsiteY2" fmla="*/ 1665583 h 1736283"/>
                  <a:gd name="connsiteX3" fmla="*/ 645162 w 1666876"/>
                  <a:gd name="connsiteY3" fmla="*/ 628364 h 1736283"/>
                  <a:gd name="connsiteX4" fmla="*/ 1071035 w 1666876"/>
                  <a:gd name="connsiteY4" fmla="*/ 629802 h 1736283"/>
                  <a:gd name="connsiteX5" fmla="*/ 1426211 w 1666876"/>
                  <a:gd name="connsiteY5" fmla="*/ 0 h 1736283"/>
                  <a:gd name="connsiteX6" fmla="*/ 1666876 w 1666876"/>
                  <a:gd name="connsiteY6" fmla="*/ 674950 h 1736283"/>
                  <a:gd name="connsiteX0" fmla="*/ 0 w 1635550"/>
                  <a:gd name="connsiteY0" fmla="*/ 1700932 h 1700932"/>
                  <a:gd name="connsiteX1" fmla="*/ 297392 w 1635550"/>
                  <a:gd name="connsiteY1" fmla="*/ 1293427 h 1700932"/>
                  <a:gd name="connsiteX2" fmla="*/ 484507 w 1635550"/>
                  <a:gd name="connsiteY2" fmla="*/ 1665583 h 1700932"/>
                  <a:gd name="connsiteX3" fmla="*/ 613836 w 1635550"/>
                  <a:gd name="connsiteY3" fmla="*/ 628364 h 1700932"/>
                  <a:gd name="connsiteX4" fmla="*/ 1039709 w 1635550"/>
                  <a:gd name="connsiteY4" fmla="*/ 629802 h 1700932"/>
                  <a:gd name="connsiteX5" fmla="*/ 1394885 w 1635550"/>
                  <a:gd name="connsiteY5" fmla="*/ 0 h 1700932"/>
                  <a:gd name="connsiteX6" fmla="*/ 1635550 w 1635550"/>
                  <a:gd name="connsiteY6" fmla="*/ 674950 h 1700932"/>
                  <a:gd name="connsiteX0" fmla="*/ 0 w 1635550"/>
                  <a:gd name="connsiteY0" fmla="*/ 1700932 h 1700932"/>
                  <a:gd name="connsiteX1" fmla="*/ 313056 w 1635550"/>
                  <a:gd name="connsiteY1" fmla="*/ 1308576 h 1700932"/>
                  <a:gd name="connsiteX2" fmla="*/ 484507 w 1635550"/>
                  <a:gd name="connsiteY2" fmla="*/ 1665583 h 1700932"/>
                  <a:gd name="connsiteX3" fmla="*/ 613836 w 1635550"/>
                  <a:gd name="connsiteY3" fmla="*/ 628364 h 1700932"/>
                  <a:gd name="connsiteX4" fmla="*/ 1039709 w 1635550"/>
                  <a:gd name="connsiteY4" fmla="*/ 629802 h 1700932"/>
                  <a:gd name="connsiteX5" fmla="*/ 1394885 w 1635550"/>
                  <a:gd name="connsiteY5" fmla="*/ 0 h 1700932"/>
                  <a:gd name="connsiteX6" fmla="*/ 1635550 w 1635550"/>
                  <a:gd name="connsiteY6" fmla="*/ 674950 h 170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550" h="1700932">
                    <a:moveTo>
                      <a:pt x="0" y="1700932"/>
                    </a:moveTo>
                    <a:lnTo>
                      <a:pt x="313056" y="1308576"/>
                    </a:lnTo>
                    <a:lnTo>
                      <a:pt x="484507" y="1665583"/>
                    </a:lnTo>
                    <a:lnTo>
                      <a:pt x="613836" y="628364"/>
                    </a:lnTo>
                    <a:lnTo>
                      <a:pt x="1039709" y="629802"/>
                    </a:lnTo>
                    <a:lnTo>
                      <a:pt x="1394885" y="0"/>
                    </a:lnTo>
                    <a:lnTo>
                      <a:pt x="1635550" y="674950"/>
                    </a:lnTo>
                  </a:path>
                </a:pathLst>
              </a:custGeom>
              <a:noFill/>
              <a:ln w="38100" cap="sq" cmpd="sng" algn="ctr">
                <a:solidFill>
                  <a:srgbClr val="FFFFFF"/>
                </a:solidFill>
                <a:prstDash val="solid"/>
                <a:miter lim="800000"/>
                <a:tailEnd type="none"/>
              </a:ln>
              <a:effectLst/>
            </p:spPr>
            <p:txBody>
              <a:bodyPr rtlCol="0" anchor="ctr"/>
              <a:lstStyle/>
              <a:p>
                <a:pPr algn="ctr" defTabSz="914400">
                  <a:defRPr/>
                </a:pPr>
                <a:endParaRPr lang="en-US" sz="1873" kern="0" smtClean="0">
                  <a:solidFill>
                    <a:prstClr val="black"/>
                  </a:solidFill>
                </a:endParaRPr>
              </a:p>
            </p:txBody>
          </p:sp>
          <p:sp>
            <p:nvSpPr>
              <p:cNvPr id="244" name="Rectangle 6"/>
              <p:cNvSpPr/>
              <p:nvPr/>
            </p:nvSpPr>
            <p:spPr bwMode="auto">
              <a:xfrm>
                <a:off x="6121754" y="8412827"/>
                <a:ext cx="470342" cy="568035"/>
              </a:xfrm>
              <a:custGeom>
                <a:avLst/>
                <a:gdLst/>
                <a:ahLst/>
                <a:cxnLst/>
                <a:rect l="l" t="t" r="r" b="b"/>
                <a:pathLst>
                  <a:path w="378568" h="457200">
                    <a:moveTo>
                      <a:pt x="0" y="0"/>
                    </a:moveTo>
                    <a:lnTo>
                      <a:pt x="37468" y="0"/>
                    </a:lnTo>
                    <a:lnTo>
                      <a:pt x="37468" y="420624"/>
                    </a:lnTo>
                    <a:lnTo>
                      <a:pt x="378568" y="420624"/>
                    </a:lnTo>
                    <a:lnTo>
                      <a:pt x="378568" y="457200"/>
                    </a:lnTo>
                    <a:lnTo>
                      <a:pt x="37468" y="457200"/>
                    </a:lnTo>
                    <a:lnTo>
                      <a:pt x="12808" y="457200"/>
                    </a:lnTo>
                    <a:lnTo>
                      <a:pt x="0" y="457200"/>
                    </a:lnTo>
                    <a:close/>
                  </a:path>
                </a:pathLst>
              </a:custGeom>
              <a:solidFill>
                <a:srgbClr val="FFFFFF"/>
              </a:solidFill>
              <a:ln w="3175" cap="flat" cmpd="sng" algn="ctr">
                <a:noFill/>
                <a:prstDash val="solid"/>
                <a:headEnd type="none" w="med" len="med"/>
                <a:tailEnd type="none" w="med" len="med"/>
              </a:ln>
              <a:effectLst/>
            </p:spPr>
            <p:txBody>
              <a:bodyPr rot="0" spcFirstLastPara="0" vertOverflow="overflow" horzOverflow="overflow" vert="horz" wrap="square" lIns="95117" tIns="47558" rIns="95117" bIns="47558" numCol="1" spcCol="0" rtlCol="0" fromWordArt="0" anchor="t" anchorCtr="0" forceAA="0" compatLnSpc="1">
                <a:prstTxWarp prst="textNoShape">
                  <a:avLst/>
                </a:prstTxWarp>
                <a:noAutofit/>
              </a:bodyPr>
              <a:lstStyle/>
              <a:p>
                <a:pPr algn="ctr" defTabSz="969953" fontAlgn="base">
                  <a:spcBef>
                    <a:spcPct val="0"/>
                  </a:spcBef>
                  <a:spcAft>
                    <a:spcPct val="0"/>
                  </a:spcAft>
                  <a:defRPr/>
                </a:pPr>
                <a:endParaRPr lang="en-US" sz="2497" kern="0" dirty="0" err="1" smtClean="0">
                  <a:ln>
                    <a:solidFill>
                      <a:srgbClr val="FFFFFF">
                        <a:alpha val="0"/>
                      </a:srgbClr>
                    </a:solidFill>
                  </a:ln>
                  <a:solidFill>
                    <a:srgbClr val="FFFFFF"/>
                  </a:solidFill>
                  <a:ea typeface="Segoe UI" pitchFamily="34" charset="0"/>
                  <a:cs typeface="Segoe UI" pitchFamily="34" charset="0"/>
                </a:endParaRPr>
              </a:p>
            </p:txBody>
          </p:sp>
        </p:grpSp>
        <p:sp>
          <p:nvSpPr>
            <p:cNvPr id="241" name="Rectangle 240"/>
            <p:cNvSpPr/>
            <p:nvPr/>
          </p:nvSpPr>
          <p:spPr>
            <a:xfrm>
              <a:off x="10025535" y="4867871"/>
              <a:ext cx="2258685" cy="646331"/>
            </a:xfrm>
            <a:prstGeom prst="rect">
              <a:avLst/>
            </a:prstGeom>
            <a:noFill/>
          </p:spPr>
          <p:txBody>
            <a:bodyPr wrap="square">
              <a:spAutoFit/>
            </a:bodyPr>
            <a:lstStyle/>
            <a:p>
              <a:pPr defTabSz="914303">
                <a:lnSpc>
                  <a:spcPct val="90000"/>
                </a:lnSpc>
              </a:pPr>
              <a:r>
                <a:rPr lang="en-US" sz="2000" kern="0" spc="-30" dirty="0" smtClean="0">
                  <a:solidFill>
                    <a:srgbClr val="FFFFFF"/>
                  </a:solidFill>
                </a:rPr>
                <a:t>Development</a:t>
              </a:r>
            </a:p>
            <a:p>
              <a:pPr defTabSz="914303">
                <a:lnSpc>
                  <a:spcPct val="90000"/>
                </a:lnSpc>
              </a:pPr>
              <a:r>
                <a:rPr lang="en-US" sz="2000" kern="0" spc="-30" dirty="0" smtClean="0">
                  <a:solidFill>
                    <a:srgbClr val="FFFFFF"/>
                  </a:solidFill>
                </a:rPr>
                <a:t>agility</a:t>
              </a:r>
              <a:endParaRPr lang="en-US" sz="2000" kern="0" spc="-30" dirty="0">
                <a:solidFill>
                  <a:srgbClr val="FFFFFF"/>
                </a:solidFill>
              </a:endParaRPr>
            </a:p>
          </p:txBody>
        </p:sp>
        <p:sp>
          <p:nvSpPr>
            <p:cNvPr id="242" name="Freeform 9"/>
            <p:cNvSpPr>
              <a:spLocks noEditPoints="1"/>
            </p:cNvSpPr>
            <p:nvPr/>
          </p:nvSpPr>
          <p:spPr bwMode="black">
            <a:xfrm>
              <a:off x="9773395" y="4924182"/>
              <a:ext cx="253203" cy="24951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124308" tIns="62153" rIns="124308" bIns="62153" numCol="1" anchor="t" anchorCtr="0" compatLnSpc="1">
              <a:prstTxWarp prst="textNoShape">
                <a:avLst/>
              </a:prstTxWarp>
            </a:bodyPr>
            <a:lstStyle/>
            <a:p>
              <a:pPr defTabSz="932289">
                <a:defRPr/>
              </a:pPr>
              <a:endParaRPr lang="en-US" sz="1836" kern="0" smtClean="0">
                <a:solidFill>
                  <a:srgbClr val="505050"/>
                </a:solidFill>
              </a:endParaRPr>
            </a:p>
          </p:txBody>
        </p:sp>
      </p:grpSp>
      <p:grpSp>
        <p:nvGrpSpPr>
          <p:cNvPr id="248" name="Group 247"/>
          <p:cNvGrpSpPr/>
          <p:nvPr/>
        </p:nvGrpSpPr>
        <p:grpSpPr>
          <a:xfrm>
            <a:off x="4791701" y="1973262"/>
            <a:ext cx="4283965" cy="3748958"/>
            <a:chOff x="4791701" y="1973262"/>
            <a:chExt cx="4283965" cy="3748958"/>
          </a:xfrm>
        </p:grpSpPr>
        <p:sp>
          <p:nvSpPr>
            <p:cNvPr id="249" name="Left Arrow 54"/>
            <p:cNvSpPr/>
            <p:nvPr/>
          </p:nvSpPr>
          <p:spPr>
            <a:xfrm rot="5400000">
              <a:off x="6111265" y="5391584"/>
              <a:ext cx="333847" cy="327426"/>
            </a:xfrm>
            <a:prstGeom prst="leftArrow">
              <a:avLst/>
            </a:prstGeom>
            <a:solidFill>
              <a:srgbClr val="FFFFFF"/>
            </a:solidFill>
            <a:ln w="10795" cap="flat" cmpd="sng" algn="ctr">
              <a:noFill/>
              <a:prstDash val="solid"/>
            </a:ln>
            <a:effectLst/>
          </p:spPr>
          <p:txBody>
            <a:bodyPr rtlCol="0" anchor="ctr"/>
            <a:lstStyle/>
            <a:p>
              <a:pPr algn="ctr" defTabSz="932289">
                <a:defRPr/>
              </a:pPr>
              <a:endParaRPr lang="en-US" kern="0" smtClean="0">
                <a:solidFill>
                  <a:prstClr val="white"/>
                </a:solidFill>
              </a:endParaRPr>
            </a:p>
          </p:txBody>
        </p:sp>
        <p:sp>
          <p:nvSpPr>
            <p:cNvPr id="250" name="TextBox 49"/>
            <p:cNvSpPr txBox="1"/>
            <p:nvPr/>
          </p:nvSpPr>
          <p:spPr>
            <a:xfrm>
              <a:off x="5601015" y="5114957"/>
              <a:ext cx="1269899" cy="307648"/>
            </a:xfrm>
            <a:prstGeom prst="rect">
              <a:avLst/>
            </a:prstGeom>
            <a:noFill/>
          </p:spPr>
          <p:txBody>
            <a:bodyPr wrap="none" rtlCol="0">
              <a:spAutoFit/>
            </a:bodyPr>
            <a:lstStyle/>
            <a:p>
              <a:pPr defTabSz="932289">
                <a:defRPr/>
              </a:pPr>
              <a:r>
                <a:rPr lang="en-US" sz="1399" kern="0" dirty="0" smtClean="0">
                  <a:solidFill>
                    <a:srgbClr val="FFFFFF"/>
                  </a:solidFill>
                </a:rPr>
                <a:t>CLOUD-FIRST</a:t>
              </a:r>
            </a:p>
          </p:txBody>
        </p:sp>
        <p:sp>
          <p:nvSpPr>
            <p:cNvPr id="251" name="Oval 2"/>
            <p:cNvSpPr>
              <a:spLocks/>
            </p:cNvSpPr>
            <p:nvPr/>
          </p:nvSpPr>
          <p:spPr bwMode="auto">
            <a:xfrm>
              <a:off x="5184534" y="3524608"/>
              <a:ext cx="2315649" cy="1104473"/>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111" fontAlgn="base">
                <a:spcBef>
                  <a:spcPct val="0"/>
                </a:spcBef>
                <a:spcAft>
                  <a:spcPct val="0"/>
                </a:spcAft>
                <a:defRPr/>
              </a:pPr>
              <a:endParaRPr lang="en-US" sz="1836" kern="0" spc="-51" dirty="0">
                <a:gradFill>
                  <a:gsLst>
                    <a:gs pos="0">
                      <a:srgbClr val="505050">
                        <a:lumMod val="0"/>
                        <a:lumOff val="100000"/>
                      </a:srgbClr>
                    </a:gs>
                    <a:gs pos="100000">
                      <a:srgbClr val="505050">
                        <a:lumMod val="0"/>
                        <a:lumOff val="100000"/>
                      </a:srgbClr>
                    </a:gs>
                  </a:gsLst>
                  <a:lin ang="5400000" scaled="0"/>
                </a:gradFill>
                <a:ea typeface="Segoe UI" pitchFamily="34" charset="0"/>
                <a:cs typeface="Segoe UI" pitchFamily="34" charset="0"/>
              </a:endParaRPr>
            </a:p>
          </p:txBody>
        </p:sp>
        <p:sp>
          <p:nvSpPr>
            <p:cNvPr id="252" name="Freeform 5"/>
            <p:cNvSpPr>
              <a:spLocks noChangeAspect="1" noEditPoints="1"/>
            </p:cNvSpPr>
            <p:nvPr/>
          </p:nvSpPr>
          <p:spPr bwMode="auto">
            <a:xfrm>
              <a:off x="5989637" y="4122393"/>
              <a:ext cx="316666" cy="237905"/>
            </a:xfrm>
            <a:custGeom>
              <a:avLst/>
              <a:gdLst>
                <a:gd name="T0" fmla="*/ 69 w 289"/>
                <a:gd name="T1" fmla="*/ 83 h 225"/>
                <a:gd name="T2" fmla="*/ 140 w 289"/>
                <a:gd name="T3" fmla="*/ 57 h 225"/>
                <a:gd name="T4" fmla="*/ 140 w 289"/>
                <a:gd name="T5" fmla="*/ 23 h 225"/>
                <a:gd name="T6" fmla="*/ 70 w 289"/>
                <a:gd name="T7" fmla="*/ 0 h 225"/>
                <a:gd name="T8" fmla="*/ 0 w 289"/>
                <a:gd name="T9" fmla="*/ 23 h 225"/>
                <a:gd name="T10" fmla="*/ 0 w 289"/>
                <a:gd name="T11" fmla="*/ 137 h 225"/>
                <a:gd name="T12" fmla="*/ 69 w 289"/>
                <a:gd name="T13" fmla="*/ 161 h 225"/>
                <a:gd name="T14" fmla="*/ 69 w 289"/>
                <a:gd name="T15" fmla="*/ 83 h 225"/>
                <a:gd name="T16" fmla="*/ 70 w 289"/>
                <a:gd name="T17" fmla="*/ 7 h 225"/>
                <a:gd name="T18" fmla="*/ 129 w 289"/>
                <a:gd name="T19" fmla="*/ 23 h 225"/>
                <a:gd name="T20" fmla="*/ 70 w 289"/>
                <a:gd name="T21" fmla="*/ 39 h 225"/>
                <a:gd name="T22" fmla="*/ 11 w 289"/>
                <a:gd name="T23" fmla="*/ 23 h 225"/>
                <a:gd name="T24" fmla="*/ 70 w 289"/>
                <a:gd name="T25" fmla="*/ 7 h 225"/>
                <a:gd name="T26" fmla="*/ 219 w 289"/>
                <a:gd name="T27" fmla="*/ 0 h 225"/>
                <a:gd name="T28" fmla="*/ 150 w 289"/>
                <a:gd name="T29" fmla="*/ 23 h 225"/>
                <a:gd name="T30" fmla="*/ 150 w 289"/>
                <a:gd name="T31" fmla="*/ 57 h 225"/>
                <a:gd name="T32" fmla="*/ 221 w 289"/>
                <a:gd name="T33" fmla="*/ 83 h 225"/>
                <a:gd name="T34" fmla="*/ 221 w 289"/>
                <a:gd name="T35" fmla="*/ 161 h 225"/>
                <a:gd name="T36" fmla="*/ 289 w 289"/>
                <a:gd name="T37" fmla="*/ 137 h 225"/>
                <a:gd name="T38" fmla="*/ 289 w 289"/>
                <a:gd name="T39" fmla="*/ 23 h 225"/>
                <a:gd name="T40" fmla="*/ 219 w 289"/>
                <a:gd name="T41" fmla="*/ 0 h 225"/>
                <a:gd name="T42" fmla="*/ 219 w 289"/>
                <a:gd name="T43" fmla="*/ 39 h 225"/>
                <a:gd name="T44" fmla="*/ 161 w 289"/>
                <a:gd name="T45" fmla="*/ 23 h 225"/>
                <a:gd name="T46" fmla="*/ 219 w 289"/>
                <a:gd name="T47" fmla="*/ 7 h 225"/>
                <a:gd name="T48" fmla="*/ 278 w 289"/>
                <a:gd name="T49" fmla="*/ 23 h 225"/>
                <a:gd name="T50" fmla="*/ 219 w 289"/>
                <a:gd name="T51" fmla="*/ 39 h 225"/>
                <a:gd name="T52" fmla="*/ 145 w 289"/>
                <a:gd name="T53" fmla="*/ 64 h 225"/>
                <a:gd name="T54" fmla="*/ 75 w 289"/>
                <a:gd name="T55" fmla="*/ 88 h 225"/>
                <a:gd name="T56" fmla="*/ 75 w 289"/>
                <a:gd name="T57" fmla="*/ 202 h 225"/>
                <a:gd name="T58" fmla="*/ 145 w 289"/>
                <a:gd name="T59" fmla="*/ 225 h 225"/>
                <a:gd name="T60" fmla="*/ 215 w 289"/>
                <a:gd name="T61" fmla="*/ 202 h 225"/>
                <a:gd name="T62" fmla="*/ 215 w 289"/>
                <a:gd name="T63" fmla="*/ 88 h 225"/>
                <a:gd name="T64" fmla="*/ 145 w 289"/>
                <a:gd name="T65" fmla="*/ 64 h 225"/>
                <a:gd name="T66" fmla="*/ 145 w 289"/>
                <a:gd name="T67" fmla="*/ 103 h 225"/>
                <a:gd name="T68" fmla="*/ 86 w 289"/>
                <a:gd name="T69" fmla="*/ 87 h 225"/>
                <a:gd name="T70" fmla="*/ 145 w 289"/>
                <a:gd name="T71" fmla="*/ 71 h 225"/>
                <a:gd name="T72" fmla="*/ 204 w 289"/>
                <a:gd name="T73" fmla="*/ 87 h 225"/>
                <a:gd name="T74" fmla="*/ 145 w 289"/>
                <a:gd name="T75"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9" h="225">
                  <a:moveTo>
                    <a:pt x="69" y="83"/>
                  </a:moveTo>
                  <a:cubicBezTo>
                    <a:pt x="69" y="64"/>
                    <a:pt x="111" y="58"/>
                    <a:pt x="140" y="57"/>
                  </a:cubicBezTo>
                  <a:cubicBezTo>
                    <a:pt x="140" y="23"/>
                    <a:pt x="140" y="23"/>
                    <a:pt x="140" y="23"/>
                  </a:cubicBezTo>
                  <a:cubicBezTo>
                    <a:pt x="140" y="5"/>
                    <a:pt x="96" y="0"/>
                    <a:pt x="70" y="0"/>
                  </a:cubicBezTo>
                  <a:cubicBezTo>
                    <a:pt x="44" y="0"/>
                    <a:pt x="0" y="5"/>
                    <a:pt x="0" y="23"/>
                  </a:cubicBezTo>
                  <a:cubicBezTo>
                    <a:pt x="0" y="137"/>
                    <a:pt x="0" y="137"/>
                    <a:pt x="0" y="137"/>
                  </a:cubicBezTo>
                  <a:cubicBezTo>
                    <a:pt x="0" y="155"/>
                    <a:pt x="43" y="160"/>
                    <a:pt x="69" y="161"/>
                  </a:cubicBezTo>
                  <a:cubicBezTo>
                    <a:pt x="69" y="143"/>
                    <a:pt x="69" y="117"/>
                    <a:pt x="69" y="83"/>
                  </a:cubicBezTo>
                  <a:close/>
                  <a:moveTo>
                    <a:pt x="70" y="7"/>
                  </a:moveTo>
                  <a:cubicBezTo>
                    <a:pt x="103" y="7"/>
                    <a:pt x="129" y="14"/>
                    <a:pt x="129" y="23"/>
                  </a:cubicBezTo>
                  <a:cubicBezTo>
                    <a:pt x="129" y="32"/>
                    <a:pt x="103" y="39"/>
                    <a:pt x="70" y="39"/>
                  </a:cubicBezTo>
                  <a:cubicBezTo>
                    <a:pt x="38" y="39"/>
                    <a:pt x="11" y="32"/>
                    <a:pt x="11" y="23"/>
                  </a:cubicBezTo>
                  <a:cubicBezTo>
                    <a:pt x="11" y="14"/>
                    <a:pt x="38" y="7"/>
                    <a:pt x="70" y="7"/>
                  </a:cubicBezTo>
                  <a:close/>
                  <a:moveTo>
                    <a:pt x="219" y="0"/>
                  </a:moveTo>
                  <a:cubicBezTo>
                    <a:pt x="193" y="0"/>
                    <a:pt x="150" y="5"/>
                    <a:pt x="150" y="23"/>
                  </a:cubicBezTo>
                  <a:cubicBezTo>
                    <a:pt x="150" y="36"/>
                    <a:pt x="150" y="47"/>
                    <a:pt x="150" y="57"/>
                  </a:cubicBezTo>
                  <a:cubicBezTo>
                    <a:pt x="178" y="58"/>
                    <a:pt x="221" y="64"/>
                    <a:pt x="221" y="83"/>
                  </a:cubicBezTo>
                  <a:cubicBezTo>
                    <a:pt x="221" y="83"/>
                    <a:pt x="221" y="83"/>
                    <a:pt x="221" y="161"/>
                  </a:cubicBezTo>
                  <a:cubicBezTo>
                    <a:pt x="247" y="160"/>
                    <a:pt x="289" y="155"/>
                    <a:pt x="289" y="137"/>
                  </a:cubicBezTo>
                  <a:cubicBezTo>
                    <a:pt x="289" y="23"/>
                    <a:pt x="289" y="23"/>
                    <a:pt x="289" y="23"/>
                  </a:cubicBezTo>
                  <a:cubicBezTo>
                    <a:pt x="289" y="5"/>
                    <a:pt x="245" y="0"/>
                    <a:pt x="219" y="0"/>
                  </a:cubicBezTo>
                  <a:close/>
                  <a:moveTo>
                    <a:pt x="219" y="39"/>
                  </a:moveTo>
                  <a:cubicBezTo>
                    <a:pt x="187" y="39"/>
                    <a:pt x="161" y="32"/>
                    <a:pt x="161" y="23"/>
                  </a:cubicBezTo>
                  <a:cubicBezTo>
                    <a:pt x="161" y="14"/>
                    <a:pt x="187" y="7"/>
                    <a:pt x="219" y="7"/>
                  </a:cubicBezTo>
                  <a:cubicBezTo>
                    <a:pt x="252" y="7"/>
                    <a:pt x="278" y="14"/>
                    <a:pt x="278" y="23"/>
                  </a:cubicBezTo>
                  <a:cubicBezTo>
                    <a:pt x="278" y="32"/>
                    <a:pt x="252" y="39"/>
                    <a:pt x="219" y="39"/>
                  </a:cubicBezTo>
                  <a:close/>
                  <a:moveTo>
                    <a:pt x="145" y="64"/>
                  </a:moveTo>
                  <a:cubicBezTo>
                    <a:pt x="119" y="64"/>
                    <a:pt x="75" y="69"/>
                    <a:pt x="75" y="88"/>
                  </a:cubicBezTo>
                  <a:cubicBezTo>
                    <a:pt x="75" y="202"/>
                    <a:pt x="75" y="202"/>
                    <a:pt x="75" y="202"/>
                  </a:cubicBezTo>
                  <a:cubicBezTo>
                    <a:pt x="75" y="220"/>
                    <a:pt x="119" y="225"/>
                    <a:pt x="145" y="225"/>
                  </a:cubicBezTo>
                  <a:cubicBezTo>
                    <a:pt x="171" y="225"/>
                    <a:pt x="215" y="220"/>
                    <a:pt x="215" y="202"/>
                  </a:cubicBezTo>
                  <a:cubicBezTo>
                    <a:pt x="215" y="88"/>
                    <a:pt x="215" y="88"/>
                    <a:pt x="215" y="88"/>
                  </a:cubicBezTo>
                  <a:cubicBezTo>
                    <a:pt x="215" y="69"/>
                    <a:pt x="171" y="64"/>
                    <a:pt x="145" y="64"/>
                  </a:cubicBezTo>
                  <a:close/>
                  <a:moveTo>
                    <a:pt x="145" y="103"/>
                  </a:moveTo>
                  <a:cubicBezTo>
                    <a:pt x="112" y="103"/>
                    <a:pt x="86" y="96"/>
                    <a:pt x="86" y="87"/>
                  </a:cubicBezTo>
                  <a:cubicBezTo>
                    <a:pt x="86" y="78"/>
                    <a:pt x="112" y="71"/>
                    <a:pt x="145" y="71"/>
                  </a:cubicBezTo>
                  <a:cubicBezTo>
                    <a:pt x="177" y="71"/>
                    <a:pt x="204" y="78"/>
                    <a:pt x="204" y="87"/>
                  </a:cubicBezTo>
                  <a:cubicBezTo>
                    <a:pt x="204" y="96"/>
                    <a:pt x="177" y="103"/>
                    <a:pt x="145" y="103"/>
                  </a:cubicBezTo>
                  <a:close/>
                </a:path>
              </a:pathLst>
            </a:custGeom>
            <a:solidFill>
              <a:srgbClr val="000000"/>
            </a:solidFill>
            <a:ln>
              <a:noFill/>
            </a:ln>
          </p:spPr>
          <p:txBody>
            <a:bodyPr vert="horz" wrap="square" lIns="91427" tIns="45713" rIns="91427" bIns="45713" numCol="1" anchor="t" anchorCtr="0" compatLnSpc="1">
              <a:prstTxWarp prst="textNoShape">
                <a:avLst/>
              </a:prstTxWarp>
            </a:bodyPr>
            <a:lstStyle/>
            <a:p>
              <a:pPr defTabSz="932563">
                <a:defRPr/>
              </a:pPr>
              <a:endParaRPr lang="en-US" kern="0">
                <a:gradFill>
                  <a:gsLst>
                    <a:gs pos="0">
                      <a:srgbClr val="505050">
                        <a:lumMod val="0"/>
                        <a:lumOff val="100000"/>
                      </a:srgbClr>
                    </a:gs>
                    <a:gs pos="100000">
                      <a:srgbClr val="505050">
                        <a:lumMod val="0"/>
                        <a:lumOff val="100000"/>
                      </a:srgbClr>
                    </a:gs>
                  </a:gsLst>
                  <a:lin ang="5400000" scaled="0"/>
                </a:gradFill>
              </a:endParaRPr>
            </a:p>
          </p:txBody>
        </p:sp>
        <p:pic>
          <p:nvPicPr>
            <p:cNvPr id="253" name="Picture 23" descr="\\MAGNUM\Projects\Microsoft\Cloud Power FY12\Design\Icons\PNGs\Server_2.png"/>
            <p:cNvPicPr>
              <a:picLocks noChangeAspect="1" noChangeArrowheads="1"/>
            </p:cNvPicPr>
            <p:nvPr/>
          </p:nvPicPr>
          <p:blipFill rotWithShape="1">
            <a:blip r:embed="rId9" cstate="print">
              <a:duotone>
                <a:prstClr val="black"/>
                <a:srgbClr val="D1BCD7">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rcRect l="27992" t="9777" r="28409" b="9255"/>
            <a:stretch/>
          </p:blipFill>
          <p:spPr bwMode="auto">
            <a:xfrm>
              <a:off x="6338027" y="3876379"/>
              <a:ext cx="299588" cy="535283"/>
            </a:xfrm>
            <a:prstGeom prst="rect">
              <a:avLst/>
            </a:prstGeom>
            <a:noFill/>
          </p:spPr>
        </p:pic>
        <p:sp>
          <p:nvSpPr>
            <p:cNvPr id="258" name="Rectangle 257"/>
            <p:cNvSpPr/>
            <p:nvPr/>
          </p:nvSpPr>
          <p:spPr>
            <a:xfrm>
              <a:off x="5024259" y="1973262"/>
              <a:ext cx="4051407" cy="646331"/>
            </a:xfrm>
            <a:prstGeom prst="rect">
              <a:avLst/>
            </a:prstGeom>
            <a:noFill/>
          </p:spPr>
          <p:txBody>
            <a:bodyPr wrap="square">
              <a:spAutoFit/>
            </a:bodyPr>
            <a:lstStyle/>
            <a:p>
              <a:pPr defTabSz="914303">
                <a:lnSpc>
                  <a:spcPct val="90000"/>
                </a:lnSpc>
                <a:defRPr/>
              </a:pPr>
              <a:r>
                <a:rPr lang="en-US" sz="2000" kern="0" spc="-30" dirty="0" smtClean="0">
                  <a:solidFill>
                    <a:srgbClr val="FFFFFF"/>
                  </a:solidFill>
                </a:rPr>
                <a:t>Optimize for Cloud and </a:t>
              </a:r>
            </a:p>
            <a:p>
              <a:pPr defTabSz="914303">
                <a:lnSpc>
                  <a:spcPct val="90000"/>
                </a:lnSpc>
                <a:defRPr/>
              </a:pPr>
              <a:r>
                <a:rPr lang="en-US" sz="2000" kern="0" spc="-30" dirty="0" smtClean="0">
                  <a:solidFill>
                    <a:srgbClr val="FFFFFF"/>
                  </a:solidFill>
                </a:rPr>
                <a:t>Server workloads </a:t>
              </a:r>
            </a:p>
          </p:txBody>
        </p:sp>
        <p:sp>
          <p:nvSpPr>
            <p:cNvPr id="263" name="Freeform 9"/>
            <p:cNvSpPr>
              <a:spLocks noEditPoints="1"/>
            </p:cNvSpPr>
            <p:nvPr/>
          </p:nvSpPr>
          <p:spPr bwMode="black">
            <a:xfrm>
              <a:off x="4791701" y="2028548"/>
              <a:ext cx="253203" cy="24951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124308" tIns="62153" rIns="124308" bIns="62153" numCol="1" anchor="t" anchorCtr="0" compatLnSpc="1">
              <a:prstTxWarp prst="textNoShape">
                <a:avLst/>
              </a:prstTxWarp>
            </a:bodyPr>
            <a:lstStyle/>
            <a:p>
              <a:pPr defTabSz="932289">
                <a:defRPr/>
              </a:pPr>
              <a:endParaRPr lang="en-US" sz="1836" kern="0" smtClean="0">
                <a:solidFill>
                  <a:srgbClr val="505050"/>
                </a:solidFill>
              </a:endParaRPr>
            </a:p>
          </p:txBody>
        </p:sp>
        <p:sp>
          <p:nvSpPr>
            <p:cNvPr id="260" name="Rectangle 259"/>
            <p:cNvSpPr/>
            <p:nvPr/>
          </p:nvSpPr>
          <p:spPr>
            <a:xfrm>
              <a:off x="5024259" y="2670730"/>
              <a:ext cx="3668196" cy="369332"/>
            </a:xfrm>
            <a:prstGeom prst="rect">
              <a:avLst/>
            </a:prstGeom>
            <a:noFill/>
          </p:spPr>
          <p:txBody>
            <a:bodyPr wrap="square">
              <a:spAutoFit/>
            </a:bodyPr>
            <a:lstStyle/>
            <a:p>
              <a:pPr defTabSz="914303">
                <a:lnSpc>
                  <a:spcPct val="90000"/>
                </a:lnSpc>
                <a:defRPr/>
              </a:pPr>
              <a:r>
                <a:rPr lang="en-US" sz="2000" kern="0" spc="-30" dirty="0" smtClean="0">
                  <a:solidFill>
                    <a:srgbClr val="FFFFFF"/>
                  </a:solidFill>
                </a:rPr>
                <a:t>Hybrid environments</a:t>
              </a:r>
            </a:p>
          </p:txBody>
        </p:sp>
        <p:sp>
          <p:nvSpPr>
            <p:cNvPr id="261" name="Freeform 9"/>
            <p:cNvSpPr>
              <a:spLocks noEditPoints="1"/>
            </p:cNvSpPr>
            <p:nvPr/>
          </p:nvSpPr>
          <p:spPr bwMode="black">
            <a:xfrm>
              <a:off x="4791701" y="2714348"/>
              <a:ext cx="253203" cy="24951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124308" tIns="62153" rIns="124308" bIns="62153" numCol="1" anchor="t" anchorCtr="0" compatLnSpc="1">
              <a:prstTxWarp prst="textNoShape">
                <a:avLst/>
              </a:prstTxWarp>
            </a:bodyPr>
            <a:lstStyle/>
            <a:p>
              <a:pPr defTabSz="932289">
                <a:defRPr/>
              </a:pPr>
              <a:endParaRPr lang="en-US" sz="1836" kern="0" smtClean="0">
                <a:solidFill>
                  <a:srgbClr val="505050"/>
                </a:solidFill>
              </a:endParaRPr>
            </a:p>
          </p:txBody>
        </p:sp>
      </p:grpSp>
    </p:spTree>
    <p:extLst>
      <p:ext uri="{BB962C8B-B14F-4D97-AF65-F5344CB8AC3E}">
        <p14:creationId xmlns:p14="http://schemas.microsoft.com/office/powerpoint/2010/main" val="3000746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wipe(left)">
                                      <p:cBhvr>
                                        <p:cTn id="7" dur="500"/>
                                        <p:tgtEl>
                                          <p:spTgt spid="19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7"/>
                                        </p:tgtEl>
                                        <p:attrNameLst>
                                          <p:attrName>style.visibility</p:attrName>
                                        </p:attrNameLst>
                                      </p:cBhvr>
                                      <p:to>
                                        <p:strVal val="visible"/>
                                      </p:to>
                                    </p:set>
                                    <p:animEffect transition="in" filter="wipe(right)">
                                      <p:cBhvr>
                                        <p:cTn id="11" dur="500"/>
                                        <p:tgtEl>
                                          <p:spTgt spid="20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6"/>
                                        </p:tgtEl>
                                        <p:attrNameLst>
                                          <p:attrName>style.visibility</p:attrName>
                                        </p:attrNameLst>
                                      </p:cBhvr>
                                      <p:to>
                                        <p:strVal val="visible"/>
                                      </p:to>
                                    </p:set>
                                    <p:animEffect transition="in" filter="wipe(left)">
                                      <p:cBhvr>
                                        <p:cTn id="16" dur="500"/>
                                        <p:tgtEl>
                                          <p:spTgt spid="2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8"/>
                                        </p:tgtEl>
                                        <p:attrNameLst>
                                          <p:attrName>style.visibility</p:attrName>
                                        </p:attrNameLst>
                                      </p:cBhvr>
                                      <p:to>
                                        <p:strVal val="visible"/>
                                      </p:to>
                                    </p:set>
                                    <p:animEffect transition="in" filter="wipe(down)">
                                      <p:cBhvr>
                                        <p:cTn id="21"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technologies available today</a:t>
            </a:r>
          </a:p>
        </p:txBody>
      </p:sp>
      <p:sp>
        <p:nvSpPr>
          <p:cNvPr id="20" name="3 arrow"/>
          <p:cNvSpPr/>
          <p:nvPr/>
        </p:nvSpPr>
        <p:spPr bwMode="auto">
          <a:xfrm>
            <a:off x="2118244" y="1777076"/>
            <a:ext cx="3132799" cy="1072426"/>
          </a:xfrm>
          <a:prstGeom prst="homePlate">
            <a:avLst/>
          </a:prstGeom>
          <a:solidFill>
            <a:schemeClr val="tx1"/>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300" b="1" kern="0" dirty="0" smtClean="0">
                <a:solidFill>
                  <a:srgbClr val="002050"/>
                </a:solidFill>
              </a:rPr>
              <a:t>Standards</a:t>
            </a:r>
          </a:p>
          <a:p>
            <a:pPr defTabSz="913862"/>
            <a:r>
              <a:rPr lang="en-US" sz="2300" b="1" kern="0" dirty="0" smtClean="0">
                <a:solidFill>
                  <a:srgbClr val="002050"/>
                </a:solidFill>
              </a:rPr>
              <a:t>based</a:t>
            </a:r>
            <a:endParaRPr lang="en-US" sz="2300" b="1" kern="0" dirty="0">
              <a:solidFill>
                <a:srgbClr val="002050"/>
              </a:solidFill>
            </a:endParaRPr>
          </a:p>
        </p:txBody>
      </p:sp>
      <p:sp>
        <p:nvSpPr>
          <p:cNvPr id="21" name="Oval 20"/>
          <p:cNvSpPr/>
          <p:nvPr/>
        </p:nvSpPr>
        <p:spPr bwMode="auto">
          <a:xfrm>
            <a:off x="809031" y="1527639"/>
            <a:ext cx="1554956" cy="1554956"/>
          </a:xfrm>
          <a:prstGeom prst="ellipse">
            <a:avLst/>
          </a:prstGeom>
          <a:solidFill>
            <a:schemeClr val="bg2"/>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6"/>
          <p:cNvSpPr>
            <a:spLocks noEditPoints="1"/>
          </p:cNvSpPr>
          <p:nvPr/>
        </p:nvSpPr>
        <p:spPr bwMode="auto">
          <a:xfrm>
            <a:off x="1197604" y="1884072"/>
            <a:ext cx="777810" cy="882729"/>
          </a:xfrm>
          <a:custGeom>
            <a:avLst/>
            <a:gdLst>
              <a:gd name="T0" fmla="*/ 0 w 14953"/>
              <a:gd name="T1" fmla="*/ 0 h 16970"/>
              <a:gd name="T2" fmla="*/ 1361 w 14953"/>
              <a:gd name="T3" fmla="*/ 15274 h 16970"/>
              <a:gd name="T4" fmla="*/ 7472 w 14953"/>
              <a:gd name="T5" fmla="*/ 16970 h 16970"/>
              <a:gd name="T6" fmla="*/ 13590 w 14953"/>
              <a:gd name="T7" fmla="*/ 15274 h 16970"/>
              <a:gd name="T8" fmla="*/ 14953 w 14953"/>
              <a:gd name="T9" fmla="*/ 0 h 16970"/>
              <a:gd name="T10" fmla="*/ 0 w 14953"/>
              <a:gd name="T11" fmla="*/ 0 h 16970"/>
              <a:gd name="T12" fmla="*/ 12000 w 14953"/>
              <a:gd name="T13" fmla="*/ 4996 h 16970"/>
              <a:gd name="T14" fmla="*/ 11996 w 14953"/>
              <a:gd name="T15" fmla="*/ 4996 h 16970"/>
              <a:gd name="T16" fmla="*/ 4831 w 14953"/>
              <a:gd name="T17" fmla="*/ 4996 h 16970"/>
              <a:gd name="T18" fmla="*/ 5004 w 14953"/>
              <a:gd name="T19" fmla="*/ 6914 h 16970"/>
              <a:gd name="T20" fmla="*/ 11830 w 14953"/>
              <a:gd name="T21" fmla="*/ 6914 h 16970"/>
              <a:gd name="T22" fmla="*/ 11315 w 14953"/>
              <a:gd name="T23" fmla="*/ 12664 h 16970"/>
              <a:gd name="T24" fmla="*/ 7474 w 14953"/>
              <a:gd name="T25" fmla="*/ 13729 h 16970"/>
              <a:gd name="T26" fmla="*/ 3636 w 14953"/>
              <a:gd name="T27" fmla="*/ 12664 h 16970"/>
              <a:gd name="T28" fmla="*/ 3369 w 14953"/>
              <a:gd name="T29" fmla="*/ 9657 h 16970"/>
              <a:gd name="T30" fmla="*/ 5249 w 14953"/>
              <a:gd name="T31" fmla="*/ 9657 h 16970"/>
              <a:gd name="T32" fmla="*/ 5389 w 14953"/>
              <a:gd name="T33" fmla="*/ 11218 h 16970"/>
              <a:gd name="T34" fmla="*/ 7474 w 14953"/>
              <a:gd name="T35" fmla="*/ 11780 h 16970"/>
              <a:gd name="T36" fmla="*/ 9565 w 14953"/>
              <a:gd name="T37" fmla="*/ 11216 h 16970"/>
              <a:gd name="T38" fmla="*/ 9782 w 14953"/>
              <a:gd name="T39" fmla="*/ 8787 h 16970"/>
              <a:gd name="T40" fmla="*/ 3291 w 14953"/>
              <a:gd name="T41" fmla="*/ 8787 h 16970"/>
              <a:gd name="T42" fmla="*/ 2786 w 14953"/>
              <a:gd name="T43" fmla="*/ 3123 h 16970"/>
              <a:gd name="T44" fmla="*/ 12168 w 14953"/>
              <a:gd name="T45" fmla="*/ 3123 h 16970"/>
              <a:gd name="T46" fmla="*/ 12000 w 14953"/>
              <a:gd name="T47" fmla="*/ 4996 h 16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953" h="16970">
                <a:moveTo>
                  <a:pt x="0" y="0"/>
                </a:moveTo>
                <a:lnTo>
                  <a:pt x="1361" y="15274"/>
                </a:lnTo>
                <a:lnTo>
                  <a:pt x="7472" y="16970"/>
                </a:lnTo>
                <a:lnTo>
                  <a:pt x="13590" y="15274"/>
                </a:lnTo>
                <a:lnTo>
                  <a:pt x="14953" y="0"/>
                </a:lnTo>
                <a:lnTo>
                  <a:pt x="0" y="0"/>
                </a:lnTo>
                <a:close/>
                <a:moveTo>
                  <a:pt x="12000" y="4996"/>
                </a:moveTo>
                <a:lnTo>
                  <a:pt x="11996" y="4996"/>
                </a:lnTo>
                <a:lnTo>
                  <a:pt x="4831" y="4996"/>
                </a:lnTo>
                <a:lnTo>
                  <a:pt x="5004" y="6914"/>
                </a:lnTo>
                <a:lnTo>
                  <a:pt x="11830" y="6914"/>
                </a:lnTo>
                <a:lnTo>
                  <a:pt x="11315" y="12664"/>
                </a:lnTo>
                <a:lnTo>
                  <a:pt x="7474" y="13729"/>
                </a:lnTo>
                <a:lnTo>
                  <a:pt x="3636" y="12664"/>
                </a:lnTo>
                <a:lnTo>
                  <a:pt x="3369" y="9657"/>
                </a:lnTo>
                <a:lnTo>
                  <a:pt x="5249" y="9657"/>
                </a:lnTo>
                <a:lnTo>
                  <a:pt x="5389" y="11218"/>
                </a:lnTo>
                <a:lnTo>
                  <a:pt x="7474" y="11780"/>
                </a:lnTo>
                <a:lnTo>
                  <a:pt x="9565" y="11216"/>
                </a:lnTo>
                <a:lnTo>
                  <a:pt x="9782" y="8787"/>
                </a:lnTo>
                <a:lnTo>
                  <a:pt x="3291" y="8787"/>
                </a:lnTo>
                <a:lnTo>
                  <a:pt x="2786" y="3123"/>
                </a:lnTo>
                <a:lnTo>
                  <a:pt x="12168" y="3123"/>
                </a:lnTo>
                <a:lnTo>
                  <a:pt x="12000" y="49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63">
              <a:defRPr/>
            </a:pPr>
            <a:endParaRPr lang="en-US" kern="0" smtClean="0">
              <a:solidFill>
                <a:srgbClr val="000000"/>
              </a:solidFill>
            </a:endParaRPr>
          </a:p>
        </p:txBody>
      </p:sp>
      <p:sp>
        <p:nvSpPr>
          <p:cNvPr id="24" name="3 arrow"/>
          <p:cNvSpPr/>
          <p:nvPr/>
        </p:nvSpPr>
        <p:spPr bwMode="auto">
          <a:xfrm>
            <a:off x="2118244" y="3555691"/>
            <a:ext cx="3132799" cy="1072426"/>
          </a:xfrm>
          <a:prstGeom prst="homePlate">
            <a:avLst/>
          </a:prstGeom>
          <a:solidFill>
            <a:schemeClr val="tx1"/>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300" b="1" kern="0" dirty="0" smtClean="0">
                <a:solidFill>
                  <a:srgbClr val="002050"/>
                </a:solidFill>
              </a:rPr>
              <a:t>Highly</a:t>
            </a:r>
          </a:p>
          <a:p>
            <a:pPr defTabSz="913862"/>
            <a:r>
              <a:rPr lang="en-US" sz="2300" b="1" kern="0" dirty="0" smtClean="0">
                <a:solidFill>
                  <a:srgbClr val="002050"/>
                </a:solidFill>
              </a:rPr>
              <a:t>interactive apps</a:t>
            </a:r>
            <a:endParaRPr lang="en-US" sz="2300" b="1" kern="0" dirty="0">
              <a:solidFill>
                <a:srgbClr val="002050"/>
              </a:solidFill>
            </a:endParaRPr>
          </a:p>
        </p:txBody>
      </p:sp>
      <p:sp>
        <p:nvSpPr>
          <p:cNvPr id="25" name="Oval 24"/>
          <p:cNvSpPr/>
          <p:nvPr/>
        </p:nvSpPr>
        <p:spPr bwMode="auto">
          <a:xfrm>
            <a:off x="809031" y="3306254"/>
            <a:ext cx="1554956" cy="1554956"/>
          </a:xfrm>
          <a:prstGeom prst="ellipse">
            <a:avLst/>
          </a:prstGeom>
          <a:solidFill>
            <a:schemeClr val="bg2"/>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hevron 25"/>
          <p:cNvSpPr/>
          <p:nvPr/>
        </p:nvSpPr>
        <p:spPr bwMode="auto">
          <a:xfrm>
            <a:off x="4851548" y="3555691"/>
            <a:ext cx="6702641" cy="1072426"/>
          </a:xfrm>
          <a:prstGeom prst="chevron">
            <a:avLst>
              <a:gd name="adj" fmla="val 49812"/>
            </a:avLst>
          </a:prstGeom>
          <a:solidFill>
            <a:srgbClr val="00BCF2"/>
          </a:solidFill>
          <a:ln w="25400" cap="flat" cmpd="sng" algn="ctr">
            <a:noFill/>
            <a:prstDash val="solid"/>
            <a:headEnd type="none" w="med" len="med"/>
            <a:tailEnd type="none" w="med" len="med"/>
          </a:ln>
          <a:effectLst/>
        </p:spPr>
        <p:txBody>
          <a:bodyPr vert="horz" wrap="square" lIns="91386" tIns="45696" rIns="91386" bIns="73109" numCol="1" rtlCol="0" anchor="ctr" anchorCtr="0" compatLnSpc="1">
            <a:prstTxWarp prst="textNoShape">
              <a:avLst/>
            </a:prstTxWarp>
          </a:bodyPr>
          <a:lstStyle/>
          <a:p>
            <a:pPr marL="116575" lvl="1" defTabSz="699419">
              <a:lnSpc>
                <a:spcPct val="90000"/>
              </a:lnSpc>
              <a:spcBef>
                <a:spcPts val="459"/>
              </a:spcBef>
              <a:buSzPct val="90000"/>
              <a:tabLst>
                <a:tab pos="233149" algn="l"/>
                <a:tab pos="480871" algn="l"/>
              </a:tabLst>
            </a:pPr>
            <a:r>
              <a:rPr lang="en-US" sz="2600" kern="0" spc="-23" dirty="0">
                <a:gradFill>
                  <a:gsLst>
                    <a:gs pos="72477">
                      <a:srgbClr val="505050"/>
                    </a:gs>
                    <a:gs pos="57798">
                      <a:srgbClr val="505050"/>
                    </a:gs>
                  </a:gsLst>
                  <a:lin ang="5400000" scaled="1"/>
                </a:gradFill>
              </a:rPr>
              <a:t>Modern technologies and</a:t>
            </a:r>
            <a:br>
              <a:rPr lang="en-US" sz="2600" kern="0" spc="-23" dirty="0">
                <a:gradFill>
                  <a:gsLst>
                    <a:gs pos="72477">
                      <a:srgbClr val="505050"/>
                    </a:gs>
                    <a:gs pos="57798">
                      <a:srgbClr val="505050"/>
                    </a:gs>
                  </a:gsLst>
                  <a:lin ang="5400000" scaled="1"/>
                </a:gradFill>
              </a:rPr>
            </a:br>
            <a:r>
              <a:rPr lang="en-US" sz="2600" kern="0" spc="-23" dirty="0">
                <a:gradFill>
                  <a:gsLst>
                    <a:gs pos="72477">
                      <a:srgbClr val="505050"/>
                    </a:gs>
                    <a:gs pos="57798">
                      <a:srgbClr val="505050"/>
                    </a:gs>
                  </a:gsLst>
                  <a:lin ang="5400000" scaled="1"/>
                </a:gradFill>
              </a:rPr>
              <a:t>modern browsers</a:t>
            </a:r>
          </a:p>
        </p:txBody>
      </p:sp>
      <p:sp>
        <p:nvSpPr>
          <p:cNvPr id="30" name="3 arrow"/>
          <p:cNvSpPr/>
          <p:nvPr/>
        </p:nvSpPr>
        <p:spPr bwMode="auto">
          <a:xfrm>
            <a:off x="2118244" y="5360084"/>
            <a:ext cx="3132799" cy="1072426"/>
          </a:xfrm>
          <a:prstGeom prst="homePlate">
            <a:avLst/>
          </a:prstGeom>
          <a:solidFill>
            <a:schemeClr val="tx1"/>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300" b="1" kern="0" dirty="0" smtClean="0">
                <a:solidFill>
                  <a:srgbClr val="002050"/>
                </a:solidFill>
              </a:rPr>
              <a:t>Enterprise complexity</a:t>
            </a:r>
            <a:endParaRPr lang="en-US" sz="2300" b="1" kern="0" dirty="0">
              <a:solidFill>
                <a:srgbClr val="002050"/>
              </a:solidFill>
            </a:endParaRPr>
          </a:p>
        </p:txBody>
      </p:sp>
      <p:sp>
        <p:nvSpPr>
          <p:cNvPr id="31" name="Oval 30"/>
          <p:cNvSpPr/>
          <p:nvPr/>
        </p:nvSpPr>
        <p:spPr bwMode="auto">
          <a:xfrm>
            <a:off x="809031" y="5110647"/>
            <a:ext cx="1554956" cy="1554956"/>
          </a:xfrm>
          <a:prstGeom prst="ellipse">
            <a:avLst/>
          </a:prstGeom>
          <a:solidFill>
            <a:schemeClr val="bg2"/>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14"/>
          <p:cNvSpPr/>
          <p:nvPr/>
        </p:nvSpPr>
        <p:spPr bwMode="auto">
          <a:xfrm rot="221567" flipH="1">
            <a:off x="1179865" y="3647925"/>
            <a:ext cx="813287" cy="817107"/>
          </a:xfrm>
          <a:custGeom>
            <a:avLst/>
            <a:gdLst/>
            <a:ahLst/>
            <a:cxnLst/>
            <a:rect l="l" t="t" r="r" b="b"/>
            <a:pathLst>
              <a:path w="2827740" h="2841018">
                <a:moveTo>
                  <a:pt x="2117041" y="2272596"/>
                </a:moveTo>
                <a:cubicBezTo>
                  <a:pt x="2274182" y="2430255"/>
                  <a:pt x="2238127" y="2601798"/>
                  <a:pt x="2223679" y="2692721"/>
                </a:cubicBezTo>
                <a:cubicBezTo>
                  <a:pt x="2087867" y="2792948"/>
                  <a:pt x="1357746" y="2843650"/>
                  <a:pt x="1121506" y="2840913"/>
                </a:cubicBezTo>
                <a:cubicBezTo>
                  <a:pt x="1044789" y="2769727"/>
                  <a:pt x="974832" y="2713830"/>
                  <a:pt x="944068" y="2685198"/>
                </a:cubicBezTo>
                <a:lnTo>
                  <a:pt x="949266" y="2662763"/>
                </a:lnTo>
                <a:cubicBezTo>
                  <a:pt x="1037829" y="2646207"/>
                  <a:pt x="1103471" y="2652034"/>
                  <a:pt x="1192034" y="2635479"/>
                </a:cubicBezTo>
                <a:cubicBezTo>
                  <a:pt x="1195810" y="2689822"/>
                  <a:pt x="1161799" y="2763439"/>
                  <a:pt x="1197770" y="2758909"/>
                </a:cubicBezTo>
                <a:cubicBezTo>
                  <a:pt x="1219321" y="2617009"/>
                  <a:pt x="1247325" y="2486286"/>
                  <a:pt x="1070819" y="2355083"/>
                </a:cubicBezTo>
                <a:close/>
                <a:moveTo>
                  <a:pt x="880843" y="1369000"/>
                </a:moveTo>
                <a:lnTo>
                  <a:pt x="580558" y="1387799"/>
                </a:lnTo>
                <a:lnTo>
                  <a:pt x="592303" y="1748079"/>
                </a:lnTo>
                <a:lnTo>
                  <a:pt x="902911" y="1717220"/>
                </a:lnTo>
                <a:close/>
                <a:moveTo>
                  <a:pt x="1907670" y="1396424"/>
                </a:moveTo>
                <a:lnTo>
                  <a:pt x="1907670" y="1396424"/>
                </a:lnTo>
                <a:lnTo>
                  <a:pt x="1907670" y="1396425"/>
                </a:lnTo>
                <a:close/>
                <a:moveTo>
                  <a:pt x="2509109" y="1363418"/>
                </a:moveTo>
                <a:cubicBezTo>
                  <a:pt x="2527338" y="1363418"/>
                  <a:pt x="2542116" y="1378196"/>
                  <a:pt x="2542116" y="1396425"/>
                </a:cubicBezTo>
                <a:lnTo>
                  <a:pt x="2542115" y="1396425"/>
                </a:lnTo>
                <a:cubicBezTo>
                  <a:pt x="2542115" y="1414654"/>
                  <a:pt x="2527337" y="1429432"/>
                  <a:pt x="2509108" y="1429432"/>
                </a:cubicBezTo>
                <a:lnTo>
                  <a:pt x="1940677" y="1429431"/>
                </a:lnTo>
                <a:cubicBezTo>
                  <a:pt x="1922448" y="1429431"/>
                  <a:pt x="1907670" y="1414653"/>
                  <a:pt x="1907670" y="1396424"/>
                </a:cubicBezTo>
                <a:cubicBezTo>
                  <a:pt x="1907670" y="1378196"/>
                  <a:pt x="1922448" y="1363418"/>
                  <a:pt x="1940677" y="1363418"/>
                </a:cubicBezTo>
                <a:close/>
                <a:moveTo>
                  <a:pt x="1889465" y="1264749"/>
                </a:moveTo>
                <a:lnTo>
                  <a:pt x="1889465" y="1264749"/>
                </a:lnTo>
                <a:lnTo>
                  <a:pt x="1889465" y="1264750"/>
                </a:lnTo>
                <a:close/>
                <a:moveTo>
                  <a:pt x="2490904" y="1231743"/>
                </a:moveTo>
                <a:cubicBezTo>
                  <a:pt x="2509133" y="1231743"/>
                  <a:pt x="2523911" y="1246521"/>
                  <a:pt x="2523911" y="1264750"/>
                </a:cubicBezTo>
                <a:lnTo>
                  <a:pt x="2523910" y="1264750"/>
                </a:lnTo>
                <a:cubicBezTo>
                  <a:pt x="2523910" y="1282979"/>
                  <a:pt x="2509132" y="1297757"/>
                  <a:pt x="2490903" y="1297757"/>
                </a:cubicBezTo>
                <a:lnTo>
                  <a:pt x="1922472" y="1297756"/>
                </a:lnTo>
                <a:cubicBezTo>
                  <a:pt x="1904243" y="1297756"/>
                  <a:pt x="1889465" y="1282978"/>
                  <a:pt x="1889465" y="1264749"/>
                </a:cubicBezTo>
                <a:cubicBezTo>
                  <a:pt x="1889465" y="1246521"/>
                  <a:pt x="1904243" y="1231743"/>
                  <a:pt x="1922472" y="1231743"/>
                </a:cubicBezTo>
                <a:close/>
                <a:moveTo>
                  <a:pt x="1880465" y="1134574"/>
                </a:moveTo>
                <a:lnTo>
                  <a:pt x="1880465" y="1134575"/>
                </a:lnTo>
                <a:lnTo>
                  <a:pt x="1880465" y="1134575"/>
                </a:lnTo>
                <a:close/>
                <a:moveTo>
                  <a:pt x="2481904" y="1101568"/>
                </a:moveTo>
                <a:cubicBezTo>
                  <a:pt x="2500133" y="1101568"/>
                  <a:pt x="2514911" y="1116346"/>
                  <a:pt x="2514911" y="1134575"/>
                </a:cubicBezTo>
                <a:lnTo>
                  <a:pt x="2514910" y="1134575"/>
                </a:lnTo>
                <a:cubicBezTo>
                  <a:pt x="2514910" y="1152804"/>
                  <a:pt x="2500132" y="1167582"/>
                  <a:pt x="2481903" y="1167582"/>
                </a:cubicBezTo>
                <a:lnTo>
                  <a:pt x="1913472" y="1167581"/>
                </a:lnTo>
                <a:cubicBezTo>
                  <a:pt x="1895243" y="1167581"/>
                  <a:pt x="1880465" y="1152803"/>
                  <a:pt x="1880465" y="1134575"/>
                </a:cubicBezTo>
                <a:cubicBezTo>
                  <a:pt x="1880465" y="1116346"/>
                  <a:pt x="1895243" y="1101568"/>
                  <a:pt x="1913472" y="1101568"/>
                </a:cubicBezTo>
                <a:close/>
                <a:moveTo>
                  <a:pt x="1670888" y="1044901"/>
                </a:moveTo>
                <a:cubicBezTo>
                  <a:pt x="1745356" y="1115767"/>
                  <a:pt x="1792537" y="1219845"/>
                  <a:pt x="1794576" y="1336371"/>
                </a:cubicBezTo>
                <a:cubicBezTo>
                  <a:pt x="1796258" y="1432463"/>
                  <a:pt x="1766965" y="1521168"/>
                  <a:pt x="1715392" y="1589971"/>
                </a:cubicBezTo>
                <a:lnTo>
                  <a:pt x="1460652" y="1356165"/>
                </a:lnTo>
                <a:close/>
                <a:moveTo>
                  <a:pt x="850961" y="924919"/>
                </a:moveTo>
                <a:lnTo>
                  <a:pt x="558241" y="925116"/>
                </a:lnTo>
                <a:lnTo>
                  <a:pt x="575096" y="1304815"/>
                </a:lnTo>
                <a:lnTo>
                  <a:pt x="868839" y="1288776"/>
                </a:lnTo>
                <a:close/>
                <a:moveTo>
                  <a:pt x="1379551" y="949114"/>
                </a:moveTo>
                <a:lnTo>
                  <a:pt x="1446658" y="1376884"/>
                </a:lnTo>
                <a:lnTo>
                  <a:pt x="1446659" y="1376882"/>
                </a:lnTo>
                <a:lnTo>
                  <a:pt x="1446455" y="1380053"/>
                </a:lnTo>
                <a:lnTo>
                  <a:pt x="1699552" y="1611887"/>
                </a:lnTo>
                <a:cubicBezTo>
                  <a:pt x="1635404" y="1690619"/>
                  <a:pt x="1542531" y="1740316"/>
                  <a:pt x="1438617" y="1742134"/>
                </a:cubicBezTo>
                <a:cubicBezTo>
                  <a:pt x="1238165" y="1745642"/>
                  <a:pt x="1072537" y="1569664"/>
                  <a:pt x="1068677" y="1349075"/>
                </a:cubicBezTo>
                <a:cubicBezTo>
                  <a:pt x="1065113" y="1145421"/>
                  <a:pt x="1200678" y="974941"/>
                  <a:pt x="1379551" y="949114"/>
                </a:cubicBezTo>
                <a:close/>
                <a:moveTo>
                  <a:pt x="2446737" y="687457"/>
                </a:moveTo>
                <a:lnTo>
                  <a:pt x="903247" y="643293"/>
                </a:lnTo>
                <a:lnTo>
                  <a:pt x="906180" y="700861"/>
                </a:lnTo>
                <a:lnTo>
                  <a:pt x="2449573" y="744909"/>
                </a:lnTo>
                <a:close/>
                <a:moveTo>
                  <a:pt x="2441085" y="573022"/>
                </a:moveTo>
                <a:lnTo>
                  <a:pt x="897418" y="528853"/>
                </a:lnTo>
                <a:lnTo>
                  <a:pt x="900350" y="586422"/>
                </a:lnTo>
                <a:lnTo>
                  <a:pt x="2443923" y="630476"/>
                </a:lnTo>
                <a:close/>
                <a:moveTo>
                  <a:pt x="2496211" y="489777"/>
                </a:moveTo>
                <a:lnTo>
                  <a:pt x="2510220" y="813569"/>
                </a:lnTo>
                <a:lnTo>
                  <a:pt x="909594" y="784077"/>
                </a:lnTo>
                <a:lnTo>
                  <a:pt x="964396" y="1804001"/>
                </a:lnTo>
                <a:lnTo>
                  <a:pt x="524733" y="1842893"/>
                </a:lnTo>
                <a:lnTo>
                  <a:pt x="459271" y="410673"/>
                </a:lnTo>
                <a:close/>
                <a:moveTo>
                  <a:pt x="2629588" y="282400"/>
                </a:moveTo>
                <a:lnTo>
                  <a:pt x="310251" y="153390"/>
                </a:lnTo>
                <a:lnTo>
                  <a:pt x="409854" y="2139731"/>
                </a:lnTo>
                <a:lnTo>
                  <a:pt x="2701663" y="2005119"/>
                </a:lnTo>
                <a:close/>
                <a:moveTo>
                  <a:pt x="28715" y="0"/>
                </a:moveTo>
                <a:lnTo>
                  <a:pt x="2728199" y="174227"/>
                </a:lnTo>
                <a:lnTo>
                  <a:pt x="2827740" y="2181245"/>
                </a:lnTo>
                <a:lnTo>
                  <a:pt x="218271" y="2386985"/>
                </a:lnTo>
                <a:lnTo>
                  <a:pt x="119907" y="2373001"/>
                </a:lnTo>
                <a:lnTo>
                  <a:pt x="13" y="89778"/>
                </a:lnTo>
                <a:cubicBezTo>
                  <a:pt x="-722" y="61732"/>
                  <a:pt x="29450" y="28046"/>
                  <a:pt x="28715"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p:nvGrpSpPr>
        <p:grpSpPr>
          <a:xfrm>
            <a:off x="1242756" y="5397028"/>
            <a:ext cx="757394" cy="877512"/>
            <a:chOff x="5394326" y="4936834"/>
            <a:chExt cx="720725" cy="835025"/>
          </a:xfrm>
          <a:solidFill>
            <a:schemeClr val="tx1"/>
          </a:solidFill>
        </p:grpSpPr>
        <p:sp>
          <p:nvSpPr>
            <p:cNvPr id="19"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34"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
        <p:nvSpPr>
          <p:cNvPr id="27" name="Chevron 26"/>
          <p:cNvSpPr/>
          <p:nvPr/>
        </p:nvSpPr>
        <p:spPr bwMode="auto">
          <a:xfrm>
            <a:off x="4851548" y="1777076"/>
            <a:ext cx="6702641" cy="1072426"/>
          </a:xfrm>
          <a:prstGeom prst="chevron">
            <a:avLst>
              <a:gd name="adj" fmla="val 49812"/>
            </a:avLst>
          </a:prstGeom>
          <a:solidFill>
            <a:srgbClr val="00BCF2"/>
          </a:solidFill>
          <a:ln w="25400" cap="flat" cmpd="sng" algn="ctr">
            <a:noFill/>
            <a:prstDash val="solid"/>
            <a:headEnd type="none" w="med" len="med"/>
            <a:tailEnd type="none" w="med" len="med"/>
          </a:ln>
          <a:effectLst/>
        </p:spPr>
        <p:txBody>
          <a:bodyPr vert="horz" wrap="square" lIns="91386" tIns="45696" rIns="91386" bIns="73109" numCol="1" rtlCol="0" anchor="ctr" anchorCtr="0" compatLnSpc="1">
            <a:prstTxWarp prst="textNoShape">
              <a:avLst/>
            </a:prstTxWarp>
          </a:bodyPr>
          <a:lstStyle/>
          <a:p>
            <a:pPr marL="116575" lvl="1" defTabSz="699419">
              <a:lnSpc>
                <a:spcPct val="90000"/>
              </a:lnSpc>
              <a:spcBef>
                <a:spcPts val="459"/>
              </a:spcBef>
              <a:buSzPct val="90000"/>
              <a:tabLst>
                <a:tab pos="233149" algn="l"/>
                <a:tab pos="480871" algn="l"/>
              </a:tabLst>
            </a:pPr>
            <a:r>
              <a:rPr lang="en-US" sz="2600" kern="0" spc="-23" dirty="0">
                <a:gradFill>
                  <a:gsLst>
                    <a:gs pos="72477">
                      <a:srgbClr val="505050"/>
                    </a:gs>
                    <a:gs pos="57798">
                      <a:srgbClr val="505050"/>
                    </a:gs>
                  </a:gsLst>
                  <a:lin ang="5400000" scaled="1"/>
                </a:gradFill>
              </a:rPr>
              <a:t>Productivity of Visual Studio + Flexibility of the open web</a:t>
            </a:r>
          </a:p>
        </p:txBody>
      </p:sp>
      <p:sp>
        <p:nvSpPr>
          <p:cNvPr id="28" name="Chevron 27"/>
          <p:cNvSpPr/>
          <p:nvPr/>
        </p:nvSpPr>
        <p:spPr bwMode="auto">
          <a:xfrm>
            <a:off x="4851548" y="5360084"/>
            <a:ext cx="6702641" cy="1072426"/>
          </a:xfrm>
          <a:prstGeom prst="chevron">
            <a:avLst>
              <a:gd name="adj" fmla="val 49812"/>
            </a:avLst>
          </a:prstGeom>
          <a:solidFill>
            <a:srgbClr val="00BCF2"/>
          </a:solidFill>
          <a:ln w="25400" cap="flat" cmpd="sng" algn="ctr">
            <a:noFill/>
            <a:prstDash val="solid"/>
            <a:headEnd type="none" w="med" len="med"/>
            <a:tailEnd type="none" w="med" len="med"/>
          </a:ln>
          <a:effectLst/>
        </p:spPr>
        <p:txBody>
          <a:bodyPr vert="horz" wrap="square" lIns="91386" tIns="45696" rIns="91386" bIns="73109" numCol="1" rtlCol="0" anchor="ctr" anchorCtr="0" compatLnSpc="1">
            <a:prstTxWarp prst="textNoShape">
              <a:avLst/>
            </a:prstTxWarp>
          </a:bodyPr>
          <a:lstStyle/>
          <a:p>
            <a:pPr marL="116575" lvl="1" defTabSz="699419">
              <a:lnSpc>
                <a:spcPct val="90000"/>
              </a:lnSpc>
              <a:spcBef>
                <a:spcPts val="459"/>
              </a:spcBef>
              <a:buSzPct val="90000"/>
              <a:tabLst>
                <a:tab pos="233149" algn="l"/>
                <a:tab pos="480871" algn="l"/>
              </a:tabLst>
            </a:pPr>
            <a:r>
              <a:rPr lang="en-US" sz="2600" kern="0" spc="-23" dirty="0">
                <a:gradFill>
                  <a:gsLst>
                    <a:gs pos="72477">
                      <a:srgbClr val="505050"/>
                    </a:gs>
                    <a:gs pos="57798">
                      <a:srgbClr val="505050"/>
                    </a:gs>
                  </a:gsLst>
                  <a:lin ang="5400000" scaled="1"/>
                </a:gradFill>
              </a:rPr>
              <a:t>Extend web LOB apps through</a:t>
            </a:r>
          </a:p>
          <a:p>
            <a:pPr marL="116575" lvl="1" defTabSz="699419">
              <a:lnSpc>
                <a:spcPct val="90000"/>
              </a:lnSpc>
              <a:spcBef>
                <a:spcPts val="459"/>
              </a:spcBef>
              <a:buSzPct val="90000"/>
              <a:tabLst>
                <a:tab pos="233149" algn="l"/>
                <a:tab pos="480871" algn="l"/>
              </a:tabLst>
            </a:pPr>
            <a:r>
              <a:rPr lang="en-US" sz="2600" kern="0" spc="-23" dirty="0">
                <a:gradFill>
                  <a:gsLst>
                    <a:gs pos="72477">
                      <a:srgbClr val="505050"/>
                    </a:gs>
                    <a:gs pos="57798">
                      <a:srgbClr val="505050"/>
                    </a:gs>
                  </a:gsLst>
                  <a:lin ang="5400000" scaled="1"/>
                </a:gradFill>
              </a:rPr>
              <a:t>Hybrid-Cloud</a:t>
            </a:r>
          </a:p>
        </p:txBody>
      </p:sp>
    </p:spTree>
    <p:extLst>
      <p:ext uri="{BB962C8B-B14F-4D97-AF65-F5344CB8AC3E}">
        <p14:creationId xmlns:p14="http://schemas.microsoft.com/office/powerpoint/2010/main" val="19223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a:xfrm>
            <a:off x="427037" y="3954463"/>
            <a:ext cx="8229589" cy="1829593"/>
          </a:xfrm>
        </p:spPr>
        <p:txBody>
          <a:bodyPr/>
          <a:lstStyle/>
          <a:p>
            <a:r>
              <a:rPr lang="en-US" sz="4000" dirty="0" smtClean="0"/>
              <a:t>Web Apps development today</a:t>
            </a:r>
            <a:endParaRPr lang="en-US" sz="4000" dirty="0"/>
          </a:p>
        </p:txBody>
      </p:sp>
    </p:spTree>
    <p:extLst>
      <p:ext uri="{BB962C8B-B14F-4D97-AF65-F5344CB8AC3E}">
        <p14:creationId xmlns:p14="http://schemas.microsoft.com/office/powerpoint/2010/main" val="220190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a:xfrm>
            <a:off x="510507" y="2125662"/>
            <a:ext cx="11887200" cy="2667000"/>
          </a:xfrm>
        </p:spPr>
        <p:txBody>
          <a:bodyPr/>
          <a:lstStyle/>
          <a:p>
            <a:r>
              <a:rPr lang="en-US" dirty="0" smtClean="0"/>
              <a:t>Cross-platform mobile development</a:t>
            </a:r>
            <a:endParaRPr lang="en-US" dirty="0"/>
          </a:p>
        </p:txBody>
      </p:sp>
    </p:spTree>
    <p:extLst>
      <p:ext uri="{BB962C8B-B14F-4D97-AF65-F5344CB8AC3E}">
        <p14:creationId xmlns:p14="http://schemas.microsoft.com/office/powerpoint/2010/main" val="68444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Multi-device </a:t>
            </a:r>
            <a:r>
              <a:rPr lang="en-US" dirty="0" smtClean="0"/>
              <a:t>approaches</a:t>
            </a:r>
            <a:endParaRPr lang="en-US" dirty="0"/>
          </a:p>
        </p:txBody>
      </p:sp>
      <p:grpSp>
        <p:nvGrpSpPr>
          <p:cNvPr id="5" name="Group 4"/>
          <p:cNvGrpSpPr/>
          <p:nvPr/>
        </p:nvGrpSpPr>
        <p:grpSpPr>
          <a:xfrm>
            <a:off x="295827" y="2260242"/>
            <a:ext cx="6227089" cy="1374247"/>
            <a:chOff x="293443" y="2259744"/>
            <a:chExt cx="6229594" cy="2151918"/>
          </a:xfrm>
        </p:grpSpPr>
        <p:sp>
          <p:nvSpPr>
            <p:cNvPr id="6" name="3 arrow"/>
            <p:cNvSpPr/>
            <p:nvPr/>
          </p:nvSpPr>
          <p:spPr bwMode="auto">
            <a:xfrm>
              <a:off x="293443" y="2259744"/>
              <a:ext cx="1131523" cy="2151918"/>
            </a:xfrm>
            <a:prstGeom prst="homePlate">
              <a:avLst>
                <a:gd name="adj" fmla="val 0"/>
              </a:avLst>
            </a:prstGeom>
            <a:solidFill>
              <a:srgbClr val="68217A"/>
            </a:solidFill>
            <a:ln w="25400" cap="flat" cmpd="sng" algn="ctr">
              <a:noFill/>
              <a:prstDash val="solid"/>
              <a:headEnd type="none" w="med" len="med"/>
              <a:tailEnd type="none" w="med" len="med"/>
            </a:ln>
            <a:effectLst/>
          </p:spPr>
          <p:txBody>
            <a:bodyPr vert="horz" wrap="square" lIns="91403" tIns="182806" rIns="91349" bIns="182806" numCol="1" rtlCol="0" anchor="ctr" anchorCtr="0" compatLnSpc="1">
              <a:prstTxWarp prst="textNoShape">
                <a:avLst/>
              </a:prstTxWarp>
            </a:bodyPr>
            <a:lstStyle/>
            <a:p>
              <a:pPr algn="ctr" defTabSz="913500"/>
              <a:r>
                <a:rPr lang="en-US" sz="2399" kern="0" dirty="0">
                  <a:gradFill>
                    <a:gsLst>
                      <a:gs pos="9583">
                        <a:srgbClr val="FFFFFF"/>
                      </a:gs>
                      <a:gs pos="24000">
                        <a:srgbClr val="FFFFFF"/>
                      </a:gs>
                    </a:gsLst>
                    <a:lin ang="5400000" scaled="0"/>
                  </a:gradFill>
                  <a:latin typeface="Segoe UI Light"/>
                </a:rPr>
                <a:t>.NET</a:t>
              </a:r>
            </a:p>
          </p:txBody>
        </p:sp>
        <p:sp>
          <p:nvSpPr>
            <p:cNvPr id="7" name="Right Arrow 6"/>
            <p:cNvSpPr/>
            <p:nvPr/>
          </p:nvSpPr>
          <p:spPr bwMode="auto">
            <a:xfrm>
              <a:off x="1512435" y="2259744"/>
              <a:ext cx="5010602" cy="2151918"/>
            </a:xfrm>
            <a:prstGeom prst="rightArrow">
              <a:avLst>
                <a:gd name="adj1" fmla="val 100000"/>
                <a:gd name="adj2" fmla="val 33317"/>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06" tIns="146246" rIns="182806" bIns="146246" numCol="1" spcCol="0" rtlCol="0" fromWordArt="0" anchor="ctr" anchorCtr="0" forceAA="0" compatLnSpc="1">
              <a:prstTxWarp prst="textNoShape">
                <a:avLst/>
              </a:prstTxWarp>
              <a:noAutofit/>
            </a:bodyPr>
            <a:lstStyle/>
            <a:p>
              <a:pPr algn="ctr" defTabSz="932103" fontAlgn="base">
                <a:lnSpc>
                  <a:spcPct val="90000"/>
                </a:lnSpc>
                <a:spcBef>
                  <a:spcPct val="0"/>
                </a:spcBef>
                <a:spcAft>
                  <a:spcPct val="0"/>
                </a:spcAft>
                <a:defRPr/>
              </a:pPr>
              <a:r>
                <a:rPr lang="en-US" sz="2399" kern="0" dirty="0">
                  <a:solidFill>
                    <a:srgbClr val="FFFFFF"/>
                  </a:solidFill>
                  <a:latin typeface="Segoe UI Light"/>
                  <a:ea typeface="Segoe UI" pitchFamily="34" charset="0"/>
                  <a:cs typeface="Segoe UI" pitchFamily="34" charset="0"/>
                </a:rPr>
                <a:t>Desktop apps </a:t>
              </a:r>
            </a:p>
            <a:p>
              <a:pPr algn="ctr" defTabSz="932103" fontAlgn="base">
                <a:lnSpc>
                  <a:spcPct val="90000"/>
                </a:lnSpc>
                <a:spcBef>
                  <a:spcPct val="0"/>
                </a:spcBef>
                <a:spcAft>
                  <a:spcPct val="0"/>
                </a:spcAft>
                <a:defRPr/>
              </a:pPr>
              <a:r>
                <a:rPr lang="en-US" sz="2399" kern="0" dirty="0">
                  <a:solidFill>
                    <a:srgbClr val="FFFFFF"/>
                  </a:solidFill>
                  <a:latin typeface="Segoe UI Light"/>
                  <a:ea typeface="Segoe UI" pitchFamily="34" charset="0"/>
                  <a:cs typeface="Segoe UI" pitchFamily="34" charset="0"/>
                </a:rPr>
                <a:t>Windows Store apps</a:t>
              </a:r>
            </a:p>
          </p:txBody>
        </p:sp>
      </p:grpSp>
      <p:grpSp>
        <p:nvGrpSpPr>
          <p:cNvPr id="8" name="Group 7"/>
          <p:cNvGrpSpPr/>
          <p:nvPr/>
        </p:nvGrpSpPr>
        <p:grpSpPr>
          <a:xfrm>
            <a:off x="5932150" y="3772605"/>
            <a:ext cx="5818765" cy="1354589"/>
            <a:chOff x="6236833" y="4640262"/>
            <a:chExt cx="5821106" cy="2151918"/>
          </a:xfrm>
        </p:grpSpPr>
        <p:sp>
          <p:nvSpPr>
            <p:cNvPr id="9" name="3 arrow"/>
            <p:cNvSpPr/>
            <p:nvPr/>
          </p:nvSpPr>
          <p:spPr bwMode="auto">
            <a:xfrm>
              <a:off x="10926416" y="4640262"/>
              <a:ext cx="1131523" cy="2151918"/>
            </a:xfrm>
            <a:prstGeom prst="homePlate">
              <a:avLst>
                <a:gd name="adj" fmla="val 0"/>
              </a:avLst>
            </a:prstGeom>
            <a:solidFill>
              <a:srgbClr val="0072C6"/>
            </a:solidFill>
            <a:ln w="25400" cap="flat" cmpd="sng" algn="ctr">
              <a:noFill/>
              <a:prstDash val="solid"/>
              <a:headEnd type="none" w="med" len="med"/>
              <a:tailEnd type="none" w="med" len="med"/>
            </a:ln>
            <a:effectLst/>
          </p:spPr>
          <p:txBody>
            <a:bodyPr vert="horz" wrap="square" lIns="91403" tIns="182806" rIns="91349" bIns="182806" numCol="1" rtlCol="0" anchor="ctr" anchorCtr="0" compatLnSpc="1">
              <a:prstTxWarp prst="textNoShape">
                <a:avLst/>
              </a:prstTxWarp>
            </a:bodyPr>
            <a:lstStyle/>
            <a:p>
              <a:pPr algn="ctr" defTabSz="913500"/>
              <a:r>
                <a:rPr lang="en-US" sz="2399" kern="0" dirty="0">
                  <a:gradFill>
                    <a:gsLst>
                      <a:gs pos="9583">
                        <a:srgbClr val="FFFFFF"/>
                      </a:gs>
                      <a:gs pos="24000">
                        <a:srgbClr val="FFFFFF"/>
                      </a:gs>
                    </a:gsLst>
                    <a:lin ang="5400000" scaled="0"/>
                  </a:gradFill>
                  <a:latin typeface="Segoe UI Light"/>
                </a:rPr>
                <a:t>HTML</a:t>
              </a:r>
            </a:p>
          </p:txBody>
        </p:sp>
        <p:sp>
          <p:nvSpPr>
            <p:cNvPr id="10" name="Right Arrow 9"/>
            <p:cNvSpPr/>
            <p:nvPr/>
          </p:nvSpPr>
          <p:spPr bwMode="auto">
            <a:xfrm flipH="1">
              <a:off x="6236833" y="4640262"/>
              <a:ext cx="4611109" cy="2151918"/>
            </a:xfrm>
            <a:prstGeom prst="rightArrow">
              <a:avLst>
                <a:gd name="adj1" fmla="val 100000"/>
                <a:gd name="adj2" fmla="val 33317"/>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06" tIns="146246" rIns="182806" bIns="146246" numCol="1" spcCol="0" rtlCol="0" fromWordArt="0" anchor="ctr" anchorCtr="0" forceAA="0" compatLnSpc="1">
              <a:prstTxWarp prst="textNoShape">
                <a:avLst/>
              </a:prstTxWarp>
              <a:noAutofit/>
            </a:bodyPr>
            <a:lstStyle/>
            <a:p>
              <a:pPr algn="ctr" defTabSz="932103" fontAlgn="base">
                <a:lnSpc>
                  <a:spcPct val="90000"/>
                </a:lnSpc>
                <a:spcBef>
                  <a:spcPct val="0"/>
                </a:spcBef>
                <a:spcAft>
                  <a:spcPct val="0"/>
                </a:spcAft>
                <a:defRPr/>
              </a:pPr>
              <a:r>
                <a:rPr lang="en-US" sz="2399" kern="0" dirty="0">
                  <a:solidFill>
                    <a:srgbClr val="FFFFFF"/>
                  </a:solidFill>
                  <a:latin typeface="Segoe UI Light"/>
                  <a:ea typeface="Segoe UI" pitchFamily="34" charset="0"/>
                  <a:cs typeface="Segoe UI" pitchFamily="34" charset="0"/>
                </a:rPr>
                <a:t>Browser-based applications</a:t>
              </a:r>
            </a:p>
          </p:txBody>
        </p:sp>
      </p:grpSp>
      <p:grpSp>
        <p:nvGrpSpPr>
          <p:cNvPr id="11" name="Group 10"/>
          <p:cNvGrpSpPr/>
          <p:nvPr/>
        </p:nvGrpSpPr>
        <p:grpSpPr>
          <a:xfrm>
            <a:off x="217384" y="2885842"/>
            <a:ext cx="6077022" cy="1296944"/>
            <a:chOff x="214969" y="1129878"/>
            <a:chExt cx="6079468" cy="1297466"/>
          </a:xfrm>
        </p:grpSpPr>
        <p:sp>
          <p:nvSpPr>
            <p:cNvPr id="12" name="3 arrow"/>
            <p:cNvSpPr/>
            <p:nvPr/>
          </p:nvSpPr>
          <p:spPr bwMode="auto">
            <a:xfrm>
              <a:off x="1265237" y="1439862"/>
              <a:ext cx="5029200" cy="685800"/>
            </a:xfrm>
            <a:prstGeom prst="homePlate">
              <a:avLst/>
            </a:prstGeom>
            <a:solidFill>
              <a:srgbClr val="68217A"/>
            </a:solidFill>
            <a:ln w="25400" cap="flat" cmpd="sng" algn="ctr">
              <a:noFill/>
              <a:prstDash val="solid"/>
              <a:headEnd type="none" w="med" len="med"/>
              <a:tailEnd type="none" w="med" len="med"/>
            </a:ln>
            <a:effectLst/>
          </p:spPr>
          <p:txBody>
            <a:bodyPr vert="horz" wrap="square" lIns="548420" tIns="45678" rIns="91349" bIns="73079" numCol="1" rtlCol="0" anchor="ctr" anchorCtr="0" compatLnSpc="1">
              <a:prstTxWarp prst="textNoShape">
                <a:avLst/>
              </a:prstTxWarp>
            </a:bodyPr>
            <a:lstStyle/>
            <a:p>
              <a:pPr defTabSz="913500"/>
              <a:r>
                <a:rPr lang="en-US" sz="2799" kern="0" dirty="0">
                  <a:gradFill>
                    <a:gsLst>
                      <a:gs pos="9583">
                        <a:srgbClr val="FFFFFF"/>
                      </a:gs>
                      <a:gs pos="24000">
                        <a:srgbClr val="FFFFFF"/>
                      </a:gs>
                    </a:gsLst>
                    <a:lin ang="5400000" scaled="0"/>
                  </a:gradFill>
                  <a:latin typeface="Segoe UI Light"/>
                </a:rPr>
                <a:t>Rich experiences</a:t>
              </a:r>
              <a:endParaRPr lang="en-US" sz="1999" kern="0" dirty="0">
                <a:gradFill>
                  <a:gsLst>
                    <a:gs pos="9583">
                      <a:srgbClr val="FFFFFF"/>
                    </a:gs>
                    <a:gs pos="24000">
                      <a:srgbClr val="FFFFFF"/>
                    </a:gs>
                  </a:gsLst>
                  <a:lin ang="5400000" scaled="0"/>
                </a:gradFill>
                <a:latin typeface="Segoe UI Light"/>
              </a:endParaRPr>
            </a:p>
          </p:txBody>
        </p:sp>
        <p:sp>
          <p:nvSpPr>
            <p:cNvPr id="13" name="Oval 12"/>
            <p:cNvSpPr/>
            <p:nvPr/>
          </p:nvSpPr>
          <p:spPr bwMode="auto">
            <a:xfrm>
              <a:off x="214969" y="1129878"/>
              <a:ext cx="1297466" cy="1297466"/>
            </a:xfrm>
            <a:prstGeom prst="ellipse">
              <a:avLst/>
            </a:prstGeom>
            <a:solidFill>
              <a:srgbClr val="002050"/>
            </a:solidFill>
            <a:ln w="76200" cap="flat" cmpd="sng" algn="ctr">
              <a:solidFill>
                <a:srgbClr val="002050"/>
              </a:solidFill>
              <a:prstDash val="solid"/>
              <a:headEnd type="none" w="med" len="med"/>
              <a:tailEnd type="none" w="med" len="med"/>
            </a:ln>
            <a:effectLst/>
          </p:spPr>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defRPr/>
              </a:pPr>
              <a:endParaRPr lang="en-US" sz="2399"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p:nvGrpSpPr>
          <p:grpSpPr>
            <a:xfrm>
              <a:off x="293443" y="1212849"/>
              <a:ext cx="1131523" cy="1131523"/>
              <a:chOff x="31553" y="994139"/>
              <a:chExt cx="1554956" cy="1554956"/>
            </a:xfrm>
          </p:grpSpPr>
          <p:sp>
            <p:nvSpPr>
              <p:cNvPr id="15" name="Oval 14"/>
              <p:cNvSpPr/>
              <p:nvPr/>
            </p:nvSpPr>
            <p:spPr bwMode="auto">
              <a:xfrm>
                <a:off x="31553" y="994139"/>
                <a:ext cx="1554956" cy="1554956"/>
              </a:xfrm>
              <a:prstGeom prst="ellipse">
                <a:avLst/>
              </a:prstGeom>
              <a:solidFill>
                <a:schemeClr val="tx1"/>
              </a:solidFill>
              <a:ln w="76200" cap="flat" cmpd="sng" algn="ctr">
                <a:solidFill>
                  <a:srgbClr val="68217A"/>
                </a:solidFill>
                <a:prstDash val="solid"/>
                <a:headEnd type="none" w="med" len="med"/>
                <a:tailEnd type="none" w="med" len="med"/>
              </a:ln>
              <a:effectLst/>
            </p:spPr>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defRPr/>
                </a:pPr>
                <a:endParaRPr lang="en-US" sz="2399"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14"/>
              <p:cNvSpPr/>
              <p:nvPr/>
            </p:nvSpPr>
            <p:spPr bwMode="auto">
              <a:xfrm rot="221567" flipH="1">
                <a:off x="402387" y="1335810"/>
                <a:ext cx="813287" cy="817107"/>
              </a:xfrm>
              <a:custGeom>
                <a:avLst/>
                <a:gdLst/>
                <a:ahLst/>
                <a:cxnLst/>
                <a:rect l="l" t="t" r="r" b="b"/>
                <a:pathLst>
                  <a:path w="2827740" h="2841018">
                    <a:moveTo>
                      <a:pt x="2117041" y="2272596"/>
                    </a:moveTo>
                    <a:cubicBezTo>
                      <a:pt x="2274182" y="2430255"/>
                      <a:pt x="2238127" y="2601798"/>
                      <a:pt x="2223679" y="2692721"/>
                    </a:cubicBezTo>
                    <a:cubicBezTo>
                      <a:pt x="2087867" y="2792948"/>
                      <a:pt x="1357746" y="2843650"/>
                      <a:pt x="1121506" y="2840913"/>
                    </a:cubicBezTo>
                    <a:cubicBezTo>
                      <a:pt x="1044789" y="2769727"/>
                      <a:pt x="974832" y="2713830"/>
                      <a:pt x="944068" y="2685198"/>
                    </a:cubicBezTo>
                    <a:lnTo>
                      <a:pt x="949266" y="2662763"/>
                    </a:lnTo>
                    <a:cubicBezTo>
                      <a:pt x="1037829" y="2646207"/>
                      <a:pt x="1103471" y="2652034"/>
                      <a:pt x="1192034" y="2635479"/>
                    </a:cubicBezTo>
                    <a:cubicBezTo>
                      <a:pt x="1195810" y="2689822"/>
                      <a:pt x="1161799" y="2763439"/>
                      <a:pt x="1197770" y="2758909"/>
                    </a:cubicBezTo>
                    <a:cubicBezTo>
                      <a:pt x="1219321" y="2617009"/>
                      <a:pt x="1247325" y="2486286"/>
                      <a:pt x="1070819" y="2355083"/>
                    </a:cubicBezTo>
                    <a:close/>
                    <a:moveTo>
                      <a:pt x="880843" y="1369000"/>
                    </a:moveTo>
                    <a:lnTo>
                      <a:pt x="580558" y="1387799"/>
                    </a:lnTo>
                    <a:lnTo>
                      <a:pt x="592303" y="1748079"/>
                    </a:lnTo>
                    <a:lnTo>
                      <a:pt x="902911" y="1717220"/>
                    </a:lnTo>
                    <a:close/>
                    <a:moveTo>
                      <a:pt x="1907670" y="1396424"/>
                    </a:moveTo>
                    <a:lnTo>
                      <a:pt x="1907670" y="1396424"/>
                    </a:lnTo>
                    <a:lnTo>
                      <a:pt x="1907670" y="1396425"/>
                    </a:lnTo>
                    <a:close/>
                    <a:moveTo>
                      <a:pt x="2509109" y="1363418"/>
                    </a:moveTo>
                    <a:cubicBezTo>
                      <a:pt x="2527338" y="1363418"/>
                      <a:pt x="2542116" y="1378196"/>
                      <a:pt x="2542116" y="1396425"/>
                    </a:cubicBezTo>
                    <a:lnTo>
                      <a:pt x="2542115" y="1396425"/>
                    </a:lnTo>
                    <a:cubicBezTo>
                      <a:pt x="2542115" y="1414654"/>
                      <a:pt x="2527337" y="1429432"/>
                      <a:pt x="2509108" y="1429432"/>
                    </a:cubicBezTo>
                    <a:lnTo>
                      <a:pt x="1940677" y="1429431"/>
                    </a:lnTo>
                    <a:cubicBezTo>
                      <a:pt x="1922448" y="1429431"/>
                      <a:pt x="1907670" y="1414653"/>
                      <a:pt x="1907670" y="1396424"/>
                    </a:cubicBezTo>
                    <a:cubicBezTo>
                      <a:pt x="1907670" y="1378196"/>
                      <a:pt x="1922448" y="1363418"/>
                      <a:pt x="1940677" y="1363418"/>
                    </a:cubicBezTo>
                    <a:close/>
                    <a:moveTo>
                      <a:pt x="1889465" y="1264749"/>
                    </a:moveTo>
                    <a:lnTo>
                      <a:pt x="1889465" y="1264749"/>
                    </a:lnTo>
                    <a:lnTo>
                      <a:pt x="1889465" y="1264750"/>
                    </a:lnTo>
                    <a:close/>
                    <a:moveTo>
                      <a:pt x="2490904" y="1231743"/>
                    </a:moveTo>
                    <a:cubicBezTo>
                      <a:pt x="2509133" y="1231743"/>
                      <a:pt x="2523911" y="1246521"/>
                      <a:pt x="2523911" y="1264750"/>
                    </a:cubicBezTo>
                    <a:lnTo>
                      <a:pt x="2523910" y="1264750"/>
                    </a:lnTo>
                    <a:cubicBezTo>
                      <a:pt x="2523910" y="1282979"/>
                      <a:pt x="2509132" y="1297757"/>
                      <a:pt x="2490903" y="1297757"/>
                    </a:cubicBezTo>
                    <a:lnTo>
                      <a:pt x="1922472" y="1297756"/>
                    </a:lnTo>
                    <a:cubicBezTo>
                      <a:pt x="1904243" y="1297756"/>
                      <a:pt x="1889465" y="1282978"/>
                      <a:pt x="1889465" y="1264749"/>
                    </a:cubicBezTo>
                    <a:cubicBezTo>
                      <a:pt x="1889465" y="1246521"/>
                      <a:pt x="1904243" y="1231743"/>
                      <a:pt x="1922472" y="1231743"/>
                    </a:cubicBezTo>
                    <a:close/>
                    <a:moveTo>
                      <a:pt x="1880465" y="1134574"/>
                    </a:moveTo>
                    <a:lnTo>
                      <a:pt x="1880465" y="1134575"/>
                    </a:lnTo>
                    <a:lnTo>
                      <a:pt x="1880465" y="1134575"/>
                    </a:lnTo>
                    <a:close/>
                    <a:moveTo>
                      <a:pt x="2481904" y="1101568"/>
                    </a:moveTo>
                    <a:cubicBezTo>
                      <a:pt x="2500133" y="1101568"/>
                      <a:pt x="2514911" y="1116346"/>
                      <a:pt x="2514911" y="1134575"/>
                    </a:cubicBezTo>
                    <a:lnTo>
                      <a:pt x="2514910" y="1134575"/>
                    </a:lnTo>
                    <a:cubicBezTo>
                      <a:pt x="2514910" y="1152804"/>
                      <a:pt x="2500132" y="1167582"/>
                      <a:pt x="2481903" y="1167582"/>
                    </a:cubicBezTo>
                    <a:lnTo>
                      <a:pt x="1913472" y="1167581"/>
                    </a:lnTo>
                    <a:cubicBezTo>
                      <a:pt x="1895243" y="1167581"/>
                      <a:pt x="1880465" y="1152803"/>
                      <a:pt x="1880465" y="1134575"/>
                    </a:cubicBezTo>
                    <a:cubicBezTo>
                      <a:pt x="1880465" y="1116346"/>
                      <a:pt x="1895243" y="1101568"/>
                      <a:pt x="1913472" y="1101568"/>
                    </a:cubicBezTo>
                    <a:close/>
                    <a:moveTo>
                      <a:pt x="1670888" y="1044901"/>
                    </a:moveTo>
                    <a:cubicBezTo>
                      <a:pt x="1745356" y="1115767"/>
                      <a:pt x="1792537" y="1219845"/>
                      <a:pt x="1794576" y="1336371"/>
                    </a:cubicBezTo>
                    <a:cubicBezTo>
                      <a:pt x="1796258" y="1432463"/>
                      <a:pt x="1766965" y="1521168"/>
                      <a:pt x="1715392" y="1589971"/>
                    </a:cubicBezTo>
                    <a:lnTo>
                      <a:pt x="1460652" y="1356165"/>
                    </a:lnTo>
                    <a:close/>
                    <a:moveTo>
                      <a:pt x="850961" y="924919"/>
                    </a:moveTo>
                    <a:lnTo>
                      <a:pt x="558241" y="925116"/>
                    </a:lnTo>
                    <a:lnTo>
                      <a:pt x="575096" y="1304815"/>
                    </a:lnTo>
                    <a:lnTo>
                      <a:pt x="868839" y="1288776"/>
                    </a:lnTo>
                    <a:close/>
                    <a:moveTo>
                      <a:pt x="1379551" y="949114"/>
                    </a:moveTo>
                    <a:lnTo>
                      <a:pt x="1446658" y="1376884"/>
                    </a:lnTo>
                    <a:lnTo>
                      <a:pt x="1446659" y="1376882"/>
                    </a:lnTo>
                    <a:lnTo>
                      <a:pt x="1446455" y="1380053"/>
                    </a:lnTo>
                    <a:lnTo>
                      <a:pt x="1699552" y="1611887"/>
                    </a:lnTo>
                    <a:cubicBezTo>
                      <a:pt x="1635404" y="1690619"/>
                      <a:pt x="1542531" y="1740316"/>
                      <a:pt x="1438617" y="1742134"/>
                    </a:cubicBezTo>
                    <a:cubicBezTo>
                      <a:pt x="1238165" y="1745642"/>
                      <a:pt x="1072537" y="1569664"/>
                      <a:pt x="1068677" y="1349075"/>
                    </a:cubicBezTo>
                    <a:cubicBezTo>
                      <a:pt x="1065113" y="1145421"/>
                      <a:pt x="1200678" y="974941"/>
                      <a:pt x="1379551" y="949114"/>
                    </a:cubicBezTo>
                    <a:close/>
                    <a:moveTo>
                      <a:pt x="2446737" y="687457"/>
                    </a:moveTo>
                    <a:lnTo>
                      <a:pt x="903247" y="643293"/>
                    </a:lnTo>
                    <a:lnTo>
                      <a:pt x="906180" y="700861"/>
                    </a:lnTo>
                    <a:lnTo>
                      <a:pt x="2449573" y="744909"/>
                    </a:lnTo>
                    <a:close/>
                    <a:moveTo>
                      <a:pt x="2441085" y="573022"/>
                    </a:moveTo>
                    <a:lnTo>
                      <a:pt x="897418" y="528853"/>
                    </a:lnTo>
                    <a:lnTo>
                      <a:pt x="900350" y="586422"/>
                    </a:lnTo>
                    <a:lnTo>
                      <a:pt x="2443923" y="630476"/>
                    </a:lnTo>
                    <a:close/>
                    <a:moveTo>
                      <a:pt x="2496211" y="489777"/>
                    </a:moveTo>
                    <a:lnTo>
                      <a:pt x="2510220" y="813569"/>
                    </a:lnTo>
                    <a:lnTo>
                      <a:pt x="909594" y="784077"/>
                    </a:lnTo>
                    <a:lnTo>
                      <a:pt x="964396" y="1804001"/>
                    </a:lnTo>
                    <a:lnTo>
                      <a:pt x="524733" y="1842893"/>
                    </a:lnTo>
                    <a:lnTo>
                      <a:pt x="459271" y="410673"/>
                    </a:lnTo>
                    <a:close/>
                    <a:moveTo>
                      <a:pt x="2629588" y="282400"/>
                    </a:moveTo>
                    <a:lnTo>
                      <a:pt x="310251" y="153390"/>
                    </a:lnTo>
                    <a:lnTo>
                      <a:pt x="409854" y="2139731"/>
                    </a:lnTo>
                    <a:lnTo>
                      <a:pt x="2701663" y="2005119"/>
                    </a:lnTo>
                    <a:close/>
                    <a:moveTo>
                      <a:pt x="28715" y="0"/>
                    </a:moveTo>
                    <a:lnTo>
                      <a:pt x="2728199" y="174227"/>
                    </a:lnTo>
                    <a:lnTo>
                      <a:pt x="2827740" y="2181245"/>
                    </a:lnTo>
                    <a:lnTo>
                      <a:pt x="218271" y="2386985"/>
                    </a:lnTo>
                    <a:lnTo>
                      <a:pt x="119907" y="2373001"/>
                    </a:lnTo>
                    <a:lnTo>
                      <a:pt x="13" y="89778"/>
                    </a:lnTo>
                    <a:cubicBezTo>
                      <a:pt x="-722" y="61732"/>
                      <a:pt x="29450" y="28046"/>
                      <a:pt x="28715" y="0"/>
                    </a:cubicBezTo>
                    <a:close/>
                  </a:path>
                </a:pathLst>
              </a:custGeom>
              <a:solidFill>
                <a:srgbClr val="68217A"/>
              </a:solidFill>
              <a:ln w="9525" cap="flat" cmpd="sng" algn="ctr">
                <a:noFill/>
                <a:prstDash val="solid"/>
                <a:headEnd type="none" w="med" len="med"/>
                <a:tailEnd type="none" w="med" len="med"/>
              </a:ln>
              <a:effectLst/>
            </p:spPr>
            <p:txBody>
              <a:bodyPr rot="0" spcFirstLastPara="0" vert="horz" wrap="square" lIns="91403" tIns="45702" rIns="45702" bIns="91403"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3737" fontAlgn="base">
                  <a:spcBef>
                    <a:spcPct val="0"/>
                  </a:spcBef>
                  <a:spcAft>
                    <a:spcPct val="0"/>
                  </a:spcAft>
                  <a:defRPr/>
                </a:pPr>
                <a:endParaRPr lang="en-US" sz="1799" spc="-50" dirty="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7" name="Group 16"/>
          <p:cNvGrpSpPr/>
          <p:nvPr/>
        </p:nvGrpSpPr>
        <p:grpSpPr>
          <a:xfrm>
            <a:off x="6294407" y="2895398"/>
            <a:ext cx="5536654" cy="1296944"/>
            <a:chOff x="6294437" y="4914229"/>
            <a:chExt cx="5538882" cy="1297466"/>
          </a:xfrm>
        </p:grpSpPr>
        <p:sp>
          <p:nvSpPr>
            <p:cNvPr id="18" name="3 arrow"/>
            <p:cNvSpPr/>
            <p:nvPr/>
          </p:nvSpPr>
          <p:spPr bwMode="auto">
            <a:xfrm flipH="1">
              <a:off x="6294437" y="5225922"/>
              <a:ext cx="4488510" cy="684945"/>
            </a:xfrm>
            <a:prstGeom prst="homePlate">
              <a:avLst/>
            </a:prstGeom>
            <a:solidFill>
              <a:srgbClr val="0072C6"/>
            </a:solidFill>
            <a:ln w="25400" cap="flat" cmpd="sng" algn="ctr">
              <a:noFill/>
              <a:prstDash val="solid"/>
              <a:headEnd type="none" w="med" len="med"/>
              <a:tailEnd type="none" w="med" len="med"/>
            </a:ln>
            <a:effectLst/>
          </p:spPr>
          <p:txBody>
            <a:bodyPr vert="horz" wrap="square" lIns="548420" tIns="45678" rIns="457016" bIns="73079" numCol="1" rtlCol="0" anchor="ctr" anchorCtr="0" compatLnSpc="1">
              <a:prstTxWarp prst="textNoShape">
                <a:avLst/>
              </a:prstTxWarp>
            </a:bodyPr>
            <a:lstStyle/>
            <a:p>
              <a:pPr algn="r" defTabSz="913500"/>
              <a:r>
                <a:rPr lang="en-US" sz="2799" kern="0" dirty="0">
                  <a:gradFill>
                    <a:gsLst>
                      <a:gs pos="9583">
                        <a:srgbClr val="FFFFFF"/>
                      </a:gs>
                      <a:gs pos="24000">
                        <a:srgbClr val="FFFFFF"/>
                      </a:gs>
                    </a:gsLst>
                    <a:lin ang="5400000" scaled="0"/>
                  </a:gradFill>
                  <a:latin typeface="Segoe UI Light"/>
                </a:rPr>
                <a:t>Breadth of devices</a:t>
              </a:r>
              <a:endParaRPr lang="en-US" sz="1799" kern="0" dirty="0">
                <a:gradFill>
                  <a:gsLst>
                    <a:gs pos="9583">
                      <a:srgbClr val="FFFFFF"/>
                    </a:gs>
                    <a:gs pos="24000">
                      <a:srgbClr val="FFFFFF"/>
                    </a:gs>
                  </a:gsLst>
                  <a:lin ang="5400000" scaled="0"/>
                </a:gradFill>
              </a:endParaRPr>
            </a:p>
          </p:txBody>
        </p:sp>
        <p:sp>
          <p:nvSpPr>
            <p:cNvPr id="19" name="Oval 18"/>
            <p:cNvSpPr/>
            <p:nvPr/>
          </p:nvSpPr>
          <p:spPr bwMode="auto">
            <a:xfrm>
              <a:off x="10535853" y="4914229"/>
              <a:ext cx="1297466" cy="1297466"/>
            </a:xfrm>
            <a:prstGeom prst="ellipse">
              <a:avLst/>
            </a:prstGeom>
            <a:solidFill>
              <a:srgbClr val="002050"/>
            </a:solidFill>
            <a:ln w="76200" cap="flat" cmpd="sng" algn="ctr">
              <a:solidFill>
                <a:srgbClr val="002050"/>
              </a:solidFill>
              <a:prstDash val="solid"/>
              <a:headEnd type="none" w="med" len="med"/>
              <a:tailEnd type="none" w="med" len="med"/>
            </a:ln>
            <a:effectLst/>
          </p:spPr>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defRPr/>
              </a:pPr>
              <a:endParaRPr lang="en-US" sz="2399"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Oval 19"/>
            <p:cNvSpPr/>
            <p:nvPr/>
          </p:nvSpPr>
          <p:spPr bwMode="auto">
            <a:xfrm>
              <a:off x="10614327" y="4997200"/>
              <a:ext cx="1131523" cy="1131523"/>
            </a:xfrm>
            <a:prstGeom prst="ellipse">
              <a:avLst/>
            </a:prstGeom>
            <a:solidFill>
              <a:schemeClr val="tx1"/>
            </a:solidFill>
            <a:ln w="76200" cap="flat" cmpd="sng" algn="ctr">
              <a:solidFill>
                <a:srgbClr val="0072C6"/>
              </a:solidFill>
              <a:prstDash val="solid"/>
              <a:headEnd type="none" w="med" len="med"/>
              <a:tailEnd type="none" w="med" len="med"/>
            </a:ln>
            <a:effectLst/>
          </p:spPr>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defRPr/>
              </a:pPr>
              <a:endParaRPr lang="en-US" sz="2399" kern="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 r="68570"/>
            <a:stretch/>
          </p:blipFill>
          <p:spPr>
            <a:xfrm>
              <a:off x="10860074" y="5483778"/>
              <a:ext cx="593161" cy="685789"/>
            </a:xfrm>
            <a:prstGeom prst="rect">
              <a:avLst/>
            </a:prstGeom>
          </p:spPr>
        </p:pic>
        <p:pic>
          <p:nvPicPr>
            <p:cNvPr id="22" name="Picture 21"/>
            <p:cNvPicPr>
              <a:picLocks noChangeAspect="1"/>
            </p:cNvPicPr>
            <p:nvPr/>
          </p:nvPicPr>
          <p:blipFill>
            <a:blip r:embed="rId4">
              <a:duotone>
                <a:srgbClr val="55C5E9">
                  <a:shade val="45000"/>
                  <a:satMod val="135000"/>
                </a:srgbClr>
                <a:prstClr val="white"/>
              </a:duotone>
              <a:extLst>
                <a:ext uri="{28A0092B-C50C-407E-A947-70E740481C1C}">
                  <a14:useLocalDpi xmlns:a14="http://schemas.microsoft.com/office/drawing/2010/main" val="0"/>
                </a:ext>
              </a:extLst>
            </a:blip>
            <a:stretch>
              <a:fillRect/>
            </a:stretch>
          </p:blipFill>
          <p:spPr>
            <a:xfrm>
              <a:off x="10797593" y="5196638"/>
              <a:ext cx="290154" cy="34760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9694" y="5188935"/>
              <a:ext cx="322460" cy="383406"/>
            </a:xfrm>
            <a:prstGeom prst="rect">
              <a:avLst/>
            </a:prstGeom>
          </p:spPr>
        </p:pic>
      </p:grpSp>
      <p:grpSp>
        <p:nvGrpSpPr>
          <p:cNvPr id="24" name="Group 23"/>
          <p:cNvGrpSpPr/>
          <p:nvPr/>
        </p:nvGrpSpPr>
        <p:grpSpPr>
          <a:xfrm>
            <a:off x="6236828" y="2246972"/>
            <a:ext cx="4304577" cy="1382724"/>
            <a:chOff x="6236834" y="2246468"/>
            <a:chExt cx="4306309" cy="1383281"/>
          </a:xfrm>
        </p:grpSpPr>
        <p:sp>
          <p:nvSpPr>
            <p:cNvPr id="25" name="Chevron 24"/>
            <p:cNvSpPr/>
            <p:nvPr/>
          </p:nvSpPr>
          <p:spPr bwMode="auto">
            <a:xfrm>
              <a:off x="6236834" y="2246468"/>
              <a:ext cx="4306309" cy="1383281"/>
            </a:xfrm>
            <a:prstGeom prst="chevron">
              <a:avLst>
                <a:gd name="adj" fmla="val 33702"/>
              </a:avLst>
            </a:prstGeom>
            <a:solidFill>
              <a:srgbClr val="68217A">
                <a:alpha val="69804"/>
              </a:srgbClr>
            </a:solidFill>
            <a:ln w="9525" cap="flat" cmpd="sng" algn="ctr">
              <a:noFill/>
              <a:prstDash val="solid"/>
              <a:headEnd type="none" w="med" len="med"/>
              <a:tailEnd type="none" w="med" len="med"/>
            </a:ln>
            <a:effectLst/>
          </p:spPr>
          <p:txBody>
            <a:bodyPr rot="0" spcFirstLastPara="0" vertOverflow="overflow" horzOverflow="overflow" vert="horz" wrap="square" lIns="182806" tIns="146246" rIns="182806" bIns="146246" numCol="1" spcCol="0" rtlCol="0" fromWordArt="0" anchor="ctr" anchorCtr="0" forceAA="0" compatLnSpc="1">
              <a:prstTxWarp prst="textNoShape">
                <a:avLst/>
              </a:prstTxWarp>
              <a:noAutofit/>
            </a:bodyPr>
            <a:lstStyle/>
            <a:p>
              <a:pPr algn="ctr" defTabSz="932103" fontAlgn="base">
                <a:lnSpc>
                  <a:spcPct val="90000"/>
                </a:lnSpc>
                <a:spcBef>
                  <a:spcPct val="0"/>
                </a:spcBef>
                <a:spcAft>
                  <a:spcPct val="0"/>
                </a:spcAft>
                <a:defRPr/>
              </a:pPr>
              <a:endParaRPr lang="en-US" sz="2399" kern="0" dirty="0">
                <a:solidFill>
                  <a:srgbClr val="404040"/>
                </a:solidFill>
                <a:latin typeface="Segoe UI Light"/>
                <a:ea typeface="Segoe UI" pitchFamily="34" charset="0"/>
                <a:cs typeface="Segoe UI" pitchFamily="34" charset="0"/>
              </a:endParaRPr>
            </a:p>
          </p:txBody>
        </p:sp>
        <p:pic>
          <p:nvPicPr>
            <p:cNvPr id="26" name="Picture 25"/>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7371358" y="2686400"/>
              <a:ext cx="2114664" cy="512355"/>
            </a:xfrm>
            <a:prstGeom prst="rect">
              <a:avLst/>
            </a:prstGeom>
          </p:spPr>
        </p:pic>
      </p:grpSp>
      <p:sp>
        <p:nvSpPr>
          <p:cNvPr id="27" name="Chevron 26"/>
          <p:cNvSpPr/>
          <p:nvPr/>
        </p:nvSpPr>
        <p:spPr bwMode="auto">
          <a:xfrm flipH="1">
            <a:off x="1521616" y="3772603"/>
            <a:ext cx="4696624" cy="1362945"/>
          </a:xfrm>
          <a:prstGeom prst="chevron">
            <a:avLst>
              <a:gd name="adj" fmla="val 33702"/>
            </a:avLst>
          </a:prstGeom>
          <a:solidFill>
            <a:srgbClr val="0072C6">
              <a:alpha val="69804"/>
            </a:srgbClr>
          </a:solidFill>
          <a:ln w="9525" cap="flat" cmpd="sng" algn="ctr">
            <a:noFill/>
            <a:prstDash val="solid"/>
            <a:headEnd type="none" w="med" len="med"/>
            <a:tailEnd type="none" w="med" len="med"/>
          </a:ln>
          <a:effectLst/>
        </p:spPr>
        <p:txBody>
          <a:bodyPr rot="0" spcFirstLastPara="0" vertOverflow="overflow" horzOverflow="overflow" vert="horz" wrap="square" lIns="182806" tIns="146246" rIns="182806" bIns="146246" numCol="1" spcCol="0" rtlCol="0" fromWordArt="0" anchor="ctr" anchorCtr="0" forceAA="0" compatLnSpc="1">
            <a:prstTxWarp prst="textNoShape">
              <a:avLst/>
            </a:prstTxWarp>
            <a:noAutofit/>
          </a:bodyPr>
          <a:lstStyle/>
          <a:p>
            <a:pPr algn="ctr" defTabSz="932103" fontAlgn="base">
              <a:lnSpc>
                <a:spcPct val="90000"/>
              </a:lnSpc>
              <a:spcBef>
                <a:spcPct val="0"/>
              </a:spcBef>
              <a:spcAft>
                <a:spcPct val="0"/>
              </a:spcAft>
              <a:defRPr/>
            </a:pPr>
            <a:r>
              <a:rPr lang="en-US" sz="2399" kern="0" dirty="0">
                <a:solidFill>
                  <a:srgbClr val="FFFFFF"/>
                </a:solidFill>
                <a:latin typeface="Segoe UI Light"/>
                <a:ea typeface="Segoe UI" pitchFamily="34" charset="0"/>
                <a:cs typeface="Segoe UI" pitchFamily="34" charset="0"/>
              </a:rPr>
              <a:t>Multi-device </a:t>
            </a:r>
            <a:r>
              <a:rPr lang="en-US" sz="2399" kern="0" dirty="0" smtClean="0">
                <a:solidFill>
                  <a:srgbClr val="FFFFFF"/>
                </a:solidFill>
                <a:latin typeface="Segoe UI Light"/>
                <a:ea typeface="Segoe UI" pitchFamily="34" charset="0"/>
                <a:cs typeface="Segoe UI" pitchFamily="34" charset="0"/>
              </a:rPr>
              <a:t>hybrid </a:t>
            </a:r>
            <a:r>
              <a:rPr lang="en-US" sz="2399" kern="0" dirty="0">
                <a:solidFill>
                  <a:srgbClr val="FFFFFF"/>
                </a:solidFill>
                <a:latin typeface="Segoe UI Light"/>
                <a:ea typeface="Segoe UI" pitchFamily="34" charset="0"/>
                <a:cs typeface="Segoe UI" pitchFamily="34" charset="0"/>
              </a:rPr>
              <a:t>Apps</a:t>
            </a:r>
          </a:p>
        </p:txBody>
      </p:sp>
    </p:spTree>
    <p:extLst>
      <p:ext uri="{BB962C8B-B14F-4D97-AF65-F5344CB8AC3E}">
        <p14:creationId xmlns:p14="http://schemas.microsoft.com/office/powerpoint/2010/main" val="2537511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48000" decel="48000" fill="hold" nodeType="clickEffect">
                                  <p:stCondLst>
                                    <p:cond delay="0"/>
                                  </p:stCondLst>
                                  <p:childTnLst>
                                    <p:animMotion origin="layout" path="M 2.49426E-6 -1.54335E-7 L -0.00077 -0.24058 " pathEditMode="relative" rAng="0" ptsTypes="AA">
                                      <p:cBhvr>
                                        <p:cTn id="6" dur="750" fill="hold"/>
                                        <p:tgtEl>
                                          <p:spTgt spid="11"/>
                                        </p:tgtEl>
                                        <p:attrNameLst>
                                          <p:attrName>ppt_x</p:attrName>
                                          <p:attrName>ppt_y</p:attrName>
                                        </p:attrNameLst>
                                      </p:cBhvr>
                                      <p:rCtr x="-38" y="-12029"/>
                                    </p:animMotion>
                                  </p:childTnLst>
                                </p:cTn>
                              </p:par>
                              <p:par>
                                <p:cTn id="7" presetID="42" presetClass="path" presetSubtype="0" accel="48000" decel="48000" fill="hold" nodeType="withEffect">
                                  <p:stCondLst>
                                    <p:cond delay="0"/>
                                  </p:stCondLst>
                                  <p:childTnLst>
                                    <p:animMotion origin="layout" path="M 3.51034E-6 -1.93373E-6 L -0.00064 0.28893 " pathEditMode="relative" rAng="0" ptsTypes="AA">
                                      <p:cBhvr>
                                        <p:cTn id="8" dur="750" fill="hold"/>
                                        <p:tgtEl>
                                          <p:spTgt spid="17"/>
                                        </p:tgtEl>
                                        <p:attrNameLst>
                                          <p:attrName>ppt_x</p:attrName>
                                          <p:attrName>ppt_y</p:attrName>
                                        </p:attrNameLst>
                                      </p:cBhvr>
                                      <p:rCtr x="-38" y="14435"/>
                                    </p:animMotion>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Store Apps</a:t>
            </a:r>
            <a:endParaRPr lang="en-US" dirty="0"/>
          </a:p>
        </p:txBody>
      </p:sp>
      <p:sp>
        <p:nvSpPr>
          <p:cNvPr id="28" name="Rectangle 27"/>
          <p:cNvSpPr/>
          <p:nvPr/>
        </p:nvSpPr>
        <p:spPr bwMode="auto">
          <a:xfrm>
            <a:off x="6675438" y="0"/>
            <a:ext cx="5761037" cy="6994524"/>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29768" tIns="2103120" rIns="182880" bIns="146304" numCol="1" rtlCol="0" anchor="t" anchorCtr="0" compatLnSpc="1">
            <a:prstTxWarp prst="textNoShape">
              <a:avLst/>
            </a:prstTxWarp>
          </a:bodyPr>
          <a:lstStyle/>
          <a:p>
            <a:pPr defTabSz="932468">
              <a:lnSpc>
                <a:spcPct val="90000"/>
              </a:lnSpc>
              <a:spcBef>
                <a:spcPts val="1800"/>
              </a:spcBef>
            </a:pPr>
            <a:endParaRPr lang="en-US" sz="2800" dirty="0">
              <a:gradFill>
                <a:gsLst>
                  <a:gs pos="100000">
                    <a:srgbClr val="FFFFFF"/>
                  </a:gs>
                  <a:gs pos="0">
                    <a:srgbClr val="FFFFFF"/>
                  </a:gs>
                </a:gsLst>
                <a:lin ang="5400000" scaled="0"/>
              </a:gradFill>
              <a:latin typeface="Segoe UI Light"/>
              <a:ea typeface="ＭＳ Ｐゴシック" charset="0"/>
            </a:endParaRPr>
          </a:p>
        </p:txBody>
      </p:sp>
      <p:sp>
        <p:nvSpPr>
          <p:cNvPr id="29" name="Rectangle 28"/>
          <p:cNvSpPr/>
          <p:nvPr/>
        </p:nvSpPr>
        <p:spPr>
          <a:xfrm>
            <a:off x="6882149" y="4347847"/>
            <a:ext cx="5517213" cy="2419124"/>
          </a:xfrm>
          <a:prstGeom prst="rect">
            <a:avLst/>
          </a:prstGeom>
        </p:spPr>
        <p:txBody>
          <a:bodyPr wrap="square">
            <a:spAutoFit/>
          </a:bodyPr>
          <a:lstStyle/>
          <a:p>
            <a:pPr marL="233363" indent="-233363" defTabSz="932468">
              <a:lnSpc>
                <a:spcPct val="90000"/>
              </a:lnSpc>
              <a:buFont typeface="Arial" panose="020B0604020202020204" pitchFamily="34" charset="0"/>
              <a:buChar char="•"/>
            </a:pPr>
            <a:r>
              <a:rPr lang="en-US" sz="2400" dirty="0">
                <a:gradFill>
                  <a:gsLst>
                    <a:gs pos="100000">
                      <a:srgbClr val="FFFFFF"/>
                    </a:gs>
                    <a:gs pos="0">
                      <a:srgbClr val="FFFFFF"/>
                    </a:gs>
                  </a:gsLst>
                  <a:lin ang="5400000" scaled="0"/>
                </a:gradFill>
                <a:ea typeface="ＭＳ Ｐゴシック" charset="0"/>
              </a:rPr>
              <a:t>Next Generation Compiler in the Cloud for Store Apps</a:t>
            </a:r>
          </a:p>
          <a:p>
            <a:pPr marL="233363" indent="-233363" defTabSz="932468">
              <a:lnSpc>
                <a:spcPct val="90000"/>
              </a:lnSpc>
              <a:buFont typeface="Arial" panose="020B0604020202020204" pitchFamily="34" charset="0"/>
              <a:buChar char="•"/>
            </a:pPr>
            <a:r>
              <a:rPr lang="en-US" sz="2400" dirty="0">
                <a:gradFill>
                  <a:gsLst>
                    <a:gs pos="100000">
                      <a:srgbClr val="FFFFFF"/>
                    </a:gs>
                    <a:gs pos="0">
                      <a:srgbClr val="FFFFFF"/>
                    </a:gs>
                  </a:gsLst>
                  <a:lin ang="5400000" scaled="0"/>
                </a:gradFill>
                <a:ea typeface="ＭＳ Ｐゴシック" charset="0"/>
              </a:rPr>
              <a:t>Uses lean runtime and VC++ optimizer for fast code execution and reduced memory usage</a:t>
            </a:r>
          </a:p>
          <a:p>
            <a:pPr marL="233363" indent="-233363" defTabSz="932468">
              <a:lnSpc>
                <a:spcPct val="90000"/>
              </a:lnSpc>
              <a:buFont typeface="Arial" panose="020B0604020202020204" pitchFamily="34" charset="0"/>
              <a:buChar char="•"/>
            </a:pPr>
            <a:r>
              <a:rPr lang="en-US" sz="2400" dirty="0">
                <a:gradFill>
                  <a:gsLst>
                    <a:gs pos="100000">
                      <a:srgbClr val="FFFFFF"/>
                    </a:gs>
                    <a:gs pos="0">
                      <a:srgbClr val="FFFFFF"/>
                    </a:gs>
                  </a:gsLst>
                  <a:lin ang="5400000" scaled="0"/>
                </a:gradFill>
                <a:ea typeface="ＭＳ Ｐゴシック" charset="0"/>
              </a:rPr>
              <a:t>Preview available as VS 2013 </a:t>
            </a:r>
            <a:r>
              <a:rPr lang="en-US" sz="2400" dirty="0" smtClean="0">
                <a:gradFill>
                  <a:gsLst>
                    <a:gs pos="100000">
                      <a:srgbClr val="FFFFFF"/>
                    </a:gs>
                    <a:gs pos="0">
                      <a:srgbClr val="FFFFFF"/>
                    </a:gs>
                  </a:gsLst>
                  <a:lin ang="5400000" scaled="0"/>
                </a:gradFill>
                <a:ea typeface="ＭＳ Ｐゴシック" charset="0"/>
              </a:rPr>
              <a:t>add-in</a:t>
            </a:r>
            <a:br>
              <a:rPr lang="en-US" sz="2400" dirty="0" smtClean="0">
                <a:gradFill>
                  <a:gsLst>
                    <a:gs pos="100000">
                      <a:srgbClr val="FFFFFF"/>
                    </a:gs>
                    <a:gs pos="0">
                      <a:srgbClr val="FFFFFF"/>
                    </a:gs>
                  </a:gsLst>
                  <a:lin ang="5400000" scaled="0"/>
                </a:gradFill>
                <a:ea typeface="ＭＳ Ｐゴシック" charset="0"/>
              </a:rPr>
            </a:br>
            <a:r>
              <a:rPr lang="en-US" sz="2400" u="sng" dirty="0" smtClean="0">
                <a:gradFill>
                  <a:gsLst>
                    <a:gs pos="100000">
                      <a:srgbClr val="FFFFFF"/>
                    </a:gs>
                    <a:gs pos="0">
                      <a:srgbClr val="FFFFFF"/>
                    </a:gs>
                  </a:gsLst>
                  <a:lin ang="5400000" scaled="0"/>
                </a:gradFill>
                <a:ea typeface="ＭＳ Ｐゴシック" charset="0"/>
              </a:rPr>
              <a:t>http</a:t>
            </a:r>
            <a:r>
              <a:rPr lang="en-US" sz="2400" u="sng" dirty="0">
                <a:gradFill>
                  <a:gsLst>
                    <a:gs pos="100000">
                      <a:srgbClr val="FFFFFF"/>
                    </a:gs>
                    <a:gs pos="0">
                      <a:srgbClr val="FFFFFF"/>
                    </a:gs>
                  </a:gsLst>
                  <a:lin ang="5400000" scaled="0"/>
                </a:gradFill>
                <a:ea typeface="ＭＳ Ｐゴシック" charset="0"/>
              </a:rPr>
              <a:t>://aka.ms/dotnetnative  </a:t>
            </a:r>
          </a:p>
        </p:txBody>
      </p:sp>
      <p:pic>
        <p:nvPicPr>
          <p:cNvPr id="30" name="Picture 29"/>
          <p:cNvPicPr>
            <a:picLocks noChangeAspect="1"/>
          </p:cNvPicPr>
          <p:nvPr/>
        </p:nvPicPr>
        <p:blipFill rotWithShape="1">
          <a:blip r:embed="rId3"/>
          <a:srcRect b="3630"/>
          <a:stretch/>
        </p:blipFill>
        <p:spPr>
          <a:xfrm>
            <a:off x="7065807" y="675190"/>
            <a:ext cx="3789533" cy="1981200"/>
          </a:xfrm>
          <a:prstGeom prst="rect">
            <a:avLst/>
          </a:prstGeom>
        </p:spPr>
      </p:pic>
      <p:sp>
        <p:nvSpPr>
          <p:cNvPr id="32" name="Rectangle 31"/>
          <p:cNvSpPr/>
          <p:nvPr/>
        </p:nvSpPr>
        <p:spPr>
          <a:xfrm>
            <a:off x="6919262" y="2754853"/>
            <a:ext cx="5517213" cy="757130"/>
          </a:xfrm>
          <a:prstGeom prst="rect">
            <a:avLst/>
          </a:prstGeom>
        </p:spPr>
        <p:txBody>
          <a:bodyPr wrap="square">
            <a:spAutoFit/>
          </a:bodyPr>
          <a:lstStyle/>
          <a:p>
            <a:pPr defTabSz="932468">
              <a:lnSpc>
                <a:spcPct val="90000"/>
              </a:lnSpc>
            </a:pPr>
            <a:r>
              <a:rPr lang="en-US" sz="2400" b="1" dirty="0" smtClean="0">
                <a:gradFill>
                  <a:gsLst>
                    <a:gs pos="100000">
                      <a:srgbClr val="FFFFFF"/>
                    </a:gs>
                    <a:gs pos="0">
                      <a:srgbClr val="FFFFFF"/>
                    </a:gs>
                  </a:gsLst>
                  <a:lin ang="5400000" scaled="0"/>
                </a:gradFill>
                <a:ea typeface="ＭＳ Ｐゴシック" charset="0"/>
              </a:rPr>
              <a:t>Visual Studio 2013 Update 3 RTM </a:t>
            </a:r>
            <a:endParaRPr lang="en-US" sz="2400" b="1" dirty="0">
              <a:gradFill>
                <a:gsLst>
                  <a:gs pos="100000">
                    <a:srgbClr val="FFFFFF"/>
                  </a:gs>
                  <a:gs pos="0">
                    <a:srgbClr val="FFFFFF"/>
                  </a:gs>
                </a:gsLst>
                <a:lin ang="5400000" scaled="0"/>
              </a:gradFill>
              <a:ea typeface="ＭＳ Ｐゴシック" charset="0"/>
            </a:endParaRPr>
          </a:p>
          <a:p>
            <a:pPr defTabSz="932468">
              <a:lnSpc>
                <a:spcPct val="90000"/>
              </a:lnSpc>
            </a:pPr>
            <a:r>
              <a:rPr lang="en-US" sz="2400" u="sng" dirty="0" smtClean="0">
                <a:gradFill>
                  <a:gsLst>
                    <a:gs pos="100000">
                      <a:srgbClr val="FFFFFF"/>
                    </a:gs>
                    <a:gs pos="0">
                      <a:srgbClr val="FFFFFF"/>
                    </a:gs>
                  </a:gsLst>
                  <a:lin ang="5400000" scaled="0"/>
                </a:gradFill>
                <a:ea typeface="ＭＳ Ｐゴシック" charset="0"/>
              </a:rPr>
              <a:t>http</a:t>
            </a:r>
            <a:r>
              <a:rPr lang="en-US" sz="2400" u="sng" dirty="0">
                <a:gradFill>
                  <a:gsLst>
                    <a:gs pos="100000">
                      <a:srgbClr val="FFFFFF"/>
                    </a:gs>
                    <a:gs pos="0">
                      <a:srgbClr val="FFFFFF"/>
                    </a:gs>
                  </a:gsLst>
                  <a:lin ang="5400000" scaled="0"/>
                </a:gradFill>
                <a:ea typeface="ＭＳ Ｐゴシック" charset="0"/>
              </a:rPr>
              <a:t>://</a:t>
            </a:r>
            <a:r>
              <a:rPr lang="en-US" sz="2400" u="sng" dirty="0" smtClean="0">
                <a:gradFill>
                  <a:gsLst>
                    <a:gs pos="100000">
                      <a:srgbClr val="FFFFFF"/>
                    </a:gs>
                    <a:gs pos="0">
                      <a:srgbClr val="FFFFFF"/>
                    </a:gs>
                  </a:gsLst>
                  <a:lin ang="5400000" scaled="0"/>
                </a:gradFill>
                <a:ea typeface="ＭＳ Ｐゴシック" charset="0"/>
              </a:rPr>
              <a:t>aka.ms/universalapps</a:t>
            </a:r>
            <a:endParaRPr lang="en-US" sz="2400" u="sng" dirty="0">
              <a:gradFill>
                <a:gsLst>
                  <a:gs pos="100000">
                    <a:srgbClr val="FFFFFF"/>
                  </a:gs>
                  <a:gs pos="0">
                    <a:srgbClr val="FFFFFF"/>
                  </a:gs>
                </a:gsLst>
                <a:lin ang="5400000" scaled="0"/>
              </a:gradFill>
              <a:ea typeface="ＭＳ Ｐゴシック" charset="0"/>
            </a:endParaRPr>
          </a:p>
        </p:txBody>
      </p:sp>
      <p:sp>
        <p:nvSpPr>
          <p:cNvPr id="33" name="3 arrow"/>
          <p:cNvSpPr/>
          <p:nvPr/>
        </p:nvSpPr>
        <p:spPr bwMode="auto">
          <a:xfrm>
            <a:off x="2103436" y="1994099"/>
            <a:ext cx="4254231" cy="1072426"/>
          </a:xfrm>
          <a:prstGeom prst="homePlate">
            <a:avLst/>
          </a:prstGeom>
          <a:solidFill>
            <a:srgbClr val="0072C6"/>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400" kern="0" dirty="0" smtClean="0">
                <a:gradFill>
                  <a:gsLst>
                    <a:gs pos="9583">
                      <a:srgbClr val="FFFFFF"/>
                    </a:gs>
                    <a:gs pos="24000">
                      <a:srgbClr val="FFFFFF"/>
                    </a:gs>
                  </a:gsLst>
                  <a:lin ang="5400000" scaled="0"/>
                </a:gradFill>
              </a:rPr>
              <a:t>Universal Windows apps</a:t>
            </a:r>
          </a:p>
          <a:p>
            <a:pPr defTabSz="913862"/>
            <a:r>
              <a:rPr lang="en-US" sz="1600" kern="0" dirty="0" smtClean="0">
                <a:gradFill>
                  <a:gsLst>
                    <a:gs pos="9583">
                      <a:srgbClr val="FFFFFF"/>
                    </a:gs>
                    <a:gs pos="24000">
                      <a:srgbClr val="FFFFFF"/>
                    </a:gs>
                  </a:gsLst>
                  <a:lin ang="5400000" scaled="0"/>
                </a:gradFill>
              </a:rPr>
              <a:t>Shared across Windows and Windows Phone 8.1 apps</a:t>
            </a:r>
            <a:endParaRPr lang="en-US" kern="0" dirty="0">
              <a:gradFill>
                <a:gsLst>
                  <a:gs pos="9583">
                    <a:srgbClr val="FFFFFF"/>
                  </a:gs>
                  <a:gs pos="24000">
                    <a:srgbClr val="FFFFFF"/>
                  </a:gs>
                </a:gsLst>
                <a:lin ang="5400000" scaled="0"/>
              </a:gradFill>
            </a:endParaRPr>
          </a:p>
        </p:txBody>
      </p:sp>
      <p:sp>
        <p:nvSpPr>
          <p:cNvPr id="34" name="Oval 33"/>
          <p:cNvSpPr/>
          <p:nvPr/>
        </p:nvSpPr>
        <p:spPr bwMode="auto">
          <a:xfrm>
            <a:off x="794224" y="1744662"/>
            <a:ext cx="1554956" cy="1554956"/>
          </a:xfrm>
          <a:prstGeom prst="ellipse">
            <a:avLst/>
          </a:prstGeom>
          <a:solidFill>
            <a:srgbClr val="003B92"/>
          </a:solidFill>
          <a:ln w="76200">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Freeform 34"/>
          <p:cNvSpPr>
            <a:spLocks noEditPoints="1"/>
          </p:cNvSpPr>
          <p:nvPr/>
        </p:nvSpPr>
        <p:spPr bwMode="auto">
          <a:xfrm>
            <a:off x="1222615" y="2185418"/>
            <a:ext cx="679290" cy="689788"/>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 name="3 arrow"/>
          <p:cNvSpPr/>
          <p:nvPr/>
        </p:nvSpPr>
        <p:spPr bwMode="auto">
          <a:xfrm>
            <a:off x="2103437" y="5086447"/>
            <a:ext cx="4254230" cy="1072426"/>
          </a:xfrm>
          <a:prstGeom prst="homePlate">
            <a:avLst/>
          </a:prstGeom>
          <a:solidFill>
            <a:srgbClr val="972FAF"/>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400" kern="0" dirty="0" smtClean="0">
                <a:gradFill>
                  <a:gsLst>
                    <a:gs pos="9583">
                      <a:srgbClr val="FFFFFF"/>
                    </a:gs>
                    <a:gs pos="24000">
                      <a:srgbClr val="FFFFFF"/>
                    </a:gs>
                  </a:gsLst>
                  <a:lin ang="5400000" scaled="0"/>
                </a:gradFill>
              </a:rPr>
              <a:t>.NET Native</a:t>
            </a:r>
          </a:p>
          <a:p>
            <a:pPr defTabSz="913862"/>
            <a:r>
              <a:rPr lang="en-US" sz="1600" kern="0" dirty="0" smtClean="0">
                <a:gradFill>
                  <a:gsLst>
                    <a:gs pos="9583">
                      <a:srgbClr val="FFFFFF"/>
                    </a:gs>
                    <a:gs pos="24000">
                      <a:srgbClr val="FFFFFF"/>
                    </a:gs>
                  </a:gsLst>
                  <a:lin ang="5400000" scaled="0"/>
                </a:gradFill>
              </a:rPr>
              <a:t>Native code compilation</a:t>
            </a:r>
            <a:endParaRPr lang="en-US" kern="0" dirty="0">
              <a:gradFill>
                <a:gsLst>
                  <a:gs pos="9583">
                    <a:srgbClr val="FFFFFF"/>
                  </a:gs>
                  <a:gs pos="24000">
                    <a:srgbClr val="FFFFFF"/>
                  </a:gs>
                </a:gsLst>
                <a:lin ang="5400000" scaled="0"/>
              </a:gradFill>
            </a:endParaRPr>
          </a:p>
        </p:txBody>
      </p:sp>
      <p:sp>
        <p:nvSpPr>
          <p:cNvPr id="37" name="Oval 36"/>
          <p:cNvSpPr/>
          <p:nvPr/>
        </p:nvSpPr>
        <p:spPr bwMode="auto">
          <a:xfrm>
            <a:off x="794224" y="4837010"/>
            <a:ext cx="1554956" cy="1554956"/>
          </a:xfrm>
          <a:prstGeom prst="ellipse">
            <a:avLst/>
          </a:prstGeom>
          <a:solidFill>
            <a:srgbClr val="68217A"/>
          </a:solidFill>
          <a:ln w="76200">
            <a:solidFill>
              <a:srgbClr val="972FA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8" name="Picture 37"/>
          <p:cNvPicPr>
            <a:picLocks noChangeAspect="1"/>
          </p:cNvPicPr>
          <p:nvPr/>
        </p:nvPicPr>
        <p:blipFill>
          <a:blip r:embed="rId4"/>
          <a:stretch>
            <a:fillRect/>
          </a:stretch>
        </p:blipFill>
        <p:spPr>
          <a:xfrm>
            <a:off x="1056171" y="5086447"/>
            <a:ext cx="1012179" cy="1031460"/>
          </a:xfrm>
          <a:prstGeom prst="rect">
            <a:avLst/>
          </a:prstGeom>
          <a:solidFill>
            <a:srgbClr val="972FAF"/>
          </a:solidFill>
        </p:spPr>
      </p:pic>
    </p:spTree>
    <p:extLst>
      <p:ext uri="{BB962C8B-B14F-4D97-AF65-F5344CB8AC3E}">
        <p14:creationId xmlns:p14="http://schemas.microsoft.com/office/powerpoint/2010/main" val="76487169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potx" id="{1DC5CB81-1092-4D98-82FC-5A51789E423C}" vid="{8D4EAD8D-F2B6-4BBA-B857-867178C2DA62}"/>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Jay Schmelzer</External_x0020_Speaker>
    <Session_x0020_Code xmlns="e36bfbf9-5e42-489c-a259-4c54eb22cb57">FDN05</Session_x0020_Code>
    <Presentation_x0020_Date xmlns="e36bfbf9-5e42-489c-a259-4c54eb22cb57">2014-10-28T00:00:00+01:00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schemas.microsoft.com/sharepoint/v3"/>
    <ds:schemaRef ds:uri="230e9df3-be65-4c73-a93b-d1236ebd67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6bfbf9-5e42-489c-a259-4c54eb22cb57"/>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Template>
  <TotalTime>8</TotalTime>
  <Words>4253</Words>
  <Application>Microsoft Office PowerPoint</Application>
  <PresentationFormat>Custom</PresentationFormat>
  <Paragraphs>386</Paragraphs>
  <Slides>34</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ＭＳ Ｐゴシック</vt:lpstr>
      <vt:lpstr>Arial</vt:lpstr>
      <vt:lpstr>Calibri</vt:lpstr>
      <vt:lpstr>Segoe Light</vt:lpstr>
      <vt:lpstr>Segoe UI</vt:lpstr>
      <vt:lpstr>Segoe UI Light</vt:lpstr>
      <vt:lpstr>Segoe UI Semibold</vt:lpstr>
      <vt:lpstr>Wingdings</vt:lpstr>
      <vt:lpstr>TEE14 Speaker PPT Template</vt:lpstr>
      <vt:lpstr>1_TEE14 Speaker PPT Template</vt:lpstr>
      <vt:lpstr>PowerPoint Presentation</vt:lpstr>
      <vt:lpstr>The Microsoft Development Platform: Create Applications that Span Mobile and Cloud</vt:lpstr>
      <vt:lpstr>What we are hearing from you</vt:lpstr>
      <vt:lpstr>Developers and the new era’s needs</vt:lpstr>
      <vt:lpstr>Web technologies available today</vt:lpstr>
      <vt:lpstr>Demo</vt:lpstr>
      <vt:lpstr>Cross-platform mobile development</vt:lpstr>
      <vt:lpstr>Multi-device approaches</vt:lpstr>
      <vt:lpstr>Windows Store Apps</vt:lpstr>
      <vt:lpstr>.NET Native</vt:lpstr>
      <vt:lpstr>.NET Native</vt:lpstr>
      <vt:lpstr>Demo</vt:lpstr>
      <vt:lpstr>.NET in Android, iOS  devices</vt:lpstr>
      <vt:lpstr>Demo</vt:lpstr>
      <vt:lpstr>Cordova tooling in  Visual Studio </vt:lpstr>
      <vt:lpstr>Demo</vt:lpstr>
      <vt:lpstr>Connecting to O365 API </vt:lpstr>
      <vt:lpstr>Today</vt:lpstr>
      <vt:lpstr>What’s New</vt:lpstr>
      <vt:lpstr>Demo</vt:lpstr>
      <vt:lpstr>Vision</vt:lpstr>
      <vt:lpstr>Office 365 Launch Partners</vt:lpstr>
      <vt:lpstr>Future of Web development</vt:lpstr>
      <vt:lpstr>Future of .NET</vt:lpstr>
      <vt:lpstr>ASP.NET vNext and the Modern Web</vt:lpstr>
      <vt:lpstr>Demo</vt:lpstr>
      <vt:lpstr>ASP.NET vNext - Summary</vt:lpstr>
      <vt:lpstr>Summary</vt:lpstr>
      <vt:lpstr>Related content</vt:lpstr>
      <vt:lpstr>DEV Track Resources</vt:lpstr>
      <vt:lpstr>Resources</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Microsoft Development Platform: Create Applications That Span Mobile and Cloud</dc:title>
  <dc:subject>TechEd 2014</dc:subject>
  <dc:creator>Shows</dc:creator>
  <cp:keywords/>
  <dc:description>Template: Jordan Cayabyab, Artitudes Design
Formatting: 
Audience Type:</dc:description>
  <cp:lastModifiedBy>Sylvia Tedjo</cp:lastModifiedBy>
  <cp:revision>8</cp:revision>
  <dcterms:created xsi:type="dcterms:W3CDTF">2014-10-26T07:51:43Z</dcterms:created>
  <dcterms:modified xsi:type="dcterms:W3CDTF">2014-10-28T16:35:17Z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