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4" r:id="rId5"/>
    <p:sldMasterId id="2147484319" r:id="rId6"/>
    <p:sldMasterId id="2147484342" r:id="rId7"/>
  </p:sldMasterIdLst>
  <p:notesMasterIdLst>
    <p:notesMasterId r:id="rId52"/>
  </p:notesMasterIdLst>
  <p:handoutMasterIdLst>
    <p:handoutMasterId r:id="rId53"/>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8" r:id="rId46"/>
    <p:sldId id="294" r:id="rId47"/>
    <p:sldId id="299" r:id="rId48"/>
    <p:sldId id="295" r:id="rId49"/>
    <p:sldId id="296" r:id="rId50"/>
    <p:sldId id="297" r:id="rId5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CF87EA0-179B-45CB-A8CA-CB311921FF71}">
          <p14:sldIdLst>
            <p14:sldId id="256"/>
          </p14:sldIdLst>
        </p14:section>
        <p14:section name="Introduction" id="{F19AADCE-CB00-4DBD-946D-657FC6E854A0}">
          <p14:sldIdLst>
            <p14:sldId id="257"/>
            <p14:sldId id="258"/>
            <p14:sldId id="259"/>
            <p14:sldId id="260"/>
          </p14:sldIdLst>
        </p14:section>
        <p14:section name="Office 365 Admin Center" id="{B9508138-CFB3-40CA-AEF5-A75424D06253}">
          <p14:sldIdLst>
            <p14:sldId id="261"/>
            <p14:sldId id="262"/>
            <p14:sldId id="263"/>
            <p14:sldId id="264"/>
          </p14:sldIdLst>
        </p14:section>
        <p14:section name="Office 365 Service Communications API" id="{1AFAF4A2-A9C5-42D9-A9B8-00BEED45F1B8}">
          <p14:sldIdLst>
            <p14:sldId id="265"/>
            <p14:sldId id="266"/>
            <p14:sldId id="267"/>
            <p14:sldId id="268"/>
          </p14:sldIdLst>
        </p14:section>
        <p14:section name="4ward365" id="{557321A5-BA63-4ED1-A970-21890D67DD68}">
          <p14:sldIdLst>
            <p14:sldId id="269"/>
            <p14:sldId id="270"/>
            <p14:sldId id="271"/>
            <p14:sldId id="272"/>
            <p14:sldId id="273"/>
            <p14:sldId id="274"/>
          </p14:sldIdLst>
        </p14:section>
        <p14:section name="Partner Tools" id="{DA33D973-D9E1-459D-89B6-F12127B1AF73}">
          <p14:sldIdLst>
            <p14:sldId id="275"/>
            <p14:sldId id="276"/>
            <p14:sldId id="277"/>
            <p14:sldId id="278"/>
          </p14:sldIdLst>
        </p14:section>
        <p14:section name="PowerShell" id="{6F17873F-3D46-4373-B41D-1C3F1E731F1F}">
          <p14:sldIdLst>
            <p14:sldId id="279"/>
            <p14:sldId id="280"/>
            <p14:sldId id="281"/>
            <p14:sldId id="282"/>
            <p14:sldId id="283"/>
            <p14:sldId id="284"/>
            <p14:sldId id="285"/>
            <p14:sldId id="286"/>
            <p14:sldId id="287"/>
            <p14:sldId id="288"/>
            <p14:sldId id="289"/>
            <p14:sldId id="290"/>
          </p14:sldIdLst>
        </p14:section>
        <p14:section name="Closing" id="{3EC3CA04-E4D3-4E71-B27E-9E7AEF9F7406}">
          <p14:sldIdLst>
            <p14:sldId id="291"/>
            <p14:sldId id="292"/>
            <p14:sldId id="293"/>
          </p14:sldIdLst>
        </p14:section>
        <p14:section name="Required TechEd Slides" id="{D60A8CD7-B7E4-4027-9A86-F4E0FB34C829}">
          <p14:sldIdLst>
            <p14:sldId id="298"/>
            <p14:sldId id="294"/>
            <p14:sldId id="299"/>
            <p14:sldId id="295"/>
            <p14:sldId id="296"/>
            <p14:sldId id="297"/>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18612"/>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10/30/2014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10/30/2014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48132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30746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411297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456732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532535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158669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15</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dirty="0"/>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10/30/2014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50565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16</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10/30/2014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9731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17</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dirty="0"/>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10/30/2014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66616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935335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19</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dirty="0"/>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10/30/2014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8308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57890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535718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398686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4330" indent="-171450">
              <a:spcBef>
                <a:spcPts val="600"/>
              </a:spcBef>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79282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654295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25</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dirty="0"/>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10/30/2014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36897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26</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dirty="0"/>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10/30/2014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56785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251825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251470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715226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945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10/30/2014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49596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785340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518240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405980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62564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10/30/2014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02994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426198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995797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38</a:t>
            </a:fld>
            <a:endParaRPr lang="en-US" dirty="0">
              <a:solidFill>
                <a:prstClr val="black"/>
              </a:solidFill>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endParaRPr lang="en-US"/>
          </a:p>
        </p:txBody>
      </p:sp>
      <p:sp>
        <p:nvSpPr>
          <p:cNvPr id="16" name="Date Placeholder 15"/>
          <p:cNvSpPr>
            <a:spLocks noGrp="1"/>
          </p:cNvSpPr>
          <p:nvPr>
            <p:ph type="dt" idx="13"/>
          </p:nvPr>
        </p:nvSpPr>
        <p:spPr/>
        <p:txBody>
          <a:bodyPr/>
          <a:lstStyle/>
          <a:p>
            <a:fld id="{8453B4A1-23F0-4EA8-922A-C21006FB5AB3}" type="datetime1">
              <a:rPr lang="en-US" smtClean="0">
                <a:solidFill>
                  <a:prstClr val="black"/>
                </a:solidFill>
              </a:rPr>
              <a:pPr/>
              <a:t>10/30/2014</a:t>
            </a:fld>
            <a:endParaRPr lang="en-US" dirty="0">
              <a:solidFill>
                <a:prstClr val="black"/>
              </a:solidFill>
            </a:endParaRPr>
          </a:p>
        </p:txBody>
      </p:sp>
      <p:sp>
        <p:nvSpPr>
          <p:cNvPr id="4" name="Footer Placeholder 3"/>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17001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867136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353DC-5FD5-4FD2-BFC9-FD046846EEF3}"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35637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618329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403088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73122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935317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70912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807212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80651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206363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264310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8.jp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0.jp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3995191"/>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1"/>
                    </a:gs>
                    <a:gs pos="100000">
                      <a:schemeClr val="tx1"/>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0018305"/>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6875810"/>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9204070"/>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7087289"/>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9123720"/>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687893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316738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5677255"/>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34156667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183790638"/>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1587582836"/>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4201939142"/>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868676239"/>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53395765"/>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0-50 Right Photo Layout">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spTree>
    <p:extLst>
      <p:ext uri="{BB962C8B-B14F-4D97-AF65-F5344CB8AC3E}">
        <p14:creationId xmlns:p14="http://schemas.microsoft.com/office/powerpoint/2010/main" val="2806005156"/>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3952768020"/>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2"/>
            <a:ext cx="6172201" cy="6994524"/>
          </a:xfrm>
          <a:prstGeom prst="rect">
            <a:avLst/>
          </a:prstGeom>
        </p:spPr>
      </p:pic>
    </p:spTree>
    <p:extLst>
      <p:ext uri="{BB962C8B-B14F-4D97-AF65-F5344CB8AC3E}">
        <p14:creationId xmlns:p14="http://schemas.microsoft.com/office/powerpoint/2010/main" val="1762177283"/>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97848"/>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786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295613"/>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451485"/>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defRPr/>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27850009"/>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150456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949429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7716356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Text, Indents &amp; Bulleted">
    <p:spTree>
      <p:nvGrpSpPr>
        <p:cNvPr id="1" name=""/>
        <p:cNvGrpSpPr/>
        <p:nvPr/>
      </p:nvGrpSpPr>
      <p:grpSpPr>
        <a:xfrm>
          <a:off x="0" y="0"/>
          <a:ext cx="0" cy="0"/>
          <a:chOff x="0" y="0"/>
          <a:chExt cx="0" cy="0"/>
        </a:xfrm>
      </p:grpSpPr>
      <p:sp>
        <p:nvSpPr>
          <p:cNvPr id="2" name="Title 1"/>
          <p:cNvSpPr>
            <a:spLocks noGrp="1"/>
          </p:cNvSpPr>
          <p:nvPr>
            <p:ph type="title"/>
          </p:nvPr>
        </p:nvSpPr>
        <p:spPr>
          <a:xfrm>
            <a:off x="223858" y="233153"/>
            <a:ext cx="11375536" cy="772204"/>
          </a:xfrm>
        </p:spPr>
        <p:txBody>
          <a:bodyPr/>
          <a:lstStyle>
            <a:lvl1pPr>
              <a:defRPr spc="-109" baseline="0"/>
            </a:lvl1pPr>
          </a:lstStyle>
          <a:p>
            <a:r>
              <a:rPr lang="en-US" dirty="0" smtClean="0"/>
              <a:t>Click to edit Master title style</a:t>
            </a:r>
            <a:endParaRPr lang="en-US" dirty="0"/>
          </a:p>
        </p:txBody>
      </p:sp>
      <p:sp>
        <p:nvSpPr>
          <p:cNvPr id="4" name="Text Placeholder 2"/>
          <p:cNvSpPr>
            <a:spLocks noGrp="1"/>
          </p:cNvSpPr>
          <p:nvPr>
            <p:ph idx="1"/>
          </p:nvPr>
        </p:nvSpPr>
        <p:spPr>
          <a:xfrm>
            <a:off x="223856" y="1476624"/>
            <a:ext cx="7522958" cy="2027818"/>
          </a:xfrm>
          <a:prstGeom prst="rect">
            <a:avLst/>
          </a:prstGeom>
        </p:spPr>
        <p:txBody>
          <a:bodyPr vert="horz" wrap="square" lIns="0" tIns="0" rIns="0" bIns="0" rtlCol="0">
            <a:spAutoFit/>
          </a:bodyPr>
          <a:lstStyle>
            <a:lvl1pPr marL="0" indent="0">
              <a:buNone/>
              <a:defRPr baseline="0">
                <a:solidFill>
                  <a:srgbClr val="FF8C00"/>
                </a:solidFill>
              </a:defRPr>
            </a:lvl1pPr>
            <a:lvl2pPr marL="392831" indent="-155405">
              <a:tabLst>
                <a:tab pos="392831" algn="l"/>
              </a:tabLst>
              <a:defRPr>
                <a:solidFill>
                  <a:srgbClr val="004185"/>
                </a:solidFill>
              </a:defRPr>
            </a:lvl2pPr>
            <a:lvl3pPr marL="703642" indent="-155405">
              <a:defRPr>
                <a:solidFill>
                  <a:schemeClr val="bg2">
                    <a:lumMod val="75000"/>
                  </a:schemeClr>
                </a:solidFill>
              </a:defRPr>
            </a:lvl3pPr>
            <a:lvl4pPr marL="859047" indent="-155405">
              <a:defRPr>
                <a:solidFill>
                  <a:schemeClr val="bg2">
                    <a:lumMod val="75000"/>
                  </a:schemeClr>
                </a:solidFill>
              </a:defRPr>
            </a:lvl4pPr>
            <a:lvl5pPr marL="1014453" indent="-82019">
              <a:defRPr>
                <a:solidFill>
                  <a:schemeClr val="bg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258058717"/>
      </p:ext>
    </p:extLst>
  </p:cSld>
  <p:clrMapOvr>
    <a:masterClrMapping/>
  </p:clrMapOvr>
  <p:transition spd="slow">
    <p:push/>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77333089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397944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3040900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751488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4186079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537125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252098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30579122"/>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3737744229"/>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387521202"/>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6798834"/>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8771223"/>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06315329"/>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514021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8639385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50001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046907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70627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6909846"/>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4119637104"/>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731591879"/>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453327455"/>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315030284"/>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608132131"/>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404761468"/>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0-50 Right Photo Layout">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spTree>
    <p:extLst>
      <p:ext uri="{BB962C8B-B14F-4D97-AF65-F5344CB8AC3E}">
        <p14:creationId xmlns:p14="http://schemas.microsoft.com/office/powerpoint/2010/main" val="78841271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3869230857"/>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196256074"/>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939438"/>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459986"/>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649732"/>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940507"/>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841827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9732377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436475" cy="618830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4309" y="6433574"/>
            <a:ext cx="1541255" cy="32720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666" y="2485523"/>
            <a:ext cx="9751144" cy="1217256"/>
          </a:xfrm>
          <a:prstGeom prst="rect">
            <a:avLst/>
          </a:prstGeom>
        </p:spPr>
      </p:pic>
    </p:spTree>
    <p:extLst>
      <p:ext uri="{BB962C8B-B14F-4D97-AF65-F5344CB8AC3E}">
        <p14:creationId xmlns:p14="http://schemas.microsoft.com/office/powerpoint/2010/main" val="268453461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40856"/>
          <a:stretch/>
        </p:blipFill>
        <p:spPr>
          <a:xfrm>
            <a:off x="6224048" y="-7124"/>
            <a:ext cx="6212427" cy="700164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861" y="3063289"/>
            <a:ext cx="5298982" cy="661483"/>
          </a:xfrm>
          <a:prstGeom prst="rect">
            <a:avLst/>
          </a:prstGeom>
        </p:spPr>
      </p:pic>
    </p:spTree>
    <p:extLst>
      <p:ext uri="{BB962C8B-B14F-4D97-AF65-F5344CB8AC3E}">
        <p14:creationId xmlns:p14="http://schemas.microsoft.com/office/powerpoint/2010/main" val="23650867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440" t="15023" r="8188" b="12829"/>
          <a:stretch/>
        </p:blipFill>
        <p:spPr>
          <a:xfrm>
            <a:off x="0" y="-15543"/>
            <a:ext cx="12436475" cy="7010068"/>
          </a:xfrm>
          <a:prstGeom prst="rect">
            <a:avLst/>
          </a:prstGeom>
        </p:spPr>
      </p:pic>
      <p:sp>
        <p:nvSpPr>
          <p:cNvPr id="4" name="Rectangle 3"/>
          <p:cNvSpPr/>
          <p:nvPr userDrawn="1"/>
        </p:nvSpPr>
        <p:spPr>
          <a:xfrm>
            <a:off x="0" y="0"/>
            <a:ext cx="7003290" cy="7002297"/>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srgbClr val="FFFFFF"/>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965" y="3090044"/>
            <a:ext cx="5601359" cy="699229"/>
          </a:xfrm>
          <a:prstGeom prst="rect">
            <a:avLst/>
          </a:prstGeom>
        </p:spPr>
      </p:pic>
    </p:spTree>
    <p:extLst>
      <p:ext uri="{BB962C8B-B14F-4D97-AF65-F5344CB8AC3E}">
        <p14:creationId xmlns:p14="http://schemas.microsoft.com/office/powerpoint/2010/main" val="334015774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8" y="1742998"/>
            <a:ext cx="10726460" cy="2050837"/>
          </a:xfrm>
          <a:prstGeom prst="rect">
            <a:avLst/>
          </a:prstGeom>
        </p:spPr>
        <p:txBody>
          <a:bodyPr>
            <a:spAutoFit/>
          </a:bodyPr>
          <a:lstStyle>
            <a:lvl1pPr marL="0" indent="0">
              <a:spcBef>
                <a:spcPts val="2448"/>
              </a:spcBef>
              <a:buNone/>
              <a:defRPr sz="4080">
                <a:solidFill>
                  <a:schemeClr val="tx1"/>
                </a:soli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855008" y="372394"/>
            <a:ext cx="10726460" cy="856957"/>
          </a:xfrm>
        </p:spPr>
        <p:txBody>
          <a:bodyPr anchor="t">
            <a:spAutoFit/>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425202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9" y="1737959"/>
            <a:ext cx="10726460" cy="2043957"/>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18728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856957"/>
          </a:xfrm>
        </p:spPr>
        <p:txBody>
          <a:bodyPr anchor="t" anchorCtr="0"/>
          <a:lstStyle>
            <a:lvl1pPr>
              <a:defRPr>
                <a:solidFill>
                  <a:schemeClr val="tx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1"/>
            <a:ext cx="11375536" cy="2163842"/>
          </a:xfrm>
          <a:prstGeom prst="rect">
            <a:avLst/>
          </a:prstGeom>
        </p:spPr>
        <p:txBody>
          <a:bodyPr anchor="t" anchorCtr="0">
            <a:spAutoFit/>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681182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3"/>
            <a:ext cx="5180846" cy="2615864"/>
          </a:xfrm>
        </p:spPr>
        <p:txBody>
          <a:bodyPr/>
          <a:lstStyle>
            <a:lvl1pPr marL="0" indent="0">
              <a:spcBef>
                <a:spcPts val="1224"/>
              </a:spcBef>
              <a:buNone/>
              <a:defRPr sz="4080">
                <a:solidFill>
                  <a:schemeClr val="tx1"/>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175986" cy="2655493"/>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44465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4"/>
            <a:ext cx="5180846" cy="2609048"/>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327217" y="1476624"/>
            <a:ext cx="5254251" cy="2655493"/>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206085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637" y="0"/>
            <a:ext cx="6106504"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21497" y="1146731"/>
            <a:ext cx="5192228" cy="786328"/>
          </a:xfrm>
        </p:spPr>
        <p:txBody>
          <a:bodyPr>
            <a:spAutoFit/>
          </a:bodyPr>
          <a:lstStyle>
            <a:lvl1pPr>
              <a:defRPr sz="4998" baseline="0">
                <a:solidFill>
                  <a:schemeClr val="bg1"/>
                </a:solidFill>
              </a:defRPr>
            </a:lvl1pPr>
          </a:lstStyle>
          <a:p>
            <a:r>
              <a:rPr lang="en-US" dirty="0" smtClean="0"/>
              <a:t>Title of Slide here…</a:t>
            </a:r>
            <a:endParaRPr lang="en-US" dirty="0"/>
          </a:p>
        </p:txBody>
      </p:sp>
      <p:sp>
        <p:nvSpPr>
          <p:cNvPr id="9" name="Text Placeholder 2"/>
          <p:cNvSpPr>
            <a:spLocks noGrp="1"/>
          </p:cNvSpPr>
          <p:nvPr>
            <p:ph type="body" idx="1" hasCustomPrompt="1"/>
          </p:nvPr>
        </p:nvSpPr>
        <p:spPr>
          <a:xfrm>
            <a:off x="421497" y="2098525"/>
            <a:ext cx="5192228" cy="546192"/>
          </a:xfrm>
        </p:spPr>
        <p:txBody>
          <a:bodyPr>
            <a:spAutoFit/>
          </a:bodyPr>
          <a:lstStyle>
            <a:lvl1pPr marL="0" indent="0">
              <a:buNone/>
              <a:defRPr sz="3264">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sp>
        <p:nvSpPr>
          <p:cNvPr id="11" name="Text Placeholder 2"/>
          <p:cNvSpPr>
            <a:spLocks noGrp="1"/>
          </p:cNvSpPr>
          <p:nvPr>
            <p:ph type="body" idx="10" hasCustomPrompt="1"/>
          </p:nvPr>
        </p:nvSpPr>
        <p:spPr>
          <a:xfrm>
            <a:off x="6616503" y="1707337"/>
            <a:ext cx="5213617" cy="376684"/>
          </a:xfrm>
        </p:spPr>
        <p:txBody>
          <a:bodyPr>
            <a:spAutoFit/>
          </a:bodyPr>
          <a:lstStyle>
            <a:lvl1pPr marL="0" indent="0">
              <a:buNone/>
              <a:defRPr sz="2040"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99717977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389239"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590732"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Rectangle 8"/>
          <p:cNvSpPr/>
          <p:nvPr userDrawn="1"/>
        </p:nvSpPr>
        <p:spPr>
          <a:xfrm>
            <a:off x="0" y="0"/>
            <a:ext cx="12436475" cy="1764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10" name="Title Placeholder 1"/>
          <p:cNvSpPr>
            <a:spLocks noGrp="1"/>
          </p:cNvSpPr>
          <p:nvPr>
            <p:ph type="title" hasCustomPrompt="1"/>
          </p:nvPr>
        </p:nvSpPr>
        <p:spPr>
          <a:xfrm>
            <a:off x="709310" y="443457"/>
            <a:ext cx="10726460" cy="941711"/>
          </a:xfrm>
          <a:prstGeom prst="rect">
            <a:avLst/>
          </a:prstGeom>
        </p:spPr>
        <p:txBody>
          <a:bodyPr vert="horz" lIns="91440" tIns="45720" rIns="91440" bIns="45720" rtlCol="0" anchor="t" anchorCtr="0">
            <a:spAutoFit/>
          </a:bodyPr>
          <a:lstStyle>
            <a:lvl1pPr>
              <a:defRPr sz="6119">
                <a:solidFill>
                  <a:schemeClr val="bg1"/>
                </a:solidFill>
              </a:defRPr>
            </a:lvl1pPr>
          </a:lstStyle>
          <a:p>
            <a:r>
              <a:rPr lang="en-US" dirty="0" smtClean="0"/>
              <a:t>Slide Title here…</a:t>
            </a:r>
            <a:endParaRPr lang="en-US" dirty="0"/>
          </a:p>
        </p:txBody>
      </p:sp>
      <p:sp>
        <p:nvSpPr>
          <p:cNvPr id="11" name="Text Placeholder 2"/>
          <p:cNvSpPr>
            <a:spLocks noGrp="1"/>
          </p:cNvSpPr>
          <p:nvPr>
            <p:ph type="body" idx="1" hasCustomPrompt="1"/>
          </p:nvPr>
        </p:nvSpPr>
        <p:spPr>
          <a:xfrm>
            <a:off x="823918" y="2622947"/>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1 here…</a:t>
            </a:r>
          </a:p>
        </p:txBody>
      </p:sp>
      <p:sp>
        <p:nvSpPr>
          <p:cNvPr id="12" name="Text Placeholder 2"/>
          <p:cNvSpPr>
            <a:spLocks noGrp="1"/>
          </p:cNvSpPr>
          <p:nvPr>
            <p:ph type="body" idx="10" hasCustomPrompt="1"/>
          </p:nvPr>
        </p:nvSpPr>
        <p:spPr>
          <a:xfrm>
            <a:off x="6599105" y="2622946"/>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2 here…</a:t>
            </a:r>
          </a:p>
        </p:txBody>
      </p:sp>
      <p:sp>
        <p:nvSpPr>
          <p:cNvPr id="13" name="Text Placeholder 2"/>
          <p:cNvSpPr>
            <a:spLocks noGrp="1"/>
          </p:cNvSpPr>
          <p:nvPr>
            <p:ph type="body" idx="11" hasCustomPrompt="1"/>
          </p:nvPr>
        </p:nvSpPr>
        <p:spPr>
          <a:xfrm>
            <a:off x="818074"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sp>
        <p:nvSpPr>
          <p:cNvPr id="14" name="Text Placeholder 2"/>
          <p:cNvSpPr>
            <a:spLocks noGrp="1"/>
          </p:cNvSpPr>
          <p:nvPr>
            <p:ph type="body" idx="12" hasCustomPrompt="1"/>
          </p:nvPr>
        </p:nvSpPr>
        <p:spPr>
          <a:xfrm>
            <a:off x="6606877"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54239190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210465" y="0"/>
            <a:ext cx="6226010" cy="6994525"/>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6653514" y="575842"/>
            <a:ext cx="738416" cy="737575"/>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566365" y="571156"/>
            <a:ext cx="5192228" cy="786328"/>
          </a:xfrm>
        </p:spPr>
        <p:txBody>
          <a:bodyPr>
            <a:spAutoFit/>
          </a:bodyPr>
          <a:lstStyle>
            <a:lvl1pPr>
              <a:defRPr sz="4998">
                <a:solidFill>
                  <a:schemeClr val="tx1"/>
                </a:solidFill>
              </a:defRPr>
            </a:lvl1pPr>
          </a:lstStyle>
          <a:p>
            <a:r>
              <a:rPr lang="en-US" dirty="0" smtClean="0"/>
              <a:t>Title of Slide here…</a:t>
            </a:r>
            <a:endParaRPr lang="en-US" dirty="0"/>
          </a:p>
        </p:txBody>
      </p:sp>
      <p:sp>
        <p:nvSpPr>
          <p:cNvPr id="10" name="Picture Placeholder 3"/>
          <p:cNvSpPr>
            <a:spLocks noGrp="1"/>
          </p:cNvSpPr>
          <p:nvPr>
            <p:ph type="pic" sz="quarter" idx="14" hasCustomPrompt="1"/>
          </p:nvPr>
        </p:nvSpPr>
        <p:spPr>
          <a:xfrm>
            <a:off x="0" y="4868757"/>
            <a:ext cx="6210465" cy="487890"/>
          </a:xfrm>
        </p:spPr>
        <p:txBody>
          <a:bodyPr lIns="182880" anchor="ctr"/>
          <a:lstStyle>
            <a:lvl1pPr marL="0" indent="0" algn="l">
              <a:buNone/>
              <a:defRPr/>
            </a:lvl1pPr>
          </a:lstStyle>
          <a:p>
            <a:r>
              <a:rPr lang="en-US" dirty="0" smtClean="0"/>
              <a:t>	Click to insert photo.</a:t>
            </a:r>
            <a:endParaRPr lang="en-US" dirty="0"/>
          </a:p>
        </p:txBody>
      </p:sp>
      <p:sp>
        <p:nvSpPr>
          <p:cNvPr id="11" name="Text Placeholder 2"/>
          <p:cNvSpPr>
            <a:spLocks noGrp="1"/>
          </p:cNvSpPr>
          <p:nvPr>
            <p:ph type="body" idx="1" hasCustomPrompt="1"/>
          </p:nvPr>
        </p:nvSpPr>
        <p:spPr>
          <a:xfrm>
            <a:off x="605179" y="1722234"/>
            <a:ext cx="5178636" cy="433187"/>
          </a:xfrm>
        </p:spPr>
        <p:txBody>
          <a:bodyPr>
            <a:spAutoFit/>
          </a:bodyPr>
          <a:lstStyle>
            <a:lvl1pPr marL="0" indent="0">
              <a:buNone/>
              <a:defRPr sz="2448">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Subtitle copy here…</a:t>
            </a:r>
          </a:p>
        </p:txBody>
      </p:sp>
      <p:sp>
        <p:nvSpPr>
          <p:cNvPr id="12" name="Text Placeholder 2"/>
          <p:cNvSpPr>
            <a:spLocks noGrp="1"/>
          </p:cNvSpPr>
          <p:nvPr>
            <p:ph type="body" idx="15" hasCustomPrompt="1"/>
          </p:nvPr>
        </p:nvSpPr>
        <p:spPr>
          <a:xfrm>
            <a:off x="7575345" y="575842"/>
            <a:ext cx="4473651" cy="353469"/>
          </a:xfrm>
        </p:spPr>
        <p:txBody>
          <a:bodyPr>
            <a:spAutoFit/>
          </a:bodyPr>
          <a:lstStyle>
            <a:lvl1pPr marL="0" indent="0">
              <a:buNone/>
              <a:defRPr sz="1836">
                <a:solidFill>
                  <a:srgbClr val="EB3E1B"/>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r>
              <a:rPr lang="en-US" dirty="0" smtClean="0">
                <a:solidFill>
                  <a:schemeClr val="bg1"/>
                </a:solidFill>
              </a:rPr>
              <a:t>•   </a:t>
            </a:r>
            <a:r>
              <a:rPr lang="en-US" sz="1836" dirty="0" smtClean="0">
                <a:solidFill>
                  <a:schemeClr val="bg1"/>
                </a:solidFill>
              </a:rPr>
              <a:t>Subtitle copy here...</a:t>
            </a:r>
            <a:endParaRPr lang="en-US" sz="1836" dirty="0">
              <a:solidFill>
                <a:schemeClr val="bg1"/>
              </a:solidFill>
            </a:endParaRPr>
          </a:p>
        </p:txBody>
      </p:sp>
      <p:sp>
        <p:nvSpPr>
          <p:cNvPr id="13" name="Freeform 23"/>
          <p:cNvSpPr>
            <a:spLocks noEditPoints="1"/>
          </p:cNvSpPr>
          <p:nvPr userDrawn="1"/>
        </p:nvSpPr>
        <p:spPr bwMode="black">
          <a:xfrm>
            <a:off x="6801845" y="722893"/>
            <a:ext cx="441754" cy="443472"/>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430806338"/>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43647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41654652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13338416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rgbClr val="5D5D5D"/>
                </a:solidFill>
              </a:defRPr>
            </a:lvl1pPr>
          </a:lstStyle>
          <a:p>
            <a:r>
              <a:rPr lang="en-US" dirty="0" smtClean="0"/>
              <a:t>Click to edit title style</a:t>
            </a:r>
            <a:endParaRPr lang="en-US" dirty="0"/>
          </a:p>
        </p:txBody>
      </p:sp>
      <p:sp>
        <p:nvSpPr>
          <p:cNvPr id="8"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rgbClr val="5D5D5D"/>
                </a:solidFill>
                <a:latin typeface="+mj-lt"/>
              </a:defRPr>
            </a:lvl1pPr>
          </a:lstStyle>
          <a:p>
            <a:pPr lvl="0"/>
            <a:r>
              <a:rPr lang="en-US" dirty="0" smtClean="0"/>
              <a:t>Subtitle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59337824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2"/>
                </a:solidFill>
              </a:defRPr>
            </a:lvl1pPr>
          </a:lstStyle>
          <a:p>
            <a:r>
              <a:rPr lang="en-US" dirty="0" smtClean="0"/>
              <a:t>Click to edit title style</a:t>
            </a:r>
            <a:endParaRPr lang="en-US" dirty="0"/>
          </a:p>
        </p:txBody>
      </p:sp>
      <p:sp>
        <p:nvSpPr>
          <p:cNvPr id="6"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336826109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17375117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76541502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48427708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72539317"/>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140" y="1476624"/>
            <a:ext cx="5542487" cy="1224224"/>
          </a:xfrm>
          <a:prstGeom prst="rect">
            <a:avLst/>
          </a:prstGeom>
        </p:spPr>
        <p:txBody>
          <a:bodyPr>
            <a:sp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4" name="Content Placeholder 5"/>
          <p:cNvSpPr>
            <a:spLocks noGrp="1"/>
          </p:cNvSpPr>
          <p:nvPr>
            <p:ph sz="quarter" idx="13"/>
          </p:nvPr>
        </p:nvSpPr>
        <p:spPr>
          <a:xfrm>
            <a:off x="531141" y="2789432"/>
            <a:ext cx="5553332" cy="376684"/>
          </a:xfrm>
          <a:prstGeom prst="rect">
            <a:avLst/>
          </a:prstGeom>
        </p:spPr>
        <p:txBody>
          <a:bodyPr>
            <a:sp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5" name="Picture Placeholder 3"/>
          <p:cNvSpPr>
            <a:spLocks noGrp="1"/>
          </p:cNvSpPr>
          <p:nvPr>
            <p:ph type="pic" sz="quarter" idx="14" hasCustomPrompt="1"/>
          </p:nvPr>
        </p:nvSpPr>
        <p:spPr>
          <a:xfrm>
            <a:off x="6333210" y="3253317"/>
            <a:ext cx="6100026" cy="48789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7369511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2972767"/>
            <a:ext cx="12436475" cy="1011687"/>
          </a:xfrm>
        </p:spPr>
        <p:txBody>
          <a:bodyPr lIns="182880" anchor="ctr"/>
          <a:lstStyle>
            <a:lvl1pPr marL="0" indent="0" algn="l">
              <a:buNone/>
              <a:defRPr/>
            </a:lvl1pPr>
          </a:lstStyle>
          <a:p>
            <a:r>
              <a:rPr lang="en-US" dirty="0" smtClean="0"/>
              <a:t>	Click to insert photo.</a:t>
            </a:r>
          </a:p>
          <a:p>
            <a:r>
              <a:rPr lang="en-US" dirty="0" smtClean="0"/>
              <a:t>	(layer sent to back)</a:t>
            </a:r>
            <a:endParaRPr lang="en-US" dirty="0"/>
          </a:p>
        </p:txBody>
      </p:sp>
      <p:sp>
        <p:nvSpPr>
          <p:cNvPr id="4" name="Title 1"/>
          <p:cNvSpPr>
            <a:spLocks noGrp="1"/>
          </p:cNvSpPr>
          <p:nvPr>
            <p:ph type="title" hasCustomPrompt="1"/>
          </p:nvPr>
        </p:nvSpPr>
        <p:spPr>
          <a:xfrm>
            <a:off x="414989" y="478905"/>
            <a:ext cx="5310778" cy="1866936"/>
          </a:xfrm>
          <a:solidFill>
            <a:srgbClr val="EB3E1B">
              <a:alpha val="80000"/>
            </a:srgbClr>
          </a:solidFill>
          <a:ln>
            <a:noFill/>
          </a:ln>
        </p:spPr>
        <p:txBody>
          <a:bodyPr>
            <a:noAutofit/>
          </a:bodyPr>
          <a:lstStyle>
            <a:lvl1pPr>
              <a:defRPr sz="4896" baseline="0">
                <a:solidFill>
                  <a:schemeClr val="bg1"/>
                </a:solidFill>
              </a:defRPr>
            </a:lvl1pPr>
          </a:lstStyle>
          <a:p>
            <a:r>
              <a:rPr lang="en-US" dirty="0" smtClean="0"/>
              <a:t> Title of Slide here…</a:t>
            </a:r>
            <a:endParaRPr lang="en-US" dirty="0"/>
          </a:p>
        </p:txBody>
      </p:sp>
      <p:sp>
        <p:nvSpPr>
          <p:cNvPr id="5" name="Text Placeholder 2"/>
          <p:cNvSpPr>
            <a:spLocks noGrp="1"/>
          </p:cNvSpPr>
          <p:nvPr>
            <p:ph type="body" idx="1" hasCustomPrompt="1"/>
          </p:nvPr>
        </p:nvSpPr>
        <p:spPr>
          <a:xfrm>
            <a:off x="414989" y="2345841"/>
            <a:ext cx="5310778" cy="3766492"/>
          </a:xfrm>
          <a:solidFill>
            <a:srgbClr val="EB3E1B">
              <a:alpha val="80000"/>
            </a:srgbClr>
          </a:solidFill>
          <a:ln>
            <a:noFill/>
          </a:ln>
        </p:spPr>
        <p:txBody>
          <a:bodyPr>
            <a:noAutofit/>
          </a:bodyPr>
          <a:lstStyle>
            <a:lvl1pPr marL="0" indent="0">
              <a:buNone/>
              <a:defRPr sz="2448"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   Click to edit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13957770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pPr defTabSz="932597"/>
            <a:fld id="{E22491F9-F3FF-4C03-8751-4D117BFF996F}" type="datetimeFigureOut">
              <a:rPr lang="en-US" smtClean="0">
                <a:solidFill>
                  <a:srgbClr val="EB3C00"/>
                </a:solidFill>
              </a:rPr>
              <a:pPr defTabSz="932597"/>
              <a:t>10/30/2014</a:t>
            </a:fld>
            <a:endParaRPr lang="en-US">
              <a:solidFill>
                <a:srgbClr val="EB3C00"/>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EB3C00"/>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pPr defTabSz="932597"/>
            <a:fld id="{F4B6A5BD-745E-4019-9289-0F74100B0369}" type="slidenum">
              <a:rPr lang="en-US" smtClean="0">
                <a:solidFill>
                  <a:srgbClr val="EB3C00"/>
                </a:solidFill>
              </a:rPr>
              <a:pPr defTabSz="932597"/>
              <a:t>‹#›</a:t>
            </a:fld>
            <a:endParaRPr lang="en-US">
              <a:solidFill>
                <a:srgbClr val="EB3C00"/>
              </a:solidFill>
            </a:endParaRPr>
          </a:p>
        </p:txBody>
      </p:sp>
    </p:spTree>
    <p:extLst>
      <p:ext uri="{BB962C8B-B14F-4D97-AF65-F5344CB8AC3E}">
        <p14:creationId xmlns:p14="http://schemas.microsoft.com/office/powerpoint/2010/main" val="401212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63097879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1" y="-7938"/>
            <a:ext cx="12466637" cy="7010400"/>
          </a:xfrm>
          <a:prstGeom prst="rect">
            <a:avLst/>
          </a:prstGeom>
        </p:spPr>
      </p:pic>
      <p:sp>
        <p:nvSpPr>
          <p:cNvPr id="19" name="Dark gradation top"/>
          <p:cNvSpPr/>
          <p:nvPr userDrawn="1"/>
        </p:nvSpPr>
        <p:spPr bwMode="gray">
          <a:xfrm>
            <a:off x="1"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9"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1" y="2125662"/>
            <a:ext cx="6021387"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9" y="4228783"/>
            <a:ext cx="6019799"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261515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14168899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spTree>
    <p:extLst>
      <p:ext uri="{BB962C8B-B14F-4D97-AF65-F5344CB8AC3E}">
        <p14:creationId xmlns:p14="http://schemas.microsoft.com/office/powerpoint/2010/main" val="33029998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941291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426379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46512010"/>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62793489"/>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689093350"/>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404915144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image" Target="../media/image2.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image" Target="../media/image1.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3.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image" Target="../media/image1.png"/><Relationship Id="rId3" Type="http://schemas.openxmlformats.org/officeDocument/2006/relationships/slideLayout" Target="../slideLayouts/slideLayout92.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theme" Target="../theme/theme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image" Target="../media/image2.pn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563673135"/>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 id="2147484307" r:id="rId23"/>
    <p:sldLayoutId id="2147484308" r:id="rId24"/>
    <p:sldLayoutId id="2147484309" r:id="rId25"/>
    <p:sldLayoutId id="2147484310" r:id="rId26"/>
    <p:sldLayoutId id="2147484311" r:id="rId27"/>
    <p:sldLayoutId id="2147484312" r:id="rId28"/>
    <p:sldLayoutId id="2147484313" r:id="rId29"/>
    <p:sldLayoutId id="2147484314" r:id="rId30"/>
    <p:sldLayoutId id="2147484315" r:id="rId31"/>
    <p:sldLayoutId id="2147484316" r:id="rId32"/>
    <p:sldLayoutId id="2147484317" r:id="rId33"/>
    <p:sldLayoutId id="2147484318" r:id="rId3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619890"/>
            <a:ext cx="10726460" cy="856957"/>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855008" y="1861969"/>
            <a:ext cx="10726460" cy="199433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3494676"/>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 id="2147484331" r:id="rId12"/>
    <p:sldLayoutId id="2147484332" r:id="rId13"/>
    <p:sldLayoutId id="2147484333" r:id="rId14"/>
    <p:sldLayoutId id="2147484334" r:id="rId15"/>
    <p:sldLayoutId id="2147484335" r:id="rId16"/>
    <p:sldLayoutId id="2147484336" r:id="rId17"/>
    <p:sldLayoutId id="2147484337" r:id="rId18"/>
    <p:sldLayoutId id="2147484338" r:id="rId19"/>
    <p:sldLayoutId id="2147484339" r:id="rId20"/>
    <p:sldLayoutId id="2147484340" r:id="rId21"/>
    <p:sldLayoutId id="2147484341" r:id="rId22"/>
  </p:sldLayoutIdLst>
  <p:timing>
    <p:tnLst>
      <p:par>
        <p:cTn id="1" dur="indefinite" restart="never" nodeType="tmRoot"/>
      </p:par>
    </p:tnLst>
  </p:timing>
  <p:txStyles>
    <p:titleStyle>
      <a:lvl1pPr algn="l" defTabSz="932597" rtl="0" eaLnBrk="1" latinLnBrk="0" hangingPunct="1">
        <a:lnSpc>
          <a:spcPct val="90000"/>
        </a:lnSpc>
        <a:spcBef>
          <a:spcPct val="0"/>
        </a:spcBef>
        <a:buNone/>
        <a:defRPr sz="5507"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bg2"/>
          </a:solidFill>
          <a:latin typeface="Segoe UI Light" panose="020B0502040204020203" pitchFamily="34" charset="0"/>
          <a:ea typeface="+mn-ea"/>
          <a:cs typeface="Segoe UI Light"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3563073090"/>
      </p:ext>
    </p:extLst>
  </p:cSld>
  <p:clrMap bg1="dk1" tx1="lt1" bg2="dk2" tx2="lt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 id="2147484364" r:id="rId22"/>
    <p:sldLayoutId id="2147484365" r:id="rId23"/>
    <p:sldLayoutId id="2147484366" r:id="rId24"/>
    <p:sldLayoutId id="2147484367" r:id="rId25"/>
    <p:sldLayoutId id="2147484368" r:id="rId26"/>
    <p:sldLayoutId id="2147484369" r:id="rId27"/>
    <p:sldLayoutId id="2147484370" r:id="rId28"/>
    <p:sldLayoutId id="2147484371" r:id="rId29"/>
    <p:sldLayoutId id="2147484372" r:id="rId30"/>
    <p:sldLayoutId id="2147484373" r:id="rId31"/>
    <p:sldLayoutId id="2147484374" r:id="rId32"/>
    <p:sldLayoutId id="2147484375" r:id="rId33"/>
    <p:sldLayoutId id="2147484376" r:id="rId34"/>
    <p:sldLayoutId id="2147484377" r:id="rId35"/>
    <p:sldLayoutId id="2147484378" r:id="rId36"/>
    <p:sldLayoutId id="2147484379" r:id="rId37"/>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40"/>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9.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9.xml"/><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hyperlink" Target="http://www.4ward365.com/" TargetMode="External"/><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hyperlink" Target="http://www.4ward365.com/signup" TargetMode="External"/><Relationship Id="rId2" Type="http://schemas.openxmlformats.org/officeDocument/2006/relationships/notesSlide" Target="../notesSlides/notesSlide17.xml"/><Relationship Id="rId1" Type="http://schemas.openxmlformats.org/officeDocument/2006/relationships/slideLayout" Target="../slideLayouts/slideLayout47.xml"/><Relationship Id="rId5" Type="http://schemas.openxmlformats.org/officeDocument/2006/relationships/image" Target="../media/image32.png"/><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hyperlink" Target="http://blogs.office.com/2014/10/15/garage-series-office-365-powershell-basics-space-race/" TargetMode="External"/><Relationship Id="rId7" Type="http://schemas.openxmlformats.org/officeDocument/2006/relationships/hyperlink" Target="http://technet.microsoft.com/en-us/library/hh974317.aspx" TargetMode="External"/><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hyperlink" Target="http://technet.microsoft.com/en-us/library/dn530773.aspx" TargetMode="External"/><Relationship Id="rId5" Type="http://schemas.openxmlformats.org/officeDocument/2006/relationships/hyperlink" Target="http://technet.microsoft.com/en-us/library/dn568031.aspx" TargetMode="External"/><Relationship Id="rId4" Type="http://schemas.openxmlformats.org/officeDocument/2006/relationships/hyperlink" Target="http://blogs.office.com/2014/10/22/garage-series-office-365-crash-course-powershell-managing-office-36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hyperlink" Target="http://blogs.office.com/" TargetMode="External"/><Relationship Id="rId2" Type="http://schemas.openxmlformats.org/officeDocument/2006/relationships/notesSlide" Target="../notesSlides/notesSlide37.xml"/><Relationship Id="rId1" Type="http://schemas.openxmlformats.org/officeDocument/2006/relationships/slideLayout" Target="../slideLayouts/slideLayout47.xml"/><Relationship Id="rId6" Type="http://schemas.openxmlformats.org/officeDocument/2006/relationships/hyperlink" Target="http://dev.office.com/" TargetMode="External"/><Relationship Id="rId5" Type="http://schemas.openxmlformats.org/officeDocument/2006/relationships/hyperlink" Target="https://www.yammer.com/itpronetwork" TargetMode="External"/><Relationship Id="rId4" Type="http://schemas.openxmlformats.org/officeDocument/2006/relationships/hyperlink" Target="http://office.microsoft.com/en-us/products/office-365-roadmap-FX104343353.asp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89.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52.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microsoft.com/learning/en/us/Course.aspx?ID=10750AB&amp;Locale=en-us" TargetMode="External"/><Relationship Id="rId3" Type="http://schemas.openxmlformats.org/officeDocument/2006/relationships/hyperlink" Target="http://www.microsoft.com/learning/en/us/Course.aspx?ID=10751AB&amp;Locale=en-us" TargetMode="External"/><Relationship Id="rId7"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08.xml"/><Relationship Id="rId6" Type="http://schemas.openxmlformats.org/officeDocument/2006/relationships/image" Target="../media/image45.png"/><Relationship Id="rId5" Type="http://schemas.openxmlformats.org/officeDocument/2006/relationships/hyperlink" Target="http://www.microsoft.com/learning/en/us/classlocator.aspx" TargetMode="External"/><Relationship Id="rId4" Type="http://schemas.openxmlformats.org/officeDocument/2006/relationships/hyperlink" Target="http://www.microsoft.com/learning/en/us/Exam.aspx?ID=70-247&amp;Locale=en-us" TargetMode="External"/><Relationship Id="rId9" Type="http://schemas.openxmlformats.org/officeDocument/2006/relationships/image" Target="../media/image47.wm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52.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6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22.emf"/><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88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Service Communications API</a:t>
            </a:r>
            <a:endParaRPr lang="en-US" dirty="0"/>
          </a:p>
        </p:txBody>
      </p:sp>
      <p:sp>
        <p:nvSpPr>
          <p:cNvPr id="7" name="Text Placeholder 6"/>
          <p:cNvSpPr>
            <a:spLocks noGrp="1"/>
          </p:cNvSpPr>
          <p:nvPr>
            <p:ph type="body" sz="quarter" idx="10"/>
          </p:nvPr>
        </p:nvSpPr>
        <p:spPr>
          <a:xfrm>
            <a:off x="274639" y="1401086"/>
            <a:ext cx="4190998" cy="5121402"/>
          </a:xfrm>
        </p:spPr>
        <p:txBody>
          <a:bodyPr/>
          <a:lstStyle/>
          <a:p>
            <a:r>
              <a:rPr lang="en-US" sz="2400" dirty="0"/>
              <a:t>Enables you access to Office 365 service communications where and how you want it.</a:t>
            </a:r>
          </a:p>
          <a:p>
            <a:r>
              <a:rPr lang="en-US" sz="2400" dirty="0"/>
              <a:t>Admins can monitor the following on their domains or on behalf of their customers </a:t>
            </a:r>
            <a:r>
              <a:rPr lang="en-US" sz="2400" dirty="0" smtClean="0"/>
              <a:t>(partners) :</a:t>
            </a:r>
            <a:endParaRPr lang="en-US" sz="2400" dirty="0"/>
          </a:p>
          <a:p>
            <a:pPr marL="291436" indent="-291436">
              <a:buFont typeface="Arial" panose="020B0604020202020204" pitchFamily="34" charset="0"/>
              <a:buChar char="•"/>
            </a:pPr>
            <a:r>
              <a:rPr lang="en-US" sz="2400" dirty="0"/>
              <a:t>Real-time service health</a:t>
            </a:r>
          </a:p>
          <a:p>
            <a:pPr marL="291436" indent="-291436">
              <a:buFont typeface="Arial" panose="020B0604020202020204" pitchFamily="34" charset="0"/>
              <a:buChar char="•"/>
            </a:pPr>
            <a:r>
              <a:rPr lang="en-US" sz="2400" dirty="0"/>
              <a:t>Message Center communications</a:t>
            </a:r>
          </a:p>
          <a:p>
            <a:pPr marL="291436" indent="-291436">
              <a:buFont typeface="Arial" panose="020B0604020202020204" pitchFamily="34" charset="0"/>
              <a:buChar char="•"/>
            </a:pPr>
            <a:r>
              <a:rPr lang="en-US" sz="2400" dirty="0"/>
              <a:t>Planned maintenance </a:t>
            </a:r>
            <a:r>
              <a:rPr lang="en-US" sz="2400" dirty="0" smtClean="0"/>
              <a:t>notifications</a:t>
            </a:r>
            <a:endParaRPr lang="en-US" sz="2400" dirty="0"/>
          </a:p>
        </p:txBody>
      </p:sp>
      <p:pic>
        <p:nvPicPr>
          <p:cNvPr id="8" name="Picture 7"/>
          <p:cNvPicPr>
            <a:picLocks noChangeAspect="1"/>
          </p:cNvPicPr>
          <p:nvPr/>
        </p:nvPicPr>
        <p:blipFill>
          <a:blip r:embed="rId3"/>
          <a:stretch>
            <a:fillRect/>
          </a:stretch>
        </p:blipFill>
        <p:spPr>
          <a:xfrm>
            <a:off x="4541837" y="1592262"/>
            <a:ext cx="7451762" cy="4545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863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Office 365 Management Pack</a:t>
            </a:r>
            <a:endParaRPr lang="en-US" dirty="0"/>
          </a:p>
        </p:txBody>
      </p:sp>
      <p:sp>
        <p:nvSpPr>
          <p:cNvPr id="7" name="Text Placeholder 6"/>
          <p:cNvSpPr>
            <a:spLocks noGrp="1"/>
          </p:cNvSpPr>
          <p:nvPr>
            <p:ph type="body" sz="quarter" idx="10"/>
          </p:nvPr>
        </p:nvSpPr>
        <p:spPr>
          <a:xfrm>
            <a:off x="288592" y="1744662"/>
            <a:ext cx="3886198" cy="4456605"/>
          </a:xfrm>
        </p:spPr>
        <p:txBody>
          <a:bodyPr/>
          <a:lstStyle/>
          <a:p>
            <a:r>
              <a:rPr lang="en-US" sz="2400" dirty="0"/>
              <a:t>Office 365 management pack will have the capability to monitor the following Office 365 service communications within System Center</a:t>
            </a:r>
          </a:p>
          <a:p>
            <a:pPr marL="291436" indent="-291436">
              <a:buFont typeface="Arial" panose="020B0604020202020204" pitchFamily="34" charset="0"/>
              <a:buChar char="•"/>
            </a:pPr>
            <a:r>
              <a:rPr lang="en-US" sz="2400" dirty="0"/>
              <a:t>Subscription health</a:t>
            </a:r>
          </a:p>
          <a:p>
            <a:pPr marL="291436" indent="-291436">
              <a:buFont typeface="Arial" panose="020B0604020202020204" pitchFamily="34" charset="0"/>
              <a:buChar char="•"/>
            </a:pPr>
            <a:r>
              <a:rPr lang="en-US" sz="2400" dirty="0"/>
              <a:t>Service status</a:t>
            </a:r>
          </a:p>
          <a:p>
            <a:pPr marL="291436" indent="-291436">
              <a:buFont typeface="Arial" panose="020B0604020202020204" pitchFamily="34" charset="0"/>
              <a:buChar char="•"/>
            </a:pPr>
            <a:r>
              <a:rPr lang="en-US" sz="2400" dirty="0"/>
              <a:t>Active/resolved incidents</a:t>
            </a:r>
          </a:p>
          <a:p>
            <a:pPr marL="291436" indent="-291436">
              <a:buFont typeface="Arial" panose="020B0604020202020204" pitchFamily="34" charset="0"/>
              <a:buChar char="•"/>
            </a:pPr>
            <a:r>
              <a:rPr lang="en-US" sz="2400" dirty="0"/>
              <a:t>Message Center communications</a:t>
            </a:r>
          </a:p>
        </p:txBody>
      </p:sp>
      <p:pic>
        <p:nvPicPr>
          <p:cNvPr id="9" name="Picture Placeholder 9"/>
          <p:cNvPicPr>
            <a:picLocks noChangeAspect="1"/>
          </p:cNvPicPr>
          <p:nvPr/>
        </p:nvPicPr>
        <p:blipFill>
          <a:blip r:embed="rId3">
            <a:extLst>
              <a:ext uri="{28A0092B-C50C-407E-A947-70E740481C1C}">
                <a14:useLocalDpi xmlns:a14="http://schemas.microsoft.com/office/drawing/2010/main" val="0"/>
              </a:ext>
            </a:extLst>
          </a:blip>
          <a:srcRect t="1600" b="1600"/>
          <a:stretch>
            <a:fillRect/>
          </a:stretch>
        </p:blipFill>
        <p:spPr>
          <a:xfrm>
            <a:off x="4567092" y="1592262"/>
            <a:ext cx="7426507" cy="4516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024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Demo</a:t>
            </a:r>
            <a:br>
              <a:rPr lang="en-US" dirty="0" smtClean="0"/>
            </a:br>
            <a:r>
              <a:rPr lang="en-US" dirty="0" smtClean="0"/>
              <a:t>Office 365 Management Pack</a:t>
            </a:r>
            <a:endParaRPr lang="en-US" dirty="0"/>
          </a:p>
        </p:txBody>
      </p:sp>
    </p:spTree>
    <p:extLst>
      <p:ext uri="{BB962C8B-B14F-4D97-AF65-F5344CB8AC3E}">
        <p14:creationId xmlns:p14="http://schemas.microsoft.com/office/powerpoint/2010/main" val="155691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Office 365 Admin App</a:t>
            </a:r>
            <a:endParaRPr lang="en-US" dirty="0"/>
          </a:p>
        </p:txBody>
      </p:sp>
      <p:sp>
        <p:nvSpPr>
          <p:cNvPr id="7" name="Text Placeholder 6"/>
          <p:cNvSpPr>
            <a:spLocks noGrp="1"/>
          </p:cNvSpPr>
          <p:nvPr>
            <p:ph type="body" sz="quarter" idx="10"/>
          </p:nvPr>
        </p:nvSpPr>
        <p:spPr>
          <a:xfrm>
            <a:off x="274639" y="1401086"/>
            <a:ext cx="4190998" cy="3280898"/>
          </a:xfrm>
        </p:spPr>
        <p:txBody>
          <a:bodyPr/>
          <a:lstStyle/>
          <a:p>
            <a:r>
              <a:rPr lang="en-US" sz="2400" dirty="0" smtClean="0"/>
              <a:t>App supports:</a:t>
            </a:r>
          </a:p>
          <a:p>
            <a:pPr marL="342900" indent="-342900">
              <a:buFont typeface="Arial" panose="020B0604020202020204" pitchFamily="34" charset="0"/>
              <a:buChar char="•"/>
            </a:pPr>
            <a:r>
              <a:rPr lang="en-US" sz="2400" dirty="0" smtClean="0"/>
              <a:t>Service Health Dashboard</a:t>
            </a:r>
          </a:p>
          <a:p>
            <a:pPr marL="342900" indent="-342900">
              <a:buFont typeface="Arial" panose="020B0604020202020204" pitchFamily="34" charset="0"/>
              <a:buChar char="•"/>
            </a:pPr>
            <a:r>
              <a:rPr lang="en-US" sz="2400" dirty="0" smtClean="0"/>
              <a:t>Planned Maintenance</a:t>
            </a:r>
          </a:p>
          <a:p>
            <a:pPr marL="342900" indent="-342900">
              <a:buFont typeface="Arial" panose="020B0604020202020204" pitchFamily="34" charset="0"/>
              <a:buChar char="•"/>
            </a:pPr>
            <a:endParaRPr lang="en-US" sz="2400" dirty="0"/>
          </a:p>
          <a:p>
            <a:r>
              <a:rPr lang="en-US" sz="2400" dirty="0" smtClean="0"/>
              <a:t>Supported platforms: </a:t>
            </a:r>
          </a:p>
          <a:p>
            <a:pPr marL="346075"/>
            <a:r>
              <a:rPr lang="en-US" sz="2400" dirty="0" smtClean="0"/>
              <a:t>Windows Phone, iOS and Android</a:t>
            </a:r>
            <a:endParaRPr lang="en-US" sz="2400" dirty="0"/>
          </a:p>
        </p:txBody>
      </p:sp>
      <p:pic>
        <p:nvPicPr>
          <p:cNvPr id="5" name="Picture 4"/>
          <p:cNvPicPr>
            <a:picLocks noChangeAspect="1"/>
          </p:cNvPicPr>
          <p:nvPr/>
        </p:nvPicPr>
        <p:blipFill>
          <a:blip r:embed="rId3"/>
          <a:stretch>
            <a:fillRect/>
          </a:stretch>
        </p:blipFill>
        <p:spPr>
          <a:xfrm>
            <a:off x="5608637" y="1592261"/>
            <a:ext cx="2564080" cy="4545759"/>
          </a:xfrm>
          <a:prstGeom prst="rect">
            <a:avLst/>
          </a:prstGeom>
        </p:spPr>
      </p:pic>
      <p:pic>
        <p:nvPicPr>
          <p:cNvPr id="2" name="Picture 1"/>
          <p:cNvPicPr>
            <a:picLocks noChangeAspect="1"/>
          </p:cNvPicPr>
          <p:nvPr/>
        </p:nvPicPr>
        <p:blipFill>
          <a:blip r:embed="rId4"/>
          <a:stretch>
            <a:fillRect/>
          </a:stretch>
        </p:blipFill>
        <p:spPr>
          <a:xfrm>
            <a:off x="8504237" y="1592261"/>
            <a:ext cx="2543678" cy="4545759"/>
          </a:xfrm>
          <a:prstGeom prst="rect">
            <a:avLst/>
          </a:prstGeom>
        </p:spPr>
      </p:pic>
    </p:spTree>
    <p:extLst>
      <p:ext uri="{BB962C8B-B14F-4D97-AF65-F5344CB8AC3E}">
        <p14:creationId xmlns:p14="http://schemas.microsoft.com/office/powerpoint/2010/main" val="301616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smtClean="0"/>
              <a:t>Ivan Fioravanti</a:t>
            </a:r>
          </a:p>
          <a:p>
            <a:r>
              <a:rPr lang="en-US" sz="2400" dirty="0" smtClean="0"/>
              <a:t>CTO</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37" y="2518402"/>
            <a:ext cx="2451742" cy="1664660"/>
          </a:xfrm>
          <a:prstGeom prst="rect">
            <a:avLst/>
          </a:prstGeom>
        </p:spPr>
      </p:pic>
      <p:pic>
        <p:nvPicPr>
          <p:cNvPr id="7" name="Picture 6"/>
          <p:cNvPicPr>
            <a:picLocks noChangeAspect="1"/>
          </p:cNvPicPr>
          <p:nvPr/>
        </p:nvPicPr>
        <p:blipFill>
          <a:blip r:embed="rId4"/>
          <a:stretch>
            <a:fillRect/>
          </a:stretch>
        </p:blipFill>
        <p:spPr>
          <a:xfrm>
            <a:off x="3703511" y="5935661"/>
            <a:ext cx="2326692" cy="780293"/>
          </a:xfrm>
          <a:prstGeom prst="rect">
            <a:avLst/>
          </a:prstGeom>
        </p:spPr>
      </p:pic>
    </p:spTree>
    <p:extLst>
      <p:ext uri="{BB962C8B-B14F-4D97-AF65-F5344CB8AC3E}">
        <p14:creationId xmlns:p14="http://schemas.microsoft.com/office/powerpoint/2010/main" val="429059173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5749266"/>
          </a:xfrm>
          <a:ln>
            <a:noFill/>
          </a:ln>
        </p:spPr>
        <p:txBody>
          <a:bodyPr/>
          <a:lstStyle/>
          <a:p>
            <a:r>
              <a:rPr lang="en-US" dirty="0" smtClean="0"/>
              <a:t>Multi tenant</a:t>
            </a:r>
          </a:p>
          <a:p>
            <a:pPr lvl="1"/>
            <a:r>
              <a:rPr lang="en-US" dirty="0" smtClean="0"/>
              <a:t>Aggregated reports</a:t>
            </a:r>
          </a:p>
          <a:p>
            <a:r>
              <a:rPr lang="en-US" dirty="0" smtClean="0"/>
              <a:t>Reporting</a:t>
            </a:r>
          </a:p>
          <a:p>
            <a:pPr lvl="1"/>
            <a:r>
              <a:rPr lang="en-US" dirty="0" smtClean="0"/>
              <a:t>More than 60 reports</a:t>
            </a:r>
          </a:p>
          <a:p>
            <a:r>
              <a:rPr lang="en-US" dirty="0" smtClean="0"/>
              <a:t>Management</a:t>
            </a:r>
          </a:p>
          <a:p>
            <a:pPr lvl="1"/>
            <a:r>
              <a:rPr lang="en-US" dirty="0" smtClean="0"/>
              <a:t>Without PowerShell</a:t>
            </a:r>
          </a:p>
          <a:p>
            <a:r>
              <a:rPr lang="en-US" dirty="0" smtClean="0"/>
              <a:t>Delegation</a:t>
            </a:r>
          </a:p>
          <a:p>
            <a:pPr lvl="1"/>
            <a:r>
              <a:rPr lang="en-US" dirty="0" smtClean="0"/>
              <a:t>Filter visibility on your Office 365</a:t>
            </a:r>
          </a:p>
          <a:p>
            <a:pPr marL="0" indent="0">
              <a:buNone/>
            </a:pPr>
            <a:endParaRPr lang="en-US" dirty="0" smtClean="0"/>
          </a:p>
          <a:p>
            <a:r>
              <a:rPr lang="en-US" dirty="0" smtClean="0">
                <a:hlinkClick r:id="rId3"/>
              </a:rPr>
              <a:t>www.4ward365.com</a:t>
            </a:r>
            <a:r>
              <a:rPr lang="en-US" dirty="0" smtClean="0"/>
              <a:t>  </a:t>
            </a:r>
          </a:p>
        </p:txBody>
      </p:sp>
      <p:sp>
        <p:nvSpPr>
          <p:cNvPr id="2" name="Title 1"/>
          <p:cNvSpPr>
            <a:spLocks noGrp="1"/>
          </p:cNvSpPr>
          <p:nvPr>
            <p:ph type="title"/>
          </p:nvPr>
        </p:nvSpPr>
        <p:spPr/>
        <p:txBody>
          <a:bodyPr/>
          <a:lstStyle/>
          <a:p>
            <a:r>
              <a:rPr lang="en-US" dirty="0" smtClean="0"/>
              <a:t>What</a:t>
            </a:r>
            <a:r>
              <a:rPr lang="it-IT" dirty="0" smtClean="0"/>
              <a:t>?</a:t>
            </a:r>
            <a:endParaRPr lang="en-US" dirty="0"/>
          </a:p>
        </p:txBody>
      </p:sp>
      <p:pic>
        <p:nvPicPr>
          <p:cNvPr id="5" name="Picture 4"/>
          <p:cNvPicPr>
            <a:picLocks noChangeAspect="1"/>
          </p:cNvPicPr>
          <p:nvPr/>
        </p:nvPicPr>
        <p:blipFill>
          <a:blip r:embed="rId4"/>
          <a:stretch>
            <a:fillRect/>
          </a:stretch>
        </p:blipFill>
        <p:spPr>
          <a:xfrm flipH="1">
            <a:off x="7285037" y="239112"/>
            <a:ext cx="4724400" cy="6763350"/>
          </a:xfrm>
          <a:prstGeom prst="rect">
            <a:avLst/>
          </a:prstGeom>
        </p:spPr>
      </p:pic>
    </p:spTree>
    <p:extLst>
      <p:ext uri="{BB962C8B-B14F-4D97-AF65-F5344CB8AC3E}">
        <p14:creationId xmlns:p14="http://schemas.microsoft.com/office/powerpoint/2010/main" val="404987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801314"/>
          </a:xfrm>
        </p:spPr>
        <p:txBody>
          <a:bodyPr/>
          <a:lstStyle/>
          <a:p>
            <a:r>
              <a:rPr lang="en-US" dirty="0" smtClean="0"/>
              <a:t>Powered by Azure</a:t>
            </a:r>
          </a:p>
          <a:p>
            <a:pPr lvl="1"/>
            <a:r>
              <a:rPr lang="en-US" dirty="0" smtClean="0"/>
              <a:t>Multi region (US, EU, APAC)</a:t>
            </a:r>
          </a:p>
          <a:p>
            <a:pPr lvl="1"/>
            <a:r>
              <a:rPr lang="en-US" dirty="0" smtClean="0"/>
              <a:t>Shared or dedicated environment</a:t>
            </a:r>
          </a:p>
          <a:p>
            <a:r>
              <a:rPr lang="en-US" dirty="0" smtClean="0"/>
              <a:t>SaaS</a:t>
            </a:r>
          </a:p>
          <a:p>
            <a:pPr lvl="1"/>
            <a:r>
              <a:rPr lang="en-US" dirty="0" smtClean="0"/>
              <a:t>No installation and maintenance needed on your side</a:t>
            </a:r>
          </a:p>
          <a:p>
            <a:pPr lvl="1"/>
            <a:r>
              <a:rPr lang="en-US" dirty="0" smtClean="0"/>
              <a:t>Up and running in few minutes</a:t>
            </a:r>
          </a:p>
          <a:p>
            <a:r>
              <a:rPr lang="en-US" dirty="0" smtClean="0"/>
              <a:t>Collect information from Office 365</a:t>
            </a:r>
          </a:p>
          <a:p>
            <a:pPr lvl="1"/>
            <a:r>
              <a:rPr lang="en-US" dirty="0" smtClean="0"/>
              <a:t>PowerShell, API, Reporting</a:t>
            </a:r>
            <a:endParaRPr lang="en-US" dirty="0"/>
          </a:p>
          <a:p>
            <a:r>
              <a:rPr lang="en-US" dirty="0" smtClean="0"/>
              <a:t>As fast as possible (web based)</a:t>
            </a:r>
          </a:p>
        </p:txBody>
      </p:sp>
      <p:sp>
        <p:nvSpPr>
          <p:cNvPr id="2" name="Title 1"/>
          <p:cNvSpPr>
            <a:spLocks noGrp="1"/>
          </p:cNvSpPr>
          <p:nvPr>
            <p:ph type="title"/>
          </p:nvPr>
        </p:nvSpPr>
        <p:spPr/>
        <p:txBody>
          <a:bodyPr/>
          <a:lstStyle/>
          <a:p>
            <a:r>
              <a:rPr lang="it-IT" dirty="0" smtClean="0"/>
              <a:t>How?</a:t>
            </a:r>
            <a:endParaRPr lang="en-US" dirty="0"/>
          </a:p>
        </p:txBody>
      </p:sp>
    </p:spTree>
    <p:extLst>
      <p:ext uri="{BB962C8B-B14F-4D97-AF65-F5344CB8AC3E}">
        <p14:creationId xmlns:p14="http://schemas.microsoft.com/office/powerpoint/2010/main" val="208919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124206"/>
          </a:xfrm>
        </p:spPr>
        <p:txBody>
          <a:bodyPr/>
          <a:lstStyle/>
          <a:p>
            <a:r>
              <a:rPr lang="en-US" dirty="0"/>
              <a:t>Online </a:t>
            </a:r>
            <a:r>
              <a:rPr lang="en-US" sz="2000" dirty="0"/>
              <a:t>(</a:t>
            </a:r>
            <a:r>
              <a:rPr lang="en-US" sz="2000" dirty="0">
                <a:hlinkClick r:id="rId3"/>
              </a:rPr>
              <a:t>http://</a:t>
            </a:r>
            <a:r>
              <a:rPr lang="en-US" sz="2000" dirty="0" smtClean="0">
                <a:hlinkClick r:id="rId3"/>
              </a:rPr>
              <a:t>www.4ward365.com/signup</a:t>
            </a:r>
            <a:r>
              <a:rPr lang="en-US" sz="2000" dirty="0" smtClean="0"/>
              <a:t>) </a:t>
            </a:r>
            <a:endParaRPr lang="en-US" dirty="0"/>
          </a:p>
          <a:p>
            <a:r>
              <a:rPr lang="en-US" dirty="0" smtClean="0"/>
              <a:t>Available worldwide</a:t>
            </a:r>
          </a:p>
          <a:p>
            <a:r>
              <a:rPr lang="en-US" dirty="0" smtClean="0"/>
              <a:t>Through distributors and resellers</a:t>
            </a:r>
          </a:p>
          <a:p>
            <a:r>
              <a:rPr lang="en-US" dirty="0" smtClean="0"/>
              <a:t>Visit us at Booth #6</a:t>
            </a:r>
          </a:p>
          <a:p>
            <a:endParaRPr lang="en-US" dirty="0"/>
          </a:p>
          <a:p>
            <a:endParaRPr lang="en-US" dirty="0" smtClean="0"/>
          </a:p>
        </p:txBody>
      </p:sp>
      <p:sp>
        <p:nvSpPr>
          <p:cNvPr id="2" name="Title 1"/>
          <p:cNvSpPr>
            <a:spLocks noGrp="1"/>
          </p:cNvSpPr>
          <p:nvPr>
            <p:ph type="title"/>
          </p:nvPr>
        </p:nvSpPr>
        <p:spPr/>
        <p:txBody>
          <a:bodyPr/>
          <a:lstStyle/>
          <a:p>
            <a:r>
              <a:rPr lang="it-IT" dirty="0" smtClean="0"/>
              <a:t>Where?</a:t>
            </a:r>
            <a:endParaRPr lang="en-US" dirty="0"/>
          </a:p>
        </p:txBody>
      </p:sp>
      <p:pic>
        <p:nvPicPr>
          <p:cNvPr id="8" name="Picture 7"/>
          <p:cNvPicPr>
            <a:picLocks noChangeAspect="1"/>
          </p:cNvPicPr>
          <p:nvPr/>
        </p:nvPicPr>
        <p:blipFill>
          <a:blip r:embed="rId4"/>
          <a:stretch>
            <a:fillRect/>
          </a:stretch>
        </p:blipFill>
        <p:spPr>
          <a:xfrm>
            <a:off x="7647471" y="3268662"/>
            <a:ext cx="4560956" cy="3048000"/>
          </a:xfrm>
          <a:prstGeom prst="rect">
            <a:avLst/>
          </a:prstGeom>
        </p:spPr>
      </p:pic>
      <p:pic>
        <p:nvPicPr>
          <p:cNvPr id="5" name="Picture 4" descr="TABLET-900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6237" y="4792662"/>
            <a:ext cx="3475628" cy="1938628"/>
          </a:xfrm>
          <a:prstGeom prst="rect">
            <a:avLst/>
          </a:prstGeom>
        </p:spPr>
      </p:pic>
    </p:spTree>
    <p:extLst>
      <p:ext uri="{BB962C8B-B14F-4D97-AF65-F5344CB8AC3E}">
        <p14:creationId xmlns:p14="http://schemas.microsoft.com/office/powerpoint/2010/main" val="257023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br>
              <a:rPr lang="en-US" dirty="0" smtClean="0"/>
            </a:br>
            <a:r>
              <a:rPr lang="en-US" dirty="0"/>
              <a:t>	</a:t>
            </a:r>
            <a:r>
              <a:rPr lang="en-US" dirty="0" smtClean="0"/>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037" y="2805592"/>
            <a:ext cx="2451742" cy="1664660"/>
          </a:xfrm>
          <a:prstGeom prst="rect">
            <a:avLst/>
          </a:prstGeom>
        </p:spPr>
      </p:pic>
      <p:pic>
        <p:nvPicPr>
          <p:cNvPr id="7" name="Picture 6"/>
          <p:cNvPicPr>
            <a:picLocks noChangeAspect="1"/>
          </p:cNvPicPr>
          <p:nvPr/>
        </p:nvPicPr>
        <p:blipFill>
          <a:blip r:embed="rId4"/>
          <a:stretch>
            <a:fillRect/>
          </a:stretch>
        </p:blipFill>
        <p:spPr>
          <a:xfrm>
            <a:off x="9647237" y="5963554"/>
            <a:ext cx="2326692" cy="780293"/>
          </a:xfrm>
          <a:prstGeom prst="rect">
            <a:avLst/>
          </a:prstGeom>
        </p:spPr>
      </p:pic>
    </p:spTree>
    <p:extLst>
      <p:ext uri="{BB962C8B-B14F-4D97-AF65-F5344CB8AC3E}">
        <p14:creationId xmlns:p14="http://schemas.microsoft.com/office/powerpoint/2010/main" val="275181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395049"/>
          </a:xfrm>
        </p:spPr>
        <p:txBody>
          <a:bodyPr/>
          <a:lstStyle/>
          <a:p>
            <a:r>
              <a:rPr lang="en-US" dirty="0"/>
              <a:t>API layer</a:t>
            </a:r>
          </a:p>
          <a:p>
            <a:pPr lvl="1"/>
            <a:r>
              <a:rPr lang="en-US" dirty="0"/>
              <a:t>Build your solutions on top of it</a:t>
            </a:r>
          </a:p>
          <a:p>
            <a:r>
              <a:rPr lang="en-US" dirty="0"/>
              <a:t>Agent On Premises</a:t>
            </a:r>
          </a:p>
          <a:p>
            <a:pPr lvl="1"/>
            <a:r>
              <a:rPr lang="en-US" dirty="0"/>
              <a:t>Same experience everywhere</a:t>
            </a:r>
          </a:p>
          <a:p>
            <a:r>
              <a:rPr lang="en-US" dirty="0"/>
              <a:t>Offline Reporting and Analysis with Excel</a:t>
            </a:r>
          </a:p>
          <a:p>
            <a:pPr lvl="1"/>
            <a:r>
              <a:rPr lang="en-US" dirty="0"/>
              <a:t>Bring your data with you</a:t>
            </a:r>
          </a:p>
          <a:p>
            <a:r>
              <a:rPr lang="en-US" dirty="0"/>
              <a:t>Rules engine</a:t>
            </a:r>
          </a:p>
          <a:p>
            <a:pPr lvl="1"/>
            <a:r>
              <a:rPr lang="en-US" dirty="0"/>
              <a:t>“If this than that” on your Office 365</a:t>
            </a:r>
          </a:p>
        </p:txBody>
      </p:sp>
      <p:sp>
        <p:nvSpPr>
          <p:cNvPr id="2" name="Title 1"/>
          <p:cNvSpPr>
            <a:spLocks noGrp="1"/>
          </p:cNvSpPr>
          <p:nvPr>
            <p:ph type="title"/>
          </p:nvPr>
        </p:nvSpPr>
        <p:spPr/>
        <p:txBody>
          <a:bodyPr/>
          <a:lstStyle/>
          <a:p>
            <a:r>
              <a:rPr lang="it-IT" dirty="0" smtClean="0"/>
              <a:t>Coming soon</a:t>
            </a:r>
            <a:endParaRPr lang="en-US" dirty="0"/>
          </a:p>
        </p:txBody>
      </p:sp>
      <p:pic>
        <p:nvPicPr>
          <p:cNvPr id="8" name="Picture 7"/>
          <p:cNvPicPr>
            <a:picLocks noChangeAspect="1"/>
          </p:cNvPicPr>
          <p:nvPr/>
        </p:nvPicPr>
        <p:blipFill>
          <a:blip r:embed="rId3"/>
          <a:stretch>
            <a:fillRect/>
          </a:stretch>
        </p:blipFill>
        <p:spPr>
          <a:xfrm>
            <a:off x="9260828" y="1973262"/>
            <a:ext cx="2901010" cy="5302431"/>
          </a:xfrm>
          <a:prstGeom prst="rect">
            <a:avLst/>
          </a:prstGeom>
        </p:spPr>
      </p:pic>
    </p:spTree>
    <p:extLst>
      <p:ext uri="{BB962C8B-B14F-4D97-AF65-F5344CB8AC3E}">
        <p14:creationId xmlns:p14="http://schemas.microsoft.com/office/powerpoint/2010/main" val="421656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Simplifying the Office 365 IT Experience for Admins and Partners</a:t>
            </a:r>
            <a:endParaRPr lang="en-US" sz="3200" dirty="0"/>
          </a:p>
        </p:txBody>
      </p:sp>
      <p:sp>
        <p:nvSpPr>
          <p:cNvPr id="3" name="Text Placeholder 2"/>
          <p:cNvSpPr>
            <a:spLocks noGrp="1"/>
          </p:cNvSpPr>
          <p:nvPr>
            <p:ph type="body" sz="quarter" idx="14"/>
          </p:nvPr>
        </p:nvSpPr>
        <p:spPr/>
        <p:txBody>
          <a:bodyPr/>
          <a:lstStyle/>
          <a:p>
            <a:r>
              <a:rPr lang="en-US" sz="2400" dirty="0" smtClean="0"/>
              <a:t>Lawrence Chiu, Sr. Product Marketing Manager</a:t>
            </a:r>
          </a:p>
          <a:p>
            <a:pPr>
              <a:spcBef>
                <a:spcPts val="1200"/>
              </a:spcBef>
            </a:pPr>
            <a:r>
              <a:rPr lang="en-US" sz="2400" dirty="0" smtClean="0"/>
              <a:t>Ivan Fioravanti, CTO at 4ward</a:t>
            </a:r>
            <a:endParaRPr lang="en-US" sz="2400" dirty="0"/>
          </a:p>
          <a:p>
            <a:endParaRPr lang="en-US" sz="2400" dirty="0"/>
          </a:p>
        </p:txBody>
      </p:sp>
      <p:sp>
        <p:nvSpPr>
          <p:cNvPr id="4" name="Text Placeholder 2"/>
          <p:cNvSpPr txBox="1">
            <a:spLocks/>
          </p:cNvSpPr>
          <p:nvPr/>
        </p:nvSpPr>
        <p:spPr bwMode="ltGray">
          <a:xfrm>
            <a:off x="274638" y="33905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sz="2400" dirty="0" smtClean="0"/>
              <a:t>OFC-B210</a:t>
            </a:r>
            <a:endParaRPr lang="en-US" sz="2400" dirty="0"/>
          </a:p>
        </p:txBody>
      </p:sp>
    </p:spTree>
    <p:extLst>
      <p:ext uri="{BB962C8B-B14F-4D97-AF65-F5344CB8AC3E}">
        <p14:creationId xmlns:p14="http://schemas.microsoft.com/office/powerpoint/2010/main" val="2364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Partner Admin Center</a:t>
            </a:r>
            <a:endParaRPr lang="en-US" dirty="0"/>
          </a:p>
        </p:txBody>
      </p:sp>
      <p:pic>
        <p:nvPicPr>
          <p:cNvPr id="3" name="Picture 2"/>
          <p:cNvPicPr>
            <a:picLocks noChangeAspect="1"/>
          </p:cNvPicPr>
          <p:nvPr/>
        </p:nvPicPr>
        <p:blipFill>
          <a:blip r:embed="rId3"/>
          <a:stretch>
            <a:fillRect/>
          </a:stretch>
        </p:blipFill>
        <p:spPr>
          <a:xfrm>
            <a:off x="3779837" y="4183062"/>
            <a:ext cx="2667000" cy="2667000"/>
          </a:xfrm>
          <a:prstGeom prst="rect">
            <a:avLst/>
          </a:prstGeom>
        </p:spPr>
      </p:pic>
    </p:spTree>
    <p:extLst>
      <p:ext uri="{BB962C8B-B14F-4D97-AF65-F5344CB8AC3E}">
        <p14:creationId xmlns:p14="http://schemas.microsoft.com/office/powerpoint/2010/main" val="142549720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Investing in the Partner admin experience</a:t>
            </a:r>
            <a:endParaRPr lang="en-US" dirty="0"/>
          </a:p>
        </p:txBody>
      </p:sp>
      <p:sp>
        <p:nvSpPr>
          <p:cNvPr id="5" name="Text Placeholder 4"/>
          <p:cNvSpPr>
            <a:spLocks noGrp="1"/>
          </p:cNvSpPr>
          <p:nvPr>
            <p:ph type="body" sz="quarter" idx="11"/>
          </p:nvPr>
        </p:nvSpPr>
        <p:spPr>
          <a:xfrm>
            <a:off x="274639" y="1212849"/>
            <a:ext cx="11889564" cy="517065"/>
          </a:xfrm>
        </p:spPr>
        <p:txBody>
          <a:bodyPr/>
          <a:lstStyle/>
          <a:p>
            <a:r>
              <a:rPr lang="en-US" sz="2400" dirty="0" smtClean="0"/>
              <a:t>Features focus on making it easier and faster to view and administer customers.</a:t>
            </a:r>
            <a:endParaRPr lang="en-US" sz="2400" dirty="0"/>
          </a:p>
        </p:txBody>
      </p:sp>
      <p:sp>
        <p:nvSpPr>
          <p:cNvPr id="12" name="Left-Right Arrow 11"/>
          <p:cNvSpPr/>
          <p:nvPr/>
        </p:nvSpPr>
        <p:spPr>
          <a:xfrm>
            <a:off x="542742" y="5886140"/>
            <a:ext cx="11255148" cy="499369"/>
          </a:xfrm>
          <a:prstGeom prst="leftRightArrow">
            <a:avLst>
              <a:gd name="adj1" fmla="val 100000"/>
              <a:gd name="adj2" fmla="val 50000"/>
            </a:avLst>
          </a:prstGeom>
          <a:solidFill>
            <a:schemeClr val="accent6"/>
          </a:solidFill>
        </p:spPr>
        <p:txBody>
          <a:bodyPr vert="horz" wrap="square" tIns="93196" bIns="93196" anchor="ctr">
            <a:noAutofit/>
          </a:bodyPr>
          <a:lstStyle/>
          <a:p>
            <a:pPr algn="ctr" defTabSz="931754">
              <a:lnSpc>
                <a:spcPts val="2039"/>
              </a:lnSpc>
              <a:spcAft>
                <a:spcPts val="612"/>
              </a:spcAft>
            </a:pPr>
            <a:r>
              <a:rPr lang="en-US" sz="2039" dirty="0">
                <a:solidFill>
                  <a:srgbClr val="FFFFFF"/>
                </a:solidFill>
                <a:ea typeface="Segoe UI" pitchFamily="34" charset="0"/>
                <a:cs typeface="Segoe UI" pitchFamily="34" charset="0"/>
              </a:rPr>
              <a:t>Capabilities and tools to help Partners own the customer lifecycle</a:t>
            </a:r>
            <a:endParaRPr lang="en-US" sz="1632" dirty="0">
              <a:solidFill>
                <a:srgbClr val="FFFFFF"/>
              </a:solidFill>
              <a:ea typeface="Segoe UI" pitchFamily="34" charset="0"/>
              <a:cs typeface="Segoe UI" pitchFamily="34" charset="0"/>
            </a:endParaRPr>
          </a:p>
        </p:txBody>
      </p:sp>
      <p:grpSp>
        <p:nvGrpSpPr>
          <p:cNvPr id="2" name="Group 1"/>
          <p:cNvGrpSpPr/>
          <p:nvPr/>
        </p:nvGrpSpPr>
        <p:grpSpPr>
          <a:xfrm>
            <a:off x="533409" y="2150195"/>
            <a:ext cx="3540038" cy="3722780"/>
            <a:chOff x="533409" y="2150195"/>
            <a:chExt cx="3540038" cy="3722780"/>
          </a:xfrm>
        </p:grpSpPr>
        <p:sp>
          <p:nvSpPr>
            <p:cNvPr id="8" name="Rectangle 7"/>
            <p:cNvSpPr/>
            <p:nvPr/>
          </p:nvSpPr>
          <p:spPr>
            <a:xfrm>
              <a:off x="533409" y="4664913"/>
              <a:ext cx="3540038" cy="1208062"/>
            </a:xfrm>
            <a:prstGeom prst="rect">
              <a:avLst/>
            </a:prstGeom>
            <a:solidFill>
              <a:schemeClr val="bg1"/>
            </a:solidFill>
          </p:spPr>
          <p:txBody>
            <a:bodyPr wrap="square" tIns="93158" anchor="t">
              <a:noAutofit/>
            </a:bodyPr>
            <a:lstStyle/>
            <a:p>
              <a:pPr defTabSz="931385">
                <a:lnSpc>
                  <a:spcPts val="2038"/>
                </a:lnSpc>
                <a:spcAft>
                  <a:spcPts val="612"/>
                </a:spcAft>
              </a:pPr>
              <a:r>
                <a:rPr lang="en-US" sz="1632" dirty="0">
                  <a:solidFill>
                    <a:srgbClr val="FFFFFF"/>
                  </a:solidFill>
                  <a:ea typeface="Segoe UI" pitchFamily="34" charset="0"/>
                  <a:cs typeface="Segoe UI" pitchFamily="34" charset="0"/>
                </a:rPr>
                <a:t>Create trial </a:t>
              </a:r>
              <a:r>
                <a:rPr lang="en-US" sz="1632" dirty="0" smtClean="0">
                  <a:solidFill>
                    <a:srgbClr val="FFFFFF"/>
                  </a:solidFill>
                  <a:ea typeface="Segoe UI" pitchFamily="34" charset="0"/>
                  <a:cs typeface="Segoe UI" pitchFamily="34" charset="0"/>
                </a:rPr>
                <a:t>&amp; purchase offers</a:t>
              </a:r>
              <a:endParaRPr lang="en-US" sz="1632" dirty="0">
                <a:solidFill>
                  <a:srgbClr val="FFFFFF"/>
                </a:solidFill>
                <a:ea typeface="Segoe UI" pitchFamily="34" charset="0"/>
                <a:cs typeface="Segoe UI" pitchFamily="34" charset="0"/>
              </a:endParaRPr>
            </a:p>
            <a:p>
              <a:pPr defTabSz="931385">
                <a:lnSpc>
                  <a:spcPts val="2038"/>
                </a:lnSpc>
                <a:spcAft>
                  <a:spcPts val="612"/>
                </a:spcAft>
              </a:pPr>
              <a:r>
                <a:rPr lang="en-US" sz="1632" dirty="0" smtClean="0">
                  <a:solidFill>
                    <a:srgbClr val="FFFFFF"/>
                  </a:solidFill>
                  <a:ea typeface="Segoe UI" pitchFamily="34" charset="0"/>
                  <a:cs typeface="Segoe UI" pitchFamily="34" charset="0"/>
                </a:rPr>
                <a:t>Provision new customers</a:t>
              </a:r>
              <a:endParaRPr lang="en-US" sz="1632" dirty="0">
                <a:solidFill>
                  <a:srgbClr val="FFFFFF"/>
                </a:solidFill>
                <a:ea typeface="Segoe UI" pitchFamily="34" charset="0"/>
                <a:cs typeface="Segoe UI" pitchFamily="34" charset="0"/>
              </a:endParaRPr>
            </a:p>
            <a:p>
              <a:pPr defTabSz="931385">
                <a:lnSpc>
                  <a:spcPts val="2038"/>
                </a:lnSpc>
                <a:spcAft>
                  <a:spcPts val="612"/>
                </a:spcAft>
              </a:pPr>
              <a:r>
                <a:rPr lang="en-US" sz="1632" dirty="0">
                  <a:solidFill>
                    <a:srgbClr val="FFFFFF"/>
                  </a:solidFill>
                  <a:ea typeface="Segoe UI" pitchFamily="34" charset="0"/>
                  <a:cs typeface="Segoe UI" pitchFamily="34" charset="0"/>
                </a:rPr>
                <a:t>Send delegated admin requests</a:t>
              </a:r>
            </a:p>
          </p:txBody>
        </p:sp>
        <p:grpSp>
          <p:nvGrpSpPr>
            <p:cNvPr id="17" name="Group 16"/>
            <p:cNvGrpSpPr/>
            <p:nvPr/>
          </p:nvGrpSpPr>
          <p:grpSpPr>
            <a:xfrm>
              <a:off x="533409" y="2150195"/>
              <a:ext cx="3540038" cy="2514718"/>
              <a:chOff x="543540" y="2505511"/>
              <a:chExt cx="3540038" cy="2514718"/>
            </a:xfrm>
          </p:grpSpPr>
          <p:sp>
            <p:nvSpPr>
              <p:cNvPr id="6" name="Rectangle 5"/>
              <p:cNvSpPr/>
              <p:nvPr/>
            </p:nvSpPr>
            <p:spPr bwMode="auto">
              <a:xfrm>
                <a:off x="543540" y="2505511"/>
                <a:ext cx="3540038" cy="2514718"/>
              </a:xfrm>
              <a:prstGeom prst="rect">
                <a:avLst/>
              </a:prstGeom>
              <a:solidFill>
                <a:schemeClr val="accent1"/>
              </a:solidFill>
              <a:ln>
                <a:solidFill>
                  <a:schemeClr val="accent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46605" tIns="93209" rIns="93209" bIns="46580" numCol="1" spcCol="0" rtlCol="0" fromWordArt="0" anchor="t" anchorCtr="0" forceAA="0" compatLnSpc="1">
                <a:prstTxWarp prst="textNoShape">
                  <a:avLst/>
                </a:prstTxWarp>
                <a:noAutofit/>
              </a:bodyPr>
              <a:lstStyle/>
              <a:p>
                <a:pPr algn="ctr" defTabSz="931194" fontAlgn="base">
                  <a:spcBef>
                    <a:spcPct val="0"/>
                  </a:spcBef>
                  <a:spcAft>
                    <a:spcPct val="0"/>
                  </a:spcAft>
                </a:pPr>
                <a:r>
                  <a:rPr lang="en-US" sz="2039" dirty="0">
                    <a:solidFill>
                      <a:srgbClr val="FFFFFF"/>
                    </a:solidFill>
                    <a:ea typeface="Segoe UI" pitchFamily="34" charset="0"/>
                    <a:cs typeface="Segoe UI" pitchFamily="34" charset="0"/>
                  </a:rPr>
                  <a:t>Customer Acquisition</a:t>
                </a:r>
              </a:p>
            </p:txBody>
          </p:sp>
          <p:sp>
            <p:nvSpPr>
              <p:cNvPr id="13" name="Freeform 35"/>
              <p:cNvSpPr>
                <a:spLocks noChangeAspect="1" noEditPoints="1"/>
              </p:cNvSpPr>
              <p:nvPr/>
            </p:nvSpPr>
            <p:spPr bwMode="black">
              <a:xfrm>
                <a:off x="1774272" y="3216790"/>
                <a:ext cx="1078574" cy="1092159"/>
              </a:xfrm>
              <a:custGeom>
                <a:avLst/>
                <a:gdLst>
                  <a:gd name="T0" fmla="*/ 189 w 296"/>
                  <a:gd name="T1" fmla="*/ 136 h 300"/>
                  <a:gd name="T2" fmla="*/ 202 w 296"/>
                  <a:gd name="T3" fmla="*/ 132 h 300"/>
                  <a:gd name="T4" fmla="*/ 206 w 296"/>
                  <a:gd name="T5" fmla="*/ 128 h 300"/>
                  <a:gd name="T6" fmla="*/ 210 w 296"/>
                  <a:gd name="T7" fmla="*/ 116 h 300"/>
                  <a:gd name="T8" fmla="*/ 214 w 296"/>
                  <a:gd name="T9" fmla="*/ 120 h 300"/>
                  <a:gd name="T10" fmla="*/ 227 w 296"/>
                  <a:gd name="T11" fmla="*/ 99 h 300"/>
                  <a:gd name="T12" fmla="*/ 185 w 296"/>
                  <a:gd name="T13" fmla="*/ 205 h 300"/>
                  <a:gd name="T14" fmla="*/ 189 w 296"/>
                  <a:gd name="T15" fmla="*/ 210 h 300"/>
                  <a:gd name="T16" fmla="*/ 202 w 296"/>
                  <a:gd name="T17" fmla="*/ 214 h 300"/>
                  <a:gd name="T18" fmla="*/ 197 w 296"/>
                  <a:gd name="T19" fmla="*/ 218 h 300"/>
                  <a:gd name="T20" fmla="*/ 218 w 296"/>
                  <a:gd name="T21" fmla="*/ 230 h 300"/>
                  <a:gd name="T22" fmla="*/ 222 w 296"/>
                  <a:gd name="T23" fmla="*/ 243 h 300"/>
                  <a:gd name="T24" fmla="*/ 227 w 296"/>
                  <a:gd name="T25" fmla="*/ 247 h 300"/>
                  <a:gd name="T26" fmla="*/ 111 w 296"/>
                  <a:gd name="T27" fmla="*/ 205 h 300"/>
                  <a:gd name="T28" fmla="*/ 107 w 296"/>
                  <a:gd name="T29" fmla="*/ 201 h 300"/>
                  <a:gd name="T30" fmla="*/ 94 w 296"/>
                  <a:gd name="T31" fmla="*/ 222 h 300"/>
                  <a:gd name="T32" fmla="*/ 82 w 296"/>
                  <a:gd name="T33" fmla="*/ 226 h 300"/>
                  <a:gd name="T34" fmla="*/ 77 w 296"/>
                  <a:gd name="T35" fmla="*/ 230 h 300"/>
                  <a:gd name="T36" fmla="*/ 73 w 296"/>
                  <a:gd name="T37" fmla="*/ 243 h 300"/>
                  <a:gd name="T38" fmla="*/ 69 w 296"/>
                  <a:gd name="T39" fmla="*/ 239 h 300"/>
                  <a:gd name="T40" fmla="*/ 102 w 296"/>
                  <a:gd name="T41" fmla="*/ 141 h 300"/>
                  <a:gd name="T42" fmla="*/ 98 w 296"/>
                  <a:gd name="T43" fmla="*/ 128 h 300"/>
                  <a:gd name="T44" fmla="*/ 94 w 296"/>
                  <a:gd name="T45" fmla="*/ 124 h 300"/>
                  <a:gd name="T46" fmla="*/ 82 w 296"/>
                  <a:gd name="T47" fmla="*/ 120 h 300"/>
                  <a:gd name="T48" fmla="*/ 86 w 296"/>
                  <a:gd name="T49" fmla="*/ 116 h 300"/>
                  <a:gd name="T50" fmla="*/ 65 w 296"/>
                  <a:gd name="T51" fmla="*/ 103 h 300"/>
                  <a:gd name="T52" fmla="*/ 72 w 296"/>
                  <a:gd name="T53" fmla="*/ 64 h 300"/>
                  <a:gd name="T54" fmla="*/ 5 w 296"/>
                  <a:gd name="T55" fmla="*/ 89 h 300"/>
                  <a:gd name="T56" fmla="*/ 23 w 296"/>
                  <a:gd name="T57" fmla="*/ 48 h 300"/>
                  <a:gd name="T58" fmla="*/ 72 w 296"/>
                  <a:gd name="T59" fmla="*/ 64 h 300"/>
                  <a:gd name="T60" fmla="*/ 36 w 296"/>
                  <a:gd name="T61" fmla="*/ 0 h 300"/>
                  <a:gd name="T62" fmla="*/ 296 w 296"/>
                  <a:gd name="T63" fmla="*/ 64 h 300"/>
                  <a:gd name="T64" fmla="*/ 229 w 296"/>
                  <a:gd name="T65" fmla="*/ 89 h 300"/>
                  <a:gd name="T66" fmla="*/ 247 w 296"/>
                  <a:gd name="T67" fmla="*/ 48 h 300"/>
                  <a:gd name="T68" fmla="*/ 296 w 296"/>
                  <a:gd name="T69" fmla="*/ 64 h 300"/>
                  <a:gd name="T70" fmla="*/ 260 w 296"/>
                  <a:gd name="T71" fmla="*/ 0 h 300"/>
                  <a:gd name="T72" fmla="*/ 296 w 296"/>
                  <a:gd name="T73" fmla="*/ 275 h 300"/>
                  <a:gd name="T74" fmla="*/ 229 w 296"/>
                  <a:gd name="T75" fmla="*/ 300 h 300"/>
                  <a:gd name="T76" fmla="*/ 247 w 296"/>
                  <a:gd name="T77" fmla="*/ 259 h 300"/>
                  <a:gd name="T78" fmla="*/ 296 w 296"/>
                  <a:gd name="T79" fmla="*/ 275 h 300"/>
                  <a:gd name="T80" fmla="*/ 260 w 296"/>
                  <a:gd name="T81" fmla="*/ 211 h 300"/>
                  <a:gd name="T82" fmla="*/ 72 w 296"/>
                  <a:gd name="T83" fmla="*/ 275 h 300"/>
                  <a:gd name="T84" fmla="*/ 5 w 296"/>
                  <a:gd name="T85" fmla="*/ 300 h 300"/>
                  <a:gd name="T86" fmla="*/ 23 w 296"/>
                  <a:gd name="T87" fmla="*/ 259 h 300"/>
                  <a:gd name="T88" fmla="*/ 72 w 296"/>
                  <a:gd name="T89" fmla="*/ 275 h 300"/>
                  <a:gd name="T90" fmla="*/ 36 w 296"/>
                  <a:gd name="T91" fmla="*/ 211 h 300"/>
                  <a:gd name="T92" fmla="*/ 125 w 296"/>
                  <a:gd name="T93" fmla="*/ 116 h 300"/>
                  <a:gd name="T94" fmla="*/ 147 w 296"/>
                  <a:gd name="T95" fmla="*/ 145 h 300"/>
                  <a:gd name="T96" fmla="*/ 150 w 296"/>
                  <a:gd name="T97" fmla="*/ 176 h 300"/>
                  <a:gd name="T98" fmla="*/ 190 w 296"/>
                  <a:gd name="T99" fmla="*/ 164 h 300"/>
                  <a:gd name="T100" fmla="*/ 110 w 296"/>
                  <a:gd name="T101" fmla="*/ 194 h 300"/>
                  <a:gd name="T102" fmla="*/ 131 w 296"/>
                  <a:gd name="T103" fmla="*/ 145 h 300"/>
                  <a:gd name="T104" fmla="*/ 145 w 296"/>
                  <a:gd name="T105" fmla="*/ 156 h 300"/>
                  <a:gd name="T106" fmla="*/ 144 w 296"/>
                  <a:gd name="T107" fmla="*/ 150 h 300"/>
                  <a:gd name="T108" fmla="*/ 147 w 296"/>
                  <a:gd name="T109" fmla="*/ 150 h 300"/>
                  <a:gd name="T110" fmla="*/ 149 w 296"/>
                  <a:gd name="T111" fmla="*/ 15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300">
                    <a:moveTo>
                      <a:pt x="189" y="145"/>
                    </a:moveTo>
                    <a:cubicBezTo>
                      <a:pt x="185" y="141"/>
                      <a:pt x="185" y="141"/>
                      <a:pt x="185" y="141"/>
                    </a:cubicBezTo>
                    <a:cubicBezTo>
                      <a:pt x="189" y="136"/>
                      <a:pt x="189" y="136"/>
                      <a:pt x="189" y="136"/>
                    </a:cubicBezTo>
                    <a:cubicBezTo>
                      <a:pt x="193" y="141"/>
                      <a:pt x="193" y="141"/>
                      <a:pt x="193" y="141"/>
                    </a:cubicBezTo>
                    <a:cubicBezTo>
                      <a:pt x="189" y="145"/>
                      <a:pt x="189" y="145"/>
                      <a:pt x="189" y="145"/>
                    </a:cubicBezTo>
                    <a:close/>
                    <a:moveTo>
                      <a:pt x="202" y="132"/>
                    </a:moveTo>
                    <a:cubicBezTo>
                      <a:pt x="197" y="128"/>
                      <a:pt x="197" y="128"/>
                      <a:pt x="197" y="128"/>
                    </a:cubicBezTo>
                    <a:cubicBezTo>
                      <a:pt x="202" y="124"/>
                      <a:pt x="202" y="124"/>
                      <a:pt x="202" y="124"/>
                    </a:cubicBezTo>
                    <a:cubicBezTo>
                      <a:pt x="206" y="128"/>
                      <a:pt x="206" y="128"/>
                      <a:pt x="206" y="128"/>
                    </a:cubicBezTo>
                    <a:cubicBezTo>
                      <a:pt x="202" y="132"/>
                      <a:pt x="202" y="132"/>
                      <a:pt x="202" y="132"/>
                    </a:cubicBezTo>
                    <a:close/>
                    <a:moveTo>
                      <a:pt x="214" y="120"/>
                    </a:moveTo>
                    <a:cubicBezTo>
                      <a:pt x="210" y="116"/>
                      <a:pt x="210" y="116"/>
                      <a:pt x="210" y="116"/>
                    </a:cubicBezTo>
                    <a:cubicBezTo>
                      <a:pt x="214" y="111"/>
                      <a:pt x="214" y="111"/>
                      <a:pt x="214" y="111"/>
                    </a:cubicBezTo>
                    <a:cubicBezTo>
                      <a:pt x="218" y="116"/>
                      <a:pt x="218" y="116"/>
                      <a:pt x="218" y="116"/>
                    </a:cubicBezTo>
                    <a:cubicBezTo>
                      <a:pt x="214" y="120"/>
                      <a:pt x="214" y="120"/>
                      <a:pt x="214" y="120"/>
                    </a:cubicBezTo>
                    <a:close/>
                    <a:moveTo>
                      <a:pt x="227" y="107"/>
                    </a:moveTo>
                    <a:cubicBezTo>
                      <a:pt x="222" y="103"/>
                      <a:pt x="222" y="103"/>
                      <a:pt x="222" y="103"/>
                    </a:cubicBezTo>
                    <a:cubicBezTo>
                      <a:pt x="227" y="99"/>
                      <a:pt x="227" y="99"/>
                      <a:pt x="227" y="99"/>
                    </a:cubicBezTo>
                    <a:cubicBezTo>
                      <a:pt x="231" y="103"/>
                      <a:pt x="231" y="103"/>
                      <a:pt x="231" y="103"/>
                    </a:cubicBezTo>
                    <a:cubicBezTo>
                      <a:pt x="227" y="107"/>
                      <a:pt x="227" y="107"/>
                      <a:pt x="227" y="107"/>
                    </a:cubicBezTo>
                    <a:close/>
                    <a:moveTo>
                      <a:pt x="185" y="205"/>
                    </a:moveTo>
                    <a:cubicBezTo>
                      <a:pt x="189" y="201"/>
                      <a:pt x="189" y="201"/>
                      <a:pt x="189" y="201"/>
                    </a:cubicBezTo>
                    <a:cubicBezTo>
                      <a:pt x="193" y="205"/>
                      <a:pt x="193" y="205"/>
                      <a:pt x="193" y="205"/>
                    </a:cubicBezTo>
                    <a:cubicBezTo>
                      <a:pt x="189" y="210"/>
                      <a:pt x="189" y="210"/>
                      <a:pt x="189" y="210"/>
                    </a:cubicBezTo>
                    <a:cubicBezTo>
                      <a:pt x="185" y="205"/>
                      <a:pt x="185" y="205"/>
                      <a:pt x="185" y="205"/>
                    </a:cubicBezTo>
                    <a:close/>
                    <a:moveTo>
                      <a:pt x="197" y="218"/>
                    </a:moveTo>
                    <a:cubicBezTo>
                      <a:pt x="202" y="214"/>
                      <a:pt x="202" y="214"/>
                      <a:pt x="202" y="214"/>
                    </a:cubicBezTo>
                    <a:cubicBezTo>
                      <a:pt x="206" y="218"/>
                      <a:pt x="206" y="218"/>
                      <a:pt x="206" y="218"/>
                    </a:cubicBezTo>
                    <a:cubicBezTo>
                      <a:pt x="202" y="222"/>
                      <a:pt x="202" y="222"/>
                      <a:pt x="202" y="222"/>
                    </a:cubicBezTo>
                    <a:cubicBezTo>
                      <a:pt x="197" y="218"/>
                      <a:pt x="197" y="218"/>
                      <a:pt x="197" y="218"/>
                    </a:cubicBezTo>
                    <a:close/>
                    <a:moveTo>
                      <a:pt x="210" y="230"/>
                    </a:moveTo>
                    <a:cubicBezTo>
                      <a:pt x="214" y="226"/>
                      <a:pt x="214" y="226"/>
                      <a:pt x="214" y="226"/>
                    </a:cubicBezTo>
                    <a:cubicBezTo>
                      <a:pt x="218" y="230"/>
                      <a:pt x="218" y="230"/>
                      <a:pt x="218" y="230"/>
                    </a:cubicBezTo>
                    <a:cubicBezTo>
                      <a:pt x="214" y="235"/>
                      <a:pt x="214" y="235"/>
                      <a:pt x="214" y="235"/>
                    </a:cubicBezTo>
                    <a:cubicBezTo>
                      <a:pt x="210" y="230"/>
                      <a:pt x="210" y="230"/>
                      <a:pt x="210" y="230"/>
                    </a:cubicBezTo>
                    <a:close/>
                    <a:moveTo>
                      <a:pt x="222" y="243"/>
                    </a:moveTo>
                    <a:cubicBezTo>
                      <a:pt x="227" y="239"/>
                      <a:pt x="227" y="239"/>
                      <a:pt x="227" y="239"/>
                    </a:cubicBezTo>
                    <a:cubicBezTo>
                      <a:pt x="231" y="243"/>
                      <a:pt x="231" y="243"/>
                      <a:pt x="231" y="243"/>
                    </a:cubicBezTo>
                    <a:cubicBezTo>
                      <a:pt x="227" y="247"/>
                      <a:pt x="227" y="247"/>
                      <a:pt x="227" y="247"/>
                    </a:cubicBezTo>
                    <a:cubicBezTo>
                      <a:pt x="222" y="243"/>
                      <a:pt x="222" y="243"/>
                      <a:pt x="222" y="243"/>
                    </a:cubicBezTo>
                    <a:close/>
                    <a:moveTo>
                      <a:pt x="107" y="201"/>
                    </a:moveTo>
                    <a:cubicBezTo>
                      <a:pt x="111" y="205"/>
                      <a:pt x="111" y="205"/>
                      <a:pt x="111" y="205"/>
                    </a:cubicBezTo>
                    <a:cubicBezTo>
                      <a:pt x="107" y="210"/>
                      <a:pt x="107" y="210"/>
                      <a:pt x="107" y="210"/>
                    </a:cubicBezTo>
                    <a:cubicBezTo>
                      <a:pt x="102" y="205"/>
                      <a:pt x="102" y="205"/>
                      <a:pt x="102" y="205"/>
                    </a:cubicBezTo>
                    <a:cubicBezTo>
                      <a:pt x="107" y="201"/>
                      <a:pt x="107" y="201"/>
                      <a:pt x="107" y="201"/>
                    </a:cubicBezTo>
                    <a:close/>
                    <a:moveTo>
                      <a:pt x="94" y="214"/>
                    </a:moveTo>
                    <a:cubicBezTo>
                      <a:pt x="98" y="218"/>
                      <a:pt x="98" y="218"/>
                      <a:pt x="98" y="218"/>
                    </a:cubicBezTo>
                    <a:cubicBezTo>
                      <a:pt x="94" y="222"/>
                      <a:pt x="94" y="222"/>
                      <a:pt x="94" y="222"/>
                    </a:cubicBezTo>
                    <a:cubicBezTo>
                      <a:pt x="90" y="218"/>
                      <a:pt x="90" y="218"/>
                      <a:pt x="90" y="218"/>
                    </a:cubicBezTo>
                    <a:cubicBezTo>
                      <a:pt x="94" y="214"/>
                      <a:pt x="94" y="214"/>
                      <a:pt x="94" y="214"/>
                    </a:cubicBezTo>
                    <a:close/>
                    <a:moveTo>
                      <a:pt x="82" y="226"/>
                    </a:moveTo>
                    <a:cubicBezTo>
                      <a:pt x="86" y="230"/>
                      <a:pt x="86" y="230"/>
                      <a:pt x="86" y="230"/>
                    </a:cubicBezTo>
                    <a:cubicBezTo>
                      <a:pt x="82" y="235"/>
                      <a:pt x="82" y="235"/>
                      <a:pt x="82" y="235"/>
                    </a:cubicBezTo>
                    <a:cubicBezTo>
                      <a:pt x="77" y="230"/>
                      <a:pt x="77" y="230"/>
                      <a:pt x="77" y="230"/>
                    </a:cubicBezTo>
                    <a:cubicBezTo>
                      <a:pt x="82" y="226"/>
                      <a:pt x="82" y="226"/>
                      <a:pt x="82" y="226"/>
                    </a:cubicBezTo>
                    <a:close/>
                    <a:moveTo>
                      <a:pt x="69" y="239"/>
                    </a:moveTo>
                    <a:cubicBezTo>
                      <a:pt x="73" y="243"/>
                      <a:pt x="73" y="243"/>
                      <a:pt x="73" y="243"/>
                    </a:cubicBezTo>
                    <a:cubicBezTo>
                      <a:pt x="69" y="247"/>
                      <a:pt x="69" y="247"/>
                      <a:pt x="69" y="247"/>
                    </a:cubicBezTo>
                    <a:cubicBezTo>
                      <a:pt x="65" y="243"/>
                      <a:pt x="65" y="243"/>
                      <a:pt x="65" y="243"/>
                    </a:cubicBezTo>
                    <a:cubicBezTo>
                      <a:pt x="69" y="239"/>
                      <a:pt x="69" y="239"/>
                      <a:pt x="69" y="239"/>
                    </a:cubicBezTo>
                    <a:close/>
                    <a:moveTo>
                      <a:pt x="111" y="141"/>
                    </a:moveTo>
                    <a:cubicBezTo>
                      <a:pt x="107" y="145"/>
                      <a:pt x="107" y="145"/>
                      <a:pt x="107" y="145"/>
                    </a:cubicBezTo>
                    <a:cubicBezTo>
                      <a:pt x="102" y="141"/>
                      <a:pt x="102" y="141"/>
                      <a:pt x="102" y="141"/>
                    </a:cubicBezTo>
                    <a:cubicBezTo>
                      <a:pt x="107" y="136"/>
                      <a:pt x="107" y="136"/>
                      <a:pt x="107" y="136"/>
                    </a:cubicBezTo>
                    <a:cubicBezTo>
                      <a:pt x="111" y="141"/>
                      <a:pt x="111" y="141"/>
                      <a:pt x="111" y="141"/>
                    </a:cubicBezTo>
                    <a:close/>
                    <a:moveTo>
                      <a:pt x="98" y="128"/>
                    </a:moveTo>
                    <a:cubicBezTo>
                      <a:pt x="94" y="132"/>
                      <a:pt x="94" y="132"/>
                      <a:pt x="94" y="132"/>
                    </a:cubicBezTo>
                    <a:cubicBezTo>
                      <a:pt x="90" y="128"/>
                      <a:pt x="90" y="128"/>
                      <a:pt x="90" y="128"/>
                    </a:cubicBezTo>
                    <a:cubicBezTo>
                      <a:pt x="94" y="124"/>
                      <a:pt x="94" y="124"/>
                      <a:pt x="94" y="124"/>
                    </a:cubicBezTo>
                    <a:cubicBezTo>
                      <a:pt x="98" y="128"/>
                      <a:pt x="98" y="128"/>
                      <a:pt x="98" y="128"/>
                    </a:cubicBezTo>
                    <a:close/>
                    <a:moveTo>
                      <a:pt x="86" y="116"/>
                    </a:moveTo>
                    <a:cubicBezTo>
                      <a:pt x="82" y="120"/>
                      <a:pt x="82" y="120"/>
                      <a:pt x="82" y="120"/>
                    </a:cubicBezTo>
                    <a:cubicBezTo>
                      <a:pt x="77" y="116"/>
                      <a:pt x="77" y="116"/>
                      <a:pt x="77" y="116"/>
                    </a:cubicBezTo>
                    <a:cubicBezTo>
                      <a:pt x="82" y="111"/>
                      <a:pt x="82" y="111"/>
                      <a:pt x="82" y="111"/>
                    </a:cubicBezTo>
                    <a:cubicBezTo>
                      <a:pt x="86" y="116"/>
                      <a:pt x="86" y="116"/>
                      <a:pt x="86" y="116"/>
                    </a:cubicBezTo>
                    <a:close/>
                    <a:moveTo>
                      <a:pt x="73" y="103"/>
                    </a:moveTo>
                    <a:cubicBezTo>
                      <a:pt x="69" y="107"/>
                      <a:pt x="69" y="107"/>
                      <a:pt x="69" y="107"/>
                    </a:cubicBezTo>
                    <a:cubicBezTo>
                      <a:pt x="65" y="103"/>
                      <a:pt x="65" y="103"/>
                      <a:pt x="65" y="103"/>
                    </a:cubicBezTo>
                    <a:cubicBezTo>
                      <a:pt x="69" y="99"/>
                      <a:pt x="69" y="99"/>
                      <a:pt x="69" y="99"/>
                    </a:cubicBezTo>
                    <a:cubicBezTo>
                      <a:pt x="73" y="103"/>
                      <a:pt x="73" y="103"/>
                      <a:pt x="73" y="103"/>
                    </a:cubicBezTo>
                    <a:close/>
                    <a:moveTo>
                      <a:pt x="72" y="64"/>
                    </a:moveTo>
                    <a:cubicBezTo>
                      <a:pt x="72" y="74"/>
                      <a:pt x="72" y="74"/>
                      <a:pt x="72" y="74"/>
                    </a:cubicBezTo>
                    <a:cubicBezTo>
                      <a:pt x="72" y="89"/>
                      <a:pt x="72" y="89"/>
                      <a:pt x="67" y="89"/>
                    </a:cubicBezTo>
                    <a:cubicBezTo>
                      <a:pt x="5" y="89"/>
                      <a:pt x="5" y="89"/>
                      <a:pt x="5" y="89"/>
                    </a:cubicBezTo>
                    <a:cubicBezTo>
                      <a:pt x="0" y="89"/>
                      <a:pt x="0" y="89"/>
                      <a:pt x="0" y="74"/>
                    </a:cubicBezTo>
                    <a:cubicBezTo>
                      <a:pt x="0" y="64"/>
                      <a:pt x="0" y="64"/>
                      <a:pt x="0" y="64"/>
                    </a:cubicBezTo>
                    <a:cubicBezTo>
                      <a:pt x="0" y="53"/>
                      <a:pt x="12" y="51"/>
                      <a:pt x="23" y="48"/>
                    </a:cubicBezTo>
                    <a:cubicBezTo>
                      <a:pt x="27" y="52"/>
                      <a:pt x="32" y="54"/>
                      <a:pt x="36" y="54"/>
                    </a:cubicBezTo>
                    <a:cubicBezTo>
                      <a:pt x="40" y="54"/>
                      <a:pt x="45" y="52"/>
                      <a:pt x="49" y="48"/>
                    </a:cubicBezTo>
                    <a:cubicBezTo>
                      <a:pt x="59" y="51"/>
                      <a:pt x="72" y="53"/>
                      <a:pt x="72" y="64"/>
                    </a:cubicBezTo>
                    <a:close/>
                    <a:moveTo>
                      <a:pt x="36" y="48"/>
                    </a:moveTo>
                    <a:cubicBezTo>
                      <a:pt x="42" y="48"/>
                      <a:pt x="54" y="37"/>
                      <a:pt x="54" y="24"/>
                    </a:cubicBezTo>
                    <a:cubicBezTo>
                      <a:pt x="54" y="11"/>
                      <a:pt x="49" y="0"/>
                      <a:pt x="36" y="0"/>
                    </a:cubicBezTo>
                    <a:cubicBezTo>
                      <a:pt x="23" y="0"/>
                      <a:pt x="18" y="11"/>
                      <a:pt x="18" y="24"/>
                    </a:cubicBezTo>
                    <a:cubicBezTo>
                      <a:pt x="18" y="37"/>
                      <a:pt x="30" y="48"/>
                      <a:pt x="36" y="48"/>
                    </a:cubicBezTo>
                    <a:close/>
                    <a:moveTo>
                      <a:pt x="296" y="64"/>
                    </a:moveTo>
                    <a:cubicBezTo>
                      <a:pt x="296" y="74"/>
                      <a:pt x="296" y="74"/>
                      <a:pt x="296" y="74"/>
                    </a:cubicBezTo>
                    <a:cubicBezTo>
                      <a:pt x="296" y="89"/>
                      <a:pt x="296" y="89"/>
                      <a:pt x="290" y="89"/>
                    </a:cubicBezTo>
                    <a:cubicBezTo>
                      <a:pt x="229" y="89"/>
                      <a:pt x="229" y="89"/>
                      <a:pt x="229" y="89"/>
                    </a:cubicBezTo>
                    <a:cubicBezTo>
                      <a:pt x="224" y="89"/>
                      <a:pt x="224" y="89"/>
                      <a:pt x="224" y="74"/>
                    </a:cubicBezTo>
                    <a:cubicBezTo>
                      <a:pt x="224" y="64"/>
                      <a:pt x="224" y="64"/>
                      <a:pt x="224" y="64"/>
                    </a:cubicBezTo>
                    <a:cubicBezTo>
                      <a:pt x="224" y="53"/>
                      <a:pt x="236" y="51"/>
                      <a:pt x="247" y="48"/>
                    </a:cubicBezTo>
                    <a:cubicBezTo>
                      <a:pt x="251" y="52"/>
                      <a:pt x="256" y="54"/>
                      <a:pt x="260" y="54"/>
                    </a:cubicBezTo>
                    <a:cubicBezTo>
                      <a:pt x="263" y="54"/>
                      <a:pt x="268" y="52"/>
                      <a:pt x="273" y="48"/>
                    </a:cubicBezTo>
                    <a:cubicBezTo>
                      <a:pt x="283" y="51"/>
                      <a:pt x="296" y="53"/>
                      <a:pt x="296" y="64"/>
                    </a:cubicBezTo>
                    <a:close/>
                    <a:moveTo>
                      <a:pt x="260" y="48"/>
                    </a:moveTo>
                    <a:cubicBezTo>
                      <a:pt x="266" y="48"/>
                      <a:pt x="278" y="37"/>
                      <a:pt x="278" y="24"/>
                    </a:cubicBezTo>
                    <a:cubicBezTo>
                      <a:pt x="278" y="11"/>
                      <a:pt x="273" y="0"/>
                      <a:pt x="260" y="0"/>
                    </a:cubicBezTo>
                    <a:cubicBezTo>
                      <a:pt x="246" y="0"/>
                      <a:pt x="241" y="11"/>
                      <a:pt x="241" y="24"/>
                    </a:cubicBezTo>
                    <a:cubicBezTo>
                      <a:pt x="241" y="37"/>
                      <a:pt x="254" y="48"/>
                      <a:pt x="260" y="48"/>
                    </a:cubicBezTo>
                    <a:close/>
                    <a:moveTo>
                      <a:pt x="296" y="275"/>
                    </a:moveTo>
                    <a:cubicBezTo>
                      <a:pt x="296" y="285"/>
                      <a:pt x="296" y="285"/>
                      <a:pt x="296" y="285"/>
                    </a:cubicBezTo>
                    <a:cubicBezTo>
                      <a:pt x="296" y="300"/>
                      <a:pt x="296" y="300"/>
                      <a:pt x="290" y="300"/>
                    </a:cubicBezTo>
                    <a:cubicBezTo>
                      <a:pt x="229" y="300"/>
                      <a:pt x="229" y="300"/>
                      <a:pt x="229" y="300"/>
                    </a:cubicBezTo>
                    <a:cubicBezTo>
                      <a:pt x="224" y="300"/>
                      <a:pt x="224" y="300"/>
                      <a:pt x="224" y="285"/>
                    </a:cubicBezTo>
                    <a:cubicBezTo>
                      <a:pt x="224" y="275"/>
                      <a:pt x="224" y="275"/>
                      <a:pt x="224" y="275"/>
                    </a:cubicBezTo>
                    <a:cubicBezTo>
                      <a:pt x="224" y="264"/>
                      <a:pt x="236" y="263"/>
                      <a:pt x="247" y="259"/>
                    </a:cubicBezTo>
                    <a:cubicBezTo>
                      <a:pt x="251" y="263"/>
                      <a:pt x="256" y="265"/>
                      <a:pt x="260" y="265"/>
                    </a:cubicBezTo>
                    <a:cubicBezTo>
                      <a:pt x="264" y="265"/>
                      <a:pt x="268" y="263"/>
                      <a:pt x="273" y="259"/>
                    </a:cubicBezTo>
                    <a:cubicBezTo>
                      <a:pt x="283" y="263"/>
                      <a:pt x="296" y="264"/>
                      <a:pt x="296" y="275"/>
                    </a:cubicBezTo>
                    <a:close/>
                    <a:moveTo>
                      <a:pt x="260" y="259"/>
                    </a:moveTo>
                    <a:cubicBezTo>
                      <a:pt x="266" y="259"/>
                      <a:pt x="278" y="248"/>
                      <a:pt x="278" y="235"/>
                    </a:cubicBezTo>
                    <a:cubicBezTo>
                      <a:pt x="278" y="222"/>
                      <a:pt x="273" y="211"/>
                      <a:pt x="260" y="211"/>
                    </a:cubicBezTo>
                    <a:cubicBezTo>
                      <a:pt x="246" y="211"/>
                      <a:pt x="241" y="222"/>
                      <a:pt x="241" y="235"/>
                    </a:cubicBezTo>
                    <a:cubicBezTo>
                      <a:pt x="241" y="248"/>
                      <a:pt x="254" y="259"/>
                      <a:pt x="260" y="259"/>
                    </a:cubicBezTo>
                    <a:close/>
                    <a:moveTo>
                      <a:pt x="72" y="275"/>
                    </a:moveTo>
                    <a:cubicBezTo>
                      <a:pt x="72" y="285"/>
                      <a:pt x="72" y="285"/>
                      <a:pt x="72" y="285"/>
                    </a:cubicBezTo>
                    <a:cubicBezTo>
                      <a:pt x="72" y="300"/>
                      <a:pt x="72" y="300"/>
                      <a:pt x="67" y="300"/>
                    </a:cubicBezTo>
                    <a:cubicBezTo>
                      <a:pt x="5" y="300"/>
                      <a:pt x="5" y="300"/>
                      <a:pt x="5" y="300"/>
                    </a:cubicBezTo>
                    <a:cubicBezTo>
                      <a:pt x="0" y="300"/>
                      <a:pt x="0" y="300"/>
                      <a:pt x="0" y="285"/>
                    </a:cubicBezTo>
                    <a:cubicBezTo>
                      <a:pt x="0" y="275"/>
                      <a:pt x="0" y="275"/>
                      <a:pt x="0" y="275"/>
                    </a:cubicBezTo>
                    <a:cubicBezTo>
                      <a:pt x="0" y="264"/>
                      <a:pt x="12" y="263"/>
                      <a:pt x="23" y="259"/>
                    </a:cubicBezTo>
                    <a:cubicBezTo>
                      <a:pt x="27" y="263"/>
                      <a:pt x="32" y="265"/>
                      <a:pt x="36" y="265"/>
                    </a:cubicBezTo>
                    <a:cubicBezTo>
                      <a:pt x="40" y="265"/>
                      <a:pt x="45" y="263"/>
                      <a:pt x="49" y="259"/>
                    </a:cubicBezTo>
                    <a:cubicBezTo>
                      <a:pt x="59" y="263"/>
                      <a:pt x="72" y="264"/>
                      <a:pt x="72" y="275"/>
                    </a:cubicBezTo>
                    <a:close/>
                    <a:moveTo>
                      <a:pt x="36" y="259"/>
                    </a:moveTo>
                    <a:cubicBezTo>
                      <a:pt x="42" y="259"/>
                      <a:pt x="54" y="248"/>
                      <a:pt x="54" y="235"/>
                    </a:cubicBezTo>
                    <a:cubicBezTo>
                      <a:pt x="54" y="222"/>
                      <a:pt x="49" y="211"/>
                      <a:pt x="36" y="211"/>
                    </a:cubicBezTo>
                    <a:cubicBezTo>
                      <a:pt x="23" y="211"/>
                      <a:pt x="18" y="222"/>
                      <a:pt x="18" y="235"/>
                    </a:cubicBezTo>
                    <a:cubicBezTo>
                      <a:pt x="18" y="248"/>
                      <a:pt x="30" y="259"/>
                      <a:pt x="36" y="259"/>
                    </a:cubicBezTo>
                    <a:close/>
                    <a:moveTo>
                      <a:pt x="125" y="116"/>
                    </a:moveTo>
                    <a:cubicBezTo>
                      <a:pt x="125" y="100"/>
                      <a:pt x="131" y="87"/>
                      <a:pt x="147" y="87"/>
                    </a:cubicBezTo>
                    <a:cubicBezTo>
                      <a:pt x="163" y="87"/>
                      <a:pt x="169" y="100"/>
                      <a:pt x="169" y="116"/>
                    </a:cubicBezTo>
                    <a:cubicBezTo>
                      <a:pt x="169" y="132"/>
                      <a:pt x="154" y="145"/>
                      <a:pt x="147" y="145"/>
                    </a:cubicBezTo>
                    <a:cubicBezTo>
                      <a:pt x="140" y="145"/>
                      <a:pt x="125" y="132"/>
                      <a:pt x="125" y="116"/>
                    </a:cubicBezTo>
                    <a:close/>
                    <a:moveTo>
                      <a:pt x="148" y="156"/>
                    </a:moveTo>
                    <a:cubicBezTo>
                      <a:pt x="150" y="176"/>
                      <a:pt x="150" y="176"/>
                      <a:pt x="150" y="176"/>
                    </a:cubicBezTo>
                    <a:cubicBezTo>
                      <a:pt x="153" y="168"/>
                      <a:pt x="155" y="159"/>
                      <a:pt x="159" y="151"/>
                    </a:cubicBezTo>
                    <a:cubicBezTo>
                      <a:pt x="159" y="150"/>
                      <a:pt x="159" y="150"/>
                      <a:pt x="162" y="145"/>
                    </a:cubicBezTo>
                    <a:cubicBezTo>
                      <a:pt x="174" y="149"/>
                      <a:pt x="190" y="151"/>
                      <a:pt x="190" y="164"/>
                    </a:cubicBezTo>
                    <a:cubicBezTo>
                      <a:pt x="190" y="176"/>
                      <a:pt x="190" y="176"/>
                      <a:pt x="190" y="176"/>
                    </a:cubicBezTo>
                    <a:cubicBezTo>
                      <a:pt x="190" y="194"/>
                      <a:pt x="190" y="194"/>
                      <a:pt x="183" y="194"/>
                    </a:cubicBezTo>
                    <a:cubicBezTo>
                      <a:pt x="110" y="194"/>
                      <a:pt x="110" y="194"/>
                      <a:pt x="110" y="194"/>
                    </a:cubicBezTo>
                    <a:cubicBezTo>
                      <a:pt x="104" y="194"/>
                      <a:pt x="104" y="194"/>
                      <a:pt x="104" y="176"/>
                    </a:cubicBezTo>
                    <a:cubicBezTo>
                      <a:pt x="104" y="164"/>
                      <a:pt x="104" y="164"/>
                      <a:pt x="104" y="164"/>
                    </a:cubicBezTo>
                    <a:cubicBezTo>
                      <a:pt x="104" y="151"/>
                      <a:pt x="118" y="149"/>
                      <a:pt x="131" y="145"/>
                    </a:cubicBezTo>
                    <a:cubicBezTo>
                      <a:pt x="134" y="150"/>
                      <a:pt x="134" y="150"/>
                      <a:pt x="135" y="151"/>
                    </a:cubicBezTo>
                    <a:cubicBezTo>
                      <a:pt x="138" y="159"/>
                      <a:pt x="141" y="168"/>
                      <a:pt x="143" y="176"/>
                    </a:cubicBezTo>
                    <a:cubicBezTo>
                      <a:pt x="145" y="156"/>
                      <a:pt x="145" y="156"/>
                      <a:pt x="145" y="156"/>
                    </a:cubicBezTo>
                    <a:cubicBezTo>
                      <a:pt x="145" y="155"/>
                      <a:pt x="145" y="155"/>
                      <a:pt x="145" y="155"/>
                    </a:cubicBezTo>
                    <a:cubicBezTo>
                      <a:pt x="141" y="149"/>
                      <a:pt x="141" y="149"/>
                      <a:pt x="141" y="149"/>
                    </a:cubicBezTo>
                    <a:cubicBezTo>
                      <a:pt x="144" y="150"/>
                      <a:pt x="144" y="150"/>
                      <a:pt x="144" y="150"/>
                    </a:cubicBezTo>
                    <a:cubicBezTo>
                      <a:pt x="145" y="150"/>
                      <a:pt x="145" y="150"/>
                      <a:pt x="146" y="150"/>
                    </a:cubicBezTo>
                    <a:cubicBezTo>
                      <a:pt x="146" y="150"/>
                      <a:pt x="146" y="150"/>
                      <a:pt x="147" y="150"/>
                    </a:cubicBezTo>
                    <a:cubicBezTo>
                      <a:pt x="147" y="150"/>
                      <a:pt x="147" y="150"/>
                      <a:pt x="147" y="150"/>
                    </a:cubicBezTo>
                    <a:cubicBezTo>
                      <a:pt x="149" y="150"/>
                      <a:pt x="149" y="150"/>
                      <a:pt x="149" y="150"/>
                    </a:cubicBezTo>
                    <a:cubicBezTo>
                      <a:pt x="152" y="149"/>
                      <a:pt x="152" y="149"/>
                      <a:pt x="152" y="149"/>
                    </a:cubicBezTo>
                    <a:cubicBezTo>
                      <a:pt x="149" y="155"/>
                      <a:pt x="149" y="155"/>
                      <a:pt x="149" y="155"/>
                    </a:cubicBezTo>
                    <a:lnTo>
                      <a:pt x="148" y="156"/>
                    </a:lnTo>
                    <a:close/>
                  </a:path>
                </a:pathLst>
              </a:custGeom>
              <a:solidFill>
                <a:schemeClr val="tx1"/>
              </a:solidFill>
              <a:ln>
                <a:noFill/>
              </a:ln>
            </p:spPr>
            <p:txBody>
              <a:bodyPr vert="horz" wrap="square" lIns="83843" tIns="41921" rIns="83843" bIns="41921" numCol="1" anchor="t" anchorCtr="0" compatLnSpc="1">
                <a:prstTxWarp prst="textNoShape">
                  <a:avLst/>
                </a:prstTxWarp>
              </a:bodyPr>
              <a:lstStyle/>
              <a:p>
                <a:pPr defTabSz="931642"/>
                <a:endParaRPr lang="en-US" sz="2445" dirty="0">
                  <a:solidFill>
                    <a:srgbClr val="000000"/>
                  </a:solidFill>
                </a:endParaRPr>
              </a:p>
            </p:txBody>
          </p:sp>
        </p:grpSp>
      </p:grpSp>
      <p:grpSp>
        <p:nvGrpSpPr>
          <p:cNvPr id="3" name="Group 2"/>
          <p:cNvGrpSpPr/>
          <p:nvPr/>
        </p:nvGrpSpPr>
        <p:grpSpPr>
          <a:xfrm>
            <a:off x="4398764" y="2150195"/>
            <a:ext cx="3540038" cy="3722783"/>
            <a:chOff x="4398764" y="2150195"/>
            <a:chExt cx="3540038" cy="3722783"/>
          </a:xfrm>
        </p:grpSpPr>
        <p:sp>
          <p:nvSpPr>
            <p:cNvPr id="9" name="Rectangle 8"/>
            <p:cNvSpPr/>
            <p:nvPr/>
          </p:nvSpPr>
          <p:spPr>
            <a:xfrm>
              <a:off x="4398764" y="4664917"/>
              <a:ext cx="3540038" cy="1208061"/>
            </a:xfrm>
            <a:prstGeom prst="rect">
              <a:avLst/>
            </a:prstGeom>
            <a:solidFill>
              <a:schemeClr val="bg1"/>
            </a:solidFill>
          </p:spPr>
          <p:txBody>
            <a:bodyPr wrap="square" tIns="93158" anchor="t">
              <a:noAutofit/>
            </a:bodyPr>
            <a:lstStyle/>
            <a:p>
              <a:pPr defTabSz="931385">
                <a:lnSpc>
                  <a:spcPts val="2038"/>
                </a:lnSpc>
                <a:spcAft>
                  <a:spcPts val="612"/>
                </a:spcAft>
              </a:pPr>
              <a:r>
                <a:rPr lang="en-US" sz="1632" dirty="0">
                  <a:solidFill>
                    <a:srgbClr val="FFFFFF"/>
                  </a:solidFill>
                  <a:ea typeface="Segoe UI" pitchFamily="34" charset="0"/>
                  <a:cs typeface="Segoe UI" pitchFamily="34" charset="0"/>
                </a:rPr>
                <a:t>Service heath information</a:t>
              </a:r>
            </a:p>
            <a:p>
              <a:pPr defTabSz="931385">
                <a:lnSpc>
                  <a:spcPts val="2038"/>
                </a:lnSpc>
                <a:spcAft>
                  <a:spcPts val="612"/>
                </a:spcAft>
              </a:pPr>
              <a:r>
                <a:rPr lang="en-US" sz="1632" dirty="0" smtClean="0">
                  <a:solidFill>
                    <a:srgbClr val="FFFFFF"/>
                  </a:solidFill>
                  <a:ea typeface="Segoe UI" pitchFamily="34" charset="0"/>
                  <a:cs typeface="Segoe UI" pitchFamily="34" charset="0"/>
                </a:rPr>
                <a:t>View service </a:t>
              </a:r>
              <a:r>
                <a:rPr lang="en-US" sz="1632" dirty="0">
                  <a:solidFill>
                    <a:srgbClr val="FFFFFF"/>
                  </a:solidFill>
                  <a:ea typeface="Segoe UI" pitchFamily="34" charset="0"/>
                  <a:cs typeface="Segoe UI" pitchFamily="34" charset="0"/>
                </a:rPr>
                <a:t>requests</a:t>
              </a:r>
            </a:p>
          </p:txBody>
        </p:sp>
        <p:grpSp>
          <p:nvGrpSpPr>
            <p:cNvPr id="18" name="Group 17"/>
            <p:cNvGrpSpPr/>
            <p:nvPr/>
          </p:nvGrpSpPr>
          <p:grpSpPr>
            <a:xfrm>
              <a:off x="4398764" y="2150195"/>
              <a:ext cx="3540038" cy="2514718"/>
              <a:chOff x="4398764" y="2505511"/>
              <a:chExt cx="3540038" cy="2514718"/>
            </a:xfrm>
          </p:grpSpPr>
          <p:sp>
            <p:nvSpPr>
              <p:cNvPr id="7" name="Rectangle 36"/>
              <p:cNvSpPr/>
              <p:nvPr/>
            </p:nvSpPr>
            <p:spPr bwMode="auto">
              <a:xfrm>
                <a:off x="4398764" y="2505511"/>
                <a:ext cx="3540038" cy="2514718"/>
              </a:xfrm>
              <a:prstGeom prst="rect">
                <a:avLst/>
              </a:prstGeom>
              <a:solidFill>
                <a:schemeClr val="accent1"/>
              </a:solidFill>
              <a:ln>
                <a:solidFill>
                  <a:schemeClr val="accent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39740" tIns="93209" rIns="93209" bIns="46580" numCol="1" spcCol="0" rtlCol="0" fromWordArt="0" anchor="t" anchorCtr="0" forceAA="0" compatLnSpc="1">
                <a:prstTxWarp prst="textNoShape">
                  <a:avLst/>
                </a:prstTxWarp>
                <a:noAutofit/>
              </a:bodyPr>
              <a:lstStyle/>
              <a:p>
                <a:pPr algn="ctr" defTabSz="931194" fontAlgn="base">
                  <a:spcBef>
                    <a:spcPct val="0"/>
                  </a:spcBef>
                  <a:spcAft>
                    <a:spcPct val="0"/>
                  </a:spcAft>
                </a:pPr>
                <a:r>
                  <a:rPr lang="en-US" sz="2039" dirty="0">
                    <a:solidFill>
                      <a:srgbClr val="FFFFFF"/>
                    </a:solidFill>
                    <a:ea typeface="Segoe UI" pitchFamily="34" charset="0"/>
                    <a:cs typeface="Segoe UI" pitchFamily="34" charset="0"/>
                  </a:rPr>
                  <a:t>Customer Visibility</a:t>
                </a:r>
              </a:p>
            </p:txBody>
          </p:sp>
          <p:sp>
            <p:nvSpPr>
              <p:cNvPr id="14" name="Freeform 8"/>
              <p:cNvSpPr>
                <a:spLocks noChangeAspect="1" noEditPoints="1"/>
              </p:cNvSpPr>
              <p:nvPr/>
            </p:nvSpPr>
            <p:spPr bwMode="black">
              <a:xfrm>
                <a:off x="5516315" y="3145460"/>
                <a:ext cx="1304935" cy="1246482"/>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chemeClr val="tx1"/>
              </a:solidFill>
              <a:ln>
                <a:noFill/>
              </a:ln>
            </p:spPr>
            <p:txBody>
              <a:bodyPr vert="horz" wrap="square" lIns="83898" tIns="41949" rIns="83898" bIns="41949" numCol="1" anchor="t" anchorCtr="0" compatLnSpc="1">
                <a:prstTxWarp prst="textNoShape">
                  <a:avLst/>
                </a:prstTxWarp>
              </a:bodyPr>
              <a:lstStyle/>
              <a:p>
                <a:pPr defTabSz="932011"/>
                <a:endParaRPr lang="en-US" sz="1632">
                  <a:solidFill>
                    <a:srgbClr val="000000"/>
                  </a:solidFill>
                </a:endParaRPr>
              </a:p>
            </p:txBody>
          </p:sp>
        </p:grpSp>
      </p:grpSp>
      <p:grpSp>
        <p:nvGrpSpPr>
          <p:cNvPr id="20" name="Group 19"/>
          <p:cNvGrpSpPr/>
          <p:nvPr/>
        </p:nvGrpSpPr>
        <p:grpSpPr>
          <a:xfrm>
            <a:off x="8253990" y="2150195"/>
            <a:ext cx="3543900" cy="3722783"/>
            <a:chOff x="8253990" y="2150195"/>
            <a:chExt cx="3543900" cy="3722783"/>
          </a:xfrm>
        </p:grpSpPr>
        <p:sp>
          <p:nvSpPr>
            <p:cNvPr id="10" name="Rectangle 9"/>
            <p:cNvSpPr/>
            <p:nvPr/>
          </p:nvSpPr>
          <p:spPr>
            <a:xfrm>
              <a:off x="8253990" y="4664917"/>
              <a:ext cx="3543900" cy="1208061"/>
            </a:xfrm>
            <a:prstGeom prst="rect">
              <a:avLst/>
            </a:prstGeom>
            <a:solidFill>
              <a:schemeClr val="bg1"/>
            </a:solidFill>
          </p:spPr>
          <p:txBody>
            <a:bodyPr wrap="square" tIns="93158" anchor="t">
              <a:noAutofit/>
            </a:bodyPr>
            <a:lstStyle/>
            <a:p>
              <a:pPr defTabSz="931385">
                <a:lnSpc>
                  <a:spcPts val="2038"/>
                </a:lnSpc>
                <a:spcAft>
                  <a:spcPts val="612"/>
                </a:spcAft>
              </a:pPr>
              <a:r>
                <a:rPr lang="en-US" sz="1632" dirty="0">
                  <a:solidFill>
                    <a:srgbClr val="FFFFFF"/>
                  </a:solidFill>
                  <a:ea typeface="Segoe UI" pitchFamily="34" charset="0"/>
                  <a:cs typeface="Segoe UI" pitchFamily="34" charset="0"/>
                </a:rPr>
                <a:t>List of your customers</a:t>
              </a:r>
            </a:p>
            <a:p>
              <a:pPr defTabSz="931385">
                <a:lnSpc>
                  <a:spcPts val="2038"/>
                </a:lnSpc>
                <a:spcAft>
                  <a:spcPts val="612"/>
                </a:spcAft>
              </a:pPr>
              <a:r>
                <a:rPr lang="en-US" sz="1632" dirty="0">
                  <a:solidFill>
                    <a:srgbClr val="FFFFFF"/>
                  </a:solidFill>
                  <a:ea typeface="Segoe UI" pitchFamily="34" charset="0"/>
                  <a:cs typeface="Segoe UI" pitchFamily="34" charset="0"/>
                </a:rPr>
                <a:t>Search, sort and filter customers</a:t>
              </a:r>
            </a:p>
            <a:p>
              <a:pPr defTabSz="931385">
                <a:lnSpc>
                  <a:spcPts val="2038"/>
                </a:lnSpc>
                <a:spcAft>
                  <a:spcPts val="612"/>
                </a:spcAft>
              </a:pPr>
              <a:r>
                <a:rPr lang="en-US" sz="1632" dirty="0">
                  <a:solidFill>
                    <a:srgbClr val="FFFFFF"/>
                  </a:solidFill>
                  <a:ea typeface="Segoe UI" pitchFamily="34" charset="0"/>
                  <a:cs typeface="Segoe UI" pitchFamily="34" charset="0"/>
                </a:rPr>
                <a:t>Admin-on-behalf-of</a:t>
              </a:r>
            </a:p>
          </p:txBody>
        </p:sp>
        <p:grpSp>
          <p:nvGrpSpPr>
            <p:cNvPr id="19" name="Group 18"/>
            <p:cNvGrpSpPr/>
            <p:nvPr/>
          </p:nvGrpSpPr>
          <p:grpSpPr>
            <a:xfrm>
              <a:off x="8253990" y="2150195"/>
              <a:ext cx="3540038" cy="2514718"/>
              <a:chOff x="8253990" y="2505511"/>
              <a:chExt cx="3540038" cy="2514718"/>
            </a:xfrm>
          </p:grpSpPr>
          <p:sp>
            <p:nvSpPr>
              <p:cNvPr id="11" name="Rectangle 10"/>
              <p:cNvSpPr/>
              <p:nvPr/>
            </p:nvSpPr>
            <p:spPr bwMode="auto">
              <a:xfrm>
                <a:off x="8253990" y="2505511"/>
                <a:ext cx="3540038" cy="2514718"/>
              </a:xfrm>
              <a:prstGeom prst="rect">
                <a:avLst/>
              </a:prstGeom>
              <a:solidFill>
                <a:schemeClr val="accent1"/>
              </a:solidFill>
              <a:ln>
                <a:solidFill>
                  <a:schemeClr val="accent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3209" tIns="93209" rIns="93209" bIns="46580" numCol="1" spcCol="0" rtlCol="0" fromWordArt="0" anchor="t" anchorCtr="0" forceAA="0" compatLnSpc="1">
                <a:prstTxWarp prst="textNoShape">
                  <a:avLst/>
                </a:prstTxWarp>
                <a:noAutofit/>
              </a:bodyPr>
              <a:lstStyle/>
              <a:p>
                <a:pPr algn="ctr" defTabSz="931194" fontAlgn="base">
                  <a:spcBef>
                    <a:spcPts val="1224"/>
                  </a:spcBef>
                  <a:spcAft>
                    <a:spcPct val="0"/>
                  </a:spcAft>
                </a:pPr>
                <a:r>
                  <a:rPr lang="en-US" sz="2039" dirty="0">
                    <a:solidFill>
                      <a:srgbClr val="FFFFFF"/>
                    </a:solidFill>
                    <a:ea typeface="Segoe UI" pitchFamily="34" charset="0"/>
                    <a:cs typeface="Segoe UI" pitchFamily="34" charset="0"/>
                  </a:rPr>
                  <a:t>Customer Administration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34395" y="3253884"/>
                <a:ext cx="817041" cy="817041"/>
              </a:xfrm>
              <a:prstGeom prst="rect">
                <a:avLst/>
              </a:prstGeom>
              <a:solidFill>
                <a:schemeClr val="accent1"/>
              </a:solidFill>
              <a:ln>
                <a:solidFill>
                  <a:schemeClr val="accent1"/>
                </a:solidFill>
              </a:ln>
            </p:spPr>
            <p:style>
              <a:lnRef idx="1">
                <a:schemeClr val="accent6"/>
              </a:lnRef>
              <a:fillRef idx="3">
                <a:schemeClr val="accent6"/>
              </a:fillRef>
              <a:effectRef idx="2">
                <a:schemeClr val="accent6"/>
              </a:effectRef>
              <a:fontRef idx="minor">
                <a:schemeClr val="lt1"/>
              </a:fontRef>
            </p:style>
          </p:pic>
          <p:pic>
            <p:nvPicPr>
              <p:cNvPr id="16"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883078" y="3742160"/>
                <a:ext cx="693675" cy="693675"/>
              </a:xfrm>
              <a:prstGeom prst="rect">
                <a:avLst/>
              </a:prstGeom>
              <a:solidFill>
                <a:schemeClr val="accent1"/>
              </a:solidFill>
              <a:ln>
                <a:solidFill>
                  <a:schemeClr val="accent1"/>
                </a:solidFill>
              </a:ln>
              <a:extLst/>
            </p:spPr>
            <p:style>
              <a:lnRef idx="1">
                <a:schemeClr val="accent6"/>
              </a:lnRef>
              <a:fillRef idx="3">
                <a:schemeClr val="accent6"/>
              </a:fillRef>
              <a:effectRef idx="2">
                <a:schemeClr val="accent6"/>
              </a:effectRef>
              <a:fontRef idx="minor">
                <a:schemeClr val="lt1"/>
              </a:fontRef>
            </p:style>
          </p:pic>
        </p:grpSp>
      </p:grpSp>
    </p:spTree>
    <p:extLst>
      <p:ext uri="{BB962C8B-B14F-4D97-AF65-F5344CB8AC3E}">
        <p14:creationId xmlns:p14="http://schemas.microsoft.com/office/powerpoint/2010/main" val="100712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par>
                          <p:cTn id="18" fill="hold">
                            <p:stCondLst>
                              <p:cond delay="1000"/>
                            </p:stCondLst>
                            <p:childTnLst>
                              <p:par>
                                <p:cTn id="19" presetID="10" presetClass="entr" presetSubtype="0" fill="hold" grpId="0" nodeType="after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Office 365 Partner Admin Center</a:t>
            </a:r>
            <a:endParaRPr lang="en-US" dirty="0"/>
          </a:p>
        </p:txBody>
      </p:sp>
      <p:sp>
        <p:nvSpPr>
          <p:cNvPr id="7" name="Text Placeholder 6"/>
          <p:cNvSpPr>
            <a:spLocks noGrp="1"/>
          </p:cNvSpPr>
          <p:nvPr>
            <p:ph type="body" sz="quarter" idx="10"/>
          </p:nvPr>
        </p:nvSpPr>
        <p:spPr>
          <a:xfrm>
            <a:off x="288592" y="1744662"/>
            <a:ext cx="3886198" cy="4789003"/>
          </a:xfrm>
        </p:spPr>
        <p:txBody>
          <a:bodyPr/>
          <a:lstStyle/>
          <a:p>
            <a:r>
              <a:rPr lang="en-US" sz="2400" dirty="0" smtClean="0"/>
              <a:t>Tools to help Partners own the customer lifecycle</a:t>
            </a:r>
          </a:p>
          <a:p>
            <a:endParaRPr lang="en-US" sz="2400" dirty="0" smtClean="0"/>
          </a:p>
          <a:p>
            <a:r>
              <a:rPr lang="en-US" sz="2400" dirty="0" smtClean="0"/>
              <a:t>Features focus on make it easier and faster to view &amp; administer customers</a:t>
            </a:r>
          </a:p>
          <a:p>
            <a:r>
              <a:rPr lang="en-US" sz="2400" dirty="0" smtClean="0"/>
              <a:t>Available to MPN network members with signed MOSPA</a:t>
            </a:r>
          </a:p>
          <a:p>
            <a:r>
              <a:rPr lang="en-US" sz="2400" dirty="0" smtClean="0"/>
              <a:t>Partners to sign into the Office 354 tenant to access the partner features</a:t>
            </a:r>
            <a:endParaRPr lang="en-US" sz="2400" dirty="0"/>
          </a:p>
        </p:txBody>
      </p:sp>
      <p:pic>
        <p:nvPicPr>
          <p:cNvPr id="5" name="Picture 4"/>
          <p:cNvPicPr>
            <a:picLocks noChangeAspect="1"/>
          </p:cNvPicPr>
          <p:nvPr/>
        </p:nvPicPr>
        <p:blipFill>
          <a:blip r:embed="rId3"/>
          <a:stretch>
            <a:fillRect/>
          </a:stretch>
        </p:blipFill>
        <p:spPr>
          <a:xfrm>
            <a:off x="4875366" y="1321088"/>
            <a:ext cx="6756546" cy="354400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557710" y="5423266"/>
            <a:ext cx="3810402" cy="1572738"/>
          </a:xfrm>
          <a:prstGeom prst="rect">
            <a:avLst/>
          </a:prstGeom>
          <a:noFill/>
        </p:spPr>
        <p:txBody>
          <a:bodyPr wrap="none" lIns="182880" tIns="146304" rIns="182880" bIns="146304" rtlCol="0">
            <a:spAutoFit/>
          </a:bodyPr>
          <a:lstStyle/>
          <a:p>
            <a:pPr marL="234950" indent="-234950">
              <a:lnSpc>
                <a:spcPct val="90000"/>
              </a:lnSpc>
              <a:spcAft>
                <a:spcPts val="600"/>
              </a:spcAft>
              <a:buFont typeface="Arial" panose="020B0604020202020204" pitchFamily="34" charset="0"/>
              <a:buChar char="•"/>
            </a:pPr>
            <a:r>
              <a:rPr lang="en-US" sz="1400" dirty="0" smtClean="0">
                <a:gradFill>
                  <a:gsLst>
                    <a:gs pos="2917">
                      <a:srgbClr val="FFFFFF"/>
                    </a:gs>
                    <a:gs pos="30000">
                      <a:srgbClr val="FFFFFF"/>
                    </a:gs>
                  </a:gsLst>
                  <a:lin ang="5400000" scaled="0"/>
                </a:gradFill>
              </a:rPr>
              <a:t>View customer list on single pane</a:t>
            </a:r>
          </a:p>
          <a:p>
            <a:pPr marL="234950" indent="-234950">
              <a:lnSpc>
                <a:spcPct val="90000"/>
              </a:lnSpc>
              <a:spcAft>
                <a:spcPts val="600"/>
              </a:spcAft>
              <a:buFont typeface="Arial" panose="020B0604020202020204" pitchFamily="34" charset="0"/>
              <a:buChar char="•"/>
            </a:pPr>
            <a:r>
              <a:rPr lang="en-US" sz="1400" dirty="0" smtClean="0">
                <a:gradFill>
                  <a:gsLst>
                    <a:gs pos="2917">
                      <a:srgbClr val="FFFFFF"/>
                    </a:gs>
                    <a:gs pos="30000">
                      <a:srgbClr val="FFFFFF"/>
                    </a:gs>
                  </a:gsLst>
                  <a:lin ang="5400000" scaled="0"/>
                </a:gradFill>
              </a:rPr>
              <a:t>Service health dashboard for a customer</a:t>
            </a:r>
          </a:p>
          <a:p>
            <a:pPr marL="234950" indent="-234950">
              <a:lnSpc>
                <a:spcPct val="90000"/>
              </a:lnSpc>
              <a:spcAft>
                <a:spcPts val="600"/>
              </a:spcAft>
              <a:buFont typeface="Arial" panose="020B0604020202020204" pitchFamily="34" charset="0"/>
              <a:buChar char="•"/>
            </a:pPr>
            <a:r>
              <a:rPr lang="en-US" sz="1400" dirty="0" smtClean="0">
                <a:gradFill>
                  <a:gsLst>
                    <a:gs pos="2917">
                      <a:srgbClr val="FFFFFF"/>
                    </a:gs>
                    <a:gs pos="30000">
                      <a:srgbClr val="FFFFFF"/>
                    </a:gs>
                  </a:gsLst>
                  <a:lin ang="5400000" scaled="0"/>
                </a:gradFill>
              </a:rPr>
              <a:t>Service requests for a customer</a:t>
            </a:r>
          </a:p>
          <a:p>
            <a:pPr marL="234950" indent="-234950">
              <a:lnSpc>
                <a:spcPct val="90000"/>
              </a:lnSpc>
              <a:spcAft>
                <a:spcPts val="600"/>
              </a:spcAft>
              <a:buFont typeface="Arial" panose="020B0604020202020204" pitchFamily="34" charset="0"/>
              <a:buChar char="•"/>
            </a:pPr>
            <a:r>
              <a:rPr lang="en-US" sz="1400" dirty="0" smtClean="0">
                <a:gradFill>
                  <a:gsLst>
                    <a:gs pos="2917">
                      <a:srgbClr val="FFFFFF"/>
                    </a:gs>
                    <a:gs pos="30000">
                      <a:srgbClr val="FFFFFF"/>
                    </a:gs>
                  </a:gsLst>
                  <a:lin ang="5400000" scaled="0"/>
                </a:gradFill>
              </a:rPr>
              <a:t>Search for customers</a:t>
            </a:r>
          </a:p>
          <a:p>
            <a:pPr marL="234950" indent="-234950">
              <a:lnSpc>
                <a:spcPct val="90000"/>
              </a:lnSpc>
              <a:spcAft>
                <a:spcPts val="600"/>
              </a:spcAft>
              <a:buFont typeface="Arial" panose="020B0604020202020204" pitchFamily="34" charset="0"/>
              <a:buChar char="•"/>
            </a:pPr>
            <a:r>
              <a:rPr lang="en-US" sz="1400" dirty="0" smtClean="0">
                <a:gradFill>
                  <a:gsLst>
                    <a:gs pos="2917">
                      <a:srgbClr val="FFFFFF"/>
                    </a:gs>
                    <a:gs pos="30000">
                      <a:srgbClr val="FFFFFF"/>
                    </a:gs>
                  </a:gsLst>
                  <a:lin ang="5400000" scaled="0"/>
                </a:gradFill>
              </a:rPr>
              <a:t>Perform delegated admin tasks</a:t>
            </a:r>
            <a:endParaRPr lang="en-US" dirty="0" smtClean="0">
              <a:gradFill>
                <a:gsLst>
                  <a:gs pos="2917">
                    <a:srgbClr val="FFFFFF"/>
                  </a:gs>
                  <a:gs pos="30000">
                    <a:srgbClr val="FFFFFF"/>
                  </a:gs>
                </a:gsLst>
                <a:lin ang="5400000" scaled="0"/>
              </a:gradFill>
            </a:endParaRPr>
          </a:p>
        </p:txBody>
      </p:sp>
      <p:sp>
        <p:nvSpPr>
          <p:cNvPr id="10" name="TextBox 9"/>
          <p:cNvSpPr txBox="1"/>
          <p:nvPr/>
        </p:nvSpPr>
        <p:spPr>
          <a:xfrm>
            <a:off x="8657579" y="5423266"/>
            <a:ext cx="3227935" cy="1031051"/>
          </a:xfrm>
          <a:prstGeom prst="rect">
            <a:avLst/>
          </a:prstGeom>
          <a:noFill/>
        </p:spPr>
        <p:txBody>
          <a:bodyPr wrap="none" lIns="182880" tIns="146304" rIns="182880" bIns="146304" rtlCol="0">
            <a:spAutoFit/>
          </a:bodyPr>
          <a:lstStyle/>
          <a:p>
            <a:pPr marL="234950" indent="-234950">
              <a:lnSpc>
                <a:spcPct val="90000"/>
              </a:lnSpc>
              <a:spcAft>
                <a:spcPts val="600"/>
              </a:spcAft>
              <a:buFont typeface="Arial" panose="020B0604020202020204" pitchFamily="34" charset="0"/>
              <a:buChar char="•"/>
            </a:pPr>
            <a:r>
              <a:rPr lang="en-US" sz="1400" dirty="0" smtClean="0">
                <a:gradFill>
                  <a:gsLst>
                    <a:gs pos="2917">
                      <a:srgbClr val="FFFFFF"/>
                    </a:gs>
                    <a:gs pos="30000">
                      <a:srgbClr val="FFFFFF"/>
                    </a:gs>
                  </a:gsLst>
                  <a:lin ang="5400000" scaled="0"/>
                </a:gradFill>
              </a:rPr>
              <a:t>Create trial invitations</a:t>
            </a:r>
          </a:p>
          <a:p>
            <a:pPr marL="234950" indent="-234950">
              <a:lnSpc>
                <a:spcPct val="90000"/>
              </a:lnSpc>
              <a:spcAft>
                <a:spcPts val="600"/>
              </a:spcAft>
              <a:buFont typeface="Arial" panose="020B0604020202020204" pitchFamily="34" charset="0"/>
              <a:buChar char="•"/>
            </a:pPr>
            <a:r>
              <a:rPr lang="en-US" sz="1400" dirty="0" smtClean="0">
                <a:gradFill>
                  <a:gsLst>
                    <a:gs pos="2917">
                      <a:srgbClr val="FFFFFF"/>
                    </a:gs>
                    <a:gs pos="30000">
                      <a:srgbClr val="FFFFFF"/>
                    </a:gs>
                  </a:gsLst>
                  <a:lin ang="5400000" scaled="0"/>
                </a:gradFill>
              </a:rPr>
              <a:t>Create purchase offers</a:t>
            </a:r>
          </a:p>
          <a:p>
            <a:pPr marL="234950" indent="-234950">
              <a:lnSpc>
                <a:spcPct val="90000"/>
              </a:lnSpc>
              <a:spcAft>
                <a:spcPts val="600"/>
              </a:spcAft>
              <a:buFont typeface="Arial" panose="020B0604020202020204" pitchFamily="34" charset="0"/>
              <a:buChar char="•"/>
            </a:pPr>
            <a:r>
              <a:rPr lang="en-US" sz="1400" dirty="0" smtClean="0">
                <a:gradFill>
                  <a:gsLst>
                    <a:gs pos="2917">
                      <a:srgbClr val="FFFFFF"/>
                    </a:gs>
                    <a:gs pos="30000">
                      <a:srgbClr val="FFFFFF"/>
                    </a:gs>
                  </a:gsLst>
                  <a:lin ang="5400000" scaled="0"/>
                </a:gradFill>
              </a:rPr>
              <a:t>Create delegated admin requests</a:t>
            </a:r>
            <a:endParaRPr lang="en-US" dirty="0" smtClean="0">
              <a:gradFill>
                <a:gsLst>
                  <a:gs pos="2917">
                    <a:srgbClr val="FFFFFF"/>
                  </a:gs>
                  <a:gs pos="30000">
                    <a:srgbClr val="FFFFFF"/>
                  </a:gs>
                </a:gsLst>
                <a:lin ang="5400000" scaled="0"/>
              </a:gradFill>
            </a:endParaRPr>
          </a:p>
        </p:txBody>
      </p:sp>
      <p:sp>
        <p:nvSpPr>
          <p:cNvPr id="3" name="Rectangle 2"/>
          <p:cNvSpPr/>
          <p:nvPr/>
        </p:nvSpPr>
        <p:spPr bwMode="auto">
          <a:xfrm>
            <a:off x="4658001" y="5021262"/>
            <a:ext cx="7191277" cy="4020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latin typeface="Segoe UI Light"/>
                <a:ea typeface="Segoe UI" pitchFamily="34" charset="0"/>
                <a:cs typeface="Segoe UI" pitchFamily="34" charset="0"/>
              </a:rPr>
              <a:t>Partner Admin Center features</a:t>
            </a:r>
          </a:p>
        </p:txBody>
      </p:sp>
    </p:spTree>
    <p:extLst>
      <p:ext uri="{BB962C8B-B14F-4D97-AF65-F5344CB8AC3E}">
        <p14:creationId xmlns:p14="http://schemas.microsoft.com/office/powerpoint/2010/main" val="173912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Demo </a:t>
            </a:r>
            <a:r>
              <a:rPr lang="en-US" dirty="0"/>
              <a:t/>
            </a:r>
            <a:br>
              <a:rPr lang="en-US" dirty="0"/>
            </a:br>
            <a:r>
              <a:rPr lang="en-US" dirty="0" smtClean="0"/>
              <a:t>Office 365 Partner Admin Center </a:t>
            </a:r>
            <a:endParaRPr lang="en-US" dirty="0"/>
          </a:p>
        </p:txBody>
      </p:sp>
    </p:spTree>
    <p:extLst>
      <p:ext uri="{BB962C8B-B14F-4D97-AF65-F5344CB8AC3E}">
        <p14:creationId xmlns:p14="http://schemas.microsoft.com/office/powerpoint/2010/main" val="148206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365 PowerShell</a:t>
            </a:r>
            <a:endParaRPr lang="en-US" dirty="0"/>
          </a:p>
        </p:txBody>
      </p:sp>
      <p:pic>
        <p:nvPicPr>
          <p:cNvPr id="3" name="Picture 2"/>
          <p:cNvPicPr>
            <a:picLocks noChangeAspect="1"/>
          </p:cNvPicPr>
          <p:nvPr/>
        </p:nvPicPr>
        <p:blipFill>
          <a:blip r:embed="rId3"/>
          <a:stretch>
            <a:fillRect/>
          </a:stretch>
        </p:blipFill>
        <p:spPr>
          <a:xfrm>
            <a:off x="3779837" y="4183062"/>
            <a:ext cx="2667000" cy="2667000"/>
          </a:xfrm>
          <a:prstGeom prst="rect">
            <a:avLst/>
          </a:prstGeom>
        </p:spPr>
      </p:pic>
    </p:spTree>
    <p:extLst>
      <p:ext uri="{BB962C8B-B14F-4D97-AF65-F5344CB8AC3E}">
        <p14:creationId xmlns:p14="http://schemas.microsoft.com/office/powerpoint/2010/main" val="358144689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118050"/>
          </a:xfrm>
        </p:spPr>
        <p:txBody>
          <a:bodyPr/>
          <a:lstStyle/>
          <a:p>
            <a:r>
              <a:rPr lang="en-US" dirty="0" smtClean="0"/>
              <a:t>Task-based command-line shell and scripting language</a:t>
            </a:r>
          </a:p>
          <a:p>
            <a:r>
              <a:rPr lang="en-US" sz="3600" dirty="0" smtClean="0"/>
              <a:t>Designed </a:t>
            </a:r>
            <a:r>
              <a:rPr lang="en-US" sz="3600" dirty="0"/>
              <a:t>for system administration to help IT professionals and power users administer Windows Operating System and applications such as Office </a:t>
            </a:r>
            <a:r>
              <a:rPr lang="en-US" sz="3600" dirty="0" smtClean="0"/>
              <a:t>365</a:t>
            </a:r>
          </a:p>
          <a:p>
            <a:r>
              <a:rPr lang="en-US" sz="3600" dirty="0"/>
              <a:t>P</a:t>
            </a:r>
            <a:r>
              <a:rPr lang="en-US" sz="3600" dirty="0" smtClean="0"/>
              <a:t>owerShell </a:t>
            </a:r>
            <a:r>
              <a:rPr lang="en-US" sz="3600" dirty="0"/>
              <a:t>commands are called </a:t>
            </a:r>
            <a:r>
              <a:rPr lang="en-US" sz="3600" dirty="0" err="1" smtClean="0"/>
              <a:t>cmdlets</a:t>
            </a:r>
            <a:endParaRPr lang="en-US" sz="3600" dirty="0" smtClean="0"/>
          </a:p>
          <a:p>
            <a:r>
              <a:rPr lang="en-US" sz="3600" dirty="0" smtClean="0"/>
              <a:t>Manage </a:t>
            </a:r>
            <a:r>
              <a:rPr lang="en-US" sz="3600" dirty="0"/>
              <a:t>them from the command-line </a:t>
            </a:r>
            <a:r>
              <a:rPr lang="en-US" sz="3600" dirty="0" smtClean="0"/>
              <a:t>interface</a:t>
            </a:r>
            <a:endParaRPr lang="en-US" sz="3600" dirty="0"/>
          </a:p>
        </p:txBody>
      </p:sp>
      <p:sp>
        <p:nvSpPr>
          <p:cNvPr id="2" name="Title 1"/>
          <p:cNvSpPr>
            <a:spLocks noGrp="1"/>
          </p:cNvSpPr>
          <p:nvPr>
            <p:ph type="title"/>
          </p:nvPr>
        </p:nvSpPr>
        <p:spPr/>
        <p:txBody>
          <a:bodyPr/>
          <a:lstStyle/>
          <a:p>
            <a:r>
              <a:rPr lang="en-US" dirty="0" smtClean="0"/>
              <a:t>What is it?</a:t>
            </a:r>
            <a:endParaRPr lang="en-US" dirty="0"/>
          </a:p>
        </p:txBody>
      </p:sp>
    </p:spTree>
    <p:extLst>
      <p:ext uri="{BB962C8B-B14F-4D97-AF65-F5344CB8AC3E}">
        <p14:creationId xmlns:p14="http://schemas.microsoft.com/office/powerpoint/2010/main" val="322712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3240887"/>
          </a:xfrm>
        </p:spPr>
        <p:txBody>
          <a:bodyPr/>
          <a:lstStyle/>
          <a:p>
            <a:r>
              <a:rPr lang="en-US" sz="3600" dirty="0" smtClean="0"/>
              <a:t>Bulk editing</a:t>
            </a:r>
          </a:p>
          <a:p>
            <a:r>
              <a:rPr lang="en-US" sz="3600" dirty="0"/>
              <a:t>Filtering data</a:t>
            </a:r>
          </a:p>
          <a:p>
            <a:r>
              <a:rPr lang="en-US" sz="3600" dirty="0" smtClean="0"/>
              <a:t>Saving data</a:t>
            </a:r>
          </a:p>
          <a:p>
            <a:r>
              <a:rPr lang="en-US" sz="3600" dirty="0" smtClean="0"/>
              <a:t>More </a:t>
            </a:r>
            <a:r>
              <a:rPr lang="en-US" sz="3600" dirty="0"/>
              <a:t>functionality</a:t>
            </a:r>
          </a:p>
          <a:p>
            <a:pPr marL="571500" indent="-571500">
              <a:spcBef>
                <a:spcPts val="1800"/>
              </a:spcBef>
              <a:buFont typeface="Arial" panose="020B0604020202020204" pitchFamily="34" charset="0"/>
              <a:buChar char="•"/>
            </a:pPr>
            <a:endParaRPr lang="en-US" sz="3600" dirty="0"/>
          </a:p>
        </p:txBody>
      </p:sp>
      <p:sp>
        <p:nvSpPr>
          <p:cNvPr id="2" name="Title 1"/>
          <p:cNvSpPr>
            <a:spLocks noGrp="1"/>
          </p:cNvSpPr>
          <p:nvPr>
            <p:ph type="title"/>
          </p:nvPr>
        </p:nvSpPr>
        <p:spPr/>
        <p:txBody>
          <a:bodyPr/>
          <a:lstStyle/>
          <a:p>
            <a:r>
              <a:rPr lang="en-US" dirty="0" smtClean="0"/>
              <a:t>Why?</a:t>
            </a:r>
            <a:endParaRPr lang="en-US" dirty="0"/>
          </a:p>
        </p:txBody>
      </p:sp>
    </p:spTree>
    <p:extLst>
      <p:ext uri="{BB962C8B-B14F-4D97-AF65-F5344CB8AC3E}">
        <p14:creationId xmlns:p14="http://schemas.microsoft.com/office/powerpoint/2010/main" val="92047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094691" y="4156479"/>
            <a:ext cx="3143250" cy="762000"/>
          </a:xfrm>
          <a:prstGeom prst="rect">
            <a:avLst/>
          </a:prstGeom>
          <a:solidFill>
            <a:srgbClr val="000000"/>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1"/>
          </p:nvPr>
        </p:nvSpPr>
        <p:spPr>
          <a:xfrm>
            <a:off x="274639" y="1212849"/>
            <a:ext cx="11889564" cy="3336298"/>
          </a:xfrm>
        </p:spPr>
        <p:txBody>
          <a:bodyPr/>
          <a:lstStyle/>
          <a:p>
            <a:r>
              <a:rPr lang="en-US" sz="3200" dirty="0" smtClean="0"/>
              <a:t>Tools</a:t>
            </a:r>
          </a:p>
          <a:p>
            <a:pPr marL="457200" indent="-457200">
              <a:buFont typeface="Arial" panose="020B0604020202020204" pitchFamily="34" charset="0"/>
              <a:buChar char="•"/>
            </a:pPr>
            <a:r>
              <a:rPr lang="en-US" sz="3200" dirty="0" smtClean="0"/>
              <a:t>Windows PowerShell ISE (run as administrator)</a:t>
            </a:r>
          </a:p>
          <a:p>
            <a:endParaRPr lang="en-US" sz="3200" dirty="0"/>
          </a:p>
          <a:p>
            <a:r>
              <a:rPr lang="en-US" sz="3200" dirty="0" smtClean="0"/>
              <a:t>Syntax</a:t>
            </a:r>
          </a:p>
          <a:p>
            <a:endParaRPr lang="en-US" sz="3200" dirty="0"/>
          </a:p>
          <a:p>
            <a:r>
              <a:rPr lang="en-US" sz="3200" dirty="0" smtClean="0">
                <a:latin typeface="Consolas" panose="020B0609020204030204" pitchFamily="49" charset="0"/>
                <a:cs typeface="Consolas" panose="020B0609020204030204" pitchFamily="49" charset="0"/>
              </a:rPr>
              <a:t>					</a:t>
            </a:r>
            <a:endParaRPr lang="en-US" sz="3200" dirty="0" smtClean="0"/>
          </a:p>
        </p:txBody>
      </p:sp>
      <p:sp>
        <p:nvSpPr>
          <p:cNvPr id="2" name="Title 1"/>
          <p:cNvSpPr>
            <a:spLocks noGrp="1"/>
          </p:cNvSpPr>
          <p:nvPr>
            <p:ph type="title"/>
          </p:nvPr>
        </p:nvSpPr>
        <p:spPr/>
        <p:txBody>
          <a:bodyPr/>
          <a:lstStyle/>
          <a:p>
            <a:r>
              <a:rPr lang="en-US" dirty="0" smtClean="0"/>
              <a:t>Background</a:t>
            </a:r>
            <a:endParaRPr lang="en-US" dirty="0"/>
          </a:p>
        </p:txBody>
      </p:sp>
      <p:sp>
        <p:nvSpPr>
          <p:cNvPr id="4" name="Rectangular Callout 3"/>
          <p:cNvSpPr/>
          <p:nvPr/>
        </p:nvSpPr>
        <p:spPr bwMode="auto">
          <a:xfrm>
            <a:off x="2724806" y="4604565"/>
            <a:ext cx="1143000" cy="612648"/>
          </a:xfrm>
          <a:prstGeom prst="wedgeRectCallout">
            <a:avLst>
              <a:gd name="adj1" fmla="val 79434"/>
              <a:gd name="adj2" fmla="val -4695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Verb</a:t>
            </a:r>
          </a:p>
        </p:txBody>
      </p:sp>
      <p:sp>
        <p:nvSpPr>
          <p:cNvPr id="7" name="Rectangular Callout 6"/>
          <p:cNvSpPr/>
          <p:nvPr/>
        </p:nvSpPr>
        <p:spPr bwMode="auto">
          <a:xfrm>
            <a:off x="7525406" y="4604565"/>
            <a:ext cx="1143000" cy="612648"/>
          </a:xfrm>
          <a:prstGeom prst="wedgeRectCallout">
            <a:avLst>
              <a:gd name="adj1" fmla="val -82700"/>
              <a:gd name="adj2" fmla="val -4297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Noun</a:t>
            </a:r>
          </a:p>
        </p:txBody>
      </p:sp>
      <p:sp>
        <p:nvSpPr>
          <p:cNvPr id="6" name="TextBox 5"/>
          <p:cNvSpPr txBox="1"/>
          <p:nvPr/>
        </p:nvSpPr>
        <p:spPr>
          <a:xfrm>
            <a:off x="4127224" y="4179815"/>
            <a:ext cx="3081613" cy="738664"/>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gradFill>
                  <a:gsLst>
                    <a:gs pos="2917">
                      <a:srgbClr val="FFFFFF"/>
                    </a:gs>
                    <a:gs pos="30000">
                      <a:srgbClr val="FFFFFF"/>
                    </a:gs>
                  </a:gsLst>
                  <a:lin ang="5400000" scaled="0"/>
                </a:gradFill>
                <a:latin typeface="Consolas" panose="020B0609020204030204" pitchFamily="49" charset="0"/>
                <a:cs typeface="Consolas" panose="020B0609020204030204" pitchFamily="49" charset="0"/>
              </a:rPr>
              <a:t>Get-</a:t>
            </a:r>
            <a:r>
              <a:rPr lang="en-US" sz="3200" dirty="0" err="1" smtClean="0">
                <a:gradFill>
                  <a:gsLst>
                    <a:gs pos="2917">
                      <a:srgbClr val="FFFFFF"/>
                    </a:gs>
                    <a:gs pos="30000">
                      <a:srgbClr val="FFFFFF"/>
                    </a:gs>
                  </a:gsLst>
                  <a:lin ang="5400000" scaled="0"/>
                </a:gradFill>
                <a:latin typeface="Consolas" panose="020B0609020204030204" pitchFamily="49" charset="0"/>
                <a:cs typeface="Consolas" panose="020B0609020204030204" pitchFamily="49" charset="0"/>
              </a:rPr>
              <a:t>MsolUser</a:t>
            </a:r>
            <a:endParaRPr lang="en-US" sz="3200" dirty="0" smtClean="0">
              <a:gradFill>
                <a:gsLst>
                  <a:gs pos="2917">
                    <a:srgbClr val="FFFFFF"/>
                  </a:gs>
                  <a:gs pos="30000">
                    <a:srgbClr val="FFFFFF"/>
                  </a:gs>
                </a:gsLst>
                <a:lin ang="5400000" scaled="0"/>
              </a:gra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52623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3" name="Text Placeholder 2"/>
          <p:cNvSpPr>
            <a:spLocks noGrp="1"/>
          </p:cNvSpPr>
          <p:nvPr>
            <p:ph type="body" sz="quarter" idx="10"/>
          </p:nvPr>
        </p:nvSpPr>
        <p:spPr>
          <a:xfrm>
            <a:off x="274640" y="1212849"/>
            <a:ext cx="5029198" cy="5552289"/>
          </a:xfrm>
        </p:spPr>
        <p:txBody>
          <a:bodyPr/>
          <a:lstStyle/>
          <a:p>
            <a:r>
              <a:rPr lang="en-US" sz="3200" dirty="0" smtClean="0"/>
              <a:t>Sign into your tenant</a:t>
            </a:r>
          </a:p>
          <a:p>
            <a:r>
              <a:rPr lang="en-US" sz="3200" dirty="0" smtClean="0"/>
              <a:t>Import modules to control Office 365 from PowerShell</a:t>
            </a:r>
          </a:p>
          <a:p>
            <a:pPr marL="571500" indent="-571500">
              <a:buFont typeface="Arial" panose="020B0604020202020204" pitchFamily="34" charset="0"/>
              <a:buChar char="•"/>
            </a:pPr>
            <a:r>
              <a:rPr lang="en-US" sz="3200" dirty="0" smtClean="0"/>
              <a:t>Azure Active Directory Module aka </a:t>
            </a:r>
            <a:r>
              <a:rPr lang="en-US" sz="3200" dirty="0" err="1" smtClean="0"/>
              <a:t>MSOnline</a:t>
            </a:r>
            <a:endParaRPr lang="en-US" sz="3200" dirty="0" smtClean="0"/>
          </a:p>
          <a:p>
            <a:pPr marL="571500" indent="-571500">
              <a:buFont typeface="Arial" panose="020B0604020202020204" pitchFamily="34" charset="0"/>
              <a:buChar char="•"/>
            </a:pPr>
            <a:r>
              <a:rPr lang="en-US" sz="3200" dirty="0" smtClean="0"/>
              <a:t>SharePoint Online Management Shell</a:t>
            </a:r>
          </a:p>
          <a:p>
            <a:pPr marL="571500" indent="-571500">
              <a:buFont typeface="Arial" panose="020B0604020202020204" pitchFamily="34" charset="0"/>
              <a:buChar char="•"/>
            </a:pPr>
            <a:r>
              <a:rPr lang="en-US" sz="3200" dirty="0" smtClean="0"/>
              <a:t>Windows PowerShell Module for Lync Online</a:t>
            </a:r>
          </a:p>
          <a:p>
            <a:pPr marL="571500" indent="-571500">
              <a:buFont typeface="Arial" panose="020B0604020202020204" pitchFamily="34" charset="0"/>
              <a:buChar char="•"/>
            </a:pPr>
            <a:r>
              <a:rPr lang="en-US" sz="3200" dirty="0" smtClean="0"/>
              <a:t>Exchange</a:t>
            </a:r>
            <a:endParaRPr lang="en-US" sz="3200" dirty="0"/>
          </a:p>
        </p:txBody>
      </p:sp>
      <p:pic>
        <p:nvPicPr>
          <p:cNvPr id="4" name="Picture 3"/>
          <p:cNvPicPr>
            <a:picLocks noChangeAspect="1"/>
          </p:cNvPicPr>
          <p:nvPr/>
        </p:nvPicPr>
        <p:blipFill>
          <a:blip r:embed="rId3"/>
          <a:stretch>
            <a:fillRect/>
          </a:stretch>
        </p:blipFill>
        <p:spPr>
          <a:xfrm>
            <a:off x="7412267" y="1248529"/>
            <a:ext cx="2705100" cy="590550"/>
          </a:xfrm>
          <a:prstGeom prst="rect">
            <a:avLst/>
          </a:prstGeom>
        </p:spPr>
      </p:pic>
      <p:pic>
        <p:nvPicPr>
          <p:cNvPr id="5" name="Picture 4"/>
          <p:cNvPicPr>
            <a:picLocks noChangeAspect="1"/>
          </p:cNvPicPr>
          <p:nvPr/>
        </p:nvPicPr>
        <p:blipFill>
          <a:blip r:embed="rId4"/>
          <a:stretch>
            <a:fillRect/>
          </a:stretch>
        </p:blipFill>
        <p:spPr>
          <a:xfrm>
            <a:off x="5426304" y="3573462"/>
            <a:ext cx="6677025" cy="1809750"/>
          </a:xfrm>
          <a:prstGeom prst="rect">
            <a:avLst/>
          </a:prstGeom>
        </p:spPr>
      </p:pic>
    </p:spTree>
    <p:extLst>
      <p:ext uri="{BB962C8B-B14F-4D97-AF65-F5344CB8AC3E}">
        <p14:creationId xmlns:p14="http://schemas.microsoft.com/office/powerpoint/2010/main" val="295360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a:t>
            </a:r>
            <a:endParaRPr lang="en-US" dirty="0"/>
          </a:p>
        </p:txBody>
      </p:sp>
      <p:sp>
        <p:nvSpPr>
          <p:cNvPr id="3" name="Text Placeholder 2"/>
          <p:cNvSpPr>
            <a:spLocks noGrp="1"/>
          </p:cNvSpPr>
          <p:nvPr>
            <p:ph type="body" sz="quarter" idx="11"/>
          </p:nvPr>
        </p:nvSpPr>
        <p:spPr>
          <a:xfrm>
            <a:off x="274639" y="1212849"/>
            <a:ext cx="11889564" cy="627864"/>
          </a:xfrm>
        </p:spPr>
        <p:txBody>
          <a:bodyPr/>
          <a:lstStyle/>
          <a:p>
            <a:r>
              <a:rPr lang="en-US" sz="3200" dirty="0" smtClean="0"/>
              <a:t>Useful commands to get information on your tenant.</a:t>
            </a:r>
            <a:endParaRPr lang="en-US" sz="3200" dirty="0"/>
          </a:p>
        </p:txBody>
      </p:sp>
      <p:graphicFrame>
        <p:nvGraphicFramePr>
          <p:cNvPr id="6" name="Table 5"/>
          <p:cNvGraphicFramePr>
            <a:graphicFrameLocks noGrp="1"/>
          </p:cNvGraphicFramePr>
          <p:nvPr>
            <p:extLst/>
          </p:nvPr>
        </p:nvGraphicFramePr>
        <p:xfrm>
          <a:off x="731837" y="3236504"/>
          <a:ext cx="10744200" cy="1854200"/>
        </p:xfrm>
        <a:graphic>
          <a:graphicData uri="http://schemas.openxmlformats.org/drawingml/2006/table">
            <a:tbl>
              <a:tblPr firstRow="1" bandRow="1">
                <a:tableStyleId>{5C22544A-7EE6-4342-B048-85BDC9FD1C3A}</a:tableStyleId>
              </a:tblPr>
              <a:tblGrid>
                <a:gridCol w="3352800">
                  <a:extLst>
                    <a:ext uri="{9D8B030D-6E8A-4147-A177-3AD203B41FA5}">
                      <a16:colId xmlns="" xmlns:a16="http://schemas.microsoft.com/office/drawing/2014/main" val="818602203"/>
                    </a:ext>
                  </a:extLst>
                </a:gridCol>
                <a:gridCol w="7391400">
                  <a:extLst>
                    <a:ext uri="{9D8B030D-6E8A-4147-A177-3AD203B41FA5}">
                      <a16:colId xmlns="" xmlns:a16="http://schemas.microsoft.com/office/drawing/2014/main" val="2246556327"/>
                    </a:ext>
                  </a:extLst>
                </a:gridCol>
              </a:tblGrid>
              <a:tr h="370840">
                <a:tc>
                  <a:txBody>
                    <a:bodyPr/>
                    <a:lstStyle/>
                    <a:p>
                      <a:r>
                        <a:rPr lang="en-US" dirty="0" err="1" smtClean="0"/>
                        <a:t>Cmdlet</a:t>
                      </a:r>
                      <a:endParaRPr lang="en-US" dirty="0"/>
                    </a:p>
                  </a:txBody>
                  <a:tcPr/>
                </a:tc>
                <a:tc>
                  <a:txBody>
                    <a:bodyPr/>
                    <a:lstStyle/>
                    <a:p>
                      <a:r>
                        <a:rPr lang="en-US" dirty="0" smtClean="0"/>
                        <a:t>Description</a:t>
                      </a:r>
                      <a:endParaRPr lang="en-US" dirty="0"/>
                    </a:p>
                  </a:txBody>
                  <a:tcPr/>
                </a:tc>
                <a:extLst>
                  <a:ext uri="{0D108BD9-81ED-4DB2-BD59-A6C34878D82A}">
                    <a16:rowId xmlns="" xmlns:a16="http://schemas.microsoft.com/office/drawing/2014/main" val="100826226"/>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MsolDomain</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Lists all</a:t>
                      </a:r>
                      <a:r>
                        <a:rPr lang="en-US" baseline="0" dirty="0" smtClean="0"/>
                        <a:t> the domains in your tenant</a:t>
                      </a:r>
                      <a:endParaRPr lang="en-US" dirty="0"/>
                    </a:p>
                  </a:txBody>
                  <a:tcPr/>
                </a:tc>
                <a:extLst>
                  <a:ext uri="{0D108BD9-81ED-4DB2-BD59-A6C34878D82A}">
                    <a16:rowId xmlns="" xmlns:a16="http://schemas.microsoft.com/office/drawing/2014/main" val="3231615034"/>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MsolUser</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Lists all the users and if their</a:t>
                      </a:r>
                      <a:r>
                        <a:rPr lang="en-US" baseline="0" dirty="0" smtClean="0"/>
                        <a:t> license status </a:t>
                      </a:r>
                      <a:r>
                        <a:rPr lang="en-US" dirty="0" smtClean="0"/>
                        <a:t>in your tenant</a:t>
                      </a:r>
                      <a:endParaRPr lang="en-US" dirty="0"/>
                    </a:p>
                  </a:txBody>
                  <a:tcPr/>
                </a:tc>
                <a:extLst>
                  <a:ext uri="{0D108BD9-81ED-4DB2-BD59-A6C34878D82A}">
                    <a16:rowId xmlns="" xmlns:a16="http://schemas.microsoft.com/office/drawing/2014/main" val="4002479211"/>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SPOSite</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Lists all the SPO</a:t>
                      </a:r>
                      <a:r>
                        <a:rPr lang="en-US" baseline="0" dirty="0" smtClean="0"/>
                        <a:t> sites in your tenant</a:t>
                      </a:r>
                      <a:endParaRPr lang="en-US" dirty="0"/>
                    </a:p>
                  </a:txBody>
                  <a:tcPr/>
                </a:tc>
                <a:extLst>
                  <a:ext uri="{0D108BD9-81ED-4DB2-BD59-A6C34878D82A}">
                    <a16:rowId xmlns="" xmlns:a16="http://schemas.microsoft.com/office/drawing/2014/main" val="1816591526"/>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MsolAccountSku</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Lists all the Office 365 business plans that you have available</a:t>
                      </a:r>
                      <a:endParaRPr lang="en-US" dirty="0"/>
                    </a:p>
                  </a:txBody>
                  <a:tcPr/>
                </a:tc>
                <a:extLst>
                  <a:ext uri="{0D108BD9-81ED-4DB2-BD59-A6C34878D82A}">
                    <a16:rowId xmlns="" xmlns:a16="http://schemas.microsoft.com/office/drawing/2014/main" val="2688601979"/>
                  </a:ext>
                </a:extLst>
              </a:tr>
            </a:tbl>
          </a:graphicData>
        </a:graphic>
      </p:graphicFrame>
    </p:spTree>
    <p:extLst>
      <p:ext uri="{BB962C8B-B14F-4D97-AF65-F5344CB8AC3E}">
        <p14:creationId xmlns:p14="http://schemas.microsoft.com/office/powerpoint/2010/main" val="196420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124206"/>
          </a:xfrm>
        </p:spPr>
        <p:txBody>
          <a:bodyPr/>
          <a:lstStyle/>
          <a:p>
            <a:r>
              <a:rPr lang="en-US" dirty="0" smtClean="0"/>
              <a:t>Office 365 Admin Tools</a:t>
            </a:r>
          </a:p>
          <a:p>
            <a:pPr lvl="1"/>
            <a:r>
              <a:rPr lang="en-US" dirty="0" smtClean="0"/>
              <a:t>Office 365 Admin Center</a:t>
            </a:r>
          </a:p>
          <a:p>
            <a:pPr lvl="1"/>
            <a:r>
              <a:rPr lang="en-US" dirty="0" smtClean="0"/>
              <a:t>Office 365 Service Communications API</a:t>
            </a:r>
          </a:p>
          <a:p>
            <a:pPr lvl="1"/>
            <a:r>
              <a:rPr lang="en-US" dirty="0" smtClean="0"/>
              <a:t>Office 365 Management Pack for System Center 2012 R2</a:t>
            </a:r>
          </a:p>
          <a:p>
            <a:pPr lvl="1"/>
            <a:r>
              <a:rPr lang="en-US" dirty="0" smtClean="0"/>
              <a:t>Office 365 Admin App</a:t>
            </a:r>
          </a:p>
          <a:p>
            <a:pPr lvl="1"/>
            <a:r>
              <a:rPr lang="en-US" dirty="0" smtClean="0"/>
              <a:t>Partner: 4ward365</a:t>
            </a:r>
          </a:p>
          <a:p>
            <a:r>
              <a:rPr lang="en-US" dirty="0" smtClean="0"/>
              <a:t>Office 365 Partner Admin Center</a:t>
            </a:r>
          </a:p>
          <a:p>
            <a:r>
              <a:rPr lang="en-US" dirty="0" smtClean="0"/>
              <a:t>PowerShell for Office 365</a:t>
            </a:r>
          </a:p>
        </p:txBody>
      </p:sp>
      <p:sp>
        <p:nvSpPr>
          <p:cNvPr id="2" name="Title 1"/>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92651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Bulk editing</a:t>
            </a:r>
            <a:endParaRPr lang="en-US" dirty="0"/>
          </a:p>
        </p:txBody>
      </p:sp>
      <p:sp>
        <p:nvSpPr>
          <p:cNvPr id="3" name="Text Placeholder 2"/>
          <p:cNvSpPr>
            <a:spLocks noGrp="1"/>
          </p:cNvSpPr>
          <p:nvPr>
            <p:ph type="body" sz="quarter" idx="11"/>
          </p:nvPr>
        </p:nvSpPr>
        <p:spPr>
          <a:xfrm>
            <a:off x="274639" y="1212849"/>
            <a:ext cx="11889564" cy="3293209"/>
          </a:xfrm>
        </p:spPr>
        <p:txBody>
          <a:bodyPr/>
          <a:lstStyle/>
          <a:p>
            <a:pPr>
              <a:spcAft>
                <a:spcPts val="1200"/>
              </a:spcAft>
            </a:pPr>
            <a:r>
              <a:rPr lang="en-US" sz="3200" dirty="0" smtClean="0"/>
              <a:t>Scenario: I want to import a user list for my CSV files</a:t>
            </a:r>
          </a:p>
          <a:p>
            <a:r>
              <a:rPr lang="en-US" sz="2000" dirty="0" smtClean="0">
                <a:solidFill>
                  <a:schemeClr val="accent1"/>
                </a:solidFill>
              </a:rPr>
              <a:t>Import-Csv </a:t>
            </a:r>
            <a:r>
              <a:rPr lang="en-US" sz="2000" dirty="0" smtClean="0">
                <a:solidFill>
                  <a:schemeClr val="tx1"/>
                </a:solidFill>
              </a:rPr>
              <a:t>c:\1_Demo\Demo_Users.csv</a:t>
            </a:r>
            <a:r>
              <a:rPr lang="en-US" sz="2000" dirty="0" smtClean="0">
                <a:solidFill>
                  <a:schemeClr val="accent1"/>
                </a:solidFill>
              </a:rPr>
              <a:t> </a:t>
            </a:r>
            <a:r>
              <a:rPr lang="en-US" sz="2000" dirty="0">
                <a:solidFill>
                  <a:schemeClr val="tx1"/>
                </a:solidFill>
              </a:rPr>
              <a:t>| </a:t>
            </a:r>
            <a:r>
              <a:rPr lang="en-US" sz="2000" dirty="0" err="1">
                <a:solidFill>
                  <a:schemeClr val="accent1"/>
                </a:solidFill>
              </a:rPr>
              <a:t>ForEach</a:t>
            </a:r>
            <a:r>
              <a:rPr lang="en-US" sz="2000" dirty="0">
                <a:solidFill>
                  <a:schemeClr val="accent1"/>
                </a:solidFill>
              </a:rPr>
              <a:t>-Object</a:t>
            </a:r>
            <a:r>
              <a:rPr lang="en-US" sz="2000" dirty="0">
                <a:solidFill>
                  <a:schemeClr val="tx1"/>
                </a:solidFill>
              </a:rPr>
              <a:t> { </a:t>
            </a:r>
            <a:r>
              <a:rPr lang="en-US" sz="2000" dirty="0">
                <a:solidFill>
                  <a:schemeClr val="accent1"/>
                </a:solidFill>
              </a:rPr>
              <a:t>New-</a:t>
            </a:r>
            <a:r>
              <a:rPr lang="en-US" sz="2000" dirty="0" err="1">
                <a:solidFill>
                  <a:schemeClr val="accent1"/>
                </a:solidFill>
              </a:rPr>
              <a:t>MsolUser</a:t>
            </a:r>
            <a:r>
              <a:rPr lang="en-US" sz="2000" dirty="0">
                <a:solidFill>
                  <a:schemeClr val="tx1"/>
                </a:solidFill>
              </a:rPr>
              <a:t> -</a:t>
            </a:r>
            <a:r>
              <a:rPr lang="en-US" sz="2000" dirty="0" err="1">
                <a:solidFill>
                  <a:schemeClr val="tx1"/>
                </a:solidFill>
              </a:rPr>
              <a:t>UserPrincipalName</a:t>
            </a:r>
            <a:r>
              <a:rPr lang="en-US" sz="2000" dirty="0">
                <a:solidFill>
                  <a:schemeClr val="tx1"/>
                </a:solidFill>
              </a:rPr>
              <a:t> $_.</a:t>
            </a:r>
            <a:r>
              <a:rPr lang="en-US" sz="2000" dirty="0" err="1">
                <a:solidFill>
                  <a:schemeClr val="tx1"/>
                </a:solidFill>
              </a:rPr>
              <a:t>UserPrincipalName</a:t>
            </a:r>
            <a:r>
              <a:rPr lang="en-US" sz="2000" dirty="0">
                <a:solidFill>
                  <a:schemeClr val="tx1"/>
                </a:solidFill>
              </a:rPr>
              <a:t> -</a:t>
            </a:r>
            <a:r>
              <a:rPr lang="en-US" sz="2000" dirty="0" err="1">
                <a:solidFill>
                  <a:schemeClr val="tx1"/>
                </a:solidFill>
              </a:rPr>
              <a:t>FirstName</a:t>
            </a:r>
            <a:r>
              <a:rPr lang="en-US" sz="2000" dirty="0">
                <a:solidFill>
                  <a:schemeClr val="tx1"/>
                </a:solidFill>
              </a:rPr>
              <a:t> $_.</a:t>
            </a:r>
            <a:r>
              <a:rPr lang="en-US" sz="2000" dirty="0" err="1">
                <a:solidFill>
                  <a:schemeClr val="tx1"/>
                </a:solidFill>
              </a:rPr>
              <a:t>FirstName</a:t>
            </a:r>
            <a:r>
              <a:rPr lang="en-US" sz="2000" dirty="0">
                <a:solidFill>
                  <a:schemeClr val="tx1"/>
                </a:solidFill>
              </a:rPr>
              <a:t> -</a:t>
            </a:r>
            <a:r>
              <a:rPr lang="en-US" sz="2000" dirty="0" err="1">
                <a:solidFill>
                  <a:schemeClr val="tx1"/>
                </a:solidFill>
              </a:rPr>
              <a:t>LastName</a:t>
            </a:r>
            <a:r>
              <a:rPr lang="en-US" sz="2000" dirty="0">
                <a:solidFill>
                  <a:schemeClr val="tx1"/>
                </a:solidFill>
              </a:rPr>
              <a:t> $_.</a:t>
            </a:r>
            <a:r>
              <a:rPr lang="en-US" sz="2000" dirty="0" err="1">
                <a:solidFill>
                  <a:schemeClr val="tx1"/>
                </a:solidFill>
              </a:rPr>
              <a:t>LastName</a:t>
            </a:r>
            <a:r>
              <a:rPr lang="en-US" sz="2000" dirty="0">
                <a:solidFill>
                  <a:schemeClr val="tx1"/>
                </a:solidFill>
              </a:rPr>
              <a:t> -</a:t>
            </a:r>
            <a:r>
              <a:rPr lang="en-US" sz="2000" dirty="0" err="1">
                <a:solidFill>
                  <a:schemeClr val="tx1"/>
                </a:solidFill>
              </a:rPr>
              <a:t>DisplayName</a:t>
            </a:r>
            <a:r>
              <a:rPr lang="en-US" sz="2000" dirty="0">
                <a:solidFill>
                  <a:schemeClr val="tx1"/>
                </a:solidFill>
              </a:rPr>
              <a:t> $_.</a:t>
            </a:r>
            <a:r>
              <a:rPr lang="en-US" sz="2000" dirty="0" err="1">
                <a:solidFill>
                  <a:schemeClr val="tx1"/>
                </a:solidFill>
              </a:rPr>
              <a:t>DisplayName</a:t>
            </a:r>
            <a:r>
              <a:rPr lang="en-US" sz="2000" dirty="0">
                <a:solidFill>
                  <a:schemeClr val="tx1"/>
                </a:solidFill>
              </a:rPr>
              <a:t> -Title $_.Title -Department $_.Department -Office $_.Office -</a:t>
            </a:r>
            <a:r>
              <a:rPr lang="en-US" sz="2000" dirty="0" err="1">
                <a:solidFill>
                  <a:schemeClr val="tx1"/>
                </a:solidFill>
              </a:rPr>
              <a:t>PhoneNumber</a:t>
            </a:r>
            <a:r>
              <a:rPr lang="en-US" sz="2000" dirty="0">
                <a:solidFill>
                  <a:schemeClr val="tx1"/>
                </a:solidFill>
              </a:rPr>
              <a:t> $_.</a:t>
            </a:r>
            <a:r>
              <a:rPr lang="en-US" sz="2000" dirty="0" err="1">
                <a:solidFill>
                  <a:schemeClr val="tx1"/>
                </a:solidFill>
              </a:rPr>
              <a:t>PhoneNumber</a:t>
            </a:r>
            <a:r>
              <a:rPr lang="en-US" sz="2000" dirty="0">
                <a:solidFill>
                  <a:schemeClr val="tx1"/>
                </a:solidFill>
              </a:rPr>
              <a:t> </a:t>
            </a:r>
            <a:r>
              <a:rPr lang="en-US" sz="2000" dirty="0" smtClean="0">
                <a:solidFill>
                  <a:schemeClr val="tx1"/>
                </a:solidFill>
              </a:rPr>
              <a:t>-</a:t>
            </a:r>
            <a:r>
              <a:rPr lang="en-US" sz="2000" dirty="0" err="1">
                <a:solidFill>
                  <a:schemeClr val="tx1"/>
                </a:solidFill>
              </a:rPr>
              <a:t>StreetAddress</a:t>
            </a:r>
            <a:r>
              <a:rPr lang="en-US" sz="2000" dirty="0">
                <a:solidFill>
                  <a:schemeClr val="tx1"/>
                </a:solidFill>
              </a:rPr>
              <a:t> $_.</a:t>
            </a:r>
            <a:r>
              <a:rPr lang="en-US" sz="2000" dirty="0" err="1">
                <a:solidFill>
                  <a:schemeClr val="tx1"/>
                </a:solidFill>
              </a:rPr>
              <a:t>StreetAddress</a:t>
            </a:r>
            <a:r>
              <a:rPr lang="en-US" sz="2000" dirty="0">
                <a:solidFill>
                  <a:schemeClr val="tx1"/>
                </a:solidFill>
              </a:rPr>
              <a:t> -City $_.City -State $_.State -</a:t>
            </a:r>
            <a:r>
              <a:rPr lang="en-US" sz="2000" dirty="0" err="1">
                <a:solidFill>
                  <a:schemeClr val="tx1"/>
                </a:solidFill>
              </a:rPr>
              <a:t>PostalCode</a:t>
            </a:r>
            <a:r>
              <a:rPr lang="en-US" sz="2000" dirty="0">
                <a:solidFill>
                  <a:schemeClr val="tx1"/>
                </a:solidFill>
              </a:rPr>
              <a:t> $_.</a:t>
            </a:r>
            <a:r>
              <a:rPr lang="en-US" sz="2000" dirty="0" err="1">
                <a:solidFill>
                  <a:schemeClr val="tx1"/>
                </a:solidFill>
              </a:rPr>
              <a:t>PostalCode</a:t>
            </a:r>
            <a:r>
              <a:rPr lang="en-US" sz="2000" dirty="0">
                <a:solidFill>
                  <a:schemeClr val="tx1"/>
                </a:solidFill>
              </a:rPr>
              <a:t> -Country $_.Country -</a:t>
            </a:r>
            <a:r>
              <a:rPr lang="en-US" sz="2000" dirty="0" err="1">
                <a:solidFill>
                  <a:schemeClr val="tx1"/>
                </a:solidFill>
              </a:rPr>
              <a:t>LicenseAssignment</a:t>
            </a:r>
            <a:r>
              <a:rPr lang="en-US" sz="2000" dirty="0">
                <a:solidFill>
                  <a:schemeClr val="tx1"/>
                </a:solidFill>
              </a:rPr>
              <a:t> $_.</a:t>
            </a:r>
            <a:r>
              <a:rPr lang="en-US" sz="2000" dirty="0" err="1">
                <a:solidFill>
                  <a:schemeClr val="tx1"/>
                </a:solidFill>
              </a:rPr>
              <a:t>LicenseAssignment</a:t>
            </a:r>
            <a:r>
              <a:rPr lang="en-US" sz="2000" dirty="0">
                <a:solidFill>
                  <a:schemeClr val="tx1"/>
                </a:solidFill>
              </a:rPr>
              <a:t> -</a:t>
            </a:r>
            <a:r>
              <a:rPr lang="en-US" sz="2000" dirty="0" err="1">
                <a:solidFill>
                  <a:schemeClr val="tx1"/>
                </a:solidFill>
              </a:rPr>
              <a:t>UsageLocation</a:t>
            </a:r>
            <a:r>
              <a:rPr lang="en-US" sz="2000" dirty="0">
                <a:solidFill>
                  <a:schemeClr val="tx1"/>
                </a:solidFill>
              </a:rPr>
              <a:t> $_.</a:t>
            </a:r>
            <a:r>
              <a:rPr lang="en-US" sz="2000" dirty="0" err="1">
                <a:solidFill>
                  <a:schemeClr val="tx1"/>
                </a:solidFill>
              </a:rPr>
              <a:t>UsageLocation</a:t>
            </a:r>
            <a:r>
              <a:rPr lang="en-US" sz="2000" dirty="0">
                <a:solidFill>
                  <a:schemeClr val="tx1"/>
                </a:solidFill>
              </a:rPr>
              <a:t> -Password $_.</a:t>
            </a:r>
            <a:r>
              <a:rPr lang="en-US" sz="2000" dirty="0" err="1">
                <a:solidFill>
                  <a:schemeClr val="tx1"/>
                </a:solidFill>
              </a:rPr>
              <a:t>PassWord</a:t>
            </a:r>
            <a:r>
              <a:rPr lang="en-US" sz="2000" dirty="0">
                <a:solidFill>
                  <a:schemeClr val="tx1"/>
                </a:solidFill>
              </a:rPr>
              <a:t> } | </a:t>
            </a:r>
            <a:r>
              <a:rPr lang="en-US" sz="2000" dirty="0">
                <a:solidFill>
                  <a:schemeClr val="accent1"/>
                </a:solidFill>
              </a:rPr>
              <a:t>Export-Csv </a:t>
            </a:r>
            <a:r>
              <a:rPr lang="en-US" sz="2000" dirty="0" smtClean="0">
                <a:solidFill>
                  <a:schemeClr val="tx1"/>
                </a:solidFill>
              </a:rPr>
              <a:t>c:\1_Demo\LogNewAssignments.csv </a:t>
            </a:r>
            <a:endParaRPr lang="en-US" sz="2000" dirty="0">
              <a:solidFill>
                <a:schemeClr val="tx1"/>
              </a:solidFill>
            </a:endParaRPr>
          </a:p>
          <a:p>
            <a:endParaRPr lang="en-US" dirty="0"/>
          </a:p>
        </p:txBody>
      </p:sp>
      <p:graphicFrame>
        <p:nvGraphicFramePr>
          <p:cNvPr id="5" name="Table 4"/>
          <p:cNvGraphicFramePr>
            <a:graphicFrameLocks noGrp="1"/>
          </p:cNvGraphicFramePr>
          <p:nvPr>
            <p:extLst/>
          </p:nvPr>
        </p:nvGraphicFramePr>
        <p:xfrm>
          <a:off x="731837" y="4106862"/>
          <a:ext cx="10744200" cy="1752600"/>
        </p:xfrm>
        <a:graphic>
          <a:graphicData uri="http://schemas.openxmlformats.org/drawingml/2006/table">
            <a:tbl>
              <a:tblPr firstRow="1" bandRow="1">
                <a:tableStyleId>{5C22544A-7EE6-4342-B048-85BDC9FD1C3A}</a:tableStyleId>
              </a:tblPr>
              <a:tblGrid>
                <a:gridCol w="3200400">
                  <a:extLst>
                    <a:ext uri="{9D8B030D-6E8A-4147-A177-3AD203B41FA5}">
                      <a16:colId xmlns="" xmlns:a16="http://schemas.microsoft.com/office/drawing/2014/main" val="818602203"/>
                    </a:ext>
                  </a:extLst>
                </a:gridCol>
                <a:gridCol w="7543800">
                  <a:extLst>
                    <a:ext uri="{9D8B030D-6E8A-4147-A177-3AD203B41FA5}">
                      <a16:colId xmlns="" xmlns:a16="http://schemas.microsoft.com/office/drawing/2014/main" val="2246556327"/>
                    </a:ext>
                  </a:extLst>
                </a:gridCol>
              </a:tblGrid>
              <a:tr h="370840">
                <a:tc>
                  <a:txBody>
                    <a:bodyPr/>
                    <a:lstStyle/>
                    <a:p>
                      <a:r>
                        <a:rPr lang="en-US" dirty="0" err="1" smtClean="0"/>
                        <a:t>Cmdlet</a:t>
                      </a:r>
                      <a:endParaRPr lang="en-US" dirty="0"/>
                    </a:p>
                  </a:txBody>
                  <a:tcPr/>
                </a:tc>
                <a:tc>
                  <a:txBody>
                    <a:bodyPr/>
                    <a:lstStyle/>
                    <a:p>
                      <a:r>
                        <a:rPr lang="en-US" dirty="0" smtClean="0"/>
                        <a:t>Description</a:t>
                      </a:r>
                      <a:endParaRPr lang="en-US" dirty="0" smtClean="0">
                        <a:effectLst/>
                      </a:endParaRPr>
                    </a:p>
                  </a:txBody>
                  <a:tcPr/>
                </a:tc>
                <a:extLst>
                  <a:ext uri="{0D108BD9-81ED-4DB2-BD59-A6C34878D82A}">
                    <a16:rowId xmlns="" xmlns:a16="http://schemas.microsoft.com/office/drawing/2014/main" val="100826226"/>
                  </a:ext>
                </a:extLst>
              </a:tr>
              <a:tr h="370840">
                <a:tc>
                  <a:txBody>
                    <a:bodyPr/>
                    <a:lstStyle/>
                    <a:p>
                      <a:r>
                        <a:rPr lang="en-US" dirty="0" smtClean="0">
                          <a:latin typeface="Consolas" panose="020B0609020204030204" pitchFamily="49" charset="0"/>
                          <a:cs typeface="Consolas" panose="020B0609020204030204" pitchFamily="49" charset="0"/>
                        </a:rPr>
                        <a:t>Import-Csv</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Reads the data from a comma-separated</a:t>
                      </a:r>
                      <a:r>
                        <a:rPr lang="en-US" baseline="0" dirty="0" smtClean="0"/>
                        <a:t> values file (CSV) and then displays in tabular form</a:t>
                      </a:r>
                      <a:endParaRPr lang="en-US" dirty="0"/>
                    </a:p>
                  </a:txBody>
                  <a:tcPr/>
                </a:tc>
                <a:extLst>
                  <a:ext uri="{0D108BD9-81ED-4DB2-BD59-A6C34878D82A}">
                    <a16:rowId xmlns="" xmlns:a16="http://schemas.microsoft.com/office/drawing/2014/main" val="3231615034"/>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dirty="0" err="1" smtClean="0">
                          <a:latin typeface="Consolas" panose="020B0609020204030204" pitchFamily="49" charset="0"/>
                          <a:cs typeface="Consolas" panose="020B0609020204030204" pitchFamily="49" charset="0"/>
                        </a:rPr>
                        <a:t>ForEach</a:t>
                      </a:r>
                      <a:r>
                        <a:rPr lang="en-US" dirty="0" smtClean="0">
                          <a:latin typeface="Consolas" panose="020B0609020204030204" pitchFamily="49" charset="0"/>
                          <a:cs typeface="Consolas" panose="020B0609020204030204" pitchFamily="49" charset="0"/>
                        </a:rPr>
                        <a:t>–Object</a:t>
                      </a:r>
                    </a:p>
                  </a:txBody>
                  <a:tcPr/>
                </a:tc>
                <a:tc>
                  <a:txBody>
                    <a:bodyPr/>
                    <a:lstStyle/>
                    <a:p>
                      <a:r>
                        <a:rPr lang="en-US" dirty="0" smtClean="0"/>
                        <a:t>Provides a loop to perform an</a:t>
                      </a:r>
                      <a:r>
                        <a:rPr lang="en-US" baseline="0" dirty="0" smtClean="0"/>
                        <a:t> action on each item in a collection.</a:t>
                      </a:r>
                      <a:endParaRPr lang="en-US" dirty="0"/>
                    </a:p>
                  </a:txBody>
                  <a:tcPr/>
                </a:tc>
                <a:extLst>
                  <a:ext uri="{0D108BD9-81ED-4DB2-BD59-A6C34878D82A}">
                    <a16:rowId xmlns="" xmlns:a16="http://schemas.microsoft.com/office/drawing/2014/main" val="2691673840"/>
                  </a:ext>
                </a:extLst>
              </a:tr>
              <a:tr h="370840">
                <a:tc>
                  <a:txBody>
                    <a:bodyPr/>
                    <a:lstStyle/>
                    <a:p>
                      <a:r>
                        <a:rPr lang="en-US" dirty="0" smtClean="0">
                          <a:latin typeface="Consolas" panose="020B0609020204030204" pitchFamily="49" charset="0"/>
                          <a:cs typeface="Consolas" panose="020B0609020204030204" pitchFamily="49" charset="0"/>
                        </a:rPr>
                        <a:t>Export-Csv</a:t>
                      </a:r>
                      <a:endParaRPr lang="en-US" dirty="0">
                        <a:latin typeface="Consolas" panose="020B0609020204030204" pitchFamily="49" charset="0"/>
                        <a:cs typeface="Consolas" panose="020B0609020204030204" pitchFamily="49" charset="0"/>
                      </a:endParaRPr>
                    </a:p>
                  </a:txBody>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dirty="0" smtClean="0"/>
                        <a:t>Exports</a:t>
                      </a:r>
                      <a:r>
                        <a:rPr lang="en-US" baseline="0" dirty="0" smtClean="0"/>
                        <a:t> data into a CSV file</a:t>
                      </a:r>
                      <a:endParaRPr lang="en-US" dirty="0" smtClean="0"/>
                    </a:p>
                  </a:txBody>
                  <a:tcPr/>
                </a:tc>
                <a:extLst>
                  <a:ext uri="{0D108BD9-81ED-4DB2-BD59-A6C34878D82A}">
                    <a16:rowId xmlns="" xmlns:a16="http://schemas.microsoft.com/office/drawing/2014/main" val="1816591526"/>
                  </a:ext>
                </a:extLst>
              </a:tr>
            </a:tbl>
          </a:graphicData>
        </a:graphic>
      </p:graphicFrame>
    </p:spTree>
    <p:extLst>
      <p:ext uri="{BB962C8B-B14F-4D97-AF65-F5344CB8AC3E}">
        <p14:creationId xmlns:p14="http://schemas.microsoft.com/office/powerpoint/2010/main" val="163625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Filtering data</a:t>
            </a:r>
            <a:endParaRPr lang="en-US" dirty="0"/>
          </a:p>
        </p:txBody>
      </p:sp>
      <p:sp>
        <p:nvSpPr>
          <p:cNvPr id="3" name="Text Placeholder 2"/>
          <p:cNvSpPr>
            <a:spLocks noGrp="1"/>
          </p:cNvSpPr>
          <p:nvPr>
            <p:ph type="body" sz="quarter" idx="11"/>
          </p:nvPr>
        </p:nvSpPr>
        <p:spPr>
          <a:xfrm>
            <a:off x="274639" y="1212849"/>
            <a:ext cx="11889564" cy="627864"/>
          </a:xfrm>
        </p:spPr>
        <p:txBody>
          <a:bodyPr/>
          <a:lstStyle/>
          <a:p>
            <a:r>
              <a:rPr lang="en-US" sz="3200" dirty="0" smtClean="0"/>
              <a:t>Scenario: I want a multi-filtered list of my users.</a:t>
            </a:r>
            <a:endParaRPr lang="en-US" sz="3200" dirty="0"/>
          </a:p>
        </p:txBody>
      </p:sp>
      <p:graphicFrame>
        <p:nvGraphicFramePr>
          <p:cNvPr id="6" name="Table 5"/>
          <p:cNvGraphicFramePr>
            <a:graphicFrameLocks noGrp="1"/>
          </p:cNvGraphicFramePr>
          <p:nvPr>
            <p:extLst/>
          </p:nvPr>
        </p:nvGraphicFramePr>
        <p:xfrm>
          <a:off x="731837" y="2125662"/>
          <a:ext cx="10744200" cy="4495800"/>
        </p:xfrm>
        <a:graphic>
          <a:graphicData uri="http://schemas.openxmlformats.org/drawingml/2006/table">
            <a:tbl>
              <a:tblPr firstRow="1" bandRow="1">
                <a:tableStyleId>{5C22544A-7EE6-4342-B048-85BDC9FD1C3A}</a:tableStyleId>
              </a:tblPr>
              <a:tblGrid>
                <a:gridCol w="5410200">
                  <a:extLst>
                    <a:ext uri="{9D8B030D-6E8A-4147-A177-3AD203B41FA5}">
                      <a16:colId xmlns="" xmlns:a16="http://schemas.microsoft.com/office/drawing/2014/main" val="818602203"/>
                    </a:ext>
                  </a:extLst>
                </a:gridCol>
                <a:gridCol w="5334000">
                  <a:extLst>
                    <a:ext uri="{9D8B030D-6E8A-4147-A177-3AD203B41FA5}">
                      <a16:colId xmlns="" xmlns:a16="http://schemas.microsoft.com/office/drawing/2014/main" val="2246556327"/>
                    </a:ext>
                  </a:extLst>
                </a:gridCol>
              </a:tblGrid>
              <a:tr h="370840">
                <a:tc>
                  <a:txBody>
                    <a:bodyPr/>
                    <a:lstStyle/>
                    <a:p>
                      <a:r>
                        <a:rPr lang="en-US" dirty="0" err="1" smtClean="0"/>
                        <a:t>Cmdlet</a:t>
                      </a:r>
                      <a:endParaRPr lang="en-US" dirty="0"/>
                    </a:p>
                  </a:txBody>
                  <a:tcPr/>
                </a:tc>
                <a:tc>
                  <a:txBody>
                    <a:bodyPr/>
                    <a:lstStyle/>
                    <a:p>
                      <a:r>
                        <a:rPr lang="en-US" dirty="0" smtClean="0"/>
                        <a:t>Description</a:t>
                      </a:r>
                      <a:endParaRPr lang="en-US" dirty="0"/>
                    </a:p>
                  </a:txBody>
                  <a:tcPr/>
                </a:tc>
                <a:extLst>
                  <a:ext uri="{0D108BD9-81ED-4DB2-BD59-A6C34878D82A}">
                    <a16:rowId xmlns="" xmlns:a16="http://schemas.microsoft.com/office/drawing/2014/main" val="100826226"/>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MsolUser</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Lists all</a:t>
                      </a:r>
                      <a:r>
                        <a:rPr lang="en-US" baseline="0" dirty="0" smtClean="0"/>
                        <a:t> the users in your tenant</a:t>
                      </a:r>
                      <a:endParaRPr lang="en-US" dirty="0"/>
                    </a:p>
                  </a:txBody>
                  <a:tcPr/>
                </a:tc>
                <a:extLst>
                  <a:ext uri="{0D108BD9-81ED-4DB2-BD59-A6C34878D82A}">
                    <a16:rowId xmlns="" xmlns:a16="http://schemas.microsoft.com/office/drawing/2014/main" val="3231615034"/>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MsolUser</a:t>
                      </a:r>
                      <a:r>
                        <a:rPr lang="en-US" baseline="0" dirty="0" smtClean="0">
                          <a:latin typeface="Consolas" panose="020B0609020204030204" pitchFamily="49" charset="0"/>
                          <a:cs typeface="Consolas" panose="020B0609020204030204" pitchFamily="49" charset="0"/>
                        </a:rPr>
                        <a:t> | Select-Object </a:t>
                      </a:r>
                      <a:r>
                        <a:rPr lang="en-US" baseline="0" dirty="0" err="1" smtClean="0">
                          <a:latin typeface="Consolas" panose="020B0609020204030204" pitchFamily="49" charset="0"/>
                          <a:cs typeface="Consolas" panose="020B0609020204030204" pitchFamily="49" charset="0"/>
                        </a:rPr>
                        <a:t>DisplayName</a:t>
                      </a:r>
                      <a:r>
                        <a:rPr lang="en-US" baseline="0" dirty="0" smtClean="0">
                          <a:latin typeface="Consolas" panose="020B0609020204030204" pitchFamily="49" charset="0"/>
                          <a:cs typeface="Consolas" panose="020B0609020204030204" pitchFamily="49" charset="0"/>
                        </a:rPr>
                        <a:t>, Title</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Lists all the</a:t>
                      </a:r>
                      <a:r>
                        <a:rPr lang="en-US" baseline="0" dirty="0" smtClean="0"/>
                        <a:t> users in your tenants with their Display Name and title in tabular form</a:t>
                      </a:r>
                      <a:endParaRPr lang="en-US" dirty="0"/>
                    </a:p>
                  </a:txBody>
                  <a:tcPr/>
                </a:tc>
                <a:extLst>
                  <a:ext uri="{0D108BD9-81ED-4DB2-BD59-A6C34878D82A}">
                    <a16:rowId xmlns="" xmlns:a16="http://schemas.microsoft.com/office/drawing/2014/main" val="398462598"/>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MsolUser</a:t>
                      </a:r>
                      <a:r>
                        <a:rPr lang="en-US" dirty="0" smtClean="0">
                          <a:latin typeface="Consolas" panose="020B0609020204030204" pitchFamily="49" charset="0"/>
                          <a:cs typeface="Consolas" panose="020B0609020204030204" pitchFamily="49" charset="0"/>
                        </a:rPr>
                        <a:t> |</a:t>
                      </a:r>
                      <a:r>
                        <a:rPr lang="en-US" baseline="0" dirty="0" smtClean="0">
                          <a:latin typeface="Consolas" panose="020B0609020204030204" pitchFamily="49" charset="0"/>
                          <a:cs typeface="Consolas" panose="020B0609020204030204" pitchFamily="49" charset="0"/>
                        </a:rPr>
                        <a:t> Get-Member | Out-</a:t>
                      </a:r>
                      <a:r>
                        <a:rPr lang="en-US" baseline="0" dirty="0" err="1" smtClean="0">
                          <a:latin typeface="Consolas" panose="020B0609020204030204" pitchFamily="49" charset="0"/>
                          <a:cs typeface="Consolas" panose="020B0609020204030204" pitchFamily="49" charset="0"/>
                        </a:rPr>
                        <a:t>GridView</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Lists all the attributes associated with the user list</a:t>
                      </a:r>
                      <a:endParaRPr lang="en-US" dirty="0"/>
                    </a:p>
                  </a:txBody>
                  <a:tcPr/>
                </a:tc>
                <a:extLst>
                  <a:ext uri="{0D108BD9-81ED-4DB2-BD59-A6C34878D82A}">
                    <a16:rowId xmlns="" xmlns:a16="http://schemas.microsoft.com/office/drawing/2014/main" val="4002479211"/>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MsolUser</a:t>
                      </a:r>
                      <a:r>
                        <a:rPr lang="en-US" dirty="0" smtClean="0">
                          <a:latin typeface="Consolas" panose="020B0609020204030204" pitchFamily="49" charset="0"/>
                          <a:cs typeface="Consolas" panose="020B0609020204030204" pitchFamily="49" charset="0"/>
                        </a:rPr>
                        <a:t> |</a:t>
                      </a:r>
                      <a:r>
                        <a:rPr lang="en-US" baseline="0" dirty="0" smtClean="0">
                          <a:latin typeface="Consolas" panose="020B0609020204030204" pitchFamily="49" charset="0"/>
                          <a:cs typeface="Consolas" panose="020B0609020204030204" pitchFamily="49" charset="0"/>
                        </a:rPr>
                        <a:t> Where-Object { $_.Department –</a:t>
                      </a:r>
                      <a:r>
                        <a:rPr lang="en-US" baseline="0" dirty="0" err="1" smtClean="0">
                          <a:latin typeface="Consolas" panose="020B0609020204030204" pitchFamily="49" charset="0"/>
                          <a:cs typeface="Consolas" panose="020B0609020204030204" pitchFamily="49" charset="0"/>
                        </a:rPr>
                        <a:t>eq</a:t>
                      </a:r>
                      <a:r>
                        <a:rPr lang="en-US" baseline="0" dirty="0" smtClean="0">
                          <a:latin typeface="Consolas" panose="020B0609020204030204" pitchFamily="49" charset="0"/>
                          <a:cs typeface="Consolas" panose="020B0609020204030204" pitchFamily="49" charset="0"/>
                        </a:rPr>
                        <a:t> “Legal”}</a:t>
                      </a:r>
                      <a:endParaRPr lang="en-US" dirty="0" smtClean="0">
                        <a:latin typeface="Consolas" panose="020B0609020204030204" pitchFamily="49" charset="0"/>
                        <a:cs typeface="Consolas" panose="020B0609020204030204" pitchFamily="49" charset="0"/>
                      </a:endParaRPr>
                    </a:p>
                  </a:txBody>
                  <a:tcPr/>
                </a:tc>
                <a:tc>
                  <a:txBody>
                    <a:bodyPr/>
                    <a:lstStyle/>
                    <a:p>
                      <a:r>
                        <a:rPr lang="en-US" dirty="0" smtClean="0"/>
                        <a:t>Lists all the users in the “Legal” department</a:t>
                      </a:r>
                      <a:endParaRPr lang="en-US" dirty="0"/>
                    </a:p>
                  </a:txBody>
                  <a:tcPr/>
                </a:tc>
                <a:extLst>
                  <a:ext uri="{0D108BD9-81ED-4DB2-BD59-A6C34878D82A}">
                    <a16:rowId xmlns="" xmlns:a16="http://schemas.microsoft.com/office/drawing/2014/main" val="2691673840"/>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MsolUser</a:t>
                      </a:r>
                      <a:r>
                        <a:rPr lang="en-US" dirty="0" smtClean="0">
                          <a:latin typeface="Consolas" panose="020B0609020204030204" pitchFamily="49" charset="0"/>
                          <a:cs typeface="Consolas" panose="020B0609020204030204" pitchFamily="49" charset="0"/>
                        </a:rPr>
                        <a:t> |</a:t>
                      </a:r>
                      <a:r>
                        <a:rPr lang="en-US" baseline="0" dirty="0" smtClean="0">
                          <a:latin typeface="Consolas" panose="020B0609020204030204" pitchFamily="49" charset="0"/>
                          <a:cs typeface="Consolas" panose="020B0609020204030204" pitchFamily="49" charset="0"/>
                        </a:rPr>
                        <a:t> Where-Object { $_.Department –</a:t>
                      </a:r>
                      <a:r>
                        <a:rPr lang="en-US" baseline="0" dirty="0" err="1" smtClean="0">
                          <a:latin typeface="Consolas" panose="020B0609020204030204" pitchFamily="49" charset="0"/>
                          <a:cs typeface="Consolas" panose="020B0609020204030204" pitchFamily="49" charset="0"/>
                        </a:rPr>
                        <a:t>eq</a:t>
                      </a:r>
                      <a:r>
                        <a:rPr lang="en-US" baseline="0" dirty="0" smtClean="0">
                          <a:latin typeface="Consolas" panose="020B0609020204030204" pitchFamily="49" charset="0"/>
                          <a:cs typeface="Consolas" panose="020B0609020204030204" pitchFamily="49" charset="0"/>
                        </a:rPr>
                        <a:t> “Legal” –and $_.Title </a:t>
                      </a:r>
                    </a:p>
                    <a:p>
                      <a:r>
                        <a:rPr lang="en-US" baseline="0" dirty="0" smtClean="0">
                          <a:latin typeface="Consolas" panose="020B0609020204030204" pitchFamily="49" charset="0"/>
                          <a:cs typeface="Consolas" panose="020B0609020204030204" pitchFamily="49" charset="0"/>
                        </a:rPr>
                        <a:t>–</a:t>
                      </a:r>
                      <a:r>
                        <a:rPr lang="en-US" baseline="0" dirty="0" err="1" smtClean="0">
                          <a:latin typeface="Consolas" panose="020B0609020204030204" pitchFamily="49" charset="0"/>
                          <a:cs typeface="Consolas" panose="020B0609020204030204" pitchFamily="49" charset="0"/>
                        </a:rPr>
                        <a:t>eq</a:t>
                      </a:r>
                      <a:r>
                        <a:rPr lang="en-US" baseline="0" dirty="0" smtClean="0">
                          <a:latin typeface="Consolas" panose="020B0609020204030204" pitchFamily="49" charset="0"/>
                          <a:cs typeface="Consolas" panose="020B0609020204030204" pitchFamily="49" charset="0"/>
                        </a:rPr>
                        <a:t> “Director”}</a:t>
                      </a:r>
                      <a:endParaRPr lang="en-US" dirty="0">
                        <a:latin typeface="Consolas" panose="020B0609020204030204" pitchFamily="49" charset="0"/>
                        <a:cs typeface="Consolas" panose="020B0609020204030204" pitchFamily="49" charset="0"/>
                      </a:endParaRPr>
                    </a:p>
                  </a:txBody>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dirty="0" smtClean="0"/>
                        <a:t>Lists all the users in the “Legal” department</a:t>
                      </a:r>
                      <a:r>
                        <a:rPr lang="en-US" baseline="0" dirty="0"/>
                        <a:t> </a:t>
                      </a:r>
                      <a:r>
                        <a:rPr lang="en-US" baseline="0" dirty="0" smtClean="0"/>
                        <a:t>who have the title “Director”</a:t>
                      </a:r>
                      <a:endParaRPr lang="en-US" dirty="0" smtClean="0"/>
                    </a:p>
                  </a:txBody>
                  <a:tcPr/>
                </a:tc>
                <a:extLst>
                  <a:ext uri="{0D108BD9-81ED-4DB2-BD59-A6C34878D82A}">
                    <a16:rowId xmlns="" xmlns:a16="http://schemas.microsoft.com/office/drawing/2014/main" val="1816591526"/>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MsolUser</a:t>
                      </a:r>
                      <a:r>
                        <a:rPr lang="en-US" dirty="0" smtClean="0">
                          <a:latin typeface="Consolas" panose="020B0609020204030204" pitchFamily="49" charset="0"/>
                          <a:cs typeface="Consolas" panose="020B0609020204030204" pitchFamily="49" charset="0"/>
                        </a:rPr>
                        <a:t> |</a:t>
                      </a:r>
                      <a:r>
                        <a:rPr lang="en-US" baseline="0" dirty="0" smtClean="0">
                          <a:latin typeface="Consolas" panose="020B0609020204030204" pitchFamily="49" charset="0"/>
                          <a:cs typeface="Consolas" panose="020B0609020204030204" pitchFamily="49" charset="0"/>
                        </a:rPr>
                        <a:t> Where-Object { $_.Department –</a:t>
                      </a:r>
                      <a:r>
                        <a:rPr lang="en-US" baseline="0" dirty="0" err="1" smtClean="0">
                          <a:latin typeface="Consolas" panose="020B0609020204030204" pitchFamily="49" charset="0"/>
                          <a:cs typeface="Consolas" panose="020B0609020204030204" pitchFamily="49" charset="0"/>
                        </a:rPr>
                        <a:t>eq</a:t>
                      </a:r>
                      <a:r>
                        <a:rPr lang="en-US" baseline="0" dirty="0" smtClean="0">
                          <a:latin typeface="Consolas" panose="020B0609020204030204" pitchFamily="49" charset="0"/>
                          <a:cs typeface="Consolas" panose="020B0609020204030204" pitchFamily="49" charset="0"/>
                        </a:rPr>
                        <a:t> “Legal” –and $_.Title </a:t>
                      </a:r>
                    </a:p>
                    <a:p>
                      <a:r>
                        <a:rPr lang="en-US" baseline="0" dirty="0" smtClean="0">
                          <a:latin typeface="Consolas" panose="020B0609020204030204" pitchFamily="49" charset="0"/>
                          <a:cs typeface="Consolas" panose="020B0609020204030204" pitchFamily="49" charset="0"/>
                        </a:rPr>
                        <a:t>–</a:t>
                      </a:r>
                      <a:r>
                        <a:rPr lang="en-US" baseline="0" dirty="0" err="1" smtClean="0">
                          <a:latin typeface="Consolas" panose="020B0609020204030204" pitchFamily="49" charset="0"/>
                          <a:cs typeface="Consolas" panose="020B0609020204030204" pitchFamily="49" charset="0"/>
                        </a:rPr>
                        <a:t>eq</a:t>
                      </a:r>
                      <a:r>
                        <a:rPr lang="en-US" baseline="0" dirty="0" smtClean="0">
                          <a:latin typeface="Consolas" panose="020B0609020204030204" pitchFamily="49" charset="0"/>
                          <a:cs typeface="Consolas" panose="020B0609020204030204" pitchFamily="49" charset="0"/>
                        </a:rPr>
                        <a:t> “Director” –or $_.Title -</a:t>
                      </a:r>
                      <a:r>
                        <a:rPr lang="en-US" baseline="0" dirty="0" err="1" smtClean="0">
                          <a:latin typeface="Consolas" panose="020B0609020204030204" pitchFamily="49" charset="0"/>
                          <a:cs typeface="Consolas" panose="020B0609020204030204" pitchFamily="49" charset="0"/>
                        </a:rPr>
                        <a:t>eq</a:t>
                      </a:r>
                      <a:r>
                        <a:rPr lang="en-US" baseline="0" dirty="0" smtClean="0">
                          <a:latin typeface="Consolas" panose="020B0609020204030204" pitchFamily="49" charset="0"/>
                          <a:cs typeface="Consolas" panose="020B0609020204030204" pitchFamily="49" charset="0"/>
                        </a:rPr>
                        <a:t> “Attorney” }</a:t>
                      </a:r>
                      <a:endParaRPr lang="en-US" dirty="0">
                        <a:latin typeface="Consolas" panose="020B0609020204030204" pitchFamily="49" charset="0"/>
                        <a:cs typeface="Consolas" panose="020B0609020204030204" pitchFamily="49" charset="0"/>
                      </a:endParaRPr>
                    </a:p>
                  </a:txBody>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dirty="0" smtClean="0"/>
                        <a:t>Lists all the users in the “Legal” department</a:t>
                      </a:r>
                      <a:r>
                        <a:rPr lang="en-US" baseline="0" dirty="0" smtClean="0"/>
                        <a:t> who have the title “Director” or “Attorney”</a:t>
                      </a:r>
                      <a:endParaRPr lang="en-US" dirty="0" smtClean="0"/>
                    </a:p>
                    <a:p>
                      <a:endParaRPr lang="en-US" dirty="0"/>
                    </a:p>
                  </a:txBody>
                  <a:tcPr/>
                </a:tc>
                <a:extLst>
                  <a:ext uri="{0D108BD9-81ED-4DB2-BD59-A6C34878D82A}">
                    <a16:rowId xmlns="" xmlns:a16="http://schemas.microsoft.com/office/drawing/2014/main" val="1097672994"/>
                  </a:ext>
                </a:extLst>
              </a:tr>
            </a:tbl>
          </a:graphicData>
        </a:graphic>
      </p:graphicFrame>
    </p:spTree>
    <p:extLst>
      <p:ext uri="{BB962C8B-B14F-4D97-AF65-F5344CB8AC3E}">
        <p14:creationId xmlns:p14="http://schemas.microsoft.com/office/powerpoint/2010/main" val="9768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Saving data</a:t>
            </a:r>
            <a:endParaRPr lang="en-US" dirty="0"/>
          </a:p>
        </p:txBody>
      </p:sp>
      <p:sp>
        <p:nvSpPr>
          <p:cNvPr id="3" name="Text Placeholder 2"/>
          <p:cNvSpPr>
            <a:spLocks noGrp="1"/>
          </p:cNvSpPr>
          <p:nvPr>
            <p:ph type="body" sz="quarter" idx="11"/>
          </p:nvPr>
        </p:nvSpPr>
        <p:spPr>
          <a:xfrm>
            <a:off x="274639" y="1212849"/>
            <a:ext cx="11889564" cy="1674305"/>
          </a:xfrm>
        </p:spPr>
        <p:txBody>
          <a:bodyPr/>
          <a:lstStyle/>
          <a:p>
            <a:pPr>
              <a:spcAft>
                <a:spcPts val="1200"/>
              </a:spcAft>
            </a:pPr>
            <a:r>
              <a:rPr lang="en-US" sz="3200" dirty="0" smtClean="0"/>
              <a:t>Scenario: I want to export a user list</a:t>
            </a:r>
          </a:p>
          <a:p>
            <a:r>
              <a:rPr lang="en-US" sz="2000" dirty="0" smtClean="0">
                <a:solidFill>
                  <a:schemeClr val="accent1"/>
                </a:solidFill>
              </a:rPr>
              <a:t>Get-</a:t>
            </a:r>
            <a:r>
              <a:rPr lang="en-US" sz="2000" dirty="0" err="1" smtClean="0">
                <a:solidFill>
                  <a:schemeClr val="accent1"/>
                </a:solidFill>
              </a:rPr>
              <a:t>MsolUser</a:t>
            </a:r>
            <a:r>
              <a:rPr lang="en-US" sz="2000" dirty="0" smtClean="0">
                <a:solidFill>
                  <a:schemeClr val="accent1"/>
                </a:solidFill>
              </a:rPr>
              <a:t> </a:t>
            </a:r>
            <a:r>
              <a:rPr lang="en-US" sz="2000" dirty="0">
                <a:solidFill>
                  <a:schemeClr val="accent1"/>
                </a:solidFill>
              </a:rPr>
              <a:t>| Select-Object </a:t>
            </a:r>
            <a:r>
              <a:rPr lang="en-US" sz="2000" dirty="0" err="1">
                <a:solidFill>
                  <a:schemeClr val="tx1"/>
                </a:solidFill>
              </a:rPr>
              <a:t>UserPrincipalName</a:t>
            </a:r>
            <a:r>
              <a:rPr lang="en-US" sz="2000" dirty="0">
                <a:solidFill>
                  <a:schemeClr val="tx1"/>
                </a:solidFill>
              </a:rPr>
              <a:t>, </a:t>
            </a:r>
            <a:r>
              <a:rPr lang="en-US" sz="2000" dirty="0" err="1">
                <a:solidFill>
                  <a:schemeClr val="tx1"/>
                </a:solidFill>
              </a:rPr>
              <a:t>FirstName</a:t>
            </a:r>
            <a:r>
              <a:rPr lang="en-US" sz="2000" dirty="0">
                <a:solidFill>
                  <a:schemeClr val="tx1"/>
                </a:solidFill>
              </a:rPr>
              <a:t>, </a:t>
            </a:r>
            <a:r>
              <a:rPr lang="en-US" sz="2000" dirty="0" err="1">
                <a:solidFill>
                  <a:schemeClr val="tx1"/>
                </a:solidFill>
              </a:rPr>
              <a:t>LastName</a:t>
            </a:r>
            <a:r>
              <a:rPr lang="en-US" sz="2000" dirty="0">
                <a:solidFill>
                  <a:schemeClr val="tx1"/>
                </a:solidFill>
              </a:rPr>
              <a:t>, </a:t>
            </a:r>
            <a:r>
              <a:rPr lang="en-US" sz="2000" dirty="0" err="1">
                <a:solidFill>
                  <a:schemeClr val="tx1"/>
                </a:solidFill>
              </a:rPr>
              <a:t>DisplayName</a:t>
            </a:r>
            <a:r>
              <a:rPr lang="en-US" sz="2000" dirty="0">
                <a:solidFill>
                  <a:schemeClr val="tx1"/>
                </a:solidFill>
              </a:rPr>
              <a:t>, Title, Department, Office, </a:t>
            </a:r>
            <a:r>
              <a:rPr lang="en-US" sz="2000" dirty="0" err="1">
                <a:solidFill>
                  <a:schemeClr val="tx1"/>
                </a:solidFill>
              </a:rPr>
              <a:t>PhoneNumber</a:t>
            </a:r>
            <a:r>
              <a:rPr lang="en-US" sz="2000" dirty="0">
                <a:solidFill>
                  <a:schemeClr val="tx1"/>
                </a:solidFill>
              </a:rPr>
              <a:t>, </a:t>
            </a:r>
            <a:r>
              <a:rPr lang="en-US" sz="2000" dirty="0" err="1">
                <a:solidFill>
                  <a:schemeClr val="tx1"/>
                </a:solidFill>
              </a:rPr>
              <a:t>StreetAddress</a:t>
            </a:r>
            <a:r>
              <a:rPr lang="en-US" sz="2000" dirty="0">
                <a:solidFill>
                  <a:schemeClr val="tx1"/>
                </a:solidFill>
              </a:rPr>
              <a:t>, City, State, </a:t>
            </a:r>
            <a:r>
              <a:rPr lang="en-US" sz="2000" dirty="0" err="1">
                <a:solidFill>
                  <a:schemeClr val="tx1"/>
                </a:solidFill>
              </a:rPr>
              <a:t>PostalCode</a:t>
            </a:r>
            <a:r>
              <a:rPr lang="en-US" sz="2000" dirty="0">
                <a:solidFill>
                  <a:schemeClr val="tx1"/>
                </a:solidFill>
              </a:rPr>
              <a:t>, Country, </a:t>
            </a:r>
            <a:r>
              <a:rPr lang="en-US" sz="2000" dirty="0" err="1">
                <a:solidFill>
                  <a:schemeClr val="tx1"/>
                </a:solidFill>
              </a:rPr>
              <a:t>LicenseAssignment</a:t>
            </a:r>
            <a:r>
              <a:rPr lang="en-US" sz="2000" dirty="0">
                <a:solidFill>
                  <a:schemeClr val="tx1"/>
                </a:solidFill>
              </a:rPr>
              <a:t>, </a:t>
            </a:r>
            <a:r>
              <a:rPr lang="en-US" sz="2000" dirty="0" err="1">
                <a:solidFill>
                  <a:schemeClr val="tx1"/>
                </a:solidFill>
              </a:rPr>
              <a:t>UsageLocation</a:t>
            </a:r>
            <a:r>
              <a:rPr lang="en-US" sz="2000" dirty="0">
                <a:solidFill>
                  <a:schemeClr val="tx1"/>
                </a:solidFill>
              </a:rPr>
              <a:t>, Password</a:t>
            </a:r>
            <a:r>
              <a:rPr lang="en-US" sz="2000" dirty="0">
                <a:solidFill>
                  <a:schemeClr val="accent1"/>
                </a:solidFill>
              </a:rPr>
              <a:t> | Export-Csv </a:t>
            </a:r>
            <a:r>
              <a:rPr lang="en-US" sz="2000" dirty="0">
                <a:solidFill>
                  <a:schemeClr val="tx1"/>
                </a:solidFill>
              </a:rPr>
              <a:t>C:\1_Demo\contosowest_users.csv </a:t>
            </a:r>
            <a:r>
              <a:rPr lang="en-US" sz="2000" dirty="0">
                <a:solidFill>
                  <a:schemeClr val="accent1"/>
                </a:solidFill>
              </a:rPr>
              <a:t>-</a:t>
            </a:r>
            <a:r>
              <a:rPr lang="en-US" sz="2000" dirty="0" err="1">
                <a:solidFill>
                  <a:schemeClr val="accent1"/>
                </a:solidFill>
              </a:rPr>
              <a:t>NoTypeInformation</a:t>
            </a:r>
            <a:r>
              <a:rPr lang="en-US" sz="2000" dirty="0">
                <a:solidFill>
                  <a:schemeClr val="accent1"/>
                </a:solidFill>
              </a:rPr>
              <a:t> </a:t>
            </a:r>
          </a:p>
        </p:txBody>
      </p:sp>
      <p:graphicFrame>
        <p:nvGraphicFramePr>
          <p:cNvPr id="5" name="Table 4"/>
          <p:cNvGraphicFramePr>
            <a:graphicFrameLocks noGrp="1"/>
          </p:cNvGraphicFramePr>
          <p:nvPr>
            <p:extLst/>
          </p:nvPr>
        </p:nvGraphicFramePr>
        <p:xfrm>
          <a:off x="731837" y="4106862"/>
          <a:ext cx="10744200" cy="2026920"/>
        </p:xfrm>
        <a:graphic>
          <a:graphicData uri="http://schemas.openxmlformats.org/drawingml/2006/table">
            <a:tbl>
              <a:tblPr firstRow="1" bandRow="1">
                <a:tableStyleId>{5C22544A-7EE6-4342-B048-85BDC9FD1C3A}</a:tableStyleId>
              </a:tblPr>
              <a:tblGrid>
                <a:gridCol w="3200400">
                  <a:extLst>
                    <a:ext uri="{9D8B030D-6E8A-4147-A177-3AD203B41FA5}">
                      <a16:colId xmlns="" xmlns:a16="http://schemas.microsoft.com/office/drawing/2014/main" val="818602203"/>
                    </a:ext>
                  </a:extLst>
                </a:gridCol>
                <a:gridCol w="7543800">
                  <a:extLst>
                    <a:ext uri="{9D8B030D-6E8A-4147-A177-3AD203B41FA5}">
                      <a16:colId xmlns="" xmlns:a16="http://schemas.microsoft.com/office/drawing/2014/main" val="2246556327"/>
                    </a:ext>
                  </a:extLst>
                </a:gridCol>
              </a:tblGrid>
              <a:tr h="370840">
                <a:tc>
                  <a:txBody>
                    <a:bodyPr/>
                    <a:lstStyle/>
                    <a:p>
                      <a:r>
                        <a:rPr lang="en-US" dirty="0" err="1" smtClean="0"/>
                        <a:t>Cmdlet</a:t>
                      </a:r>
                      <a:endParaRPr lang="en-US" dirty="0"/>
                    </a:p>
                  </a:txBody>
                  <a:tcPr/>
                </a:tc>
                <a:tc>
                  <a:txBody>
                    <a:bodyPr/>
                    <a:lstStyle/>
                    <a:p>
                      <a:r>
                        <a:rPr lang="en-US" dirty="0" smtClean="0"/>
                        <a:t>Description</a:t>
                      </a:r>
                      <a:endParaRPr lang="en-US" dirty="0" smtClean="0">
                        <a:effectLst/>
                      </a:endParaRPr>
                    </a:p>
                  </a:txBody>
                  <a:tcPr/>
                </a:tc>
                <a:extLst>
                  <a:ext uri="{0D108BD9-81ED-4DB2-BD59-A6C34878D82A}">
                    <a16:rowId xmlns="" xmlns:a16="http://schemas.microsoft.com/office/drawing/2014/main" val="100826226"/>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dirty="0" smtClean="0">
                          <a:latin typeface="Consolas" panose="020B0609020204030204" pitchFamily="49" charset="0"/>
                          <a:cs typeface="Consolas" panose="020B0609020204030204" pitchFamily="49" charset="0"/>
                        </a:rPr>
                        <a:t>Select-Object</a:t>
                      </a:r>
                    </a:p>
                  </a:txBody>
                  <a:tcPr/>
                </a:tc>
                <a:tc>
                  <a:txBody>
                    <a:bodyPr/>
                    <a:lstStyle/>
                    <a:p>
                      <a:r>
                        <a:rPr lang="en-US" dirty="0" smtClean="0"/>
                        <a:t>Provides a loop to perform an</a:t>
                      </a:r>
                      <a:r>
                        <a:rPr lang="en-US" baseline="0" dirty="0" smtClean="0"/>
                        <a:t> action on each item in a collection.</a:t>
                      </a:r>
                      <a:endParaRPr lang="en-US" dirty="0"/>
                    </a:p>
                  </a:txBody>
                  <a:tcPr/>
                </a:tc>
                <a:extLst>
                  <a:ext uri="{0D108BD9-81ED-4DB2-BD59-A6C34878D82A}">
                    <a16:rowId xmlns="" xmlns:a16="http://schemas.microsoft.com/office/drawing/2014/main" val="2691673840"/>
                  </a:ext>
                </a:extLst>
              </a:tr>
              <a:tr h="370840">
                <a:tc>
                  <a:txBody>
                    <a:bodyPr/>
                    <a:lstStyle/>
                    <a:p>
                      <a:r>
                        <a:rPr lang="en-US" dirty="0" smtClean="0">
                          <a:latin typeface="Consolas" panose="020B0609020204030204" pitchFamily="49" charset="0"/>
                          <a:cs typeface="Consolas" panose="020B0609020204030204" pitchFamily="49" charset="0"/>
                        </a:rPr>
                        <a:t>Export-Csv</a:t>
                      </a:r>
                      <a:endParaRPr lang="en-US" dirty="0">
                        <a:latin typeface="Consolas" panose="020B0609020204030204" pitchFamily="49" charset="0"/>
                        <a:cs typeface="Consolas" panose="020B0609020204030204" pitchFamily="49" charset="0"/>
                      </a:endParaRPr>
                    </a:p>
                  </a:txBody>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dirty="0" smtClean="0"/>
                        <a:t>Exports</a:t>
                      </a:r>
                      <a:r>
                        <a:rPr lang="en-US" baseline="0" dirty="0" smtClean="0"/>
                        <a:t> data into a CSV file</a:t>
                      </a:r>
                      <a:endParaRPr lang="en-US" dirty="0" smtClean="0"/>
                    </a:p>
                  </a:txBody>
                  <a:tcPr/>
                </a:tc>
                <a:extLst>
                  <a:ext uri="{0D108BD9-81ED-4DB2-BD59-A6C34878D82A}">
                    <a16:rowId xmlns="" xmlns:a16="http://schemas.microsoft.com/office/drawing/2014/main" val="1816591526"/>
                  </a:ext>
                </a:extLst>
              </a:tr>
              <a:tr h="370840">
                <a:tc>
                  <a:txBody>
                    <a:bodyPr/>
                    <a:lstStyle/>
                    <a:p>
                      <a:r>
                        <a:rPr lang="en-US" dirty="0" smtClean="0">
                          <a:latin typeface="Consolas" panose="020B0609020204030204" pitchFamily="49" charset="0"/>
                          <a:cs typeface="Consolas" panose="020B0609020204030204" pitchFamily="49" charset="0"/>
                        </a:rPr>
                        <a:t>-</a:t>
                      </a:r>
                      <a:r>
                        <a:rPr lang="en-US" dirty="0" err="1" smtClean="0">
                          <a:latin typeface="Consolas" panose="020B0609020204030204" pitchFamily="49" charset="0"/>
                          <a:cs typeface="Consolas" panose="020B0609020204030204" pitchFamily="49" charset="0"/>
                        </a:rPr>
                        <a:t>NoTypeInformation</a:t>
                      </a:r>
                      <a:endParaRPr lang="en-US" dirty="0">
                        <a:latin typeface="Consolas" panose="020B0609020204030204" pitchFamily="49" charset="0"/>
                        <a:cs typeface="Consolas" panose="020B0609020204030204" pitchFamily="49" charset="0"/>
                      </a:endParaRPr>
                    </a:p>
                  </a:txBody>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dirty="0" smtClean="0">
                          <a:effectLst/>
                        </a:rPr>
                        <a:t>Omits the type information from the CSV file which is</a:t>
                      </a:r>
                      <a:r>
                        <a:rPr lang="en-US" baseline="0" dirty="0" smtClean="0">
                          <a:effectLst/>
                        </a:rPr>
                        <a:t> there</a:t>
                      </a:r>
                      <a:r>
                        <a:rPr lang="en-US" dirty="0" smtClean="0">
                          <a:effectLst/>
                        </a:rPr>
                        <a:t>. By default, the first line of the CSV file contains "#TYPE " followed by the fully-qualified name of the type of the object</a:t>
                      </a:r>
                      <a:endParaRPr lang="en-US" dirty="0" smtClean="0"/>
                    </a:p>
                  </a:txBody>
                  <a:tcPr/>
                </a:tc>
                <a:extLst>
                  <a:ext uri="{0D108BD9-81ED-4DB2-BD59-A6C34878D82A}">
                    <a16:rowId xmlns="" xmlns:a16="http://schemas.microsoft.com/office/drawing/2014/main" val="2731676691"/>
                  </a:ext>
                </a:extLst>
              </a:tr>
            </a:tbl>
          </a:graphicData>
        </a:graphic>
      </p:graphicFrame>
    </p:spTree>
    <p:extLst>
      <p:ext uri="{BB962C8B-B14F-4D97-AF65-F5344CB8AC3E}">
        <p14:creationId xmlns:p14="http://schemas.microsoft.com/office/powerpoint/2010/main" val="30547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functionality</a:t>
            </a:r>
            <a:endParaRPr lang="en-US" dirty="0"/>
          </a:p>
        </p:txBody>
      </p:sp>
      <p:sp>
        <p:nvSpPr>
          <p:cNvPr id="3" name="Text Placeholder 2"/>
          <p:cNvSpPr>
            <a:spLocks noGrp="1"/>
          </p:cNvSpPr>
          <p:nvPr>
            <p:ph type="body" sz="quarter" idx="11"/>
          </p:nvPr>
        </p:nvSpPr>
        <p:spPr>
          <a:xfrm>
            <a:off x="274639" y="1212849"/>
            <a:ext cx="11889564" cy="1071062"/>
          </a:xfrm>
        </p:spPr>
        <p:txBody>
          <a:bodyPr/>
          <a:lstStyle/>
          <a:p>
            <a:pPr>
              <a:spcAft>
                <a:spcPts val="1200"/>
              </a:spcAft>
            </a:pPr>
            <a:r>
              <a:rPr lang="en-US" sz="3200" dirty="0" smtClean="0"/>
              <a:t>PowerShell enables access to more advanced settings that are not available in the admin center.</a:t>
            </a:r>
            <a:endParaRPr lang="en-US" sz="3200" dirty="0"/>
          </a:p>
        </p:txBody>
      </p:sp>
      <p:graphicFrame>
        <p:nvGraphicFramePr>
          <p:cNvPr id="5" name="Table 4"/>
          <p:cNvGraphicFramePr>
            <a:graphicFrameLocks noGrp="1"/>
          </p:cNvGraphicFramePr>
          <p:nvPr>
            <p:extLst/>
          </p:nvPr>
        </p:nvGraphicFramePr>
        <p:xfrm>
          <a:off x="731837" y="2791142"/>
          <a:ext cx="10744200" cy="3296920"/>
        </p:xfrm>
        <a:graphic>
          <a:graphicData uri="http://schemas.openxmlformats.org/drawingml/2006/table">
            <a:tbl>
              <a:tblPr firstRow="1" bandRow="1">
                <a:tableStyleId>{5C22544A-7EE6-4342-B048-85BDC9FD1C3A}</a:tableStyleId>
              </a:tblPr>
              <a:tblGrid>
                <a:gridCol w="4495800">
                  <a:extLst>
                    <a:ext uri="{9D8B030D-6E8A-4147-A177-3AD203B41FA5}">
                      <a16:colId xmlns="" xmlns:a16="http://schemas.microsoft.com/office/drawing/2014/main" val="818602203"/>
                    </a:ext>
                  </a:extLst>
                </a:gridCol>
                <a:gridCol w="6248400">
                  <a:extLst>
                    <a:ext uri="{9D8B030D-6E8A-4147-A177-3AD203B41FA5}">
                      <a16:colId xmlns="" xmlns:a16="http://schemas.microsoft.com/office/drawing/2014/main" val="2246556327"/>
                    </a:ext>
                  </a:extLst>
                </a:gridCol>
              </a:tblGrid>
              <a:tr h="370840">
                <a:tc>
                  <a:txBody>
                    <a:bodyPr/>
                    <a:lstStyle/>
                    <a:p>
                      <a:r>
                        <a:rPr lang="en-US" dirty="0" err="1" smtClean="0"/>
                        <a:t>Cmdlet</a:t>
                      </a:r>
                      <a:endParaRPr lang="en-US" dirty="0"/>
                    </a:p>
                  </a:txBody>
                  <a:tcPr/>
                </a:tc>
                <a:tc>
                  <a:txBody>
                    <a:bodyPr/>
                    <a:lstStyle/>
                    <a:p>
                      <a:r>
                        <a:rPr lang="en-US" dirty="0" smtClean="0"/>
                        <a:t>Description</a:t>
                      </a:r>
                      <a:endParaRPr lang="en-US" dirty="0" smtClean="0">
                        <a:effectLst/>
                      </a:endParaRPr>
                    </a:p>
                  </a:txBody>
                  <a:tcPr/>
                </a:tc>
                <a:extLst>
                  <a:ext uri="{0D108BD9-81ED-4DB2-BD59-A6C34878D82A}">
                    <a16:rowId xmlns="" xmlns:a16="http://schemas.microsoft.com/office/drawing/2014/main" val="100826226"/>
                  </a:ext>
                </a:extLst>
              </a:tr>
              <a:tr h="370840">
                <a:tc>
                  <a:txBody>
                    <a:bodyPr/>
                    <a:lstStyle/>
                    <a:p>
                      <a:r>
                        <a:rPr lang="en-US" sz="1800" kern="1200" dirty="0" smtClean="0">
                          <a:solidFill>
                            <a:schemeClr val="dk1"/>
                          </a:solidFill>
                          <a:effectLst/>
                          <a:latin typeface="+mn-lt"/>
                          <a:ea typeface="+mn-ea"/>
                          <a:cs typeface="+mn-cs"/>
                        </a:rPr>
                        <a:t>Set-</a:t>
                      </a:r>
                      <a:r>
                        <a:rPr lang="en-US" sz="1800" kern="1200" dirty="0" err="1" smtClean="0">
                          <a:solidFill>
                            <a:schemeClr val="dk1"/>
                          </a:solidFill>
                          <a:effectLst/>
                          <a:latin typeface="+mn-lt"/>
                          <a:ea typeface="+mn-ea"/>
                          <a:cs typeface="+mn-cs"/>
                        </a:rPr>
                        <a:t>CsMeetingConfiguration</a:t>
                      </a:r>
                      <a:r>
                        <a:rPr lang="en-US" sz="1800" kern="1200" dirty="0" smtClean="0">
                          <a:solidFill>
                            <a:schemeClr val="dk1"/>
                          </a:solidFill>
                          <a:effectLst/>
                          <a:latin typeface="+mn-lt"/>
                          <a:ea typeface="+mn-ea"/>
                          <a:cs typeface="+mn-cs"/>
                        </a:rPr>
                        <a:t> </a:t>
                      </a:r>
                    </a:p>
                    <a:p>
                      <a:r>
                        <a:rPr lang="en-US" sz="1800" kern="1200" dirty="0" smtClean="0">
                          <a:solidFill>
                            <a:schemeClr val="dk1"/>
                          </a:solidFill>
                          <a:effectLst/>
                          <a:latin typeface="+mn-lt"/>
                          <a:ea typeface="+mn-ea"/>
                          <a:cs typeface="+mn-cs"/>
                        </a:rPr>
                        <a:t>-</a:t>
                      </a:r>
                      <a:r>
                        <a:rPr lang="en-US" sz="1800" kern="1200" dirty="0" err="1" smtClean="0">
                          <a:solidFill>
                            <a:schemeClr val="dk1"/>
                          </a:solidFill>
                          <a:effectLst/>
                          <a:latin typeface="+mn-lt"/>
                          <a:ea typeface="+mn-ea"/>
                          <a:cs typeface="+mn-cs"/>
                        </a:rPr>
                        <a:t>AdmitAnonymousUsersByDefault</a:t>
                      </a:r>
                      <a:r>
                        <a:rPr lang="en-US" sz="1800" kern="1200" dirty="0" smtClean="0">
                          <a:solidFill>
                            <a:schemeClr val="dk1"/>
                          </a:solidFill>
                          <a:effectLst/>
                          <a:latin typeface="+mn-lt"/>
                          <a:ea typeface="+mn-ea"/>
                          <a:cs typeface="+mn-cs"/>
                        </a:rPr>
                        <a:t> $False </a:t>
                      </a:r>
                    </a:p>
                    <a:p>
                      <a:r>
                        <a:rPr lang="en-US" sz="1800" kern="1200" dirty="0" smtClean="0">
                          <a:solidFill>
                            <a:schemeClr val="dk1"/>
                          </a:solidFill>
                          <a:effectLst/>
                          <a:latin typeface="+mn-lt"/>
                          <a:ea typeface="+mn-ea"/>
                          <a:cs typeface="+mn-cs"/>
                        </a:rPr>
                        <a:t>-</a:t>
                      </a:r>
                      <a:r>
                        <a:rPr lang="en-US" sz="1800" kern="1200" dirty="0" err="1" smtClean="0">
                          <a:solidFill>
                            <a:schemeClr val="dk1"/>
                          </a:solidFill>
                          <a:effectLst/>
                          <a:latin typeface="+mn-lt"/>
                          <a:ea typeface="+mn-ea"/>
                          <a:cs typeface="+mn-cs"/>
                        </a:rPr>
                        <a:t>AllowConferenceRecording</a:t>
                      </a:r>
                      <a:r>
                        <a:rPr lang="en-US" sz="1800" kern="1200" dirty="0" smtClean="0">
                          <a:solidFill>
                            <a:schemeClr val="dk1"/>
                          </a:solidFill>
                          <a:effectLst/>
                          <a:latin typeface="+mn-lt"/>
                          <a:ea typeface="+mn-ea"/>
                          <a:cs typeface="+mn-cs"/>
                        </a:rPr>
                        <a:t> $False </a:t>
                      </a:r>
                    </a:p>
                    <a:p>
                      <a:r>
                        <a:rPr lang="en-US" sz="1800" kern="1200" dirty="0" smtClean="0">
                          <a:solidFill>
                            <a:schemeClr val="dk1"/>
                          </a:solidFill>
                          <a:effectLst/>
                          <a:latin typeface="+mn-lt"/>
                          <a:ea typeface="+mn-ea"/>
                          <a:cs typeface="+mn-cs"/>
                        </a:rPr>
                        <a:t>-</a:t>
                      </a:r>
                      <a:r>
                        <a:rPr lang="en-US" sz="1800" kern="1200" dirty="0" err="1" smtClean="0">
                          <a:solidFill>
                            <a:schemeClr val="dk1"/>
                          </a:solidFill>
                          <a:effectLst/>
                          <a:latin typeface="+mn-lt"/>
                          <a:ea typeface="+mn-ea"/>
                          <a:cs typeface="+mn-cs"/>
                        </a:rPr>
                        <a:t>DesignateAsPresenter</a:t>
                      </a:r>
                      <a:r>
                        <a:rPr lang="en-US" sz="1800" kern="1200" dirty="0" smtClean="0">
                          <a:solidFill>
                            <a:schemeClr val="dk1"/>
                          </a:solidFill>
                          <a:effectLst/>
                          <a:latin typeface="+mn-lt"/>
                          <a:ea typeface="+mn-ea"/>
                          <a:cs typeface="+mn-cs"/>
                        </a:rPr>
                        <a:t> "None"</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Disabled the following:</a:t>
                      </a:r>
                    </a:p>
                    <a:p>
                      <a:pPr marL="285750" indent="-285750">
                        <a:buFontTx/>
                        <a:buChar char="-"/>
                      </a:pPr>
                      <a:r>
                        <a:rPr lang="en-US" dirty="0" smtClean="0"/>
                        <a:t>Anonymous</a:t>
                      </a:r>
                      <a:r>
                        <a:rPr lang="en-US" baseline="0" dirty="0" smtClean="0"/>
                        <a:t> users to gain automatic entrance to the meeting</a:t>
                      </a:r>
                    </a:p>
                    <a:p>
                      <a:pPr marL="285750" indent="-285750">
                        <a:buFontTx/>
                        <a:buChar char="-"/>
                      </a:pPr>
                      <a:r>
                        <a:rPr lang="en-US" baseline="0" dirty="0" smtClean="0"/>
                        <a:t>Attendees to record the meeting</a:t>
                      </a:r>
                    </a:p>
                    <a:p>
                      <a:pPr marL="285750" indent="-285750">
                        <a:buFontTx/>
                        <a:buChar char="-"/>
                      </a:pPr>
                      <a:r>
                        <a:rPr lang="en-US" baseline="0" dirty="0" smtClean="0"/>
                        <a:t>All users from your organization to be designated as presenters when they join the meeting</a:t>
                      </a:r>
                      <a:endParaRPr lang="en-US" dirty="0"/>
                    </a:p>
                  </a:txBody>
                  <a:tcPr/>
                </a:tc>
                <a:extLst>
                  <a:ext uri="{0D108BD9-81ED-4DB2-BD59-A6C34878D82A}">
                    <a16:rowId xmlns="" xmlns:a16="http://schemas.microsoft.com/office/drawing/2014/main" val="3231615034"/>
                  </a:ext>
                </a:extLst>
              </a:tr>
              <a:tr h="37084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Set-</a:t>
                      </a:r>
                      <a:r>
                        <a:rPr lang="en-US" sz="1800" kern="1200" dirty="0" err="1" smtClean="0">
                          <a:solidFill>
                            <a:schemeClr val="dk1"/>
                          </a:solidFill>
                          <a:effectLst/>
                          <a:latin typeface="+mn-lt"/>
                          <a:ea typeface="+mn-ea"/>
                          <a:cs typeface="+mn-cs"/>
                        </a:rPr>
                        <a:t>CsMeetingConfiguration</a:t>
                      </a:r>
                      <a:r>
                        <a:rPr lang="en-US" sz="1800" kern="1200" dirty="0" smtClean="0">
                          <a:solidFill>
                            <a:schemeClr val="dk1"/>
                          </a:solidFill>
                          <a:effectLst/>
                          <a:latin typeface="+mn-lt"/>
                          <a:ea typeface="+mn-ea"/>
                          <a:cs typeface="+mn-cs"/>
                        </a:rPr>
                        <a:t> </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r>
                        <a:rPr lang="en-US" sz="1800" kern="1200" dirty="0" err="1" smtClean="0">
                          <a:solidFill>
                            <a:schemeClr val="dk1"/>
                          </a:solidFill>
                          <a:effectLst/>
                          <a:latin typeface="+mn-lt"/>
                          <a:ea typeface="+mn-ea"/>
                          <a:cs typeface="+mn-cs"/>
                        </a:rPr>
                        <a:t>AdmitAnonymousUsersByDefault</a:t>
                      </a:r>
                      <a:r>
                        <a:rPr lang="en-US" sz="1800" kern="1200" dirty="0" smtClean="0">
                          <a:solidFill>
                            <a:schemeClr val="dk1"/>
                          </a:solidFill>
                          <a:effectLst/>
                          <a:latin typeface="+mn-lt"/>
                          <a:ea typeface="+mn-ea"/>
                          <a:cs typeface="+mn-cs"/>
                        </a:rPr>
                        <a:t> $True </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r>
                        <a:rPr lang="en-US" sz="1800" kern="1200" dirty="0" err="1" smtClean="0">
                          <a:solidFill>
                            <a:schemeClr val="dk1"/>
                          </a:solidFill>
                          <a:effectLst/>
                          <a:latin typeface="+mn-lt"/>
                          <a:ea typeface="+mn-ea"/>
                          <a:cs typeface="+mn-cs"/>
                        </a:rPr>
                        <a:t>AllowConferenceRecording</a:t>
                      </a:r>
                      <a:r>
                        <a:rPr lang="en-US" sz="1800" kern="1200" dirty="0" smtClean="0">
                          <a:solidFill>
                            <a:schemeClr val="dk1"/>
                          </a:solidFill>
                          <a:effectLst/>
                          <a:latin typeface="+mn-lt"/>
                          <a:ea typeface="+mn-ea"/>
                          <a:cs typeface="+mn-cs"/>
                        </a:rPr>
                        <a:t> $True </a:t>
                      </a:r>
                    </a:p>
                    <a:p>
                      <a:pPr marL="0" marR="0" indent="0" algn="l" defTabSz="932742"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t>
                      </a:r>
                      <a:r>
                        <a:rPr lang="en-US" sz="1800" kern="1200" dirty="0" err="1" smtClean="0">
                          <a:solidFill>
                            <a:schemeClr val="dk1"/>
                          </a:solidFill>
                          <a:effectLst/>
                          <a:latin typeface="+mn-lt"/>
                          <a:ea typeface="+mn-ea"/>
                          <a:cs typeface="+mn-cs"/>
                        </a:rPr>
                        <a:t>DesignateAsPresenter</a:t>
                      </a:r>
                      <a:r>
                        <a:rPr lang="en-US" sz="1800" kern="1200" dirty="0" smtClean="0">
                          <a:solidFill>
                            <a:schemeClr val="dk1"/>
                          </a:solidFill>
                          <a:effectLst/>
                          <a:latin typeface="+mn-lt"/>
                          <a:ea typeface="+mn-ea"/>
                          <a:cs typeface="+mn-cs"/>
                        </a:rPr>
                        <a:t> "Company"</a:t>
                      </a:r>
                      <a:endParaRPr lang="en-US" dirty="0" smtClean="0">
                        <a:latin typeface="Consolas" panose="020B0609020204030204" pitchFamily="49" charset="0"/>
                        <a:cs typeface="Consolas" panose="020B0609020204030204" pitchFamily="49" charset="0"/>
                      </a:endParaRPr>
                    </a:p>
                  </a:txBody>
                  <a:tcPr/>
                </a:tc>
                <a:tc>
                  <a:txBody>
                    <a:bodyPr/>
                    <a:lstStyle/>
                    <a:p>
                      <a:r>
                        <a:rPr lang="en-US" dirty="0" smtClean="0"/>
                        <a:t>Enables the above.</a:t>
                      </a:r>
                      <a:endParaRPr lang="en-US" dirty="0"/>
                    </a:p>
                  </a:txBody>
                  <a:tcPr/>
                </a:tc>
                <a:extLst>
                  <a:ext uri="{0D108BD9-81ED-4DB2-BD59-A6C34878D82A}">
                    <a16:rowId xmlns="" xmlns:a16="http://schemas.microsoft.com/office/drawing/2014/main" val="2691673840"/>
                  </a:ext>
                </a:extLst>
              </a:tr>
            </a:tbl>
          </a:graphicData>
        </a:graphic>
      </p:graphicFrame>
    </p:spTree>
    <p:extLst>
      <p:ext uri="{BB962C8B-B14F-4D97-AF65-F5344CB8AC3E}">
        <p14:creationId xmlns:p14="http://schemas.microsoft.com/office/powerpoint/2010/main" val="24511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session</a:t>
            </a:r>
            <a:endParaRPr lang="en-US" dirty="0"/>
          </a:p>
        </p:txBody>
      </p:sp>
      <p:sp>
        <p:nvSpPr>
          <p:cNvPr id="3" name="Text Placeholder 2"/>
          <p:cNvSpPr>
            <a:spLocks noGrp="1"/>
          </p:cNvSpPr>
          <p:nvPr>
            <p:ph type="body" sz="quarter" idx="11"/>
          </p:nvPr>
        </p:nvSpPr>
        <p:spPr>
          <a:xfrm>
            <a:off x="274639" y="1212849"/>
            <a:ext cx="11889564" cy="3040832"/>
          </a:xfrm>
        </p:spPr>
        <p:txBody>
          <a:bodyPr/>
          <a:lstStyle/>
          <a:p>
            <a:pPr>
              <a:spcAft>
                <a:spcPts val="1200"/>
              </a:spcAft>
            </a:pPr>
            <a:r>
              <a:rPr lang="en-US" sz="3200" dirty="0" smtClean="0"/>
              <a:t>Closing the PowerShell window may leave your remote connections remain active for the next 15 minutes or so.</a:t>
            </a:r>
          </a:p>
          <a:p>
            <a:pPr>
              <a:spcAft>
                <a:spcPts val="1200"/>
              </a:spcAft>
            </a:pPr>
            <a:r>
              <a:rPr lang="en-US" sz="3200" dirty="0" smtClean="0"/>
              <a:t>Closing your remote sessions properly will ensure that you have the maximum number of connections available for you tenant.</a:t>
            </a:r>
          </a:p>
          <a:p>
            <a:endParaRPr lang="en-US" dirty="0"/>
          </a:p>
        </p:txBody>
      </p:sp>
      <p:graphicFrame>
        <p:nvGraphicFramePr>
          <p:cNvPr id="5" name="Table 4"/>
          <p:cNvGraphicFramePr>
            <a:graphicFrameLocks noGrp="1"/>
          </p:cNvGraphicFramePr>
          <p:nvPr>
            <p:extLst/>
          </p:nvPr>
        </p:nvGraphicFramePr>
        <p:xfrm>
          <a:off x="731837" y="3725862"/>
          <a:ext cx="10744200" cy="2225040"/>
        </p:xfrm>
        <a:graphic>
          <a:graphicData uri="http://schemas.openxmlformats.org/drawingml/2006/table">
            <a:tbl>
              <a:tblPr firstRow="1" bandRow="1">
                <a:tableStyleId>{5C22544A-7EE6-4342-B048-85BDC9FD1C3A}</a:tableStyleId>
              </a:tblPr>
              <a:tblGrid>
                <a:gridCol w="4495800">
                  <a:extLst>
                    <a:ext uri="{9D8B030D-6E8A-4147-A177-3AD203B41FA5}">
                      <a16:colId xmlns="" xmlns:a16="http://schemas.microsoft.com/office/drawing/2014/main" val="818602203"/>
                    </a:ext>
                  </a:extLst>
                </a:gridCol>
                <a:gridCol w="6248400">
                  <a:extLst>
                    <a:ext uri="{9D8B030D-6E8A-4147-A177-3AD203B41FA5}">
                      <a16:colId xmlns="" xmlns:a16="http://schemas.microsoft.com/office/drawing/2014/main" val="2246556327"/>
                    </a:ext>
                  </a:extLst>
                </a:gridCol>
              </a:tblGrid>
              <a:tr h="370840">
                <a:tc>
                  <a:txBody>
                    <a:bodyPr/>
                    <a:lstStyle/>
                    <a:p>
                      <a:r>
                        <a:rPr lang="en-US" dirty="0" err="1" smtClean="0"/>
                        <a:t>Cmdlet</a:t>
                      </a:r>
                      <a:endParaRPr lang="en-US" dirty="0"/>
                    </a:p>
                  </a:txBody>
                  <a:tcPr/>
                </a:tc>
                <a:tc>
                  <a:txBody>
                    <a:bodyPr/>
                    <a:lstStyle/>
                    <a:p>
                      <a:r>
                        <a:rPr lang="en-US" dirty="0" smtClean="0"/>
                        <a:t>Description</a:t>
                      </a:r>
                      <a:endParaRPr lang="en-US" dirty="0" smtClean="0">
                        <a:effectLst/>
                      </a:endParaRPr>
                    </a:p>
                  </a:txBody>
                  <a:tcPr/>
                </a:tc>
                <a:extLst>
                  <a:ext uri="{0D108BD9-81ED-4DB2-BD59-A6C34878D82A}">
                    <a16:rowId xmlns="" xmlns:a16="http://schemas.microsoft.com/office/drawing/2014/main" val="100826226"/>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PSSession</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Lists the number of</a:t>
                      </a:r>
                      <a:r>
                        <a:rPr lang="en-US" baseline="0" dirty="0" smtClean="0"/>
                        <a:t> remote sessions that you have active.</a:t>
                      </a:r>
                      <a:endParaRPr lang="en-US" dirty="0"/>
                    </a:p>
                  </a:txBody>
                  <a:tcPr/>
                </a:tc>
                <a:extLst>
                  <a:ext uri="{0D108BD9-81ED-4DB2-BD59-A6C34878D82A}">
                    <a16:rowId xmlns="" xmlns:a16="http://schemas.microsoft.com/office/drawing/2014/main" val="3231615034"/>
                  </a:ext>
                </a:extLst>
              </a:tr>
              <a:tr h="370840">
                <a:tc>
                  <a:txBody>
                    <a:bodyPr/>
                    <a:lstStyle/>
                    <a:p>
                      <a:r>
                        <a:rPr lang="en-US" dirty="0" smtClean="0">
                          <a:latin typeface="Consolas" panose="020B0609020204030204" pitchFamily="49" charset="0"/>
                          <a:cs typeface="Consolas" panose="020B0609020204030204" pitchFamily="49" charset="0"/>
                        </a:rPr>
                        <a:t>Remove-</a:t>
                      </a:r>
                      <a:r>
                        <a:rPr lang="en-US" dirty="0" err="1" smtClean="0">
                          <a:latin typeface="Consolas" panose="020B0609020204030204" pitchFamily="49" charset="0"/>
                          <a:cs typeface="Consolas" panose="020B0609020204030204" pitchFamily="49" charset="0"/>
                        </a:rPr>
                        <a:t>PSSession</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lyncSession</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Closes the Lync remote session.</a:t>
                      </a:r>
                      <a:endParaRPr lang="en-US" dirty="0"/>
                    </a:p>
                  </a:txBody>
                  <a:tcPr/>
                </a:tc>
                <a:extLst>
                  <a:ext uri="{0D108BD9-81ED-4DB2-BD59-A6C34878D82A}">
                    <a16:rowId xmlns="" xmlns:a16="http://schemas.microsoft.com/office/drawing/2014/main" val="3411877505"/>
                  </a:ext>
                </a:extLst>
              </a:tr>
              <a:tr h="370840">
                <a:tc>
                  <a:txBody>
                    <a:bodyPr/>
                    <a:lstStyle/>
                    <a:p>
                      <a:r>
                        <a:rPr lang="en-US" dirty="0" smtClean="0">
                          <a:latin typeface="Consolas" panose="020B0609020204030204" pitchFamily="49" charset="0"/>
                          <a:cs typeface="Consolas" panose="020B0609020204030204" pitchFamily="49" charset="0"/>
                        </a:rPr>
                        <a:t>Remove-</a:t>
                      </a:r>
                      <a:r>
                        <a:rPr lang="en-US" dirty="0" err="1" smtClean="0">
                          <a:latin typeface="Consolas" panose="020B0609020204030204" pitchFamily="49" charset="0"/>
                          <a:cs typeface="Consolas" panose="020B0609020204030204" pitchFamily="49" charset="0"/>
                        </a:rPr>
                        <a:t>PSSession</a:t>
                      </a:r>
                      <a:r>
                        <a:rPr lang="en-US" dirty="0" smtClean="0">
                          <a:latin typeface="Consolas" panose="020B0609020204030204" pitchFamily="49" charset="0"/>
                          <a:cs typeface="Consolas" panose="020B0609020204030204" pitchFamily="49" charset="0"/>
                        </a:rPr>
                        <a:t> $</a:t>
                      </a:r>
                      <a:r>
                        <a:rPr lang="en-US" dirty="0" err="1" smtClean="0">
                          <a:latin typeface="Consolas" panose="020B0609020204030204" pitchFamily="49" charset="0"/>
                          <a:cs typeface="Consolas" panose="020B0609020204030204" pitchFamily="49" charset="0"/>
                        </a:rPr>
                        <a:t>exchangeSession</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Closes the</a:t>
                      </a:r>
                      <a:r>
                        <a:rPr lang="en-US" baseline="0" dirty="0" smtClean="0"/>
                        <a:t> Exchange remote session.</a:t>
                      </a:r>
                      <a:endParaRPr lang="en-US" dirty="0"/>
                    </a:p>
                  </a:txBody>
                  <a:tcPr/>
                </a:tc>
                <a:extLst>
                  <a:ext uri="{0D108BD9-81ED-4DB2-BD59-A6C34878D82A}">
                    <a16:rowId xmlns="" xmlns:a16="http://schemas.microsoft.com/office/drawing/2014/main" val="2303660663"/>
                  </a:ext>
                </a:extLst>
              </a:tr>
              <a:tr h="370840">
                <a:tc>
                  <a:txBody>
                    <a:bodyPr/>
                    <a:lstStyle/>
                    <a:p>
                      <a:r>
                        <a:rPr lang="en-US" dirty="0" smtClean="0">
                          <a:latin typeface="Consolas" panose="020B0609020204030204" pitchFamily="49" charset="0"/>
                          <a:cs typeface="Consolas" panose="020B0609020204030204" pitchFamily="49" charset="0"/>
                        </a:rPr>
                        <a:t>Get-</a:t>
                      </a:r>
                      <a:r>
                        <a:rPr lang="en-US" dirty="0" err="1" smtClean="0">
                          <a:latin typeface="Consolas" panose="020B0609020204030204" pitchFamily="49" charset="0"/>
                          <a:cs typeface="Consolas" panose="020B0609020204030204" pitchFamily="49" charset="0"/>
                        </a:rPr>
                        <a:t>PSSession</a:t>
                      </a:r>
                      <a:r>
                        <a:rPr lang="en-US" dirty="0" smtClean="0">
                          <a:latin typeface="Consolas" panose="020B0609020204030204" pitchFamily="49" charset="0"/>
                          <a:cs typeface="Consolas" panose="020B0609020204030204" pitchFamily="49" charset="0"/>
                        </a:rPr>
                        <a:t> | Remove-</a:t>
                      </a:r>
                      <a:r>
                        <a:rPr lang="en-US" dirty="0" err="1" smtClean="0">
                          <a:latin typeface="Consolas" panose="020B0609020204030204" pitchFamily="49" charset="0"/>
                          <a:cs typeface="Consolas" panose="020B0609020204030204" pitchFamily="49" charset="0"/>
                        </a:rPr>
                        <a:t>PSSession</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Closes</a:t>
                      </a:r>
                      <a:r>
                        <a:rPr lang="en-US" baseline="0" dirty="0" smtClean="0"/>
                        <a:t> all remote sessions at the same time.</a:t>
                      </a:r>
                      <a:endParaRPr lang="en-US" dirty="0"/>
                    </a:p>
                  </a:txBody>
                  <a:tcPr/>
                </a:tc>
                <a:extLst>
                  <a:ext uri="{0D108BD9-81ED-4DB2-BD59-A6C34878D82A}">
                    <a16:rowId xmlns="" xmlns:a16="http://schemas.microsoft.com/office/drawing/2014/main" val="975417219"/>
                  </a:ext>
                </a:extLst>
              </a:tr>
              <a:tr h="370840">
                <a:tc>
                  <a:txBody>
                    <a:bodyPr/>
                    <a:lstStyle/>
                    <a:p>
                      <a:r>
                        <a:rPr lang="en-US" dirty="0" smtClean="0">
                          <a:latin typeface="Consolas" panose="020B0609020204030204" pitchFamily="49" charset="0"/>
                          <a:cs typeface="Consolas" panose="020B0609020204030204" pitchFamily="49" charset="0"/>
                        </a:rPr>
                        <a:t>Disconnect-</a:t>
                      </a:r>
                      <a:r>
                        <a:rPr lang="en-US" dirty="0" err="1" smtClean="0">
                          <a:latin typeface="Consolas" panose="020B0609020204030204" pitchFamily="49" charset="0"/>
                          <a:cs typeface="Consolas" panose="020B0609020204030204" pitchFamily="49" charset="0"/>
                        </a:rPr>
                        <a:t>SPOService</a:t>
                      </a:r>
                      <a:endParaRPr lang="en-US" dirty="0">
                        <a:latin typeface="Consolas" panose="020B0609020204030204" pitchFamily="49" charset="0"/>
                        <a:cs typeface="Consolas" panose="020B0609020204030204" pitchFamily="49" charset="0"/>
                      </a:endParaRPr>
                    </a:p>
                  </a:txBody>
                  <a:tcPr/>
                </a:tc>
                <a:tc>
                  <a:txBody>
                    <a:bodyPr/>
                    <a:lstStyle/>
                    <a:p>
                      <a:r>
                        <a:rPr lang="en-US" dirty="0" smtClean="0"/>
                        <a:t>Closes the SharePoint Online session.</a:t>
                      </a:r>
                      <a:endParaRPr lang="en-US" dirty="0"/>
                    </a:p>
                  </a:txBody>
                  <a:tcPr/>
                </a:tc>
                <a:extLst>
                  <a:ext uri="{0D108BD9-81ED-4DB2-BD59-A6C34878D82A}">
                    <a16:rowId xmlns="" xmlns:a16="http://schemas.microsoft.com/office/drawing/2014/main" val="810506861"/>
                  </a:ext>
                </a:extLst>
              </a:tr>
            </a:tbl>
          </a:graphicData>
        </a:graphic>
      </p:graphicFrame>
    </p:spTree>
    <p:extLst>
      <p:ext uri="{BB962C8B-B14F-4D97-AF65-F5344CB8AC3E}">
        <p14:creationId xmlns:p14="http://schemas.microsoft.com/office/powerpoint/2010/main" val="2224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6143220"/>
          </a:xfrm>
        </p:spPr>
        <p:txBody>
          <a:bodyPr/>
          <a:lstStyle/>
          <a:p>
            <a:r>
              <a:rPr lang="en-US" dirty="0" smtClean="0"/>
              <a:t>Garage Series PowerShell Basics</a:t>
            </a:r>
          </a:p>
          <a:p>
            <a:pPr lvl="1"/>
            <a:r>
              <a:rPr lang="en-US" dirty="0" smtClean="0"/>
              <a:t>Part 1: </a:t>
            </a:r>
            <a:r>
              <a:rPr lang="en-US" dirty="0">
                <a:hlinkClick r:id="rId3"/>
              </a:rPr>
              <a:t>http://blogs.office.com/2014/10/15/garage-series-office-365-powershell-basics-space-race</a:t>
            </a:r>
            <a:r>
              <a:rPr lang="en-US" dirty="0" smtClean="0">
                <a:hlinkClick r:id="rId3"/>
              </a:rPr>
              <a:t>/</a:t>
            </a:r>
            <a:endParaRPr lang="en-US" dirty="0" smtClean="0"/>
          </a:p>
          <a:p>
            <a:pPr lvl="1"/>
            <a:r>
              <a:rPr lang="en-US" dirty="0" smtClean="0"/>
              <a:t>Part 2</a:t>
            </a:r>
            <a:r>
              <a:rPr lang="en-US" dirty="0"/>
              <a:t>: </a:t>
            </a:r>
            <a:r>
              <a:rPr lang="en-US" dirty="0">
                <a:hlinkClick r:id="rId4"/>
              </a:rPr>
              <a:t>http://blogs.office.com/2014/10/22/garage-series-office-365-crash-course-powershell-managing-office-365</a:t>
            </a:r>
            <a:r>
              <a:rPr lang="en-US" dirty="0" smtClean="0">
                <a:hlinkClick r:id="rId4"/>
              </a:rPr>
              <a:t>/</a:t>
            </a:r>
            <a:r>
              <a:rPr lang="en-US" dirty="0" smtClean="0"/>
              <a:t> </a:t>
            </a:r>
          </a:p>
          <a:p>
            <a:pPr lvl="0"/>
            <a:r>
              <a:rPr lang="en-US" dirty="0"/>
              <a:t>Manage Office 365 with Windows </a:t>
            </a:r>
            <a:r>
              <a:rPr lang="en-US" dirty="0" smtClean="0"/>
              <a:t>PowerShell</a:t>
            </a:r>
          </a:p>
          <a:p>
            <a:pPr lvl="1"/>
            <a:r>
              <a:rPr lang="en-US" dirty="0">
                <a:hlinkClick r:id="rId5"/>
              </a:rPr>
              <a:t>http://</a:t>
            </a:r>
            <a:r>
              <a:rPr lang="en-US" dirty="0" smtClean="0">
                <a:hlinkClick r:id="rId5"/>
              </a:rPr>
              <a:t>technet.microsoft.com/en-us/library/dn568031.aspx</a:t>
            </a:r>
            <a:endParaRPr lang="en-US" dirty="0" smtClean="0"/>
          </a:p>
          <a:p>
            <a:r>
              <a:rPr lang="en-US" dirty="0" smtClean="0"/>
              <a:t>License Office 365 users with Windows PowerShell</a:t>
            </a:r>
          </a:p>
          <a:p>
            <a:pPr lvl="1"/>
            <a:r>
              <a:rPr lang="en-US" dirty="0">
                <a:hlinkClick r:id="rId6"/>
              </a:rPr>
              <a:t>http://</a:t>
            </a:r>
            <a:r>
              <a:rPr lang="en-US" dirty="0" smtClean="0">
                <a:hlinkClick r:id="rId6"/>
              </a:rPr>
              <a:t>technet.microsoft.com/en-us/library/dn530773.aspx</a:t>
            </a:r>
            <a:endParaRPr lang="en-US" dirty="0" smtClean="0"/>
          </a:p>
          <a:p>
            <a:r>
              <a:rPr lang="en-US" dirty="0" smtClean="0"/>
              <a:t>Windows PowerShell </a:t>
            </a:r>
            <a:r>
              <a:rPr lang="en-US" dirty="0" err="1" smtClean="0"/>
              <a:t>cmdlets</a:t>
            </a:r>
            <a:r>
              <a:rPr lang="en-US" dirty="0" smtClean="0"/>
              <a:t> for Office 365</a:t>
            </a:r>
          </a:p>
          <a:p>
            <a:pPr lvl="1"/>
            <a:r>
              <a:rPr lang="en-US" dirty="0">
                <a:hlinkClick r:id="rId7"/>
              </a:rPr>
              <a:t>http://</a:t>
            </a:r>
            <a:r>
              <a:rPr lang="en-US" dirty="0" smtClean="0">
                <a:hlinkClick r:id="rId7"/>
              </a:rPr>
              <a:t>technet.microsoft.com/en-us/library/hh974317.aspx</a:t>
            </a:r>
            <a:endParaRPr lang="en-US" dirty="0" smtClean="0"/>
          </a:p>
          <a:p>
            <a:endParaRPr lang="en-US" dirty="0" smtClean="0"/>
          </a:p>
        </p:txBody>
      </p:sp>
      <p:sp>
        <p:nvSpPr>
          <p:cNvPr id="2" name="Title 1"/>
          <p:cNvSpPr>
            <a:spLocks noGrp="1"/>
          </p:cNvSpPr>
          <p:nvPr>
            <p:ph type="title"/>
          </p:nvPr>
        </p:nvSpPr>
        <p:spPr/>
        <p:txBody>
          <a:bodyPr/>
          <a:lstStyle/>
          <a:p>
            <a:r>
              <a:rPr lang="en-US" dirty="0" smtClean="0"/>
              <a:t>PowerShell Resources</a:t>
            </a:r>
            <a:endParaRPr lang="en-US" dirty="0"/>
          </a:p>
        </p:txBody>
      </p:sp>
    </p:spTree>
    <p:extLst>
      <p:ext uri="{BB962C8B-B14F-4D97-AF65-F5344CB8AC3E}">
        <p14:creationId xmlns:p14="http://schemas.microsoft.com/office/powerpoint/2010/main" val="361608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administration</a:t>
            </a:r>
            <a:endParaRPr lang="en-US" dirty="0"/>
          </a:p>
        </p:txBody>
      </p:sp>
      <p:pic>
        <p:nvPicPr>
          <p:cNvPr id="6" name="Picture 5"/>
          <p:cNvPicPr>
            <a:picLocks noChangeAspect="1"/>
          </p:cNvPicPr>
          <p:nvPr/>
        </p:nvPicPr>
        <p:blipFill>
          <a:blip r:embed="rId3"/>
          <a:stretch>
            <a:fillRect/>
          </a:stretch>
        </p:blipFill>
        <p:spPr>
          <a:xfrm>
            <a:off x="1265237" y="4224105"/>
            <a:ext cx="3747490" cy="228606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7817061" y="1440783"/>
            <a:ext cx="4317296" cy="2264545"/>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593572" y="1440783"/>
            <a:ext cx="3315201" cy="2761172"/>
            <a:chOff x="593572" y="1440783"/>
            <a:chExt cx="3315201" cy="2761172"/>
          </a:xfrm>
        </p:grpSpPr>
        <p:pic>
          <p:nvPicPr>
            <p:cNvPr id="4" name="Picture 3"/>
            <p:cNvPicPr>
              <a:picLocks noChangeAspect="1"/>
            </p:cNvPicPr>
            <p:nvPr/>
          </p:nvPicPr>
          <p:blipFill>
            <a:blip r:embed="rId5"/>
            <a:stretch>
              <a:fillRect/>
            </a:stretch>
          </p:blipFill>
          <p:spPr>
            <a:xfrm>
              <a:off x="593572" y="1440783"/>
              <a:ext cx="3315201" cy="2264545"/>
            </a:xfrm>
            <a:prstGeom prst="rect">
              <a:avLst/>
            </a:prstGeom>
          </p:spPr>
        </p:pic>
        <p:sp>
          <p:nvSpPr>
            <p:cNvPr id="10" name="TextBox 9"/>
            <p:cNvSpPr txBox="1"/>
            <p:nvPr/>
          </p:nvSpPr>
          <p:spPr>
            <a:xfrm>
              <a:off x="672086" y="3629491"/>
              <a:ext cx="3158172"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rgbClr val="FFFFFF"/>
                      </a:gs>
                      <a:gs pos="30000">
                        <a:srgbClr val="FFFFFF"/>
                      </a:gs>
                    </a:gsLst>
                    <a:lin ang="5400000" scaled="0"/>
                  </a:gradFill>
                </a:rPr>
                <a:t>Office 365 Admin Center</a:t>
              </a:r>
            </a:p>
          </p:txBody>
        </p:sp>
      </p:grpSp>
      <p:grpSp>
        <p:nvGrpSpPr>
          <p:cNvPr id="18" name="Group 17"/>
          <p:cNvGrpSpPr/>
          <p:nvPr/>
        </p:nvGrpSpPr>
        <p:grpSpPr>
          <a:xfrm>
            <a:off x="4442105" y="1538768"/>
            <a:ext cx="2876428" cy="2663187"/>
            <a:chOff x="4442105" y="1538768"/>
            <a:chExt cx="2876428" cy="2663187"/>
          </a:xfrm>
        </p:grpSpPr>
        <p:pic>
          <p:nvPicPr>
            <p:cNvPr id="7" name="Picture 6"/>
            <p:cNvPicPr>
              <a:picLocks noChangeAspect="1"/>
            </p:cNvPicPr>
            <p:nvPr/>
          </p:nvPicPr>
          <p:blipFill>
            <a:blip r:embed="rId6"/>
            <a:stretch>
              <a:fillRect/>
            </a:stretch>
          </p:blipFill>
          <p:spPr>
            <a:xfrm>
              <a:off x="5294440" y="1538768"/>
              <a:ext cx="1166799" cy="2068573"/>
            </a:xfrm>
            <a:prstGeom prst="rect">
              <a:avLst/>
            </a:prstGeom>
          </p:spPr>
        </p:pic>
        <p:sp>
          <p:nvSpPr>
            <p:cNvPr id="12" name="TextBox 11"/>
            <p:cNvSpPr txBox="1"/>
            <p:nvPr/>
          </p:nvSpPr>
          <p:spPr>
            <a:xfrm>
              <a:off x="4442105" y="3629491"/>
              <a:ext cx="2876428"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rgbClr val="FFFFFF"/>
                      </a:gs>
                      <a:gs pos="30000">
                        <a:srgbClr val="FFFFFF"/>
                      </a:gs>
                    </a:gsLst>
                    <a:lin ang="5400000" scaled="0"/>
                  </a:gradFill>
                </a:rPr>
                <a:t>Office 365 Admin App</a:t>
              </a:r>
            </a:p>
          </p:txBody>
        </p:sp>
      </p:grpSp>
      <p:sp>
        <p:nvSpPr>
          <p:cNvPr id="13" name="TextBox 12"/>
          <p:cNvSpPr txBox="1"/>
          <p:nvPr/>
        </p:nvSpPr>
        <p:spPr>
          <a:xfrm>
            <a:off x="7951437" y="3629491"/>
            <a:ext cx="4048544"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rgbClr val="FFFFFF"/>
                    </a:gs>
                    <a:gs pos="30000">
                      <a:srgbClr val="FFFFFF"/>
                    </a:gs>
                  </a:gsLst>
                  <a:lin ang="5400000" scaled="0"/>
                </a:gradFill>
              </a:rPr>
              <a:t>Office 365 Partner Admin Center</a:t>
            </a:r>
          </a:p>
        </p:txBody>
      </p:sp>
      <p:sp>
        <p:nvSpPr>
          <p:cNvPr id="15" name="TextBox 14"/>
          <p:cNvSpPr txBox="1"/>
          <p:nvPr/>
        </p:nvSpPr>
        <p:spPr>
          <a:xfrm>
            <a:off x="722615" y="6422061"/>
            <a:ext cx="4832733"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rgbClr val="FFFFFF"/>
                    </a:gs>
                    <a:gs pos="30000">
                      <a:srgbClr val="FFFFFF"/>
                    </a:gs>
                  </a:gsLst>
                  <a:lin ang="5400000" scaled="0"/>
                </a:gradFill>
              </a:rPr>
              <a:t>Office 365 Service Communications API</a:t>
            </a:r>
          </a:p>
        </p:txBody>
      </p:sp>
      <p:sp>
        <p:nvSpPr>
          <p:cNvPr id="16" name="TextBox 15"/>
          <p:cNvSpPr txBox="1"/>
          <p:nvPr/>
        </p:nvSpPr>
        <p:spPr>
          <a:xfrm>
            <a:off x="7185399" y="6011862"/>
            <a:ext cx="3221523"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rgbClr val="FFFFFF"/>
                    </a:gs>
                    <a:gs pos="30000">
                      <a:srgbClr val="FFFFFF"/>
                    </a:gs>
                  </a:gsLst>
                  <a:lin ang="5400000" scaled="0"/>
                </a:gradFill>
              </a:rPr>
              <a:t>PowerShell for Office 365</a:t>
            </a:r>
          </a:p>
        </p:txBody>
      </p:sp>
      <p:pic>
        <p:nvPicPr>
          <p:cNvPr id="3" name="Picture 2"/>
          <p:cNvPicPr>
            <a:picLocks noChangeAspect="1"/>
          </p:cNvPicPr>
          <p:nvPr/>
        </p:nvPicPr>
        <p:blipFill>
          <a:blip r:embed="rId7"/>
          <a:stretch>
            <a:fillRect/>
          </a:stretch>
        </p:blipFill>
        <p:spPr>
          <a:xfrm>
            <a:off x="5457649" y="4289042"/>
            <a:ext cx="6677025" cy="1809750"/>
          </a:xfrm>
          <a:prstGeom prst="rect">
            <a:avLst/>
          </a:prstGeom>
        </p:spPr>
      </p:pic>
    </p:spTree>
    <p:extLst>
      <p:ext uri="{BB962C8B-B14F-4D97-AF65-F5344CB8AC3E}">
        <p14:creationId xmlns:p14="http://schemas.microsoft.com/office/powerpoint/2010/main" val="14828489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to come…</a:t>
            </a:r>
            <a:endParaRPr lang="en-US" dirty="0"/>
          </a:p>
        </p:txBody>
      </p:sp>
      <p:grpSp>
        <p:nvGrpSpPr>
          <p:cNvPr id="3" name="Group 2"/>
          <p:cNvGrpSpPr/>
          <p:nvPr/>
        </p:nvGrpSpPr>
        <p:grpSpPr>
          <a:xfrm>
            <a:off x="543540" y="2150195"/>
            <a:ext cx="3540038" cy="3722780"/>
            <a:chOff x="543540" y="2150195"/>
            <a:chExt cx="3540038" cy="3722780"/>
          </a:xfrm>
        </p:grpSpPr>
        <p:sp>
          <p:nvSpPr>
            <p:cNvPr id="5" name="Rectangle 4"/>
            <p:cNvSpPr/>
            <p:nvPr/>
          </p:nvSpPr>
          <p:spPr bwMode="auto">
            <a:xfrm>
              <a:off x="543540" y="2150195"/>
              <a:ext cx="3540036" cy="1651867"/>
            </a:xfrm>
            <a:prstGeom prst="rect">
              <a:avLst/>
            </a:prstGeom>
            <a:solidFill>
              <a:schemeClr val="accent1"/>
            </a:solidFill>
            <a:ln>
              <a:solidFill>
                <a:schemeClr val="accent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46605" tIns="93209" rIns="93209" bIns="46580" numCol="1" spcCol="0" rtlCol="0" fromWordArt="0" anchor="ctr" anchorCtr="0" forceAA="0" compatLnSpc="1">
              <a:prstTxWarp prst="textNoShape">
                <a:avLst/>
              </a:prstTxWarp>
              <a:noAutofit/>
            </a:bodyPr>
            <a:lstStyle/>
            <a:p>
              <a:pPr algn="ctr" defTabSz="931194" fontAlgn="base">
                <a:spcBef>
                  <a:spcPct val="0"/>
                </a:spcBef>
                <a:spcAft>
                  <a:spcPct val="0"/>
                </a:spcAft>
              </a:pPr>
              <a:r>
                <a:rPr lang="en-US" sz="3200" dirty="0" smtClean="0">
                  <a:solidFill>
                    <a:srgbClr val="FFFFFF"/>
                  </a:solidFill>
                  <a:ea typeface="Segoe UI" pitchFamily="34" charset="0"/>
                  <a:cs typeface="Segoe UI" pitchFamily="34" charset="0"/>
                </a:rPr>
                <a:t>Simplicity</a:t>
              </a:r>
              <a:endParaRPr lang="en-US" sz="3200" dirty="0">
                <a:solidFill>
                  <a:srgbClr val="FFFFFF"/>
                </a:solidFill>
                <a:ea typeface="Segoe UI" pitchFamily="34" charset="0"/>
                <a:cs typeface="Segoe UI" pitchFamily="34" charset="0"/>
              </a:endParaRPr>
            </a:p>
          </p:txBody>
        </p:sp>
        <p:sp>
          <p:nvSpPr>
            <p:cNvPr id="14" name="Rectangle 13"/>
            <p:cNvSpPr/>
            <p:nvPr/>
          </p:nvSpPr>
          <p:spPr>
            <a:xfrm>
              <a:off x="543540" y="3802062"/>
              <a:ext cx="3540038" cy="2070913"/>
            </a:xfrm>
            <a:prstGeom prst="rect">
              <a:avLst/>
            </a:prstGeom>
            <a:solidFill>
              <a:schemeClr val="bg1"/>
            </a:solidFill>
          </p:spPr>
          <p:txBody>
            <a:bodyPr wrap="square" tIns="365760" anchor="t">
              <a:noAutofit/>
            </a:bodyPr>
            <a:lstStyle/>
            <a:p>
              <a:pPr defTabSz="931385">
                <a:lnSpc>
                  <a:spcPts val="2038"/>
                </a:lnSpc>
                <a:spcBef>
                  <a:spcPts val="1200"/>
                </a:spcBef>
                <a:spcAft>
                  <a:spcPts val="612"/>
                </a:spcAft>
              </a:pPr>
              <a:r>
                <a:rPr lang="en-US" sz="2400" dirty="0" smtClean="0">
                  <a:solidFill>
                    <a:srgbClr val="FFFFFF"/>
                  </a:solidFill>
                  <a:ea typeface="Segoe UI" pitchFamily="34" charset="0"/>
                  <a:cs typeface="Segoe UI" pitchFamily="34" charset="0"/>
                </a:rPr>
                <a:t>Easy-to-use tools </a:t>
              </a:r>
              <a:endParaRPr lang="en-US" sz="2400" dirty="0">
                <a:solidFill>
                  <a:srgbClr val="FFFFFF"/>
                </a:solidFill>
                <a:ea typeface="Segoe UI" pitchFamily="34" charset="0"/>
                <a:cs typeface="Segoe UI" pitchFamily="34" charset="0"/>
              </a:endParaRPr>
            </a:p>
            <a:p>
              <a:pPr defTabSz="931385">
                <a:lnSpc>
                  <a:spcPts val="2038"/>
                </a:lnSpc>
                <a:spcBef>
                  <a:spcPts val="1200"/>
                </a:spcBef>
                <a:spcAft>
                  <a:spcPts val="612"/>
                </a:spcAft>
              </a:pPr>
              <a:r>
                <a:rPr lang="en-US" sz="2400" dirty="0" smtClean="0">
                  <a:solidFill>
                    <a:srgbClr val="FFFFFF"/>
                  </a:solidFill>
                  <a:ea typeface="Segoe UI" pitchFamily="34" charset="0"/>
                  <a:cs typeface="Segoe UI" pitchFamily="34" charset="0"/>
                </a:rPr>
                <a:t>Intuitive access to advanced features</a:t>
              </a:r>
              <a:endParaRPr lang="en-US" sz="2400" dirty="0">
                <a:solidFill>
                  <a:srgbClr val="FFFFFF"/>
                </a:solidFill>
                <a:ea typeface="Segoe UI" pitchFamily="34" charset="0"/>
                <a:cs typeface="Segoe UI" pitchFamily="34" charset="0"/>
              </a:endParaRPr>
            </a:p>
          </p:txBody>
        </p:sp>
      </p:grpSp>
      <p:grpSp>
        <p:nvGrpSpPr>
          <p:cNvPr id="4" name="Group 3"/>
          <p:cNvGrpSpPr/>
          <p:nvPr/>
        </p:nvGrpSpPr>
        <p:grpSpPr>
          <a:xfrm>
            <a:off x="4398764" y="2150195"/>
            <a:ext cx="3540038" cy="3722784"/>
            <a:chOff x="4398764" y="2150195"/>
            <a:chExt cx="3540038" cy="3722784"/>
          </a:xfrm>
        </p:grpSpPr>
        <p:sp>
          <p:nvSpPr>
            <p:cNvPr id="8" name="Rectangle 36"/>
            <p:cNvSpPr/>
            <p:nvPr/>
          </p:nvSpPr>
          <p:spPr bwMode="auto">
            <a:xfrm>
              <a:off x="4398764" y="2150195"/>
              <a:ext cx="3540038" cy="1651868"/>
            </a:xfrm>
            <a:prstGeom prst="rect">
              <a:avLst/>
            </a:prstGeom>
            <a:solidFill>
              <a:schemeClr val="accent1"/>
            </a:solidFill>
            <a:ln>
              <a:solidFill>
                <a:schemeClr val="accent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39740" tIns="93209" rIns="93209" bIns="46580" numCol="1" spcCol="0" rtlCol="0" fromWordArt="0" anchor="ctr" anchorCtr="0" forceAA="0" compatLnSpc="1">
              <a:prstTxWarp prst="textNoShape">
                <a:avLst/>
              </a:prstTxWarp>
              <a:noAutofit/>
            </a:bodyPr>
            <a:lstStyle/>
            <a:p>
              <a:pPr algn="ctr" defTabSz="931194" fontAlgn="base">
                <a:spcBef>
                  <a:spcPct val="0"/>
                </a:spcBef>
                <a:spcAft>
                  <a:spcPct val="0"/>
                </a:spcAft>
              </a:pPr>
              <a:r>
                <a:rPr lang="en-US" sz="3200" dirty="0" smtClean="0">
                  <a:solidFill>
                    <a:srgbClr val="FFFFFF"/>
                  </a:solidFill>
                  <a:ea typeface="Segoe UI" pitchFamily="34" charset="0"/>
                  <a:cs typeface="Segoe UI" pitchFamily="34" charset="0"/>
                </a:rPr>
                <a:t>Contextual</a:t>
              </a:r>
              <a:endParaRPr lang="en-US" sz="3200" dirty="0">
                <a:solidFill>
                  <a:srgbClr val="FFFFFF"/>
                </a:solidFill>
                <a:ea typeface="Segoe UI" pitchFamily="34" charset="0"/>
                <a:cs typeface="Segoe UI" pitchFamily="34" charset="0"/>
              </a:endParaRPr>
            </a:p>
          </p:txBody>
        </p:sp>
        <p:sp>
          <p:nvSpPr>
            <p:cNvPr id="15" name="Rectangle 14"/>
            <p:cNvSpPr/>
            <p:nvPr/>
          </p:nvSpPr>
          <p:spPr>
            <a:xfrm>
              <a:off x="4398764" y="3802063"/>
              <a:ext cx="3540038" cy="2070916"/>
            </a:xfrm>
            <a:prstGeom prst="rect">
              <a:avLst/>
            </a:prstGeom>
            <a:solidFill>
              <a:schemeClr val="bg1"/>
            </a:solidFill>
          </p:spPr>
          <p:txBody>
            <a:bodyPr wrap="square" tIns="365760" anchor="t">
              <a:noAutofit/>
            </a:bodyPr>
            <a:lstStyle/>
            <a:p>
              <a:pPr defTabSz="931385">
                <a:lnSpc>
                  <a:spcPts val="2038"/>
                </a:lnSpc>
                <a:spcBef>
                  <a:spcPts val="1200"/>
                </a:spcBef>
                <a:spcAft>
                  <a:spcPts val="612"/>
                </a:spcAft>
              </a:pPr>
              <a:r>
                <a:rPr lang="en-US" sz="2400" dirty="0" smtClean="0">
                  <a:solidFill>
                    <a:srgbClr val="FFFFFF"/>
                  </a:solidFill>
                  <a:ea typeface="Segoe UI" pitchFamily="34" charset="0"/>
                  <a:cs typeface="Segoe UI" pitchFamily="34" charset="0"/>
                </a:rPr>
                <a:t>Meet the diverse needs</a:t>
              </a:r>
            </a:p>
            <a:p>
              <a:pPr defTabSz="931385">
                <a:lnSpc>
                  <a:spcPts val="2038"/>
                </a:lnSpc>
                <a:spcBef>
                  <a:spcPts val="1200"/>
                </a:spcBef>
                <a:spcAft>
                  <a:spcPts val="612"/>
                </a:spcAft>
              </a:pPr>
              <a:r>
                <a:rPr lang="en-US" sz="2400" dirty="0" smtClean="0">
                  <a:solidFill>
                    <a:srgbClr val="FFFFFF"/>
                  </a:solidFill>
                  <a:ea typeface="Segoe UI" pitchFamily="34" charset="0"/>
                  <a:cs typeface="Segoe UI" pitchFamily="34" charset="0"/>
                </a:rPr>
                <a:t>Mobile solutions</a:t>
              </a:r>
              <a:endParaRPr lang="en-US" sz="2400" dirty="0">
                <a:solidFill>
                  <a:srgbClr val="FFFFFF"/>
                </a:solidFill>
                <a:ea typeface="Segoe UI" pitchFamily="34" charset="0"/>
                <a:cs typeface="Segoe UI" pitchFamily="34" charset="0"/>
              </a:endParaRPr>
            </a:p>
          </p:txBody>
        </p:sp>
      </p:grpSp>
      <p:grpSp>
        <p:nvGrpSpPr>
          <p:cNvPr id="6" name="Group 5"/>
          <p:cNvGrpSpPr/>
          <p:nvPr/>
        </p:nvGrpSpPr>
        <p:grpSpPr>
          <a:xfrm>
            <a:off x="8253990" y="2150195"/>
            <a:ext cx="3543900" cy="3722783"/>
            <a:chOff x="8253990" y="2150195"/>
            <a:chExt cx="3543900" cy="3722783"/>
          </a:xfrm>
        </p:grpSpPr>
        <p:sp>
          <p:nvSpPr>
            <p:cNvPr id="11" name="Rectangle 10"/>
            <p:cNvSpPr/>
            <p:nvPr/>
          </p:nvSpPr>
          <p:spPr bwMode="auto">
            <a:xfrm>
              <a:off x="8253990" y="2150195"/>
              <a:ext cx="3540038" cy="1651867"/>
            </a:xfrm>
            <a:prstGeom prst="rect">
              <a:avLst/>
            </a:prstGeom>
            <a:solidFill>
              <a:schemeClr val="accent1"/>
            </a:solidFill>
            <a:ln>
              <a:solidFill>
                <a:schemeClr val="accent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3209" tIns="93209" rIns="93209" bIns="46580" numCol="1" spcCol="0" rtlCol="0" fromWordArt="0" anchor="ctr" anchorCtr="0" forceAA="0" compatLnSpc="1">
              <a:prstTxWarp prst="textNoShape">
                <a:avLst/>
              </a:prstTxWarp>
              <a:noAutofit/>
            </a:bodyPr>
            <a:lstStyle/>
            <a:p>
              <a:pPr algn="ctr" defTabSz="931194" fontAlgn="base">
                <a:spcBef>
                  <a:spcPts val="1224"/>
                </a:spcBef>
                <a:spcAft>
                  <a:spcPct val="0"/>
                </a:spcAft>
              </a:pPr>
              <a:r>
                <a:rPr lang="en-US" sz="3200" dirty="0" smtClean="0">
                  <a:solidFill>
                    <a:srgbClr val="FFFFFF"/>
                  </a:solidFill>
                  <a:ea typeface="Segoe UI" pitchFamily="34" charset="0"/>
                  <a:cs typeface="Segoe UI" pitchFamily="34" charset="0"/>
                </a:rPr>
                <a:t>Extensible</a:t>
              </a:r>
              <a:endParaRPr lang="en-US" sz="3200" dirty="0">
                <a:solidFill>
                  <a:srgbClr val="FFFFFF"/>
                </a:solidFill>
                <a:ea typeface="Segoe UI" pitchFamily="34" charset="0"/>
                <a:cs typeface="Segoe UI" pitchFamily="34" charset="0"/>
              </a:endParaRPr>
            </a:p>
          </p:txBody>
        </p:sp>
        <p:sp>
          <p:nvSpPr>
            <p:cNvPr id="16" name="Rectangle 15"/>
            <p:cNvSpPr/>
            <p:nvPr/>
          </p:nvSpPr>
          <p:spPr>
            <a:xfrm>
              <a:off x="8253990" y="3802063"/>
              <a:ext cx="3543900" cy="2070915"/>
            </a:xfrm>
            <a:prstGeom prst="rect">
              <a:avLst/>
            </a:prstGeom>
            <a:solidFill>
              <a:schemeClr val="bg1"/>
            </a:solidFill>
          </p:spPr>
          <p:txBody>
            <a:bodyPr wrap="square" tIns="457200" anchor="t">
              <a:noAutofit/>
            </a:bodyPr>
            <a:lstStyle/>
            <a:p>
              <a:pPr defTabSz="931385">
                <a:lnSpc>
                  <a:spcPts val="2038"/>
                </a:lnSpc>
                <a:spcBef>
                  <a:spcPts val="1200"/>
                </a:spcBef>
                <a:spcAft>
                  <a:spcPts val="612"/>
                </a:spcAft>
              </a:pPr>
              <a:r>
                <a:rPr lang="en-US" sz="2400" dirty="0" smtClean="0">
                  <a:solidFill>
                    <a:srgbClr val="FFFFFF"/>
                  </a:solidFill>
                  <a:ea typeface="Segoe UI" pitchFamily="34" charset="0"/>
                  <a:cs typeface="Segoe UI" pitchFamily="34" charset="0"/>
                </a:rPr>
                <a:t>Build more enablers</a:t>
              </a:r>
            </a:p>
            <a:p>
              <a:pPr defTabSz="931385">
                <a:lnSpc>
                  <a:spcPts val="2038"/>
                </a:lnSpc>
                <a:spcBef>
                  <a:spcPts val="1200"/>
                </a:spcBef>
                <a:spcAft>
                  <a:spcPts val="612"/>
                </a:spcAft>
              </a:pPr>
              <a:r>
                <a:rPr lang="en-US" sz="2400" dirty="0" smtClean="0">
                  <a:solidFill>
                    <a:srgbClr val="FFFFFF"/>
                  </a:solidFill>
                  <a:ea typeface="Segoe UI" pitchFamily="34" charset="0"/>
                  <a:cs typeface="Segoe UI" pitchFamily="34" charset="0"/>
                </a:rPr>
                <a:t>Empower partners</a:t>
              </a:r>
            </a:p>
            <a:p>
              <a:pPr defTabSz="931385">
                <a:lnSpc>
                  <a:spcPts val="2038"/>
                </a:lnSpc>
                <a:spcBef>
                  <a:spcPts val="1200"/>
                </a:spcBef>
                <a:spcAft>
                  <a:spcPts val="612"/>
                </a:spcAft>
              </a:pPr>
              <a:r>
                <a:rPr lang="en-US" sz="2400" dirty="0" smtClean="0">
                  <a:solidFill>
                    <a:srgbClr val="FFFFFF"/>
                  </a:solidFill>
                  <a:ea typeface="Segoe UI" pitchFamily="34" charset="0"/>
                  <a:cs typeface="Segoe UI" pitchFamily="34" charset="0"/>
                </a:rPr>
                <a:t>Innovate</a:t>
              </a:r>
            </a:p>
          </p:txBody>
        </p:sp>
      </p:grpSp>
    </p:spTree>
    <p:extLst>
      <p:ext uri="{BB962C8B-B14F-4D97-AF65-F5344CB8AC3E}">
        <p14:creationId xmlns:p14="http://schemas.microsoft.com/office/powerpoint/2010/main" val="111558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727448"/>
          </a:xfrm>
        </p:spPr>
        <p:txBody>
          <a:bodyPr/>
          <a:lstStyle/>
          <a:p>
            <a:r>
              <a:rPr lang="en-US" dirty="0" smtClean="0"/>
              <a:t>Office Blogs</a:t>
            </a:r>
          </a:p>
          <a:p>
            <a:pPr lvl="1"/>
            <a:r>
              <a:rPr lang="en-US" dirty="0">
                <a:hlinkClick r:id="rId3"/>
              </a:rPr>
              <a:t>http://blogs.office.com</a:t>
            </a:r>
            <a:r>
              <a:rPr lang="en-US" dirty="0" smtClean="0">
                <a:hlinkClick r:id="rId3"/>
              </a:rPr>
              <a:t>/</a:t>
            </a:r>
            <a:endParaRPr lang="en-US" dirty="0" smtClean="0"/>
          </a:p>
          <a:p>
            <a:r>
              <a:rPr lang="en-US" dirty="0" smtClean="0"/>
              <a:t>Office 365 Roadmap</a:t>
            </a:r>
          </a:p>
          <a:p>
            <a:pPr lvl="1"/>
            <a:r>
              <a:rPr lang="en-US" dirty="0">
                <a:hlinkClick r:id="rId4"/>
              </a:rPr>
              <a:t>http://</a:t>
            </a:r>
            <a:r>
              <a:rPr lang="en-US" dirty="0" smtClean="0">
                <a:hlinkClick r:id="rId4"/>
              </a:rPr>
              <a:t>office.microsoft.com/en-us/products/office-365-roadmap-FX104343353.aspx</a:t>
            </a:r>
            <a:endParaRPr lang="en-US" dirty="0" smtClean="0"/>
          </a:p>
          <a:p>
            <a:r>
              <a:rPr lang="en-US" dirty="0" smtClean="0"/>
              <a:t>Office 365 Technical Network</a:t>
            </a:r>
          </a:p>
          <a:p>
            <a:pPr lvl="1"/>
            <a:r>
              <a:rPr lang="en-US" dirty="0">
                <a:hlinkClick r:id="rId5"/>
              </a:rPr>
              <a:t>https://</a:t>
            </a:r>
            <a:r>
              <a:rPr lang="en-US" dirty="0" smtClean="0">
                <a:hlinkClick r:id="rId5"/>
              </a:rPr>
              <a:t>www.yammer.com/itpronetwork</a:t>
            </a:r>
            <a:endParaRPr lang="en-US" dirty="0"/>
          </a:p>
          <a:p>
            <a:r>
              <a:rPr lang="en-US" dirty="0" smtClean="0"/>
              <a:t>Office Dev Center</a:t>
            </a:r>
          </a:p>
          <a:p>
            <a:pPr lvl="1"/>
            <a:r>
              <a:rPr lang="en-US" dirty="0">
                <a:hlinkClick r:id="rId6"/>
              </a:rPr>
              <a:t>http://dev.office.com</a:t>
            </a:r>
            <a:r>
              <a:rPr lang="en-US" dirty="0" smtClean="0">
                <a:hlinkClick r:id="rId6"/>
              </a:rPr>
              <a:t>/</a:t>
            </a:r>
            <a:endParaRPr lang="en-US" dirty="0" smtClean="0"/>
          </a:p>
        </p:txBody>
      </p:sp>
      <p:sp>
        <p:nvSpPr>
          <p:cNvPr id="2" name="Title 1"/>
          <p:cNvSpPr>
            <a:spLocks noGrp="1"/>
          </p:cNvSpPr>
          <p:nvPr>
            <p:ph type="title"/>
          </p:nvPr>
        </p:nvSpPr>
        <p:spPr/>
        <p:txBody>
          <a:bodyPr/>
          <a:lstStyle/>
          <a:p>
            <a:r>
              <a:rPr lang="en-US" dirty="0" smtClean="0"/>
              <a:t>Office 365 Resources</a:t>
            </a:r>
            <a:endParaRPr lang="en-US" dirty="0"/>
          </a:p>
        </p:txBody>
      </p:sp>
    </p:spTree>
    <p:extLst>
      <p:ext uri="{BB962C8B-B14F-4D97-AF65-F5344CB8AC3E}">
        <p14:creationId xmlns:p14="http://schemas.microsoft.com/office/powerpoint/2010/main" val="389309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p:cNvCxnSpPr/>
          <p:nvPr/>
        </p:nvCxnSpPr>
        <p:spPr>
          <a:xfrm flipH="1" flipV="1">
            <a:off x="2498808" y="2931211"/>
            <a:ext cx="6290452" cy="1259217"/>
          </a:xfrm>
          <a:prstGeom prst="line">
            <a:avLst/>
          </a:prstGeom>
          <a:ln w="38100">
            <a:solidFill>
              <a:schemeClr val="accent1">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052736" y="1376517"/>
            <a:ext cx="404503" cy="2613310"/>
          </a:xfrm>
          <a:prstGeom prst="line">
            <a:avLst/>
          </a:prstGeom>
          <a:ln w="38100">
            <a:solidFill>
              <a:schemeClr val="accent1">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98808" y="1151799"/>
            <a:ext cx="5427602" cy="1462522"/>
          </a:xfrm>
          <a:prstGeom prst="line">
            <a:avLst/>
          </a:prstGeom>
          <a:ln w="38100">
            <a:solidFill>
              <a:schemeClr val="accent1">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13"/>
          <p:cNvSpPr>
            <a:spLocks/>
          </p:cNvSpPr>
          <p:nvPr/>
        </p:nvSpPr>
        <p:spPr bwMode="auto">
          <a:xfrm>
            <a:off x="8980045" y="4114912"/>
            <a:ext cx="852030" cy="455438"/>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1">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43" name="Freeform 13"/>
          <p:cNvSpPr>
            <a:spLocks/>
          </p:cNvSpPr>
          <p:nvPr/>
        </p:nvSpPr>
        <p:spPr bwMode="auto">
          <a:xfrm flipH="1">
            <a:off x="8072274" y="641941"/>
            <a:ext cx="1202830" cy="642952"/>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1">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9" name="Freeform 13"/>
          <p:cNvSpPr>
            <a:spLocks/>
          </p:cNvSpPr>
          <p:nvPr/>
        </p:nvSpPr>
        <p:spPr bwMode="auto">
          <a:xfrm>
            <a:off x="675862" y="2226819"/>
            <a:ext cx="1726371" cy="92280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1">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5" name="Picture 14"/>
          <p:cNvPicPr>
            <a:picLocks noChangeAspect="1"/>
          </p:cNvPicPr>
          <p:nvPr/>
        </p:nvPicPr>
        <p:blipFill>
          <a:blip r:embed="rId2"/>
          <a:stretch>
            <a:fillRect/>
          </a:stretch>
        </p:blipFill>
        <p:spPr>
          <a:xfrm>
            <a:off x="9595347" y="659843"/>
            <a:ext cx="1365835" cy="1476578"/>
          </a:xfrm>
          <a:prstGeom prst="rect">
            <a:avLst/>
          </a:prstGeom>
        </p:spPr>
      </p:pic>
      <p:pic>
        <p:nvPicPr>
          <p:cNvPr id="16" name="Picture 15"/>
          <p:cNvPicPr>
            <a:picLocks noChangeAspect="1"/>
          </p:cNvPicPr>
          <p:nvPr/>
        </p:nvPicPr>
        <p:blipFill>
          <a:blip r:embed="rId3"/>
          <a:stretch>
            <a:fillRect/>
          </a:stretch>
        </p:blipFill>
        <p:spPr>
          <a:xfrm>
            <a:off x="467809" y="1151798"/>
            <a:ext cx="876569" cy="900260"/>
          </a:xfrm>
          <a:prstGeom prst="rect">
            <a:avLst/>
          </a:prstGeom>
        </p:spPr>
      </p:pic>
      <p:pic>
        <p:nvPicPr>
          <p:cNvPr id="17" name="Picture 16"/>
          <p:cNvPicPr>
            <a:picLocks noChangeAspect="1"/>
          </p:cNvPicPr>
          <p:nvPr/>
        </p:nvPicPr>
        <p:blipFill>
          <a:blip r:embed="rId4"/>
          <a:stretch>
            <a:fillRect/>
          </a:stretch>
        </p:blipFill>
        <p:spPr>
          <a:xfrm>
            <a:off x="478131" y="3313846"/>
            <a:ext cx="1565514" cy="1628981"/>
          </a:xfrm>
          <a:prstGeom prst="rect">
            <a:avLst/>
          </a:prstGeom>
        </p:spPr>
      </p:pic>
      <p:pic>
        <p:nvPicPr>
          <p:cNvPr id="18" name="Picture 17"/>
          <p:cNvPicPr>
            <a:picLocks noChangeAspect="1"/>
          </p:cNvPicPr>
          <p:nvPr/>
        </p:nvPicPr>
        <p:blipFill>
          <a:blip r:embed="rId5"/>
          <a:stretch>
            <a:fillRect/>
          </a:stretch>
        </p:blipFill>
        <p:spPr>
          <a:xfrm>
            <a:off x="2353326" y="482564"/>
            <a:ext cx="1394517" cy="1492722"/>
          </a:xfrm>
          <a:prstGeom prst="rect">
            <a:avLst/>
          </a:prstGeom>
        </p:spPr>
      </p:pic>
      <p:pic>
        <p:nvPicPr>
          <p:cNvPr id="19" name="Picture 18"/>
          <p:cNvPicPr>
            <a:picLocks noChangeAspect="1"/>
          </p:cNvPicPr>
          <p:nvPr/>
        </p:nvPicPr>
        <p:blipFill>
          <a:blip r:embed="rId6"/>
          <a:stretch>
            <a:fillRect/>
          </a:stretch>
        </p:blipFill>
        <p:spPr>
          <a:xfrm>
            <a:off x="10474803" y="3248892"/>
            <a:ext cx="1552355" cy="1661676"/>
          </a:xfrm>
          <a:prstGeom prst="rect">
            <a:avLst/>
          </a:prstGeom>
        </p:spPr>
      </p:pic>
      <p:grpSp>
        <p:nvGrpSpPr>
          <p:cNvPr id="34" name="Group 33"/>
          <p:cNvGrpSpPr/>
          <p:nvPr/>
        </p:nvGrpSpPr>
        <p:grpSpPr>
          <a:xfrm>
            <a:off x="3299479" y="1030394"/>
            <a:ext cx="5837519" cy="3120341"/>
            <a:chOff x="2536609" y="1772242"/>
            <a:chExt cx="5723577" cy="3059436"/>
          </a:xfrm>
        </p:grpSpPr>
        <p:sp>
          <p:nvSpPr>
            <p:cNvPr id="32" name="Freeform 13"/>
            <p:cNvSpPr>
              <a:spLocks/>
            </p:cNvSpPr>
            <p:nvPr/>
          </p:nvSpPr>
          <p:spPr bwMode="auto">
            <a:xfrm>
              <a:off x="2536609" y="1772242"/>
              <a:ext cx="5723577" cy="3059436"/>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25" name="Freeform 5"/>
            <p:cNvSpPr>
              <a:spLocks noEditPoints="1"/>
            </p:cNvSpPr>
            <p:nvPr/>
          </p:nvSpPr>
          <p:spPr bwMode="auto">
            <a:xfrm>
              <a:off x="3795830" y="3019183"/>
              <a:ext cx="3509939" cy="777218"/>
            </a:xfrm>
            <a:custGeom>
              <a:avLst/>
              <a:gdLst>
                <a:gd name="T0" fmla="*/ 200 w 1905"/>
                <a:gd name="T1" fmla="*/ 10 h 419"/>
                <a:gd name="T2" fmla="*/ 350 w 1905"/>
                <a:gd name="T3" fmla="*/ 39 h 419"/>
                <a:gd name="T4" fmla="*/ 12 w 1905"/>
                <a:gd name="T5" fmla="*/ 341 h 419"/>
                <a:gd name="T6" fmla="*/ 117 w 1905"/>
                <a:gd name="T7" fmla="*/ 352 h 419"/>
                <a:gd name="T8" fmla="*/ 225 w 1905"/>
                <a:gd name="T9" fmla="*/ 68 h 419"/>
                <a:gd name="T10" fmla="*/ 77 w 1905"/>
                <a:gd name="T11" fmla="*/ 304 h 419"/>
                <a:gd name="T12" fmla="*/ 939 w 1905"/>
                <a:gd name="T13" fmla="*/ 71 h 419"/>
                <a:gd name="T14" fmla="*/ 860 w 1905"/>
                <a:gd name="T15" fmla="*/ 154 h 419"/>
                <a:gd name="T16" fmla="*/ 794 w 1905"/>
                <a:gd name="T17" fmla="*/ 108 h 419"/>
                <a:gd name="T18" fmla="*/ 838 w 1905"/>
                <a:gd name="T19" fmla="*/ 69 h 419"/>
                <a:gd name="T20" fmla="*/ 760 w 1905"/>
                <a:gd name="T21" fmla="*/ 156 h 419"/>
                <a:gd name="T22" fmla="*/ 758 w 1905"/>
                <a:gd name="T23" fmla="*/ 181 h 419"/>
                <a:gd name="T24" fmla="*/ 791 w 1905"/>
                <a:gd name="T25" fmla="*/ 333 h 419"/>
                <a:gd name="T26" fmla="*/ 860 w 1905"/>
                <a:gd name="T27" fmla="*/ 333 h 419"/>
                <a:gd name="T28" fmla="*/ 892 w 1905"/>
                <a:gd name="T29" fmla="*/ 181 h 419"/>
                <a:gd name="T30" fmla="*/ 892 w 1905"/>
                <a:gd name="T31" fmla="*/ 156 h 419"/>
                <a:gd name="T32" fmla="*/ 938 w 1905"/>
                <a:gd name="T33" fmla="*/ 95 h 419"/>
                <a:gd name="T34" fmla="*/ 681 w 1905"/>
                <a:gd name="T35" fmla="*/ 115 h 419"/>
                <a:gd name="T36" fmla="*/ 544 w 1905"/>
                <a:gd name="T37" fmla="*/ 91 h 419"/>
                <a:gd name="T38" fmla="*/ 477 w 1905"/>
                <a:gd name="T39" fmla="*/ 234 h 419"/>
                <a:gd name="T40" fmla="*/ 609 w 1905"/>
                <a:gd name="T41" fmla="*/ 339 h 419"/>
                <a:gd name="T42" fmla="*/ 713 w 1905"/>
                <a:gd name="T43" fmla="*/ 215 h 419"/>
                <a:gd name="T44" fmla="*/ 588 w 1905"/>
                <a:gd name="T45" fmla="*/ 107 h 419"/>
                <a:gd name="T46" fmla="*/ 682 w 1905"/>
                <a:gd name="T47" fmla="*/ 216 h 419"/>
                <a:gd name="T48" fmla="*/ 537 w 1905"/>
                <a:gd name="T49" fmla="*/ 292 h 419"/>
                <a:gd name="T50" fmla="*/ 526 w 1905"/>
                <a:gd name="T51" fmla="*/ 142 h 419"/>
                <a:gd name="T52" fmla="*/ 1599 w 1905"/>
                <a:gd name="T53" fmla="*/ 126 h 419"/>
                <a:gd name="T54" fmla="*/ 1667 w 1905"/>
                <a:gd name="T55" fmla="*/ 339 h 419"/>
                <a:gd name="T56" fmla="*/ 1637 w 1905"/>
                <a:gd name="T57" fmla="*/ 183 h 419"/>
                <a:gd name="T58" fmla="*/ 1628 w 1905"/>
                <a:gd name="T59" fmla="*/ 131 h 419"/>
                <a:gd name="T60" fmla="*/ 1634 w 1905"/>
                <a:gd name="T61" fmla="*/ 208 h 419"/>
                <a:gd name="T62" fmla="*/ 1636 w 1905"/>
                <a:gd name="T63" fmla="*/ 310 h 419"/>
                <a:gd name="T64" fmla="*/ 1248 w 1905"/>
                <a:gd name="T65" fmla="*/ 314 h 419"/>
                <a:gd name="T66" fmla="*/ 1327 w 1905"/>
                <a:gd name="T67" fmla="*/ 251 h 419"/>
                <a:gd name="T68" fmla="*/ 1181 w 1905"/>
                <a:gd name="T69" fmla="*/ 200 h 419"/>
                <a:gd name="T70" fmla="*/ 1313 w 1905"/>
                <a:gd name="T71" fmla="*/ 324 h 419"/>
                <a:gd name="T72" fmla="*/ 1203 w 1905"/>
                <a:gd name="T73" fmla="*/ 229 h 419"/>
                <a:gd name="T74" fmla="*/ 1298 w 1905"/>
                <a:gd name="T75" fmla="*/ 227 h 419"/>
                <a:gd name="T76" fmla="*/ 1769 w 1905"/>
                <a:gd name="T77" fmla="*/ 333 h 419"/>
                <a:gd name="T78" fmla="*/ 1879 w 1905"/>
                <a:gd name="T79" fmla="*/ 201 h 419"/>
                <a:gd name="T80" fmla="*/ 1801 w 1905"/>
                <a:gd name="T81" fmla="*/ 113 h 419"/>
                <a:gd name="T82" fmla="*/ 1889 w 1905"/>
                <a:gd name="T83" fmla="*/ 84 h 419"/>
                <a:gd name="T84" fmla="*/ 1769 w 1905"/>
                <a:gd name="T85" fmla="*/ 210 h 419"/>
                <a:gd name="T86" fmla="*/ 1833 w 1905"/>
                <a:gd name="T87" fmla="*/ 313 h 419"/>
                <a:gd name="T88" fmla="*/ 1477 w 1905"/>
                <a:gd name="T89" fmla="*/ 106 h 419"/>
                <a:gd name="T90" fmla="*/ 1427 w 1905"/>
                <a:gd name="T91" fmla="*/ 193 h 419"/>
                <a:gd name="T92" fmla="*/ 1485 w 1905"/>
                <a:gd name="T93" fmla="*/ 224 h 419"/>
                <a:gd name="T94" fmla="*/ 1400 w 1905"/>
                <a:gd name="T95" fmla="*/ 295 h 419"/>
                <a:gd name="T96" fmla="*/ 1494 w 1905"/>
                <a:gd name="T97" fmla="*/ 334 h 419"/>
                <a:gd name="T98" fmla="*/ 1486 w 1905"/>
                <a:gd name="T99" fmla="*/ 204 h 419"/>
                <a:gd name="T100" fmla="*/ 1462 w 1905"/>
                <a:gd name="T101" fmla="*/ 80 h 419"/>
                <a:gd name="T102" fmla="*/ 1413 w 1905"/>
                <a:gd name="T103" fmla="*/ 120 h 419"/>
                <a:gd name="T104" fmla="*/ 1083 w 1905"/>
                <a:gd name="T105" fmla="*/ 182 h 419"/>
                <a:gd name="T106" fmla="*/ 1139 w 1905"/>
                <a:gd name="T107" fmla="*/ 156 h 419"/>
                <a:gd name="T108" fmla="*/ 1120 w 1905"/>
                <a:gd name="T109" fmla="*/ 338 h 419"/>
                <a:gd name="T110" fmla="*/ 987 w 1905"/>
                <a:gd name="T111" fmla="*/ 159 h 419"/>
                <a:gd name="T112" fmla="*/ 958 w 1905"/>
                <a:gd name="T113" fmla="*/ 164 h 419"/>
                <a:gd name="T114" fmla="*/ 987 w 1905"/>
                <a:gd name="T115" fmla="*/ 246 h 419"/>
                <a:gd name="T116" fmla="*/ 954 w 1905"/>
                <a:gd name="T117" fmla="*/ 92 h 419"/>
                <a:gd name="T118" fmla="*/ 2 w 1905"/>
                <a:gd name="T119" fmla="*/ 33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5" h="419">
                  <a:moveTo>
                    <a:pt x="1" y="336"/>
                  </a:moveTo>
                  <a:cubicBezTo>
                    <a:pt x="1" y="336"/>
                    <a:pt x="1" y="336"/>
                    <a:pt x="0" y="336"/>
                  </a:cubicBezTo>
                  <a:cubicBezTo>
                    <a:pt x="0" y="252"/>
                    <a:pt x="0" y="168"/>
                    <a:pt x="0" y="85"/>
                  </a:cubicBezTo>
                  <a:cubicBezTo>
                    <a:pt x="1" y="84"/>
                    <a:pt x="2" y="84"/>
                    <a:pt x="3" y="84"/>
                  </a:cubicBezTo>
                  <a:cubicBezTo>
                    <a:pt x="69" y="59"/>
                    <a:pt x="135" y="34"/>
                    <a:pt x="200" y="10"/>
                  </a:cubicBezTo>
                  <a:cubicBezTo>
                    <a:pt x="208" y="7"/>
                    <a:pt x="216" y="4"/>
                    <a:pt x="224" y="0"/>
                  </a:cubicBezTo>
                  <a:cubicBezTo>
                    <a:pt x="225" y="0"/>
                    <a:pt x="226" y="0"/>
                    <a:pt x="226" y="0"/>
                  </a:cubicBezTo>
                  <a:cubicBezTo>
                    <a:pt x="232" y="3"/>
                    <a:pt x="237" y="4"/>
                    <a:pt x="243" y="6"/>
                  </a:cubicBezTo>
                  <a:cubicBezTo>
                    <a:pt x="278" y="16"/>
                    <a:pt x="313" y="26"/>
                    <a:pt x="347" y="36"/>
                  </a:cubicBezTo>
                  <a:cubicBezTo>
                    <a:pt x="349" y="36"/>
                    <a:pt x="350" y="37"/>
                    <a:pt x="350" y="39"/>
                  </a:cubicBezTo>
                  <a:cubicBezTo>
                    <a:pt x="350" y="153"/>
                    <a:pt x="350" y="268"/>
                    <a:pt x="350" y="382"/>
                  </a:cubicBezTo>
                  <a:cubicBezTo>
                    <a:pt x="350" y="384"/>
                    <a:pt x="349" y="385"/>
                    <a:pt x="348" y="385"/>
                  </a:cubicBezTo>
                  <a:cubicBezTo>
                    <a:pt x="307" y="396"/>
                    <a:pt x="267" y="408"/>
                    <a:pt x="227" y="419"/>
                  </a:cubicBezTo>
                  <a:cubicBezTo>
                    <a:pt x="225" y="419"/>
                    <a:pt x="224" y="419"/>
                    <a:pt x="223" y="419"/>
                  </a:cubicBezTo>
                  <a:cubicBezTo>
                    <a:pt x="153" y="393"/>
                    <a:pt x="83" y="367"/>
                    <a:pt x="12" y="341"/>
                  </a:cubicBezTo>
                  <a:cubicBezTo>
                    <a:pt x="9" y="339"/>
                    <a:pt x="5" y="338"/>
                    <a:pt x="1" y="336"/>
                  </a:cubicBezTo>
                  <a:cubicBezTo>
                    <a:pt x="2" y="336"/>
                    <a:pt x="2" y="336"/>
                    <a:pt x="2" y="336"/>
                  </a:cubicBezTo>
                  <a:cubicBezTo>
                    <a:pt x="7" y="337"/>
                    <a:pt x="11" y="338"/>
                    <a:pt x="16" y="338"/>
                  </a:cubicBezTo>
                  <a:cubicBezTo>
                    <a:pt x="32" y="340"/>
                    <a:pt x="49" y="343"/>
                    <a:pt x="65" y="345"/>
                  </a:cubicBezTo>
                  <a:cubicBezTo>
                    <a:pt x="83" y="347"/>
                    <a:pt x="100" y="350"/>
                    <a:pt x="117" y="352"/>
                  </a:cubicBezTo>
                  <a:cubicBezTo>
                    <a:pt x="134" y="355"/>
                    <a:pt x="152" y="357"/>
                    <a:pt x="169" y="359"/>
                  </a:cubicBezTo>
                  <a:cubicBezTo>
                    <a:pt x="187" y="362"/>
                    <a:pt x="205" y="364"/>
                    <a:pt x="222" y="367"/>
                  </a:cubicBezTo>
                  <a:cubicBezTo>
                    <a:pt x="225" y="367"/>
                    <a:pt x="225" y="366"/>
                    <a:pt x="225" y="364"/>
                  </a:cubicBezTo>
                  <a:cubicBezTo>
                    <a:pt x="225" y="266"/>
                    <a:pt x="225" y="168"/>
                    <a:pt x="225" y="69"/>
                  </a:cubicBezTo>
                  <a:cubicBezTo>
                    <a:pt x="225" y="69"/>
                    <a:pt x="225" y="69"/>
                    <a:pt x="225" y="68"/>
                  </a:cubicBezTo>
                  <a:cubicBezTo>
                    <a:pt x="225" y="67"/>
                    <a:pt x="225" y="66"/>
                    <a:pt x="223" y="67"/>
                  </a:cubicBezTo>
                  <a:cubicBezTo>
                    <a:pt x="218" y="68"/>
                    <a:pt x="212" y="69"/>
                    <a:pt x="207" y="71"/>
                  </a:cubicBezTo>
                  <a:cubicBezTo>
                    <a:pt x="164" y="81"/>
                    <a:pt x="122" y="91"/>
                    <a:pt x="80" y="101"/>
                  </a:cubicBezTo>
                  <a:cubicBezTo>
                    <a:pt x="78" y="102"/>
                    <a:pt x="77" y="102"/>
                    <a:pt x="77" y="104"/>
                  </a:cubicBezTo>
                  <a:cubicBezTo>
                    <a:pt x="77" y="171"/>
                    <a:pt x="77" y="237"/>
                    <a:pt x="77" y="304"/>
                  </a:cubicBezTo>
                  <a:cubicBezTo>
                    <a:pt x="77" y="306"/>
                    <a:pt x="77" y="307"/>
                    <a:pt x="75" y="307"/>
                  </a:cubicBezTo>
                  <a:cubicBezTo>
                    <a:pt x="55" y="315"/>
                    <a:pt x="35" y="323"/>
                    <a:pt x="15" y="330"/>
                  </a:cubicBezTo>
                  <a:cubicBezTo>
                    <a:pt x="11" y="332"/>
                    <a:pt x="6" y="334"/>
                    <a:pt x="2" y="336"/>
                  </a:cubicBezTo>
                  <a:cubicBezTo>
                    <a:pt x="2" y="336"/>
                    <a:pt x="1" y="336"/>
                    <a:pt x="1" y="336"/>
                  </a:cubicBezTo>
                  <a:close/>
                  <a:moveTo>
                    <a:pt x="939" y="71"/>
                  </a:moveTo>
                  <a:cubicBezTo>
                    <a:pt x="939" y="70"/>
                    <a:pt x="938" y="69"/>
                    <a:pt x="936" y="69"/>
                  </a:cubicBezTo>
                  <a:cubicBezTo>
                    <a:pt x="932" y="67"/>
                    <a:pt x="927" y="67"/>
                    <a:pt x="922" y="66"/>
                  </a:cubicBezTo>
                  <a:cubicBezTo>
                    <a:pt x="910" y="66"/>
                    <a:pt x="899" y="67"/>
                    <a:pt x="889" y="73"/>
                  </a:cubicBezTo>
                  <a:cubicBezTo>
                    <a:pt x="870" y="85"/>
                    <a:pt x="861" y="102"/>
                    <a:pt x="861" y="124"/>
                  </a:cubicBezTo>
                  <a:cubicBezTo>
                    <a:pt x="860" y="134"/>
                    <a:pt x="860" y="144"/>
                    <a:pt x="860" y="154"/>
                  </a:cubicBezTo>
                  <a:cubicBezTo>
                    <a:pt x="860" y="156"/>
                    <a:pt x="860" y="156"/>
                    <a:pt x="859" y="156"/>
                  </a:cubicBezTo>
                  <a:cubicBezTo>
                    <a:pt x="837" y="156"/>
                    <a:pt x="815" y="156"/>
                    <a:pt x="793" y="156"/>
                  </a:cubicBezTo>
                  <a:cubicBezTo>
                    <a:pt x="791" y="156"/>
                    <a:pt x="791" y="156"/>
                    <a:pt x="791" y="154"/>
                  </a:cubicBezTo>
                  <a:cubicBezTo>
                    <a:pt x="791" y="146"/>
                    <a:pt x="791" y="137"/>
                    <a:pt x="791" y="128"/>
                  </a:cubicBezTo>
                  <a:cubicBezTo>
                    <a:pt x="791" y="121"/>
                    <a:pt x="791" y="114"/>
                    <a:pt x="794" y="108"/>
                  </a:cubicBezTo>
                  <a:cubicBezTo>
                    <a:pt x="797" y="99"/>
                    <a:pt x="803" y="94"/>
                    <a:pt x="812" y="92"/>
                  </a:cubicBezTo>
                  <a:cubicBezTo>
                    <a:pt x="821" y="90"/>
                    <a:pt x="830" y="91"/>
                    <a:pt x="838" y="94"/>
                  </a:cubicBezTo>
                  <a:cubicBezTo>
                    <a:pt x="838" y="95"/>
                    <a:pt x="839" y="95"/>
                    <a:pt x="840" y="95"/>
                  </a:cubicBezTo>
                  <a:cubicBezTo>
                    <a:pt x="840" y="87"/>
                    <a:pt x="840" y="79"/>
                    <a:pt x="840" y="71"/>
                  </a:cubicBezTo>
                  <a:cubicBezTo>
                    <a:pt x="840" y="70"/>
                    <a:pt x="839" y="69"/>
                    <a:pt x="838" y="69"/>
                  </a:cubicBezTo>
                  <a:cubicBezTo>
                    <a:pt x="833" y="67"/>
                    <a:pt x="828" y="67"/>
                    <a:pt x="823" y="66"/>
                  </a:cubicBezTo>
                  <a:cubicBezTo>
                    <a:pt x="812" y="66"/>
                    <a:pt x="802" y="67"/>
                    <a:pt x="792" y="72"/>
                  </a:cubicBezTo>
                  <a:cubicBezTo>
                    <a:pt x="772" y="83"/>
                    <a:pt x="763" y="101"/>
                    <a:pt x="762" y="123"/>
                  </a:cubicBezTo>
                  <a:cubicBezTo>
                    <a:pt x="762" y="133"/>
                    <a:pt x="762" y="144"/>
                    <a:pt x="762" y="154"/>
                  </a:cubicBezTo>
                  <a:cubicBezTo>
                    <a:pt x="762" y="156"/>
                    <a:pt x="762" y="156"/>
                    <a:pt x="760" y="156"/>
                  </a:cubicBezTo>
                  <a:cubicBezTo>
                    <a:pt x="751" y="156"/>
                    <a:pt x="742" y="156"/>
                    <a:pt x="733" y="156"/>
                  </a:cubicBezTo>
                  <a:cubicBezTo>
                    <a:pt x="732" y="156"/>
                    <a:pt x="731" y="157"/>
                    <a:pt x="731" y="158"/>
                  </a:cubicBezTo>
                  <a:cubicBezTo>
                    <a:pt x="731" y="165"/>
                    <a:pt x="731" y="172"/>
                    <a:pt x="731" y="179"/>
                  </a:cubicBezTo>
                  <a:cubicBezTo>
                    <a:pt x="731" y="180"/>
                    <a:pt x="732" y="181"/>
                    <a:pt x="733" y="181"/>
                  </a:cubicBezTo>
                  <a:cubicBezTo>
                    <a:pt x="742" y="181"/>
                    <a:pt x="750" y="181"/>
                    <a:pt x="758" y="181"/>
                  </a:cubicBezTo>
                  <a:cubicBezTo>
                    <a:pt x="762" y="181"/>
                    <a:pt x="762" y="181"/>
                    <a:pt x="762" y="185"/>
                  </a:cubicBezTo>
                  <a:cubicBezTo>
                    <a:pt x="762" y="234"/>
                    <a:pt x="762" y="284"/>
                    <a:pt x="762" y="333"/>
                  </a:cubicBezTo>
                  <a:cubicBezTo>
                    <a:pt x="762" y="335"/>
                    <a:pt x="762" y="336"/>
                    <a:pt x="764" y="336"/>
                  </a:cubicBezTo>
                  <a:cubicBezTo>
                    <a:pt x="772" y="335"/>
                    <a:pt x="780" y="335"/>
                    <a:pt x="788" y="336"/>
                  </a:cubicBezTo>
                  <a:cubicBezTo>
                    <a:pt x="790" y="336"/>
                    <a:pt x="791" y="335"/>
                    <a:pt x="791" y="333"/>
                  </a:cubicBezTo>
                  <a:cubicBezTo>
                    <a:pt x="791" y="283"/>
                    <a:pt x="791" y="233"/>
                    <a:pt x="791" y="183"/>
                  </a:cubicBezTo>
                  <a:cubicBezTo>
                    <a:pt x="791" y="181"/>
                    <a:pt x="791" y="181"/>
                    <a:pt x="793" y="181"/>
                  </a:cubicBezTo>
                  <a:cubicBezTo>
                    <a:pt x="815" y="181"/>
                    <a:pt x="836" y="181"/>
                    <a:pt x="858" y="181"/>
                  </a:cubicBezTo>
                  <a:cubicBezTo>
                    <a:pt x="860" y="181"/>
                    <a:pt x="860" y="181"/>
                    <a:pt x="860" y="184"/>
                  </a:cubicBezTo>
                  <a:cubicBezTo>
                    <a:pt x="860" y="233"/>
                    <a:pt x="860" y="283"/>
                    <a:pt x="860" y="333"/>
                  </a:cubicBezTo>
                  <a:cubicBezTo>
                    <a:pt x="860" y="335"/>
                    <a:pt x="861" y="336"/>
                    <a:pt x="863" y="336"/>
                  </a:cubicBezTo>
                  <a:cubicBezTo>
                    <a:pt x="871" y="335"/>
                    <a:pt x="878" y="336"/>
                    <a:pt x="886" y="336"/>
                  </a:cubicBezTo>
                  <a:cubicBezTo>
                    <a:pt x="889" y="336"/>
                    <a:pt x="889" y="336"/>
                    <a:pt x="889" y="332"/>
                  </a:cubicBezTo>
                  <a:cubicBezTo>
                    <a:pt x="889" y="283"/>
                    <a:pt x="889" y="233"/>
                    <a:pt x="889" y="183"/>
                  </a:cubicBezTo>
                  <a:cubicBezTo>
                    <a:pt x="889" y="181"/>
                    <a:pt x="890" y="181"/>
                    <a:pt x="892" y="181"/>
                  </a:cubicBezTo>
                  <a:cubicBezTo>
                    <a:pt x="904" y="181"/>
                    <a:pt x="917" y="181"/>
                    <a:pt x="929" y="181"/>
                  </a:cubicBezTo>
                  <a:cubicBezTo>
                    <a:pt x="931" y="181"/>
                    <a:pt x="931" y="180"/>
                    <a:pt x="931" y="179"/>
                  </a:cubicBezTo>
                  <a:cubicBezTo>
                    <a:pt x="931" y="172"/>
                    <a:pt x="931" y="165"/>
                    <a:pt x="931" y="159"/>
                  </a:cubicBezTo>
                  <a:cubicBezTo>
                    <a:pt x="931" y="157"/>
                    <a:pt x="931" y="156"/>
                    <a:pt x="929" y="156"/>
                  </a:cubicBezTo>
                  <a:cubicBezTo>
                    <a:pt x="916" y="156"/>
                    <a:pt x="904" y="156"/>
                    <a:pt x="892" y="156"/>
                  </a:cubicBezTo>
                  <a:cubicBezTo>
                    <a:pt x="890" y="156"/>
                    <a:pt x="889" y="156"/>
                    <a:pt x="889" y="154"/>
                  </a:cubicBezTo>
                  <a:cubicBezTo>
                    <a:pt x="889" y="146"/>
                    <a:pt x="889" y="138"/>
                    <a:pt x="889" y="129"/>
                  </a:cubicBezTo>
                  <a:cubicBezTo>
                    <a:pt x="889" y="124"/>
                    <a:pt x="890" y="119"/>
                    <a:pt x="891" y="114"/>
                  </a:cubicBezTo>
                  <a:cubicBezTo>
                    <a:pt x="894" y="98"/>
                    <a:pt x="905" y="89"/>
                    <a:pt x="922" y="91"/>
                  </a:cubicBezTo>
                  <a:cubicBezTo>
                    <a:pt x="928" y="91"/>
                    <a:pt x="933" y="93"/>
                    <a:pt x="938" y="95"/>
                  </a:cubicBezTo>
                  <a:cubicBezTo>
                    <a:pt x="938" y="87"/>
                    <a:pt x="938" y="79"/>
                    <a:pt x="939" y="71"/>
                  </a:cubicBezTo>
                  <a:close/>
                  <a:moveTo>
                    <a:pt x="712" y="194"/>
                  </a:moveTo>
                  <a:cubicBezTo>
                    <a:pt x="712" y="188"/>
                    <a:pt x="711" y="182"/>
                    <a:pt x="710" y="177"/>
                  </a:cubicBezTo>
                  <a:cubicBezTo>
                    <a:pt x="709" y="169"/>
                    <a:pt x="706" y="160"/>
                    <a:pt x="703" y="152"/>
                  </a:cubicBezTo>
                  <a:cubicBezTo>
                    <a:pt x="698" y="139"/>
                    <a:pt x="691" y="126"/>
                    <a:pt x="681" y="115"/>
                  </a:cubicBezTo>
                  <a:cubicBezTo>
                    <a:pt x="673" y="107"/>
                    <a:pt x="665" y="101"/>
                    <a:pt x="655" y="95"/>
                  </a:cubicBezTo>
                  <a:cubicBezTo>
                    <a:pt x="638" y="85"/>
                    <a:pt x="620" y="81"/>
                    <a:pt x="601" y="80"/>
                  </a:cubicBezTo>
                  <a:cubicBezTo>
                    <a:pt x="596" y="80"/>
                    <a:pt x="591" y="80"/>
                    <a:pt x="587" y="81"/>
                  </a:cubicBezTo>
                  <a:cubicBezTo>
                    <a:pt x="581" y="81"/>
                    <a:pt x="575" y="82"/>
                    <a:pt x="569" y="83"/>
                  </a:cubicBezTo>
                  <a:cubicBezTo>
                    <a:pt x="561" y="85"/>
                    <a:pt x="552" y="87"/>
                    <a:pt x="544" y="91"/>
                  </a:cubicBezTo>
                  <a:cubicBezTo>
                    <a:pt x="533" y="96"/>
                    <a:pt x="523" y="102"/>
                    <a:pt x="514" y="111"/>
                  </a:cubicBezTo>
                  <a:cubicBezTo>
                    <a:pt x="509" y="114"/>
                    <a:pt x="506" y="119"/>
                    <a:pt x="503" y="123"/>
                  </a:cubicBezTo>
                  <a:cubicBezTo>
                    <a:pt x="492" y="137"/>
                    <a:pt x="485" y="153"/>
                    <a:pt x="480" y="170"/>
                  </a:cubicBezTo>
                  <a:cubicBezTo>
                    <a:pt x="477" y="181"/>
                    <a:pt x="476" y="193"/>
                    <a:pt x="475" y="204"/>
                  </a:cubicBezTo>
                  <a:cubicBezTo>
                    <a:pt x="475" y="214"/>
                    <a:pt x="475" y="224"/>
                    <a:pt x="477" y="234"/>
                  </a:cubicBezTo>
                  <a:cubicBezTo>
                    <a:pt x="478" y="248"/>
                    <a:pt x="482" y="260"/>
                    <a:pt x="487" y="273"/>
                  </a:cubicBezTo>
                  <a:cubicBezTo>
                    <a:pt x="494" y="289"/>
                    <a:pt x="504" y="302"/>
                    <a:pt x="517" y="313"/>
                  </a:cubicBezTo>
                  <a:cubicBezTo>
                    <a:pt x="525" y="321"/>
                    <a:pt x="534" y="326"/>
                    <a:pt x="544" y="331"/>
                  </a:cubicBezTo>
                  <a:cubicBezTo>
                    <a:pt x="557" y="336"/>
                    <a:pt x="571" y="339"/>
                    <a:pt x="585" y="340"/>
                  </a:cubicBezTo>
                  <a:cubicBezTo>
                    <a:pt x="593" y="340"/>
                    <a:pt x="601" y="340"/>
                    <a:pt x="609" y="339"/>
                  </a:cubicBezTo>
                  <a:cubicBezTo>
                    <a:pt x="616" y="338"/>
                    <a:pt x="624" y="337"/>
                    <a:pt x="631" y="335"/>
                  </a:cubicBezTo>
                  <a:cubicBezTo>
                    <a:pt x="653" y="328"/>
                    <a:pt x="670" y="317"/>
                    <a:pt x="684" y="299"/>
                  </a:cubicBezTo>
                  <a:cubicBezTo>
                    <a:pt x="693" y="289"/>
                    <a:pt x="699" y="276"/>
                    <a:pt x="704" y="263"/>
                  </a:cubicBezTo>
                  <a:cubicBezTo>
                    <a:pt x="707" y="255"/>
                    <a:pt x="709" y="246"/>
                    <a:pt x="710" y="237"/>
                  </a:cubicBezTo>
                  <a:cubicBezTo>
                    <a:pt x="712" y="230"/>
                    <a:pt x="712" y="222"/>
                    <a:pt x="713" y="215"/>
                  </a:cubicBezTo>
                  <a:cubicBezTo>
                    <a:pt x="713" y="210"/>
                    <a:pt x="713" y="205"/>
                    <a:pt x="713" y="200"/>
                  </a:cubicBezTo>
                  <a:cubicBezTo>
                    <a:pt x="713" y="198"/>
                    <a:pt x="712" y="196"/>
                    <a:pt x="712" y="194"/>
                  </a:cubicBezTo>
                  <a:close/>
                  <a:moveTo>
                    <a:pt x="526" y="142"/>
                  </a:moveTo>
                  <a:cubicBezTo>
                    <a:pt x="533" y="132"/>
                    <a:pt x="542" y="124"/>
                    <a:pt x="552" y="118"/>
                  </a:cubicBezTo>
                  <a:cubicBezTo>
                    <a:pt x="563" y="112"/>
                    <a:pt x="575" y="108"/>
                    <a:pt x="588" y="107"/>
                  </a:cubicBezTo>
                  <a:cubicBezTo>
                    <a:pt x="600" y="106"/>
                    <a:pt x="612" y="107"/>
                    <a:pt x="624" y="111"/>
                  </a:cubicBezTo>
                  <a:cubicBezTo>
                    <a:pt x="634" y="114"/>
                    <a:pt x="642" y="119"/>
                    <a:pt x="650" y="125"/>
                  </a:cubicBezTo>
                  <a:cubicBezTo>
                    <a:pt x="659" y="133"/>
                    <a:pt x="665" y="142"/>
                    <a:pt x="670" y="152"/>
                  </a:cubicBezTo>
                  <a:cubicBezTo>
                    <a:pt x="676" y="163"/>
                    <a:pt x="679" y="174"/>
                    <a:pt x="680" y="186"/>
                  </a:cubicBezTo>
                  <a:cubicBezTo>
                    <a:pt x="682" y="196"/>
                    <a:pt x="682" y="206"/>
                    <a:pt x="682" y="216"/>
                  </a:cubicBezTo>
                  <a:cubicBezTo>
                    <a:pt x="681" y="236"/>
                    <a:pt x="678" y="255"/>
                    <a:pt x="668" y="273"/>
                  </a:cubicBezTo>
                  <a:cubicBezTo>
                    <a:pt x="654" y="296"/>
                    <a:pt x="634" y="309"/>
                    <a:pt x="608" y="312"/>
                  </a:cubicBezTo>
                  <a:cubicBezTo>
                    <a:pt x="599" y="313"/>
                    <a:pt x="590" y="314"/>
                    <a:pt x="581" y="313"/>
                  </a:cubicBezTo>
                  <a:cubicBezTo>
                    <a:pt x="573" y="312"/>
                    <a:pt x="566" y="309"/>
                    <a:pt x="559" y="306"/>
                  </a:cubicBezTo>
                  <a:cubicBezTo>
                    <a:pt x="551" y="303"/>
                    <a:pt x="543" y="298"/>
                    <a:pt x="537" y="292"/>
                  </a:cubicBezTo>
                  <a:cubicBezTo>
                    <a:pt x="530" y="286"/>
                    <a:pt x="525" y="279"/>
                    <a:pt x="521" y="272"/>
                  </a:cubicBezTo>
                  <a:cubicBezTo>
                    <a:pt x="515" y="261"/>
                    <a:pt x="511" y="250"/>
                    <a:pt x="509" y="239"/>
                  </a:cubicBezTo>
                  <a:cubicBezTo>
                    <a:pt x="508" y="233"/>
                    <a:pt x="507" y="228"/>
                    <a:pt x="507" y="223"/>
                  </a:cubicBezTo>
                  <a:cubicBezTo>
                    <a:pt x="506" y="218"/>
                    <a:pt x="506" y="213"/>
                    <a:pt x="506" y="206"/>
                  </a:cubicBezTo>
                  <a:cubicBezTo>
                    <a:pt x="507" y="184"/>
                    <a:pt x="512" y="162"/>
                    <a:pt x="526" y="142"/>
                  </a:cubicBezTo>
                  <a:close/>
                  <a:moveTo>
                    <a:pt x="1719" y="90"/>
                  </a:moveTo>
                  <a:cubicBezTo>
                    <a:pt x="1719" y="88"/>
                    <a:pt x="1719" y="87"/>
                    <a:pt x="1717" y="86"/>
                  </a:cubicBezTo>
                  <a:cubicBezTo>
                    <a:pt x="1708" y="83"/>
                    <a:pt x="1698" y="81"/>
                    <a:pt x="1688" y="81"/>
                  </a:cubicBezTo>
                  <a:cubicBezTo>
                    <a:pt x="1674" y="80"/>
                    <a:pt x="1661" y="80"/>
                    <a:pt x="1647" y="85"/>
                  </a:cubicBezTo>
                  <a:cubicBezTo>
                    <a:pt x="1626" y="93"/>
                    <a:pt x="1611" y="107"/>
                    <a:pt x="1599" y="126"/>
                  </a:cubicBezTo>
                  <a:cubicBezTo>
                    <a:pt x="1585" y="148"/>
                    <a:pt x="1579" y="173"/>
                    <a:pt x="1576" y="199"/>
                  </a:cubicBezTo>
                  <a:cubicBezTo>
                    <a:pt x="1575" y="217"/>
                    <a:pt x="1575" y="235"/>
                    <a:pt x="1577" y="253"/>
                  </a:cubicBezTo>
                  <a:cubicBezTo>
                    <a:pt x="1579" y="269"/>
                    <a:pt x="1583" y="285"/>
                    <a:pt x="1590" y="299"/>
                  </a:cubicBezTo>
                  <a:cubicBezTo>
                    <a:pt x="1597" y="312"/>
                    <a:pt x="1606" y="323"/>
                    <a:pt x="1619" y="331"/>
                  </a:cubicBezTo>
                  <a:cubicBezTo>
                    <a:pt x="1634" y="339"/>
                    <a:pt x="1650" y="341"/>
                    <a:pt x="1667" y="339"/>
                  </a:cubicBezTo>
                  <a:cubicBezTo>
                    <a:pt x="1694" y="335"/>
                    <a:pt x="1714" y="321"/>
                    <a:pt x="1726" y="296"/>
                  </a:cubicBezTo>
                  <a:cubicBezTo>
                    <a:pt x="1735" y="276"/>
                    <a:pt x="1737" y="256"/>
                    <a:pt x="1733" y="235"/>
                  </a:cubicBezTo>
                  <a:cubicBezTo>
                    <a:pt x="1729" y="216"/>
                    <a:pt x="1720" y="201"/>
                    <a:pt x="1704" y="190"/>
                  </a:cubicBezTo>
                  <a:cubicBezTo>
                    <a:pt x="1693" y="183"/>
                    <a:pt x="1681" y="179"/>
                    <a:pt x="1668" y="179"/>
                  </a:cubicBezTo>
                  <a:cubicBezTo>
                    <a:pt x="1657" y="178"/>
                    <a:pt x="1647" y="179"/>
                    <a:pt x="1637" y="183"/>
                  </a:cubicBezTo>
                  <a:cubicBezTo>
                    <a:pt x="1623" y="189"/>
                    <a:pt x="1613" y="199"/>
                    <a:pt x="1607" y="212"/>
                  </a:cubicBezTo>
                  <a:cubicBezTo>
                    <a:pt x="1606" y="213"/>
                    <a:pt x="1606" y="214"/>
                    <a:pt x="1605" y="214"/>
                  </a:cubicBezTo>
                  <a:cubicBezTo>
                    <a:pt x="1605" y="213"/>
                    <a:pt x="1605" y="212"/>
                    <a:pt x="1605" y="211"/>
                  </a:cubicBezTo>
                  <a:cubicBezTo>
                    <a:pt x="1605" y="200"/>
                    <a:pt x="1606" y="188"/>
                    <a:pt x="1608" y="176"/>
                  </a:cubicBezTo>
                  <a:cubicBezTo>
                    <a:pt x="1612" y="160"/>
                    <a:pt x="1618" y="144"/>
                    <a:pt x="1628" y="131"/>
                  </a:cubicBezTo>
                  <a:cubicBezTo>
                    <a:pt x="1636" y="119"/>
                    <a:pt x="1647" y="111"/>
                    <a:pt x="1660" y="107"/>
                  </a:cubicBezTo>
                  <a:cubicBezTo>
                    <a:pt x="1676" y="103"/>
                    <a:pt x="1692" y="105"/>
                    <a:pt x="1708" y="110"/>
                  </a:cubicBezTo>
                  <a:cubicBezTo>
                    <a:pt x="1712" y="111"/>
                    <a:pt x="1715" y="113"/>
                    <a:pt x="1719" y="115"/>
                  </a:cubicBezTo>
                  <a:cubicBezTo>
                    <a:pt x="1719" y="106"/>
                    <a:pt x="1719" y="98"/>
                    <a:pt x="1719" y="90"/>
                  </a:cubicBezTo>
                  <a:close/>
                  <a:moveTo>
                    <a:pt x="1634" y="208"/>
                  </a:moveTo>
                  <a:cubicBezTo>
                    <a:pt x="1649" y="200"/>
                    <a:pt x="1675" y="201"/>
                    <a:pt x="1689" y="215"/>
                  </a:cubicBezTo>
                  <a:cubicBezTo>
                    <a:pt x="1697" y="222"/>
                    <a:pt x="1701" y="231"/>
                    <a:pt x="1703" y="241"/>
                  </a:cubicBezTo>
                  <a:cubicBezTo>
                    <a:pt x="1706" y="256"/>
                    <a:pt x="1706" y="271"/>
                    <a:pt x="1701" y="285"/>
                  </a:cubicBezTo>
                  <a:cubicBezTo>
                    <a:pt x="1695" y="300"/>
                    <a:pt x="1684" y="311"/>
                    <a:pt x="1668" y="314"/>
                  </a:cubicBezTo>
                  <a:cubicBezTo>
                    <a:pt x="1657" y="317"/>
                    <a:pt x="1646" y="316"/>
                    <a:pt x="1636" y="310"/>
                  </a:cubicBezTo>
                  <a:cubicBezTo>
                    <a:pt x="1626" y="305"/>
                    <a:pt x="1619" y="296"/>
                    <a:pt x="1614" y="286"/>
                  </a:cubicBezTo>
                  <a:cubicBezTo>
                    <a:pt x="1609" y="276"/>
                    <a:pt x="1607" y="266"/>
                    <a:pt x="1607" y="255"/>
                  </a:cubicBezTo>
                  <a:cubicBezTo>
                    <a:pt x="1607" y="234"/>
                    <a:pt x="1616" y="218"/>
                    <a:pt x="1634" y="208"/>
                  </a:cubicBezTo>
                  <a:close/>
                  <a:moveTo>
                    <a:pt x="1313" y="297"/>
                  </a:moveTo>
                  <a:cubicBezTo>
                    <a:pt x="1293" y="312"/>
                    <a:pt x="1272" y="318"/>
                    <a:pt x="1248" y="314"/>
                  </a:cubicBezTo>
                  <a:cubicBezTo>
                    <a:pt x="1230" y="312"/>
                    <a:pt x="1217" y="304"/>
                    <a:pt x="1209" y="288"/>
                  </a:cubicBezTo>
                  <a:cubicBezTo>
                    <a:pt x="1203" y="278"/>
                    <a:pt x="1201" y="267"/>
                    <a:pt x="1201" y="256"/>
                  </a:cubicBezTo>
                  <a:cubicBezTo>
                    <a:pt x="1201" y="254"/>
                    <a:pt x="1201" y="253"/>
                    <a:pt x="1203" y="253"/>
                  </a:cubicBezTo>
                  <a:cubicBezTo>
                    <a:pt x="1244" y="253"/>
                    <a:pt x="1284" y="253"/>
                    <a:pt x="1325" y="253"/>
                  </a:cubicBezTo>
                  <a:cubicBezTo>
                    <a:pt x="1327" y="253"/>
                    <a:pt x="1327" y="253"/>
                    <a:pt x="1327" y="251"/>
                  </a:cubicBezTo>
                  <a:cubicBezTo>
                    <a:pt x="1327" y="245"/>
                    <a:pt x="1327" y="240"/>
                    <a:pt x="1327" y="234"/>
                  </a:cubicBezTo>
                  <a:cubicBezTo>
                    <a:pt x="1327" y="223"/>
                    <a:pt x="1326" y="212"/>
                    <a:pt x="1322" y="201"/>
                  </a:cubicBezTo>
                  <a:cubicBezTo>
                    <a:pt x="1317" y="185"/>
                    <a:pt x="1308" y="171"/>
                    <a:pt x="1292" y="162"/>
                  </a:cubicBezTo>
                  <a:cubicBezTo>
                    <a:pt x="1272" y="150"/>
                    <a:pt x="1249" y="149"/>
                    <a:pt x="1227" y="156"/>
                  </a:cubicBezTo>
                  <a:cubicBezTo>
                    <a:pt x="1205" y="164"/>
                    <a:pt x="1190" y="179"/>
                    <a:pt x="1181" y="200"/>
                  </a:cubicBezTo>
                  <a:cubicBezTo>
                    <a:pt x="1173" y="216"/>
                    <a:pt x="1170" y="234"/>
                    <a:pt x="1171" y="252"/>
                  </a:cubicBezTo>
                  <a:cubicBezTo>
                    <a:pt x="1171" y="266"/>
                    <a:pt x="1173" y="280"/>
                    <a:pt x="1179" y="293"/>
                  </a:cubicBezTo>
                  <a:cubicBezTo>
                    <a:pt x="1189" y="319"/>
                    <a:pt x="1208" y="334"/>
                    <a:pt x="1236" y="339"/>
                  </a:cubicBezTo>
                  <a:cubicBezTo>
                    <a:pt x="1250" y="341"/>
                    <a:pt x="1264" y="340"/>
                    <a:pt x="1277" y="338"/>
                  </a:cubicBezTo>
                  <a:cubicBezTo>
                    <a:pt x="1290" y="336"/>
                    <a:pt x="1302" y="331"/>
                    <a:pt x="1313" y="324"/>
                  </a:cubicBezTo>
                  <a:cubicBezTo>
                    <a:pt x="1314" y="323"/>
                    <a:pt x="1315" y="322"/>
                    <a:pt x="1315" y="320"/>
                  </a:cubicBezTo>
                  <a:cubicBezTo>
                    <a:pt x="1315" y="313"/>
                    <a:pt x="1315" y="306"/>
                    <a:pt x="1315" y="298"/>
                  </a:cubicBezTo>
                  <a:cubicBezTo>
                    <a:pt x="1315" y="297"/>
                    <a:pt x="1315" y="297"/>
                    <a:pt x="1314" y="296"/>
                  </a:cubicBezTo>
                  <a:cubicBezTo>
                    <a:pt x="1314" y="296"/>
                    <a:pt x="1313" y="297"/>
                    <a:pt x="1313" y="297"/>
                  </a:cubicBezTo>
                  <a:close/>
                  <a:moveTo>
                    <a:pt x="1203" y="229"/>
                  </a:moveTo>
                  <a:cubicBezTo>
                    <a:pt x="1201" y="229"/>
                    <a:pt x="1201" y="228"/>
                    <a:pt x="1201" y="226"/>
                  </a:cubicBezTo>
                  <a:cubicBezTo>
                    <a:pt x="1205" y="210"/>
                    <a:pt x="1212" y="195"/>
                    <a:pt x="1226" y="185"/>
                  </a:cubicBezTo>
                  <a:cubicBezTo>
                    <a:pt x="1241" y="174"/>
                    <a:pt x="1264" y="174"/>
                    <a:pt x="1279" y="184"/>
                  </a:cubicBezTo>
                  <a:cubicBezTo>
                    <a:pt x="1288" y="191"/>
                    <a:pt x="1293" y="200"/>
                    <a:pt x="1296" y="211"/>
                  </a:cubicBezTo>
                  <a:cubicBezTo>
                    <a:pt x="1297" y="216"/>
                    <a:pt x="1297" y="221"/>
                    <a:pt x="1298" y="227"/>
                  </a:cubicBezTo>
                  <a:cubicBezTo>
                    <a:pt x="1298" y="228"/>
                    <a:pt x="1297" y="229"/>
                    <a:pt x="1295" y="229"/>
                  </a:cubicBezTo>
                  <a:cubicBezTo>
                    <a:pt x="1280" y="229"/>
                    <a:pt x="1265" y="229"/>
                    <a:pt x="1249" y="229"/>
                  </a:cubicBezTo>
                  <a:cubicBezTo>
                    <a:pt x="1234" y="229"/>
                    <a:pt x="1219" y="229"/>
                    <a:pt x="1203" y="229"/>
                  </a:cubicBezTo>
                  <a:close/>
                  <a:moveTo>
                    <a:pt x="1763" y="324"/>
                  </a:moveTo>
                  <a:cubicBezTo>
                    <a:pt x="1763" y="330"/>
                    <a:pt x="1763" y="330"/>
                    <a:pt x="1769" y="333"/>
                  </a:cubicBezTo>
                  <a:cubicBezTo>
                    <a:pt x="1780" y="337"/>
                    <a:pt x="1791" y="339"/>
                    <a:pt x="1803" y="340"/>
                  </a:cubicBezTo>
                  <a:cubicBezTo>
                    <a:pt x="1818" y="341"/>
                    <a:pt x="1832" y="340"/>
                    <a:pt x="1846" y="336"/>
                  </a:cubicBezTo>
                  <a:cubicBezTo>
                    <a:pt x="1871" y="329"/>
                    <a:pt x="1889" y="314"/>
                    <a:pt x="1898" y="291"/>
                  </a:cubicBezTo>
                  <a:cubicBezTo>
                    <a:pt x="1905" y="274"/>
                    <a:pt x="1905" y="257"/>
                    <a:pt x="1902" y="239"/>
                  </a:cubicBezTo>
                  <a:cubicBezTo>
                    <a:pt x="1899" y="224"/>
                    <a:pt x="1891" y="211"/>
                    <a:pt x="1879" y="201"/>
                  </a:cubicBezTo>
                  <a:cubicBezTo>
                    <a:pt x="1861" y="187"/>
                    <a:pt x="1840" y="183"/>
                    <a:pt x="1819" y="183"/>
                  </a:cubicBezTo>
                  <a:cubicBezTo>
                    <a:pt x="1812" y="183"/>
                    <a:pt x="1805" y="184"/>
                    <a:pt x="1798" y="184"/>
                  </a:cubicBezTo>
                  <a:cubicBezTo>
                    <a:pt x="1796" y="184"/>
                    <a:pt x="1796" y="184"/>
                    <a:pt x="1796" y="182"/>
                  </a:cubicBezTo>
                  <a:cubicBezTo>
                    <a:pt x="1796" y="179"/>
                    <a:pt x="1796" y="175"/>
                    <a:pt x="1797" y="171"/>
                  </a:cubicBezTo>
                  <a:cubicBezTo>
                    <a:pt x="1798" y="152"/>
                    <a:pt x="1799" y="133"/>
                    <a:pt x="1801" y="113"/>
                  </a:cubicBezTo>
                  <a:cubicBezTo>
                    <a:pt x="1801" y="111"/>
                    <a:pt x="1801" y="110"/>
                    <a:pt x="1804" y="110"/>
                  </a:cubicBezTo>
                  <a:cubicBezTo>
                    <a:pt x="1832" y="111"/>
                    <a:pt x="1861" y="110"/>
                    <a:pt x="1890" y="111"/>
                  </a:cubicBezTo>
                  <a:cubicBezTo>
                    <a:pt x="1892" y="111"/>
                    <a:pt x="1892" y="110"/>
                    <a:pt x="1892" y="108"/>
                  </a:cubicBezTo>
                  <a:cubicBezTo>
                    <a:pt x="1892" y="101"/>
                    <a:pt x="1892" y="94"/>
                    <a:pt x="1892" y="87"/>
                  </a:cubicBezTo>
                  <a:cubicBezTo>
                    <a:pt x="1892" y="85"/>
                    <a:pt x="1892" y="84"/>
                    <a:pt x="1889" y="84"/>
                  </a:cubicBezTo>
                  <a:cubicBezTo>
                    <a:pt x="1853" y="84"/>
                    <a:pt x="1816" y="85"/>
                    <a:pt x="1779" y="84"/>
                  </a:cubicBezTo>
                  <a:cubicBezTo>
                    <a:pt x="1776" y="84"/>
                    <a:pt x="1776" y="85"/>
                    <a:pt x="1776" y="87"/>
                  </a:cubicBezTo>
                  <a:cubicBezTo>
                    <a:pt x="1774" y="107"/>
                    <a:pt x="1773" y="126"/>
                    <a:pt x="1772" y="145"/>
                  </a:cubicBezTo>
                  <a:cubicBezTo>
                    <a:pt x="1770" y="166"/>
                    <a:pt x="1769" y="188"/>
                    <a:pt x="1767" y="209"/>
                  </a:cubicBezTo>
                  <a:cubicBezTo>
                    <a:pt x="1767" y="210"/>
                    <a:pt x="1768" y="211"/>
                    <a:pt x="1769" y="210"/>
                  </a:cubicBezTo>
                  <a:cubicBezTo>
                    <a:pt x="1778" y="209"/>
                    <a:pt x="1787" y="209"/>
                    <a:pt x="1796" y="209"/>
                  </a:cubicBezTo>
                  <a:cubicBezTo>
                    <a:pt x="1807" y="208"/>
                    <a:pt x="1818" y="208"/>
                    <a:pt x="1830" y="210"/>
                  </a:cubicBezTo>
                  <a:cubicBezTo>
                    <a:pt x="1840" y="212"/>
                    <a:pt x="1850" y="216"/>
                    <a:pt x="1858" y="223"/>
                  </a:cubicBezTo>
                  <a:cubicBezTo>
                    <a:pt x="1869" y="232"/>
                    <a:pt x="1874" y="245"/>
                    <a:pt x="1874" y="259"/>
                  </a:cubicBezTo>
                  <a:cubicBezTo>
                    <a:pt x="1875" y="286"/>
                    <a:pt x="1859" y="307"/>
                    <a:pt x="1833" y="313"/>
                  </a:cubicBezTo>
                  <a:cubicBezTo>
                    <a:pt x="1815" y="317"/>
                    <a:pt x="1797" y="315"/>
                    <a:pt x="1780" y="308"/>
                  </a:cubicBezTo>
                  <a:cubicBezTo>
                    <a:pt x="1774" y="306"/>
                    <a:pt x="1769" y="303"/>
                    <a:pt x="1763" y="299"/>
                  </a:cubicBezTo>
                  <a:cubicBezTo>
                    <a:pt x="1763" y="307"/>
                    <a:pt x="1763" y="315"/>
                    <a:pt x="1763" y="324"/>
                  </a:cubicBezTo>
                  <a:close/>
                  <a:moveTo>
                    <a:pt x="1413" y="120"/>
                  </a:moveTo>
                  <a:cubicBezTo>
                    <a:pt x="1432" y="107"/>
                    <a:pt x="1454" y="102"/>
                    <a:pt x="1477" y="106"/>
                  </a:cubicBezTo>
                  <a:cubicBezTo>
                    <a:pt x="1490" y="109"/>
                    <a:pt x="1500" y="117"/>
                    <a:pt x="1504" y="130"/>
                  </a:cubicBezTo>
                  <a:cubicBezTo>
                    <a:pt x="1507" y="137"/>
                    <a:pt x="1507" y="145"/>
                    <a:pt x="1507" y="152"/>
                  </a:cubicBezTo>
                  <a:cubicBezTo>
                    <a:pt x="1505" y="168"/>
                    <a:pt x="1498" y="180"/>
                    <a:pt x="1483" y="187"/>
                  </a:cubicBezTo>
                  <a:cubicBezTo>
                    <a:pt x="1474" y="191"/>
                    <a:pt x="1464" y="193"/>
                    <a:pt x="1454" y="193"/>
                  </a:cubicBezTo>
                  <a:cubicBezTo>
                    <a:pt x="1445" y="194"/>
                    <a:pt x="1436" y="193"/>
                    <a:pt x="1427" y="193"/>
                  </a:cubicBezTo>
                  <a:cubicBezTo>
                    <a:pt x="1426" y="193"/>
                    <a:pt x="1425" y="194"/>
                    <a:pt x="1425" y="196"/>
                  </a:cubicBezTo>
                  <a:cubicBezTo>
                    <a:pt x="1425" y="202"/>
                    <a:pt x="1425" y="209"/>
                    <a:pt x="1425" y="216"/>
                  </a:cubicBezTo>
                  <a:cubicBezTo>
                    <a:pt x="1425" y="218"/>
                    <a:pt x="1426" y="218"/>
                    <a:pt x="1427" y="218"/>
                  </a:cubicBezTo>
                  <a:cubicBezTo>
                    <a:pt x="1436" y="218"/>
                    <a:pt x="1445" y="218"/>
                    <a:pt x="1453" y="218"/>
                  </a:cubicBezTo>
                  <a:cubicBezTo>
                    <a:pt x="1464" y="218"/>
                    <a:pt x="1475" y="220"/>
                    <a:pt x="1485" y="224"/>
                  </a:cubicBezTo>
                  <a:cubicBezTo>
                    <a:pt x="1494" y="227"/>
                    <a:pt x="1503" y="232"/>
                    <a:pt x="1508" y="240"/>
                  </a:cubicBezTo>
                  <a:cubicBezTo>
                    <a:pt x="1517" y="253"/>
                    <a:pt x="1518" y="268"/>
                    <a:pt x="1514" y="282"/>
                  </a:cubicBezTo>
                  <a:cubicBezTo>
                    <a:pt x="1509" y="298"/>
                    <a:pt x="1497" y="308"/>
                    <a:pt x="1482" y="312"/>
                  </a:cubicBezTo>
                  <a:cubicBezTo>
                    <a:pt x="1453" y="320"/>
                    <a:pt x="1426" y="314"/>
                    <a:pt x="1402" y="297"/>
                  </a:cubicBezTo>
                  <a:cubicBezTo>
                    <a:pt x="1402" y="297"/>
                    <a:pt x="1401" y="296"/>
                    <a:pt x="1400" y="295"/>
                  </a:cubicBezTo>
                  <a:cubicBezTo>
                    <a:pt x="1400" y="306"/>
                    <a:pt x="1400" y="315"/>
                    <a:pt x="1400" y="325"/>
                  </a:cubicBezTo>
                  <a:cubicBezTo>
                    <a:pt x="1400" y="326"/>
                    <a:pt x="1401" y="327"/>
                    <a:pt x="1401" y="327"/>
                  </a:cubicBezTo>
                  <a:cubicBezTo>
                    <a:pt x="1406" y="330"/>
                    <a:pt x="1410" y="332"/>
                    <a:pt x="1415" y="334"/>
                  </a:cubicBezTo>
                  <a:cubicBezTo>
                    <a:pt x="1426" y="338"/>
                    <a:pt x="1437" y="339"/>
                    <a:pt x="1449" y="340"/>
                  </a:cubicBezTo>
                  <a:cubicBezTo>
                    <a:pt x="1464" y="341"/>
                    <a:pt x="1479" y="339"/>
                    <a:pt x="1494" y="334"/>
                  </a:cubicBezTo>
                  <a:cubicBezTo>
                    <a:pt x="1513" y="328"/>
                    <a:pt x="1528" y="317"/>
                    <a:pt x="1537" y="300"/>
                  </a:cubicBezTo>
                  <a:cubicBezTo>
                    <a:pt x="1543" y="289"/>
                    <a:pt x="1545" y="278"/>
                    <a:pt x="1545" y="267"/>
                  </a:cubicBezTo>
                  <a:cubicBezTo>
                    <a:pt x="1546" y="256"/>
                    <a:pt x="1544" y="246"/>
                    <a:pt x="1539" y="237"/>
                  </a:cubicBezTo>
                  <a:cubicBezTo>
                    <a:pt x="1530" y="221"/>
                    <a:pt x="1516" y="211"/>
                    <a:pt x="1498" y="207"/>
                  </a:cubicBezTo>
                  <a:cubicBezTo>
                    <a:pt x="1494" y="206"/>
                    <a:pt x="1490" y="205"/>
                    <a:pt x="1486" y="204"/>
                  </a:cubicBezTo>
                  <a:cubicBezTo>
                    <a:pt x="1487" y="203"/>
                    <a:pt x="1488" y="203"/>
                    <a:pt x="1489" y="203"/>
                  </a:cubicBezTo>
                  <a:cubicBezTo>
                    <a:pt x="1502" y="199"/>
                    <a:pt x="1513" y="194"/>
                    <a:pt x="1521" y="184"/>
                  </a:cubicBezTo>
                  <a:cubicBezTo>
                    <a:pt x="1537" y="165"/>
                    <a:pt x="1540" y="143"/>
                    <a:pt x="1533" y="121"/>
                  </a:cubicBezTo>
                  <a:cubicBezTo>
                    <a:pt x="1528" y="102"/>
                    <a:pt x="1514" y="92"/>
                    <a:pt x="1497" y="85"/>
                  </a:cubicBezTo>
                  <a:cubicBezTo>
                    <a:pt x="1486" y="81"/>
                    <a:pt x="1474" y="80"/>
                    <a:pt x="1462" y="80"/>
                  </a:cubicBezTo>
                  <a:cubicBezTo>
                    <a:pt x="1445" y="81"/>
                    <a:pt x="1429" y="84"/>
                    <a:pt x="1414" y="92"/>
                  </a:cubicBezTo>
                  <a:cubicBezTo>
                    <a:pt x="1411" y="94"/>
                    <a:pt x="1409" y="96"/>
                    <a:pt x="1410" y="100"/>
                  </a:cubicBezTo>
                  <a:cubicBezTo>
                    <a:pt x="1410" y="106"/>
                    <a:pt x="1410" y="113"/>
                    <a:pt x="1410" y="120"/>
                  </a:cubicBezTo>
                  <a:cubicBezTo>
                    <a:pt x="1410" y="121"/>
                    <a:pt x="1410" y="121"/>
                    <a:pt x="1410" y="123"/>
                  </a:cubicBezTo>
                  <a:cubicBezTo>
                    <a:pt x="1411" y="122"/>
                    <a:pt x="1412" y="121"/>
                    <a:pt x="1413" y="120"/>
                  </a:cubicBezTo>
                  <a:close/>
                  <a:moveTo>
                    <a:pt x="1149" y="301"/>
                  </a:moveTo>
                  <a:cubicBezTo>
                    <a:pt x="1134" y="312"/>
                    <a:pt x="1118" y="317"/>
                    <a:pt x="1100" y="315"/>
                  </a:cubicBezTo>
                  <a:cubicBezTo>
                    <a:pt x="1078" y="313"/>
                    <a:pt x="1062" y="302"/>
                    <a:pt x="1052" y="283"/>
                  </a:cubicBezTo>
                  <a:cubicBezTo>
                    <a:pt x="1043" y="263"/>
                    <a:pt x="1043" y="242"/>
                    <a:pt x="1049" y="221"/>
                  </a:cubicBezTo>
                  <a:cubicBezTo>
                    <a:pt x="1054" y="203"/>
                    <a:pt x="1065" y="189"/>
                    <a:pt x="1083" y="182"/>
                  </a:cubicBezTo>
                  <a:cubicBezTo>
                    <a:pt x="1101" y="174"/>
                    <a:pt x="1119" y="175"/>
                    <a:pt x="1137" y="183"/>
                  </a:cubicBezTo>
                  <a:cubicBezTo>
                    <a:pt x="1142" y="185"/>
                    <a:pt x="1146" y="188"/>
                    <a:pt x="1151" y="191"/>
                  </a:cubicBezTo>
                  <a:cubicBezTo>
                    <a:pt x="1151" y="181"/>
                    <a:pt x="1151" y="171"/>
                    <a:pt x="1151" y="162"/>
                  </a:cubicBezTo>
                  <a:cubicBezTo>
                    <a:pt x="1151" y="161"/>
                    <a:pt x="1150" y="161"/>
                    <a:pt x="1149" y="160"/>
                  </a:cubicBezTo>
                  <a:cubicBezTo>
                    <a:pt x="1146" y="159"/>
                    <a:pt x="1143" y="157"/>
                    <a:pt x="1139" y="156"/>
                  </a:cubicBezTo>
                  <a:cubicBezTo>
                    <a:pt x="1123" y="151"/>
                    <a:pt x="1107" y="151"/>
                    <a:pt x="1091" y="153"/>
                  </a:cubicBezTo>
                  <a:cubicBezTo>
                    <a:pt x="1064" y="157"/>
                    <a:pt x="1044" y="171"/>
                    <a:pt x="1030" y="194"/>
                  </a:cubicBezTo>
                  <a:cubicBezTo>
                    <a:pt x="1013" y="223"/>
                    <a:pt x="1011" y="254"/>
                    <a:pt x="1022" y="285"/>
                  </a:cubicBezTo>
                  <a:cubicBezTo>
                    <a:pt x="1030" y="311"/>
                    <a:pt x="1048" y="328"/>
                    <a:pt x="1074" y="336"/>
                  </a:cubicBezTo>
                  <a:cubicBezTo>
                    <a:pt x="1089" y="341"/>
                    <a:pt x="1105" y="341"/>
                    <a:pt x="1120" y="338"/>
                  </a:cubicBezTo>
                  <a:cubicBezTo>
                    <a:pt x="1130" y="337"/>
                    <a:pt x="1140" y="333"/>
                    <a:pt x="1149" y="328"/>
                  </a:cubicBezTo>
                  <a:cubicBezTo>
                    <a:pt x="1150" y="328"/>
                    <a:pt x="1150" y="328"/>
                    <a:pt x="1150" y="326"/>
                  </a:cubicBezTo>
                  <a:cubicBezTo>
                    <a:pt x="1150" y="318"/>
                    <a:pt x="1150" y="309"/>
                    <a:pt x="1150" y="300"/>
                  </a:cubicBezTo>
                  <a:cubicBezTo>
                    <a:pt x="1150" y="301"/>
                    <a:pt x="1149" y="301"/>
                    <a:pt x="1149" y="301"/>
                  </a:cubicBezTo>
                  <a:close/>
                  <a:moveTo>
                    <a:pt x="987" y="159"/>
                  </a:moveTo>
                  <a:cubicBezTo>
                    <a:pt x="987" y="159"/>
                    <a:pt x="987" y="158"/>
                    <a:pt x="987" y="158"/>
                  </a:cubicBezTo>
                  <a:cubicBezTo>
                    <a:pt x="987" y="157"/>
                    <a:pt x="986" y="156"/>
                    <a:pt x="985" y="156"/>
                  </a:cubicBezTo>
                  <a:cubicBezTo>
                    <a:pt x="976" y="156"/>
                    <a:pt x="968" y="156"/>
                    <a:pt x="959" y="156"/>
                  </a:cubicBezTo>
                  <a:cubicBezTo>
                    <a:pt x="958" y="156"/>
                    <a:pt x="958" y="157"/>
                    <a:pt x="958" y="158"/>
                  </a:cubicBezTo>
                  <a:cubicBezTo>
                    <a:pt x="958" y="160"/>
                    <a:pt x="958" y="162"/>
                    <a:pt x="958" y="164"/>
                  </a:cubicBezTo>
                  <a:cubicBezTo>
                    <a:pt x="958" y="220"/>
                    <a:pt x="958" y="276"/>
                    <a:pt x="958" y="332"/>
                  </a:cubicBezTo>
                  <a:cubicBezTo>
                    <a:pt x="958" y="336"/>
                    <a:pt x="958" y="336"/>
                    <a:pt x="961" y="336"/>
                  </a:cubicBezTo>
                  <a:cubicBezTo>
                    <a:pt x="969" y="336"/>
                    <a:pt x="976" y="336"/>
                    <a:pt x="984" y="336"/>
                  </a:cubicBezTo>
                  <a:cubicBezTo>
                    <a:pt x="987" y="336"/>
                    <a:pt x="987" y="336"/>
                    <a:pt x="987" y="332"/>
                  </a:cubicBezTo>
                  <a:cubicBezTo>
                    <a:pt x="987" y="304"/>
                    <a:pt x="987" y="275"/>
                    <a:pt x="987" y="246"/>
                  </a:cubicBezTo>
                  <a:cubicBezTo>
                    <a:pt x="987" y="217"/>
                    <a:pt x="987" y="188"/>
                    <a:pt x="987" y="159"/>
                  </a:cubicBezTo>
                  <a:close/>
                  <a:moveTo>
                    <a:pt x="973" y="111"/>
                  </a:moveTo>
                  <a:cubicBezTo>
                    <a:pt x="983" y="111"/>
                    <a:pt x="991" y="103"/>
                    <a:pt x="991" y="92"/>
                  </a:cubicBezTo>
                  <a:cubicBezTo>
                    <a:pt x="991" y="81"/>
                    <a:pt x="983" y="73"/>
                    <a:pt x="972" y="73"/>
                  </a:cubicBezTo>
                  <a:cubicBezTo>
                    <a:pt x="962" y="74"/>
                    <a:pt x="954" y="82"/>
                    <a:pt x="954" y="92"/>
                  </a:cubicBezTo>
                  <a:cubicBezTo>
                    <a:pt x="954" y="103"/>
                    <a:pt x="961" y="111"/>
                    <a:pt x="973" y="111"/>
                  </a:cubicBezTo>
                  <a:close/>
                  <a:moveTo>
                    <a:pt x="1" y="336"/>
                  </a:moveTo>
                  <a:cubicBezTo>
                    <a:pt x="1" y="336"/>
                    <a:pt x="1" y="336"/>
                    <a:pt x="1" y="336"/>
                  </a:cubicBezTo>
                  <a:cubicBezTo>
                    <a:pt x="2" y="336"/>
                    <a:pt x="2" y="336"/>
                    <a:pt x="2" y="336"/>
                  </a:cubicBezTo>
                  <a:cubicBezTo>
                    <a:pt x="2" y="336"/>
                    <a:pt x="2" y="336"/>
                    <a:pt x="2" y="336"/>
                  </a:cubicBezTo>
                  <a:cubicBezTo>
                    <a:pt x="2" y="336"/>
                    <a:pt x="1" y="336"/>
                    <a:pt x="1" y="336"/>
                  </a:cubicBezTo>
                  <a:close/>
                </a:path>
              </a:pathLst>
            </a:custGeom>
            <a:solidFill>
              <a:srgbClr val="EA3C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prstClr val="black"/>
                </a:solidFill>
              </a:endParaRPr>
            </a:p>
          </p:txBody>
        </p:sp>
        <p:cxnSp>
          <p:nvCxnSpPr>
            <p:cNvPr id="27" name="Straight Connector 26"/>
            <p:cNvCxnSpPr/>
            <p:nvPr/>
          </p:nvCxnSpPr>
          <p:spPr>
            <a:xfrm>
              <a:off x="3767719" y="3912514"/>
              <a:ext cx="3566160" cy="0"/>
            </a:xfrm>
            <a:prstGeom prst="line">
              <a:avLst/>
            </a:prstGeom>
            <a:ln w="254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67719" y="3867394"/>
              <a:ext cx="3566160" cy="704488"/>
            </a:xfrm>
            <a:prstGeom prst="rect">
              <a:avLst/>
            </a:prstGeom>
            <a:noFill/>
          </p:spPr>
          <p:txBody>
            <a:bodyPr wrap="square" lIns="0" rIns="0" rtlCol="0">
              <a:spAutoFit/>
            </a:bodyPr>
            <a:lstStyle/>
            <a:p>
              <a:pPr defTabSz="932597"/>
              <a:r>
                <a:rPr lang="en-US" sz="3978" spc="-102" dirty="0">
                  <a:gradFill>
                    <a:gsLst>
                      <a:gs pos="4724">
                        <a:srgbClr val="EB3C00"/>
                      </a:gs>
                      <a:gs pos="36000">
                        <a:srgbClr val="EB3C00"/>
                      </a:gs>
                    </a:gsLst>
                    <a:lin ang="5400000" scaled="0"/>
                  </a:gradFill>
                  <a:latin typeface="Segoe Pro Light" panose="020B0302040504020203" pitchFamily="34" charset="0"/>
                </a:rPr>
                <a:t>Technical Network</a:t>
              </a:r>
            </a:p>
          </p:txBody>
        </p:sp>
      </p:grpSp>
      <p:sp>
        <p:nvSpPr>
          <p:cNvPr id="35" name="TextBox 34"/>
          <p:cNvSpPr txBox="1"/>
          <p:nvPr/>
        </p:nvSpPr>
        <p:spPr>
          <a:xfrm>
            <a:off x="3161371" y="4248526"/>
            <a:ext cx="6113733" cy="612897"/>
          </a:xfrm>
          <a:prstGeom prst="rect">
            <a:avLst/>
          </a:prstGeom>
          <a:noFill/>
        </p:spPr>
        <p:txBody>
          <a:bodyPr wrap="square" rtlCol="0">
            <a:spAutoFit/>
          </a:bodyPr>
          <a:lstStyle/>
          <a:p>
            <a:pPr algn="ctr" defTabSz="932597">
              <a:lnSpc>
                <a:spcPct val="90000"/>
              </a:lnSpc>
            </a:pPr>
            <a:r>
              <a:rPr lang="en-US" sz="3672" dirty="0">
                <a:gradFill>
                  <a:gsLst>
                    <a:gs pos="4724">
                      <a:srgbClr val="0070C0">
                        <a:lumMod val="20000"/>
                        <a:lumOff val="80000"/>
                      </a:srgbClr>
                    </a:gs>
                    <a:gs pos="36000">
                      <a:srgbClr val="0070C0">
                        <a:lumMod val="20000"/>
                        <a:lumOff val="80000"/>
                      </a:srgbClr>
                    </a:gs>
                  </a:gsLst>
                  <a:lin ang="5400000" scaled="0"/>
                </a:gradFill>
              </a:rPr>
              <a:t>Join the conversation!</a:t>
            </a:r>
          </a:p>
        </p:txBody>
      </p:sp>
      <p:sp>
        <p:nvSpPr>
          <p:cNvPr id="36" name="TextBox 35"/>
          <p:cNvSpPr txBox="1"/>
          <p:nvPr/>
        </p:nvSpPr>
        <p:spPr>
          <a:xfrm>
            <a:off x="2047428" y="4856078"/>
            <a:ext cx="8341619" cy="1246851"/>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defTabSz="932597">
              <a:lnSpc>
                <a:spcPct val="90000"/>
              </a:lnSpc>
            </a:pPr>
            <a:r>
              <a:rPr lang="en-US" sz="4080" dirty="0">
                <a:gradFill>
                  <a:gsLst>
                    <a:gs pos="4724">
                      <a:srgbClr val="FFFFFF"/>
                    </a:gs>
                    <a:gs pos="36000">
                      <a:srgbClr val="FFFFFF"/>
                    </a:gs>
                  </a:gsLst>
                  <a:lin ang="5400000" scaled="0"/>
                </a:gradFill>
                <a:latin typeface="Segoe Pro Light" panose="020B0302040504020203" pitchFamily="34" charset="0"/>
              </a:rPr>
              <a:t>Share</a:t>
            </a:r>
            <a:r>
              <a:rPr lang="en-US" sz="4080" b="1" dirty="0">
                <a:gradFill>
                  <a:gsLst>
                    <a:gs pos="4724">
                      <a:srgbClr val="FFFFFF"/>
                    </a:gs>
                    <a:gs pos="36000">
                      <a:srgbClr val="FFFFFF"/>
                    </a:gs>
                  </a:gsLst>
                  <a:lin ang="5400000" scaled="0"/>
                </a:gradFill>
                <a:latin typeface="Segoe Pro SemiLight" panose="020B0402040204020203" pitchFamily="34" charset="0"/>
              </a:rPr>
              <a:t> tips and best practices </a:t>
            </a:r>
            <a:br>
              <a:rPr lang="en-US" sz="4080" b="1" dirty="0">
                <a:gradFill>
                  <a:gsLst>
                    <a:gs pos="4724">
                      <a:srgbClr val="FFFFFF"/>
                    </a:gs>
                    <a:gs pos="36000">
                      <a:srgbClr val="FFFFFF"/>
                    </a:gs>
                  </a:gsLst>
                  <a:lin ang="5400000" scaled="0"/>
                </a:gradFill>
                <a:latin typeface="Segoe Pro SemiLight" panose="020B0402040204020203" pitchFamily="34" charset="0"/>
              </a:rPr>
            </a:br>
            <a:r>
              <a:rPr lang="en-US" sz="4080" dirty="0">
                <a:gradFill>
                  <a:gsLst>
                    <a:gs pos="4724">
                      <a:srgbClr val="FFFFFF"/>
                    </a:gs>
                    <a:gs pos="36000">
                      <a:srgbClr val="FFFFFF"/>
                    </a:gs>
                  </a:gsLst>
                  <a:lin ang="5400000" scaled="0"/>
                </a:gradFill>
                <a:latin typeface="Segoe Pro Light" panose="020B0302040504020203" pitchFamily="34" charset="0"/>
              </a:rPr>
              <a:t>with other </a:t>
            </a:r>
            <a:r>
              <a:rPr lang="en-US" sz="4080" b="1" dirty="0">
                <a:gradFill>
                  <a:gsLst>
                    <a:gs pos="4724">
                      <a:srgbClr val="FFFFFF"/>
                    </a:gs>
                    <a:gs pos="36000">
                      <a:srgbClr val="FFFFFF"/>
                    </a:gs>
                  </a:gsLst>
                  <a:lin ang="5400000" scaled="0"/>
                </a:gradFill>
                <a:latin typeface="Segoe Pro SemiLight" panose="020B0402040204020203" pitchFamily="34" charset="0"/>
              </a:rPr>
              <a:t>Office 365 </a:t>
            </a:r>
            <a:r>
              <a:rPr lang="en-US" sz="4080" dirty="0">
                <a:gradFill>
                  <a:gsLst>
                    <a:gs pos="4724">
                      <a:srgbClr val="FFFFFF"/>
                    </a:gs>
                    <a:gs pos="36000">
                      <a:srgbClr val="FFFFFF"/>
                    </a:gs>
                  </a:gsLst>
                  <a:lin ang="5400000" scaled="0"/>
                </a:gradFill>
                <a:latin typeface="Segoe Pro Light" panose="020B0302040504020203" pitchFamily="34" charset="0"/>
              </a:rPr>
              <a:t>experts</a:t>
            </a:r>
          </a:p>
        </p:txBody>
      </p:sp>
      <p:sp>
        <p:nvSpPr>
          <p:cNvPr id="37" name="TextBox 36"/>
          <p:cNvSpPr txBox="1"/>
          <p:nvPr/>
        </p:nvSpPr>
        <p:spPr>
          <a:xfrm>
            <a:off x="8163580" y="6236951"/>
            <a:ext cx="4272013" cy="382308"/>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algn="l" defTabSz="932597">
              <a:lnSpc>
                <a:spcPct val="90000"/>
              </a:lnSpc>
            </a:pPr>
            <a:r>
              <a:rPr lang="en-US" sz="2040" dirty="0">
                <a:gradFill>
                  <a:gsLst>
                    <a:gs pos="4724">
                      <a:srgbClr val="0070C0">
                        <a:lumMod val="20000"/>
                        <a:lumOff val="80000"/>
                      </a:srgbClr>
                    </a:gs>
                    <a:gs pos="36000">
                      <a:srgbClr val="0070C0">
                        <a:lumMod val="20000"/>
                        <a:lumOff val="80000"/>
                      </a:srgbClr>
                    </a:gs>
                  </a:gsLst>
                  <a:lin ang="5400000" scaled="0"/>
                </a:gradFill>
                <a:latin typeface="Segoe Pro SemiLight" panose="020B0402040204020203" pitchFamily="34" charset="0"/>
              </a:rPr>
              <a:t>http://aka.ms/o365technetwork</a:t>
            </a:r>
          </a:p>
        </p:txBody>
      </p:sp>
      <p:cxnSp>
        <p:nvCxnSpPr>
          <p:cNvPr id="3" name="Straight Connector 2"/>
          <p:cNvCxnSpPr/>
          <p:nvPr/>
        </p:nvCxnSpPr>
        <p:spPr>
          <a:xfrm>
            <a:off x="3778930" y="1440354"/>
            <a:ext cx="776167" cy="53493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460716" y="1440354"/>
            <a:ext cx="790848" cy="1615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92538" y="2093069"/>
            <a:ext cx="213554" cy="122077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194323" y="3522977"/>
            <a:ext cx="1038461" cy="6601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978037" y="1889371"/>
            <a:ext cx="776270" cy="3253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46276" y="3746380"/>
            <a:ext cx="1370162" cy="33314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0851067" y="1901807"/>
            <a:ext cx="399913" cy="119304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8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Tools for Administering Office 365</a:t>
            </a:r>
            <a:endParaRPr lang="en-US" dirty="0"/>
          </a:p>
        </p:txBody>
      </p:sp>
      <p:pic>
        <p:nvPicPr>
          <p:cNvPr id="5" name="Picture 4"/>
          <p:cNvPicPr>
            <a:picLocks noChangeAspect="1"/>
          </p:cNvPicPr>
          <p:nvPr/>
        </p:nvPicPr>
        <p:blipFill>
          <a:blip r:embed="rId3"/>
          <a:stretch>
            <a:fillRect/>
          </a:stretch>
        </p:blipFill>
        <p:spPr>
          <a:xfrm>
            <a:off x="3779837" y="4183062"/>
            <a:ext cx="2667000" cy="2667000"/>
          </a:xfrm>
          <a:prstGeom prst="rect">
            <a:avLst/>
          </a:prstGeom>
        </p:spPr>
      </p:pic>
    </p:spTree>
    <p:extLst>
      <p:ext uri="{BB962C8B-B14F-4D97-AF65-F5344CB8AC3E}">
        <p14:creationId xmlns:p14="http://schemas.microsoft.com/office/powerpoint/2010/main" val="275492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26936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hlinkClick r:id="rId3"/>
          </p:cNvPr>
          <p:cNvSpPr>
            <a:spLocks/>
          </p:cNvSpPr>
          <p:nvPr/>
        </p:nvSpPr>
        <p:spPr bwMode="auto">
          <a:xfrm>
            <a:off x="3937887" y="2767826"/>
            <a:ext cx="3614704"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Services</a:t>
            </a:r>
          </a:p>
        </p:txBody>
      </p:sp>
      <p:sp>
        <p:nvSpPr>
          <p:cNvPr id="64"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4" name="Title 3"/>
          <p:cNvSpPr>
            <a:spLocks noGrp="1"/>
          </p:cNvSpPr>
          <p:nvPr>
            <p:ph type="title"/>
          </p:nvPr>
        </p:nvSpPr>
        <p:spPr>
          <a:xfrm>
            <a:off x="274639" y="295275"/>
            <a:ext cx="11889564" cy="917575"/>
          </a:xfrm>
        </p:spPr>
        <p:txBody>
          <a:bodyPr/>
          <a:lstStyle/>
          <a:p>
            <a:r>
              <a:rPr lang="en-US" dirty="0"/>
              <a:t>Office 365</a:t>
            </a:r>
          </a:p>
        </p:txBody>
      </p:sp>
      <p:sp>
        <p:nvSpPr>
          <p:cNvPr id="20" name="Rectangle 19">
            <a:hlinkClick r:id="rId4"/>
          </p:cNvPr>
          <p:cNvSpPr>
            <a:spLocks/>
          </p:cNvSpPr>
          <p:nvPr/>
        </p:nvSpPr>
        <p:spPr bwMode="auto">
          <a:xfrm>
            <a:off x="5769511"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Deploying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Office </a:t>
            </a:r>
            <a:r>
              <a:rPr lang="en-US" sz="1200" spc="-30" dirty="0">
                <a:gradFill>
                  <a:gsLst>
                    <a:gs pos="0">
                      <a:srgbClr val="FFFFFF">
                        <a:lumMod val="75000"/>
                        <a:lumOff val="25000"/>
                      </a:srgbClr>
                    </a:gs>
                    <a:gs pos="80000">
                      <a:srgbClr val="FFFFFF">
                        <a:lumMod val="65000"/>
                        <a:lumOff val="35000"/>
                      </a:srgbClr>
                    </a:gs>
                  </a:gsLst>
                  <a:lin ang="16200000" scaled="0"/>
                </a:gradFill>
              </a:rPr>
              <a:t>365 Services </a:t>
            </a:r>
          </a:p>
        </p:txBody>
      </p:sp>
      <p:sp>
        <p:nvSpPr>
          <p:cNvPr id="85" name="Rectangle 84">
            <a:hlinkClick r:id="rId5"/>
          </p:cNvPr>
          <p:cNvSpPr>
            <a:spLocks/>
          </p:cNvSpPr>
          <p:nvPr/>
        </p:nvSpPr>
        <p:spPr bwMode="auto">
          <a:xfrm>
            <a:off x="274639" y="2767826"/>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Classroom</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training</a:t>
            </a:r>
          </a:p>
        </p:txBody>
      </p:sp>
      <p:pic>
        <p:nvPicPr>
          <p:cNvPr id="86" name="Picture 85"/>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9381" y="3637609"/>
            <a:ext cx="404898" cy="519929"/>
          </a:xfrm>
          <a:prstGeom prst="rect">
            <a:avLst/>
          </a:prstGeom>
          <a:noFill/>
        </p:spPr>
      </p:pic>
      <p:sp>
        <p:nvSpPr>
          <p:cNvPr id="83" name="Rectangle 82"/>
          <p:cNvSpPr>
            <a:spLocks/>
          </p:cNvSpPr>
          <p:nvPr/>
        </p:nvSpPr>
        <p:spPr bwMode="auto">
          <a:xfrm>
            <a:off x="274639" y="1212850"/>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Exams</a:t>
            </a:r>
          </a:p>
        </p:txBody>
      </p:sp>
      <p:pic>
        <p:nvPicPr>
          <p:cNvPr id="84" name="Picture 2" descr="\\MAGNUM\Projects\Microsoft\Cloud Power FY12\Design\ICONS_PNG\Devices.png"/>
          <p:cNvPicPr>
            <a:picLocks noChangeAspect="1" noChangeArrowheads="1"/>
          </p:cNvPicPr>
          <p:nvPr/>
        </p:nvPicPr>
        <p:blipFill>
          <a:blip r:embed="rId7" cstate="screen">
            <a:lum bright="100000" contrast="100000"/>
            <a:extLst>
              <a:ext uri="{28A0092B-C50C-407E-A947-70E740481C1C}">
                <a14:useLocalDpi xmlns:a14="http://schemas.microsoft.com/office/drawing/2010/main"/>
              </a:ext>
            </a:extLst>
          </a:blip>
          <a:stretch>
            <a:fillRect/>
          </a:stretch>
        </p:blipFill>
        <p:spPr bwMode="auto">
          <a:xfrm>
            <a:off x="276041" y="1891122"/>
            <a:ext cx="731254" cy="757656"/>
          </a:xfrm>
          <a:prstGeom prst="rect">
            <a:avLst/>
          </a:prstGeom>
          <a:noFill/>
          <a:ln>
            <a:noFill/>
          </a:ln>
        </p:spPr>
      </p:pic>
      <p:sp>
        <p:nvSpPr>
          <p:cNvPr id="100" name="TextBox 99"/>
          <p:cNvSpPr txBox="1"/>
          <p:nvPr/>
        </p:nvSpPr>
        <p:spPr>
          <a:xfrm>
            <a:off x="4567682" y="1821719"/>
            <a:ext cx="443918" cy="677943"/>
          </a:xfrm>
          <a:prstGeom prst="rect">
            <a:avLst/>
          </a:prstGeom>
          <a:noFill/>
        </p:spPr>
        <p:txBody>
          <a:bodyPr wrap="square" lIns="0" tIns="0" rIns="0" bIns="0" rtlCol="0">
            <a:spAutoFit/>
          </a:bodyPr>
          <a:lstStyle/>
          <a:p>
            <a:pPr defTabSz="932358">
              <a:lnSpc>
                <a:spcPct val="90000"/>
              </a:lnSpc>
            </a:pPr>
            <a:r>
              <a:rPr lang="en-US" sz="4895"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a:t>
            </a:r>
          </a:p>
        </p:txBody>
      </p:sp>
      <p:sp>
        <p:nvSpPr>
          <p:cNvPr id="46" name="Rectangle 45">
            <a:hlinkClick r:id="rId8"/>
          </p:cNvPr>
          <p:cNvSpPr>
            <a:spLocks/>
          </p:cNvSpPr>
          <p:nvPr/>
        </p:nvSpPr>
        <p:spPr bwMode="auto">
          <a:xfrm>
            <a:off x="2106263"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Introduction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to </a:t>
            </a:r>
            <a:r>
              <a:rPr lang="en-US" sz="1200" spc="-30" dirty="0">
                <a:gradFill>
                  <a:gsLst>
                    <a:gs pos="0">
                      <a:srgbClr val="FFFFFF">
                        <a:lumMod val="75000"/>
                        <a:lumOff val="25000"/>
                      </a:srgbClr>
                    </a:gs>
                    <a:gs pos="80000">
                      <a:srgbClr val="FFFFFF">
                        <a:lumMod val="65000"/>
                        <a:lumOff val="35000"/>
                      </a:srgbClr>
                    </a:gs>
                  </a:gsLst>
                  <a:lin ang="16200000" scaled="0"/>
                </a:gradFill>
              </a:rPr>
              <a:t>Office 365</a:t>
            </a:r>
          </a:p>
        </p:txBody>
      </p:sp>
      <p:sp>
        <p:nvSpPr>
          <p:cNvPr id="62" name="Rectangle 61">
            <a:hlinkClick r:id="rId4"/>
          </p:cNvPr>
          <p:cNvSpPr>
            <a:spLocks/>
          </p:cNvSpPr>
          <p:nvPr/>
        </p:nvSpPr>
        <p:spPr bwMode="auto">
          <a:xfrm>
            <a:off x="3937887"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Requirements</a:t>
            </a:r>
          </a:p>
        </p:txBody>
      </p:sp>
      <p:sp>
        <p:nvSpPr>
          <p:cNvPr id="97" name="TextBox 96"/>
          <p:cNvSpPr txBox="1"/>
          <p:nvPr/>
        </p:nvSpPr>
        <p:spPr>
          <a:xfrm>
            <a:off x="2106263"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FLC</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40041</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45" name="Rectangle 44">
            <a:hlinkClick r:id="rId5"/>
          </p:cNvPr>
          <p:cNvSpPr>
            <a:spLocks/>
          </p:cNvSpPr>
          <p:nvPr/>
        </p:nvSpPr>
        <p:spPr bwMode="auto">
          <a:xfrm>
            <a:off x="274639" y="4322802"/>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Online</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training</a:t>
            </a:r>
          </a:p>
        </p:txBody>
      </p:sp>
      <p:sp>
        <p:nvSpPr>
          <p:cNvPr id="53" name="Rectangle 52">
            <a:hlinkClick r:id="rId3"/>
          </p:cNvPr>
          <p:cNvSpPr>
            <a:spLocks/>
          </p:cNvSpPr>
          <p:nvPr/>
        </p:nvSpPr>
        <p:spPr bwMode="auto">
          <a:xfrm>
            <a:off x="3937887" y="4322802"/>
            <a:ext cx="3614704"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Services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40" y="5309350"/>
            <a:ext cx="628650" cy="392771"/>
          </a:xfrm>
          <a:prstGeom prst="rect">
            <a:avLst/>
          </a:prstGeom>
        </p:spPr>
      </p:pic>
      <p:sp>
        <p:nvSpPr>
          <p:cNvPr id="72" name="Rectangle 71">
            <a:hlinkClick r:id="rId8"/>
          </p:cNvPr>
          <p:cNvSpPr>
            <a:spLocks/>
          </p:cNvSpPr>
          <p:nvPr/>
        </p:nvSpPr>
        <p:spPr bwMode="auto">
          <a:xfrm>
            <a:off x="2106263"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Office 365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Fundamentals</a:t>
            </a:r>
            <a:endParaRPr lang="en-US" sz="1200" spc="-30" dirty="0">
              <a:gradFill>
                <a:gsLst>
                  <a:gs pos="0">
                    <a:srgbClr val="FFFFFF">
                      <a:lumMod val="75000"/>
                      <a:lumOff val="25000"/>
                    </a:srgbClr>
                  </a:gs>
                  <a:gs pos="80000">
                    <a:srgbClr val="FFFFFF">
                      <a:lumMod val="65000"/>
                      <a:lumOff val="35000"/>
                    </a:srgbClr>
                  </a:gs>
                </a:gsLst>
                <a:lin ang="16200000" scaled="0"/>
              </a:gradFill>
            </a:endParaRPr>
          </a:p>
        </p:txBody>
      </p:sp>
      <p:sp>
        <p:nvSpPr>
          <p:cNvPr id="3" name="TextBox 2"/>
          <p:cNvSpPr txBox="1"/>
          <p:nvPr/>
        </p:nvSpPr>
        <p:spPr>
          <a:xfrm>
            <a:off x="9611402" y="1597898"/>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O365-Cert</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 name="TextBox 4"/>
          <p:cNvSpPr txBox="1"/>
          <p:nvPr/>
        </p:nvSpPr>
        <p:spPr>
          <a:xfrm>
            <a:off x="9611402" y="4707850"/>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O365-MVA</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6" name="TextBox 5"/>
          <p:cNvSpPr txBox="1"/>
          <p:nvPr/>
        </p:nvSpPr>
        <p:spPr>
          <a:xfrm>
            <a:off x="9611402" y="3152874"/>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O365-Training</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4" name="Rectangle 53"/>
          <p:cNvSpPr/>
          <p:nvPr/>
        </p:nvSpPr>
        <p:spPr>
          <a:xfrm>
            <a:off x="274639" y="5958898"/>
            <a:ext cx="9105826" cy="738664"/>
          </a:xfrm>
          <a:prstGeom prst="rect">
            <a:avLst/>
          </a:prstGeom>
        </p:spPr>
        <p:txBody>
          <a:bodyPr wrap="none" lIns="182880" tIns="146304" rIns="182880" bIns="146304">
            <a:spAutoFit/>
          </a:bodyPr>
          <a:lstStyle/>
          <a:p>
            <a:pPr>
              <a:lnSpc>
                <a:spcPct val="90000"/>
              </a:lnSpc>
            </a:pPr>
            <a:r>
              <a:rPr lang="en-US" sz="3200" spc="-40" dirty="0">
                <a:gradFill>
                  <a:gsLst>
                    <a:gs pos="11864">
                      <a:srgbClr val="FFFFFF"/>
                    </a:gs>
                    <a:gs pos="25424">
                      <a:srgbClr val="FFFFFF"/>
                    </a:gs>
                  </a:gsLst>
                  <a:lin ang="5400000" scaled="0"/>
                </a:gradFill>
                <a:latin typeface="Segoe UI Light"/>
              </a:rPr>
              <a:t>Get </a:t>
            </a:r>
            <a:r>
              <a:rPr lang="en-US" sz="3200" spc="-40" dirty="0" smtClean="0">
                <a:gradFill>
                  <a:gsLst>
                    <a:gs pos="11864">
                      <a:srgbClr val="FFFFFF"/>
                    </a:gs>
                    <a:gs pos="25424">
                      <a:srgbClr val="FFFFFF"/>
                    </a:gs>
                  </a:gsLst>
                  <a:lin ang="5400000" scaled="0"/>
                </a:gradFill>
                <a:latin typeface="Segoe UI Light"/>
              </a:rPr>
              <a:t>certified for </a:t>
            </a:r>
            <a:r>
              <a:rPr lang="en-US" sz="3200" spc="-40" dirty="0">
                <a:gradFill>
                  <a:gsLst>
                    <a:gs pos="11864">
                      <a:srgbClr val="FFFFFF"/>
                    </a:gs>
                    <a:gs pos="25424">
                      <a:srgbClr val="FFFFFF"/>
                    </a:gs>
                  </a:gsLst>
                  <a:lin ang="5400000" scaled="0"/>
                </a:gradFill>
                <a:latin typeface="Segoe UI Light"/>
              </a:rPr>
              <a:t>1/2 the price at TechEd Europe 2014!</a:t>
            </a:r>
          </a:p>
        </p:txBody>
      </p:sp>
      <p:sp>
        <p:nvSpPr>
          <p:cNvPr id="57" name="Rectangle 56"/>
          <p:cNvSpPr/>
          <p:nvPr/>
        </p:nvSpPr>
        <p:spPr>
          <a:xfrm>
            <a:off x="9611402" y="5958898"/>
            <a:ext cx="1865704" cy="738664"/>
          </a:xfrm>
          <a:prstGeom prst="rect">
            <a:avLst/>
          </a:prstGeom>
        </p:spPr>
        <p:txBody>
          <a:bodyPr wrap="none" lIns="182880" tIns="146304" rIns="182880" bIns="146304">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TechEd-</a:t>
            </a:r>
            <a:r>
              <a:rPr lang="en-US" sz="1600" dirty="0" err="1" smtClean="0">
                <a:gradFill>
                  <a:gsLst>
                    <a:gs pos="0">
                      <a:srgbClr val="FFFFFF">
                        <a:lumMod val="75000"/>
                        <a:lumOff val="25000"/>
                      </a:srgbClr>
                    </a:gs>
                    <a:gs pos="80000">
                      <a:srgbClr val="FFFFFF">
                        <a:lumMod val="65000"/>
                        <a:lumOff val="35000"/>
                      </a:srgbClr>
                    </a:gs>
                  </a:gsLst>
                  <a:lin ang="16200000" scaled="0"/>
                </a:gradFill>
              </a:rPr>
              <a:t>CertDeal</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74" name="TextBox 73"/>
          <p:cNvSpPr txBox="1"/>
          <p:nvPr/>
        </p:nvSpPr>
        <p:spPr>
          <a:xfrm>
            <a:off x="3937887"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20346</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grpSp>
        <p:nvGrpSpPr>
          <p:cNvPr id="8" name="Group 7"/>
          <p:cNvGrpSpPr/>
          <p:nvPr/>
        </p:nvGrpSpPr>
        <p:grpSpPr>
          <a:xfrm>
            <a:off x="7601134" y="2767826"/>
            <a:ext cx="1783080" cy="1508760"/>
            <a:chOff x="5769511" y="2767826"/>
            <a:chExt cx="1783080" cy="1508760"/>
          </a:xfrm>
        </p:grpSpPr>
        <p:sp>
          <p:nvSpPr>
            <p:cNvPr id="104" name="Rectangle 103">
              <a:hlinkClick r:id="rId3"/>
            </p:cNvPr>
            <p:cNvSpPr>
              <a:spLocks/>
            </p:cNvSpPr>
            <p:nvPr/>
          </p:nvSpPr>
          <p:spPr bwMode="auto">
            <a:xfrm>
              <a:off x="5769511"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Designing for </a:t>
              </a:r>
              <a:r>
                <a:rPr lang="en-US" sz="1200" spc="-30" dirty="0" smtClean="0">
                  <a:gradFill>
                    <a:gsLst>
                      <a:gs pos="0">
                        <a:srgbClr val="FFFFFF">
                          <a:lumMod val="75000"/>
                          <a:lumOff val="25000"/>
                        </a:srgbClr>
                      </a:gs>
                      <a:gs pos="80000">
                        <a:srgbClr val="FFFFFF">
                          <a:lumMod val="65000"/>
                          <a:lumOff val="35000"/>
                        </a:srgbClr>
                      </a:gs>
                    </a:gsLst>
                    <a:lin ang="16200000" scaled="0"/>
                  </a:gradFill>
                </a:rPr>
                <a:t>Office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365 </a:t>
              </a:r>
              <a:r>
                <a:rPr lang="en-US" sz="1200" spc="-30" dirty="0">
                  <a:gradFill>
                    <a:gsLst>
                      <a:gs pos="0">
                        <a:srgbClr val="FFFFFF">
                          <a:lumMod val="75000"/>
                          <a:lumOff val="25000"/>
                        </a:srgbClr>
                      </a:gs>
                      <a:gs pos="80000">
                        <a:srgbClr val="FFFFFF">
                          <a:lumMod val="65000"/>
                          <a:lumOff val="35000"/>
                        </a:srgbClr>
                      </a:gs>
                    </a:gsLst>
                    <a:lin ang="16200000" scaled="0"/>
                  </a:gradFill>
                </a:rPr>
                <a:t>Infrastructure</a:t>
              </a:r>
            </a:p>
          </p:txBody>
        </p:sp>
        <p:sp>
          <p:nvSpPr>
            <p:cNvPr id="75" name="TextBox 74"/>
            <p:cNvSpPr txBox="1"/>
            <p:nvPr/>
          </p:nvSpPr>
          <p:spPr>
            <a:xfrm>
              <a:off x="5769511"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10968</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73"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3</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grpSp>
      <p:sp>
        <p:nvSpPr>
          <p:cNvPr id="76" name="TextBox 75"/>
          <p:cNvSpPr txBox="1"/>
          <p:nvPr/>
        </p:nvSpPr>
        <p:spPr>
          <a:xfrm>
            <a:off x="3937887"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346</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78" name="TextBox 77"/>
          <p:cNvSpPr txBox="1"/>
          <p:nvPr/>
        </p:nvSpPr>
        <p:spPr>
          <a:xfrm>
            <a:off x="5769511"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rPr>
              <a:t>347</a:t>
            </a:r>
            <a:endParaRPr lang="en-US" sz="3600" spc="-150" dirty="0">
              <a:gradFill>
                <a:gsLst>
                  <a:gs pos="0">
                    <a:srgbClr val="FFFFFF">
                      <a:lumMod val="75000"/>
                      <a:lumOff val="25000"/>
                    </a:srgbClr>
                  </a:gs>
                  <a:gs pos="80000">
                    <a:srgbClr val="FFFFFF">
                      <a:lumMod val="65000"/>
                      <a:lumOff val="35000"/>
                    </a:srgbClr>
                  </a:gs>
                </a:gsLst>
                <a:lin ang="16200000" scaled="0"/>
              </a:gradFill>
              <a:latin typeface="Segoe UI Light"/>
              <a:ea typeface="Segoe UI" pitchFamily="34" charset="0"/>
              <a:cs typeface="Segoe UI" pitchFamily="34" charset="0"/>
            </a:endParaRPr>
          </a:p>
        </p:txBody>
      </p:sp>
      <p:sp>
        <p:nvSpPr>
          <p:cNvPr id="81" name="TextBox 80"/>
          <p:cNvSpPr txBox="1"/>
          <p:nvPr/>
        </p:nvSpPr>
        <p:spPr>
          <a:xfrm>
            <a:off x="2106263" y="4322802"/>
            <a:ext cx="1437037"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
        <p:nvSpPr>
          <p:cNvPr id="87" name="TextBox 86"/>
          <p:cNvSpPr txBox="1"/>
          <p:nvPr/>
        </p:nvSpPr>
        <p:spPr>
          <a:xfrm>
            <a:off x="3937887" y="4322802"/>
            <a:ext cx="1626600"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Tree>
    <p:extLst>
      <p:ext uri="{BB962C8B-B14F-4D97-AF65-F5344CB8AC3E}">
        <p14:creationId xmlns:p14="http://schemas.microsoft.com/office/powerpoint/2010/main" val="200937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09513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5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39785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Administering Office 365</a:t>
            </a:r>
            <a:endParaRPr lang="en-US" dirty="0"/>
          </a:p>
        </p:txBody>
      </p:sp>
      <p:sp>
        <p:nvSpPr>
          <p:cNvPr id="12" name="Left-Right Arrow 11"/>
          <p:cNvSpPr/>
          <p:nvPr/>
        </p:nvSpPr>
        <p:spPr>
          <a:xfrm>
            <a:off x="542742" y="5598366"/>
            <a:ext cx="11255148" cy="499369"/>
          </a:xfrm>
          <a:prstGeom prst="leftRightArrow">
            <a:avLst>
              <a:gd name="adj1" fmla="val 100000"/>
              <a:gd name="adj2" fmla="val 50000"/>
            </a:avLst>
          </a:prstGeom>
          <a:solidFill>
            <a:schemeClr val="accent6"/>
          </a:solidFill>
        </p:spPr>
        <p:txBody>
          <a:bodyPr vert="horz" wrap="square" tIns="93196" bIns="93196" anchor="ctr">
            <a:noAutofit/>
          </a:bodyPr>
          <a:lstStyle/>
          <a:p>
            <a:pPr algn="ctr" defTabSz="931754">
              <a:lnSpc>
                <a:spcPts val="2039"/>
              </a:lnSpc>
              <a:spcAft>
                <a:spcPts val="612"/>
              </a:spcAft>
            </a:pPr>
            <a:r>
              <a:rPr lang="en-US" sz="2039" dirty="0" smtClean="0">
                <a:solidFill>
                  <a:srgbClr val="FFFFFF"/>
                </a:solidFill>
                <a:ea typeface="Segoe UI" pitchFamily="34" charset="0"/>
                <a:cs typeface="Segoe UI" pitchFamily="34" charset="0"/>
              </a:rPr>
              <a:t>Tools for administering Office 365</a:t>
            </a:r>
            <a:endParaRPr lang="en-US" sz="1632" dirty="0">
              <a:solidFill>
                <a:srgbClr val="FFFFFF"/>
              </a:solidFill>
              <a:ea typeface="Segoe UI" pitchFamily="34" charset="0"/>
              <a:cs typeface="Segoe UI" pitchFamily="34" charset="0"/>
            </a:endParaRPr>
          </a:p>
        </p:txBody>
      </p:sp>
      <p:grpSp>
        <p:nvGrpSpPr>
          <p:cNvPr id="14" name="Group 13"/>
          <p:cNvGrpSpPr/>
          <p:nvPr/>
        </p:nvGrpSpPr>
        <p:grpSpPr>
          <a:xfrm>
            <a:off x="542742" y="1755296"/>
            <a:ext cx="3540836" cy="3829905"/>
            <a:chOff x="542742" y="2043070"/>
            <a:chExt cx="3540836" cy="3829905"/>
          </a:xfrm>
        </p:grpSpPr>
        <p:sp>
          <p:nvSpPr>
            <p:cNvPr id="8" name="Rectangle 7"/>
            <p:cNvSpPr/>
            <p:nvPr/>
          </p:nvSpPr>
          <p:spPr>
            <a:xfrm>
              <a:off x="542742" y="4272424"/>
              <a:ext cx="3540836" cy="1600551"/>
            </a:xfrm>
            <a:prstGeom prst="rect">
              <a:avLst/>
            </a:prstGeom>
            <a:solidFill>
              <a:schemeClr val="bg1"/>
            </a:solidFill>
          </p:spPr>
          <p:txBody>
            <a:bodyPr wrap="square" tIns="93158" anchor="t">
              <a:noAutofit/>
            </a:bodyPr>
            <a:lstStyle/>
            <a:p>
              <a:pPr defTabSz="931385">
                <a:lnSpc>
                  <a:spcPts val="2038"/>
                </a:lnSpc>
                <a:spcAft>
                  <a:spcPts val="612"/>
                </a:spcAft>
              </a:pPr>
              <a:r>
                <a:rPr lang="en-US" sz="1632" dirty="0" smtClean="0">
                  <a:solidFill>
                    <a:srgbClr val="FFFFFF"/>
                  </a:solidFill>
                  <a:ea typeface="Segoe UI" pitchFamily="34" charset="0"/>
                  <a:cs typeface="Segoe UI" pitchFamily="34" charset="0"/>
                </a:rPr>
                <a:t>“Out-of-the-box” solution</a:t>
              </a:r>
            </a:p>
            <a:p>
              <a:pPr defTabSz="931385">
                <a:lnSpc>
                  <a:spcPts val="2038"/>
                </a:lnSpc>
                <a:spcAft>
                  <a:spcPts val="612"/>
                </a:spcAft>
              </a:pPr>
              <a:r>
                <a:rPr lang="en-US" sz="1632" dirty="0" smtClean="0">
                  <a:solidFill>
                    <a:srgbClr val="FFFFFF"/>
                  </a:solidFill>
                  <a:ea typeface="Segoe UI" pitchFamily="34" charset="0"/>
                  <a:cs typeface="Segoe UI" pitchFamily="34" charset="0"/>
                </a:rPr>
                <a:t>Easy to use but extensible</a:t>
              </a:r>
            </a:p>
            <a:p>
              <a:pPr defTabSz="931385">
                <a:lnSpc>
                  <a:spcPts val="2038"/>
                </a:lnSpc>
                <a:spcAft>
                  <a:spcPts val="612"/>
                </a:spcAft>
              </a:pPr>
              <a:endParaRPr lang="en-US" sz="1632" dirty="0" smtClean="0">
                <a:solidFill>
                  <a:srgbClr val="FFFFFF"/>
                </a:solidFill>
                <a:ea typeface="Segoe UI" pitchFamily="34" charset="0"/>
                <a:cs typeface="Segoe UI" pitchFamily="34" charset="0"/>
              </a:endParaRPr>
            </a:p>
          </p:txBody>
        </p:sp>
        <p:grpSp>
          <p:nvGrpSpPr>
            <p:cNvPr id="2" name="Group 1"/>
            <p:cNvGrpSpPr/>
            <p:nvPr/>
          </p:nvGrpSpPr>
          <p:grpSpPr>
            <a:xfrm>
              <a:off x="542742" y="2043070"/>
              <a:ext cx="3540038" cy="2560320"/>
              <a:chOff x="542742" y="2043070"/>
              <a:chExt cx="3540038" cy="2560320"/>
            </a:xfrm>
          </p:grpSpPr>
          <p:sp>
            <p:nvSpPr>
              <p:cNvPr id="6" name="Rectangle 5"/>
              <p:cNvSpPr/>
              <p:nvPr/>
            </p:nvSpPr>
            <p:spPr bwMode="auto">
              <a:xfrm>
                <a:off x="542742" y="2150195"/>
                <a:ext cx="3540038" cy="2109067"/>
              </a:xfrm>
              <a:prstGeom prst="rect">
                <a:avLst/>
              </a:prstGeom>
              <a:solidFill>
                <a:schemeClr val="accent1"/>
              </a:solidFill>
              <a:ln>
                <a:solidFill>
                  <a:schemeClr val="accent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46605" tIns="93209" rIns="93209" bIns="46580" numCol="1" spcCol="0" rtlCol="0" fromWordArt="0" anchor="t" anchorCtr="0" forceAA="0" compatLnSpc="1">
                <a:prstTxWarp prst="textNoShape">
                  <a:avLst/>
                </a:prstTxWarp>
                <a:noAutofit/>
              </a:bodyPr>
              <a:lstStyle/>
              <a:p>
                <a:pPr algn="ctr" defTabSz="931194" fontAlgn="base">
                  <a:spcBef>
                    <a:spcPct val="0"/>
                  </a:spcBef>
                  <a:spcAft>
                    <a:spcPct val="0"/>
                  </a:spcAft>
                </a:pPr>
                <a:r>
                  <a:rPr lang="en-US" sz="2039" dirty="0" smtClean="0">
                    <a:solidFill>
                      <a:srgbClr val="FFFFFF"/>
                    </a:solidFill>
                    <a:ea typeface="Segoe UI" pitchFamily="34" charset="0"/>
                    <a:cs typeface="Segoe UI" pitchFamily="34" charset="0"/>
                  </a:rPr>
                  <a:t>Office 365 Admin Center</a:t>
                </a:r>
                <a:endParaRPr lang="en-US" sz="2039" dirty="0">
                  <a:solidFill>
                    <a:srgbClr val="FFFFFF"/>
                  </a:solidFill>
                  <a:ea typeface="Segoe UI" pitchFamily="34" charset="0"/>
                  <a:cs typeface="Segoe UI" pitchFamily="34" charset="0"/>
                </a:endParaRPr>
              </a:p>
            </p:txBody>
          </p:sp>
          <p:pic>
            <p:nvPicPr>
              <p:cNvPr id="17" name="Picture 16"/>
              <p:cNvPicPr>
                <a:picLocks noChangeAspect="1"/>
              </p:cNvPicPr>
              <p:nvPr/>
            </p:nvPicPr>
            <p:blipFill>
              <a:blip r:embed="rId3"/>
              <a:stretch>
                <a:fillRect/>
              </a:stretch>
            </p:blipFill>
            <p:spPr>
              <a:xfrm>
                <a:off x="1265237" y="2043070"/>
                <a:ext cx="2560320" cy="2560320"/>
              </a:xfrm>
              <a:prstGeom prst="rect">
                <a:avLst/>
              </a:prstGeom>
            </p:spPr>
          </p:pic>
        </p:grpSp>
      </p:grpSp>
      <p:grpSp>
        <p:nvGrpSpPr>
          <p:cNvPr id="15" name="Group 14"/>
          <p:cNvGrpSpPr/>
          <p:nvPr/>
        </p:nvGrpSpPr>
        <p:grpSpPr>
          <a:xfrm>
            <a:off x="4408515" y="1805395"/>
            <a:ext cx="3540038" cy="3779810"/>
            <a:chOff x="4408515" y="2093169"/>
            <a:chExt cx="3540038" cy="3779810"/>
          </a:xfrm>
        </p:grpSpPr>
        <p:sp>
          <p:nvSpPr>
            <p:cNvPr id="9" name="Rectangle 8"/>
            <p:cNvSpPr/>
            <p:nvPr/>
          </p:nvSpPr>
          <p:spPr>
            <a:xfrm>
              <a:off x="4408515" y="4259263"/>
              <a:ext cx="3540037" cy="1613716"/>
            </a:xfrm>
            <a:prstGeom prst="rect">
              <a:avLst/>
            </a:prstGeom>
            <a:solidFill>
              <a:schemeClr val="bg1"/>
            </a:solidFill>
          </p:spPr>
          <p:txBody>
            <a:bodyPr wrap="square" tIns="93158" anchor="t">
              <a:noAutofit/>
            </a:bodyPr>
            <a:lstStyle/>
            <a:p>
              <a:pPr defTabSz="931385">
                <a:lnSpc>
                  <a:spcPts val="2038"/>
                </a:lnSpc>
                <a:spcAft>
                  <a:spcPts val="612"/>
                </a:spcAft>
              </a:pPr>
              <a:r>
                <a:rPr lang="en-US" sz="1632" dirty="0" smtClean="0">
                  <a:solidFill>
                    <a:srgbClr val="FFFFFF"/>
                  </a:solidFill>
                  <a:ea typeface="Segoe UI" pitchFamily="34" charset="0"/>
                  <a:cs typeface="Segoe UI" pitchFamily="34" charset="0"/>
                </a:rPr>
                <a:t>Enable an ecosystem</a:t>
              </a:r>
            </a:p>
            <a:p>
              <a:pPr defTabSz="931385">
                <a:lnSpc>
                  <a:spcPts val="2038"/>
                </a:lnSpc>
                <a:spcAft>
                  <a:spcPts val="612"/>
                </a:spcAft>
              </a:pPr>
              <a:r>
                <a:rPr lang="en-US" sz="1632" dirty="0" smtClean="0">
                  <a:solidFill>
                    <a:srgbClr val="FFFFFF"/>
                  </a:solidFill>
                  <a:ea typeface="Segoe UI" pitchFamily="34" charset="0"/>
                  <a:cs typeface="Segoe UI" pitchFamily="34" charset="0"/>
                </a:rPr>
                <a:t>Access to advanced functions</a:t>
              </a:r>
              <a:endParaRPr lang="en-US" sz="1632" dirty="0">
                <a:solidFill>
                  <a:srgbClr val="FFFFFF"/>
                </a:solidFill>
                <a:ea typeface="Segoe UI" pitchFamily="34" charset="0"/>
                <a:cs typeface="Segoe UI" pitchFamily="34" charset="0"/>
              </a:endParaRPr>
            </a:p>
          </p:txBody>
        </p:sp>
        <p:grpSp>
          <p:nvGrpSpPr>
            <p:cNvPr id="3" name="Group 2"/>
            <p:cNvGrpSpPr/>
            <p:nvPr/>
          </p:nvGrpSpPr>
          <p:grpSpPr>
            <a:xfrm>
              <a:off x="4408515" y="2093169"/>
              <a:ext cx="3540038" cy="2560320"/>
              <a:chOff x="4408515" y="2093169"/>
              <a:chExt cx="3540038" cy="2560320"/>
            </a:xfrm>
          </p:grpSpPr>
          <p:sp>
            <p:nvSpPr>
              <p:cNvPr id="7" name="Rectangle 36"/>
              <p:cNvSpPr/>
              <p:nvPr/>
            </p:nvSpPr>
            <p:spPr bwMode="auto">
              <a:xfrm>
                <a:off x="4408515" y="2123873"/>
                <a:ext cx="3540038" cy="2122229"/>
              </a:xfrm>
              <a:prstGeom prst="rect">
                <a:avLst/>
              </a:prstGeom>
              <a:solidFill>
                <a:schemeClr val="accent1"/>
              </a:solidFill>
              <a:ln>
                <a:solidFill>
                  <a:schemeClr val="accent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39740" tIns="93209" rIns="93209" bIns="46580" numCol="1" spcCol="0" rtlCol="0" fromWordArt="0" anchor="t" anchorCtr="0" forceAA="0" compatLnSpc="1">
                <a:prstTxWarp prst="textNoShape">
                  <a:avLst/>
                </a:prstTxWarp>
                <a:noAutofit/>
              </a:bodyPr>
              <a:lstStyle/>
              <a:p>
                <a:pPr algn="ctr" defTabSz="931194" fontAlgn="base">
                  <a:spcBef>
                    <a:spcPct val="0"/>
                  </a:spcBef>
                  <a:spcAft>
                    <a:spcPct val="0"/>
                  </a:spcAft>
                </a:pPr>
                <a:r>
                  <a:rPr lang="en-US" sz="2039" dirty="0" smtClean="0">
                    <a:solidFill>
                      <a:srgbClr val="FFFFFF"/>
                    </a:solidFill>
                    <a:ea typeface="Segoe UI" pitchFamily="34" charset="0"/>
                    <a:cs typeface="Segoe UI" pitchFamily="34" charset="0"/>
                  </a:rPr>
                  <a:t>APIs and PowerShell</a:t>
                </a:r>
                <a:endParaRPr lang="en-US" sz="2039" dirty="0">
                  <a:solidFill>
                    <a:srgbClr val="FFFFFF"/>
                  </a:solidFill>
                  <a:ea typeface="Segoe UI" pitchFamily="34" charset="0"/>
                  <a:cs typeface="Segoe UI" pitchFamily="34" charset="0"/>
                </a:endParaRPr>
              </a:p>
            </p:txBody>
          </p:sp>
          <p:pic>
            <p:nvPicPr>
              <p:cNvPr id="18" name="Picture 17"/>
              <p:cNvPicPr>
                <a:picLocks noChangeAspect="1"/>
              </p:cNvPicPr>
              <p:nvPr/>
            </p:nvPicPr>
            <p:blipFill>
              <a:blip r:embed="rId4"/>
              <a:stretch>
                <a:fillRect/>
              </a:stretch>
            </p:blipFill>
            <p:spPr>
              <a:xfrm>
                <a:off x="4943033" y="2093169"/>
                <a:ext cx="2560320" cy="2560320"/>
              </a:xfrm>
              <a:prstGeom prst="rect">
                <a:avLst/>
              </a:prstGeom>
            </p:spPr>
          </p:pic>
        </p:grpSp>
      </p:grpSp>
      <p:grpSp>
        <p:nvGrpSpPr>
          <p:cNvPr id="16" name="Group 15"/>
          <p:cNvGrpSpPr/>
          <p:nvPr/>
        </p:nvGrpSpPr>
        <p:grpSpPr>
          <a:xfrm>
            <a:off x="8253990" y="1668462"/>
            <a:ext cx="3540038" cy="3916743"/>
            <a:chOff x="8253990" y="1956236"/>
            <a:chExt cx="3540038" cy="3916743"/>
          </a:xfrm>
        </p:grpSpPr>
        <p:sp>
          <p:nvSpPr>
            <p:cNvPr id="10" name="Rectangle 9"/>
            <p:cNvSpPr/>
            <p:nvPr/>
          </p:nvSpPr>
          <p:spPr>
            <a:xfrm>
              <a:off x="8253990" y="4259263"/>
              <a:ext cx="3540038" cy="1613716"/>
            </a:xfrm>
            <a:prstGeom prst="rect">
              <a:avLst/>
            </a:prstGeom>
            <a:solidFill>
              <a:schemeClr val="bg1"/>
            </a:solidFill>
          </p:spPr>
          <p:txBody>
            <a:bodyPr wrap="square" tIns="93158" anchor="t">
              <a:noAutofit/>
            </a:bodyPr>
            <a:lstStyle/>
            <a:p>
              <a:pPr defTabSz="931385">
                <a:lnSpc>
                  <a:spcPts val="2038"/>
                </a:lnSpc>
                <a:spcAft>
                  <a:spcPts val="612"/>
                </a:spcAft>
              </a:pPr>
              <a:r>
                <a:rPr lang="en-US" sz="1632" dirty="0" smtClean="0">
                  <a:solidFill>
                    <a:srgbClr val="FFFFFF"/>
                  </a:solidFill>
                  <a:ea typeface="Segoe UI" pitchFamily="34" charset="0"/>
                  <a:cs typeface="Segoe UI" pitchFamily="34" charset="0"/>
                </a:rPr>
                <a:t>“On-the-go” solution</a:t>
              </a:r>
            </a:p>
            <a:p>
              <a:pPr defTabSz="931385">
                <a:lnSpc>
                  <a:spcPts val="2038"/>
                </a:lnSpc>
                <a:spcAft>
                  <a:spcPts val="612"/>
                </a:spcAft>
              </a:pPr>
              <a:endParaRPr lang="en-US" sz="1632" dirty="0" smtClean="0">
                <a:solidFill>
                  <a:srgbClr val="FFFFFF"/>
                </a:solidFill>
                <a:ea typeface="Segoe UI" pitchFamily="34" charset="0"/>
                <a:cs typeface="Segoe UI" pitchFamily="34" charset="0"/>
              </a:endParaRPr>
            </a:p>
            <a:p>
              <a:pPr defTabSz="931385">
                <a:lnSpc>
                  <a:spcPts val="2038"/>
                </a:lnSpc>
                <a:spcAft>
                  <a:spcPts val="612"/>
                </a:spcAft>
              </a:pPr>
              <a:endParaRPr lang="en-US" sz="1632" dirty="0">
                <a:solidFill>
                  <a:srgbClr val="FFFFFF"/>
                </a:solidFill>
                <a:ea typeface="Segoe UI" pitchFamily="34" charset="0"/>
                <a:cs typeface="Segoe UI" pitchFamily="34" charset="0"/>
              </a:endParaRPr>
            </a:p>
          </p:txBody>
        </p:sp>
        <p:grpSp>
          <p:nvGrpSpPr>
            <p:cNvPr id="13" name="Group 12"/>
            <p:cNvGrpSpPr/>
            <p:nvPr/>
          </p:nvGrpSpPr>
          <p:grpSpPr>
            <a:xfrm>
              <a:off x="8253990" y="1956236"/>
              <a:ext cx="3540038" cy="2560320"/>
              <a:chOff x="8253990" y="1956236"/>
              <a:chExt cx="3540038" cy="2560320"/>
            </a:xfrm>
          </p:grpSpPr>
          <p:sp>
            <p:nvSpPr>
              <p:cNvPr id="11" name="Rectangle 10"/>
              <p:cNvSpPr/>
              <p:nvPr/>
            </p:nvSpPr>
            <p:spPr bwMode="auto">
              <a:xfrm>
                <a:off x="8253990" y="2123872"/>
                <a:ext cx="3540038" cy="2122229"/>
              </a:xfrm>
              <a:prstGeom prst="rect">
                <a:avLst/>
              </a:prstGeom>
              <a:solidFill>
                <a:schemeClr val="accent1"/>
              </a:solidFill>
              <a:ln>
                <a:solidFill>
                  <a:schemeClr val="accent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3209" tIns="93209" rIns="93209" bIns="46580" numCol="1" spcCol="0" rtlCol="0" fromWordArt="0" anchor="t" anchorCtr="0" forceAA="0" compatLnSpc="1">
                <a:prstTxWarp prst="textNoShape">
                  <a:avLst/>
                </a:prstTxWarp>
                <a:noAutofit/>
              </a:bodyPr>
              <a:lstStyle/>
              <a:p>
                <a:pPr algn="ctr" defTabSz="931194" fontAlgn="base">
                  <a:spcBef>
                    <a:spcPts val="1224"/>
                  </a:spcBef>
                  <a:spcAft>
                    <a:spcPct val="0"/>
                  </a:spcAft>
                </a:pPr>
                <a:r>
                  <a:rPr lang="en-US" sz="2039" dirty="0" smtClean="0">
                    <a:solidFill>
                      <a:srgbClr val="FFFFFF"/>
                    </a:solidFill>
                    <a:ea typeface="Segoe UI" pitchFamily="34" charset="0"/>
                    <a:cs typeface="Segoe UI" pitchFamily="34" charset="0"/>
                  </a:rPr>
                  <a:t>Office 365 Admin App</a:t>
                </a:r>
                <a:endParaRPr lang="en-US" sz="2039" dirty="0">
                  <a:solidFill>
                    <a:srgbClr val="FFFFFF"/>
                  </a:solidFill>
                  <a:ea typeface="Segoe UI" pitchFamily="34" charset="0"/>
                  <a:cs typeface="Segoe UI" pitchFamily="34" charset="0"/>
                </a:endParaRPr>
              </a:p>
            </p:txBody>
          </p:sp>
          <p:pic>
            <p:nvPicPr>
              <p:cNvPr id="19" name="Picture 18"/>
              <p:cNvPicPr>
                <a:picLocks noChangeAspect="1"/>
              </p:cNvPicPr>
              <p:nvPr/>
            </p:nvPicPr>
            <p:blipFill>
              <a:blip r:embed="rId5"/>
              <a:stretch>
                <a:fillRect/>
              </a:stretch>
            </p:blipFill>
            <p:spPr>
              <a:xfrm>
                <a:off x="9149224" y="1956236"/>
                <a:ext cx="2560320" cy="2560320"/>
              </a:xfrm>
              <a:prstGeom prst="rect">
                <a:avLst/>
              </a:prstGeom>
            </p:spPr>
          </p:pic>
        </p:grpSp>
      </p:grpSp>
    </p:spTree>
    <p:extLst>
      <p:ext uri="{BB962C8B-B14F-4D97-AF65-F5344CB8AC3E}">
        <p14:creationId xmlns:p14="http://schemas.microsoft.com/office/powerpoint/2010/main" val="25061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par>
                          <p:cTn id="18" fill="hold">
                            <p:stCondLst>
                              <p:cond delay="1000"/>
                            </p:stCondLst>
                            <p:childTnLst>
                              <p:par>
                                <p:cTn id="19" presetID="10" presetClass="entr" presetSubtype="0" fill="hold" grpId="0" nodeType="after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Office 365 Admin Center</a:t>
            </a:r>
            <a:endParaRPr lang="en-US" dirty="0"/>
          </a:p>
        </p:txBody>
      </p:sp>
      <p:sp>
        <p:nvSpPr>
          <p:cNvPr id="7" name="Text Placeholder 6"/>
          <p:cNvSpPr>
            <a:spLocks noGrp="1"/>
          </p:cNvSpPr>
          <p:nvPr>
            <p:ph type="body" sz="quarter" idx="10"/>
          </p:nvPr>
        </p:nvSpPr>
        <p:spPr>
          <a:xfrm>
            <a:off x="274639" y="1401086"/>
            <a:ext cx="4190998" cy="4632037"/>
          </a:xfrm>
        </p:spPr>
        <p:txBody>
          <a:bodyPr/>
          <a:lstStyle/>
          <a:p>
            <a:r>
              <a:rPr lang="en-US" sz="2400" dirty="0" smtClean="0"/>
              <a:t>Place to go to setup and administer your Office 365 service.</a:t>
            </a:r>
          </a:p>
          <a:p>
            <a:r>
              <a:rPr lang="en-US" sz="2400" dirty="0" smtClean="0"/>
              <a:t>Management services include:</a:t>
            </a:r>
          </a:p>
          <a:p>
            <a:pPr marL="342900" indent="-342900">
              <a:spcBef>
                <a:spcPts val="600"/>
              </a:spcBef>
              <a:buFont typeface="Arial" panose="020B0604020202020204" pitchFamily="34" charset="0"/>
              <a:buChar char="•"/>
            </a:pPr>
            <a:r>
              <a:rPr lang="en-US" sz="2000" dirty="0" smtClean="0"/>
              <a:t>Users</a:t>
            </a:r>
          </a:p>
          <a:p>
            <a:pPr marL="342900" indent="-342900">
              <a:spcBef>
                <a:spcPts val="600"/>
              </a:spcBef>
              <a:buFont typeface="Arial" panose="020B0604020202020204" pitchFamily="34" charset="0"/>
              <a:buChar char="•"/>
            </a:pPr>
            <a:r>
              <a:rPr lang="en-US" sz="2000" dirty="0" smtClean="0"/>
              <a:t>Groups</a:t>
            </a:r>
          </a:p>
          <a:p>
            <a:pPr marL="342900" indent="-342900">
              <a:spcBef>
                <a:spcPts val="600"/>
              </a:spcBef>
              <a:buFont typeface="Arial" panose="020B0604020202020204" pitchFamily="34" charset="0"/>
              <a:buChar char="•"/>
            </a:pPr>
            <a:r>
              <a:rPr lang="en-US" sz="2000" dirty="0" smtClean="0"/>
              <a:t>Service settings</a:t>
            </a:r>
          </a:p>
          <a:p>
            <a:pPr marL="342900" indent="-342900">
              <a:spcBef>
                <a:spcPts val="600"/>
              </a:spcBef>
              <a:buFont typeface="Arial" panose="020B0604020202020204" pitchFamily="34" charset="0"/>
              <a:buChar char="•"/>
            </a:pPr>
            <a:r>
              <a:rPr lang="en-US" sz="2000" dirty="0" smtClean="0"/>
              <a:t>Licenses</a:t>
            </a:r>
          </a:p>
          <a:p>
            <a:pPr marL="342900" indent="-342900">
              <a:spcBef>
                <a:spcPts val="600"/>
              </a:spcBef>
              <a:buFont typeface="Arial" panose="020B0604020202020204" pitchFamily="34" charset="0"/>
              <a:buChar char="•"/>
            </a:pPr>
            <a:r>
              <a:rPr lang="en-US" sz="2000" dirty="0" smtClean="0"/>
              <a:t>Domains</a:t>
            </a:r>
          </a:p>
          <a:p>
            <a:r>
              <a:rPr lang="en-US" sz="2400" dirty="0" smtClean="0"/>
              <a:t>Monitoring services include:</a:t>
            </a:r>
          </a:p>
          <a:p>
            <a:pPr marL="342900" indent="-342900">
              <a:spcBef>
                <a:spcPts val="600"/>
              </a:spcBef>
              <a:buFont typeface="Arial" panose="020B0604020202020204" pitchFamily="34" charset="0"/>
              <a:buChar char="•"/>
            </a:pPr>
            <a:r>
              <a:rPr lang="en-US" sz="2000" dirty="0" smtClean="0"/>
              <a:t>Service health</a:t>
            </a:r>
          </a:p>
          <a:p>
            <a:pPr marL="342900" indent="-342900">
              <a:spcBef>
                <a:spcPts val="600"/>
              </a:spcBef>
              <a:buFont typeface="Arial" panose="020B0604020202020204" pitchFamily="34" charset="0"/>
              <a:buChar char="•"/>
            </a:pPr>
            <a:r>
              <a:rPr lang="en-US" sz="2000" dirty="0" smtClean="0"/>
              <a:t>Service communications</a:t>
            </a:r>
            <a:endParaRPr lang="en-US" sz="2000" dirty="0"/>
          </a:p>
        </p:txBody>
      </p:sp>
      <p:pic>
        <p:nvPicPr>
          <p:cNvPr id="5" name="Picture 4"/>
          <p:cNvPicPr>
            <a:picLocks noChangeAspect="1"/>
          </p:cNvPicPr>
          <p:nvPr/>
        </p:nvPicPr>
        <p:blipFill>
          <a:blip r:embed="rId3"/>
          <a:stretch>
            <a:fillRect/>
          </a:stretch>
        </p:blipFill>
        <p:spPr>
          <a:xfrm>
            <a:off x="4940317" y="1592261"/>
            <a:ext cx="6654802" cy="4545759"/>
          </a:xfrm>
          <a:prstGeom prst="rect">
            <a:avLst/>
          </a:prstGeom>
        </p:spPr>
      </p:pic>
    </p:spTree>
    <p:extLst>
      <p:ext uri="{BB962C8B-B14F-4D97-AF65-F5344CB8AC3E}">
        <p14:creationId xmlns:p14="http://schemas.microsoft.com/office/powerpoint/2010/main" val="61865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9037" y="1201806"/>
            <a:ext cx="10058399" cy="917575"/>
          </a:xfrm>
        </p:spPr>
        <p:txBody>
          <a:bodyPr/>
          <a:lstStyle/>
          <a:p>
            <a:r>
              <a:rPr lang="en-US" dirty="0" smtClean="0"/>
              <a:t>“Simplicity is the ultimate sophistication.”</a:t>
            </a:r>
            <a:endParaRPr lang="en-US" dirty="0"/>
          </a:p>
        </p:txBody>
      </p:sp>
      <p:sp>
        <p:nvSpPr>
          <p:cNvPr id="4" name="Text Placeholder 3"/>
          <p:cNvSpPr>
            <a:spLocks noGrp="1"/>
          </p:cNvSpPr>
          <p:nvPr>
            <p:ph type="body" sz="quarter" idx="10"/>
          </p:nvPr>
        </p:nvSpPr>
        <p:spPr>
          <a:xfrm>
            <a:off x="5761037" y="5126038"/>
            <a:ext cx="5486400" cy="627864"/>
          </a:xfrm>
        </p:spPr>
        <p:txBody>
          <a:bodyPr/>
          <a:lstStyle/>
          <a:p>
            <a:r>
              <a:rPr lang="en-US" dirty="0" smtClean="0"/>
              <a:t>Leonardo da Vinci</a:t>
            </a:r>
            <a:endParaRPr lang="en-US" dirty="0"/>
          </a:p>
        </p:txBody>
      </p:sp>
    </p:spTree>
    <p:extLst>
      <p:ext uri="{BB962C8B-B14F-4D97-AF65-F5344CB8AC3E}">
        <p14:creationId xmlns:p14="http://schemas.microsoft.com/office/powerpoint/2010/main" val="404988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Simplification journey</a:t>
            </a:r>
            <a:endParaRPr lang="en-US" dirty="0"/>
          </a:p>
        </p:txBody>
      </p:sp>
      <p:sp>
        <p:nvSpPr>
          <p:cNvPr id="4" name="Right Arrow 3"/>
          <p:cNvSpPr/>
          <p:nvPr/>
        </p:nvSpPr>
        <p:spPr bwMode="auto">
          <a:xfrm>
            <a:off x="138116" y="4503811"/>
            <a:ext cx="12026087" cy="1098085"/>
          </a:xfrm>
          <a:prstGeom prst="rightArrow">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46606" rIns="46606" bIns="46606"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1652" fontAlgn="base">
              <a:spcBef>
                <a:spcPct val="0"/>
              </a:spcBef>
              <a:spcAft>
                <a:spcPct val="0"/>
              </a:spcAft>
            </a:pPr>
            <a:r>
              <a:rPr lang="en-US" sz="2039" dirty="0">
                <a:solidFill>
                  <a:srgbClr val="FFFFFF"/>
                </a:solidFill>
                <a:latin typeface="Segoe UI Light" pitchFamily="34" charset="0"/>
                <a:ea typeface="Segoe UI" pitchFamily="34" charset="0"/>
                <a:cs typeface="Segoe UI" pitchFamily="34" charset="0"/>
              </a:rPr>
              <a:t>March 2014 </a:t>
            </a:r>
          </a:p>
        </p:txBody>
      </p:sp>
      <p:sp>
        <p:nvSpPr>
          <p:cNvPr id="5" name="Rectangle 4"/>
          <p:cNvSpPr/>
          <p:nvPr/>
        </p:nvSpPr>
        <p:spPr bwMode="auto">
          <a:xfrm>
            <a:off x="633981" y="4041270"/>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smtClean="0">
                <a:gradFill>
                  <a:gsLst>
                    <a:gs pos="0">
                      <a:srgbClr val="FFFFFF"/>
                    </a:gs>
                    <a:gs pos="100000">
                      <a:srgbClr val="FFFFFF"/>
                    </a:gs>
                  </a:gsLst>
                  <a:lin ang="5400000" scaled="0"/>
                </a:gradFill>
                <a:ea typeface="Segoe UI" pitchFamily="34" charset="0"/>
                <a:cs typeface="Segoe UI" pitchFamily="34" charset="0"/>
              </a:rPr>
              <a:t>Updated Message Center</a:t>
            </a:r>
            <a:endParaRPr lang="en-US" sz="1224"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633981" y="5449521"/>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err="1">
                <a:gradFill>
                  <a:gsLst>
                    <a:gs pos="0">
                      <a:srgbClr val="FFFFFF"/>
                    </a:gs>
                    <a:gs pos="100000">
                      <a:srgbClr val="FFFFFF"/>
                    </a:gs>
                  </a:gsLst>
                  <a:lin ang="5400000" scaled="0"/>
                </a:gradFill>
                <a:ea typeface="Segoe UI" pitchFamily="34" charset="0"/>
                <a:cs typeface="Segoe UI" pitchFamily="34" charset="0"/>
              </a:rPr>
              <a:t>gTLDs</a:t>
            </a:r>
            <a:r>
              <a:rPr lang="en-US" sz="1224" dirty="0">
                <a:gradFill>
                  <a:gsLst>
                    <a:gs pos="0">
                      <a:srgbClr val="FFFFFF"/>
                    </a:gs>
                    <a:gs pos="100000">
                      <a:srgbClr val="FFFFFF"/>
                    </a:gs>
                  </a:gsLst>
                  <a:lin ang="5400000" scaled="0"/>
                </a:gradFill>
                <a:ea typeface="Segoe UI" pitchFamily="34" charset="0"/>
                <a:cs typeface="Segoe UI" pitchFamily="34" charset="0"/>
              </a:rPr>
              <a:t> supported</a:t>
            </a:r>
          </a:p>
        </p:txBody>
      </p:sp>
      <p:sp>
        <p:nvSpPr>
          <p:cNvPr id="7" name="Rectangle 6"/>
          <p:cNvSpPr/>
          <p:nvPr/>
        </p:nvSpPr>
        <p:spPr bwMode="auto">
          <a:xfrm>
            <a:off x="2595843" y="1224505"/>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Simplified new user creation</a:t>
            </a:r>
          </a:p>
        </p:txBody>
      </p:sp>
      <p:sp>
        <p:nvSpPr>
          <p:cNvPr id="8" name="Rectangle 7"/>
          <p:cNvSpPr/>
          <p:nvPr/>
        </p:nvSpPr>
        <p:spPr bwMode="auto">
          <a:xfrm>
            <a:off x="2595843" y="1917416"/>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Auto license assignment</a:t>
            </a:r>
          </a:p>
        </p:txBody>
      </p:sp>
      <p:sp>
        <p:nvSpPr>
          <p:cNvPr id="9" name="Rectangle 8"/>
          <p:cNvSpPr/>
          <p:nvPr/>
        </p:nvSpPr>
        <p:spPr bwMode="auto">
          <a:xfrm>
            <a:off x="2595843" y="2610327"/>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More detailed user profile detail panel</a:t>
            </a:r>
          </a:p>
        </p:txBody>
      </p:sp>
      <p:sp>
        <p:nvSpPr>
          <p:cNvPr id="10" name="Rectangle 9"/>
          <p:cNvSpPr/>
          <p:nvPr/>
        </p:nvSpPr>
        <p:spPr bwMode="auto">
          <a:xfrm>
            <a:off x="4572062" y="4041270"/>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Proactive DNS records check</a:t>
            </a:r>
          </a:p>
        </p:txBody>
      </p:sp>
      <p:sp>
        <p:nvSpPr>
          <p:cNvPr id="11" name="Rectangle 10"/>
          <p:cNvSpPr/>
          <p:nvPr/>
        </p:nvSpPr>
        <p:spPr bwMode="auto">
          <a:xfrm>
            <a:off x="2595843" y="4047666"/>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External sharing</a:t>
            </a:r>
          </a:p>
        </p:txBody>
      </p:sp>
      <p:sp>
        <p:nvSpPr>
          <p:cNvPr id="12" name="Rectangle 11"/>
          <p:cNvSpPr/>
          <p:nvPr/>
        </p:nvSpPr>
        <p:spPr bwMode="auto">
          <a:xfrm>
            <a:off x="2626640" y="5444300"/>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smtClean="0">
                <a:gradFill>
                  <a:gsLst>
                    <a:gs pos="0">
                      <a:srgbClr val="FFFFFF"/>
                    </a:gs>
                    <a:gs pos="100000">
                      <a:srgbClr val="FFFFFF"/>
                    </a:gs>
                  </a:gsLst>
                  <a:lin ang="5400000" scaled="0"/>
                </a:gradFill>
                <a:ea typeface="Segoe UI" pitchFamily="34" charset="0"/>
                <a:cs typeface="Segoe UI" pitchFamily="34" charset="0"/>
              </a:rPr>
              <a:t>Brower and OS Reports</a:t>
            </a:r>
            <a:endParaRPr lang="en-US" sz="1224"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6632287" y="2620719"/>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smtClean="0">
                <a:gradFill>
                  <a:gsLst>
                    <a:gs pos="0">
                      <a:srgbClr val="FFFFFF"/>
                    </a:gs>
                    <a:gs pos="100000">
                      <a:srgbClr val="FFFFFF"/>
                    </a:gs>
                  </a:gsLst>
                  <a:lin ang="5400000" scaled="0"/>
                </a:gradFill>
                <a:ea typeface="Segoe UI" pitchFamily="34" charset="0"/>
                <a:cs typeface="Segoe UI" pitchFamily="34" charset="0"/>
              </a:rPr>
              <a:t>Unified O365 </a:t>
            </a:r>
            <a:r>
              <a:rPr lang="en-US" sz="1224" dirty="0">
                <a:gradFill>
                  <a:gsLst>
                    <a:gs pos="0">
                      <a:srgbClr val="FFFFFF"/>
                    </a:gs>
                    <a:gs pos="100000">
                      <a:srgbClr val="FFFFFF"/>
                    </a:gs>
                  </a:gsLst>
                  <a:lin ang="5400000" scaled="0"/>
                </a:gradFill>
                <a:ea typeface="Segoe UI" pitchFamily="34" charset="0"/>
                <a:cs typeface="Segoe UI" pitchFamily="34" charset="0"/>
              </a:rPr>
              <a:t>Admin Center navigation</a:t>
            </a:r>
          </a:p>
        </p:txBody>
      </p:sp>
      <p:sp>
        <p:nvSpPr>
          <p:cNvPr id="14" name="Rectangle 13"/>
          <p:cNvSpPr/>
          <p:nvPr/>
        </p:nvSpPr>
        <p:spPr bwMode="auto">
          <a:xfrm>
            <a:off x="2595843" y="3321173"/>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Manual password assignment</a:t>
            </a:r>
          </a:p>
        </p:txBody>
      </p:sp>
      <p:sp>
        <p:nvSpPr>
          <p:cNvPr id="15" name="Rectangle 14"/>
          <p:cNvSpPr/>
          <p:nvPr/>
        </p:nvSpPr>
        <p:spPr bwMode="auto">
          <a:xfrm>
            <a:off x="6632287" y="3315303"/>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Updated groups management</a:t>
            </a:r>
          </a:p>
        </p:txBody>
      </p:sp>
      <p:sp>
        <p:nvSpPr>
          <p:cNvPr id="16" name="Rectangle 15"/>
          <p:cNvSpPr/>
          <p:nvPr/>
        </p:nvSpPr>
        <p:spPr bwMode="auto">
          <a:xfrm>
            <a:off x="6632287" y="4025267"/>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Cross suite top </a:t>
            </a:r>
            <a:r>
              <a:rPr lang="en-US" sz="1224" dirty="0" err="1">
                <a:gradFill>
                  <a:gsLst>
                    <a:gs pos="0">
                      <a:srgbClr val="FFFFFF"/>
                    </a:gs>
                    <a:gs pos="100000">
                      <a:srgbClr val="FFFFFF"/>
                    </a:gs>
                  </a:gsLst>
                  <a:lin ang="5400000" scaled="0"/>
                </a:gradFill>
                <a:ea typeface="Segoe UI" pitchFamily="34" charset="0"/>
                <a:cs typeface="Segoe UI" pitchFamily="34" charset="0"/>
              </a:rPr>
              <a:t>nav</a:t>
            </a:r>
            <a:r>
              <a:rPr lang="en-US" sz="1224" dirty="0">
                <a:gradFill>
                  <a:gsLst>
                    <a:gs pos="0">
                      <a:srgbClr val="FFFFFF"/>
                    </a:gs>
                    <a:gs pos="100000">
                      <a:srgbClr val="FFFFFF"/>
                    </a:gs>
                  </a:gsLst>
                  <a:lin ang="5400000" scaled="0"/>
                </a:gradFill>
                <a:ea typeface="Segoe UI" pitchFamily="34" charset="0"/>
                <a:cs typeface="Segoe UI" pitchFamily="34" charset="0"/>
              </a:rPr>
              <a:t> bar</a:t>
            </a:r>
          </a:p>
        </p:txBody>
      </p:sp>
      <p:sp>
        <p:nvSpPr>
          <p:cNvPr id="18" name="Rectangle 17"/>
          <p:cNvSpPr/>
          <p:nvPr/>
        </p:nvSpPr>
        <p:spPr bwMode="auto">
          <a:xfrm>
            <a:off x="8644636" y="5444300"/>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smtClean="0">
                <a:gradFill>
                  <a:gsLst>
                    <a:gs pos="0">
                      <a:srgbClr val="FFFFFF"/>
                    </a:gs>
                    <a:gs pos="100000">
                      <a:srgbClr val="FFFFFF"/>
                    </a:gs>
                  </a:gsLst>
                  <a:lin ang="5400000" scaled="0"/>
                </a:gradFill>
                <a:ea typeface="Segoe UI" pitchFamily="34" charset="0"/>
                <a:cs typeface="Segoe UI" pitchFamily="34" charset="0"/>
              </a:rPr>
              <a:t>Custom themes</a:t>
            </a:r>
            <a:endParaRPr lang="en-US" sz="1224" dirty="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p:cNvSpPr/>
          <p:nvPr/>
        </p:nvSpPr>
        <p:spPr bwMode="auto">
          <a:xfrm>
            <a:off x="10046996" y="3321173"/>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Simplified user management</a:t>
            </a:r>
          </a:p>
        </p:txBody>
      </p:sp>
      <p:sp>
        <p:nvSpPr>
          <p:cNvPr id="20" name="Rectangle 19"/>
          <p:cNvSpPr/>
          <p:nvPr/>
        </p:nvSpPr>
        <p:spPr bwMode="auto">
          <a:xfrm>
            <a:off x="10668732" y="4041270"/>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a:gradFill>
                  <a:gsLst>
                    <a:gs pos="0">
                      <a:srgbClr val="FFFFFF"/>
                    </a:gs>
                    <a:gs pos="100000">
                      <a:srgbClr val="FFFFFF"/>
                    </a:gs>
                  </a:gsLst>
                  <a:lin ang="5400000" scaled="0"/>
                </a:gradFill>
                <a:ea typeface="Segoe UI" pitchFamily="34" charset="0"/>
                <a:cs typeface="Segoe UI" pitchFamily="34" charset="0"/>
              </a:rPr>
              <a:t>Simplified domain setup</a:t>
            </a:r>
          </a:p>
        </p:txBody>
      </p:sp>
      <p:sp>
        <p:nvSpPr>
          <p:cNvPr id="21" name="Rectangle 20"/>
          <p:cNvSpPr/>
          <p:nvPr/>
        </p:nvSpPr>
        <p:spPr bwMode="auto">
          <a:xfrm>
            <a:off x="10046996" y="2613255"/>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smtClean="0">
                <a:gradFill>
                  <a:gsLst>
                    <a:gs pos="0">
                      <a:srgbClr val="FFFFFF"/>
                    </a:gs>
                    <a:gs pos="100000">
                      <a:srgbClr val="FFFFFF"/>
                    </a:gs>
                  </a:gsLst>
                  <a:lin ang="5400000" scaled="0"/>
                </a:gradFill>
                <a:ea typeface="Segoe UI" pitchFamily="34" charset="0"/>
                <a:cs typeface="Segoe UI" pitchFamily="34" charset="0"/>
              </a:rPr>
              <a:t>App-launcher </a:t>
            </a:r>
            <a:r>
              <a:rPr lang="en-US" sz="1224" dirty="0">
                <a:gradFill>
                  <a:gsLst>
                    <a:gs pos="0">
                      <a:srgbClr val="FFFFFF"/>
                    </a:gs>
                    <a:gs pos="100000">
                      <a:srgbClr val="FFFFFF"/>
                    </a:gs>
                  </a:gsLst>
                  <a:lin ang="5400000" scaled="0"/>
                </a:gradFill>
                <a:ea typeface="Segoe UI" pitchFamily="34" charset="0"/>
                <a:cs typeface="Segoe UI" pitchFamily="34" charset="0"/>
              </a:rPr>
              <a:t>top </a:t>
            </a:r>
            <a:r>
              <a:rPr lang="en-US" sz="1224" dirty="0" err="1">
                <a:gradFill>
                  <a:gsLst>
                    <a:gs pos="0">
                      <a:srgbClr val="FFFFFF"/>
                    </a:gs>
                    <a:gs pos="100000">
                      <a:srgbClr val="FFFFFF"/>
                    </a:gs>
                  </a:gsLst>
                  <a:lin ang="5400000" scaled="0"/>
                </a:gradFill>
                <a:ea typeface="Segoe UI" pitchFamily="34" charset="0"/>
                <a:cs typeface="Segoe UI" pitchFamily="34" charset="0"/>
              </a:rPr>
              <a:t>nav</a:t>
            </a:r>
            <a:r>
              <a:rPr lang="en-US" sz="1224" dirty="0">
                <a:gradFill>
                  <a:gsLst>
                    <a:gs pos="0">
                      <a:srgbClr val="FFFFFF"/>
                    </a:gs>
                    <a:gs pos="100000">
                      <a:srgbClr val="FFFFFF"/>
                    </a:gs>
                  </a:gsLst>
                  <a:lin ang="5400000" scaled="0"/>
                </a:gradFill>
                <a:ea typeface="Segoe UI" pitchFamily="34" charset="0"/>
                <a:cs typeface="Segoe UI" pitchFamily="34" charset="0"/>
              </a:rPr>
              <a:t> bar</a:t>
            </a:r>
          </a:p>
        </p:txBody>
      </p:sp>
      <p:sp>
        <p:nvSpPr>
          <p:cNvPr id="22" name="Rectangle 21"/>
          <p:cNvSpPr/>
          <p:nvPr/>
        </p:nvSpPr>
        <p:spPr bwMode="auto">
          <a:xfrm>
            <a:off x="10046996" y="1911540"/>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smtClean="0">
                <a:gradFill>
                  <a:gsLst>
                    <a:gs pos="0">
                      <a:srgbClr val="FFFFFF"/>
                    </a:gs>
                    <a:gs pos="100000">
                      <a:srgbClr val="FFFFFF"/>
                    </a:gs>
                  </a:gsLst>
                  <a:lin ang="5400000" scaled="0"/>
                </a:gradFill>
                <a:ea typeface="Segoe UI" pitchFamily="34" charset="0"/>
                <a:cs typeface="Segoe UI" pitchFamily="34" charset="0"/>
              </a:rPr>
              <a:t>Admin dashboard for Business Plans</a:t>
            </a:r>
            <a:endParaRPr lang="en-US" sz="1224" dirty="0">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bwMode="auto">
          <a:xfrm>
            <a:off x="9412172" y="6161281"/>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smtClean="0">
                <a:gradFill>
                  <a:gsLst>
                    <a:gs pos="0">
                      <a:srgbClr val="FFFFFF"/>
                    </a:gs>
                    <a:gs pos="100000">
                      <a:srgbClr val="FFFFFF"/>
                    </a:gs>
                  </a:gsLst>
                  <a:lin ang="5400000" scaled="0"/>
                </a:gradFill>
                <a:ea typeface="Segoe UI" pitchFamily="34" charset="0"/>
                <a:cs typeface="Segoe UI" pitchFamily="34" charset="0"/>
              </a:rPr>
              <a:t>User details to Exchange reports</a:t>
            </a:r>
            <a:endParaRPr lang="en-US" sz="1224" dirty="0">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10642827" y="5441184"/>
            <a:ext cx="1521376" cy="623253"/>
          </a:xfrm>
          <a:prstGeom prst="rect">
            <a:avLst/>
          </a:prstGeom>
          <a:solidFill>
            <a:schemeClr val="accent1"/>
          </a:solid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1224" dirty="0" smtClean="0">
                <a:gradFill>
                  <a:gsLst>
                    <a:gs pos="0">
                      <a:srgbClr val="FFFFFF"/>
                    </a:gs>
                    <a:gs pos="100000">
                      <a:srgbClr val="FFFFFF"/>
                    </a:gs>
                  </a:gsLst>
                  <a:lin ang="5400000" scaled="0"/>
                </a:gradFill>
                <a:ea typeface="Segoe UI" pitchFamily="34" charset="0"/>
                <a:cs typeface="Segoe UI" pitchFamily="34" charset="0"/>
              </a:rPr>
              <a:t>Lync Device usage reports</a:t>
            </a:r>
            <a:endParaRPr lang="en-US" sz="1224"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82687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Demo</a:t>
            </a:r>
            <a:br>
              <a:rPr lang="en-US" dirty="0" smtClean="0"/>
            </a:br>
            <a:r>
              <a:rPr lang="en-US" dirty="0" smtClean="0"/>
              <a:t>Office 365 Admin Center</a:t>
            </a:r>
            <a:endParaRPr lang="en-US" dirty="0"/>
          </a:p>
        </p:txBody>
      </p:sp>
    </p:spTree>
    <p:extLst>
      <p:ext uri="{BB962C8B-B14F-4D97-AF65-F5344CB8AC3E}">
        <p14:creationId xmlns:p14="http://schemas.microsoft.com/office/powerpoint/2010/main" val="81377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E14 Speaker PPT Template_v02" id="{50058BDF-B89C-4986-B552-F406C7823503}" vid="{EAC20B3F-40E5-4561-A0C3-22E70033EBBD}"/>
    </a:ext>
  </a:extLst>
</a:theme>
</file>

<file path=ppt/theme/theme2.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3.xml><?xml version="1.0" encoding="utf-8"?>
<a:theme xmlns:a="http://schemas.openxmlformats.org/drawingml/2006/main" name="Office Theme">
  <a:themeElements>
    <a:clrScheme name="Ignite Colros">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0563C1"/>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4.xml><?xml version="1.0" encoding="utf-8"?>
<a:theme xmlns:a="http://schemas.openxmlformats.org/drawingml/2006/main" name="2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Lawrence Chiu</External_x0020_Speaker>
    <Session_x0020_Code xmlns="e36bfbf9-5e42-489c-a259-4c54eb22cb57"> OFC-B210</Session_x0020_Code>
    <Presentation_x0020_Date xmlns="e36bfbf9-5e42-489c-a259-4c54eb22cb57">2014-10-30T00:00:00+01:00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e36bfbf9-5e42-489c-a259-4c54eb22cb57"/>
    <ds:schemaRef ds:uri="http://purl.org/dc/dcmitype/"/>
    <ds:schemaRef ds:uri="http://schemas.microsoft.com/office/infopath/2007/PartnerControls"/>
    <ds:schemaRef ds:uri="http://schemas.openxmlformats.org/package/2006/metadata/core-properties"/>
    <ds:schemaRef ds:uri="230e9df3-be65-4c73-a93b-d1236ebd677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4</TotalTime>
  <Words>6629</Words>
  <Application>Microsoft Office PowerPoint</Application>
  <PresentationFormat>Custom</PresentationFormat>
  <Paragraphs>477</Paragraphs>
  <Slides>44</Slides>
  <Notes>42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44</vt:i4>
      </vt:variant>
    </vt:vector>
  </HeadingPairs>
  <TitlesOfParts>
    <vt:vector size="56" baseType="lpstr">
      <vt:lpstr>Arial</vt:lpstr>
      <vt:lpstr>Calibri</vt:lpstr>
      <vt:lpstr>Consolas</vt:lpstr>
      <vt:lpstr>Segoe Pro Light</vt:lpstr>
      <vt:lpstr>Segoe Pro SemiLight</vt:lpstr>
      <vt:lpstr>Segoe UI</vt:lpstr>
      <vt:lpstr>Segoe UI Light</vt:lpstr>
      <vt:lpstr>Wingdings</vt:lpstr>
      <vt:lpstr>TEE14 Speaker PPT Template</vt:lpstr>
      <vt:lpstr>1_TEE14 Speaker PPT Template</vt:lpstr>
      <vt:lpstr>Office Theme</vt:lpstr>
      <vt:lpstr>2_TEE14 Speaker PPT Template</vt:lpstr>
      <vt:lpstr>PowerPoint Presentation</vt:lpstr>
      <vt:lpstr>Simplifying the Office 365 IT Experience for Admins and Partners</vt:lpstr>
      <vt:lpstr>Agenda</vt:lpstr>
      <vt:lpstr>Tools for Administering Office 365</vt:lpstr>
      <vt:lpstr>Administering Office 365</vt:lpstr>
      <vt:lpstr>Office 365 Admin Center</vt:lpstr>
      <vt:lpstr>“Simplicity is the ultimate sophistication.”</vt:lpstr>
      <vt:lpstr>Simplification journey</vt:lpstr>
      <vt:lpstr>Demo Office 365 Admin Center</vt:lpstr>
      <vt:lpstr>Service Communications API</vt:lpstr>
      <vt:lpstr>Office 365 Management Pack</vt:lpstr>
      <vt:lpstr>Demo Office 365 Management Pack</vt:lpstr>
      <vt:lpstr>Office 365 Admin App</vt:lpstr>
      <vt:lpstr>PowerPoint Presentation</vt:lpstr>
      <vt:lpstr>What?</vt:lpstr>
      <vt:lpstr>How?</vt:lpstr>
      <vt:lpstr>Where?</vt:lpstr>
      <vt:lpstr>Demo   </vt:lpstr>
      <vt:lpstr>Coming soon</vt:lpstr>
      <vt:lpstr>Partner Admin Center</vt:lpstr>
      <vt:lpstr>Investing in the Partner admin experience</vt:lpstr>
      <vt:lpstr>Office 365 Partner Admin Center</vt:lpstr>
      <vt:lpstr>Demo  Office 365 Partner Admin Center </vt:lpstr>
      <vt:lpstr>Office 365 PowerShell</vt:lpstr>
      <vt:lpstr>What is it?</vt:lpstr>
      <vt:lpstr>Why?</vt:lpstr>
      <vt:lpstr>Background</vt:lpstr>
      <vt:lpstr>Getting started</vt:lpstr>
      <vt:lpstr>Check</vt:lpstr>
      <vt:lpstr>Bulk editing</vt:lpstr>
      <vt:lpstr>Filtering data</vt:lpstr>
      <vt:lpstr>Saving data</vt:lpstr>
      <vt:lpstr>More functionality</vt:lpstr>
      <vt:lpstr>End session</vt:lpstr>
      <vt:lpstr>PowerShell Resources</vt:lpstr>
      <vt:lpstr>Tools for administration</vt:lpstr>
      <vt:lpstr>More to come…</vt:lpstr>
      <vt:lpstr>Office 365 Resources</vt:lpstr>
      <vt:lpstr>PowerPoint Presentation</vt:lpstr>
      <vt:lpstr>Resources</vt:lpstr>
      <vt:lpstr>Office 365</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Simplifying the Office 365 IT Experience for Admins and Partners</dc:title>
  <dc:subject>TechEd 2014</dc:subject>
  <dc:creator>Sylvia Tedjo</dc:creator>
  <cp:keywords/>
  <dc:description>Template: Jordan Cayabyab, Artitudes Design
Formatting: 
Audience Type:</dc:description>
  <cp:lastModifiedBy>Sylvia Tedjo</cp:lastModifiedBy>
  <cp:revision>3</cp:revision>
  <dcterms:created xsi:type="dcterms:W3CDTF">2014-10-30T11:43:01Z</dcterms:created>
  <dcterms:modified xsi:type="dcterms:W3CDTF">2014-10-30T15:03:03Z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