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85" r:id="rId5"/>
  </p:sldMasterIdLst>
  <p:notesMasterIdLst>
    <p:notesMasterId r:id="rId38"/>
  </p:notesMasterIdLst>
  <p:handoutMasterIdLst>
    <p:handoutMasterId r:id="rId39"/>
  </p:handout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82" r:id="rId25"/>
    <p:sldId id="275" r:id="rId26"/>
    <p:sldId id="276" r:id="rId27"/>
    <p:sldId id="286" r:id="rId28"/>
    <p:sldId id="287" r:id="rId29"/>
    <p:sldId id="277" r:id="rId30"/>
    <p:sldId id="278" r:id="rId31"/>
    <p:sldId id="279" r:id="rId32"/>
    <p:sldId id="280" r:id="rId33"/>
    <p:sldId id="281" r:id="rId34"/>
    <p:sldId id="283" r:id="rId35"/>
    <p:sldId id="284" r:id="rId36"/>
    <p:sldId id="285" r:id="rId37"/>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C3C00"/>
    <a:srgbClr val="002050"/>
    <a:srgbClr val="009E49"/>
    <a:srgbClr val="0072C6"/>
    <a:srgbClr val="00BCF2"/>
    <a:srgbClr val="7FBA00"/>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80673" autoAdjust="0"/>
  </p:normalViewPr>
  <p:slideViewPr>
    <p:cSldViewPr snapToObjects="1">
      <p:cViewPr varScale="1">
        <p:scale>
          <a:sx n="107" d="100"/>
          <a:sy n="107" d="100"/>
        </p:scale>
        <p:origin x="588" y="108"/>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varScale="1">
      <p:scale>
        <a:sx n="1" d="1"/>
        <a:sy n="1" d="1"/>
      </p:scale>
      <p:origin x="0" y="-4986"/>
    </p:cViewPr>
  </p:sorterViewPr>
  <p:notesViewPr>
    <p:cSldViewPr snapToObjects="1" showGuides="1">
      <p:cViewPr varScale="1">
        <p:scale>
          <a:sx n="81" d="100"/>
          <a:sy n="81" d="100"/>
        </p:scale>
        <p:origin x="31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3568DF-CFBD-4433-8B08-0EDE3EDDE16D}"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D4A5BCA5-E603-41BC-A3B8-F2C18B094CB4}">
      <dgm:prSet phldrT="[Text]"/>
      <dgm:spPr/>
      <dgm:t>
        <a:bodyPr/>
        <a:lstStyle/>
        <a:p>
          <a:r>
            <a:rPr lang="en-US" dirty="0" smtClean="0">
              <a:solidFill>
                <a:schemeClr val="bg1"/>
              </a:solidFill>
            </a:rPr>
            <a:t>Come together</a:t>
          </a:r>
        </a:p>
      </dgm:t>
    </dgm:pt>
    <dgm:pt modelId="{8183C807-0269-4F14-A973-1994A95CF603}" type="parTrans" cxnId="{CA807F41-72B8-44E9-8A07-92F176378DAA}">
      <dgm:prSet/>
      <dgm:spPr/>
      <dgm:t>
        <a:bodyPr/>
        <a:lstStyle/>
        <a:p>
          <a:endParaRPr lang="en-US">
            <a:solidFill>
              <a:schemeClr val="bg1"/>
            </a:solidFill>
          </a:endParaRPr>
        </a:p>
      </dgm:t>
    </dgm:pt>
    <dgm:pt modelId="{CA06C4AA-89D9-44AE-8082-C49FEAFAE8A8}" type="sibTrans" cxnId="{CA807F41-72B8-44E9-8A07-92F176378DAA}">
      <dgm:prSet/>
      <dgm:spPr/>
      <dgm:t>
        <a:bodyPr/>
        <a:lstStyle/>
        <a:p>
          <a:endParaRPr lang="en-US">
            <a:solidFill>
              <a:schemeClr val="bg1"/>
            </a:solidFill>
          </a:endParaRPr>
        </a:p>
      </dgm:t>
    </dgm:pt>
    <dgm:pt modelId="{0E8453D0-CA87-465F-A29B-9B2D84874318}">
      <dgm:prSet phldrT="[Text]"/>
      <dgm:spPr/>
      <dgm:t>
        <a:bodyPr/>
        <a:lstStyle/>
        <a:p>
          <a:r>
            <a:rPr lang="en-US" dirty="0" smtClean="0">
              <a:solidFill>
                <a:schemeClr val="bg1"/>
              </a:solidFill>
            </a:rPr>
            <a:t>Share and collaborate</a:t>
          </a:r>
          <a:endParaRPr lang="en-US" dirty="0">
            <a:solidFill>
              <a:schemeClr val="bg1"/>
            </a:solidFill>
          </a:endParaRPr>
        </a:p>
      </dgm:t>
    </dgm:pt>
    <dgm:pt modelId="{9F7A7E5C-3805-4D93-9654-7AB6EE9E6B62}" type="parTrans" cxnId="{0A698233-8300-4C82-97B7-7EA4E70B5C3B}">
      <dgm:prSet/>
      <dgm:spPr/>
      <dgm:t>
        <a:bodyPr/>
        <a:lstStyle/>
        <a:p>
          <a:endParaRPr lang="en-US">
            <a:solidFill>
              <a:schemeClr val="bg1"/>
            </a:solidFill>
          </a:endParaRPr>
        </a:p>
      </dgm:t>
    </dgm:pt>
    <dgm:pt modelId="{B73CE8F5-253B-4007-B1CA-D4964513840A}" type="sibTrans" cxnId="{0A698233-8300-4C82-97B7-7EA4E70B5C3B}">
      <dgm:prSet/>
      <dgm:spPr/>
      <dgm:t>
        <a:bodyPr/>
        <a:lstStyle/>
        <a:p>
          <a:endParaRPr lang="en-US">
            <a:solidFill>
              <a:schemeClr val="bg1"/>
            </a:solidFill>
          </a:endParaRPr>
        </a:p>
      </dgm:t>
    </dgm:pt>
    <dgm:pt modelId="{E27B7249-8783-446B-8CF8-DB646149F9FC}">
      <dgm:prSet phldrT="[Text]"/>
      <dgm:spPr/>
      <dgm:t>
        <a:bodyPr/>
        <a:lstStyle/>
        <a:p>
          <a:r>
            <a:rPr lang="en-US" dirty="0" smtClean="0">
              <a:solidFill>
                <a:schemeClr val="bg1"/>
              </a:solidFill>
            </a:rPr>
            <a:t>Discover new information</a:t>
          </a:r>
          <a:endParaRPr lang="en-US" dirty="0">
            <a:solidFill>
              <a:schemeClr val="bg1"/>
            </a:solidFill>
          </a:endParaRPr>
        </a:p>
      </dgm:t>
    </dgm:pt>
    <dgm:pt modelId="{35BD6841-3C93-4A8A-8692-6193987EE484}" type="parTrans" cxnId="{2F7F9FE9-8EBE-48D8-AC65-FC86A5135B0F}">
      <dgm:prSet/>
      <dgm:spPr/>
      <dgm:t>
        <a:bodyPr/>
        <a:lstStyle/>
        <a:p>
          <a:endParaRPr lang="en-US">
            <a:solidFill>
              <a:schemeClr val="bg1"/>
            </a:solidFill>
          </a:endParaRPr>
        </a:p>
      </dgm:t>
    </dgm:pt>
    <dgm:pt modelId="{359C67A0-708C-413B-B0F6-422A8AD8BCE3}" type="sibTrans" cxnId="{2F7F9FE9-8EBE-48D8-AC65-FC86A5135B0F}">
      <dgm:prSet/>
      <dgm:spPr/>
      <dgm:t>
        <a:bodyPr/>
        <a:lstStyle/>
        <a:p>
          <a:endParaRPr lang="en-US">
            <a:solidFill>
              <a:schemeClr val="bg1"/>
            </a:solidFill>
          </a:endParaRPr>
        </a:p>
      </dgm:t>
    </dgm:pt>
    <dgm:pt modelId="{AC123768-F456-4664-A849-0E6FBBDEC5D4}" type="pres">
      <dgm:prSet presAssocID="{BE3568DF-CFBD-4433-8B08-0EDE3EDDE16D}" presName="Name0" presStyleCnt="0">
        <dgm:presLayoutVars>
          <dgm:chMax val="11"/>
          <dgm:chPref val="11"/>
          <dgm:dir/>
          <dgm:resizeHandles/>
        </dgm:presLayoutVars>
      </dgm:prSet>
      <dgm:spPr/>
      <dgm:t>
        <a:bodyPr/>
        <a:lstStyle/>
        <a:p>
          <a:endParaRPr lang="en-US"/>
        </a:p>
      </dgm:t>
    </dgm:pt>
    <dgm:pt modelId="{75E6E9AB-1E07-4E8E-A16C-F0D6866AB70F}" type="pres">
      <dgm:prSet presAssocID="{E27B7249-8783-446B-8CF8-DB646149F9FC}" presName="Accent3" presStyleCnt="0"/>
      <dgm:spPr/>
      <dgm:t>
        <a:bodyPr/>
        <a:lstStyle/>
        <a:p>
          <a:endParaRPr lang="en-US"/>
        </a:p>
      </dgm:t>
    </dgm:pt>
    <dgm:pt modelId="{D1AB0210-9399-4829-ACC5-0AF58C9D80F3}" type="pres">
      <dgm:prSet presAssocID="{E27B7249-8783-446B-8CF8-DB646149F9FC}" presName="Accent" presStyleLbl="node1" presStyleIdx="0" presStyleCnt="3"/>
      <dgm:spPr/>
      <dgm:t>
        <a:bodyPr/>
        <a:lstStyle/>
        <a:p>
          <a:endParaRPr lang="en-US"/>
        </a:p>
      </dgm:t>
    </dgm:pt>
    <dgm:pt modelId="{8503981C-90B4-4F14-BE75-86A8FA22953F}" type="pres">
      <dgm:prSet presAssocID="{E27B7249-8783-446B-8CF8-DB646149F9FC}" presName="ParentBackground3" presStyleCnt="0"/>
      <dgm:spPr/>
      <dgm:t>
        <a:bodyPr/>
        <a:lstStyle/>
        <a:p>
          <a:endParaRPr lang="en-US"/>
        </a:p>
      </dgm:t>
    </dgm:pt>
    <dgm:pt modelId="{836C77DD-29D2-4D81-9E7F-17B404C1B0E4}" type="pres">
      <dgm:prSet presAssocID="{E27B7249-8783-446B-8CF8-DB646149F9FC}" presName="ParentBackground" presStyleLbl="fgAcc1" presStyleIdx="0" presStyleCnt="3"/>
      <dgm:spPr/>
      <dgm:t>
        <a:bodyPr/>
        <a:lstStyle/>
        <a:p>
          <a:endParaRPr lang="en-US"/>
        </a:p>
      </dgm:t>
    </dgm:pt>
    <dgm:pt modelId="{5B03ACF4-3723-4B2A-A262-1416B52F1D7A}" type="pres">
      <dgm:prSet presAssocID="{E27B7249-8783-446B-8CF8-DB646149F9FC}" presName="Parent3" presStyleLbl="revTx" presStyleIdx="0" presStyleCnt="0">
        <dgm:presLayoutVars>
          <dgm:chMax val="1"/>
          <dgm:chPref val="1"/>
          <dgm:bulletEnabled val="1"/>
        </dgm:presLayoutVars>
      </dgm:prSet>
      <dgm:spPr/>
      <dgm:t>
        <a:bodyPr/>
        <a:lstStyle/>
        <a:p>
          <a:endParaRPr lang="en-US"/>
        </a:p>
      </dgm:t>
    </dgm:pt>
    <dgm:pt modelId="{40F4F7B2-1279-4DEC-ABF7-116E772207CF}" type="pres">
      <dgm:prSet presAssocID="{0E8453D0-CA87-465F-A29B-9B2D84874318}" presName="Accent2" presStyleCnt="0"/>
      <dgm:spPr/>
      <dgm:t>
        <a:bodyPr/>
        <a:lstStyle/>
        <a:p>
          <a:endParaRPr lang="en-US"/>
        </a:p>
      </dgm:t>
    </dgm:pt>
    <dgm:pt modelId="{93CEED9E-D882-4C2B-9010-FF7231CF0C7E}" type="pres">
      <dgm:prSet presAssocID="{0E8453D0-CA87-465F-A29B-9B2D84874318}" presName="Accent" presStyleLbl="node1" presStyleIdx="1" presStyleCnt="3"/>
      <dgm:spPr/>
      <dgm:t>
        <a:bodyPr/>
        <a:lstStyle/>
        <a:p>
          <a:endParaRPr lang="en-US"/>
        </a:p>
      </dgm:t>
    </dgm:pt>
    <dgm:pt modelId="{89651E73-2DF2-4BAC-8140-BE88E136BFD3}" type="pres">
      <dgm:prSet presAssocID="{0E8453D0-CA87-465F-A29B-9B2D84874318}" presName="ParentBackground2" presStyleCnt="0"/>
      <dgm:spPr/>
      <dgm:t>
        <a:bodyPr/>
        <a:lstStyle/>
        <a:p>
          <a:endParaRPr lang="en-US"/>
        </a:p>
      </dgm:t>
    </dgm:pt>
    <dgm:pt modelId="{4AF6C187-C617-4A0A-A196-01D00F36CD20}" type="pres">
      <dgm:prSet presAssocID="{0E8453D0-CA87-465F-A29B-9B2D84874318}" presName="ParentBackground" presStyleLbl="fgAcc1" presStyleIdx="1" presStyleCnt="3"/>
      <dgm:spPr/>
      <dgm:t>
        <a:bodyPr/>
        <a:lstStyle/>
        <a:p>
          <a:endParaRPr lang="en-US"/>
        </a:p>
      </dgm:t>
    </dgm:pt>
    <dgm:pt modelId="{C51A254C-D35D-4E69-80C2-55E6B4429B08}" type="pres">
      <dgm:prSet presAssocID="{0E8453D0-CA87-465F-A29B-9B2D84874318}" presName="Parent2" presStyleLbl="revTx" presStyleIdx="0" presStyleCnt="0">
        <dgm:presLayoutVars>
          <dgm:chMax val="1"/>
          <dgm:chPref val="1"/>
          <dgm:bulletEnabled val="1"/>
        </dgm:presLayoutVars>
      </dgm:prSet>
      <dgm:spPr/>
      <dgm:t>
        <a:bodyPr/>
        <a:lstStyle/>
        <a:p>
          <a:endParaRPr lang="en-US"/>
        </a:p>
      </dgm:t>
    </dgm:pt>
    <dgm:pt modelId="{1AC756A1-2EFA-4D92-AD27-86C412B06599}" type="pres">
      <dgm:prSet presAssocID="{D4A5BCA5-E603-41BC-A3B8-F2C18B094CB4}" presName="Accent1" presStyleCnt="0"/>
      <dgm:spPr/>
      <dgm:t>
        <a:bodyPr/>
        <a:lstStyle/>
        <a:p>
          <a:endParaRPr lang="en-US"/>
        </a:p>
      </dgm:t>
    </dgm:pt>
    <dgm:pt modelId="{E91DA707-8126-4534-A630-39A6AB8D6FDA}" type="pres">
      <dgm:prSet presAssocID="{D4A5BCA5-E603-41BC-A3B8-F2C18B094CB4}" presName="Accent" presStyleLbl="node1" presStyleIdx="2" presStyleCnt="3"/>
      <dgm:spPr/>
      <dgm:t>
        <a:bodyPr/>
        <a:lstStyle/>
        <a:p>
          <a:endParaRPr lang="en-US"/>
        </a:p>
      </dgm:t>
    </dgm:pt>
    <dgm:pt modelId="{6A3D42F0-4369-4A77-9301-4954B842316F}" type="pres">
      <dgm:prSet presAssocID="{D4A5BCA5-E603-41BC-A3B8-F2C18B094CB4}" presName="ParentBackground1" presStyleCnt="0"/>
      <dgm:spPr/>
      <dgm:t>
        <a:bodyPr/>
        <a:lstStyle/>
        <a:p>
          <a:endParaRPr lang="en-US"/>
        </a:p>
      </dgm:t>
    </dgm:pt>
    <dgm:pt modelId="{685D097D-5C56-4EA6-BA2A-E7E5CD3A80E9}" type="pres">
      <dgm:prSet presAssocID="{D4A5BCA5-E603-41BC-A3B8-F2C18B094CB4}" presName="ParentBackground" presStyleLbl="fgAcc1" presStyleIdx="2" presStyleCnt="3"/>
      <dgm:spPr/>
      <dgm:t>
        <a:bodyPr/>
        <a:lstStyle/>
        <a:p>
          <a:endParaRPr lang="en-US"/>
        </a:p>
      </dgm:t>
    </dgm:pt>
    <dgm:pt modelId="{28BB15E2-3BBE-4677-83DB-4D1915376BC3}" type="pres">
      <dgm:prSet presAssocID="{D4A5BCA5-E603-41BC-A3B8-F2C18B094CB4}" presName="Parent1" presStyleLbl="revTx" presStyleIdx="0" presStyleCnt="0">
        <dgm:presLayoutVars>
          <dgm:chMax val="1"/>
          <dgm:chPref val="1"/>
          <dgm:bulletEnabled val="1"/>
        </dgm:presLayoutVars>
      </dgm:prSet>
      <dgm:spPr/>
      <dgm:t>
        <a:bodyPr/>
        <a:lstStyle/>
        <a:p>
          <a:endParaRPr lang="en-US"/>
        </a:p>
      </dgm:t>
    </dgm:pt>
  </dgm:ptLst>
  <dgm:cxnLst>
    <dgm:cxn modelId="{158734A4-5853-4ECA-9FFF-D97E3765ABF4}" type="presOf" srcId="{D4A5BCA5-E603-41BC-A3B8-F2C18B094CB4}" destId="{685D097D-5C56-4EA6-BA2A-E7E5CD3A80E9}" srcOrd="0" destOrd="0" presId="urn:microsoft.com/office/officeart/2011/layout/CircleProcess"/>
    <dgm:cxn modelId="{0A698233-8300-4C82-97B7-7EA4E70B5C3B}" srcId="{BE3568DF-CFBD-4433-8B08-0EDE3EDDE16D}" destId="{0E8453D0-CA87-465F-A29B-9B2D84874318}" srcOrd="1" destOrd="0" parTransId="{9F7A7E5C-3805-4D93-9654-7AB6EE9E6B62}" sibTransId="{B73CE8F5-253B-4007-B1CA-D4964513840A}"/>
    <dgm:cxn modelId="{2F7F9FE9-8EBE-48D8-AC65-FC86A5135B0F}" srcId="{BE3568DF-CFBD-4433-8B08-0EDE3EDDE16D}" destId="{E27B7249-8783-446B-8CF8-DB646149F9FC}" srcOrd="2" destOrd="0" parTransId="{35BD6841-3C93-4A8A-8692-6193987EE484}" sibTransId="{359C67A0-708C-413B-B0F6-422A8AD8BCE3}"/>
    <dgm:cxn modelId="{35FDDAC5-E217-430B-B9BB-93AEB7533AB0}" type="presOf" srcId="{D4A5BCA5-E603-41BC-A3B8-F2C18B094CB4}" destId="{28BB15E2-3BBE-4677-83DB-4D1915376BC3}" srcOrd="1" destOrd="0" presId="urn:microsoft.com/office/officeart/2011/layout/CircleProcess"/>
    <dgm:cxn modelId="{2AC08BA6-AC98-4DBA-8C9A-3D01CD1676F3}" type="presOf" srcId="{E27B7249-8783-446B-8CF8-DB646149F9FC}" destId="{836C77DD-29D2-4D81-9E7F-17B404C1B0E4}" srcOrd="0" destOrd="0" presId="urn:microsoft.com/office/officeart/2011/layout/CircleProcess"/>
    <dgm:cxn modelId="{2818BE19-9784-41CA-90CF-287A86688AEB}" type="presOf" srcId="{0E8453D0-CA87-465F-A29B-9B2D84874318}" destId="{4AF6C187-C617-4A0A-A196-01D00F36CD20}" srcOrd="0" destOrd="0" presId="urn:microsoft.com/office/officeart/2011/layout/CircleProcess"/>
    <dgm:cxn modelId="{227237A6-4A6C-4220-855A-9DFF8A568CE8}" type="presOf" srcId="{0E8453D0-CA87-465F-A29B-9B2D84874318}" destId="{C51A254C-D35D-4E69-80C2-55E6B4429B08}" srcOrd="1" destOrd="0" presId="urn:microsoft.com/office/officeart/2011/layout/CircleProcess"/>
    <dgm:cxn modelId="{236E9E10-EE88-402F-81B9-FC42AE83341E}" type="presOf" srcId="{BE3568DF-CFBD-4433-8B08-0EDE3EDDE16D}" destId="{AC123768-F456-4664-A849-0E6FBBDEC5D4}" srcOrd="0" destOrd="0" presId="urn:microsoft.com/office/officeart/2011/layout/CircleProcess"/>
    <dgm:cxn modelId="{E1939A60-DB82-40EA-A887-1A9D02EC1888}" type="presOf" srcId="{E27B7249-8783-446B-8CF8-DB646149F9FC}" destId="{5B03ACF4-3723-4B2A-A262-1416B52F1D7A}" srcOrd="1" destOrd="0" presId="urn:microsoft.com/office/officeart/2011/layout/CircleProcess"/>
    <dgm:cxn modelId="{CA807F41-72B8-44E9-8A07-92F176378DAA}" srcId="{BE3568DF-CFBD-4433-8B08-0EDE3EDDE16D}" destId="{D4A5BCA5-E603-41BC-A3B8-F2C18B094CB4}" srcOrd="0" destOrd="0" parTransId="{8183C807-0269-4F14-A973-1994A95CF603}" sibTransId="{CA06C4AA-89D9-44AE-8082-C49FEAFAE8A8}"/>
    <dgm:cxn modelId="{F7C4E02E-24BD-4651-958F-CF12CF1EB283}" type="presParOf" srcId="{AC123768-F456-4664-A849-0E6FBBDEC5D4}" destId="{75E6E9AB-1E07-4E8E-A16C-F0D6866AB70F}" srcOrd="0" destOrd="0" presId="urn:microsoft.com/office/officeart/2011/layout/CircleProcess"/>
    <dgm:cxn modelId="{A26F3117-555F-4E5F-945A-6F0D133DAF98}" type="presParOf" srcId="{75E6E9AB-1E07-4E8E-A16C-F0D6866AB70F}" destId="{D1AB0210-9399-4829-ACC5-0AF58C9D80F3}" srcOrd="0" destOrd="0" presId="urn:microsoft.com/office/officeart/2011/layout/CircleProcess"/>
    <dgm:cxn modelId="{23BE0315-4B3D-4C7B-8815-7177B5578827}" type="presParOf" srcId="{AC123768-F456-4664-A849-0E6FBBDEC5D4}" destId="{8503981C-90B4-4F14-BE75-86A8FA22953F}" srcOrd="1" destOrd="0" presId="urn:microsoft.com/office/officeart/2011/layout/CircleProcess"/>
    <dgm:cxn modelId="{A121CE63-2116-4C94-BEF7-3C69A43C829C}" type="presParOf" srcId="{8503981C-90B4-4F14-BE75-86A8FA22953F}" destId="{836C77DD-29D2-4D81-9E7F-17B404C1B0E4}" srcOrd="0" destOrd="0" presId="urn:microsoft.com/office/officeart/2011/layout/CircleProcess"/>
    <dgm:cxn modelId="{D5A712B6-5E1E-422F-9106-AA4653DF147A}" type="presParOf" srcId="{AC123768-F456-4664-A849-0E6FBBDEC5D4}" destId="{5B03ACF4-3723-4B2A-A262-1416B52F1D7A}" srcOrd="2" destOrd="0" presId="urn:microsoft.com/office/officeart/2011/layout/CircleProcess"/>
    <dgm:cxn modelId="{FF1E3C68-5D57-4278-8C89-B2B150F38BE4}" type="presParOf" srcId="{AC123768-F456-4664-A849-0E6FBBDEC5D4}" destId="{40F4F7B2-1279-4DEC-ABF7-116E772207CF}" srcOrd="3" destOrd="0" presId="urn:microsoft.com/office/officeart/2011/layout/CircleProcess"/>
    <dgm:cxn modelId="{5348BD1E-C5D1-4882-9FF5-F136CAD5CF53}" type="presParOf" srcId="{40F4F7B2-1279-4DEC-ABF7-116E772207CF}" destId="{93CEED9E-D882-4C2B-9010-FF7231CF0C7E}" srcOrd="0" destOrd="0" presId="urn:microsoft.com/office/officeart/2011/layout/CircleProcess"/>
    <dgm:cxn modelId="{1E8F0C4A-B8AB-4974-8692-44044E0DEBC7}" type="presParOf" srcId="{AC123768-F456-4664-A849-0E6FBBDEC5D4}" destId="{89651E73-2DF2-4BAC-8140-BE88E136BFD3}" srcOrd="4" destOrd="0" presId="urn:microsoft.com/office/officeart/2011/layout/CircleProcess"/>
    <dgm:cxn modelId="{C11CA8EC-4801-45F5-A73C-C3F4CA91D7B9}" type="presParOf" srcId="{89651E73-2DF2-4BAC-8140-BE88E136BFD3}" destId="{4AF6C187-C617-4A0A-A196-01D00F36CD20}" srcOrd="0" destOrd="0" presId="urn:microsoft.com/office/officeart/2011/layout/CircleProcess"/>
    <dgm:cxn modelId="{40041C42-ACC0-4517-B0C8-3C506C1C4218}" type="presParOf" srcId="{AC123768-F456-4664-A849-0E6FBBDEC5D4}" destId="{C51A254C-D35D-4E69-80C2-55E6B4429B08}" srcOrd="5" destOrd="0" presId="urn:microsoft.com/office/officeart/2011/layout/CircleProcess"/>
    <dgm:cxn modelId="{967C02FE-E051-41A6-A928-578B72156D9F}" type="presParOf" srcId="{AC123768-F456-4664-A849-0E6FBBDEC5D4}" destId="{1AC756A1-2EFA-4D92-AD27-86C412B06599}" srcOrd="6" destOrd="0" presId="urn:microsoft.com/office/officeart/2011/layout/CircleProcess"/>
    <dgm:cxn modelId="{7A501AC6-6C95-4CF3-8E4A-EE8EAC8E2955}" type="presParOf" srcId="{1AC756A1-2EFA-4D92-AD27-86C412B06599}" destId="{E91DA707-8126-4534-A630-39A6AB8D6FDA}" srcOrd="0" destOrd="0" presId="urn:microsoft.com/office/officeart/2011/layout/CircleProcess"/>
    <dgm:cxn modelId="{7DE8CCA3-A026-4667-B25C-CC4D346CBB01}" type="presParOf" srcId="{AC123768-F456-4664-A849-0E6FBBDEC5D4}" destId="{6A3D42F0-4369-4A77-9301-4954B842316F}" srcOrd="7" destOrd="0" presId="urn:microsoft.com/office/officeart/2011/layout/CircleProcess"/>
    <dgm:cxn modelId="{E98283E3-5EB1-4BAA-88BF-57D8561CE2D9}" type="presParOf" srcId="{6A3D42F0-4369-4A77-9301-4954B842316F}" destId="{685D097D-5C56-4EA6-BA2A-E7E5CD3A80E9}" srcOrd="0" destOrd="0" presId="urn:microsoft.com/office/officeart/2011/layout/CircleProcess"/>
    <dgm:cxn modelId="{FE89780C-6037-41BF-8407-1C67DCB8C513}" type="presParOf" srcId="{AC123768-F456-4664-A849-0E6FBBDEC5D4}" destId="{28BB15E2-3BBE-4677-83DB-4D1915376BC3}" srcOrd="8"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B0210-9399-4829-ACC5-0AF58C9D80F3}">
      <dsp:nvSpPr>
        <dsp:cNvPr id="0" name=""/>
        <dsp:cNvSpPr/>
      </dsp:nvSpPr>
      <dsp:spPr>
        <a:xfrm>
          <a:off x="6589229" y="844790"/>
          <a:ext cx="2237828" cy="2238242"/>
        </a:xfrm>
        <a:prstGeom prst="ellipse">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6C77DD-29D2-4D81-9E7F-17B404C1B0E4}">
      <dsp:nvSpPr>
        <dsp:cNvPr id="0" name=""/>
        <dsp:cNvSpPr/>
      </dsp:nvSpPr>
      <dsp:spPr>
        <a:xfrm>
          <a:off x="6663531" y="919411"/>
          <a:ext cx="2089222" cy="2089000"/>
        </a:xfrm>
        <a:prstGeom prst="ellipse">
          <a:avLst/>
        </a:prstGeom>
        <a:solidFill>
          <a:schemeClr val="lt1">
            <a:alpha val="90000"/>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bg1"/>
              </a:solidFill>
            </a:rPr>
            <a:t>Discover new information</a:t>
          </a:r>
          <a:endParaRPr lang="en-US" sz="2100" kern="1200" dirty="0">
            <a:solidFill>
              <a:schemeClr val="bg1"/>
            </a:solidFill>
          </a:endParaRPr>
        </a:p>
      </dsp:txBody>
      <dsp:txXfrm>
        <a:off x="6962200" y="1217896"/>
        <a:ext cx="1491885" cy="1492030"/>
      </dsp:txXfrm>
    </dsp:sp>
    <dsp:sp modelId="{93CEED9E-D882-4C2B-9010-FF7231CF0C7E}">
      <dsp:nvSpPr>
        <dsp:cNvPr id="0" name=""/>
        <dsp:cNvSpPr/>
      </dsp:nvSpPr>
      <dsp:spPr>
        <a:xfrm rot="2700000">
          <a:off x="4279064" y="847495"/>
          <a:ext cx="2232438" cy="2232438"/>
        </a:xfrm>
        <a:prstGeom prst="teardrop">
          <a:avLst>
            <a:gd name="adj" fmla="val 100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F6C187-C617-4A0A-A196-01D00F36CD20}">
      <dsp:nvSpPr>
        <dsp:cNvPr id="0" name=""/>
        <dsp:cNvSpPr/>
      </dsp:nvSpPr>
      <dsp:spPr>
        <a:xfrm>
          <a:off x="4350672" y="919411"/>
          <a:ext cx="2089222" cy="2089000"/>
        </a:xfrm>
        <a:prstGeom prst="ellipse">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bg1"/>
              </a:solidFill>
            </a:rPr>
            <a:t>Share and collaborate</a:t>
          </a:r>
          <a:endParaRPr lang="en-US" sz="2100" kern="1200" dirty="0">
            <a:solidFill>
              <a:schemeClr val="bg1"/>
            </a:solidFill>
          </a:endParaRPr>
        </a:p>
      </dsp:txBody>
      <dsp:txXfrm>
        <a:off x="4649340" y="1217896"/>
        <a:ext cx="1491885" cy="1492030"/>
      </dsp:txXfrm>
    </dsp:sp>
    <dsp:sp modelId="{E91DA707-8126-4534-A630-39A6AB8D6FDA}">
      <dsp:nvSpPr>
        <dsp:cNvPr id="0" name=""/>
        <dsp:cNvSpPr/>
      </dsp:nvSpPr>
      <dsp:spPr>
        <a:xfrm rot="2700000">
          <a:off x="1966204" y="847495"/>
          <a:ext cx="2232438" cy="2232438"/>
        </a:xfrm>
        <a:prstGeom prst="teardrop">
          <a:avLst>
            <a:gd name="adj" fmla="val 100000"/>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5D097D-5C56-4EA6-BA2A-E7E5CD3A80E9}">
      <dsp:nvSpPr>
        <dsp:cNvPr id="0" name=""/>
        <dsp:cNvSpPr/>
      </dsp:nvSpPr>
      <dsp:spPr>
        <a:xfrm>
          <a:off x="2037812" y="919411"/>
          <a:ext cx="2089222" cy="2089000"/>
        </a:xfrm>
        <a:prstGeom prst="ellipse">
          <a:avLst/>
        </a:prstGeom>
        <a:solidFill>
          <a:schemeClr val="lt1">
            <a:alpha val="90000"/>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bg1"/>
              </a:solidFill>
            </a:rPr>
            <a:t>Come together</a:t>
          </a:r>
        </a:p>
      </dsp:txBody>
      <dsp:txXfrm>
        <a:off x="2336481" y="1217896"/>
        <a:ext cx="1491885" cy="1492030"/>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10/28/2014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10/28/2014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472294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DE25DD29-4EFA-48BC-9C8E-F17899A60261}" type="slidenum">
              <a:rPr lang="nb-NO" smtClean="0">
                <a:solidFill>
                  <a:prstClr val="black"/>
                </a:solidFill>
              </a:rPr>
              <a:pPr/>
              <a:t>13</a:t>
            </a:fld>
            <a:endParaRPr lang="nb-NO">
              <a:solidFill>
                <a:prstClr val="black"/>
              </a:solidFill>
            </a:endParaRPr>
          </a:p>
        </p:txBody>
      </p:sp>
    </p:spTree>
    <p:extLst>
      <p:ext uri="{BB962C8B-B14F-4D97-AF65-F5344CB8AC3E}">
        <p14:creationId xmlns:p14="http://schemas.microsoft.com/office/powerpoint/2010/main" val="2892840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pPr>
              <a:defRPr/>
            </a:pPr>
            <a:fld id="{DE25DD29-4EFA-48BC-9C8E-F17899A60261}" type="slidenum">
              <a:rPr lang="nb-NO" smtClean="0">
                <a:solidFill>
                  <a:prstClr val="black"/>
                </a:solidFill>
              </a:rPr>
              <a:pPr>
                <a:defRPr/>
              </a:pPr>
              <a:t>14</a:t>
            </a:fld>
            <a:endParaRPr lang="nb-NO">
              <a:solidFill>
                <a:prstClr val="black"/>
              </a:solidFill>
            </a:endParaRPr>
          </a:p>
        </p:txBody>
      </p:sp>
    </p:spTree>
    <p:extLst>
      <p:ext uri="{BB962C8B-B14F-4D97-AF65-F5344CB8AC3E}">
        <p14:creationId xmlns:p14="http://schemas.microsoft.com/office/powerpoint/2010/main" val="1185684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7CE5716-D24E-4FC4-B470-2C33324D5CA4}"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98159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7CE5716-D24E-4FC4-B470-2C33324D5CA4}"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841299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7CE5716-D24E-4FC4-B470-2C33324D5CA4}"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15613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92865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012687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6F6F146-2F6B-42A1-8AC9-59FC5B984828}"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701416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232741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16736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254142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59325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10/28/2014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27</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716544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7CE5716-D24E-4FC4-B470-2C33324D5CA4}" type="slidenum">
              <a:rPr lang="en-US" smtClean="0">
                <a:solidFill>
                  <a:prstClr val="black"/>
                </a:solidFill>
                <a:latin typeface="Calibri" panose="020F0502020204030204"/>
              </a:rPr>
              <a:pPr/>
              <a:t>29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32811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0" y="8686800"/>
            <a:ext cx="5920740" cy="355964"/>
          </a:xfrm>
          <a:prstGeom prst="rect">
            <a:avLst/>
          </a:prstGeom>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EF87747-F5AC-4ABF-B51F-7473A53977A3}" type="datetime1">
              <a:rPr lang="en-US" smtClean="0">
                <a:solidFill>
                  <a:prstClr val="black"/>
                </a:solidFill>
              </a:rPr>
              <a:pPr/>
              <a:t>10/28/2014</a:t>
            </a:fld>
            <a:endParaRPr lang="en-US">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630031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1291A555-FE9F-854B-B91E-8421EBC1B40A}" type="slidenum">
              <a:rPr lang="en-US">
                <a:solidFill>
                  <a:prstClr val="black"/>
                </a:solidFill>
              </a:rPr>
              <a:pPr>
                <a:defRPr/>
              </a:pPr>
              <a:t>31</a:t>
            </a:fld>
            <a:endParaRPr lang="en-US" dirty="0">
              <a:solidFill>
                <a:prstClr val="black"/>
              </a:solidFill>
            </a:endParaRPr>
          </a:p>
        </p:txBody>
      </p:sp>
    </p:spTree>
    <p:extLst>
      <p:ext uri="{BB962C8B-B14F-4D97-AF65-F5344CB8AC3E}">
        <p14:creationId xmlns:p14="http://schemas.microsoft.com/office/powerpoint/2010/main" val="1370005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8080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6F6F146-2F6B-42A1-8AC9-59FC5B98482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634195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6F6F146-2F6B-42A1-8AC9-59FC5B98482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656739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F6F146-2F6B-42A1-8AC9-59FC5B98482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143552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Office Summit 2013</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10/28/2014 6:52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492911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Office Summit 2013</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10/28/2014 6:52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906189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880201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50464">
              <a:lnSpc>
                <a:spcPct val="90000"/>
              </a:lnSpc>
              <a:spcAft>
                <a:spcPts val="346"/>
              </a:spcAft>
              <a:buFont typeface="Arial" panose="020B0604020202020204" pitchFamily="34" charset="0"/>
              <a:buChar char="•"/>
              <a:defRPr/>
            </a:pPr>
            <a:endParaRPr lang="en-US" dirty="0"/>
          </a:p>
        </p:txBody>
      </p:sp>
      <p:sp>
        <p:nvSpPr>
          <p:cNvPr id="4" name="Footer Placeholder 3"/>
          <p:cNvSpPr>
            <a:spLocks noGrp="1"/>
          </p:cNvSpPr>
          <p:nvPr>
            <p:ph type="ftr" sz="quarter" idx="10"/>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10/28/2014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6071999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3109119" y="6606834"/>
            <a:ext cx="8550077" cy="387694"/>
          </a:xfrm>
          <a:prstGeom prst="rect">
            <a:avLst/>
          </a:prstGeom>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659196" y="6607563"/>
            <a:ext cx="777278" cy="386966"/>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2" y="585026"/>
            <a:ext cx="12436475" cy="380490"/>
          </a:xfrm>
          <a:prstGeom prst="rect">
            <a:avLst/>
          </a:prstGeom>
        </p:spPr>
        <p:txBody>
          <a:bodyPr lIns="320040" tIns="53325" rIns="53325" bIns="53325">
            <a:noAutofit/>
          </a:bodyPr>
          <a:lstStyle>
            <a:lvl1pPr marL="0" indent="0">
              <a:buNone/>
              <a:defRPr sz="2855">
                <a:solidFill>
                  <a:schemeClr val="tx1"/>
                </a:solidFill>
                <a:latin typeface="Segoe UI Light" pitchFamily="34" charset="0"/>
              </a:defRPr>
            </a:lvl1pPr>
            <a:lvl2pPr marL="287193" indent="0">
              <a:buNone/>
              <a:defRPr/>
            </a:lvl2pPr>
            <a:lvl3pPr marL="600006" indent="0">
              <a:buNone/>
              <a:defRPr/>
            </a:lvl3pPr>
            <a:lvl4pPr marL="887200" indent="0">
              <a:buNone/>
              <a:defRPr/>
            </a:lvl4pPr>
            <a:lvl5pPr marL="1127202" indent="0">
              <a:buNone/>
              <a:defRPr/>
            </a:lvl5pPr>
          </a:lstStyle>
          <a:p>
            <a:pPr lvl="0"/>
            <a:r>
              <a:rPr lang="en-US" dirty="0" smtClean="0"/>
              <a:t>Click to add subtitle</a:t>
            </a:r>
          </a:p>
        </p:txBody>
      </p:sp>
    </p:spTree>
    <p:extLst>
      <p:ext uri="{BB962C8B-B14F-4D97-AF65-F5344CB8AC3E}">
        <p14:creationId xmlns:p14="http://schemas.microsoft.com/office/powerpoint/2010/main" val="365415626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0"/>
            <a:ext cx="12436475" cy="618830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4309" y="6433574"/>
            <a:ext cx="1541255" cy="327207"/>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2666" y="2485523"/>
            <a:ext cx="9751144" cy="1217256"/>
          </a:xfrm>
          <a:prstGeom prst="rect">
            <a:avLst/>
          </a:prstGeom>
        </p:spPr>
      </p:pic>
    </p:spTree>
    <p:extLst>
      <p:ext uri="{BB962C8B-B14F-4D97-AF65-F5344CB8AC3E}">
        <p14:creationId xmlns:p14="http://schemas.microsoft.com/office/powerpoint/2010/main" val="388463141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40856"/>
          <a:stretch/>
        </p:blipFill>
        <p:spPr>
          <a:xfrm>
            <a:off x="6224048" y="-7124"/>
            <a:ext cx="6212427" cy="7001649"/>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6767" y="6298833"/>
            <a:ext cx="1515891" cy="323686"/>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2861" y="3063289"/>
            <a:ext cx="5298982" cy="661483"/>
          </a:xfrm>
          <a:prstGeom prst="rect">
            <a:avLst/>
          </a:prstGeom>
        </p:spPr>
      </p:pic>
    </p:spTree>
    <p:extLst>
      <p:ext uri="{BB962C8B-B14F-4D97-AF65-F5344CB8AC3E}">
        <p14:creationId xmlns:p14="http://schemas.microsoft.com/office/powerpoint/2010/main" val="256665846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6440" t="15023" r="8188" b="12829"/>
          <a:stretch/>
        </p:blipFill>
        <p:spPr>
          <a:xfrm>
            <a:off x="0" y="-15543"/>
            <a:ext cx="12436475" cy="7010068"/>
          </a:xfrm>
          <a:prstGeom prst="rect">
            <a:avLst/>
          </a:prstGeom>
        </p:spPr>
      </p:pic>
      <p:sp>
        <p:nvSpPr>
          <p:cNvPr id="4" name="Rectangle 3"/>
          <p:cNvSpPr/>
          <p:nvPr userDrawn="1"/>
        </p:nvSpPr>
        <p:spPr>
          <a:xfrm>
            <a:off x="0" y="0"/>
            <a:ext cx="7003290" cy="7002297"/>
          </a:xfrm>
          <a:prstGeom prst="rect">
            <a:avLst/>
          </a:prstGeom>
          <a:solidFill>
            <a:srgbClr val="E4381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a:solidFill>
                <a:srgbClr val="FFFFFF"/>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6767" y="6298833"/>
            <a:ext cx="1515891" cy="323686"/>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0965" y="3090044"/>
            <a:ext cx="5601359" cy="699229"/>
          </a:xfrm>
          <a:prstGeom prst="rect">
            <a:avLst/>
          </a:prstGeom>
        </p:spPr>
      </p:pic>
    </p:spTree>
    <p:extLst>
      <p:ext uri="{BB962C8B-B14F-4D97-AF65-F5344CB8AC3E}">
        <p14:creationId xmlns:p14="http://schemas.microsoft.com/office/powerpoint/2010/main" val="105540949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55008" y="1742998"/>
            <a:ext cx="10726460" cy="2050837"/>
          </a:xfrm>
          <a:prstGeom prst="rect">
            <a:avLst/>
          </a:prstGeom>
        </p:spPr>
        <p:txBody>
          <a:bodyPr>
            <a:spAutoFit/>
          </a:bodyPr>
          <a:lstStyle>
            <a:lvl1pPr marL="0" indent="0">
              <a:spcBef>
                <a:spcPts val="2448"/>
              </a:spcBef>
              <a:buNone/>
              <a:defRPr sz="4080">
                <a:solidFill>
                  <a:schemeClr val="tx1"/>
                </a:solidFill>
                <a:latin typeface="+mj-lt"/>
              </a:defRPr>
            </a:lvl1pPr>
            <a:lvl2pPr marL="0" indent="0">
              <a:buNone/>
              <a:defRPr sz="2040">
                <a:gradFill>
                  <a:gsLst>
                    <a:gs pos="100000">
                      <a:schemeClr val="bg2"/>
                    </a:gs>
                    <a:gs pos="6000">
                      <a:schemeClr val="bg2"/>
                    </a:gs>
                  </a:gsLst>
                  <a:lin ang="5400000" scaled="0"/>
                </a:gradFill>
              </a:defRPr>
            </a:lvl2pPr>
            <a:lvl3pPr marL="236387" indent="0">
              <a:buNone/>
              <a:defRPr sz="2040">
                <a:gradFill>
                  <a:gsLst>
                    <a:gs pos="100000">
                      <a:schemeClr val="bg2"/>
                    </a:gs>
                    <a:gs pos="6000">
                      <a:schemeClr val="bg2"/>
                    </a:gs>
                  </a:gsLst>
                  <a:lin ang="5400000" scaled="0"/>
                </a:gradFill>
              </a:defRPr>
            </a:lvl3pPr>
            <a:lvl4pPr marL="466298" indent="0">
              <a:buNone/>
              <a:defRPr sz="2040">
                <a:gradFill>
                  <a:gsLst>
                    <a:gs pos="100000">
                      <a:schemeClr val="bg2"/>
                    </a:gs>
                    <a:gs pos="6000">
                      <a:schemeClr val="bg2"/>
                    </a:gs>
                  </a:gsLst>
                  <a:lin ang="5400000" scaled="0"/>
                </a:gradFill>
              </a:defRPr>
            </a:lvl4pPr>
            <a:lvl5pPr marL="707543" indent="0">
              <a:buNone/>
              <a:defRPr sz="2040">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a:xfrm>
            <a:off x="855008" y="372394"/>
            <a:ext cx="10726460" cy="856957"/>
          </a:xfrm>
        </p:spPr>
        <p:txBody>
          <a:bodyPr anchor="t">
            <a:spAutoFit/>
          </a:bodyPr>
          <a:lstStyle>
            <a:lvl1pPr>
              <a:defRPr>
                <a:solidFill>
                  <a:schemeClr val="tx1"/>
                </a:solidFill>
              </a:defRPr>
            </a:lvl1pPr>
          </a:lstStyle>
          <a:p>
            <a:r>
              <a:rPr lang="en-US"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055930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55009" y="1737959"/>
            <a:ext cx="10726460" cy="2043957"/>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387" indent="0">
              <a:buNone/>
              <a:defRPr sz="2040">
                <a:gradFill>
                  <a:gsLst>
                    <a:gs pos="100000">
                      <a:schemeClr val="bg2"/>
                    </a:gs>
                    <a:gs pos="0">
                      <a:schemeClr val="bg2"/>
                    </a:gs>
                  </a:gsLst>
                  <a:lin ang="5400000" scaled="0"/>
                </a:gradFill>
              </a:defRPr>
            </a:lvl3pPr>
            <a:lvl4pPr marL="466298" indent="0">
              <a:buNone/>
              <a:defRPr sz="2040">
                <a:gradFill>
                  <a:gsLst>
                    <a:gs pos="100000">
                      <a:schemeClr val="bg2"/>
                    </a:gs>
                    <a:gs pos="0">
                      <a:schemeClr val="bg2"/>
                    </a:gs>
                  </a:gsLst>
                  <a:lin ang="5400000" scaled="0"/>
                </a:gradFill>
              </a:defRPr>
            </a:lvl4pPr>
            <a:lvl5pPr marL="707543" indent="0">
              <a:buNone/>
              <a:defRPr sz="204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824830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2"/>
            <a:ext cx="11375536" cy="856957"/>
          </a:xfrm>
        </p:spPr>
        <p:txBody>
          <a:bodyPr anchor="t" anchorCtr="0"/>
          <a:lstStyle>
            <a:lvl1pPr>
              <a:defRPr>
                <a:solidFill>
                  <a:schemeClr val="tx1"/>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1" y="1476621"/>
            <a:ext cx="11375536" cy="2163842"/>
          </a:xfrm>
          <a:prstGeom prst="rect">
            <a:avLst/>
          </a:prstGeom>
        </p:spPr>
        <p:txBody>
          <a:bodyPr anchor="t" anchorCtr="0">
            <a:spAutoFit/>
          </a:bodyPr>
          <a:lstStyle>
            <a:lvl1pPr marL="289818" indent="-289818">
              <a:buFont typeface="Wingdings" pitchFamily="2" charset="2"/>
              <a:buChar char=""/>
              <a:defRPr sz="4080"/>
            </a:lvl1pPr>
            <a:lvl2pPr marL="527824" indent="-238007">
              <a:buFont typeface="Wingdings" pitchFamily="2" charset="2"/>
              <a:buChar char=""/>
              <a:defRPr>
                <a:latin typeface="+mn-lt"/>
              </a:defRPr>
            </a:lvl2pPr>
            <a:lvl3pPr marL="756116" indent="-228292">
              <a:buFont typeface="Wingdings" pitchFamily="2" charset="2"/>
              <a:buChar char=""/>
              <a:tabLst/>
              <a:defRPr>
                <a:latin typeface="+mn-lt"/>
              </a:defRPr>
            </a:lvl3pPr>
            <a:lvl4pPr marL="932597" indent="-176481">
              <a:buFont typeface="Wingdings" pitchFamily="2" charset="2"/>
              <a:buChar char=""/>
              <a:defRPr>
                <a:latin typeface="+mn-lt"/>
              </a:defRPr>
            </a:lvl4pPr>
            <a:lvl5pPr marL="1109078" indent="-176481">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611457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855008" y="1476623"/>
            <a:ext cx="5180846" cy="2615864"/>
          </a:xfrm>
        </p:spPr>
        <p:txBody>
          <a:bodyPr/>
          <a:lstStyle>
            <a:lvl1pPr marL="0" indent="0">
              <a:spcBef>
                <a:spcPts val="1224"/>
              </a:spcBef>
              <a:buNone/>
              <a:defRPr sz="4080">
                <a:solidFill>
                  <a:schemeClr val="tx1"/>
                </a:solidFill>
                <a:latin typeface="+mj-lt"/>
              </a:defRPr>
            </a:lvl1pPr>
            <a:lvl2pPr marL="0" indent="0">
              <a:buNone/>
              <a:defRPr sz="2040"/>
            </a:lvl2pPr>
            <a:lvl3pPr marL="238007" indent="0">
              <a:buNone/>
              <a:defRPr sz="2040"/>
            </a:lvl3pPr>
            <a:lvl4pPr marL="466298" indent="0">
              <a:buNone/>
              <a:defRPr sz="2040"/>
            </a:lvl4pPr>
            <a:lvl5pPr marL="707543" indent="0">
              <a:buNone/>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405482" y="1476624"/>
            <a:ext cx="5175986" cy="2655493"/>
          </a:xfrm>
        </p:spPr>
        <p:txBody>
          <a:bodyPr/>
          <a:lstStyle>
            <a:lvl1pPr marL="0" indent="0">
              <a:spcBef>
                <a:spcPts val="1224"/>
              </a:spcBef>
              <a:buNone/>
              <a:defRPr lang="en-US" sz="4080" kern="1200" spc="-71" baseline="0" dirty="0" smtClean="0">
                <a:solidFill>
                  <a:schemeClr val="tx1"/>
                </a:soli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250">
                      <a:schemeClr val="bg2"/>
                    </a:gs>
                    <a:gs pos="100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1797953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855008" y="1476624"/>
            <a:ext cx="5180846" cy="2609048"/>
          </a:xfrm>
        </p:spPr>
        <p:txBody>
          <a:bodyPr/>
          <a:lstStyle>
            <a:lvl1pPr marL="0" indent="0">
              <a:spcBef>
                <a:spcPts val="1224"/>
              </a:spcBef>
              <a:buNone/>
              <a:defRPr sz="4080">
                <a:gradFill>
                  <a:gsLst>
                    <a:gs pos="1000">
                      <a:schemeClr val="bg2"/>
                    </a:gs>
                    <a:gs pos="98000">
                      <a:schemeClr val="bg2"/>
                    </a:gs>
                  </a:gsLst>
                  <a:lin ang="5400000" scaled="0"/>
                </a:gradFill>
                <a:latin typeface="+mj-lt"/>
              </a:defRPr>
            </a:lvl1pPr>
            <a:lvl2pPr marL="0" indent="0">
              <a:buNone/>
              <a:defRPr sz="2040">
                <a:gradFill>
                  <a:gsLst>
                    <a:gs pos="1000">
                      <a:schemeClr val="bg2"/>
                    </a:gs>
                    <a:gs pos="98000">
                      <a:schemeClr val="bg2"/>
                    </a:gs>
                  </a:gsLst>
                  <a:lin ang="5400000" scaled="0"/>
                </a:gradFill>
              </a:defRPr>
            </a:lvl2pPr>
            <a:lvl3pPr marL="238007" indent="0">
              <a:buNone/>
              <a:defRPr sz="2040">
                <a:gradFill>
                  <a:gsLst>
                    <a:gs pos="1000">
                      <a:schemeClr val="bg2"/>
                    </a:gs>
                    <a:gs pos="98000">
                      <a:schemeClr val="bg2"/>
                    </a:gs>
                  </a:gsLst>
                  <a:lin ang="5400000" scaled="0"/>
                </a:gradFill>
              </a:defRPr>
            </a:lvl3pPr>
            <a:lvl4pPr marL="466298" indent="0">
              <a:buNone/>
              <a:defRPr sz="2040">
                <a:gradFill>
                  <a:gsLst>
                    <a:gs pos="1000">
                      <a:schemeClr val="bg2"/>
                    </a:gs>
                    <a:gs pos="98000">
                      <a:schemeClr val="bg2"/>
                    </a:gs>
                  </a:gsLst>
                  <a:lin ang="5400000" scaled="0"/>
                </a:gradFill>
              </a:defRPr>
            </a:lvl4pPr>
            <a:lvl5pPr marL="707543" indent="0">
              <a:buNone/>
              <a:defRPr sz="2040">
                <a:gradFill>
                  <a:gsLst>
                    <a:gs pos="1000">
                      <a:schemeClr val="bg2"/>
                    </a:gs>
                    <a:gs pos="98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327217" y="1476624"/>
            <a:ext cx="5254251" cy="2655493"/>
          </a:xfrm>
        </p:spPr>
        <p:txBody>
          <a:bodyPr/>
          <a:lstStyle>
            <a:lvl1pPr marL="0" indent="0">
              <a:spcBef>
                <a:spcPts val="1224"/>
              </a:spcBef>
              <a:buNone/>
              <a:defRPr lang="en-US" sz="4080" kern="1200" spc="-71" baseline="0" dirty="0" smtClean="0">
                <a:gradFill>
                  <a:gsLst>
                    <a:gs pos="1000">
                      <a:schemeClr val="bg2"/>
                    </a:gs>
                    <a:gs pos="98000">
                      <a:schemeClr val="bg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000">
                      <a:schemeClr val="bg2"/>
                    </a:gs>
                    <a:gs pos="98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521328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bwMode="white">
          <a:xfrm>
            <a:off x="-23637" y="0"/>
            <a:ext cx="6106504" cy="699452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Title 1"/>
          <p:cNvSpPr>
            <a:spLocks noGrp="1"/>
          </p:cNvSpPr>
          <p:nvPr>
            <p:ph type="title" hasCustomPrompt="1"/>
          </p:nvPr>
        </p:nvSpPr>
        <p:spPr>
          <a:xfrm>
            <a:off x="421497" y="1146731"/>
            <a:ext cx="5192228" cy="786328"/>
          </a:xfrm>
        </p:spPr>
        <p:txBody>
          <a:bodyPr>
            <a:spAutoFit/>
          </a:bodyPr>
          <a:lstStyle>
            <a:lvl1pPr>
              <a:defRPr sz="4998" baseline="0">
                <a:solidFill>
                  <a:schemeClr val="bg1"/>
                </a:solidFill>
              </a:defRPr>
            </a:lvl1pPr>
          </a:lstStyle>
          <a:p>
            <a:r>
              <a:rPr lang="en-US" dirty="0" smtClean="0"/>
              <a:t>Title of Slide here…</a:t>
            </a:r>
            <a:endParaRPr lang="en-US" dirty="0"/>
          </a:p>
        </p:txBody>
      </p:sp>
      <p:sp>
        <p:nvSpPr>
          <p:cNvPr id="9" name="Text Placeholder 2"/>
          <p:cNvSpPr>
            <a:spLocks noGrp="1"/>
          </p:cNvSpPr>
          <p:nvPr>
            <p:ph type="body" idx="1" hasCustomPrompt="1"/>
          </p:nvPr>
        </p:nvSpPr>
        <p:spPr>
          <a:xfrm>
            <a:off x="421497" y="2098525"/>
            <a:ext cx="5192228" cy="546192"/>
          </a:xfrm>
        </p:spPr>
        <p:txBody>
          <a:bodyPr>
            <a:spAutoFit/>
          </a:bodyPr>
          <a:lstStyle>
            <a:lvl1pPr marL="0" indent="0">
              <a:buNone/>
              <a:defRPr sz="3264">
                <a:solidFill>
                  <a:schemeClr val="bg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Click to edit text…</a:t>
            </a:r>
          </a:p>
        </p:txBody>
      </p:sp>
      <p:sp>
        <p:nvSpPr>
          <p:cNvPr id="11" name="Text Placeholder 2"/>
          <p:cNvSpPr>
            <a:spLocks noGrp="1"/>
          </p:cNvSpPr>
          <p:nvPr>
            <p:ph type="body" idx="10" hasCustomPrompt="1"/>
          </p:nvPr>
        </p:nvSpPr>
        <p:spPr>
          <a:xfrm>
            <a:off x="6616503" y="1707337"/>
            <a:ext cx="5213617" cy="376684"/>
          </a:xfrm>
        </p:spPr>
        <p:txBody>
          <a:bodyPr>
            <a:spAutoFit/>
          </a:bodyPr>
          <a:lstStyle>
            <a:lvl1pPr marL="0" indent="0">
              <a:buNone/>
              <a:defRPr sz="2040"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Click to edit text…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29874835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6389239" y="2409225"/>
            <a:ext cx="5440958" cy="378481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8" name="Rectangle 7"/>
          <p:cNvSpPr/>
          <p:nvPr userDrawn="1"/>
        </p:nvSpPr>
        <p:spPr>
          <a:xfrm>
            <a:off x="590732" y="2409225"/>
            <a:ext cx="5440958" cy="378481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9" name="Rectangle 8"/>
          <p:cNvSpPr/>
          <p:nvPr userDrawn="1"/>
        </p:nvSpPr>
        <p:spPr>
          <a:xfrm>
            <a:off x="0" y="0"/>
            <a:ext cx="12436475" cy="17641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10" name="Title Placeholder 1"/>
          <p:cNvSpPr>
            <a:spLocks noGrp="1"/>
          </p:cNvSpPr>
          <p:nvPr>
            <p:ph type="title" hasCustomPrompt="1"/>
          </p:nvPr>
        </p:nvSpPr>
        <p:spPr>
          <a:xfrm>
            <a:off x="709310" y="443457"/>
            <a:ext cx="10726460" cy="941711"/>
          </a:xfrm>
          <a:prstGeom prst="rect">
            <a:avLst/>
          </a:prstGeom>
        </p:spPr>
        <p:txBody>
          <a:bodyPr vert="horz" lIns="91440" tIns="45720" rIns="91440" bIns="45720" rtlCol="0" anchor="t" anchorCtr="0">
            <a:spAutoFit/>
          </a:bodyPr>
          <a:lstStyle>
            <a:lvl1pPr>
              <a:defRPr sz="6119">
                <a:solidFill>
                  <a:schemeClr val="bg1"/>
                </a:solidFill>
              </a:defRPr>
            </a:lvl1pPr>
          </a:lstStyle>
          <a:p>
            <a:r>
              <a:rPr lang="en-US" dirty="0" smtClean="0"/>
              <a:t>Slide Title here…</a:t>
            </a:r>
            <a:endParaRPr lang="en-US" dirty="0"/>
          </a:p>
        </p:txBody>
      </p:sp>
      <p:sp>
        <p:nvSpPr>
          <p:cNvPr id="11" name="Text Placeholder 2"/>
          <p:cNvSpPr>
            <a:spLocks noGrp="1"/>
          </p:cNvSpPr>
          <p:nvPr>
            <p:ph type="body" idx="1" hasCustomPrompt="1"/>
          </p:nvPr>
        </p:nvSpPr>
        <p:spPr>
          <a:xfrm>
            <a:off x="823918" y="2622947"/>
            <a:ext cx="4819134" cy="433187"/>
          </a:xfrm>
        </p:spPr>
        <p:txBody>
          <a:bodyPr>
            <a:spAutoFit/>
          </a:bodyPr>
          <a:lstStyle>
            <a:lvl1pPr marL="0" indent="0">
              <a:buNone/>
              <a:defRPr sz="2448" baseline="0">
                <a:solidFill>
                  <a:schemeClr val="tx1"/>
                </a:solidFill>
                <a:latin typeface="Segoe UI Light" panose="020B0502040204020203" pitchFamily="34" charset="0"/>
                <a:cs typeface="Segoe UI Light" panose="020B0502040204020203" pitchFamily="34" charset="0"/>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Headline 1 here…</a:t>
            </a:r>
          </a:p>
        </p:txBody>
      </p:sp>
      <p:sp>
        <p:nvSpPr>
          <p:cNvPr id="12" name="Text Placeholder 2"/>
          <p:cNvSpPr>
            <a:spLocks noGrp="1"/>
          </p:cNvSpPr>
          <p:nvPr>
            <p:ph type="body" idx="10" hasCustomPrompt="1"/>
          </p:nvPr>
        </p:nvSpPr>
        <p:spPr>
          <a:xfrm>
            <a:off x="6599105" y="2622946"/>
            <a:ext cx="4819134" cy="433187"/>
          </a:xfrm>
        </p:spPr>
        <p:txBody>
          <a:bodyPr>
            <a:spAutoFit/>
          </a:bodyPr>
          <a:lstStyle>
            <a:lvl1pPr marL="0" indent="0">
              <a:buNone/>
              <a:defRPr sz="2448" baseline="0">
                <a:solidFill>
                  <a:schemeClr val="tx1"/>
                </a:solidFill>
                <a:latin typeface="Segoe UI Light" panose="020B0502040204020203" pitchFamily="34" charset="0"/>
                <a:cs typeface="Segoe UI Light" panose="020B0502040204020203" pitchFamily="34" charset="0"/>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Headline 2 here…</a:t>
            </a:r>
          </a:p>
        </p:txBody>
      </p:sp>
      <p:sp>
        <p:nvSpPr>
          <p:cNvPr id="13" name="Text Placeholder 2"/>
          <p:cNvSpPr>
            <a:spLocks noGrp="1"/>
          </p:cNvSpPr>
          <p:nvPr>
            <p:ph type="body" idx="11" hasCustomPrompt="1"/>
          </p:nvPr>
        </p:nvSpPr>
        <p:spPr>
          <a:xfrm>
            <a:off x="818074" y="3252601"/>
            <a:ext cx="4824978" cy="348433"/>
          </a:xfrm>
        </p:spPr>
        <p:txBody>
          <a:bodyPr>
            <a:spAutoFit/>
          </a:bodyPr>
          <a:lstStyle>
            <a:lvl1pPr marL="0" indent="0">
              <a:buNone/>
              <a:defRPr sz="1836"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Body copy here…</a:t>
            </a:r>
          </a:p>
        </p:txBody>
      </p:sp>
      <p:sp>
        <p:nvSpPr>
          <p:cNvPr id="14" name="Text Placeholder 2"/>
          <p:cNvSpPr>
            <a:spLocks noGrp="1"/>
          </p:cNvSpPr>
          <p:nvPr>
            <p:ph type="body" idx="12" hasCustomPrompt="1"/>
          </p:nvPr>
        </p:nvSpPr>
        <p:spPr>
          <a:xfrm>
            <a:off x="6606877" y="3252601"/>
            <a:ext cx="4824978" cy="348433"/>
          </a:xfrm>
        </p:spPr>
        <p:txBody>
          <a:bodyPr>
            <a:spAutoFit/>
          </a:bodyPr>
          <a:lstStyle>
            <a:lvl1pPr marL="0" indent="0">
              <a:buNone/>
              <a:defRPr sz="1836"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Body copy here…</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51600343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6210465" y="0"/>
            <a:ext cx="6226010" cy="6994525"/>
          </a:xfrm>
          <a:prstGeom prst="rect">
            <a:avLst/>
          </a:prstGeom>
          <a:solidFill>
            <a:srgbClr val="5D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8" name="Rectangle 7"/>
          <p:cNvSpPr/>
          <p:nvPr userDrawn="1"/>
        </p:nvSpPr>
        <p:spPr>
          <a:xfrm>
            <a:off x="6653514" y="575842"/>
            <a:ext cx="738416" cy="737575"/>
          </a:xfrm>
          <a:prstGeom prst="rect">
            <a:avLst/>
          </a:prstGeom>
          <a:solidFill>
            <a:srgbClr val="F18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9" name="Title 1"/>
          <p:cNvSpPr>
            <a:spLocks noGrp="1"/>
          </p:cNvSpPr>
          <p:nvPr>
            <p:ph type="title" hasCustomPrompt="1"/>
          </p:nvPr>
        </p:nvSpPr>
        <p:spPr>
          <a:xfrm>
            <a:off x="566365" y="571156"/>
            <a:ext cx="5192228" cy="786328"/>
          </a:xfrm>
        </p:spPr>
        <p:txBody>
          <a:bodyPr>
            <a:spAutoFit/>
          </a:bodyPr>
          <a:lstStyle>
            <a:lvl1pPr>
              <a:defRPr sz="4998">
                <a:solidFill>
                  <a:schemeClr val="tx1"/>
                </a:solidFill>
              </a:defRPr>
            </a:lvl1pPr>
          </a:lstStyle>
          <a:p>
            <a:r>
              <a:rPr lang="en-US" dirty="0" smtClean="0"/>
              <a:t>Title of Slide here…</a:t>
            </a:r>
            <a:endParaRPr lang="en-US" dirty="0"/>
          </a:p>
        </p:txBody>
      </p:sp>
      <p:sp>
        <p:nvSpPr>
          <p:cNvPr id="10" name="Picture Placeholder 3"/>
          <p:cNvSpPr>
            <a:spLocks noGrp="1"/>
          </p:cNvSpPr>
          <p:nvPr>
            <p:ph type="pic" sz="quarter" idx="14" hasCustomPrompt="1"/>
          </p:nvPr>
        </p:nvSpPr>
        <p:spPr>
          <a:xfrm>
            <a:off x="0" y="4868757"/>
            <a:ext cx="6210465" cy="487890"/>
          </a:xfrm>
        </p:spPr>
        <p:txBody>
          <a:bodyPr lIns="182880" anchor="ctr"/>
          <a:lstStyle>
            <a:lvl1pPr marL="0" indent="0" algn="l">
              <a:buNone/>
              <a:defRPr/>
            </a:lvl1pPr>
          </a:lstStyle>
          <a:p>
            <a:r>
              <a:rPr lang="en-US" dirty="0" smtClean="0"/>
              <a:t>	Click to insert photo.</a:t>
            </a:r>
            <a:endParaRPr lang="en-US" dirty="0"/>
          </a:p>
        </p:txBody>
      </p:sp>
      <p:sp>
        <p:nvSpPr>
          <p:cNvPr id="11" name="Text Placeholder 2"/>
          <p:cNvSpPr>
            <a:spLocks noGrp="1"/>
          </p:cNvSpPr>
          <p:nvPr>
            <p:ph type="body" idx="1" hasCustomPrompt="1"/>
          </p:nvPr>
        </p:nvSpPr>
        <p:spPr>
          <a:xfrm>
            <a:off x="605179" y="1722234"/>
            <a:ext cx="5178636" cy="433187"/>
          </a:xfrm>
        </p:spPr>
        <p:txBody>
          <a:bodyPr>
            <a:spAutoFit/>
          </a:bodyPr>
          <a:lstStyle>
            <a:lvl1pPr marL="0" indent="0">
              <a:buNone/>
              <a:defRPr sz="2448">
                <a:solidFill>
                  <a:schemeClr val="tx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Subtitle copy here…</a:t>
            </a:r>
          </a:p>
        </p:txBody>
      </p:sp>
      <p:sp>
        <p:nvSpPr>
          <p:cNvPr id="12" name="Text Placeholder 2"/>
          <p:cNvSpPr>
            <a:spLocks noGrp="1"/>
          </p:cNvSpPr>
          <p:nvPr>
            <p:ph type="body" idx="15" hasCustomPrompt="1"/>
          </p:nvPr>
        </p:nvSpPr>
        <p:spPr>
          <a:xfrm>
            <a:off x="7575345" y="575842"/>
            <a:ext cx="4473651" cy="353469"/>
          </a:xfrm>
        </p:spPr>
        <p:txBody>
          <a:bodyPr>
            <a:spAutoFit/>
          </a:bodyPr>
          <a:lstStyle>
            <a:lvl1pPr marL="0" indent="0">
              <a:buNone/>
              <a:defRPr sz="1836">
                <a:solidFill>
                  <a:srgbClr val="EB3E1B"/>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r>
              <a:rPr lang="en-US" dirty="0" smtClean="0">
                <a:solidFill>
                  <a:schemeClr val="bg1"/>
                </a:solidFill>
              </a:rPr>
              <a:t>•   </a:t>
            </a:r>
            <a:r>
              <a:rPr lang="en-US" sz="1836" dirty="0" smtClean="0">
                <a:solidFill>
                  <a:schemeClr val="bg1"/>
                </a:solidFill>
              </a:rPr>
              <a:t>Subtitle copy here...</a:t>
            </a:r>
            <a:endParaRPr lang="en-US" sz="1836" dirty="0">
              <a:solidFill>
                <a:schemeClr val="bg1"/>
              </a:solidFill>
            </a:endParaRPr>
          </a:p>
        </p:txBody>
      </p:sp>
      <p:sp>
        <p:nvSpPr>
          <p:cNvPr id="13" name="Freeform 23"/>
          <p:cNvSpPr>
            <a:spLocks noEditPoints="1"/>
          </p:cNvSpPr>
          <p:nvPr userDrawn="1"/>
        </p:nvSpPr>
        <p:spPr bwMode="black">
          <a:xfrm>
            <a:off x="6801845" y="722893"/>
            <a:ext cx="441754" cy="443472"/>
          </a:xfrm>
          <a:custGeom>
            <a:avLst/>
            <a:gdLst>
              <a:gd name="T0" fmla="*/ 108 w 150"/>
              <a:gd name="T1" fmla="*/ 104 h 150"/>
              <a:gd name="T2" fmla="*/ 42 w 150"/>
              <a:gd name="T3" fmla="*/ 104 h 150"/>
              <a:gd name="T4" fmla="*/ 38 w 150"/>
              <a:gd name="T5" fmla="*/ 100 h 150"/>
              <a:gd name="T6" fmla="*/ 38 w 150"/>
              <a:gd name="T7" fmla="*/ 50 h 150"/>
              <a:gd name="T8" fmla="*/ 42 w 150"/>
              <a:gd name="T9" fmla="*/ 46 h 150"/>
              <a:gd name="T10" fmla="*/ 108 w 150"/>
              <a:gd name="T11" fmla="*/ 46 h 150"/>
              <a:gd name="T12" fmla="*/ 112 w 150"/>
              <a:gd name="T13" fmla="*/ 50 h 150"/>
              <a:gd name="T14" fmla="*/ 112 w 150"/>
              <a:gd name="T15" fmla="*/ 100 h 150"/>
              <a:gd name="T16" fmla="*/ 108 w 150"/>
              <a:gd name="T17" fmla="*/ 104 h 150"/>
              <a:gd name="T18" fmla="*/ 45 w 150"/>
              <a:gd name="T19" fmla="*/ 96 h 150"/>
              <a:gd name="T20" fmla="*/ 105 w 150"/>
              <a:gd name="T21" fmla="*/ 96 h 150"/>
              <a:gd name="T22" fmla="*/ 105 w 150"/>
              <a:gd name="T23" fmla="*/ 62 h 150"/>
              <a:gd name="T24" fmla="*/ 77 w 150"/>
              <a:gd name="T25" fmla="*/ 84 h 150"/>
              <a:gd name="T26" fmla="*/ 72 w 150"/>
              <a:gd name="T27" fmla="*/ 84 h 150"/>
              <a:gd name="T28" fmla="*/ 45 w 150"/>
              <a:gd name="T29" fmla="*/ 63 h 150"/>
              <a:gd name="T30" fmla="*/ 45 w 150"/>
              <a:gd name="T31" fmla="*/ 96 h 150"/>
              <a:gd name="T32" fmla="*/ 46 w 150"/>
              <a:gd name="T33" fmla="*/ 54 h 150"/>
              <a:gd name="T34" fmla="*/ 74 w 150"/>
              <a:gd name="T35" fmla="*/ 76 h 150"/>
              <a:gd name="T36" fmla="*/ 103 w 150"/>
              <a:gd name="T37" fmla="*/ 54 h 150"/>
              <a:gd name="T38" fmla="*/ 46 w 150"/>
              <a:gd name="T39" fmla="*/ 54 h 150"/>
              <a:gd name="T40" fmla="*/ 75 w 150"/>
              <a:gd name="T41" fmla="*/ 10 h 150"/>
              <a:gd name="T42" fmla="*/ 10 w 150"/>
              <a:gd name="T43" fmla="*/ 75 h 150"/>
              <a:gd name="T44" fmla="*/ 75 w 150"/>
              <a:gd name="T45" fmla="*/ 140 h 150"/>
              <a:gd name="T46" fmla="*/ 140 w 150"/>
              <a:gd name="T47" fmla="*/ 75 h 150"/>
              <a:gd name="T48" fmla="*/ 75 w 150"/>
              <a:gd name="T49" fmla="*/ 10 h 150"/>
              <a:gd name="T50" fmla="*/ 75 w 150"/>
              <a:gd name="T51" fmla="*/ 0 h 150"/>
              <a:gd name="T52" fmla="*/ 150 w 150"/>
              <a:gd name="T53" fmla="*/ 75 h 150"/>
              <a:gd name="T54" fmla="*/ 75 w 150"/>
              <a:gd name="T55" fmla="*/ 150 h 150"/>
              <a:gd name="T56" fmla="*/ 0 w 150"/>
              <a:gd name="T57" fmla="*/ 75 h 150"/>
              <a:gd name="T58" fmla="*/ 75 w 150"/>
              <a:gd name="T5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150">
                <a:moveTo>
                  <a:pt x="108" y="104"/>
                </a:moveTo>
                <a:cubicBezTo>
                  <a:pt x="42" y="104"/>
                  <a:pt x="42" y="104"/>
                  <a:pt x="42" y="104"/>
                </a:cubicBezTo>
                <a:cubicBezTo>
                  <a:pt x="39" y="104"/>
                  <a:pt x="38" y="102"/>
                  <a:pt x="38" y="100"/>
                </a:cubicBezTo>
                <a:cubicBezTo>
                  <a:pt x="38" y="50"/>
                  <a:pt x="38" y="50"/>
                  <a:pt x="38" y="50"/>
                </a:cubicBezTo>
                <a:cubicBezTo>
                  <a:pt x="38" y="48"/>
                  <a:pt x="39" y="46"/>
                  <a:pt x="42" y="46"/>
                </a:cubicBezTo>
                <a:cubicBezTo>
                  <a:pt x="108" y="46"/>
                  <a:pt x="108" y="46"/>
                  <a:pt x="108" y="46"/>
                </a:cubicBezTo>
                <a:cubicBezTo>
                  <a:pt x="111" y="46"/>
                  <a:pt x="112" y="48"/>
                  <a:pt x="112" y="50"/>
                </a:cubicBezTo>
                <a:cubicBezTo>
                  <a:pt x="112" y="100"/>
                  <a:pt x="112" y="100"/>
                  <a:pt x="112" y="100"/>
                </a:cubicBezTo>
                <a:cubicBezTo>
                  <a:pt x="112" y="102"/>
                  <a:pt x="111" y="104"/>
                  <a:pt x="108" y="104"/>
                </a:cubicBezTo>
                <a:close/>
                <a:moveTo>
                  <a:pt x="45" y="96"/>
                </a:moveTo>
                <a:cubicBezTo>
                  <a:pt x="105" y="96"/>
                  <a:pt x="105" y="96"/>
                  <a:pt x="105" y="96"/>
                </a:cubicBezTo>
                <a:cubicBezTo>
                  <a:pt x="105" y="62"/>
                  <a:pt x="105" y="62"/>
                  <a:pt x="105" y="62"/>
                </a:cubicBezTo>
                <a:cubicBezTo>
                  <a:pt x="77" y="84"/>
                  <a:pt x="77" y="84"/>
                  <a:pt x="77" y="84"/>
                </a:cubicBezTo>
                <a:cubicBezTo>
                  <a:pt x="75" y="85"/>
                  <a:pt x="73" y="85"/>
                  <a:pt x="72" y="84"/>
                </a:cubicBezTo>
                <a:cubicBezTo>
                  <a:pt x="45" y="63"/>
                  <a:pt x="45" y="63"/>
                  <a:pt x="45" y="63"/>
                </a:cubicBezTo>
                <a:lnTo>
                  <a:pt x="45" y="96"/>
                </a:lnTo>
                <a:close/>
                <a:moveTo>
                  <a:pt x="46" y="54"/>
                </a:moveTo>
                <a:cubicBezTo>
                  <a:pt x="74" y="76"/>
                  <a:pt x="74" y="76"/>
                  <a:pt x="74" y="76"/>
                </a:cubicBezTo>
                <a:cubicBezTo>
                  <a:pt x="103" y="54"/>
                  <a:pt x="103" y="54"/>
                  <a:pt x="103" y="54"/>
                </a:cubicBezTo>
                <a:lnTo>
                  <a:pt x="46" y="54"/>
                </a:lnTo>
                <a:close/>
                <a:moveTo>
                  <a:pt x="75" y="10"/>
                </a:moveTo>
                <a:cubicBezTo>
                  <a:pt x="39" y="10"/>
                  <a:pt x="10" y="39"/>
                  <a:pt x="10" y="75"/>
                </a:cubicBezTo>
                <a:cubicBezTo>
                  <a:pt x="10" y="111"/>
                  <a:pt x="39" y="140"/>
                  <a:pt x="75" y="140"/>
                </a:cubicBezTo>
                <a:cubicBezTo>
                  <a:pt x="111" y="140"/>
                  <a:pt x="140" y="111"/>
                  <a:pt x="140" y="75"/>
                </a:cubicBezTo>
                <a:cubicBezTo>
                  <a:pt x="140" y="39"/>
                  <a:pt x="111" y="10"/>
                  <a:pt x="75" y="10"/>
                </a:cubicBezTo>
                <a:moveTo>
                  <a:pt x="75" y="0"/>
                </a:moveTo>
                <a:cubicBezTo>
                  <a:pt x="116" y="0"/>
                  <a:pt x="150" y="34"/>
                  <a:pt x="150" y="75"/>
                </a:cubicBezTo>
                <a:cubicBezTo>
                  <a:pt x="150" y="116"/>
                  <a:pt x="116" y="150"/>
                  <a:pt x="75" y="150"/>
                </a:cubicBezTo>
                <a:cubicBezTo>
                  <a:pt x="34" y="150"/>
                  <a:pt x="0" y="116"/>
                  <a:pt x="0" y="75"/>
                </a:cubicBezTo>
                <a:cubicBezTo>
                  <a:pt x="0" y="34"/>
                  <a:pt x="34" y="0"/>
                  <a:pt x="75" y="0"/>
                </a:cubicBezTo>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84653893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p:cNvSpPr/>
          <p:nvPr userDrawn="1"/>
        </p:nvSpPr>
        <p:spPr>
          <a:xfrm>
            <a:off x="0" y="0"/>
            <a:ext cx="12436475" cy="6994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9" name="Title 1"/>
          <p:cNvSpPr>
            <a:spLocks noGrp="1"/>
          </p:cNvSpPr>
          <p:nvPr>
            <p:ph type="title" hasCustomPrompt="1"/>
          </p:nvPr>
        </p:nvSpPr>
        <p:spPr>
          <a:xfrm>
            <a:off x="998319" y="2059242"/>
            <a:ext cx="10443076" cy="1109343"/>
          </a:xfrm>
          <a:prstGeom prst="rect">
            <a:avLst/>
          </a:prstGeom>
        </p:spPr>
        <p:txBody>
          <a:bodyPr anchor="b"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139405598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2"/>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98319" y="2059242"/>
            <a:ext cx="10443076" cy="1109343"/>
          </a:xfrm>
          <a:prstGeom prst="rect">
            <a:avLst/>
          </a:prstGeom>
        </p:spPr>
        <p:txBody>
          <a:bodyPr anchor="b" anchorCtr="0"/>
          <a:lstStyle>
            <a:lvl1pPr>
              <a:defRPr sz="7343" spc="-153" baseline="0">
                <a:solidFill>
                  <a:schemeClr val="bg1"/>
                </a:solidFill>
              </a:defRPr>
            </a:lvl1pPr>
          </a:lstStyle>
          <a:p>
            <a:r>
              <a:rPr lang="en-US" dirty="0" smtClean="0"/>
              <a:t>Click to edit title style</a:t>
            </a:r>
            <a:endParaRPr lang="en-US" dirty="0"/>
          </a:p>
        </p:txBody>
      </p:sp>
      <p:sp>
        <p:nvSpPr>
          <p:cNvPr id="11"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333521704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E6E6E6"/>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rgbClr val="5D5D5D"/>
                </a:solidFill>
              </a:defRPr>
            </a:lvl1pPr>
          </a:lstStyle>
          <a:p>
            <a:r>
              <a:rPr lang="en-US" dirty="0" smtClean="0"/>
              <a:t>Click to edit title style</a:t>
            </a:r>
            <a:endParaRPr lang="en-US" dirty="0"/>
          </a:p>
        </p:txBody>
      </p:sp>
      <p:sp>
        <p:nvSpPr>
          <p:cNvPr id="8"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rgbClr val="5D5D5D"/>
                </a:solidFill>
                <a:latin typeface="+mj-lt"/>
              </a:defRPr>
            </a:lvl1pPr>
          </a:lstStyle>
          <a:p>
            <a:pPr lvl="0"/>
            <a:r>
              <a:rPr lang="en-US" dirty="0" smtClean="0"/>
              <a:t>Subtitle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146418769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2"/>
                </a:solidFill>
              </a:defRPr>
            </a:lvl1pPr>
          </a:lstStyle>
          <a:p>
            <a:r>
              <a:rPr lang="en-US" dirty="0" smtClean="0"/>
              <a:t>Click to edit title style</a:t>
            </a:r>
            <a:endParaRPr lang="en-US" dirty="0"/>
          </a:p>
        </p:txBody>
      </p:sp>
      <p:sp>
        <p:nvSpPr>
          <p:cNvPr id="6"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2"/>
                </a:solidFill>
                <a:latin typeface="+mj-lt"/>
              </a:defRPr>
            </a:lvl1pPr>
          </a:lstStyle>
          <a:p>
            <a:pPr lvl="0"/>
            <a:r>
              <a:rPr lang="en-US" dirty="0" smtClean="0"/>
              <a:t>Subtitle</a:t>
            </a:r>
            <a:endParaRPr lang="en-US" dirty="0"/>
          </a:p>
        </p:txBody>
      </p:sp>
    </p:spTree>
    <p:extLst>
      <p:ext uri="{BB962C8B-B14F-4D97-AF65-F5344CB8AC3E}">
        <p14:creationId xmlns:p14="http://schemas.microsoft.com/office/powerpoint/2010/main" val="205001060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1"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399850041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7"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2266286593"/>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9"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338264693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9"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2256399872"/>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140" y="1476624"/>
            <a:ext cx="5542487" cy="1224224"/>
          </a:xfrm>
          <a:prstGeom prst="rect">
            <a:avLst/>
          </a:prstGeom>
        </p:spPr>
        <p:txBody>
          <a:bodyPr>
            <a:spAutoFit/>
          </a:bodyPr>
          <a:lstStyle>
            <a:lvl1pPr marL="0" indent="0">
              <a:buNone/>
              <a:defRPr sz="4080" b="0" cap="none" baseline="0">
                <a:solidFill>
                  <a:schemeClr val="tx1"/>
                </a:soli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4" name="Content Placeholder 5"/>
          <p:cNvSpPr>
            <a:spLocks noGrp="1"/>
          </p:cNvSpPr>
          <p:nvPr>
            <p:ph sz="quarter" idx="13"/>
          </p:nvPr>
        </p:nvSpPr>
        <p:spPr>
          <a:xfrm>
            <a:off x="531141" y="2789432"/>
            <a:ext cx="5553332" cy="376684"/>
          </a:xfrm>
          <a:prstGeom prst="rect">
            <a:avLst/>
          </a:prstGeom>
        </p:spPr>
        <p:txBody>
          <a:bodyPr>
            <a:sp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5" name="Picture Placeholder 3"/>
          <p:cNvSpPr>
            <a:spLocks noGrp="1"/>
          </p:cNvSpPr>
          <p:nvPr>
            <p:ph type="pic" sz="quarter" idx="14" hasCustomPrompt="1"/>
          </p:nvPr>
        </p:nvSpPr>
        <p:spPr>
          <a:xfrm>
            <a:off x="6333210" y="3253317"/>
            <a:ext cx="6100026" cy="487890"/>
          </a:xfrm>
        </p:spPr>
        <p:txBody>
          <a:bodyPr lIns="182880" anchor="ctr"/>
          <a:lstStyle>
            <a:lvl1pPr marL="0" indent="0" algn="l">
              <a:buNone/>
              <a:defRPr/>
            </a:lvl1pPr>
          </a:lstStyle>
          <a:p>
            <a:r>
              <a:rPr lang="en-US" dirty="0" smtClean="0"/>
              <a:t>Click to insert photo.</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144548762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
          <p:cNvSpPr>
            <a:spLocks noGrp="1"/>
          </p:cNvSpPr>
          <p:nvPr>
            <p:ph type="pic" sz="quarter" idx="14" hasCustomPrompt="1"/>
          </p:nvPr>
        </p:nvSpPr>
        <p:spPr>
          <a:xfrm>
            <a:off x="0" y="2972767"/>
            <a:ext cx="12436475" cy="1011687"/>
          </a:xfrm>
        </p:spPr>
        <p:txBody>
          <a:bodyPr lIns="182880" anchor="ctr"/>
          <a:lstStyle>
            <a:lvl1pPr marL="0" indent="0" algn="l">
              <a:buNone/>
              <a:defRPr/>
            </a:lvl1pPr>
          </a:lstStyle>
          <a:p>
            <a:r>
              <a:rPr lang="en-US" dirty="0" smtClean="0"/>
              <a:t>	Click to insert photo.</a:t>
            </a:r>
          </a:p>
          <a:p>
            <a:r>
              <a:rPr lang="en-US" dirty="0" smtClean="0"/>
              <a:t>	(layer sent to back)</a:t>
            </a:r>
            <a:endParaRPr lang="en-US" dirty="0"/>
          </a:p>
        </p:txBody>
      </p:sp>
      <p:sp>
        <p:nvSpPr>
          <p:cNvPr id="4" name="Title 1"/>
          <p:cNvSpPr>
            <a:spLocks noGrp="1"/>
          </p:cNvSpPr>
          <p:nvPr>
            <p:ph type="title" hasCustomPrompt="1"/>
          </p:nvPr>
        </p:nvSpPr>
        <p:spPr>
          <a:xfrm>
            <a:off x="414989" y="478905"/>
            <a:ext cx="5310778" cy="1866936"/>
          </a:xfrm>
          <a:solidFill>
            <a:srgbClr val="EB3E1B">
              <a:alpha val="80000"/>
            </a:srgbClr>
          </a:solidFill>
          <a:ln>
            <a:noFill/>
          </a:ln>
        </p:spPr>
        <p:txBody>
          <a:bodyPr>
            <a:noAutofit/>
          </a:bodyPr>
          <a:lstStyle>
            <a:lvl1pPr>
              <a:defRPr sz="4896" baseline="0">
                <a:solidFill>
                  <a:schemeClr val="bg1"/>
                </a:solidFill>
              </a:defRPr>
            </a:lvl1pPr>
          </a:lstStyle>
          <a:p>
            <a:r>
              <a:rPr lang="en-US" dirty="0" smtClean="0"/>
              <a:t> Title of Slide here…</a:t>
            </a:r>
            <a:endParaRPr lang="en-US" dirty="0"/>
          </a:p>
        </p:txBody>
      </p:sp>
      <p:sp>
        <p:nvSpPr>
          <p:cNvPr id="5" name="Text Placeholder 2"/>
          <p:cNvSpPr>
            <a:spLocks noGrp="1"/>
          </p:cNvSpPr>
          <p:nvPr>
            <p:ph type="body" idx="1" hasCustomPrompt="1"/>
          </p:nvPr>
        </p:nvSpPr>
        <p:spPr>
          <a:xfrm>
            <a:off x="414989" y="2345841"/>
            <a:ext cx="5310778" cy="3766492"/>
          </a:xfrm>
          <a:solidFill>
            <a:srgbClr val="EB3E1B">
              <a:alpha val="80000"/>
            </a:srgbClr>
          </a:solidFill>
          <a:ln>
            <a:noFill/>
          </a:ln>
        </p:spPr>
        <p:txBody>
          <a:bodyPr>
            <a:noAutofit/>
          </a:bodyPr>
          <a:lstStyle>
            <a:lvl1pPr marL="0" indent="0">
              <a:buNone/>
              <a:defRPr sz="2448" baseline="0">
                <a:solidFill>
                  <a:schemeClr val="bg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   Click to edit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428537338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1_Blank">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5008" y="6482889"/>
            <a:ext cx="2798207" cy="372394"/>
          </a:xfrm>
          <a:prstGeom prst="rect">
            <a:avLst/>
          </a:prstGeom>
        </p:spPr>
        <p:txBody>
          <a:bodyPr/>
          <a:lstStyle/>
          <a:p>
            <a:pPr defTabSz="932597"/>
            <a:fld id="{E22491F9-F3FF-4C03-8751-4D117BFF996F}" type="datetimeFigureOut">
              <a:rPr lang="en-US" smtClean="0">
                <a:solidFill>
                  <a:srgbClr val="EB3C00"/>
                </a:solidFill>
              </a:rPr>
              <a:pPr defTabSz="932597"/>
              <a:t>10/28/2014</a:t>
            </a:fld>
            <a:endParaRPr lang="en-US">
              <a:solidFill>
                <a:srgbClr val="EB3C00"/>
              </a:solidFill>
            </a:endParaRPr>
          </a:p>
        </p:txBody>
      </p:sp>
      <p:sp>
        <p:nvSpPr>
          <p:cNvPr id="3" name="Footer Placeholder 2"/>
          <p:cNvSpPr>
            <a:spLocks noGrp="1"/>
          </p:cNvSpPr>
          <p:nvPr>
            <p:ph type="ftr" sz="quarter" idx="11"/>
          </p:nvPr>
        </p:nvSpPr>
        <p:spPr>
          <a:xfrm>
            <a:off x="4119583" y="6482889"/>
            <a:ext cx="4197310" cy="372394"/>
          </a:xfrm>
          <a:prstGeom prst="rect">
            <a:avLst/>
          </a:prstGeom>
        </p:spPr>
        <p:txBody>
          <a:bodyPr/>
          <a:lstStyle/>
          <a:p>
            <a:pPr defTabSz="932597"/>
            <a:endParaRPr lang="en-US">
              <a:solidFill>
                <a:srgbClr val="EB3C00"/>
              </a:solidFill>
            </a:endParaRPr>
          </a:p>
        </p:txBody>
      </p:sp>
      <p:sp>
        <p:nvSpPr>
          <p:cNvPr id="4" name="Slide Number Placeholder 3"/>
          <p:cNvSpPr>
            <a:spLocks noGrp="1"/>
          </p:cNvSpPr>
          <p:nvPr>
            <p:ph type="sldNum" sz="quarter" idx="12"/>
          </p:nvPr>
        </p:nvSpPr>
        <p:spPr>
          <a:xfrm>
            <a:off x="8783260" y="6482889"/>
            <a:ext cx="2798207" cy="372394"/>
          </a:xfrm>
          <a:prstGeom prst="rect">
            <a:avLst/>
          </a:prstGeom>
        </p:spPr>
        <p:txBody>
          <a:bodyPr/>
          <a:lstStyle/>
          <a:p>
            <a:pPr defTabSz="932597"/>
            <a:fld id="{F4B6A5BD-745E-4019-9289-0F74100B0369}" type="slidenum">
              <a:rPr lang="en-US" smtClean="0">
                <a:solidFill>
                  <a:srgbClr val="EB3C00"/>
                </a:solidFill>
              </a:rPr>
              <a:pPr defTabSz="932597"/>
              <a:t>‹#›</a:t>
            </a:fld>
            <a:endParaRPr lang="en-US">
              <a:solidFill>
                <a:srgbClr val="EB3C00"/>
              </a:solidFill>
            </a:endParaRPr>
          </a:p>
        </p:txBody>
      </p:sp>
    </p:spTree>
    <p:extLst>
      <p:ext uri="{BB962C8B-B14F-4D97-AF65-F5344CB8AC3E}">
        <p14:creationId xmlns:p14="http://schemas.microsoft.com/office/powerpoint/2010/main" val="1582818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theme" Target="../theme/theme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6"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83" r:id="rId26"/>
    <p:sldLayoutId id="2147484282" r:id="rId27"/>
    <p:sldLayoutId id="2147484093" r:id="rId28"/>
    <p:sldLayoutId id="2147484127" r:id="rId29"/>
    <p:sldLayoutId id="2147484128" r:id="rId30"/>
    <p:sldLayoutId id="2147484129" r:id="rId31"/>
    <p:sldLayoutId id="2147484203" r:id="rId32"/>
    <p:sldLayoutId id="2147484272" r:id="rId33"/>
    <p:sldLayoutId id="2147484284" r:id="rId3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619890"/>
            <a:ext cx="10726460" cy="856957"/>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855008" y="1861969"/>
            <a:ext cx="10726460" cy="1994334"/>
          </a:xfrm>
          <a:prstGeom prst="rect">
            <a:avLst/>
          </a:prstGeom>
        </p:spPr>
        <p:txBody>
          <a:bodyPr vert="horz" lIns="91440" tIns="45720" rIns="91440" bIns="4572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47639992"/>
      </p:ext>
    </p:extLst>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 id="2147484297" r:id="rId12"/>
    <p:sldLayoutId id="2147484298" r:id="rId13"/>
    <p:sldLayoutId id="2147484299" r:id="rId14"/>
    <p:sldLayoutId id="2147484300" r:id="rId15"/>
    <p:sldLayoutId id="2147484301" r:id="rId16"/>
    <p:sldLayoutId id="2147484302" r:id="rId17"/>
    <p:sldLayoutId id="2147484303" r:id="rId18"/>
    <p:sldLayoutId id="2147484304" r:id="rId19"/>
    <p:sldLayoutId id="2147484305" r:id="rId20"/>
    <p:sldLayoutId id="2147484306" r:id="rId21"/>
    <p:sldLayoutId id="2147484307" r:id="rId22"/>
  </p:sldLayoutIdLst>
  <p:timing>
    <p:tnLst>
      <p:par>
        <p:cTn id="1" dur="indefinite" restart="never" nodeType="tmRoot"/>
      </p:par>
    </p:tnLst>
  </p:timing>
  <p:txStyles>
    <p:titleStyle>
      <a:lvl1pPr algn="l" defTabSz="932597" rtl="0" eaLnBrk="1" latinLnBrk="0" hangingPunct="1">
        <a:lnSpc>
          <a:spcPct val="90000"/>
        </a:lnSpc>
        <a:spcBef>
          <a:spcPct val="0"/>
        </a:spcBef>
        <a:buNone/>
        <a:defRPr sz="5507" kern="1200">
          <a:solidFill>
            <a:schemeClr val="tx1"/>
          </a:solidFill>
          <a:latin typeface="Segoe UI Light" panose="020B0502040204020203" pitchFamily="34" charset="0"/>
          <a:ea typeface="+mj-ea"/>
          <a:cs typeface="Segoe UI Light" panose="020B0502040204020203" pitchFamily="34" charset="0"/>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bg2"/>
          </a:solidFill>
          <a:latin typeface="Segoe UI Light" panose="020B0502040204020203" pitchFamily="34" charset="0"/>
          <a:ea typeface="+mn-ea"/>
          <a:cs typeface="Segoe UI Light" panose="020B0502040204020203" pitchFamily="34" charset="0"/>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bg2"/>
          </a:solidFill>
          <a:latin typeface="Segoe UI Light" panose="020B0502040204020203" pitchFamily="34" charset="0"/>
          <a:ea typeface="+mn-ea"/>
          <a:cs typeface="Segoe UI Light" panose="020B0502040204020203" pitchFamily="34" charset="0"/>
        </a:defRPr>
      </a:lvl2pPr>
      <a:lvl3pPr marL="1165746" indent="-233149" algn="l" defTabSz="932597" rtl="0" eaLnBrk="1" latinLnBrk="0" hangingPunct="1">
        <a:lnSpc>
          <a:spcPct val="90000"/>
        </a:lnSpc>
        <a:spcBef>
          <a:spcPts val="510"/>
        </a:spcBef>
        <a:buFont typeface="Arial" panose="020B0604020202020204" pitchFamily="34" charset="0"/>
        <a:buChar char="•"/>
        <a:defRPr sz="2448" kern="1200">
          <a:solidFill>
            <a:schemeClr val="bg2"/>
          </a:solidFill>
          <a:latin typeface="Segoe UI Light" panose="020B0502040204020203" pitchFamily="34" charset="0"/>
          <a:ea typeface="+mn-ea"/>
          <a:cs typeface="Segoe UI Light" panose="020B0502040204020203" pitchFamily="34" charset="0"/>
        </a:defRPr>
      </a:lvl3pPr>
      <a:lvl4pPr marL="1632044" indent="-233149" algn="l" defTabSz="932597" rtl="0" eaLnBrk="1" latinLnBrk="0" hangingPunct="1">
        <a:lnSpc>
          <a:spcPct val="90000"/>
        </a:lnSpc>
        <a:spcBef>
          <a:spcPts val="510"/>
        </a:spcBef>
        <a:buFont typeface="Arial" panose="020B0604020202020204" pitchFamily="34" charset="0"/>
        <a:buChar char="•"/>
        <a:defRPr sz="2040" kern="1200">
          <a:solidFill>
            <a:schemeClr val="bg2"/>
          </a:solidFill>
          <a:latin typeface="Segoe UI Light" panose="020B0502040204020203" pitchFamily="34" charset="0"/>
          <a:ea typeface="+mn-ea"/>
          <a:cs typeface="Segoe UI Light" panose="020B0502040204020203" pitchFamily="34" charset="0"/>
        </a:defRPr>
      </a:lvl4pPr>
      <a:lvl5pPr marL="2098342" indent="-233149" algn="l" defTabSz="932597" rtl="0" eaLnBrk="1" latinLnBrk="0" hangingPunct="1">
        <a:lnSpc>
          <a:spcPct val="90000"/>
        </a:lnSpc>
        <a:spcBef>
          <a:spcPts val="510"/>
        </a:spcBef>
        <a:buFont typeface="Arial" panose="020B0604020202020204" pitchFamily="34" charset="0"/>
        <a:buChar char="•"/>
        <a:defRPr sz="2040" kern="1200">
          <a:solidFill>
            <a:schemeClr val="bg2"/>
          </a:solidFill>
          <a:latin typeface="Segoe UI Light" panose="020B0502040204020203" pitchFamily="34" charset="0"/>
          <a:ea typeface="+mn-ea"/>
          <a:cs typeface="Segoe UI Light" panose="020B0502040204020203" pitchFamily="34" charset="0"/>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e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jpe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png"/><Relationship Id="rId14" Type="http://schemas.openxmlformats.org/officeDocument/2006/relationships/image" Target="../media/image70.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1.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2.png"/><Relationship Id="rId21" Type="http://schemas.openxmlformats.org/officeDocument/2006/relationships/image" Target="../media/image90.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notesSlide" Target="../notesSlides/notesSlide10.xml"/><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28.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23" Type="http://schemas.openxmlformats.org/officeDocument/2006/relationships/image" Target="../media/image92.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 Id="rId22" Type="http://schemas.openxmlformats.org/officeDocument/2006/relationships/image" Target="../media/image91.png"/></Relationships>
</file>

<file path=ppt/slides/_rels/slide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95.png"/><Relationship Id="rId4" Type="http://schemas.openxmlformats.org/officeDocument/2006/relationships/image" Target="../media/image9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97.png"/></Relationships>
</file>

<file path=ppt/slides/_rels/slide1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jpeg"/><Relationship Id="rId7"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100.png"/><Relationship Id="rId11" Type="http://schemas.openxmlformats.org/officeDocument/2006/relationships/image" Target="../media/image104.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99.png"/><Relationship Id="rId9" Type="http://schemas.openxmlformats.org/officeDocument/2006/relationships/image" Target="../media/image10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twitter.com/cfiessinger"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107.png"/><Relationship Id="rId5" Type="http://schemas.openxmlformats.org/officeDocument/2006/relationships/image" Target="../media/image106.png"/><Relationship Id="rId4" Type="http://schemas.microsoft.com/office/2007/relationships/hdphoto" Target="../media/hdphoto3.wdp"/><Relationship Id="rId9" Type="http://schemas.openxmlformats.org/officeDocument/2006/relationships/image" Target="../media/image110.png"/></Relationships>
</file>

<file path=ppt/slides/_rels/slide21.xml.rels><?xml version="1.0" encoding="UTF-8" standalone="yes"?>
<Relationships xmlns="http://schemas.openxmlformats.org/package/2006/relationships"><Relationship Id="rId3" Type="http://schemas.openxmlformats.org/officeDocument/2006/relationships/hyperlink" Target="http://enterprisesocial.com/" TargetMode="External"/><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office.microsoft.com/roadmap" TargetMode="External"/><Relationship Id="rId5" Type="http://schemas.openxmlformats.org/officeDocument/2006/relationships/hyperlink" Target="http://aka.ms/yamtn" TargetMode="External"/><Relationship Id="rId4" Type="http://schemas.openxmlformats.org/officeDocument/2006/relationships/hyperlink" Target="http://success.office.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hyperlink" Target="http://success.office.com/" TargetMode="External"/><Relationship Id="rId5" Type="http://schemas.openxmlformats.org/officeDocument/2006/relationships/hyperlink" Target="http://enterprisesocial.com/" TargetMode="External"/><Relationship Id="rId4" Type="http://schemas.openxmlformats.org/officeDocument/2006/relationships/hyperlink" Target="http://www.yammer.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56.xml"/><Relationship Id="rId6" Type="http://schemas.openxmlformats.org/officeDocument/2006/relationships/image" Target="../media/image116.emf"/><Relationship Id="rId5" Type="http://schemas.openxmlformats.org/officeDocument/2006/relationships/image" Target="../media/image115.emf"/><Relationship Id="rId4" Type="http://schemas.openxmlformats.org/officeDocument/2006/relationships/image" Target="../media/image114.emf"/></Relationships>
</file>

<file path=ppt/slides/_rels/slide24.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117.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120.jpg"/><Relationship Id="rId5" Type="http://schemas.openxmlformats.org/officeDocument/2006/relationships/image" Target="../media/image119.png"/><Relationship Id="rId4" Type="http://schemas.openxmlformats.org/officeDocument/2006/relationships/image" Target="../media/image118.png"/></Relationships>
</file>

<file path=ppt/slides/_rels/slide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22.xml"/><Relationship Id="rId1" Type="http://schemas.openxmlformats.org/officeDocument/2006/relationships/slideLayout" Target="../slideLayouts/slideLayout34.xml"/><Relationship Id="rId4" Type="http://schemas.openxmlformats.org/officeDocument/2006/relationships/image" Target="../media/image122.png"/></Relationships>
</file>

<file path=ppt/slides/_rels/slide3.xml.rels><?xml version="1.0" encoding="UTF-8" standalone="yes"?>
<Relationships xmlns="http://schemas.openxmlformats.org/package/2006/relationships"><Relationship Id="rId2" Type="http://schemas.openxmlformats.org/officeDocument/2006/relationships/hyperlink" Target="https://www.yammer.com/itpronetwork" TargetMode="Externa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jpeg"/><Relationship Id="rId7"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 Id="rId9" Type="http://schemas.openxmlformats.org/officeDocument/2006/relationships/image" Target="../media/image25.emf"/></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28.pn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6.xml"/><Relationship Id="rId16" Type="http://schemas.openxmlformats.org/officeDocument/2006/relationships/image" Target="../media/image45.png"/><Relationship Id="rId1" Type="http://schemas.openxmlformats.org/officeDocument/2006/relationships/slideLayout" Target="../slideLayouts/slideLayout19.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81147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1" name="Straight Connector 170"/>
          <p:cNvCxnSpPr/>
          <p:nvPr/>
        </p:nvCxnSpPr>
        <p:spPr>
          <a:xfrm flipH="1" flipV="1">
            <a:off x="3601263" y="-334745"/>
            <a:ext cx="2970226" cy="2085331"/>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V="1">
            <a:off x="6571490" y="85301"/>
            <a:ext cx="3316366" cy="1660736"/>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8644335" y="141930"/>
            <a:ext cx="1177456" cy="1580817"/>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955003" y="-334744"/>
            <a:ext cx="2646261" cy="1089995"/>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940358" y="764602"/>
            <a:ext cx="967089" cy="1407912"/>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1923753" y="1997306"/>
            <a:ext cx="2063742" cy="96955"/>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1428788" y="2135812"/>
            <a:ext cx="498623" cy="1925236"/>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flipV="1">
            <a:off x="1411279" y="4074900"/>
            <a:ext cx="2687021" cy="706381"/>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flipV="1">
            <a:off x="1923753" y="2108112"/>
            <a:ext cx="2174546" cy="2645467"/>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flipV="1">
            <a:off x="3601263" y="-334745"/>
            <a:ext cx="358530" cy="2318201"/>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3959794" y="1761845"/>
            <a:ext cx="2631616" cy="235462"/>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4098299" y="3534725"/>
            <a:ext cx="2091443" cy="1232705"/>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flipV="1">
            <a:off x="3945943" y="1983458"/>
            <a:ext cx="2257650" cy="1509717"/>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6162041" y="1747995"/>
            <a:ext cx="415519" cy="1759028"/>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6217444" y="3493176"/>
            <a:ext cx="1816523" cy="148944"/>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8068277" y="1775699"/>
            <a:ext cx="526538" cy="1891812"/>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8599748" y="1761845"/>
            <a:ext cx="2756273" cy="706382"/>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flipV="1">
            <a:off x="3973642" y="1997307"/>
            <a:ext cx="124657" cy="2756273"/>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H="1">
            <a:off x="689710" y="4066178"/>
            <a:ext cx="721568" cy="605961"/>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a:off x="2754790" y="4769420"/>
            <a:ext cx="1354259" cy="544514"/>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6289417" y="3684101"/>
            <a:ext cx="1745164" cy="1192979"/>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6257115" y="4877080"/>
            <a:ext cx="64602" cy="2553655"/>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flipV="1">
            <a:off x="565358" y="4784843"/>
            <a:ext cx="2171083" cy="507300"/>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290325" y="3276426"/>
            <a:ext cx="1701231" cy="798679"/>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1091886" y="2172514"/>
            <a:ext cx="815562" cy="427779"/>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11349083" y="8648"/>
            <a:ext cx="1667785" cy="2448632"/>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8033967" y="3614798"/>
            <a:ext cx="2614142" cy="574586"/>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9005836" y="4185136"/>
            <a:ext cx="1635138" cy="1124614"/>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flipV="1">
            <a:off x="9010469" y="5305020"/>
            <a:ext cx="1637639" cy="1968918"/>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1796124" y="5289374"/>
            <a:ext cx="960686" cy="1745495"/>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226301" y="2633351"/>
            <a:ext cx="1238188" cy="568088"/>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flipV="1">
            <a:off x="514237" y="4877080"/>
            <a:ext cx="1281886" cy="2157788"/>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8424906" y="5346599"/>
            <a:ext cx="585942" cy="1937860"/>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a:endCxn id="221" idx="5"/>
          </p:cNvCxnSpPr>
          <p:nvPr/>
        </p:nvCxnSpPr>
        <p:spPr>
          <a:xfrm flipH="1" flipV="1">
            <a:off x="2840925" y="5376259"/>
            <a:ext cx="3297234" cy="1935519"/>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0648110" y="4222227"/>
            <a:ext cx="70250" cy="3149030"/>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a:off x="10642800" y="2477964"/>
            <a:ext cx="706284" cy="1744002"/>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a:off x="10824931" y="4784844"/>
            <a:ext cx="617641" cy="2389697"/>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a:off x="11447637" y="3430845"/>
            <a:ext cx="1298708" cy="1334257"/>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564330" y="775676"/>
            <a:ext cx="1468626" cy="567758"/>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430366" y="1153335"/>
            <a:ext cx="1490166" cy="1472566"/>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H="1" flipV="1">
            <a:off x="-1787509" y="2903063"/>
            <a:ext cx="2325780" cy="1906881"/>
          </a:xfrm>
          <a:prstGeom prst="line">
            <a:avLst/>
          </a:prstGeom>
          <a:solidFill>
            <a:schemeClr val="accent2"/>
          </a:solidFill>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295192" y="4801673"/>
            <a:ext cx="1809428" cy="1694778"/>
          </a:xfrm>
          <a:prstGeom prst="line">
            <a:avLst/>
          </a:prstGeom>
          <a:solidFill>
            <a:schemeClr val="accent2"/>
          </a:solidFill>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1796124" y="6207192"/>
            <a:ext cx="2485161" cy="827676"/>
          </a:xfrm>
          <a:prstGeom prst="line">
            <a:avLst/>
          </a:prstGeom>
          <a:solidFill>
            <a:schemeClr val="accent2"/>
          </a:solidFill>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H="1">
            <a:off x="7785491" y="5325546"/>
            <a:ext cx="1231774" cy="1110181"/>
          </a:xfrm>
          <a:prstGeom prst="line">
            <a:avLst/>
          </a:prstGeom>
          <a:solidFill>
            <a:schemeClr val="accent2"/>
          </a:solidFill>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7846280" y="6468219"/>
            <a:ext cx="510549" cy="805717"/>
          </a:xfrm>
          <a:prstGeom prst="line">
            <a:avLst/>
          </a:prstGeom>
          <a:solidFill>
            <a:schemeClr val="accent2"/>
          </a:solidFill>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1454782" y="4736356"/>
            <a:ext cx="642209" cy="2733376"/>
          </a:xfrm>
          <a:prstGeom prst="line">
            <a:avLst/>
          </a:prstGeom>
          <a:solidFill>
            <a:schemeClr val="accent2"/>
          </a:solidFill>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1404238" y="4777308"/>
            <a:ext cx="1775216" cy="685663"/>
          </a:xfrm>
          <a:prstGeom prst="line">
            <a:avLst/>
          </a:prstGeom>
          <a:solidFill>
            <a:schemeClr val="accent2"/>
          </a:solidFill>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V="1">
            <a:off x="11782514" y="5796742"/>
            <a:ext cx="1909419" cy="181916"/>
          </a:xfrm>
          <a:prstGeom prst="line">
            <a:avLst/>
          </a:prstGeom>
          <a:solidFill>
            <a:schemeClr val="accent2"/>
          </a:solidFill>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11746768" y="5962750"/>
            <a:ext cx="1270102" cy="1030785"/>
          </a:xfrm>
          <a:prstGeom prst="line">
            <a:avLst/>
          </a:prstGeom>
          <a:solidFill>
            <a:schemeClr val="accent2"/>
          </a:solidFill>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V="1">
            <a:off x="11438179" y="4428089"/>
            <a:ext cx="1741275" cy="342867"/>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11336251" y="-572656"/>
            <a:ext cx="410516" cy="2914219"/>
          </a:xfrm>
          <a:prstGeom prst="line">
            <a:avLst/>
          </a:prstGeom>
          <a:solidFill>
            <a:schemeClr val="accent2"/>
          </a:solidFill>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a:endCxn id="216" idx="6"/>
          </p:cNvCxnSpPr>
          <p:nvPr/>
        </p:nvCxnSpPr>
        <p:spPr>
          <a:xfrm flipH="1">
            <a:off x="6696226" y="1746576"/>
            <a:ext cx="1834270" cy="6399"/>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11318344" y="1631278"/>
            <a:ext cx="1568078" cy="862337"/>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H="1" flipV="1">
            <a:off x="947318" y="772034"/>
            <a:ext cx="126643" cy="1874204"/>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4161423" y="4753578"/>
            <a:ext cx="2151789" cy="156305"/>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a:endCxn id="219" idx="6"/>
          </p:cNvCxnSpPr>
          <p:nvPr/>
        </p:nvCxnSpPr>
        <p:spPr>
          <a:xfrm flipH="1" flipV="1">
            <a:off x="6479674" y="4877079"/>
            <a:ext cx="2507431" cy="439907"/>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H="1" flipV="1">
            <a:off x="8080282" y="3684100"/>
            <a:ext cx="936984" cy="1641446"/>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V="1">
            <a:off x="6342910" y="6480241"/>
            <a:ext cx="1389644" cy="746164"/>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H="1" flipV="1">
            <a:off x="1420224" y="4107022"/>
            <a:ext cx="1338934" cy="1206135"/>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a:off x="4366044" y="4868012"/>
            <a:ext cx="1989377" cy="1268487"/>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08" name="Oval 207"/>
          <p:cNvSpPr/>
          <p:nvPr/>
        </p:nvSpPr>
        <p:spPr bwMode="auto">
          <a:xfrm>
            <a:off x="5949376" y="3268533"/>
            <a:ext cx="475827" cy="475827"/>
          </a:xfrm>
          <a:prstGeom prst="ellipse">
            <a:avLst/>
          </a:prstGeom>
          <a:solidFill>
            <a:schemeClr val="tx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209" name="Oval 208"/>
          <p:cNvSpPr/>
          <p:nvPr/>
        </p:nvSpPr>
        <p:spPr bwMode="auto">
          <a:xfrm>
            <a:off x="9649943" y="-152612"/>
            <a:ext cx="475827" cy="475827"/>
          </a:xfrm>
          <a:prstGeom prst="ellipse">
            <a:avLst/>
          </a:prstGeom>
          <a:solidFill>
            <a:schemeClr val="tx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210" name="Oval 209"/>
          <p:cNvSpPr/>
          <p:nvPr/>
        </p:nvSpPr>
        <p:spPr bwMode="auto">
          <a:xfrm>
            <a:off x="11080431" y="2240052"/>
            <a:ext cx="475827" cy="475827"/>
          </a:xfrm>
          <a:prstGeom prst="ellipse">
            <a:avLst/>
          </a:prstGeom>
          <a:solidFill>
            <a:schemeClr val="tx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212" name="Oval 211"/>
          <p:cNvSpPr/>
          <p:nvPr/>
        </p:nvSpPr>
        <p:spPr bwMode="auto">
          <a:xfrm>
            <a:off x="1669536" y="1901362"/>
            <a:ext cx="475827" cy="475827"/>
          </a:xfrm>
          <a:prstGeom prst="ellipse">
            <a:avLst/>
          </a:prstGeom>
          <a:solidFill>
            <a:schemeClr val="tx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213" name="Oval 212"/>
          <p:cNvSpPr/>
          <p:nvPr/>
        </p:nvSpPr>
        <p:spPr bwMode="auto">
          <a:xfrm>
            <a:off x="1301267" y="3951471"/>
            <a:ext cx="237912" cy="237912"/>
          </a:xfrm>
          <a:prstGeom prst="ellipse">
            <a:avLst/>
          </a:prstGeom>
          <a:solidFill>
            <a:schemeClr val="tx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214" name="Oval 213"/>
          <p:cNvSpPr/>
          <p:nvPr/>
        </p:nvSpPr>
        <p:spPr bwMode="auto">
          <a:xfrm>
            <a:off x="836046" y="636294"/>
            <a:ext cx="237912" cy="237912"/>
          </a:xfrm>
          <a:prstGeom prst="ellipse">
            <a:avLst/>
          </a:prstGeom>
          <a:solidFill>
            <a:schemeClr val="tx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216" name="Oval 215"/>
          <p:cNvSpPr/>
          <p:nvPr/>
        </p:nvSpPr>
        <p:spPr bwMode="auto">
          <a:xfrm>
            <a:off x="6458314" y="1634019"/>
            <a:ext cx="237912" cy="237912"/>
          </a:xfrm>
          <a:prstGeom prst="ellipse">
            <a:avLst/>
          </a:prstGeom>
          <a:solidFill>
            <a:schemeClr val="tx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218" name="Oval 217"/>
          <p:cNvSpPr/>
          <p:nvPr/>
        </p:nvSpPr>
        <p:spPr bwMode="auto">
          <a:xfrm>
            <a:off x="7937000" y="3534803"/>
            <a:ext cx="237912" cy="237912"/>
          </a:xfrm>
          <a:prstGeom prst="ellipse">
            <a:avLst/>
          </a:prstGeom>
          <a:solidFill>
            <a:schemeClr val="tx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219" name="Oval 218"/>
          <p:cNvSpPr/>
          <p:nvPr/>
        </p:nvSpPr>
        <p:spPr bwMode="auto">
          <a:xfrm>
            <a:off x="6163765" y="4719126"/>
            <a:ext cx="315907" cy="315907"/>
          </a:xfrm>
          <a:prstGeom prst="ellipse">
            <a:avLst/>
          </a:prstGeom>
          <a:solidFill>
            <a:schemeClr val="tx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221" name="Oval 220"/>
          <p:cNvSpPr/>
          <p:nvPr/>
        </p:nvSpPr>
        <p:spPr bwMode="auto">
          <a:xfrm>
            <a:off x="2637853" y="5173186"/>
            <a:ext cx="237912" cy="237912"/>
          </a:xfrm>
          <a:prstGeom prst="ellipse">
            <a:avLst/>
          </a:prstGeom>
          <a:solidFill>
            <a:schemeClr val="tx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222" name="Oval 221"/>
          <p:cNvSpPr/>
          <p:nvPr/>
        </p:nvSpPr>
        <p:spPr bwMode="auto">
          <a:xfrm>
            <a:off x="276324" y="4563760"/>
            <a:ext cx="475827" cy="475827"/>
          </a:xfrm>
          <a:prstGeom prst="ellipse">
            <a:avLst/>
          </a:prstGeom>
          <a:solidFill>
            <a:schemeClr val="tx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224" name="Oval 223"/>
          <p:cNvSpPr/>
          <p:nvPr/>
        </p:nvSpPr>
        <p:spPr bwMode="auto">
          <a:xfrm>
            <a:off x="961929" y="2506944"/>
            <a:ext cx="237912" cy="237912"/>
          </a:xfrm>
          <a:prstGeom prst="ellipse">
            <a:avLst/>
          </a:prstGeom>
          <a:solidFill>
            <a:schemeClr val="tx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225" name="Oval 224"/>
          <p:cNvSpPr/>
          <p:nvPr/>
        </p:nvSpPr>
        <p:spPr bwMode="auto">
          <a:xfrm>
            <a:off x="10529152" y="4066177"/>
            <a:ext cx="237912" cy="237912"/>
          </a:xfrm>
          <a:prstGeom prst="ellipse">
            <a:avLst/>
          </a:prstGeom>
          <a:solidFill>
            <a:schemeClr val="tx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226" name="Oval 225"/>
          <p:cNvSpPr/>
          <p:nvPr/>
        </p:nvSpPr>
        <p:spPr bwMode="auto">
          <a:xfrm>
            <a:off x="8847883" y="5147065"/>
            <a:ext cx="315907" cy="315907"/>
          </a:xfrm>
          <a:prstGeom prst="ellipse">
            <a:avLst/>
          </a:prstGeom>
          <a:solidFill>
            <a:schemeClr val="tx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228" name="Oval 227"/>
          <p:cNvSpPr/>
          <p:nvPr/>
        </p:nvSpPr>
        <p:spPr bwMode="auto">
          <a:xfrm>
            <a:off x="1638170" y="6876916"/>
            <a:ext cx="315907" cy="315907"/>
          </a:xfrm>
          <a:prstGeom prst="ellipse">
            <a:avLst/>
          </a:prstGeom>
          <a:solidFill>
            <a:schemeClr val="tx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232" name="Oval 231"/>
          <p:cNvSpPr/>
          <p:nvPr/>
        </p:nvSpPr>
        <p:spPr bwMode="auto">
          <a:xfrm>
            <a:off x="11328733" y="4648657"/>
            <a:ext cx="237912" cy="237912"/>
          </a:xfrm>
          <a:prstGeom prst="ellipse">
            <a:avLst/>
          </a:prstGeom>
          <a:solidFill>
            <a:schemeClr val="tx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233" name="Oval 232"/>
          <p:cNvSpPr/>
          <p:nvPr/>
        </p:nvSpPr>
        <p:spPr bwMode="auto">
          <a:xfrm>
            <a:off x="7665629" y="6315864"/>
            <a:ext cx="239729" cy="239729"/>
          </a:xfrm>
          <a:prstGeom prst="ellipse">
            <a:avLst/>
          </a:prstGeom>
          <a:solidFill>
            <a:schemeClr val="tx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234" name="Oval 233"/>
          <p:cNvSpPr/>
          <p:nvPr/>
        </p:nvSpPr>
        <p:spPr bwMode="auto">
          <a:xfrm>
            <a:off x="4161422" y="6087329"/>
            <a:ext cx="239729" cy="239729"/>
          </a:xfrm>
          <a:prstGeom prst="ellipse">
            <a:avLst/>
          </a:prstGeom>
          <a:solidFill>
            <a:schemeClr val="tx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235" name="Oval 234"/>
          <p:cNvSpPr/>
          <p:nvPr/>
        </p:nvSpPr>
        <p:spPr bwMode="auto">
          <a:xfrm>
            <a:off x="11626903" y="5858793"/>
            <a:ext cx="239729" cy="239729"/>
          </a:xfrm>
          <a:prstGeom prst="ellipse">
            <a:avLst/>
          </a:prstGeom>
          <a:solidFill>
            <a:schemeClr val="tx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236" name="Oval 235"/>
          <p:cNvSpPr/>
          <p:nvPr/>
        </p:nvSpPr>
        <p:spPr bwMode="auto">
          <a:xfrm>
            <a:off x="3990091" y="4641546"/>
            <a:ext cx="237912" cy="237912"/>
          </a:xfrm>
          <a:prstGeom prst="ellipse">
            <a:avLst/>
          </a:prstGeom>
          <a:solidFill>
            <a:schemeClr val="tx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102" name="Title 3"/>
          <p:cNvSpPr txBox="1">
            <a:spLocks/>
          </p:cNvSpPr>
          <p:nvPr/>
        </p:nvSpPr>
        <p:spPr>
          <a:xfrm>
            <a:off x="1550618" y="396700"/>
            <a:ext cx="1886391" cy="917314"/>
          </a:xfrm>
          <a:prstGeom prst="rect">
            <a:avLst/>
          </a:prstGeom>
          <a:noFill/>
          <a:ln>
            <a:noFill/>
          </a:ln>
        </p:spPr>
        <p:txBody>
          <a:bodyPr anchor="ctr" anchorCtr="0"/>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488">
                <a:solidFill>
                  <a:srgbClr val="FFFFFF"/>
                </a:solidFill>
              </a:rPr>
              <a:t>People</a:t>
            </a:r>
          </a:p>
        </p:txBody>
      </p:sp>
      <p:sp>
        <p:nvSpPr>
          <p:cNvPr id="104" name="Title 3"/>
          <p:cNvSpPr txBox="1">
            <a:spLocks/>
          </p:cNvSpPr>
          <p:nvPr/>
        </p:nvSpPr>
        <p:spPr>
          <a:xfrm>
            <a:off x="9394669" y="420764"/>
            <a:ext cx="2151100" cy="917314"/>
          </a:xfrm>
          <a:prstGeom prst="rect">
            <a:avLst/>
          </a:prstGeom>
          <a:noFill/>
          <a:ln>
            <a:noFill/>
          </a:ln>
        </p:spPr>
        <p:txBody>
          <a:bodyPr anchor="ctr" anchorCtr="0"/>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488">
                <a:solidFill>
                  <a:srgbClr val="FFFFFF"/>
                </a:solidFill>
              </a:rPr>
              <a:t>Network</a:t>
            </a:r>
          </a:p>
        </p:txBody>
      </p:sp>
      <p:cxnSp>
        <p:nvCxnSpPr>
          <p:cNvPr id="267" name="Straight Connector 266"/>
          <p:cNvCxnSpPr/>
          <p:nvPr/>
        </p:nvCxnSpPr>
        <p:spPr>
          <a:xfrm flipH="1">
            <a:off x="4095343" y="3534725"/>
            <a:ext cx="2091443" cy="1232705"/>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3" name="Title 3"/>
          <p:cNvSpPr txBox="1">
            <a:spLocks/>
          </p:cNvSpPr>
          <p:nvPr/>
        </p:nvSpPr>
        <p:spPr>
          <a:xfrm>
            <a:off x="5487843" y="388903"/>
            <a:ext cx="1886391" cy="917314"/>
          </a:xfrm>
          <a:prstGeom prst="rect">
            <a:avLst/>
          </a:prstGeom>
          <a:noFill/>
          <a:ln>
            <a:noFill/>
          </a:ln>
        </p:spPr>
        <p:txBody>
          <a:bodyPr anchor="ctr" anchorCtr="0"/>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488">
                <a:solidFill>
                  <a:srgbClr val="FFFFFF"/>
                </a:solidFill>
              </a:rPr>
              <a:t>Groups</a:t>
            </a:r>
          </a:p>
        </p:txBody>
      </p:sp>
      <p:cxnSp>
        <p:nvCxnSpPr>
          <p:cNvPr id="269" name="Straight Connector 268"/>
          <p:cNvCxnSpPr/>
          <p:nvPr/>
        </p:nvCxnSpPr>
        <p:spPr>
          <a:xfrm flipV="1">
            <a:off x="6159085" y="1747995"/>
            <a:ext cx="415519" cy="1759028"/>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6214489" y="3493176"/>
            <a:ext cx="1816523" cy="148944"/>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H="1">
            <a:off x="6286462" y="3684101"/>
            <a:ext cx="1745164" cy="1192979"/>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a:off x="4158468" y="4753578"/>
            <a:ext cx="2151789" cy="156305"/>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76" name="Oval 275"/>
          <p:cNvSpPr/>
          <p:nvPr/>
        </p:nvSpPr>
        <p:spPr bwMode="auto">
          <a:xfrm>
            <a:off x="3839176" y="1871930"/>
            <a:ext cx="237912" cy="237912"/>
          </a:xfrm>
          <a:prstGeom prst="ellipse">
            <a:avLst/>
          </a:prstGeom>
          <a:solidFill>
            <a:schemeClr val="tx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277" name="Oval 276"/>
          <p:cNvSpPr/>
          <p:nvPr/>
        </p:nvSpPr>
        <p:spPr bwMode="auto">
          <a:xfrm>
            <a:off x="8497890" y="1631276"/>
            <a:ext cx="237912" cy="237912"/>
          </a:xfrm>
          <a:prstGeom prst="ellipse">
            <a:avLst/>
          </a:prstGeom>
          <a:solidFill>
            <a:schemeClr val="tx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cxnSp>
        <p:nvCxnSpPr>
          <p:cNvPr id="266" name="Straight Connector 265"/>
          <p:cNvCxnSpPr/>
          <p:nvPr/>
        </p:nvCxnSpPr>
        <p:spPr>
          <a:xfrm flipH="1">
            <a:off x="3956838" y="1761845"/>
            <a:ext cx="2631616" cy="235462"/>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flipH="1" flipV="1">
            <a:off x="3942987" y="1983458"/>
            <a:ext cx="2257650" cy="1509717"/>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flipH="1" flipV="1">
            <a:off x="3970688" y="1997307"/>
            <a:ext cx="124657" cy="2756273"/>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flipV="1">
            <a:off x="8065322" y="1775699"/>
            <a:ext cx="526538" cy="1891812"/>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flipH="1">
            <a:off x="6693272" y="1746576"/>
            <a:ext cx="1834270" cy="6399"/>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38" name="Picture 237" descr="C:\Users\Kristen\Desktop\gac as of 04.20.13\Red Dog\Yammer deck\Assets\images\Enterprise Social Headshots\SANJAY.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47390" y="2818176"/>
            <a:ext cx="1279797" cy="1279797"/>
          </a:xfrm>
          <a:prstGeom prst="ellipse">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241" name="Picture 240" descr="C:\Users\Kristen\Desktop\gac as of 04.20.13\Red Dog\Yammer deck\Assets\images\Enterprise Social Headshots\SANDY.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3316" b="3316"/>
          <a:stretch/>
        </p:blipFill>
        <p:spPr bwMode="auto">
          <a:xfrm>
            <a:off x="6245970" y="1419042"/>
            <a:ext cx="685606" cy="685606"/>
          </a:xfrm>
          <a:prstGeom prst="ellipse">
            <a:avLst/>
          </a:prstGeom>
          <a:noFill/>
          <a:ln w="28575">
            <a:solidFill>
              <a:schemeClr val="bg1"/>
            </a:solidFill>
          </a:ln>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4800525" y="3919431"/>
            <a:ext cx="548484" cy="548484"/>
            <a:chOff x="6980237" y="4579188"/>
            <a:chExt cx="548640" cy="548640"/>
          </a:xfrm>
        </p:grpSpPr>
        <p:sp>
          <p:nvSpPr>
            <p:cNvPr id="263" name="Oval 262"/>
            <p:cNvSpPr/>
            <p:nvPr/>
          </p:nvSpPr>
          <p:spPr bwMode="auto">
            <a:xfrm>
              <a:off x="6980237" y="4579188"/>
              <a:ext cx="548640" cy="548640"/>
            </a:xfrm>
            <a:prstGeom prst="ellipse">
              <a:avLst/>
            </a:prstGeom>
            <a:solidFill>
              <a:schemeClr val="bg2">
                <a:lumMod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245" name="Freeform 81"/>
            <p:cNvSpPr>
              <a:spLocks noEditPoints="1"/>
            </p:cNvSpPr>
            <p:nvPr/>
          </p:nvSpPr>
          <p:spPr bwMode="black">
            <a:xfrm>
              <a:off x="7109070" y="4739715"/>
              <a:ext cx="297517" cy="230336"/>
            </a:xfrm>
            <a:custGeom>
              <a:avLst/>
              <a:gdLst>
                <a:gd name="T0" fmla="*/ 71 w 75"/>
                <a:gd name="T1" fmla="*/ 58 h 58"/>
                <a:gd name="T2" fmla="*/ 4 w 75"/>
                <a:gd name="T3" fmla="*/ 58 h 58"/>
                <a:gd name="T4" fmla="*/ 0 w 75"/>
                <a:gd name="T5" fmla="*/ 54 h 58"/>
                <a:gd name="T6" fmla="*/ 0 w 75"/>
                <a:gd name="T7" fmla="*/ 4 h 58"/>
                <a:gd name="T8" fmla="*/ 4 w 75"/>
                <a:gd name="T9" fmla="*/ 0 h 58"/>
                <a:gd name="T10" fmla="*/ 71 w 75"/>
                <a:gd name="T11" fmla="*/ 0 h 58"/>
                <a:gd name="T12" fmla="*/ 75 w 75"/>
                <a:gd name="T13" fmla="*/ 4 h 58"/>
                <a:gd name="T14" fmla="*/ 75 w 75"/>
                <a:gd name="T15" fmla="*/ 54 h 58"/>
                <a:gd name="T16" fmla="*/ 71 w 75"/>
                <a:gd name="T17" fmla="*/ 58 h 58"/>
                <a:gd name="T18" fmla="*/ 8 w 75"/>
                <a:gd name="T19" fmla="*/ 50 h 58"/>
                <a:gd name="T20" fmla="*/ 67 w 75"/>
                <a:gd name="T21" fmla="*/ 50 h 58"/>
                <a:gd name="T22" fmla="*/ 67 w 75"/>
                <a:gd name="T23" fmla="*/ 16 h 58"/>
                <a:gd name="T24" fmla="*/ 39 w 75"/>
                <a:gd name="T25" fmla="*/ 38 h 58"/>
                <a:gd name="T26" fmla="*/ 35 w 75"/>
                <a:gd name="T27" fmla="*/ 38 h 58"/>
                <a:gd name="T28" fmla="*/ 8 w 75"/>
                <a:gd name="T29" fmla="*/ 17 h 58"/>
                <a:gd name="T30" fmla="*/ 8 w 75"/>
                <a:gd name="T31" fmla="*/ 50 h 58"/>
                <a:gd name="T32" fmla="*/ 9 w 75"/>
                <a:gd name="T33" fmla="*/ 8 h 58"/>
                <a:gd name="T34" fmla="*/ 37 w 75"/>
                <a:gd name="T35" fmla="*/ 30 h 58"/>
                <a:gd name="T36" fmla="*/ 65 w 75"/>
                <a:gd name="T37" fmla="*/ 8 h 58"/>
                <a:gd name="T38" fmla="*/ 9 w 75"/>
                <a:gd name="T39" fmla="*/ 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58">
                  <a:moveTo>
                    <a:pt x="71" y="58"/>
                  </a:moveTo>
                  <a:cubicBezTo>
                    <a:pt x="4" y="58"/>
                    <a:pt x="4" y="58"/>
                    <a:pt x="4" y="58"/>
                  </a:cubicBezTo>
                  <a:cubicBezTo>
                    <a:pt x="2" y="58"/>
                    <a:pt x="0" y="56"/>
                    <a:pt x="0" y="54"/>
                  </a:cubicBezTo>
                  <a:cubicBezTo>
                    <a:pt x="0" y="4"/>
                    <a:pt x="0" y="4"/>
                    <a:pt x="0" y="4"/>
                  </a:cubicBezTo>
                  <a:cubicBezTo>
                    <a:pt x="0" y="2"/>
                    <a:pt x="2" y="0"/>
                    <a:pt x="4" y="0"/>
                  </a:cubicBezTo>
                  <a:cubicBezTo>
                    <a:pt x="71" y="0"/>
                    <a:pt x="71" y="0"/>
                    <a:pt x="71" y="0"/>
                  </a:cubicBezTo>
                  <a:cubicBezTo>
                    <a:pt x="73" y="0"/>
                    <a:pt x="75" y="2"/>
                    <a:pt x="75" y="4"/>
                  </a:cubicBezTo>
                  <a:cubicBezTo>
                    <a:pt x="75" y="54"/>
                    <a:pt x="75" y="54"/>
                    <a:pt x="75" y="54"/>
                  </a:cubicBezTo>
                  <a:cubicBezTo>
                    <a:pt x="75" y="56"/>
                    <a:pt x="73" y="58"/>
                    <a:pt x="71" y="58"/>
                  </a:cubicBezTo>
                  <a:close/>
                  <a:moveTo>
                    <a:pt x="8" y="50"/>
                  </a:moveTo>
                  <a:cubicBezTo>
                    <a:pt x="67" y="50"/>
                    <a:pt x="67" y="50"/>
                    <a:pt x="67" y="50"/>
                  </a:cubicBezTo>
                  <a:cubicBezTo>
                    <a:pt x="67" y="16"/>
                    <a:pt x="67" y="16"/>
                    <a:pt x="67" y="16"/>
                  </a:cubicBezTo>
                  <a:cubicBezTo>
                    <a:pt x="39" y="38"/>
                    <a:pt x="39" y="38"/>
                    <a:pt x="39" y="38"/>
                  </a:cubicBezTo>
                  <a:cubicBezTo>
                    <a:pt x="38" y="39"/>
                    <a:pt x="36" y="39"/>
                    <a:pt x="35" y="38"/>
                  </a:cubicBezTo>
                  <a:cubicBezTo>
                    <a:pt x="8" y="17"/>
                    <a:pt x="8" y="17"/>
                    <a:pt x="8" y="17"/>
                  </a:cubicBezTo>
                  <a:lnTo>
                    <a:pt x="8" y="50"/>
                  </a:lnTo>
                  <a:close/>
                  <a:moveTo>
                    <a:pt x="9" y="8"/>
                  </a:moveTo>
                  <a:cubicBezTo>
                    <a:pt x="37" y="30"/>
                    <a:pt x="37" y="30"/>
                    <a:pt x="37" y="30"/>
                  </a:cubicBezTo>
                  <a:cubicBezTo>
                    <a:pt x="65" y="8"/>
                    <a:pt x="65" y="8"/>
                    <a:pt x="65" y="8"/>
                  </a:cubicBezTo>
                  <a:lnTo>
                    <a:pt x="9" y="8"/>
                  </a:lnTo>
                  <a:close/>
                </a:path>
              </a:pathLst>
            </a:custGeom>
            <a:solidFill>
              <a:schemeClr val="bg1"/>
            </a:solidFill>
            <a:ln>
              <a:solidFill>
                <a:schemeClr val="tx1"/>
              </a:solidFill>
            </a:ln>
            <a:extLst/>
          </p:spPr>
          <p:txBody>
            <a:bodyPr vert="horz" wrap="square" lIns="91414" tIns="45706" rIns="91414" bIns="45706" numCol="1" anchor="t" anchorCtr="0" compatLnSpc="1">
              <a:prstTxWarp prst="textNoShape">
                <a:avLst/>
              </a:prstTxWarp>
            </a:bodyPr>
            <a:lstStyle/>
            <a:p>
              <a:pPr defTabSz="932384"/>
              <a:endParaRPr lang="en-US" dirty="0">
                <a:solidFill>
                  <a:srgbClr val="000000"/>
                </a:solidFill>
                <a:latin typeface="Segoe UI Light"/>
              </a:endParaRPr>
            </a:p>
          </p:txBody>
        </p:sp>
      </p:grpSp>
      <p:cxnSp>
        <p:nvCxnSpPr>
          <p:cNvPr id="302" name="Straight Connector 301"/>
          <p:cNvCxnSpPr/>
          <p:nvPr/>
        </p:nvCxnSpPr>
        <p:spPr>
          <a:xfrm flipH="1">
            <a:off x="1923207" y="1997306"/>
            <a:ext cx="2063742" cy="96955"/>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H="1">
            <a:off x="1428243" y="2135812"/>
            <a:ext cx="498623" cy="1925236"/>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H="1" flipV="1">
            <a:off x="1410733" y="4074900"/>
            <a:ext cx="2687021" cy="706381"/>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H="1" flipV="1">
            <a:off x="1923206" y="2108112"/>
            <a:ext cx="2174546" cy="2645467"/>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8599202" y="1761845"/>
            <a:ext cx="2756273" cy="706382"/>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flipH="1">
            <a:off x="2754243" y="4769420"/>
            <a:ext cx="1354259" cy="544514"/>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a:off x="8033422" y="3614798"/>
            <a:ext cx="2614142" cy="574586"/>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V="1">
            <a:off x="9005290" y="4185136"/>
            <a:ext cx="1635138" cy="1124614"/>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flipV="1">
            <a:off x="2794361" y="5346599"/>
            <a:ext cx="1410735" cy="823057"/>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0642255" y="2477964"/>
            <a:ext cx="706284" cy="1744002"/>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flipV="1">
            <a:off x="6479127" y="4877079"/>
            <a:ext cx="2507431" cy="439907"/>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flipV="1">
            <a:off x="8079736" y="3684100"/>
            <a:ext cx="936984" cy="1641446"/>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flipH="1" flipV="1">
            <a:off x="1419677" y="4107022"/>
            <a:ext cx="1338934" cy="1206135"/>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flipH="1">
            <a:off x="4365496" y="4868012"/>
            <a:ext cx="1989377" cy="1268487"/>
          </a:xfrm>
          <a:prstGeom prst="line">
            <a:avLst/>
          </a:prstGeom>
          <a:ln w="28575">
            <a:solidFill>
              <a:schemeClr val="tx1">
                <a:lumMod val="65000"/>
                <a:lumOff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91" name="Picture 290"/>
          <p:cNvPicPr>
            <a:picLocks noChangeAspect="1"/>
          </p:cNvPicPr>
          <p:nvPr/>
        </p:nvPicPr>
        <p:blipFill rotWithShape="1">
          <a:blip r:embed="rId5" cstate="screen">
            <a:extLst>
              <a:ext uri="{28A0092B-C50C-407E-A947-70E740481C1C}">
                <a14:useLocalDpi xmlns:a14="http://schemas.microsoft.com/office/drawing/2010/main"/>
              </a:ext>
            </a:extLst>
          </a:blip>
          <a:srcRect l="11366" t="2839" r="22111" b="30638"/>
          <a:stretch/>
        </p:blipFill>
        <p:spPr>
          <a:xfrm>
            <a:off x="1633205" y="1853876"/>
            <a:ext cx="548484" cy="548484"/>
          </a:xfrm>
          <a:prstGeom prst="ellipse">
            <a:avLst/>
          </a:prstGeom>
          <a:noFill/>
          <a:ln w="28575">
            <a:solidFill>
              <a:schemeClr val="bg1"/>
            </a:solidFill>
          </a:ln>
        </p:spPr>
      </p:pic>
      <p:grpSp>
        <p:nvGrpSpPr>
          <p:cNvPr id="10" name="Group 9"/>
          <p:cNvGrpSpPr/>
          <p:nvPr/>
        </p:nvGrpSpPr>
        <p:grpSpPr>
          <a:xfrm>
            <a:off x="3721668" y="1718100"/>
            <a:ext cx="548484" cy="548484"/>
            <a:chOff x="3687479" y="1709658"/>
            <a:chExt cx="574854" cy="574854"/>
          </a:xfrm>
        </p:grpSpPr>
        <p:sp>
          <p:nvSpPr>
            <p:cNvPr id="215" name="Oval 214"/>
            <p:cNvSpPr/>
            <p:nvPr/>
          </p:nvSpPr>
          <p:spPr bwMode="auto">
            <a:xfrm>
              <a:off x="3838501" y="1871469"/>
              <a:ext cx="237980" cy="237980"/>
            </a:xfrm>
            <a:prstGeom prst="ellipse">
              <a:avLst/>
            </a:prstGeom>
            <a:solidFill>
              <a:schemeClr val="tx1">
                <a:lumMod val="65000"/>
                <a:lumOff val="35000"/>
              </a:schemeClr>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265" name="Oval 264"/>
            <p:cNvSpPr/>
            <p:nvPr/>
          </p:nvSpPr>
          <p:spPr bwMode="auto">
            <a:xfrm>
              <a:off x="3687735" y="1720809"/>
              <a:ext cx="548640" cy="548640"/>
            </a:xfrm>
            <a:prstGeom prst="ellipse">
              <a:avLst/>
            </a:prstGeom>
            <a:solidFill>
              <a:schemeClr val="bg2">
                <a:lumMod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pic>
          <p:nvPicPr>
            <p:cNvPr id="249" name="Picture 2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7479" y="1709658"/>
              <a:ext cx="574854" cy="574854"/>
            </a:xfrm>
            <a:prstGeom prst="rect">
              <a:avLst/>
            </a:prstGeom>
            <a:ln>
              <a:solidFill>
                <a:schemeClr val="tx1"/>
              </a:solidFill>
            </a:ln>
          </p:spPr>
        </p:pic>
      </p:grpSp>
      <p:pic>
        <p:nvPicPr>
          <p:cNvPr id="288" name="photo location #1" descr="C:\Users\Kristen\Desktop\gac as of 04.20.13\Red Dog\Yammer deck\Assets\images\Enterprise Social Headshots\MAX.pn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9128" t="4883" r="18420" b="22665"/>
          <a:stretch/>
        </p:blipFill>
        <p:spPr bwMode="auto">
          <a:xfrm>
            <a:off x="1168027" y="3786654"/>
            <a:ext cx="548484" cy="548484"/>
          </a:xfrm>
          <a:prstGeom prst="ellipse">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239" name="Picture 238" descr="C:\Users\Kristen\Desktop\gac as of 04.20.13\Red Dog\Yammer deck\Assets\images\Enterprise Social Headshots\MICHIYO.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2287" t="10734" r="24522" b="26074"/>
          <a:stretch/>
        </p:blipFill>
        <p:spPr bwMode="auto">
          <a:xfrm>
            <a:off x="3784714" y="4404641"/>
            <a:ext cx="685606" cy="685606"/>
          </a:xfrm>
          <a:prstGeom prst="ellipse">
            <a:avLst/>
          </a:prstGeom>
          <a:noFill/>
          <a:ln w="28575">
            <a:solidFill>
              <a:schemeClr val="bg1"/>
            </a:solidFill>
          </a:ln>
          <a:extLst>
            <a:ext uri="{909E8E84-426E-40DD-AFC4-6F175D3DCCD1}">
              <a14:hiddenFill xmlns:a14="http://schemas.microsoft.com/office/drawing/2010/main">
                <a:solidFill>
                  <a:srgbClr val="FFFFFF"/>
                </a:solidFill>
              </a14:hiddenFill>
            </a:ext>
          </a:extLst>
        </p:spPr>
      </p:pic>
      <p:grpSp>
        <p:nvGrpSpPr>
          <p:cNvPr id="298" name="Group 297"/>
          <p:cNvGrpSpPr/>
          <p:nvPr/>
        </p:nvGrpSpPr>
        <p:grpSpPr>
          <a:xfrm>
            <a:off x="2482567" y="4993297"/>
            <a:ext cx="548484" cy="548484"/>
            <a:chOff x="3678086" y="1719051"/>
            <a:chExt cx="574854" cy="574854"/>
          </a:xfrm>
        </p:grpSpPr>
        <p:sp>
          <p:nvSpPr>
            <p:cNvPr id="299" name="Oval 298"/>
            <p:cNvSpPr/>
            <p:nvPr/>
          </p:nvSpPr>
          <p:spPr bwMode="auto">
            <a:xfrm>
              <a:off x="3838501" y="1871469"/>
              <a:ext cx="237980" cy="237980"/>
            </a:xfrm>
            <a:prstGeom prst="ellipse">
              <a:avLst/>
            </a:prstGeom>
            <a:solidFill>
              <a:schemeClr val="tx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300" name="Oval 299"/>
            <p:cNvSpPr/>
            <p:nvPr/>
          </p:nvSpPr>
          <p:spPr bwMode="auto">
            <a:xfrm>
              <a:off x="3687735" y="1720809"/>
              <a:ext cx="548640" cy="548640"/>
            </a:xfrm>
            <a:prstGeom prst="ellipse">
              <a:avLst/>
            </a:prstGeom>
            <a:solidFill>
              <a:schemeClr val="bg2">
                <a:lumMod val="2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pic>
          <p:nvPicPr>
            <p:cNvPr id="301" name="Picture 30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8086" y="1719051"/>
              <a:ext cx="574854" cy="574854"/>
            </a:xfrm>
            <a:prstGeom prst="rect">
              <a:avLst/>
            </a:prstGeom>
          </p:spPr>
        </p:pic>
      </p:grpSp>
      <p:pic>
        <p:nvPicPr>
          <p:cNvPr id="289" name="Picture 288" descr="C:\Users\Kristen\Desktop\gac as of 04.20.13\Red Dog\Yammer deck\Assets\images\Enterprise Social Headshots\SCOTT.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7557" t="2188" r="7557" b="12925"/>
          <a:stretch/>
        </p:blipFill>
        <p:spPr bwMode="auto">
          <a:xfrm>
            <a:off x="3917649" y="5789595"/>
            <a:ext cx="548484" cy="548484"/>
          </a:xfrm>
          <a:prstGeom prst="ellipse">
            <a:avLst/>
          </a:prstGeom>
          <a:noFill/>
          <a:ln w="28575">
            <a:solidFill>
              <a:schemeClr val="bg1"/>
            </a:solidFill>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6063150" y="4605832"/>
            <a:ext cx="548484" cy="548484"/>
            <a:chOff x="6026064" y="4579188"/>
            <a:chExt cx="548640" cy="548640"/>
          </a:xfrm>
        </p:grpSpPr>
        <p:sp>
          <p:nvSpPr>
            <p:cNvPr id="252" name="Oval 251"/>
            <p:cNvSpPr/>
            <p:nvPr/>
          </p:nvSpPr>
          <p:spPr bwMode="auto">
            <a:xfrm>
              <a:off x="6026064" y="4579188"/>
              <a:ext cx="548640" cy="548640"/>
            </a:xfrm>
            <a:prstGeom prst="ellipse">
              <a:avLst/>
            </a:prstGeom>
            <a:solidFill>
              <a:schemeClr val="bg2">
                <a:lumMod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grpSp>
          <p:nvGrpSpPr>
            <p:cNvPr id="7" name="Group 6"/>
            <p:cNvGrpSpPr/>
            <p:nvPr/>
          </p:nvGrpSpPr>
          <p:grpSpPr>
            <a:xfrm>
              <a:off x="6104279" y="4731611"/>
              <a:ext cx="398518" cy="282146"/>
              <a:chOff x="5277451" y="4876986"/>
              <a:chExt cx="510803" cy="361643"/>
            </a:xfrm>
            <a:solidFill>
              <a:srgbClr val="7F7F7F"/>
            </a:solidFill>
          </p:grpSpPr>
          <p:sp>
            <p:nvSpPr>
              <p:cNvPr id="261" name="Freeform 59"/>
              <p:cNvSpPr>
                <a:spLocks noEditPoints="1"/>
              </p:cNvSpPr>
              <p:nvPr/>
            </p:nvSpPr>
            <p:spPr bwMode="auto">
              <a:xfrm>
                <a:off x="5277451" y="4961965"/>
                <a:ext cx="313577" cy="276664"/>
              </a:xfrm>
              <a:custGeom>
                <a:avLst/>
                <a:gdLst>
                  <a:gd name="T0" fmla="*/ 1178 w 2201"/>
                  <a:gd name="T1" fmla="*/ 2 h 1942"/>
                  <a:gd name="T2" fmla="*/ 1100 w 2201"/>
                  <a:gd name="T3" fmla="*/ 0 h 1942"/>
                  <a:gd name="T4" fmla="*/ 0 w 2201"/>
                  <a:gd name="T5" fmla="*/ 743 h 1942"/>
                  <a:gd name="T6" fmla="*/ 541 w 2201"/>
                  <a:gd name="T7" fmla="*/ 1382 h 1942"/>
                  <a:gd name="T8" fmla="*/ 371 w 2201"/>
                  <a:gd name="T9" fmla="*/ 1656 h 1942"/>
                  <a:gd name="T10" fmla="*/ 1074 w 2201"/>
                  <a:gd name="T11" fmla="*/ 1515 h 1942"/>
                  <a:gd name="T12" fmla="*/ 1095 w 2201"/>
                  <a:gd name="T13" fmla="*/ 1485 h 1942"/>
                  <a:gd name="T14" fmla="*/ 1100 w 2201"/>
                  <a:gd name="T15" fmla="*/ 1485 h 1942"/>
                  <a:gd name="T16" fmla="*/ 2106 w 2201"/>
                  <a:gd name="T17" fmla="*/ 1044 h 1942"/>
                  <a:gd name="T18" fmla="*/ 2201 w 2201"/>
                  <a:gd name="T19" fmla="*/ 743 h 1942"/>
                  <a:gd name="T20" fmla="*/ 1178 w 2201"/>
                  <a:gd name="T21" fmla="*/ 2 h 1942"/>
                  <a:gd name="T22" fmla="*/ 702 w 2201"/>
                  <a:gd name="T23" fmla="*/ 885 h 1942"/>
                  <a:gd name="T24" fmla="*/ 570 w 2201"/>
                  <a:gd name="T25" fmla="*/ 752 h 1942"/>
                  <a:gd name="T26" fmla="*/ 702 w 2201"/>
                  <a:gd name="T27" fmla="*/ 620 h 1942"/>
                  <a:gd name="T28" fmla="*/ 834 w 2201"/>
                  <a:gd name="T29" fmla="*/ 752 h 1942"/>
                  <a:gd name="T30" fmla="*/ 702 w 2201"/>
                  <a:gd name="T31" fmla="*/ 885 h 1942"/>
                  <a:gd name="T32" fmla="*/ 1090 w 2201"/>
                  <a:gd name="T33" fmla="*/ 885 h 1942"/>
                  <a:gd name="T34" fmla="*/ 958 w 2201"/>
                  <a:gd name="T35" fmla="*/ 752 h 1942"/>
                  <a:gd name="T36" fmla="*/ 1090 w 2201"/>
                  <a:gd name="T37" fmla="*/ 620 h 1942"/>
                  <a:gd name="T38" fmla="*/ 1222 w 2201"/>
                  <a:gd name="T39" fmla="*/ 752 h 1942"/>
                  <a:gd name="T40" fmla="*/ 1090 w 2201"/>
                  <a:gd name="T41" fmla="*/ 885 h 1942"/>
                  <a:gd name="T42" fmla="*/ 1478 w 2201"/>
                  <a:gd name="T43" fmla="*/ 885 h 1942"/>
                  <a:gd name="T44" fmla="*/ 1346 w 2201"/>
                  <a:gd name="T45" fmla="*/ 757 h 1942"/>
                  <a:gd name="T46" fmla="*/ 1345 w 2201"/>
                  <a:gd name="T47" fmla="*/ 752 h 1942"/>
                  <a:gd name="T48" fmla="*/ 1478 w 2201"/>
                  <a:gd name="T49" fmla="*/ 620 h 1942"/>
                  <a:gd name="T50" fmla="*/ 1610 w 2201"/>
                  <a:gd name="T51" fmla="*/ 752 h 1942"/>
                  <a:gd name="T52" fmla="*/ 1521 w 2201"/>
                  <a:gd name="T53" fmla="*/ 877 h 1942"/>
                  <a:gd name="T54" fmla="*/ 1478 w 2201"/>
                  <a:gd name="T55" fmla="*/ 885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01" h="1942">
                    <a:moveTo>
                      <a:pt x="1178" y="2"/>
                    </a:moveTo>
                    <a:cubicBezTo>
                      <a:pt x="1152" y="1"/>
                      <a:pt x="1126" y="0"/>
                      <a:pt x="1100" y="0"/>
                    </a:cubicBezTo>
                    <a:cubicBezTo>
                      <a:pt x="493" y="0"/>
                      <a:pt x="0" y="333"/>
                      <a:pt x="0" y="743"/>
                    </a:cubicBezTo>
                    <a:cubicBezTo>
                      <a:pt x="0" y="1015"/>
                      <a:pt x="217" y="1253"/>
                      <a:pt x="541" y="1382"/>
                    </a:cubicBezTo>
                    <a:cubicBezTo>
                      <a:pt x="490" y="1487"/>
                      <a:pt x="414" y="1632"/>
                      <a:pt x="371" y="1656"/>
                    </a:cubicBezTo>
                    <a:cubicBezTo>
                      <a:pt x="301" y="1696"/>
                      <a:pt x="764" y="1942"/>
                      <a:pt x="1074" y="1515"/>
                    </a:cubicBezTo>
                    <a:cubicBezTo>
                      <a:pt x="1082" y="1505"/>
                      <a:pt x="1088" y="1495"/>
                      <a:pt x="1095" y="1485"/>
                    </a:cubicBezTo>
                    <a:cubicBezTo>
                      <a:pt x="1097" y="1485"/>
                      <a:pt x="1098" y="1485"/>
                      <a:pt x="1100" y="1485"/>
                    </a:cubicBezTo>
                    <a:cubicBezTo>
                      <a:pt x="1549" y="1485"/>
                      <a:pt x="1935" y="1304"/>
                      <a:pt x="2106" y="1044"/>
                    </a:cubicBezTo>
                    <a:cubicBezTo>
                      <a:pt x="2167" y="952"/>
                      <a:pt x="2201" y="850"/>
                      <a:pt x="2201" y="743"/>
                    </a:cubicBezTo>
                    <a:cubicBezTo>
                      <a:pt x="2201" y="350"/>
                      <a:pt x="1750" y="29"/>
                      <a:pt x="1178" y="2"/>
                    </a:cubicBezTo>
                    <a:close/>
                    <a:moveTo>
                      <a:pt x="702" y="885"/>
                    </a:moveTo>
                    <a:cubicBezTo>
                      <a:pt x="629" y="885"/>
                      <a:pt x="570" y="825"/>
                      <a:pt x="570" y="752"/>
                    </a:cubicBezTo>
                    <a:cubicBezTo>
                      <a:pt x="570" y="679"/>
                      <a:pt x="629" y="620"/>
                      <a:pt x="702" y="620"/>
                    </a:cubicBezTo>
                    <a:cubicBezTo>
                      <a:pt x="775" y="620"/>
                      <a:pt x="834" y="679"/>
                      <a:pt x="834" y="752"/>
                    </a:cubicBezTo>
                    <a:cubicBezTo>
                      <a:pt x="834" y="825"/>
                      <a:pt x="775" y="885"/>
                      <a:pt x="702" y="885"/>
                    </a:cubicBezTo>
                    <a:close/>
                    <a:moveTo>
                      <a:pt x="1090" y="885"/>
                    </a:moveTo>
                    <a:cubicBezTo>
                      <a:pt x="1017" y="885"/>
                      <a:pt x="958" y="825"/>
                      <a:pt x="958" y="752"/>
                    </a:cubicBezTo>
                    <a:cubicBezTo>
                      <a:pt x="958" y="679"/>
                      <a:pt x="1017" y="620"/>
                      <a:pt x="1090" y="620"/>
                    </a:cubicBezTo>
                    <a:cubicBezTo>
                      <a:pt x="1163" y="620"/>
                      <a:pt x="1222" y="679"/>
                      <a:pt x="1222" y="752"/>
                    </a:cubicBezTo>
                    <a:cubicBezTo>
                      <a:pt x="1222" y="825"/>
                      <a:pt x="1163" y="885"/>
                      <a:pt x="1090" y="885"/>
                    </a:cubicBezTo>
                    <a:close/>
                    <a:moveTo>
                      <a:pt x="1478" y="885"/>
                    </a:moveTo>
                    <a:cubicBezTo>
                      <a:pt x="1406" y="885"/>
                      <a:pt x="1348" y="828"/>
                      <a:pt x="1346" y="757"/>
                    </a:cubicBezTo>
                    <a:cubicBezTo>
                      <a:pt x="1346" y="756"/>
                      <a:pt x="1345" y="754"/>
                      <a:pt x="1345" y="752"/>
                    </a:cubicBezTo>
                    <a:cubicBezTo>
                      <a:pt x="1345" y="679"/>
                      <a:pt x="1405" y="620"/>
                      <a:pt x="1478" y="620"/>
                    </a:cubicBezTo>
                    <a:cubicBezTo>
                      <a:pt x="1551" y="620"/>
                      <a:pt x="1610" y="679"/>
                      <a:pt x="1610" y="752"/>
                    </a:cubicBezTo>
                    <a:cubicBezTo>
                      <a:pt x="1610" y="810"/>
                      <a:pt x="1573" y="859"/>
                      <a:pt x="1521" y="877"/>
                    </a:cubicBezTo>
                    <a:cubicBezTo>
                      <a:pt x="1508" y="882"/>
                      <a:pt x="1493" y="885"/>
                      <a:pt x="1478" y="885"/>
                    </a:cubicBezTo>
                    <a:close/>
                  </a:path>
                </a:pathLst>
              </a:custGeom>
              <a:solidFill>
                <a:schemeClr val="bg1"/>
              </a:solidFill>
              <a:ln w="9525">
                <a:solidFill>
                  <a:schemeClr val="tx1"/>
                </a:solidFill>
                <a:round/>
                <a:headEnd/>
                <a:tailEnd/>
              </a:ln>
              <a:extLst/>
            </p:spPr>
            <p:txBody>
              <a:bodyPr vert="horz" wrap="square" lIns="91414" tIns="45706" rIns="91414" bIns="45706" numCol="1" anchor="t" anchorCtr="0" compatLnSpc="1">
                <a:prstTxWarp prst="textNoShape">
                  <a:avLst/>
                </a:prstTxWarp>
              </a:bodyPr>
              <a:lstStyle/>
              <a:p>
                <a:pPr defTabSz="932384"/>
                <a:endParaRPr lang="en-US" dirty="0">
                  <a:solidFill>
                    <a:srgbClr val="000000"/>
                  </a:solidFill>
                  <a:latin typeface="Segoe UI Light"/>
                </a:endParaRPr>
              </a:p>
            </p:txBody>
          </p:sp>
          <p:sp>
            <p:nvSpPr>
              <p:cNvPr id="262" name="Freeform 60"/>
              <p:cNvSpPr>
                <a:spLocks/>
              </p:cNvSpPr>
              <p:nvPr/>
            </p:nvSpPr>
            <p:spPr bwMode="auto">
              <a:xfrm>
                <a:off x="5475099" y="4876986"/>
                <a:ext cx="313155" cy="286255"/>
              </a:xfrm>
              <a:custGeom>
                <a:avLst/>
                <a:gdLst>
                  <a:gd name="T0" fmla="*/ 1639 w 2198"/>
                  <a:gd name="T1" fmla="*/ 1429 h 2009"/>
                  <a:gd name="T2" fmla="*/ 1815 w 2198"/>
                  <a:gd name="T3" fmla="*/ 1713 h 2009"/>
                  <a:gd name="T4" fmla="*/ 1087 w 2198"/>
                  <a:gd name="T5" fmla="*/ 1567 h 2009"/>
                  <a:gd name="T6" fmla="*/ 1066 w 2198"/>
                  <a:gd name="T7" fmla="*/ 1536 h 2009"/>
                  <a:gd name="T8" fmla="*/ 1060 w 2198"/>
                  <a:gd name="T9" fmla="*/ 1536 h 2009"/>
                  <a:gd name="T10" fmla="*/ 929 w 2198"/>
                  <a:gd name="T11" fmla="*/ 1531 h 2009"/>
                  <a:gd name="T12" fmla="*/ 1023 w 2198"/>
                  <a:gd name="T13" fmla="*/ 1230 h 2009"/>
                  <a:gd name="T14" fmla="*/ 0 w 2198"/>
                  <a:gd name="T15" fmla="*/ 489 h 2009"/>
                  <a:gd name="T16" fmla="*/ 1060 w 2198"/>
                  <a:gd name="T17" fmla="*/ 0 h 2009"/>
                  <a:gd name="T18" fmla="*/ 2198 w 2198"/>
                  <a:gd name="T19" fmla="*/ 768 h 2009"/>
                  <a:gd name="T20" fmla="*/ 1639 w 2198"/>
                  <a:gd name="T21" fmla="*/ 1429 h 2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8" h="2009">
                    <a:moveTo>
                      <a:pt x="1639" y="1429"/>
                    </a:moveTo>
                    <a:cubicBezTo>
                      <a:pt x="1692" y="1538"/>
                      <a:pt x="1770" y="1687"/>
                      <a:pt x="1815" y="1713"/>
                    </a:cubicBezTo>
                    <a:cubicBezTo>
                      <a:pt x="1886" y="1754"/>
                      <a:pt x="1408" y="2009"/>
                      <a:pt x="1087" y="1567"/>
                    </a:cubicBezTo>
                    <a:cubicBezTo>
                      <a:pt x="1080" y="1556"/>
                      <a:pt x="1073" y="1546"/>
                      <a:pt x="1066" y="1536"/>
                    </a:cubicBezTo>
                    <a:cubicBezTo>
                      <a:pt x="1064" y="1536"/>
                      <a:pt x="1062" y="1536"/>
                      <a:pt x="1060" y="1536"/>
                    </a:cubicBezTo>
                    <a:cubicBezTo>
                      <a:pt x="1016" y="1536"/>
                      <a:pt x="972" y="1534"/>
                      <a:pt x="929" y="1531"/>
                    </a:cubicBezTo>
                    <a:cubicBezTo>
                      <a:pt x="989" y="1439"/>
                      <a:pt x="1023" y="1337"/>
                      <a:pt x="1023" y="1230"/>
                    </a:cubicBezTo>
                    <a:cubicBezTo>
                      <a:pt x="1023" y="837"/>
                      <a:pt x="572" y="516"/>
                      <a:pt x="0" y="489"/>
                    </a:cubicBezTo>
                    <a:cubicBezTo>
                      <a:pt x="166" y="203"/>
                      <a:pt x="578" y="0"/>
                      <a:pt x="1060" y="0"/>
                    </a:cubicBezTo>
                    <a:cubicBezTo>
                      <a:pt x="1689" y="0"/>
                      <a:pt x="2198" y="344"/>
                      <a:pt x="2198" y="768"/>
                    </a:cubicBezTo>
                    <a:cubicBezTo>
                      <a:pt x="2198" y="1050"/>
                      <a:pt x="1974" y="1296"/>
                      <a:pt x="1639" y="1429"/>
                    </a:cubicBezTo>
                    <a:close/>
                  </a:path>
                </a:pathLst>
              </a:custGeom>
              <a:solidFill>
                <a:schemeClr val="bg1"/>
              </a:solidFill>
              <a:ln w="9525">
                <a:solidFill>
                  <a:schemeClr val="tx1"/>
                </a:solidFill>
                <a:round/>
                <a:headEnd/>
                <a:tailEnd/>
              </a:ln>
              <a:extLst/>
            </p:spPr>
            <p:txBody>
              <a:bodyPr vert="horz" wrap="square" lIns="91414" tIns="45706" rIns="91414" bIns="45706" numCol="1" anchor="t" anchorCtr="0" compatLnSpc="1">
                <a:prstTxWarp prst="textNoShape">
                  <a:avLst/>
                </a:prstTxWarp>
              </a:bodyPr>
              <a:lstStyle/>
              <a:p>
                <a:pPr defTabSz="932384"/>
                <a:endParaRPr lang="en-US" dirty="0">
                  <a:solidFill>
                    <a:srgbClr val="000000"/>
                  </a:solidFill>
                  <a:latin typeface="Segoe UI Light"/>
                </a:endParaRPr>
              </a:p>
            </p:txBody>
          </p:sp>
        </p:grpSp>
      </p:grpSp>
      <p:pic>
        <p:nvPicPr>
          <p:cNvPr id="290" name="Picture 5" descr="C:\Users\Kristen\Desktop\gac as of 04.20.13\Red Dog\Yammer deck\Assets\images\Enterprise Social Headshots\LUISA.pn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12432" t="12432" r="9747" b="9747"/>
          <a:stretch/>
        </p:blipFill>
        <p:spPr bwMode="auto">
          <a:xfrm>
            <a:off x="8731594" y="5015131"/>
            <a:ext cx="548484" cy="548484"/>
          </a:xfrm>
          <a:prstGeom prst="ellipse">
            <a:avLst/>
          </a:prstGeom>
          <a:noFill/>
          <a:ln w="28575">
            <a:solidFill>
              <a:schemeClr val="bg1"/>
            </a:solidFill>
          </a:ln>
          <a:extLst>
            <a:ext uri="{909E8E84-426E-40DD-AFC4-6F175D3DCCD1}">
              <a14:hiddenFill xmlns:a14="http://schemas.microsoft.com/office/drawing/2010/main">
                <a:solidFill>
                  <a:srgbClr val="FFFFFF"/>
                </a:solidFill>
              </a14:hiddenFill>
            </a:ext>
          </a:extLst>
        </p:spPr>
      </p:pic>
      <p:grpSp>
        <p:nvGrpSpPr>
          <p:cNvPr id="293" name="Group 292"/>
          <p:cNvGrpSpPr/>
          <p:nvPr/>
        </p:nvGrpSpPr>
        <p:grpSpPr>
          <a:xfrm>
            <a:off x="10373867" y="3919431"/>
            <a:ext cx="548484" cy="548484"/>
            <a:chOff x="6026064" y="4579188"/>
            <a:chExt cx="548640" cy="548640"/>
          </a:xfrm>
        </p:grpSpPr>
        <p:sp>
          <p:nvSpPr>
            <p:cNvPr id="294" name="Oval 293"/>
            <p:cNvSpPr/>
            <p:nvPr/>
          </p:nvSpPr>
          <p:spPr bwMode="auto">
            <a:xfrm>
              <a:off x="6026064" y="4579188"/>
              <a:ext cx="548640" cy="548640"/>
            </a:xfrm>
            <a:prstGeom prst="ellipse">
              <a:avLst/>
            </a:prstGeom>
            <a:solidFill>
              <a:schemeClr val="bg2">
                <a:lumMod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grpSp>
          <p:nvGrpSpPr>
            <p:cNvPr id="295" name="Group 294"/>
            <p:cNvGrpSpPr/>
            <p:nvPr/>
          </p:nvGrpSpPr>
          <p:grpSpPr>
            <a:xfrm>
              <a:off x="6104279" y="4731611"/>
              <a:ext cx="398518" cy="282146"/>
              <a:chOff x="5277451" y="4876986"/>
              <a:chExt cx="510803" cy="361643"/>
            </a:xfrm>
            <a:solidFill>
              <a:srgbClr val="7F7F7F"/>
            </a:solidFill>
          </p:grpSpPr>
          <p:sp>
            <p:nvSpPr>
              <p:cNvPr id="296" name="Freeform 59"/>
              <p:cNvSpPr>
                <a:spLocks noEditPoints="1"/>
              </p:cNvSpPr>
              <p:nvPr/>
            </p:nvSpPr>
            <p:spPr bwMode="auto">
              <a:xfrm>
                <a:off x="5277451" y="4961965"/>
                <a:ext cx="313577" cy="276664"/>
              </a:xfrm>
              <a:custGeom>
                <a:avLst/>
                <a:gdLst>
                  <a:gd name="T0" fmla="*/ 1178 w 2201"/>
                  <a:gd name="T1" fmla="*/ 2 h 1942"/>
                  <a:gd name="T2" fmla="*/ 1100 w 2201"/>
                  <a:gd name="T3" fmla="*/ 0 h 1942"/>
                  <a:gd name="T4" fmla="*/ 0 w 2201"/>
                  <a:gd name="T5" fmla="*/ 743 h 1942"/>
                  <a:gd name="T6" fmla="*/ 541 w 2201"/>
                  <a:gd name="T7" fmla="*/ 1382 h 1942"/>
                  <a:gd name="T8" fmla="*/ 371 w 2201"/>
                  <a:gd name="T9" fmla="*/ 1656 h 1942"/>
                  <a:gd name="T10" fmla="*/ 1074 w 2201"/>
                  <a:gd name="T11" fmla="*/ 1515 h 1942"/>
                  <a:gd name="T12" fmla="*/ 1095 w 2201"/>
                  <a:gd name="T13" fmla="*/ 1485 h 1942"/>
                  <a:gd name="T14" fmla="*/ 1100 w 2201"/>
                  <a:gd name="T15" fmla="*/ 1485 h 1942"/>
                  <a:gd name="T16" fmla="*/ 2106 w 2201"/>
                  <a:gd name="T17" fmla="*/ 1044 h 1942"/>
                  <a:gd name="T18" fmla="*/ 2201 w 2201"/>
                  <a:gd name="T19" fmla="*/ 743 h 1942"/>
                  <a:gd name="T20" fmla="*/ 1178 w 2201"/>
                  <a:gd name="T21" fmla="*/ 2 h 1942"/>
                  <a:gd name="T22" fmla="*/ 702 w 2201"/>
                  <a:gd name="T23" fmla="*/ 885 h 1942"/>
                  <a:gd name="T24" fmla="*/ 570 w 2201"/>
                  <a:gd name="T25" fmla="*/ 752 h 1942"/>
                  <a:gd name="T26" fmla="*/ 702 w 2201"/>
                  <a:gd name="T27" fmla="*/ 620 h 1942"/>
                  <a:gd name="T28" fmla="*/ 834 w 2201"/>
                  <a:gd name="T29" fmla="*/ 752 h 1942"/>
                  <a:gd name="T30" fmla="*/ 702 w 2201"/>
                  <a:gd name="T31" fmla="*/ 885 h 1942"/>
                  <a:gd name="T32" fmla="*/ 1090 w 2201"/>
                  <a:gd name="T33" fmla="*/ 885 h 1942"/>
                  <a:gd name="T34" fmla="*/ 958 w 2201"/>
                  <a:gd name="T35" fmla="*/ 752 h 1942"/>
                  <a:gd name="T36" fmla="*/ 1090 w 2201"/>
                  <a:gd name="T37" fmla="*/ 620 h 1942"/>
                  <a:gd name="T38" fmla="*/ 1222 w 2201"/>
                  <a:gd name="T39" fmla="*/ 752 h 1942"/>
                  <a:gd name="T40" fmla="*/ 1090 w 2201"/>
                  <a:gd name="T41" fmla="*/ 885 h 1942"/>
                  <a:gd name="T42" fmla="*/ 1478 w 2201"/>
                  <a:gd name="T43" fmla="*/ 885 h 1942"/>
                  <a:gd name="T44" fmla="*/ 1346 w 2201"/>
                  <a:gd name="T45" fmla="*/ 757 h 1942"/>
                  <a:gd name="T46" fmla="*/ 1345 w 2201"/>
                  <a:gd name="T47" fmla="*/ 752 h 1942"/>
                  <a:gd name="T48" fmla="*/ 1478 w 2201"/>
                  <a:gd name="T49" fmla="*/ 620 h 1942"/>
                  <a:gd name="T50" fmla="*/ 1610 w 2201"/>
                  <a:gd name="T51" fmla="*/ 752 h 1942"/>
                  <a:gd name="T52" fmla="*/ 1521 w 2201"/>
                  <a:gd name="T53" fmla="*/ 877 h 1942"/>
                  <a:gd name="T54" fmla="*/ 1478 w 2201"/>
                  <a:gd name="T55" fmla="*/ 885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01" h="1942">
                    <a:moveTo>
                      <a:pt x="1178" y="2"/>
                    </a:moveTo>
                    <a:cubicBezTo>
                      <a:pt x="1152" y="1"/>
                      <a:pt x="1126" y="0"/>
                      <a:pt x="1100" y="0"/>
                    </a:cubicBezTo>
                    <a:cubicBezTo>
                      <a:pt x="493" y="0"/>
                      <a:pt x="0" y="333"/>
                      <a:pt x="0" y="743"/>
                    </a:cubicBezTo>
                    <a:cubicBezTo>
                      <a:pt x="0" y="1015"/>
                      <a:pt x="217" y="1253"/>
                      <a:pt x="541" y="1382"/>
                    </a:cubicBezTo>
                    <a:cubicBezTo>
                      <a:pt x="490" y="1487"/>
                      <a:pt x="414" y="1632"/>
                      <a:pt x="371" y="1656"/>
                    </a:cubicBezTo>
                    <a:cubicBezTo>
                      <a:pt x="301" y="1696"/>
                      <a:pt x="764" y="1942"/>
                      <a:pt x="1074" y="1515"/>
                    </a:cubicBezTo>
                    <a:cubicBezTo>
                      <a:pt x="1082" y="1505"/>
                      <a:pt x="1088" y="1495"/>
                      <a:pt x="1095" y="1485"/>
                    </a:cubicBezTo>
                    <a:cubicBezTo>
                      <a:pt x="1097" y="1485"/>
                      <a:pt x="1098" y="1485"/>
                      <a:pt x="1100" y="1485"/>
                    </a:cubicBezTo>
                    <a:cubicBezTo>
                      <a:pt x="1549" y="1485"/>
                      <a:pt x="1935" y="1304"/>
                      <a:pt x="2106" y="1044"/>
                    </a:cubicBezTo>
                    <a:cubicBezTo>
                      <a:pt x="2167" y="952"/>
                      <a:pt x="2201" y="850"/>
                      <a:pt x="2201" y="743"/>
                    </a:cubicBezTo>
                    <a:cubicBezTo>
                      <a:pt x="2201" y="350"/>
                      <a:pt x="1750" y="29"/>
                      <a:pt x="1178" y="2"/>
                    </a:cubicBezTo>
                    <a:close/>
                    <a:moveTo>
                      <a:pt x="702" y="885"/>
                    </a:moveTo>
                    <a:cubicBezTo>
                      <a:pt x="629" y="885"/>
                      <a:pt x="570" y="825"/>
                      <a:pt x="570" y="752"/>
                    </a:cubicBezTo>
                    <a:cubicBezTo>
                      <a:pt x="570" y="679"/>
                      <a:pt x="629" y="620"/>
                      <a:pt x="702" y="620"/>
                    </a:cubicBezTo>
                    <a:cubicBezTo>
                      <a:pt x="775" y="620"/>
                      <a:pt x="834" y="679"/>
                      <a:pt x="834" y="752"/>
                    </a:cubicBezTo>
                    <a:cubicBezTo>
                      <a:pt x="834" y="825"/>
                      <a:pt x="775" y="885"/>
                      <a:pt x="702" y="885"/>
                    </a:cubicBezTo>
                    <a:close/>
                    <a:moveTo>
                      <a:pt x="1090" y="885"/>
                    </a:moveTo>
                    <a:cubicBezTo>
                      <a:pt x="1017" y="885"/>
                      <a:pt x="958" y="825"/>
                      <a:pt x="958" y="752"/>
                    </a:cubicBezTo>
                    <a:cubicBezTo>
                      <a:pt x="958" y="679"/>
                      <a:pt x="1017" y="620"/>
                      <a:pt x="1090" y="620"/>
                    </a:cubicBezTo>
                    <a:cubicBezTo>
                      <a:pt x="1163" y="620"/>
                      <a:pt x="1222" y="679"/>
                      <a:pt x="1222" y="752"/>
                    </a:cubicBezTo>
                    <a:cubicBezTo>
                      <a:pt x="1222" y="825"/>
                      <a:pt x="1163" y="885"/>
                      <a:pt x="1090" y="885"/>
                    </a:cubicBezTo>
                    <a:close/>
                    <a:moveTo>
                      <a:pt x="1478" y="885"/>
                    </a:moveTo>
                    <a:cubicBezTo>
                      <a:pt x="1406" y="885"/>
                      <a:pt x="1348" y="828"/>
                      <a:pt x="1346" y="757"/>
                    </a:cubicBezTo>
                    <a:cubicBezTo>
                      <a:pt x="1346" y="756"/>
                      <a:pt x="1345" y="754"/>
                      <a:pt x="1345" y="752"/>
                    </a:cubicBezTo>
                    <a:cubicBezTo>
                      <a:pt x="1345" y="679"/>
                      <a:pt x="1405" y="620"/>
                      <a:pt x="1478" y="620"/>
                    </a:cubicBezTo>
                    <a:cubicBezTo>
                      <a:pt x="1551" y="620"/>
                      <a:pt x="1610" y="679"/>
                      <a:pt x="1610" y="752"/>
                    </a:cubicBezTo>
                    <a:cubicBezTo>
                      <a:pt x="1610" y="810"/>
                      <a:pt x="1573" y="859"/>
                      <a:pt x="1521" y="877"/>
                    </a:cubicBezTo>
                    <a:cubicBezTo>
                      <a:pt x="1508" y="882"/>
                      <a:pt x="1493" y="885"/>
                      <a:pt x="1478" y="885"/>
                    </a:cubicBezTo>
                    <a:close/>
                  </a:path>
                </a:pathLst>
              </a:custGeom>
              <a:solidFill>
                <a:schemeClr val="bg1"/>
              </a:solidFill>
              <a:ln w="9525">
                <a:solidFill>
                  <a:schemeClr val="tx1"/>
                </a:solidFill>
                <a:round/>
                <a:headEnd/>
                <a:tailEnd/>
              </a:ln>
              <a:extLst/>
            </p:spPr>
            <p:txBody>
              <a:bodyPr vert="horz" wrap="square" lIns="91414" tIns="45706" rIns="91414" bIns="45706" numCol="1" anchor="t" anchorCtr="0" compatLnSpc="1">
                <a:prstTxWarp prst="textNoShape">
                  <a:avLst/>
                </a:prstTxWarp>
              </a:bodyPr>
              <a:lstStyle/>
              <a:p>
                <a:pPr defTabSz="932384"/>
                <a:endParaRPr lang="en-US" dirty="0">
                  <a:solidFill>
                    <a:srgbClr val="000000"/>
                  </a:solidFill>
                  <a:latin typeface="Segoe UI Light"/>
                </a:endParaRPr>
              </a:p>
            </p:txBody>
          </p:sp>
          <p:sp>
            <p:nvSpPr>
              <p:cNvPr id="297" name="Freeform 60"/>
              <p:cNvSpPr>
                <a:spLocks/>
              </p:cNvSpPr>
              <p:nvPr/>
            </p:nvSpPr>
            <p:spPr bwMode="auto">
              <a:xfrm>
                <a:off x="5475099" y="4876986"/>
                <a:ext cx="313155" cy="286255"/>
              </a:xfrm>
              <a:custGeom>
                <a:avLst/>
                <a:gdLst>
                  <a:gd name="T0" fmla="*/ 1639 w 2198"/>
                  <a:gd name="T1" fmla="*/ 1429 h 2009"/>
                  <a:gd name="T2" fmla="*/ 1815 w 2198"/>
                  <a:gd name="T3" fmla="*/ 1713 h 2009"/>
                  <a:gd name="T4" fmla="*/ 1087 w 2198"/>
                  <a:gd name="T5" fmla="*/ 1567 h 2009"/>
                  <a:gd name="T6" fmla="*/ 1066 w 2198"/>
                  <a:gd name="T7" fmla="*/ 1536 h 2009"/>
                  <a:gd name="T8" fmla="*/ 1060 w 2198"/>
                  <a:gd name="T9" fmla="*/ 1536 h 2009"/>
                  <a:gd name="T10" fmla="*/ 929 w 2198"/>
                  <a:gd name="T11" fmla="*/ 1531 h 2009"/>
                  <a:gd name="T12" fmla="*/ 1023 w 2198"/>
                  <a:gd name="T13" fmla="*/ 1230 h 2009"/>
                  <a:gd name="T14" fmla="*/ 0 w 2198"/>
                  <a:gd name="T15" fmla="*/ 489 h 2009"/>
                  <a:gd name="T16" fmla="*/ 1060 w 2198"/>
                  <a:gd name="T17" fmla="*/ 0 h 2009"/>
                  <a:gd name="T18" fmla="*/ 2198 w 2198"/>
                  <a:gd name="T19" fmla="*/ 768 h 2009"/>
                  <a:gd name="T20" fmla="*/ 1639 w 2198"/>
                  <a:gd name="T21" fmla="*/ 1429 h 2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8" h="2009">
                    <a:moveTo>
                      <a:pt x="1639" y="1429"/>
                    </a:moveTo>
                    <a:cubicBezTo>
                      <a:pt x="1692" y="1538"/>
                      <a:pt x="1770" y="1687"/>
                      <a:pt x="1815" y="1713"/>
                    </a:cubicBezTo>
                    <a:cubicBezTo>
                      <a:pt x="1886" y="1754"/>
                      <a:pt x="1408" y="2009"/>
                      <a:pt x="1087" y="1567"/>
                    </a:cubicBezTo>
                    <a:cubicBezTo>
                      <a:pt x="1080" y="1556"/>
                      <a:pt x="1073" y="1546"/>
                      <a:pt x="1066" y="1536"/>
                    </a:cubicBezTo>
                    <a:cubicBezTo>
                      <a:pt x="1064" y="1536"/>
                      <a:pt x="1062" y="1536"/>
                      <a:pt x="1060" y="1536"/>
                    </a:cubicBezTo>
                    <a:cubicBezTo>
                      <a:pt x="1016" y="1536"/>
                      <a:pt x="972" y="1534"/>
                      <a:pt x="929" y="1531"/>
                    </a:cubicBezTo>
                    <a:cubicBezTo>
                      <a:pt x="989" y="1439"/>
                      <a:pt x="1023" y="1337"/>
                      <a:pt x="1023" y="1230"/>
                    </a:cubicBezTo>
                    <a:cubicBezTo>
                      <a:pt x="1023" y="837"/>
                      <a:pt x="572" y="516"/>
                      <a:pt x="0" y="489"/>
                    </a:cubicBezTo>
                    <a:cubicBezTo>
                      <a:pt x="166" y="203"/>
                      <a:pt x="578" y="0"/>
                      <a:pt x="1060" y="0"/>
                    </a:cubicBezTo>
                    <a:cubicBezTo>
                      <a:pt x="1689" y="0"/>
                      <a:pt x="2198" y="344"/>
                      <a:pt x="2198" y="768"/>
                    </a:cubicBezTo>
                    <a:cubicBezTo>
                      <a:pt x="2198" y="1050"/>
                      <a:pt x="1974" y="1296"/>
                      <a:pt x="1639" y="1429"/>
                    </a:cubicBezTo>
                    <a:close/>
                  </a:path>
                </a:pathLst>
              </a:custGeom>
              <a:solidFill>
                <a:schemeClr val="bg1"/>
              </a:solidFill>
              <a:ln w="9525">
                <a:solidFill>
                  <a:schemeClr val="tx1"/>
                </a:solidFill>
                <a:round/>
                <a:headEnd/>
                <a:tailEnd/>
              </a:ln>
              <a:extLst/>
            </p:spPr>
            <p:txBody>
              <a:bodyPr vert="horz" wrap="square" lIns="91414" tIns="45706" rIns="91414" bIns="45706" numCol="1" anchor="t" anchorCtr="0" compatLnSpc="1">
                <a:prstTxWarp prst="textNoShape">
                  <a:avLst/>
                </a:prstTxWarp>
              </a:bodyPr>
              <a:lstStyle/>
              <a:p>
                <a:pPr defTabSz="932384"/>
                <a:endParaRPr lang="en-US" dirty="0">
                  <a:solidFill>
                    <a:srgbClr val="000000"/>
                  </a:solidFill>
                  <a:latin typeface="Segoe UI Light"/>
                </a:endParaRPr>
              </a:p>
            </p:txBody>
          </p:sp>
        </p:grpSp>
      </p:grpSp>
      <p:pic>
        <p:nvPicPr>
          <p:cNvPr id="292" name="Picture 291"/>
          <p:cNvPicPr>
            <a:picLocks noChangeAspect="1"/>
          </p:cNvPicPr>
          <p:nvPr/>
        </p:nvPicPr>
        <p:blipFill rotWithShape="1">
          <a:blip r:embed="rId11" cstate="screen">
            <a:extLst>
              <a:ext uri="{28A0092B-C50C-407E-A947-70E740481C1C}">
                <a14:useLocalDpi xmlns:a14="http://schemas.microsoft.com/office/drawing/2010/main"/>
              </a:ext>
            </a:extLst>
          </a:blip>
          <a:srcRect l="15327" r="11133" b="26460"/>
          <a:stretch/>
        </p:blipFill>
        <p:spPr>
          <a:xfrm>
            <a:off x="11044101" y="2167392"/>
            <a:ext cx="548484" cy="548484"/>
          </a:xfrm>
          <a:prstGeom prst="ellipse">
            <a:avLst/>
          </a:prstGeom>
          <a:noFill/>
          <a:ln w="28575">
            <a:solidFill>
              <a:schemeClr val="bg1"/>
            </a:solidFill>
          </a:ln>
        </p:spPr>
      </p:pic>
      <p:grpSp>
        <p:nvGrpSpPr>
          <p:cNvPr id="11" name="Group 10"/>
          <p:cNvGrpSpPr/>
          <p:nvPr/>
        </p:nvGrpSpPr>
        <p:grpSpPr>
          <a:xfrm>
            <a:off x="8390205" y="1487603"/>
            <a:ext cx="548484" cy="548484"/>
            <a:chOff x="8343206" y="1467859"/>
            <a:chExt cx="548640" cy="548640"/>
          </a:xfrm>
        </p:grpSpPr>
        <p:sp>
          <p:nvSpPr>
            <p:cNvPr id="217" name="Oval 216"/>
            <p:cNvSpPr/>
            <p:nvPr/>
          </p:nvSpPr>
          <p:spPr bwMode="auto">
            <a:xfrm>
              <a:off x="8498536" y="1630746"/>
              <a:ext cx="237980" cy="237980"/>
            </a:xfrm>
            <a:prstGeom prst="ellipse">
              <a:avLst/>
            </a:prstGeom>
            <a:solidFill>
              <a:schemeClr val="tx1">
                <a:lumMod val="65000"/>
                <a:lumOff val="35000"/>
              </a:schemeClr>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264" name="Oval 263"/>
            <p:cNvSpPr/>
            <p:nvPr/>
          </p:nvSpPr>
          <p:spPr bwMode="auto">
            <a:xfrm>
              <a:off x="8343206" y="1467859"/>
              <a:ext cx="548640" cy="548640"/>
            </a:xfrm>
            <a:prstGeom prst="ellipse">
              <a:avLst/>
            </a:prstGeom>
            <a:solidFill>
              <a:schemeClr val="bg2">
                <a:lumMod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pic>
          <p:nvPicPr>
            <p:cNvPr id="260" name="Picture 2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46252" y="1576332"/>
              <a:ext cx="342547" cy="342547"/>
            </a:xfrm>
            <a:prstGeom prst="rect">
              <a:avLst/>
            </a:prstGeom>
            <a:ln>
              <a:solidFill>
                <a:schemeClr val="tx1"/>
              </a:solidFill>
            </a:ln>
          </p:spPr>
        </p:pic>
      </p:grpSp>
      <p:pic>
        <p:nvPicPr>
          <p:cNvPr id="240" name="Picture 2" descr="C:\Users\Kristen\Desktop\gac as of 04.20.13\Red Dog\Yammer deck\Assets\images\Enterprise Social Headshots\RYAN.pn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20728" t="12331" r="17273" b="25670"/>
          <a:stretch/>
        </p:blipFill>
        <p:spPr bwMode="auto">
          <a:xfrm>
            <a:off x="7713155" y="3288924"/>
            <a:ext cx="685606" cy="685606"/>
          </a:xfrm>
          <a:prstGeom prst="ellipse">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339" name="Oval 338"/>
          <p:cNvSpPr/>
          <p:nvPr/>
        </p:nvSpPr>
        <p:spPr bwMode="auto">
          <a:xfrm>
            <a:off x="1691703" y="3421237"/>
            <a:ext cx="548484" cy="548484"/>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r>
              <a:rPr lang="es-CO" sz="3198" b="1" dirty="0">
                <a:gradFill>
                  <a:gsLst>
                    <a:gs pos="0">
                      <a:srgbClr val="FFFFFF"/>
                    </a:gs>
                    <a:gs pos="100000">
                      <a:srgbClr val="FFFFFF"/>
                    </a:gs>
                  </a:gsLst>
                  <a:lin ang="5400000" scaled="0"/>
                </a:gradFill>
                <a:latin typeface="Segoe UI Light"/>
              </a:rPr>
              <a:t>!</a:t>
            </a:r>
            <a:endParaRPr lang="en-US" sz="3198" b="1" dirty="0">
              <a:gradFill>
                <a:gsLst>
                  <a:gs pos="0">
                    <a:srgbClr val="FFFFFF"/>
                  </a:gs>
                  <a:gs pos="100000">
                    <a:srgbClr val="FFFFFF"/>
                  </a:gs>
                </a:gsLst>
                <a:lin ang="5400000" scaled="0"/>
              </a:gradFill>
              <a:latin typeface="Segoe UI Light"/>
            </a:endParaRPr>
          </a:p>
        </p:txBody>
      </p:sp>
      <p:grpSp>
        <p:nvGrpSpPr>
          <p:cNvPr id="4" name="Group 3"/>
          <p:cNvGrpSpPr/>
          <p:nvPr/>
        </p:nvGrpSpPr>
        <p:grpSpPr>
          <a:xfrm>
            <a:off x="7460564" y="2762544"/>
            <a:ext cx="548484" cy="548484"/>
            <a:chOff x="9037637" y="2755229"/>
            <a:chExt cx="365760" cy="365760"/>
          </a:xfrm>
        </p:grpSpPr>
        <p:sp>
          <p:nvSpPr>
            <p:cNvPr id="196" name="Oval 195"/>
            <p:cNvSpPr/>
            <p:nvPr/>
          </p:nvSpPr>
          <p:spPr bwMode="auto">
            <a:xfrm>
              <a:off x="9037637" y="2755229"/>
              <a:ext cx="365760" cy="365760"/>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89199" y="2806791"/>
              <a:ext cx="262635" cy="262635"/>
            </a:xfrm>
            <a:prstGeom prst="rect">
              <a:avLst/>
            </a:prstGeom>
          </p:spPr>
        </p:pic>
      </p:grpSp>
      <p:grpSp>
        <p:nvGrpSpPr>
          <p:cNvPr id="3" name="Group 2"/>
          <p:cNvGrpSpPr/>
          <p:nvPr/>
        </p:nvGrpSpPr>
        <p:grpSpPr>
          <a:xfrm>
            <a:off x="11085620" y="1434894"/>
            <a:ext cx="548484" cy="548483"/>
            <a:chOff x="10700435" y="1530095"/>
            <a:chExt cx="548640" cy="548639"/>
          </a:xfrm>
        </p:grpSpPr>
        <p:sp>
          <p:nvSpPr>
            <p:cNvPr id="337" name="Oval 336"/>
            <p:cNvSpPr/>
            <p:nvPr/>
          </p:nvSpPr>
          <p:spPr bwMode="auto">
            <a:xfrm>
              <a:off x="10700435" y="1530095"/>
              <a:ext cx="548640" cy="548639"/>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170" name="Freeform 6"/>
            <p:cNvSpPr>
              <a:spLocks/>
            </p:cNvSpPr>
            <p:nvPr/>
          </p:nvSpPr>
          <p:spPr bwMode="auto">
            <a:xfrm rot="21342900">
              <a:off x="10850499" y="1696881"/>
              <a:ext cx="268712" cy="248064"/>
            </a:xfrm>
            <a:custGeom>
              <a:avLst/>
              <a:gdLst>
                <a:gd name="T0" fmla="*/ 3690 w 3904"/>
                <a:gd name="T1" fmla="*/ 761 h 3604"/>
                <a:gd name="T2" fmla="*/ 3305 w 3904"/>
                <a:gd name="T3" fmla="*/ 1319 h 3604"/>
                <a:gd name="T4" fmla="*/ 2974 w 3904"/>
                <a:gd name="T5" fmla="*/ 1798 h 3604"/>
                <a:gd name="T6" fmla="*/ 2693 w 3904"/>
                <a:gd name="T7" fmla="*/ 2205 h 3604"/>
                <a:gd name="T8" fmla="*/ 2457 w 3904"/>
                <a:gd name="T9" fmla="*/ 2546 h 3604"/>
                <a:gd name="T10" fmla="*/ 2264 w 3904"/>
                <a:gd name="T11" fmla="*/ 2826 h 3604"/>
                <a:gd name="T12" fmla="*/ 2108 w 3904"/>
                <a:gd name="T13" fmla="*/ 3053 h 3604"/>
                <a:gd name="T14" fmla="*/ 1986 w 3904"/>
                <a:gd name="T15" fmla="*/ 3230 h 3604"/>
                <a:gd name="T16" fmla="*/ 1892 w 3904"/>
                <a:gd name="T17" fmla="*/ 3364 h 3604"/>
                <a:gd name="T18" fmla="*/ 1824 w 3904"/>
                <a:gd name="T19" fmla="*/ 3462 h 3604"/>
                <a:gd name="T20" fmla="*/ 1779 w 3904"/>
                <a:gd name="T21" fmla="*/ 3529 h 3604"/>
                <a:gd name="T22" fmla="*/ 1750 w 3904"/>
                <a:gd name="T23" fmla="*/ 3571 h 3604"/>
                <a:gd name="T24" fmla="*/ 1734 w 3904"/>
                <a:gd name="T25" fmla="*/ 3593 h 3604"/>
                <a:gd name="T26" fmla="*/ 1728 w 3904"/>
                <a:gd name="T27" fmla="*/ 3603 h 3604"/>
                <a:gd name="T28" fmla="*/ 1727 w 3904"/>
                <a:gd name="T29" fmla="*/ 3604 h 3604"/>
                <a:gd name="T30" fmla="*/ 1404 w 3904"/>
                <a:gd name="T31" fmla="*/ 3337 h 3604"/>
                <a:gd name="T32" fmla="*/ 1040 w 3904"/>
                <a:gd name="T33" fmla="*/ 3037 h 3604"/>
                <a:gd name="T34" fmla="*/ 744 w 3904"/>
                <a:gd name="T35" fmla="*/ 2793 h 3604"/>
                <a:gd name="T36" fmla="*/ 512 w 3904"/>
                <a:gd name="T37" fmla="*/ 2601 h 3604"/>
                <a:gd name="T38" fmla="*/ 333 w 3904"/>
                <a:gd name="T39" fmla="*/ 2453 h 3604"/>
                <a:gd name="T40" fmla="*/ 202 w 3904"/>
                <a:gd name="T41" fmla="*/ 2345 h 3604"/>
                <a:gd name="T42" fmla="*/ 110 w 3904"/>
                <a:gd name="T43" fmla="*/ 2269 h 3604"/>
                <a:gd name="T44" fmla="*/ 52 w 3904"/>
                <a:gd name="T45" fmla="*/ 2221 h 3604"/>
                <a:gd name="T46" fmla="*/ 19 w 3904"/>
                <a:gd name="T47" fmla="*/ 2194 h 3604"/>
                <a:gd name="T48" fmla="*/ 4 w 3904"/>
                <a:gd name="T49" fmla="*/ 2181 h 3604"/>
                <a:gd name="T50" fmla="*/ 0 w 3904"/>
                <a:gd name="T51" fmla="*/ 2177 h 3604"/>
                <a:gd name="T52" fmla="*/ 108 w 3904"/>
                <a:gd name="T53" fmla="*/ 2054 h 3604"/>
                <a:gd name="T54" fmla="*/ 279 w 3904"/>
                <a:gd name="T55" fmla="*/ 1860 h 3604"/>
                <a:gd name="T56" fmla="*/ 395 w 3904"/>
                <a:gd name="T57" fmla="*/ 1727 h 3604"/>
                <a:gd name="T58" fmla="*/ 467 w 3904"/>
                <a:gd name="T59" fmla="*/ 1644 h 3604"/>
                <a:gd name="T60" fmla="*/ 506 w 3904"/>
                <a:gd name="T61" fmla="*/ 1600 h 3604"/>
                <a:gd name="T62" fmla="*/ 523 w 3904"/>
                <a:gd name="T63" fmla="*/ 1581 h 3604"/>
                <a:gd name="T64" fmla="*/ 525 w 3904"/>
                <a:gd name="T65" fmla="*/ 1577 h 3604"/>
                <a:gd name="T66" fmla="*/ 767 w 3904"/>
                <a:gd name="T67" fmla="*/ 1784 h 3604"/>
                <a:gd name="T68" fmla="*/ 1028 w 3904"/>
                <a:gd name="T69" fmla="*/ 2007 h 3604"/>
                <a:gd name="T70" fmla="*/ 1225 w 3904"/>
                <a:gd name="T71" fmla="*/ 2176 h 3604"/>
                <a:gd name="T72" fmla="*/ 1368 w 3904"/>
                <a:gd name="T73" fmla="*/ 2300 h 3604"/>
                <a:gd name="T74" fmla="*/ 1466 w 3904"/>
                <a:gd name="T75" fmla="*/ 2384 h 3604"/>
                <a:gd name="T76" fmla="*/ 1527 w 3904"/>
                <a:gd name="T77" fmla="*/ 2436 h 3604"/>
                <a:gd name="T78" fmla="*/ 1560 w 3904"/>
                <a:gd name="T79" fmla="*/ 2464 h 3604"/>
                <a:gd name="T80" fmla="*/ 1574 w 3904"/>
                <a:gd name="T81" fmla="*/ 2476 h 3604"/>
                <a:gd name="T82" fmla="*/ 1577 w 3904"/>
                <a:gd name="T83" fmla="*/ 2479 h 3604"/>
                <a:gd name="T84" fmla="*/ 1847 w 3904"/>
                <a:gd name="T85" fmla="*/ 2073 h 3604"/>
                <a:gd name="T86" fmla="*/ 2158 w 3904"/>
                <a:gd name="T87" fmla="*/ 1606 h 3604"/>
                <a:gd name="T88" fmla="*/ 2418 w 3904"/>
                <a:gd name="T89" fmla="*/ 1214 h 3604"/>
                <a:gd name="T90" fmla="*/ 2633 w 3904"/>
                <a:gd name="T91" fmla="*/ 893 h 3604"/>
                <a:gd name="T92" fmla="*/ 2806 w 3904"/>
                <a:gd name="T93" fmla="*/ 633 h 3604"/>
                <a:gd name="T94" fmla="*/ 2942 w 3904"/>
                <a:gd name="T95" fmla="*/ 431 h 3604"/>
                <a:gd name="T96" fmla="*/ 3045 w 3904"/>
                <a:gd name="T97" fmla="*/ 275 h 3604"/>
                <a:gd name="T98" fmla="*/ 3120 w 3904"/>
                <a:gd name="T99" fmla="*/ 164 h 3604"/>
                <a:gd name="T100" fmla="*/ 3171 w 3904"/>
                <a:gd name="T101" fmla="*/ 87 h 3604"/>
                <a:gd name="T102" fmla="*/ 3203 w 3904"/>
                <a:gd name="T103" fmla="*/ 39 h 3604"/>
                <a:gd name="T104" fmla="*/ 3220 w 3904"/>
                <a:gd name="T105" fmla="*/ 13 h 3604"/>
                <a:gd name="T106" fmla="*/ 3227 w 3904"/>
                <a:gd name="T107" fmla="*/ 3 h 3604"/>
                <a:gd name="T108" fmla="*/ 3228 w 3904"/>
                <a:gd name="T109" fmla="*/ 0 h 3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04" h="3604">
                  <a:moveTo>
                    <a:pt x="3228" y="0"/>
                  </a:moveTo>
                  <a:lnTo>
                    <a:pt x="3904" y="451"/>
                  </a:lnTo>
                  <a:lnTo>
                    <a:pt x="3796" y="609"/>
                  </a:lnTo>
                  <a:lnTo>
                    <a:pt x="3690" y="761"/>
                  </a:lnTo>
                  <a:lnTo>
                    <a:pt x="3588" y="909"/>
                  </a:lnTo>
                  <a:lnTo>
                    <a:pt x="3491" y="1050"/>
                  </a:lnTo>
                  <a:lnTo>
                    <a:pt x="3396" y="1187"/>
                  </a:lnTo>
                  <a:lnTo>
                    <a:pt x="3305" y="1319"/>
                  </a:lnTo>
                  <a:lnTo>
                    <a:pt x="3217" y="1446"/>
                  </a:lnTo>
                  <a:lnTo>
                    <a:pt x="3133" y="1568"/>
                  </a:lnTo>
                  <a:lnTo>
                    <a:pt x="3053" y="1685"/>
                  </a:lnTo>
                  <a:lnTo>
                    <a:pt x="2974" y="1798"/>
                  </a:lnTo>
                  <a:lnTo>
                    <a:pt x="2900" y="1906"/>
                  </a:lnTo>
                  <a:lnTo>
                    <a:pt x="2827" y="2010"/>
                  </a:lnTo>
                  <a:lnTo>
                    <a:pt x="2759" y="2110"/>
                  </a:lnTo>
                  <a:lnTo>
                    <a:pt x="2693" y="2205"/>
                  </a:lnTo>
                  <a:lnTo>
                    <a:pt x="2629" y="2296"/>
                  </a:lnTo>
                  <a:lnTo>
                    <a:pt x="2570" y="2384"/>
                  </a:lnTo>
                  <a:lnTo>
                    <a:pt x="2512" y="2467"/>
                  </a:lnTo>
                  <a:lnTo>
                    <a:pt x="2457" y="2546"/>
                  </a:lnTo>
                  <a:lnTo>
                    <a:pt x="2405" y="2622"/>
                  </a:lnTo>
                  <a:lnTo>
                    <a:pt x="2355" y="2693"/>
                  </a:lnTo>
                  <a:lnTo>
                    <a:pt x="2308" y="2762"/>
                  </a:lnTo>
                  <a:lnTo>
                    <a:pt x="2264" y="2826"/>
                  </a:lnTo>
                  <a:lnTo>
                    <a:pt x="2222" y="2888"/>
                  </a:lnTo>
                  <a:lnTo>
                    <a:pt x="2181" y="2946"/>
                  </a:lnTo>
                  <a:lnTo>
                    <a:pt x="2143" y="3000"/>
                  </a:lnTo>
                  <a:lnTo>
                    <a:pt x="2108" y="3053"/>
                  </a:lnTo>
                  <a:lnTo>
                    <a:pt x="2075" y="3101"/>
                  </a:lnTo>
                  <a:lnTo>
                    <a:pt x="2043" y="3147"/>
                  </a:lnTo>
                  <a:lnTo>
                    <a:pt x="2013" y="3190"/>
                  </a:lnTo>
                  <a:lnTo>
                    <a:pt x="1986" y="3230"/>
                  </a:lnTo>
                  <a:lnTo>
                    <a:pt x="1960" y="3267"/>
                  </a:lnTo>
                  <a:lnTo>
                    <a:pt x="1936" y="3302"/>
                  </a:lnTo>
                  <a:lnTo>
                    <a:pt x="1913" y="3335"/>
                  </a:lnTo>
                  <a:lnTo>
                    <a:pt x="1892" y="3364"/>
                  </a:lnTo>
                  <a:lnTo>
                    <a:pt x="1873" y="3392"/>
                  </a:lnTo>
                  <a:lnTo>
                    <a:pt x="1855" y="3418"/>
                  </a:lnTo>
                  <a:lnTo>
                    <a:pt x="1840" y="3440"/>
                  </a:lnTo>
                  <a:lnTo>
                    <a:pt x="1824" y="3462"/>
                  </a:lnTo>
                  <a:lnTo>
                    <a:pt x="1811" y="3482"/>
                  </a:lnTo>
                  <a:lnTo>
                    <a:pt x="1800" y="3498"/>
                  </a:lnTo>
                  <a:lnTo>
                    <a:pt x="1789" y="3515"/>
                  </a:lnTo>
                  <a:lnTo>
                    <a:pt x="1779" y="3529"/>
                  </a:lnTo>
                  <a:lnTo>
                    <a:pt x="1770" y="3541"/>
                  </a:lnTo>
                  <a:lnTo>
                    <a:pt x="1763" y="3553"/>
                  </a:lnTo>
                  <a:lnTo>
                    <a:pt x="1756" y="3562"/>
                  </a:lnTo>
                  <a:lnTo>
                    <a:pt x="1750" y="3571"/>
                  </a:lnTo>
                  <a:lnTo>
                    <a:pt x="1745" y="3578"/>
                  </a:lnTo>
                  <a:lnTo>
                    <a:pt x="1741" y="3584"/>
                  </a:lnTo>
                  <a:lnTo>
                    <a:pt x="1738" y="3589"/>
                  </a:lnTo>
                  <a:lnTo>
                    <a:pt x="1734" y="3593"/>
                  </a:lnTo>
                  <a:lnTo>
                    <a:pt x="1732" y="3597"/>
                  </a:lnTo>
                  <a:lnTo>
                    <a:pt x="1731" y="3599"/>
                  </a:lnTo>
                  <a:lnTo>
                    <a:pt x="1730" y="3600"/>
                  </a:lnTo>
                  <a:lnTo>
                    <a:pt x="1728" y="3603"/>
                  </a:lnTo>
                  <a:lnTo>
                    <a:pt x="1727" y="3603"/>
                  </a:lnTo>
                  <a:lnTo>
                    <a:pt x="1727" y="3604"/>
                  </a:lnTo>
                  <a:lnTo>
                    <a:pt x="1727" y="3604"/>
                  </a:lnTo>
                  <a:lnTo>
                    <a:pt x="1727" y="3604"/>
                  </a:lnTo>
                  <a:lnTo>
                    <a:pt x="1727" y="3604"/>
                  </a:lnTo>
                  <a:lnTo>
                    <a:pt x="1615" y="3512"/>
                  </a:lnTo>
                  <a:lnTo>
                    <a:pt x="1507" y="3423"/>
                  </a:lnTo>
                  <a:lnTo>
                    <a:pt x="1404" y="3337"/>
                  </a:lnTo>
                  <a:lnTo>
                    <a:pt x="1306" y="3257"/>
                  </a:lnTo>
                  <a:lnTo>
                    <a:pt x="1213" y="3179"/>
                  </a:lnTo>
                  <a:lnTo>
                    <a:pt x="1124" y="3106"/>
                  </a:lnTo>
                  <a:lnTo>
                    <a:pt x="1040" y="3037"/>
                  </a:lnTo>
                  <a:lnTo>
                    <a:pt x="960" y="2971"/>
                  </a:lnTo>
                  <a:lnTo>
                    <a:pt x="884" y="2908"/>
                  </a:lnTo>
                  <a:lnTo>
                    <a:pt x="812" y="2849"/>
                  </a:lnTo>
                  <a:lnTo>
                    <a:pt x="744" y="2793"/>
                  </a:lnTo>
                  <a:lnTo>
                    <a:pt x="680" y="2741"/>
                  </a:lnTo>
                  <a:lnTo>
                    <a:pt x="621" y="2691"/>
                  </a:lnTo>
                  <a:lnTo>
                    <a:pt x="564" y="2645"/>
                  </a:lnTo>
                  <a:lnTo>
                    <a:pt x="512" y="2601"/>
                  </a:lnTo>
                  <a:lnTo>
                    <a:pt x="462" y="2559"/>
                  </a:lnTo>
                  <a:lnTo>
                    <a:pt x="416" y="2521"/>
                  </a:lnTo>
                  <a:lnTo>
                    <a:pt x="373" y="2486"/>
                  </a:lnTo>
                  <a:lnTo>
                    <a:pt x="333" y="2453"/>
                  </a:lnTo>
                  <a:lnTo>
                    <a:pt x="296" y="2423"/>
                  </a:lnTo>
                  <a:lnTo>
                    <a:pt x="262" y="2394"/>
                  </a:lnTo>
                  <a:lnTo>
                    <a:pt x="230" y="2368"/>
                  </a:lnTo>
                  <a:lnTo>
                    <a:pt x="202" y="2345"/>
                  </a:lnTo>
                  <a:lnTo>
                    <a:pt x="175" y="2323"/>
                  </a:lnTo>
                  <a:lnTo>
                    <a:pt x="152" y="2303"/>
                  </a:lnTo>
                  <a:lnTo>
                    <a:pt x="130" y="2285"/>
                  </a:lnTo>
                  <a:lnTo>
                    <a:pt x="110" y="2269"/>
                  </a:lnTo>
                  <a:lnTo>
                    <a:pt x="94" y="2254"/>
                  </a:lnTo>
                  <a:lnTo>
                    <a:pt x="77" y="2241"/>
                  </a:lnTo>
                  <a:lnTo>
                    <a:pt x="64" y="2231"/>
                  </a:lnTo>
                  <a:lnTo>
                    <a:pt x="52" y="2221"/>
                  </a:lnTo>
                  <a:lnTo>
                    <a:pt x="41" y="2212"/>
                  </a:lnTo>
                  <a:lnTo>
                    <a:pt x="33" y="2205"/>
                  </a:lnTo>
                  <a:lnTo>
                    <a:pt x="25" y="2199"/>
                  </a:lnTo>
                  <a:lnTo>
                    <a:pt x="19" y="2194"/>
                  </a:lnTo>
                  <a:lnTo>
                    <a:pt x="14" y="2189"/>
                  </a:lnTo>
                  <a:lnTo>
                    <a:pt x="9" y="2186"/>
                  </a:lnTo>
                  <a:lnTo>
                    <a:pt x="6" y="2183"/>
                  </a:lnTo>
                  <a:lnTo>
                    <a:pt x="4" y="2181"/>
                  </a:lnTo>
                  <a:lnTo>
                    <a:pt x="2" y="2180"/>
                  </a:lnTo>
                  <a:lnTo>
                    <a:pt x="1" y="2179"/>
                  </a:lnTo>
                  <a:lnTo>
                    <a:pt x="0" y="2179"/>
                  </a:lnTo>
                  <a:lnTo>
                    <a:pt x="0" y="2177"/>
                  </a:lnTo>
                  <a:lnTo>
                    <a:pt x="0" y="2177"/>
                  </a:lnTo>
                  <a:lnTo>
                    <a:pt x="0" y="2177"/>
                  </a:lnTo>
                  <a:lnTo>
                    <a:pt x="56" y="2113"/>
                  </a:lnTo>
                  <a:lnTo>
                    <a:pt x="108" y="2054"/>
                  </a:lnTo>
                  <a:lnTo>
                    <a:pt x="156" y="2000"/>
                  </a:lnTo>
                  <a:lnTo>
                    <a:pt x="200" y="1949"/>
                  </a:lnTo>
                  <a:lnTo>
                    <a:pt x="242" y="1902"/>
                  </a:lnTo>
                  <a:lnTo>
                    <a:pt x="279" y="1860"/>
                  </a:lnTo>
                  <a:lnTo>
                    <a:pt x="312" y="1822"/>
                  </a:lnTo>
                  <a:lnTo>
                    <a:pt x="343" y="1786"/>
                  </a:lnTo>
                  <a:lnTo>
                    <a:pt x="370" y="1755"/>
                  </a:lnTo>
                  <a:lnTo>
                    <a:pt x="395" y="1727"/>
                  </a:lnTo>
                  <a:lnTo>
                    <a:pt x="416" y="1702"/>
                  </a:lnTo>
                  <a:lnTo>
                    <a:pt x="435" y="1681"/>
                  </a:lnTo>
                  <a:lnTo>
                    <a:pt x="453" y="1660"/>
                  </a:lnTo>
                  <a:lnTo>
                    <a:pt x="467" y="1644"/>
                  </a:lnTo>
                  <a:lnTo>
                    <a:pt x="479" y="1630"/>
                  </a:lnTo>
                  <a:lnTo>
                    <a:pt x="490" y="1618"/>
                  </a:lnTo>
                  <a:lnTo>
                    <a:pt x="499" y="1608"/>
                  </a:lnTo>
                  <a:lnTo>
                    <a:pt x="506" y="1600"/>
                  </a:lnTo>
                  <a:lnTo>
                    <a:pt x="512" y="1593"/>
                  </a:lnTo>
                  <a:lnTo>
                    <a:pt x="517" y="1588"/>
                  </a:lnTo>
                  <a:lnTo>
                    <a:pt x="519" y="1583"/>
                  </a:lnTo>
                  <a:lnTo>
                    <a:pt x="523" y="1581"/>
                  </a:lnTo>
                  <a:lnTo>
                    <a:pt x="524" y="1579"/>
                  </a:lnTo>
                  <a:lnTo>
                    <a:pt x="525" y="1579"/>
                  </a:lnTo>
                  <a:lnTo>
                    <a:pt x="525" y="1577"/>
                  </a:lnTo>
                  <a:lnTo>
                    <a:pt x="525" y="1577"/>
                  </a:lnTo>
                  <a:lnTo>
                    <a:pt x="525" y="1577"/>
                  </a:lnTo>
                  <a:lnTo>
                    <a:pt x="611" y="1650"/>
                  </a:lnTo>
                  <a:lnTo>
                    <a:pt x="691" y="1720"/>
                  </a:lnTo>
                  <a:lnTo>
                    <a:pt x="767" y="1784"/>
                  </a:lnTo>
                  <a:lnTo>
                    <a:pt x="838" y="1845"/>
                  </a:lnTo>
                  <a:lnTo>
                    <a:pt x="906" y="1902"/>
                  </a:lnTo>
                  <a:lnTo>
                    <a:pt x="969" y="1957"/>
                  </a:lnTo>
                  <a:lnTo>
                    <a:pt x="1028" y="2007"/>
                  </a:lnTo>
                  <a:lnTo>
                    <a:pt x="1082" y="2054"/>
                  </a:lnTo>
                  <a:lnTo>
                    <a:pt x="1133" y="2098"/>
                  </a:lnTo>
                  <a:lnTo>
                    <a:pt x="1181" y="2138"/>
                  </a:lnTo>
                  <a:lnTo>
                    <a:pt x="1225" y="2176"/>
                  </a:lnTo>
                  <a:lnTo>
                    <a:pt x="1265" y="2211"/>
                  </a:lnTo>
                  <a:lnTo>
                    <a:pt x="1303" y="2243"/>
                  </a:lnTo>
                  <a:lnTo>
                    <a:pt x="1337" y="2272"/>
                  </a:lnTo>
                  <a:lnTo>
                    <a:pt x="1368" y="2300"/>
                  </a:lnTo>
                  <a:lnTo>
                    <a:pt x="1396" y="2323"/>
                  </a:lnTo>
                  <a:lnTo>
                    <a:pt x="1423" y="2346"/>
                  </a:lnTo>
                  <a:lnTo>
                    <a:pt x="1445" y="2366"/>
                  </a:lnTo>
                  <a:lnTo>
                    <a:pt x="1466" y="2384"/>
                  </a:lnTo>
                  <a:lnTo>
                    <a:pt x="1484" y="2399"/>
                  </a:lnTo>
                  <a:lnTo>
                    <a:pt x="1501" y="2413"/>
                  </a:lnTo>
                  <a:lnTo>
                    <a:pt x="1515" y="2425"/>
                  </a:lnTo>
                  <a:lnTo>
                    <a:pt x="1527" y="2436"/>
                  </a:lnTo>
                  <a:lnTo>
                    <a:pt x="1538" y="2444"/>
                  </a:lnTo>
                  <a:lnTo>
                    <a:pt x="1547" y="2453"/>
                  </a:lnTo>
                  <a:lnTo>
                    <a:pt x="1554" y="2458"/>
                  </a:lnTo>
                  <a:lnTo>
                    <a:pt x="1560" y="2464"/>
                  </a:lnTo>
                  <a:lnTo>
                    <a:pt x="1565" y="2468"/>
                  </a:lnTo>
                  <a:lnTo>
                    <a:pt x="1568" y="2472"/>
                  </a:lnTo>
                  <a:lnTo>
                    <a:pt x="1572" y="2474"/>
                  </a:lnTo>
                  <a:lnTo>
                    <a:pt x="1574" y="2476"/>
                  </a:lnTo>
                  <a:lnTo>
                    <a:pt x="1575" y="2477"/>
                  </a:lnTo>
                  <a:lnTo>
                    <a:pt x="1575" y="2477"/>
                  </a:lnTo>
                  <a:lnTo>
                    <a:pt x="1577" y="2477"/>
                  </a:lnTo>
                  <a:lnTo>
                    <a:pt x="1577" y="2479"/>
                  </a:lnTo>
                  <a:lnTo>
                    <a:pt x="1577" y="2479"/>
                  </a:lnTo>
                  <a:lnTo>
                    <a:pt x="1670" y="2337"/>
                  </a:lnTo>
                  <a:lnTo>
                    <a:pt x="1760" y="2203"/>
                  </a:lnTo>
                  <a:lnTo>
                    <a:pt x="1847" y="2073"/>
                  </a:lnTo>
                  <a:lnTo>
                    <a:pt x="1929" y="1950"/>
                  </a:lnTo>
                  <a:lnTo>
                    <a:pt x="2009" y="1830"/>
                  </a:lnTo>
                  <a:lnTo>
                    <a:pt x="2085" y="1716"/>
                  </a:lnTo>
                  <a:lnTo>
                    <a:pt x="2158" y="1606"/>
                  </a:lnTo>
                  <a:lnTo>
                    <a:pt x="2227" y="1501"/>
                  </a:lnTo>
                  <a:lnTo>
                    <a:pt x="2294" y="1402"/>
                  </a:lnTo>
                  <a:lnTo>
                    <a:pt x="2358" y="1306"/>
                  </a:lnTo>
                  <a:lnTo>
                    <a:pt x="2418" y="1214"/>
                  </a:lnTo>
                  <a:lnTo>
                    <a:pt x="2476" y="1128"/>
                  </a:lnTo>
                  <a:lnTo>
                    <a:pt x="2532" y="1046"/>
                  </a:lnTo>
                  <a:lnTo>
                    <a:pt x="2584" y="968"/>
                  </a:lnTo>
                  <a:lnTo>
                    <a:pt x="2633" y="893"/>
                  </a:lnTo>
                  <a:lnTo>
                    <a:pt x="2680" y="823"/>
                  </a:lnTo>
                  <a:lnTo>
                    <a:pt x="2724" y="756"/>
                  </a:lnTo>
                  <a:lnTo>
                    <a:pt x="2767" y="693"/>
                  </a:lnTo>
                  <a:lnTo>
                    <a:pt x="2806" y="633"/>
                  </a:lnTo>
                  <a:lnTo>
                    <a:pt x="2844" y="578"/>
                  </a:lnTo>
                  <a:lnTo>
                    <a:pt x="2878" y="525"/>
                  </a:lnTo>
                  <a:lnTo>
                    <a:pt x="2911" y="476"/>
                  </a:lnTo>
                  <a:lnTo>
                    <a:pt x="2942" y="431"/>
                  </a:lnTo>
                  <a:lnTo>
                    <a:pt x="2971" y="387"/>
                  </a:lnTo>
                  <a:lnTo>
                    <a:pt x="2997" y="348"/>
                  </a:lnTo>
                  <a:lnTo>
                    <a:pt x="3022" y="310"/>
                  </a:lnTo>
                  <a:lnTo>
                    <a:pt x="3045" y="275"/>
                  </a:lnTo>
                  <a:lnTo>
                    <a:pt x="3066" y="244"/>
                  </a:lnTo>
                  <a:lnTo>
                    <a:pt x="3086" y="215"/>
                  </a:lnTo>
                  <a:lnTo>
                    <a:pt x="3104" y="189"/>
                  </a:lnTo>
                  <a:lnTo>
                    <a:pt x="3120" y="164"/>
                  </a:lnTo>
                  <a:lnTo>
                    <a:pt x="3134" y="141"/>
                  </a:lnTo>
                  <a:lnTo>
                    <a:pt x="3147" y="121"/>
                  </a:lnTo>
                  <a:lnTo>
                    <a:pt x="3160" y="103"/>
                  </a:lnTo>
                  <a:lnTo>
                    <a:pt x="3171" y="87"/>
                  </a:lnTo>
                  <a:lnTo>
                    <a:pt x="3181" y="72"/>
                  </a:lnTo>
                  <a:lnTo>
                    <a:pt x="3189" y="59"/>
                  </a:lnTo>
                  <a:lnTo>
                    <a:pt x="3196" y="49"/>
                  </a:lnTo>
                  <a:lnTo>
                    <a:pt x="3203" y="39"/>
                  </a:lnTo>
                  <a:lnTo>
                    <a:pt x="3208" y="31"/>
                  </a:lnTo>
                  <a:lnTo>
                    <a:pt x="3213" y="24"/>
                  </a:lnTo>
                  <a:lnTo>
                    <a:pt x="3216" y="18"/>
                  </a:lnTo>
                  <a:lnTo>
                    <a:pt x="3220" y="13"/>
                  </a:lnTo>
                  <a:lnTo>
                    <a:pt x="3222" y="10"/>
                  </a:lnTo>
                  <a:lnTo>
                    <a:pt x="3224" y="6"/>
                  </a:lnTo>
                  <a:lnTo>
                    <a:pt x="3226" y="5"/>
                  </a:lnTo>
                  <a:lnTo>
                    <a:pt x="3227" y="3"/>
                  </a:lnTo>
                  <a:lnTo>
                    <a:pt x="3228" y="1"/>
                  </a:lnTo>
                  <a:lnTo>
                    <a:pt x="3228" y="1"/>
                  </a:lnTo>
                  <a:lnTo>
                    <a:pt x="3228" y="0"/>
                  </a:lnTo>
                  <a:lnTo>
                    <a:pt x="3228" y="0"/>
                  </a:lnTo>
                  <a:lnTo>
                    <a:pt x="3228" y="0"/>
                  </a:lnTo>
                  <a:close/>
                </a:path>
              </a:pathLst>
            </a:custGeom>
            <a:solidFill>
              <a:srgbClr val="FFFFFF"/>
            </a:solidFill>
            <a:ln w="0">
              <a:noFill/>
              <a:prstDash val="solid"/>
              <a:round/>
              <a:headEnd/>
              <a:tailEnd/>
            </a:ln>
          </p:spPr>
          <p:txBody>
            <a:bodyPr vert="horz" wrap="square" lIns="91414" tIns="45706" rIns="91414" bIns="45706" numCol="1" anchor="t" anchorCtr="0" compatLnSpc="1">
              <a:prstTxWarp prst="textNoShape">
                <a:avLst/>
              </a:prstTxWarp>
            </a:bodyPr>
            <a:lstStyle/>
            <a:p>
              <a:pPr defTabSz="932384"/>
              <a:endParaRPr lang="en-US" dirty="0">
                <a:solidFill>
                  <a:srgbClr val="000000"/>
                </a:solidFill>
                <a:latin typeface="Segoe UI Light"/>
              </a:endParaRPr>
            </a:p>
          </p:txBody>
        </p:sp>
      </p:grpSp>
    </p:spTree>
    <p:extLst>
      <p:ext uri="{BB962C8B-B14F-4D97-AF65-F5344CB8AC3E}">
        <p14:creationId xmlns:p14="http://schemas.microsoft.com/office/powerpoint/2010/main" val="152451645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646" y="1336831"/>
            <a:ext cx="12432948" cy="1599973"/>
          </a:xfrm>
          <a:prstGeom prst="rect">
            <a:avLst/>
          </a:prstGeom>
          <a:solidFill>
            <a:schemeClr val="tx2"/>
          </a:solidFill>
          <a:ln w="25400" cap="flat" cmpd="sng" algn="ctr">
            <a:noFill/>
            <a:prstDash val="solid"/>
          </a:ln>
          <a:effectLst/>
        </p:spPr>
        <p:txBody>
          <a:bodyPr lIns="186494" bIns="93247" rtlCol="0" anchor="b"/>
          <a:lstStyle/>
          <a:p>
            <a:pPr>
              <a:lnSpc>
                <a:spcPts val="3060"/>
              </a:lnSpc>
              <a:defRPr/>
            </a:pPr>
            <a:endParaRPr lang="en-US" sz="2448" kern="0" dirty="0">
              <a:solidFill>
                <a:srgbClr val="FFFFFF">
                  <a:alpha val="99000"/>
                </a:srgbClr>
              </a:solidFill>
              <a:latin typeface="Segoe UI Light"/>
            </a:endParaRPr>
          </a:p>
        </p:txBody>
      </p:sp>
      <p:sp>
        <p:nvSpPr>
          <p:cNvPr id="13" name="Isosceles Triangle 12"/>
          <p:cNvSpPr/>
          <p:nvPr/>
        </p:nvSpPr>
        <p:spPr bwMode="auto">
          <a:xfrm rot="10800000">
            <a:off x="5782059" y="2936804"/>
            <a:ext cx="1222953" cy="318452"/>
          </a:xfrm>
          <a:prstGeom prst="triangl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35" tIns="46616" rIns="46616" bIns="93235" numCol="1" spcCol="0" rtlCol="0" fromWordArt="0" anchor="b" anchorCtr="0" forceAA="0" compatLnSpc="1">
            <a:prstTxWarp prst="textNoShape">
              <a:avLst/>
            </a:prstTxWarp>
            <a:noAutofit/>
          </a:bodyPr>
          <a:lstStyle/>
          <a:p>
            <a:pPr algn="ctr" defTabSz="931935" fontAlgn="base">
              <a:spcBef>
                <a:spcPct val="0"/>
              </a:spcBef>
              <a:spcAft>
                <a:spcPct val="0"/>
              </a:spcAft>
            </a:pPr>
            <a:endParaRPr lang="en-US" spc="-51" dirty="0">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p:nvPr>
        </p:nvSpPr>
        <p:spPr/>
        <p:txBody>
          <a:bodyPr/>
          <a:lstStyle/>
          <a:p>
            <a:r>
              <a:rPr lang="en-US" sz="4800" dirty="0"/>
              <a:t>Empower People through open collaboration</a:t>
            </a:r>
          </a:p>
        </p:txBody>
      </p:sp>
      <p:sp>
        <p:nvSpPr>
          <p:cNvPr id="6" name="TextBox 5"/>
          <p:cNvSpPr txBox="1"/>
          <p:nvPr/>
        </p:nvSpPr>
        <p:spPr>
          <a:xfrm>
            <a:off x="427858" y="1565400"/>
            <a:ext cx="9436985" cy="973101"/>
          </a:xfrm>
          <a:prstGeom prst="rect">
            <a:avLst/>
          </a:prstGeom>
          <a:noFill/>
        </p:spPr>
        <p:txBody>
          <a:bodyPr wrap="square" rtlCol="0">
            <a:spAutoFit/>
          </a:bodyPr>
          <a:lstStyle/>
          <a:p>
            <a:r>
              <a:rPr lang="en-US" sz="2800" dirty="0">
                <a:solidFill>
                  <a:prstClr val="white"/>
                </a:solidFill>
                <a:latin typeface="Segoe UI Light"/>
              </a:rPr>
              <a:t>Enable inline social collaboration in Office 365 and other apps, services, and line-of-business systems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8643" y="1565916"/>
            <a:ext cx="1142321" cy="1142321"/>
          </a:xfrm>
          <a:prstGeom prst="rect">
            <a:avLst/>
          </a:prstGeom>
        </p:spPr>
      </p:pic>
      <p:sp>
        <p:nvSpPr>
          <p:cNvPr id="22" name="Title 3"/>
          <p:cNvSpPr txBox="1">
            <a:spLocks/>
          </p:cNvSpPr>
          <p:nvPr/>
        </p:nvSpPr>
        <p:spPr>
          <a:xfrm>
            <a:off x="112626" y="3639325"/>
            <a:ext cx="3199946" cy="822727"/>
          </a:xfrm>
          <a:prstGeom prst="rect">
            <a:avLst/>
          </a:prstGeom>
          <a:solidFill>
            <a:schemeClr val="bg2">
              <a:alpha val="50000"/>
            </a:schemeClr>
          </a:solidFill>
        </p:spPr>
        <p:txBody>
          <a:bodyPr vert="horz" wrap="square" lIns="186468" tIns="0" rIns="93234" bIns="0" rtlCol="0" anchor="t">
            <a:noAutofit/>
          </a:bodyPr>
          <a:lstStyle>
            <a:defPPr>
              <a:defRPr lang="en-US"/>
            </a:defPPr>
            <a:lvl1pPr defTabSz="914367">
              <a:lnSpc>
                <a:spcPct val="200000"/>
              </a:lnSpc>
              <a:spcBef>
                <a:spcPct val="0"/>
              </a:spcBef>
              <a:buNone/>
              <a:defRPr sz="2800" b="1" cap="none" spc="-100" baseline="0">
                <a:ln w="3175">
                  <a:noFill/>
                </a:ln>
                <a:gradFill>
                  <a:gsLst>
                    <a:gs pos="1250">
                      <a:schemeClr val="tx1"/>
                    </a:gs>
                    <a:gs pos="100000">
                      <a:schemeClr val="tx1"/>
                    </a:gs>
                  </a:gsLst>
                  <a:lin ang="5400000" scaled="0"/>
                </a:gradFill>
                <a:effectLst/>
                <a:latin typeface="+mj-lt"/>
                <a:cs typeface="Segoe UI" pitchFamily="34" charset="0"/>
              </a:defRPr>
            </a:lvl1pPr>
          </a:lstStyle>
          <a:p>
            <a:pPr algn="ctr"/>
            <a:r>
              <a:rPr lang="en-US" sz="2448" dirty="0">
                <a:solidFill>
                  <a:srgbClr val="FFFFFF"/>
                </a:solidFill>
              </a:rPr>
              <a:t>Document Collaboration</a:t>
            </a:r>
            <a:endParaRPr lang="en-US" sz="2448" b="0" dirty="0">
              <a:solidFill>
                <a:srgbClr val="FFFFFF"/>
              </a:solidFill>
            </a:endParaRPr>
          </a:p>
        </p:txBody>
      </p:sp>
      <p:sp>
        <p:nvSpPr>
          <p:cNvPr id="23" name="Title 3"/>
          <p:cNvSpPr txBox="1">
            <a:spLocks/>
          </p:cNvSpPr>
          <p:nvPr/>
        </p:nvSpPr>
        <p:spPr>
          <a:xfrm>
            <a:off x="3540423" y="3643953"/>
            <a:ext cx="2742421" cy="822727"/>
          </a:xfrm>
          <a:prstGeom prst="rect">
            <a:avLst/>
          </a:prstGeom>
          <a:solidFill>
            <a:schemeClr val="bg2">
              <a:alpha val="50000"/>
            </a:schemeClr>
          </a:solidFill>
        </p:spPr>
        <p:txBody>
          <a:bodyPr vert="horz" wrap="square" lIns="186468" tIns="0" rIns="93234" bIns="0" rtlCol="0" anchor="t">
            <a:noAutofit/>
          </a:bodyPr>
          <a:lstStyle>
            <a:defPPr>
              <a:defRPr lang="en-US"/>
            </a:defPPr>
            <a:lvl1pPr defTabSz="914367">
              <a:lnSpc>
                <a:spcPct val="200000"/>
              </a:lnSpc>
              <a:spcBef>
                <a:spcPct val="0"/>
              </a:spcBef>
              <a:buNone/>
              <a:defRPr sz="2448" b="1" cap="none" spc="-100" baseline="0">
                <a:ln w="3175">
                  <a:noFill/>
                </a:ln>
                <a:gradFill>
                  <a:gsLst>
                    <a:gs pos="1250">
                      <a:schemeClr val="tx1"/>
                    </a:gs>
                    <a:gs pos="100000">
                      <a:schemeClr val="tx1"/>
                    </a:gs>
                  </a:gsLst>
                  <a:lin ang="5400000" scaled="0"/>
                </a:gradFill>
                <a:effectLst/>
                <a:latin typeface="+mj-lt"/>
                <a:cs typeface="Segoe UI" pitchFamily="34" charset="0"/>
              </a:defRPr>
            </a:lvl1pPr>
          </a:lstStyle>
          <a:p>
            <a:pPr algn="ctr"/>
            <a:r>
              <a:rPr lang="en-US" dirty="0">
                <a:solidFill>
                  <a:srgbClr val="FFFFFF"/>
                </a:solidFill>
              </a:rPr>
              <a:t>CRM</a:t>
            </a:r>
          </a:p>
        </p:txBody>
      </p:sp>
      <p:sp>
        <p:nvSpPr>
          <p:cNvPr id="24" name="Title 3"/>
          <p:cNvSpPr txBox="1">
            <a:spLocks/>
          </p:cNvSpPr>
          <p:nvPr/>
        </p:nvSpPr>
        <p:spPr>
          <a:xfrm>
            <a:off x="6422251" y="3643953"/>
            <a:ext cx="2742421" cy="822727"/>
          </a:xfrm>
          <a:prstGeom prst="rect">
            <a:avLst/>
          </a:prstGeom>
          <a:solidFill>
            <a:schemeClr val="bg2">
              <a:alpha val="50000"/>
            </a:schemeClr>
          </a:solidFill>
        </p:spPr>
        <p:txBody>
          <a:bodyPr vert="horz" wrap="square" lIns="186468" tIns="0" rIns="93234" bIns="0" rtlCol="0" anchor="t">
            <a:noAutofit/>
          </a:bodyPr>
          <a:lstStyle>
            <a:defPPr>
              <a:defRPr lang="en-US"/>
            </a:defPPr>
            <a:lvl1pPr defTabSz="914367">
              <a:lnSpc>
                <a:spcPct val="200000"/>
              </a:lnSpc>
              <a:spcBef>
                <a:spcPct val="0"/>
              </a:spcBef>
              <a:buNone/>
              <a:defRPr sz="2800" b="1" cap="none" spc="-100" baseline="0">
                <a:ln w="3175">
                  <a:noFill/>
                </a:ln>
                <a:gradFill>
                  <a:gsLst>
                    <a:gs pos="1250">
                      <a:schemeClr val="tx1"/>
                    </a:gs>
                    <a:gs pos="100000">
                      <a:schemeClr val="tx1"/>
                    </a:gs>
                  </a:gsLst>
                  <a:lin ang="5400000" scaled="0"/>
                </a:gradFill>
                <a:effectLst/>
                <a:latin typeface="+mj-lt"/>
                <a:cs typeface="Segoe UI" pitchFamily="34" charset="0"/>
              </a:defRPr>
            </a:lvl1pPr>
          </a:lstStyle>
          <a:p>
            <a:pPr algn="ctr"/>
            <a:r>
              <a:rPr lang="en-US" sz="2448" dirty="0">
                <a:solidFill>
                  <a:srgbClr val="FFFFFF"/>
                </a:solidFill>
              </a:rPr>
              <a:t>Localization</a:t>
            </a:r>
            <a:endParaRPr lang="en-US" sz="2448" b="0" dirty="0">
              <a:solidFill>
                <a:srgbClr val="FFFFFF"/>
              </a:solidFill>
            </a:endParaRPr>
          </a:p>
        </p:txBody>
      </p:sp>
      <p:sp>
        <p:nvSpPr>
          <p:cNvPr id="25" name="Title 3"/>
          <p:cNvSpPr txBox="1">
            <a:spLocks/>
          </p:cNvSpPr>
          <p:nvPr/>
        </p:nvSpPr>
        <p:spPr>
          <a:xfrm>
            <a:off x="9410145" y="3639324"/>
            <a:ext cx="2742421" cy="822727"/>
          </a:xfrm>
          <a:prstGeom prst="rect">
            <a:avLst/>
          </a:prstGeom>
          <a:solidFill>
            <a:schemeClr val="bg2">
              <a:alpha val="50000"/>
            </a:schemeClr>
          </a:solidFill>
        </p:spPr>
        <p:txBody>
          <a:bodyPr vert="horz" wrap="square" lIns="186468" tIns="0" rIns="93234" bIns="0" rtlCol="0" anchor="t">
            <a:noAutofit/>
          </a:bodyPr>
          <a:lstStyle>
            <a:defPPr>
              <a:defRPr lang="en-US"/>
            </a:defPPr>
            <a:lvl1pPr defTabSz="914367">
              <a:lnSpc>
                <a:spcPct val="200000"/>
              </a:lnSpc>
              <a:spcBef>
                <a:spcPct val="0"/>
              </a:spcBef>
              <a:buNone/>
              <a:defRPr sz="2800" b="1" cap="none" spc="-100" baseline="0">
                <a:ln w="3175">
                  <a:noFill/>
                </a:ln>
                <a:gradFill>
                  <a:gsLst>
                    <a:gs pos="1250">
                      <a:schemeClr val="tx1"/>
                    </a:gs>
                    <a:gs pos="100000">
                      <a:schemeClr val="tx1"/>
                    </a:gs>
                  </a:gsLst>
                  <a:lin ang="5400000" scaled="0"/>
                </a:gradFill>
                <a:effectLst/>
                <a:latin typeface="+mj-lt"/>
                <a:cs typeface="Segoe UI" pitchFamily="34" charset="0"/>
              </a:defRPr>
            </a:lvl1pPr>
          </a:lstStyle>
          <a:p>
            <a:pPr algn="ctr"/>
            <a:r>
              <a:rPr lang="en-US" sz="2448" dirty="0">
                <a:solidFill>
                  <a:srgbClr val="FFFFFF"/>
                </a:solidFill>
              </a:rPr>
              <a:t>Mobile</a:t>
            </a:r>
            <a:endParaRPr lang="en-US" sz="2448" b="0" dirty="0">
              <a:solidFill>
                <a:srgbClr val="FFFFFF"/>
              </a:solidFill>
            </a:endParaRPr>
          </a:p>
        </p:txBody>
      </p:sp>
      <p:grpSp>
        <p:nvGrpSpPr>
          <p:cNvPr id="2" name="Group 1"/>
          <p:cNvGrpSpPr/>
          <p:nvPr/>
        </p:nvGrpSpPr>
        <p:grpSpPr>
          <a:xfrm>
            <a:off x="387870" y="4602958"/>
            <a:ext cx="2485643" cy="1401430"/>
            <a:chOff x="2055842" y="1517043"/>
            <a:chExt cx="9323999" cy="5256963"/>
          </a:xfrm>
        </p:grpSpPr>
        <p:pic>
          <p:nvPicPr>
            <p:cNvPr id="27" name="Picture 2" descr="C:\Users\Kristen\Desktop\gac as of 04.20.13\Red Dog\Yammer deck\Assets\images\Slide 36 - Document Conversations.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6684" y="1529730"/>
              <a:ext cx="9323157" cy="5244276"/>
            </a:xfrm>
            <a:prstGeom prst="rect">
              <a:avLst/>
            </a:prstGeom>
            <a:ln>
              <a:solidFill>
                <a:schemeClr val="bg1">
                  <a:lumMod val="85000"/>
                </a:schemeClr>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8" name="Rectangle 27"/>
            <p:cNvSpPr/>
            <p:nvPr/>
          </p:nvSpPr>
          <p:spPr bwMode="auto">
            <a:xfrm>
              <a:off x="2055842" y="1517043"/>
              <a:ext cx="6916153" cy="1158969"/>
            </a:xfrm>
            <a:prstGeom prst="rect">
              <a:avLst/>
            </a:prstGeom>
            <a:solidFill>
              <a:srgbClr val="7F7F7F">
                <a:alpha val="50196"/>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pPr>
              <a:endParaRPr lang="en-US" sz="2040" dirty="0">
                <a:gradFill>
                  <a:gsLst>
                    <a:gs pos="0">
                      <a:srgbClr val="FFFFFF"/>
                    </a:gs>
                    <a:gs pos="100000">
                      <a:srgbClr val="FFFFFF"/>
                    </a:gs>
                  </a:gsLst>
                  <a:lin ang="5400000" scaled="0"/>
                </a:gradFill>
              </a:endParaRPr>
            </a:p>
          </p:txBody>
        </p:sp>
        <p:grpSp>
          <p:nvGrpSpPr>
            <p:cNvPr id="29" name="Group 28"/>
            <p:cNvGrpSpPr/>
            <p:nvPr/>
          </p:nvGrpSpPr>
          <p:grpSpPr>
            <a:xfrm>
              <a:off x="2056684" y="1529731"/>
              <a:ext cx="9243370" cy="4875081"/>
              <a:chOff x="1383874" y="1529451"/>
              <a:chExt cx="9244681" cy="4875772"/>
            </a:xfrm>
          </p:grpSpPr>
          <p:sp>
            <p:nvSpPr>
              <p:cNvPr id="30" name="Rounded Rectangle 29"/>
              <p:cNvSpPr/>
              <p:nvPr/>
            </p:nvSpPr>
            <p:spPr bwMode="auto">
              <a:xfrm>
                <a:off x="8336722" y="1529451"/>
                <a:ext cx="2291833" cy="4875772"/>
              </a:xfrm>
              <a:prstGeom prst="roundRect">
                <a:avLst>
                  <a:gd name="adj" fmla="val 3191"/>
                </a:avLst>
              </a:prstGeom>
              <a:noFill/>
              <a:ln w="63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0" rIns="0" bIns="46620" numCol="1" rtlCol="0" anchor="ctr" anchorCtr="0" compatLnSpc="1">
                <a:prstTxWarp prst="textNoShape">
                  <a:avLst/>
                </a:prstTxWarp>
              </a:bodyPr>
              <a:lstStyle/>
              <a:p>
                <a:pPr algn="ctr" defTabSz="932026"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sp>
            <p:nvSpPr>
              <p:cNvPr id="31" name="Rounded Rectangle 30"/>
              <p:cNvSpPr/>
              <p:nvPr/>
            </p:nvSpPr>
            <p:spPr bwMode="auto">
              <a:xfrm>
                <a:off x="1383874" y="2675895"/>
                <a:ext cx="6873049" cy="3714288"/>
              </a:xfrm>
              <a:prstGeom prst="roundRect">
                <a:avLst>
                  <a:gd name="adj" fmla="val 3013"/>
                </a:avLst>
              </a:prstGeom>
              <a:noFill/>
              <a:ln w="63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0" rIns="0" bIns="46620" numCol="1" rtlCol="0" anchor="ctr" anchorCtr="0" compatLnSpc="1">
                <a:prstTxWarp prst="textNoShape">
                  <a:avLst/>
                </a:prstTxWarp>
              </a:bodyPr>
              <a:lstStyle/>
              <a:p>
                <a:pPr algn="ctr" defTabSz="932026" fontAlgn="base">
                  <a:spcBef>
                    <a:spcPct val="0"/>
                  </a:spcBef>
                  <a:spcAft>
                    <a:spcPct val="0"/>
                  </a:spcAft>
                </a:pPr>
                <a:endParaRPr lang="en-US" sz="2000" dirty="0">
                  <a:gradFill>
                    <a:gsLst>
                      <a:gs pos="0">
                        <a:srgbClr val="FFFFFF"/>
                      </a:gs>
                      <a:gs pos="100000">
                        <a:srgbClr val="FFFFFF"/>
                      </a:gs>
                    </a:gsLst>
                    <a:lin ang="5400000" scaled="0"/>
                  </a:gradFill>
                  <a:latin typeface="Segoe UI Light"/>
                </a:endParaRPr>
              </a:p>
            </p:txBody>
          </p:sp>
        </p:grpSp>
      </p:grpSp>
      <p:grpSp>
        <p:nvGrpSpPr>
          <p:cNvPr id="5" name="Group 4"/>
          <p:cNvGrpSpPr/>
          <p:nvPr/>
        </p:nvGrpSpPr>
        <p:grpSpPr>
          <a:xfrm>
            <a:off x="3952907" y="4656110"/>
            <a:ext cx="1954412" cy="1342354"/>
            <a:chOff x="3952586" y="4943273"/>
            <a:chExt cx="1954689" cy="1342545"/>
          </a:xfrm>
        </p:grpSpPr>
        <p:pic>
          <p:nvPicPr>
            <p:cNvPr id="1028" name="Picture 4" descr="http://501partners.com/wp-content/uploads/salesforce-logo1.jpg?dba6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7685" y="5496593"/>
              <a:ext cx="1019590" cy="7096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beringer.net/images/Microsoft_Dynamics_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586" y="4943273"/>
              <a:ext cx="1097875" cy="1342545"/>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p:cNvPicPr>
            <a:picLocks noChangeAspect="1"/>
          </p:cNvPicPr>
          <p:nvPr/>
        </p:nvPicPr>
        <p:blipFill rotWithShape="1">
          <a:blip r:embed="rId7" cstate="print">
            <a:extLst>
              <a:ext uri="{28A0092B-C50C-407E-A947-70E740481C1C}">
                <a14:useLocalDpi xmlns:a14="http://schemas.microsoft.com/office/drawing/2010/main" val="0"/>
              </a:ext>
            </a:extLst>
          </a:blip>
          <a:srcRect r="34482" b="53209"/>
          <a:stretch/>
        </p:blipFill>
        <p:spPr>
          <a:xfrm>
            <a:off x="6795820" y="4687254"/>
            <a:ext cx="2002678" cy="1345088"/>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9633171" y="4722986"/>
            <a:ext cx="2400765" cy="1351123"/>
            <a:chOff x="9633655" y="5010159"/>
            <a:chExt cx="2401106" cy="1351315"/>
          </a:xfrm>
        </p:grpSpPr>
        <p:pic>
          <p:nvPicPr>
            <p:cNvPr id="37" name="Picture 36" descr="iOS7_feed_annce.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99069" y="5100558"/>
              <a:ext cx="715809" cy="1247746"/>
            </a:xfrm>
            <a:prstGeom prst="rect">
              <a:avLst/>
            </a:prstGeom>
          </p:spPr>
        </p:pic>
        <p:grpSp>
          <p:nvGrpSpPr>
            <p:cNvPr id="38" name="Group 37"/>
            <p:cNvGrpSpPr>
              <a:grpSpLocks noChangeAspect="1"/>
            </p:cNvGrpSpPr>
            <p:nvPr/>
          </p:nvGrpSpPr>
          <p:grpSpPr>
            <a:xfrm>
              <a:off x="11279186" y="5010159"/>
              <a:ext cx="755575" cy="1330294"/>
              <a:chOff x="8275412" y="2155751"/>
              <a:chExt cx="2065168" cy="3555650"/>
            </a:xfrm>
          </p:grpSpPr>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75412" y="5448629"/>
                <a:ext cx="2065168" cy="262772"/>
              </a:xfrm>
              <a:prstGeom prst="rect">
                <a:avLst/>
              </a:prstGeom>
            </p:spPr>
          </p:pic>
          <p:grpSp>
            <p:nvGrpSpPr>
              <p:cNvPr id="40" name="Group 39"/>
              <p:cNvGrpSpPr/>
              <p:nvPr/>
            </p:nvGrpSpPr>
            <p:grpSpPr>
              <a:xfrm>
                <a:off x="8403941" y="2155751"/>
                <a:ext cx="1789952" cy="3481979"/>
                <a:chOff x="8403941" y="2155751"/>
                <a:chExt cx="1789952" cy="3481979"/>
              </a:xfrm>
            </p:grpSpPr>
            <p:pic>
              <p:nvPicPr>
                <p:cNvPr id="41" name="Picture 40" descr="ANDR_Screenshot_2013-08-27-14-53-13 (1).png"/>
                <p:cNvPicPr>
                  <a:picLocks noChangeAspect="1"/>
                </p:cNvPicPr>
                <p:nvPr/>
              </p:nvPicPr>
              <p:blipFill rotWithShape="1">
                <a:blip r:embed="rId10" cstate="print">
                  <a:extLst>
                    <a:ext uri="{28A0092B-C50C-407E-A947-70E740481C1C}">
                      <a14:useLocalDpi xmlns:a14="http://schemas.microsoft.com/office/drawing/2010/main" val="0"/>
                    </a:ext>
                  </a:extLst>
                </a:blip>
                <a:srcRect r="-1559"/>
                <a:stretch/>
              </p:blipFill>
              <p:spPr>
                <a:xfrm>
                  <a:off x="8458203" y="2467181"/>
                  <a:ext cx="1735690" cy="2865695"/>
                </a:xfrm>
                <a:prstGeom prst="rect">
                  <a:avLst/>
                </a:prstGeom>
              </p:spPr>
            </p:pic>
            <p:pic>
              <p:nvPicPr>
                <p:cNvPr id="42"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03941" y="2155751"/>
                  <a:ext cx="1782902" cy="34819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grpSp>
          <p:nvGrpSpPr>
            <p:cNvPr id="43" name="Group 42"/>
            <p:cNvGrpSpPr>
              <a:grpSpLocks noChangeAspect="1"/>
            </p:cNvGrpSpPr>
            <p:nvPr/>
          </p:nvGrpSpPr>
          <p:grpSpPr>
            <a:xfrm>
              <a:off x="9633655" y="5012895"/>
              <a:ext cx="795343" cy="1348579"/>
              <a:chOff x="9044921" y="2213615"/>
              <a:chExt cx="2448810" cy="4111312"/>
            </a:xfrm>
          </p:grpSpPr>
          <p:grpSp>
            <p:nvGrpSpPr>
              <p:cNvPr id="44" name="Group 43"/>
              <p:cNvGrpSpPr/>
              <p:nvPr/>
            </p:nvGrpSpPr>
            <p:grpSpPr>
              <a:xfrm>
                <a:off x="9210683" y="2213615"/>
                <a:ext cx="2152567" cy="4111312"/>
                <a:chOff x="9210683" y="2213615"/>
                <a:chExt cx="2152567" cy="4111312"/>
              </a:xfrm>
            </p:grpSpPr>
            <p:pic>
              <p:nvPicPr>
                <p:cNvPr id="46" name="Picture 45" descr="windows phone join group.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80756" y="2582480"/>
                  <a:ext cx="1788903" cy="2981505"/>
                </a:xfrm>
                <a:prstGeom prst="rect">
                  <a:avLst/>
                </a:prstGeom>
              </p:spPr>
            </p:pic>
            <p:pic>
              <p:nvPicPr>
                <p:cNvPr id="47" name="Picture 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10683" y="2213615"/>
                  <a:ext cx="2152567" cy="4111312"/>
                </a:xfrm>
                <a:prstGeom prst="rect">
                  <a:avLst/>
                </a:prstGeom>
              </p:spPr>
            </p:pic>
          </p:grpSp>
          <p:pic>
            <p:nvPicPr>
              <p:cNvPr id="45" name="Picture 4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44921" y="6110334"/>
                <a:ext cx="2448810" cy="159361"/>
              </a:xfrm>
              <a:prstGeom prst="rect">
                <a:avLst/>
              </a:prstGeom>
            </p:spPr>
          </p:pic>
        </p:grpSp>
      </p:grpSp>
    </p:spTree>
    <p:extLst>
      <p:ext uri="{BB962C8B-B14F-4D97-AF65-F5344CB8AC3E}">
        <p14:creationId xmlns:p14="http://schemas.microsoft.com/office/powerpoint/2010/main" val="137349528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646" y="1440154"/>
            <a:ext cx="12432948" cy="1599973"/>
          </a:xfrm>
          <a:prstGeom prst="rect">
            <a:avLst/>
          </a:prstGeom>
          <a:solidFill>
            <a:schemeClr val="tx2"/>
          </a:solidFill>
          <a:ln w="25400" cap="flat" cmpd="sng" algn="ctr">
            <a:noFill/>
            <a:prstDash val="solid"/>
          </a:ln>
          <a:effectLst/>
        </p:spPr>
        <p:txBody>
          <a:bodyPr lIns="186494" bIns="93247" rtlCol="0" anchor="b"/>
          <a:lstStyle/>
          <a:p>
            <a:pPr defTabSz="932563">
              <a:lnSpc>
                <a:spcPts val="3060"/>
              </a:lnSpc>
              <a:defRPr/>
            </a:pPr>
            <a:endParaRPr lang="en-US" sz="2448" kern="0" dirty="0">
              <a:solidFill>
                <a:srgbClr val="FFFFFF">
                  <a:alpha val="99000"/>
                </a:srgbClr>
              </a:solidFill>
              <a:latin typeface="Segoe UI Light"/>
            </a:endParaRPr>
          </a:p>
        </p:txBody>
      </p:sp>
      <p:sp>
        <p:nvSpPr>
          <p:cNvPr id="12" name="TextBox 11"/>
          <p:cNvSpPr txBox="1"/>
          <p:nvPr/>
        </p:nvSpPr>
        <p:spPr>
          <a:xfrm>
            <a:off x="427858" y="1668722"/>
            <a:ext cx="9172862" cy="954107"/>
          </a:xfrm>
          <a:prstGeom prst="rect">
            <a:avLst/>
          </a:prstGeom>
          <a:noFill/>
        </p:spPr>
        <p:txBody>
          <a:bodyPr wrap="square" rtlCol="0">
            <a:spAutoFit/>
          </a:bodyPr>
          <a:lstStyle/>
          <a:p>
            <a:pPr defTabSz="932563"/>
            <a:r>
              <a:rPr lang="en-US" sz="2800" dirty="0">
                <a:solidFill>
                  <a:prstClr val="white"/>
                </a:solidFill>
                <a:latin typeface="Segoe UI Light"/>
              </a:rPr>
              <a:t>Brings together people, information, and apps across Office 365 to enable better communication and collaboration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6265" y="1695013"/>
            <a:ext cx="1142838" cy="1142836"/>
          </a:xfrm>
          <a:prstGeom prst="rect">
            <a:avLst/>
          </a:prstGeom>
        </p:spPr>
      </p:pic>
      <p:graphicFrame>
        <p:nvGraphicFramePr>
          <p:cNvPr id="3" name="Diagram 2"/>
          <p:cNvGraphicFramePr/>
          <p:nvPr>
            <p:extLst/>
          </p:nvPr>
        </p:nvGraphicFramePr>
        <p:xfrm>
          <a:off x="1068194" y="2922157"/>
          <a:ext cx="10330909" cy="39274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p:txBody>
          <a:bodyPr/>
          <a:lstStyle/>
          <a:p>
            <a:r>
              <a:rPr lang="en-US" sz="4800" dirty="0" smtClean="0"/>
              <a:t>Introducing Groups</a:t>
            </a:r>
            <a:endParaRPr lang="en-US" sz="4800" dirty="0"/>
          </a:p>
        </p:txBody>
      </p:sp>
    </p:spTree>
    <p:extLst>
      <p:ext uri="{BB962C8B-B14F-4D97-AF65-F5344CB8AC3E}">
        <p14:creationId xmlns:p14="http://schemas.microsoft.com/office/powerpoint/2010/main" val="105174421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763" y="497"/>
            <a:ext cx="12432949" cy="6993533"/>
          </a:xfrm>
          <a:prstGeom prst="rect">
            <a:avLst/>
          </a:prstGeom>
          <a:solidFill>
            <a:srgbClr val="22222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18">
              <a:defRPr/>
            </a:pPr>
            <a:endParaRPr lang="nb-NO" sz="1836">
              <a:solidFill>
                <a:prstClr val="white"/>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 y="2202"/>
            <a:ext cx="12435985" cy="6991827"/>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4" y="2202"/>
            <a:ext cx="12435985" cy="6991827"/>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9808" y="2429203"/>
            <a:ext cx="971324" cy="971324"/>
          </a:xfrm>
          <a:prstGeom prst="ellipse">
            <a:avLst/>
          </a:prstGeom>
          <a:ln w="76200" cap="rnd">
            <a:solidFill>
              <a:srgbClr val="1A75BC"/>
            </a:solidFill>
            <a:prstDash val="solid"/>
          </a:ln>
          <a:effectLst/>
          <a:scene3d>
            <a:camera prst="perspectiveFront" fov="5400000"/>
            <a:lightRig rig="threePt" dir="t">
              <a:rot lat="0" lon="0" rev="19200000"/>
            </a:lightRig>
          </a:scene3d>
          <a:sp3d extrusionH="25400">
            <a:extrusionClr>
              <a:srgbClr val="000000"/>
            </a:extrusionClr>
          </a:sp3d>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8021" y="1732369"/>
            <a:ext cx="971324" cy="971324"/>
          </a:xfrm>
          <a:prstGeom prst="ellipse">
            <a:avLst/>
          </a:prstGeom>
          <a:ln w="76200" cap="rnd">
            <a:solidFill>
              <a:srgbClr val="1A75BC"/>
            </a:solidFill>
            <a:prstDash val="solid"/>
          </a:ln>
          <a:effectLst/>
          <a:scene3d>
            <a:camera prst="perspectiveFront" fov="5400000"/>
            <a:lightRig rig="threePt" dir="t">
              <a:rot lat="0" lon="0" rev="19200000"/>
            </a:lightRig>
          </a:scene3d>
          <a:sp3d extrusionH="25400">
            <a:extrusionClr>
              <a:srgbClr val="000000"/>
            </a:extrusionClr>
          </a:sp3d>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6797" y="5927271"/>
            <a:ext cx="971324" cy="971324"/>
          </a:xfrm>
          <a:prstGeom prst="ellipse">
            <a:avLst/>
          </a:prstGeom>
          <a:ln w="76200" cap="rnd">
            <a:solidFill>
              <a:srgbClr val="1A75BC"/>
            </a:solidFill>
            <a:prstDash val="solid"/>
          </a:ln>
          <a:effectLst/>
          <a:scene3d>
            <a:camera prst="perspectiveFront" fov="5400000"/>
            <a:lightRig rig="threePt" dir="t">
              <a:rot lat="0" lon="0" rev="19200000"/>
            </a:lightRig>
          </a:scene3d>
          <a:sp3d extrusionH="25400">
            <a:extrusionClr>
              <a:srgbClr val="000000"/>
            </a:extrusionClr>
          </a:sp3d>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29484" y="4301648"/>
            <a:ext cx="971324" cy="971324"/>
          </a:xfrm>
          <a:prstGeom prst="ellipse">
            <a:avLst/>
          </a:prstGeom>
          <a:ln w="76200" cap="rnd">
            <a:solidFill>
              <a:srgbClr val="0070C0"/>
            </a:solidFill>
            <a:prstDash val="solid"/>
          </a:ln>
          <a:effectLst/>
          <a:scene3d>
            <a:camera prst="perspectiveFront" fov="5400000"/>
            <a:lightRig rig="threePt" dir="t">
              <a:rot lat="0" lon="0" rev="19200000"/>
            </a:lightRig>
          </a:scene3d>
          <a:sp3d extrusionH="25400">
            <a:extrusionClr>
              <a:srgbClr val="000000"/>
            </a:extrusionClr>
          </a:sp3d>
        </p:spPr>
      </p:pic>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92021" y="3011601"/>
            <a:ext cx="971324" cy="971324"/>
          </a:xfrm>
          <a:prstGeom prst="ellipse">
            <a:avLst/>
          </a:prstGeom>
          <a:ln w="76200" cap="rnd">
            <a:solidFill>
              <a:srgbClr val="0070C0"/>
            </a:solidFill>
            <a:prstDash val="solid"/>
          </a:ln>
          <a:effectLst/>
          <a:scene3d>
            <a:camera prst="perspectiveFront" fov="5400000"/>
            <a:lightRig rig="threePt" dir="t">
              <a:rot lat="0" lon="0" rev="19200000"/>
            </a:lightRig>
          </a:scene3d>
          <a:sp3d extrusionH="25400">
            <a:extrusionClr>
              <a:srgbClr val="000000"/>
            </a:extrusionClr>
          </a:sp3d>
        </p:spPr>
      </p:pic>
      <p:pic>
        <p:nvPicPr>
          <p:cNvPr id="31" name="Picture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42186" y="5931279"/>
            <a:ext cx="971324" cy="971324"/>
          </a:xfrm>
          <a:prstGeom prst="ellipse">
            <a:avLst/>
          </a:prstGeom>
          <a:ln w="76200" cap="rnd">
            <a:solidFill>
              <a:srgbClr val="0070C0"/>
            </a:solidFill>
            <a:prstDash val="solid"/>
          </a:ln>
          <a:effectLst/>
          <a:scene3d>
            <a:camera prst="perspectiveFront" fov="5400000"/>
            <a:lightRig rig="threePt" dir="t">
              <a:rot lat="0" lon="0" rev="19200000"/>
            </a:lightRig>
          </a:scene3d>
          <a:sp3d extrusionH="25400">
            <a:extrusionClr>
              <a:srgbClr val="000000"/>
            </a:extrusionClr>
          </a:sp3d>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67105" y="4959955"/>
            <a:ext cx="971324" cy="971324"/>
          </a:xfrm>
          <a:prstGeom prst="ellipse">
            <a:avLst/>
          </a:prstGeom>
          <a:ln w="76200" cap="rnd">
            <a:solidFill>
              <a:srgbClr val="0070C0"/>
            </a:solidFill>
            <a:prstDash val="solid"/>
          </a:ln>
          <a:effectLst/>
          <a:scene3d>
            <a:camera prst="perspectiveFront" fov="5400000"/>
            <a:lightRig rig="threePt" dir="t">
              <a:rot lat="0" lon="0" rev="19200000"/>
            </a:lightRig>
          </a:scene3d>
          <a:sp3d extrusionH="25400">
            <a:extrusionClr>
              <a:srgbClr val="000000"/>
            </a:extrusionClr>
          </a:sp3d>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55473" y="1637500"/>
            <a:ext cx="971324" cy="971324"/>
          </a:xfrm>
          <a:prstGeom prst="ellipse">
            <a:avLst/>
          </a:prstGeom>
          <a:ln w="76200" cap="rnd">
            <a:solidFill>
              <a:srgbClr val="0070C0"/>
            </a:solidFill>
            <a:prstDash val="solid"/>
          </a:ln>
          <a:effectLst/>
          <a:scene3d>
            <a:camera prst="perspectiveFront" fov="5400000"/>
            <a:lightRig rig="threePt" dir="t">
              <a:rot lat="0" lon="0" rev="19200000"/>
            </a:lightRig>
          </a:scene3d>
          <a:sp3d extrusionH="25400">
            <a:extrusionClr>
              <a:srgbClr val="000000"/>
            </a:extrusionClr>
          </a:sp3d>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27848" y="3398916"/>
            <a:ext cx="1611030" cy="1586433"/>
          </a:xfrm>
          <a:prstGeom prst="ellipse">
            <a:avLst/>
          </a:prstGeom>
          <a:ln w="127000" cap="rnd">
            <a:solidFill>
              <a:srgbClr val="0070C0"/>
            </a:solidFill>
            <a:prstDash val="solid"/>
          </a:ln>
          <a:effectLst/>
          <a:scene3d>
            <a:camera prst="perspectiveFront" fov="5400000"/>
            <a:lightRig rig="threePt" dir="t">
              <a:rot lat="0" lon="0" rev="19200000"/>
            </a:lightRig>
          </a:scene3d>
          <a:sp3d extrusionH="25400">
            <a:extrusionClr>
              <a:srgbClr val="000000"/>
            </a:extrusionClr>
          </a:sp3d>
        </p:spPr>
      </p:pic>
      <p:grpSp>
        <p:nvGrpSpPr>
          <p:cNvPr id="9" name="Group 8"/>
          <p:cNvGrpSpPr/>
          <p:nvPr/>
        </p:nvGrpSpPr>
        <p:grpSpPr>
          <a:xfrm>
            <a:off x="3482097" y="2693723"/>
            <a:ext cx="4718510" cy="3065864"/>
            <a:chOff x="3412886" y="2641033"/>
            <a:chExt cx="4627067" cy="3006448"/>
          </a:xfrm>
        </p:grpSpPr>
        <p:sp>
          <p:nvSpPr>
            <p:cNvPr id="21" name="TextBox 20"/>
            <p:cNvSpPr txBox="1"/>
            <p:nvPr/>
          </p:nvSpPr>
          <p:spPr>
            <a:xfrm>
              <a:off x="4664353" y="2861681"/>
              <a:ext cx="803539" cy="280758"/>
            </a:xfrm>
            <a:prstGeom prst="rect">
              <a:avLst/>
            </a:prstGeom>
            <a:solidFill>
              <a:srgbClr val="1A75BC"/>
            </a:solidFill>
          </p:spPr>
          <p:txBody>
            <a:bodyPr wrap="none" rtlCol="0">
              <a:spAutoFit/>
            </a:bodyPr>
            <a:lstStyle/>
            <a:p>
              <a:pPr defTabSz="932418"/>
              <a:r>
                <a:rPr lang="nb-NO" sz="1224" dirty="0">
                  <a:solidFill>
                    <a:prstClr val="white"/>
                  </a:solidFill>
                </a:rPr>
                <a:t>Manager</a:t>
              </a:r>
            </a:p>
          </p:txBody>
        </p:sp>
        <p:sp>
          <p:nvSpPr>
            <p:cNvPr id="24" name="TextBox 23"/>
            <p:cNvSpPr txBox="1"/>
            <p:nvPr/>
          </p:nvSpPr>
          <p:spPr>
            <a:xfrm>
              <a:off x="6904213" y="3327576"/>
              <a:ext cx="1066918" cy="280758"/>
            </a:xfrm>
            <a:prstGeom prst="rect">
              <a:avLst/>
            </a:prstGeom>
            <a:solidFill>
              <a:srgbClr val="1A75BC"/>
            </a:solidFill>
          </p:spPr>
          <p:txBody>
            <a:bodyPr wrap="none" rtlCol="0">
              <a:spAutoFit/>
            </a:bodyPr>
            <a:lstStyle/>
            <a:p>
              <a:pPr defTabSz="932418"/>
              <a:r>
                <a:rPr lang="nb-NO" sz="1224" dirty="0">
                  <a:solidFill>
                    <a:prstClr val="white"/>
                  </a:solidFill>
                </a:rPr>
                <a:t>Direct report</a:t>
              </a:r>
            </a:p>
          </p:txBody>
        </p:sp>
        <p:sp>
          <p:nvSpPr>
            <p:cNvPr id="25" name="TextBox 24"/>
            <p:cNvSpPr txBox="1"/>
            <p:nvPr/>
          </p:nvSpPr>
          <p:spPr>
            <a:xfrm>
              <a:off x="6470925" y="5170297"/>
              <a:ext cx="955269" cy="280758"/>
            </a:xfrm>
            <a:prstGeom prst="rect">
              <a:avLst/>
            </a:prstGeom>
            <a:solidFill>
              <a:srgbClr val="1A75BC"/>
            </a:solidFill>
          </p:spPr>
          <p:txBody>
            <a:bodyPr wrap="none" rtlCol="0">
              <a:spAutoFit/>
            </a:bodyPr>
            <a:lstStyle/>
            <a:p>
              <a:pPr defTabSz="932418"/>
              <a:r>
                <a:rPr lang="nb-NO" sz="1224" dirty="0">
                  <a:solidFill>
                    <a:prstClr val="white"/>
                  </a:solidFill>
                </a:rPr>
                <a:t>Works with</a:t>
              </a:r>
            </a:p>
          </p:txBody>
        </p:sp>
        <p:sp>
          <p:nvSpPr>
            <p:cNvPr id="26" name="TextBox 25"/>
            <p:cNvSpPr txBox="1"/>
            <p:nvPr/>
          </p:nvSpPr>
          <p:spPr>
            <a:xfrm>
              <a:off x="3797552" y="3468219"/>
              <a:ext cx="1260011" cy="280758"/>
            </a:xfrm>
            <a:prstGeom prst="rect">
              <a:avLst/>
            </a:prstGeom>
            <a:solidFill>
              <a:srgbClr val="1A75BC"/>
            </a:solidFill>
          </p:spPr>
          <p:txBody>
            <a:bodyPr wrap="none" rtlCol="0">
              <a:spAutoFit/>
            </a:bodyPr>
            <a:lstStyle/>
            <a:p>
              <a:pPr defTabSz="932418"/>
              <a:r>
                <a:rPr lang="nb-NO" sz="1224" dirty="0">
                  <a:solidFill>
                    <a:prstClr val="white"/>
                  </a:solidFill>
                </a:rPr>
                <a:t>Shared with me</a:t>
              </a:r>
            </a:p>
          </p:txBody>
        </p:sp>
        <p:sp>
          <p:nvSpPr>
            <p:cNvPr id="34" name="TextBox 33"/>
            <p:cNvSpPr txBox="1"/>
            <p:nvPr/>
          </p:nvSpPr>
          <p:spPr>
            <a:xfrm>
              <a:off x="5004348" y="5287187"/>
              <a:ext cx="1161893" cy="280758"/>
            </a:xfrm>
            <a:prstGeom prst="rect">
              <a:avLst/>
            </a:prstGeom>
            <a:solidFill>
              <a:srgbClr val="1A75BC"/>
            </a:solidFill>
          </p:spPr>
          <p:txBody>
            <a:bodyPr wrap="none" rtlCol="0">
              <a:spAutoFit/>
            </a:bodyPr>
            <a:lstStyle/>
            <a:p>
              <a:pPr defTabSz="932418"/>
              <a:r>
                <a:rPr lang="nb-NO" sz="1224" dirty="0">
                  <a:solidFill>
                    <a:prstClr val="white"/>
                  </a:solidFill>
                </a:rPr>
                <a:t>Viewed by me</a:t>
              </a:r>
            </a:p>
          </p:txBody>
        </p:sp>
        <p:sp>
          <p:nvSpPr>
            <p:cNvPr id="35" name="Oval 34"/>
            <p:cNvSpPr/>
            <p:nvPr/>
          </p:nvSpPr>
          <p:spPr>
            <a:xfrm>
              <a:off x="4594078" y="5184088"/>
              <a:ext cx="463393" cy="463393"/>
            </a:xfrm>
            <a:prstGeom prst="ellipse">
              <a:avLst/>
            </a:prstGeom>
            <a:solidFill>
              <a:srgbClr val="1A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18"/>
              <a:endParaRPr lang="nb-NO" sz="1836">
                <a:solidFill>
                  <a:prstClr val="white"/>
                </a:solidFill>
              </a:endParaRPr>
            </a:p>
          </p:txBody>
        </p:sp>
        <p:pic>
          <p:nvPicPr>
            <p:cNvPr id="36" name="Picture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32858" y="5288357"/>
              <a:ext cx="185832" cy="254855"/>
            </a:xfrm>
            <a:prstGeom prst="rect">
              <a:avLst/>
            </a:prstGeom>
          </p:spPr>
        </p:pic>
        <p:sp>
          <p:nvSpPr>
            <p:cNvPr id="37" name="TextBox 36"/>
            <p:cNvSpPr txBox="1"/>
            <p:nvPr/>
          </p:nvSpPr>
          <p:spPr>
            <a:xfrm>
              <a:off x="3788992" y="4688569"/>
              <a:ext cx="1584185" cy="280758"/>
            </a:xfrm>
            <a:prstGeom prst="rect">
              <a:avLst/>
            </a:prstGeom>
            <a:solidFill>
              <a:srgbClr val="1A75BC"/>
            </a:solidFill>
          </p:spPr>
          <p:txBody>
            <a:bodyPr wrap="none" rtlCol="0">
              <a:spAutoFit/>
            </a:bodyPr>
            <a:lstStyle/>
            <a:p>
              <a:pPr defTabSz="932418"/>
              <a:r>
                <a:rPr lang="nb-NO" sz="1224" dirty="0">
                  <a:solidFill>
                    <a:prstClr val="white"/>
                  </a:solidFill>
                </a:rPr>
                <a:t>Trending around me</a:t>
              </a:r>
            </a:p>
          </p:txBody>
        </p:sp>
        <p:grpSp>
          <p:nvGrpSpPr>
            <p:cNvPr id="5" name="Group 4"/>
            <p:cNvGrpSpPr/>
            <p:nvPr/>
          </p:nvGrpSpPr>
          <p:grpSpPr>
            <a:xfrm>
              <a:off x="5639322" y="2641033"/>
              <a:ext cx="1686396" cy="463393"/>
              <a:chOff x="5075076" y="2593524"/>
              <a:chExt cx="1686396" cy="463393"/>
            </a:xfrm>
          </p:grpSpPr>
          <p:sp>
            <p:nvSpPr>
              <p:cNvPr id="22" name="TextBox 21"/>
              <p:cNvSpPr txBox="1"/>
              <p:nvPr/>
            </p:nvSpPr>
            <p:spPr>
              <a:xfrm>
                <a:off x="5463615" y="2695813"/>
                <a:ext cx="1297857" cy="275278"/>
              </a:xfrm>
              <a:prstGeom prst="rect">
                <a:avLst/>
              </a:prstGeom>
              <a:solidFill>
                <a:srgbClr val="1A75BC"/>
              </a:solidFill>
            </p:spPr>
            <p:txBody>
              <a:bodyPr wrap="square" rtlCol="0">
                <a:spAutoFit/>
              </a:bodyPr>
              <a:lstStyle/>
              <a:p>
                <a:pPr defTabSz="932418"/>
                <a:r>
                  <a:rPr lang="nb-NO" sz="1224" dirty="0">
                    <a:solidFill>
                      <a:prstClr val="white"/>
                    </a:solidFill>
                  </a:rPr>
                  <a:t>Presented to me</a:t>
                </a:r>
              </a:p>
            </p:txBody>
          </p:sp>
          <p:sp>
            <p:nvSpPr>
              <p:cNvPr id="38" name="Oval 37"/>
              <p:cNvSpPr/>
              <p:nvPr/>
            </p:nvSpPr>
            <p:spPr>
              <a:xfrm>
                <a:off x="5075076" y="2593524"/>
                <a:ext cx="463393" cy="463393"/>
              </a:xfrm>
              <a:prstGeom prst="ellipse">
                <a:avLst/>
              </a:prstGeom>
              <a:solidFill>
                <a:srgbClr val="1A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18"/>
                <a:endParaRPr lang="nb-NO" sz="1836">
                  <a:solidFill>
                    <a:prstClr val="white"/>
                  </a:solidFill>
                </a:endParaRPr>
              </a:p>
            </p:txBody>
          </p:sp>
          <p:pic>
            <p:nvPicPr>
              <p:cNvPr id="39" name="Picture 3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3856" y="2697793"/>
                <a:ext cx="185832" cy="254855"/>
              </a:xfrm>
              <a:prstGeom prst="rect">
                <a:avLst/>
              </a:prstGeom>
            </p:spPr>
          </p:pic>
        </p:grpSp>
        <p:sp>
          <p:nvSpPr>
            <p:cNvPr id="40" name="TextBox 39"/>
            <p:cNvSpPr txBox="1"/>
            <p:nvPr/>
          </p:nvSpPr>
          <p:spPr>
            <a:xfrm>
              <a:off x="7021516" y="4337619"/>
              <a:ext cx="1018437" cy="280758"/>
            </a:xfrm>
            <a:prstGeom prst="rect">
              <a:avLst/>
            </a:prstGeom>
            <a:solidFill>
              <a:srgbClr val="1A75BC"/>
            </a:solidFill>
          </p:spPr>
          <p:txBody>
            <a:bodyPr wrap="none" rtlCol="0">
              <a:spAutoFit/>
            </a:bodyPr>
            <a:lstStyle/>
            <a:p>
              <a:pPr defTabSz="932418"/>
              <a:r>
                <a:rPr lang="nb-NO" sz="1224" dirty="0">
                  <a:solidFill>
                    <a:prstClr val="white"/>
                  </a:solidFill>
                </a:rPr>
                <a:t>Liked by me</a:t>
              </a:r>
            </a:p>
          </p:txBody>
        </p:sp>
        <p:sp>
          <p:nvSpPr>
            <p:cNvPr id="41" name="Oval 40"/>
            <p:cNvSpPr/>
            <p:nvPr/>
          </p:nvSpPr>
          <p:spPr>
            <a:xfrm>
              <a:off x="3412886" y="3368989"/>
              <a:ext cx="463393" cy="463393"/>
            </a:xfrm>
            <a:prstGeom prst="ellipse">
              <a:avLst/>
            </a:prstGeom>
            <a:solidFill>
              <a:srgbClr val="1A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18"/>
              <a:endParaRPr lang="nb-NO" sz="1836">
                <a:solidFill>
                  <a:prstClr val="white"/>
                </a:solidFill>
              </a:endParaRPr>
            </a:p>
          </p:txBody>
        </p:sp>
        <p:pic>
          <p:nvPicPr>
            <p:cNvPr id="42" name="Picture 4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51666" y="3473258"/>
              <a:ext cx="185832" cy="254855"/>
            </a:xfrm>
            <a:prstGeom prst="rect">
              <a:avLst/>
            </a:prstGeom>
          </p:spPr>
        </p:pic>
      </p:grpSp>
      <p:pic>
        <p:nvPicPr>
          <p:cNvPr id="43" name="Picture 4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6260" y="3367043"/>
            <a:ext cx="477249" cy="477249"/>
          </a:xfrm>
          <a:prstGeom prst="ellipse">
            <a:avLst/>
          </a:prstGeom>
          <a:ln w="38100" cap="rnd">
            <a:solidFill>
              <a:schemeClr val="bg1">
                <a:lumMod val="75000"/>
              </a:schemeClr>
            </a:solidFill>
            <a:prstDash val="solid"/>
          </a:ln>
          <a:effectLst/>
          <a:scene3d>
            <a:camera prst="perspectiveFront" fov="5400000"/>
            <a:lightRig rig="threePt" dir="t">
              <a:rot lat="0" lon="0" rev="19200000"/>
            </a:lightRig>
          </a:scene3d>
          <a:sp3d extrusionH="25400">
            <a:extrusionClr>
              <a:srgbClr val="000000"/>
            </a:extrusionClr>
          </a:sp3d>
        </p:spPr>
      </p:pic>
      <p:pic>
        <p:nvPicPr>
          <p:cNvPr id="44" name="Picture 4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81148" y="4111476"/>
            <a:ext cx="477249" cy="477249"/>
          </a:xfrm>
          <a:prstGeom prst="ellipse">
            <a:avLst/>
          </a:prstGeom>
          <a:ln w="38100" cap="rnd">
            <a:solidFill>
              <a:schemeClr val="bg1">
                <a:lumMod val="75000"/>
              </a:schemeClr>
            </a:solidFill>
            <a:prstDash val="solid"/>
          </a:ln>
          <a:effectLst/>
          <a:scene3d>
            <a:camera prst="perspectiveFront" fov="5400000"/>
            <a:lightRig rig="threePt" dir="t">
              <a:rot lat="0" lon="0" rev="19200000"/>
            </a:lightRig>
          </a:scene3d>
          <a:sp3d extrusionH="25400">
            <a:extrusionClr>
              <a:srgbClr val="000000"/>
            </a:extrusionClr>
          </a:sp3d>
        </p:spPr>
      </p:pic>
      <p:pic>
        <p:nvPicPr>
          <p:cNvPr id="45" name="Picture 4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98121" y="1598105"/>
            <a:ext cx="477249" cy="477249"/>
          </a:xfrm>
          <a:prstGeom prst="ellipse">
            <a:avLst/>
          </a:prstGeom>
          <a:ln w="38100" cap="rnd">
            <a:solidFill>
              <a:schemeClr val="bg1">
                <a:lumMod val="75000"/>
              </a:schemeClr>
            </a:solidFill>
            <a:prstDash val="solid"/>
          </a:ln>
          <a:effectLst/>
          <a:scene3d>
            <a:camera prst="perspectiveFront" fov="5400000"/>
            <a:lightRig rig="threePt" dir="t">
              <a:rot lat="0" lon="0" rev="19200000"/>
            </a:lightRig>
          </a:scene3d>
          <a:sp3d extrusionH="25400">
            <a:extrusionClr>
              <a:srgbClr val="000000"/>
            </a:extrusionClr>
          </a:sp3d>
        </p:spPr>
      </p:pic>
      <p:pic>
        <p:nvPicPr>
          <p:cNvPr id="46" name="Picture 4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54350" y="1968706"/>
            <a:ext cx="367115" cy="367115"/>
          </a:xfrm>
          <a:prstGeom prst="ellipse">
            <a:avLst/>
          </a:prstGeom>
          <a:ln w="38100" cap="rnd">
            <a:solidFill>
              <a:schemeClr val="bg1">
                <a:lumMod val="75000"/>
              </a:schemeClr>
            </a:solidFill>
            <a:prstDash val="solid"/>
          </a:ln>
          <a:effectLst/>
          <a:scene3d>
            <a:camera prst="perspectiveFront" fov="5400000"/>
            <a:lightRig rig="threePt" dir="t">
              <a:rot lat="0" lon="0" rev="19200000"/>
            </a:lightRig>
          </a:scene3d>
          <a:sp3d extrusionH="25400">
            <a:extrusionClr>
              <a:srgbClr val="000000"/>
            </a:extrusionClr>
          </a:sp3d>
        </p:spPr>
      </p:pic>
      <p:pic>
        <p:nvPicPr>
          <p:cNvPr id="47" name="Picture 4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916462" y="1874936"/>
            <a:ext cx="367115" cy="367115"/>
          </a:xfrm>
          <a:prstGeom prst="ellipse">
            <a:avLst/>
          </a:prstGeom>
          <a:ln w="38100" cap="rnd">
            <a:solidFill>
              <a:schemeClr val="bg1">
                <a:lumMod val="75000"/>
              </a:schemeClr>
            </a:solidFill>
            <a:prstDash val="solid"/>
          </a:ln>
          <a:effectLst/>
          <a:scene3d>
            <a:camera prst="perspectiveFront" fov="5400000"/>
            <a:lightRig rig="threePt" dir="t">
              <a:rot lat="0" lon="0" rev="19200000"/>
            </a:lightRig>
          </a:scene3d>
          <a:sp3d extrusionH="25400">
            <a:extrusionClr>
              <a:srgbClr val="000000"/>
            </a:extrusionClr>
          </a:sp3d>
        </p:spPr>
      </p:pic>
      <p:pic>
        <p:nvPicPr>
          <p:cNvPr id="48" name="Picture 4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88324" y="6125977"/>
            <a:ext cx="367115" cy="367115"/>
          </a:xfrm>
          <a:prstGeom prst="ellipse">
            <a:avLst/>
          </a:prstGeom>
          <a:ln w="38100" cap="rnd">
            <a:solidFill>
              <a:schemeClr val="bg1">
                <a:lumMod val="75000"/>
              </a:schemeClr>
            </a:solidFill>
            <a:prstDash val="solid"/>
          </a:ln>
          <a:effectLst/>
          <a:scene3d>
            <a:camera prst="perspectiveFront" fov="5400000"/>
            <a:lightRig rig="threePt" dir="t">
              <a:rot lat="0" lon="0" rev="19200000"/>
            </a:lightRig>
          </a:scene3d>
          <a:sp3d extrusionH="25400">
            <a:extrusionClr>
              <a:srgbClr val="000000"/>
            </a:extrusionClr>
          </a:sp3d>
        </p:spPr>
      </p:pic>
      <p:pic>
        <p:nvPicPr>
          <p:cNvPr id="49" name="Picture 4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72147" y="6197624"/>
            <a:ext cx="367115" cy="367115"/>
          </a:xfrm>
          <a:prstGeom prst="ellipse">
            <a:avLst/>
          </a:prstGeom>
          <a:ln w="38100" cap="rnd">
            <a:solidFill>
              <a:schemeClr val="bg1">
                <a:lumMod val="75000"/>
              </a:schemeClr>
            </a:solidFill>
            <a:prstDash val="solid"/>
          </a:ln>
          <a:effectLst/>
          <a:scene3d>
            <a:camera prst="perspectiveFront" fov="5400000"/>
            <a:lightRig rig="threePt" dir="t">
              <a:rot lat="0" lon="0" rev="19200000"/>
            </a:lightRig>
          </a:scene3d>
          <a:sp3d extrusionH="25400">
            <a:extrusionClr>
              <a:srgbClr val="000000"/>
            </a:extrusionClr>
          </a:sp3d>
        </p:spPr>
      </p:pic>
      <p:pic>
        <p:nvPicPr>
          <p:cNvPr id="50" name="Picture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804335" y="1653173"/>
            <a:ext cx="367115" cy="367115"/>
          </a:xfrm>
          <a:prstGeom prst="ellipse">
            <a:avLst/>
          </a:prstGeom>
          <a:ln w="38100" cap="rnd">
            <a:solidFill>
              <a:schemeClr val="bg1">
                <a:lumMod val="75000"/>
              </a:schemeClr>
            </a:solidFill>
            <a:prstDash val="solid"/>
          </a:ln>
          <a:effectLst/>
          <a:scene3d>
            <a:camera prst="perspectiveFront" fov="5400000"/>
            <a:lightRig rig="threePt" dir="t">
              <a:rot lat="0" lon="0" rev="19200000"/>
            </a:lightRig>
          </a:scene3d>
          <a:sp3d extrusionH="25400">
            <a:extrusionClr>
              <a:srgbClr val="000000"/>
            </a:extrusionClr>
          </a:sp3d>
        </p:spPr>
      </p:pic>
      <p:pic>
        <p:nvPicPr>
          <p:cNvPr id="51" name="Picture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722500" y="2374286"/>
            <a:ext cx="367115" cy="367115"/>
          </a:xfrm>
          <a:prstGeom prst="ellipse">
            <a:avLst/>
          </a:prstGeom>
          <a:ln w="38100" cap="rnd">
            <a:solidFill>
              <a:schemeClr val="bg1">
                <a:lumMod val="75000"/>
              </a:schemeClr>
            </a:solidFill>
            <a:prstDash val="solid"/>
          </a:ln>
          <a:effectLst/>
          <a:scene3d>
            <a:camera prst="perspectiveFront" fov="5400000"/>
            <a:lightRig rig="threePt" dir="t">
              <a:rot lat="0" lon="0" rev="19200000"/>
            </a:lightRig>
          </a:scene3d>
          <a:sp3d extrusionH="25400">
            <a:extrusionClr>
              <a:srgbClr val="000000"/>
            </a:extrusionClr>
          </a:sp3d>
        </p:spPr>
      </p:pic>
      <p:pic>
        <p:nvPicPr>
          <p:cNvPr id="52" name="Picture 5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14126" y="1891798"/>
            <a:ext cx="367115" cy="367115"/>
          </a:xfrm>
          <a:prstGeom prst="ellipse">
            <a:avLst/>
          </a:prstGeom>
          <a:ln w="38100" cap="rnd">
            <a:solidFill>
              <a:schemeClr val="bg1">
                <a:lumMod val="75000"/>
              </a:schemeClr>
            </a:solidFill>
            <a:prstDash val="solid"/>
          </a:ln>
          <a:effectLst/>
          <a:scene3d>
            <a:camera prst="perspectiveFront" fov="5400000"/>
            <a:lightRig rig="threePt" dir="t">
              <a:rot lat="0" lon="0" rev="19200000"/>
            </a:lightRig>
          </a:scene3d>
          <a:sp3d extrusionH="25400">
            <a:extrusionClr>
              <a:srgbClr val="000000"/>
            </a:extrusionClr>
          </a:sp3d>
        </p:spPr>
      </p:pic>
      <p:pic>
        <p:nvPicPr>
          <p:cNvPr id="53" name="Picture 5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008738" y="5958999"/>
            <a:ext cx="477249" cy="477249"/>
          </a:xfrm>
          <a:prstGeom prst="ellipse">
            <a:avLst/>
          </a:prstGeom>
          <a:ln w="38100" cap="rnd">
            <a:solidFill>
              <a:schemeClr val="bg1">
                <a:lumMod val="75000"/>
              </a:schemeClr>
            </a:solidFill>
            <a:prstDash val="solid"/>
          </a:ln>
          <a:effectLst/>
          <a:scene3d>
            <a:camera prst="perspectiveFront" fov="5400000"/>
            <a:lightRig rig="threePt" dir="t">
              <a:rot lat="0" lon="0" rev="19200000"/>
            </a:lightRig>
          </a:scene3d>
          <a:sp3d extrusionH="25400">
            <a:extrusionClr>
              <a:srgbClr val="000000"/>
            </a:extrusionClr>
          </a:sp3d>
        </p:spPr>
      </p:pic>
      <p:pic>
        <p:nvPicPr>
          <p:cNvPr id="54" name="Picture 5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73820" y="5006708"/>
            <a:ext cx="367115" cy="367115"/>
          </a:xfrm>
          <a:prstGeom prst="ellipse">
            <a:avLst/>
          </a:prstGeom>
          <a:ln w="38100" cap="rnd">
            <a:solidFill>
              <a:schemeClr val="bg1">
                <a:lumMod val="75000"/>
              </a:schemeClr>
            </a:solidFill>
            <a:prstDash val="solid"/>
          </a:ln>
          <a:effectLst/>
          <a:scene3d>
            <a:camera prst="perspectiveFront" fov="5400000"/>
            <a:lightRig rig="threePt" dir="t">
              <a:rot lat="0" lon="0" rev="19200000"/>
            </a:lightRig>
          </a:scene3d>
          <a:sp3d extrusionH="25400">
            <a:extrusionClr>
              <a:srgbClr val="000000"/>
            </a:extrusionClr>
          </a:sp3d>
        </p:spPr>
      </p:pic>
      <p:pic>
        <p:nvPicPr>
          <p:cNvPr id="55" name="Picture 5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045700" y="5804582"/>
            <a:ext cx="367115" cy="367115"/>
          </a:xfrm>
          <a:prstGeom prst="ellipse">
            <a:avLst/>
          </a:prstGeom>
          <a:ln w="38100" cap="rnd">
            <a:solidFill>
              <a:schemeClr val="bg1">
                <a:lumMod val="75000"/>
              </a:schemeClr>
            </a:solidFill>
            <a:prstDash val="solid"/>
          </a:ln>
          <a:effectLst/>
          <a:scene3d>
            <a:camera prst="perspectiveFront" fov="5400000"/>
            <a:lightRig rig="threePt" dir="t">
              <a:rot lat="0" lon="0" rev="19200000"/>
            </a:lightRig>
          </a:scene3d>
          <a:sp3d extrusionH="25400">
            <a:extrusionClr>
              <a:srgbClr val="000000"/>
            </a:extrusionClr>
          </a:sp3d>
        </p:spPr>
      </p:pic>
      <p:pic>
        <p:nvPicPr>
          <p:cNvPr id="56" name="Picture 5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713067" y="6176931"/>
            <a:ext cx="367115" cy="367115"/>
          </a:xfrm>
          <a:prstGeom prst="ellipse">
            <a:avLst/>
          </a:prstGeom>
          <a:ln w="38100" cap="rnd">
            <a:solidFill>
              <a:schemeClr val="bg1">
                <a:lumMod val="75000"/>
              </a:schemeClr>
            </a:solidFill>
            <a:prstDash val="solid"/>
          </a:ln>
          <a:effectLst/>
          <a:scene3d>
            <a:camera prst="perspectiveFront" fov="5400000"/>
            <a:lightRig rig="threePt" dir="t">
              <a:rot lat="0" lon="0" rev="19200000"/>
            </a:lightRig>
          </a:scene3d>
          <a:sp3d extrusionH="25400">
            <a:extrusionClr>
              <a:srgbClr val="000000"/>
            </a:extrusionClr>
          </a:sp3d>
        </p:spPr>
      </p:pic>
      <p:pic>
        <p:nvPicPr>
          <p:cNvPr id="57" name="Picture 5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77658" y="249384"/>
            <a:ext cx="367115" cy="367115"/>
          </a:xfrm>
          <a:prstGeom prst="ellipse">
            <a:avLst/>
          </a:prstGeom>
          <a:ln w="38100" cap="rnd">
            <a:solidFill>
              <a:schemeClr val="bg1">
                <a:lumMod val="75000"/>
              </a:schemeClr>
            </a:solidFill>
            <a:prstDash val="solid"/>
          </a:ln>
          <a:effectLst/>
          <a:scene3d>
            <a:camera prst="perspectiveFront" fov="5400000"/>
            <a:lightRig rig="threePt" dir="t">
              <a:rot lat="0" lon="0" rev="19200000"/>
            </a:lightRig>
          </a:scene3d>
          <a:sp3d extrusionH="25400">
            <a:extrusionClr>
              <a:srgbClr val="000000"/>
            </a:extrusionClr>
          </a:sp3d>
        </p:spPr>
      </p:pic>
      <p:pic>
        <p:nvPicPr>
          <p:cNvPr id="58" name="Picture 5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12455" y="1281218"/>
            <a:ext cx="367115" cy="367115"/>
          </a:xfrm>
          <a:prstGeom prst="ellipse">
            <a:avLst/>
          </a:prstGeom>
          <a:ln w="38100" cap="rnd">
            <a:solidFill>
              <a:schemeClr val="bg1">
                <a:lumMod val="75000"/>
              </a:schemeClr>
            </a:solidFill>
            <a:prstDash val="solid"/>
          </a:ln>
          <a:effectLst/>
          <a:scene3d>
            <a:camera prst="perspectiveFront" fov="5400000"/>
            <a:lightRig rig="threePt" dir="t">
              <a:rot lat="0" lon="0" rev="19200000"/>
            </a:lightRig>
          </a:scene3d>
          <a:sp3d extrusionH="25400">
            <a:extrusionClr>
              <a:srgbClr val="000000"/>
            </a:extrusionClr>
          </a:sp3d>
        </p:spPr>
      </p:pic>
      <p:pic>
        <p:nvPicPr>
          <p:cNvPr id="59" name="Picture 5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51805" y="3903563"/>
            <a:ext cx="367115" cy="367115"/>
          </a:xfrm>
          <a:prstGeom prst="ellipse">
            <a:avLst/>
          </a:prstGeom>
          <a:ln w="38100" cap="rnd">
            <a:solidFill>
              <a:schemeClr val="bg1">
                <a:lumMod val="75000"/>
              </a:schemeClr>
            </a:solidFill>
            <a:prstDash val="solid"/>
          </a:ln>
          <a:effectLst/>
          <a:scene3d>
            <a:camera prst="perspectiveFront" fov="5400000"/>
            <a:lightRig rig="threePt" dir="t">
              <a:rot lat="0" lon="0" rev="19200000"/>
            </a:lightRig>
          </a:scene3d>
          <a:sp3d extrusionH="25400">
            <a:extrusionClr>
              <a:srgbClr val="000000"/>
            </a:extrusionClr>
          </a:sp3d>
        </p:spPr>
      </p:pic>
      <p:grpSp>
        <p:nvGrpSpPr>
          <p:cNvPr id="61" name="Group 2"/>
          <p:cNvGrpSpPr/>
          <p:nvPr/>
        </p:nvGrpSpPr>
        <p:grpSpPr>
          <a:xfrm>
            <a:off x="-21203" y="422334"/>
            <a:ext cx="10795567" cy="1105748"/>
            <a:chOff x="-22088" y="421897"/>
            <a:chExt cx="10797098" cy="1105905"/>
          </a:xfrm>
        </p:grpSpPr>
        <p:sp>
          <p:nvSpPr>
            <p:cNvPr id="62" name="Rectangle 3"/>
            <p:cNvSpPr/>
            <p:nvPr/>
          </p:nvSpPr>
          <p:spPr>
            <a:xfrm>
              <a:off x="-22088" y="421897"/>
              <a:ext cx="10797098" cy="1105905"/>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18">
                <a:defRPr/>
              </a:pPr>
              <a:endParaRPr lang="nb-NO" sz="1836">
                <a:solidFill>
                  <a:prstClr val="white"/>
                </a:solidFill>
              </a:endParaRPr>
            </a:p>
          </p:txBody>
        </p:sp>
        <p:sp>
          <p:nvSpPr>
            <p:cNvPr id="63" name="TextBox 5"/>
            <p:cNvSpPr txBox="1"/>
            <p:nvPr/>
          </p:nvSpPr>
          <p:spPr>
            <a:xfrm>
              <a:off x="1279044" y="678806"/>
              <a:ext cx="8607432" cy="612897"/>
            </a:xfrm>
            <a:prstGeom prst="rect">
              <a:avLst/>
            </a:prstGeom>
            <a:noFill/>
          </p:spPr>
          <p:txBody>
            <a:bodyPr wrap="square" rtlCol="0">
              <a:spAutoFit/>
            </a:bodyPr>
            <a:lstStyle/>
            <a:p>
              <a:pPr defTabSz="932418">
                <a:lnSpc>
                  <a:spcPct val="90000"/>
                </a:lnSpc>
                <a:spcBef>
                  <a:spcPct val="0"/>
                </a:spcBef>
                <a:defRPr/>
              </a:pPr>
              <a:r>
                <a:rPr lang="en-US" sz="3672" dirty="0">
                  <a:solidFill>
                    <a:prstClr val="white"/>
                  </a:solidFill>
                  <a:latin typeface="Segoe UI Light"/>
                </a:rPr>
                <a:t>Office Graph</a:t>
              </a:r>
            </a:p>
          </p:txBody>
        </p:sp>
      </p:grpSp>
      <p:grpSp>
        <p:nvGrpSpPr>
          <p:cNvPr id="2" name="Group 60"/>
          <p:cNvGrpSpPr/>
          <p:nvPr/>
        </p:nvGrpSpPr>
        <p:grpSpPr>
          <a:xfrm>
            <a:off x="-21203" y="422334"/>
            <a:ext cx="10795567" cy="1105748"/>
            <a:chOff x="-22088" y="421897"/>
            <a:chExt cx="10797098" cy="1105905"/>
          </a:xfrm>
        </p:grpSpPr>
        <p:sp>
          <p:nvSpPr>
            <p:cNvPr id="7" name="Rectangle 61"/>
            <p:cNvSpPr/>
            <p:nvPr/>
          </p:nvSpPr>
          <p:spPr>
            <a:xfrm>
              <a:off x="-22088" y="421897"/>
              <a:ext cx="10797098" cy="1105905"/>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18">
                <a:defRPr/>
              </a:pPr>
              <a:endParaRPr lang="nb-NO" sz="1836">
                <a:solidFill>
                  <a:prstClr val="white"/>
                </a:solidFill>
              </a:endParaRPr>
            </a:p>
          </p:txBody>
        </p:sp>
        <p:sp>
          <p:nvSpPr>
            <p:cNvPr id="10" name="TextBox 62"/>
            <p:cNvSpPr txBox="1"/>
            <p:nvPr/>
          </p:nvSpPr>
          <p:spPr>
            <a:xfrm>
              <a:off x="1279044" y="678806"/>
              <a:ext cx="8607432" cy="701831"/>
            </a:xfrm>
            <a:prstGeom prst="rect">
              <a:avLst/>
            </a:prstGeom>
            <a:noFill/>
          </p:spPr>
          <p:txBody>
            <a:bodyPr wrap="square" rtlCol="0">
              <a:spAutoFit/>
            </a:bodyPr>
            <a:lstStyle/>
            <a:p>
              <a:pPr defTabSz="932418">
                <a:lnSpc>
                  <a:spcPct val="90000"/>
                </a:lnSpc>
                <a:spcBef>
                  <a:spcPct val="0"/>
                </a:spcBef>
                <a:defRPr/>
              </a:pPr>
              <a:r>
                <a:rPr lang="en-US" sz="4400" dirty="0">
                  <a:solidFill>
                    <a:prstClr val="white"/>
                  </a:solidFill>
                  <a:latin typeface="Segoe UI Light"/>
                </a:rPr>
                <a:t>Office Graph</a:t>
              </a:r>
            </a:p>
          </p:txBody>
        </p:sp>
      </p:grpSp>
    </p:spTree>
    <p:extLst>
      <p:ext uri="{BB962C8B-B14F-4D97-AF65-F5344CB8AC3E}">
        <p14:creationId xmlns:p14="http://schemas.microsoft.com/office/powerpoint/2010/main" val="2833753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302528" y="1216018"/>
            <a:ext cx="9940820" cy="3261400"/>
            <a:chOff x="1272170" y="981946"/>
            <a:chExt cx="9748169" cy="3198194"/>
          </a:xfrm>
        </p:grpSpPr>
        <p:grpSp>
          <p:nvGrpSpPr>
            <p:cNvPr id="18" name="Group 17"/>
            <p:cNvGrpSpPr/>
            <p:nvPr/>
          </p:nvGrpSpPr>
          <p:grpSpPr>
            <a:xfrm>
              <a:off x="1921252" y="981946"/>
              <a:ext cx="8877441" cy="392797"/>
              <a:chOff x="1924439" y="646719"/>
              <a:chExt cx="8877441" cy="392797"/>
            </a:xfrm>
          </p:grpSpPr>
          <p:sp>
            <p:nvSpPr>
              <p:cNvPr id="10" name="Rectangle 9"/>
              <p:cNvSpPr/>
              <p:nvPr/>
            </p:nvSpPr>
            <p:spPr>
              <a:xfrm>
                <a:off x="1924439" y="664670"/>
                <a:ext cx="1824538" cy="374846"/>
              </a:xfrm>
              <a:prstGeom prst="rect">
                <a:avLst/>
              </a:prstGeom>
            </p:spPr>
            <p:txBody>
              <a:bodyPr wrap="none">
                <a:spAutoFit/>
              </a:bodyPr>
              <a:lstStyle/>
              <a:p>
                <a:pPr algn="ctr"/>
                <a:r>
                  <a:rPr lang="en-US" sz="1836" dirty="0">
                    <a:solidFill>
                      <a:srgbClr val="FFFFFF"/>
                    </a:solidFill>
                    <a:latin typeface="Segoe UI Light" panose="020B0502040204020203" pitchFamily="34" charset="0"/>
                    <a:cs typeface="Segoe UI Light" panose="020B0502040204020203" pitchFamily="34" charset="0"/>
                  </a:rPr>
                  <a:t>Stay In the Know</a:t>
                </a:r>
              </a:p>
            </p:txBody>
          </p:sp>
          <p:sp>
            <p:nvSpPr>
              <p:cNvPr id="13" name="Rectangle 12"/>
              <p:cNvSpPr/>
              <p:nvPr/>
            </p:nvSpPr>
            <p:spPr>
              <a:xfrm>
                <a:off x="5021301" y="646719"/>
                <a:ext cx="2217275" cy="374846"/>
              </a:xfrm>
              <a:prstGeom prst="rect">
                <a:avLst/>
              </a:prstGeom>
            </p:spPr>
            <p:txBody>
              <a:bodyPr wrap="none">
                <a:spAutoFit/>
              </a:bodyPr>
              <a:lstStyle/>
              <a:p>
                <a:pPr algn="ctr"/>
                <a:r>
                  <a:rPr lang="en-US" sz="1836" dirty="0">
                    <a:solidFill>
                      <a:srgbClr val="FFFFFF"/>
                    </a:solidFill>
                    <a:latin typeface="Segoe UI Light" panose="020B0502040204020203" pitchFamily="34" charset="0"/>
                    <a:cs typeface="Segoe UI Light" panose="020B0502040204020203" pitchFamily="34" charset="0"/>
                  </a:rPr>
                  <a:t>Find What you Need</a:t>
                </a:r>
              </a:p>
            </p:txBody>
          </p:sp>
          <p:sp>
            <p:nvSpPr>
              <p:cNvPr id="17" name="Rectangle 16"/>
              <p:cNvSpPr/>
              <p:nvPr/>
            </p:nvSpPr>
            <p:spPr>
              <a:xfrm>
                <a:off x="7986686" y="647752"/>
                <a:ext cx="2815194" cy="374846"/>
              </a:xfrm>
              <a:prstGeom prst="rect">
                <a:avLst/>
              </a:prstGeom>
            </p:spPr>
            <p:txBody>
              <a:bodyPr wrap="none">
                <a:spAutoFit/>
              </a:bodyPr>
              <a:lstStyle/>
              <a:p>
                <a:pPr algn="ctr"/>
                <a:r>
                  <a:rPr lang="en-US" sz="1836" dirty="0">
                    <a:solidFill>
                      <a:srgbClr val="FFFFFF"/>
                    </a:solidFill>
                    <a:latin typeface="Segoe UI Light" panose="020B0502040204020203" pitchFamily="34" charset="0"/>
                    <a:cs typeface="Segoe UI Light" panose="020B0502040204020203" pitchFamily="34" charset="0"/>
                  </a:rPr>
                  <a:t>Discover New Connections</a:t>
                </a:r>
              </a:p>
            </p:txBody>
          </p:sp>
        </p:grpSp>
        <p:sp>
          <p:nvSpPr>
            <p:cNvPr id="19" name="Rectangle 18"/>
            <p:cNvSpPr/>
            <p:nvPr/>
          </p:nvSpPr>
          <p:spPr>
            <a:xfrm>
              <a:off x="7858977" y="3290055"/>
              <a:ext cx="3161362" cy="829417"/>
            </a:xfrm>
            <a:prstGeom prst="rect">
              <a:avLst/>
            </a:prstGeom>
          </p:spPr>
          <p:txBody>
            <a:bodyPr wrap="square">
              <a:spAutoFit/>
            </a:bodyPr>
            <a:lstStyle/>
            <a:p>
              <a:pPr>
                <a:defRPr/>
              </a:pPr>
              <a:r>
                <a:rPr lang="en-US" sz="1632" dirty="0">
                  <a:solidFill>
                    <a:srgbClr val="FFFFFF"/>
                  </a:solidFill>
                  <a:latin typeface="Segoe UI Light" panose="020B0502040204020203" pitchFamily="34" charset="0"/>
                  <a:cs typeface="Segoe UI Light" panose="020B0502040204020203" pitchFamily="34" charset="0"/>
                </a:rPr>
                <a:t>Connect with the right experts and learn more about their content.</a:t>
              </a:r>
            </a:p>
            <a:p>
              <a:pPr>
                <a:defRPr/>
              </a:pPr>
              <a:endParaRPr lang="en-US" sz="1632" dirty="0">
                <a:solidFill>
                  <a:srgbClr val="FFFFFF"/>
                </a:solidFill>
                <a:latin typeface="Segoe UI Light" panose="020B0502040204020203" pitchFamily="34" charset="0"/>
                <a:cs typeface="Segoe UI Light" panose="020B0502040204020203" pitchFamily="34" charset="0"/>
              </a:endParaRPr>
            </a:p>
          </p:txBody>
        </p:sp>
        <p:sp>
          <p:nvSpPr>
            <p:cNvPr id="116" name="Rectangle 115"/>
            <p:cNvSpPr/>
            <p:nvPr/>
          </p:nvSpPr>
          <p:spPr>
            <a:xfrm>
              <a:off x="4553266" y="3295513"/>
              <a:ext cx="3161362" cy="845809"/>
            </a:xfrm>
            <a:prstGeom prst="rect">
              <a:avLst/>
            </a:prstGeom>
          </p:spPr>
          <p:txBody>
            <a:bodyPr wrap="square">
              <a:spAutoFit/>
            </a:bodyPr>
            <a:lstStyle/>
            <a:p>
              <a:pPr>
                <a:defRPr/>
              </a:pPr>
              <a:r>
                <a:rPr lang="en-US" sz="1632" dirty="0">
                  <a:solidFill>
                    <a:srgbClr val="FFFFFF"/>
                  </a:solidFill>
                  <a:latin typeface="Segoe UI Light" panose="020B0502040204020203" pitchFamily="34" charset="0"/>
                  <a:cs typeface="Segoe UI Light" panose="020B0502040204020203" pitchFamily="34" charset="0"/>
                </a:rPr>
                <a:t>Find just the right results from any source and take action</a:t>
              </a:r>
            </a:p>
            <a:p>
              <a:pPr>
                <a:defRPr/>
              </a:pPr>
              <a:endParaRPr lang="en-US" sz="1632" dirty="0">
                <a:solidFill>
                  <a:srgbClr val="FFFFFF"/>
                </a:solidFill>
                <a:latin typeface="Segoe UI Light" panose="020B0502040204020203" pitchFamily="34" charset="0"/>
                <a:cs typeface="Segoe UI Light" panose="020B0502040204020203" pitchFamily="34" charset="0"/>
              </a:endParaRPr>
            </a:p>
          </p:txBody>
        </p:sp>
        <p:sp>
          <p:nvSpPr>
            <p:cNvPr id="117" name="Rectangle 116"/>
            <p:cNvSpPr/>
            <p:nvPr/>
          </p:nvSpPr>
          <p:spPr>
            <a:xfrm>
              <a:off x="1272170" y="3334331"/>
              <a:ext cx="3161362" cy="845809"/>
            </a:xfrm>
            <a:prstGeom prst="rect">
              <a:avLst/>
            </a:prstGeom>
          </p:spPr>
          <p:txBody>
            <a:bodyPr wrap="square">
              <a:spAutoFit/>
            </a:bodyPr>
            <a:lstStyle/>
            <a:p>
              <a:r>
                <a:rPr lang="en-US" sz="1632" dirty="0">
                  <a:solidFill>
                    <a:srgbClr val="FFFFFF"/>
                  </a:solidFill>
                  <a:latin typeface="Segoe UI Light" panose="020B0502040204020203" pitchFamily="34" charset="0"/>
                  <a:cs typeface="Segoe UI Light" panose="020B0502040204020203" pitchFamily="34" charset="0"/>
                </a:rPr>
                <a:t>Discover new information tailored to you from your network</a:t>
              </a:r>
            </a:p>
            <a:p>
              <a:pPr>
                <a:defRPr/>
              </a:pPr>
              <a:endParaRPr lang="en-US" sz="1632" dirty="0">
                <a:solidFill>
                  <a:srgbClr val="FFFFFF"/>
                </a:solidFill>
                <a:latin typeface="Segoe UI Light" panose="020B0502040204020203" pitchFamily="34" charset="0"/>
                <a:cs typeface="Segoe UI Light" panose="020B0502040204020203" pitchFamily="34" charset="0"/>
              </a:endParaRP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08" y="1475298"/>
            <a:ext cx="2865111" cy="1989660"/>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9298" y="1552105"/>
            <a:ext cx="2708473" cy="1880884"/>
          </a:xfrm>
          <a:prstGeom prst="rect">
            <a:avLst/>
          </a:prstGeom>
        </p:spPr>
      </p:pic>
      <p:pic>
        <p:nvPicPr>
          <p:cNvPr id="115" name="Picture 114"/>
          <p:cNvPicPr>
            <a:picLocks noChangeAspect="1"/>
          </p:cNvPicPr>
          <p:nvPr/>
        </p:nvPicPr>
        <p:blipFill>
          <a:blip r:embed="rId5"/>
          <a:stretch>
            <a:fillRect/>
          </a:stretch>
        </p:blipFill>
        <p:spPr>
          <a:xfrm>
            <a:off x="1383593" y="1684661"/>
            <a:ext cx="3022287" cy="1863151"/>
          </a:xfrm>
          <a:prstGeom prst="rect">
            <a:avLst/>
          </a:prstGeom>
        </p:spPr>
      </p:pic>
      <p:sp>
        <p:nvSpPr>
          <p:cNvPr id="3" name="Title 2"/>
          <p:cNvSpPr>
            <a:spLocks noGrp="1"/>
          </p:cNvSpPr>
          <p:nvPr>
            <p:ph type="title"/>
          </p:nvPr>
        </p:nvSpPr>
        <p:spPr/>
        <p:txBody>
          <a:bodyPr/>
          <a:lstStyle/>
          <a:p>
            <a:r>
              <a:rPr lang="en-US" sz="4000" dirty="0"/>
              <a:t>Delve – Search and Discovery Across O365</a:t>
            </a:r>
            <a:br>
              <a:rPr lang="en-US" sz="4000" dirty="0"/>
            </a:br>
            <a:endParaRPr lang="en-US" sz="4000" dirty="0"/>
          </a:p>
        </p:txBody>
      </p:sp>
      <p:grpSp>
        <p:nvGrpSpPr>
          <p:cNvPr id="220" name="Group 219"/>
          <p:cNvGrpSpPr/>
          <p:nvPr/>
        </p:nvGrpSpPr>
        <p:grpSpPr>
          <a:xfrm>
            <a:off x="-784992" y="4411411"/>
            <a:ext cx="13439502" cy="3078036"/>
            <a:chOff x="-767680" y="3654214"/>
            <a:chExt cx="13441408" cy="3078473"/>
          </a:xfrm>
        </p:grpSpPr>
        <p:grpSp>
          <p:nvGrpSpPr>
            <p:cNvPr id="221" name="Group 220"/>
            <p:cNvGrpSpPr/>
            <p:nvPr/>
          </p:nvGrpSpPr>
          <p:grpSpPr>
            <a:xfrm>
              <a:off x="-767680" y="3654214"/>
              <a:ext cx="13441408" cy="2794773"/>
              <a:chOff x="-948152" y="3538295"/>
              <a:chExt cx="13441408" cy="3634441"/>
            </a:xfrm>
          </p:grpSpPr>
          <p:cxnSp>
            <p:nvCxnSpPr>
              <p:cNvPr id="244" name="Straight Connector 243"/>
              <p:cNvCxnSpPr/>
              <p:nvPr/>
            </p:nvCxnSpPr>
            <p:spPr>
              <a:xfrm flipH="1">
                <a:off x="1057926" y="4869710"/>
                <a:ext cx="1245053" cy="875415"/>
              </a:xfrm>
              <a:prstGeom prst="line">
                <a:avLst/>
              </a:prstGeom>
              <a:noFill/>
              <a:ln w="57150" cap="flat" cmpd="sng" algn="ctr">
                <a:solidFill>
                  <a:srgbClr val="F2F2F2">
                    <a:lumMod val="90000"/>
                  </a:srgbClr>
                </a:solidFill>
                <a:prstDash val="solid"/>
              </a:ln>
              <a:effectLst/>
            </p:spPr>
          </p:cxnSp>
          <p:cxnSp>
            <p:nvCxnSpPr>
              <p:cNvPr id="245" name="Straight Connector 244"/>
              <p:cNvCxnSpPr/>
              <p:nvPr/>
            </p:nvCxnSpPr>
            <p:spPr>
              <a:xfrm flipH="1">
                <a:off x="-948152" y="4013344"/>
                <a:ext cx="1889445" cy="125376"/>
              </a:xfrm>
              <a:prstGeom prst="line">
                <a:avLst/>
              </a:prstGeom>
              <a:noFill/>
              <a:ln w="19050" cap="flat" cmpd="sng" algn="ctr">
                <a:solidFill>
                  <a:srgbClr val="F2F2F2">
                    <a:lumMod val="90000"/>
                  </a:srgbClr>
                </a:solidFill>
                <a:prstDash val="solid"/>
              </a:ln>
              <a:effectLst/>
            </p:spPr>
          </p:cxnSp>
          <p:cxnSp>
            <p:nvCxnSpPr>
              <p:cNvPr id="246" name="Straight Connector 245"/>
              <p:cNvCxnSpPr>
                <a:endCxn id="299" idx="6"/>
              </p:cNvCxnSpPr>
              <p:nvPr/>
            </p:nvCxnSpPr>
            <p:spPr>
              <a:xfrm>
                <a:off x="2317387" y="4874650"/>
                <a:ext cx="2421194" cy="494256"/>
              </a:xfrm>
              <a:prstGeom prst="line">
                <a:avLst/>
              </a:prstGeom>
              <a:noFill/>
              <a:ln w="57150" cap="flat" cmpd="sng" algn="ctr">
                <a:solidFill>
                  <a:srgbClr val="F2F2F2">
                    <a:lumMod val="90000"/>
                  </a:srgbClr>
                </a:solidFill>
                <a:prstDash val="solid"/>
              </a:ln>
              <a:effectLst/>
            </p:spPr>
          </p:cxnSp>
          <p:sp>
            <p:nvSpPr>
              <p:cNvPr id="247" name="Oval 246"/>
              <p:cNvSpPr/>
              <p:nvPr/>
            </p:nvSpPr>
            <p:spPr>
              <a:xfrm>
                <a:off x="10416852" y="5479310"/>
                <a:ext cx="297711" cy="297711"/>
              </a:xfrm>
              <a:prstGeom prst="ellipse">
                <a:avLst/>
              </a:prstGeom>
              <a:solidFill>
                <a:srgbClr val="F2F2F2">
                  <a:lumMod val="90000"/>
                </a:srgbClr>
              </a:solidFill>
              <a:ln w="10795" cap="flat" cmpd="sng" algn="ctr">
                <a:noFill/>
                <a:prstDash val="solid"/>
              </a:ln>
              <a:effectLst/>
            </p:spPr>
            <p:txBody>
              <a:bodyPr rtlCol="0" anchor="ctr"/>
              <a:lstStyle/>
              <a:p>
                <a:pPr algn="ctr" defTabSz="914400">
                  <a:defRPr/>
                </a:pPr>
                <a:endParaRPr lang="nb-NO" kern="0">
                  <a:solidFill>
                    <a:prstClr val="white"/>
                  </a:solidFill>
                </a:endParaRPr>
              </a:p>
            </p:txBody>
          </p:sp>
          <p:sp>
            <p:nvSpPr>
              <p:cNvPr id="248" name="Oval 247"/>
              <p:cNvSpPr/>
              <p:nvPr/>
            </p:nvSpPr>
            <p:spPr>
              <a:xfrm>
                <a:off x="1465892" y="6453134"/>
                <a:ext cx="297711" cy="297711"/>
              </a:xfrm>
              <a:prstGeom prst="ellipse">
                <a:avLst/>
              </a:prstGeom>
              <a:solidFill>
                <a:srgbClr val="F2F2F2">
                  <a:lumMod val="90000"/>
                </a:srgbClr>
              </a:solidFill>
              <a:ln w="10795" cap="flat" cmpd="sng" algn="ctr">
                <a:noFill/>
                <a:prstDash val="solid"/>
              </a:ln>
              <a:effectLst/>
            </p:spPr>
            <p:txBody>
              <a:bodyPr rtlCol="0" anchor="ctr"/>
              <a:lstStyle/>
              <a:p>
                <a:pPr algn="ctr" defTabSz="914400">
                  <a:defRPr/>
                </a:pPr>
                <a:endParaRPr lang="nb-NO" kern="0">
                  <a:solidFill>
                    <a:prstClr val="white"/>
                  </a:solidFill>
                </a:endParaRPr>
              </a:p>
            </p:txBody>
          </p:sp>
          <p:sp>
            <p:nvSpPr>
              <p:cNvPr id="249" name="Oval 248"/>
              <p:cNvSpPr/>
              <p:nvPr/>
            </p:nvSpPr>
            <p:spPr>
              <a:xfrm>
                <a:off x="2950166" y="6095997"/>
                <a:ext cx="297711" cy="297711"/>
              </a:xfrm>
              <a:prstGeom prst="ellipse">
                <a:avLst/>
              </a:prstGeom>
              <a:solidFill>
                <a:srgbClr val="F2F2F2">
                  <a:lumMod val="90000"/>
                </a:srgbClr>
              </a:solidFill>
              <a:ln w="10795" cap="flat" cmpd="sng" algn="ctr">
                <a:noFill/>
                <a:prstDash val="solid"/>
              </a:ln>
              <a:effectLst/>
            </p:spPr>
            <p:txBody>
              <a:bodyPr rtlCol="0" anchor="ctr"/>
              <a:lstStyle/>
              <a:p>
                <a:pPr algn="ctr" defTabSz="914400">
                  <a:defRPr/>
                </a:pPr>
                <a:endParaRPr lang="nb-NO" kern="0">
                  <a:solidFill>
                    <a:prstClr val="white"/>
                  </a:solidFill>
                </a:endParaRPr>
              </a:p>
            </p:txBody>
          </p:sp>
          <p:sp>
            <p:nvSpPr>
              <p:cNvPr id="250" name="Oval 249"/>
              <p:cNvSpPr/>
              <p:nvPr/>
            </p:nvSpPr>
            <p:spPr>
              <a:xfrm>
                <a:off x="5417098" y="6453134"/>
                <a:ext cx="297711" cy="297711"/>
              </a:xfrm>
              <a:prstGeom prst="ellipse">
                <a:avLst/>
              </a:prstGeom>
              <a:solidFill>
                <a:srgbClr val="F2F2F2">
                  <a:lumMod val="90000"/>
                </a:srgbClr>
              </a:solidFill>
              <a:ln w="10795" cap="flat" cmpd="sng" algn="ctr">
                <a:noFill/>
                <a:prstDash val="solid"/>
              </a:ln>
              <a:effectLst/>
            </p:spPr>
            <p:txBody>
              <a:bodyPr rtlCol="0" anchor="ctr"/>
              <a:lstStyle/>
              <a:p>
                <a:pPr algn="ctr" defTabSz="914400">
                  <a:defRPr/>
                </a:pPr>
                <a:endParaRPr lang="nb-NO" kern="0">
                  <a:solidFill>
                    <a:prstClr val="white"/>
                  </a:solidFill>
                </a:endParaRPr>
              </a:p>
            </p:txBody>
          </p:sp>
          <p:cxnSp>
            <p:nvCxnSpPr>
              <p:cNvPr id="251" name="Straight Connector 250"/>
              <p:cNvCxnSpPr/>
              <p:nvPr/>
            </p:nvCxnSpPr>
            <p:spPr>
              <a:xfrm>
                <a:off x="7311666" y="5405705"/>
                <a:ext cx="965431" cy="994580"/>
              </a:xfrm>
              <a:prstGeom prst="line">
                <a:avLst/>
              </a:prstGeom>
              <a:noFill/>
              <a:ln w="57150" cap="flat" cmpd="sng" algn="ctr">
                <a:solidFill>
                  <a:srgbClr val="F2F2F2">
                    <a:lumMod val="90000"/>
                  </a:srgbClr>
                </a:solidFill>
                <a:prstDash val="solid"/>
              </a:ln>
              <a:effectLst/>
            </p:spPr>
          </p:cxnSp>
          <p:cxnSp>
            <p:nvCxnSpPr>
              <p:cNvPr id="252" name="Straight Connector 251"/>
              <p:cNvCxnSpPr/>
              <p:nvPr/>
            </p:nvCxnSpPr>
            <p:spPr>
              <a:xfrm>
                <a:off x="4617087" y="5357153"/>
                <a:ext cx="948866" cy="1244836"/>
              </a:xfrm>
              <a:prstGeom prst="line">
                <a:avLst/>
              </a:prstGeom>
              <a:noFill/>
              <a:ln w="57150" cap="flat" cmpd="sng" algn="ctr">
                <a:solidFill>
                  <a:srgbClr val="F2F2F2">
                    <a:lumMod val="90000"/>
                  </a:srgbClr>
                </a:solidFill>
                <a:prstDash val="solid"/>
              </a:ln>
              <a:effectLst/>
            </p:spPr>
          </p:cxnSp>
          <p:cxnSp>
            <p:nvCxnSpPr>
              <p:cNvPr id="253" name="Straight Connector 252"/>
              <p:cNvCxnSpPr/>
              <p:nvPr/>
            </p:nvCxnSpPr>
            <p:spPr>
              <a:xfrm flipH="1">
                <a:off x="-214078" y="4869710"/>
                <a:ext cx="2566701" cy="148855"/>
              </a:xfrm>
              <a:prstGeom prst="line">
                <a:avLst/>
              </a:prstGeom>
              <a:noFill/>
              <a:ln w="57150" cap="flat" cmpd="sng" algn="ctr">
                <a:solidFill>
                  <a:srgbClr val="F2F2F2">
                    <a:lumMod val="90000"/>
                  </a:srgbClr>
                </a:solidFill>
                <a:prstDash val="solid"/>
              </a:ln>
              <a:effectLst/>
            </p:spPr>
          </p:cxnSp>
          <p:cxnSp>
            <p:nvCxnSpPr>
              <p:cNvPr id="254" name="Straight Connector 253"/>
              <p:cNvCxnSpPr/>
              <p:nvPr/>
            </p:nvCxnSpPr>
            <p:spPr>
              <a:xfrm flipH="1">
                <a:off x="992706" y="5316277"/>
                <a:ext cx="3647321" cy="460744"/>
              </a:xfrm>
              <a:prstGeom prst="line">
                <a:avLst/>
              </a:prstGeom>
              <a:noFill/>
              <a:ln w="57150" cap="flat" cmpd="sng" algn="ctr">
                <a:solidFill>
                  <a:srgbClr val="F2F2F2">
                    <a:lumMod val="90000"/>
                  </a:srgbClr>
                </a:solidFill>
                <a:prstDash val="solid"/>
              </a:ln>
              <a:effectLst/>
            </p:spPr>
          </p:cxnSp>
          <p:cxnSp>
            <p:nvCxnSpPr>
              <p:cNvPr id="255" name="Straight Connector 254"/>
              <p:cNvCxnSpPr/>
              <p:nvPr/>
            </p:nvCxnSpPr>
            <p:spPr>
              <a:xfrm flipH="1" flipV="1">
                <a:off x="4654435" y="5382614"/>
                <a:ext cx="2688990" cy="33791"/>
              </a:xfrm>
              <a:prstGeom prst="line">
                <a:avLst/>
              </a:prstGeom>
              <a:noFill/>
              <a:ln w="57150" cap="flat" cmpd="sng" algn="ctr">
                <a:solidFill>
                  <a:srgbClr val="F2F2F2">
                    <a:lumMod val="90000"/>
                  </a:srgbClr>
                </a:solidFill>
                <a:prstDash val="solid"/>
              </a:ln>
              <a:effectLst/>
            </p:spPr>
          </p:cxnSp>
          <p:cxnSp>
            <p:nvCxnSpPr>
              <p:cNvPr id="256" name="Straight Connector 255"/>
              <p:cNvCxnSpPr/>
              <p:nvPr/>
            </p:nvCxnSpPr>
            <p:spPr>
              <a:xfrm>
                <a:off x="9250387" y="5850293"/>
                <a:ext cx="1462297" cy="599614"/>
              </a:xfrm>
              <a:prstGeom prst="line">
                <a:avLst/>
              </a:prstGeom>
              <a:noFill/>
              <a:ln w="57150" cap="flat" cmpd="sng" algn="ctr">
                <a:solidFill>
                  <a:srgbClr val="F2F2F2">
                    <a:lumMod val="90000"/>
                  </a:srgbClr>
                </a:solidFill>
                <a:prstDash val="solid"/>
              </a:ln>
              <a:effectLst/>
            </p:spPr>
          </p:cxnSp>
          <p:cxnSp>
            <p:nvCxnSpPr>
              <p:cNvPr id="257" name="Straight Connector 256"/>
              <p:cNvCxnSpPr/>
              <p:nvPr/>
            </p:nvCxnSpPr>
            <p:spPr>
              <a:xfrm flipV="1">
                <a:off x="5566048" y="5431334"/>
                <a:ext cx="1777376" cy="1170655"/>
              </a:xfrm>
              <a:prstGeom prst="line">
                <a:avLst/>
              </a:prstGeom>
              <a:noFill/>
              <a:ln w="57150" cap="flat" cmpd="sng" algn="ctr">
                <a:solidFill>
                  <a:srgbClr val="F2F2F2">
                    <a:lumMod val="90000"/>
                  </a:srgbClr>
                </a:solidFill>
                <a:prstDash val="solid"/>
              </a:ln>
              <a:effectLst/>
            </p:spPr>
          </p:cxnSp>
          <p:cxnSp>
            <p:nvCxnSpPr>
              <p:cNvPr id="258" name="Straight Connector 257"/>
              <p:cNvCxnSpPr/>
              <p:nvPr/>
            </p:nvCxnSpPr>
            <p:spPr>
              <a:xfrm flipH="1">
                <a:off x="-682622" y="5783680"/>
                <a:ext cx="1766791" cy="359601"/>
              </a:xfrm>
              <a:prstGeom prst="line">
                <a:avLst/>
              </a:prstGeom>
              <a:noFill/>
              <a:ln w="57150" cap="flat" cmpd="sng" algn="ctr">
                <a:solidFill>
                  <a:srgbClr val="F2F2F2">
                    <a:lumMod val="90000"/>
                  </a:srgbClr>
                </a:solidFill>
                <a:prstDash val="solid"/>
              </a:ln>
              <a:effectLst/>
            </p:spPr>
          </p:cxnSp>
          <p:cxnSp>
            <p:nvCxnSpPr>
              <p:cNvPr id="259" name="Straight Connector 258"/>
              <p:cNvCxnSpPr/>
              <p:nvPr/>
            </p:nvCxnSpPr>
            <p:spPr>
              <a:xfrm>
                <a:off x="1128274" y="5783680"/>
                <a:ext cx="1970747" cy="439908"/>
              </a:xfrm>
              <a:prstGeom prst="line">
                <a:avLst/>
              </a:prstGeom>
              <a:noFill/>
              <a:ln w="57150" cap="flat" cmpd="sng" algn="ctr">
                <a:solidFill>
                  <a:srgbClr val="F2F2F2">
                    <a:lumMod val="90000"/>
                  </a:srgbClr>
                </a:solidFill>
                <a:prstDash val="solid"/>
              </a:ln>
              <a:effectLst/>
            </p:spPr>
          </p:cxnSp>
          <p:cxnSp>
            <p:nvCxnSpPr>
              <p:cNvPr id="260" name="Straight Connector 259"/>
              <p:cNvCxnSpPr/>
              <p:nvPr/>
            </p:nvCxnSpPr>
            <p:spPr>
              <a:xfrm flipV="1">
                <a:off x="2967096" y="5421534"/>
                <a:ext cx="1567675" cy="802054"/>
              </a:xfrm>
              <a:prstGeom prst="line">
                <a:avLst/>
              </a:prstGeom>
              <a:noFill/>
              <a:ln w="57150" cap="flat" cmpd="sng" algn="ctr">
                <a:solidFill>
                  <a:srgbClr val="F2F2F2">
                    <a:lumMod val="90000"/>
                  </a:srgbClr>
                </a:solidFill>
                <a:prstDash val="solid"/>
              </a:ln>
              <a:effectLst/>
            </p:spPr>
          </p:cxnSp>
          <p:sp>
            <p:nvSpPr>
              <p:cNvPr id="261" name="Oval 260"/>
              <p:cNvSpPr/>
              <p:nvPr/>
            </p:nvSpPr>
            <p:spPr>
              <a:xfrm>
                <a:off x="7194569" y="5282479"/>
                <a:ext cx="297711" cy="297711"/>
              </a:xfrm>
              <a:prstGeom prst="ellipse">
                <a:avLst/>
              </a:prstGeom>
              <a:solidFill>
                <a:srgbClr val="F2F2F2">
                  <a:lumMod val="90000"/>
                </a:srgbClr>
              </a:solidFill>
              <a:ln w="10795" cap="flat" cmpd="sng" algn="ctr">
                <a:noFill/>
                <a:prstDash val="solid"/>
              </a:ln>
              <a:effectLst/>
            </p:spPr>
            <p:txBody>
              <a:bodyPr rtlCol="0" anchor="ctr"/>
              <a:lstStyle/>
              <a:p>
                <a:pPr algn="ctr" defTabSz="914400">
                  <a:defRPr/>
                </a:pPr>
                <a:endParaRPr lang="nb-NO" kern="0">
                  <a:solidFill>
                    <a:prstClr val="white"/>
                  </a:solidFill>
                </a:endParaRPr>
              </a:p>
            </p:txBody>
          </p:sp>
          <p:sp>
            <p:nvSpPr>
              <p:cNvPr id="262" name="Oval 261"/>
              <p:cNvSpPr/>
              <p:nvPr/>
            </p:nvSpPr>
            <p:spPr>
              <a:xfrm>
                <a:off x="8148050" y="6251430"/>
                <a:ext cx="297711" cy="297711"/>
              </a:xfrm>
              <a:prstGeom prst="ellipse">
                <a:avLst/>
              </a:prstGeom>
              <a:solidFill>
                <a:srgbClr val="F2F2F2">
                  <a:lumMod val="90000"/>
                </a:srgbClr>
              </a:solidFill>
              <a:ln w="10795" cap="flat" cmpd="sng" algn="ctr">
                <a:noFill/>
                <a:prstDash val="solid"/>
              </a:ln>
              <a:effectLst/>
            </p:spPr>
            <p:txBody>
              <a:bodyPr rtlCol="0" anchor="ctr"/>
              <a:lstStyle/>
              <a:p>
                <a:pPr algn="ctr" defTabSz="914400">
                  <a:defRPr/>
                </a:pPr>
                <a:endParaRPr lang="nb-NO" kern="0">
                  <a:solidFill>
                    <a:prstClr val="white"/>
                  </a:solidFill>
                </a:endParaRPr>
              </a:p>
            </p:txBody>
          </p:sp>
          <p:sp>
            <p:nvSpPr>
              <p:cNvPr id="263" name="Oval 262"/>
              <p:cNvSpPr/>
              <p:nvPr/>
            </p:nvSpPr>
            <p:spPr>
              <a:xfrm>
                <a:off x="9147922" y="5701438"/>
                <a:ext cx="297711" cy="297711"/>
              </a:xfrm>
              <a:prstGeom prst="ellipse">
                <a:avLst/>
              </a:prstGeom>
              <a:solidFill>
                <a:srgbClr val="F2F2F2">
                  <a:lumMod val="90000"/>
                </a:srgbClr>
              </a:solidFill>
              <a:ln w="10795" cap="flat" cmpd="sng" algn="ctr">
                <a:noFill/>
                <a:prstDash val="solid"/>
              </a:ln>
              <a:effectLst/>
            </p:spPr>
            <p:txBody>
              <a:bodyPr rtlCol="0" anchor="ctr"/>
              <a:lstStyle/>
              <a:p>
                <a:pPr algn="ctr" defTabSz="914400">
                  <a:defRPr/>
                </a:pPr>
                <a:endParaRPr lang="nb-NO" kern="0">
                  <a:solidFill>
                    <a:prstClr val="white"/>
                  </a:solidFill>
                </a:endParaRPr>
              </a:p>
            </p:txBody>
          </p:sp>
          <p:sp>
            <p:nvSpPr>
              <p:cNvPr id="264" name="Oval 263"/>
              <p:cNvSpPr/>
              <p:nvPr/>
            </p:nvSpPr>
            <p:spPr>
              <a:xfrm>
                <a:off x="10563829" y="6301052"/>
                <a:ext cx="297711" cy="297711"/>
              </a:xfrm>
              <a:prstGeom prst="ellipse">
                <a:avLst/>
              </a:prstGeom>
              <a:solidFill>
                <a:srgbClr val="F2F2F2">
                  <a:lumMod val="90000"/>
                </a:srgbClr>
              </a:solidFill>
              <a:ln w="10795" cap="flat" cmpd="sng" algn="ctr">
                <a:noFill/>
                <a:prstDash val="solid"/>
              </a:ln>
              <a:effectLst/>
            </p:spPr>
            <p:txBody>
              <a:bodyPr rtlCol="0" anchor="ctr"/>
              <a:lstStyle/>
              <a:p>
                <a:pPr algn="ctr" defTabSz="914400">
                  <a:defRPr/>
                </a:pPr>
                <a:endParaRPr lang="nb-NO" kern="0">
                  <a:solidFill>
                    <a:prstClr val="white"/>
                  </a:solidFill>
                </a:endParaRPr>
              </a:p>
            </p:txBody>
          </p:sp>
          <p:cxnSp>
            <p:nvCxnSpPr>
              <p:cNvPr id="265" name="Straight Connector 264"/>
              <p:cNvCxnSpPr/>
              <p:nvPr/>
            </p:nvCxnSpPr>
            <p:spPr>
              <a:xfrm>
                <a:off x="8319151" y="6433123"/>
                <a:ext cx="1462297" cy="599614"/>
              </a:xfrm>
              <a:prstGeom prst="line">
                <a:avLst/>
              </a:prstGeom>
              <a:noFill/>
              <a:ln w="57150" cap="flat" cmpd="sng" algn="ctr">
                <a:solidFill>
                  <a:srgbClr val="F2F2F2">
                    <a:lumMod val="90000"/>
                  </a:srgbClr>
                </a:solidFill>
                <a:prstDash val="solid"/>
              </a:ln>
              <a:effectLst/>
            </p:spPr>
          </p:cxnSp>
          <p:cxnSp>
            <p:nvCxnSpPr>
              <p:cNvPr id="266" name="Straight Connector 265"/>
              <p:cNvCxnSpPr/>
              <p:nvPr/>
            </p:nvCxnSpPr>
            <p:spPr>
              <a:xfrm flipV="1">
                <a:off x="8253233" y="5860777"/>
                <a:ext cx="1092803" cy="493370"/>
              </a:xfrm>
              <a:prstGeom prst="line">
                <a:avLst/>
              </a:prstGeom>
              <a:noFill/>
              <a:ln w="57150" cap="flat" cmpd="sng" algn="ctr">
                <a:solidFill>
                  <a:srgbClr val="F2F2F2">
                    <a:lumMod val="90000"/>
                  </a:srgbClr>
                </a:solidFill>
                <a:prstDash val="solid"/>
              </a:ln>
              <a:effectLst/>
            </p:spPr>
          </p:cxnSp>
          <p:cxnSp>
            <p:nvCxnSpPr>
              <p:cNvPr id="267" name="Straight Connector 266"/>
              <p:cNvCxnSpPr/>
              <p:nvPr/>
            </p:nvCxnSpPr>
            <p:spPr>
              <a:xfrm>
                <a:off x="10542272" y="5646194"/>
                <a:ext cx="1766825" cy="214583"/>
              </a:xfrm>
              <a:prstGeom prst="line">
                <a:avLst/>
              </a:prstGeom>
              <a:noFill/>
              <a:ln w="57150" cap="flat" cmpd="sng" algn="ctr">
                <a:solidFill>
                  <a:srgbClr val="F2F2F2">
                    <a:lumMod val="90000"/>
                  </a:srgbClr>
                </a:solidFill>
                <a:prstDash val="solid"/>
              </a:ln>
              <a:effectLst/>
            </p:spPr>
          </p:cxnSp>
          <p:cxnSp>
            <p:nvCxnSpPr>
              <p:cNvPr id="268" name="Straight Connector 267"/>
              <p:cNvCxnSpPr/>
              <p:nvPr/>
            </p:nvCxnSpPr>
            <p:spPr>
              <a:xfrm>
                <a:off x="5500035" y="6573122"/>
                <a:ext cx="1462297" cy="599614"/>
              </a:xfrm>
              <a:prstGeom prst="line">
                <a:avLst/>
              </a:prstGeom>
              <a:noFill/>
              <a:ln w="57150" cap="flat" cmpd="sng" algn="ctr">
                <a:solidFill>
                  <a:srgbClr val="F2F2F2">
                    <a:lumMod val="90000"/>
                  </a:srgbClr>
                </a:solidFill>
                <a:prstDash val="solid"/>
              </a:ln>
              <a:effectLst/>
            </p:spPr>
          </p:cxnSp>
          <p:cxnSp>
            <p:nvCxnSpPr>
              <p:cNvPr id="269" name="Straight Connector 268"/>
              <p:cNvCxnSpPr/>
              <p:nvPr/>
            </p:nvCxnSpPr>
            <p:spPr>
              <a:xfrm flipH="1">
                <a:off x="1585133" y="6244852"/>
                <a:ext cx="1512665" cy="371821"/>
              </a:xfrm>
              <a:prstGeom prst="line">
                <a:avLst/>
              </a:prstGeom>
              <a:noFill/>
              <a:ln w="57150" cap="flat" cmpd="sng" algn="ctr">
                <a:solidFill>
                  <a:srgbClr val="F2F2F2">
                    <a:lumMod val="90000"/>
                  </a:srgbClr>
                </a:solidFill>
                <a:prstDash val="solid"/>
              </a:ln>
              <a:effectLst/>
            </p:spPr>
          </p:cxnSp>
          <p:cxnSp>
            <p:nvCxnSpPr>
              <p:cNvPr id="270" name="Straight Connector 269"/>
              <p:cNvCxnSpPr/>
              <p:nvPr/>
            </p:nvCxnSpPr>
            <p:spPr>
              <a:xfrm>
                <a:off x="3059312" y="6269823"/>
                <a:ext cx="17733" cy="684404"/>
              </a:xfrm>
              <a:prstGeom prst="line">
                <a:avLst/>
              </a:prstGeom>
              <a:noFill/>
              <a:ln w="57150" cap="flat" cmpd="sng" algn="ctr">
                <a:solidFill>
                  <a:srgbClr val="F2F2F2">
                    <a:lumMod val="90000"/>
                  </a:srgbClr>
                </a:solidFill>
                <a:prstDash val="solid"/>
              </a:ln>
              <a:effectLst/>
            </p:spPr>
          </p:cxnSp>
          <p:sp>
            <p:nvSpPr>
              <p:cNvPr id="271" name="Oval 270"/>
              <p:cNvSpPr/>
              <p:nvPr/>
            </p:nvSpPr>
            <p:spPr>
              <a:xfrm>
                <a:off x="6082328" y="4356984"/>
                <a:ext cx="213806" cy="213806"/>
              </a:xfrm>
              <a:prstGeom prst="ellipse">
                <a:avLst/>
              </a:prstGeom>
              <a:solidFill>
                <a:srgbClr val="F2F2F2">
                  <a:lumMod val="90000"/>
                </a:srgbClr>
              </a:solidFill>
              <a:ln w="10795" cap="flat" cmpd="sng" algn="ctr">
                <a:noFill/>
                <a:prstDash val="solid"/>
              </a:ln>
              <a:effectLst/>
            </p:spPr>
            <p:txBody>
              <a:bodyPr rtlCol="0" anchor="ctr"/>
              <a:lstStyle/>
              <a:p>
                <a:pPr algn="ctr" defTabSz="914400">
                  <a:defRPr/>
                </a:pPr>
                <a:endParaRPr lang="nb-NO" kern="0">
                  <a:solidFill>
                    <a:prstClr val="white"/>
                  </a:solidFill>
                </a:endParaRPr>
              </a:p>
            </p:txBody>
          </p:sp>
          <p:sp>
            <p:nvSpPr>
              <p:cNvPr id="272" name="Oval 271"/>
              <p:cNvSpPr/>
              <p:nvPr/>
            </p:nvSpPr>
            <p:spPr>
              <a:xfrm>
                <a:off x="8253234" y="4543685"/>
                <a:ext cx="213806" cy="213806"/>
              </a:xfrm>
              <a:prstGeom prst="ellipse">
                <a:avLst/>
              </a:prstGeom>
              <a:solidFill>
                <a:srgbClr val="F2F2F2">
                  <a:lumMod val="90000"/>
                </a:srgbClr>
              </a:solidFill>
              <a:ln w="10795" cap="flat" cmpd="sng" algn="ctr">
                <a:noFill/>
                <a:prstDash val="solid"/>
              </a:ln>
              <a:effectLst/>
            </p:spPr>
            <p:txBody>
              <a:bodyPr rtlCol="0" anchor="ctr"/>
              <a:lstStyle/>
              <a:p>
                <a:pPr algn="ctr" defTabSz="914400">
                  <a:defRPr/>
                </a:pPr>
                <a:endParaRPr lang="nb-NO" kern="0">
                  <a:solidFill>
                    <a:prstClr val="white"/>
                  </a:solidFill>
                </a:endParaRPr>
              </a:p>
            </p:txBody>
          </p:sp>
          <p:sp>
            <p:nvSpPr>
              <p:cNvPr id="273" name="Oval 272"/>
              <p:cNvSpPr/>
              <p:nvPr/>
            </p:nvSpPr>
            <p:spPr>
              <a:xfrm>
                <a:off x="7133141" y="3747480"/>
                <a:ext cx="157259" cy="157259"/>
              </a:xfrm>
              <a:prstGeom prst="ellipse">
                <a:avLst/>
              </a:prstGeom>
              <a:solidFill>
                <a:srgbClr val="F2F2F2">
                  <a:lumMod val="90000"/>
                </a:srgbClr>
              </a:solidFill>
              <a:ln w="10795" cap="flat" cmpd="sng" algn="ctr">
                <a:noFill/>
                <a:prstDash val="solid"/>
              </a:ln>
              <a:effectLst/>
            </p:spPr>
            <p:txBody>
              <a:bodyPr rtlCol="0" anchor="ctr"/>
              <a:lstStyle/>
              <a:p>
                <a:pPr algn="ctr" defTabSz="914400">
                  <a:defRPr/>
                </a:pPr>
                <a:endParaRPr lang="nb-NO" kern="0">
                  <a:solidFill>
                    <a:prstClr val="white"/>
                  </a:solidFill>
                </a:endParaRPr>
              </a:p>
            </p:txBody>
          </p:sp>
          <p:sp>
            <p:nvSpPr>
              <p:cNvPr id="274" name="Oval 273"/>
              <p:cNvSpPr/>
              <p:nvPr/>
            </p:nvSpPr>
            <p:spPr>
              <a:xfrm>
                <a:off x="2823326" y="3755332"/>
                <a:ext cx="157259" cy="157259"/>
              </a:xfrm>
              <a:prstGeom prst="ellipse">
                <a:avLst/>
              </a:prstGeom>
              <a:solidFill>
                <a:srgbClr val="F2F2F2">
                  <a:lumMod val="90000"/>
                </a:srgbClr>
              </a:solidFill>
              <a:ln w="10795" cap="flat" cmpd="sng" algn="ctr">
                <a:noFill/>
                <a:prstDash val="solid"/>
              </a:ln>
              <a:effectLst/>
            </p:spPr>
            <p:txBody>
              <a:bodyPr rtlCol="0" anchor="ctr"/>
              <a:lstStyle/>
              <a:p>
                <a:pPr algn="ctr" defTabSz="914400">
                  <a:defRPr/>
                </a:pPr>
                <a:endParaRPr lang="nb-NO" kern="0">
                  <a:solidFill>
                    <a:prstClr val="white"/>
                  </a:solidFill>
                </a:endParaRPr>
              </a:p>
            </p:txBody>
          </p:sp>
          <p:cxnSp>
            <p:nvCxnSpPr>
              <p:cNvPr id="275" name="Straight Connector 274"/>
              <p:cNvCxnSpPr/>
              <p:nvPr/>
            </p:nvCxnSpPr>
            <p:spPr>
              <a:xfrm>
                <a:off x="8360137" y="4660683"/>
                <a:ext cx="2182135" cy="958601"/>
              </a:xfrm>
              <a:prstGeom prst="line">
                <a:avLst/>
              </a:prstGeom>
              <a:noFill/>
              <a:ln w="38100" cap="flat" cmpd="sng" algn="ctr">
                <a:solidFill>
                  <a:srgbClr val="F2F2F2">
                    <a:lumMod val="90000"/>
                  </a:srgbClr>
                </a:solidFill>
                <a:prstDash val="solid"/>
              </a:ln>
              <a:effectLst/>
            </p:spPr>
          </p:cxnSp>
          <p:cxnSp>
            <p:nvCxnSpPr>
              <p:cNvPr id="276" name="Straight Connector 275"/>
              <p:cNvCxnSpPr/>
              <p:nvPr/>
            </p:nvCxnSpPr>
            <p:spPr>
              <a:xfrm>
                <a:off x="8314643" y="4600277"/>
                <a:ext cx="982134" cy="1250016"/>
              </a:xfrm>
              <a:prstGeom prst="line">
                <a:avLst/>
              </a:prstGeom>
              <a:noFill/>
              <a:ln w="38100" cap="flat" cmpd="sng" algn="ctr">
                <a:solidFill>
                  <a:srgbClr val="F2F2F2">
                    <a:lumMod val="90000"/>
                  </a:srgbClr>
                </a:solidFill>
                <a:prstDash val="solid"/>
              </a:ln>
              <a:effectLst/>
            </p:spPr>
          </p:cxnSp>
          <p:cxnSp>
            <p:nvCxnSpPr>
              <p:cNvPr id="277" name="Straight Connector 276"/>
              <p:cNvCxnSpPr/>
              <p:nvPr/>
            </p:nvCxnSpPr>
            <p:spPr>
              <a:xfrm>
                <a:off x="6193352" y="4430193"/>
                <a:ext cx="1164480" cy="1001141"/>
              </a:xfrm>
              <a:prstGeom prst="line">
                <a:avLst/>
              </a:prstGeom>
              <a:noFill/>
              <a:ln w="38100" cap="flat" cmpd="sng" algn="ctr">
                <a:solidFill>
                  <a:srgbClr val="F2F2F2">
                    <a:lumMod val="90000"/>
                  </a:srgbClr>
                </a:solidFill>
                <a:prstDash val="solid"/>
              </a:ln>
              <a:effectLst/>
            </p:spPr>
          </p:cxnSp>
          <p:cxnSp>
            <p:nvCxnSpPr>
              <p:cNvPr id="278" name="Straight Connector 277"/>
              <p:cNvCxnSpPr/>
              <p:nvPr/>
            </p:nvCxnSpPr>
            <p:spPr>
              <a:xfrm>
                <a:off x="3985283" y="4463029"/>
                <a:ext cx="603353" cy="898482"/>
              </a:xfrm>
              <a:prstGeom prst="line">
                <a:avLst/>
              </a:prstGeom>
              <a:noFill/>
              <a:ln w="38100" cap="flat" cmpd="sng" algn="ctr">
                <a:solidFill>
                  <a:srgbClr val="F2F2F2">
                    <a:lumMod val="90000"/>
                  </a:srgbClr>
                </a:solidFill>
                <a:prstDash val="solid"/>
              </a:ln>
              <a:effectLst/>
            </p:spPr>
          </p:cxnSp>
          <p:cxnSp>
            <p:nvCxnSpPr>
              <p:cNvPr id="279" name="Straight Connector 278"/>
              <p:cNvCxnSpPr>
                <a:endCxn id="300" idx="5"/>
              </p:cNvCxnSpPr>
              <p:nvPr/>
            </p:nvCxnSpPr>
            <p:spPr>
              <a:xfrm>
                <a:off x="2893747" y="3827313"/>
                <a:ext cx="1190770" cy="711308"/>
              </a:xfrm>
              <a:prstGeom prst="line">
                <a:avLst/>
              </a:prstGeom>
              <a:noFill/>
              <a:ln w="19050" cap="flat" cmpd="sng" algn="ctr">
                <a:solidFill>
                  <a:srgbClr val="F2F2F2">
                    <a:lumMod val="90000"/>
                  </a:srgbClr>
                </a:solidFill>
                <a:prstDash val="solid"/>
              </a:ln>
              <a:effectLst/>
            </p:spPr>
          </p:cxnSp>
          <p:cxnSp>
            <p:nvCxnSpPr>
              <p:cNvPr id="280" name="Straight Connector 279"/>
              <p:cNvCxnSpPr>
                <a:endCxn id="298" idx="7"/>
              </p:cNvCxnSpPr>
              <p:nvPr/>
            </p:nvCxnSpPr>
            <p:spPr>
              <a:xfrm flipH="1">
                <a:off x="2387471" y="4467000"/>
                <a:ext cx="1601756" cy="334089"/>
              </a:xfrm>
              <a:prstGeom prst="line">
                <a:avLst/>
              </a:prstGeom>
              <a:noFill/>
              <a:ln w="38100" cap="flat" cmpd="sng" algn="ctr">
                <a:solidFill>
                  <a:srgbClr val="F2F2F2">
                    <a:lumMod val="90000"/>
                  </a:srgbClr>
                </a:solidFill>
                <a:prstDash val="solid"/>
              </a:ln>
              <a:effectLst/>
            </p:spPr>
          </p:cxnSp>
          <p:cxnSp>
            <p:nvCxnSpPr>
              <p:cNvPr id="281" name="Straight Connector 280"/>
              <p:cNvCxnSpPr/>
              <p:nvPr/>
            </p:nvCxnSpPr>
            <p:spPr>
              <a:xfrm flipV="1">
                <a:off x="3947667" y="3833918"/>
                <a:ext cx="3238051" cy="635000"/>
              </a:xfrm>
              <a:prstGeom prst="line">
                <a:avLst/>
              </a:prstGeom>
              <a:noFill/>
              <a:ln w="19050" cap="flat" cmpd="sng" algn="ctr">
                <a:solidFill>
                  <a:srgbClr val="F2F2F2">
                    <a:lumMod val="90000"/>
                  </a:srgbClr>
                </a:solidFill>
                <a:prstDash val="solid"/>
              </a:ln>
              <a:effectLst/>
            </p:spPr>
          </p:cxnSp>
          <p:cxnSp>
            <p:nvCxnSpPr>
              <p:cNvPr id="282" name="Straight Connector 281"/>
              <p:cNvCxnSpPr>
                <a:stCxn id="271" idx="2"/>
                <a:endCxn id="274" idx="6"/>
              </p:cNvCxnSpPr>
              <p:nvPr/>
            </p:nvCxnSpPr>
            <p:spPr>
              <a:xfrm flipH="1" flipV="1">
                <a:off x="2980585" y="3833962"/>
                <a:ext cx="3101743" cy="629925"/>
              </a:xfrm>
              <a:prstGeom prst="line">
                <a:avLst/>
              </a:prstGeom>
              <a:noFill/>
              <a:ln w="19050" cap="flat" cmpd="sng" algn="ctr">
                <a:solidFill>
                  <a:srgbClr val="F2F2F2">
                    <a:lumMod val="90000"/>
                  </a:srgbClr>
                </a:solidFill>
                <a:prstDash val="solid"/>
              </a:ln>
              <a:effectLst/>
            </p:spPr>
          </p:cxnSp>
          <p:cxnSp>
            <p:nvCxnSpPr>
              <p:cNvPr id="283" name="Straight Connector 282"/>
              <p:cNvCxnSpPr>
                <a:stCxn id="272" idx="1"/>
                <a:endCxn id="273" idx="5"/>
              </p:cNvCxnSpPr>
              <p:nvPr/>
            </p:nvCxnSpPr>
            <p:spPr>
              <a:xfrm flipH="1" flipV="1">
                <a:off x="7267370" y="3881709"/>
                <a:ext cx="1017175" cy="693287"/>
              </a:xfrm>
              <a:prstGeom prst="line">
                <a:avLst/>
              </a:prstGeom>
              <a:noFill/>
              <a:ln w="19050" cap="flat" cmpd="sng" algn="ctr">
                <a:solidFill>
                  <a:srgbClr val="F2F2F2">
                    <a:lumMod val="90000"/>
                  </a:srgbClr>
                </a:solidFill>
                <a:prstDash val="solid"/>
              </a:ln>
              <a:effectLst/>
            </p:spPr>
          </p:cxnSp>
          <p:cxnSp>
            <p:nvCxnSpPr>
              <p:cNvPr id="284" name="Straight Connector 283"/>
              <p:cNvCxnSpPr/>
              <p:nvPr/>
            </p:nvCxnSpPr>
            <p:spPr>
              <a:xfrm flipH="1">
                <a:off x="7196437" y="3578370"/>
                <a:ext cx="5296819" cy="232762"/>
              </a:xfrm>
              <a:prstGeom prst="line">
                <a:avLst/>
              </a:prstGeom>
              <a:noFill/>
              <a:ln w="19050" cap="flat" cmpd="sng" algn="ctr">
                <a:solidFill>
                  <a:srgbClr val="F2F2F2">
                    <a:lumMod val="90000"/>
                  </a:srgbClr>
                </a:solidFill>
                <a:prstDash val="solid"/>
              </a:ln>
              <a:effectLst/>
            </p:spPr>
          </p:cxnSp>
          <p:cxnSp>
            <p:nvCxnSpPr>
              <p:cNvPr id="285" name="Straight Connector 284"/>
              <p:cNvCxnSpPr/>
              <p:nvPr/>
            </p:nvCxnSpPr>
            <p:spPr>
              <a:xfrm flipH="1" flipV="1">
                <a:off x="-14904" y="3581426"/>
                <a:ext cx="2916860" cy="246101"/>
              </a:xfrm>
              <a:prstGeom prst="line">
                <a:avLst/>
              </a:prstGeom>
              <a:noFill/>
              <a:ln w="19050" cap="flat" cmpd="sng" algn="ctr">
                <a:solidFill>
                  <a:srgbClr val="F2F2F2">
                    <a:lumMod val="90000"/>
                  </a:srgbClr>
                </a:solidFill>
                <a:prstDash val="solid"/>
              </a:ln>
              <a:effectLst/>
            </p:spPr>
          </p:cxnSp>
          <p:cxnSp>
            <p:nvCxnSpPr>
              <p:cNvPr id="286" name="Straight Connector 285"/>
              <p:cNvCxnSpPr>
                <a:stCxn id="273" idx="6"/>
              </p:cNvCxnSpPr>
              <p:nvPr/>
            </p:nvCxnSpPr>
            <p:spPr>
              <a:xfrm flipH="1" flipV="1">
                <a:off x="2942632" y="3818849"/>
                <a:ext cx="4347768" cy="7261"/>
              </a:xfrm>
              <a:prstGeom prst="line">
                <a:avLst/>
              </a:prstGeom>
              <a:noFill/>
              <a:ln w="19050" cap="flat" cmpd="sng" algn="ctr">
                <a:solidFill>
                  <a:srgbClr val="F2F2F2">
                    <a:lumMod val="90000"/>
                  </a:srgbClr>
                </a:solidFill>
                <a:prstDash val="solid"/>
              </a:ln>
              <a:effectLst/>
            </p:spPr>
          </p:cxnSp>
          <p:sp>
            <p:nvSpPr>
              <p:cNvPr id="287" name="Oval 286"/>
              <p:cNvSpPr/>
              <p:nvPr/>
            </p:nvSpPr>
            <p:spPr>
              <a:xfrm>
                <a:off x="4968054" y="4159703"/>
                <a:ext cx="213806" cy="213806"/>
              </a:xfrm>
              <a:prstGeom prst="ellipse">
                <a:avLst/>
              </a:prstGeom>
              <a:solidFill>
                <a:srgbClr val="F2F2F2">
                  <a:lumMod val="90000"/>
                </a:srgbClr>
              </a:solidFill>
              <a:ln w="10795" cap="flat" cmpd="sng" algn="ctr">
                <a:noFill/>
                <a:prstDash val="solid"/>
              </a:ln>
              <a:effectLst/>
            </p:spPr>
            <p:txBody>
              <a:bodyPr rtlCol="0" anchor="ctr"/>
              <a:lstStyle/>
              <a:p>
                <a:pPr algn="ctr" defTabSz="914400">
                  <a:defRPr/>
                </a:pPr>
                <a:endParaRPr lang="nb-NO" kern="0">
                  <a:solidFill>
                    <a:prstClr val="white"/>
                  </a:solidFill>
                </a:endParaRPr>
              </a:p>
            </p:txBody>
          </p:sp>
          <p:cxnSp>
            <p:nvCxnSpPr>
              <p:cNvPr id="288" name="Straight Connector 287"/>
              <p:cNvCxnSpPr>
                <a:stCxn id="272" idx="2"/>
              </p:cNvCxnSpPr>
              <p:nvPr/>
            </p:nvCxnSpPr>
            <p:spPr>
              <a:xfrm flipH="1" flipV="1">
                <a:off x="6142850" y="4479574"/>
                <a:ext cx="2110384" cy="171014"/>
              </a:xfrm>
              <a:prstGeom prst="line">
                <a:avLst/>
              </a:prstGeom>
              <a:noFill/>
              <a:ln w="19050" cap="flat" cmpd="sng" algn="ctr">
                <a:solidFill>
                  <a:srgbClr val="F2F2F2">
                    <a:lumMod val="90000"/>
                  </a:srgbClr>
                </a:solidFill>
                <a:prstDash val="solid"/>
              </a:ln>
              <a:effectLst/>
            </p:spPr>
          </p:cxnSp>
          <p:sp>
            <p:nvSpPr>
              <p:cNvPr id="289" name="Oval 288"/>
              <p:cNvSpPr/>
              <p:nvPr/>
            </p:nvSpPr>
            <p:spPr>
              <a:xfrm>
                <a:off x="9513009" y="3941520"/>
                <a:ext cx="157259" cy="157259"/>
              </a:xfrm>
              <a:prstGeom prst="ellipse">
                <a:avLst/>
              </a:prstGeom>
              <a:solidFill>
                <a:srgbClr val="F2F2F2">
                  <a:lumMod val="90000"/>
                </a:srgbClr>
              </a:solidFill>
              <a:ln w="10795" cap="flat" cmpd="sng" algn="ctr">
                <a:noFill/>
                <a:prstDash val="solid"/>
              </a:ln>
              <a:effectLst/>
            </p:spPr>
            <p:txBody>
              <a:bodyPr rtlCol="0" anchor="ctr"/>
              <a:lstStyle/>
              <a:p>
                <a:pPr algn="ctr" defTabSz="914400">
                  <a:defRPr/>
                </a:pPr>
                <a:endParaRPr lang="nb-NO" kern="0">
                  <a:solidFill>
                    <a:prstClr val="white"/>
                  </a:solidFill>
                </a:endParaRPr>
              </a:p>
            </p:txBody>
          </p:sp>
          <p:sp>
            <p:nvSpPr>
              <p:cNvPr id="290" name="Oval 289"/>
              <p:cNvSpPr/>
              <p:nvPr/>
            </p:nvSpPr>
            <p:spPr>
              <a:xfrm>
                <a:off x="11121230" y="3966909"/>
                <a:ext cx="157259" cy="157259"/>
              </a:xfrm>
              <a:prstGeom prst="ellipse">
                <a:avLst/>
              </a:prstGeom>
              <a:solidFill>
                <a:srgbClr val="F2F2F2">
                  <a:lumMod val="90000"/>
                </a:srgbClr>
              </a:solidFill>
              <a:ln w="10795" cap="flat" cmpd="sng" algn="ctr">
                <a:noFill/>
                <a:prstDash val="solid"/>
              </a:ln>
              <a:effectLst/>
            </p:spPr>
            <p:txBody>
              <a:bodyPr rtlCol="0" anchor="ctr"/>
              <a:lstStyle/>
              <a:p>
                <a:pPr algn="ctr" defTabSz="914400">
                  <a:defRPr/>
                </a:pPr>
                <a:endParaRPr lang="nb-NO" kern="0">
                  <a:solidFill>
                    <a:prstClr val="white"/>
                  </a:solidFill>
                </a:endParaRPr>
              </a:p>
            </p:txBody>
          </p:sp>
          <p:cxnSp>
            <p:nvCxnSpPr>
              <p:cNvPr id="291" name="Straight Connector 290"/>
              <p:cNvCxnSpPr/>
              <p:nvPr/>
            </p:nvCxnSpPr>
            <p:spPr>
              <a:xfrm>
                <a:off x="10676964" y="6470695"/>
                <a:ext cx="199479" cy="618314"/>
              </a:xfrm>
              <a:prstGeom prst="line">
                <a:avLst/>
              </a:prstGeom>
              <a:noFill/>
              <a:ln w="57150" cap="flat" cmpd="sng" algn="ctr">
                <a:solidFill>
                  <a:srgbClr val="F2F2F2">
                    <a:lumMod val="90000"/>
                  </a:srgbClr>
                </a:solidFill>
                <a:prstDash val="solid"/>
              </a:ln>
              <a:effectLst/>
            </p:spPr>
          </p:cxnSp>
          <p:cxnSp>
            <p:nvCxnSpPr>
              <p:cNvPr id="292" name="Straight Connector 291"/>
              <p:cNvCxnSpPr/>
              <p:nvPr/>
            </p:nvCxnSpPr>
            <p:spPr>
              <a:xfrm flipH="1">
                <a:off x="1069272" y="6539956"/>
                <a:ext cx="521632" cy="547590"/>
              </a:xfrm>
              <a:prstGeom prst="line">
                <a:avLst/>
              </a:prstGeom>
              <a:noFill/>
              <a:ln w="57150" cap="flat" cmpd="sng" algn="ctr">
                <a:solidFill>
                  <a:srgbClr val="F2F2F2">
                    <a:lumMod val="90000"/>
                  </a:srgbClr>
                </a:solidFill>
                <a:prstDash val="solid"/>
              </a:ln>
              <a:effectLst/>
            </p:spPr>
          </p:cxnSp>
          <p:cxnSp>
            <p:nvCxnSpPr>
              <p:cNvPr id="293" name="Straight Connector 292"/>
              <p:cNvCxnSpPr>
                <a:stCxn id="289" idx="1"/>
                <a:endCxn id="247" idx="1"/>
              </p:cNvCxnSpPr>
              <p:nvPr/>
            </p:nvCxnSpPr>
            <p:spPr>
              <a:xfrm>
                <a:off x="9536039" y="3964550"/>
                <a:ext cx="924412" cy="1558359"/>
              </a:xfrm>
              <a:prstGeom prst="line">
                <a:avLst/>
              </a:prstGeom>
              <a:noFill/>
              <a:ln w="38100" cap="flat" cmpd="sng" algn="ctr">
                <a:solidFill>
                  <a:srgbClr val="F2F2F2">
                    <a:lumMod val="90000"/>
                  </a:srgbClr>
                </a:solidFill>
                <a:prstDash val="solid"/>
              </a:ln>
              <a:effectLst/>
            </p:spPr>
          </p:cxnSp>
          <p:cxnSp>
            <p:nvCxnSpPr>
              <p:cNvPr id="294" name="Straight Connector 293"/>
              <p:cNvCxnSpPr>
                <a:stCxn id="289" idx="6"/>
              </p:cNvCxnSpPr>
              <p:nvPr/>
            </p:nvCxnSpPr>
            <p:spPr>
              <a:xfrm flipH="1">
                <a:off x="8213131" y="4020150"/>
                <a:ext cx="1457137" cy="629779"/>
              </a:xfrm>
              <a:prstGeom prst="line">
                <a:avLst/>
              </a:prstGeom>
              <a:noFill/>
              <a:ln w="19050" cap="flat" cmpd="sng" algn="ctr">
                <a:solidFill>
                  <a:srgbClr val="F2F2F2">
                    <a:lumMod val="90000"/>
                  </a:srgbClr>
                </a:solidFill>
                <a:prstDash val="solid"/>
              </a:ln>
              <a:effectLst/>
            </p:spPr>
          </p:cxnSp>
          <p:cxnSp>
            <p:nvCxnSpPr>
              <p:cNvPr id="295" name="Straight Connector 294"/>
              <p:cNvCxnSpPr>
                <a:endCxn id="289" idx="6"/>
              </p:cNvCxnSpPr>
              <p:nvPr/>
            </p:nvCxnSpPr>
            <p:spPr>
              <a:xfrm flipH="1">
                <a:off x="9670268" y="4015037"/>
                <a:ext cx="1529593" cy="5113"/>
              </a:xfrm>
              <a:prstGeom prst="line">
                <a:avLst/>
              </a:prstGeom>
              <a:noFill/>
              <a:ln w="19050" cap="flat" cmpd="sng" algn="ctr">
                <a:solidFill>
                  <a:srgbClr val="F2F2F2">
                    <a:lumMod val="90000"/>
                  </a:srgbClr>
                </a:solidFill>
                <a:prstDash val="solid"/>
              </a:ln>
              <a:effectLst/>
            </p:spPr>
          </p:cxnSp>
          <p:cxnSp>
            <p:nvCxnSpPr>
              <p:cNvPr id="296" name="Straight Connector 295"/>
              <p:cNvCxnSpPr/>
              <p:nvPr/>
            </p:nvCxnSpPr>
            <p:spPr>
              <a:xfrm flipH="1">
                <a:off x="11165142" y="3538295"/>
                <a:ext cx="1304733" cy="508997"/>
              </a:xfrm>
              <a:prstGeom prst="line">
                <a:avLst/>
              </a:prstGeom>
              <a:noFill/>
              <a:ln w="19050" cap="flat" cmpd="sng" algn="ctr">
                <a:solidFill>
                  <a:srgbClr val="F2F2F2">
                    <a:lumMod val="90000"/>
                  </a:srgbClr>
                </a:solidFill>
                <a:prstDash val="solid"/>
              </a:ln>
              <a:effectLst/>
            </p:spPr>
          </p:cxnSp>
          <p:cxnSp>
            <p:nvCxnSpPr>
              <p:cNvPr id="297" name="Straight Connector 296"/>
              <p:cNvCxnSpPr>
                <a:stCxn id="274" idx="2"/>
              </p:cNvCxnSpPr>
              <p:nvPr/>
            </p:nvCxnSpPr>
            <p:spPr>
              <a:xfrm flipH="1">
                <a:off x="956912" y="3833962"/>
                <a:ext cx="1866414" cy="180975"/>
              </a:xfrm>
              <a:prstGeom prst="line">
                <a:avLst/>
              </a:prstGeom>
              <a:noFill/>
              <a:ln w="19050" cap="flat" cmpd="sng" algn="ctr">
                <a:solidFill>
                  <a:srgbClr val="F2F2F2">
                    <a:lumMod val="90000"/>
                  </a:srgbClr>
                </a:solidFill>
                <a:prstDash val="solid"/>
              </a:ln>
              <a:effectLst/>
            </p:spPr>
          </p:cxnSp>
          <p:sp>
            <p:nvSpPr>
              <p:cNvPr id="298" name="Oval 297"/>
              <p:cNvSpPr/>
              <p:nvPr/>
            </p:nvSpPr>
            <p:spPr>
              <a:xfrm>
                <a:off x="2154625" y="4716007"/>
                <a:ext cx="297711" cy="297712"/>
              </a:xfrm>
              <a:prstGeom prst="ellipse">
                <a:avLst/>
              </a:prstGeom>
              <a:solidFill>
                <a:srgbClr val="F2F2F2">
                  <a:lumMod val="90000"/>
                </a:srgbClr>
              </a:solidFill>
              <a:ln w="10795" cap="flat" cmpd="sng" algn="ctr">
                <a:noFill/>
                <a:prstDash val="solid"/>
              </a:ln>
              <a:effectLst/>
            </p:spPr>
            <p:txBody>
              <a:bodyPr rtlCol="0" anchor="ctr"/>
              <a:lstStyle/>
              <a:p>
                <a:pPr algn="ctr" defTabSz="914400">
                  <a:defRPr/>
                </a:pPr>
                <a:endParaRPr lang="nb-NO" kern="0">
                  <a:solidFill>
                    <a:prstClr val="white"/>
                  </a:solidFill>
                </a:endParaRPr>
              </a:p>
            </p:txBody>
          </p:sp>
          <p:sp>
            <p:nvSpPr>
              <p:cNvPr id="299" name="Oval 298"/>
              <p:cNvSpPr/>
              <p:nvPr/>
            </p:nvSpPr>
            <p:spPr>
              <a:xfrm>
                <a:off x="4440870" y="5220050"/>
                <a:ext cx="297711" cy="297711"/>
              </a:xfrm>
              <a:prstGeom prst="ellipse">
                <a:avLst/>
              </a:prstGeom>
              <a:solidFill>
                <a:srgbClr val="F2F2F2">
                  <a:lumMod val="90000"/>
                </a:srgbClr>
              </a:solidFill>
              <a:ln w="10795" cap="flat" cmpd="sng" algn="ctr">
                <a:noFill/>
                <a:prstDash val="solid"/>
              </a:ln>
              <a:effectLst/>
            </p:spPr>
            <p:txBody>
              <a:bodyPr rtlCol="0" anchor="ctr"/>
              <a:lstStyle/>
              <a:p>
                <a:pPr algn="ctr" defTabSz="914400">
                  <a:defRPr/>
                </a:pPr>
                <a:endParaRPr lang="nb-NO" kern="0">
                  <a:solidFill>
                    <a:prstClr val="white"/>
                  </a:solidFill>
                </a:endParaRPr>
              </a:p>
            </p:txBody>
          </p:sp>
          <p:sp>
            <p:nvSpPr>
              <p:cNvPr id="300" name="Oval 299"/>
              <p:cNvSpPr/>
              <p:nvPr/>
            </p:nvSpPr>
            <p:spPr>
              <a:xfrm>
                <a:off x="3902022" y="4356126"/>
                <a:ext cx="213806" cy="213806"/>
              </a:xfrm>
              <a:prstGeom prst="ellipse">
                <a:avLst/>
              </a:prstGeom>
              <a:solidFill>
                <a:srgbClr val="F2F2F2">
                  <a:lumMod val="90000"/>
                </a:srgbClr>
              </a:solidFill>
              <a:ln w="10795" cap="flat" cmpd="sng" algn="ctr">
                <a:noFill/>
                <a:prstDash val="solid"/>
              </a:ln>
              <a:effectLst/>
            </p:spPr>
            <p:txBody>
              <a:bodyPr rtlCol="0" anchor="ctr"/>
              <a:lstStyle/>
              <a:p>
                <a:pPr algn="ctr" defTabSz="914400">
                  <a:defRPr/>
                </a:pPr>
                <a:endParaRPr lang="nb-NO" kern="0">
                  <a:solidFill>
                    <a:prstClr val="white"/>
                  </a:solidFill>
                </a:endParaRPr>
              </a:p>
            </p:txBody>
          </p:sp>
          <p:sp>
            <p:nvSpPr>
              <p:cNvPr id="301" name="Oval 300"/>
              <p:cNvSpPr/>
              <p:nvPr/>
            </p:nvSpPr>
            <p:spPr>
              <a:xfrm>
                <a:off x="817306" y="3938311"/>
                <a:ext cx="157259" cy="157259"/>
              </a:xfrm>
              <a:prstGeom prst="ellipse">
                <a:avLst/>
              </a:prstGeom>
              <a:solidFill>
                <a:srgbClr val="F2F2F2">
                  <a:lumMod val="90000"/>
                </a:srgbClr>
              </a:solidFill>
              <a:ln w="10795" cap="flat" cmpd="sng" algn="ctr">
                <a:noFill/>
                <a:prstDash val="solid"/>
              </a:ln>
              <a:effectLst/>
            </p:spPr>
            <p:txBody>
              <a:bodyPr rtlCol="0" anchor="ctr"/>
              <a:lstStyle/>
              <a:p>
                <a:pPr algn="ctr" defTabSz="914400">
                  <a:defRPr/>
                </a:pPr>
                <a:endParaRPr lang="nb-NO" kern="0">
                  <a:solidFill>
                    <a:prstClr val="white"/>
                  </a:solidFill>
                </a:endParaRPr>
              </a:p>
            </p:txBody>
          </p:sp>
          <p:sp>
            <p:nvSpPr>
              <p:cNvPr id="302" name="Oval 301"/>
              <p:cNvSpPr/>
              <p:nvPr/>
            </p:nvSpPr>
            <p:spPr>
              <a:xfrm>
                <a:off x="937781" y="5596270"/>
                <a:ext cx="297711" cy="297711"/>
              </a:xfrm>
              <a:prstGeom prst="ellipse">
                <a:avLst/>
              </a:prstGeom>
              <a:solidFill>
                <a:srgbClr val="F2F2F2">
                  <a:lumMod val="90000"/>
                </a:srgbClr>
              </a:solidFill>
              <a:ln w="10795" cap="flat" cmpd="sng" algn="ctr">
                <a:noFill/>
                <a:prstDash val="solid"/>
              </a:ln>
              <a:effectLst/>
            </p:spPr>
            <p:txBody>
              <a:bodyPr rtlCol="0" anchor="ctr"/>
              <a:lstStyle/>
              <a:p>
                <a:pPr algn="ctr" defTabSz="914400">
                  <a:defRPr/>
                </a:pPr>
                <a:endParaRPr lang="nb-NO" kern="0">
                  <a:solidFill>
                    <a:prstClr val="white"/>
                  </a:solidFill>
                </a:endParaRPr>
              </a:p>
            </p:txBody>
          </p:sp>
        </p:grpSp>
        <p:sp>
          <p:nvSpPr>
            <p:cNvPr id="222" name="Oval 221"/>
            <p:cNvSpPr/>
            <p:nvPr/>
          </p:nvSpPr>
          <p:spPr>
            <a:xfrm>
              <a:off x="7378744" y="4993548"/>
              <a:ext cx="297711" cy="228931"/>
            </a:xfrm>
            <a:prstGeom prst="ellipse">
              <a:avLst/>
            </a:prstGeom>
            <a:solidFill>
              <a:srgbClr val="F2F2F2">
                <a:lumMod val="90000"/>
              </a:srgbClr>
            </a:solidFill>
            <a:ln w="10795" cap="flat" cmpd="sng" algn="ctr">
              <a:noFill/>
              <a:prstDash val="solid"/>
            </a:ln>
            <a:effectLst/>
          </p:spPr>
          <p:txBody>
            <a:bodyPr rtlCol="0" anchor="ctr"/>
            <a:lstStyle/>
            <a:p>
              <a:pPr algn="ctr" defTabSz="914400">
                <a:defRPr/>
              </a:pPr>
              <a:endParaRPr lang="nb-NO" kern="0">
                <a:solidFill>
                  <a:prstClr val="white"/>
                </a:solidFill>
              </a:endParaRPr>
            </a:p>
          </p:txBody>
        </p:sp>
        <p:sp>
          <p:nvSpPr>
            <p:cNvPr id="223" name="Oval 222"/>
            <p:cNvSpPr/>
            <p:nvPr/>
          </p:nvSpPr>
          <p:spPr>
            <a:xfrm>
              <a:off x="8433706" y="4435241"/>
              <a:ext cx="213806" cy="164410"/>
            </a:xfrm>
            <a:prstGeom prst="ellipse">
              <a:avLst/>
            </a:prstGeom>
            <a:solidFill>
              <a:srgbClr val="F2F2F2">
                <a:lumMod val="90000"/>
              </a:srgbClr>
            </a:solidFill>
            <a:ln w="10795" cap="flat" cmpd="sng" algn="ctr">
              <a:noFill/>
              <a:prstDash val="solid"/>
            </a:ln>
            <a:effectLst/>
          </p:spPr>
          <p:txBody>
            <a:bodyPr rtlCol="0" anchor="ctr"/>
            <a:lstStyle/>
            <a:p>
              <a:pPr algn="ctr" defTabSz="914400">
                <a:defRPr/>
              </a:pPr>
              <a:endParaRPr lang="nb-NO" kern="0">
                <a:solidFill>
                  <a:prstClr val="white"/>
                </a:solidFill>
              </a:endParaRPr>
            </a:p>
          </p:txBody>
        </p:sp>
        <p:grpSp>
          <p:nvGrpSpPr>
            <p:cNvPr id="224" name="Group 223"/>
            <p:cNvGrpSpPr/>
            <p:nvPr/>
          </p:nvGrpSpPr>
          <p:grpSpPr>
            <a:xfrm>
              <a:off x="1001316" y="3965352"/>
              <a:ext cx="7639101" cy="1493217"/>
              <a:chOff x="1001316" y="5178516"/>
              <a:chExt cx="7639101" cy="1493217"/>
            </a:xfrm>
          </p:grpSpPr>
          <p:sp>
            <p:nvSpPr>
              <p:cNvPr id="238" name="Oval 237"/>
              <p:cNvSpPr/>
              <p:nvPr/>
            </p:nvSpPr>
            <p:spPr>
              <a:xfrm>
                <a:off x="5141431" y="5338127"/>
                <a:ext cx="213806" cy="164410"/>
              </a:xfrm>
              <a:prstGeom prst="ellipse">
                <a:avLst/>
              </a:prstGeom>
              <a:solidFill>
                <a:srgbClr val="1A75BC"/>
              </a:solidFill>
              <a:ln w="10795" cap="flat" cmpd="sng" algn="ctr">
                <a:noFill/>
                <a:prstDash val="solid"/>
              </a:ln>
              <a:effectLst/>
            </p:spPr>
            <p:txBody>
              <a:bodyPr rtlCol="0" anchor="ctr"/>
              <a:lstStyle/>
              <a:p>
                <a:pPr algn="ctr" defTabSz="914400">
                  <a:defRPr/>
                </a:pPr>
                <a:endParaRPr lang="nb-NO" kern="0">
                  <a:solidFill>
                    <a:prstClr val="white"/>
                  </a:solidFill>
                </a:endParaRPr>
              </a:p>
            </p:txBody>
          </p:sp>
          <p:sp>
            <p:nvSpPr>
              <p:cNvPr id="239" name="Oval 238"/>
              <p:cNvSpPr/>
              <p:nvPr/>
            </p:nvSpPr>
            <p:spPr>
              <a:xfrm>
                <a:off x="2328002" y="5765907"/>
                <a:ext cx="297711" cy="228931"/>
              </a:xfrm>
              <a:prstGeom prst="ellipse">
                <a:avLst/>
              </a:prstGeom>
              <a:solidFill>
                <a:srgbClr val="1A75BC"/>
              </a:solidFill>
              <a:ln w="10795" cap="flat" cmpd="sng" algn="ctr">
                <a:noFill/>
                <a:prstDash val="solid"/>
              </a:ln>
              <a:effectLst/>
            </p:spPr>
            <p:txBody>
              <a:bodyPr rtlCol="0" anchor="ctr"/>
              <a:lstStyle/>
              <a:p>
                <a:pPr algn="ctr" defTabSz="914400">
                  <a:defRPr/>
                </a:pPr>
                <a:endParaRPr lang="nb-NO" kern="0">
                  <a:solidFill>
                    <a:prstClr val="white"/>
                  </a:solidFill>
                </a:endParaRPr>
              </a:p>
            </p:txBody>
          </p:sp>
          <p:sp>
            <p:nvSpPr>
              <p:cNvPr id="240" name="Oval 239"/>
              <p:cNvSpPr/>
              <p:nvPr/>
            </p:nvSpPr>
            <p:spPr>
              <a:xfrm>
                <a:off x="1001316" y="5178516"/>
                <a:ext cx="157259" cy="120927"/>
              </a:xfrm>
              <a:prstGeom prst="ellipse">
                <a:avLst/>
              </a:prstGeom>
              <a:solidFill>
                <a:srgbClr val="1A75BC"/>
              </a:solidFill>
              <a:ln w="10795" cap="flat" cmpd="sng" algn="ctr">
                <a:noFill/>
                <a:prstDash val="solid"/>
              </a:ln>
              <a:effectLst/>
            </p:spPr>
            <p:txBody>
              <a:bodyPr rtlCol="0" anchor="ctr"/>
              <a:lstStyle/>
              <a:p>
                <a:pPr algn="ctr" defTabSz="914400">
                  <a:defRPr/>
                </a:pPr>
                <a:endParaRPr lang="nb-NO" kern="0">
                  <a:solidFill>
                    <a:prstClr val="white"/>
                  </a:solidFill>
                </a:endParaRPr>
              </a:p>
            </p:txBody>
          </p:sp>
          <p:sp>
            <p:nvSpPr>
              <p:cNvPr id="241" name="Oval 240"/>
              <p:cNvSpPr/>
              <p:nvPr/>
            </p:nvSpPr>
            <p:spPr>
              <a:xfrm>
                <a:off x="1111158" y="6442802"/>
                <a:ext cx="297711" cy="228931"/>
              </a:xfrm>
              <a:prstGeom prst="ellipse">
                <a:avLst/>
              </a:prstGeom>
              <a:solidFill>
                <a:srgbClr val="1A75BC"/>
              </a:solidFill>
              <a:ln w="10795" cap="flat" cmpd="sng" algn="ctr">
                <a:noFill/>
                <a:prstDash val="solid"/>
              </a:ln>
              <a:effectLst/>
            </p:spPr>
            <p:txBody>
              <a:bodyPr rtlCol="0" anchor="ctr"/>
              <a:lstStyle/>
              <a:p>
                <a:pPr algn="ctr" defTabSz="914400">
                  <a:defRPr/>
                </a:pPr>
                <a:endParaRPr lang="nb-NO" kern="0">
                  <a:solidFill>
                    <a:prstClr val="white"/>
                  </a:solidFill>
                </a:endParaRPr>
              </a:p>
            </p:txBody>
          </p:sp>
          <p:sp>
            <p:nvSpPr>
              <p:cNvPr id="242" name="Oval 241"/>
              <p:cNvSpPr/>
              <p:nvPr/>
            </p:nvSpPr>
            <p:spPr>
              <a:xfrm>
                <a:off x="7382282" y="6210250"/>
                <a:ext cx="297711" cy="228931"/>
              </a:xfrm>
              <a:prstGeom prst="ellipse">
                <a:avLst/>
              </a:prstGeom>
              <a:solidFill>
                <a:srgbClr val="1A75BC"/>
              </a:solidFill>
              <a:ln w="10795" cap="flat" cmpd="sng" algn="ctr">
                <a:noFill/>
                <a:prstDash val="solid"/>
              </a:ln>
              <a:effectLst/>
            </p:spPr>
            <p:txBody>
              <a:bodyPr rtlCol="0" anchor="ctr"/>
              <a:lstStyle/>
              <a:p>
                <a:pPr algn="ctr" defTabSz="914400">
                  <a:defRPr/>
                </a:pPr>
                <a:endParaRPr lang="nb-NO" kern="0">
                  <a:solidFill>
                    <a:prstClr val="white"/>
                  </a:solidFill>
                </a:endParaRPr>
              </a:p>
            </p:txBody>
          </p:sp>
          <p:sp>
            <p:nvSpPr>
              <p:cNvPr id="243" name="Oval 242"/>
              <p:cNvSpPr/>
              <p:nvPr/>
            </p:nvSpPr>
            <p:spPr>
              <a:xfrm>
                <a:off x="8426611" y="5641310"/>
                <a:ext cx="213806" cy="164410"/>
              </a:xfrm>
              <a:prstGeom prst="ellipse">
                <a:avLst/>
              </a:prstGeom>
              <a:solidFill>
                <a:srgbClr val="1A75BC"/>
              </a:solidFill>
              <a:ln w="10795" cap="flat" cmpd="sng" algn="ctr">
                <a:noFill/>
                <a:prstDash val="solid"/>
              </a:ln>
              <a:effectLst/>
            </p:spPr>
            <p:txBody>
              <a:bodyPr rtlCol="0" anchor="ctr"/>
              <a:lstStyle/>
              <a:p>
                <a:pPr algn="ctr" defTabSz="914400">
                  <a:defRPr/>
                </a:pPr>
                <a:endParaRPr lang="nb-NO" kern="0">
                  <a:solidFill>
                    <a:prstClr val="white"/>
                  </a:solidFill>
                </a:endParaRPr>
              </a:p>
            </p:txBody>
          </p:sp>
        </p:grpSp>
        <p:grpSp>
          <p:nvGrpSpPr>
            <p:cNvPr id="225" name="Group 224"/>
            <p:cNvGrpSpPr/>
            <p:nvPr/>
          </p:nvGrpSpPr>
          <p:grpSpPr>
            <a:xfrm>
              <a:off x="4084774" y="4282737"/>
              <a:ext cx="2390638" cy="168573"/>
              <a:chOff x="4084774" y="5495901"/>
              <a:chExt cx="2390638" cy="168573"/>
            </a:xfrm>
          </p:grpSpPr>
          <p:sp>
            <p:nvSpPr>
              <p:cNvPr id="236" name="Oval 235"/>
              <p:cNvSpPr/>
              <p:nvPr/>
            </p:nvSpPr>
            <p:spPr>
              <a:xfrm>
                <a:off x="6261606" y="5495901"/>
                <a:ext cx="213806" cy="164410"/>
              </a:xfrm>
              <a:prstGeom prst="ellipse">
                <a:avLst/>
              </a:prstGeom>
              <a:solidFill>
                <a:srgbClr val="DC3C00"/>
              </a:solidFill>
              <a:ln w="10795" cap="flat" cmpd="sng" algn="ctr">
                <a:noFill/>
                <a:prstDash val="solid"/>
              </a:ln>
              <a:effectLst/>
            </p:spPr>
            <p:txBody>
              <a:bodyPr rtlCol="0" anchor="ctr"/>
              <a:lstStyle/>
              <a:p>
                <a:pPr algn="ctr" defTabSz="914400">
                  <a:defRPr/>
                </a:pPr>
                <a:endParaRPr lang="nb-NO" kern="0">
                  <a:solidFill>
                    <a:prstClr val="white"/>
                  </a:solidFill>
                </a:endParaRPr>
              </a:p>
            </p:txBody>
          </p:sp>
          <p:sp>
            <p:nvSpPr>
              <p:cNvPr id="237" name="Oval 236"/>
              <p:cNvSpPr/>
              <p:nvPr/>
            </p:nvSpPr>
            <p:spPr>
              <a:xfrm>
                <a:off x="4084774" y="5500064"/>
                <a:ext cx="213806" cy="164410"/>
              </a:xfrm>
              <a:prstGeom prst="ellipse">
                <a:avLst/>
              </a:prstGeom>
              <a:solidFill>
                <a:srgbClr val="DC3C00"/>
              </a:solidFill>
              <a:ln w="10795" cap="flat" cmpd="sng" algn="ctr">
                <a:noFill/>
                <a:prstDash val="solid"/>
              </a:ln>
              <a:effectLst/>
            </p:spPr>
            <p:txBody>
              <a:bodyPr rtlCol="0" anchor="ctr"/>
              <a:lstStyle/>
              <a:p>
                <a:pPr algn="ctr" defTabSz="914400">
                  <a:defRPr/>
                </a:pPr>
                <a:endParaRPr lang="nb-NO" kern="0">
                  <a:solidFill>
                    <a:prstClr val="white"/>
                  </a:solidFill>
                </a:endParaRPr>
              </a:p>
            </p:txBody>
          </p:sp>
        </p:grpSp>
        <p:grpSp>
          <p:nvGrpSpPr>
            <p:cNvPr id="226" name="Group 225"/>
            <p:cNvGrpSpPr/>
            <p:nvPr/>
          </p:nvGrpSpPr>
          <p:grpSpPr>
            <a:xfrm>
              <a:off x="9674745" y="3965466"/>
              <a:ext cx="1228933" cy="1404735"/>
              <a:chOff x="9674745" y="5178630"/>
              <a:chExt cx="1228933" cy="1404735"/>
            </a:xfrm>
          </p:grpSpPr>
          <p:sp>
            <p:nvSpPr>
              <p:cNvPr id="234" name="Oval 233"/>
              <p:cNvSpPr/>
              <p:nvPr/>
            </p:nvSpPr>
            <p:spPr>
              <a:xfrm>
                <a:off x="10605967" y="6354434"/>
                <a:ext cx="297711" cy="228931"/>
              </a:xfrm>
              <a:prstGeom prst="ellipse">
                <a:avLst/>
              </a:prstGeom>
              <a:solidFill>
                <a:srgbClr val="008272"/>
              </a:solidFill>
              <a:ln w="10795" cap="flat" cmpd="sng" algn="ctr">
                <a:noFill/>
                <a:prstDash val="solid"/>
              </a:ln>
              <a:effectLst/>
            </p:spPr>
            <p:txBody>
              <a:bodyPr rtlCol="0" anchor="ctr"/>
              <a:lstStyle/>
              <a:p>
                <a:pPr algn="ctr" defTabSz="914400">
                  <a:defRPr/>
                </a:pPr>
                <a:endParaRPr lang="nb-NO" kern="0">
                  <a:solidFill>
                    <a:prstClr val="white"/>
                  </a:solidFill>
                </a:endParaRPr>
              </a:p>
            </p:txBody>
          </p:sp>
          <p:sp>
            <p:nvSpPr>
              <p:cNvPr id="235" name="Oval 234"/>
              <p:cNvSpPr/>
              <p:nvPr/>
            </p:nvSpPr>
            <p:spPr>
              <a:xfrm>
                <a:off x="9674745" y="5178630"/>
                <a:ext cx="188038" cy="144595"/>
              </a:xfrm>
              <a:prstGeom prst="ellipse">
                <a:avLst/>
              </a:prstGeom>
              <a:solidFill>
                <a:srgbClr val="008272"/>
              </a:solidFill>
              <a:ln w="10795" cap="flat" cmpd="sng" algn="ctr">
                <a:noFill/>
                <a:prstDash val="solid"/>
              </a:ln>
              <a:effectLst/>
            </p:spPr>
            <p:txBody>
              <a:bodyPr rtlCol="0" anchor="ctr"/>
              <a:lstStyle/>
              <a:p>
                <a:pPr algn="ctr" defTabSz="914400">
                  <a:defRPr/>
                </a:pPr>
                <a:endParaRPr lang="nb-NO" kern="0">
                  <a:solidFill>
                    <a:prstClr val="white"/>
                  </a:solidFill>
                </a:endParaRPr>
              </a:p>
            </p:txBody>
          </p:sp>
        </p:grpSp>
        <p:grpSp>
          <p:nvGrpSpPr>
            <p:cNvPr id="227" name="Group 226"/>
            <p:cNvGrpSpPr/>
            <p:nvPr/>
          </p:nvGrpSpPr>
          <p:grpSpPr>
            <a:xfrm>
              <a:off x="4617507" y="3984117"/>
              <a:ext cx="6845324" cy="1193733"/>
              <a:chOff x="4617507" y="5197281"/>
              <a:chExt cx="6845324" cy="1193733"/>
            </a:xfrm>
          </p:grpSpPr>
          <p:sp>
            <p:nvSpPr>
              <p:cNvPr id="232" name="Oval 231"/>
              <p:cNvSpPr/>
              <p:nvPr/>
            </p:nvSpPr>
            <p:spPr>
              <a:xfrm>
                <a:off x="4617507" y="6162083"/>
                <a:ext cx="297711" cy="228931"/>
              </a:xfrm>
              <a:prstGeom prst="ellipse">
                <a:avLst/>
              </a:prstGeom>
              <a:solidFill>
                <a:srgbClr val="7030A0"/>
              </a:solidFill>
              <a:ln w="10795" cap="flat" cmpd="sng" algn="ctr">
                <a:noFill/>
                <a:prstDash val="solid"/>
              </a:ln>
              <a:effectLst/>
            </p:spPr>
            <p:txBody>
              <a:bodyPr rtlCol="0" anchor="ctr"/>
              <a:lstStyle/>
              <a:p>
                <a:pPr algn="ctr" defTabSz="914400">
                  <a:defRPr/>
                </a:pPr>
                <a:endParaRPr lang="nb-NO" kern="0">
                  <a:solidFill>
                    <a:prstClr val="white"/>
                  </a:solidFill>
                </a:endParaRPr>
              </a:p>
            </p:txBody>
          </p:sp>
          <p:sp>
            <p:nvSpPr>
              <p:cNvPr id="233" name="Oval 232"/>
              <p:cNvSpPr/>
              <p:nvPr/>
            </p:nvSpPr>
            <p:spPr>
              <a:xfrm>
                <a:off x="11297830" y="5197281"/>
                <a:ext cx="165001" cy="126881"/>
              </a:xfrm>
              <a:prstGeom prst="ellipse">
                <a:avLst/>
              </a:prstGeom>
              <a:solidFill>
                <a:srgbClr val="7030A0"/>
              </a:solidFill>
              <a:ln w="10795" cap="flat" cmpd="sng" algn="ctr">
                <a:noFill/>
                <a:prstDash val="solid"/>
              </a:ln>
              <a:effectLst/>
            </p:spPr>
            <p:txBody>
              <a:bodyPr rtlCol="0" anchor="ctr"/>
              <a:lstStyle/>
              <a:p>
                <a:pPr algn="ctr" defTabSz="914400">
                  <a:defRPr/>
                </a:pPr>
                <a:endParaRPr lang="nb-NO" kern="0">
                  <a:solidFill>
                    <a:prstClr val="white"/>
                  </a:solidFill>
                </a:endParaRPr>
              </a:p>
            </p:txBody>
          </p:sp>
        </p:grpSp>
        <p:sp>
          <p:nvSpPr>
            <p:cNvPr id="228" name="Oval 227"/>
            <p:cNvSpPr/>
            <p:nvPr/>
          </p:nvSpPr>
          <p:spPr bwMode="auto">
            <a:xfrm>
              <a:off x="9261913" y="6122236"/>
              <a:ext cx="986072" cy="610451"/>
            </a:xfrm>
            <a:prstGeom prst="ellipse">
              <a:avLst/>
            </a:prstGeom>
            <a:solidFill>
              <a:srgbClr val="C00000">
                <a:alpha val="10196"/>
              </a:srgbClr>
            </a:solidFill>
            <a:ln w="9525" cap="flat" cmpd="sng" algn="ctr">
              <a:noFill/>
              <a:prstDash val="solid"/>
              <a:headEnd type="none" w="med" len="med"/>
              <a:tailEnd type="none" w="med" len="med"/>
            </a:ln>
            <a:effectLst/>
          </p:spPr>
          <p:txBody>
            <a:bodyPr rot="0" spcFirstLastPara="0" vertOverflow="overflow" horzOverflow="overflow" vert="horz" wrap="square" lIns="91427" tIns="45713" rIns="45713" bIns="91427" numCol="1" spcCol="0" rtlCol="0" fromWordArt="0" anchor="b" anchorCtr="0" forceAA="0" compatLnSpc="1">
              <a:prstTxWarp prst="textNoShape">
                <a:avLst/>
              </a:prstTxWarp>
              <a:noAutofit/>
            </a:bodyPr>
            <a:lstStyle/>
            <a:p>
              <a:pPr algn="ctr" defTabSz="913924" fontAlgn="base">
                <a:spcBef>
                  <a:spcPct val="0"/>
                </a:spcBef>
                <a:spcAft>
                  <a:spcPct val="0"/>
                </a:spcAft>
                <a:defRPr/>
              </a:pPr>
              <a:endParaRPr lang="nb-NO" kern="0" spc="-5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29" name="Group 228"/>
            <p:cNvGrpSpPr/>
            <p:nvPr/>
          </p:nvGrpSpPr>
          <p:grpSpPr>
            <a:xfrm>
              <a:off x="7328293" y="3817980"/>
              <a:ext cx="2294423" cy="1716422"/>
              <a:chOff x="7328293" y="5031144"/>
              <a:chExt cx="2294423" cy="1716422"/>
            </a:xfrm>
          </p:grpSpPr>
          <p:sp>
            <p:nvSpPr>
              <p:cNvPr id="230" name="Oval 229"/>
              <p:cNvSpPr/>
              <p:nvPr/>
            </p:nvSpPr>
            <p:spPr>
              <a:xfrm>
                <a:off x="9325005" y="6518635"/>
                <a:ext cx="297711" cy="228931"/>
              </a:xfrm>
              <a:prstGeom prst="ellipse">
                <a:avLst/>
              </a:prstGeom>
              <a:solidFill>
                <a:srgbClr val="C00000"/>
              </a:solidFill>
              <a:ln w="10795" cap="flat" cmpd="sng" algn="ctr">
                <a:noFill/>
                <a:prstDash val="solid"/>
              </a:ln>
              <a:effectLst/>
            </p:spPr>
            <p:txBody>
              <a:bodyPr rtlCol="0" anchor="ctr"/>
              <a:lstStyle/>
              <a:p>
                <a:pPr algn="ctr" defTabSz="914400">
                  <a:defRPr/>
                </a:pPr>
                <a:endParaRPr lang="nb-NO" kern="0">
                  <a:solidFill>
                    <a:prstClr val="white"/>
                  </a:solidFill>
                </a:endParaRPr>
              </a:p>
            </p:txBody>
          </p:sp>
          <p:sp>
            <p:nvSpPr>
              <p:cNvPr id="231" name="Oval 230"/>
              <p:cNvSpPr/>
              <p:nvPr/>
            </p:nvSpPr>
            <p:spPr>
              <a:xfrm>
                <a:off x="7328293" y="5031144"/>
                <a:ext cx="157259" cy="120927"/>
              </a:xfrm>
              <a:prstGeom prst="ellipse">
                <a:avLst/>
              </a:prstGeom>
              <a:solidFill>
                <a:srgbClr val="C00000"/>
              </a:solidFill>
              <a:ln w="10795" cap="flat" cmpd="sng" algn="ctr">
                <a:noFill/>
                <a:prstDash val="solid"/>
              </a:ln>
              <a:effectLst/>
            </p:spPr>
            <p:txBody>
              <a:bodyPr rtlCol="0" anchor="ctr"/>
              <a:lstStyle/>
              <a:p>
                <a:pPr algn="ctr" defTabSz="914400">
                  <a:defRPr/>
                </a:pPr>
                <a:endParaRPr lang="nb-NO" kern="0">
                  <a:solidFill>
                    <a:prstClr val="white"/>
                  </a:solidFill>
                </a:endParaRPr>
              </a:p>
            </p:txBody>
          </p:sp>
        </p:grpSp>
      </p:grpSp>
      <p:sp>
        <p:nvSpPr>
          <p:cNvPr id="119" name="Rectangle 118"/>
          <p:cNvSpPr/>
          <p:nvPr/>
        </p:nvSpPr>
        <p:spPr>
          <a:xfrm>
            <a:off x="9394124" y="5105665"/>
            <a:ext cx="3017236" cy="381597"/>
          </a:xfrm>
          <a:prstGeom prst="rect">
            <a:avLst/>
          </a:prstGeom>
          <a:solidFill>
            <a:schemeClr val="bg1">
              <a:alpha val="87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defRPr/>
            </a:pPr>
            <a:r>
              <a:rPr lang="en-US" sz="2040" dirty="0">
                <a:solidFill>
                  <a:srgbClr val="FFFFFF"/>
                </a:solidFill>
                <a:latin typeface="Segoe UI Light"/>
              </a:rPr>
              <a:t>Powered by Office Graph</a:t>
            </a:r>
          </a:p>
        </p:txBody>
      </p:sp>
    </p:spTree>
    <p:extLst>
      <p:ext uri="{BB962C8B-B14F-4D97-AF65-F5344CB8AC3E}">
        <p14:creationId xmlns:p14="http://schemas.microsoft.com/office/powerpoint/2010/main" val="3638760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Yammer &amp; Office 365</a:t>
            </a:r>
            <a:endParaRPr lang="en-US" dirty="0"/>
          </a:p>
        </p:txBody>
      </p:sp>
      <p:sp>
        <p:nvSpPr>
          <p:cNvPr id="3" name="Text Placeholder 2"/>
          <p:cNvSpPr>
            <a:spLocks noGrp="1"/>
          </p:cNvSpPr>
          <p:nvPr>
            <p:ph type="body" sz="quarter" idx="12"/>
          </p:nvPr>
        </p:nvSpPr>
        <p:spPr/>
        <p:txBody>
          <a:bodyPr/>
          <a:lstStyle/>
          <a:p>
            <a:r>
              <a:rPr lang="en-US" dirty="0" smtClean="0"/>
              <a:t>Christophe Fiessinger</a:t>
            </a:r>
            <a:endParaRPr lang="en-US" dirty="0"/>
          </a:p>
        </p:txBody>
      </p:sp>
    </p:spTree>
    <p:extLst>
      <p:ext uri="{BB962C8B-B14F-4D97-AF65-F5344CB8AC3E}">
        <p14:creationId xmlns:p14="http://schemas.microsoft.com/office/powerpoint/2010/main" val="20965651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Journey</a:t>
            </a:r>
            <a:endParaRPr lang="en-US" dirty="0"/>
          </a:p>
        </p:txBody>
      </p:sp>
    </p:spTree>
    <p:extLst>
      <p:ext uri="{BB962C8B-B14F-4D97-AF65-F5344CB8AC3E}">
        <p14:creationId xmlns:p14="http://schemas.microsoft.com/office/powerpoint/2010/main" val="3850552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tx1"/>
                </a:solidFill>
              </a:rPr>
              <a:t>Yammer or SharePoint Social? On-premises or Cloud?</a:t>
            </a:r>
          </a:p>
        </p:txBody>
      </p:sp>
      <p:sp>
        <p:nvSpPr>
          <p:cNvPr id="19" name="TextBox 18"/>
          <p:cNvSpPr txBox="1"/>
          <p:nvPr/>
        </p:nvSpPr>
        <p:spPr>
          <a:xfrm>
            <a:off x="5399108" y="2880478"/>
            <a:ext cx="7072104" cy="727695"/>
          </a:xfrm>
          <a:prstGeom prst="rect">
            <a:avLst/>
          </a:prstGeom>
          <a:noFill/>
        </p:spPr>
        <p:txBody>
          <a:bodyPr wrap="square" lIns="182854" tIns="146283" rIns="182854" bIns="146283" rtlCol="0">
            <a:spAutoFit/>
          </a:bodyPr>
          <a:lstStyle/>
          <a:p>
            <a:pPr>
              <a:lnSpc>
                <a:spcPct val="90000"/>
              </a:lnSpc>
              <a:spcAft>
                <a:spcPts val="600"/>
              </a:spcAft>
            </a:pPr>
            <a:r>
              <a:rPr lang="en-US" sz="3060" dirty="0">
                <a:solidFill>
                  <a:srgbClr val="FFFFFF"/>
                </a:solidFill>
                <a:latin typeface="Segoe UI Light"/>
              </a:rPr>
              <a:t>SharePoint on-premises and Yammer</a:t>
            </a:r>
          </a:p>
        </p:txBody>
      </p:sp>
      <p:sp>
        <p:nvSpPr>
          <p:cNvPr id="20" name="TextBox 19"/>
          <p:cNvSpPr txBox="1"/>
          <p:nvPr/>
        </p:nvSpPr>
        <p:spPr>
          <a:xfrm>
            <a:off x="5399108" y="3367094"/>
            <a:ext cx="6598302" cy="1660904"/>
          </a:xfrm>
          <a:prstGeom prst="rect">
            <a:avLst/>
          </a:prstGeom>
          <a:noFill/>
        </p:spPr>
        <p:txBody>
          <a:bodyPr wrap="square" lIns="182854" tIns="146283" rIns="182854" bIns="146283" rtlCol="0">
            <a:spAutoFit/>
          </a:bodyPr>
          <a:lstStyle/>
          <a:p>
            <a:pPr marL="182845" lvl="1" indent="-182845">
              <a:spcAft>
                <a:spcPts val="600"/>
              </a:spcAft>
              <a:buFont typeface="Arial" pitchFamily="34" charset="0"/>
              <a:buChar char="•"/>
            </a:pPr>
            <a:r>
              <a:rPr lang="en-US" dirty="0">
                <a:solidFill>
                  <a:srgbClr val="FFFFFF"/>
                </a:solidFill>
              </a:rPr>
              <a:t>Service Pack 1 &amp; Yammer </a:t>
            </a:r>
            <a:r>
              <a:rPr lang="en-US" dirty="0" smtClean="0">
                <a:solidFill>
                  <a:srgbClr val="FFFFFF"/>
                </a:solidFill>
              </a:rPr>
              <a:t>embed</a:t>
            </a:r>
            <a:endParaRPr lang="en-US" dirty="0">
              <a:solidFill>
                <a:srgbClr val="FFFFFF"/>
              </a:solidFill>
            </a:endParaRPr>
          </a:p>
          <a:p>
            <a:pPr marL="182845" lvl="1" indent="-182845">
              <a:spcAft>
                <a:spcPts val="600"/>
              </a:spcAft>
              <a:buFont typeface="Arial" pitchFamily="34" charset="0"/>
              <a:buChar char="•"/>
            </a:pPr>
            <a:r>
              <a:rPr lang="en-US" dirty="0">
                <a:solidFill>
                  <a:srgbClr val="FFFFFF"/>
                </a:solidFill>
              </a:rPr>
              <a:t>Committed to another SP on-premises release</a:t>
            </a:r>
          </a:p>
          <a:p>
            <a:pPr marL="182845" lvl="1" indent="-182845">
              <a:spcAft>
                <a:spcPts val="600"/>
              </a:spcAft>
              <a:buFont typeface="Arial" pitchFamily="34" charset="0"/>
              <a:buChar char="•"/>
            </a:pPr>
            <a:r>
              <a:rPr lang="en-US" dirty="0">
                <a:solidFill>
                  <a:srgbClr val="FFFFFF"/>
                </a:solidFill>
              </a:rPr>
              <a:t>Continued hybrid improvements</a:t>
            </a:r>
          </a:p>
          <a:p>
            <a:pPr marL="0" lvl="1">
              <a:spcAft>
                <a:spcPts val="600"/>
              </a:spcAft>
            </a:pPr>
            <a:endParaRPr lang="en-US" dirty="0">
              <a:solidFill>
                <a:srgbClr val="FFFFFF"/>
              </a:solidFill>
            </a:endParaRPr>
          </a:p>
        </p:txBody>
      </p:sp>
      <p:sp>
        <p:nvSpPr>
          <p:cNvPr id="21" name="TextBox 20"/>
          <p:cNvSpPr txBox="1"/>
          <p:nvPr/>
        </p:nvSpPr>
        <p:spPr>
          <a:xfrm>
            <a:off x="5335786" y="4856794"/>
            <a:ext cx="6636397" cy="727695"/>
          </a:xfrm>
          <a:prstGeom prst="rect">
            <a:avLst/>
          </a:prstGeom>
          <a:noFill/>
        </p:spPr>
        <p:txBody>
          <a:bodyPr wrap="square" lIns="182854" tIns="146283" rIns="182854" bIns="146283" rtlCol="0">
            <a:spAutoFit/>
          </a:bodyPr>
          <a:lstStyle/>
          <a:p>
            <a:pPr>
              <a:lnSpc>
                <a:spcPct val="90000"/>
              </a:lnSpc>
              <a:spcAft>
                <a:spcPts val="600"/>
              </a:spcAft>
            </a:pPr>
            <a:r>
              <a:rPr lang="en-US" sz="3060" dirty="0">
                <a:solidFill>
                  <a:srgbClr val="FFFFFF"/>
                </a:solidFill>
                <a:latin typeface="Segoe UI Light"/>
              </a:rPr>
              <a:t>SharePoint Social</a:t>
            </a:r>
          </a:p>
        </p:txBody>
      </p:sp>
      <p:sp>
        <p:nvSpPr>
          <p:cNvPr id="22" name="TextBox 21"/>
          <p:cNvSpPr txBox="1"/>
          <p:nvPr/>
        </p:nvSpPr>
        <p:spPr>
          <a:xfrm>
            <a:off x="5335787" y="5267301"/>
            <a:ext cx="6805441" cy="938926"/>
          </a:xfrm>
          <a:prstGeom prst="rect">
            <a:avLst/>
          </a:prstGeom>
          <a:noFill/>
        </p:spPr>
        <p:txBody>
          <a:bodyPr wrap="square" lIns="182854" tIns="146283" rIns="182854" bIns="146283" rtlCol="0">
            <a:spAutoFit/>
          </a:bodyPr>
          <a:lstStyle/>
          <a:p>
            <a:pPr marL="182845" lvl="1" indent="-182845">
              <a:spcAft>
                <a:spcPts val="600"/>
              </a:spcAft>
              <a:buFont typeface="Arial" pitchFamily="34" charset="0"/>
              <a:buChar char="•"/>
            </a:pPr>
            <a:r>
              <a:rPr lang="en-US" dirty="0">
                <a:solidFill>
                  <a:srgbClr val="FFFFFF"/>
                </a:solidFill>
              </a:rPr>
              <a:t>Social capabilities will be maintained</a:t>
            </a:r>
          </a:p>
          <a:p>
            <a:pPr marL="182845" lvl="1" indent="-182845">
              <a:spcAft>
                <a:spcPts val="600"/>
              </a:spcAft>
              <a:buFont typeface="Arial" pitchFamily="34" charset="0"/>
              <a:buChar char="•"/>
            </a:pPr>
            <a:r>
              <a:rPr lang="en-US" dirty="0">
                <a:solidFill>
                  <a:srgbClr val="FFFFFF"/>
                </a:solidFill>
              </a:rPr>
              <a:t>Don’t plan on adding new features</a:t>
            </a:r>
          </a:p>
        </p:txBody>
      </p:sp>
      <p:sp>
        <p:nvSpPr>
          <p:cNvPr id="23" name="TextBox 22"/>
          <p:cNvSpPr txBox="1"/>
          <p:nvPr/>
        </p:nvSpPr>
        <p:spPr>
          <a:xfrm>
            <a:off x="5437270" y="1373700"/>
            <a:ext cx="7407738" cy="1238442"/>
          </a:xfrm>
          <a:prstGeom prst="rect">
            <a:avLst/>
          </a:prstGeom>
          <a:noFill/>
        </p:spPr>
        <p:txBody>
          <a:bodyPr wrap="square" lIns="182854" tIns="146283" rIns="182854" bIns="146283" rtlCol="0">
            <a:spAutoFit/>
          </a:bodyPr>
          <a:lstStyle/>
          <a:p>
            <a:pPr>
              <a:lnSpc>
                <a:spcPct val="90000"/>
              </a:lnSpc>
              <a:spcAft>
                <a:spcPts val="600"/>
              </a:spcAft>
            </a:pPr>
            <a:r>
              <a:rPr lang="en-US" sz="3060" dirty="0">
                <a:solidFill>
                  <a:srgbClr val="FFFFFF"/>
                </a:solidFill>
                <a:latin typeface="Segoe UI Light"/>
              </a:rPr>
              <a:t>Office 365 and Yammer</a:t>
            </a:r>
          </a:p>
          <a:p>
            <a:pPr>
              <a:lnSpc>
                <a:spcPct val="90000"/>
              </a:lnSpc>
              <a:spcAft>
                <a:spcPts val="600"/>
              </a:spcAft>
            </a:pPr>
            <a:endParaRPr lang="en-US" sz="3060" dirty="0">
              <a:solidFill>
                <a:srgbClr val="FFFFFF"/>
              </a:solidFill>
              <a:latin typeface="Segoe UI Light"/>
            </a:endParaRPr>
          </a:p>
        </p:txBody>
      </p:sp>
      <p:cxnSp>
        <p:nvCxnSpPr>
          <p:cNvPr id="36" name="Straight Arrow Connector 35"/>
          <p:cNvCxnSpPr/>
          <p:nvPr/>
        </p:nvCxnSpPr>
        <p:spPr>
          <a:xfrm flipV="1">
            <a:off x="4000182" y="1857006"/>
            <a:ext cx="1150736" cy="766409"/>
          </a:xfrm>
          <a:prstGeom prst="straightConnector1">
            <a:avLst/>
          </a:prstGeom>
          <a:ln w="142875">
            <a:solidFill>
              <a:srgbClr val="FFFFFF">
                <a:alpha val="80000"/>
              </a:srgbClr>
            </a:solidFill>
            <a:headEnd type="none" w="sm" len="med"/>
            <a:tailEnd type="oval" w="sm"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4292312" y="3560663"/>
            <a:ext cx="914270" cy="0"/>
          </a:xfrm>
          <a:prstGeom prst="straightConnector1">
            <a:avLst/>
          </a:prstGeom>
          <a:ln w="142875">
            <a:solidFill>
              <a:srgbClr val="FFFFFF">
                <a:alpha val="80000"/>
              </a:srgbClr>
            </a:solidFill>
            <a:headEnd type="none" w="sm" len="med"/>
            <a:tailEnd type="oval" w="sm" len="sm"/>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019229" y="4598069"/>
            <a:ext cx="1147598" cy="569112"/>
          </a:xfrm>
          <a:prstGeom prst="straightConnector1">
            <a:avLst/>
          </a:prstGeom>
          <a:ln w="142875">
            <a:solidFill>
              <a:srgbClr val="FFFFFF">
                <a:alpha val="80000"/>
              </a:srgbClr>
            </a:solidFill>
            <a:headEnd type="none" w="sm" len="med"/>
            <a:tailEnd type="oval" w="sm" len="sm"/>
          </a:ln>
        </p:spPr>
        <p:style>
          <a:lnRef idx="1">
            <a:schemeClr val="accent1"/>
          </a:lnRef>
          <a:fillRef idx="0">
            <a:schemeClr val="accent1"/>
          </a:fillRef>
          <a:effectRef idx="0">
            <a:schemeClr val="accent1"/>
          </a:effectRef>
          <a:fontRef idx="minor">
            <a:schemeClr val="tx1"/>
          </a:fontRef>
        </p:style>
      </p:cxnSp>
      <p:sp>
        <p:nvSpPr>
          <p:cNvPr id="26" name="Oval 25"/>
          <p:cNvSpPr/>
          <p:nvPr/>
        </p:nvSpPr>
        <p:spPr bwMode="auto">
          <a:xfrm>
            <a:off x="683495" y="1821100"/>
            <a:ext cx="3648594" cy="3648594"/>
          </a:xfrm>
          <a:prstGeom prst="ellipse">
            <a:avLst/>
          </a:prstGeom>
          <a:solidFill>
            <a:schemeClr val="tx2">
              <a:alpha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7" name="TextBox 16"/>
          <p:cNvSpPr txBox="1"/>
          <p:nvPr/>
        </p:nvSpPr>
        <p:spPr>
          <a:xfrm>
            <a:off x="989134" y="2700276"/>
            <a:ext cx="3615193" cy="860319"/>
          </a:xfrm>
          <a:prstGeom prst="rect">
            <a:avLst/>
          </a:prstGeom>
          <a:noFill/>
        </p:spPr>
        <p:txBody>
          <a:bodyPr wrap="square" lIns="182854" tIns="146283" rIns="182854" bIns="146283" rtlCol="0">
            <a:spAutoFit/>
          </a:bodyPr>
          <a:lstStyle/>
          <a:p>
            <a:pPr>
              <a:lnSpc>
                <a:spcPct val="90000"/>
              </a:lnSpc>
              <a:spcAft>
                <a:spcPts val="600"/>
              </a:spcAft>
            </a:pPr>
            <a:r>
              <a:rPr lang="en-US" sz="3999" dirty="0">
                <a:solidFill>
                  <a:srgbClr val="FFFFFF"/>
                </a:solidFill>
                <a:latin typeface="Segoe UI Light"/>
              </a:rPr>
              <a:t>Go Yammer!</a:t>
            </a:r>
          </a:p>
        </p:txBody>
      </p:sp>
      <p:sp>
        <p:nvSpPr>
          <p:cNvPr id="18" name="TextBox 17"/>
          <p:cNvSpPr txBox="1"/>
          <p:nvPr/>
        </p:nvSpPr>
        <p:spPr>
          <a:xfrm>
            <a:off x="1024752" y="3227998"/>
            <a:ext cx="3615193" cy="1425476"/>
          </a:xfrm>
          <a:prstGeom prst="rect">
            <a:avLst/>
          </a:prstGeom>
          <a:noFill/>
        </p:spPr>
        <p:txBody>
          <a:bodyPr wrap="square" lIns="182854" tIns="146283" rIns="182854" bIns="146283" rtlCol="0">
            <a:spAutoFit/>
          </a:bodyPr>
          <a:lstStyle/>
          <a:p>
            <a:pPr marL="285695" lvl="1" indent="-285695">
              <a:buFont typeface="Arial" pitchFamily="34" charset="0"/>
              <a:buChar char="•"/>
            </a:pPr>
            <a:r>
              <a:rPr lang="en-US" sz="2400" dirty="0">
                <a:solidFill>
                  <a:srgbClr val="FFFFFF"/>
                </a:solidFill>
                <a:latin typeface="Segoe UI Light"/>
              </a:rPr>
              <a:t>Immediate adoption </a:t>
            </a:r>
          </a:p>
          <a:p>
            <a:pPr marL="285695" lvl="1" indent="-285695">
              <a:buFont typeface="Arial" pitchFamily="34" charset="0"/>
              <a:buChar char="•"/>
            </a:pPr>
            <a:r>
              <a:rPr lang="en-US" sz="2400" dirty="0">
                <a:solidFill>
                  <a:srgbClr val="FFFFFF"/>
                </a:solidFill>
                <a:latin typeface="Segoe UI Light"/>
              </a:rPr>
              <a:t>Rapid innovation</a:t>
            </a:r>
          </a:p>
          <a:p>
            <a:pPr marL="285695" lvl="1" indent="-285695">
              <a:buFont typeface="Arial" pitchFamily="34" charset="0"/>
              <a:buChar char="•"/>
            </a:pPr>
            <a:r>
              <a:rPr lang="en-US" sz="2400" dirty="0">
                <a:solidFill>
                  <a:srgbClr val="FFFFFF"/>
                </a:solidFill>
                <a:latin typeface="Segoe UI Light"/>
              </a:rPr>
              <a:t>Connect everyone</a:t>
            </a:r>
          </a:p>
        </p:txBody>
      </p:sp>
      <p:sp>
        <p:nvSpPr>
          <p:cNvPr id="25" name="TextBox 24"/>
          <p:cNvSpPr txBox="1"/>
          <p:nvPr/>
        </p:nvSpPr>
        <p:spPr>
          <a:xfrm>
            <a:off x="5439356" y="1814373"/>
            <a:ext cx="6598302" cy="572383"/>
          </a:xfrm>
          <a:prstGeom prst="rect">
            <a:avLst/>
          </a:prstGeom>
          <a:noFill/>
        </p:spPr>
        <p:txBody>
          <a:bodyPr wrap="square" lIns="182854" tIns="146283" rIns="182854" bIns="146283" rtlCol="0">
            <a:spAutoFit/>
          </a:bodyPr>
          <a:lstStyle/>
          <a:p>
            <a:pPr marL="182845" lvl="1" indent="-182845">
              <a:spcAft>
                <a:spcPts val="600"/>
              </a:spcAft>
              <a:buFont typeface="Arial" pitchFamily="34" charset="0"/>
              <a:buChar char="•"/>
            </a:pPr>
            <a:r>
              <a:rPr lang="en-US" dirty="0">
                <a:solidFill>
                  <a:srgbClr val="FFFFFF"/>
                </a:solidFill>
              </a:rPr>
              <a:t>Home of innovations for Enterprise Social</a:t>
            </a:r>
          </a:p>
        </p:txBody>
      </p:sp>
    </p:spTree>
    <p:extLst>
      <p:ext uri="{BB962C8B-B14F-4D97-AF65-F5344CB8AC3E}">
        <p14:creationId xmlns:p14="http://schemas.microsoft.com/office/powerpoint/2010/main" val="46153984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bwMode="auto">
          <a:xfrm>
            <a:off x="6759888" y="1211913"/>
            <a:ext cx="5402311" cy="539624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23" rIns="0" bIns="46623" numCol="1" spcCol="0" rtlCol="0" fromWordArt="0" anchor="ctr" anchorCtr="0" forceAA="0" compatLnSpc="1">
            <a:prstTxWarp prst="textNoShape">
              <a:avLst/>
            </a:prstTxWarp>
            <a:noAutofit/>
          </a:bodyPr>
          <a:lstStyle/>
          <a:p>
            <a:pPr defTabSz="932114" fontAlgn="base">
              <a:spcBef>
                <a:spcPct val="0"/>
              </a:spcBef>
              <a:spcAft>
                <a:spcPct val="0"/>
              </a:spcAft>
            </a:pPr>
            <a:r>
              <a:rPr lang="en-US" sz="3672" dirty="0">
                <a:solidFill>
                  <a:srgbClr val="FFFFFF"/>
                </a:solidFill>
                <a:latin typeface="Segoe UI Light"/>
              </a:rPr>
              <a:t>“Social Enterprise is implemented 80% through organization culture and 20% through technology.”</a:t>
            </a:r>
          </a:p>
          <a:p>
            <a:pPr defTabSz="932114" fontAlgn="base">
              <a:spcBef>
                <a:spcPct val="0"/>
              </a:spcBef>
              <a:spcAft>
                <a:spcPct val="0"/>
              </a:spcAft>
            </a:pPr>
            <a:endParaRPr lang="en-US" sz="2000" dirty="0">
              <a:solidFill>
                <a:srgbClr val="FFFFFF"/>
              </a:solidFill>
            </a:endParaRPr>
          </a:p>
          <a:p>
            <a:pPr defTabSz="932114" fontAlgn="base">
              <a:spcBef>
                <a:spcPct val="0"/>
              </a:spcBef>
              <a:spcAft>
                <a:spcPct val="0"/>
              </a:spcAft>
            </a:pPr>
            <a:endParaRPr lang="en-US" sz="2000" dirty="0">
              <a:solidFill>
                <a:srgbClr val="FFFFFF"/>
              </a:solidFill>
            </a:endParaRPr>
          </a:p>
          <a:p>
            <a:pPr defTabSz="932114" fontAlgn="base">
              <a:spcBef>
                <a:spcPct val="0"/>
              </a:spcBef>
              <a:spcAft>
                <a:spcPct val="0"/>
              </a:spcAft>
            </a:pPr>
            <a:r>
              <a:rPr lang="en-US" sz="2000" dirty="0">
                <a:solidFill>
                  <a:srgbClr val="FFFFFF"/>
                </a:solidFill>
              </a:rPr>
              <a:t> </a:t>
            </a:r>
            <a:r>
              <a:rPr lang="en-US" sz="2400" dirty="0">
                <a:solidFill>
                  <a:srgbClr val="FFFFFF"/>
                </a:solidFill>
                <a:latin typeface="Segoe UI Light"/>
              </a:rPr>
              <a:t>- Gartner, September 2012</a:t>
            </a:r>
          </a:p>
        </p:txBody>
      </p:sp>
      <p:sp>
        <p:nvSpPr>
          <p:cNvPr id="2" name="Title 1"/>
          <p:cNvSpPr>
            <a:spLocks noGrp="1"/>
          </p:cNvSpPr>
          <p:nvPr>
            <p:ph type="title"/>
          </p:nvPr>
        </p:nvSpPr>
        <p:spPr/>
        <p:txBody>
          <a:bodyPr/>
          <a:lstStyle/>
          <a:p>
            <a:r>
              <a:rPr lang="en-US" sz="5199" dirty="0">
                <a:solidFill>
                  <a:schemeClr val="tx1"/>
                </a:solidFill>
              </a:rPr>
              <a:t>Transforming work = culture + technology </a:t>
            </a:r>
          </a:p>
        </p:txBody>
      </p:sp>
      <p:grpSp>
        <p:nvGrpSpPr>
          <p:cNvPr id="4" name="Group 3"/>
          <p:cNvGrpSpPr/>
          <p:nvPr/>
        </p:nvGrpSpPr>
        <p:grpSpPr>
          <a:xfrm>
            <a:off x="275483" y="666346"/>
            <a:ext cx="6488640" cy="6488642"/>
            <a:chOff x="25537" y="1021601"/>
            <a:chExt cx="6489560" cy="6489562"/>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831337">
              <a:off x="25536" y="1021602"/>
              <a:ext cx="6489562" cy="6489560"/>
            </a:xfrm>
            <a:prstGeom prst="rect">
              <a:avLst/>
            </a:prstGeom>
          </p:spPr>
        </p:pic>
        <p:sp>
          <p:nvSpPr>
            <p:cNvPr id="20" name="Rectangle 19"/>
            <p:cNvSpPr/>
            <p:nvPr/>
          </p:nvSpPr>
          <p:spPr>
            <a:xfrm>
              <a:off x="3675019" y="2563009"/>
              <a:ext cx="1530222" cy="973239"/>
            </a:xfrm>
            <a:prstGeom prst="rect">
              <a:avLst/>
            </a:prstGeom>
          </p:spPr>
          <p:txBody>
            <a:bodyPr wrap="square">
              <a:spAutoFit/>
            </a:bodyPr>
            <a:lstStyle/>
            <a:p>
              <a:pPr algn="ctr" defTabSz="932114" fontAlgn="base">
                <a:spcBef>
                  <a:spcPct val="0"/>
                </a:spcBef>
                <a:spcAft>
                  <a:spcPct val="0"/>
                </a:spcAft>
              </a:pPr>
              <a:r>
                <a:rPr lang="en-US" sz="2800" dirty="0">
                  <a:solidFill>
                    <a:srgbClr val="FFFFFF"/>
                  </a:solidFill>
                </a:rPr>
                <a:t>20% Tech</a:t>
              </a:r>
            </a:p>
          </p:txBody>
        </p:sp>
        <p:sp>
          <p:nvSpPr>
            <p:cNvPr id="21" name="Rectangle 20"/>
            <p:cNvSpPr/>
            <p:nvPr/>
          </p:nvSpPr>
          <p:spPr>
            <a:xfrm>
              <a:off x="1376890" y="4318180"/>
              <a:ext cx="2647470" cy="1224136"/>
            </a:xfrm>
            <a:prstGeom prst="rect">
              <a:avLst/>
            </a:prstGeom>
          </p:spPr>
          <p:txBody>
            <a:bodyPr wrap="square">
              <a:spAutoFit/>
            </a:bodyPr>
            <a:lstStyle/>
            <a:p>
              <a:pPr algn="ctr" defTabSz="932114" fontAlgn="base">
                <a:spcBef>
                  <a:spcPct val="0"/>
                </a:spcBef>
                <a:spcAft>
                  <a:spcPct val="0"/>
                </a:spcAft>
              </a:pPr>
              <a:r>
                <a:rPr lang="en-US" sz="3599" dirty="0">
                  <a:solidFill>
                    <a:srgbClr val="FFFFFF"/>
                  </a:solidFill>
                </a:rPr>
                <a:t>80% </a:t>
              </a:r>
            </a:p>
            <a:p>
              <a:pPr algn="ctr" defTabSz="932114" fontAlgn="base">
                <a:spcBef>
                  <a:spcPct val="0"/>
                </a:spcBef>
                <a:spcAft>
                  <a:spcPct val="0"/>
                </a:spcAft>
              </a:pPr>
              <a:r>
                <a:rPr lang="en-US" sz="3599" dirty="0">
                  <a:solidFill>
                    <a:srgbClr val="FFFFFF"/>
                  </a:solidFill>
                </a:rPr>
                <a:t>Culture</a:t>
              </a:r>
            </a:p>
          </p:txBody>
        </p:sp>
        <p:grpSp>
          <p:nvGrpSpPr>
            <p:cNvPr id="3" name="Group 2"/>
            <p:cNvGrpSpPr/>
            <p:nvPr/>
          </p:nvGrpSpPr>
          <p:grpSpPr>
            <a:xfrm rot="2658663">
              <a:off x="3599640" y="2143950"/>
              <a:ext cx="484286" cy="675206"/>
              <a:chOff x="3745934" y="1898549"/>
              <a:chExt cx="484286" cy="675206"/>
            </a:xfrm>
            <a:solidFill>
              <a:schemeClr val="tx1"/>
            </a:solidFill>
          </p:grpSpPr>
          <p:sp>
            <p:nvSpPr>
              <p:cNvPr id="25" name="Freeform 86"/>
              <p:cNvSpPr>
                <a:spLocks noEditPoints="1"/>
              </p:cNvSpPr>
              <p:nvPr/>
            </p:nvSpPr>
            <p:spPr bwMode="auto">
              <a:xfrm rot="14847098">
                <a:off x="3747265" y="2113119"/>
                <a:ext cx="459305" cy="461967"/>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endParaRPr lang="en-US">
                  <a:solidFill>
                    <a:srgbClr val="FFFFFF"/>
                  </a:solidFill>
                </a:endParaRPr>
              </a:p>
            </p:txBody>
          </p:sp>
          <p:sp>
            <p:nvSpPr>
              <p:cNvPr id="30" name="Freeform 88"/>
              <p:cNvSpPr>
                <a:spLocks noEditPoints="1"/>
              </p:cNvSpPr>
              <p:nvPr/>
            </p:nvSpPr>
            <p:spPr bwMode="auto">
              <a:xfrm rot="14847098">
                <a:off x="3988253" y="1889563"/>
                <a:ext cx="232981" cy="250953"/>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endParaRPr lang="en-US">
                  <a:solidFill>
                    <a:srgbClr val="FFFFFF"/>
                  </a:solidFill>
                </a:endParaRPr>
              </a:p>
            </p:txBody>
          </p:sp>
        </p:grpSp>
        <p:pic>
          <p:nvPicPr>
            <p:cNvPr id="31" name="Picture 6" descr="\\MAGNUM\Projects\Microsoft\Cloud Power FY12\Design\ICONS_PNG\Flexible_Workspace.png"/>
            <p:cNvPicPr>
              <a:picLocks noChangeAspect="1" noChangeArrowheads="1"/>
            </p:cNvPicPr>
            <p:nvPr/>
          </p:nvPicPr>
          <p:blipFill>
            <a:blip r:embed="rId4" cstate="screen">
              <a:lum bright="100000"/>
              <a:extLst>
                <a:ext uri="{28A0092B-C50C-407E-A947-70E740481C1C}">
                  <a14:useLocalDpi xmlns:a14="http://schemas.microsoft.com/office/drawing/2010/main"/>
                </a:ext>
              </a:extLst>
            </a:blip>
            <a:srcRect r="63636"/>
            <a:stretch>
              <a:fillRect/>
            </a:stretch>
          </p:blipFill>
          <p:spPr bwMode="auto">
            <a:xfrm>
              <a:off x="1500723" y="4209689"/>
              <a:ext cx="479399" cy="1318347"/>
            </a:xfrm>
            <a:prstGeom prst="rect">
              <a:avLst/>
            </a:prstGeom>
            <a:noFill/>
            <a:ln>
              <a:noFill/>
            </a:ln>
          </p:spPr>
        </p:pic>
      </p:grpSp>
    </p:spTree>
    <p:extLst>
      <p:ext uri="{BB962C8B-B14F-4D97-AF65-F5344CB8AC3E}">
        <p14:creationId xmlns:p14="http://schemas.microsoft.com/office/powerpoint/2010/main" val="40150786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bout.yammer.com/yammer-blog/wp-content/uploads/sites/14/FictionalDomainAd2-1024x737.jpg"/>
          <p:cNvPicPr>
            <a:picLocks noChangeAspect="1" noChangeArrowheads="1"/>
          </p:cNvPicPr>
          <p:nvPr/>
        </p:nvPicPr>
        <p:blipFill rotWithShape="1">
          <a:blip r:embed="rId3">
            <a:extLst>
              <a:ext uri="{28A0092B-C50C-407E-A947-70E740481C1C}">
                <a14:useLocalDpi xmlns:a14="http://schemas.microsoft.com/office/drawing/2010/main" val="0"/>
              </a:ext>
            </a:extLst>
          </a:blip>
          <a:srcRect b="21029"/>
          <a:stretch/>
        </p:blipFill>
        <p:spPr bwMode="auto">
          <a:xfrm>
            <a:off x="882" y="-23765"/>
            <a:ext cx="12434712" cy="70675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about.yammer.com/yammer-blog/wp-content/uploads/sites/14/FictionalDomainAd2-1024x737.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b="21156"/>
          <a:stretch/>
        </p:blipFill>
        <p:spPr bwMode="auto">
          <a:xfrm>
            <a:off x="881" y="-23766"/>
            <a:ext cx="12434712" cy="7056243"/>
          </a:xfrm>
          <a:prstGeom prst="rect">
            <a:avLst/>
          </a:prstGeom>
          <a:noFill/>
          <a:extLst>
            <a:ext uri="{909E8E84-426E-40DD-AFC4-6F175D3DCCD1}">
              <a14:hiddenFill xmlns:a14="http://schemas.microsoft.com/office/drawing/2010/main">
                <a:solidFill>
                  <a:srgbClr val="FFFFFF"/>
                </a:solidFill>
              </a14:hiddenFill>
            </a:ext>
          </a:extLst>
        </p:spPr>
      </p:pic>
      <p:sp>
        <p:nvSpPr>
          <p:cNvPr id="12" name="Donut 11"/>
          <p:cNvSpPr/>
          <p:nvPr/>
        </p:nvSpPr>
        <p:spPr bwMode="auto">
          <a:xfrm>
            <a:off x="4384622" y="2210166"/>
            <a:ext cx="3731153" cy="3731153"/>
          </a:xfrm>
          <a:prstGeom prst="donut">
            <a:avLst>
              <a:gd name="adj" fmla="val 9680"/>
            </a:avLst>
          </a:prstGeom>
          <a:solidFill>
            <a:srgbClr val="7F7F7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62729" y="993"/>
            <a:ext cx="8112998" cy="8112998"/>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62729" y="993"/>
            <a:ext cx="8112998" cy="8112998"/>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62729" y="993"/>
            <a:ext cx="8112998" cy="8112998"/>
          </a:xfrm>
          <a:prstGeom prst="rect">
            <a:avLst/>
          </a:prstGeom>
        </p:spPr>
      </p:pic>
      <p:pic>
        <p:nvPicPr>
          <p:cNvPr id="10" name="Picture 9"/>
          <p:cNvPicPr>
            <a:picLocks noChangeAspect="1"/>
          </p:cNvPicPr>
          <p:nvPr/>
        </p:nvPicPr>
        <p:blipFill>
          <a:blip r:embed="rId9" cstate="screen">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a:ext>
            </a:extLst>
          </a:blip>
          <a:stretch>
            <a:fillRect/>
          </a:stretch>
        </p:blipFill>
        <p:spPr>
          <a:xfrm>
            <a:off x="2062729" y="993"/>
            <a:ext cx="8112998" cy="8112998"/>
          </a:xfrm>
          <a:prstGeom prst="rect">
            <a:avLst/>
          </a:prstGeom>
        </p:spPr>
      </p:pic>
      <p:pic>
        <p:nvPicPr>
          <p:cNvPr id="3" name="Picture 2a"/>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65622" y="496"/>
            <a:ext cx="8112998" cy="8112998"/>
          </a:xfrm>
          <a:prstGeom prst="rect">
            <a:avLst/>
          </a:prstGeom>
        </p:spPr>
      </p:pic>
      <p:sp>
        <p:nvSpPr>
          <p:cNvPr id="2" name="Title 1"/>
          <p:cNvSpPr>
            <a:spLocks noGrp="1"/>
          </p:cNvSpPr>
          <p:nvPr>
            <p:ph type="title"/>
          </p:nvPr>
        </p:nvSpPr>
        <p:spPr/>
        <p:txBody>
          <a:bodyPr/>
          <a:lstStyle/>
          <a:p>
            <a:r>
              <a:rPr lang="en-US" sz="5199" dirty="0">
                <a:solidFill>
                  <a:schemeClr val="tx1"/>
                </a:solidFill>
              </a:rPr>
              <a:t>The Social Journey</a:t>
            </a:r>
          </a:p>
        </p:txBody>
      </p:sp>
      <p:sp>
        <p:nvSpPr>
          <p:cNvPr id="11" name="TextBox 10"/>
          <p:cNvSpPr txBox="1"/>
          <p:nvPr/>
        </p:nvSpPr>
        <p:spPr>
          <a:xfrm>
            <a:off x="6869943" y="1233654"/>
            <a:ext cx="3837486" cy="733015"/>
          </a:xfrm>
          <a:prstGeom prst="rect">
            <a:avLst/>
          </a:prstGeom>
          <a:noFill/>
          <a:effectLst>
            <a:outerShdw blurRad="63500" sx="102000" sy="102000" algn="ctr" rotWithShape="0">
              <a:prstClr val="black">
                <a:alpha val="40000"/>
              </a:prstClr>
            </a:outerShdw>
          </a:effectLst>
        </p:spPr>
        <p:txBody>
          <a:bodyPr wrap="square" lIns="182828" tIns="146262" rIns="182828" bIns="146262" rtlCol="0">
            <a:spAutoFit/>
          </a:bodyPr>
          <a:lstStyle/>
          <a:p>
            <a:pPr defTabSz="932418">
              <a:lnSpc>
                <a:spcPct val="90000"/>
              </a:lnSpc>
              <a:spcAft>
                <a:spcPts val="600"/>
              </a:spcAft>
            </a:pPr>
            <a:r>
              <a:rPr lang="en-US" sz="3098" dirty="0">
                <a:solidFill>
                  <a:srgbClr val="FFFFFF"/>
                </a:solidFill>
              </a:rPr>
              <a:t>Define Your Vision</a:t>
            </a:r>
          </a:p>
        </p:txBody>
      </p:sp>
      <p:sp>
        <p:nvSpPr>
          <p:cNvPr id="14" name="TextBox 13"/>
          <p:cNvSpPr txBox="1"/>
          <p:nvPr/>
        </p:nvSpPr>
        <p:spPr>
          <a:xfrm>
            <a:off x="8955326" y="2894936"/>
            <a:ext cx="3396861" cy="1181526"/>
          </a:xfrm>
          <a:prstGeom prst="rect">
            <a:avLst/>
          </a:prstGeom>
          <a:noFill/>
          <a:effectLst>
            <a:outerShdw blurRad="63500" sx="102000" sy="102000" algn="ctr" rotWithShape="0">
              <a:prstClr val="black">
                <a:alpha val="40000"/>
              </a:prstClr>
            </a:outerShdw>
          </a:effectLst>
        </p:spPr>
        <p:txBody>
          <a:bodyPr wrap="square" lIns="182828" tIns="146262" rIns="182828" bIns="146262" rtlCol="0">
            <a:spAutoFit/>
          </a:bodyPr>
          <a:lstStyle/>
          <a:p>
            <a:pPr defTabSz="932418">
              <a:lnSpc>
                <a:spcPct val="90000"/>
              </a:lnSpc>
              <a:spcAft>
                <a:spcPts val="600"/>
              </a:spcAft>
            </a:pPr>
            <a:r>
              <a:rPr lang="en-US" sz="3098" dirty="0">
                <a:solidFill>
                  <a:srgbClr val="FFFFFF"/>
                </a:solidFill>
              </a:rPr>
              <a:t>Identify Business Outcomes </a:t>
            </a:r>
          </a:p>
        </p:txBody>
      </p:sp>
      <p:sp>
        <p:nvSpPr>
          <p:cNvPr id="15" name="TextBox 14"/>
          <p:cNvSpPr txBox="1"/>
          <p:nvPr/>
        </p:nvSpPr>
        <p:spPr>
          <a:xfrm>
            <a:off x="8077686" y="5131486"/>
            <a:ext cx="3909478" cy="733084"/>
          </a:xfrm>
          <a:prstGeom prst="rect">
            <a:avLst/>
          </a:prstGeom>
          <a:noFill/>
          <a:effectLst>
            <a:outerShdw blurRad="63500" sx="102000" sy="102000" algn="ctr" rotWithShape="0">
              <a:prstClr val="black">
                <a:alpha val="40000"/>
              </a:prstClr>
            </a:outerShdw>
          </a:effectLst>
        </p:spPr>
        <p:txBody>
          <a:bodyPr wrap="square" lIns="182828" tIns="146262" rIns="182828" bIns="146262" rtlCol="0">
            <a:spAutoFit/>
          </a:bodyPr>
          <a:lstStyle/>
          <a:p>
            <a:pPr defTabSz="932418">
              <a:lnSpc>
                <a:spcPct val="90000"/>
              </a:lnSpc>
              <a:spcAft>
                <a:spcPts val="600"/>
              </a:spcAft>
            </a:pPr>
            <a:r>
              <a:rPr lang="en-US" sz="3098" dirty="0">
                <a:solidFill>
                  <a:srgbClr val="FFFFFF"/>
                </a:solidFill>
              </a:rPr>
              <a:t>Plan to Work Social</a:t>
            </a:r>
          </a:p>
        </p:txBody>
      </p:sp>
      <p:sp>
        <p:nvSpPr>
          <p:cNvPr id="16" name="TextBox 15"/>
          <p:cNvSpPr txBox="1"/>
          <p:nvPr/>
        </p:nvSpPr>
        <p:spPr>
          <a:xfrm>
            <a:off x="-180279" y="5135097"/>
            <a:ext cx="4486014" cy="1170787"/>
          </a:xfrm>
          <a:prstGeom prst="rect">
            <a:avLst/>
          </a:prstGeom>
          <a:noFill/>
          <a:effectLst>
            <a:outerShdw blurRad="63500" sx="102000" sy="102000" algn="ctr" rotWithShape="0">
              <a:prstClr val="black">
                <a:alpha val="40000"/>
              </a:prstClr>
            </a:outerShdw>
          </a:effectLst>
        </p:spPr>
        <p:txBody>
          <a:bodyPr wrap="square" lIns="182828" tIns="146262" rIns="182828" bIns="146262" rtlCol="0">
            <a:spAutoFit/>
          </a:bodyPr>
          <a:lstStyle/>
          <a:p>
            <a:pPr algn="r" defTabSz="932418">
              <a:lnSpc>
                <a:spcPct val="90000"/>
              </a:lnSpc>
              <a:spcAft>
                <a:spcPts val="600"/>
              </a:spcAft>
            </a:pPr>
            <a:r>
              <a:rPr lang="en-US" sz="3098" dirty="0">
                <a:solidFill>
                  <a:srgbClr val="FFFFFF"/>
                </a:solidFill>
              </a:rPr>
              <a:t>Launch and </a:t>
            </a:r>
            <a:br>
              <a:rPr lang="en-US" sz="3098" dirty="0">
                <a:solidFill>
                  <a:srgbClr val="FFFFFF"/>
                </a:solidFill>
              </a:rPr>
            </a:br>
            <a:r>
              <a:rPr lang="en-US" sz="3098" dirty="0">
                <a:solidFill>
                  <a:srgbClr val="FFFFFF"/>
                </a:solidFill>
              </a:rPr>
              <a:t>Drive Success</a:t>
            </a:r>
          </a:p>
        </p:txBody>
      </p:sp>
      <p:sp>
        <p:nvSpPr>
          <p:cNvPr id="17" name="TextBox 16"/>
          <p:cNvSpPr txBox="1"/>
          <p:nvPr/>
        </p:nvSpPr>
        <p:spPr>
          <a:xfrm>
            <a:off x="870287" y="2065179"/>
            <a:ext cx="3447072" cy="1181526"/>
          </a:xfrm>
          <a:prstGeom prst="rect">
            <a:avLst/>
          </a:prstGeom>
          <a:noFill/>
          <a:effectLst>
            <a:outerShdw blurRad="63500" sx="102000" sy="102000" algn="ctr" rotWithShape="0">
              <a:prstClr val="black">
                <a:alpha val="40000"/>
              </a:prstClr>
            </a:outerShdw>
          </a:effectLst>
        </p:spPr>
        <p:txBody>
          <a:bodyPr wrap="square" lIns="182828" tIns="146262" rIns="182828" bIns="146262" rtlCol="0">
            <a:spAutoFit/>
          </a:bodyPr>
          <a:lstStyle/>
          <a:p>
            <a:pPr algn="ctr" defTabSz="932418">
              <a:lnSpc>
                <a:spcPct val="90000"/>
              </a:lnSpc>
              <a:spcAft>
                <a:spcPts val="600"/>
              </a:spcAft>
            </a:pPr>
            <a:r>
              <a:rPr lang="en-US" sz="3098" dirty="0">
                <a:solidFill>
                  <a:srgbClr val="FFFFFF"/>
                </a:solidFill>
              </a:rPr>
              <a:t>Evaluate, Adapt, &amp; Iterate</a:t>
            </a:r>
          </a:p>
        </p:txBody>
      </p:sp>
    </p:spTree>
    <p:extLst>
      <p:ext uri="{BB962C8B-B14F-4D97-AF65-F5344CB8AC3E}">
        <p14:creationId xmlns:p14="http://schemas.microsoft.com/office/powerpoint/2010/main" val="4281674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500"/>
                            </p:stCondLst>
                            <p:childTnLst>
                              <p:par>
                                <p:cTn id="13" presetID="21"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1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par>
                                <p:cTn id="30" presetID="22" presetClass="entr" presetSubtype="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125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par>
                                <p:cTn id="38" presetID="22" presetClass="entr" presetSubtype="2"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right)">
                                      <p:cBhvr>
                                        <p:cTn id="40" dur="125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4"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125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par>
                                <p:cTn id="54" presetID="22" presetClass="entr" presetSubtype="8"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11" grpId="0"/>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Microsoft Roadmap for Enterprise Social </a:t>
            </a:r>
          </a:p>
        </p:txBody>
      </p:sp>
      <p:sp>
        <p:nvSpPr>
          <p:cNvPr id="3" name="Text Placeholder 2"/>
          <p:cNvSpPr>
            <a:spLocks noGrp="1"/>
          </p:cNvSpPr>
          <p:nvPr>
            <p:ph type="body" sz="quarter" idx="14"/>
          </p:nvPr>
        </p:nvSpPr>
        <p:spPr/>
        <p:txBody>
          <a:bodyPr/>
          <a:lstStyle/>
          <a:p>
            <a:r>
              <a:rPr lang="en-US" sz="2800" dirty="0" smtClean="0"/>
              <a:t>Christophe Fiessinger</a:t>
            </a:r>
          </a:p>
          <a:p>
            <a:r>
              <a:rPr lang="en-US" sz="2400" dirty="0" smtClean="0"/>
              <a:t>Group Product Manager, Microsoft</a:t>
            </a:r>
            <a:endParaRPr lang="en-US" sz="2400" dirty="0"/>
          </a:p>
        </p:txBody>
      </p:sp>
      <p:sp>
        <p:nvSpPr>
          <p:cNvPr id="4" name="Text Placeholder 2"/>
          <p:cNvSpPr txBox="1">
            <a:spLocks/>
          </p:cNvSpPr>
          <p:nvPr/>
        </p:nvSpPr>
        <p:spPr bwMode="ltGray">
          <a:xfrm>
            <a:off x="274638" y="3390584"/>
            <a:ext cx="6400800" cy="1554478"/>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
                <a:schemeClr val="tx1"/>
              </a:buClr>
              <a:buSzPct val="100000"/>
              <a:buFontTx/>
              <a:buNone/>
              <a:tabLst/>
              <a:defRPr sz="3200" kern="1200" spc="0" baseline="0">
                <a:gradFill>
                  <a:gsLst>
                    <a:gs pos="1250">
                      <a:srgbClr val="FFFFFF"/>
                    </a:gs>
                    <a:gs pos="99000">
                      <a:srgbClr val="FFFFFF"/>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sz="2400" dirty="0" smtClean="0"/>
              <a:t>OFC-B223</a:t>
            </a:r>
            <a:endParaRPr lang="en-US" sz="2400" dirty="0"/>
          </a:p>
        </p:txBody>
      </p:sp>
      <p:sp>
        <p:nvSpPr>
          <p:cNvPr id="5" name="TextBox 10"/>
          <p:cNvSpPr txBox="1"/>
          <p:nvPr/>
        </p:nvSpPr>
        <p:spPr>
          <a:xfrm>
            <a:off x="3513138" y="4285676"/>
            <a:ext cx="1981200" cy="544765"/>
          </a:xfrm>
          <a:prstGeom prst="rect">
            <a:avLst/>
          </a:prstGeom>
          <a:noFill/>
        </p:spPr>
        <p:txBody>
          <a:bodyPr wrap="square" lIns="182880" tIns="146304" rIns="182880" bIns="146304" rtlCol="0">
            <a:spAutoFit/>
          </a:bodyPr>
          <a:lstStyle/>
          <a:p>
            <a:pPr>
              <a:lnSpc>
                <a:spcPct val="90000"/>
              </a:lnSpc>
              <a:spcAft>
                <a:spcPts val="600"/>
              </a:spcAft>
            </a:pPr>
            <a:r>
              <a:rPr lang="en-US" dirty="0">
                <a:solidFill>
                  <a:srgbClr val="0072C6"/>
                </a:solidFill>
                <a:latin typeface="Segoe UI Light"/>
                <a:cs typeface="Segoe UI Light"/>
                <a:hlinkClick r:id="rId4"/>
              </a:rPr>
              <a:t>@</a:t>
            </a:r>
            <a:r>
              <a:rPr lang="en-US" dirty="0" err="1" smtClean="0">
                <a:solidFill>
                  <a:srgbClr val="0072C6"/>
                </a:solidFill>
                <a:latin typeface="Segoe UI Light"/>
                <a:cs typeface="Segoe UI Light"/>
                <a:hlinkClick r:id="rId4"/>
              </a:rPr>
              <a:t>cfiessinger</a:t>
            </a:r>
            <a:endParaRPr lang="en-US" dirty="0">
              <a:solidFill>
                <a:srgbClr val="FFFFFF"/>
              </a:solidFill>
              <a:latin typeface="Segoe UI Light"/>
            </a:endParaRPr>
          </a:p>
        </p:txBody>
      </p:sp>
    </p:spTree>
    <p:extLst>
      <p:ext uri="{BB962C8B-B14F-4D97-AF65-F5344CB8AC3E}">
        <p14:creationId xmlns:p14="http://schemas.microsoft.com/office/powerpoint/2010/main" val="259866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bwMode="auto">
          <a:xfrm>
            <a:off x="884" y="497"/>
            <a:ext cx="4750940" cy="69935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13923"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idx="4294967295"/>
          </p:nvPr>
        </p:nvSpPr>
        <p:spPr>
          <a:xfrm>
            <a:off x="407906" y="375094"/>
            <a:ext cx="4129964" cy="763479"/>
          </a:xfrm>
        </p:spPr>
        <p:txBody>
          <a:bodyPr/>
          <a:lstStyle/>
          <a:p>
            <a:r>
              <a:rPr lang="en-US" sz="3599" dirty="0">
                <a:gradFill>
                  <a:gsLst>
                    <a:gs pos="0">
                      <a:schemeClr val="bg1"/>
                    </a:gs>
                    <a:gs pos="43000">
                      <a:schemeClr val="bg1"/>
                    </a:gs>
                  </a:gsLst>
                  <a:lin ang="5400000" scaled="0"/>
                </a:gradFill>
              </a:rPr>
              <a:t>Office 365 Customer</a:t>
            </a:r>
            <a:br>
              <a:rPr lang="en-US" sz="3599" dirty="0">
                <a:gradFill>
                  <a:gsLst>
                    <a:gs pos="0">
                      <a:schemeClr val="bg1"/>
                    </a:gs>
                    <a:gs pos="43000">
                      <a:schemeClr val="bg1"/>
                    </a:gs>
                  </a:gsLst>
                  <a:lin ang="5400000" scaled="0"/>
                </a:gradFill>
              </a:rPr>
            </a:br>
            <a:r>
              <a:rPr lang="en-US" sz="3599" dirty="0">
                <a:gradFill>
                  <a:gsLst>
                    <a:gs pos="0">
                      <a:schemeClr val="bg1"/>
                    </a:gs>
                    <a:gs pos="43000">
                      <a:schemeClr val="bg1"/>
                    </a:gs>
                  </a:gsLst>
                  <a:lin ang="5400000" scaled="0"/>
                </a:gradFill>
              </a:rPr>
              <a:t>Success Center</a:t>
            </a:r>
            <a:br>
              <a:rPr lang="en-US" sz="3599" dirty="0">
                <a:gradFill>
                  <a:gsLst>
                    <a:gs pos="0">
                      <a:schemeClr val="bg1"/>
                    </a:gs>
                    <a:gs pos="43000">
                      <a:schemeClr val="bg1"/>
                    </a:gs>
                  </a:gsLst>
                  <a:lin ang="5400000" scaled="0"/>
                </a:gradFill>
              </a:rPr>
            </a:br>
            <a:endParaRPr lang="en-US" sz="3599" dirty="0">
              <a:gradFill>
                <a:gsLst>
                  <a:gs pos="0">
                    <a:schemeClr val="bg1"/>
                  </a:gs>
                  <a:gs pos="43000">
                    <a:schemeClr val="bg1"/>
                  </a:gs>
                </a:gsLst>
                <a:lin ang="5400000" scaled="0"/>
              </a:gradFill>
            </a:endParaRPr>
          </a:p>
        </p:txBody>
      </p:sp>
      <p:pic>
        <p:nvPicPr>
          <p:cNvPr id="20" name="Picture 1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02428" y="6310479"/>
            <a:ext cx="904333" cy="417217"/>
          </a:xfrm>
          <a:prstGeom prst="rect">
            <a:avLst/>
          </a:prstGeom>
        </p:spPr>
      </p:pic>
      <p:sp>
        <p:nvSpPr>
          <p:cNvPr id="27" name="Rectangle 26"/>
          <p:cNvSpPr/>
          <p:nvPr/>
        </p:nvSpPr>
        <p:spPr>
          <a:xfrm>
            <a:off x="341510" y="2464494"/>
            <a:ext cx="3211746" cy="370275"/>
          </a:xfrm>
          <a:prstGeom prst="rect">
            <a:avLst/>
          </a:prstGeom>
        </p:spPr>
        <p:txBody>
          <a:bodyPr wrap="square">
            <a:spAutoFit/>
          </a:bodyPr>
          <a:lstStyle/>
          <a:p>
            <a:pPr marL="0" lvl="1">
              <a:lnSpc>
                <a:spcPct val="110000"/>
              </a:lnSpc>
              <a:spcBef>
                <a:spcPts val="306"/>
              </a:spcBef>
              <a:spcAft>
                <a:spcPts val="340"/>
              </a:spcAft>
              <a:defRPr/>
            </a:pPr>
            <a:r>
              <a:rPr lang="en-US" sz="1499" b="1" dirty="0">
                <a:gradFill>
                  <a:gsLst>
                    <a:gs pos="0">
                      <a:srgbClr val="FFFFFF"/>
                    </a:gs>
                    <a:gs pos="43000">
                      <a:srgbClr val="FFFFFF"/>
                    </a:gs>
                  </a:gsLst>
                  <a:lin ang="5400000" scaled="0"/>
                </a:gradFill>
                <a:ea typeface="Segoe UI" pitchFamily="34" charset="0"/>
                <a:cs typeface="Segoe UI" pitchFamily="34" charset="0"/>
              </a:rPr>
              <a:t>success.office.com </a:t>
            </a:r>
            <a:r>
              <a:rPr lang="en-US" sz="1599" b="1" dirty="0">
                <a:gradFill>
                  <a:gsLst>
                    <a:gs pos="63889">
                      <a:srgbClr val="FFFFFF"/>
                    </a:gs>
                    <a:gs pos="39000">
                      <a:srgbClr val="FFFFFF"/>
                    </a:gs>
                  </a:gsLst>
                  <a:lin ang="5400000" scaled="0"/>
                </a:gradFill>
                <a:latin typeface="Segoe UI Symbol" panose="020B0502040204020203" pitchFamily="34" charset="0"/>
                <a:ea typeface="Segoe UI Symbol" panose="020B0502040204020203" pitchFamily="34" charset="0"/>
                <a:cs typeface="Segoe UI" pitchFamily="34" charset="0"/>
              </a:rPr>
              <a:t></a:t>
            </a:r>
            <a:endParaRPr lang="en-US" sz="1499" dirty="0">
              <a:gradFill>
                <a:gsLst>
                  <a:gs pos="0">
                    <a:srgbClr val="FFFFFF"/>
                  </a:gs>
                  <a:gs pos="43000">
                    <a:srgbClr val="FFFFFF"/>
                  </a:gs>
                </a:gsLst>
                <a:lin ang="5400000" scaled="0"/>
              </a:gradFill>
              <a:ea typeface="Segoe UI" pitchFamily="34" charset="0"/>
              <a:cs typeface="Segoe UI" pitchFamily="34" charset="0"/>
            </a:endParaRP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2825" y="407835"/>
            <a:ext cx="1275012" cy="1276093"/>
          </a:xfrm>
          <a:prstGeom prst="ellipse">
            <a:avLst/>
          </a:prstGeom>
          <a:ln w="95250">
            <a:solidFill>
              <a:srgbClr val="CCCCCC"/>
            </a:solidFill>
          </a:ln>
        </p:spPr>
      </p:pic>
      <p:sp>
        <p:nvSpPr>
          <p:cNvPr id="32" name="Rectangle 31"/>
          <p:cNvSpPr/>
          <p:nvPr/>
        </p:nvSpPr>
        <p:spPr>
          <a:xfrm>
            <a:off x="6774081" y="989233"/>
            <a:ext cx="5296862" cy="547522"/>
          </a:xfrm>
          <a:prstGeom prst="rect">
            <a:avLst/>
          </a:prstGeom>
        </p:spPr>
        <p:txBody>
          <a:bodyPr wrap="square">
            <a:spAutoFit/>
          </a:bodyPr>
          <a:lstStyle/>
          <a:p>
            <a:pPr marL="0" lvl="1" defTabSz="932293" fontAlgn="base">
              <a:lnSpc>
                <a:spcPct val="110000"/>
              </a:lnSpc>
              <a:spcBef>
                <a:spcPct val="0"/>
              </a:spcBef>
              <a:spcAft>
                <a:spcPct val="0"/>
              </a:spcAft>
            </a:pPr>
            <a:r>
              <a:rPr lang="en-US" sz="1399" dirty="0">
                <a:solidFill>
                  <a:srgbClr val="FFFFFF"/>
                </a:solidFill>
                <a:ea typeface="Segoe UI" pitchFamily="34" charset="0"/>
                <a:cs typeface="Segoe UI" pitchFamily="34" charset="0"/>
              </a:rPr>
              <a:t>Scenarios inspire people to work in new ways using Office 365, along with related communication kits to support adoption.</a:t>
            </a:r>
          </a:p>
        </p:txBody>
      </p:sp>
      <p:sp>
        <p:nvSpPr>
          <p:cNvPr id="33" name="Rectangle 32"/>
          <p:cNvSpPr/>
          <p:nvPr/>
        </p:nvSpPr>
        <p:spPr>
          <a:xfrm>
            <a:off x="6765588" y="503359"/>
            <a:ext cx="2501220" cy="452021"/>
          </a:xfrm>
          <a:prstGeom prst="rect">
            <a:avLst/>
          </a:prstGeom>
        </p:spPr>
        <p:txBody>
          <a:bodyPr wrap="square">
            <a:spAutoFit/>
          </a:bodyPr>
          <a:lstStyle/>
          <a:p>
            <a:pPr marL="0" lvl="1" defTabSz="932011" fontAlgn="base">
              <a:lnSpc>
                <a:spcPct val="114000"/>
              </a:lnSpc>
              <a:spcBef>
                <a:spcPts val="612"/>
              </a:spcBef>
              <a:spcAft>
                <a:spcPts val="306"/>
              </a:spcAft>
              <a:buClr>
                <a:srgbClr val="DC3C00"/>
              </a:buClr>
            </a:pPr>
            <a:r>
              <a:rPr lang="en-US" sz="2000" dirty="0">
                <a:ln w="3175">
                  <a:noFill/>
                </a:ln>
                <a:gradFill>
                  <a:gsLst>
                    <a:gs pos="1250">
                      <a:srgbClr val="DC3C00"/>
                    </a:gs>
                    <a:gs pos="100000">
                      <a:srgbClr val="DC3C00"/>
                    </a:gs>
                  </a:gsLst>
                  <a:lin ang="5400000" scaled="0"/>
                </a:gradFill>
                <a:cs typeface="Segoe UI Semilight" panose="020B0402040204020203" pitchFamily="34" charset="0"/>
              </a:rPr>
              <a:t>Scenarios</a:t>
            </a:r>
          </a:p>
        </p:txBody>
      </p:sp>
      <p:grpSp>
        <p:nvGrpSpPr>
          <p:cNvPr id="17" name="Group 16"/>
          <p:cNvGrpSpPr/>
          <p:nvPr/>
        </p:nvGrpSpPr>
        <p:grpSpPr>
          <a:xfrm>
            <a:off x="441506" y="3067335"/>
            <a:ext cx="3967141" cy="3107871"/>
            <a:chOff x="427037" y="3164442"/>
            <a:chExt cx="5860127" cy="4590839"/>
          </a:xfrm>
        </p:grpSpPr>
        <p:sp>
          <p:nvSpPr>
            <p:cNvPr id="18" name="Rectangle 17"/>
            <p:cNvSpPr/>
            <p:nvPr/>
          </p:nvSpPr>
          <p:spPr bwMode="auto">
            <a:xfrm>
              <a:off x="617892" y="3383573"/>
              <a:ext cx="5669272" cy="4371708"/>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13923"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t="2" b="5480"/>
            <a:stretch/>
          </p:blipFill>
          <p:spPr>
            <a:xfrm>
              <a:off x="427037" y="3164442"/>
              <a:ext cx="5674841" cy="4389586"/>
            </a:xfrm>
            <a:prstGeom prst="rect">
              <a:avLst/>
            </a:prstGeom>
            <a:noFill/>
            <a:ln>
              <a:noFill/>
            </a:ln>
          </p:spPr>
        </p:pic>
      </p:grp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1860" y="2030307"/>
            <a:ext cx="1276943" cy="1277652"/>
          </a:xfrm>
          <a:prstGeom prst="ellipse">
            <a:avLst/>
          </a:prstGeom>
          <a:ln w="95250">
            <a:solidFill>
              <a:srgbClr val="CCCCCC"/>
            </a:solidFill>
          </a:ln>
        </p:spPr>
      </p:pic>
      <p:sp>
        <p:nvSpPr>
          <p:cNvPr id="26" name="Rectangle 25"/>
          <p:cNvSpPr/>
          <p:nvPr/>
        </p:nvSpPr>
        <p:spPr>
          <a:xfrm>
            <a:off x="6774081" y="2612484"/>
            <a:ext cx="5296862" cy="547522"/>
          </a:xfrm>
          <a:prstGeom prst="rect">
            <a:avLst/>
          </a:prstGeom>
        </p:spPr>
        <p:txBody>
          <a:bodyPr wrap="square">
            <a:spAutoFit/>
          </a:bodyPr>
          <a:lstStyle/>
          <a:p>
            <a:pPr marL="0" lvl="1" defTabSz="932293" fontAlgn="base">
              <a:lnSpc>
                <a:spcPct val="110000"/>
              </a:lnSpc>
              <a:spcBef>
                <a:spcPct val="0"/>
              </a:spcBef>
              <a:spcAft>
                <a:spcPct val="0"/>
              </a:spcAft>
            </a:pPr>
            <a:r>
              <a:rPr lang="en-US" sz="1399" dirty="0">
                <a:solidFill>
                  <a:srgbClr val="FFFFFF"/>
                </a:solidFill>
                <a:ea typeface="Segoe UI" pitchFamily="34" charset="0"/>
                <a:cs typeface="Segoe UI" pitchFamily="34" charset="0"/>
              </a:rPr>
              <a:t>A four-step approach to drive adoption supported by downloadable templates and best practices.</a:t>
            </a:r>
          </a:p>
        </p:txBody>
      </p:sp>
      <p:sp>
        <p:nvSpPr>
          <p:cNvPr id="30" name="Rectangle 29"/>
          <p:cNvSpPr/>
          <p:nvPr/>
        </p:nvSpPr>
        <p:spPr>
          <a:xfrm>
            <a:off x="6765588" y="2126610"/>
            <a:ext cx="2501220" cy="452021"/>
          </a:xfrm>
          <a:prstGeom prst="rect">
            <a:avLst/>
          </a:prstGeom>
        </p:spPr>
        <p:txBody>
          <a:bodyPr wrap="square">
            <a:spAutoFit/>
          </a:bodyPr>
          <a:lstStyle/>
          <a:p>
            <a:pPr marL="0" lvl="1" defTabSz="932011" fontAlgn="base">
              <a:lnSpc>
                <a:spcPct val="114000"/>
              </a:lnSpc>
              <a:spcBef>
                <a:spcPts val="612"/>
              </a:spcBef>
              <a:spcAft>
                <a:spcPts val="306"/>
              </a:spcAft>
              <a:buClr>
                <a:srgbClr val="DC3C00"/>
              </a:buClr>
            </a:pPr>
            <a:r>
              <a:rPr lang="en-US" sz="2000" dirty="0">
                <a:ln w="3175">
                  <a:noFill/>
                </a:ln>
                <a:gradFill>
                  <a:gsLst>
                    <a:gs pos="1250">
                      <a:srgbClr val="DC3C00"/>
                    </a:gs>
                    <a:gs pos="100000">
                      <a:srgbClr val="DC3C00"/>
                    </a:gs>
                  </a:gsLst>
                  <a:lin ang="5400000" scaled="0"/>
                </a:gradFill>
                <a:cs typeface="Segoe UI Semilight" panose="020B0402040204020203" pitchFamily="34" charset="0"/>
              </a:rPr>
              <a:t>Methodology</a:t>
            </a:r>
          </a:p>
        </p:txBody>
      </p:sp>
      <p:pic>
        <p:nvPicPr>
          <p:cNvPr id="34" name="Picture 33"/>
          <p:cNvPicPr>
            <a:picLocks noChangeAspect="1"/>
          </p:cNvPicPr>
          <p:nvPr/>
        </p:nvPicPr>
        <p:blipFill rotWithShape="1">
          <a:blip r:embed="rId8">
            <a:extLst>
              <a:ext uri="{28A0092B-C50C-407E-A947-70E740481C1C}">
                <a14:useLocalDpi xmlns:a14="http://schemas.microsoft.com/office/drawing/2010/main" val="0"/>
              </a:ext>
            </a:extLst>
          </a:blip>
          <a:srcRect t="-7490" b="7490"/>
          <a:stretch/>
        </p:blipFill>
        <p:spPr>
          <a:xfrm>
            <a:off x="5221427" y="3656658"/>
            <a:ext cx="1277808" cy="1271449"/>
          </a:xfrm>
          <a:prstGeom prst="ellipse">
            <a:avLst/>
          </a:prstGeom>
          <a:ln w="95250">
            <a:solidFill>
              <a:srgbClr val="CCCCCC"/>
            </a:solidFill>
          </a:ln>
        </p:spPr>
      </p:pic>
      <p:sp>
        <p:nvSpPr>
          <p:cNvPr id="35" name="Rectangle 34"/>
          <p:cNvSpPr/>
          <p:nvPr/>
        </p:nvSpPr>
        <p:spPr>
          <a:xfrm>
            <a:off x="6774081" y="4235734"/>
            <a:ext cx="5296862" cy="547522"/>
          </a:xfrm>
          <a:prstGeom prst="rect">
            <a:avLst/>
          </a:prstGeom>
        </p:spPr>
        <p:txBody>
          <a:bodyPr wrap="square">
            <a:spAutoFit/>
          </a:bodyPr>
          <a:lstStyle/>
          <a:p>
            <a:pPr marL="0" lvl="1" defTabSz="932293" fontAlgn="base">
              <a:lnSpc>
                <a:spcPct val="110000"/>
              </a:lnSpc>
              <a:spcBef>
                <a:spcPct val="0"/>
              </a:spcBef>
              <a:spcAft>
                <a:spcPct val="0"/>
              </a:spcAft>
            </a:pPr>
            <a:r>
              <a:rPr lang="en-US" sz="1399" dirty="0">
                <a:solidFill>
                  <a:srgbClr val="FFFFFF"/>
                </a:solidFill>
                <a:ea typeface="Segoe UI" pitchFamily="34" charset="0"/>
                <a:cs typeface="Segoe UI" pitchFamily="34" charset="0"/>
              </a:rPr>
              <a:t>Featured adoption communities where you can learn from your peers and adoption experts.</a:t>
            </a:r>
          </a:p>
        </p:txBody>
      </p:sp>
      <p:sp>
        <p:nvSpPr>
          <p:cNvPr id="37" name="Rectangle 36"/>
          <p:cNvSpPr/>
          <p:nvPr/>
        </p:nvSpPr>
        <p:spPr>
          <a:xfrm>
            <a:off x="6765588" y="3749861"/>
            <a:ext cx="2501220" cy="452021"/>
          </a:xfrm>
          <a:prstGeom prst="rect">
            <a:avLst/>
          </a:prstGeom>
        </p:spPr>
        <p:txBody>
          <a:bodyPr wrap="square">
            <a:spAutoFit/>
          </a:bodyPr>
          <a:lstStyle/>
          <a:p>
            <a:pPr marL="0" lvl="1" defTabSz="932011" fontAlgn="base">
              <a:lnSpc>
                <a:spcPct val="114000"/>
              </a:lnSpc>
              <a:spcBef>
                <a:spcPts val="612"/>
              </a:spcBef>
              <a:spcAft>
                <a:spcPts val="306"/>
              </a:spcAft>
              <a:buClr>
                <a:srgbClr val="DC3C00"/>
              </a:buClr>
            </a:pPr>
            <a:r>
              <a:rPr lang="en-US" sz="2000" dirty="0">
                <a:ln w="3175">
                  <a:noFill/>
                </a:ln>
                <a:gradFill>
                  <a:gsLst>
                    <a:gs pos="1250">
                      <a:srgbClr val="DC3C00"/>
                    </a:gs>
                    <a:gs pos="100000">
                      <a:srgbClr val="DC3C00"/>
                    </a:gs>
                  </a:gsLst>
                  <a:lin ang="5400000" scaled="0"/>
                </a:gradFill>
                <a:cs typeface="Segoe UI Semilight" panose="020B0402040204020203" pitchFamily="34" charset="0"/>
              </a:rPr>
              <a:t>Communities</a:t>
            </a:r>
          </a:p>
        </p:txBody>
      </p:sp>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2002" y="5277278"/>
            <a:ext cx="1276659" cy="1276711"/>
          </a:xfrm>
          <a:prstGeom prst="ellipse">
            <a:avLst/>
          </a:prstGeom>
          <a:ln w="95250">
            <a:solidFill>
              <a:srgbClr val="CCCCCC"/>
            </a:solidFill>
          </a:ln>
        </p:spPr>
      </p:pic>
      <p:sp>
        <p:nvSpPr>
          <p:cNvPr id="42" name="Rectangle 41"/>
          <p:cNvSpPr/>
          <p:nvPr/>
        </p:nvSpPr>
        <p:spPr>
          <a:xfrm>
            <a:off x="6774081" y="5858984"/>
            <a:ext cx="5296862" cy="547522"/>
          </a:xfrm>
          <a:prstGeom prst="rect">
            <a:avLst/>
          </a:prstGeom>
        </p:spPr>
        <p:txBody>
          <a:bodyPr wrap="square">
            <a:spAutoFit/>
          </a:bodyPr>
          <a:lstStyle/>
          <a:p>
            <a:pPr marL="0" lvl="1" defTabSz="932293" fontAlgn="base">
              <a:lnSpc>
                <a:spcPct val="110000"/>
              </a:lnSpc>
              <a:spcBef>
                <a:spcPct val="0"/>
              </a:spcBef>
              <a:spcAft>
                <a:spcPct val="0"/>
              </a:spcAft>
            </a:pPr>
            <a:r>
              <a:rPr lang="en-US" sz="1399" dirty="0">
                <a:solidFill>
                  <a:srgbClr val="FFFFFF"/>
                </a:solidFill>
                <a:ea typeface="Segoe UI" pitchFamily="34" charset="0"/>
                <a:cs typeface="Segoe UI" pitchFamily="34" charset="0"/>
              </a:rPr>
              <a:t>Helpful resources to learn about other customer stories and special offers to make it easier to get started.</a:t>
            </a:r>
          </a:p>
        </p:txBody>
      </p:sp>
      <p:sp>
        <p:nvSpPr>
          <p:cNvPr id="43" name="Rectangle 42"/>
          <p:cNvSpPr/>
          <p:nvPr/>
        </p:nvSpPr>
        <p:spPr>
          <a:xfrm>
            <a:off x="6765588" y="5373110"/>
            <a:ext cx="2501220" cy="452021"/>
          </a:xfrm>
          <a:prstGeom prst="rect">
            <a:avLst/>
          </a:prstGeom>
        </p:spPr>
        <p:txBody>
          <a:bodyPr wrap="square">
            <a:spAutoFit/>
          </a:bodyPr>
          <a:lstStyle/>
          <a:p>
            <a:pPr marL="0" lvl="1" defTabSz="932011" fontAlgn="base">
              <a:lnSpc>
                <a:spcPct val="114000"/>
              </a:lnSpc>
              <a:spcBef>
                <a:spcPts val="612"/>
              </a:spcBef>
              <a:spcAft>
                <a:spcPts val="306"/>
              </a:spcAft>
              <a:buClr>
                <a:srgbClr val="DC3C00"/>
              </a:buClr>
            </a:pPr>
            <a:r>
              <a:rPr lang="en-US" sz="2000" dirty="0">
                <a:ln w="3175">
                  <a:noFill/>
                </a:ln>
                <a:gradFill>
                  <a:gsLst>
                    <a:gs pos="1250">
                      <a:srgbClr val="DC3C00"/>
                    </a:gs>
                    <a:gs pos="100000">
                      <a:srgbClr val="DC3C00"/>
                    </a:gs>
                  </a:gsLst>
                  <a:lin ang="5400000" scaled="0"/>
                </a:gradFill>
                <a:cs typeface="Segoe UI Semilight" panose="020B0402040204020203" pitchFamily="34" charset="0"/>
              </a:rPr>
              <a:t>Resources</a:t>
            </a:r>
          </a:p>
        </p:txBody>
      </p:sp>
      <p:sp>
        <p:nvSpPr>
          <p:cNvPr id="3" name="Rectangle 2"/>
          <p:cNvSpPr/>
          <p:nvPr/>
        </p:nvSpPr>
        <p:spPr>
          <a:xfrm>
            <a:off x="331043" y="1593673"/>
            <a:ext cx="3094942" cy="818896"/>
          </a:xfrm>
          <a:prstGeom prst="rect">
            <a:avLst/>
          </a:prstGeom>
        </p:spPr>
        <p:txBody>
          <a:bodyPr wrap="square">
            <a:spAutoFit/>
          </a:bodyPr>
          <a:lstStyle/>
          <a:p>
            <a:pPr marL="0" lvl="1" defTabSz="932293" fontAlgn="base">
              <a:lnSpc>
                <a:spcPct val="110000"/>
              </a:lnSpc>
              <a:spcBef>
                <a:spcPct val="0"/>
              </a:spcBef>
              <a:spcAft>
                <a:spcPct val="0"/>
              </a:spcAft>
            </a:pPr>
            <a:r>
              <a:rPr lang="en-US" sz="1399" dirty="0">
                <a:gradFill>
                  <a:gsLst>
                    <a:gs pos="13889">
                      <a:srgbClr val="505050"/>
                    </a:gs>
                    <a:gs pos="28704">
                      <a:srgbClr val="505050"/>
                    </a:gs>
                  </a:gsLst>
                  <a:lin ang="5400000" scaled="0"/>
                </a:gradFill>
                <a:ea typeface="Segoe UI" pitchFamily="34" charset="0"/>
                <a:cs typeface="Segoe UI" pitchFamily="34" charset="0"/>
              </a:rPr>
              <a:t>Learn how to get the most out of Office 365, quickly get your team onboard, and drive adoption. </a:t>
            </a:r>
          </a:p>
        </p:txBody>
      </p:sp>
    </p:spTree>
    <p:extLst>
      <p:ext uri="{BB962C8B-B14F-4D97-AF65-F5344CB8AC3E}">
        <p14:creationId xmlns:p14="http://schemas.microsoft.com/office/powerpoint/2010/main" val="3402720160"/>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7028" y="1212850"/>
            <a:ext cx="12070012" cy="5395323"/>
          </a:xfrm>
        </p:spPr>
        <p:txBody>
          <a:bodyPr/>
          <a:lstStyle/>
          <a:p>
            <a:pPr marL="0" lvl="0" indent="0">
              <a:spcBef>
                <a:spcPts val="2400"/>
              </a:spcBef>
              <a:buNone/>
            </a:pPr>
            <a:r>
              <a:rPr lang="en-US" sz="3200" dirty="0">
                <a:gradFill>
                  <a:gsLst>
                    <a:gs pos="1250">
                      <a:schemeClr val="tx1"/>
                    </a:gs>
                    <a:gs pos="100000">
                      <a:schemeClr val="tx1"/>
                    </a:gs>
                  </a:gsLst>
                  <a:lin ang="5400000" scaled="0"/>
                </a:gradFill>
              </a:rPr>
              <a:t>Breakout </a:t>
            </a:r>
            <a:r>
              <a:rPr lang="en-US" sz="3200" dirty="0" smtClean="0">
                <a:gradFill>
                  <a:gsLst>
                    <a:gs pos="1250">
                      <a:schemeClr val="tx1"/>
                    </a:gs>
                    <a:gs pos="100000">
                      <a:schemeClr val="tx1"/>
                    </a:gs>
                  </a:gsLst>
                  <a:lin ang="5400000" scaled="0"/>
                </a:gradFill>
              </a:rPr>
              <a:t>Sessions</a:t>
            </a:r>
          </a:p>
          <a:p>
            <a:pPr lvl="0">
              <a:spcBef>
                <a:spcPts val="600"/>
              </a:spcBef>
            </a:pPr>
            <a:r>
              <a:rPr lang="en-US" sz="2400" dirty="0">
                <a:gradFill>
                  <a:gsLst>
                    <a:gs pos="1250">
                      <a:schemeClr val="tx1"/>
                    </a:gs>
                    <a:gs pos="100000">
                      <a:schemeClr val="tx1"/>
                    </a:gs>
                  </a:gsLst>
                  <a:lin ang="5400000" scaled="0"/>
                </a:gradFill>
                <a:latin typeface="+mn-lt"/>
              </a:rPr>
              <a:t>OFC-B223 The Microsoft Roadmap for Enterprise </a:t>
            </a:r>
            <a:r>
              <a:rPr lang="en-US" sz="2400" dirty="0" smtClean="0">
                <a:gradFill>
                  <a:gsLst>
                    <a:gs pos="1250">
                      <a:schemeClr val="tx1"/>
                    </a:gs>
                    <a:gs pos="100000">
                      <a:schemeClr val="tx1"/>
                    </a:gs>
                  </a:gsLst>
                  <a:lin ang="5400000" scaled="0"/>
                </a:gradFill>
                <a:latin typeface="+mn-lt"/>
              </a:rPr>
              <a:t>Social – </a:t>
            </a:r>
            <a:r>
              <a:rPr lang="en-US" sz="2400" dirty="0" smtClean="0">
                <a:solidFill>
                  <a:schemeClr val="accent1"/>
                </a:solidFill>
                <a:latin typeface="+mn-lt"/>
              </a:rPr>
              <a:t>Tuesday @17:00  (8.0–D3)</a:t>
            </a:r>
          </a:p>
          <a:p>
            <a:pPr lvl="0">
              <a:spcBef>
                <a:spcPts val="600"/>
              </a:spcBef>
            </a:pPr>
            <a:r>
              <a:rPr lang="en-US" sz="2400" dirty="0">
                <a:solidFill>
                  <a:schemeClr val="tx1"/>
                </a:solidFill>
                <a:latin typeface="+mn-lt"/>
              </a:rPr>
              <a:t>OFC-B219 Introducing Delve and the Office Graph </a:t>
            </a:r>
            <a:r>
              <a:rPr lang="en-US" sz="2400" dirty="0" smtClean="0">
                <a:solidFill>
                  <a:schemeClr val="tx1"/>
                </a:solidFill>
                <a:latin typeface="+mn-lt"/>
              </a:rPr>
              <a:t>– </a:t>
            </a:r>
            <a:r>
              <a:rPr lang="en-US" sz="2400" dirty="0" smtClean="0">
                <a:solidFill>
                  <a:schemeClr val="accent1"/>
                </a:solidFill>
                <a:latin typeface="+mn-lt"/>
              </a:rPr>
              <a:t>Wednesday @8:30  (8.0–D1)</a:t>
            </a:r>
          </a:p>
          <a:p>
            <a:pPr lvl="0">
              <a:spcBef>
                <a:spcPts val="600"/>
              </a:spcBef>
            </a:pPr>
            <a:r>
              <a:rPr lang="en-US" sz="2400" dirty="0">
                <a:gradFill>
                  <a:gsLst>
                    <a:gs pos="1250">
                      <a:schemeClr val="tx1"/>
                    </a:gs>
                    <a:gs pos="100000">
                      <a:schemeClr val="tx1"/>
                    </a:gs>
                  </a:gsLst>
                  <a:lin ang="5400000" scaled="0"/>
                </a:gradFill>
                <a:latin typeface="+mn-lt"/>
              </a:rPr>
              <a:t>OFC-B342 Microsoft SharePoint Server 2013 on Premises and Yammer Deployment Guidance </a:t>
            </a:r>
            <a:r>
              <a:rPr lang="en-US" sz="2400" dirty="0" smtClean="0">
                <a:gradFill>
                  <a:gsLst>
                    <a:gs pos="1250">
                      <a:schemeClr val="tx1"/>
                    </a:gs>
                    <a:gs pos="100000">
                      <a:schemeClr val="tx1"/>
                    </a:gs>
                  </a:gsLst>
                  <a:lin ang="5400000" scaled="0"/>
                </a:gradFill>
                <a:latin typeface="+mn-lt"/>
              </a:rPr>
              <a:t>– </a:t>
            </a:r>
            <a:r>
              <a:rPr lang="en-US" sz="2400" dirty="0" smtClean="0">
                <a:solidFill>
                  <a:schemeClr val="accent1"/>
                </a:solidFill>
                <a:latin typeface="+mn-lt"/>
              </a:rPr>
              <a:t>Wednesday @15:15  (8.0–D3)</a:t>
            </a:r>
          </a:p>
          <a:p>
            <a:pPr lvl="0">
              <a:spcBef>
                <a:spcPts val="600"/>
              </a:spcBef>
            </a:pPr>
            <a:r>
              <a:rPr lang="en-US" sz="2400" dirty="0">
                <a:gradFill>
                  <a:gsLst>
                    <a:gs pos="1250">
                      <a:schemeClr val="tx1"/>
                    </a:gs>
                    <a:gs pos="100000">
                      <a:schemeClr val="tx1"/>
                    </a:gs>
                  </a:gsLst>
                  <a:lin ang="5400000" scaled="0"/>
                </a:gradFill>
                <a:latin typeface="+mn-lt"/>
              </a:rPr>
              <a:t>OFC-B349 Yammer Identity and User Management </a:t>
            </a:r>
            <a:r>
              <a:rPr lang="en-US" sz="2400" dirty="0" smtClean="0">
                <a:gradFill>
                  <a:gsLst>
                    <a:gs pos="1250">
                      <a:schemeClr val="tx1"/>
                    </a:gs>
                    <a:gs pos="100000">
                      <a:schemeClr val="tx1"/>
                    </a:gs>
                  </a:gsLst>
                  <a:lin ang="5400000" scaled="0"/>
                </a:gradFill>
                <a:latin typeface="+mn-lt"/>
              </a:rPr>
              <a:t>– </a:t>
            </a:r>
            <a:r>
              <a:rPr lang="en-US" sz="2400" dirty="0" smtClean="0">
                <a:solidFill>
                  <a:schemeClr val="accent1"/>
                </a:solidFill>
                <a:latin typeface="+mn-lt"/>
              </a:rPr>
              <a:t>Thursday @17:00  (8.0-E7)</a:t>
            </a:r>
          </a:p>
          <a:p>
            <a:pPr marL="0" indent="0">
              <a:spcBef>
                <a:spcPts val="2400"/>
              </a:spcBef>
              <a:buNone/>
            </a:pPr>
            <a:r>
              <a:rPr lang="en-US" sz="3200" dirty="0" smtClean="0">
                <a:gradFill>
                  <a:gsLst>
                    <a:gs pos="1250">
                      <a:schemeClr val="tx1"/>
                    </a:gs>
                    <a:gs pos="100000">
                      <a:schemeClr val="tx1"/>
                    </a:gs>
                  </a:gsLst>
                  <a:lin ang="5400000" scaled="0"/>
                </a:gradFill>
              </a:rPr>
              <a:t>Resources</a:t>
            </a:r>
            <a:endParaRPr lang="en-US" sz="3200" dirty="0">
              <a:gradFill>
                <a:gsLst>
                  <a:gs pos="1250">
                    <a:schemeClr val="tx1"/>
                  </a:gs>
                  <a:gs pos="100000">
                    <a:schemeClr val="tx1"/>
                  </a:gs>
                </a:gsLst>
                <a:lin ang="5400000" scaled="0"/>
              </a:gradFill>
            </a:endParaRPr>
          </a:p>
          <a:p>
            <a:pPr>
              <a:spcBef>
                <a:spcPts val="600"/>
              </a:spcBef>
            </a:pPr>
            <a:r>
              <a:rPr lang="en-US" sz="2400" dirty="0">
                <a:gradFill>
                  <a:gsLst>
                    <a:gs pos="1250">
                      <a:schemeClr val="tx1"/>
                    </a:gs>
                    <a:gs pos="100000">
                      <a:schemeClr val="tx1"/>
                    </a:gs>
                  </a:gsLst>
                  <a:lin ang="5400000" scaled="0"/>
                </a:gradFill>
                <a:latin typeface="+mn-lt"/>
              </a:rPr>
              <a:t>Enterprise Social Resource Center </a:t>
            </a:r>
            <a:r>
              <a:rPr lang="en-US" sz="2400" dirty="0">
                <a:gradFill>
                  <a:gsLst>
                    <a:gs pos="1250">
                      <a:schemeClr val="tx1"/>
                    </a:gs>
                    <a:gs pos="100000">
                      <a:schemeClr val="tx1"/>
                    </a:gs>
                  </a:gsLst>
                  <a:lin ang="5400000" scaled="0"/>
                </a:gradFill>
                <a:latin typeface="+mn-lt"/>
                <a:hlinkClick r:id="rId3"/>
              </a:rPr>
              <a:t>http://enterprisesocial.com</a:t>
            </a:r>
            <a:r>
              <a:rPr lang="en-US" sz="2400" dirty="0">
                <a:gradFill>
                  <a:gsLst>
                    <a:gs pos="1250">
                      <a:schemeClr val="tx1"/>
                    </a:gs>
                    <a:gs pos="100000">
                      <a:schemeClr val="tx1"/>
                    </a:gs>
                  </a:gsLst>
                  <a:lin ang="5400000" scaled="0"/>
                </a:gradFill>
                <a:latin typeface="+mn-lt"/>
              </a:rPr>
              <a:t> </a:t>
            </a:r>
          </a:p>
          <a:p>
            <a:pPr lvl="0">
              <a:spcBef>
                <a:spcPts val="600"/>
              </a:spcBef>
            </a:pPr>
            <a:r>
              <a:rPr lang="en-US" sz="2400" dirty="0">
                <a:gradFill>
                  <a:gsLst>
                    <a:gs pos="1250">
                      <a:schemeClr val="tx1"/>
                    </a:gs>
                    <a:gs pos="100000">
                      <a:schemeClr val="tx1"/>
                    </a:gs>
                  </a:gsLst>
                  <a:lin ang="5400000" scaled="0"/>
                </a:gradFill>
                <a:latin typeface="+mn-lt"/>
              </a:rPr>
              <a:t>Office 365 Customer Success Center </a:t>
            </a:r>
            <a:r>
              <a:rPr lang="en-US" sz="2400" dirty="0">
                <a:gradFill>
                  <a:gsLst>
                    <a:gs pos="1250">
                      <a:schemeClr val="tx1"/>
                    </a:gs>
                    <a:gs pos="100000">
                      <a:schemeClr val="tx1"/>
                    </a:gs>
                  </a:gsLst>
                  <a:lin ang="5400000" scaled="0"/>
                </a:gradFill>
                <a:latin typeface="+mn-lt"/>
                <a:hlinkClick r:id="rId4"/>
              </a:rPr>
              <a:t>http://success.office.com</a:t>
            </a:r>
            <a:r>
              <a:rPr lang="en-US" sz="2400" dirty="0">
                <a:gradFill>
                  <a:gsLst>
                    <a:gs pos="1250">
                      <a:schemeClr val="tx1"/>
                    </a:gs>
                    <a:gs pos="100000">
                      <a:schemeClr val="tx1"/>
                    </a:gs>
                  </a:gsLst>
                  <a:lin ang="5400000" scaled="0"/>
                </a:gradFill>
                <a:latin typeface="+mn-lt"/>
              </a:rPr>
              <a:t>  </a:t>
            </a:r>
          </a:p>
          <a:p>
            <a:pPr>
              <a:spcBef>
                <a:spcPts val="600"/>
              </a:spcBef>
            </a:pPr>
            <a:r>
              <a:rPr lang="en-US" sz="2400" dirty="0">
                <a:gradFill>
                  <a:gsLst>
                    <a:gs pos="1250">
                      <a:schemeClr val="tx1"/>
                    </a:gs>
                    <a:gs pos="100000">
                      <a:schemeClr val="tx1"/>
                    </a:gs>
                  </a:gsLst>
                  <a:lin ang="5400000" scaled="0"/>
                </a:gradFill>
                <a:latin typeface="+mn-lt"/>
              </a:rPr>
              <a:t>Technical Resources </a:t>
            </a:r>
            <a:r>
              <a:rPr lang="en-US" sz="2400" dirty="0">
                <a:gradFill>
                  <a:gsLst>
                    <a:gs pos="1250">
                      <a:schemeClr val="tx1"/>
                    </a:gs>
                    <a:gs pos="100000">
                      <a:schemeClr val="tx1"/>
                    </a:gs>
                  </a:gsLst>
                  <a:lin ang="5400000" scaled="0"/>
                </a:gradFill>
                <a:latin typeface="+mn-lt"/>
                <a:hlinkClick r:id="rId5"/>
              </a:rPr>
              <a:t>http://aka.ms/yamtn</a:t>
            </a:r>
            <a:r>
              <a:rPr lang="en-US" sz="2400" dirty="0">
                <a:gradFill>
                  <a:gsLst>
                    <a:gs pos="1250">
                      <a:schemeClr val="tx1"/>
                    </a:gs>
                    <a:gs pos="100000">
                      <a:schemeClr val="tx1"/>
                    </a:gs>
                  </a:gsLst>
                  <a:lin ang="5400000" scaled="0"/>
                </a:gradFill>
                <a:latin typeface="+mn-lt"/>
              </a:rPr>
              <a:t> </a:t>
            </a:r>
            <a:endParaRPr lang="en-US" sz="2400" dirty="0" smtClean="0">
              <a:gradFill>
                <a:gsLst>
                  <a:gs pos="1250">
                    <a:schemeClr val="tx1"/>
                  </a:gs>
                  <a:gs pos="100000">
                    <a:schemeClr val="tx1"/>
                  </a:gs>
                </a:gsLst>
                <a:lin ang="5400000" scaled="0"/>
              </a:gradFill>
              <a:latin typeface="+mn-lt"/>
            </a:endParaRPr>
          </a:p>
          <a:p>
            <a:pPr lvl="0">
              <a:spcBef>
                <a:spcPts val="600"/>
              </a:spcBef>
            </a:pPr>
            <a:r>
              <a:rPr lang="en-US" sz="2400" dirty="0" smtClean="0">
                <a:gradFill>
                  <a:gsLst>
                    <a:gs pos="1250">
                      <a:schemeClr val="tx1"/>
                    </a:gs>
                    <a:gs pos="100000">
                      <a:schemeClr val="tx1"/>
                    </a:gs>
                  </a:gsLst>
                  <a:lin ang="5400000" scaled="0"/>
                </a:gradFill>
                <a:latin typeface="+mn-lt"/>
              </a:rPr>
              <a:t>Office </a:t>
            </a:r>
            <a:r>
              <a:rPr lang="en-US" sz="2400" dirty="0">
                <a:gradFill>
                  <a:gsLst>
                    <a:gs pos="1250">
                      <a:schemeClr val="tx1"/>
                    </a:gs>
                    <a:gs pos="100000">
                      <a:schemeClr val="tx1"/>
                    </a:gs>
                  </a:gsLst>
                  <a:lin ang="5400000" scaled="0"/>
                </a:gradFill>
                <a:latin typeface="+mn-lt"/>
              </a:rPr>
              <a:t>365 Public Roadmap </a:t>
            </a:r>
            <a:r>
              <a:rPr lang="en-US" sz="2400" dirty="0">
                <a:gradFill>
                  <a:gsLst>
                    <a:gs pos="1250">
                      <a:schemeClr val="tx1"/>
                    </a:gs>
                    <a:gs pos="100000">
                      <a:schemeClr val="tx1"/>
                    </a:gs>
                  </a:gsLst>
                  <a:lin ang="5400000" scaled="0"/>
                </a:gradFill>
                <a:latin typeface="+mn-lt"/>
                <a:hlinkClick r:id="rId6"/>
              </a:rPr>
              <a:t>http://office.microsoft.com/roadmap</a:t>
            </a:r>
            <a:r>
              <a:rPr lang="en-US" sz="2400" dirty="0">
                <a:gradFill>
                  <a:gsLst>
                    <a:gs pos="1250">
                      <a:schemeClr val="tx1"/>
                    </a:gs>
                    <a:gs pos="100000">
                      <a:schemeClr val="tx1"/>
                    </a:gs>
                  </a:gsLst>
                  <a:lin ang="5400000" scaled="0"/>
                </a:gradFill>
                <a:latin typeface="+mn-lt"/>
              </a:rPr>
              <a:t> </a:t>
            </a:r>
          </a:p>
          <a:p>
            <a:pPr lvl="0">
              <a:spcBef>
                <a:spcPts val="600"/>
              </a:spcBef>
              <a:buFont typeface="Arial" panose="020B0604020202020204" pitchFamily="34" charset="0"/>
              <a:buChar char="•"/>
            </a:pPr>
            <a:endParaRPr lang="en-US" sz="2400" dirty="0">
              <a:solidFill>
                <a:schemeClr val="tx1"/>
              </a:solidFill>
              <a:latin typeface="+mn-lt"/>
            </a:endParaRPr>
          </a:p>
        </p:txBody>
      </p:sp>
      <p:sp>
        <p:nvSpPr>
          <p:cNvPr id="2" name="Title 1"/>
          <p:cNvSpPr>
            <a:spLocks noGrp="1"/>
          </p:cNvSpPr>
          <p:nvPr>
            <p:ph type="title"/>
          </p:nvPr>
        </p:nvSpPr>
        <p:spPr/>
        <p:txBody>
          <a:bodyPr/>
          <a:lstStyle/>
          <a:p>
            <a:r>
              <a:rPr lang="en-US" dirty="0" smtClean="0"/>
              <a:t>Enterprise Social Related content</a:t>
            </a:r>
            <a:endParaRPr lang="en-US" dirty="0"/>
          </a:p>
        </p:txBody>
      </p:sp>
      <p:sp>
        <p:nvSpPr>
          <p:cNvPr id="13" name="Text Placeholder 7"/>
          <p:cNvSpPr txBox="1">
            <a:spLocks/>
          </p:cNvSpPr>
          <p:nvPr/>
        </p:nvSpPr>
        <p:spPr>
          <a:xfrm>
            <a:off x="184415" y="6088062"/>
            <a:ext cx="12070012" cy="6278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7"/>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7"/>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7"/>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7"/>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7"/>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Clr>
                <a:srgbClr val="68217A"/>
              </a:buClr>
            </a:pPr>
            <a:r>
              <a:rPr lang="en-US" sz="3200" dirty="0">
                <a:gradFill>
                  <a:gsLst>
                    <a:gs pos="1250">
                      <a:srgbClr val="FFFFFF"/>
                    </a:gs>
                    <a:gs pos="100000">
                      <a:srgbClr val="FFFFFF"/>
                    </a:gs>
                  </a:gsLst>
                  <a:lin ang="5400000" scaled="0"/>
                </a:gradFill>
              </a:rPr>
              <a:t>Find Me Later </a:t>
            </a:r>
            <a:r>
              <a:rPr lang="en-US" sz="3200" dirty="0" smtClean="0">
                <a:gradFill>
                  <a:gsLst>
                    <a:gs pos="1250">
                      <a:srgbClr val="FFFFFF"/>
                    </a:gs>
                    <a:gs pos="100000">
                      <a:srgbClr val="FFFFFF"/>
                    </a:gs>
                  </a:gsLst>
                  <a:lin ang="5400000" scaled="0"/>
                </a:gradFill>
              </a:rPr>
              <a:t>At</a:t>
            </a:r>
            <a:r>
              <a:rPr lang="en-US" sz="3200" dirty="0">
                <a:gradFill>
                  <a:gsLst>
                    <a:gs pos="1250">
                      <a:srgbClr val="FFFFFF"/>
                    </a:gs>
                    <a:gs pos="100000">
                      <a:srgbClr val="FFFFFF"/>
                    </a:gs>
                  </a:gsLst>
                  <a:lin ang="5400000" scaled="0"/>
                </a:gradFill>
              </a:rPr>
              <a:t> </a:t>
            </a:r>
            <a:r>
              <a:rPr lang="en-US" sz="3200" dirty="0" smtClean="0">
                <a:solidFill>
                  <a:srgbClr val="7FBA00"/>
                </a:solidFill>
              </a:rPr>
              <a:t>Work Together</a:t>
            </a:r>
            <a:r>
              <a:rPr lang="en-US" sz="3200" dirty="0" smtClean="0">
                <a:gradFill>
                  <a:gsLst>
                    <a:gs pos="1250">
                      <a:srgbClr val="FFFFFF"/>
                    </a:gs>
                    <a:gs pos="100000">
                      <a:srgbClr val="FFFFFF"/>
                    </a:gs>
                  </a:gsLst>
                  <a:lin ang="5400000" scaled="0"/>
                </a:gradFill>
              </a:rPr>
              <a:t> booth &amp; </a:t>
            </a:r>
            <a:r>
              <a:rPr lang="en-US" sz="3200" dirty="0" smtClean="0">
                <a:solidFill>
                  <a:srgbClr val="7FBA00"/>
                </a:solidFill>
              </a:rPr>
              <a:t>Ask the Experts</a:t>
            </a:r>
            <a:r>
              <a:rPr lang="en-US" sz="3200" dirty="0" smtClean="0">
                <a:gradFill>
                  <a:gsLst>
                    <a:gs pos="1250">
                      <a:srgbClr val="FFFFFF"/>
                    </a:gs>
                    <a:gs pos="100000">
                      <a:srgbClr val="FFFFFF"/>
                    </a:gs>
                  </a:gsLst>
                  <a:lin ang="5400000" scaled="0"/>
                </a:gradFill>
              </a:rPr>
              <a:t>! </a:t>
            </a:r>
            <a:endParaRPr lang="en-US" sz="3200"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34111604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4.40309E-7 L 2.26704E-6 -4.40309E-7 " pathEditMode="relative" rAng="0" ptsTypes="AA">
                                      <p:cBhvr>
                                        <p:cTn id="9" dur="500" fill="hold"/>
                                        <p:tgtEl>
                                          <p:spTgt spid="8"/>
                                        </p:tgtEl>
                                        <p:attrNameLst>
                                          <p:attrName>ppt_x</p:attrName>
                                          <p:attrName>ppt_y</p:attrName>
                                        </p:attrNameLst>
                                      </p:cBhvr>
                                      <p:rCtr x="1200" y="0"/>
                                    </p:animMotion>
                                  </p:childTnLst>
                                </p:cTn>
                              </p:par>
                              <p:par>
                                <p:cTn id="10" presetID="10"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63" presetClass="path" presetSubtype="0" decel="100000" fill="hold" grpId="1" nodeType="withEffect">
                                  <p:stCondLst>
                                    <p:cond delay="1000"/>
                                  </p:stCondLst>
                                  <p:childTnLst>
                                    <p:animMotion origin="layout" path="M -0.02413 1.78393E-6 L 2.26704E-6 1.78393E-6 " pathEditMode="relative" rAng="0" ptsTypes="AA">
                                      <p:cBhvr>
                                        <p:cTn id="14" dur="500" fill="hold"/>
                                        <p:tgtEl>
                                          <p:spTgt spid="1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3" grpId="0"/>
      <p:bldP spid="1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nnette.DUARTE\Desktop\Yammer\169938237_AF.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7" r="1705" b="19907"/>
          <a:stretch/>
        </p:blipFill>
        <p:spPr bwMode="auto">
          <a:xfrm>
            <a:off x="883" y="497"/>
            <a:ext cx="12429709" cy="6993533"/>
          </a:xfrm>
          <a:prstGeom prst="rect">
            <a:avLst/>
          </a:prstGeom>
          <a:noFill/>
          <a:extLst>
            <a:ext uri="{909E8E84-426E-40DD-AFC4-6F175D3DCCD1}">
              <a14:hiddenFill xmlns:a14="http://schemas.microsoft.com/office/drawing/2010/main">
                <a:solidFill>
                  <a:srgbClr val="FFFFFF"/>
                </a:solidFill>
              </a14:hiddenFill>
            </a:ext>
          </a:extLst>
        </p:spPr>
      </p:pic>
      <p:sp>
        <p:nvSpPr>
          <p:cNvPr id="68" name="Arc 67"/>
          <p:cNvSpPr/>
          <p:nvPr/>
        </p:nvSpPr>
        <p:spPr>
          <a:xfrm flipH="1">
            <a:off x="10401908" y="4740809"/>
            <a:ext cx="729038" cy="2253221"/>
          </a:xfrm>
          <a:prstGeom prst="arc">
            <a:avLst>
              <a:gd name="adj1" fmla="val 16213580"/>
              <a:gd name="adj2" fmla="val 17325839"/>
            </a:avLst>
          </a:prstGeom>
          <a:ln w="25400">
            <a:gradFill flip="none" rotWithShape="1">
              <a:gsLst>
                <a:gs pos="56000">
                  <a:schemeClr val="bg1"/>
                </a:gs>
                <a:gs pos="40000">
                  <a:schemeClr val="bg1"/>
                </a:gs>
                <a:gs pos="100000">
                  <a:schemeClr val="bg1">
                    <a:alpha val="0"/>
                  </a:schemeClr>
                </a:gs>
                <a:gs pos="49000">
                  <a:schemeClr val="bg1"/>
                </a:gs>
                <a:gs pos="0">
                  <a:schemeClr val="bg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FFFF"/>
              </a:solidFill>
            </a:endParaRPr>
          </a:p>
        </p:txBody>
      </p:sp>
      <p:sp>
        <p:nvSpPr>
          <p:cNvPr id="69" name="Rectangle 68"/>
          <p:cNvSpPr/>
          <p:nvPr/>
        </p:nvSpPr>
        <p:spPr>
          <a:xfrm>
            <a:off x="10163307" y="6624749"/>
            <a:ext cx="1925798" cy="345163"/>
          </a:xfrm>
          <a:prstGeom prst="rect">
            <a:avLst/>
          </a:prstGeom>
        </p:spPr>
        <p:txBody>
          <a:bodyPr wrap="none">
            <a:spAutoFit/>
          </a:bodyPr>
          <a:lstStyle/>
          <a:p>
            <a:r>
              <a:rPr lang="en-US" sz="1599" dirty="0">
                <a:solidFill>
                  <a:srgbClr val="505050"/>
                </a:solidFill>
              </a:rPr>
              <a:t>#</a:t>
            </a:r>
            <a:r>
              <a:rPr lang="en-US" sz="1599" dirty="0" err="1">
                <a:solidFill>
                  <a:srgbClr val="505050"/>
                </a:solidFill>
              </a:rPr>
              <a:t>worklikeanetwork</a:t>
            </a:r>
            <a:endParaRPr lang="en-US" sz="1599" dirty="0">
              <a:solidFill>
                <a:srgbClr val="505050"/>
              </a:solidFill>
            </a:endParaRPr>
          </a:p>
        </p:txBody>
      </p:sp>
      <p:sp>
        <p:nvSpPr>
          <p:cNvPr id="76" name="Rectangle 75"/>
          <p:cNvSpPr/>
          <p:nvPr/>
        </p:nvSpPr>
        <p:spPr>
          <a:xfrm>
            <a:off x="1572665" y="2074865"/>
            <a:ext cx="10415317" cy="112263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93247" rIns="93247" bIns="93247" numCol="1" spcCol="0" rtlCol="0" fromWordArt="0" anchor="ctr" anchorCtr="0" forceAA="0" compatLnSpc="1">
            <a:prstTxWarp prst="textNoShape">
              <a:avLst/>
            </a:prstTxWarp>
            <a:noAutofit/>
          </a:bodyPr>
          <a:lstStyle/>
          <a:p>
            <a:pPr defTabSz="824334">
              <a:lnSpc>
                <a:spcPct val="90000"/>
              </a:lnSpc>
              <a:spcBef>
                <a:spcPct val="20000"/>
              </a:spcBef>
              <a:buSzPct val="90000"/>
            </a:pPr>
            <a:r>
              <a:rPr lang="en-US" sz="2856" dirty="0">
                <a:solidFill>
                  <a:srgbClr val="FFFFFF"/>
                </a:solidFill>
                <a:latin typeface="Segoe UI Light"/>
              </a:rPr>
              <a:t>Sign up and get started with </a:t>
            </a:r>
            <a:r>
              <a:rPr lang="en-US" sz="2856" dirty="0" smtClean="0">
                <a:solidFill>
                  <a:srgbClr val="FFFFFF"/>
                </a:solidFill>
                <a:latin typeface="Segoe UI Light"/>
              </a:rPr>
              <a:t>Yammer </a:t>
            </a:r>
            <a:r>
              <a:rPr lang="en-US" sz="2856" dirty="0">
                <a:solidFill>
                  <a:srgbClr val="FFFFFF"/>
                </a:solidFill>
                <a:latin typeface="Segoe UI Light"/>
                <a:hlinkClick r:id="rId4"/>
              </a:rPr>
              <a:t>www.yammer.com</a:t>
            </a:r>
            <a:endParaRPr lang="en-US" sz="2856" dirty="0">
              <a:solidFill>
                <a:srgbClr val="FFFFFF"/>
              </a:solidFill>
              <a:latin typeface="Segoe UI Light"/>
            </a:endParaRPr>
          </a:p>
        </p:txBody>
      </p:sp>
      <p:sp>
        <p:nvSpPr>
          <p:cNvPr id="90" name="Freeform 89"/>
          <p:cNvSpPr/>
          <p:nvPr/>
        </p:nvSpPr>
        <p:spPr>
          <a:xfrm>
            <a:off x="448495" y="2070963"/>
            <a:ext cx="1025795" cy="1127689"/>
          </a:xfrm>
          <a:custGeom>
            <a:avLst/>
            <a:gdLst>
              <a:gd name="connsiteX0" fmla="*/ 0 w 3200092"/>
              <a:gd name="connsiteY0" fmla="*/ 0 h 1920055"/>
              <a:gd name="connsiteX1" fmla="*/ 3200092 w 3200092"/>
              <a:gd name="connsiteY1" fmla="*/ 0 h 1920055"/>
              <a:gd name="connsiteX2" fmla="*/ 3200092 w 3200092"/>
              <a:gd name="connsiteY2" fmla="*/ 1920055 h 1920055"/>
              <a:gd name="connsiteX3" fmla="*/ 0 w 3200092"/>
              <a:gd name="connsiteY3" fmla="*/ 1920055 h 1920055"/>
              <a:gd name="connsiteX4" fmla="*/ 0 w 3200092"/>
              <a:gd name="connsiteY4" fmla="*/ 0 h 1920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092" h="1920055">
                <a:moveTo>
                  <a:pt x="0" y="0"/>
                </a:moveTo>
                <a:lnTo>
                  <a:pt x="3200092" y="0"/>
                </a:lnTo>
                <a:lnTo>
                  <a:pt x="3200092" y="1920055"/>
                </a:lnTo>
                <a:lnTo>
                  <a:pt x="0" y="1920055"/>
                </a:lnTo>
                <a:lnTo>
                  <a:pt x="0" y="0"/>
                </a:lnTo>
                <a:close/>
              </a:path>
            </a:pathLst>
          </a:custGeom>
          <a:solidFill>
            <a:srgbClr val="0071BC">
              <a:alpha val="80000"/>
            </a:srgbClr>
          </a:solidFill>
        </p:spPr>
        <p:txBody>
          <a:bodyPr wrap="square" lIns="93247" tIns="93247" rIns="93247" bIns="93247" anchor="ctr">
            <a:noAutofit/>
          </a:bodyPr>
          <a:lstStyle/>
          <a:p>
            <a:pPr algn="ctr" defTabSz="931727"/>
            <a:r>
              <a:rPr lang="en-GB" sz="3264" dirty="0">
                <a:solidFill>
                  <a:srgbClr val="FFFFFF">
                    <a:alpha val="99000"/>
                  </a:srgbClr>
                </a:solidFill>
                <a:latin typeface="Segoe UI Light"/>
              </a:rPr>
              <a:t>1</a:t>
            </a:r>
          </a:p>
        </p:txBody>
      </p:sp>
      <p:sp>
        <p:nvSpPr>
          <p:cNvPr id="91" name="Rectangle 90"/>
          <p:cNvSpPr/>
          <p:nvPr/>
        </p:nvSpPr>
        <p:spPr>
          <a:xfrm>
            <a:off x="1572665" y="3297772"/>
            <a:ext cx="10415317" cy="112263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93247" rIns="93247" bIns="93247" numCol="1" spcCol="0" rtlCol="0" fromWordArt="0" anchor="ctr" anchorCtr="0" forceAA="0" compatLnSpc="1">
            <a:prstTxWarp prst="textNoShape">
              <a:avLst/>
            </a:prstTxWarp>
            <a:noAutofit/>
          </a:bodyPr>
          <a:lstStyle/>
          <a:p>
            <a:pPr defTabSz="824334">
              <a:lnSpc>
                <a:spcPct val="90000"/>
              </a:lnSpc>
              <a:spcBef>
                <a:spcPct val="20000"/>
              </a:spcBef>
              <a:buSzPct val="90000"/>
            </a:pPr>
            <a:r>
              <a:rPr lang="fr-FR" sz="2856" dirty="0">
                <a:solidFill>
                  <a:srgbClr val="FFFFFF"/>
                </a:solidFill>
                <a:latin typeface="Segoe UI Light"/>
              </a:rPr>
              <a:t>Enterprise Social Resource Center </a:t>
            </a:r>
            <a:r>
              <a:rPr lang="fr-FR" sz="2856" dirty="0">
                <a:solidFill>
                  <a:srgbClr val="FFFFFF"/>
                </a:solidFill>
                <a:latin typeface="Segoe UI Light"/>
                <a:hlinkClick r:id="rId5"/>
              </a:rPr>
              <a:t>http://</a:t>
            </a:r>
            <a:r>
              <a:rPr lang="fr-FR" sz="2856" dirty="0" smtClean="0">
                <a:solidFill>
                  <a:srgbClr val="FFFFFF"/>
                </a:solidFill>
                <a:latin typeface="Segoe UI Light"/>
                <a:hlinkClick r:id="rId5"/>
              </a:rPr>
              <a:t>enterprisesocial.com</a:t>
            </a:r>
            <a:r>
              <a:rPr lang="fr-FR" sz="2856" dirty="0" smtClean="0">
                <a:solidFill>
                  <a:srgbClr val="FFFFFF"/>
                </a:solidFill>
                <a:latin typeface="Segoe UI Light"/>
              </a:rPr>
              <a:t>  </a:t>
            </a:r>
            <a:endParaRPr lang="fr-FR" sz="2856" dirty="0">
              <a:solidFill>
                <a:srgbClr val="FFFFFF"/>
              </a:solidFill>
              <a:latin typeface="Segoe UI Light"/>
            </a:endParaRPr>
          </a:p>
        </p:txBody>
      </p:sp>
      <p:sp>
        <p:nvSpPr>
          <p:cNvPr id="92" name="Freeform 91"/>
          <p:cNvSpPr/>
          <p:nvPr/>
        </p:nvSpPr>
        <p:spPr>
          <a:xfrm>
            <a:off x="448495" y="3293871"/>
            <a:ext cx="1025795" cy="1127689"/>
          </a:xfrm>
          <a:custGeom>
            <a:avLst/>
            <a:gdLst>
              <a:gd name="connsiteX0" fmla="*/ 0 w 3200092"/>
              <a:gd name="connsiteY0" fmla="*/ 0 h 1920055"/>
              <a:gd name="connsiteX1" fmla="*/ 3200092 w 3200092"/>
              <a:gd name="connsiteY1" fmla="*/ 0 h 1920055"/>
              <a:gd name="connsiteX2" fmla="*/ 3200092 w 3200092"/>
              <a:gd name="connsiteY2" fmla="*/ 1920055 h 1920055"/>
              <a:gd name="connsiteX3" fmla="*/ 0 w 3200092"/>
              <a:gd name="connsiteY3" fmla="*/ 1920055 h 1920055"/>
              <a:gd name="connsiteX4" fmla="*/ 0 w 3200092"/>
              <a:gd name="connsiteY4" fmla="*/ 0 h 1920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092" h="1920055">
                <a:moveTo>
                  <a:pt x="0" y="0"/>
                </a:moveTo>
                <a:lnTo>
                  <a:pt x="3200092" y="0"/>
                </a:lnTo>
                <a:lnTo>
                  <a:pt x="3200092" y="1920055"/>
                </a:lnTo>
                <a:lnTo>
                  <a:pt x="0" y="1920055"/>
                </a:lnTo>
                <a:lnTo>
                  <a:pt x="0" y="0"/>
                </a:lnTo>
                <a:close/>
              </a:path>
            </a:pathLst>
          </a:custGeom>
          <a:solidFill>
            <a:srgbClr val="0071BC">
              <a:alpha val="80000"/>
            </a:srgbClr>
          </a:solidFill>
        </p:spPr>
        <p:txBody>
          <a:bodyPr wrap="square" lIns="93247" tIns="93247" rIns="93247" bIns="93247" anchor="ctr">
            <a:noAutofit/>
          </a:bodyPr>
          <a:lstStyle/>
          <a:p>
            <a:pPr algn="ctr" defTabSz="931727"/>
            <a:r>
              <a:rPr lang="en-GB" sz="3264" dirty="0">
                <a:solidFill>
                  <a:srgbClr val="FFFFFF">
                    <a:alpha val="99000"/>
                  </a:srgbClr>
                </a:solidFill>
                <a:latin typeface="Segoe UI Light"/>
              </a:rPr>
              <a:t>2</a:t>
            </a:r>
          </a:p>
        </p:txBody>
      </p:sp>
      <p:sp>
        <p:nvSpPr>
          <p:cNvPr id="93" name="Rectangle 92"/>
          <p:cNvSpPr/>
          <p:nvPr/>
        </p:nvSpPr>
        <p:spPr>
          <a:xfrm>
            <a:off x="1572665" y="4532562"/>
            <a:ext cx="10415317" cy="112263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93247" rIns="93247" bIns="93247" numCol="1" spcCol="0" rtlCol="0" fromWordArt="0" anchor="ctr" anchorCtr="0" forceAA="0" compatLnSpc="1">
            <a:prstTxWarp prst="textNoShape">
              <a:avLst/>
            </a:prstTxWarp>
            <a:noAutofit/>
          </a:bodyPr>
          <a:lstStyle/>
          <a:p>
            <a:pPr defTabSz="824334">
              <a:lnSpc>
                <a:spcPct val="90000"/>
              </a:lnSpc>
              <a:spcBef>
                <a:spcPct val="20000"/>
              </a:spcBef>
              <a:buSzPct val="90000"/>
            </a:pPr>
            <a:r>
              <a:rPr lang="en-US" sz="2856" dirty="0">
                <a:solidFill>
                  <a:srgbClr val="FFFFFF"/>
                </a:solidFill>
                <a:latin typeface="Segoe UI Light"/>
              </a:rPr>
              <a:t>Check out the Success Center </a:t>
            </a:r>
            <a:r>
              <a:rPr lang="en-US" sz="2800" dirty="0">
                <a:gradFill>
                  <a:gsLst>
                    <a:gs pos="1250">
                      <a:srgbClr val="FFFFFF"/>
                    </a:gs>
                    <a:gs pos="100000">
                      <a:srgbClr val="FFFFFF"/>
                    </a:gs>
                  </a:gsLst>
                  <a:lin ang="5400000" scaled="0"/>
                </a:gradFill>
                <a:latin typeface="Segoe UI Light"/>
                <a:hlinkClick r:id="rId6"/>
              </a:rPr>
              <a:t>http://success.office.com</a:t>
            </a:r>
            <a:r>
              <a:rPr lang="en-US" sz="2800" dirty="0">
                <a:gradFill>
                  <a:gsLst>
                    <a:gs pos="1250">
                      <a:srgbClr val="FFFFFF"/>
                    </a:gs>
                    <a:gs pos="100000">
                      <a:srgbClr val="FFFFFF"/>
                    </a:gs>
                  </a:gsLst>
                  <a:lin ang="5400000" scaled="0"/>
                </a:gradFill>
                <a:latin typeface="Segoe UI Light"/>
              </a:rPr>
              <a:t> </a:t>
            </a:r>
            <a:endParaRPr lang="en-US" sz="2856" dirty="0">
              <a:solidFill>
                <a:srgbClr val="FFFFFF"/>
              </a:solidFill>
              <a:latin typeface="Segoe UI Light"/>
            </a:endParaRPr>
          </a:p>
        </p:txBody>
      </p:sp>
      <p:sp>
        <p:nvSpPr>
          <p:cNvPr id="94" name="Freeform 93"/>
          <p:cNvSpPr/>
          <p:nvPr/>
        </p:nvSpPr>
        <p:spPr>
          <a:xfrm>
            <a:off x="448495" y="4528661"/>
            <a:ext cx="1025795" cy="1127689"/>
          </a:xfrm>
          <a:custGeom>
            <a:avLst/>
            <a:gdLst>
              <a:gd name="connsiteX0" fmla="*/ 0 w 3200092"/>
              <a:gd name="connsiteY0" fmla="*/ 0 h 1920055"/>
              <a:gd name="connsiteX1" fmla="*/ 3200092 w 3200092"/>
              <a:gd name="connsiteY1" fmla="*/ 0 h 1920055"/>
              <a:gd name="connsiteX2" fmla="*/ 3200092 w 3200092"/>
              <a:gd name="connsiteY2" fmla="*/ 1920055 h 1920055"/>
              <a:gd name="connsiteX3" fmla="*/ 0 w 3200092"/>
              <a:gd name="connsiteY3" fmla="*/ 1920055 h 1920055"/>
              <a:gd name="connsiteX4" fmla="*/ 0 w 3200092"/>
              <a:gd name="connsiteY4" fmla="*/ 0 h 1920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092" h="1920055">
                <a:moveTo>
                  <a:pt x="0" y="0"/>
                </a:moveTo>
                <a:lnTo>
                  <a:pt x="3200092" y="0"/>
                </a:lnTo>
                <a:lnTo>
                  <a:pt x="3200092" y="1920055"/>
                </a:lnTo>
                <a:lnTo>
                  <a:pt x="0" y="1920055"/>
                </a:lnTo>
                <a:lnTo>
                  <a:pt x="0" y="0"/>
                </a:lnTo>
                <a:close/>
              </a:path>
            </a:pathLst>
          </a:custGeom>
          <a:solidFill>
            <a:srgbClr val="0071BC">
              <a:alpha val="80000"/>
            </a:srgbClr>
          </a:solidFill>
        </p:spPr>
        <p:txBody>
          <a:bodyPr wrap="square" lIns="93247" tIns="93247" rIns="93247" bIns="93247" anchor="ctr">
            <a:noAutofit/>
          </a:bodyPr>
          <a:lstStyle/>
          <a:p>
            <a:pPr algn="ctr" defTabSz="931727"/>
            <a:r>
              <a:rPr lang="en-GB" sz="3264" dirty="0">
                <a:solidFill>
                  <a:srgbClr val="FFFFFF">
                    <a:alpha val="99000"/>
                  </a:srgbClr>
                </a:solidFill>
                <a:latin typeface="Segoe UI Light"/>
              </a:rPr>
              <a:t>3</a:t>
            </a:r>
          </a:p>
        </p:txBody>
      </p:sp>
      <p:sp>
        <p:nvSpPr>
          <p:cNvPr id="96" name="Oval 95"/>
          <p:cNvSpPr/>
          <p:nvPr/>
        </p:nvSpPr>
        <p:spPr bwMode="auto">
          <a:xfrm>
            <a:off x="-1183779" y="-838557"/>
            <a:ext cx="2268570" cy="2268570"/>
          </a:xfrm>
          <a:prstGeom prst="ellipse">
            <a:avLst/>
          </a:prstGeom>
          <a:gradFill flip="none" rotWithShape="1">
            <a:gsLst>
              <a:gs pos="88000">
                <a:schemeClr val="bg2">
                  <a:lumMod val="25000"/>
                  <a:alpha val="0"/>
                </a:schemeClr>
              </a:gs>
              <a:gs pos="0">
                <a:schemeClr val="bg2">
                  <a:lumMod val="25000"/>
                </a:schemeClr>
              </a:gs>
            </a:gsLst>
            <a:path path="circle">
              <a:fillToRect l="50000" t="50000" r="50000" b="50000"/>
            </a:path>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7" name="Oval 96"/>
          <p:cNvSpPr/>
          <p:nvPr/>
        </p:nvSpPr>
        <p:spPr bwMode="auto">
          <a:xfrm>
            <a:off x="340003" y="-838558"/>
            <a:ext cx="2268572" cy="2268572"/>
          </a:xfrm>
          <a:prstGeom prst="ellipse">
            <a:avLst/>
          </a:prstGeom>
          <a:gradFill flip="none" rotWithShape="1">
            <a:gsLst>
              <a:gs pos="88000">
                <a:schemeClr val="bg2">
                  <a:lumMod val="25000"/>
                  <a:alpha val="0"/>
                </a:schemeClr>
              </a:gs>
              <a:gs pos="0">
                <a:schemeClr val="bg2">
                  <a:lumMod val="25000"/>
                </a:schemeClr>
              </a:gs>
            </a:gsLst>
            <a:path path="circle">
              <a:fillToRect l="50000" t="50000" r="50000" b="50000"/>
            </a:path>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8" name="Oval 97"/>
          <p:cNvSpPr/>
          <p:nvPr/>
        </p:nvSpPr>
        <p:spPr bwMode="auto">
          <a:xfrm>
            <a:off x="1559030" y="-838558"/>
            <a:ext cx="2268572" cy="2268572"/>
          </a:xfrm>
          <a:prstGeom prst="ellipse">
            <a:avLst/>
          </a:prstGeom>
          <a:gradFill flip="none" rotWithShape="1">
            <a:gsLst>
              <a:gs pos="88000">
                <a:schemeClr val="bg2">
                  <a:lumMod val="25000"/>
                  <a:alpha val="0"/>
                </a:schemeClr>
              </a:gs>
              <a:gs pos="0">
                <a:schemeClr val="bg2">
                  <a:lumMod val="25000"/>
                </a:schemeClr>
              </a:gs>
            </a:gsLst>
            <a:path path="circle">
              <a:fillToRect l="50000" t="50000" r="50000" b="50000"/>
            </a:path>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5" name="Title 2"/>
          <p:cNvSpPr txBox="1">
            <a:spLocks/>
          </p:cNvSpPr>
          <p:nvPr/>
        </p:nvSpPr>
        <p:spPr>
          <a:xfrm>
            <a:off x="275483" y="295730"/>
            <a:ext cx="3273314" cy="917444"/>
          </a:xfrm>
          <a:prstGeom prst="rect">
            <a:avLst/>
          </a:prstGeom>
          <a:noFill/>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5199">
                <a:solidFill>
                  <a:srgbClr val="FFFFFF"/>
                </a:solidFill>
              </a:rPr>
              <a:t>Next Steps</a:t>
            </a:r>
          </a:p>
        </p:txBody>
      </p:sp>
    </p:spTree>
    <p:extLst>
      <p:ext uri="{BB962C8B-B14F-4D97-AF65-F5344CB8AC3E}">
        <p14:creationId xmlns:p14="http://schemas.microsoft.com/office/powerpoint/2010/main" val="4087724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75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500"/>
                                        <p:tgtEl>
                                          <p:spTgt spid="9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500"/>
                                        <p:tgtEl>
                                          <p:spTgt spid="7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fade">
                                      <p:cBhvr>
                                        <p:cTn id="20" dur="500"/>
                                        <p:tgtEl>
                                          <p:spTgt spid="9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fade">
                                      <p:cBhvr>
                                        <p:cTn id="23" dur="500"/>
                                        <p:tgtEl>
                                          <p:spTgt spid="9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4"/>
                                        </p:tgtEl>
                                        <p:attrNameLst>
                                          <p:attrName>style.visibility</p:attrName>
                                        </p:attrNameLst>
                                      </p:cBhvr>
                                      <p:to>
                                        <p:strVal val="visible"/>
                                      </p:to>
                                    </p:set>
                                    <p:animEffect transition="in" filter="fade">
                                      <p:cBhvr>
                                        <p:cTn id="28" dur="500"/>
                                        <p:tgtEl>
                                          <p:spTgt spid="9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fade">
                                      <p:cBhvr>
                                        <p:cTn id="31"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6" grpId="0" animBg="1"/>
      <p:bldP spid="90" grpId="0" animBg="1"/>
      <p:bldP spid="91" grpId="0" animBg="1"/>
      <p:bldP spid="92" grpId="0" animBg="1"/>
      <p:bldP spid="93" grpId="0" animBg="1"/>
      <p:bldP spid="9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cxnSp>
        <p:nvCxnSpPr>
          <p:cNvPr id="48" name="Straight Connector 47"/>
          <p:cNvCxnSpPr/>
          <p:nvPr/>
        </p:nvCxnSpPr>
        <p:spPr>
          <a:xfrm flipH="1" flipV="1">
            <a:off x="2498808" y="2931211"/>
            <a:ext cx="6290452" cy="1259217"/>
          </a:xfrm>
          <a:prstGeom prst="line">
            <a:avLst/>
          </a:prstGeom>
          <a:ln w="38100">
            <a:solidFill>
              <a:schemeClr val="accent2">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052736" y="1376517"/>
            <a:ext cx="404503" cy="2613310"/>
          </a:xfrm>
          <a:prstGeom prst="line">
            <a:avLst/>
          </a:prstGeom>
          <a:ln w="38100">
            <a:solidFill>
              <a:schemeClr val="accent2">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498808" y="1151799"/>
            <a:ext cx="5427602" cy="1462522"/>
          </a:xfrm>
          <a:prstGeom prst="line">
            <a:avLst/>
          </a:prstGeom>
          <a:ln w="38100">
            <a:solidFill>
              <a:schemeClr val="accent2">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Freeform 13"/>
          <p:cNvSpPr>
            <a:spLocks/>
          </p:cNvSpPr>
          <p:nvPr/>
        </p:nvSpPr>
        <p:spPr bwMode="auto">
          <a:xfrm>
            <a:off x="8980045" y="4114912"/>
            <a:ext cx="852030" cy="455438"/>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2">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sp>
        <p:nvSpPr>
          <p:cNvPr id="43" name="Freeform 13"/>
          <p:cNvSpPr>
            <a:spLocks/>
          </p:cNvSpPr>
          <p:nvPr/>
        </p:nvSpPr>
        <p:spPr bwMode="auto">
          <a:xfrm flipH="1">
            <a:off x="8072274" y="641941"/>
            <a:ext cx="1202830" cy="642952"/>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2">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sp>
        <p:nvSpPr>
          <p:cNvPr id="39" name="Freeform 13"/>
          <p:cNvSpPr>
            <a:spLocks/>
          </p:cNvSpPr>
          <p:nvPr/>
        </p:nvSpPr>
        <p:spPr bwMode="auto">
          <a:xfrm>
            <a:off x="675862" y="2226819"/>
            <a:ext cx="1726371" cy="922801"/>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2">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pic>
        <p:nvPicPr>
          <p:cNvPr id="15" name="Picture 14"/>
          <p:cNvPicPr>
            <a:picLocks noChangeAspect="1"/>
          </p:cNvPicPr>
          <p:nvPr/>
        </p:nvPicPr>
        <p:blipFill>
          <a:blip r:embed="rId2"/>
          <a:stretch>
            <a:fillRect/>
          </a:stretch>
        </p:blipFill>
        <p:spPr>
          <a:xfrm>
            <a:off x="9595347" y="659843"/>
            <a:ext cx="1365835" cy="1476578"/>
          </a:xfrm>
          <a:prstGeom prst="rect">
            <a:avLst/>
          </a:prstGeom>
        </p:spPr>
      </p:pic>
      <p:pic>
        <p:nvPicPr>
          <p:cNvPr id="16" name="Picture 15"/>
          <p:cNvPicPr>
            <a:picLocks noChangeAspect="1"/>
          </p:cNvPicPr>
          <p:nvPr/>
        </p:nvPicPr>
        <p:blipFill>
          <a:blip r:embed="rId3"/>
          <a:stretch>
            <a:fillRect/>
          </a:stretch>
        </p:blipFill>
        <p:spPr>
          <a:xfrm>
            <a:off x="467809" y="1151798"/>
            <a:ext cx="876569" cy="900260"/>
          </a:xfrm>
          <a:prstGeom prst="rect">
            <a:avLst/>
          </a:prstGeom>
        </p:spPr>
      </p:pic>
      <p:pic>
        <p:nvPicPr>
          <p:cNvPr id="17" name="Picture 16"/>
          <p:cNvPicPr>
            <a:picLocks noChangeAspect="1"/>
          </p:cNvPicPr>
          <p:nvPr/>
        </p:nvPicPr>
        <p:blipFill>
          <a:blip r:embed="rId4"/>
          <a:stretch>
            <a:fillRect/>
          </a:stretch>
        </p:blipFill>
        <p:spPr>
          <a:xfrm>
            <a:off x="478131" y="3313846"/>
            <a:ext cx="1565514" cy="1628981"/>
          </a:xfrm>
          <a:prstGeom prst="rect">
            <a:avLst/>
          </a:prstGeom>
        </p:spPr>
      </p:pic>
      <p:pic>
        <p:nvPicPr>
          <p:cNvPr id="18" name="Picture 17"/>
          <p:cNvPicPr>
            <a:picLocks noChangeAspect="1"/>
          </p:cNvPicPr>
          <p:nvPr/>
        </p:nvPicPr>
        <p:blipFill>
          <a:blip r:embed="rId5"/>
          <a:stretch>
            <a:fillRect/>
          </a:stretch>
        </p:blipFill>
        <p:spPr>
          <a:xfrm>
            <a:off x="2353326" y="482564"/>
            <a:ext cx="1394517" cy="1492722"/>
          </a:xfrm>
          <a:prstGeom prst="rect">
            <a:avLst/>
          </a:prstGeom>
        </p:spPr>
      </p:pic>
      <p:pic>
        <p:nvPicPr>
          <p:cNvPr id="19" name="Picture 18"/>
          <p:cNvPicPr>
            <a:picLocks noChangeAspect="1"/>
          </p:cNvPicPr>
          <p:nvPr/>
        </p:nvPicPr>
        <p:blipFill>
          <a:blip r:embed="rId6"/>
          <a:stretch>
            <a:fillRect/>
          </a:stretch>
        </p:blipFill>
        <p:spPr>
          <a:xfrm>
            <a:off x="10474803" y="3248892"/>
            <a:ext cx="1552355" cy="1661676"/>
          </a:xfrm>
          <a:prstGeom prst="rect">
            <a:avLst/>
          </a:prstGeom>
        </p:spPr>
      </p:pic>
      <p:grpSp>
        <p:nvGrpSpPr>
          <p:cNvPr id="34" name="Group 33"/>
          <p:cNvGrpSpPr/>
          <p:nvPr/>
        </p:nvGrpSpPr>
        <p:grpSpPr>
          <a:xfrm>
            <a:off x="3299479" y="1030394"/>
            <a:ext cx="5837519" cy="3120341"/>
            <a:chOff x="2536609" y="1772242"/>
            <a:chExt cx="5723577" cy="3059436"/>
          </a:xfrm>
        </p:grpSpPr>
        <p:sp>
          <p:nvSpPr>
            <p:cNvPr id="32" name="Freeform 13"/>
            <p:cNvSpPr>
              <a:spLocks/>
            </p:cNvSpPr>
            <p:nvPr/>
          </p:nvSpPr>
          <p:spPr bwMode="auto">
            <a:xfrm>
              <a:off x="2536609" y="1772242"/>
              <a:ext cx="5723577" cy="3059436"/>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sp>
          <p:nvSpPr>
            <p:cNvPr id="25" name="Freeform 5"/>
            <p:cNvSpPr>
              <a:spLocks noEditPoints="1"/>
            </p:cNvSpPr>
            <p:nvPr/>
          </p:nvSpPr>
          <p:spPr bwMode="auto">
            <a:xfrm>
              <a:off x="3795830" y="3019183"/>
              <a:ext cx="3509939" cy="777218"/>
            </a:xfrm>
            <a:custGeom>
              <a:avLst/>
              <a:gdLst>
                <a:gd name="T0" fmla="*/ 200 w 1905"/>
                <a:gd name="T1" fmla="*/ 10 h 419"/>
                <a:gd name="T2" fmla="*/ 350 w 1905"/>
                <a:gd name="T3" fmla="*/ 39 h 419"/>
                <a:gd name="T4" fmla="*/ 12 w 1905"/>
                <a:gd name="T5" fmla="*/ 341 h 419"/>
                <a:gd name="T6" fmla="*/ 117 w 1905"/>
                <a:gd name="T7" fmla="*/ 352 h 419"/>
                <a:gd name="T8" fmla="*/ 225 w 1905"/>
                <a:gd name="T9" fmla="*/ 68 h 419"/>
                <a:gd name="T10" fmla="*/ 77 w 1905"/>
                <a:gd name="T11" fmla="*/ 304 h 419"/>
                <a:gd name="T12" fmla="*/ 939 w 1905"/>
                <a:gd name="T13" fmla="*/ 71 h 419"/>
                <a:gd name="T14" fmla="*/ 860 w 1905"/>
                <a:gd name="T15" fmla="*/ 154 h 419"/>
                <a:gd name="T16" fmla="*/ 794 w 1905"/>
                <a:gd name="T17" fmla="*/ 108 h 419"/>
                <a:gd name="T18" fmla="*/ 838 w 1905"/>
                <a:gd name="T19" fmla="*/ 69 h 419"/>
                <a:gd name="T20" fmla="*/ 760 w 1905"/>
                <a:gd name="T21" fmla="*/ 156 h 419"/>
                <a:gd name="T22" fmla="*/ 758 w 1905"/>
                <a:gd name="T23" fmla="*/ 181 h 419"/>
                <a:gd name="T24" fmla="*/ 791 w 1905"/>
                <a:gd name="T25" fmla="*/ 333 h 419"/>
                <a:gd name="T26" fmla="*/ 860 w 1905"/>
                <a:gd name="T27" fmla="*/ 333 h 419"/>
                <a:gd name="T28" fmla="*/ 892 w 1905"/>
                <a:gd name="T29" fmla="*/ 181 h 419"/>
                <a:gd name="T30" fmla="*/ 892 w 1905"/>
                <a:gd name="T31" fmla="*/ 156 h 419"/>
                <a:gd name="T32" fmla="*/ 938 w 1905"/>
                <a:gd name="T33" fmla="*/ 95 h 419"/>
                <a:gd name="T34" fmla="*/ 681 w 1905"/>
                <a:gd name="T35" fmla="*/ 115 h 419"/>
                <a:gd name="T36" fmla="*/ 544 w 1905"/>
                <a:gd name="T37" fmla="*/ 91 h 419"/>
                <a:gd name="T38" fmla="*/ 477 w 1905"/>
                <a:gd name="T39" fmla="*/ 234 h 419"/>
                <a:gd name="T40" fmla="*/ 609 w 1905"/>
                <a:gd name="T41" fmla="*/ 339 h 419"/>
                <a:gd name="T42" fmla="*/ 713 w 1905"/>
                <a:gd name="T43" fmla="*/ 215 h 419"/>
                <a:gd name="T44" fmla="*/ 588 w 1905"/>
                <a:gd name="T45" fmla="*/ 107 h 419"/>
                <a:gd name="T46" fmla="*/ 682 w 1905"/>
                <a:gd name="T47" fmla="*/ 216 h 419"/>
                <a:gd name="T48" fmla="*/ 537 w 1905"/>
                <a:gd name="T49" fmla="*/ 292 h 419"/>
                <a:gd name="T50" fmla="*/ 526 w 1905"/>
                <a:gd name="T51" fmla="*/ 142 h 419"/>
                <a:gd name="T52" fmla="*/ 1599 w 1905"/>
                <a:gd name="T53" fmla="*/ 126 h 419"/>
                <a:gd name="T54" fmla="*/ 1667 w 1905"/>
                <a:gd name="T55" fmla="*/ 339 h 419"/>
                <a:gd name="T56" fmla="*/ 1637 w 1905"/>
                <a:gd name="T57" fmla="*/ 183 h 419"/>
                <a:gd name="T58" fmla="*/ 1628 w 1905"/>
                <a:gd name="T59" fmla="*/ 131 h 419"/>
                <a:gd name="T60" fmla="*/ 1634 w 1905"/>
                <a:gd name="T61" fmla="*/ 208 h 419"/>
                <a:gd name="T62" fmla="*/ 1636 w 1905"/>
                <a:gd name="T63" fmla="*/ 310 h 419"/>
                <a:gd name="T64" fmla="*/ 1248 w 1905"/>
                <a:gd name="T65" fmla="*/ 314 h 419"/>
                <a:gd name="T66" fmla="*/ 1327 w 1905"/>
                <a:gd name="T67" fmla="*/ 251 h 419"/>
                <a:gd name="T68" fmla="*/ 1181 w 1905"/>
                <a:gd name="T69" fmla="*/ 200 h 419"/>
                <a:gd name="T70" fmla="*/ 1313 w 1905"/>
                <a:gd name="T71" fmla="*/ 324 h 419"/>
                <a:gd name="T72" fmla="*/ 1203 w 1905"/>
                <a:gd name="T73" fmla="*/ 229 h 419"/>
                <a:gd name="T74" fmla="*/ 1298 w 1905"/>
                <a:gd name="T75" fmla="*/ 227 h 419"/>
                <a:gd name="T76" fmla="*/ 1769 w 1905"/>
                <a:gd name="T77" fmla="*/ 333 h 419"/>
                <a:gd name="T78" fmla="*/ 1879 w 1905"/>
                <a:gd name="T79" fmla="*/ 201 h 419"/>
                <a:gd name="T80" fmla="*/ 1801 w 1905"/>
                <a:gd name="T81" fmla="*/ 113 h 419"/>
                <a:gd name="T82" fmla="*/ 1889 w 1905"/>
                <a:gd name="T83" fmla="*/ 84 h 419"/>
                <a:gd name="T84" fmla="*/ 1769 w 1905"/>
                <a:gd name="T85" fmla="*/ 210 h 419"/>
                <a:gd name="T86" fmla="*/ 1833 w 1905"/>
                <a:gd name="T87" fmla="*/ 313 h 419"/>
                <a:gd name="T88" fmla="*/ 1477 w 1905"/>
                <a:gd name="T89" fmla="*/ 106 h 419"/>
                <a:gd name="T90" fmla="*/ 1427 w 1905"/>
                <a:gd name="T91" fmla="*/ 193 h 419"/>
                <a:gd name="T92" fmla="*/ 1485 w 1905"/>
                <a:gd name="T93" fmla="*/ 224 h 419"/>
                <a:gd name="T94" fmla="*/ 1400 w 1905"/>
                <a:gd name="T95" fmla="*/ 295 h 419"/>
                <a:gd name="T96" fmla="*/ 1494 w 1905"/>
                <a:gd name="T97" fmla="*/ 334 h 419"/>
                <a:gd name="T98" fmla="*/ 1486 w 1905"/>
                <a:gd name="T99" fmla="*/ 204 h 419"/>
                <a:gd name="T100" fmla="*/ 1462 w 1905"/>
                <a:gd name="T101" fmla="*/ 80 h 419"/>
                <a:gd name="T102" fmla="*/ 1413 w 1905"/>
                <a:gd name="T103" fmla="*/ 120 h 419"/>
                <a:gd name="T104" fmla="*/ 1083 w 1905"/>
                <a:gd name="T105" fmla="*/ 182 h 419"/>
                <a:gd name="T106" fmla="*/ 1139 w 1905"/>
                <a:gd name="T107" fmla="*/ 156 h 419"/>
                <a:gd name="T108" fmla="*/ 1120 w 1905"/>
                <a:gd name="T109" fmla="*/ 338 h 419"/>
                <a:gd name="T110" fmla="*/ 987 w 1905"/>
                <a:gd name="T111" fmla="*/ 159 h 419"/>
                <a:gd name="T112" fmla="*/ 958 w 1905"/>
                <a:gd name="T113" fmla="*/ 164 h 419"/>
                <a:gd name="T114" fmla="*/ 987 w 1905"/>
                <a:gd name="T115" fmla="*/ 246 h 419"/>
                <a:gd name="T116" fmla="*/ 954 w 1905"/>
                <a:gd name="T117" fmla="*/ 92 h 419"/>
                <a:gd name="T118" fmla="*/ 2 w 1905"/>
                <a:gd name="T119" fmla="*/ 336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5" h="419">
                  <a:moveTo>
                    <a:pt x="1" y="336"/>
                  </a:moveTo>
                  <a:cubicBezTo>
                    <a:pt x="1" y="336"/>
                    <a:pt x="1" y="336"/>
                    <a:pt x="0" y="336"/>
                  </a:cubicBezTo>
                  <a:cubicBezTo>
                    <a:pt x="0" y="252"/>
                    <a:pt x="0" y="168"/>
                    <a:pt x="0" y="85"/>
                  </a:cubicBezTo>
                  <a:cubicBezTo>
                    <a:pt x="1" y="84"/>
                    <a:pt x="2" y="84"/>
                    <a:pt x="3" y="84"/>
                  </a:cubicBezTo>
                  <a:cubicBezTo>
                    <a:pt x="69" y="59"/>
                    <a:pt x="135" y="34"/>
                    <a:pt x="200" y="10"/>
                  </a:cubicBezTo>
                  <a:cubicBezTo>
                    <a:pt x="208" y="7"/>
                    <a:pt x="216" y="4"/>
                    <a:pt x="224" y="0"/>
                  </a:cubicBezTo>
                  <a:cubicBezTo>
                    <a:pt x="225" y="0"/>
                    <a:pt x="226" y="0"/>
                    <a:pt x="226" y="0"/>
                  </a:cubicBezTo>
                  <a:cubicBezTo>
                    <a:pt x="232" y="3"/>
                    <a:pt x="237" y="4"/>
                    <a:pt x="243" y="6"/>
                  </a:cubicBezTo>
                  <a:cubicBezTo>
                    <a:pt x="278" y="16"/>
                    <a:pt x="313" y="26"/>
                    <a:pt x="347" y="36"/>
                  </a:cubicBezTo>
                  <a:cubicBezTo>
                    <a:pt x="349" y="36"/>
                    <a:pt x="350" y="37"/>
                    <a:pt x="350" y="39"/>
                  </a:cubicBezTo>
                  <a:cubicBezTo>
                    <a:pt x="350" y="153"/>
                    <a:pt x="350" y="268"/>
                    <a:pt x="350" y="382"/>
                  </a:cubicBezTo>
                  <a:cubicBezTo>
                    <a:pt x="350" y="384"/>
                    <a:pt x="349" y="385"/>
                    <a:pt x="348" y="385"/>
                  </a:cubicBezTo>
                  <a:cubicBezTo>
                    <a:pt x="307" y="396"/>
                    <a:pt x="267" y="408"/>
                    <a:pt x="227" y="419"/>
                  </a:cubicBezTo>
                  <a:cubicBezTo>
                    <a:pt x="225" y="419"/>
                    <a:pt x="224" y="419"/>
                    <a:pt x="223" y="419"/>
                  </a:cubicBezTo>
                  <a:cubicBezTo>
                    <a:pt x="153" y="393"/>
                    <a:pt x="83" y="367"/>
                    <a:pt x="12" y="341"/>
                  </a:cubicBezTo>
                  <a:cubicBezTo>
                    <a:pt x="9" y="339"/>
                    <a:pt x="5" y="338"/>
                    <a:pt x="1" y="336"/>
                  </a:cubicBezTo>
                  <a:cubicBezTo>
                    <a:pt x="2" y="336"/>
                    <a:pt x="2" y="336"/>
                    <a:pt x="2" y="336"/>
                  </a:cubicBezTo>
                  <a:cubicBezTo>
                    <a:pt x="7" y="337"/>
                    <a:pt x="11" y="338"/>
                    <a:pt x="16" y="338"/>
                  </a:cubicBezTo>
                  <a:cubicBezTo>
                    <a:pt x="32" y="340"/>
                    <a:pt x="49" y="343"/>
                    <a:pt x="65" y="345"/>
                  </a:cubicBezTo>
                  <a:cubicBezTo>
                    <a:pt x="83" y="347"/>
                    <a:pt x="100" y="350"/>
                    <a:pt x="117" y="352"/>
                  </a:cubicBezTo>
                  <a:cubicBezTo>
                    <a:pt x="134" y="355"/>
                    <a:pt x="152" y="357"/>
                    <a:pt x="169" y="359"/>
                  </a:cubicBezTo>
                  <a:cubicBezTo>
                    <a:pt x="187" y="362"/>
                    <a:pt x="205" y="364"/>
                    <a:pt x="222" y="367"/>
                  </a:cubicBezTo>
                  <a:cubicBezTo>
                    <a:pt x="225" y="367"/>
                    <a:pt x="225" y="366"/>
                    <a:pt x="225" y="364"/>
                  </a:cubicBezTo>
                  <a:cubicBezTo>
                    <a:pt x="225" y="266"/>
                    <a:pt x="225" y="168"/>
                    <a:pt x="225" y="69"/>
                  </a:cubicBezTo>
                  <a:cubicBezTo>
                    <a:pt x="225" y="69"/>
                    <a:pt x="225" y="69"/>
                    <a:pt x="225" y="68"/>
                  </a:cubicBezTo>
                  <a:cubicBezTo>
                    <a:pt x="225" y="67"/>
                    <a:pt x="225" y="66"/>
                    <a:pt x="223" y="67"/>
                  </a:cubicBezTo>
                  <a:cubicBezTo>
                    <a:pt x="218" y="68"/>
                    <a:pt x="212" y="69"/>
                    <a:pt x="207" y="71"/>
                  </a:cubicBezTo>
                  <a:cubicBezTo>
                    <a:pt x="164" y="81"/>
                    <a:pt x="122" y="91"/>
                    <a:pt x="80" y="101"/>
                  </a:cubicBezTo>
                  <a:cubicBezTo>
                    <a:pt x="78" y="102"/>
                    <a:pt x="77" y="102"/>
                    <a:pt x="77" y="104"/>
                  </a:cubicBezTo>
                  <a:cubicBezTo>
                    <a:pt x="77" y="171"/>
                    <a:pt x="77" y="237"/>
                    <a:pt x="77" y="304"/>
                  </a:cubicBezTo>
                  <a:cubicBezTo>
                    <a:pt x="77" y="306"/>
                    <a:pt x="77" y="307"/>
                    <a:pt x="75" y="307"/>
                  </a:cubicBezTo>
                  <a:cubicBezTo>
                    <a:pt x="55" y="315"/>
                    <a:pt x="35" y="323"/>
                    <a:pt x="15" y="330"/>
                  </a:cubicBezTo>
                  <a:cubicBezTo>
                    <a:pt x="11" y="332"/>
                    <a:pt x="6" y="334"/>
                    <a:pt x="2" y="336"/>
                  </a:cubicBezTo>
                  <a:cubicBezTo>
                    <a:pt x="2" y="336"/>
                    <a:pt x="1" y="336"/>
                    <a:pt x="1" y="336"/>
                  </a:cubicBezTo>
                  <a:close/>
                  <a:moveTo>
                    <a:pt x="939" y="71"/>
                  </a:moveTo>
                  <a:cubicBezTo>
                    <a:pt x="939" y="70"/>
                    <a:pt x="938" y="69"/>
                    <a:pt x="936" y="69"/>
                  </a:cubicBezTo>
                  <a:cubicBezTo>
                    <a:pt x="932" y="67"/>
                    <a:pt x="927" y="67"/>
                    <a:pt x="922" y="66"/>
                  </a:cubicBezTo>
                  <a:cubicBezTo>
                    <a:pt x="910" y="66"/>
                    <a:pt x="899" y="67"/>
                    <a:pt x="889" y="73"/>
                  </a:cubicBezTo>
                  <a:cubicBezTo>
                    <a:pt x="870" y="85"/>
                    <a:pt x="861" y="102"/>
                    <a:pt x="861" y="124"/>
                  </a:cubicBezTo>
                  <a:cubicBezTo>
                    <a:pt x="860" y="134"/>
                    <a:pt x="860" y="144"/>
                    <a:pt x="860" y="154"/>
                  </a:cubicBezTo>
                  <a:cubicBezTo>
                    <a:pt x="860" y="156"/>
                    <a:pt x="860" y="156"/>
                    <a:pt x="859" y="156"/>
                  </a:cubicBezTo>
                  <a:cubicBezTo>
                    <a:pt x="837" y="156"/>
                    <a:pt x="815" y="156"/>
                    <a:pt x="793" y="156"/>
                  </a:cubicBezTo>
                  <a:cubicBezTo>
                    <a:pt x="791" y="156"/>
                    <a:pt x="791" y="156"/>
                    <a:pt x="791" y="154"/>
                  </a:cubicBezTo>
                  <a:cubicBezTo>
                    <a:pt x="791" y="146"/>
                    <a:pt x="791" y="137"/>
                    <a:pt x="791" y="128"/>
                  </a:cubicBezTo>
                  <a:cubicBezTo>
                    <a:pt x="791" y="121"/>
                    <a:pt x="791" y="114"/>
                    <a:pt x="794" y="108"/>
                  </a:cubicBezTo>
                  <a:cubicBezTo>
                    <a:pt x="797" y="99"/>
                    <a:pt x="803" y="94"/>
                    <a:pt x="812" y="92"/>
                  </a:cubicBezTo>
                  <a:cubicBezTo>
                    <a:pt x="821" y="90"/>
                    <a:pt x="830" y="91"/>
                    <a:pt x="838" y="94"/>
                  </a:cubicBezTo>
                  <a:cubicBezTo>
                    <a:pt x="838" y="95"/>
                    <a:pt x="839" y="95"/>
                    <a:pt x="840" y="95"/>
                  </a:cubicBezTo>
                  <a:cubicBezTo>
                    <a:pt x="840" y="87"/>
                    <a:pt x="840" y="79"/>
                    <a:pt x="840" y="71"/>
                  </a:cubicBezTo>
                  <a:cubicBezTo>
                    <a:pt x="840" y="70"/>
                    <a:pt x="839" y="69"/>
                    <a:pt x="838" y="69"/>
                  </a:cubicBezTo>
                  <a:cubicBezTo>
                    <a:pt x="833" y="67"/>
                    <a:pt x="828" y="67"/>
                    <a:pt x="823" y="66"/>
                  </a:cubicBezTo>
                  <a:cubicBezTo>
                    <a:pt x="812" y="66"/>
                    <a:pt x="802" y="67"/>
                    <a:pt x="792" y="72"/>
                  </a:cubicBezTo>
                  <a:cubicBezTo>
                    <a:pt x="772" y="83"/>
                    <a:pt x="763" y="101"/>
                    <a:pt x="762" y="123"/>
                  </a:cubicBezTo>
                  <a:cubicBezTo>
                    <a:pt x="762" y="133"/>
                    <a:pt x="762" y="144"/>
                    <a:pt x="762" y="154"/>
                  </a:cubicBezTo>
                  <a:cubicBezTo>
                    <a:pt x="762" y="156"/>
                    <a:pt x="762" y="156"/>
                    <a:pt x="760" y="156"/>
                  </a:cubicBezTo>
                  <a:cubicBezTo>
                    <a:pt x="751" y="156"/>
                    <a:pt x="742" y="156"/>
                    <a:pt x="733" y="156"/>
                  </a:cubicBezTo>
                  <a:cubicBezTo>
                    <a:pt x="732" y="156"/>
                    <a:pt x="731" y="157"/>
                    <a:pt x="731" y="158"/>
                  </a:cubicBezTo>
                  <a:cubicBezTo>
                    <a:pt x="731" y="165"/>
                    <a:pt x="731" y="172"/>
                    <a:pt x="731" y="179"/>
                  </a:cubicBezTo>
                  <a:cubicBezTo>
                    <a:pt x="731" y="180"/>
                    <a:pt x="732" y="181"/>
                    <a:pt x="733" y="181"/>
                  </a:cubicBezTo>
                  <a:cubicBezTo>
                    <a:pt x="742" y="181"/>
                    <a:pt x="750" y="181"/>
                    <a:pt x="758" y="181"/>
                  </a:cubicBezTo>
                  <a:cubicBezTo>
                    <a:pt x="762" y="181"/>
                    <a:pt x="762" y="181"/>
                    <a:pt x="762" y="185"/>
                  </a:cubicBezTo>
                  <a:cubicBezTo>
                    <a:pt x="762" y="234"/>
                    <a:pt x="762" y="284"/>
                    <a:pt x="762" y="333"/>
                  </a:cubicBezTo>
                  <a:cubicBezTo>
                    <a:pt x="762" y="335"/>
                    <a:pt x="762" y="336"/>
                    <a:pt x="764" y="336"/>
                  </a:cubicBezTo>
                  <a:cubicBezTo>
                    <a:pt x="772" y="335"/>
                    <a:pt x="780" y="335"/>
                    <a:pt x="788" y="336"/>
                  </a:cubicBezTo>
                  <a:cubicBezTo>
                    <a:pt x="790" y="336"/>
                    <a:pt x="791" y="335"/>
                    <a:pt x="791" y="333"/>
                  </a:cubicBezTo>
                  <a:cubicBezTo>
                    <a:pt x="791" y="283"/>
                    <a:pt x="791" y="233"/>
                    <a:pt x="791" y="183"/>
                  </a:cubicBezTo>
                  <a:cubicBezTo>
                    <a:pt x="791" y="181"/>
                    <a:pt x="791" y="181"/>
                    <a:pt x="793" y="181"/>
                  </a:cubicBezTo>
                  <a:cubicBezTo>
                    <a:pt x="815" y="181"/>
                    <a:pt x="836" y="181"/>
                    <a:pt x="858" y="181"/>
                  </a:cubicBezTo>
                  <a:cubicBezTo>
                    <a:pt x="860" y="181"/>
                    <a:pt x="860" y="181"/>
                    <a:pt x="860" y="184"/>
                  </a:cubicBezTo>
                  <a:cubicBezTo>
                    <a:pt x="860" y="233"/>
                    <a:pt x="860" y="283"/>
                    <a:pt x="860" y="333"/>
                  </a:cubicBezTo>
                  <a:cubicBezTo>
                    <a:pt x="860" y="335"/>
                    <a:pt x="861" y="336"/>
                    <a:pt x="863" y="336"/>
                  </a:cubicBezTo>
                  <a:cubicBezTo>
                    <a:pt x="871" y="335"/>
                    <a:pt x="878" y="336"/>
                    <a:pt x="886" y="336"/>
                  </a:cubicBezTo>
                  <a:cubicBezTo>
                    <a:pt x="889" y="336"/>
                    <a:pt x="889" y="336"/>
                    <a:pt x="889" y="332"/>
                  </a:cubicBezTo>
                  <a:cubicBezTo>
                    <a:pt x="889" y="283"/>
                    <a:pt x="889" y="233"/>
                    <a:pt x="889" y="183"/>
                  </a:cubicBezTo>
                  <a:cubicBezTo>
                    <a:pt x="889" y="181"/>
                    <a:pt x="890" y="181"/>
                    <a:pt x="892" y="181"/>
                  </a:cubicBezTo>
                  <a:cubicBezTo>
                    <a:pt x="904" y="181"/>
                    <a:pt x="917" y="181"/>
                    <a:pt x="929" y="181"/>
                  </a:cubicBezTo>
                  <a:cubicBezTo>
                    <a:pt x="931" y="181"/>
                    <a:pt x="931" y="180"/>
                    <a:pt x="931" y="179"/>
                  </a:cubicBezTo>
                  <a:cubicBezTo>
                    <a:pt x="931" y="172"/>
                    <a:pt x="931" y="165"/>
                    <a:pt x="931" y="159"/>
                  </a:cubicBezTo>
                  <a:cubicBezTo>
                    <a:pt x="931" y="157"/>
                    <a:pt x="931" y="156"/>
                    <a:pt x="929" y="156"/>
                  </a:cubicBezTo>
                  <a:cubicBezTo>
                    <a:pt x="916" y="156"/>
                    <a:pt x="904" y="156"/>
                    <a:pt x="892" y="156"/>
                  </a:cubicBezTo>
                  <a:cubicBezTo>
                    <a:pt x="890" y="156"/>
                    <a:pt x="889" y="156"/>
                    <a:pt x="889" y="154"/>
                  </a:cubicBezTo>
                  <a:cubicBezTo>
                    <a:pt x="889" y="146"/>
                    <a:pt x="889" y="138"/>
                    <a:pt x="889" y="129"/>
                  </a:cubicBezTo>
                  <a:cubicBezTo>
                    <a:pt x="889" y="124"/>
                    <a:pt x="890" y="119"/>
                    <a:pt x="891" y="114"/>
                  </a:cubicBezTo>
                  <a:cubicBezTo>
                    <a:pt x="894" y="98"/>
                    <a:pt x="905" y="89"/>
                    <a:pt x="922" y="91"/>
                  </a:cubicBezTo>
                  <a:cubicBezTo>
                    <a:pt x="928" y="91"/>
                    <a:pt x="933" y="93"/>
                    <a:pt x="938" y="95"/>
                  </a:cubicBezTo>
                  <a:cubicBezTo>
                    <a:pt x="938" y="87"/>
                    <a:pt x="938" y="79"/>
                    <a:pt x="939" y="71"/>
                  </a:cubicBezTo>
                  <a:close/>
                  <a:moveTo>
                    <a:pt x="712" y="194"/>
                  </a:moveTo>
                  <a:cubicBezTo>
                    <a:pt x="712" y="188"/>
                    <a:pt x="711" y="182"/>
                    <a:pt x="710" y="177"/>
                  </a:cubicBezTo>
                  <a:cubicBezTo>
                    <a:pt x="709" y="169"/>
                    <a:pt x="706" y="160"/>
                    <a:pt x="703" y="152"/>
                  </a:cubicBezTo>
                  <a:cubicBezTo>
                    <a:pt x="698" y="139"/>
                    <a:pt x="691" y="126"/>
                    <a:pt x="681" y="115"/>
                  </a:cubicBezTo>
                  <a:cubicBezTo>
                    <a:pt x="673" y="107"/>
                    <a:pt x="665" y="101"/>
                    <a:pt x="655" y="95"/>
                  </a:cubicBezTo>
                  <a:cubicBezTo>
                    <a:pt x="638" y="85"/>
                    <a:pt x="620" y="81"/>
                    <a:pt x="601" y="80"/>
                  </a:cubicBezTo>
                  <a:cubicBezTo>
                    <a:pt x="596" y="80"/>
                    <a:pt x="591" y="80"/>
                    <a:pt x="587" y="81"/>
                  </a:cubicBezTo>
                  <a:cubicBezTo>
                    <a:pt x="581" y="81"/>
                    <a:pt x="575" y="82"/>
                    <a:pt x="569" y="83"/>
                  </a:cubicBezTo>
                  <a:cubicBezTo>
                    <a:pt x="561" y="85"/>
                    <a:pt x="552" y="87"/>
                    <a:pt x="544" y="91"/>
                  </a:cubicBezTo>
                  <a:cubicBezTo>
                    <a:pt x="533" y="96"/>
                    <a:pt x="523" y="102"/>
                    <a:pt x="514" y="111"/>
                  </a:cubicBezTo>
                  <a:cubicBezTo>
                    <a:pt x="509" y="114"/>
                    <a:pt x="506" y="119"/>
                    <a:pt x="503" y="123"/>
                  </a:cubicBezTo>
                  <a:cubicBezTo>
                    <a:pt x="492" y="137"/>
                    <a:pt x="485" y="153"/>
                    <a:pt x="480" y="170"/>
                  </a:cubicBezTo>
                  <a:cubicBezTo>
                    <a:pt x="477" y="181"/>
                    <a:pt x="476" y="193"/>
                    <a:pt x="475" y="204"/>
                  </a:cubicBezTo>
                  <a:cubicBezTo>
                    <a:pt x="475" y="214"/>
                    <a:pt x="475" y="224"/>
                    <a:pt x="477" y="234"/>
                  </a:cubicBezTo>
                  <a:cubicBezTo>
                    <a:pt x="478" y="248"/>
                    <a:pt x="482" y="260"/>
                    <a:pt x="487" y="273"/>
                  </a:cubicBezTo>
                  <a:cubicBezTo>
                    <a:pt x="494" y="289"/>
                    <a:pt x="504" y="302"/>
                    <a:pt x="517" y="313"/>
                  </a:cubicBezTo>
                  <a:cubicBezTo>
                    <a:pt x="525" y="321"/>
                    <a:pt x="534" y="326"/>
                    <a:pt x="544" y="331"/>
                  </a:cubicBezTo>
                  <a:cubicBezTo>
                    <a:pt x="557" y="336"/>
                    <a:pt x="571" y="339"/>
                    <a:pt x="585" y="340"/>
                  </a:cubicBezTo>
                  <a:cubicBezTo>
                    <a:pt x="593" y="340"/>
                    <a:pt x="601" y="340"/>
                    <a:pt x="609" y="339"/>
                  </a:cubicBezTo>
                  <a:cubicBezTo>
                    <a:pt x="616" y="338"/>
                    <a:pt x="624" y="337"/>
                    <a:pt x="631" y="335"/>
                  </a:cubicBezTo>
                  <a:cubicBezTo>
                    <a:pt x="653" y="328"/>
                    <a:pt x="670" y="317"/>
                    <a:pt x="684" y="299"/>
                  </a:cubicBezTo>
                  <a:cubicBezTo>
                    <a:pt x="693" y="289"/>
                    <a:pt x="699" y="276"/>
                    <a:pt x="704" y="263"/>
                  </a:cubicBezTo>
                  <a:cubicBezTo>
                    <a:pt x="707" y="255"/>
                    <a:pt x="709" y="246"/>
                    <a:pt x="710" y="237"/>
                  </a:cubicBezTo>
                  <a:cubicBezTo>
                    <a:pt x="712" y="230"/>
                    <a:pt x="712" y="222"/>
                    <a:pt x="713" y="215"/>
                  </a:cubicBezTo>
                  <a:cubicBezTo>
                    <a:pt x="713" y="210"/>
                    <a:pt x="713" y="205"/>
                    <a:pt x="713" y="200"/>
                  </a:cubicBezTo>
                  <a:cubicBezTo>
                    <a:pt x="713" y="198"/>
                    <a:pt x="712" y="196"/>
                    <a:pt x="712" y="194"/>
                  </a:cubicBezTo>
                  <a:close/>
                  <a:moveTo>
                    <a:pt x="526" y="142"/>
                  </a:moveTo>
                  <a:cubicBezTo>
                    <a:pt x="533" y="132"/>
                    <a:pt x="542" y="124"/>
                    <a:pt x="552" y="118"/>
                  </a:cubicBezTo>
                  <a:cubicBezTo>
                    <a:pt x="563" y="112"/>
                    <a:pt x="575" y="108"/>
                    <a:pt x="588" y="107"/>
                  </a:cubicBezTo>
                  <a:cubicBezTo>
                    <a:pt x="600" y="106"/>
                    <a:pt x="612" y="107"/>
                    <a:pt x="624" y="111"/>
                  </a:cubicBezTo>
                  <a:cubicBezTo>
                    <a:pt x="634" y="114"/>
                    <a:pt x="642" y="119"/>
                    <a:pt x="650" y="125"/>
                  </a:cubicBezTo>
                  <a:cubicBezTo>
                    <a:pt x="659" y="133"/>
                    <a:pt x="665" y="142"/>
                    <a:pt x="670" y="152"/>
                  </a:cubicBezTo>
                  <a:cubicBezTo>
                    <a:pt x="676" y="163"/>
                    <a:pt x="679" y="174"/>
                    <a:pt x="680" y="186"/>
                  </a:cubicBezTo>
                  <a:cubicBezTo>
                    <a:pt x="682" y="196"/>
                    <a:pt x="682" y="206"/>
                    <a:pt x="682" y="216"/>
                  </a:cubicBezTo>
                  <a:cubicBezTo>
                    <a:pt x="681" y="236"/>
                    <a:pt x="678" y="255"/>
                    <a:pt x="668" y="273"/>
                  </a:cubicBezTo>
                  <a:cubicBezTo>
                    <a:pt x="654" y="296"/>
                    <a:pt x="634" y="309"/>
                    <a:pt x="608" y="312"/>
                  </a:cubicBezTo>
                  <a:cubicBezTo>
                    <a:pt x="599" y="313"/>
                    <a:pt x="590" y="314"/>
                    <a:pt x="581" y="313"/>
                  </a:cubicBezTo>
                  <a:cubicBezTo>
                    <a:pt x="573" y="312"/>
                    <a:pt x="566" y="309"/>
                    <a:pt x="559" y="306"/>
                  </a:cubicBezTo>
                  <a:cubicBezTo>
                    <a:pt x="551" y="303"/>
                    <a:pt x="543" y="298"/>
                    <a:pt x="537" y="292"/>
                  </a:cubicBezTo>
                  <a:cubicBezTo>
                    <a:pt x="530" y="286"/>
                    <a:pt x="525" y="279"/>
                    <a:pt x="521" y="272"/>
                  </a:cubicBezTo>
                  <a:cubicBezTo>
                    <a:pt x="515" y="261"/>
                    <a:pt x="511" y="250"/>
                    <a:pt x="509" y="239"/>
                  </a:cubicBezTo>
                  <a:cubicBezTo>
                    <a:pt x="508" y="233"/>
                    <a:pt x="507" y="228"/>
                    <a:pt x="507" y="223"/>
                  </a:cubicBezTo>
                  <a:cubicBezTo>
                    <a:pt x="506" y="218"/>
                    <a:pt x="506" y="213"/>
                    <a:pt x="506" y="206"/>
                  </a:cubicBezTo>
                  <a:cubicBezTo>
                    <a:pt x="507" y="184"/>
                    <a:pt x="512" y="162"/>
                    <a:pt x="526" y="142"/>
                  </a:cubicBezTo>
                  <a:close/>
                  <a:moveTo>
                    <a:pt x="1719" y="90"/>
                  </a:moveTo>
                  <a:cubicBezTo>
                    <a:pt x="1719" y="88"/>
                    <a:pt x="1719" y="87"/>
                    <a:pt x="1717" y="86"/>
                  </a:cubicBezTo>
                  <a:cubicBezTo>
                    <a:pt x="1708" y="83"/>
                    <a:pt x="1698" y="81"/>
                    <a:pt x="1688" y="81"/>
                  </a:cubicBezTo>
                  <a:cubicBezTo>
                    <a:pt x="1674" y="80"/>
                    <a:pt x="1661" y="80"/>
                    <a:pt x="1647" y="85"/>
                  </a:cubicBezTo>
                  <a:cubicBezTo>
                    <a:pt x="1626" y="93"/>
                    <a:pt x="1611" y="107"/>
                    <a:pt x="1599" y="126"/>
                  </a:cubicBezTo>
                  <a:cubicBezTo>
                    <a:pt x="1585" y="148"/>
                    <a:pt x="1579" y="173"/>
                    <a:pt x="1576" y="199"/>
                  </a:cubicBezTo>
                  <a:cubicBezTo>
                    <a:pt x="1575" y="217"/>
                    <a:pt x="1575" y="235"/>
                    <a:pt x="1577" y="253"/>
                  </a:cubicBezTo>
                  <a:cubicBezTo>
                    <a:pt x="1579" y="269"/>
                    <a:pt x="1583" y="285"/>
                    <a:pt x="1590" y="299"/>
                  </a:cubicBezTo>
                  <a:cubicBezTo>
                    <a:pt x="1597" y="312"/>
                    <a:pt x="1606" y="323"/>
                    <a:pt x="1619" y="331"/>
                  </a:cubicBezTo>
                  <a:cubicBezTo>
                    <a:pt x="1634" y="339"/>
                    <a:pt x="1650" y="341"/>
                    <a:pt x="1667" y="339"/>
                  </a:cubicBezTo>
                  <a:cubicBezTo>
                    <a:pt x="1694" y="335"/>
                    <a:pt x="1714" y="321"/>
                    <a:pt x="1726" y="296"/>
                  </a:cubicBezTo>
                  <a:cubicBezTo>
                    <a:pt x="1735" y="276"/>
                    <a:pt x="1737" y="256"/>
                    <a:pt x="1733" y="235"/>
                  </a:cubicBezTo>
                  <a:cubicBezTo>
                    <a:pt x="1729" y="216"/>
                    <a:pt x="1720" y="201"/>
                    <a:pt x="1704" y="190"/>
                  </a:cubicBezTo>
                  <a:cubicBezTo>
                    <a:pt x="1693" y="183"/>
                    <a:pt x="1681" y="179"/>
                    <a:pt x="1668" y="179"/>
                  </a:cubicBezTo>
                  <a:cubicBezTo>
                    <a:pt x="1657" y="178"/>
                    <a:pt x="1647" y="179"/>
                    <a:pt x="1637" y="183"/>
                  </a:cubicBezTo>
                  <a:cubicBezTo>
                    <a:pt x="1623" y="189"/>
                    <a:pt x="1613" y="199"/>
                    <a:pt x="1607" y="212"/>
                  </a:cubicBezTo>
                  <a:cubicBezTo>
                    <a:pt x="1606" y="213"/>
                    <a:pt x="1606" y="214"/>
                    <a:pt x="1605" y="214"/>
                  </a:cubicBezTo>
                  <a:cubicBezTo>
                    <a:pt x="1605" y="213"/>
                    <a:pt x="1605" y="212"/>
                    <a:pt x="1605" y="211"/>
                  </a:cubicBezTo>
                  <a:cubicBezTo>
                    <a:pt x="1605" y="200"/>
                    <a:pt x="1606" y="188"/>
                    <a:pt x="1608" y="176"/>
                  </a:cubicBezTo>
                  <a:cubicBezTo>
                    <a:pt x="1612" y="160"/>
                    <a:pt x="1618" y="144"/>
                    <a:pt x="1628" y="131"/>
                  </a:cubicBezTo>
                  <a:cubicBezTo>
                    <a:pt x="1636" y="119"/>
                    <a:pt x="1647" y="111"/>
                    <a:pt x="1660" y="107"/>
                  </a:cubicBezTo>
                  <a:cubicBezTo>
                    <a:pt x="1676" y="103"/>
                    <a:pt x="1692" y="105"/>
                    <a:pt x="1708" y="110"/>
                  </a:cubicBezTo>
                  <a:cubicBezTo>
                    <a:pt x="1712" y="111"/>
                    <a:pt x="1715" y="113"/>
                    <a:pt x="1719" y="115"/>
                  </a:cubicBezTo>
                  <a:cubicBezTo>
                    <a:pt x="1719" y="106"/>
                    <a:pt x="1719" y="98"/>
                    <a:pt x="1719" y="90"/>
                  </a:cubicBezTo>
                  <a:close/>
                  <a:moveTo>
                    <a:pt x="1634" y="208"/>
                  </a:moveTo>
                  <a:cubicBezTo>
                    <a:pt x="1649" y="200"/>
                    <a:pt x="1675" y="201"/>
                    <a:pt x="1689" y="215"/>
                  </a:cubicBezTo>
                  <a:cubicBezTo>
                    <a:pt x="1697" y="222"/>
                    <a:pt x="1701" y="231"/>
                    <a:pt x="1703" y="241"/>
                  </a:cubicBezTo>
                  <a:cubicBezTo>
                    <a:pt x="1706" y="256"/>
                    <a:pt x="1706" y="271"/>
                    <a:pt x="1701" y="285"/>
                  </a:cubicBezTo>
                  <a:cubicBezTo>
                    <a:pt x="1695" y="300"/>
                    <a:pt x="1684" y="311"/>
                    <a:pt x="1668" y="314"/>
                  </a:cubicBezTo>
                  <a:cubicBezTo>
                    <a:pt x="1657" y="317"/>
                    <a:pt x="1646" y="316"/>
                    <a:pt x="1636" y="310"/>
                  </a:cubicBezTo>
                  <a:cubicBezTo>
                    <a:pt x="1626" y="305"/>
                    <a:pt x="1619" y="296"/>
                    <a:pt x="1614" y="286"/>
                  </a:cubicBezTo>
                  <a:cubicBezTo>
                    <a:pt x="1609" y="276"/>
                    <a:pt x="1607" y="266"/>
                    <a:pt x="1607" y="255"/>
                  </a:cubicBezTo>
                  <a:cubicBezTo>
                    <a:pt x="1607" y="234"/>
                    <a:pt x="1616" y="218"/>
                    <a:pt x="1634" y="208"/>
                  </a:cubicBezTo>
                  <a:close/>
                  <a:moveTo>
                    <a:pt x="1313" y="297"/>
                  </a:moveTo>
                  <a:cubicBezTo>
                    <a:pt x="1293" y="312"/>
                    <a:pt x="1272" y="318"/>
                    <a:pt x="1248" y="314"/>
                  </a:cubicBezTo>
                  <a:cubicBezTo>
                    <a:pt x="1230" y="312"/>
                    <a:pt x="1217" y="304"/>
                    <a:pt x="1209" y="288"/>
                  </a:cubicBezTo>
                  <a:cubicBezTo>
                    <a:pt x="1203" y="278"/>
                    <a:pt x="1201" y="267"/>
                    <a:pt x="1201" y="256"/>
                  </a:cubicBezTo>
                  <a:cubicBezTo>
                    <a:pt x="1201" y="254"/>
                    <a:pt x="1201" y="253"/>
                    <a:pt x="1203" y="253"/>
                  </a:cubicBezTo>
                  <a:cubicBezTo>
                    <a:pt x="1244" y="253"/>
                    <a:pt x="1284" y="253"/>
                    <a:pt x="1325" y="253"/>
                  </a:cubicBezTo>
                  <a:cubicBezTo>
                    <a:pt x="1327" y="253"/>
                    <a:pt x="1327" y="253"/>
                    <a:pt x="1327" y="251"/>
                  </a:cubicBezTo>
                  <a:cubicBezTo>
                    <a:pt x="1327" y="245"/>
                    <a:pt x="1327" y="240"/>
                    <a:pt x="1327" y="234"/>
                  </a:cubicBezTo>
                  <a:cubicBezTo>
                    <a:pt x="1327" y="223"/>
                    <a:pt x="1326" y="212"/>
                    <a:pt x="1322" y="201"/>
                  </a:cubicBezTo>
                  <a:cubicBezTo>
                    <a:pt x="1317" y="185"/>
                    <a:pt x="1308" y="171"/>
                    <a:pt x="1292" y="162"/>
                  </a:cubicBezTo>
                  <a:cubicBezTo>
                    <a:pt x="1272" y="150"/>
                    <a:pt x="1249" y="149"/>
                    <a:pt x="1227" y="156"/>
                  </a:cubicBezTo>
                  <a:cubicBezTo>
                    <a:pt x="1205" y="164"/>
                    <a:pt x="1190" y="179"/>
                    <a:pt x="1181" y="200"/>
                  </a:cubicBezTo>
                  <a:cubicBezTo>
                    <a:pt x="1173" y="216"/>
                    <a:pt x="1170" y="234"/>
                    <a:pt x="1171" y="252"/>
                  </a:cubicBezTo>
                  <a:cubicBezTo>
                    <a:pt x="1171" y="266"/>
                    <a:pt x="1173" y="280"/>
                    <a:pt x="1179" y="293"/>
                  </a:cubicBezTo>
                  <a:cubicBezTo>
                    <a:pt x="1189" y="319"/>
                    <a:pt x="1208" y="334"/>
                    <a:pt x="1236" y="339"/>
                  </a:cubicBezTo>
                  <a:cubicBezTo>
                    <a:pt x="1250" y="341"/>
                    <a:pt x="1264" y="340"/>
                    <a:pt x="1277" y="338"/>
                  </a:cubicBezTo>
                  <a:cubicBezTo>
                    <a:pt x="1290" y="336"/>
                    <a:pt x="1302" y="331"/>
                    <a:pt x="1313" y="324"/>
                  </a:cubicBezTo>
                  <a:cubicBezTo>
                    <a:pt x="1314" y="323"/>
                    <a:pt x="1315" y="322"/>
                    <a:pt x="1315" y="320"/>
                  </a:cubicBezTo>
                  <a:cubicBezTo>
                    <a:pt x="1315" y="313"/>
                    <a:pt x="1315" y="306"/>
                    <a:pt x="1315" y="298"/>
                  </a:cubicBezTo>
                  <a:cubicBezTo>
                    <a:pt x="1315" y="297"/>
                    <a:pt x="1315" y="297"/>
                    <a:pt x="1314" y="296"/>
                  </a:cubicBezTo>
                  <a:cubicBezTo>
                    <a:pt x="1314" y="296"/>
                    <a:pt x="1313" y="297"/>
                    <a:pt x="1313" y="297"/>
                  </a:cubicBezTo>
                  <a:close/>
                  <a:moveTo>
                    <a:pt x="1203" y="229"/>
                  </a:moveTo>
                  <a:cubicBezTo>
                    <a:pt x="1201" y="229"/>
                    <a:pt x="1201" y="228"/>
                    <a:pt x="1201" y="226"/>
                  </a:cubicBezTo>
                  <a:cubicBezTo>
                    <a:pt x="1205" y="210"/>
                    <a:pt x="1212" y="195"/>
                    <a:pt x="1226" y="185"/>
                  </a:cubicBezTo>
                  <a:cubicBezTo>
                    <a:pt x="1241" y="174"/>
                    <a:pt x="1264" y="174"/>
                    <a:pt x="1279" y="184"/>
                  </a:cubicBezTo>
                  <a:cubicBezTo>
                    <a:pt x="1288" y="191"/>
                    <a:pt x="1293" y="200"/>
                    <a:pt x="1296" y="211"/>
                  </a:cubicBezTo>
                  <a:cubicBezTo>
                    <a:pt x="1297" y="216"/>
                    <a:pt x="1297" y="221"/>
                    <a:pt x="1298" y="227"/>
                  </a:cubicBezTo>
                  <a:cubicBezTo>
                    <a:pt x="1298" y="228"/>
                    <a:pt x="1297" y="229"/>
                    <a:pt x="1295" y="229"/>
                  </a:cubicBezTo>
                  <a:cubicBezTo>
                    <a:pt x="1280" y="229"/>
                    <a:pt x="1265" y="229"/>
                    <a:pt x="1249" y="229"/>
                  </a:cubicBezTo>
                  <a:cubicBezTo>
                    <a:pt x="1234" y="229"/>
                    <a:pt x="1219" y="229"/>
                    <a:pt x="1203" y="229"/>
                  </a:cubicBezTo>
                  <a:close/>
                  <a:moveTo>
                    <a:pt x="1763" y="324"/>
                  </a:moveTo>
                  <a:cubicBezTo>
                    <a:pt x="1763" y="330"/>
                    <a:pt x="1763" y="330"/>
                    <a:pt x="1769" y="333"/>
                  </a:cubicBezTo>
                  <a:cubicBezTo>
                    <a:pt x="1780" y="337"/>
                    <a:pt x="1791" y="339"/>
                    <a:pt x="1803" y="340"/>
                  </a:cubicBezTo>
                  <a:cubicBezTo>
                    <a:pt x="1818" y="341"/>
                    <a:pt x="1832" y="340"/>
                    <a:pt x="1846" y="336"/>
                  </a:cubicBezTo>
                  <a:cubicBezTo>
                    <a:pt x="1871" y="329"/>
                    <a:pt x="1889" y="314"/>
                    <a:pt x="1898" y="291"/>
                  </a:cubicBezTo>
                  <a:cubicBezTo>
                    <a:pt x="1905" y="274"/>
                    <a:pt x="1905" y="257"/>
                    <a:pt x="1902" y="239"/>
                  </a:cubicBezTo>
                  <a:cubicBezTo>
                    <a:pt x="1899" y="224"/>
                    <a:pt x="1891" y="211"/>
                    <a:pt x="1879" y="201"/>
                  </a:cubicBezTo>
                  <a:cubicBezTo>
                    <a:pt x="1861" y="187"/>
                    <a:pt x="1840" y="183"/>
                    <a:pt x="1819" y="183"/>
                  </a:cubicBezTo>
                  <a:cubicBezTo>
                    <a:pt x="1812" y="183"/>
                    <a:pt x="1805" y="184"/>
                    <a:pt x="1798" y="184"/>
                  </a:cubicBezTo>
                  <a:cubicBezTo>
                    <a:pt x="1796" y="184"/>
                    <a:pt x="1796" y="184"/>
                    <a:pt x="1796" y="182"/>
                  </a:cubicBezTo>
                  <a:cubicBezTo>
                    <a:pt x="1796" y="179"/>
                    <a:pt x="1796" y="175"/>
                    <a:pt x="1797" y="171"/>
                  </a:cubicBezTo>
                  <a:cubicBezTo>
                    <a:pt x="1798" y="152"/>
                    <a:pt x="1799" y="133"/>
                    <a:pt x="1801" y="113"/>
                  </a:cubicBezTo>
                  <a:cubicBezTo>
                    <a:pt x="1801" y="111"/>
                    <a:pt x="1801" y="110"/>
                    <a:pt x="1804" y="110"/>
                  </a:cubicBezTo>
                  <a:cubicBezTo>
                    <a:pt x="1832" y="111"/>
                    <a:pt x="1861" y="110"/>
                    <a:pt x="1890" y="111"/>
                  </a:cubicBezTo>
                  <a:cubicBezTo>
                    <a:pt x="1892" y="111"/>
                    <a:pt x="1892" y="110"/>
                    <a:pt x="1892" y="108"/>
                  </a:cubicBezTo>
                  <a:cubicBezTo>
                    <a:pt x="1892" y="101"/>
                    <a:pt x="1892" y="94"/>
                    <a:pt x="1892" y="87"/>
                  </a:cubicBezTo>
                  <a:cubicBezTo>
                    <a:pt x="1892" y="85"/>
                    <a:pt x="1892" y="84"/>
                    <a:pt x="1889" y="84"/>
                  </a:cubicBezTo>
                  <a:cubicBezTo>
                    <a:pt x="1853" y="84"/>
                    <a:pt x="1816" y="85"/>
                    <a:pt x="1779" y="84"/>
                  </a:cubicBezTo>
                  <a:cubicBezTo>
                    <a:pt x="1776" y="84"/>
                    <a:pt x="1776" y="85"/>
                    <a:pt x="1776" y="87"/>
                  </a:cubicBezTo>
                  <a:cubicBezTo>
                    <a:pt x="1774" y="107"/>
                    <a:pt x="1773" y="126"/>
                    <a:pt x="1772" y="145"/>
                  </a:cubicBezTo>
                  <a:cubicBezTo>
                    <a:pt x="1770" y="166"/>
                    <a:pt x="1769" y="188"/>
                    <a:pt x="1767" y="209"/>
                  </a:cubicBezTo>
                  <a:cubicBezTo>
                    <a:pt x="1767" y="210"/>
                    <a:pt x="1768" y="211"/>
                    <a:pt x="1769" y="210"/>
                  </a:cubicBezTo>
                  <a:cubicBezTo>
                    <a:pt x="1778" y="209"/>
                    <a:pt x="1787" y="209"/>
                    <a:pt x="1796" y="209"/>
                  </a:cubicBezTo>
                  <a:cubicBezTo>
                    <a:pt x="1807" y="208"/>
                    <a:pt x="1818" y="208"/>
                    <a:pt x="1830" y="210"/>
                  </a:cubicBezTo>
                  <a:cubicBezTo>
                    <a:pt x="1840" y="212"/>
                    <a:pt x="1850" y="216"/>
                    <a:pt x="1858" y="223"/>
                  </a:cubicBezTo>
                  <a:cubicBezTo>
                    <a:pt x="1869" y="232"/>
                    <a:pt x="1874" y="245"/>
                    <a:pt x="1874" y="259"/>
                  </a:cubicBezTo>
                  <a:cubicBezTo>
                    <a:pt x="1875" y="286"/>
                    <a:pt x="1859" y="307"/>
                    <a:pt x="1833" y="313"/>
                  </a:cubicBezTo>
                  <a:cubicBezTo>
                    <a:pt x="1815" y="317"/>
                    <a:pt x="1797" y="315"/>
                    <a:pt x="1780" y="308"/>
                  </a:cubicBezTo>
                  <a:cubicBezTo>
                    <a:pt x="1774" y="306"/>
                    <a:pt x="1769" y="303"/>
                    <a:pt x="1763" y="299"/>
                  </a:cubicBezTo>
                  <a:cubicBezTo>
                    <a:pt x="1763" y="307"/>
                    <a:pt x="1763" y="315"/>
                    <a:pt x="1763" y="324"/>
                  </a:cubicBezTo>
                  <a:close/>
                  <a:moveTo>
                    <a:pt x="1413" y="120"/>
                  </a:moveTo>
                  <a:cubicBezTo>
                    <a:pt x="1432" y="107"/>
                    <a:pt x="1454" y="102"/>
                    <a:pt x="1477" y="106"/>
                  </a:cubicBezTo>
                  <a:cubicBezTo>
                    <a:pt x="1490" y="109"/>
                    <a:pt x="1500" y="117"/>
                    <a:pt x="1504" y="130"/>
                  </a:cubicBezTo>
                  <a:cubicBezTo>
                    <a:pt x="1507" y="137"/>
                    <a:pt x="1507" y="145"/>
                    <a:pt x="1507" y="152"/>
                  </a:cubicBezTo>
                  <a:cubicBezTo>
                    <a:pt x="1505" y="168"/>
                    <a:pt x="1498" y="180"/>
                    <a:pt x="1483" y="187"/>
                  </a:cubicBezTo>
                  <a:cubicBezTo>
                    <a:pt x="1474" y="191"/>
                    <a:pt x="1464" y="193"/>
                    <a:pt x="1454" y="193"/>
                  </a:cubicBezTo>
                  <a:cubicBezTo>
                    <a:pt x="1445" y="194"/>
                    <a:pt x="1436" y="193"/>
                    <a:pt x="1427" y="193"/>
                  </a:cubicBezTo>
                  <a:cubicBezTo>
                    <a:pt x="1426" y="193"/>
                    <a:pt x="1425" y="194"/>
                    <a:pt x="1425" y="196"/>
                  </a:cubicBezTo>
                  <a:cubicBezTo>
                    <a:pt x="1425" y="202"/>
                    <a:pt x="1425" y="209"/>
                    <a:pt x="1425" y="216"/>
                  </a:cubicBezTo>
                  <a:cubicBezTo>
                    <a:pt x="1425" y="218"/>
                    <a:pt x="1426" y="218"/>
                    <a:pt x="1427" y="218"/>
                  </a:cubicBezTo>
                  <a:cubicBezTo>
                    <a:pt x="1436" y="218"/>
                    <a:pt x="1445" y="218"/>
                    <a:pt x="1453" y="218"/>
                  </a:cubicBezTo>
                  <a:cubicBezTo>
                    <a:pt x="1464" y="218"/>
                    <a:pt x="1475" y="220"/>
                    <a:pt x="1485" y="224"/>
                  </a:cubicBezTo>
                  <a:cubicBezTo>
                    <a:pt x="1494" y="227"/>
                    <a:pt x="1503" y="232"/>
                    <a:pt x="1508" y="240"/>
                  </a:cubicBezTo>
                  <a:cubicBezTo>
                    <a:pt x="1517" y="253"/>
                    <a:pt x="1518" y="268"/>
                    <a:pt x="1514" y="282"/>
                  </a:cubicBezTo>
                  <a:cubicBezTo>
                    <a:pt x="1509" y="298"/>
                    <a:pt x="1497" y="308"/>
                    <a:pt x="1482" y="312"/>
                  </a:cubicBezTo>
                  <a:cubicBezTo>
                    <a:pt x="1453" y="320"/>
                    <a:pt x="1426" y="314"/>
                    <a:pt x="1402" y="297"/>
                  </a:cubicBezTo>
                  <a:cubicBezTo>
                    <a:pt x="1402" y="297"/>
                    <a:pt x="1401" y="296"/>
                    <a:pt x="1400" y="295"/>
                  </a:cubicBezTo>
                  <a:cubicBezTo>
                    <a:pt x="1400" y="306"/>
                    <a:pt x="1400" y="315"/>
                    <a:pt x="1400" y="325"/>
                  </a:cubicBezTo>
                  <a:cubicBezTo>
                    <a:pt x="1400" y="326"/>
                    <a:pt x="1401" y="327"/>
                    <a:pt x="1401" y="327"/>
                  </a:cubicBezTo>
                  <a:cubicBezTo>
                    <a:pt x="1406" y="330"/>
                    <a:pt x="1410" y="332"/>
                    <a:pt x="1415" y="334"/>
                  </a:cubicBezTo>
                  <a:cubicBezTo>
                    <a:pt x="1426" y="338"/>
                    <a:pt x="1437" y="339"/>
                    <a:pt x="1449" y="340"/>
                  </a:cubicBezTo>
                  <a:cubicBezTo>
                    <a:pt x="1464" y="341"/>
                    <a:pt x="1479" y="339"/>
                    <a:pt x="1494" y="334"/>
                  </a:cubicBezTo>
                  <a:cubicBezTo>
                    <a:pt x="1513" y="328"/>
                    <a:pt x="1528" y="317"/>
                    <a:pt x="1537" y="300"/>
                  </a:cubicBezTo>
                  <a:cubicBezTo>
                    <a:pt x="1543" y="289"/>
                    <a:pt x="1545" y="278"/>
                    <a:pt x="1545" y="267"/>
                  </a:cubicBezTo>
                  <a:cubicBezTo>
                    <a:pt x="1546" y="256"/>
                    <a:pt x="1544" y="246"/>
                    <a:pt x="1539" y="237"/>
                  </a:cubicBezTo>
                  <a:cubicBezTo>
                    <a:pt x="1530" y="221"/>
                    <a:pt x="1516" y="211"/>
                    <a:pt x="1498" y="207"/>
                  </a:cubicBezTo>
                  <a:cubicBezTo>
                    <a:pt x="1494" y="206"/>
                    <a:pt x="1490" y="205"/>
                    <a:pt x="1486" y="204"/>
                  </a:cubicBezTo>
                  <a:cubicBezTo>
                    <a:pt x="1487" y="203"/>
                    <a:pt x="1488" y="203"/>
                    <a:pt x="1489" y="203"/>
                  </a:cubicBezTo>
                  <a:cubicBezTo>
                    <a:pt x="1502" y="199"/>
                    <a:pt x="1513" y="194"/>
                    <a:pt x="1521" y="184"/>
                  </a:cubicBezTo>
                  <a:cubicBezTo>
                    <a:pt x="1537" y="165"/>
                    <a:pt x="1540" y="143"/>
                    <a:pt x="1533" y="121"/>
                  </a:cubicBezTo>
                  <a:cubicBezTo>
                    <a:pt x="1528" y="102"/>
                    <a:pt x="1514" y="92"/>
                    <a:pt x="1497" y="85"/>
                  </a:cubicBezTo>
                  <a:cubicBezTo>
                    <a:pt x="1486" y="81"/>
                    <a:pt x="1474" y="80"/>
                    <a:pt x="1462" y="80"/>
                  </a:cubicBezTo>
                  <a:cubicBezTo>
                    <a:pt x="1445" y="81"/>
                    <a:pt x="1429" y="84"/>
                    <a:pt x="1414" y="92"/>
                  </a:cubicBezTo>
                  <a:cubicBezTo>
                    <a:pt x="1411" y="94"/>
                    <a:pt x="1409" y="96"/>
                    <a:pt x="1410" y="100"/>
                  </a:cubicBezTo>
                  <a:cubicBezTo>
                    <a:pt x="1410" y="106"/>
                    <a:pt x="1410" y="113"/>
                    <a:pt x="1410" y="120"/>
                  </a:cubicBezTo>
                  <a:cubicBezTo>
                    <a:pt x="1410" y="121"/>
                    <a:pt x="1410" y="121"/>
                    <a:pt x="1410" y="123"/>
                  </a:cubicBezTo>
                  <a:cubicBezTo>
                    <a:pt x="1411" y="122"/>
                    <a:pt x="1412" y="121"/>
                    <a:pt x="1413" y="120"/>
                  </a:cubicBezTo>
                  <a:close/>
                  <a:moveTo>
                    <a:pt x="1149" y="301"/>
                  </a:moveTo>
                  <a:cubicBezTo>
                    <a:pt x="1134" y="312"/>
                    <a:pt x="1118" y="317"/>
                    <a:pt x="1100" y="315"/>
                  </a:cubicBezTo>
                  <a:cubicBezTo>
                    <a:pt x="1078" y="313"/>
                    <a:pt x="1062" y="302"/>
                    <a:pt x="1052" y="283"/>
                  </a:cubicBezTo>
                  <a:cubicBezTo>
                    <a:pt x="1043" y="263"/>
                    <a:pt x="1043" y="242"/>
                    <a:pt x="1049" y="221"/>
                  </a:cubicBezTo>
                  <a:cubicBezTo>
                    <a:pt x="1054" y="203"/>
                    <a:pt x="1065" y="189"/>
                    <a:pt x="1083" y="182"/>
                  </a:cubicBezTo>
                  <a:cubicBezTo>
                    <a:pt x="1101" y="174"/>
                    <a:pt x="1119" y="175"/>
                    <a:pt x="1137" y="183"/>
                  </a:cubicBezTo>
                  <a:cubicBezTo>
                    <a:pt x="1142" y="185"/>
                    <a:pt x="1146" y="188"/>
                    <a:pt x="1151" y="191"/>
                  </a:cubicBezTo>
                  <a:cubicBezTo>
                    <a:pt x="1151" y="181"/>
                    <a:pt x="1151" y="171"/>
                    <a:pt x="1151" y="162"/>
                  </a:cubicBezTo>
                  <a:cubicBezTo>
                    <a:pt x="1151" y="161"/>
                    <a:pt x="1150" y="161"/>
                    <a:pt x="1149" y="160"/>
                  </a:cubicBezTo>
                  <a:cubicBezTo>
                    <a:pt x="1146" y="159"/>
                    <a:pt x="1143" y="157"/>
                    <a:pt x="1139" y="156"/>
                  </a:cubicBezTo>
                  <a:cubicBezTo>
                    <a:pt x="1123" y="151"/>
                    <a:pt x="1107" y="151"/>
                    <a:pt x="1091" y="153"/>
                  </a:cubicBezTo>
                  <a:cubicBezTo>
                    <a:pt x="1064" y="157"/>
                    <a:pt x="1044" y="171"/>
                    <a:pt x="1030" y="194"/>
                  </a:cubicBezTo>
                  <a:cubicBezTo>
                    <a:pt x="1013" y="223"/>
                    <a:pt x="1011" y="254"/>
                    <a:pt x="1022" y="285"/>
                  </a:cubicBezTo>
                  <a:cubicBezTo>
                    <a:pt x="1030" y="311"/>
                    <a:pt x="1048" y="328"/>
                    <a:pt x="1074" y="336"/>
                  </a:cubicBezTo>
                  <a:cubicBezTo>
                    <a:pt x="1089" y="341"/>
                    <a:pt x="1105" y="341"/>
                    <a:pt x="1120" y="338"/>
                  </a:cubicBezTo>
                  <a:cubicBezTo>
                    <a:pt x="1130" y="337"/>
                    <a:pt x="1140" y="333"/>
                    <a:pt x="1149" y="328"/>
                  </a:cubicBezTo>
                  <a:cubicBezTo>
                    <a:pt x="1150" y="328"/>
                    <a:pt x="1150" y="328"/>
                    <a:pt x="1150" y="326"/>
                  </a:cubicBezTo>
                  <a:cubicBezTo>
                    <a:pt x="1150" y="318"/>
                    <a:pt x="1150" y="309"/>
                    <a:pt x="1150" y="300"/>
                  </a:cubicBezTo>
                  <a:cubicBezTo>
                    <a:pt x="1150" y="301"/>
                    <a:pt x="1149" y="301"/>
                    <a:pt x="1149" y="301"/>
                  </a:cubicBezTo>
                  <a:close/>
                  <a:moveTo>
                    <a:pt x="987" y="159"/>
                  </a:moveTo>
                  <a:cubicBezTo>
                    <a:pt x="987" y="159"/>
                    <a:pt x="987" y="158"/>
                    <a:pt x="987" y="158"/>
                  </a:cubicBezTo>
                  <a:cubicBezTo>
                    <a:pt x="987" y="157"/>
                    <a:pt x="986" y="156"/>
                    <a:pt x="985" y="156"/>
                  </a:cubicBezTo>
                  <a:cubicBezTo>
                    <a:pt x="976" y="156"/>
                    <a:pt x="968" y="156"/>
                    <a:pt x="959" y="156"/>
                  </a:cubicBezTo>
                  <a:cubicBezTo>
                    <a:pt x="958" y="156"/>
                    <a:pt x="958" y="157"/>
                    <a:pt x="958" y="158"/>
                  </a:cubicBezTo>
                  <a:cubicBezTo>
                    <a:pt x="958" y="160"/>
                    <a:pt x="958" y="162"/>
                    <a:pt x="958" y="164"/>
                  </a:cubicBezTo>
                  <a:cubicBezTo>
                    <a:pt x="958" y="220"/>
                    <a:pt x="958" y="276"/>
                    <a:pt x="958" y="332"/>
                  </a:cubicBezTo>
                  <a:cubicBezTo>
                    <a:pt x="958" y="336"/>
                    <a:pt x="958" y="336"/>
                    <a:pt x="961" y="336"/>
                  </a:cubicBezTo>
                  <a:cubicBezTo>
                    <a:pt x="969" y="336"/>
                    <a:pt x="976" y="336"/>
                    <a:pt x="984" y="336"/>
                  </a:cubicBezTo>
                  <a:cubicBezTo>
                    <a:pt x="987" y="336"/>
                    <a:pt x="987" y="336"/>
                    <a:pt x="987" y="332"/>
                  </a:cubicBezTo>
                  <a:cubicBezTo>
                    <a:pt x="987" y="304"/>
                    <a:pt x="987" y="275"/>
                    <a:pt x="987" y="246"/>
                  </a:cubicBezTo>
                  <a:cubicBezTo>
                    <a:pt x="987" y="217"/>
                    <a:pt x="987" y="188"/>
                    <a:pt x="987" y="159"/>
                  </a:cubicBezTo>
                  <a:close/>
                  <a:moveTo>
                    <a:pt x="973" y="111"/>
                  </a:moveTo>
                  <a:cubicBezTo>
                    <a:pt x="983" y="111"/>
                    <a:pt x="991" y="103"/>
                    <a:pt x="991" y="92"/>
                  </a:cubicBezTo>
                  <a:cubicBezTo>
                    <a:pt x="991" y="81"/>
                    <a:pt x="983" y="73"/>
                    <a:pt x="972" y="73"/>
                  </a:cubicBezTo>
                  <a:cubicBezTo>
                    <a:pt x="962" y="74"/>
                    <a:pt x="954" y="82"/>
                    <a:pt x="954" y="92"/>
                  </a:cubicBezTo>
                  <a:cubicBezTo>
                    <a:pt x="954" y="103"/>
                    <a:pt x="961" y="111"/>
                    <a:pt x="973" y="111"/>
                  </a:cubicBezTo>
                  <a:close/>
                  <a:moveTo>
                    <a:pt x="1" y="336"/>
                  </a:moveTo>
                  <a:cubicBezTo>
                    <a:pt x="1" y="336"/>
                    <a:pt x="1" y="336"/>
                    <a:pt x="1" y="336"/>
                  </a:cubicBezTo>
                  <a:cubicBezTo>
                    <a:pt x="2" y="336"/>
                    <a:pt x="2" y="336"/>
                    <a:pt x="2" y="336"/>
                  </a:cubicBezTo>
                  <a:cubicBezTo>
                    <a:pt x="2" y="336"/>
                    <a:pt x="2" y="336"/>
                    <a:pt x="2" y="336"/>
                  </a:cubicBezTo>
                  <a:cubicBezTo>
                    <a:pt x="2" y="336"/>
                    <a:pt x="1" y="336"/>
                    <a:pt x="1" y="336"/>
                  </a:cubicBezTo>
                  <a:close/>
                </a:path>
              </a:pathLst>
            </a:custGeom>
            <a:solidFill>
              <a:srgbClr val="EA3C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prstClr val="black"/>
                </a:solidFill>
              </a:endParaRPr>
            </a:p>
          </p:txBody>
        </p:sp>
        <p:cxnSp>
          <p:nvCxnSpPr>
            <p:cNvPr id="27" name="Straight Connector 26"/>
            <p:cNvCxnSpPr/>
            <p:nvPr/>
          </p:nvCxnSpPr>
          <p:spPr>
            <a:xfrm>
              <a:off x="3767719" y="3912514"/>
              <a:ext cx="3566160" cy="0"/>
            </a:xfrm>
            <a:prstGeom prst="line">
              <a:avLst/>
            </a:prstGeom>
            <a:ln w="254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767719" y="3867394"/>
              <a:ext cx="3566160" cy="704488"/>
            </a:xfrm>
            <a:prstGeom prst="rect">
              <a:avLst/>
            </a:prstGeom>
            <a:noFill/>
          </p:spPr>
          <p:txBody>
            <a:bodyPr wrap="square" lIns="0" rIns="0" rtlCol="0">
              <a:spAutoFit/>
            </a:bodyPr>
            <a:lstStyle/>
            <a:p>
              <a:pPr defTabSz="932597"/>
              <a:r>
                <a:rPr lang="en-US" sz="3978" spc="-102" dirty="0">
                  <a:gradFill>
                    <a:gsLst>
                      <a:gs pos="4724">
                        <a:srgbClr val="EB3C00"/>
                      </a:gs>
                      <a:gs pos="36000">
                        <a:srgbClr val="EB3C00"/>
                      </a:gs>
                    </a:gsLst>
                    <a:lin ang="5400000" scaled="0"/>
                  </a:gradFill>
                  <a:latin typeface="Segoe Pro Light" panose="020B0302040504020203" pitchFamily="34" charset="0"/>
                </a:rPr>
                <a:t>Technical Network</a:t>
              </a:r>
            </a:p>
          </p:txBody>
        </p:sp>
      </p:grpSp>
      <p:sp>
        <p:nvSpPr>
          <p:cNvPr id="35" name="TextBox 34"/>
          <p:cNvSpPr txBox="1"/>
          <p:nvPr/>
        </p:nvSpPr>
        <p:spPr>
          <a:xfrm>
            <a:off x="3161371" y="4248526"/>
            <a:ext cx="6113733" cy="612897"/>
          </a:xfrm>
          <a:prstGeom prst="rect">
            <a:avLst/>
          </a:prstGeom>
          <a:noFill/>
        </p:spPr>
        <p:txBody>
          <a:bodyPr wrap="square" rtlCol="0">
            <a:spAutoFit/>
          </a:bodyPr>
          <a:lstStyle/>
          <a:p>
            <a:pPr algn="ctr" defTabSz="932597">
              <a:lnSpc>
                <a:spcPct val="90000"/>
              </a:lnSpc>
            </a:pPr>
            <a:r>
              <a:rPr lang="en-US" sz="3672" dirty="0">
                <a:gradFill>
                  <a:gsLst>
                    <a:gs pos="4724">
                      <a:srgbClr val="0070C0">
                        <a:lumMod val="20000"/>
                        <a:lumOff val="80000"/>
                      </a:srgbClr>
                    </a:gs>
                    <a:gs pos="36000">
                      <a:srgbClr val="0070C0">
                        <a:lumMod val="20000"/>
                        <a:lumOff val="80000"/>
                      </a:srgbClr>
                    </a:gs>
                  </a:gsLst>
                  <a:lin ang="5400000" scaled="0"/>
                </a:gradFill>
              </a:rPr>
              <a:t>Join the conversation!</a:t>
            </a:r>
          </a:p>
        </p:txBody>
      </p:sp>
      <p:sp>
        <p:nvSpPr>
          <p:cNvPr id="36" name="TextBox 35"/>
          <p:cNvSpPr txBox="1"/>
          <p:nvPr/>
        </p:nvSpPr>
        <p:spPr>
          <a:xfrm>
            <a:off x="2047428" y="4856078"/>
            <a:ext cx="8341619" cy="1246851"/>
          </a:xfrm>
          <a:prstGeom prst="rect">
            <a:avLst/>
          </a:prstGeom>
          <a:noFill/>
        </p:spPr>
        <p:txBody>
          <a:bodyPr wrap="square" rtlCol="0">
            <a:spAutoFit/>
          </a:bodyPr>
          <a:lstStyle>
            <a:defPPr>
              <a:defRPr lang="en-US"/>
            </a:defPPr>
            <a:lvl1pPr algn="ctr">
              <a:defRPr sz="3600">
                <a:gradFill>
                  <a:gsLst>
                    <a:gs pos="4724">
                      <a:schemeClr val="accent1">
                        <a:lumMod val="20000"/>
                        <a:lumOff val="80000"/>
                      </a:schemeClr>
                    </a:gs>
                    <a:gs pos="36000">
                      <a:schemeClr val="accent1">
                        <a:lumMod val="20000"/>
                        <a:lumOff val="80000"/>
                      </a:schemeClr>
                    </a:gs>
                  </a:gsLst>
                  <a:lin ang="5400000" scaled="0"/>
                </a:gradFill>
              </a:defRPr>
            </a:lvl1pPr>
          </a:lstStyle>
          <a:p>
            <a:pPr defTabSz="932597">
              <a:lnSpc>
                <a:spcPct val="90000"/>
              </a:lnSpc>
            </a:pPr>
            <a:r>
              <a:rPr lang="en-US" sz="4080" dirty="0">
                <a:gradFill>
                  <a:gsLst>
                    <a:gs pos="4724">
                      <a:srgbClr val="FFFFFF"/>
                    </a:gs>
                    <a:gs pos="36000">
                      <a:srgbClr val="FFFFFF"/>
                    </a:gs>
                  </a:gsLst>
                  <a:lin ang="5400000" scaled="0"/>
                </a:gradFill>
                <a:latin typeface="Segoe Pro Light" panose="020B0302040504020203" pitchFamily="34" charset="0"/>
              </a:rPr>
              <a:t>Share</a:t>
            </a:r>
            <a:r>
              <a:rPr lang="en-US" sz="4080" b="1" dirty="0">
                <a:gradFill>
                  <a:gsLst>
                    <a:gs pos="4724">
                      <a:srgbClr val="FFFFFF"/>
                    </a:gs>
                    <a:gs pos="36000">
                      <a:srgbClr val="FFFFFF"/>
                    </a:gs>
                  </a:gsLst>
                  <a:lin ang="5400000" scaled="0"/>
                </a:gradFill>
                <a:latin typeface="Segoe Pro SemiLight" panose="020B0402040204020203" pitchFamily="34" charset="0"/>
              </a:rPr>
              <a:t> tips and best practices </a:t>
            </a:r>
            <a:br>
              <a:rPr lang="en-US" sz="4080" b="1" dirty="0">
                <a:gradFill>
                  <a:gsLst>
                    <a:gs pos="4724">
                      <a:srgbClr val="FFFFFF"/>
                    </a:gs>
                    <a:gs pos="36000">
                      <a:srgbClr val="FFFFFF"/>
                    </a:gs>
                  </a:gsLst>
                  <a:lin ang="5400000" scaled="0"/>
                </a:gradFill>
                <a:latin typeface="Segoe Pro SemiLight" panose="020B0402040204020203" pitchFamily="34" charset="0"/>
              </a:rPr>
            </a:br>
            <a:r>
              <a:rPr lang="en-US" sz="4080" dirty="0">
                <a:gradFill>
                  <a:gsLst>
                    <a:gs pos="4724">
                      <a:srgbClr val="FFFFFF"/>
                    </a:gs>
                    <a:gs pos="36000">
                      <a:srgbClr val="FFFFFF"/>
                    </a:gs>
                  </a:gsLst>
                  <a:lin ang="5400000" scaled="0"/>
                </a:gradFill>
                <a:latin typeface="Segoe Pro Light" panose="020B0302040504020203" pitchFamily="34" charset="0"/>
              </a:rPr>
              <a:t>with other </a:t>
            </a:r>
            <a:r>
              <a:rPr lang="en-US" sz="4080" b="1" dirty="0">
                <a:gradFill>
                  <a:gsLst>
                    <a:gs pos="4724">
                      <a:srgbClr val="FFFFFF"/>
                    </a:gs>
                    <a:gs pos="36000">
                      <a:srgbClr val="FFFFFF"/>
                    </a:gs>
                  </a:gsLst>
                  <a:lin ang="5400000" scaled="0"/>
                </a:gradFill>
                <a:latin typeface="Segoe Pro SemiLight" panose="020B0402040204020203" pitchFamily="34" charset="0"/>
              </a:rPr>
              <a:t>Office 365 </a:t>
            </a:r>
            <a:r>
              <a:rPr lang="en-US" sz="4080" dirty="0">
                <a:gradFill>
                  <a:gsLst>
                    <a:gs pos="4724">
                      <a:srgbClr val="FFFFFF"/>
                    </a:gs>
                    <a:gs pos="36000">
                      <a:srgbClr val="FFFFFF"/>
                    </a:gs>
                  </a:gsLst>
                  <a:lin ang="5400000" scaled="0"/>
                </a:gradFill>
                <a:latin typeface="Segoe Pro Light" panose="020B0302040504020203" pitchFamily="34" charset="0"/>
              </a:rPr>
              <a:t>experts</a:t>
            </a:r>
          </a:p>
        </p:txBody>
      </p:sp>
      <p:sp>
        <p:nvSpPr>
          <p:cNvPr id="37" name="TextBox 36"/>
          <p:cNvSpPr txBox="1"/>
          <p:nvPr/>
        </p:nvSpPr>
        <p:spPr>
          <a:xfrm>
            <a:off x="8163580" y="6236951"/>
            <a:ext cx="4272013" cy="382308"/>
          </a:xfrm>
          <a:prstGeom prst="rect">
            <a:avLst/>
          </a:prstGeom>
          <a:noFill/>
        </p:spPr>
        <p:txBody>
          <a:bodyPr wrap="square" rtlCol="0">
            <a:spAutoFit/>
          </a:bodyPr>
          <a:lstStyle>
            <a:defPPr>
              <a:defRPr lang="en-US"/>
            </a:defPPr>
            <a:lvl1pPr algn="ctr">
              <a:defRPr sz="3600">
                <a:gradFill>
                  <a:gsLst>
                    <a:gs pos="4724">
                      <a:schemeClr val="accent1">
                        <a:lumMod val="20000"/>
                        <a:lumOff val="80000"/>
                      </a:schemeClr>
                    </a:gs>
                    <a:gs pos="36000">
                      <a:schemeClr val="accent1">
                        <a:lumMod val="20000"/>
                        <a:lumOff val="80000"/>
                      </a:schemeClr>
                    </a:gs>
                  </a:gsLst>
                  <a:lin ang="5400000" scaled="0"/>
                </a:gradFill>
              </a:defRPr>
            </a:lvl1pPr>
          </a:lstStyle>
          <a:p>
            <a:pPr algn="l" defTabSz="932597">
              <a:lnSpc>
                <a:spcPct val="90000"/>
              </a:lnSpc>
            </a:pPr>
            <a:r>
              <a:rPr lang="en-US" sz="2040" dirty="0">
                <a:gradFill>
                  <a:gsLst>
                    <a:gs pos="4724">
                      <a:srgbClr val="0070C0">
                        <a:lumMod val="20000"/>
                        <a:lumOff val="80000"/>
                      </a:srgbClr>
                    </a:gs>
                    <a:gs pos="36000">
                      <a:srgbClr val="0070C0">
                        <a:lumMod val="20000"/>
                        <a:lumOff val="80000"/>
                      </a:srgbClr>
                    </a:gs>
                  </a:gsLst>
                  <a:lin ang="5400000" scaled="0"/>
                </a:gradFill>
                <a:latin typeface="Segoe Pro SemiLight" panose="020B0402040204020203" pitchFamily="34" charset="0"/>
              </a:rPr>
              <a:t>http://aka.ms/o365technetwork</a:t>
            </a:r>
          </a:p>
        </p:txBody>
      </p:sp>
      <p:cxnSp>
        <p:nvCxnSpPr>
          <p:cNvPr id="3" name="Straight Connector 2"/>
          <p:cNvCxnSpPr/>
          <p:nvPr/>
        </p:nvCxnSpPr>
        <p:spPr>
          <a:xfrm>
            <a:off x="3778930" y="1440354"/>
            <a:ext cx="776167" cy="534932"/>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460716" y="1440354"/>
            <a:ext cx="790848" cy="16157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692538" y="2093069"/>
            <a:ext cx="213554" cy="1220777"/>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194323" y="3522977"/>
            <a:ext cx="1038461" cy="660133"/>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978037" y="1889371"/>
            <a:ext cx="776270" cy="32537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8946276" y="3746380"/>
            <a:ext cx="1370162" cy="333146"/>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10851067" y="1901807"/>
            <a:ext cx="399913" cy="1193042"/>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956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solidFill>
                  <a:srgbClr val="FFFFFF"/>
                </a:solidFill>
              </a:endParaRPr>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a:t>
              </a:r>
              <a:r>
                <a:rPr lang="en-US" dirty="0" smtClean="0">
                  <a:solidFill>
                    <a:srgbClr val="FFFFFF"/>
                  </a:solidFill>
                  <a:hlinkClick r:id="rId4"/>
                </a:rPr>
                <a:t>://developer.microsoft.com </a:t>
              </a:r>
              <a:endParaRPr lang="en-US" dirty="0">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rgbClr val="505050"/>
                      </a:gs>
                      <a:gs pos="100000">
                        <a:srgbClr val="505050"/>
                      </a:gs>
                    </a:gsLst>
                    <a:lin ang="5400000" scaled="0"/>
                  </a:gradFill>
                  <a:ea typeface="Segoe UI" pitchFamily="34" charset="0"/>
                  <a:cs typeface="Segoe UI" pitchFamily="34" charset="0"/>
                </a:rPr>
                <a:t>Sessions on Demand</a:t>
              </a:r>
              <a:endParaRPr lang="en-US" sz="1600" dirty="0">
                <a:gradFill>
                  <a:gsLst>
                    <a:gs pos="1250">
                      <a:srgbClr val="505050"/>
                    </a:gs>
                    <a:gs pos="100000">
                      <a:srgbClr val="505050"/>
                    </a:gs>
                  </a:gsLst>
                  <a:lin ang="5400000" scaled="0"/>
                </a:gradFill>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solidFill>
                    <a:srgbClr val="FFFFFF"/>
                  </a:solidFill>
                  <a:hlinkClick r:id="rId6"/>
                </a:rPr>
                <a:t>http://channel9.msdn.com/Events/TechEd</a:t>
              </a:r>
              <a:endParaRPr lang="en-US" dirty="0">
                <a:solidFill>
                  <a:srgbClr val="FFFFFF"/>
                </a:solidFill>
              </a:endParaRPr>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
        <p:nvSpPr>
          <p:cNvPr id="37" name="Freeform 54"/>
          <p:cNvSpPr>
            <a:spLocks noEditPoints="1"/>
          </p:cNvSpPr>
          <p:nvPr/>
        </p:nvSpPr>
        <p:spPr bwMode="black">
          <a:xfrm>
            <a:off x="6121301" y="6038298"/>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9523067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Complete An Evaluation Form</a:t>
            </a:r>
            <a:br>
              <a:rPr lang="en-US" dirty="0"/>
            </a:br>
            <a:r>
              <a:rPr lang="en-US" sz="4400" dirty="0"/>
              <a:t>Your input is important</a:t>
            </a:r>
            <a:r>
              <a:rPr lang="en-US" sz="4400" dirty="0" smtClean="0"/>
              <a:t>!</a:t>
            </a:r>
            <a:endParaRPr lang="en-US" dirty="0"/>
          </a:p>
        </p:txBody>
      </p:sp>
      <p:sp>
        <p:nvSpPr>
          <p:cNvPr id="9" name="Text Placeholder 2"/>
          <p:cNvSpPr txBox="1">
            <a:spLocks/>
          </p:cNvSpPr>
          <p:nvPr/>
        </p:nvSpPr>
        <p:spPr>
          <a:xfrm>
            <a:off x="207934" y="2568267"/>
            <a:ext cx="4023956" cy="12937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spcBef>
                <a:spcPts val="0"/>
              </a:spcBef>
              <a:buClr>
                <a:srgbClr val="FFFFFF"/>
              </a:buClr>
              <a:buFontTx/>
              <a:buNone/>
            </a:pPr>
            <a:r>
              <a:rPr lang="en-US" sz="2800" u="sng" dirty="0">
                <a:gradFill>
                  <a:gsLst>
                    <a:gs pos="1250">
                      <a:srgbClr val="FFFFFF"/>
                    </a:gs>
                    <a:gs pos="100000">
                      <a:srgbClr val="FFFFFF"/>
                    </a:gs>
                  </a:gsLst>
                  <a:lin ang="5400000" scaled="0"/>
                </a:gradFill>
              </a:rPr>
              <a:t>TechEd Schedule Builder </a:t>
            </a:r>
            <a:endParaRPr lang="en-US" sz="2800" u="sng" dirty="0" smtClean="0">
              <a:gradFill>
                <a:gsLst>
                  <a:gs pos="1250">
                    <a:srgbClr val="FFFFFF"/>
                  </a:gs>
                  <a:gs pos="100000">
                    <a:srgbClr val="FFFFFF"/>
                  </a:gs>
                </a:gsLst>
                <a:lin ang="5400000" scaled="0"/>
              </a:gradFill>
            </a:endParaRPr>
          </a:p>
          <a:p>
            <a:pPr marL="101600" indent="0" algn="ctr">
              <a:spcBef>
                <a:spcPts val="0"/>
              </a:spcBef>
              <a:buClr>
                <a:srgbClr val="FFFFFF"/>
              </a:buClr>
              <a:buFontTx/>
              <a:buNone/>
            </a:pPr>
            <a:r>
              <a:rPr lang="en-US" sz="2400" dirty="0" smtClean="0">
                <a:gradFill>
                  <a:gsLst>
                    <a:gs pos="1250">
                      <a:srgbClr val="FFFFFF"/>
                    </a:gs>
                    <a:gs pos="100000">
                      <a:srgbClr val="FFFFFF"/>
                    </a:gs>
                  </a:gsLst>
                  <a:lin ang="5400000" scaled="0"/>
                </a:gradFill>
              </a:rPr>
              <a:t>CommNet </a:t>
            </a:r>
            <a:r>
              <a:rPr lang="en-US" sz="2400" dirty="0">
                <a:gradFill>
                  <a:gsLst>
                    <a:gs pos="1250">
                      <a:srgbClr val="FFFFFF"/>
                    </a:gs>
                    <a:gs pos="100000">
                      <a:srgbClr val="FFFFFF"/>
                    </a:gs>
                  </a:gsLst>
                  <a:lin ang="5400000" scaled="0"/>
                </a:gradFill>
              </a:rPr>
              <a:t>station </a:t>
            </a:r>
            <a:r>
              <a:rPr lang="en-US" sz="2400" dirty="0" smtClean="0">
                <a:gradFill>
                  <a:gsLst>
                    <a:gs pos="1250">
                      <a:srgbClr val="FFFFFF"/>
                    </a:gs>
                    <a:gs pos="100000">
                      <a:srgbClr val="FFFFFF"/>
                    </a:gs>
                  </a:gsLst>
                  <a:lin ang="5400000" scaled="0"/>
                </a:gradFill>
              </a:rPr>
              <a:t>or PC</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48042"/>
          <a:stretch/>
        </p:blipFill>
        <p:spPr>
          <a:xfrm>
            <a:off x="4954934" y="3581319"/>
            <a:ext cx="3390998" cy="3421143"/>
          </a:xfrm>
          <a:prstGeom prst="rect">
            <a:avLst/>
          </a:prstGeom>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86982" y="3581318"/>
            <a:ext cx="3119115" cy="311911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2"/>
          <p:cNvSpPr txBox="1">
            <a:spLocks/>
          </p:cNvSpPr>
          <p:nvPr/>
        </p:nvSpPr>
        <p:spPr>
          <a:xfrm>
            <a:off x="4769627" y="2496990"/>
            <a:ext cx="3588183" cy="1548427"/>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lnSpc>
                <a:spcPct val="100000"/>
              </a:lnSpc>
              <a:spcBef>
                <a:spcPts val="0"/>
              </a:spcBef>
              <a:buClr>
                <a:srgbClr val="FFFFFF"/>
              </a:buClr>
              <a:buFontTx/>
              <a:buNone/>
            </a:pPr>
            <a:r>
              <a:rPr lang="en-US" sz="2800" u="sng" dirty="0">
                <a:gradFill>
                  <a:gsLst>
                    <a:gs pos="1250">
                      <a:srgbClr val="FFFFFF"/>
                    </a:gs>
                    <a:gs pos="100000">
                      <a:srgbClr val="FFFFFF"/>
                    </a:gs>
                  </a:gsLst>
                  <a:lin ang="5400000" scaled="0"/>
                </a:gradFill>
              </a:rPr>
              <a:t>TechEd Mobile </a:t>
            </a:r>
            <a:r>
              <a:rPr lang="en-US" sz="2800" u="sng" dirty="0" smtClean="0">
                <a:gradFill>
                  <a:gsLst>
                    <a:gs pos="1250">
                      <a:srgbClr val="FFFFFF"/>
                    </a:gs>
                    <a:gs pos="100000">
                      <a:srgbClr val="FFFFFF"/>
                    </a:gs>
                  </a:gsLst>
                  <a:lin ang="5400000" scaled="0"/>
                </a:gradFill>
              </a:rPr>
              <a:t>app</a:t>
            </a:r>
          </a:p>
          <a:p>
            <a:pPr marL="101600" indent="0" algn="ctr">
              <a:lnSpc>
                <a:spcPct val="100000"/>
              </a:lnSpc>
              <a:spcBef>
                <a:spcPts val="0"/>
              </a:spcBef>
              <a:buClr>
                <a:srgbClr val="FFFFFF"/>
              </a:buClr>
              <a:buFontTx/>
              <a:buNone/>
            </a:pPr>
            <a:r>
              <a:rPr lang="en-US" sz="2400" dirty="0" smtClean="0">
                <a:gradFill>
                  <a:gsLst>
                    <a:gs pos="1250">
                      <a:srgbClr val="FFFFFF"/>
                    </a:gs>
                    <a:gs pos="100000">
                      <a:srgbClr val="FFFFFF"/>
                    </a:gs>
                  </a:gsLst>
                  <a:lin ang="5400000" scaled="0"/>
                </a:gradFill>
              </a:rPr>
              <a:t>Phone or Tablet</a:t>
            </a:r>
            <a:r>
              <a:rPr lang="en-US" sz="2800" u="sng" dirty="0" smtClean="0">
                <a:gradFill>
                  <a:gsLst>
                    <a:gs pos="1250">
                      <a:srgbClr val="FFFFFF"/>
                    </a:gs>
                    <a:gs pos="100000">
                      <a:srgbClr val="FFFFFF"/>
                    </a:gs>
                  </a:gsLst>
                  <a:lin ang="5400000" scaled="0"/>
                </a:gradFill>
              </a:rPr>
              <a:t> </a:t>
            </a:r>
          </a:p>
        </p:txBody>
      </p:sp>
      <p:sp>
        <p:nvSpPr>
          <p:cNvPr id="18" name="Text Placeholder 2"/>
          <p:cNvSpPr txBox="1">
            <a:spLocks/>
          </p:cNvSpPr>
          <p:nvPr/>
        </p:nvSpPr>
        <p:spPr>
          <a:xfrm>
            <a:off x="9036053" y="2495478"/>
            <a:ext cx="3150539" cy="6289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spcAft>
                <a:spcPts val="600"/>
              </a:spcAft>
              <a:buClr>
                <a:srgbClr val="FFFFFF"/>
              </a:buClr>
              <a:buFontTx/>
              <a:buNone/>
            </a:pPr>
            <a:r>
              <a:rPr lang="en-US" sz="2800" u="sng" dirty="0" smtClean="0">
                <a:gradFill>
                  <a:gsLst>
                    <a:gs pos="1250">
                      <a:srgbClr val="FFFFFF"/>
                    </a:gs>
                    <a:gs pos="100000">
                      <a:srgbClr val="FFFFFF"/>
                    </a:gs>
                  </a:gsLst>
                  <a:lin ang="5400000" scaled="0"/>
                </a:gradFill>
              </a:rPr>
              <a:t>QR code</a:t>
            </a:r>
          </a:p>
        </p:txBody>
      </p:sp>
      <p:grpSp>
        <p:nvGrpSpPr>
          <p:cNvPr id="5" name="Group 4"/>
          <p:cNvGrpSpPr/>
          <p:nvPr/>
        </p:nvGrpSpPr>
        <p:grpSpPr>
          <a:xfrm>
            <a:off x="387213" y="3526770"/>
            <a:ext cx="4060839" cy="3475692"/>
            <a:chOff x="328598" y="3526770"/>
            <a:chExt cx="4060839" cy="3475692"/>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598" y="3526870"/>
              <a:ext cx="4060839" cy="3475492"/>
            </a:xfrm>
            <a:prstGeom prst="rect">
              <a:avLst/>
            </a:prstGeom>
          </p:spPr>
        </p:pic>
        <p:sp>
          <p:nvSpPr>
            <p:cNvPr id="4" name="Rectangle 3"/>
            <p:cNvSpPr/>
            <p:nvPr/>
          </p:nvSpPr>
          <p:spPr bwMode="auto">
            <a:xfrm>
              <a:off x="328598" y="3526770"/>
              <a:ext cx="4060839" cy="3475692"/>
            </a:xfrm>
            <a:prstGeom prst="rect">
              <a:avLst/>
            </a:prstGeom>
            <a:gradFill flip="none" rotWithShape="1">
              <a:gsLst>
                <a:gs pos="18000">
                  <a:schemeClr val="bg2">
                    <a:alpha val="0"/>
                  </a:schemeClr>
                </a:gs>
                <a:gs pos="59000">
                  <a:srgbClr val="442359">
                    <a:alpha val="50000"/>
                  </a:srgbClr>
                </a:gs>
                <a:gs pos="92000">
                  <a:schemeClr val="bg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313914800"/>
      </p:ext>
    </p:extLst>
  </p:cSld>
  <p:clrMapOvr>
    <a:masterClrMapping/>
  </p:clrMapOvr>
  <p:transition spd="slow">
    <p:pu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75830" y="1212849"/>
            <a:ext cx="5484814" cy="548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127183"/>
      </p:ext>
    </p:extLst>
  </p:cSld>
  <p:clrMapOvr>
    <a:masterClrMapping/>
  </p:clrMapOvr>
  <p:transition spd="slow">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274411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a:t>
            </a:r>
            <a:endParaRPr lang="en-US" dirty="0"/>
          </a:p>
        </p:txBody>
      </p:sp>
    </p:spTree>
    <p:extLst>
      <p:ext uri="{BB962C8B-B14F-4D97-AF65-F5344CB8AC3E}">
        <p14:creationId xmlns:p14="http://schemas.microsoft.com/office/powerpoint/2010/main" val="3699150471"/>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8289968" y="-1"/>
            <a:ext cx="4144006" cy="699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11" tIns="93211" rIns="93211" bIns="93211" numCol="1" spcCol="0" rtlCol="0" fromWordArt="0" anchor="b" anchorCtr="0" forceAA="0" compatLnSpc="1">
            <a:prstTxWarp prst="textNoShape">
              <a:avLst/>
            </a:prstTxWarp>
            <a:noAutofit/>
          </a:bodyPr>
          <a:lstStyle/>
          <a:p>
            <a:pPr algn="r" defTabSz="1109093"/>
            <a:endParaRPr lang="en-US" sz="1224" dirty="0" err="1">
              <a:solidFill>
                <a:prstClr val="white"/>
              </a:solidFill>
            </a:endParaRPr>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12502" b="10899"/>
          <a:stretch/>
        </p:blipFill>
        <p:spPr>
          <a:xfrm>
            <a:off x="883" y="6292"/>
            <a:ext cx="10878754" cy="6988875"/>
          </a:xfrm>
          <a:prstGeom prst="rect">
            <a:avLst/>
          </a:prstGeom>
        </p:spPr>
      </p:pic>
      <p:sp>
        <p:nvSpPr>
          <p:cNvPr id="2" name="Title 1"/>
          <p:cNvSpPr>
            <a:spLocks noGrp="1"/>
          </p:cNvSpPr>
          <p:nvPr>
            <p:ph type="title"/>
          </p:nvPr>
        </p:nvSpPr>
        <p:spPr>
          <a:xfrm>
            <a:off x="5740" y="79105"/>
            <a:ext cx="12425000" cy="658560"/>
          </a:xfrm>
        </p:spPr>
        <p:txBody>
          <a:bodyPr/>
          <a:lstStyle/>
          <a:p>
            <a:r>
              <a:rPr lang="en-US" sz="4000" dirty="0" smtClean="0">
                <a:solidFill>
                  <a:schemeClr val="bg1"/>
                </a:solidFill>
              </a:rPr>
              <a:t>Enterprise Social Resource Center</a:t>
            </a:r>
            <a:endParaRPr lang="en-US" sz="4000" dirty="0">
              <a:solidFill>
                <a:schemeClr val="bg1"/>
              </a:solidFill>
            </a:endParaRPr>
          </a:p>
        </p:txBody>
      </p:sp>
      <p:sp>
        <p:nvSpPr>
          <p:cNvPr id="14" name="Text Placeholder 7"/>
          <p:cNvSpPr txBox="1">
            <a:spLocks/>
          </p:cNvSpPr>
          <p:nvPr/>
        </p:nvSpPr>
        <p:spPr>
          <a:xfrm>
            <a:off x="544902" y="4912147"/>
            <a:ext cx="3925192" cy="838906"/>
          </a:xfrm>
          <a:prstGeom prst="rect">
            <a:avLst/>
          </a:prstGeom>
          <a:solidFill>
            <a:srgbClr val="002050">
              <a:alpha val="75000"/>
            </a:srgbClr>
          </a:solidFill>
        </p:spPr>
        <p:txBody>
          <a:bodyPr lIns="186423" tIns="0" rIns="186423" bIns="0" anchor="ctr" anchorCtr="0">
            <a:noAutofit/>
          </a:bodyPr>
          <a:lstStyle>
            <a:lvl1pPr marL="0" indent="0" algn="l" defTabSz="1088105" rtl="0" eaLnBrk="1" latinLnBrk="0" hangingPunct="1">
              <a:spcBef>
                <a:spcPts val="1800"/>
              </a:spcBef>
              <a:buClr>
                <a:srgbClr val="0072C6"/>
              </a:buClr>
              <a:buSzPct val="100000"/>
              <a:buFont typeface="Wingdings" pitchFamily="2" charset="2"/>
              <a:buNone/>
              <a:defRPr sz="2400" kern="1200">
                <a:solidFill>
                  <a:srgbClr val="0072C6"/>
                </a:solidFill>
                <a:latin typeface="Segoe UI" pitchFamily="34" charset="0"/>
                <a:ea typeface="Segoe UI" pitchFamily="34" charset="0"/>
                <a:cs typeface="Segoe UI" pitchFamily="34" charset="0"/>
              </a:defRPr>
            </a:lvl1pPr>
            <a:lvl2pPr marL="476070" indent="-194396" algn="l" defTabSz="1088105" rtl="0" eaLnBrk="1" latinLnBrk="0" hangingPunct="1">
              <a:spcBef>
                <a:spcPct val="20000"/>
              </a:spcBef>
              <a:buFont typeface="Arial" pitchFamily="34" charset="0"/>
              <a:buChar char="•"/>
              <a:defRPr sz="1800" kern="1200">
                <a:solidFill>
                  <a:srgbClr val="505050"/>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rgbClr val="505050"/>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rgbClr val="505050"/>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rgbClr val="505050"/>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a:spcAft>
                <a:spcPts val="1224"/>
              </a:spcAft>
            </a:pPr>
            <a:r>
              <a:rPr lang="en-US" sz="1632" dirty="0">
                <a:solidFill>
                  <a:prstClr val="white"/>
                </a:solidFill>
                <a:latin typeface="Segoe UI"/>
                <a:ea typeface="+mn-ea"/>
              </a:rPr>
              <a:t>Customer testimonials sharing success stories with Enterprise Social</a:t>
            </a:r>
            <a:endParaRPr lang="en-US" sz="1632" dirty="0">
              <a:solidFill>
                <a:prstClr val="white"/>
              </a:solidFill>
            </a:endParaRPr>
          </a:p>
        </p:txBody>
      </p:sp>
      <p:sp>
        <p:nvSpPr>
          <p:cNvPr id="15" name="Text Placeholder 7"/>
          <p:cNvSpPr txBox="1">
            <a:spLocks/>
          </p:cNvSpPr>
          <p:nvPr/>
        </p:nvSpPr>
        <p:spPr>
          <a:xfrm>
            <a:off x="544901" y="3780629"/>
            <a:ext cx="3925192" cy="838906"/>
          </a:xfrm>
          <a:prstGeom prst="rect">
            <a:avLst/>
          </a:prstGeom>
          <a:solidFill>
            <a:srgbClr val="002050">
              <a:alpha val="75000"/>
            </a:srgbClr>
          </a:solidFill>
        </p:spPr>
        <p:txBody>
          <a:bodyPr vert="horz" lIns="186423" tIns="0" rIns="186423" bIns="0" rtlCol="0" anchor="ctr" anchorCtr="0">
            <a:noAutofit/>
          </a:bodyPr>
          <a:lstStyle>
            <a:lvl1pPr marL="0" indent="0" algn="l" defTabSz="1088105" rtl="0" eaLnBrk="1" latinLnBrk="0" hangingPunct="1">
              <a:spcBef>
                <a:spcPts val="1800"/>
              </a:spcBef>
              <a:buClr>
                <a:srgbClr val="0072C6"/>
              </a:buClr>
              <a:buSzPct val="100000"/>
              <a:buFont typeface="Wingdings" pitchFamily="2" charset="2"/>
              <a:buNone/>
              <a:defRPr sz="2400" kern="1200">
                <a:solidFill>
                  <a:schemeClr val="tx2"/>
                </a:solidFill>
                <a:latin typeface="Segoe UI" pitchFamily="34" charset="0"/>
                <a:ea typeface="Segoe UI" pitchFamily="34" charset="0"/>
                <a:cs typeface="Segoe UI" pitchFamily="34" charset="0"/>
              </a:defRPr>
            </a:lvl1pPr>
            <a:lvl2pPr marL="476070" indent="-194396" algn="l" defTabSz="1088105"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a:spcBef>
                <a:spcPts val="0"/>
              </a:spcBef>
              <a:spcAft>
                <a:spcPts val="1224"/>
              </a:spcAft>
              <a:buClrTx/>
              <a:buSzTx/>
            </a:pPr>
            <a:r>
              <a:rPr lang="en-US" sz="1632" dirty="0">
                <a:solidFill>
                  <a:prstClr val="white"/>
                </a:solidFill>
                <a:latin typeface="Segoe UI"/>
                <a:ea typeface="+mn-ea"/>
              </a:rPr>
              <a:t>Tailored guidance for line-of-business leads: Executives, HR, IT, Sales, Marketing, Customer Support</a:t>
            </a:r>
          </a:p>
        </p:txBody>
      </p:sp>
      <p:sp>
        <p:nvSpPr>
          <p:cNvPr id="16" name="Text Placeholder 7"/>
          <p:cNvSpPr txBox="1">
            <a:spLocks/>
          </p:cNvSpPr>
          <p:nvPr/>
        </p:nvSpPr>
        <p:spPr>
          <a:xfrm>
            <a:off x="544902" y="2648969"/>
            <a:ext cx="3925192" cy="838906"/>
          </a:xfrm>
          <a:prstGeom prst="rect">
            <a:avLst/>
          </a:prstGeom>
          <a:solidFill>
            <a:srgbClr val="002050">
              <a:alpha val="75000"/>
            </a:srgbClr>
          </a:solidFill>
        </p:spPr>
        <p:txBody>
          <a:bodyPr vert="horz" lIns="186423" tIns="0" rIns="186423" bIns="0" rtlCol="0" anchor="ctr" anchorCtr="0">
            <a:noAutofit/>
          </a:bodyPr>
          <a:lstStyle>
            <a:lvl1pPr marL="0" indent="0" algn="l" defTabSz="1088105" rtl="0" eaLnBrk="1" latinLnBrk="0" hangingPunct="1">
              <a:spcBef>
                <a:spcPts val="1800"/>
              </a:spcBef>
              <a:buClr>
                <a:srgbClr val="0072C6"/>
              </a:buClr>
              <a:buSzPct val="100000"/>
              <a:buFont typeface="Wingdings" pitchFamily="2" charset="2"/>
              <a:buNone/>
              <a:defRPr sz="2400" kern="1200">
                <a:solidFill>
                  <a:schemeClr val="tx2"/>
                </a:solidFill>
                <a:latin typeface="Segoe UI" pitchFamily="34" charset="0"/>
                <a:ea typeface="Segoe UI" pitchFamily="34" charset="0"/>
                <a:cs typeface="Segoe UI" pitchFamily="34" charset="0"/>
              </a:defRPr>
            </a:lvl1pPr>
            <a:lvl2pPr marL="476070" indent="-194396" algn="l" defTabSz="1088105"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a:spcAft>
                <a:spcPts val="1224"/>
              </a:spcAft>
            </a:pPr>
            <a:r>
              <a:rPr lang="en-US" sz="1632" dirty="0">
                <a:solidFill>
                  <a:prstClr val="white"/>
                </a:solidFill>
              </a:rPr>
              <a:t>Educational content on the business value and benefits of Enterprise Social</a:t>
            </a:r>
          </a:p>
        </p:txBody>
      </p:sp>
      <p:sp>
        <p:nvSpPr>
          <p:cNvPr id="39" name="TextBox 38"/>
          <p:cNvSpPr txBox="1"/>
          <p:nvPr/>
        </p:nvSpPr>
        <p:spPr>
          <a:xfrm>
            <a:off x="336036" y="135454"/>
            <a:ext cx="7203391" cy="471670"/>
          </a:xfrm>
          <a:prstGeom prst="rect">
            <a:avLst/>
          </a:prstGeom>
        </p:spPr>
        <p:txBody>
          <a:bodyPr vert="horz" wrap="square" lIns="0" tIns="0" rIns="0" bIns="0" rtlCol="0" anchor="t">
            <a:noAutofit/>
          </a:bodyPr>
          <a:lstStyle/>
          <a:p>
            <a:pPr defTabSz="1109093"/>
            <a:endParaRPr lang="en-US" sz="3262" dirty="0">
              <a:solidFill>
                <a:srgbClr val="002050"/>
              </a:solidFill>
              <a:latin typeface="Segoe UI Light"/>
              <a:ea typeface="Segoe UI" pitchFamily="34" charset="0"/>
              <a:cs typeface="Segoe UI" pitchFamily="34" charset="0"/>
            </a:endParaRPr>
          </a:p>
        </p:txBody>
      </p:sp>
      <p:sp>
        <p:nvSpPr>
          <p:cNvPr id="21" name="Rectangle 20"/>
          <p:cNvSpPr/>
          <p:nvPr/>
        </p:nvSpPr>
        <p:spPr>
          <a:xfrm>
            <a:off x="435492" y="6413515"/>
            <a:ext cx="4144006" cy="400937"/>
          </a:xfrm>
          <a:prstGeom prst="rect">
            <a:avLst/>
          </a:prstGeom>
          <a:solidFill>
            <a:srgbClr val="FF0000"/>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11" tIns="93211" rIns="93211" bIns="93211" numCol="1" spcCol="0" rtlCol="0" fromWordArt="0" anchor="b" anchorCtr="0" forceAA="0" compatLnSpc="1">
            <a:prstTxWarp prst="textNoShape">
              <a:avLst/>
            </a:prstTxWarp>
            <a:noAutofit/>
          </a:bodyPr>
          <a:lstStyle/>
          <a:p>
            <a:pPr algn="ctr" defTabSz="1109093"/>
            <a:r>
              <a:rPr lang="en-US" sz="2040" dirty="0">
                <a:solidFill>
                  <a:prstClr val="white"/>
                </a:solidFill>
              </a:rPr>
              <a:t>www.</a:t>
            </a:r>
            <a:r>
              <a:rPr lang="en-US" sz="2040" b="1" dirty="0">
                <a:solidFill>
                  <a:prstClr val="white"/>
                </a:solidFill>
              </a:rPr>
              <a:t>enterprisesocial</a:t>
            </a:r>
            <a:r>
              <a:rPr lang="en-US" sz="2040" dirty="0">
                <a:solidFill>
                  <a:prstClr val="white"/>
                </a:solidFill>
              </a:rPr>
              <a:t>.com</a:t>
            </a:r>
          </a:p>
        </p:txBody>
      </p:sp>
      <p:sp>
        <p:nvSpPr>
          <p:cNvPr id="25" name="TextBox 24"/>
          <p:cNvSpPr txBox="1"/>
          <p:nvPr/>
        </p:nvSpPr>
        <p:spPr>
          <a:xfrm>
            <a:off x="435492" y="1253409"/>
            <a:ext cx="6096433" cy="471793"/>
          </a:xfrm>
          <a:prstGeom prst="rect">
            <a:avLst/>
          </a:prstGeom>
        </p:spPr>
        <p:txBody>
          <a:bodyPr vert="horz" wrap="square" lIns="0" tIns="0" rIns="0" bIns="0" rtlCol="0" anchor="t">
            <a:noAutofit/>
          </a:bodyPr>
          <a:lstStyle/>
          <a:p>
            <a:pPr defTabSz="1109426"/>
            <a:r>
              <a:rPr lang="en-US" sz="3263" dirty="0">
                <a:solidFill>
                  <a:srgbClr val="0072C6"/>
                </a:solidFill>
                <a:latin typeface="Segoe UI Light"/>
                <a:ea typeface="Segoe UI" pitchFamily="34" charset="0"/>
                <a:cs typeface="Segoe UI" pitchFamily="34" charset="0"/>
              </a:rPr>
              <a:t>Learn how social software can help your business</a:t>
            </a:r>
          </a:p>
        </p:txBody>
      </p:sp>
      <p:pic>
        <p:nvPicPr>
          <p:cNvPr id="3" name="Picture 2" descr="ES_hub.png"/>
          <p:cNvPicPr>
            <a:picLocks noChangeAspect="1"/>
          </p:cNvPicPr>
          <p:nvPr/>
        </p:nvPicPr>
        <p:blipFill>
          <a:blip r:embed="rId4"/>
          <a:stretch>
            <a:fillRect/>
          </a:stretch>
        </p:blipFill>
        <p:spPr>
          <a:xfrm>
            <a:off x="7789257" y="-8032"/>
            <a:ext cx="4639342" cy="7059780"/>
          </a:xfrm>
          <a:prstGeom prst="rect">
            <a:avLst/>
          </a:prstGeom>
        </p:spPr>
      </p:pic>
      <p:sp>
        <p:nvSpPr>
          <p:cNvPr id="38" name="Isosceles Triangle 37"/>
          <p:cNvSpPr/>
          <p:nvPr/>
        </p:nvSpPr>
        <p:spPr>
          <a:xfrm rot="5400000">
            <a:off x="52501" y="6491060"/>
            <a:ext cx="410838" cy="25574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11" tIns="93211" rIns="93211" bIns="93211" numCol="1" spcCol="0" rtlCol="0" fromWordArt="0" anchor="b" anchorCtr="0" forceAA="0" compatLnSpc="1">
            <a:prstTxWarp prst="textNoShape">
              <a:avLst/>
            </a:prstTxWarp>
            <a:noAutofit/>
          </a:bodyPr>
          <a:lstStyle/>
          <a:p>
            <a:pPr algn="r" defTabSz="1109093"/>
            <a:endParaRPr lang="en-US" sz="1224" dirty="0">
              <a:solidFill>
                <a:prstClr val="white"/>
              </a:solidFill>
            </a:endParaRPr>
          </a:p>
        </p:txBody>
      </p:sp>
    </p:spTree>
    <p:extLst>
      <p:ext uri="{BB962C8B-B14F-4D97-AF65-F5344CB8AC3E}">
        <p14:creationId xmlns:p14="http://schemas.microsoft.com/office/powerpoint/2010/main" val="200269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Agenda</a:t>
            </a:r>
            <a:endParaRPr lang="en-US" dirty="0"/>
          </a:p>
        </p:txBody>
      </p:sp>
      <p:sp>
        <p:nvSpPr>
          <p:cNvPr id="2" name="TextBox 1"/>
          <p:cNvSpPr txBox="1"/>
          <p:nvPr/>
        </p:nvSpPr>
        <p:spPr>
          <a:xfrm>
            <a:off x="2363788" y="5683657"/>
            <a:ext cx="7620000" cy="1369606"/>
          </a:xfrm>
          <a:prstGeom prst="rect">
            <a:avLst/>
          </a:prstGeom>
          <a:noFill/>
        </p:spPr>
        <p:txBody>
          <a:bodyPr wrap="square" lIns="182880" tIns="146304" rIns="182880" bIns="146304" rtlCol="0">
            <a:spAutoFit/>
          </a:bodyPr>
          <a:lstStyle/>
          <a:p>
            <a:pPr algn="ctr">
              <a:lnSpc>
                <a:spcPct val="90000"/>
              </a:lnSpc>
              <a:spcAft>
                <a:spcPts val="600"/>
              </a:spcAft>
            </a:pPr>
            <a:r>
              <a:rPr lang="en-US" sz="2400" dirty="0" smtClean="0">
                <a:solidFill>
                  <a:srgbClr val="FFFFFF"/>
                </a:solidFill>
              </a:rPr>
              <a:t>Engage</a:t>
            </a:r>
            <a:r>
              <a:rPr lang="en-US" sz="2400" dirty="0" smtClean="0">
                <a:gradFill>
                  <a:gsLst>
                    <a:gs pos="2917">
                      <a:srgbClr val="FFFFFF"/>
                    </a:gs>
                    <a:gs pos="30000">
                      <a:srgbClr val="FFFFFF"/>
                    </a:gs>
                  </a:gsLst>
                  <a:lin ang="5400000" scaled="0"/>
                </a:gradFill>
              </a:rPr>
              <a:t> using the Office Technical </a:t>
            </a:r>
            <a:r>
              <a:rPr lang="en-US" sz="2400" dirty="0">
                <a:gradFill>
                  <a:gsLst>
                    <a:gs pos="2917">
                      <a:srgbClr val="FFFFFF"/>
                    </a:gs>
                    <a:gs pos="30000">
                      <a:srgbClr val="FFFFFF"/>
                    </a:gs>
                  </a:gsLst>
                  <a:lin ang="5400000" scaled="0"/>
                </a:gradFill>
              </a:rPr>
              <a:t>Network &gt; Enterprise Social Service Updates:</a:t>
            </a:r>
            <a:endParaRPr lang="en-US" sz="2400" dirty="0" smtClean="0">
              <a:gradFill>
                <a:gsLst>
                  <a:gs pos="2917">
                    <a:srgbClr val="FFFFFF"/>
                  </a:gs>
                  <a:gs pos="30000">
                    <a:srgbClr val="FFFFFF"/>
                  </a:gs>
                </a:gsLst>
                <a:lin ang="5400000" scaled="0"/>
              </a:gradFill>
            </a:endParaRPr>
          </a:p>
          <a:p>
            <a:pPr algn="ctr">
              <a:lnSpc>
                <a:spcPct val="90000"/>
              </a:lnSpc>
              <a:spcAft>
                <a:spcPts val="600"/>
              </a:spcAft>
            </a:pPr>
            <a:r>
              <a:rPr lang="en-US" sz="2400" dirty="0">
                <a:solidFill>
                  <a:srgbClr val="FFFFFF"/>
                </a:solidFill>
                <a:hlinkClick r:id="rId2"/>
              </a:rPr>
              <a:t>https://</a:t>
            </a:r>
            <a:r>
              <a:rPr lang="en-US" sz="2400" dirty="0" smtClean="0">
                <a:solidFill>
                  <a:srgbClr val="FFFFFF"/>
                </a:solidFill>
                <a:hlinkClick r:id="rId2"/>
              </a:rPr>
              <a:t>www.yammer.com/itpronetwork</a:t>
            </a:r>
            <a:r>
              <a:rPr lang="en-US" sz="2400" dirty="0" smtClean="0">
                <a:solidFill>
                  <a:srgbClr val="FFFFFF"/>
                </a:solidFill>
              </a:rPr>
              <a:t> </a:t>
            </a:r>
            <a:endParaRPr lang="en-US" sz="2400" dirty="0" smtClean="0">
              <a:gradFill>
                <a:gsLst>
                  <a:gs pos="2917">
                    <a:srgbClr val="FFFFFF"/>
                  </a:gs>
                  <a:gs pos="30000">
                    <a:srgbClr val="FFFFFF"/>
                  </a:gs>
                </a:gsLst>
                <a:lin ang="5400000" scaled="0"/>
              </a:gradFill>
            </a:endParaRPr>
          </a:p>
        </p:txBody>
      </p:sp>
      <p:graphicFrame>
        <p:nvGraphicFramePr>
          <p:cNvPr id="6" name="Table 2"/>
          <p:cNvGraphicFramePr>
            <a:graphicFrameLocks noGrp="1"/>
          </p:cNvGraphicFramePr>
          <p:nvPr>
            <p:extLst/>
          </p:nvPr>
        </p:nvGraphicFramePr>
        <p:xfrm>
          <a:off x="1468438" y="3341784"/>
          <a:ext cx="8515350" cy="370840"/>
        </p:xfrm>
        <a:graphic>
          <a:graphicData uri="http://schemas.openxmlformats.org/drawingml/2006/table">
            <a:tbl>
              <a:tblPr firstRow="1" bandRow="1">
                <a:tableStyleId>{5C22544A-7EE6-4342-B048-85BDC9FD1C3A}</a:tableStyleId>
              </a:tblPr>
              <a:tblGrid>
                <a:gridCol w="946150">
                  <a:extLst>
                    <a:ext uri="{9D8B030D-6E8A-4147-A177-3AD203B41FA5}">
                      <a16:colId xmlns="" xmlns:a16="http://schemas.microsoft.com/office/drawing/2014/main" val="2884050900"/>
                    </a:ext>
                  </a:extLst>
                </a:gridCol>
                <a:gridCol w="946150">
                  <a:extLst>
                    <a:ext uri="{9D8B030D-6E8A-4147-A177-3AD203B41FA5}">
                      <a16:colId xmlns="" xmlns:a16="http://schemas.microsoft.com/office/drawing/2014/main" val="1219130990"/>
                    </a:ext>
                  </a:extLst>
                </a:gridCol>
                <a:gridCol w="946150">
                  <a:extLst>
                    <a:ext uri="{9D8B030D-6E8A-4147-A177-3AD203B41FA5}">
                      <a16:colId xmlns="" xmlns:a16="http://schemas.microsoft.com/office/drawing/2014/main" val="2131048126"/>
                    </a:ext>
                  </a:extLst>
                </a:gridCol>
                <a:gridCol w="946150">
                  <a:extLst>
                    <a:ext uri="{9D8B030D-6E8A-4147-A177-3AD203B41FA5}">
                      <a16:colId xmlns="" xmlns:a16="http://schemas.microsoft.com/office/drawing/2014/main" val="4090108223"/>
                    </a:ext>
                  </a:extLst>
                </a:gridCol>
                <a:gridCol w="946150">
                  <a:extLst>
                    <a:ext uri="{9D8B030D-6E8A-4147-A177-3AD203B41FA5}">
                      <a16:colId xmlns="" xmlns:a16="http://schemas.microsoft.com/office/drawing/2014/main" val="3323704155"/>
                    </a:ext>
                  </a:extLst>
                </a:gridCol>
                <a:gridCol w="946150">
                  <a:extLst>
                    <a:ext uri="{9D8B030D-6E8A-4147-A177-3AD203B41FA5}">
                      <a16:colId xmlns="" xmlns:a16="http://schemas.microsoft.com/office/drawing/2014/main" val="163403515"/>
                    </a:ext>
                  </a:extLst>
                </a:gridCol>
                <a:gridCol w="946150">
                  <a:extLst>
                    <a:ext uri="{9D8B030D-6E8A-4147-A177-3AD203B41FA5}">
                      <a16:colId xmlns="" xmlns:a16="http://schemas.microsoft.com/office/drawing/2014/main" val="197309230"/>
                    </a:ext>
                  </a:extLst>
                </a:gridCol>
                <a:gridCol w="946150">
                  <a:extLst>
                    <a:ext uri="{9D8B030D-6E8A-4147-A177-3AD203B41FA5}">
                      <a16:colId xmlns="" xmlns:a16="http://schemas.microsoft.com/office/drawing/2014/main" val="524674644"/>
                    </a:ext>
                  </a:extLst>
                </a:gridCol>
                <a:gridCol w="946150">
                  <a:extLst>
                    <a:ext uri="{9D8B030D-6E8A-4147-A177-3AD203B41FA5}">
                      <a16:colId xmlns="" xmlns:a16="http://schemas.microsoft.com/office/drawing/2014/main" val="3486570400"/>
                    </a:ext>
                  </a:extLst>
                </a:gridCol>
              </a:tblGrid>
              <a:tr h="37084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 xmlns:a16="http://schemas.microsoft.com/office/drawing/2014/main" val="1417189889"/>
                  </a:ext>
                </a:extLst>
              </a:tr>
            </a:tbl>
          </a:graphicData>
        </a:graphic>
      </p:graphicFrame>
      <p:cxnSp>
        <p:nvCxnSpPr>
          <p:cNvPr id="7" name="Straight Connector 6"/>
          <p:cNvCxnSpPr/>
          <p:nvPr/>
        </p:nvCxnSpPr>
        <p:spPr>
          <a:xfrm>
            <a:off x="2484437" y="3724324"/>
            <a:ext cx="0" cy="538480"/>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2737" y="4183062"/>
            <a:ext cx="4343400" cy="738664"/>
          </a:xfrm>
          <a:prstGeom prst="rect">
            <a:avLst/>
          </a:prstGeom>
          <a:noFill/>
        </p:spPr>
        <p:txBody>
          <a:bodyPr wrap="square" lIns="182880" tIns="146304" rIns="182880" bIns="146304" rtlCol="0">
            <a:spAutoFit/>
          </a:bodyPr>
          <a:lstStyle/>
          <a:p>
            <a:pPr algn="ctr">
              <a:lnSpc>
                <a:spcPct val="90000"/>
              </a:lnSpc>
              <a:spcAft>
                <a:spcPts val="600"/>
              </a:spcAft>
            </a:pPr>
            <a:r>
              <a:rPr lang="en-US" sz="3200" dirty="0">
                <a:solidFill>
                  <a:srgbClr val="FFFFFF"/>
                </a:solidFill>
                <a:latin typeface="Segoe UI Light"/>
              </a:rPr>
              <a:t>Work </a:t>
            </a:r>
            <a:r>
              <a:rPr lang="en-US" sz="3200" dirty="0" smtClean="0">
                <a:solidFill>
                  <a:srgbClr val="FFFFFF"/>
                </a:solidFill>
                <a:latin typeface="Segoe UI Light"/>
              </a:rPr>
              <a:t>like </a:t>
            </a:r>
            <a:r>
              <a:rPr lang="en-US" sz="3200" dirty="0">
                <a:solidFill>
                  <a:srgbClr val="FFFFFF"/>
                </a:solidFill>
                <a:latin typeface="Segoe UI Light"/>
              </a:rPr>
              <a:t>a </a:t>
            </a:r>
            <a:r>
              <a:rPr lang="en-US" sz="3200" dirty="0" smtClean="0">
                <a:solidFill>
                  <a:srgbClr val="FFFFFF"/>
                </a:solidFill>
                <a:latin typeface="Segoe UI Light"/>
              </a:rPr>
              <a:t>network</a:t>
            </a:r>
            <a:endParaRPr lang="en-US" sz="2000" i="1" dirty="0">
              <a:solidFill>
                <a:srgbClr val="FFFFFF"/>
              </a:solidFill>
              <a:latin typeface="Segoe UI Light"/>
            </a:endParaRPr>
          </a:p>
        </p:txBody>
      </p:sp>
      <p:cxnSp>
        <p:nvCxnSpPr>
          <p:cNvPr id="9" name="Straight Connector 8"/>
          <p:cNvCxnSpPr/>
          <p:nvPr/>
        </p:nvCxnSpPr>
        <p:spPr>
          <a:xfrm>
            <a:off x="5761037" y="2735262"/>
            <a:ext cx="0" cy="606522"/>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890390" y="1997664"/>
            <a:ext cx="3745199" cy="738664"/>
          </a:xfrm>
          <a:prstGeom prst="rect">
            <a:avLst/>
          </a:prstGeom>
          <a:noFill/>
        </p:spPr>
        <p:txBody>
          <a:bodyPr wrap="square" lIns="182880" tIns="146304" rIns="182880" bIns="146304" rtlCol="0">
            <a:spAutoFit/>
          </a:bodyPr>
          <a:lstStyle/>
          <a:p>
            <a:pPr algn="ctr">
              <a:lnSpc>
                <a:spcPct val="90000"/>
              </a:lnSpc>
              <a:spcAft>
                <a:spcPts val="600"/>
              </a:spcAft>
            </a:pPr>
            <a:r>
              <a:rPr lang="en-US" sz="3200" dirty="0" smtClean="0">
                <a:solidFill>
                  <a:srgbClr val="FFFFFF"/>
                </a:solidFill>
                <a:latin typeface="Segoe UI Light"/>
              </a:rPr>
              <a:t>Roadmap</a:t>
            </a:r>
            <a:endParaRPr lang="en-US" sz="3200" i="1" dirty="0">
              <a:solidFill>
                <a:srgbClr val="FFFFFF"/>
              </a:solidFill>
              <a:latin typeface="Segoe UI Light"/>
            </a:endParaRPr>
          </a:p>
        </p:txBody>
      </p:sp>
      <p:cxnSp>
        <p:nvCxnSpPr>
          <p:cNvPr id="11" name="Straight Connector 10"/>
          <p:cNvCxnSpPr/>
          <p:nvPr/>
        </p:nvCxnSpPr>
        <p:spPr>
          <a:xfrm flipV="1">
            <a:off x="9037637" y="3712624"/>
            <a:ext cx="0" cy="548640"/>
          </a:xfrm>
          <a:prstGeom prst="line">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047037" y="4259807"/>
            <a:ext cx="2057400" cy="738664"/>
          </a:xfrm>
          <a:prstGeom prst="rect">
            <a:avLst/>
          </a:prstGeom>
          <a:noFill/>
        </p:spPr>
        <p:txBody>
          <a:bodyPr wrap="square" lIns="182880" tIns="146304" rIns="182880" bIns="146304" rtlCol="0">
            <a:spAutoFit/>
          </a:bodyPr>
          <a:lstStyle/>
          <a:p>
            <a:pPr algn="ctr">
              <a:lnSpc>
                <a:spcPct val="90000"/>
              </a:lnSpc>
              <a:spcAft>
                <a:spcPts val="600"/>
              </a:spcAft>
            </a:pPr>
            <a:r>
              <a:rPr lang="en-US" sz="3200" dirty="0">
                <a:solidFill>
                  <a:srgbClr val="FFFFFF"/>
                </a:solidFill>
                <a:latin typeface="Segoe UI Light"/>
              </a:rPr>
              <a:t>Journey</a:t>
            </a:r>
            <a:endParaRPr lang="en-US" sz="2000" i="1" dirty="0">
              <a:solidFill>
                <a:srgbClr val="FFFFFF"/>
              </a:solidFill>
              <a:latin typeface="Segoe UI Light"/>
            </a:endParaRPr>
          </a:p>
        </p:txBody>
      </p:sp>
    </p:spTree>
    <p:extLst>
      <p:ext uri="{BB962C8B-B14F-4D97-AF65-F5344CB8AC3E}">
        <p14:creationId xmlns:p14="http://schemas.microsoft.com/office/powerpoint/2010/main" val="87817899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30465" y="1682905"/>
            <a:ext cx="4949597" cy="5133211"/>
          </a:xfrm>
          <a:prstGeom prst="rect">
            <a:avLst/>
          </a:prstGeom>
        </p:spPr>
      </p:pic>
      <p:sp>
        <p:nvSpPr>
          <p:cNvPr id="8" name="Title 2"/>
          <p:cNvSpPr>
            <a:spLocks noGrp="1"/>
          </p:cNvSpPr>
          <p:nvPr>
            <p:ph type="title"/>
          </p:nvPr>
        </p:nvSpPr>
        <p:spPr/>
        <p:txBody>
          <a:bodyPr/>
          <a:lstStyle/>
          <a:p>
            <a:r>
              <a:rPr lang="en-US" dirty="0" smtClean="0"/>
              <a:t>Gartner Magic Quadrant</a:t>
            </a:r>
            <a:endParaRPr lang="en-US" dirty="0"/>
          </a:p>
        </p:txBody>
      </p:sp>
      <p:sp>
        <p:nvSpPr>
          <p:cNvPr id="7" name="Text Placeholder 1"/>
          <p:cNvSpPr>
            <a:spLocks noGrp="1"/>
          </p:cNvSpPr>
          <p:nvPr>
            <p:ph type="body" sz="quarter" idx="4294967295"/>
          </p:nvPr>
        </p:nvSpPr>
        <p:spPr>
          <a:xfrm>
            <a:off x="350837" y="1038486"/>
            <a:ext cx="11374438" cy="627864"/>
          </a:xfrm>
        </p:spPr>
        <p:txBody>
          <a:bodyPr/>
          <a:lstStyle/>
          <a:p>
            <a:pPr marL="0" indent="0">
              <a:buNone/>
            </a:pPr>
            <a:r>
              <a:rPr lang="en-US" sz="3200" dirty="0">
                <a:solidFill>
                  <a:schemeClr val="tx1"/>
                </a:solidFill>
              </a:rPr>
              <a:t>Social Software in the Workplace – September 2014</a:t>
            </a:r>
          </a:p>
        </p:txBody>
      </p:sp>
      <p:sp>
        <p:nvSpPr>
          <p:cNvPr id="10" name="Rectangle 9"/>
          <p:cNvSpPr/>
          <p:nvPr/>
        </p:nvSpPr>
        <p:spPr>
          <a:xfrm>
            <a:off x="5687033" y="1750449"/>
            <a:ext cx="3921606" cy="612897"/>
          </a:xfrm>
          <a:prstGeom prst="rect">
            <a:avLst/>
          </a:prstGeom>
        </p:spPr>
        <p:txBody>
          <a:bodyPr wrap="square">
            <a:spAutoFit/>
          </a:bodyPr>
          <a:lstStyle/>
          <a:p>
            <a:pPr marL="0" lvl="1">
              <a:lnSpc>
                <a:spcPct val="90000"/>
              </a:lnSpc>
              <a:spcBef>
                <a:spcPts val="1224"/>
              </a:spcBef>
              <a:buClr>
                <a:srgbClr val="EB3C00"/>
              </a:buClr>
              <a:buSzPct val="90000"/>
              <a:defRPr/>
            </a:pPr>
            <a:r>
              <a:rPr lang="en-US" sz="1224" dirty="0">
                <a:solidFill>
                  <a:srgbClr val="FFFFFF"/>
                </a:solidFill>
              </a:rPr>
              <a:t>“Magic Quadrant for Social Software in the Workplace,” by Nikos </a:t>
            </a:r>
            <a:r>
              <a:rPr lang="en-US" sz="1224" dirty="0" err="1">
                <a:solidFill>
                  <a:srgbClr val="FFFFFF"/>
                </a:solidFill>
              </a:rPr>
              <a:t>Drakos</a:t>
            </a:r>
            <a:r>
              <a:rPr lang="en-US" sz="1224" dirty="0">
                <a:solidFill>
                  <a:srgbClr val="FFFFFF"/>
                </a:solidFill>
              </a:rPr>
              <a:t>, Jeffrey Mann and Mike Gotta, September 3, 2014.</a:t>
            </a:r>
          </a:p>
        </p:txBody>
      </p:sp>
      <p:sp>
        <p:nvSpPr>
          <p:cNvPr id="11" name="Rectangle 10"/>
          <p:cNvSpPr/>
          <p:nvPr/>
        </p:nvSpPr>
        <p:spPr>
          <a:xfrm>
            <a:off x="5687033" y="3521026"/>
            <a:ext cx="5848679" cy="1534858"/>
          </a:xfrm>
          <a:prstGeom prst="rect">
            <a:avLst/>
          </a:prstGeom>
        </p:spPr>
        <p:txBody>
          <a:bodyPr wrap="square">
            <a:spAutoFit/>
          </a:bodyPr>
          <a:lstStyle/>
          <a:p>
            <a:pPr marL="0" lvl="1">
              <a:lnSpc>
                <a:spcPct val="90000"/>
              </a:lnSpc>
              <a:spcBef>
                <a:spcPts val="1224"/>
              </a:spcBef>
              <a:buClr>
                <a:srgbClr val="7FBA00"/>
              </a:buClr>
              <a:buSzPct val="90000"/>
              <a:defRPr/>
            </a:pPr>
            <a:r>
              <a:rPr lang="en-US" sz="1020" dirty="0">
                <a:solidFill>
                  <a:srgbClr val="FFFFFF"/>
                </a:solidFill>
              </a:rPr>
              <a:t>This graphic was published by Gartner, Inc. as part of a larger research document and should be evaluated in the context of the entire document. The Gartner document is available upon request from Microsoft.</a:t>
            </a:r>
            <a:br>
              <a:rPr lang="en-US" sz="1020" dirty="0">
                <a:solidFill>
                  <a:srgbClr val="FFFFFF"/>
                </a:solidFill>
              </a:rPr>
            </a:br>
            <a:r>
              <a:rPr lang="en-US" sz="1020" dirty="0">
                <a:solidFill>
                  <a:srgbClr val="FFFFFF"/>
                </a:solidFill>
              </a:rPr>
              <a:t/>
            </a:r>
            <a:br>
              <a:rPr lang="en-US" sz="1020" dirty="0">
                <a:solidFill>
                  <a:srgbClr val="FFFFFF"/>
                </a:solidFill>
              </a:rPr>
            </a:br>
            <a:r>
              <a:rPr lang="en-US" sz="1020" dirty="0">
                <a:solidFill>
                  <a:srgbClr val="FFFFFF"/>
                </a:solidFill>
              </a:rPr>
              <a:t>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p>
        </p:txBody>
      </p:sp>
    </p:spTree>
    <p:extLst>
      <p:ext uri="{BB962C8B-B14F-4D97-AF65-F5344CB8AC3E}">
        <p14:creationId xmlns:p14="http://schemas.microsoft.com/office/powerpoint/2010/main" val="114387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2"/>
          <p:cNvSpPr>
            <a:spLocks noGrp="1"/>
          </p:cNvSpPr>
          <p:nvPr>
            <p:ph type="title"/>
          </p:nvPr>
        </p:nvSpPr>
        <p:spPr/>
        <p:txBody>
          <a:bodyPr/>
          <a:lstStyle/>
          <a:p>
            <a:pPr rtl="0" eaLnBrk="1" latinLnBrk="0" hangingPunct="1"/>
            <a:r>
              <a:rPr lang="en-US" dirty="0" smtClean="0"/>
              <a:t>Forrester Wave</a:t>
            </a:r>
            <a:endParaRPr lang="en-US" dirty="0">
              <a:effectLst/>
            </a:endParaRPr>
          </a:p>
        </p:txBody>
      </p:sp>
      <p:sp>
        <p:nvSpPr>
          <p:cNvPr id="16" name="Content Placeholder 3"/>
          <p:cNvSpPr txBox="1">
            <a:spLocks/>
          </p:cNvSpPr>
          <p:nvPr/>
        </p:nvSpPr>
        <p:spPr bwMode="auto">
          <a:xfrm>
            <a:off x="6082100" y="3341383"/>
            <a:ext cx="5420888" cy="1602912"/>
          </a:xfrm>
          <a:prstGeom prst="rect">
            <a:avLst/>
          </a:prstGeom>
          <a:noFill/>
          <a:ln w="9525">
            <a:noFill/>
            <a:miter lim="800000"/>
            <a:headEnd/>
            <a:tailEnd/>
          </a:ln>
        </p:spPr>
        <p:txBody>
          <a:bodyPr lIns="0" tIns="0" rIns="0" bIns="0"/>
          <a:lstStyle/>
          <a:p>
            <a:pPr marL="0" lvl="1">
              <a:lnSpc>
                <a:spcPct val="90000"/>
              </a:lnSpc>
              <a:spcBef>
                <a:spcPts val="1224"/>
              </a:spcBef>
              <a:buClr>
                <a:srgbClr val="EB3C00"/>
              </a:buClr>
              <a:buSzPct val="90000"/>
              <a:defRPr/>
            </a:pPr>
            <a:r>
              <a:rPr lang="en-US" sz="1020" dirty="0">
                <a:solidFill>
                  <a:srgbClr val="FFFFFF"/>
                </a:solidFill>
              </a:rPr>
              <a:t>The Forrester Wave™ is copyrighted by Forrester Research, Inc. Forrester and Forrester Wave™ are trademarks of Forrester Research, Inc. The Forrester Wave™ is a graphical representation of Forrester's call on a market and is plotted using a detailed spreadsheet with exposed scores, weightings, and comments. Forrester does not endorse any vendor, product, or service depicted in the Forrester Wave. Information is based on best available resources. Opinions reflect judgment at the time and are subject to change.</a:t>
            </a:r>
          </a:p>
        </p:txBody>
      </p:sp>
      <p:sp>
        <p:nvSpPr>
          <p:cNvPr id="17" name="Content Placeholder 3"/>
          <p:cNvSpPr txBox="1">
            <a:spLocks/>
          </p:cNvSpPr>
          <p:nvPr/>
        </p:nvSpPr>
        <p:spPr bwMode="auto">
          <a:xfrm>
            <a:off x="6082101" y="1918051"/>
            <a:ext cx="4095610" cy="660595"/>
          </a:xfrm>
          <a:prstGeom prst="rect">
            <a:avLst/>
          </a:prstGeom>
          <a:noFill/>
          <a:ln w="9525">
            <a:noFill/>
            <a:miter lim="800000"/>
            <a:headEnd/>
            <a:tailEnd/>
          </a:ln>
        </p:spPr>
        <p:txBody>
          <a:bodyPr lIns="0" tIns="0" rIns="0" bIns="0"/>
          <a:lstStyle/>
          <a:p>
            <a:pPr marL="0" lvl="1">
              <a:lnSpc>
                <a:spcPct val="90000"/>
              </a:lnSpc>
              <a:spcBef>
                <a:spcPts val="1224"/>
              </a:spcBef>
              <a:buClr>
                <a:srgbClr val="EB3C00"/>
              </a:buClr>
              <a:buSzPct val="90000"/>
              <a:defRPr/>
            </a:pPr>
            <a:r>
              <a:rPr lang="en-US" sz="1224" dirty="0">
                <a:solidFill>
                  <a:srgbClr val="FFFFFF"/>
                </a:solidFill>
              </a:rPr>
              <a:t>The Forrester Wave: Enterprise Social Platforms, Q2, 2014, by Rob Koplowitz, June 5, 2014.</a:t>
            </a:r>
          </a:p>
        </p:txBody>
      </p:sp>
      <p:sp>
        <p:nvSpPr>
          <p:cNvPr id="18" name="Title 2"/>
          <p:cNvSpPr txBox="1">
            <a:spLocks/>
          </p:cNvSpPr>
          <p:nvPr/>
        </p:nvSpPr>
        <p:spPr>
          <a:xfrm>
            <a:off x="396874" y="1132937"/>
            <a:ext cx="8530442" cy="762786"/>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1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r>
              <a:rPr sz="3200" dirty="0">
                <a:solidFill>
                  <a:srgbClr val="FFFFFF"/>
                </a:solidFill>
              </a:rPr>
              <a:t>Enterprise Social Platforms – Q2, 2014</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466" y="1571713"/>
            <a:ext cx="4808717" cy="4955242"/>
          </a:xfrm>
          <a:prstGeom prst="rect">
            <a:avLst/>
          </a:prstGeom>
        </p:spPr>
      </p:pic>
    </p:spTree>
    <p:extLst>
      <p:ext uri="{BB962C8B-B14F-4D97-AF65-F5344CB8AC3E}">
        <p14:creationId xmlns:p14="http://schemas.microsoft.com/office/powerpoint/2010/main" val="1839298076"/>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wrap="square" lIns="146283" tIns="91427" rIns="146283" bIns="91427" rtlCol="0" anchor="t">
            <a:noAutofit/>
          </a:bodyPr>
          <a:lstStyle/>
          <a:p>
            <a:pPr defTabSz="951304"/>
            <a:r>
              <a:rPr lang="en-US" sz="4080" spc="-104" dirty="0">
                <a:solidFill>
                  <a:schemeClr val="tx1"/>
                </a:solidFill>
              </a:rPr>
              <a:t>Which tool when today?</a:t>
            </a:r>
          </a:p>
        </p:txBody>
      </p:sp>
      <p:sp>
        <p:nvSpPr>
          <p:cNvPr id="16" name="Content Placeholder 2"/>
          <p:cNvSpPr txBox="1">
            <a:spLocks/>
          </p:cNvSpPr>
          <p:nvPr/>
        </p:nvSpPr>
        <p:spPr>
          <a:xfrm>
            <a:off x="187402" y="1245220"/>
            <a:ext cx="11647179" cy="4182617"/>
          </a:xfrm>
          <a:prstGeom prst="rect">
            <a:avLst/>
          </a:prstGeom>
        </p:spPr>
        <p:txBody>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nSpc>
                <a:spcPct val="150000"/>
              </a:lnSpc>
            </a:pPr>
            <a:endParaRPr lang="en-US" sz="2652" dirty="0">
              <a:gradFill>
                <a:gsLst>
                  <a:gs pos="1250">
                    <a:srgbClr val="000000"/>
                  </a:gs>
                  <a:gs pos="100000">
                    <a:srgbClr val="000000"/>
                  </a:gs>
                </a:gsLst>
                <a:lin ang="5400000" scaled="0"/>
              </a:gradFill>
            </a:endParaRPr>
          </a:p>
        </p:txBody>
      </p:sp>
      <p:sp>
        <p:nvSpPr>
          <p:cNvPr id="7" name="Title 3"/>
          <p:cNvSpPr txBox="1">
            <a:spLocks/>
          </p:cNvSpPr>
          <p:nvPr/>
        </p:nvSpPr>
        <p:spPr>
          <a:xfrm>
            <a:off x="275163" y="873796"/>
            <a:ext cx="11887878" cy="498207"/>
          </a:xfrm>
          <a:prstGeom prst="rect">
            <a:avLst/>
          </a:prstGeom>
        </p:spPr>
        <p:txBody>
          <a:bodyPr vert="horz" wrap="square" lIns="146283" tIns="91427" rIns="146283" bIns="91427" rtlCol="0" anchor="t">
            <a:noAutofit/>
          </a:bodyPr>
          <a:lstStyle>
            <a:lvl1pPr algn="l" defTabSz="914367" rtl="0" eaLnBrk="1" latinLnBrk="0" hangingPunct="1">
              <a:lnSpc>
                <a:spcPct val="90000"/>
              </a:lnSpc>
              <a:spcBef>
                <a:spcPct val="0"/>
              </a:spcBef>
              <a:buNone/>
              <a:defRPr lang="en-US" sz="4400" b="0" kern="1200" cap="none" spc="-100"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51304"/>
            <a:r>
              <a:rPr sz="2400" dirty="0">
                <a:solidFill>
                  <a:srgbClr val="FFFFFF"/>
                </a:solidFill>
              </a:rPr>
              <a:t>Use Groups for new teams, projects and initiatives in Office 365; for existing use cases, the following should help you decide which is tool is better suited for your needs today:</a:t>
            </a:r>
          </a:p>
        </p:txBody>
      </p:sp>
      <p:sp>
        <p:nvSpPr>
          <p:cNvPr id="6" name="Title 3"/>
          <p:cNvSpPr txBox="1">
            <a:spLocks/>
          </p:cNvSpPr>
          <p:nvPr/>
        </p:nvSpPr>
        <p:spPr>
          <a:xfrm>
            <a:off x="446178" y="6621462"/>
            <a:ext cx="10115460" cy="335783"/>
          </a:xfrm>
          <a:prstGeom prst="rect">
            <a:avLst/>
          </a:prstGeom>
        </p:spPr>
        <p:txBody>
          <a:bodyPr vert="horz" wrap="square" lIns="146283" tIns="91427" rIns="146283" bIns="91427" rtlCol="0" anchor="t">
            <a:noAutofit/>
          </a:bodyPr>
          <a:lstStyle>
            <a:lvl1pPr algn="l" defTabSz="914367" rtl="0" eaLnBrk="1" latinLnBrk="0" hangingPunct="1">
              <a:lnSpc>
                <a:spcPct val="90000"/>
              </a:lnSpc>
              <a:spcBef>
                <a:spcPct val="0"/>
              </a:spcBef>
              <a:buNone/>
              <a:defRPr lang="en-US" sz="4400" b="0" kern="1200" cap="none" spc="-100"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51304"/>
            <a:r>
              <a:rPr sz="1632" spc="-104" dirty="0">
                <a:solidFill>
                  <a:srgbClr val="FFFFFF"/>
                </a:solidFill>
              </a:rPr>
              <a:t>* Guidance will evolve as we deliver more cross-suite innovation in Office 365</a:t>
            </a:r>
          </a:p>
        </p:txBody>
      </p:sp>
      <p:graphicFrame>
        <p:nvGraphicFramePr>
          <p:cNvPr id="11" name="Content Placeholder 5"/>
          <p:cNvGraphicFramePr>
            <a:graphicFrameLocks/>
          </p:cNvGraphicFramePr>
          <p:nvPr>
            <p:extLst/>
          </p:nvPr>
        </p:nvGraphicFramePr>
        <p:xfrm>
          <a:off x="427037" y="4353280"/>
          <a:ext cx="9601200" cy="2268182"/>
        </p:xfrm>
        <a:graphic>
          <a:graphicData uri="http://schemas.openxmlformats.org/drawingml/2006/table">
            <a:tbl>
              <a:tblPr firstRow="1" bandRow="1"/>
              <a:tblGrid>
                <a:gridCol w="6985095">
                  <a:extLst>
                    <a:ext uri="{9D8B030D-6E8A-4147-A177-3AD203B41FA5}">
                      <a16:colId xmlns="" xmlns:a16="http://schemas.microsoft.com/office/drawing/2014/main" val="20000"/>
                    </a:ext>
                  </a:extLst>
                </a:gridCol>
                <a:gridCol w="2616105">
                  <a:extLst>
                    <a:ext uri="{9D8B030D-6E8A-4147-A177-3AD203B41FA5}">
                      <a16:colId xmlns="" xmlns:a16="http://schemas.microsoft.com/office/drawing/2014/main" val="20001"/>
                    </a:ext>
                  </a:extLst>
                </a:gridCol>
              </a:tblGrid>
              <a:tr h="349726">
                <a:tc>
                  <a:txBody>
                    <a:bodyPr/>
                    <a:lstStyle>
                      <a:lvl1pPr marL="0" algn="l" defTabSz="914367" rtl="0" eaLnBrk="1" latinLnBrk="0" hangingPunct="1">
                        <a:defRPr sz="1765" b="1" kern="1200">
                          <a:solidFill>
                            <a:schemeClr val="lt1"/>
                          </a:solidFill>
                          <a:latin typeface="Segoe UI"/>
                        </a:defRPr>
                      </a:lvl1pPr>
                      <a:lvl2pPr marL="457183" algn="l" defTabSz="914367" rtl="0" eaLnBrk="1" latinLnBrk="0" hangingPunct="1">
                        <a:defRPr sz="1765" b="1" kern="1200">
                          <a:solidFill>
                            <a:schemeClr val="lt1"/>
                          </a:solidFill>
                          <a:latin typeface="Segoe UI"/>
                        </a:defRPr>
                      </a:lvl2pPr>
                      <a:lvl3pPr marL="914367" algn="l" defTabSz="914367" rtl="0" eaLnBrk="1" latinLnBrk="0" hangingPunct="1">
                        <a:defRPr sz="1765" b="1" kern="1200">
                          <a:solidFill>
                            <a:schemeClr val="lt1"/>
                          </a:solidFill>
                          <a:latin typeface="Segoe UI"/>
                        </a:defRPr>
                      </a:lvl3pPr>
                      <a:lvl4pPr marL="1371550" algn="l" defTabSz="914367" rtl="0" eaLnBrk="1" latinLnBrk="0" hangingPunct="1">
                        <a:defRPr sz="1765" b="1" kern="1200">
                          <a:solidFill>
                            <a:schemeClr val="lt1"/>
                          </a:solidFill>
                          <a:latin typeface="Segoe UI"/>
                        </a:defRPr>
                      </a:lvl4pPr>
                      <a:lvl5pPr marL="1828734" algn="l" defTabSz="914367" rtl="0" eaLnBrk="1" latinLnBrk="0" hangingPunct="1">
                        <a:defRPr sz="1765" b="1" kern="1200">
                          <a:solidFill>
                            <a:schemeClr val="lt1"/>
                          </a:solidFill>
                          <a:latin typeface="Segoe UI"/>
                        </a:defRPr>
                      </a:lvl5pPr>
                      <a:lvl6pPr marL="2285918" algn="l" defTabSz="914367" rtl="0" eaLnBrk="1" latinLnBrk="0" hangingPunct="1">
                        <a:defRPr sz="1765" b="1" kern="1200">
                          <a:solidFill>
                            <a:schemeClr val="lt1"/>
                          </a:solidFill>
                          <a:latin typeface="Segoe UI"/>
                        </a:defRPr>
                      </a:lvl6pPr>
                      <a:lvl7pPr marL="2743101" algn="l" defTabSz="914367" rtl="0" eaLnBrk="1" latinLnBrk="0" hangingPunct="1">
                        <a:defRPr sz="1765" b="1" kern="1200">
                          <a:solidFill>
                            <a:schemeClr val="lt1"/>
                          </a:solidFill>
                          <a:latin typeface="Segoe UI"/>
                        </a:defRPr>
                      </a:lvl7pPr>
                      <a:lvl8pPr marL="3200284" algn="l" defTabSz="914367" rtl="0" eaLnBrk="1" latinLnBrk="0" hangingPunct="1">
                        <a:defRPr sz="1765" b="1" kern="1200">
                          <a:solidFill>
                            <a:schemeClr val="lt1"/>
                          </a:solidFill>
                          <a:latin typeface="Segoe UI"/>
                        </a:defRPr>
                      </a:lvl8pPr>
                      <a:lvl9pPr marL="3657469" algn="l" defTabSz="914367" rtl="0" eaLnBrk="1" latinLnBrk="0" hangingPunct="1">
                        <a:defRPr sz="1765" b="1" kern="1200">
                          <a:solidFill>
                            <a:schemeClr val="lt1"/>
                          </a:solidFill>
                          <a:latin typeface="Segoe UI"/>
                        </a:defRPr>
                      </a:lvl9pPr>
                    </a:lstStyle>
                    <a:p>
                      <a:r>
                        <a:rPr lang="en-US" sz="2000" b="0" dirty="0" smtClean="0">
                          <a:solidFill>
                            <a:schemeClr val="bg2"/>
                          </a:solidFill>
                          <a:latin typeface="+mn-lt"/>
                        </a:rPr>
                        <a:t>But I still need to…</a:t>
                      </a:r>
                      <a:endParaRPr lang="en-US" sz="2000" b="0" dirty="0">
                        <a:solidFill>
                          <a:schemeClr val="bg2"/>
                        </a:solidFill>
                        <a:latin typeface="+mn-lt"/>
                      </a:endParaRPr>
                    </a:p>
                  </a:txBody>
                  <a:tcPr marL="113590" marR="113590" marT="34973" marB="3497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BCF2"/>
                    </a:solidFill>
                  </a:tcPr>
                </a:tc>
                <a:tc>
                  <a:txBody>
                    <a:bodyPr/>
                    <a:lstStyle>
                      <a:lvl1pPr marL="0" algn="l" defTabSz="914367" rtl="0" eaLnBrk="1" latinLnBrk="0" hangingPunct="1">
                        <a:defRPr sz="1765" b="1" kern="1200">
                          <a:solidFill>
                            <a:schemeClr val="lt1"/>
                          </a:solidFill>
                          <a:latin typeface="Segoe UI"/>
                        </a:defRPr>
                      </a:lvl1pPr>
                      <a:lvl2pPr marL="457183" algn="l" defTabSz="914367" rtl="0" eaLnBrk="1" latinLnBrk="0" hangingPunct="1">
                        <a:defRPr sz="1765" b="1" kern="1200">
                          <a:solidFill>
                            <a:schemeClr val="lt1"/>
                          </a:solidFill>
                          <a:latin typeface="Segoe UI"/>
                        </a:defRPr>
                      </a:lvl2pPr>
                      <a:lvl3pPr marL="914367" algn="l" defTabSz="914367" rtl="0" eaLnBrk="1" latinLnBrk="0" hangingPunct="1">
                        <a:defRPr sz="1765" b="1" kern="1200">
                          <a:solidFill>
                            <a:schemeClr val="lt1"/>
                          </a:solidFill>
                          <a:latin typeface="Segoe UI"/>
                        </a:defRPr>
                      </a:lvl3pPr>
                      <a:lvl4pPr marL="1371550" algn="l" defTabSz="914367" rtl="0" eaLnBrk="1" latinLnBrk="0" hangingPunct="1">
                        <a:defRPr sz="1765" b="1" kern="1200">
                          <a:solidFill>
                            <a:schemeClr val="lt1"/>
                          </a:solidFill>
                          <a:latin typeface="Segoe UI"/>
                        </a:defRPr>
                      </a:lvl4pPr>
                      <a:lvl5pPr marL="1828734" algn="l" defTabSz="914367" rtl="0" eaLnBrk="1" latinLnBrk="0" hangingPunct="1">
                        <a:defRPr sz="1765" b="1" kern="1200">
                          <a:solidFill>
                            <a:schemeClr val="lt1"/>
                          </a:solidFill>
                          <a:latin typeface="Segoe UI"/>
                        </a:defRPr>
                      </a:lvl5pPr>
                      <a:lvl6pPr marL="2285918" algn="l" defTabSz="914367" rtl="0" eaLnBrk="1" latinLnBrk="0" hangingPunct="1">
                        <a:defRPr sz="1765" b="1" kern="1200">
                          <a:solidFill>
                            <a:schemeClr val="lt1"/>
                          </a:solidFill>
                          <a:latin typeface="Segoe UI"/>
                        </a:defRPr>
                      </a:lvl6pPr>
                      <a:lvl7pPr marL="2743101" algn="l" defTabSz="914367" rtl="0" eaLnBrk="1" latinLnBrk="0" hangingPunct="1">
                        <a:defRPr sz="1765" b="1" kern="1200">
                          <a:solidFill>
                            <a:schemeClr val="lt1"/>
                          </a:solidFill>
                          <a:latin typeface="Segoe UI"/>
                        </a:defRPr>
                      </a:lvl7pPr>
                      <a:lvl8pPr marL="3200284" algn="l" defTabSz="914367" rtl="0" eaLnBrk="1" latinLnBrk="0" hangingPunct="1">
                        <a:defRPr sz="1765" b="1" kern="1200">
                          <a:solidFill>
                            <a:schemeClr val="lt1"/>
                          </a:solidFill>
                          <a:latin typeface="Segoe UI"/>
                        </a:defRPr>
                      </a:lvl8pPr>
                      <a:lvl9pPr marL="3657469" algn="l" defTabSz="914367" rtl="0" eaLnBrk="1" latinLnBrk="0" hangingPunct="1">
                        <a:defRPr sz="1765" b="1" kern="1200">
                          <a:solidFill>
                            <a:schemeClr val="lt1"/>
                          </a:solidFill>
                          <a:latin typeface="Segoe UI"/>
                        </a:defRPr>
                      </a:lvl9pPr>
                    </a:lstStyle>
                    <a:p>
                      <a:pPr algn="ctr"/>
                      <a:r>
                        <a:rPr lang="en-US" sz="2000" b="0" dirty="0" smtClean="0">
                          <a:solidFill>
                            <a:schemeClr val="bg2"/>
                          </a:solidFill>
                          <a:latin typeface="+mn-lt"/>
                        </a:rPr>
                        <a:t>Continue</a:t>
                      </a:r>
                      <a:r>
                        <a:rPr lang="en-US" sz="2000" b="0" baseline="0" dirty="0" smtClean="0">
                          <a:solidFill>
                            <a:schemeClr val="bg2"/>
                          </a:solidFill>
                          <a:latin typeface="+mn-lt"/>
                        </a:rPr>
                        <a:t> </a:t>
                      </a:r>
                      <a:r>
                        <a:rPr lang="en-US" sz="2000" b="0" dirty="0" smtClean="0">
                          <a:solidFill>
                            <a:schemeClr val="bg2"/>
                          </a:solidFill>
                          <a:latin typeface="+mn-lt"/>
                        </a:rPr>
                        <a:t>Using….</a:t>
                      </a:r>
                      <a:endParaRPr lang="en-US" sz="2000" b="0" dirty="0">
                        <a:solidFill>
                          <a:schemeClr val="bg2"/>
                        </a:solidFill>
                        <a:latin typeface="+mn-lt"/>
                      </a:endParaRPr>
                    </a:p>
                  </a:txBody>
                  <a:tcPr marL="113590" marR="113590" marT="34973" marB="3497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BCF2"/>
                    </a:solidFill>
                  </a:tcPr>
                </a:tc>
                <a:extLst>
                  <a:ext uri="{0D108BD9-81ED-4DB2-BD59-A6C34878D82A}">
                    <a16:rowId xmlns="" xmlns:a16="http://schemas.microsoft.com/office/drawing/2014/main" val="10000"/>
                  </a:ext>
                </a:extLst>
              </a:tr>
              <a:tr h="287553">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r>
                        <a:rPr lang="en-US" sz="1600" dirty="0" smtClean="0">
                          <a:solidFill>
                            <a:schemeClr val="bg2"/>
                          </a:solidFill>
                          <a:latin typeface="+mn-lt"/>
                        </a:rPr>
                        <a:t>organize</a:t>
                      </a:r>
                      <a:r>
                        <a:rPr lang="en-US" sz="1600" baseline="0" dirty="0" smtClean="0">
                          <a:solidFill>
                            <a:schemeClr val="bg2"/>
                          </a:solidFill>
                          <a:latin typeface="+mn-lt"/>
                        </a:rPr>
                        <a:t> </a:t>
                      </a:r>
                      <a:r>
                        <a:rPr lang="en-US" sz="1600" dirty="0" smtClean="0">
                          <a:solidFill>
                            <a:schemeClr val="bg2"/>
                          </a:solidFill>
                          <a:latin typeface="+mn-lt"/>
                        </a:rPr>
                        <a:t>data in a hierarchy</a:t>
                      </a:r>
                      <a:r>
                        <a:rPr lang="en-US" sz="1600" baseline="0" dirty="0" smtClean="0">
                          <a:solidFill>
                            <a:schemeClr val="bg2"/>
                          </a:solidFill>
                          <a:latin typeface="+mn-lt"/>
                        </a:rPr>
                        <a:t> layout</a:t>
                      </a:r>
                      <a:endParaRPr lang="en-US" sz="1600" dirty="0">
                        <a:solidFill>
                          <a:schemeClr val="bg2"/>
                        </a:solidFill>
                        <a:latin typeface="+mn-lt"/>
                      </a:endParaRPr>
                    </a:p>
                  </a:txBody>
                  <a:tcPr marL="113590" marR="113590" marT="34973" marB="3497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BCF2">
                        <a:tint val="40000"/>
                      </a:srgbClr>
                    </a:solidFill>
                  </a:tcPr>
                </a:tc>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pPr algn="l"/>
                      <a:r>
                        <a:rPr lang="en-US" sz="1600" baseline="0" dirty="0" smtClean="0">
                          <a:solidFill>
                            <a:schemeClr val="bg2"/>
                          </a:solidFill>
                          <a:latin typeface="+mn-lt"/>
                        </a:rPr>
                        <a:t>Public Folders</a:t>
                      </a:r>
                      <a:endParaRPr lang="en-US" sz="1600" dirty="0">
                        <a:solidFill>
                          <a:schemeClr val="bg2"/>
                        </a:solidFill>
                        <a:latin typeface="+mn-lt"/>
                      </a:endParaRPr>
                    </a:p>
                  </a:txBody>
                  <a:tcPr marL="113590" marR="113590" marT="34973" marB="3497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BCF2">
                        <a:tint val="40000"/>
                      </a:srgbClr>
                    </a:solidFill>
                  </a:tcPr>
                </a:tc>
                <a:extLst>
                  <a:ext uri="{0D108BD9-81ED-4DB2-BD59-A6C34878D82A}">
                    <a16:rowId xmlns="" xmlns:a16="http://schemas.microsoft.com/office/drawing/2014/main" val="10001"/>
                  </a:ext>
                </a:extLst>
              </a:tr>
              <a:tr h="288963">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r>
                        <a:rPr lang="en-US" sz="1600" dirty="0" smtClean="0">
                          <a:solidFill>
                            <a:schemeClr val="bg2"/>
                          </a:solidFill>
                          <a:latin typeface="+mn-lt"/>
                        </a:rPr>
                        <a:t>allow</a:t>
                      </a:r>
                      <a:r>
                        <a:rPr lang="en-US" sz="1600" baseline="0" dirty="0" smtClean="0">
                          <a:solidFill>
                            <a:schemeClr val="bg2"/>
                          </a:solidFill>
                          <a:latin typeface="+mn-lt"/>
                        </a:rPr>
                        <a:t> users to have d</a:t>
                      </a:r>
                      <a:r>
                        <a:rPr lang="en-US" sz="1600" dirty="0" smtClean="0">
                          <a:solidFill>
                            <a:schemeClr val="bg2"/>
                          </a:solidFill>
                          <a:latin typeface="+mn-lt"/>
                        </a:rPr>
                        <a:t>irect</a:t>
                      </a:r>
                      <a:r>
                        <a:rPr lang="en-US" sz="1600" baseline="0" dirty="0" smtClean="0">
                          <a:solidFill>
                            <a:schemeClr val="bg2"/>
                          </a:solidFill>
                          <a:latin typeface="+mn-lt"/>
                        </a:rPr>
                        <a:t> SharePoint document access via Outlook 2013</a:t>
                      </a:r>
                      <a:endParaRPr lang="en-US" sz="1600" dirty="0">
                        <a:solidFill>
                          <a:schemeClr val="bg2"/>
                        </a:solidFill>
                        <a:latin typeface="+mn-lt"/>
                      </a:endParaRPr>
                    </a:p>
                  </a:txBody>
                  <a:tcPr marL="113590" marR="113590" marT="34973" marB="3497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BCF2">
                        <a:tint val="20000"/>
                      </a:srgbClr>
                    </a:solidFill>
                  </a:tcPr>
                </a:tc>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pPr algn="l"/>
                      <a:r>
                        <a:rPr lang="en-US" sz="1600" dirty="0" smtClean="0">
                          <a:solidFill>
                            <a:schemeClr val="bg2"/>
                          </a:solidFill>
                          <a:latin typeface="+mn-lt"/>
                        </a:rPr>
                        <a:t>Site Mailboxes</a:t>
                      </a:r>
                      <a:endParaRPr lang="en-US" sz="1600" dirty="0">
                        <a:solidFill>
                          <a:schemeClr val="bg2"/>
                        </a:solidFill>
                        <a:latin typeface="+mn-lt"/>
                      </a:endParaRPr>
                    </a:p>
                  </a:txBody>
                  <a:tcPr marL="113590" marR="113590" marT="34973" marB="3497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BCF2">
                        <a:tint val="20000"/>
                      </a:srgbClr>
                    </a:solidFill>
                  </a:tcPr>
                </a:tc>
                <a:extLst>
                  <a:ext uri="{0D108BD9-81ED-4DB2-BD59-A6C34878D82A}">
                    <a16:rowId xmlns="" xmlns:a16="http://schemas.microsoft.com/office/drawing/2014/main" val="10008"/>
                  </a:ext>
                </a:extLst>
              </a:tr>
              <a:tr h="288963">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r>
                        <a:rPr lang="en-US" sz="1600" dirty="0" smtClean="0">
                          <a:solidFill>
                            <a:schemeClr val="bg2"/>
                          </a:solidFill>
                          <a:latin typeface="+mn-lt"/>
                        </a:rPr>
                        <a:t>allow users</a:t>
                      </a:r>
                      <a:r>
                        <a:rPr lang="en-US" sz="1600" baseline="0" dirty="0" smtClean="0">
                          <a:solidFill>
                            <a:schemeClr val="bg2"/>
                          </a:solidFill>
                          <a:latin typeface="+mn-lt"/>
                        </a:rPr>
                        <a:t> to send messages on</a:t>
                      </a:r>
                      <a:r>
                        <a:rPr lang="en-US" sz="1600" dirty="0" smtClean="0">
                          <a:solidFill>
                            <a:schemeClr val="bg2"/>
                          </a:solidFill>
                          <a:latin typeface="+mn-lt"/>
                        </a:rPr>
                        <a:t> behalf of a</a:t>
                      </a:r>
                      <a:r>
                        <a:rPr lang="en-US" sz="1600" baseline="0" dirty="0" smtClean="0">
                          <a:solidFill>
                            <a:schemeClr val="bg2"/>
                          </a:solidFill>
                          <a:latin typeface="+mn-lt"/>
                        </a:rPr>
                        <a:t> group identity</a:t>
                      </a:r>
                      <a:endParaRPr lang="en-US" sz="1600" dirty="0">
                        <a:solidFill>
                          <a:schemeClr val="bg2"/>
                        </a:solidFill>
                        <a:latin typeface="+mn-lt"/>
                      </a:endParaRPr>
                    </a:p>
                  </a:txBody>
                  <a:tcPr marL="113590" marR="113590" marT="34973" marB="3497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BCF2">
                        <a:tint val="40000"/>
                      </a:srgbClr>
                    </a:solidFill>
                  </a:tcPr>
                </a:tc>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pPr algn="l"/>
                      <a:r>
                        <a:rPr lang="en-US" sz="1600" dirty="0" smtClean="0">
                          <a:solidFill>
                            <a:schemeClr val="bg2"/>
                          </a:solidFill>
                          <a:latin typeface="+mn-lt"/>
                        </a:rPr>
                        <a:t>Shared Mailboxes</a:t>
                      </a:r>
                      <a:endParaRPr lang="en-US" sz="1600" dirty="0">
                        <a:solidFill>
                          <a:schemeClr val="bg2"/>
                        </a:solidFill>
                        <a:latin typeface="+mn-lt"/>
                      </a:endParaRPr>
                    </a:p>
                  </a:txBody>
                  <a:tcPr marL="113590" marR="113590" marT="34973" marB="3497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BCF2">
                        <a:tint val="40000"/>
                      </a:srgbClr>
                    </a:solidFill>
                  </a:tcPr>
                </a:tc>
                <a:extLst>
                  <a:ext uri="{0D108BD9-81ED-4DB2-BD59-A6C34878D82A}">
                    <a16:rowId xmlns="" xmlns:a16="http://schemas.microsoft.com/office/drawing/2014/main" val="10009"/>
                  </a:ext>
                </a:extLst>
              </a:tr>
              <a:tr h="324506">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r>
                        <a:rPr lang="en-US" sz="1600" dirty="0" smtClean="0">
                          <a:solidFill>
                            <a:schemeClr val="bg2"/>
                          </a:solidFill>
                          <a:latin typeface="+mn-lt"/>
                        </a:rPr>
                        <a:t>share</a:t>
                      </a:r>
                      <a:r>
                        <a:rPr lang="en-US" sz="1600" baseline="0" dirty="0" smtClean="0">
                          <a:solidFill>
                            <a:schemeClr val="bg2"/>
                          </a:solidFill>
                          <a:latin typeface="+mn-lt"/>
                        </a:rPr>
                        <a:t> communications with large groups(&gt;300) or nested groups</a:t>
                      </a:r>
                      <a:endParaRPr lang="en-US" sz="1600" dirty="0">
                        <a:solidFill>
                          <a:schemeClr val="bg2"/>
                        </a:solidFill>
                        <a:latin typeface="+mn-lt"/>
                      </a:endParaRPr>
                    </a:p>
                  </a:txBody>
                  <a:tcPr marL="113590" marR="113590" marT="34973" marB="3497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BCF2">
                        <a:tint val="20000"/>
                      </a:srgbClr>
                    </a:solidFill>
                  </a:tcPr>
                </a:tc>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pPr algn="l"/>
                      <a:r>
                        <a:rPr lang="en-US" sz="1600" dirty="0" smtClean="0">
                          <a:solidFill>
                            <a:schemeClr val="bg2"/>
                          </a:solidFill>
                          <a:latin typeface="+mn-lt"/>
                        </a:rPr>
                        <a:t>Distribution</a:t>
                      </a:r>
                      <a:r>
                        <a:rPr lang="en-US" sz="1600" baseline="0" dirty="0" smtClean="0">
                          <a:solidFill>
                            <a:schemeClr val="bg2"/>
                          </a:solidFill>
                          <a:latin typeface="+mn-lt"/>
                        </a:rPr>
                        <a:t> Groups *</a:t>
                      </a:r>
                      <a:endParaRPr lang="en-US" sz="1600" dirty="0">
                        <a:solidFill>
                          <a:schemeClr val="bg2"/>
                        </a:solidFill>
                        <a:latin typeface="+mn-lt"/>
                      </a:endParaRPr>
                    </a:p>
                  </a:txBody>
                  <a:tcPr marL="113590" marR="113590" marT="34973" marB="3497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BCF2">
                        <a:tint val="20000"/>
                      </a:srgbClr>
                    </a:solidFill>
                  </a:tcPr>
                </a:tc>
                <a:extLst>
                  <a:ext uri="{0D108BD9-81ED-4DB2-BD59-A6C34878D82A}">
                    <a16:rowId xmlns="" xmlns:a16="http://schemas.microsoft.com/office/drawing/2014/main" val="10011"/>
                  </a:ext>
                </a:extLst>
              </a:tr>
              <a:tr h="287553">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r>
                        <a:rPr lang="en-US" sz="1600" baseline="0" dirty="0" smtClean="0">
                          <a:solidFill>
                            <a:schemeClr val="bg2"/>
                          </a:solidFill>
                          <a:latin typeface="+mn-lt"/>
                        </a:rPr>
                        <a:t>moderate group conversations</a:t>
                      </a:r>
                      <a:endParaRPr lang="en-US" sz="1600" dirty="0">
                        <a:solidFill>
                          <a:schemeClr val="bg2"/>
                        </a:solidFill>
                        <a:latin typeface="+mn-lt"/>
                      </a:endParaRPr>
                    </a:p>
                  </a:txBody>
                  <a:tcPr marL="113590" marR="113590" marT="34973" marB="3497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BCF2">
                        <a:tint val="40000"/>
                      </a:srgbClr>
                    </a:solidFill>
                  </a:tcPr>
                </a:tc>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pPr algn="l"/>
                      <a:r>
                        <a:rPr lang="en-US" sz="1600" dirty="0" smtClean="0">
                          <a:solidFill>
                            <a:schemeClr val="bg2"/>
                          </a:solidFill>
                          <a:latin typeface="+mn-lt"/>
                        </a:rPr>
                        <a:t>Distribution</a:t>
                      </a:r>
                      <a:r>
                        <a:rPr lang="en-US" sz="1600" baseline="0" dirty="0" smtClean="0">
                          <a:solidFill>
                            <a:schemeClr val="bg2"/>
                          </a:solidFill>
                          <a:latin typeface="+mn-lt"/>
                        </a:rPr>
                        <a:t> Groups</a:t>
                      </a:r>
                      <a:endParaRPr lang="en-US" sz="1600" dirty="0">
                        <a:solidFill>
                          <a:schemeClr val="bg2"/>
                        </a:solidFill>
                        <a:latin typeface="+mn-lt"/>
                      </a:endParaRPr>
                    </a:p>
                  </a:txBody>
                  <a:tcPr marL="113590" marR="113590" marT="34973" marB="3497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BCF2">
                        <a:tint val="40000"/>
                      </a:srgbClr>
                    </a:solidFill>
                  </a:tcPr>
                </a:tc>
                <a:extLst>
                  <a:ext uri="{0D108BD9-81ED-4DB2-BD59-A6C34878D82A}">
                    <a16:rowId xmlns="" xmlns:a16="http://schemas.microsoft.com/office/drawing/2014/main" val="1663109502"/>
                  </a:ext>
                </a:extLst>
              </a:tr>
              <a:tr h="287553">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r>
                        <a:rPr lang="en-US" sz="1600" dirty="0" smtClean="0">
                          <a:solidFill>
                            <a:schemeClr val="bg2"/>
                          </a:solidFill>
                          <a:latin typeface="+mn-lt"/>
                        </a:rPr>
                        <a:t>business process workflow customizations on your site</a:t>
                      </a:r>
                    </a:p>
                  </a:txBody>
                  <a:tcPr marL="113590" marR="113590" marT="34973" marB="3497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BCF2">
                        <a:tint val="20000"/>
                      </a:srgbClr>
                    </a:solidFill>
                  </a:tcPr>
                </a:tc>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pPr algn="l"/>
                      <a:r>
                        <a:rPr lang="en-US" sz="1600" dirty="0" smtClean="0">
                          <a:solidFill>
                            <a:schemeClr val="bg2"/>
                          </a:solidFill>
                          <a:latin typeface="+mn-lt"/>
                        </a:rPr>
                        <a:t>Team Site</a:t>
                      </a:r>
                      <a:endParaRPr lang="en-US" sz="1600" dirty="0">
                        <a:solidFill>
                          <a:schemeClr val="bg2"/>
                        </a:solidFill>
                        <a:latin typeface="+mn-lt"/>
                      </a:endParaRPr>
                    </a:p>
                  </a:txBody>
                  <a:tcPr marL="113590" marR="113590" marT="34973" marB="3497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BCF2">
                        <a:tint val="20000"/>
                      </a:srgbClr>
                    </a:solidFill>
                  </a:tcPr>
                </a:tc>
                <a:extLst>
                  <a:ext uri="{0D108BD9-81ED-4DB2-BD59-A6C34878D82A}">
                    <a16:rowId xmlns="" xmlns:a16="http://schemas.microsoft.com/office/drawing/2014/main" val="10006"/>
                  </a:ext>
                </a:extLst>
              </a:tr>
            </a:tbl>
          </a:graphicData>
        </a:graphic>
      </p:graphicFrame>
      <p:graphicFrame>
        <p:nvGraphicFramePr>
          <p:cNvPr id="12" name="Content Placeholder 5"/>
          <p:cNvGraphicFramePr>
            <a:graphicFrameLocks/>
          </p:cNvGraphicFramePr>
          <p:nvPr>
            <p:extLst/>
          </p:nvPr>
        </p:nvGraphicFramePr>
        <p:xfrm>
          <a:off x="428774" y="1668462"/>
          <a:ext cx="9599463" cy="2571248"/>
        </p:xfrm>
        <a:graphic>
          <a:graphicData uri="http://schemas.openxmlformats.org/drawingml/2006/table">
            <a:tbl>
              <a:tblPr firstRow="1" bandRow="1"/>
              <a:tblGrid>
                <a:gridCol w="6957562">
                  <a:extLst>
                    <a:ext uri="{9D8B030D-6E8A-4147-A177-3AD203B41FA5}">
                      <a16:colId xmlns="" xmlns:a16="http://schemas.microsoft.com/office/drawing/2014/main" val="20000"/>
                    </a:ext>
                  </a:extLst>
                </a:gridCol>
                <a:gridCol w="2641901">
                  <a:extLst>
                    <a:ext uri="{9D8B030D-6E8A-4147-A177-3AD203B41FA5}">
                      <a16:colId xmlns="" xmlns:a16="http://schemas.microsoft.com/office/drawing/2014/main" val="20001"/>
                    </a:ext>
                  </a:extLst>
                </a:gridCol>
              </a:tblGrid>
              <a:tr h="349726">
                <a:tc>
                  <a:txBody>
                    <a:bodyPr/>
                    <a:lstStyle>
                      <a:lvl1pPr marL="0" algn="l" defTabSz="914367" rtl="0" eaLnBrk="1" latinLnBrk="0" hangingPunct="1">
                        <a:defRPr sz="1765" b="1" kern="1200">
                          <a:solidFill>
                            <a:schemeClr val="lt1"/>
                          </a:solidFill>
                          <a:latin typeface="Segoe UI"/>
                        </a:defRPr>
                      </a:lvl1pPr>
                      <a:lvl2pPr marL="457183" algn="l" defTabSz="914367" rtl="0" eaLnBrk="1" latinLnBrk="0" hangingPunct="1">
                        <a:defRPr sz="1765" b="1" kern="1200">
                          <a:solidFill>
                            <a:schemeClr val="lt1"/>
                          </a:solidFill>
                          <a:latin typeface="Segoe UI"/>
                        </a:defRPr>
                      </a:lvl2pPr>
                      <a:lvl3pPr marL="914367" algn="l" defTabSz="914367" rtl="0" eaLnBrk="1" latinLnBrk="0" hangingPunct="1">
                        <a:defRPr sz="1765" b="1" kern="1200">
                          <a:solidFill>
                            <a:schemeClr val="lt1"/>
                          </a:solidFill>
                          <a:latin typeface="Segoe UI"/>
                        </a:defRPr>
                      </a:lvl3pPr>
                      <a:lvl4pPr marL="1371550" algn="l" defTabSz="914367" rtl="0" eaLnBrk="1" latinLnBrk="0" hangingPunct="1">
                        <a:defRPr sz="1765" b="1" kern="1200">
                          <a:solidFill>
                            <a:schemeClr val="lt1"/>
                          </a:solidFill>
                          <a:latin typeface="Segoe UI"/>
                        </a:defRPr>
                      </a:lvl4pPr>
                      <a:lvl5pPr marL="1828734" algn="l" defTabSz="914367" rtl="0" eaLnBrk="1" latinLnBrk="0" hangingPunct="1">
                        <a:defRPr sz="1765" b="1" kern="1200">
                          <a:solidFill>
                            <a:schemeClr val="lt1"/>
                          </a:solidFill>
                          <a:latin typeface="Segoe UI"/>
                        </a:defRPr>
                      </a:lvl5pPr>
                      <a:lvl6pPr marL="2285918" algn="l" defTabSz="914367" rtl="0" eaLnBrk="1" latinLnBrk="0" hangingPunct="1">
                        <a:defRPr sz="1765" b="1" kern="1200">
                          <a:solidFill>
                            <a:schemeClr val="lt1"/>
                          </a:solidFill>
                          <a:latin typeface="Segoe UI"/>
                        </a:defRPr>
                      </a:lvl6pPr>
                      <a:lvl7pPr marL="2743101" algn="l" defTabSz="914367" rtl="0" eaLnBrk="1" latinLnBrk="0" hangingPunct="1">
                        <a:defRPr sz="1765" b="1" kern="1200">
                          <a:solidFill>
                            <a:schemeClr val="lt1"/>
                          </a:solidFill>
                          <a:latin typeface="Segoe UI"/>
                        </a:defRPr>
                      </a:lvl7pPr>
                      <a:lvl8pPr marL="3200284" algn="l" defTabSz="914367" rtl="0" eaLnBrk="1" latinLnBrk="0" hangingPunct="1">
                        <a:defRPr sz="1765" b="1" kern="1200">
                          <a:solidFill>
                            <a:schemeClr val="lt1"/>
                          </a:solidFill>
                          <a:latin typeface="Segoe UI"/>
                        </a:defRPr>
                      </a:lvl8pPr>
                      <a:lvl9pPr marL="3657469" algn="l" defTabSz="914367" rtl="0" eaLnBrk="1" latinLnBrk="0" hangingPunct="1">
                        <a:defRPr sz="1765" b="1" kern="1200">
                          <a:solidFill>
                            <a:schemeClr val="lt1"/>
                          </a:solidFill>
                          <a:latin typeface="Segoe UI"/>
                        </a:defRPr>
                      </a:lvl9pPr>
                    </a:lstStyle>
                    <a:p>
                      <a:r>
                        <a:rPr lang="en-US" sz="2000" b="0" dirty="0" smtClean="0">
                          <a:solidFill>
                            <a:schemeClr val="bg2"/>
                          </a:solidFill>
                          <a:latin typeface="+mn-lt"/>
                        </a:rPr>
                        <a:t>If you’re looking  for a solution to provide…</a:t>
                      </a:r>
                      <a:endParaRPr lang="en-US" sz="2000" b="0" dirty="0">
                        <a:solidFill>
                          <a:schemeClr val="bg2"/>
                        </a:solidFill>
                        <a:latin typeface="+mn-lt"/>
                      </a:endParaRPr>
                    </a:p>
                  </a:txBody>
                  <a:tcPr marL="75687" marR="75687" marT="34973" marB="3497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72C6"/>
                    </a:solidFill>
                  </a:tcPr>
                </a:tc>
                <a:tc>
                  <a:txBody>
                    <a:bodyPr/>
                    <a:lstStyle>
                      <a:lvl1pPr marL="0" algn="l" defTabSz="914367" rtl="0" eaLnBrk="1" latinLnBrk="0" hangingPunct="1">
                        <a:defRPr sz="1765" b="1" kern="1200">
                          <a:solidFill>
                            <a:schemeClr val="lt1"/>
                          </a:solidFill>
                          <a:latin typeface="Segoe UI"/>
                        </a:defRPr>
                      </a:lvl1pPr>
                      <a:lvl2pPr marL="457183" algn="l" defTabSz="914367" rtl="0" eaLnBrk="1" latinLnBrk="0" hangingPunct="1">
                        <a:defRPr sz="1765" b="1" kern="1200">
                          <a:solidFill>
                            <a:schemeClr val="lt1"/>
                          </a:solidFill>
                          <a:latin typeface="Segoe UI"/>
                        </a:defRPr>
                      </a:lvl2pPr>
                      <a:lvl3pPr marL="914367" algn="l" defTabSz="914367" rtl="0" eaLnBrk="1" latinLnBrk="0" hangingPunct="1">
                        <a:defRPr sz="1765" b="1" kern="1200">
                          <a:solidFill>
                            <a:schemeClr val="lt1"/>
                          </a:solidFill>
                          <a:latin typeface="Segoe UI"/>
                        </a:defRPr>
                      </a:lvl3pPr>
                      <a:lvl4pPr marL="1371550" algn="l" defTabSz="914367" rtl="0" eaLnBrk="1" latinLnBrk="0" hangingPunct="1">
                        <a:defRPr sz="1765" b="1" kern="1200">
                          <a:solidFill>
                            <a:schemeClr val="lt1"/>
                          </a:solidFill>
                          <a:latin typeface="Segoe UI"/>
                        </a:defRPr>
                      </a:lvl4pPr>
                      <a:lvl5pPr marL="1828734" algn="l" defTabSz="914367" rtl="0" eaLnBrk="1" latinLnBrk="0" hangingPunct="1">
                        <a:defRPr sz="1765" b="1" kern="1200">
                          <a:solidFill>
                            <a:schemeClr val="lt1"/>
                          </a:solidFill>
                          <a:latin typeface="Segoe UI"/>
                        </a:defRPr>
                      </a:lvl5pPr>
                      <a:lvl6pPr marL="2285918" algn="l" defTabSz="914367" rtl="0" eaLnBrk="1" latinLnBrk="0" hangingPunct="1">
                        <a:defRPr sz="1765" b="1" kern="1200">
                          <a:solidFill>
                            <a:schemeClr val="lt1"/>
                          </a:solidFill>
                          <a:latin typeface="Segoe UI"/>
                        </a:defRPr>
                      </a:lvl6pPr>
                      <a:lvl7pPr marL="2743101" algn="l" defTabSz="914367" rtl="0" eaLnBrk="1" latinLnBrk="0" hangingPunct="1">
                        <a:defRPr sz="1765" b="1" kern="1200">
                          <a:solidFill>
                            <a:schemeClr val="lt1"/>
                          </a:solidFill>
                          <a:latin typeface="Segoe UI"/>
                        </a:defRPr>
                      </a:lvl7pPr>
                      <a:lvl8pPr marL="3200284" algn="l" defTabSz="914367" rtl="0" eaLnBrk="1" latinLnBrk="0" hangingPunct="1">
                        <a:defRPr sz="1765" b="1" kern="1200">
                          <a:solidFill>
                            <a:schemeClr val="lt1"/>
                          </a:solidFill>
                          <a:latin typeface="Segoe UI"/>
                        </a:defRPr>
                      </a:lvl8pPr>
                      <a:lvl9pPr marL="3657469" algn="l" defTabSz="914367" rtl="0" eaLnBrk="1" latinLnBrk="0" hangingPunct="1">
                        <a:defRPr sz="1765" b="1" kern="1200">
                          <a:solidFill>
                            <a:schemeClr val="lt1"/>
                          </a:solidFill>
                          <a:latin typeface="Segoe UI"/>
                        </a:defRPr>
                      </a:lvl9pPr>
                    </a:lstStyle>
                    <a:p>
                      <a:pPr algn="ctr"/>
                      <a:r>
                        <a:rPr lang="en-US" sz="2000" b="0" dirty="0" smtClean="0">
                          <a:solidFill>
                            <a:schemeClr val="bg2"/>
                          </a:solidFill>
                          <a:latin typeface="+mn-lt"/>
                        </a:rPr>
                        <a:t>Start</a:t>
                      </a:r>
                      <a:r>
                        <a:rPr lang="en-US" sz="2000" b="0" baseline="0" dirty="0" smtClean="0">
                          <a:solidFill>
                            <a:schemeClr val="bg2"/>
                          </a:solidFill>
                          <a:latin typeface="+mn-lt"/>
                        </a:rPr>
                        <a:t> </a:t>
                      </a:r>
                      <a:r>
                        <a:rPr lang="en-US" sz="2000" b="0" dirty="0" smtClean="0">
                          <a:solidFill>
                            <a:schemeClr val="bg2"/>
                          </a:solidFill>
                          <a:latin typeface="+mn-lt"/>
                        </a:rPr>
                        <a:t>Using….</a:t>
                      </a:r>
                      <a:endParaRPr lang="en-US" sz="2000" b="0" dirty="0">
                        <a:solidFill>
                          <a:schemeClr val="bg2"/>
                        </a:solidFill>
                        <a:latin typeface="+mn-lt"/>
                      </a:endParaRPr>
                    </a:p>
                  </a:txBody>
                  <a:tcPr marL="75687" marR="75687" marT="34973" marB="34973">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72C6"/>
                    </a:solidFill>
                  </a:tcPr>
                </a:tc>
                <a:extLst>
                  <a:ext uri="{0D108BD9-81ED-4DB2-BD59-A6C34878D82A}">
                    <a16:rowId xmlns="" xmlns:a16="http://schemas.microsoft.com/office/drawing/2014/main" val="10000"/>
                  </a:ext>
                </a:extLst>
              </a:tr>
              <a:tr h="287553">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pPr marL="0" indent="0">
                        <a:buFont typeface="Arial" panose="020B0604020202020204" pitchFamily="34" charset="0"/>
                        <a:buNone/>
                      </a:pPr>
                      <a:r>
                        <a:rPr lang="en-US" sz="1600" dirty="0" smtClean="0">
                          <a:solidFill>
                            <a:schemeClr val="bg2"/>
                          </a:solidFill>
                          <a:latin typeface="+mn-lt"/>
                        </a:rPr>
                        <a:t>social intranet capabilities</a:t>
                      </a:r>
                    </a:p>
                  </a:txBody>
                  <a:tcPr marL="75687" marR="75687" marT="34973" marB="3497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72C6">
                        <a:tint val="40000"/>
                      </a:srgbClr>
                    </a:solidFill>
                  </a:tcPr>
                </a:tc>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pPr algn="l"/>
                      <a:r>
                        <a:rPr lang="en-US" sz="1600" dirty="0" smtClean="0">
                          <a:solidFill>
                            <a:schemeClr val="bg2"/>
                          </a:solidFill>
                          <a:latin typeface="+mn-lt"/>
                        </a:rPr>
                        <a:t>Yammer</a:t>
                      </a:r>
                      <a:endParaRPr lang="en-US" sz="1600" dirty="0">
                        <a:solidFill>
                          <a:schemeClr val="bg2"/>
                        </a:solidFill>
                        <a:latin typeface="+mn-lt"/>
                      </a:endParaRPr>
                    </a:p>
                  </a:txBody>
                  <a:tcPr marL="75687" marR="75687" marT="34973" marB="34973">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72C6">
                        <a:tint val="40000"/>
                      </a:srgbClr>
                    </a:solidFill>
                  </a:tcPr>
                </a:tc>
                <a:extLst>
                  <a:ext uri="{0D108BD9-81ED-4DB2-BD59-A6C34878D82A}">
                    <a16:rowId xmlns="" xmlns:a16="http://schemas.microsoft.com/office/drawing/2014/main" val="10001"/>
                  </a:ext>
                </a:extLst>
              </a:tr>
              <a:tr h="287553">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pPr marL="0" indent="0">
                        <a:buFont typeface="Arial" panose="020B0604020202020204" pitchFamily="34" charset="0"/>
                        <a:buNone/>
                      </a:pPr>
                      <a:r>
                        <a:rPr lang="en-US" sz="1600" baseline="0" dirty="0" smtClean="0">
                          <a:solidFill>
                            <a:schemeClr val="bg2"/>
                          </a:solidFill>
                          <a:latin typeface="+mn-lt"/>
                        </a:rPr>
                        <a:t>external collaboration</a:t>
                      </a:r>
                    </a:p>
                  </a:txBody>
                  <a:tcPr marL="75687" marR="75687" marT="34973" marB="3497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2C6">
                        <a:tint val="20000"/>
                      </a:srgbClr>
                    </a:solidFill>
                  </a:tcPr>
                </a:tc>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pPr algn="l"/>
                      <a:r>
                        <a:rPr lang="en-US" sz="1600" dirty="0" smtClean="0">
                          <a:solidFill>
                            <a:schemeClr val="bg2"/>
                          </a:solidFill>
                          <a:latin typeface="+mn-lt"/>
                        </a:rPr>
                        <a:t>Yammer</a:t>
                      </a:r>
                      <a:endParaRPr lang="en-US" sz="1600" dirty="0">
                        <a:solidFill>
                          <a:schemeClr val="bg2"/>
                        </a:solidFill>
                        <a:latin typeface="+mn-lt"/>
                      </a:endParaRPr>
                    </a:p>
                  </a:txBody>
                  <a:tcPr marL="75687" marR="75687" marT="34973" marB="3497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2C6">
                        <a:tint val="20000"/>
                      </a:srgbClr>
                    </a:solidFill>
                  </a:tcPr>
                </a:tc>
                <a:extLst>
                  <a:ext uri="{0D108BD9-81ED-4DB2-BD59-A6C34878D82A}">
                    <a16:rowId xmlns="" xmlns:a16="http://schemas.microsoft.com/office/drawing/2014/main" val="10002"/>
                  </a:ext>
                </a:extLst>
              </a:tr>
              <a:tr h="287553">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pPr marL="0" indent="0">
                        <a:buFont typeface="Arial" panose="020B0604020202020204" pitchFamily="34" charset="0"/>
                        <a:buNone/>
                      </a:pPr>
                      <a:r>
                        <a:rPr lang="en-US" sz="1600" dirty="0" smtClean="0">
                          <a:solidFill>
                            <a:schemeClr val="bg2"/>
                          </a:solidFill>
                          <a:latin typeface="+mn-lt"/>
                        </a:rPr>
                        <a:t>unstructured collaboration (e.g.,</a:t>
                      </a:r>
                      <a:r>
                        <a:rPr lang="en-US" sz="1600" baseline="0" dirty="0" smtClean="0">
                          <a:solidFill>
                            <a:schemeClr val="bg2"/>
                          </a:solidFill>
                          <a:latin typeface="+mn-lt"/>
                        </a:rPr>
                        <a:t> ideation, feedback)</a:t>
                      </a:r>
                    </a:p>
                  </a:txBody>
                  <a:tcPr marL="75687" marR="75687" marT="34973" marB="3497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2C6">
                        <a:tint val="40000"/>
                      </a:srgbClr>
                    </a:solidFill>
                  </a:tcPr>
                </a:tc>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pPr algn="l"/>
                      <a:r>
                        <a:rPr lang="en-US" sz="1600" dirty="0" smtClean="0">
                          <a:solidFill>
                            <a:schemeClr val="bg2"/>
                          </a:solidFill>
                          <a:latin typeface="+mn-lt"/>
                        </a:rPr>
                        <a:t>Yammer</a:t>
                      </a:r>
                      <a:endParaRPr lang="en-US" sz="1600" dirty="0">
                        <a:solidFill>
                          <a:schemeClr val="bg2"/>
                        </a:solidFill>
                        <a:latin typeface="+mn-lt"/>
                      </a:endParaRPr>
                    </a:p>
                  </a:txBody>
                  <a:tcPr marL="75687" marR="75687" marT="34973" marB="3497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2C6">
                        <a:tint val="40000"/>
                      </a:srgbClr>
                    </a:solidFill>
                  </a:tcPr>
                </a:tc>
                <a:extLst>
                  <a:ext uri="{0D108BD9-81ED-4DB2-BD59-A6C34878D82A}">
                    <a16:rowId xmlns="" xmlns:a16="http://schemas.microsoft.com/office/drawing/2014/main" val="10007"/>
                  </a:ext>
                </a:extLst>
              </a:tr>
              <a:tr h="287553">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pPr marL="0" indent="0">
                        <a:buFont typeface="Arial" panose="020B0604020202020204" pitchFamily="34" charset="0"/>
                        <a:buNone/>
                      </a:pPr>
                      <a:r>
                        <a:rPr lang="en-US" sz="1600" dirty="0" smtClean="0">
                          <a:solidFill>
                            <a:schemeClr val="bg2"/>
                          </a:solidFill>
                          <a:latin typeface="+mn-lt"/>
                        </a:rPr>
                        <a:t>employee</a:t>
                      </a:r>
                      <a:r>
                        <a:rPr lang="en-US" sz="1600" baseline="0" dirty="0" smtClean="0">
                          <a:solidFill>
                            <a:schemeClr val="bg2"/>
                          </a:solidFill>
                          <a:latin typeface="+mn-lt"/>
                        </a:rPr>
                        <a:t> engagement (e.g., c</a:t>
                      </a:r>
                      <a:r>
                        <a:rPr lang="en-US" sz="1600" dirty="0" smtClean="0">
                          <a:solidFill>
                            <a:schemeClr val="bg2"/>
                          </a:solidFill>
                          <a:latin typeface="+mn-lt"/>
                        </a:rPr>
                        <a:t>ommunities</a:t>
                      </a:r>
                      <a:r>
                        <a:rPr lang="en-US" sz="1600" baseline="0" dirty="0" smtClean="0">
                          <a:solidFill>
                            <a:schemeClr val="bg2"/>
                          </a:solidFill>
                          <a:latin typeface="+mn-lt"/>
                        </a:rPr>
                        <a:t> of interest, recognition)</a:t>
                      </a:r>
                      <a:endParaRPr lang="en-US" sz="1600" dirty="0">
                        <a:solidFill>
                          <a:schemeClr val="bg2"/>
                        </a:solidFill>
                        <a:latin typeface="+mn-lt"/>
                      </a:endParaRPr>
                    </a:p>
                  </a:txBody>
                  <a:tcPr marL="75687" marR="75687" marT="34973" marB="3497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2C6">
                        <a:tint val="20000"/>
                      </a:srgbClr>
                    </a:solidFill>
                  </a:tcPr>
                </a:tc>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pPr algn="l"/>
                      <a:r>
                        <a:rPr lang="en-US" sz="1600" dirty="0" smtClean="0">
                          <a:solidFill>
                            <a:schemeClr val="bg2"/>
                          </a:solidFill>
                          <a:latin typeface="+mn-lt"/>
                        </a:rPr>
                        <a:t>Yammer</a:t>
                      </a:r>
                      <a:endParaRPr lang="en-US" sz="1600" dirty="0">
                        <a:solidFill>
                          <a:schemeClr val="bg2"/>
                        </a:solidFill>
                        <a:latin typeface="+mn-lt"/>
                      </a:endParaRPr>
                    </a:p>
                  </a:txBody>
                  <a:tcPr marL="75687" marR="75687" marT="34973" marB="3497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2C6">
                        <a:tint val="20000"/>
                      </a:srgbClr>
                    </a:solidFill>
                  </a:tcPr>
                </a:tc>
                <a:extLst>
                  <a:ext uri="{0D108BD9-81ED-4DB2-BD59-A6C34878D82A}">
                    <a16:rowId xmlns="" xmlns:a16="http://schemas.microsoft.com/office/drawing/2014/main" val="10008"/>
                  </a:ext>
                </a:extLst>
              </a:tr>
              <a:tr h="287553">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pPr marL="0" indent="0">
                        <a:buFont typeface="Arial" panose="020B0604020202020204" pitchFamily="34" charset="0"/>
                        <a:buNone/>
                      </a:pPr>
                      <a:r>
                        <a:rPr lang="en-US" sz="1600" dirty="0" smtClean="0">
                          <a:solidFill>
                            <a:schemeClr val="bg2"/>
                          </a:solidFill>
                          <a:latin typeface="+mn-lt"/>
                        </a:rPr>
                        <a:t>team</a:t>
                      </a:r>
                      <a:r>
                        <a:rPr lang="en-US" sz="1600" baseline="0" dirty="0" smtClean="0">
                          <a:solidFill>
                            <a:schemeClr val="bg2"/>
                          </a:solidFill>
                          <a:latin typeface="+mn-lt"/>
                        </a:rPr>
                        <a:t> collaboration</a:t>
                      </a:r>
                    </a:p>
                  </a:txBody>
                  <a:tcPr marL="75687" marR="75687" marT="34973" marB="3497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2C6">
                        <a:tint val="40000"/>
                      </a:srgbClr>
                    </a:solidFill>
                  </a:tcPr>
                </a:tc>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pPr algn="l"/>
                      <a:r>
                        <a:rPr lang="en-US" sz="1600" baseline="0" dirty="0" smtClean="0">
                          <a:solidFill>
                            <a:schemeClr val="bg2"/>
                          </a:solidFill>
                          <a:latin typeface="+mn-lt"/>
                        </a:rPr>
                        <a:t>Groups</a:t>
                      </a:r>
                      <a:endParaRPr lang="en-US" sz="1600" dirty="0">
                        <a:solidFill>
                          <a:schemeClr val="bg2"/>
                        </a:solidFill>
                        <a:latin typeface="+mn-lt"/>
                      </a:endParaRPr>
                    </a:p>
                  </a:txBody>
                  <a:tcPr marL="75687" marR="75687" marT="34973" marB="3497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2C6">
                        <a:tint val="40000"/>
                      </a:srgbClr>
                    </a:solidFill>
                  </a:tcPr>
                </a:tc>
                <a:extLst>
                  <a:ext uri="{0D108BD9-81ED-4DB2-BD59-A6C34878D82A}">
                    <a16:rowId xmlns="" xmlns:a16="http://schemas.microsoft.com/office/drawing/2014/main" val="10009"/>
                  </a:ext>
                </a:extLst>
              </a:tr>
              <a:tr h="287553">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pPr marL="0" indent="0">
                        <a:buFont typeface="Arial" panose="020B0604020202020204" pitchFamily="34" charset="0"/>
                        <a:buNone/>
                      </a:pPr>
                      <a:r>
                        <a:rPr lang="en-US" sz="1600" baseline="0" dirty="0" smtClean="0">
                          <a:solidFill>
                            <a:schemeClr val="bg2"/>
                          </a:solidFill>
                          <a:latin typeface="+mn-lt"/>
                        </a:rPr>
                        <a:t>structured project collaboration (e.g., deliverables, meetings, milestones)</a:t>
                      </a:r>
                    </a:p>
                  </a:txBody>
                  <a:tcPr marL="75687" marR="75687" marT="34973" marB="3497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2C6">
                        <a:tint val="20000"/>
                      </a:srgbClr>
                    </a:solidFill>
                  </a:tcPr>
                </a:tc>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pPr algn="l"/>
                      <a:r>
                        <a:rPr lang="en-US" sz="1600" baseline="0" dirty="0" smtClean="0">
                          <a:solidFill>
                            <a:schemeClr val="bg2"/>
                          </a:solidFill>
                          <a:latin typeface="+mn-lt"/>
                        </a:rPr>
                        <a:t>Groups</a:t>
                      </a:r>
                      <a:endParaRPr lang="en-US" sz="1600" dirty="0">
                        <a:solidFill>
                          <a:schemeClr val="bg2"/>
                        </a:solidFill>
                        <a:latin typeface="+mn-lt"/>
                      </a:endParaRPr>
                    </a:p>
                  </a:txBody>
                  <a:tcPr marL="75687" marR="75687" marT="34973" marB="3497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2C6">
                        <a:tint val="20000"/>
                      </a:srgbClr>
                    </a:solidFill>
                  </a:tcPr>
                </a:tc>
                <a:extLst>
                  <a:ext uri="{0D108BD9-81ED-4DB2-BD59-A6C34878D82A}">
                    <a16:rowId xmlns="" xmlns:a16="http://schemas.microsoft.com/office/drawing/2014/main" val="10010"/>
                  </a:ext>
                </a:extLst>
              </a:tr>
              <a:tr h="287553">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pPr marL="0" indent="0">
                        <a:buFont typeface="Arial" panose="020B0604020202020204" pitchFamily="34" charset="0"/>
                        <a:buNone/>
                      </a:pPr>
                      <a:r>
                        <a:rPr lang="en-US" sz="1600" baseline="0" dirty="0" smtClean="0">
                          <a:solidFill>
                            <a:schemeClr val="bg2"/>
                          </a:solidFill>
                          <a:latin typeface="+mn-lt"/>
                        </a:rPr>
                        <a:t>file creation, collaboration, and storage</a:t>
                      </a:r>
                      <a:endParaRPr lang="en-US" sz="1600" dirty="0">
                        <a:solidFill>
                          <a:schemeClr val="bg2"/>
                        </a:solidFill>
                        <a:latin typeface="+mn-lt"/>
                      </a:endParaRPr>
                    </a:p>
                  </a:txBody>
                  <a:tcPr marL="75687" marR="75687" marT="34973" marB="3497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2C6">
                        <a:tint val="40000"/>
                      </a:srgbClr>
                    </a:solidFill>
                  </a:tcPr>
                </a:tc>
                <a:tc>
                  <a:txBody>
                    <a:bodyPr/>
                    <a:lstStyle>
                      <a:lvl1pPr marL="0" algn="l" defTabSz="914367" rtl="0" eaLnBrk="1" latinLnBrk="0" hangingPunct="1">
                        <a:defRPr sz="1765" kern="1200">
                          <a:solidFill>
                            <a:schemeClr val="dk1"/>
                          </a:solidFill>
                          <a:latin typeface="Segoe UI"/>
                        </a:defRPr>
                      </a:lvl1pPr>
                      <a:lvl2pPr marL="457183" algn="l" defTabSz="914367" rtl="0" eaLnBrk="1" latinLnBrk="0" hangingPunct="1">
                        <a:defRPr sz="1765" kern="1200">
                          <a:solidFill>
                            <a:schemeClr val="dk1"/>
                          </a:solidFill>
                          <a:latin typeface="Segoe UI"/>
                        </a:defRPr>
                      </a:lvl2pPr>
                      <a:lvl3pPr marL="914367" algn="l" defTabSz="914367" rtl="0" eaLnBrk="1" latinLnBrk="0" hangingPunct="1">
                        <a:defRPr sz="1765" kern="1200">
                          <a:solidFill>
                            <a:schemeClr val="dk1"/>
                          </a:solidFill>
                          <a:latin typeface="Segoe UI"/>
                        </a:defRPr>
                      </a:lvl3pPr>
                      <a:lvl4pPr marL="1371550" algn="l" defTabSz="914367" rtl="0" eaLnBrk="1" latinLnBrk="0" hangingPunct="1">
                        <a:defRPr sz="1765" kern="1200">
                          <a:solidFill>
                            <a:schemeClr val="dk1"/>
                          </a:solidFill>
                          <a:latin typeface="Segoe UI"/>
                        </a:defRPr>
                      </a:lvl4pPr>
                      <a:lvl5pPr marL="1828734" algn="l" defTabSz="914367" rtl="0" eaLnBrk="1" latinLnBrk="0" hangingPunct="1">
                        <a:defRPr sz="1765" kern="1200">
                          <a:solidFill>
                            <a:schemeClr val="dk1"/>
                          </a:solidFill>
                          <a:latin typeface="Segoe UI"/>
                        </a:defRPr>
                      </a:lvl5pPr>
                      <a:lvl6pPr marL="2285918" algn="l" defTabSz="914367" rtl="0" eaLnBrk="1" latinLnBrk="0" hangingPunct="1">
                        <a:defRPr sz="1765" kern="1200">
                          <a:solidFill>
                            <a:schemeClr val="dk1"/>
                          </a:solidFill>
                          <a:latin typeface="Segoe UI"/>
                        </a:defRPr>
                      </a:lvl6pPr>
                      <a:lvl7pPr marL="2743101" algn="l" defTabSz="914367" rtl="0" eaLnBrk="1" latinLnBrk="0" hangingPunct="1">
                        <a:defRPr sz="1765" kern="1200">
                          <a:solidFill>
                            <a:schemeClr val="dk1"/>
                          </a:solidFill>
                          <a:latin typeface="Segoe UI"/>
                        </a:defRPr>
                      </a:lvl7pPr>
                      <a:lvl8pPr marL="3200284" algn="l" defTabSz="914367" rtl="0" eaLnBrk="1" latinLnBrk="0" hangingPunct="1">
                        <a:defRPr sz="1765" kern="1200">
                          <a:solidFill>
                            <a:schemeClr val="dk1"/>
                          </a:solidFill>
                          <a:latin typeface="Segoe UI"/>
                        </a:defRPr>
                      </a:lvl8pPr>
                      <a:lvl9pPr marL="3657469" algn="l" defTabSz="914367" rtl="0" eaLnBrk="1" latinLnBrk="0" hangingPunct="1">
                        <a:defRPr sz="1765" kern="1200">
                          <a:solidFill>
                            <a:schemeClr val="dk1"/>
                          </a:solidFill>
                          <a:latin typeface="Segoe UI"/>
                        </a:defRPr>
                      </a:lvl9pPr>
                    </a:lstStyle>
                    <a:p>
                      <a:pPr algn="l"/>
                      <a:r>
                        <a:rPr lang="en-US" sz="1600" baseline="0" dirty="0" smtClean="0">
                          <a:solidFill>
                            <a:schemeClr val="bg2"/>
                          </a:solidFill>
                          <a:latin typeface="+mn-lt"/>
                        </a:rPr>
                        <a:t>Groups</a:t>
                      </a:r>
                      <a:endParaRPr lang="en-US" sz="1600" dirty="0">
                        <a:solidFill>
                          <a:schemeClr val="bg2"/>
                        </a:solidFill>
                        <a:latin typeface="+mn-lt"/>
                      </a:endParaRPr>
                    </a:p>
                  </a:txBody>
                  <a:tcPr marL="75687" marR="75687" marT="34973" marB="34973">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72C6">
                        <a:tint val="40000"/>
                      </a:srgbClr>
                    </a:solidFill>
                  </a:tcPr>
                </a:tc>
                <a:extLst>
                  <a:ext uri="{0D108BD9-81ED-4DB2-BD59-A6C34878D82A}">
                    <a16:rowId xmlns="" xmlns:a16="http://schemas.microsoft.com/office/drawing/2014/main" val="10011"/>
                  </a:ext>
                </a:extLst>
              </a:tr>
            </a:tbl>
          </a:graphicData>
        </a:graphic>
      </p:graphicFrame>
    </p:spTree>
    <p:extLst>
      <p:ext uri="{BB962C8B-B14F-4D97-AF65-F5344CB8AC3E}">
        <p14:creationId xmlns:p14="http://schemas.microsoft.com/office/powerpoint/2010/main" val="373574924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Work like a network</a:t>
            </a:r>
            <a:endParaRPr lang="en-US" dirty="0"/>
          </a:p>
        </p:txBody>
      </p:sp>
    </p:spTree>
    <p:extLst>
      <p:ext uri="{BB962C8B-B14F-4D97-AF65-F5344CB8AC3E}">
        <p14:creationId xmlns:p14="http://schemas.microsoft.com/office/powerpoint/2010/main" val="3838098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90" name="Picture 3" descr="C:\Users\Annette.DUARTE\Downloads\18004197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651" t="25433" r="11315" b="4270"/>
          <a:stretch/>
        </p:blipFill>
        <p:spPr bwMode="auto">
          <a:xfrm>
            <a:off x="-1" y="9969"/>
            <a:ext cx="12436475" cy="6996427"/>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p:cNvSpPr/>
          <p:nvPr/>
        </p:nvSpPr>
        <p:spPr>
          <a:xfrm>
            <a:off x="3020" y="487"/>
            <a:ext cx="12188981" cy="3641542"/>
          </a:xfrm>
          <a:prstGeom prst="rect">
            <a:avLst/>
          </a:prstGeom>
          <a:gradFill flip="none" rotWithShape="1">
            <a:gsLst>
              <a:gs pos="99167">
                <a:srgbClr val="0072C6">
                  <a:lumMod val="50000"/>
                </a:srgbClr>
              </a:gs>
              <a:gs pos="88000">
                <a:srgbClr val="0072C6">
                  <a:lumMod val="75000"/>
                  <a:alpha val="83000"/>
                </a:srgbClr>
              </a:gs>
              <a:gs pos="41000">
                <a:srgbClr val="006FC1">
                  <a:alpha val="0"/>
                </a:srgbClr>
              </a:gs>
              <a:gs pos="0">
                <a:srgbClr val="0072C6">
                  <a:alpha val="0"/>
                </a:srgbClr>
              </a:gs>
            </a:gsLst>
            <a:lin ang="15600000" scaled="0"/>
            <a:tileRect/>
          </a:gradFill>
          <a:ln w="10795" cap="flat" cmpd="sng" algn="ctr">
            <a:noFill/>
            <a:prstDash val="solid"/>
          </a:ln>
          <a:effectLst/>
        </p:spPr>
        <p:txBody>
          <a:bodyPr rtlCol="0" anchor="ctr"/>
          <a:lstStyle/>
          <a:p>
            <a:pPr algn="ctr" defTabSz="914367">
              <a:defRPr/>
            </a:pPr>
            <a:endParaRPr lang="en-US" kern="0" dirty="0" smtClean="0">
              <a:solidFill>
                <a:srgbClr val="FFFFFF"/>
              </a:solidFill>
            </a:endParaRPr>
          </a:p>
        </p:txBody>
      </p:sp>
      <p:sp>
        <p:nvSpPr>
          <p:cNvPr id="93" name="Title 22"/>
          <p:cNvSpPr txBox="1">
            <a:spLocks/>
          </p:cNvSpPr>
          <p:nvPr/>
        </p:nvSpPr>
        <p:spPr>
          <a:xfrm>
            <a:off x="268928" y="291102"/>
            <a:ext cx="11655840"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411" b="0" kern="1200" cap="none" spc="-100"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smtClean="0">
                <a:solidFill>
                  <a:srgbClr val="FFFFFF"/>
                </a:solidFill>
              </a:rPr>
              <a:t>The world has become a giant network.</a:t>
            </a:r>
            <a:endParaRPr dirty="0">
              <a:solidFill>
                <a:srgbClr val="FFFFFF"/>
              </a:solidFill>
            </a:endParaRPr>
          </a:p>
        </p:txBody>
      </p:sp>
      <p:sp>
        <p:nvSpPr>
          <p:cNvPr id="94" name="Arc 93"/>
          <p:cNvSpPr/>
          <p:nvPr/>
        </p:nvSpPr>
        <p:spPr>
          <a:xfrm flipH="1">
            <a:off x="6210172" y="1184339"/>
            <a:ext cx="3801705" cy="4897747"/>
          </a:xfrm>
          <a:prstGeom prst="arc">
            <a:avLst>
              <a:gd name="adj1" fmla="val 14038482"/>
              <a:gd name="adj2" fmla="val 21184448"/>
            </a:avLst>
          </a:prstGeom>
          <a:noFill/>
          <a:ln w="15875" cap="flat" cmpd="sng" algn="ctr">
            <a:gradFill flip="none" rotWithShape="1">
              <a:gsLst>
                <a:gs pos="95000">
                  <a:srgbClr val="FFFFFF"/>
                </a:gs>
                <a:gs pos="5000">
                  <a:srgbClr val="FFFFFF"/>
                </a:gs>
                <a:gs pos="100000">
                  <a:srgbClr val="FFFFFF">
                    <a:alpha val="0"/>
                  </a:srgbClr>
                </a:gs>
                <a:gs pos="49000">
                  <a:srgbClr val="FFFFFF"/>
                </a:gs>
                <a:gs pos="2000">
                  <a:srgbClr val="FFFFFF">
                    <a:alpha val="0"/>
                  </a:srgbClr>
                </a:gs>
              </a:gsLst>
              <a:lin ang="10800000" scaled="1"/>
              <a:tileRect/>
            </a:gradFill>
            <a:prstDash val="solid"/>
          </a:ln>
          <a:effectLst/>
        </p:spPr>
        <p:txBody>
          <a:bodyPr rtlCol="0" anchor="ctr"/>
          <a:lstStyle/>
          <a:p>
            <a:pPr algn="ctr" defTabSz="914367">
              <a:defRPr/>
            </a:pPr>
            <a:endParaRPr lang="en-US" sz="1765" kern="0" smtClean="0">
              <a:solidFill>
                <a:srgbClr val="000000"/>
              </a:solidFill>
            </a:endParaRPr>
          </a:p>
        </p:txBody>
      </p:sp>
      <p:grpSp>
        <p:nvGrpSpPr>
          <p:cNvPr id="95" name="Group 94"/>
          <p:cNvGrpSpPr/>
          <p:nvPr/>
        </p:nvGrpSpPr>
        <p:grpSpPr>
          <a:xfrm>
            <a:off x="676817" y="2588508"/>
            <a:ext cx="241658" cy="241658"/>
            <a:chOff x="668354" y="2706017"/>
            <a:chExt cx="246504" cy="246504"/>
          </a:xfrm>
        </p:grpSpPr>
        <p:sp>
          <p:nvSpPr>
            <p:cNvPr id="96" name="Oval 95"/>
            <p:cNvSpPr/>
            <p:nvPr/>
          </p:nvSpPr>
          <p:spPr>
            <a:xfrm>
              <a:off x="668354" y="2706017"/>
              <a:ext cx="246504" cy="246504"/>
            </a:xfrm>
            <a:prstGeom prst="ellipse">
              <a:avLst/>
            </a:prstGeom>
            <a:solidFill>
              <a:srgbClr val="68217A">
                <a:alpha val="90980"/>
              </a:srgbClr>
            </a:solidFill>
            <a:ln w="10795" cap="flat" cmpd="sng" algn="ctr">
              <a:solidFill>
                <a:srgbClr val="FFFFFF">
                  <a:alpha val="99000"/>
                </a:srgbClr>
              </a:solidFill>
              <a:prstDash val="solid"/>
            </a:ln>
            <a:effectLst/>
          </p:spPr>
          <p:txBody>
            <a:bodyPr rtlCol="0" anchor="ctr"/>
            <a:lstStyle/>
            <a:p>
              <a:pPr algn="ctr" defTabSz="914367">
                <a:defRPr/>
              </a:pPr>
              <a:endParaRPr lang="en-US" kern="0" smtClean="0">
                <a:solidFill>
                  <a:srgbClr val="FFFFFF"/>
                </a:solidFill>
              </a:endParaRPr>
            </a:p>
          </p:txBody>
        </p:sp>
        <p:pic>
          <p:nvPicPr>
            <p:cNvPr id="9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7741" y="2753482"/>
              <a:ext cx="129765" cy="15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7" name="Group 106"/>
          <p:cNvGrpSpPr/>
          <p:nvPr/>
        </p:nvGrpSpPr>
        <p:grpSpPr>
          <a:xfrm>
            <a:off x="4211034" y="1682508"/>
            <a:ext cx="161639" cy="161639"/>
            <a:chOff x="4295474" y="1660664"/>
            <a:chExt cx="164880" cy="164880"/>
          </a:xfrm>
        </p:grpSpPr>
        <p:sp>
          <p:nvSpPr>
            <p:cNvPr id="110" name="Oval 109"/>
            <p:cNvSpPr/>
            <p:nvPr/>
          </p:nvSpPr>
          <p:spPr>
            <a:xfrm>
              <a:off x="4295474" y="1660664"/>
              <a:ext cx="164880" cy="164880"/>
            </a:xfrm>
            <a:prstGeom prst="ellipse">
              <a:avLst/>
            </a:prstGeom>
            <a:solidFill>
              <a:srgbClr val="008272">
                <a:alpha val="89804"/>
              </a:srgbClr>
            </a:solidFill>
            <a:ln w="12700" cap="flat" cmpd="sng" algn="ctr">
              <a:solidFill>
                <a:srgbClr val="FFFFFF">
                  <a:alpha val="99000"/>
                </a:srgbClr>
              </a:solidFill>
              <a:prstDash val="solid"/>
            </a:ln>
            <a:effectLst/>
          </p:spPr>
          <p:txBody>
            <a:bodyPr rtlCol="0" anchor="ctr"/>
            <a:lstStyle/>
            <a:p>
              <a:pPr algn="ctr" defTabSz="914367">
                <a:defRPr/>
              </a:pPr>
              <a:endParaRPr lang="en-US" kern="0" smtClean="0">
                <a:solidFill>
                  <a:srgbClr val="FFFFFF"/>
                </a:solidFill>
              </a:endParaRPr>
            </a:p>
          </p:txBody>
        </p:sp>
        <p:pic>
          <p:nvPicPr>
            <p:cNvPr id="112"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58043" y="1723233"/>
              <a:ext cx="61776" cy="6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3" name="Arc 112"/>
          <p:cNvSpPr/>
          <p:nvPr/>
        </p:nvSpPr>
        <p:spPr>
          <a:xfrm>
            <a:off x="1285236" y="4396209"/>
            <a:ext cx="2103796" cy="2954013"/>
          </a:xfrm>
          <a:prstGeom prst="arc">
            <a:avLst>
              <a:gd name="adj1" fmla="val 12901645"/>
              <a:gd name="adj2" fmla="val 215144"/>
            </a:avLst>
          </a:prstGeom>
          <a:noFill/>
          <a:ln w="25400" cap="flat" cmpd="sng" algn="ctr">
            <a:gradFill>
              <a:gsLst>
                <a:gs pos="100000">
                  <a:srgbClr val="FFFFFF">
                    <a:alpha val="0"/>
                  </a:srgbClr>
                </a:gs>
                <a:gs pos="95000">
                  <a:srgbClr val="FFFFFF"/>
                </a:gs>
                <a:gs pos="0">
                  <a:srgbClr val="FFFFFF">
                    <a:alpha val="0"/>
                  </a:srgbClr>
                </a:gs>
                <a:gs pos="5000">
                  <a:srgbClr val="FFFFFF">
                    <a:alpha val="68000"/>
                  </a:srgbClr>
                </a:gs>
              </a:gsLst>
              <a:lin ang="0" scaled="0"/>
            </a:gradFill>
            <a:prstDash val="solid"/>
          </a:ln>
          <a:effectLst/>
        </p:spPr>
        <p:txBody>
          <a:bodyPr rtlCol="0" anchor="ctr"/>
          <a:lstStyle/>
          <a:p>
            <a:pPr algn="ctr" defTabSz="914367">
              <a:defRPr/>
            </a:pPr>
            <a:endParaRPr lang="en-US" sz="1765" kern="0" smtClean="0">
              <a:solidFill>
                <a:srgbClr val="000000"/>
              </a:solidFill>
            </a:endParaRPr>
          </a:p>
        </p:txBody>
      </p:sp>
      <p:sp>
        <p:nvSpPr>
          <p:cNvPr id="114" name="Arc 113"/>
          <p:cNvSpPr/>
          <p:nvPr/>
        </p:nvSpPr>
        <p:spPr>
          <a:xfrm>
            <a:off x="-2926880" y="3186575"/>
            <a:ext cx="4287717" cy="4417322"/>
          </a:xfrm>
          <a:prstGeom prst="arc">
            <a:avLst>
              <a:gd name="adj1" fmla="val 17394305"/>
              <a:gd name="adj2" fmla="val 21176732"/>
            </a:avLst>
          </a:prstGeom>
          <a:noFill/>
          <a:ln w="25400" cap="flat" cmpd="sng" algn="ctr">
            <a:gradFill flip="none" rotWithShape="1">
              <a:gsLst>
                <a:gs pos="0">
                  <a:srgbClr val="FFFFFF">
                    <a:alpha val="0"/>
                  </a:srgbClr>
                </a:gs>
                <a:gs pos="27000">
                  <a:srgbClr val="FFFFFF"/>
                </a:gs>
                <a:gs pos="100000">
                  <a:srgbClr val="FFFFFF">
                    <a:alpha val="82000"/>
                  </a:srgbClr>
                </a:gs>
              </a:gsLst>
              <a:lin ang="10800000" scaled="1"/>
              <a:tileRect/>
            </a:gradFill>
            <a:prstDash val="solid"/>
          </a:ln>
          <a:effectLst/>
        </p:spPr>
        <p:txBody>
          <a:bodyPr rtlCol="0" anchor="ctr"/>
          <a:lstStyle/>
          <a:p>
            <a:pPr algn="ctr" defTabSz="914367">
              <a:defRPr/>
            </a:pPr>
            <a:endParaRPr lang="en-US" sz="1765" kern="0" smtClean="0">
              <a:solidFill>
                <a:srgbClr val="000000"/>
              </a:solidFill>
            </a:endParaRPr>
          </a:p>
        </p:txBody>
      </p:sp>
      <p:sp>
        <p:nvSpPr>
          <p:cNvPr id="115" name="Arc 114"/>
          <p:cNvSpPr/>
          <p:nvPr/>
        </p:nvSpPr>
        <p:spPr>
          <a:xfrm>
            <a:off x="-1371637" y="1339726"/>
            <a:ext cx="5270546" cy="4536124"/>
          </a:xfrm>
          <a:prstGeom prst="arc">
            <a:avLst>
              <a:gd name="adj1" fmla="val 13158776"/>
              <a:gd name="adj2" fmla="val 4959"/>
            </a:avLst>
          </a:prstGeom>
          <a:noFill/>
          <a:ln w="15875" cap="flat" cmpd="sng" algn="ctr">
            <a:gradFill flip="none" rotWithShape="1">
              <a:gsLst>
                <a:gs pos="100000">
                  <a:srgbClr val="FFFFFF">
                    <a:alpha val="0"/>
                  </a:srgbClr>
                </a:gs>
                <a:gs pos="3000">
                  <a:srgbClr val="FFFFFF"/>
                </a:gs>
              </a:gsLst>
              <a:lin ang="10800000" scaled="1"/>
              <a:tileRect/>
            </a:gradFill>
            <a:prstDash val="solid"/>
          </a:ln>
          <a:effectLst/>
        </p:spPr>
        <p:txBody>
          <a:bodyPr rtlCol="0" anchor="ctr"/>
          <a:lstStyle/>
          <a:p>
            <a:pPr algn="ctr" defTabSz="914367">
              <a:defRPr/>
            </a:pPr>
            <a:endParaRPr lang="en-US" sz="1765" kern="0" smtClean="0">
              <a:solidFill>
                <a:srgbClr val="000000"/>
              </a:solidFill>
            </a:endParaRPr>
          </a:p>
        </p:txBody>
      </p:sp>
      <p:sp>
        <p:nvSpPr>
          <p:cNvPr id="118" name="Arc 117"/>
          <p:cNvSpPr/>
          <p:nvPr/>
        </p:nvSpPr>
        <p:spPr>
          <a:xfrm flipH="1">
            <a:off x="3406503" y="3401472"/>
            <a:ext cx="711465" cy="3550043"/>
          </a:xfrm>
          <a:prstGeom prst="arc">
            <a:avLst>
              <a:gd name="adj1" fmla="val 15851218"/>
              <a:gd name="adj2" fmla="val 3961854"/>
            </a:avLst>
          </a:prstGeom>
          <a:noFill/>
          <a:ln w="25400" cap="flat" cmpd="sng" algn="ctr">
            <a:gradFill flip="none" rotWithShape="1">
              <a:gsLst>
                <a:gs pos="92000">
                  <a:srgbClr val="FFFFFF"/>
                </a:gs>
                <a:gs pos="9000">
                  <a:srgbClr val="FFFFFF"/>
                </a:gs>
                <a:gs pos="97000">
                  <a:srgbClr val="FFFFFF">
                    <a:alpha val="0"/>
                  </a:srgbClr>
                </a:gs>
                <a:gs pos="49000">
                  <a:srgbClr val="FFFFFF"/>
                </a:gs>
                <a:gs pos="3000">
                  <a:srgbClr val="FFFFFF">
                    <a:alpha val="0"/>
                  </a:srgbClr>
                </a:gs>
              </a:gsLst>
              <a:lin ang="2700000" scaled="1"/>
              <a:tileRect/>
            </a:gradFill>
            <a:prstDash val="solid"/>
          </a:ln>
          <a:effectLst/>
        </p:spPr>
        <p:txBody>
          <a:bodyPr rtlCol="0" anchor="ctr"/>
          <a:lstStyle/>
          <a:p>
            <a:pPr algn="ctr" defTabSz="914367">
              <a:defRPr/>
            </a:pPr>
            <a:endParaRPr lang="en-US" sz="1765" kern="0" smtClean="0">
              <a:solidFill>
                <a:srgbClr val="000000"/>
              </a:solidFill>
            </a:endParaRPr>
          </a:p>
        </p:txBody>
      </p:sp>
      <p:sp>
        <p:nvSpPr>
          <p:cNvPr id="120" name="Arc 119"/>
          <p:cNvSpPr/>
          <p:nvPr/>
        </p:nvSpPr>
        <p:spPr>
          <a:xfrm flipH="1">
            <a:off x="2980882" y="3305377"/>
            <a:ext cx="3736904" cy="5335348"/>
          </a:xfrm>
          <a:prstGeom prst="arc">
            <a:avLst>
              <a:gd name="adj1" fmla="val 10968324"/>
              <a:gd name="adj2" fmla="val 17456439"/>
            </a:avLst>
          </a:prstGeom>
          <a:noFill/>
          <a:ln w="25400" cap="flat" cmpd="sng" algn="ctr">
            <a:gradFill flip="none" rotWithShape="1">
              <a:gsLst>
                <a:gs pos="0">
                  <a:srgbClr val="FFFFFF">
                    <a:alpha val="11000"/>
                  </a:srgbClr>
                </a:gs>
                <a:gs pos="100000">
                  <a:srgbClr val="FFFFFF"/>
                </a:gs>
              </a:gsLst>
              <a:lin ang="10800000" scaled="1"/>
              <a:tileRect/>
            </a:gradFill>
            <a:prstDash val="solid"/>
          </a:ln>
          <a:effectLst/>
        </p:spPr>
        <p:txBody>
          <a:bodyPr rtlCol="0" anchor="ctr"/>
          <a:lstStyle/>
          <a:p>
            <a:pPr algn="ctr" defTabSz="914367">
              <a:defRPr/>
            </a:pPr>
            <a:endParaRPr lang="en-US" sz="1765" kern="0" smtClean="0">
              <a:solidFill>
                <a:srgbClr val="000000"/>
              </a:solidFill>
            </a:endParaRPr>
          </a:p>
        </p:txBody>
      </p:sp>
      <p:sp>
        <p:nvSpPr>
          <p:cNvPr id="121" name="Arc 120"/>
          <p:cNvSpPr/>
          <p:nvPr/>
        </p:nvSpPr>
        <p:spPr>
          <a:xfrm flipH="1">
            <a:off x="10767899" y="4083000"/>
            <a:ext cx="4309317" cy="2933316"/>
          </a:xfrm>
          <a:prstGeom prst="arc">
            <a:avLst>
              <a:gd name="adj1" fmla="val 17780596"/>
              <a:gd name="adj2" fmla="val 508301"/>
            </a:avLst>
          </a:prstGeom>
          <a:noFill/>
          <a:ln w="25400" cap="flat" cmpd="sng" algn="ctr">
            <a:gradFill flip="none" rotWithShape="1">
              <a:gsLst>
                <a:gs pos="97000">
                  <a:srgbClr val="FFFFFF"/>
                </a:gs>
                <a:gs pos="3000">
                  <a:srgbClr val="FFFFFF"/>
                </a:gs>
                <a:gs pos="100000">
                  <a:srgbClr val="FFFFFF">
                    <a:alpha val="0"/>
                  </a:srgbClr>
                </a:gs>
                <a:gs pos="49000">
                  <a:srgbClr val="FFFFFF"/>
                </a:gs>
                <a:gs pos="0">
                  <a:srgbClr val="FFFFFF">
                    <a:alpha val="0"/>
                  </a:srgbClr>
                </a:gs>
              </a:gsLst>
              <a:lin ang="10800000" scaled="1"/>
              <a:tileRect/>
            </a:gradFill>
            <a:prstDash val="solid"/>
          </a:ln>
          <a:effectLst/>
        </p:spPr>
        <p:txBody>
          <a:bodyPr rtlCol="0" anchor="ctr"/>
          <a:lstStyle/>
          <a:p>
            <a:pPr algn="ctr" defTabSz="914367">
              <a:defRPr/>
            </a:pPr>
            <a:endParaRPr lang="en-US" sz="1765" kern="0" smtClean="0">
              <a:solidFill>
                <a:srgbClr val="000000"/>
              </a:solidFill>
            </a:endParaRPr>
          </a:p>
        </p:txBody>
      </p:sp>
      <p:sp>
        <p:nvSpPr>
          <p:cNvPr id="123" name="Arc 122"/>
          <p:cNvSpPr/>
          <p:nvPr/>
        </p:nvSpPr>
        <p:spPr>
          <a:xfrm>
            <a:off x="6274975" y="2749424"/>
            <a:ext cx="908633" cy="851332"/>
          </a:xfrm>
          <a:prstGeom prst="arc">
            <a:avLst>
              <a:gd name="adj1" fmla="val 11836044"/>
              <a:gd name="adj2" fmla="val 20326249"/>
            </a:avLst>
          </a:prstGeom>
          <a:noFill/>
          <a:ln w="12700" cap="flat" cmpd="sng" algn="ctr">
            <a:gradFill flip="none" rotWithShape="1">
              <a:gsLst>
                <a:gs pos="95000">
                  <a:srgbClr val="FFFFFF">
                    <a:alpha val="26000"/>
                  </a:srgbClr>
                </a:gs>
                <a:gs pos="9000">
                  <a:srgbClr val="FFFFFF">
                    <a:alpha val="13000"/>
                  </a:srgbClr>
                </a:gs>
                <a:gs pos="100000">
                  <a:srgbClr val="FFFFFF">
                    <a:alpha val="0"/>
                  </a:srgbClr>
                </a:gs>
                <a:gs pos="49000">
                  <a:srgbClr val="FFFFFF">
                    <a:alpha val="82000"/>
                  </a:srgbClr>
                </a:gs>
                <a:gs pos="3000">
                  <a:srgbClr val="FFFFFF">
                    <a:alpha val="0"/>
                  </a:srgbClr>
                </a:gs>
              </a:gsLst>
              <a:lin ang="10800000" scaled="1"/>
              <a:tileRect/>
            </a:gradFill>
            <a:prstDash val="solid"/>
          </a:ln>
          <a:effectLst/>
        </p:spPr>
        <p:txBody>
          <a:bodyPr rtlCol="0" anchor="ctr"/>
          <a:lstStyle/>
          <a:p>
            <a:pPr algn="ctr" defTabSz="914367">
              <a:defRPr/>
            </a:pPr>
            <a:endParaRPr lang="en-US" sz="1765" kern="0" smtClean="0">
              <a:solidFill>
                <a:srgbClr val="000000"/>
              </a:solidFill>
            </a:endParaRPr>
          </a:p>
        </p:txBody>
      </p:sp>
      <p:sp>
        <p:nvSpPr>
          <p:cNvPr id="124" name="Arc 123"/>
          <p:cNvSpPr/>
          <p:nvPr/>
        </p:nvSpPr>
        <p:spPr>
          <a:xfrm flipH="1">
            <a:off x="583215" y="1349869"/>
            <a:ext cx="3369694" cy="5689912"/>
          </a:xfrm>
          <a:prstGeom prst="arc">
            <a:avLst>
              <a:gd name="adj1" fmla="val 12020966"/>
              <a:gd name="adj2" fmla="val 18781423"/>
            </a:avLst>
          </a:prstGeom>
          <a:noFill/>
          <a:ln w="15875" cap="flat" cmpd="sng" algn="ctr">
            <a:gradFill flip="none" rotWithShape="1">
              <a:gsLst>
                <a:gs pos="38000">
                  <a:srgbClr val="FFFFFF"/>
                </a:gs>
                <a:gs pos="0">
                  <a:srgbClr val="FFFFFF">
                    <a:alpha val="0"/>
                  </a:srgbClr>
                </a:gs>
              </a:gsLst>
              <a:lin ang="10800000" scaled="1"/>
              <a:tileRect/>
            </a:gradFill>
            <a:prstDash val="solid"/>
          </a:ln>
          <a:effectLst/>
        </p:spPr>
        <p:txBody>
          <a:bodyPr rtlCol="0" anchor="ctr"/>
          <a:lstStyle/>
          <a:p>
            <a:pPr algn="ctr" defTabSz="914367">
              <a:defRPr/>
            </a:pPr>
            <a:endParaRPr lang="en-US" sz="1765" kern="0" smtClean="0">
              <a:solidFill>
                <a:srgbClr val="000000"/>
              </a:solidFill>
            </a:endParaRPr>
          </a:p>
        </p:txBody>
      </p:sp>
      <p:sp>
        <p:nvSpPr>
          <p:cNvPr id="125" name="Arc 124"/>
          <p:cNvSpPr/>
          <p:nvPr/>
        </p:nvSpPr>
        <p:spPr>
          <a:xfrm>
            <a:off x="-1150101" y="1825738"/>
            <a:ext cx="1964824" cy="1630845"/>
          </a:xfrm>
          <a:prstGeom prst="arc">
            <a:avLst>
              <a:gd name="adj1" fmla="val 16715293"/>
              <a:gd name="adj2" fmla="val 21565217"/>
            </a:avLst>
          </a:prstGeom>
          <a:noFill/>
          <a:ln w="9525" cap="flat" cmpd="sng" algn="ctr">
            <a:gradFill flip="none" rotWithShape="1">
              <a:gsLst>
                <a:gs pos="95000">
                  <a:srgbClr val="FFFFFF"/>
                </a:gs>
                <a:gs pos="9000">
                  <a:srgbClr val="FFFFFF">
                    <a:alpha val="13000"/>
                  </a:srgbClr>
                </a:gs>
                <a:gs pos="100000">
                  <a:srgbClr val="FFFFFF">
                    <a:alpha val="0"/>
                  </a:srgbClr>
                </a:gs>
                <a:gs pos="49000">
                  <a:srgbClr val="FFFFFF">
                    <a:alpha val="42000"/>
                  </a:srgbClr>
                </a:gs>
                <a:gs pos="3000">
                  <a:srgbClr val="FFFFFF">
                    <a:alpha val="0"/>
                  </a:srgbClr>
                </a:gs>
              </a:gsLst>
              <a:lin ang="15000000" scaled="0"/>
              <a:tileRect/>
            </a:gradFill>
            <a:prstDash val="solid"/>
          </a:ln>
          <a:effectLst/>
        </p:spPr>
        <p:txBody>
          <a:bodyPr rtlCol="0" anchor="ctr"/>
          <a:lstStyle/>
          <a:p>
            <a:pPr algn="ctr" defTabSz="914367">
              <a:defRPr/>
            </a:pPr>
            <a:endParaRPr lang="en-US" sz="1765" kern="0" smtClean="0">
              <a:solidFill>
                <a:srgbClr val="000000"/>
              </a:solidFill>
            </a:endParaRPr>
          </a:p>
        </p:txBody>
      </p:sp>
      <p:sp>
        <p:nvSpPr>
          <p:cNvPr id="143" name="Arc 142"/>
          <p:cNvSpPr/>
          <p:nvPr/>
        </p:nvSpPr>
        <p:spPr>
          <a:xfrm flipH="1">
            <a:off x="3818475" y="1638274"/>
            <a:ext cx="2445698" cy="3344667"/>
          </a:xfrm>
          <a:prstGeom prst="arc">
            <a:avLst>
              <a:gd name="adj1" fmla="val 11682861"/>
              <a:gd name="adj2" fmla="val 18558841"/>
            </a:avLst>
          </a:prstGeom>
          <a:noFill/>
          <a:ln w="12700" cap="flat" cmpd="sng" algn="ctr">
            <a:gradFill flip="none" rotWithShape="1">
              <a:gsLst>
                <a:gs pos="95000">
                  <a:srgbClr val="FFFFFF"/>
                </a:gs>
                <a:gs pos="9000">
                  <a:srgbClr val="FFFFFF"/>
                </a:gs>
                <a:gs pos="100000">
                  <a:srgbClr val="FFFFFF">
                    <a:alpha val="0"/>
                  </a:srgbClr>
                </a:gs>
                <a:gs pos="49000">
                  <a:srgbClr val="FFFFFF"/>
                </a:gs>
                <a:gs pos="3000">
                  <a:srgbClr val="FFFFFF">
                    <a:alpha val="0"/>
                  </a:srgbClr>
                </a:gs>
              </a:gsLst>
              <a:lin ang="10800000" scaled="1"/>
              <a:tileRect/>
            </a:gradFill>
            <a:prstDash val="solid"/>
          </a:ln>
          <a:effectLst/>
        </p:spPr>
        <p:txBody>
          <a:bodyPr rtlCol="0" anchor="ctr"/>
          <a:lstStyle/>
          <a:p>
            <a:pPr algn="ctr" defTabSz="914367">
              <a:defRPr/>
            </a:pPr>
            <a:endParaRPr lang="en-US" sz="1765" kern="0" smtClean="0">
              <a:solidFill>
                <a:srgbClr val="000000"/>
              </a:solidFill>
            </a:endParaRPr>
          </a:p>
        </p:txBody>
      </p:sp>
      <p:sp>
        <p:nvSpPr>
          <p:cNvPr id="145" name="Arc 144"/>
          <p:cNvSpPr/>
          <p:nvPr/>
        </p:nvSpPr>
        <p:spPr>
          <a:xfrm>
            <a:off x="2343665" y="1795327"/>
            <a:ext cx="2084458" cy="3907717"/>
          </a:xfrm>
          <a:prstGeom prst="arc">
            <a:avLst>
              <a:gd name="adj1" fmla="val 10566361"/>
              <a:gd name="adj2" fmla="val 17677458"/>
            </a:avLst>
          </a:prstGeom>
          <a:noFill/>
          <a:ln w="12700" cap="flat" cmpd="sng" algn="ctr">
            <a:gradFill>
              <a:gsLst>
                <a:gs pos="100000">
                  <a:srgbClr val="FFFFFF">
                    <a:alpha val="0"/>
                  </a:srgbClr>
                </a:gs>
                <a:gs pos="95000">
                  <a:srgbClr val="FFFFFF"/>
                </a:gs>
                <a:gs pos="0">
                  <a:srgbClr val="FFFFFF">
                    <a:alpha val="0"/>
                  </a:srgbClr>
                </a:gs>
                <a:gs pos="4000">
                  <a:srgbClr val="FFFFFF">
                    <a:alpha val="68000"/>
                  </a:srgbClr>
                </a:gs>
              </a:gsLst>
              <a:lin ang="0" scaled="0"/>
            </a:gradFill>
            <a:prstDash val="solid"/>
          </a:ln>
          <a:effectLst/>
        </p:spPr>
        <p:txBody>
          <a:bodyPr rtlCol="0" anchor="ctr"/>
          <a:lstStyle/>
          <a:p>
            <a:pPr algn="ctr" defTabSz="914367">
              <a:defRPr/>
            </a:pPr>
            <a:endParaRPr lang="en-US" sz="1765" kern="0" smtClean="0">
              <a:solidFill>
                <a:srgbClr val="000000"/>
              </a:solidFill>
            </a:endParaRPr>
          </a:p>
        </p:txBody>
      </p:sp>
      <p:sp>
        <p:nvSpPr>
          <p:cNvPr id="149" name="Arc 148"/>
          <p:cNvSpPr/>
          <p:nvPr/>
        </p:nvSpPr>
        <p:spPr>
          <a:xfrm flipH="1">
            <a:off x="6976994" y="2225349"/>
            <a:ext cx="1404039" cy="4459663"/>
          </a:xfrm>
          <a:prstGeom prst="arc">
            <a:avLst>
              <a:gd name="adj1" fmla="val 8549833"/>
              <a:gd name="adj2" fmla="val 17440148"/>
            </a:avLst>
          </a:prstGeom>
          <a:noFill/>
          <a:ln w="15875" cap="flat" cmpd="sng" algn="ctr">
            <a:gradFill>
              <a:gsLst>
                <a:gs pos="0">
                  <a:srgbClr val="FFFFFF">
                    <a:alpha val="0"/>
                  </a:srgbClr>
                </a:gs>
                <a:gs pos="100000">
                  <a:srgbClr val="FFFFFF"/>
                </a:gs>
              </a:gsLst>
              <a:lin ang="12000000" scaled="0"/>
            </a:gradFill>
            <a:prstDash val="solid"/>
          </a:ln>
          <a:effectLst/>
        </p:spPr>
        <p:txBody>
          <a:bodyPr rtlCol="0" anchor="ctr"/>
          <a:lstStyle/>
          <a:p>
            <a:pPr algn="ctr" defTabSz="914367">
              <a:defRPr/>
            </a:pPr>
            <a:endParaRPr lang="en-US" sz="1765" kern="0" smtClean="0">
              <a:solidFill>
                <a:srgbClr val="000000"/>
              </a:solidFill>
            </a:endParaRPr>
          </a:p>
        </p:txBody>
      </p:sp>
      <p:sp>
        <p:nvSpPr>
          <p:cNvPr id="150" name="Arc 149"/>
          <p:cNvSpPr/>
          <p:nvPr/>
        </p:nvSpPr>
        <p:spPr>
          <a:xfrm>
            <a:off x="10746298" y="2657361"/>
            <a:ext cx="2926881" cy="6322748"/>
          </a:xfrm>
          <a:prstGeom prst="arc">
            <a:avLst>
              <a:gd name="adj1" fmla="val 11237950"/>
              <a:gd name="adj2" fmla="val 16230836"/>
            </a:avLst>
          </a:prstGeom>
          <a:noFill/>
          <a:ln w="28575" cap="flat" cmpd="sng" algn="ctr">
            <a:gradFill flip="none" rotWithShape="1">
              <a:gsLst>
                <a:gs pos="95000">
                  <a:srgbClr val="FFFFFF"/>
                </a:gs>
                <a:gs pos="2000">
                  <a:srgbClr val="FFFFFF"/>
                </a:gs>
                <a:gs pos="100000">
                  <a:srgbClr val="FFFFFF">
                    <a:alpha val="0"/>
                  </a:srgbClr>
                </a:gs>
                <a:gs pos="49000">
                  <a:srgbClr val="FFFFFF"/>
                </a:gs>
                <a:gs pos="0">
                  <a:srgbClr val="FFFFFF">
                    <a:alpha val="0"/>
                  </a:srgbClr>
                </a:gs>
              </a:gsLst>
              <a:lin ang="10800000" scaled="1"/>
              <a:tileRect/>
            </a:gradFill>
            <a:prstDash val="solid"/>
          </a:ln>
          <a:effectLst/>
        </p:spPr>
        <p:txBody>
          <a:bodyPr rtlCol="0" anchor="ctr"/>
          <a:lstStyle/>
          <a:p>
            <a:pPr algn="ctr" defTabSz="914367">
              <a:defRPr/>
            </a:pPr>
            <a:endParaRPr lang="en-US" sz="1765" kern="0" smtClean="0">
              <a:solidFill>
                <a:srgbClr val="000000"/>
              </a:solidFill>
            </a:endParaRPr>
          </a:p>
        </p:txBody>
      </p:sp>
      <p:sp>
        <p:nvSpPr>
          <p:cNvPr id="152" name="Arc 151"/>
          <p:cNvSpPr/>
          <p:nvPr/>
        </p:nvSpPr>
        <p:spPr>
          <a:xfrm>
            <a:off x="11091908" y="1264122"/>
            <a:ext cx="2084457" cy="4556750"/>
          </a:xfrm>
          <a:prstGeom prst="arc">
            <a:avLst>
              <a:gd name="adj1" fmla="val 14444288"/>
              <a:gd name="adj2" fmla="val 16439751"/>
            </a:avLst>
          </a:prstGeom>
          <a:noFill/>
          <a:ln w="15875" cap="flat" cmpd="sng" algn="ctr">
            <a:gradFill flip="none" rotWithShape="1">
              <a:gsLst>
                <a:gs pos="95000">
                  <a:srgbClr val="FFFFFF"/>
                </a:gs>
                <a:gs pos="9000">
                  <a:srgbClr val="FFFFFF"/>
                </a:gs>
                <a:gs pos="100000">
                  <a:srgbClr val="FFFFFF">
                    <a:alpha val="0"/>
                  </a:srgbClr>
                </a:gs>
                <a:gs pos="49000">
                  <a:srgbClr val="FFFFFF"/>
                </a:gs>
                <a:gs pos="3000">
                  <a:srgbClr val="FFFFFF">
                    <a:alpha val="0"/>
                  </a:srgbClr>
                </a:gs>
              </a:gsLst>
              <a:lin ang="10800000" scaled="1"/>
              <a:tileRect/>
            </a:gradFill>
            <a:prstDash val="solid"/>
          </a:ln>
          <a:effectLst/>
        </p:spPr>
        <p:txBody>
          <a:bodyPr rtlCol="0" anchor="ctr"/>
          <a:lstStyle/>
          <a:p>
            <a:pPr algn="ctr" defTabSz="914367">
              <a:defRPr/>
            </a:pPr>
            <a:endParaRPr lang="en-US" sz="1765" kern="0" smtClean="0">
              <a:solidFill>
                <a:srgbClr val="000000"/>
              </a:solidFill>
            </a:endParaRPr>
          </a:p>
        </p:txBody>
      </p:sp>
      <p:sp>
        <p:nvSpPr>
          <p:cNvPr id="153" name="Arc 152"/>
          <p:cNvSpPr/>
          <p:nvPr/>
        </p:nvSpPr>
        <p:spPr>
          <a:xfrm flipH="1">
            <a:off x="8953447" y="1534129"/>
            <a:ext cx="6285774" cy="4719730"/>
          </a:xfrm>
          <a:prstGeom prst="arc">
            <a:avLst>
              <a:gd name="adj1" fmla="val 15867753"/>
              <a:gd name="adj2" fmla="val 249046"/>
            </a:avLst>
          </a:prstGeom>
          <a:noFill/>
          <a:ln w="15875" cap="flat" cmpd="sng" algn="ctr">
            <a:gradFill flip="none" rotWithShape="1">
              <a:gsLst>
                <a:gs pos="88000">
                  <a:srgbClr val="FFFFFF"/>
                </a:gs>
                <a:gs pos="2000">
                  <a:srgbClr val="FFFFFF"/>
                </a:gs>
                <a:gs pos="97000">
                  <a:srgbClr val="FFFFFF">
                    <a:alpha val="0"/>
                  </a:srgbClr>
                </a:gs>
                <a:gs pos="49000">
                  <a:srgbClr val="FFFFFF"/>
                </a:gs>
                <a:gs pos="0">
                  <a:srgbClr val="FFFFFF">
                    <a:alpha val="0"/>
                  </a:srgbClr>
                </a:gs>
              </a:gsLst>
              <a:lin ang="10800000" scaled="1"/>
              <a:tileRect/>
            </a:gradFill>
            <a:prstDash val="solid"/>
          </a:ln>
          <a:effectLst/>
        </p:spPr>
        <p:txBody>
          <a:bodyPr rtlCol="0" anchor="ctr"/>
          <a:lstStyle/>
          <a:p>
            <a:pPr algn="ctr" defTabSz="914367">
              <a:defRPr/>
            </a:pPr>
            <a:endParaRPr lang="en-US" sz="1765" kern="0" smtClean="0">
              <a:solidFill>
                <a:srgbClr val="000000"/>
              </a:solidFill>
            </a:endParaRPr>
          </a:p>
        </p:txBody>
      </p:sp>
      <p:sp>
        <p:nvSpPr>
          <p:cNvPr id="154" name="Arc 153"/>
          <p:cNvSpPr/>
          <p:nvPr/>
        </p:nvSpPr>
        <p:spPr>
          <a:xfrm flipH="1">
            <a:off x="2282609" y="1152078"/>
            <a:ext cx="2113113" cy="2119818"/>
          </a:xfrm>
          <a:prstGeom prst="arc">
            <a:avLst>
              <a:gd name="adj1" fmla="val 12413539"/>
              <a:gd name="adj2" fmla="val 21232241"/>
            </a:avLst>
          </a:prstGeom>
          <a:noFill/>
          <a:ln w="12700" cap="flat" cmpd="sng" algn="ctr">
            <a:gradFill flip="none" rotWithShape="1">
              <a:gsLst>
                <a:gs pos="95000">
                  <a:srgbClr val="FFFFFF">
                    <a:alpha val="26000"/>
                  </a:srgbClr>
                </a:gs>
                <a:gs pos="9000">
                  <a:srgbClr val="FFFFFF">
                    <a:alpha val="13000"/>
                  </a:srgbClr>
                </a:gs>
                <a:gs pos="100000">
                  <a:srgbClr val="FFFFFF">
                    <a:alpha val="0"/>
                  </a:srgbClr>
                </a:gs>
                <a:gs pos="49000">
                  <a:srgbClr val="FFFFFF">
                    <a:alpha val="42000"/>
                  </a:srgbClr>
                </a:gs>
                <a:gs pos="3000">
                  <a:srgbClr val="FFFFFF">
                    <a:alpha val="0"/>
                  </a:srgbClr>
                </a:gs>
              </a:gsLst>
              <a:lin ang="10800000" scaled="1"/>
              <a:tileRect/>
            </a:gradFill>
            <a:prstDash val="solid"/>
          </a:ln>
          <a:effectLst/>
        </p:spPr>
        <p:txBody>
          <a:bodyPr rtlCol="0" anchor="ctr"/>
          <a:lstStyle/>
          <a:p>
            <a:pPr algn="ctr" defTabSz="914367">
              <a:defRPr/>
            </a:pPr>
            <a:endParaRPr lang="en-US" sz="1765" kern="0" smtClean="0">
              <a:solidFill>
                <a:srgbClr val="000000"/>
              </a:solidFill>
            </a:endParaRPr>
          </a:p>
        </p:txBody>
      </p:sp>
      <p:sp>
        <p:nvSpPr>
          <p:cNvPr id="155" name="Arc 154"/>
          <p:cNvSpPr/>
          <p:nvPr/>
        </p:nvSpPr>
        <p:spPr>
          <a:xfrm>
            <a:off x="-1344636" y="1146581"/>
            <a:ext cx="3588883" cy="2496257"/>
          </a:xfrm>
          <a:prstGeom prst="arc">
            <a:avLst>
              <a:gd name="adj1" fmla="val 14843985"/>
              <a:gd name="adj2" fmla="val 21291397"/>
            </a:avLst>
          </a:prstGeom>
          <a:noFill/>
          <a:ln w="12700" cap="flat" cmpd="sng" algn="ctr">
            <a:gradFill>
              <a:gsLst>
                <a:gs pos="100000">
                  <a:srgbClr val="FFFFFF">
                    <a:alpha val="0"/>
                  </a:srgbClr>
                </a:gs>
                <a:gs pos="95000">
                  <a:srgbClr val="FFFFFF"/>
                </a:gs>
                <a:gs pos="0">
                  <a:srgbClr val="FFFFFF">
                    <a:alpha val="0"/>
                  </a:srgbClr>
                </a:gs>
                <a:gs pos="5000">
                  <a:srgbClr val="FFFFFF">
                    <a:alpha val="68000"/>
                  </a:srgbClr>
                </a:gs>
              </a:gsLst>
              <a:lin ang="0" scaled="0"/>
            </a:gradFill>
            <a:prstDash val="solid"/>
          </a:ln>
          <a:effectLst/>
        </p:spPr>
        <p:txBody>
          <a:bodyPr rtlCol="0" anchor="ctr"/>
          <a:lstStyle/>
          <a:p>
            <a:pPr algn="ctr" defTabSz="914367">
              <a:defRPr/>
            </a:pPr>
            <a:endParaRPr lang="en-US" sz="1765" kern="0" smtClean="0">
              <a:solidFill>
                <a:srgbClr val="000000"/>
              </a:solidFill>
            </a:endParaRPr>
          </a:p>
        </p:txBody>
      </p:sp>
      <p:sp>
        <p:nvSpPr>
          <p:cNvPr id="158" name="Arc 157"/>
          <p:cNvSpPr/>
          <p:nvPr/>
        </p:nvSpPr>
        <p:spPr>
          <a:xfrm flipH="1">
            <a:off x="9450259" y="432502"/>
            <a:ext cx="4471326" cy="3391292"/>
          </a:xfrm>
          <a:prstGeom prst="arc">
            <a:avLst>
              <a:gd name="adj1" fmla="val 14995228"/>
              <a:gd name="adj2" fmla="val 21445646"/>
            </a:avLst>
          </a:prstGeom>
          <a:noFill/>
          <a:ln w="12700" cap="flat" cmpd="sng" algn="ctr">
            <a:gradFill>
              <a:gsLst>
                <a:gs pos="100000">
                  <a:srgbClr val="FFFFFF">
                    <a:alpha val="0"/>
                  </a:srgbClr>
                </a:gs>
                <a:gs pos="95000">
                  <a:srgbClr val="FFFFFF"/>
                </a:gs>
                <a:gs pos="0">
                  <a:srgbClr val="FFFFFF">
                    <a:alpha val="0"/>
                  </a:srgbClr>
                </a:gs>
                <a:gs pos="5000">
                  <a:srgbClr val="FFFFFF">
                    <a:alpha val="68000"/>
                  </a:srgbClr>
                </a:gs>
              </a:gsLst>
              <a:lin ang="0" scaled="0"/>
            </a:gradFill>
            <a:prstDash val="solid"/>
          </a:ln>
          <a:effectLst/>
        </p:spPr>
        <p:txBody>
          <a:bodyPr rtlCol="0" anchor="ctr"/>
          <a:lstStyle/>
          <a:p>
            <a:pPr algn="ctr" defTabSz="914367">
              <a:defRPr/>
            </a:pPr>
            <a:endParaRPr lang="en-US" sz="1765" kern="0" smtClean="0">
              <a:solidFill>
                <a:srgbClr val="000000"/>
              </a:solidFill>
            </a:endParaRPr>
          </a:p>
        </p:txBody>
      </p:sp>
      <p:sp>
        <p:nvSpPr>
          <p:cNvPr id="161" name="Oval 160"/>
          <p:cNvSpPr/>
          <p:nvPr/>
        </p:nvSpPr>
        <p:spPr>
          <a:xfrm>
            <a:off x="7120649" y="3019653"/>
            <a:ext cx="66202" cy="66202"/>
          </a:xfrm>
          <a:prstGeom prst="ellipse">
            <a:avLst/>
          </a:prstGeom>
          <a:solidFill>
            <a:srgbClr val="008272">
              <a:alpha val="89804"/>
            </a:srgbClr>
          </a:solidFill>
          <a:ln w="12700" cap="flat" cmpd="sng" algn="ctr">
            <a:solidFill>
              <a:srgbClr val="FFFFFF">
                <a:alpha val="99000"/>
              </a:srgbClr>
            </a:solidFill>
            <a:prstDash val="solid"/>
          </a:ln>
          <a:effectLst/>
        </p:spPr>
        <p:txBody>
          <a:bodyPr rtlCol="0" anchor="ctr"/>
          <a:lstStyle/>
          <a:p>
            <a:pPr algn="ctr" defTabSz="914367">
              <a:defRPr/>
            </a:pPr>
            <a:endParaRPr lang="en-US" kern="0" smtClean="0">
              <a:solidFill>
                <a:srgbClr val="FFFFFF"/>
              </a:solidFill>
            </a:endParaRPr>
          </a:p>
        </p:txBody>
      </p:sp>
      <p:grpSp>
        <p:nvGrpSpPr>
          <p:cNvPr id="162" name="Group 161"/>
          <p:cNvGrpSpPr/>
          <p:nvPr/>
        </p:nvGrpSpPr>
        <p:grpSpPr>
          <a:xfrm>
            <a:off x="6380176" y="5820871"/>
            <a:ext cx="665180" cy="665180"/>
            <a:chOff x="6062804" y="2700663"/>
            <a:chExt cx="495445" cy="495445"/>
          </a:xfrm>
        </p:grpSpPr>
        <p:sp>
          <p:nvSpPr>
            <p:cNvPr id="164" name="Oval 163"/>
            <p:cNvSpPr/>
            <p:nvPr/>
          </p:nvSpPr>
          <p:spPr>
            <a:xfrm>
              <a:off x="6062804" y="2700663"/>
              <a:ext cx="495445" cy="495445"/>
            </a:xfrm>
            <a:prstGeom prst="ellipse">
              <a:avLst/>
            </a:prstGeom>
            <a:solidFill>
              <a:srgbClr val="DC3C00"/>
            </a:solidFill>
            <a:ln w="10795" cap="flat" cmpd="sng" algn="ctr">
              <a:solidFill>
                <a:srgbClr val="FFFFFF">
                  <a:alpha val="99000"/>
                </a:srgbClr>
              </a:solidFill>
              <a:prstDash val="solid"/>
            </a:ln>
            <a:effectLst/>
          </p:spPr>
          <p:txBody>
            <a:bodyPr rtlCol="0" anchor="ctr"/>
            <a:lstStyle/>
            <a:p>
              <a:pPr algn="ctr" defTabSz="914367">
                <a:defRPr/>
              </a:pPr>
              <a:endParaRPr lang="en-US" kern="0" smtClean="0">
                <a:solidFill>
                  <a:srgbClr val="FFFFFF"/>
                </a:solidFill>
              </a:endParaRPr>
            </a:p>
          </p:txBody>
        </p:sp>
        <p:pic>
          <p:nvPicPr>
            <p:cNvPr id="165"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89903" y="2845572"/>
              <a:ext cx="241247" cy="205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7" name="Group 166"/>
          <p:cNvGrpSpPr/>
          <p:nvPr/>
        </p:nvGrpSpPr>
        <p:grpSpPr>
          <a:xfrm>
            <a:off x="10434386" y="5477643"/>
            <a:ext cx="692228" cy="692228"/>
            <a:chOff x="14596830" y="4456573"/>
            <a:chExt cx="706109" cy="706109"/>
          </a:xfrm>
        </p:grpSpPr>
        <p:sp>
          <p:nvSpPr>
            <p:cNvPr id="168" name="Oval 167"/>
            <p:cNvSpPr/>
            <p:nvPr/>
          </p:nvSpPr>
          <p:spPr>
            <a:xfrm>
              <a:off x="14596830" y="4456573"/>
              <a:ext cx="706109" cy="706109"/>
            </a:xfrm>
            <a:prstGeom prst="ellipse">
              <a:avLst/>
            </a:prstGeom>
            <a:solidFill>
              <a:srgbClr val="68217A"/>
            </a:solidFill>
            <a:ln w="10795" cap="flat" cmpd="sng" algn="ctr">
              <a:solidFill>
                <a:srgbClr val="FFFFFF">
                  <a:alpha val="99000"/>
                </a:srgbClr>
              </a:solidFill>
              <a:prstDash val="solid"/>
            </a:ln>
            <a:effectLst/>
          </p:spPr>
          <p:txBody>
            <a:bodyPr rtlCol="0" anchor="ctr"/>
            <a:lstStyle/>
            <a:p>
              <a:pPr algn="ctr" defTabSz="914367">
                <a:defRPr/>
              </a:pPr>
              <a:endParaRPr lang="en-US" kern="0" smtClean="0">
                <a:solidFill>
                  <a:srgbClr val="FFFFFF"/>
                </a:solidFill>
              </a:endParaRPr>
            </a:p>
          </p:txBody>
        </p:sp>
        <p:sp>
          <p:nvSpPr>
            <p:cNvPr id="173" name="AutoShape 3"/>
            <p:cNvSpPr>
              <a:spLocks noChangeAspect="1" noChangeArrowheads="1" noTextEdit="1"/>
            </p:cNvSpPr>
            <p:nvPr/>
          </p:nvSpPr>
          <p:spPr bwMode="auto">
            <a:xfrm>
              <a:off x="14622208" y="4601710"/>
              <a:ext cx="604918" cy="41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kern="0" smtClean="0">
                <a:solidFill>
                  <a:srgbClr val="000000"/>
                </a:solidFill>
              </a:endParaRPr>
            </a:p>
          </p:txBody>
        </p:sp>
      </p:grpSp>
      <p:grpSp>
        <p:nvGrpSpPr>
          <p:cNvPr id="177" name="Group 176"/>
          <p:cNvGrpSpPr>
            <a:grpSpLocks noChangeAspect="1"/>
          </p:cNvGrpSpPr>
          <p:nvPr/>
        </p:nvGrpSpPr>
        <p:grpSpPr>
          <a:xfrm>
            <a:off x="9304890" y="1882979"/>
            <a:ext cx="322713" cy="322713"/>
            <a:chOff x="14596830" y="4456573"/>
            <a:chExt cx="706109" cy="706109"/>
          </a:xfrm>
        </p:grpSpPr>
        <p:sp>
          <p:nvSpPr>
            <p:cNvPr id="178" name="Oval 177"/>
            <p:cNvSpPr/>
            <p:nvPr/>
          </p:nvSpPr>
          <p:spPr>
            <a:xfrm>
              <a:off x="14596830" y="4456573"/>
              <a:ext cx="706109" cy="706109"/>
            </a:xfrm>
            <a:prstGeom prst="ellipse">
              <a:avLst/>
            </a:prstGeom>
            <a:solidFill>
              <a:srgbClr val="68217A"/>
            </a:solidFill>
            <a:ln w="10795" cap="flat" cmpd="sng" algn="ctr">
              <a:solidFill>
                <a:srgbClr val="FFFFFF">
                  <a:alpha val="99000"/>
                </a:srgbClr>
              </a:solidFill>
              <a:prstDash val="solid"/>
            </a:ln>
            <a:effectLst/>
          </p:spPr>
          <p:txBody>
            <a:bodyPr rtlCol="0" anchor="ctr"/>
            <a:lstStyle/>
            <a:p>
              <a:pPr algn="ctr" defTabSz="914367">
                <a:defRPr/>
              </a:pPr>
              <a:endParaRPr lang="en-US" kern="0" smtClean="0">
                <a:solidFill>
                  <a:srgbClr val="FFFFFF"/>
                </a:solidFill>
              </a:endParaRPr>
            </a:p>
          </p:txBody>
        </p:sp>
        <p:sp>
          <p:nvSpPr>
            <p:cNvPr id="179" name="AutoShape 3"/>
            <p:cNvSpPr>
              <a:spLocks noChangeAspect="1" noChangeArrowheads="1" noTextEdit="1"/>
            </p:cNvSpPr>
            <p:nvPr/>
          </p:nvSpPr>
          <p:spPr bwMode="auto">
            <a:xfrm>
              <a:off x="14622208" y="4601710"/>
              <a:ext cx="604917" cy="41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kern="0" smtClean="0">
                <a:solidFill>
                  <a:srgbClr val="000000"/>
                </a:solidFill>
              </a:endParaRPr>
            </a:p>
          </p:txBody>
        </p:sp>
      </p:grpSp>
      <p:grpSp>
        <p:nvGrpSpPr>
          <p:cNvPr id="180" name="Group 179"/>
          <p:cNvGrpSpPr>
            <a:grpSpLocks noChangeAspect="1"/>
          </p:cNvGrpSpPr>
          <p:nvPr/>
        </p:nvGrpSpPr>
        <p:grpSpPr>
          <a:xfrm>
            <a:off x="3863591" y="3577222"/>
            <a:ext cx="107571" cy="107571"/>
            <a:chOff x="14596830" y="4456573"/>
            <a:chExt cx="706109" cy="706109"/>
          </a:xfrm>
        </p:grpSpPr>
        <p:sp>
          <p:nvSpPr>
            <p:cNvPr id="181" name="Oval 180"/>
            <p:cNvSpPr/>
            <p:nvPr/>
          </p:nvSpPr>
          <p:spPr>
            <a:xfrm>
              <a:off x="14596830" y="4456573"/>
              <a:ext cx="706109" cy="706109"/>
            </a:xfrm>
            <a:prstGeom prst="ellipse">
              <a:avLst/>
            </a:prstGeom>
            <a:solidFill>
              <a:srgbClr val="68217A"/>
            </a:solidFill>
            <a:ln w="10795" cap="flat" cmpd="sng" algn="ctr">
              <a:solidFill>
                <a:srgbClr val="FFFFFF">
                  <a:alpha val="99000"/>
                </a:srgbClr>
              </a:solidFill>
              <a:prstDash val="solid"/>
            </a:ln>
            <a:effectLst/>
          </p:spPr>
          <p:txBody>
            <a:bodyPr rtlCol="0" anchor="ctr"/>
            <a:lstStyle/>
            <a:p>
              <a:pPr algn="ctr" defTabSz="914367">
                <a:defRPr/>
              </a:pPr>
              <a:endParaRPr lang="en-US" kern="0" smtClean="0">
                <a:solidFill>
                  <a:srgbClr val="FFFFFF"/>
                </a:solidFill>
              </a:endParaRPr>
            </a:p>
          </p:txBody>
        </p:sp>
        <p:grpSp>
          <p:nvGrpSpPr>
            <p:cNvPr id="182" name="Group 181"/>
            <p:cNvGrpSpPr/>
            <p:nvPr/>
          </p:nvGrpSpPr>
          <p:grpSpPr>
            <a:xfrm>
              <a:off x="14622208" y="4601710"/>
              <a:ext cx="604918" cy="425498"/>
              <a:chOff x="7531678" y="6108665"/>
              <a:chExt cx="604918" cy="425498"/>
            </a:xfrm>
          </p:grpSpPr>
          <p:sp>
            <p:nvSpPr>
              <p:cNvPr id="183" name="AutoShape 3"/>
              <p:cNvSpPr>
                <a:spLocks noChangeAspect="1" noChangeArrowheads="1" noTextEdit="1"/>
              </p:cNvSpPr>
              <p:nvPr/>
            </p:nvSpPr>
            <p:spPr bwMode="auto">
              <a:xfrm>
                <a:off x="7531678" y="6108665"/>
                <a:ext cx="604918" cy="41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kern="0" smtClean="0">
                  <a:solidFill>
                    <a:srgbClr val="000000"/>
                  </a:solidFill>
                </a:endParaRPr>
              </a:p>
            </p:txBody>
          </p:sp>
          <p:grpSp>
            <p:nvGrpSpPr>
              <p:cNvPr id="184" name="Group 183"/>
              <p:cNvGrpSpPr/>
              <p:nvPr/>
            </p:nvGrpSpPr>
            <p:grpSpPr>
              <a:xfrm>
                <a:off x="7696147" y="6111240"/>
                <a:ext cx="405831" cy="422923"/>
                <a:chOff x="13864387" y="1366468"/>
                <a:chExt cx="8442328" cy="8797928"/>
              </a:xfrm>
              <a:solidFill>
                <a:srgbClr val="FFFFFF"/>
              </a:solidFill>
            </p:grpSpPr>
            <p:sp>
              <p:nvSpPr>
                <p:cNvPr id="185" name="Freeform 42"/>
                <p:cNvSpPr>
                  <a:spLocks noEditPoints="1"/>
                </p:cNvSpPr>
                <p:nvPr/>
              </p:nvSpPr>
              <p:spPr bwMode="auto">
                <a:xfrm>
                  <a:off x="13864387" y="1366468"/>
                  <a:ext cx="5130802" cy="8797928"/>
                </a:xfrm>
                <a:custGeom>
                  <a:avLst/>
                  <a:gdLst>
                    <a:gd name="T0" fmla="*/ 10 w 1368"/>
                    <a:gd name="T1" fmla="*/ 229 h 2346"/>
                    <a:gd name="T2" fmla="*/ 0 w 1368"/>
                    <a:gd name="T3" fmla="*/ 2088 h 2346"/>
                    <a:gd name="T4" fmla="*/ 1368 w 1368"/>
                    <a:gd name="T5" fmla="*/ 2346 h 2346"/>
                    <a:gd name="T6" fmla="*/ 1368 w 1368"/>
                    <a:gd name="T7" fmla="*/ 0 h 2346"/>
                    <a:gd name="T8" fmla="*/ 10 w 1368"/>
                    <a:gd name="T9" fmla="*/ 229 h 2346"/>
                    <a:gd name="T10" fmla="*/ 975 w 1368"/>
                    <a:gd name="T11" fmla="*/ 704 h 2346"/>
                    <a:gd name="T12" fmla="*/ 691 w 1368"/>
                    <a:gd name="T13" fmla="*/ 1407 h 2346"/>
                    <a:gd name="T14" fmla="*/ 557 w 1368"/>
                    <a:gd name="T15" fmla="*/ 1579 h 2346"/>
                    <a:gd name="T16" fmla="*/ 397 w 1368"/>
                    <a:gd name="T17" fmla="*/ 1593 h 2346"/>
                    <a:gd name="T18" fmla="*/ 411 w 1368"/>
                    <a:gd name="T19" fmla="*/ 1487 h 2346"/>
                    <a:gd name="T20" fmla="*/ 557 w 1368"/>
                    <a:gd name="T21" fmla="*/ 1429 h 2346"/>
                    <a:gd name="T22" fmla="*/ 598 w 1368"/>
                    <a:gd name="T23" fmla="*/ 1332 h 2346"/>
                    <a:gd name="T24" fmla="*/ 338 w 1368"/>
                    <a:gd name="T25" fmla="*/ 689 h 2346"/>
                    <a:gd name="T26" fmla="*/ 455 w 1368"/>
                    <a:gd name="T27" fmla="*/ 649 h 2346"/>
                    <a:gd name="T28" fmla="*/ 669 w 1368"/>
                    <a:gd name="T29" fmla="*/ 1182 h 2346"/>
                    <a:gd name="T30" fmla="*/ 863 w 1368"/>
                    <a:gd name="T31" fmla="*/ 664 h 2346"/>
                    <a:gd name="T32" fmla="*/ 975 w 1368"/>
                    <a:gd name="T33" fmla="*/ 704 h 2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8" h="2346">
                      <a:moveTo>
                        <a:pt x="10" y="229"/>
                      </a:moveTo>
                      <a:cubicBezTo>
                        <a:pt x="0" y="2088"/>
                        <a:pt x="0" y="2088"/>
                        <a:pt x="0" y="2088"/>
                      </a:cubicBezTo>
                      <a:cubicBezTo>
                        <a:pt x="1368" y="2346"/>
                        <a:pt x="1368" y="2346"/>
                        <a:pt x="1368" y="2346"/>
                      </a:cubicBezTo>
                      <a:cubicBezTo>
                        <a:pt x="1368" y="0"/>
                        <a:pt x="1368" y="0"/>
                        <a:pt x="1368" y="0"/>
                      </a:cubicBezTo>
                      <a:lnTo>
                        <a:pt x="10" y="229"/>
                      </a:lnTo>
                      <a:close/>
                      <a:moveTo>
                        <a:pt x="975" y="704"/>
                      </a:moveTo>
                      <a:cubicBezTo>
                        <a:pt x="951" y="777"/>
                        <a:pt x="719" y="1339"/>
                        <a:pt x="691" y="1407"/>
                      </a:cubicBezTo>
                      <a:cubicBezTo>
                        <a:pt x="662" y="1476"/>
                        <a:pt x="628" y="1560"/>
                        <a:pt x="557" y="1579"/>
                      </a:cubicBezTo>
                      <a:cubicBezTo>
                        <a:pt x="486" y="1599"/>
                        <a:pt x="442" y="1595"/>
                        <a:pt x="397" y="1593"/>
                      </a:cubicBezTo>
                      <a:cubicBezTo>
                        <a:pt x="353" y="1590"/>
                        <a:pt x="316" y="1496"/>
                        <a:pt x="411" y="1487"/>
                      </a:cubicBezTo>
                      <a:cubicBezTo>
                        <a:pt x="505" y="1478"/>
                        <a:pt x="531" y="1467"/>
                        <a:pt x="557" y="1429"/>
                      </a:cubicBezTo>
                      <a:cubicBezTo>
                        <a:pt x="583" y="1392"/>
                        <a:pt x="598" y="1332"/>
                        <a:pt x="598" y="1332"/>
                      </a:cubicBezTo>
                      <a:cubicBezTo>
                        <a:pt x="598" y="1332"/>
                        <a:pt x="358" y="752"/>
                        <a:pt x="338" y="689"/>
                      </a:cubicBezTo>
                      <a:cubicBezTo>
                        <a:pt x="318" y="625"/>
                        <a:pt x="424" y="583"/>
                        <a:pt x="455" y="649"/>
                      </a:cubicBezTo>
                      <a:cubicBezTo>
                        <a:pt x="486" y="715"/>
                        <a:pt x="669" y="1182"/>
                        <a:pt x="669" y="1182"/>
                      </a:cubicBezTo>
                      <a:cubicBezTo>
                        <a:pt x="669" y="1182"/>
                        <a:pt x="827" y="755"/>
                        <a:pt x="863" y="664"/>
                      </a:cubicBezTo>
                      <a:cubicBezTo>
                        <a:pt x="898" y="574"/>
                        <a:pt x="999" y="632"/>
                        <a:pt x="975" y="7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kern="0" smtClean="0">
                    <a:solidFill>
                      <a:srgbClr val="000000"/>
                    </a:solidFill>
                  </a:endParaRPr>
                </a:p>
              </p:txBody>
            </p:sp>
            <p:sp>
              <p:nvSpPr>
                <p:cNvPr id="186" name="Freeform 43"/>
                <p:cNvSpPr>
                  <a:spLocks/>
                </p:cNvSpPr>
                <p:nvPr/>
              </p:nvSpPr>
              <p:spPr bwMode="auto">
                <a:xfrm>
                  <a:off x="19212676" y="3158756"/>
                  <a:ext cx="2400301" cy="1616076"/>
                </a:xfrm>
                <a:custGeom>
                  <a:avLst/>
                  <a:gdLst>
                    <a:gd name="T0" fmla="*/ 0 w 640"/>
                    <a:gd name="T1" fmla="*/ 409 h 431"/>
                    <a:gd name="T2" fmla="*/ 165 w 640"/>
                    <a:gd name="T3" fmla="*/ 255 h 431"/>
                    <a:gd name="T4" fmla="*/ 449 w 640"/>
                    <a:gd name="T5" fmla="*/ 57 h 431"/>
                    <a:gd name="T6" fmla="*/ 529 w 640"/>
                    <a:gd name="T7" fmla="*/ 218 h 431"/>
                    <a:gd name="T8" fmla="*/ 41 w 640"/>
                    <a:gd name="T9" fmla="*/ 425 h 431"/>
                    <a:gd name="T10" fmla="*/ 0 w 640"/>
                    <a:gd name="T11" fmla="*/ 409 h 431"/>
                  </a:gdLst>
                  <a:ahLst/>
                  <a:cxnLst>
                    <a:cxn ang="0">
                      <a:pos x="T0" y="T1"/>
                    </a:cxn>
                    <a:cxn ang="0">
                      <a:pos x="T2" y="T3"/>
                    </a:cxn>
                    <a:cxn ang="0">
                      <a:pos x="T4" y="T5"/>
                    </a:cxn>
                    <a:cxn ang="0">
                      <a:pos x="T6" y="T7"/>
                    </a:cxn>
                    <a:cxn ang="0">
                      <a:pos x="T8" y="T9"/>
                    </a:cxn>
                    <a:cxn ang="0">
                      <a:pos x="T10" y="T11"/>
                    </a:cxn>
                  </a:cxnLst>
                  <a:rect l="0" t="0" r="r" b="b"/>
                  <a:pathLst>
                    <a:path w="640" h="431">
                      <a:moveTo>
                        <a:pt x="0" y="409"/>
                      </a:moveTo>
                      <a:cubicBezTo>
                        <a:pt x="0" y="409"/>
                        <a:pt x="1" y="365"/>
                        <a:pt x="165" y="255"/>
                      </a:cubicBezTo>
                      <a:cubicBezTo>
                        <a:pt x="359" y="124"/>
                        <a:pt x="449" y="57"/>
                        <a:pt x="449" y="57"/>
                      </a:cubicBezTo>
                      <a:cubicBezTo>
                        <a:pt x="571" y="0"/>
                        <a:pt x="640" y="171"/>
                        <a:pt x="529" y="218"/>
                      </a:cubicBezTo>
                      <a:cubicBezTo>
                        <a:pt x="433" y="258"/>
                        <a:pt x="113" y="413"/>
                        <a:pt x="41" y="425"/>
                      </a:cubicBezTo>
                      <a:cubicBezTo>
                        <a:pt x="6" y="431"/>
                        <a:pt x="0" y="409"/>
                        <a:pt x="0" y="4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kern="0" smtClean="0">
                    <a:solidFill>
                      <a:srgbClr val="000000"/>
                    </a:solidFill>
                  </a:endParaRPr>
                </a:p>
              </p:txBody>
            </p:sp>
            <p:sp>
              <p:nvSpPr>
                <p:cNvPr id="187" name="Freeform 44"/>
                <p:cNvSpPr>
                  <a:spLocks/>
                </p:cNvSpPr>
                <p:nvPr/>
              </p:nvSpPr>
              <p:spPr bwMode="auto">
                <a:xfrm>
                  <a:off x="19674639" y="5243144"/>
                  <a:ext cx="2632076" cy="717550"/>
                </a:xfrm>
                <a:custGeom>
                  <a:avLst/>
                  <a:gdLst>
                    <a:gd name="T0" fmla="*/ 5 w 702"/>
                    <a:gd name="T1" fmla="*/ 99 h 191"/>
                    <a:gd name="T2" fmla="*/ 224 w 702"/>
                    <a:gd name="T3" fmla="*/ 41 h 191"/>
                    <a:gd name="T4" fmla="*/ 568 w 702"/>
                    <a:gd name="T5" fmla="*/ 0 h 191"/>
                    <a:gd name="T6" fmla="*/ 562 w 702"/>
                    <a:gd name="T7" fmla="*/ 180 h 191"/>
                    <a:gd name="T8" fmla="*/ 35 w 702"/>
                    <a:gd name="T9" fmla="*/ 132 h 191"/>
                    <a:gd name="T10" fmla="*/ 5 w 702"/>
                    <a:gd name="T11" fmla="*/ 99 h 191"/>
                  </a:gdLst>
                  <a:ahLst/>
                  <a:cxnLst>
                    <a:cxn ang="0">
                      <a:pos x="T0" y="T1"/>
                    </a:cxn>
                    <a:cxn ang="0">
                      <a:pos x="T2" y="T3"/>
                    </a:cxn>
                    <a:cxn ang="0">
                      <a:pos x="T4" y="T5"/>
                    </a:cxn>
                    <a:cxn ang="0">
                      <a:pos x="T6" y="T7"/>
                    </a:cxn>
                    <a:cxn ang="0">
                      <a:pos x="T8" y="T9"/>
                    </a:cxn>
                    <a:cxn ang="0">
                      <a:pos x="T10" y="T11"/>
                    </a:cxn>
                  </a:cxnLst>
                  <a:rect l="0" t="0" r="r" b="b"/>
                  <a:pathLst>
                    <a:path w="702" h="191">
                      <a:moveTo>
                        <a:pt x="5" y="99"/>
                      </a:moveTo>
                      <a:cubicBezTo>
                        <a:pt x="5" y="99"/>
                        <a:pt x="28" y="60"/>
                        <a:pt x="224" y="41"/>
                      </a:cubicBezTo>
                      <a:cubicBezTo>
                        <a:pt x="457" y="17"/>
                        <a:pt x="568" y="0"/>
                        <a:pt x="568" y="0"/>
                      </a:cubicBezTo>
                      <a:cubicBezTo>
                        <a:pt x="702" y="8"/>
                        <a:pt x="682" y="191"/>
                        <a:pt x="562" y="180"/>
                      </a:cubicBezTo>
                      <a:cubicBezTo>
                        <a:pt x="459" y="170"/>
                        <a:pt x="104" y="155"/>
                        <a:pt x="35" y="132"/>
                      </a:cubicBezTo>
                      <a:cubicBezTo>
                        <a:pt x="0" y="121"/>
                        <a:pt x="5" y="99"/>
                        <a:pt x="5"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kern="0" smtClean="0">
                    <a:solidFill>
                      <a:srgbClr val="000000"/>
                    </a:solidFill>
                  </a:endParaRPr>
                </a:p>
              </p:txBody>
            </p:sp>
            <p:sp>
              <p:nvSpPr>
                <p:cNvPr id="188" name="Freeform 45"/>
                <p:cNvSpPr>
                  <a:spLocks/>
                </p:cNvSpPr>
                <p:nvPr/>
              </p:nvSpPr>
              <p:spPr bwMode="auto">
                <a:xfrm>
                  <a:off x="19182514" y="6365507"/>
                  <a:ext cx="2455863" cy="1712913"/>
                </a:xfrm>
                <a:custGeom>
                  <a:avLst/>
                  <a:gdLst>
                    <a:gd name="T0" fmla="*/ 15 w 655"/>
                    <a:gd name="T1" fmla="*/ 21 h 457"/>
                    <a:gd name="T2" fmla="*/ 232 w 655"/>
                    <a:gd name="T3" fmla="*/ 87 h 457"/>
                    <a:gd name="T4" fmla="*/ 545 w 655"/>
                    <a:gd name="T5" fmla="*/ 234 h 457"/>
                    <a:gd name="T6" fmla="*/ 446 w 655"/>
                    <a:gd name="T7" fmla="*/ 383 h 457"/>
                    <a:gd name="T8" fmla="*/ 23 w 655"/>
                    <a:gd name="T9" fmla="*/ 65 h 457"/>
                    <a:gd name="T10" fmla="*/ 15 w 655"/>
                    <a:gd name="T11" fmla="*/ 21 h 457"/>
                  </a:gdLst>
                  <a:ahLst/>
                  <a:cxnLst>
                    <a:cxn ang="0">
                      <a:pos x="T0" y="T1"/>
                    </a:cxn>
                    <a:cxn ang="0">
                      <a:pos x="T2" y="T3"/>
                    </a:cxn>
                    <a:cxn ang="0">
                      <a:pos x="T4" y="T5"/>
                    </a:cxn>
                    <a:cxn ang="0">
                      <a:pos x="T6" y="T7"/>
                    </a:cxn>
                    <a:cxn ang="0">
                      <a:pos x="T8" y="T9"/>
                    </a:cxn>
                    <a:cxn ang="0">
                      <a:pos x="T10" y="T11"/>
                    </a:cxn>
                  </a:cxnLst>
                  <a:rect l="0" t="0" r="r" b="b"/>
                  <a:pathLst>
                    <a:path w="655" h="457">
                      <a:moveTo>
                        <a:pt x="15" y="21"/>
                      </a:moveTo>
                      <a:cubicBezTo>
                        <a:pt x="15" y="21"/>
                        <a:pt x="55" y="0"/>
                        <a:pt x="232" y="87"/>
                      </a:cubicBezTo>
                      <a:cubicBezTo>
                        <a:pt x="442" y="190"/>
                        <a:pt x="545" y="234"/>
                        <a:pt x="545" y="234"/>
                      </a:cubicBezTo>
                      <a:cubicBezTo>
                        <a:pt x="655" y="311"/>
                        <a:pt x="542" y="457"/>
                        <a:pt x="446" y="383"/>
                      </a:cubicBezTo>
                      <a:cubicBezTo>
                        <a:pt x="363" y="321"/>
                        <a:pt x="69" y="121"/>
                        <a:pt x="23" y="65"/>
                      </a:cubicBezTo>
                      <a:cubicBezTo>
                        <a:pt x="0" y="37"/>
                        <a:pt x="15" y="21"/>
                        <a:pt x="15"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defRPr/>
                  </a:pPr>
                  <a:endParaRPr lang="en-US" sz="1765" kern="0" smtClean="0">
                    <a:solidFill>
                      <a:srgbClr val="000000"/>
                    </a:solidFill>
                  </a:endParaRPr>
                </a:p>
              </p:txBody>
            </p:sp>
          </p:grpSp>
        </p:grpSp>
      </p:grpSp>
      <p:grpSp>
        <p:nvGrpSpPr>
          <p:cNvPr id="189" name="Group 188"/>
          <p:cNvGrpSpPr/>
          <p:nvPr/>
        </p:nvGrpSpPr>
        <p:grpSpPr>
          <a:xfrm>
            <a:off x="8722788" y="3532806"/>
            <a:ext cx="461828" cy="461828"/>
            <a:chOff x="8897697" y="3603149"/>
            <a:chExt cx="471089" cy="471089"/>
          </a:xfrm>
        </p:grpSpPr>
        <p:sp>
          <p:nvSpPr>
            <p:cNvPr id="190" name="Oval 189"/>
            <p:cNvSpPr/>
            <p:nvPr/>
          </p:nvSpPr>
          <p:spPr>
            <a:xfrm>
              <a:off x="8897697" y="3603149"/>
              <a:ext cx="471089" cy="471089"/>
            </a:xfrm>
            <a:prstGeom prst="ellipse">
              <a:avLst/>
            </a:prstGeom>
            <a:solidFill>
              <a:srgbClr val="0072C6"/>
            </a:solidFill>
            <a:ln w="10795" cap="flat" cmpd="sng" algn="ctr">
              <a:solidFill>
                <a:srgbClr val="FFFFFF">
                  <a:alpha val="99000"/>
                </a:srgbClr>
              </a:solidFill>
              <a:prstDash val="solid"/>
            </a:ln>
            <a:effectLst/>
          </p:spPr>
          <p:txBody>
            <a:bodyPr rtlCol="0" anchor="ctr"/>
            <a:lstStyle/>
            <a:p>
              <a:pPr algn="ctr" defTabSz="914367">
                <a:defRPr/>
              </a:pPr>
              <a:endParaRPr lang="en-US" kern="0" smtClean="0">
                <a:solidFill>
                  <a:srgbClr val="FFFFFF"/>
                </a:solidFill>
              </a:endParaRPr>
            </a:p>
          </p:txBody>
        </p:sp>
        <p:pic>
          <p:nvPicPr>
            <p:cNvPr id="191"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041597" y="3778049"/>
              <a:ext cx="183287" cy="18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2" name="Group 191"/>
          <p:cNvGrpSpPr/>
          <p:nvPr/>
        </p:nvGrpSpPr>
        <p:grpSpPr>
          <a:xfrm>
            <a:off x="8115838" y="4625253"/>
            <a:ext cx="572664" cy="572664"/>
            <a:chOff x="8298785" y="4960565"/>
            <a:chExt cx="602306" cy="602306"/>
          </a:xfrm>
        </p:grpSpPr>
        <p:sp>
          <p:nvSpPr>
            <p:cNvPr id="193" name="Oval 192"/>
            <p:cNvSpPr/>
            <p:nvPr/>
          </p:nvSpPr>
          <p:spPr>
            <a:xfrm>
              <a:off x="8298785" y="4960565"/>
              <a:ext cx="602306" cy="602306"/>
            </a:xfrm>
            <a:prstGeom prst="ellipse">
              <a:avLst/>
            </a:prstGeom>
            <a:solidFill>
              <a:srgbClr val="008272">
                <a:alpha val="89804"/>
              </a:srgbClr>
            </a:solidFill>
            <a:ln w="12700" cap="flat" cmpd="sng" algn="ctr">
              <a:solidFill>
                <a:srgbClr val="FFFFFF">
                  <a:alpha val="99000"/>
                </a:srgbClr>
              </a:solidFill>
              <a:prstDash val="solid"/>
            </a:ln>
            <a:effectLst/>
          </p:spPr>
          <p:txBody>
            <a:bodyPr rtlCol="0" anchor="ctr"/>
            <a:lstStyle/>
            <a:p>
              <a:pPr algn="ctr" defTabSz="914367">
                <a:defRPr/>
              </a:pPr>
              <a:endParaRPr lang="en-US" kern="0" smtClean="0">
                <a:solidFill>
                  <a:srgbClr val="FFFFFF"/>
                </a:solidFill>
              </a:endParaRPr>
            </a:p>
          </p:txBody>
        </p:sp>
        <p:grpSp>
          <p:nvGrpSpPr>
            <p:cNvPr id="194" name="Group 193"/>
            <p:cNvGrpSpPr/>
            <p:nvPr/>
          </p:nvGrpSpPr>
          <p:grpSpPr>
            <a:xfrm>
              <a:off x="8359481" y="5137646"/>
              <a:ext cx="480916" cy="248143"/>
              <a:chOff x="8213837" y="4859923"/>
              <a:chExt cx="471529" cy="243300"/>
            </a:xfrm>
          </p:grpSpPr>
          <p:pic>
            <p:nvPicPr>
              <p:cNvPr id="19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45456" y="4859923"/>
                <a:ext cx="208292" cy="2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13837" y="4926149"/>
                <a:ext cx="151595" cy="177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33771" y="4926149"/>
                <a:ext cx="151595" cy="177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98" name="Group 197"/>
          <p:cNvGrpSpPr/>
          <p:nvPr/>
        </p:nvGrpSpPr>
        <p:grpSpPr>
          <a:xfrm>
            <a:off x="3929039" y="2211987"/>
            <a:ext cx="323279" cy="323279"/>
            <a:chOff x="4007824" y="2255845"/>
            <a:chExt cx="329761" cy="329761"/>
          </a:xfrm>
        </p:grpSpPr>
        <p:sp>
          <p:nvSpPr>
            <p:cNvPr id="199" name="Oval 198"/>
            <p:cNvSpPr/>
            <p:nvPr/>
          </p:nvSpPr>
          <p:spPr>
            <a:xfrm>
              <a:off x="4007824" y="2255845"/>
              <a:ext cx="329761" cy="329761"/>
            </a:xfrm>
            <a:prstGeom prst="ellipse">
              <a:avLst/>
            </a:prstGeom>
            <a:solidFill>
              <a:srgbClr val="008272"/>
            </a:solidFill>
            <a:ln w="12700" cap="flat" cmpd="sng" algn="ctr">
              <a:solidFill>
                <a:srgbClr val="FFFFFF">
                  <a:alpha val="99000"/>
                </a:srgbClr>
              </a:solidFill>
              <a:prstDash val="solid"/>
            </a:ln>
            <a:effectLst/>
          </p:spPr>
          <p:txBody>
            <a:bodyPr rtlCol="0" anchor="ctr"/>
            <a:lstStyle/>
            <a:p>
              <a:pPr algn="ctr" defTabSz="914367">
                <a:defRPr/>
              </a:pPr>
              <a:endParaRPr lang="en-US" kern="0" smtClean="0">
                <a:solidFill>
                  <a:srgbClr val="FFFFFF"/>
                </a:solidFill>
              </a:endParaRPr>
            </a:p>
          </p:txBody>
        </p:sp>
        <p:pic>
          <p:nvPicPr>
            <p:cNvPr id="200"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08811" y="2371379"/>
              <a:ext cx="123552" cy="123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1" name="Group 200"/>
          <p:cNvGrpSpPr/>
          <p:nvPr/>
        </p:nvGrpSpPr>
        <p:grpSpPr>
          <a:xfrm>
            <a:off x="2166131" y="2288369"/>
            <a:ext cx="110387" cy="110387"/>
            <a:chOff x="2003065" y="893473"/>
            <a:chExt cx="116100" cy="116100"/>
          </a:xfrm>
        </p:grpSpPr>
        <p:sp>
          <p:nvSpPr>
            <p:cNvPr id="202" name="Oval 201"/>
            <p:cNvSpPr/>
            <p:nvPr/>
          </p:nvSpPr>
          <p:spPr>
            <a:xfrm>
              <a:off x="2003065" y="893473"/>
              <a:ext cx="116100" cy="116100"/>
            </a:xfrm>
            <a:prstGeom prst="ellipse">
              <a:avLst/>
            </a:prstGeom>
            <a:solidFill>
              <a:srgbClr val="007233">
                <a:alpha val="44000"/>
              </a:srgbClr>
            </a:solidFill>
            <a:ln w="12700" cap="flat" cmpd="sng" algn="ctr">
              <a:solidFill>
                <a:srgbClr val="FFFFFF">
                  <a:alpha val="99000"/>
                </a:srgbClr>
              </a:solidFill>
              <a:prstDash val="solid"/>
            </a:ln>
            <a:effectLst/>
          </p:spPr>
          <p:txBody>
            <a:bodyPr rtlCol="0" anchor="ctr"/>
            <a:lstStyle/>
            <a:p>
              <a:pPr algn="ctr" defTabSz="914367">
                <a:defRPr/>
              </a:pPr>
              <a:endParaRPr lang="en-US" kern="0" smtClean="0">
                <a:solidFill>
                  <a:srgbClr val="FFFFFF"/>
                </a:solidFill>
              </a:endParaRPr>
            </a:p>
          </p:txBody>
        </p:sp>
        <p:pic>
          <p:nvPicPr>
            <p:cNvPr id="203"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40576" y="935148"/>
              <a:ext cx="46629" cy="4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4" name="Group 203"/>
          <p:cNvGrpSpPr/>
          <p:nvPr/>
        </p:nvGrpSpPr>
        <p:grpSpPr>
          <a:xfrm>
            <a:off x="11213570" y="2044192"/>
            <a:ext cx="260160" cy="260160"/>
            <a:chOff x="11438424" y="2084685"/>
            <a:chExt cx="265377" cy="265377"/>
          </a:xfrm>
        </p:grpSpPr>
        <p:sp>
          <p:nvSpPr>
            <p:cNvPr id="205" name="Oval 204"/>
            <p:cNvSpPr/>
            <p:nvPr/>
          </p:nvSpPr>
          <p:spPr>
            <a:xfrm>
              <a:off x="11438424" y="2084685"/>
              <a:ext cx="265377" cy="265377"/>
            </a:xfrm>
            <a:prstGeom prst="ellipse">
              <a:avLst/>
            </a:prstGeom>
            <a:solidFill>
              <a:srgbClr val="008272">
                <a:alpha val="89804"/>
              </a:srgbClr>
            </a:solidFill>
            <a:ln w="12700" cap="flat" cmpd="sng" algn="ctr">
              <a:solidFill>
                <a:srgbClr val="FFFFFF">
                  <a:alpha val="99000"/>
                </a:srgbClr>
              </a:solidFill>
              <a:prstDash val="solid"/>
            </a:ln>
            <a:effectLst/>
          </p:spPr>
          <p:txBody>
            <a:bodyPr rtlCol="0" anchor="ctr"/>
            <a:lstStyle/>
            <a:p>
              <a:pPr algn="ctr" defTabSz="914367">
                <a:defRPr/>
              </a:pPr>
              <a:endParaRPr lang="en-US" kern="0" dirty="0" smtClean="0">
                <a:solidFill>
                  <a:srgbClr val="FFFFFF"/>
                </a:solidFill>
              </a:endParaRPr>
            </a:p>
          </p:txBody>
        </p:sp>
        <p:pic>
          <p:nvPicPr>
            <p:cNvPr id="20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19190" y="2156723"/>
              <a:ext cx="103849" cy="121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7" name="Arc 206"/>
          <p:cNvSpPr/>
          <p:nvPr/>
        </p:nvSpPr>
        <p:spPr>
          <a:xfrm>
            <a:off x="-2939481" y="1564732"/>
            <a:ext cx="5270546" cy="4536124"/>
          </a:xfrm>
          <a:prstGeom prst="arc">
            <a:avLst>
              <a:gd name="adj1" fmla="val 16514256"/>
              <a:gd name="adj2" fmla="val 4959"/>
            </a:avLst>
          </a:prstGeom>
          <a:noFill/>
          <a:ln w="15875" cap="flat" cmpd="sng" algn="ctr">
            <a:gradFill flip="none" rotWithShape="1">
              <a:gsLst>
                <a:gs pos="100000">
                  <a:srgbClr val="FFFFFF">
                    <a:alpha val="0"/>
                  </a:srgbClr>
                </a:gs>
                <a:gs pos="3000">
                  <a:srgbClr val="FFFFFF"/>
                </a:gs>
              </a:gsLst>
              <a:lin ang="10800000" scaled="1"/>
              <a:tileRect/>
            </a:gradFill>
            <a:prstDash val="solid"/>
          </a:ln>
          <a:effectLst/>
        </p:spPr>
        <p:txBody>
          <a:bodyPr rtlCol="0" anchor="ctr"/>
          <a:lstStyle/>
          <a:p>
            <a:pPr algn="ctr" defTabSz="914367">
              <a:defRPr/>
            </a:pPr>
            <a:endParaRPr lang="en-US" sz="1765" kern="0" smtClean="0">
              <a:solidFill>
                <a:srgbClr val="000000"/>
              </a:solidFill>
            </a:endParaRPr>
          </a:p>
        </p:txBody>
      </p:sp>
      <p:grpSp>
        <p:nvGrpSpPr>
          <p:cNvPr id="208" name="Group 207"/>
          <p:cNvGrpSpPr/>
          <p:nvPr/>
        </p:nvGrpSpPr>
        <p:grpSpPr>
          <a:xfrm>
            <a:off x="2117807" y="3778502"/>
            <a:ext cx="443351" cy="443351"/>
            <a:chOff x="1897424" y="3671839"/>
            <a:chExt cx="466300" cy="466300"/>
          </a:xfrm>
        </p:grpSpPr>
        <p:sp>
          <p:nvSpPr>
            <p:cNvPr id="209" name="Oval 208"/>
            <p:cNvSpPr/>
            <p:nvPr/>
          </p:nvSpPr>
          <p:spPr>
            <a:xfrm>
              <a:off x="1897424" y="3671839"/>
              <a:ext cx="466300" cy="466300"/>
            </a:xfrm>
            <a:prstGeom prst="ellipse">
              <a:avLst/>
            </a:prstGeom>
            <a:solidFill>
              <a:srgbClr val="008272"/>
            </a:solidFill>
            <a:ln w="12700" cap="flat" cmpd="sng" algn="ctr">
              <a:solidFill>
                <a:srgbClr val="FFFFFF">
                  <a:alpha val="99000"/>
                </a:srgbClr>
              </a:solidFill>
              <a:prstDash val="solid"/>
            </a:ln>
            <a:effectLst/>
          </p:spPr>
          <p:txBody>
            <a:bodyPr rtlCol="0" anchor="ctr"/>
            <a:lstStyle/>
            <a:p>
              <a:pPr algn="ctr" defTabSz="914367">
                <a:defRPr/>
              </a:pPr>
              <a:endParaRPr lang="en-US" kern="0" smtClean="0">
                <a:solidFill>
                  <a:srgbClr val="FFFFFF"/>
                </a:solidFill>
              </a:endParaRPr>
            </a:p>
          </p:txBody>
        </p:sp>
        <p:pic>
          <p:nvPicPr>
            <p:cNvPr id="210"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38717" y="3840315"/>
              <a:ext cx="188985" cy="188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1" name="Arc 210"/>
          <p:cNvSpPr/>
          <p:nvPr/>
        </p:nvSpPr>
        <p:spPr>
          <a:xfrm flipH="1">
            <a:off x="3445294" y="2095745"/>
            <a:ext cx="3294090" cy="7009394"/>
          </a:xfrm>
          <a:prstGeom prst="arc">
            <a:avLst>
              <a:gd name="adj1" fmla="val 14707731"/>
              <a:gd name="adj2" fmla="val 702028"/>
            </a:avLst>
          </a:prstGeom>
          <a:noFill/>
          <a:ln w="25400" cap="flat" cmpd="sng" algn="ctr">
            <a:gradFill flip="none" rotWithShape="1">
              <a:gsLst>
                <a:gs pos="49000">
                  <a:srgbClr val="FFFFFF"/>
                </a:gs>
                <a:gs pos="3000">
                  <a:srgbClr val="FFFFFF">
                    <a:alpha val="0"/>
                  </a:srgbClr>
                </a:gs>
              </a:gsLst>
              <a:lin ang="2700000" scaled="1"/>
              <a:tileRect/>
            </a:gradFill>
            <a:prstDash val="solid"/>
          </a:ln>
          <a:effectLst/>
        </p:spPr>
        <p:txBody>
          <a:bodyPr rtlCol="0" anchor="ctr"/>
          <a:lstStyle/>
          <a:p>
            <a:pPr algn="ctr" defTabSz="914367">
              <a:defRPr/>
            </a:pPr>
            <a:endParaRPr lang="en-US" sz="1765" kern="0" smtClean="0">
              <a:solidFill>
                <a:srgbClr val="000000"/>
              </a:solidFill>
            </a:endParaRPr>
          </a:p>
        </p:txBody>
      </p:sp>
      <p:sp>
        <p:nvSpPr>
          <p:cNvPr id="212" name="Arc 211"/>
          <p:cNvSpPr/>
          <p:nvPr/>
        </p:nvSpPr>
        <p:spPr>
          <a:xfrm flipH="1">
            <a:off x="9344203" y="1112918"/>
            <a:ext cx="3281346" cy="2405584"/>
          </a:xfrm>
          <a:prstGeom prst="arc">
            <a:avLst>
              <a:gd name="adj1" fmla="val 12413539"/>
              <a:gd name="adj2" fmla="val 20891095"/>
            </a:avLst>
          </a:prstGeom>
          <a:noFill/>
          <a:ln w="12700" cap="flat" cmpd="sng" algn="ctr">
            <a:gradFill flip="none" rotWithShape="1">
              <a:gsLst>
                <a:gs pos="95000">
                  <a:srgbClr val="FFFFFF">
                    <a:alpha val="26000"/>
                  </a:srgbClr>
                </a:gs>
                <a:gs pos="9000">
                  <a:srgbClr val="FFFFFF">
                    <a:alpha val="13000"/>
                  </a:srgbClr>
                </a:gs>
                <a:gs pos="100000">
                  <a:srgbClr val="FFFFFF">
                    <a:alpha val="0"/>
                  </a:srgbClr>
                </a:gs>
                <a:gs pos="49000">
                  <a:srgbClr val="FFFFFF">
                    <a:alpha val="42000"/>
                  </a:srgbClr>
                </a:gs>
                <a:gs pos="3000">
                  <a:srgbClr val="FFFFFF">
                    <a:alpha val="0"/>
                  </a:srgbClr>
                </a:gs>
              </a:gsLst>
              <a:lin ang="10800000" scaled="1"/>
              <a:tileRect/>
            </a:gradFill>
            <a:prstDash val="solid"/>
          </a:ln>
          <a:effectLst/>
        </p:spPr>
        <p:txBody>
          <a:bodyPr rtlCol="0" anchor="ctr"/>
          <a:lstStyle/>
          <a:p>
            <a:pPr algn="ctr" defTabSz="914367">
              <a:defRPr/>
            </a:pPr>
            <a:endParaRPr lang="en-US" sz="1765" kern="0" smtClean="0">
              <a:solidFill>
                <a:srgbClr val="000000"/>
              </a:solidFill>
            </a:endParaRPr>
          </a:p>
        </p:txBody>
      </p:sp>
      <p:sp>
        <p:nvSpPr>
          <p:cNvPr id="213" name="Arc 212"/>
          <p:cNvSpPr/>
          <p:nvPr/>
        </p:nvSpPr>
        <p:spPr>
          <a:xfrm flipH="1">
            <a:off x="6231773" y="227294"/>
            <a:ext cx="8424230" cy="5983365"/>
          </a:xfrm>
          <a:prstGeom prst="arc">
            <a:avLst>
              <a:gd name="adj1" fmla="val 12413539"/>
              <a:gd name="adj2" fmla="val 21415070"/>
            </a:avLst>
          </a:prstGeom>
          <a:noFill/>
          <a:ln w="12700" cap="flat" cmpd="sng" algn="ctr">
            <a:gradFill flip="none" rotWithShape="1">
              <a:gsLst>
                <a:gs pos="98000">
                  <a:srgbClr val="FFFFFF">
                    <a:alpha val="94000"/>
                  </a:srgbClr>
                </a:gs>
                <a:gs pos="21000">
                  <a:srgbClr val="FFFFFF">
                    <a:alpha val="0"/>
                  </a:srgbClr>
                </a:gs>
                <a:gs pos="0">
                  <a:srgbClr val="FFFFFF"/>
                </a:gs>
              </a:gsLst>
              <a:lin ang="10800000" scaled="1"/>
              <a:tileRect/>
            </a:gradFill>
            <a:prstDash val="solid"/>
          </a:ln>
          <a:effectLst/>
        </p:spPr>
        <p:txBody>
          <a:bodyPr rtlCol="0" anchor="ctr"/>
          <a:lstStyle/>
          <a:p>
            <a:pPr algn="ctr" defTabSz="914367">
              <a:defRPr/>
            </a:pPr>
            <a:endParaRPr lang="en-US" sz="1765" kern="0" smtClean="0">
              <a:solidFill>
                <a:srgbClr val="000000"/>
              </a:solidFill>
            </a:endParaRPr>
          </a:p>
        </p:txBody>
      </p:sp>
      <p:grpSp>
        <p:nvGrpSpPr>
          <p:cNvPr id="214" name="Group 213"/>
          <p:cNvGrpSpPr/>
          <p:nvPr/>
        </p:nvGrpSpPr>
        <p:grpSpPr>
          <a:xfrm>
            <a:off x="6024188" y="3006327"/>
            <a:ext cx="471061" cy="471061"/>
            <a:chOff x="6062804" y="2700663"/>
            <a:chExt cx="495445" cy="495445"/>
          </a:xfrm>
        </p:grpSpPr>
        <p:sp>
          <p:nvSpPr>
            <p:cNvPr id="215" name="Oval 214"/>
            <p:cNvSpPr/>
            <p:nvPr/>
          </p:nvSpPr>
          <p:spPr>
            <a:xfrm>
              <a:off x="6062804" y="2700663"/>
              <a:ext cx="495445" cy="495445"/>
            </a:xfrm>
            <a:prstGeom prst="ellipse">
              <a:avLst/>
            </a:prstGeom>
            <a:solidFill>
              <a:srgbClr val="DC3C00">
                <a:alpha val="89804"/>
              </a:srgbClr>
            </a:solidFill>
            <a:ln w="10795" cap="flat" cmpd="sng" algn="ctr">
              <a:solidFill>
                <a:srgbClr val="FFFFFF">
                  <a:alpha val="99000"/>
                </a:srgbClr>
              </a:solidFill>
              <a:prstDash val="solid"/>
            </a:ln>
            <a:effectLst/>
          </p:spPr>
          <p:txBody>
            <a:bodyPr rtlCol="0" anchor="ctr"/>
            <a:lstStyle/>
            <a:p>
              <a:pPr algn="ctr" defTabSz="914367">
                <a:defRPr/>
              </a:pPr>
              <a:endParaRPr lang="en-US" kern="0" smtClean="0">
                <a:solidFill>
                  <a:srgbClr val="FFFFFF"/>
                </a:solidFill>
              </a:endParaRPr>
            </a:p>
          </p:txBody>
        </p:sp>
        <p:pic>
          <p:nvPicPr>
            <p:cNvPr id="216"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89903" y="2845572"/>
              <a:ext cx="241247" cy="205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7" name="Rectangle 216"/>
          <p:cNvSpPr/>
          <p:nvPr/>
        </p:nvSpPr>
        <p:spPr>
          <a:xfrm>
            <a:off x="9964066" y="6495442"/>
            <a:ext cx="1857377" cy="331899"/>
          </a:xfrm>
          <a:prstGeom prst="rect">
            <a:avLst/>
          </a:prstGeom>
        </p:spPr>
        <p:txBody>
          <a:bodyPr wrap="none">
            <a:spAutoFit/>
          </a:bodyPr>
          <a:lstStyle/>
          <a:p>
            <a:pPr defTabSz="914367">
              <a:defRPr/>
            </a:pPr>
            <a:r>
              <a:rPr lang="en-US" sz="1568" kern="0" dirty="0" smtClean="0">
                <a:solidFill>
                  <a:srgbClr val="FFFFFF"/>
                </a:solidFill>
              </a:rPr>
              <a:t>#</a:t>
            </a:r>
            <a:r>
              <a:rPr lang="en-US" sz="1568" kern="0" dirty="0" err="1" smtClean="0">
                <a:solidFill>
                  <a:srgbClr val="FFFFFF"/>
                </a:solidFill>
              </a:rPr>
              <a:t>worklikeanetwork</a:t>
            </a:r>
            <a:endParaRPr lang="en-US" sz="1568" kern="0" dirty="0" smtClean="0">
              <a:solidFill>
                <a:srgbClr val="FFFFFF"/>
              </a:solidFill>
            </a:endParaRPr>
          </a:p>
        </p:txBody>
      </p:sp>
      <p:pic>
        <p:nvPicPr>
          <p:cNvPr id="218" name="Picture 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24559" y="5695554"/>
            <a:ext cx="360732" cy="29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9" name="Group 218"/>
          <p:cNvGrpSpPr/>
          <p:nvPr/>
        </p:nvGrpSpPr>
        <p:grpSpPr>
          <a:xfrm>
            <a:off x="1102603" y="5119073"/>
            <a:ext cx="2617600" cy="1308819"/>
            <a:chOff x="1124712" y="5221224"/>
            <a:chExt cx="2670088" cy="1335064"/>
          </a:xfrm>
        </p:grpSpPr>
        <p:sp>
          <p:nvSpPr>
            <p:cNvPr id="220" name="Oval 219"/>
            <p:cNvSpPr/>
            <p:nvPr/>
          </p:nvSpPr>
          <p:spPr>
            <a:xfrm>
              <a:off x="1124712" y="5221224"/>
              <a:ext cx="584147" cy="584147"/>
            </a:xfrm>
            <a:prstGeom prst="ellipse">
              <a:avLst/>
            </a:prstGeom>
            <a:solidFill>
              <a:srgbClr val="0072C6"/>
            </a:solidFill>
            <a:ln w="10795" cap="flat" cmpd="sng" algn="ctr">
              <a:solidFill>
                <a:srgbClr val="FFFFFF">
                  <a:alpha val="99000"/>
                </a:srgbClr>
              </a:solidFill>
              <a:prstDash val="solid"/>
            </a:ln>
            <a:effectLst/>
          </p:spPr>
          <p:txBody>
            <a:bodyPr rtlCol="0" anchor="ctr"/>
            <a:lstStyle/>
            <a:p>
              <a:pPr algn="ctr" defTabSz="914367">
                <a:defRPr/>
              </a:pPr>
              <a:endParaRPr lang="en-US" kern="0" smtClean="0">
                <a:solidFill>
                  <a:srgbClr val="FFFFFF"/>
                </a:solidFill>
              </a:endParaRPr>
            </a:p>
          </p:txBody>
        </p:sp>
        <p:sp>
          <p:nvSpPr>
            <p:cNvPr id="221" name="Oval 220"/>
            <p:cNvSpPr/>
            <p:nvPr/>
          </p:nvSpPr>
          <p:spPr>
            <a:xfrm>
              <a:off x="3172968" y="5934456"/>
              <a:ext cx="621832" cy="621832"/>
            </a:xfrm>
            <a:prstGeom prst="ellipse">
              <a:avLst/>
            </a:prstGeom>
            <a:solidFill>
              <a:srgbClr val="0072C6"/>
            </a:solidFill>
            <a:ln w="10795" cap="flat" cmpd="sng" algn="ctr">
              <a:solidFill>
                <a:srgbClr val="FFFFFF">
                  <a:alpha val="99000"/>
                </a:srgbClr>
              </a:solidFill>
              <a:prstDash val="solid"/>
            </a:ln>
            <a:effectLst/>
          </p:spPr>
          <p:txBody>
            <a:bodyPr rtlCol="0" anchor="ctr"/>
            <a:lstStyle/>
            <a:p>
              <a:pPr algn="ctr" defTabSz="914367">
                <a:defRPr/>
              </a:pPr>
              <a:endParaRPr lang="en-US" kern="0" smtClean="0">
                <a:solidFill>
                  <a:srgbClr val="FFFFFF"/>
                </a:solidFill>
              </a:endParaRPr>
            </a:p>
          </p:txBody>
        </p:sp>
        <p:pic>
          <p:nvPicPr>
            <p:cNvPr id="222"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58452" y="6120789"/>
              <a:ext cx="254279" cy="25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3"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289710" y="5390052"/>
              <a:ext cx="254279" cy="25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4" name="Picture 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376392" y="1972928"/>
            <a:ext cx="207874" cy="16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0445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250"/>
                                        <p:tgtEl>
                                          <p:spTgt spid="161"/>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07"/>
                                        </p:tgtEl>
                                        <p:attrNameLst>
                                          <p:attrName>style.visibility</p:attrName>
                                        </p:attrNameLst>
                                      </p:cBhvr>
                                      <p:to>
                                        <p:strVal val="visible"/>
                                      </p:to>
                                    </p:set>
                                    <p:animEffect transition="in" filter="fade">
                                      <p:cBhvr>
                                        <p:cTn id="11" dur="300"/>
                                        <p:tgtEl>
                                          <p:spTgt spid="107"/>
                                        </p:tgtEl>
                                      </p:cBhvr>
                                    </p:animEffect>
                                  </p:childTnLst>
                                </p:cTn>
                              </p:par>
                              <p:par>
                                <p:cTn id="12" presetID="10" presetClass="entr" presetSubtype="0" fill="hold" nodeType="withEffect">
                                  <p:stCondLst>
                                    <p:cond delay="0"/>
                                  </p:stCondLst>
                                  <p:childTnLst>
                                    <p:set>
                                      <p:cBhvr>
                                        <p:cTn id="13" dur="1" fill="hold">
                                          <p:stCondLst>
                                            <p:cond delay="0"/>
                                          </p:stCondLst>
                                        </p:cTn>
                                        <p:tgtEl>
                                          <p:spTgt spid="95"/>
                                        </p:tgtEl>
                                        <p:attrNameLst>
                                          <p:attrName>style.visibility</p:attrName>
                                        </p:attrNameLst>
                                      </p:cBhvr>
                                      <p:to>
                                        <p:strVal val="visible"/>
                                      </p:to>
                                    </p:set>
                                    <p:animEffect transition="in" filter="fade">
                                      <p:cBhvr>
                                        <p:cTn id="14" dur="300"/>
                                        <p:tgtEl>
                                          <p:spTgt spid="95"/>
                                        </p:tgtEl>
                                      </p:cBhvr>
                                    </p:animEffect>
                                  </p:childTnLst>
                                </p:cTn>
                              </p:par>
                              <p:par>
                                <p:cTn id="15" presetID="10" presetClass="entr" presetSubtype="0" fill="hold" nodeType="withEffect">
                                  <p:stCondLst>
                                    <p:cond delay="0"/>
                                  </p:stCondLst>
                                  <p:childTnLst>
                                    <p:set>
                                      <p:cBhvr>
                                        <p:cTn id="16" dur="1" fill="hold">
                                          <p:stCondLst>
                                            <p:cond delay="0"/>
                                          </p:stCondLst>
                                        </p:cTn>
                                        <p:tgtEl>
                                          <p:spTgt spid="198"/>
                                        </p:tgtEl>
                                        <p:attrNameLst>
                                          <p:attrName>style.visibility</p:attrName>
                                        </p:attrNameLst>
                                      </p:cBhvr>
                                      <p:to>
                                        <p:strVal val="visible"/>
                                      </p:to>
                                    </p:set>
                                    <p:animEffect transition="in" filter="fade">
                                      <p:cBhvr>
                                        <p:cTn id="17" dur="300"/>
                                        <p:tgtEl>
                                          <p:spTgt spid="198"/>
                                        </p:tgtEl>
                                      </p:cBhvr>
                                    </p:animEffect>
                                  </p:childTnLst>
                                </p:cTn>
                              </p:par>
                            </p:childTnLst>
                          </p:cTn>
                        </p:par>
                        <p:par>
                          <p:cTn id="18" fill="hold">
                            <p:stCondLst>
                              <p:cond delay="550"/>
                            </p:stCondLst>
                            <p:childTnLst>
                              <p:par>
                                <p:cTn id="19" presetID="10" presetClass="entr" presetSubtype="0" fill="hold" nodeType="afterEffect">
                                  <p:stCondLst>
                                    <p:cond delay="0"/>
                                  </p:stCondLst>
                                  <p:childTnLst>
                                    <p:set>
                                      <p:cBhvr>
                                        <p:cTn id="20" dur="1" fill="hold">
                                          <p:stCondLst>
                                            <p:cond delay="0"/>
                                          </p:stCondLst>
                                        </p:cTn>
                                        <p:tgtEl>
                                          <p:spTgt spid="219"/>
                                        </p:tgtEl>
                                        <p:attrNameLst>
                                          <p:attrName>style.visibility</p:attrName>
                                        </p:attrNameLst>
                                      </p:cBhvr>
                                      <p:to>
                                        <p:strVal val="visible"/>
                                      </p:to>
                                    </p:set>
                                    <p:animEffect transition="in" filter="fade">
                                      <p:cBhvr>
                                        <p:cTn id="21" dur="750"/>
                                        <p:tgtEl>
                                          <p:spTgt spid="219"/>
                                        </p:tgtEl>
                                      </p:cBhvr>
                                    </p:animEffect>
                                  </p:childTnLst>
                                </p:cTn>
                              </p:par>
                              <p:par>
                                <p:cTn id="22" presetID="10" presetClass="entr" presetSubtype="0" fill="hold" nodeType="withEffect">
                                  <p:stCondLst>
                                    <p:cond delay="0"/>
                                  </p:stCondLst>
                                  <p:childTnLst>
                                    <p:set>
                                      <p:cBhvr>
                                        <p:cTn id="23" dur="1" fill="hold">
                                          <p:stCondLst>
                                            <p:cond delay="0"/>
                                          </p:stCondLst>
                                        </p:cTn>
                                        <p:tgtEl>
                                          <p:spTgt spid="208"/>
                                        </p:tgtEl>
                                        <p:attrNameLst>
                                          <p:attrName>style.visibility</p:attrName>
                                        </p:attrNameLst>
                                      </p:cBhvr>
                                      <p:to>
                                        <p:strVal val="visible"/>
                                      </p:to>
                                    </p:set>
                                    <p:animEffect transition="in" filter="fade">
                                      <p:cBhvr>
                                        <p:cTn id="24" dur="300"/>
                                        <p:tgtEl>
                                          <p:spTgt spid="208"/>
                                        </p:tgtEl>
                                      </p:cBhvr>
                                    </p:animEffect>
                                  </p:childTnLst>
                                </p:cTn>
                              </p:par>
                              <p:par>
                                <p:cTn id="25" presetID="10" presetClass="entr" presetSubtype="0" fill="hold" nodeType="withEffect">
                                  <p:stCondLst>
                                    <p:cond delay="0"/>
                                  </p:stCondLst>
                                  <p:childTnLst>
                                    <p:set>
                                      <p:cBhvr>
                                        <p:cTn id="26" dur="1" fill="hold">
                                          <p:stCondLst>
                                            <p:cond delay="0"/>
                                          </p:stCondLst>
                                        </p:cTn>
                                        <p:tgtEl>
                                          <p:spTgt spid="180"/>
                                        </p:tgtEl>
                                        <p:attrNameLst>
                                          <p:attrName>style.visibility</p:attrName>
                                        </p:attrNameLst>
                                      </p:cBhvr>
                                      <p:to>
                                        <p:strVal val="visible"/>
                                      </p:to>
                                    </p:set>
                                    <p:animEffect transition="in" filter="fade">
                                      <p:cBhvr>
                                        <p:cTn id="27" dur="300"/>
                                        <p:tgtEl>
                                          <p:spTgt spid="180"/>
                                        </p:tgtEl>
                                      </p:cBhvr>
                                    </p:animEffect>
                                  </p:childTnLst>
                                </p:cTn>
                              </p:par>
                              <p:par>
                                <p:cTn id="28" presetID="10" presetClass="entr" presetSubtype="0" fill="hold" nodeType="withEffect">
                                  <p:stCondLst>
                                    <p:cond delay="0"/>
                                  </p:stCondLst>
                                  <p:childTnLst>
                                    <p:set>
                                      <p:cBhvr>
                                        <p:cTn id="29" dur="1" fill="hold">
                                          <p:stCondLst>
                                            <p:cond delay="0"/>
                                          </p:stCondLst>
                                        </p:cTn>
                                        <p:tgtEl>
                                          <p:spTgt spid="214"/>
                                        </p:tgtEl>
                                        <p:attrNameLst>
                                          <p:attrName>style.visibility</p:attrName>
                                        </p:attrNameLst>
                                      </p:cBhvr>
                                      <p:to>
                                        <p:strVal val="visible"/>
                                      </p:to>
                                    </p:set>
                                    <p:animEffect transition="in" filter="fade">
                                      <p:cBhvr>
                                        <p:cTn id="30" dur="300"/>
                                        <p:tgtEl>
                                          <p:spTgt spid="214"/>
                                        </p:tgtEl>
                                      </p:cBhvr>
                                    </p:animEffect>
                                  </p:childTnLst>
                                </p:cTn>
                              </p:par>
                              <p:par>
                                <p:cTn id="31" presetID="10" presetClass="entr" presetSubtype="0" fill="hold" nodeType="withEffect">
                                  <p:stCondLst>
                                    <p:cond delay="0"/>
                                  </p:stCondLst>
                                  <p:childTnLst>
                                    <p:set>
                                      <p:cBhvr>
                                        <p:cTn id="32" dur="1" fill="hold">
                                          <p:stCondLst>
                                            <p:cond delay="0"/>
                                          </p:stCondLst>
                                        </p:cTn>
                                        <p:tgtEl>
                                          <p:spTgt spid="162"/>
                                        </p:tgtEl>
                                        <p:attrNameLst>
                                          <p:attrName>style.visibility</p:attrName>
                                        </p:attrNameLst>
                                      </p:cBhvr>
                                      <p:to>
                                        <p:strVal val="visible"/>
                                      </p:to>
                                    </p:set>
                                    <p:animEffect transition="in" filter="fade">
                                      <p:cBhvr>
                                        <p:cTn id="33" dur="300"/>
                                        <p:tgtEl>
                                          <p:spTgt spid="162"/>
                                        </p:tgtEl>
                                      </p:cBhvr>
                                    </p:animEffect>
                                  </p:childTnLst>
                                </p:cTn>
                              </p:par>
                              <p:par>
                                <p:cTn id="34" presetID="10" presetClass="entr" presetSubtype="0" fill="hold" nodeType="withEffect">
                                  <p:stCondLst>
                                    <p:cond delay="0"/>
                                  </p:stCondLst>
                                  <p:childTnLst>
                                    <p:set>
                                      <p:cBhvr>
                                        <p:cTn id="35" dur="1" fill="hold">
                                          <p:stCondLst>
                                            <p:cond delay="0"/>
                                          </p:stCondLst>
                                        </p:cTn>
                                        <p:tgtEl>
                                          <p:spTgt spid="192"/>
                                        </p:tgtEl>
                                        <p:attrNameLst>
                                          <p:attrName>style.visibility</p:attrName>
                                        </p:attrNameLst>
                                      </p:cBhvr>
                                      <p:to>
                                        <p:strVal val="visible"/>
                                      </p:to>
                                    </p:set>
                                    <p:animEffect transition="in" filter="fade">
                                      <p:cBhvr>
                                        <p:cTn id="36" dur="300"/>
                                        <p:tgtEl>
                                          <p:spTgt spid="192"/>
                                        </p:tgtEl>
                                      </p:cBhvr>
                                    </p:animEffect>
                                  </p:childTnLst>
                                </p:cTn>
                              </p:par>
                              <p:par>
                                <p:cTn id="37" presetID="10" presetClass="entr" presetSubtype="0" fill="hold" nodeType="withEffect">
                                  <p:stCondLst>
                                    <p:cond delay="0"/>
                                  </p:stCondLst>
                                  <p:childTnLst>
                                    <p:set>
                                      <p:cBhvr>
                                        <p:cTn id="38" dur="1" fill="hold">
                                          <p:stCondLst>
                                            <p:cond delay="0"/>
                                          </p:stCondLst>
                                        </p:cTn>
                                        <p:tgtEl>
                                          <p:spTgt spid="189"/>
                                        </p:tgtEl>
                                        <p:attrNameLst>
                                          <p:attrName>style.visibility</p:attrName>
                                        </p:attrNameLst>
                                      </p:cBhvr>
                                      <p:to>
                                        <p:strVal val="visible"/>
                                      </p:to>
                                    </p:set>
                                    <p:animEffect transition="in" filter="fade">
                                      <p:cBhvr>
                                        <p:cTn id="39" dur="300"/>
                                        <p:tgtEl>
                                          <p:spTgt spid="189"/>
                                        </p:tgtEl>
                                      </p:cBhvr>
                                    </p:animEffect>
                                  </p:childTnLst>
                                </p:cTn>
                              </p:par>
                              <p:par>
                                <p:cTn id="40" presetID="10" presetClass="entr" presetSubtype="0" fill="hold" nodeType="withEffect">
                                  <p:stCondLst>
                                    <p:cond delay="0"/>
                                  </p:stCondLst>
                                  <p:childTnLst>
                                    <p:set>
                                      <p:cBhvr>
                                        <p:cTn id="41" dur="1" fill="hold">
                                          <p:stCondLst>
                                            <p:cond delay="0"/>
                                          </p:stCondLst>
                                        </p:cTn>
                                        <p:tgtEl>
                                          <p:spTgt spid="177"/>
                                        </p:tgtEl>
                                        <p:attrNameLst>
                                          <p:attrName>style.visibility</p:attrName>
                                        </p:attrNameLst>
                                      </p:cBhvr>
                                      <p:to>
                                        <p:strVal val="visible"/>
                                      </p:to>
                                    </p:set>
                                    <p:animEffect transition="in" filter="fade">
                                      <p:cBhvr>
                                        <p:cTn id="42" dur="300"/>
                                        <p:tgtEl>
                                          <p:spTgt spid="177"/>
                                        </p:tgtEl>
                                      </p:cBhvr>
                                    </p:animEffect>
                                  </p:childTnLst>
                                </p:cTn>
                              </p:par>
                              <p:par>
                                <p:cTn id="43" presetID="10" presetClass="entr" presetSubtype="0" fill="hold" nodeType="withEffect">
                                  <p:stCondLst>
                                    <p:cond delay="0"/>
                                  </p:stCondLst>
                                  <p:childTnLst>
                                    <p:set>
                                      <p:cBhvr>
                                        <p:cTn id="44" dur="1" fill="hold">
                                          <p:stCondLst>
                                            <p:cond delay="0"/>
                                          </p:stCondLst>
                                        </p:cTn>
                                        <p:tgtEl>
                                          <p:spTgt spid="201"/>
                                        </p:tgtEl>
                                        <p:attrNameLst>
                                          <p:attrName>style.visibility</p:attrName>
                                        </p:attrNameLst>
                                      </p:cBhvr>
                                      <p:to>
                                        <p:strVal val="visible"/>
                                      </p:to>
                                    </p:set>
                                    <p:animEffect transition="in" filter="fade">
                                      <p:cBhvr>
                                        <p:cTn id="45" dur="300"/>
                                        <p:tgtEl>
                                          <p:spTgt spid="201"/>
                                        </p:tgtEl>
                                      </p:cBhvr>
                                    </p:animEffect>
                                  </p:childTnLst>
                                </p:cTn>
                              </p:par>
                              <p:par>
                                <p:cTn id="46" presetID="10" presetClass="entr" presetSubtype="0" fill="hold" nodeType="withEffect">
                                  <p:stCondLst>
                                    <p:cond delay="0"/>
                                  </p:stCondLst>
                                  <p:childTnLst>
                                    <p:set>
                                      <p:cBhvr>
                                        <p:cTn id="47" dur="1" fill="hold">
                                          <p:stCondLst>
                                            <p:cond delay="0"/>
                                          </p:stCondLst>
                                        </p:cTn>
                                        <p:tgtEl>
                                          <p:spTgt spid="204"/>
                                        </p:tgtEl>
                                        <p:attrNameLst>
                                          <p:attrName>style.visibility</p:attrName>
                                        </p:attrNameLst>
                                      </p:cBhvr>
                                      <p:to>
                                        <p:strVal val="visible"/>
                                      </p:to>
                                    </p:set>
                                    <p:animEffect transition="in" filter="fade">
                                      <p:cBhvr>
                                        <p:cTn id="48" dur="300"/>
                                        <p:tgtEl>
                                          <p:spTgt spid="204"/>
                                        </p:tgtEl>
                                      </p:cBhvr>
                                    </p:animEffect>
                                  </p:childTnLst>
                                </p:cTn>
                              </p:par>
                              <p:par>
                                <p:cTn id="49" presetID="10" presetClass="entr" presetSubtype="0" fill="hold" nodeType="withEffect">
                                  <p:stCondLst>
                                    <p:cond delay="0"/>
                                  </p:stCondLst>
                                  <p:childTnLst>
                                    <p:set>
                                      <p:cBhvr>
                                        <p:cTn id="50" dur="1" fill="hold">
                                          <p:stCondLst>
                                            <p:cond delay="0"/>
                                          </p:stCondLst>
                                        </p:cTn>
                                        <p:tgtEl>
                                          <p:spTgt spid="167"/>
                                        </p:tgtEl>
                                        <p:attrNameLst>
                                          <p:attrName>style.visibility</p:attrName>
                                        </p:attrNameLst>
                                      </p:cBhvr>
                                      <p:to>
                                        <p:strVal val="visible"/>
                                      </p:to>
                                    </p:set>
                                    <p:animEffect transition="in" filter="fade">
                                      <p:cBhvr>
                                        <p:cTn id="51" dur="300"/>
                                        <p:tgtEl>
                                          <p:spTgt spid="167"/>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55"/>
                                        </p:tgtEl>
                                        <p:attrNameLst>
                                          <p:attrName>style.visibility</p:attrName>
                                        </p:attrNameLst>
                                      </p:cBhvr>
                                      <p:to>
                                        <p:strVal val="visible"/>
                                      </p:to>
                                    </p:set>
                                    <p:animEffect transition="in" filter="wipe(left)">
                                      <p:cBhvr>
                                        <p:cTn id="54" dur="700"/>
                                        <p:tgtEl>
                                          <p:spTgt spid="155"/>
                                        </p:tgtEl>
                                      </p:cBhvr>
                                    </p:animEffect>
                                  </p:childTnLst>
                                </p:cTn>
                              </p:par>
                              <p:par>
                                <p:cTn id="55" presetID="22" presetClass="entr" presetSubtype="8" fill="hold" grpId="0" nodeType="withEffect">
                                  <p:stCondLst>
                                    <p:cond delay="200"/>
                                  </p:stCondLst>
                                  <p:childTnLst>
                                    <p:set>
                                      <p:cBhvr>
                                        <p:cTn id="56" dur="1" fill="hold">
                                          <p:stCondLst>
                                            <p:cond delay="0"/>
                                          </p:stCondLst>
                                        </p:cTn>
                                        <p:tgtEl>
                                          <p:spTgt spid="207"/>
                                        </p:tgtEl>
                                        <p:attrNameLst>
                                          <p:attrName>style.visibility</p:attrName>
                                        </p:attrNameLst>
                                      </p:cBhvr>
                                      <p:to>
                                        <p:strVal val="visible"/>
                                      </p:to>
                                    </p:set>
                                    <p:animEffect transition="in" filter="wipe(left)">
                                      <p:cBhvr>
                                        <p:cTn id="57" dur="700"/>
                                        <p:tgtEl>
                                          <p:spTgt spid="207"/>
                                        </p:tgtEl>
                                      </p:cBhvr>
                                    </p:animEffect>
                                  </p:childTnLst>
                                </p:cTn>
                              </p:par>
                              <p:par>
                                <p:cTn id="58" presetID="22" presetClass="entr" presetSubtype="8" fill="hold" grpId="0" nodeType="withEffect">
                                  <p:stCondLst>
                                    <p:cond delay="500"/>
                                  </p:stCondLst>
                                  <p:childTnLst>
                                    <p:set>
                                      <p:cBhvr>
                                        <p:cTn id="59" dur="1" fill="hold">
                                          <p:stCondLst>
                                            <p:cond delay="0"/>
                                          </p:stCondLst>
                                        </p:cTn>
                                        <p:tgtEl>
                                          <p:spTgt spid="120"/>
                                        </p:tgtEl>
                                        <p:attrNameLst>
                                          <p:attrName>style.visibility</p:attrName>
                                        </p:attrNameLst>
                                      </p:cBhvr>
                                      <p:to>
                                        <p:strVal val="visible"/>
                                      </p:to>
                                    </p:set>
                                    <p:animEffect transition="in" filter="wipe(left)">
                                      <p:cBhvr>
                                        <p:cTn id="60" dur="700"/>
                                        <p:tgtEl>
                                          <p:spTgt spid="120"/>
                                        </p:tgtEl>
                                      </p:cBhvr>
                                    </p:animEffect>
                                  </p:childTnLst>
                                </p:cTn>
                              </p:par>
                              <p:par>
                                <p:cTn id="61" presetID="22" presetClass="entr" presetSubtype="8" fill="hold" grpId="0" nodeType="withEffect">
                                  <p:stCondLst>
                                    <p:cond delay="600"/>
                                  </p:stCondLst>
                                  <p:childTnLst>
                                    <p:set>
                                      <p:cBhvr>
                                        <p:cTn id="62" dur="1" fill="hold">
                                          <p:stCondLst>
                                            <p:cond delay="0"/>
                                          </p:stCondLst>
                                        </p:cTn>
                                        <p:tgtEl>
                                          <p:spTgt spid="149"/>
                                        </p:tgtEl>
                                        <p:attrNameLst>
                                          <p:attrName>style.visibility</p:attrName>
                                        </p:attrNameLst>
                                      </p:cBhvr>
                                      <p:to>
                                        <p:strVal val="visible"/>
                                      </p:to>
                                    </p:set>
                                    <p:animEffect transition="in" filter="wipe(left)">
                                      <p:cBhvr>
                                        <p:cTn id="63" dur="700"/>
                                        <p:tgtEl>
                                          <p:spTgt spid="149"/>
                                        </p:tgtEl>
                                      </p:cBhvr>
                                    </p:animEffect>
                                  </p:childTnLst>
                                </p:cTn>
                              </p:par>
                              <p:par>
                                <p:cTn id="64" presetID="22" presetClass="entr" presetSubtype="8" fill="hold" grpId="0" nodeType="withEffect">
                                  <p:stCondLst>
                                    <p:cond delay="700"/>
                                  </p:stCondLst>
                                  <p:childTnLst>
                                    <p:set>
                                      <p:cBhvr>
                                        <p:cTn id="65" dur="1" fill="hold">
                                          <p:stCondLst>
                                            <p:cond delay="0"/>
                                          </p:stCondLst>
                                        </p:cTn>
                                        <p:tgtEl>
                                          <p:spTgt spid="152"/>
                                        </p:tgtEl>
                                        <p:attrNameLst>
                                          <p:attrName>style.visibility</p:attrName>
                                        </p:attrNameLst>
                                      </p:cBhvr>
                                      <p:to>
                                        <p:strVal val="visible"/>
                                      </p:to>
                                    </p:set>
                                    <p:animEffect transition="in" filter="wipe(left)">
                                      <p:cBhvr>
                                        <p:cTn id="66" dur="700"/>
                                        <p:tgtEl>
                                          <p:spTgt spid="152"/>
                                        </p:tgtEl>
                                      </p:cBhvr>
                                    </p:animEffect>
                                  </p:childTnLst>
                                </p:cTn>
                              </p:par>
                              <p:par>
                                <p:cTn id="67" presetID="22" presetClass="entr" presetSubtype="2" fill="hold" grpId="0" nodeType="withEffect">
                                  <p:stCondLst>
                                    <p:cond delay="1000"/>
                                  </p:stCondLst>
                                  <p:childTnLst>
                                    <p:set>
                                      <p:cBhvr>
                                        <p:cTn id="68" dur="1" fill="hold">
                                          <p:stCondLst>
                                            <p:cond delay="0"/>
                                          </p:stCondLst>
                                        </p:cTn>
                                        <p:tgtEl>
                                          <p:spTgt spid="124"/>
                                        </p:tgtEl>
                                        <p:attrNameLst>
                                          <p:attrName>style.visibility</p:attrName>
                                        </p:attrNameLst>
                                      </p:cBhvr>
                                      <p:to>
                                        <p:strVal val="visible"/>
                                      </p:to>
                                    </p:set>
                                    <p:animEffect transition="in" filter="wipe(right)">
                                      <p:cBhvr>
                                        <p:cTn id="69" dur="700"/>
                                        <p:tgtEl>
                                          <p:spTgt spid="124"/>
                                        </p:tgtEl>
                                      </p:cBhvr>
                                    </p:animEffect>
                                  </p:childTnLst>
                                </p:cTn>
                              </p:par>
                              <p:par>
                                <p:cTn id="70" presetID="22" presetClass="entr" presetSubtype="2" fill="hold" grpId="0" nodeType="withEffect">
                                  <p:stCondLst>
                                    <p:cond delay="1200"/>
                                  </p:stCondLst>
                                  <p:childTnLst>
                                    <p:set>
                                      <p:cBhvr>
                                        <p:cTn id="71" dur="1" fill="hold">
                                          <p:stCondLst>
                                            <p:cond delay="0"/>
                                          </p:stCondLst>
                                        </p:cTn>
                                        <p:tgtEl>
                                          <p:spTgt spid="118"/>
                                        </p:tgtEl>
                                        <p:attrNameLst>
                                          <p:attrName>style.visibility</p:attrName>
                                        </p:attrNameLst>
                                      </p:cBhvr>
                                      <p:to>
                                        <p:strVal val="visible"/>
                                      </p:to>
                                    </p:set>
                                    <p:animEffect transition="in" filter="wipe(right)">
                                      <p:cBhvr>
                                        <p:cTn id="72" dur="700"/>
                                        <p:tgtEl>
                                          <p:spTgt spid="118"/>
                                        </p:tgtEl>
                                      </p:cBhvr>
                                    </p:animEffect>
                                  </p:childTnLst>
                                </p:cTn>
                              </p:par>
                              <p:par>
                                <p:cTn id="73" presetID="22" presetClass="entr" presetSubtype="2" fill="hold" grpId="0" nodeType="withEffect">
                                  <p:stCondLst>
                                    <p:cond delay="1400"/>
                                  </p:stCondLst>
                                  <p:childTnLst>
                                    <p:set>
                                      <p:cBhvr>
                                        <p:cTn id="74" dur="1" fill="hold">
                                          <p:stCondLst>
                                            <p:cond delay="0"/>
                                          </p:stCondLst>
                                        </p:cTn>
                                        <p:tgtEl>
                                          <p:spTgt spid="115"/>
                                        </p:tgtEl>
                                        <p:attrNameLst>
                                          <p:attrName>style.visibility</p:attrName>
                                        </p:attrNameLst>
                                      </p:cBhvr>
                                      <p:to>
                                        <p:strVal val="visible"/>
                                      </p:to>
                                    </p:set>
                                    <p:animEffect transition="in" filter="wipe(right)">
                                      <p:cBhvr>
                                        <p:cTn id="75" dur="700"/>
                                        <p:tgtEl>
                                          <p:spTgt spid="115"/>
                                        </p:tgtEl>
                                      </p:cBhvr>
                                    </p:animEffect>
                                  </p:childTnLst>
                                </p:cTn>
                              </p:par>
                              <p:par>
                                <p:cTn id="76" presetID="22" presetClass="entr" presetSubtype="2" fill="hold" grpId="0" nodeType="withEffect">
                                  <p:stCondLst>
                                    <p:cond delay="1600"/>
                                  </p:stCondLst>
                                  <p:childTnLst>
                                    <p:set>
                                      <p:cBhvr>
                                        <p:cTn id="77" dur="1" fill="hold">
                                          <p:stCondLst>
                                            <p:cond delay="0"/>
                                          </p:stCondLst>
                                        </p:cTn>
                                        <p:tgtEl>
                                          <p:spTgt spid="154"/>
                                        </p:tgtEl>
                                        <p:attrNameLst>
                                          <p:attrName>style.visibility</p:attrName>
                                        </p:attrNameLst>
                                      </p:cBhvr>
                                      <p:to>
                                        <p:strVal val="visible"/>
                                      </p:to>
                                    </p:set>
                                    <p:animEffect transition="in" filter="wipe(right)">
                                      <p:cBhvr>
                                        <p:cTn id="78" dur="700"/>
                                        <p:tgtEl>
                                          <p:spTgt spid="154"/>
                                        </p:tgtEl>
                                      </p:cBhvr>
                                    </p:animEffect>
                                  </p:childTnLst>
                                </p:cTn>
                              </p:par>
                              <p:par>
                                <p:cTn id="79" presetID="22" presetClass="entr" presetSubtype="2" fill="hold" grpId="0" nodeType="withEffect">
                                  <p:stCondLst>
                                    <p:cond delay="1800"/>
                                  </p:stCondLst>
                                  <p:childTnLst>
                                    <p:set>
                                      <p:cBhvr>
                                        <p:cTn id="80" dur="1" fill="hold">
                                          <p:stCondLst>
                                            <p:cond delay="0"/>
                                          </p:stCondLst>
                                        </p:cTn>
                                        <p:tgtEl>
                                          <p:spTgt spid="143"/>
                                        </p:tgtEl>
                                        <p:attrNameLst>
                                          <p:attrName>style.visibility</p:attrName>
                                        </p:attrNameLst>
                                      </p:cBhvr>
                                      <p:to>
                                        <p:strVal val="visible"/>
                                      </p:to>
                                    </p:set>
                                    <p:animEffect transition="in" filter="wipe(right)">
                                      <p:cBhvr>
                                        <p:cTn id="81" dur="700"/>
                                        <p:tgtEl>
                                          <p:spTgt spid="143"/>
                                        </p:tgtEl>
                                      </p:cBhvr>
                                    </p:animEffect>
                                  </p:childTnLst>
                                </p:cTn>
                              </p:par>
                              <p:par>
                                <p:cTn id="82" presetID="22" presetClass="entr" presetSubtype="2" fill="hold" grpId="0" nodeType="withEffect">
                                  <p:stCondLst>
                                    <p:cond delay="700"/>
                                  </p:stCondLst>
                                  <p:childTnLst>
                                    <p:set>
                                      <p:cBhvr>
                                        <p:cTn id="83" dur="1" fill="hold">
                                          <p:stCondLst>
                                            <p:cond delay="0"/>
                                          </p:stCondLst>
                                        </p:cTn>
                                        <p:tgtEl>
                                          <p:spTgt spid="121"/>
                                        </p:tgtEl>
                                        <p:attrNameLst>
                                          <p:attrName>style.visibility</p:attrName>
                                        </p:attrNameLst>
                                      </p:cBhvr>
                                      <p:to>
                                        <p:strVal val="visible"/>
                                      </p:to>
                                    </p:set>
                                    <p:animEffect transition="in" filter="wipe(right)">
                                      <p:cBhvr>
                                        <p:cTn id="84" dur="700"/>
                                        <p:tgtEl>
                                          <p:spTgt spid="121"/>
                                        </p:tgtEl>
                                      </p:cBhvr>
                                    </p:animEffect>
                                  </p:childTnLst>
                                </p:cTn>
                              </p:par>
                              <p:par>
                                <p:cTn id="85" presetID="22" presetClass="entr" presetSubtype="2" fill="hold" grpId="0" nodeType="withEffect">
                                  <p:stCondLst>
                                    <p:cond delay="900"/>
                                  </p:stCondLst>
                                  <p:childTnLst>
                                    <p:set>
                                      <p:cBhvr>
                                        <p:cTn id="86" dur="1" fill="hold">
                                          <p:stCondLst>
                                            <p:cond delay="0"/>
                                          </p:stCondLst>
                                        </p:cTn>
                                        <p:tgtEl>
                                          <p:spTgt spid="125"/>
                                        </p:tgtEl>
                                        <p:attrNameLst>
                                          <p:attrName>style.visibility</p:attrName>
                                        </p:attrNameLst>
                                      </p:cBhvr>
                                      <p:to>
                                        <p:strVal val="visible"/>
                                      </p:to>
                                    </p:set>
                                    <p:animEffect transition="in" filter="wipe(right)">
                                      <p:cBhvr>
                                        <p:cTn id="87" dur="700"/>
                                        <p:tgtEl>
                                          <p:spTgt spid="125"/>
                                        </p:tgtEl>
                                      </p:cBhvr>
                                    </p:animEffect>
                                  </p:childTnLst>
                                </p:cTn>
                              </p:par>
                              <p:par>
                                <p:cTn id="88" presetID="22" presetClass="entr" presetSubtype="2" fill="hold" grpId="0" nodeType="withEffect">
                                  <p:stCondLst>
                                    <p:cond delay="1100"/>
                                  </p:stCondLst>
                                  <p:childTnLst>
                                    <p:set>
                                      <p:cBhvr>
                                        <p:cTn id="89" dur="1" fill="hold">
                                          <p:stCondLst>
                                            <p:cond delay="0"/>
                                          </p:stCondLst>
                                        </p:cTn>
                                        <p:tgtEl>
                                          <p:spTgt spid="113"/>
                                        </p:tgtEl>
                                        <p:attrNameLst>
                                          <p:attrName>style.visibility</p:attrName>
                                        </p:attrNameLst>
                                      </p:cBhvr>
                                      <p:to>
                                        <p:strVal val="visible"/>
                                      </p:to>
                                    </p:set>
                                    <p:animEffect transition="in" filter="wipe(right)">
                                      <p:cBhvr>
                                        <p:cTn id="90" dur="700"/>
                                        <p:tgtEl>
                                          <p:spTgt spid="113"/>
                                        </p:tgtEl>
                                      </p:cBhvr>
                                    </p:animEffect>
                                  </p:childTnLst>
                                </p:cTn>
                              </p:par>
                              <p:par>
                                <p:cTn id="91" presetID="22" presetClass="entr" presetSubtype="2" fill="hold" grpId="0" nodeType="withEffect">
                                  <p:stCondLst>
                                    <p:cond delay="1300"/>
                                  </p:stCondLst>
                                  <p:childTnLst>
                                    <p:set>
                                      <p:cBhvr>
                                        <p:cTn id="92" dur="1" fill="hold">
                                          <p:stCondLst>
                                            <p:cond delay="0"/>
                                          </p:stCondLst>
                                        </p:cTn>
                                        <p:tgtEl>
                                          <p:spTgt spid="158"/>
                                        </p:tgtEl>
                                        <p:attrNameLst>
                                          <p:attrName>style.visibility</p:attrName>
                                        </p:attrNameLst>
                                      </p:cBhvr>
                                      <p:to>
                                        <p:strVal val="visible"/>
                                      </p:to>
                                    </p:set>
                                    <p:animEffect transition="in" filter="wipe(right)">
                                      <p:cBhvr>
                                        <p:cTn id="93" dur="700"/>
                                        <p:tgtEl>
                                          <p:spTgt spid="158"/>
                                        </p:tgtEl>
                                      </p:cBhvr>
                                    </p:animEffect>
                                  </p:childTnLst>
                                </p:cTn>
                              </p:par>
                              <p:par>
                                <p:cTn id="94" presetID="22" presetClass="entr" presetSubtype="2" fill="hold" grpId="0" nodeType="withEffect">
                                  <p:stCondLst>
                                    <p:cond delay="600"/>
                                  </p:stCondLst>
                                  <p:childTnLst>
                                    <p:set>
                                      <p:cBhvr>
                                        <p:cTn id="95" dur="1" fill="hold">
                                          <p:stCondLst>
                                            <p:cond delay="0"/>
                                          </p:stCondLst>
                                        </p:cTn>
                                        <p:tgtEl>
                                          <p:spTgt spid="114"/>
                                        </p:tgtEl>
                                        <p:attrNameLst>
                                          <p:attrName>style.visibility</p:attrName>
                                        </p:attrNameLst>
                                      </p:cBhvr>
                                      <p:to>
                                        <p:strVal val="visible"/>
                                      </p:to>
                                    </p:set>
                                    <p:animEffect transition="in" filter="wipe(right)">
                                      <p:cBhvr>
                                        <p:cTn id="96" dur="700"/>
                                        <p:tgtEl>
                                          <p:spTgt spid="114"/>
                                        </p:tgtEl>
                                      </p:cBhvr>
                                    </p:animEffect>
                                  </p:childTnLst>
                                </p:cTn>
                              </p:par>
                              <p:par>
                                <p:cTn id="97" presetID="22" presetClass="entr" presetSubtype="8" fill="hold" grpId="0" nodeType="withEffect">
                                  <p:stCondLst>
                                    <p:cond delay="800"/>
                                  </p:stCondLst>
                                  <p:childTnLst>
                                    <p:set>
                                      <p:cBhvr>
                                        <p:cTn id="98" dur="1" fill="hold">
                                          <p:stCondLst>
                                            <p:cond delay="0"/>
                                          </p:stCondLst>
                                        </p:cTn>
                                        <p:tgtEl>
                                          <p:spTgt spid="153"/>
                                        </p:tgtEl>
                                        <p:attrNameLst>
                                          <p:attrName>style.visibility</p:attrName>
                                        </p:attrNameLst>
                                      </p:cBhvr>
                                      <p:to>
                                        <p:strVal val="visible"/>
                                      </p:to>
                                    </p:set>
                                    <p:animEffect transition="in" filter="wipe(left)">
                                      <p:cBhvr>
                                        <p:cTn id="99" dur="700"/>
                                        <p:tgtEl>
                                          <p:spTgt spid="153"/>
                                        </p:tgtEl>
                                      </p:cBhvr>
                                    </p:animEffect>
                                  </p:childTnLst>
                                </p:cTn>
                              </p:par>
                              <p:par>
                                <p:cTn id="100" presetID="22" presetClass="entr" presetSubtype="8" fill="hold" grpId="0" nodeType="withEffect">
                                  <p:stCondLst>
                                    <p:cond delay="1000"/>
                                  </p:stCondLst>
                                  <p:childTnLst>
                                    <p:set>
                                      <p:cBhvr>
                                        <p:cTn id="101" dur="1" fill="hold">
                                          <p:stCondLst>
                                            <p:cond delay="0"/>
                                          </p:stCondLst>
                                        </p:cTn>
                                        <p:tgtEl>
                                          <p:spTgt spid="145"/>
                                        </p:tgtEl>
                                        <p:attrNameLst>
                                          <p:attrName>style.visibility</p:attrName>
                                        </p:attrNameLst>
                                      </p:cBhvr>
                                      <p:to>
                                        <p:strVal val="visible"/>
                                      </p:to>
                                    </p:set>
                                    <p:animEffect transition="in" filter="wipe(left)">
                                      <p:cBhvr>
                                        <p:cTn id="102" dur="700"/>
                                        <p:tgtEl>
                                          <p:spTgt spid="145"/>
                                        </p:tgtEl>
                                      </p:cBhvr>
                                    </p:animEffect>
                                  </p:childTnLst>
                                </p:cTn>
                              </p:par>
                              <p:par>
                                <p:cTn id="103" presetID="22" presetClass="entr" presetSubtype="2" fill="hold" grpId="0" nodeType="withEffect">
                                  <p:stCondLst>
                                    <p:cond delay="1100"/>
                                  </p:stCondLst>
                                  <p:childTnLst>
                                    <p:set>
                                      <p:cBhvr>
                                        <p:cTn id="104" dur="1" fill="hold">
                                          <p:stCondLst>
                                            <p:cond delay="0"/>
                                          </p:stCondLst>
                                        </p:cTn>
                                        <p:tgtEl>
                                          <p:spTgt spid="150"/>
                                        </p:tgtEl>
                                        <p:attrNameLst>
                                          <p:attrName>style.visibility</p:attrName>
                                        </p:attrNameLst>
                                      </p:cBhvr>
                                      <p:to>
                                        <p:strVal val="visible"/>
                                      </p:to>
                                    </p:set>
                                    <p:animEffect transition="in" filter="wipe(right)">
                                      <p:cBhvr>
                                        <p:cTn id="105" dur="700"/>
                                        <p:tgtEl>
                                          <p:spTgt spid="150"/>
                                        </p:tgtEl>
                                      </p:cBhvr>
                                    </p:animEffect>
                                  </p:childTnLst>
                                </p:cTn>
                              </p:par>
                              <p:par>
                                <p:cTn id="106" presetID="22" presetClass="entr" presetSubtype="8" fill="hold" grpId="0" nodeType="withEffect">
                                  <p:stCondLst>
                                    <p:cond delay="1400"/>
                                  </p:stCondLst>
                                  <p:childTnLst>
                                    <p:set>
                                      <p:cBhvr>
                                        <p:cTn id="107" dur="1" fill="hold">
                                          <p:stCondLst>
                                            <p:cond delay="0"/>
                                          </p:stCondLst>
                                        </p:cTn>
                                        <p:tgtEl>
                                          <p:spTgt spid="94"/>
                                        </p:tgtEl>
                                        <p:attrNameLst>
                                          <p:attrName>style.visibility</p:attrName>
                                        </p:attrNameLst>
                                      </p:cBhvr>
                                      <p:to>
                                        <p:strVal val="visible"/>
                                      </p:to>
                                    </p:set>
                                    <p:animEffect transition="in" filter="wipe(left)">
                                      <p:cBhvr>
                                        <p:cTn id="108" dur="700"/>
                                        <p:tgtEl>
                                          <p:spTgt spid="94"/>
                                        </p:tgtEl>
                                      </p:cBhvr>
                                    </p:animEffect>
                                  </p:childTnLst>
                                </p:cTn>
                              </p:par>
                              <p:par>
                                <p:cTn id="109" presetID="22" presetClass="entr" presetSubtype="2" fill="hold" grpId="0" nodeType="withEffect">
                                  <p:stCondLst>
                                    <p:cond delay="1800"/>
                                  </p:stCondLst>
                                  <p:childTnLst>
                                    <p:set>
                                      <p:cBhvr>
                                        <p:cTn id="110" dur="1" fill="hold">
                                          <p:stCondLst>
                                            <p:cond delay="0"/>
                                          </p:stCondLst>
                                        </p:cTn>
                                        <p:tgtEl>
                                          <p:spTgt spid="123"/>
                                        </p:tgtEl>
                                        <p:attrNameLst>
                                          <p:attrName>style.visibility</p:attrName>
                                        </p:attrNameLst>
                                      </p:cBhvr>
                                      <p:to>
                                        <p:strVal val="visible"/>
                                      </p:to>
                                    </p:set>
                                    <p:animEffect transition="in" filter="wipe(right)">
                                      <p:cBhvr>
                                        <p:cTn id="111" dur="600"/>
                                        <p:tgtEl>
                                          <p:spTgt spid="123"/>
                                        </p:tgtEl>
                                      </p:cBhvr>
                                    </p:animEffect>
                                  </p:childTnLst>
                                </p:cTn>
                              </p:par>
                              <p:par>
                                <p:cTn id="112" presetID="22" presetClass="entr" presetSubtype="8" fill="hold" grpId="0" nodeType="withEffect">
                                  <p:stCondLst>
                                    <p:cond delay="1400"/>
                                  </p:stCondLst>
                                  <p:childTnLst>
                                    <p:set>
                                      <p:cBhvr>
                                        <p:cTn id="113" dur="1" fill="hold">
                                          <p:stCondLst>
                                            <p:cond delay="0"/>
                                          </p:stCondLst>
                                        </p:cTn>
                                        <p:tgtEl>
                                          <p:spTgt spid="211"/>
                                        </p:tgtEl>
                                        <p:attrNameLst>
                                          <p:attrName>style.visibility</p:attrName>
                                        </p:attrNameLst>
                                      </p:cBhvr>
                                      <p:to>
                                        <p:strVal val="visible"/>
                                      </p:to>
                                    </p:set>
                                    <p:animEffect transition="in" filter="wipe(left)">
                                      <p:cBhvr>
                                        <p:cTn id="114" dur="700"/>
                                        <p:tgtEl>
                                          <p:spTgt spid="211"/>
                                        </p:tgtEl>
                                      </p:cBhvr>
                                    </p:animEffect>
                                  </p:childTnLst>
                                </p:cTn>
                              </p:par>
                              <p:par>
                                <p:cTn id="115" presetID="22" presetClass="entr" presetSubtype="2" fill="hold" grpId="0" nodeType="withEffect">
                                  <p:stCondLst>
                                    <p:cond delay="1600"/>
                                  </p:stCondLst>
                                  <p:childTnLst>
                                    <p:set>
                                      <p:cBhvr>
                                        <p:cTn id="116" dur="1" fill="hold">
                                          <p:stCondLst>
                                            <p:cond delay="0"/>
                                          </p:stCondLst>
                                        </p:cTn>
                                        <p:tgtEl>
                                          <p:spTgt spid="212"/>
                                        </p:tgtEl>
                                        <p:attrNameLst>
                                          <p:attrName>style.visibility</p:attrName>
                                        </p:attrNameLst>
                                      </p:cBhvr>
                                      <p:to>
                                        <p:strVal val="visible"/>
                                      </p:to>
                                    </p:set>
                                    <p:animEffect transition="in" filter="wipe(right)">
                                      <p:cBhvr>
                                        <p:cTn id="117" dur="700"/>
                                        <p:tgtEl>
                                          <p:spTgt spid="212"/>
                                        </p:tgtEl>
                                      </p:cBhvr>
                                    </p:animEffect>
                                  </p:childTnLst>
                                </p:cTn>
                              </p:par>
                              <p:par>
                                <p:cTn id="118" presetID="22" presetClass="entr" presetSubtype="8" fill="hold" grpId="0" nodeType="withEffect">
                                  <p:stCondLst>
                                    <p:cond delay="1600"/>
                                  </p:stCondLst>
                                  <p:childTnLst>
                                    <p:set>
                                      <p:cBhvr>
                                        <p:cTn id="119" dur="1" fill="hold">
                                          <p:stCondLst>
                                            <p:cond delay="0"/>
                                          </p:stCondLst>
                                        </p:cTn>
                                        <p:tgtEl>
                                          <p:spTgt spid="213"/>
                                        </p:tgtEl>
                                        <p:attrNameLst>
                                          <p:attrName>style.visibility</p:attrName>
                                        </p:attrNameLst>
                                      </p:cBhvr>
                                      <p:to>
                                        <p:strVal val="visible"/>
                                      </p:to>
                                    </p:set>
                                    <p:animEffect transition="in" filter="wipe(left)">
                                      <p:cBhvr>
                                        <p:cTn id="120" dur="7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13" grpId="0" animBg="1"/>
      <p:bldP spid="114" grpId="0" animBg="1"/>
      <p:bldP spid="115" grpId="0" animBg="1"/>
      <p:bldP spid="118" grpId="0" animBg="1"/>
      <p:bldP spid="120" grpId="0" animBg="1"/>
      <p:bldP spid="121" grpId="0" animBg="1"/>
      <p:bldP spid="123" grpId="0" animBg="1"/>
      <p:bldP spid="124" grpId="0" animBg="1"/>
      <p:bldP spid="125" grpId="0" animBg="1"/>
      <p:bldP spid="143" grpId="0" animBg="1"/>
      <p:bldP spid="145" grpId="0" animBg="1"/>
      <p:bldP spid="149" grpId="0" animBg="1"/>
      <p:bldP spid="150" grpId="0" animBg="1"/>
      <p:bldP spid="152" grpId="0" animBg="1"/>
      <p:bldP spid="153" grpId="0" animBg="1"/>
      <p:bldP spid="154" grpId="0" animBg="1"/>
      <p:bldP spid="155" grpId="0" animBg="1"/>
      <p:bldP spid="158" grpId="0" animBg="1"/>
      <p:bldP spid="161" grpId="0" animBg="1"/>
      <p:bldP spid="207" grpId="0" animBg="1"/>
      <p:bldP spid="211" grpId="0" animBg="1"/>
      <p:bldP spid="212" grpId="0" animBg="1"/>
      <p:bldP spid="2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fasterrespons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3" y="497"/>
            <a:ext cx="4163832" cy="6993533"/>
          </a:xfrm>
          <a:prstGeom prst="rect">
            <a:avLst/>
          </a:prstGeom>
        </p:spPr>
      </p:pic>
      <p:pic>
        <p:nvPicPr>
          <p:cNvPr id="21" name="Picture 20" descr="betterexperience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71762" y="497"/>
            <a:ext cx="4163832" cy="6993533"/>
          </a:xfrm>
          <a:prstGeom prst="rect">
            <a:avLst/>
          </a:prstGeom>
        </p:spPr>
      </p:pic>
      <p:pic>
        <p:nvPicPr>
          <p:cNvPr id="23" name="Picture 3" descr="C:\Users\Annette.DUARTE\Desktop\Yammer\From Client\BetterExperience_HappyCustomer.png"/>
          <p:cNvPicPr>
            <a:picLocks noChangeAspect="1" noChangeArrowheads="1"/>
          </p:cNvPicPr>
          <p:nvPr/>
        </p:nvPicPr>
        <p:blipFill rotWithShape="1">
          <a:blip r:embed="rId5">
            <a:extLst>
              <a:ext uri="{28A0092B-C50C-407E-A947-70E740481C1C}">
                <a14:useLocalDpi xmlns:a14="http://schemas.microsoft.com/office/drawing/2010/main"/>
              </a:ext>
            </a:extLst>
          </a:blip>
          <a:srcRect l="43071" t="12587" r="28286" b="14885"/>
          <a:stretch/>
        </p:blipFill>
        <p:spPr bwMode="auto">
          <a:xfrm>
            <a:off x="4142253" y="260"/>
            <a:ext cx="4144588" cy="699476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883" y="498"/>
            <a:ext cx="12434711" cy="4105455"/>
          </a:xfrm>
          <a:prstGeom prst="rect">
            <a:avLst/>
          </a:prstGeom>
          <a:gradFill flip="none" rotWithShape="1">
            <a:gsLst>
              <a:gs pos="31000">
                <a:schemeClr val="bg1">
                  <a:alpha val="12000"/>
                </a:schemeClr>
              </a:gs>
              <a:gs pos="23000">
                <a:schemeClr val="bg1">
                  <a:alpha val="18000"/>
                </a:schemeClr>
              </a:gs>
              <a:gs pos="10000">
                <a:schemeClr val="bg1">
                  <a:alpha val="0"/>
                </a:schemeClr>
              </a:gs>
              <a:gs pos="76000">
                <a:schemeClr val="tx1">
                  <a:lumMod val="85000"/>
                  <a:lumOff val="15000"/>
                  <a:alpha val="57000"/>
                </a:schemeClr>
              </a:gs>
            </a:gsLst>
            <a:lin ang="1614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FFFFFF"/>
              </a:solidFill>
            </a:endParaRPr>
          </a:p>
        </p:txBody>
      </p:sp>
      <p:sp>
        <p:nvSpPr>
          <p:cNvPr id="28" name="Rectangle 27"/>
          <p:cNvSpPr/>
          <p:nvPr/>
        </p:nvSpPr>
        <p:spPr>
          <a:xfrm>
            <a:off x="129259" y="5003894"/>
            <a:ext cx="3822311" cy="1311823"/>
          </a:xfrm>
          <a:prstGeom prst="rect">
            <a:avLst/>
          </a:prstGeom>
          <a:gradFill>
            <a:gsLst>
              <a:gs pos="0">
                <a:srgbClr val="00188F">
                  <a:alpha val="80000"/>
                </a:srgbClr>
              </a:gs>
              <a:gs pos="100000">
                <a:srgbClr val="00188F">
                  <a:alpha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FFFFFF"/>
              </a:solidFill>
            </a:endParaRPr>
          </a:p>
        </p:txBody>
      </p:sp>
      <p:sp>
        <p:nvSpPr>
          <p:cNvPr id="29" name="Rectangle 28"/>
          <p:cNvSpPr/>
          <p:nvPr/>
        </p:nvSpPr>
        <p:spPr>
          <a:xfrm>
            <a:off x="4290737" y="5003894"/>
            <a:ext cx="3822311" cy="1311823"/>
          </a:xfrm>
          <a:prstGeom prst="rect">
            <a:avLst/>
          </a:prstGeom>
          <a:gradFill>
            <a:gsLst>
              <a:gs pos="0">
                <a:srgbClr val="00188F">
                  <a:alpha val="80000"/>
                </a:srgbClr>
              </a:gs>
              <a:gs pos="100000">
                <a:srgbClr val="00188F">
                  <a:alpha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FFFFFF"/>
              </a:solidFill>
            </a:endParaRPr>
          </a:p>
        </p:txBody>
      </p:sp>
      <p:sp>
        <p:nvSpPr>
          <p:cNvPr id="30" name="Rectangle 29"/>
          <p:cNvSpPr/>
          <p:nvPr/>
        </p:nvSpPr>
        <p:spPr>
          <a:xfrm>
            <a:off x="8452216" y="5003894"/>
            <a:ext cx="3822311" cy="1311823"/>
          </a:xfrm>
          <a:prstGeom prst="rect">
            <a:avLst/>
          </a:prstGeom>
          <a:gradFill>
            <a:gsLst>
              <a:gs pos="0">
                <a:srgbClr val="00188F">
                  <a:alpha val="80000"/>
                </a:srgbClr>
              </a:gs>
              <a:gs pos="100000">
                <a:srgbClr val="00188F">
                  <a:alpha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FFFFFF"/>
              </a:solidFill>
            </a:endParaRPr>
          </a:p>
        </p:txBody>
      </p:sp>
      <p:sp>
        <p:nvSpPr>
          <p:cNvPr id="31" name="TextBox 30"/>
          <p:cNvSpPr txBox="1"/>
          <p:nvPr/>
        </p:nvSpPr>
        <p:spPr>
          <a:xfrm>
            <a:off x="379079" y="5346631"/>
            <a:ext cx="3800716" cy="619507"/>
          </a:xfrm>
          <a:prstGeom prst="rect">
            <a:avLst/>
          </a:prstGeom>
          <a:noFill/>
        </p:spPr>
        <p:txBody>
          <a:bodyPr wrap="square" lIns="0" tIns="0" rIns="0" bIns="0" rtlCol="0" anchor="ctr">
            <a:noAutofit/>
          </a:bodyPr>
          <a:lstStyle/>
          <a:p>
            <a:pPr>
              <a:lnSpc>
                <a:spcPct val="85000"/>
              </a:lnSpc>
            </a:pPr>
            <a:r>
              <a:rPr lang="en-US" sz="4499" dirty="0">
                <a:solidFill>
                  <a:srgbClr val="FFFFFF"/>
                </a:solidFill>
                <a:latin typeface="Segoe UI Light"/>
              </a:rPr>
              <a:t>Faster</a:t>
            </a:r>
            <a:br>
              <a:rPr lang="en-US" sz="4499" dirty="0">
                <a:solidFill>
                  <a:srgbClr val="FFFFFF"/>
                </a:solidFill>
                <a:latin typeface="Segoe UI Light"/>
              </a:rPr>
            </a:br>
            <a:r>
              <a:rPr lang="en-US" sz="2856" dirty="0">
                <a:solidFill>
                  <a:srgbClr val="FFFFFF"/>
                </a:solidFill>
                <a:latin typeface="Segoe UI Light"/>
              </a:rPr>
              <a:t>responses</a:t>
            </a:r>
          </a:p>
        </p:txBody>
      </p:sp>
      <p:sp>
        <p:nvSpPr>
          <p:cNvPr id="32" name="TextBox 31"/>
          <p:cNvSpPr txBox="1"/>
          <p:nvPr/>
        </p:nvSpPr>
        <p:spPr>
          <a:xfrm>
            <a:off x="4532460" y="5346631"/>
            <a:ext cx="3811513" cy="619507"/>
          </a:xfrm>
          <a:prstGeom prst="rect">
            <a:avLst/>
          </a:prstGeom>
          <a:noFill/>
        </p:spPr>
        <p:txBody>
          <a:bodyPr wrap="square" lIns="0" tIns="0" rIns="0" bIns="0" rtlCol="0" anchor="ctr">
            <a:noAutofit/>
          </a:bodyPr>
          <a:lstStyle/>
          <a:p>
            <a:pPr>
              <a:lnSpc>
                <a:spcPct val="85000"/>
              </a:lnSpc>
            </a:pPr>
            <a:r>
              <a:rPr lang="en-US" sz="4499" dirty="0">
                <a:solidFill>
                  <a:srgbClr val="FFFFFF"/>
                </a:solidFill>
                <a:latin typeface="Segoe UI Light"/>
              </a:rPr>
              <a:t>Personalized</a:t>
            </a:r>
          </a:p>
          <a:p>
            <a:pPr>
              <a:lnSpc>
                <a:spcPct val="85000"/>
              </a:lnSpc>
            </a:pPr>
            <a:r>
              <a:rPr lang="en-US" sz="2856" dirty="0">
                <a:solidFill>
                  <a:srgbClr val="FFFFFF"/>
                </a:solidFill>
                <a:latin typeface="Segoe UI Light"/>
              </a:rPr>
              <a:t>service</a:t>
            </a:r>
          </a:p>
        </p:txBody>
      </p:sp>
      <p:sp>
        <p:nvSpPr>
          <p:cNvPr id="33" name="TextBox 32"/>
          <p:cNvSpPr txBox="1"/>
          <p:nvPr/>
        </p:nvSpPr>
        <p:spPr>
          <a:xfrm>
            <a:off x="8696637" y="5346631"/>
            <a:ext cx="3811512" cy="619507"/>
          </a:xfrm>
          <a:prstGeom prst="rect">
            <a:avLst/>
          </a:prstGeom>
          <a:noFill/>
        </p:spPr>
        <p:txBody>
          <a:bodyPr wrap="square" lIns="0" tIns="0" rIns="0" bIns="0" rtlCol="0" anchor="ctr">
            <a:noAutofit/>
          </a:bodyPr>
          <a:lstStyle/>
          <a:p>
            <a:pPr>
              <a:lnSpc>
                <a:spcPct val="85000"/>
              </a:lnSpc>
            </a:pPr>
            <a:r>
              <a:rPr lang="en-US" sz="4499" dirty="0">
                <a:solidFill>
                  <a:srgbClr val="FFFFFF"/>
                </a:solidFill>
                <a:latin typeface="Segoe UI Light"/>
              </a:rPr>
              <a:t>Better</a:t>
            </a:r>
            <a:br>
              <a:rPr lang="en-US" sz="4499" dirty="0">
                <a:solidFill>
                  <a:srgbClr val="FFFFFF"/>
                </a:solidFill>
                <a:latin typeface="Segoe UI Light"/>
              </a:rPr>
            </a:br>
            <a:r>
              <a:rPr lang="en-US" sz="2856" dirty="0">
                <a:solidFill>
                  <a:srgbClr val="FFFFFF"/>
                </a:solidFill>
                <a:latin typeface="Segoe UI Light"/>
              </a:rPr>
              <a:t>experiences</a:t>
            </a:r>
            <a:endParaRPr lang="en-US" sz="5499" dirty="0">
              <a:solidFill>
                <a:srgbClr val="FFFFFF"/>
              </a:solidFill>
              <a:latin typeface="Segoe UI Light"/>
            </a:endParaRPr>
          </a:p>
        </p:txBody>
      </p:sp>
      <p:sp>
        <p:nvSpPr>
          <p:cNvPr id="2" name="Title 1"/>
          <p:cNvSpPr>
            <a:spLocks noGrp="1"/>
          </p:cNvSpPr>
          <p:nvPr>
            <p:ph type="title"/>
          </p:nvPr>
        </p:nvSpPr>
        <p:spPr/>
        <p:txBody>
          <a:bodyPr/>
          <a:lstStyle/>
          <a:p>
            <a:r>
              <a:rPr lang="en-US" dirty="0">
                <a:solidFill>
                  <a:srgbClr val="FFFFFF"/>
                </a:solidFill>
              </a:rPr>
              <a:t>Your customers expect more</a:t>
            </a:r>
            <a:r>
              <a:rPr lang="en-US" dirty="0" smtClean="0">
                <a:solidFill>
                  <a:srgbClr val="FFFFFF"/>
                </a:solidFill>
              </a:rPr>
              <a:t>.</a:t>
            </a:r>
            <a:endParaRPr lang="en-US" dirty="0"/>
          </a:p>
        </p:txBody>
      </p:sp>
      <p:sp>
        <p:nvSpPr>
          <p:cNvPr id="36" name="Rectangle 35"/>
          <p:cNvSpPr/>
          <p:nvPr/>
        </p:nvSpPr>
        <p:spPr>
          <a:xfrm>
            <a:off x="10163307" y="6624749"/>
            <a:ext cx="1925798" cy="345163"/>
          </a:xfrm>
          <a:prstGeom prst="rect">
            <a:avLst/>
          </a:prstGeom>
        </p:spPr>
        <p:txBody>
          <a:bodyPr wrap="none">
            <a:spAutoFit/>
          </a:bodyPr>
          <a:lstStyle/>
          <a:p>
            <a:r>
              <a:rPr lang="en-US" sz="1599" dirty="0">
                <a:solidFill>
                  <a:srgbClr val="505050"/>
                </a:solidFill>
              </a:rPr>
              <a:t>#</a:t>
            </a:r>
            <a:r>
              <a:rPr lang="en-US" sz="1599" dirty="0" err="1">
                <a:solidFill>
                  <a:srgbClr val="505050"/>
                </a:solidFill>
              </a:rPr>
              <a:t>worklikeanetwork</a:t>
            </a:r>
            <a:endParaRPr lang="en-US" sz="1599" dirty="0">
              <a:solidFill>
                <a:srgbClr val="505050"/>
              </a:solidFill>
            </a:endParaRPr>
          </a:p>
        </p:txBody>
      </p:sp>
    </p:spTree>
    <p:extLst>
      <p:ext uri="{BB962C8B-B14F-4D97-AF65-F5344CB8AC3E}">
        <p14:creationId xmlns:p14="http://schemas.microsoft.com/office/powerpoint/2010/main" val="47371028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5" name="Picture 27" descr="C:\Users\Annette.DUARTE\Desktop\Yammer\Office_cubicles_v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442" y="-45346"/>
            <a:ext cx="12516075" cy="7039375"/>
          </a:xfrm>
          <a:prstGeom prst="rect">
            <a:avLst/>
          </a:prstGeom>
          <a:noFill/>
          <a:extLst>
            <a:ext uri="{909E8E84-426E-40DD-AFC4-6F175D3DCCD1}">
              <a14:hiddenFill xmlns:a14="http://schemas.microsoft.com/office/drawing/2010/main">
                <a:solidFill>
                  <a:srgbClr val="FFFFFF"/>
                </a:solidFill>
              </a14:hiddenFill>
            </a:ext>
          </a:extLst>
        </p:spPr>
      </p:pic>
      <p:sp>
        <p:nvSpPr>
          <p:cNvPr id="1042" name="Rectangle 1041"/>
          <p:cNvSpPr/>
          <p:nvPr/>
        </p:nvSpPr>
        <p:spPr bwMode="auto">
          <a:xfrm>
            <a:off x="-19442" y="-45346"/>
            <a:ext cx="12516075" cy="7039375"/>
          </a:xfrm>
          <a:prstGeom prst="rect">
            <a:avLst/>
          </a:prstGeom>
          <a:blipFill dpi="0" rotWithShape="1">
            <a:blip r:embed="rId4" cstate="screen">
              <a:alphaModFix amt="46000"/>
              <a:extLst>
                <a:ext uri="{28A0092B-C50C-407E-A947-70E740481C1C}">
                  <a14:useLocalDpi xmlns:a14="http://schemas.microsoft.com/office/drawing/2010/main"/>
                </a:ext>
              </a:extLst>
            </a:blip>
            <a:srcRect/>
            <a:stretch>
              <a:fillRect/>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6" name="Rectangle 55"/>
          <p:cNvSpPr/>
          <p:nvPr/>
        </p:nvSpPr>
        <p:spPr bwMode="auto">
          <a:xfrm>
            <a:off x="-19443" y="-45346"/>
            <a:ext cx="12516075" cy="7039375"/>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0" name="Rectangle 119"/>
          <p:cNvSpPr/>
          <p:nvPr/>
        </p:nvSpPr>
        <p:spPr>
          <a:xfrm>
            <a:off x="-19443" y="-45345"/>
            <a:ext cx="12516075" cy="6361608"/>
          </a:xfrm>
          <a:prstGeom prst="rect">
            <a:avLst/>
          </a:prstGeom>
          <a:gradFill flip="none" rotWithShape="1">
            <a:gsLst>
              <a:gs pos="99167">
                <a:schemeClr val="bg1"/>
              </a:gs>
              <a:gs pos="92000">
                <a:schemeClr val="bg1">
                  <a:alpha val="74000"/>
                </a:schemeClr>
              </a:gs>
              <a:gs pos="75000">
                <a:schemeClr val="bg1">
                  <a:alpha val="55000"/>
                </a:schemeClr>
              </a:gs>
              <a:gs pos="52000">
                <a:schemeClr val="tx2">
                  <a:alpha val="0"/>
                </a:schemeClr>
              </a:gs>
            </a:gsLst>
            <a:lin ang="1614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FFFFFF"/>
              </a:solidFill>
            </a:endParaRPr>
          </a:p>
        </p:txBody>
      </p:sp>
      <p:sp>
        <p:nvSpPr>
          <p:cNvPr id="1043" name="Title 1042"/>
          <p:cNvSpPr>
            <a:spLocks noGrp="1"/>
          </p:cNvSpPr>
          <p:nvPr>
            <p:ph type="title"/>
          </p:nvPr>
        </p:nvSpPr>
        <p:spPr/>
        <p:txBody>
          <a:bodyPr/>
          <a:lstStyle/>
          <a:p>
            <a:r>
              <a:rPr lang="en-US" sz="4800" dirty="0" smtClean="0"/>
              <a:t>Yet, we continue to work like we always have.</a:t>
            </a:r>
            <a:endParaRPr lang="en-US" sz="4800" dirty="0"/>
          </a:p>
        </p:txBody>
      </p:sp>
      <p:grpSp>
        <p:nvGrpSpPr>
          <p:cNvPr id="100" name="Group 99"/>
          <p:cNvGrpSpPr/>
          <p:nvPr/>
        </p:nvGrpSpPr>
        <p:grpSpPr>
          <a:xfrm>
            <a:off x="4552558" y="2596084"/>
            <a:ext cx="3304535" cy="663088"/>
            <a:chOff x="3647357" y="1271847"/>
            <a:chExt cx="4851593" cy="973521"/>
          </a:xfrm>
        </p:grpSpPr>
        <p:cxnSp>
          <p:nvCxnSpPr>
            <p:cNvPr id="101" name="Straight Connector 100"/>
            <p:cNvCxnSpPr>
              <a:endCxn id="102" idx="2"/>
            </p:cNvCxnSpPr>
            <p:nvPr/>
          </p:nvCxnSpPr>
          <p:spPr>
            <a:xfrm>
              <a:off x="6073153" y="1271847"/>
              <a:ext cx="593" cy="548642"/>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2" name="Freeform 6"/>
            <p:cNvSpPr>
              <a:spLocks/>
            </p:cNvSpPr>
            <p:nvPr/>
          </p:nvSpPr>
          <p:spPr bwMode="auto">
            <a:xfrm>
              <a:off x="3647357" y="1820489"/>
              <a:ext cx="4851593" cy="424879"/>
            </a:xfrm>
            <a:custGeom>
              <a:avLst/>
              <a:gdLst>
                <a:gd name="T0" fmla="*/ 4095 w 4095"/>
                <a:gd name="T1" fmla="*/ 1323 h 1323"/>
                <a:gd name="T2" fmla="*/ 4095 w 4095"/>
                <a:gd name="T3" fmla="*/ 0 h 1323"/>
                <a:gd name="T4" fmla="*/ 2048 w 4095"/>
                <a:gd name="T5" fmla="*/ 0 h 1323"/>
                <a:gd name="T6" fmla="*/ 0 w 4095"/>
                <a:gd name="T7" fmla="*/ 0 h 1323"/>
                <a:gd name="T8" fmla="*/ 0 w 4095"/>
                <a:gd name="T9" fmla="*/ 1323 h 1323"/>
              </a:gdLst>
              <a:ahLst/>
              <a:cxnLst>
                <a:cxn ang="0">
                  <a:pos x="T0" y="T1"/>
                </a:cxn>
                <a:cxn ang="0">
                  <a:pos x="T2" y="T3"/>
                </a:cxn>
                <a:cxn ang="0">
                  <a:pos x="T4" y="T5"/>
                </a:cxn>
                <a:cxn ang="0">
                  <a:pos x="T6" y="T7"/>
                </a:cxn>
                <a:cxn ang="0">
                  <a:pos x="T8" y="T9"/>
                </a:cxn>
              </a:cxnLst>
              <a:rect l="0" t="0" r="r" b="b"/>
              <a:pathLst>
                <a:path w="4095" h="1323">
                  <a:moveTo>
                    <a:pt x="4095" y="1323"/>
                  </a:moveTo>
                  <a:lnTo>
                    <a:pt x="4095" y="0"/>
                  </a:lnTo>
                  <a:lnTo>
                    <a:pt x="2048" y="0"/>
                  </a:lnTo>
                  <a:lnTo>
                    <a:pt x="0" y="0"/>
                  </a:lnTo>
                  <a:lnTo>
                    <a:pt x="0" y="1323"/>
                  </a:lnTo>
                </a:path>
              </a:pathLst>
            </a:cu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vert="horz" wrap="square" lIns="91427" tIns="45713" rIns="91427" bIns="45713" numCol="1" anchor="t" anchorCtr="0" compatLnSpc="1">
              <a:prstTxWarp prst="textNoShape">
                <a:avLst/>
              </a:prstTxWarp>
            </a:bodyPr>
            <a:lstStyle/>
            <a:p>
              <a:endParaRPr lang="en-US">
                <a:solidFill>
                  <a:srgbClr val="FFFFFF"/>
                </a:solidFill>
              </a:endParaRPr>
            </a:p>
          </p:txBody>
        </p:sp>
      </p:grpSp>
      <p:grpSp>
        <p:nvGrpSpPr>
          <p:cNvPr id="2068" name="Group 2067"/>
          <p:cNvGrpSpPr/>
          <p:nvPr/>
        </p:nvGrpSpPr>
        <p:grpSpPr>
          <a:xfrm>
            <a:off x="3727788" y="4190384"/>
            <a:ext cx="4959525" cy="286586"/>
            <a:chOff x="3727433" y="4190483"/>
            <a:chExt cx="4960229" cy="286626"/>
          </a:xfrm>
        </p:grpSpPr>
        <p:sp>
          <p:nvSpPr>
            <p:cNvPr id="103" name="Freeform 6"/>
            <p:cNvSpPr>
              <a:spLocks/>
            </p:cNvSpPr>
            <p:nvPr/>
          </p:nvSpPr>
          <p:spPr bwMode="auto">
            <a:xfrm>
              <a:off x="7037883" y="4190483"/>
              <a:ext cx="1649779" cy="286626"/>
            </a:xfrm>
            <a:custGeom>
              <a:avLst/>
              <a:gdLst>
                <a:gd name="T0" fmla="*/ 4095 w 4095"/>
                <a:gd name="T1" fmla="*/ 1323 h 1323"/>
                <a:gd name="T2" fmla="*/ 4095 w 4095"/>
                <a:gd name="T3" fmla="*/ 0 h 1323"/>
                <a:gd name="T4" fmla="*/ 2048 w 4095"/>
                <a:gd name="T5" fmla="*/ 0 h 1323"/>
                <a:gd name="T6" fmla="*/ 0 w 4095"/>
                <a:gd name="T7" fmla="*/ 0 h 1323"/>
                <a:gd name="T8" fmla="*/ 0 w 4095"/>
                <a:gd name="T9" fmla="*/ 1323 h 1323"/>
              </a:gdLst>
              <a:ahLst/>
              <a:cxnLst>
                <a:cxn ang="0">
                  <a:pos x="T0" y="T1"/>
                </a:cxn>
                <a:cxn ang="0">
                  <a:pos x="T2" y="T3"/>
                </a:cxn>
                <a:cxn ang="0">
                  <a:pos x="T4" y="T5"/>
                </a:cxn>
                <a:cxn ang="0">
                  <a:pos x="T6" y="T7"/>
                </a:cxn>
                <a:cxn ang="0">
                  <a:pos x="T8" y="T9"/>
                </a:cxn>
              </a:cxnLst>
              <a:rect l="0" t="0" r="r" b="b"/>
              <a:pathLst>
                <a:path w="4095" h="1323">
                  <a:moveTo>
                    <a:pt x="4095" y="1323"/>
                  </a:moveTo>
                  <a:lnTo>
                    <a:pt x="4095" y="0"/>
                  </a:lnTo>
                  <a:lnTo>
                    <a:pt x="2048" y="0"/>
                  </a:lnTo>
                  <a:lnTo>
                    <a:pt x="0" y="0"/>
                  </a:lnTo>
                  <a:lnTo>
                    <a:pt x="0" y="1323"/>
                  </a:lnTo>
                </a:path>
              </a:pathLst>
            </a:cu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104" name="Freeform 6"/>
            <p:cNvSpPr>
              <a:spLocks/>
            </p:cNvSpPr>
            <p:nvPr/>
          </p:nvSpPr>
          <p:spPr bwMode="auto">
            <a:xfrm>
              <a:off x="3727433" y="4190483"/>
              <a:ext cx="1649779" cy="286626"/>
            </a:xfrm>
            <a:custGeom>
              <a:avLst/>
              <a:gdLst>
                <a:gd name="T0" fmla="*/ 4095 w 4095"/>
                <a:gd name="T1" fmla="*/ 1323 h 1323"/>
                <a:gd name="T2" fmla="*/ 4095 w 4095"/>
                <a:gd name="T3" fmla="*/ 0 h 1323"/>
                <a:gd name="T4" fmla="*/ 2048 w 4095"/>
                <a:gd name="T5" fmla="*/ 0 h 1323"/>
                <a:gd name="T6" fmla="*/ 0 w 4095"/>
                <a:gd name="T7" fmla="*/ 0 h 1323"/>
                <a:gd name="T8" fmla="*/ 0 w 4095"/>
                <a:gd name="T9" fmla="*/ 1323 h 1323"/>
              </a:gdLst>
              <a:ahLst/>
              <a:cxnLst>
                <a:cxn ang="0">
                  <a:pos x="T0" y="T1"/>
                </a:cxn>
                <a:cxn ang="0">
                  <a:pos x="T2" y="T3"/>
                </a:cxn>
                <a:cxn ang="0">
                  <a:pos x="T4" y="T5"/>
                </a:cxn>
                <a:cxn ang="0">
                  <a:pos x="T6" y="T7"/>
                </a:cxn>
                <a:cxn ang="0">
                  <a:pos x="T8" y="T9"/>
                </a:cxn>
              </a:cxnLst>
              <a:rect l="0" t="0" r="r" b="b"/>
              <a:pathLst>
                <a:path w="4095" h="1323">
                  <a:moveTo>
                    <a:pt x="4095" y="1323"/>
                  </a:moveTo>
                  <a:lnTo>
                    <a:pt x="4095" y="0"/>
                  </a:lnTo>
                  <a:lnTo>
                    <a:pt x="2048" y="0"/>
                  </a:lnTo>
                  <a:lnTo>
                    <a:pt x="0" y="0"/>
                  </a:lnTo>
                  <a:lnTo>
                    <a:pt x="0" y="1323"/>
                  </a:lnTo>
                </a:path>
              </a:pathLst>
            </a:cu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vert="horz" wrap="square" lIns="91427" tIns="45713" rIns="91427" bIns="45713" numCol="1" anchor="t" anchorCtr="0" compatLnSpc="1">
              <a:prstTxWarp prst="textNoShape">
                <a:avLst/>
              </a:prstTxWarp>
            </a:bodyPr>
            <a:lstStyle/>
            <a:p>
              <a:endParaRPr lang="en-US">
                <a:solidFill>
                  <a:srgbClr val="FFFFFF"/>
                </a:solidFill>
              </a:endParaRPr>
            </a:p>
          </p:txBody>
        </p:sp>
      </p:grpSp>
      <p:grpSp>
        <p:nvGrpSpPr>
          <p:cNvPr id="2071" name="Group 2070"/>
          <p:cNvGrpSpPr/>
          <p:nvPr/>
        </p:nvGrpSpPr>
        <p:grpSpPr>
          <a:xfrm>
            <a:off x="3302621" y="5203184"/>
            <a:ext cx="5830943" cy="339485"/>
            <a:chOff x="3302207" y="5203425"/>
            <a:chExt cx="5831770" cy="339534"/>
          </a:xfrm>
        </p:grpSpPr>
        <p:sp>
          <p:nvSpPr>
            <p:cNvPr id="99" name="Freeform 11"/>
            <p:cNvSpPr>
              <a:spLocks/>
            </p:cNvSpPr>
            <p:nvPr/>
          </p:nvSpPr>
          <p:spPr bwMode="auto">
            <a:xfrm>
              <a:off x="8294036" y="5203425"/>
              <a:ext cx="839941" cy="339534"/>
            </a:xfrm>
            <a:custGeom>
              <a:avLst/>
              <a:gdLst>
                <a:gd name="T0" fmla="*/ 1206 w 1206"/>
                <a:gd name="T1" fmla="*/ 420 h 420"/>
                <a:gd name="T2" fmla="*/ 1206 w 1206"/>
                <a:gd name="T3" fmla="*/ 0 h 420"/>
                <a:gd name="T4" fmla="*/ 0 w 1206"/>
                <a:gd name="T5" fmla="*/ 0 h 420"/>
                <a:gd name="T6" fmla="*/ 0 w 1206"/>
                <a:gd name="T7" fmla="*/ 420 h 420"/>
              </a:gdLst>
              <a:ahLst/>
              <a:cxnLst>
                <a:cxn ang="0">
                  <a:pos x="T0" y="T1"/>
                </a:cxn>
                <a:cxn ang="0">
                  <a:pos x="T2" y="T3"/>
                </a:cxn>
                <a:cxn ang="0">
                  <a:pos x="T4" y="T5"/>
                </a:cxn>
                <a:cxn ang="0">
                  <a:pos x="T6" y="T7"/>
                </a:cxn>
              </a:cxnLst>
              <a:rect l="0" t="0" r="r" b="b"/>
              <a:pathLst>
                <a:path w="1206" h="420">
                  <a:moveTo>
                    <a:pt x="1206" y="420"/>
                  </a:moveTo>
                  <a:lnTo>
                    <a:pt x="1206" y="0"/>
                  </a:lnTo>
                  <a:lnTo>
                    <a:pt x="0" y="0"/>
                  </a:lnTo>
                  <a:lnTo>
                    <a:pt x="0" y="420"/>
                  </a:lnTo>
                </a:path>
              </a:pathLst>
            </a:cu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105" name="Freeform 7"/>
            <p:cNvSpPr>
              <a:spLocks/>
            </p:cNvSpPr>
            <p:nvPr/>
          </p:nvSpPr>
          <p:spPr bwMode="auto">
            <a:xfrm>
              <a:off x="3302207" y="5203425"/>
              <a:ext cx="839941" cy="339534"/>
            </a:xfrm>
            <a:custGeom>
              <a:avLst/>
              <a:gdLst>
                <a:gd name="T0" fmla="*/ 0 w 1206"/>
                <a:gd name="T1" fmla="*/ 420 h 420"/>
                <a:gd name="T2" fmla="*/ 0 w 1206"/>
                <a:gd name="T3" fmla="*/ 0 h 420"/>
                <a:gd name="T4" fmla="*/ 1206 w 1206"/>
                <a:gd name="T5" fmla="*/ 0 h 420"/>
                <a:gd name="T6" fmla="*/ 1206 w 1206"/>
                <a:gd name="T7" fmla="*/ 420 h 420"/>
              </a:gdLst>
              <a:ahLst/>
              <a:cxnLst>
                <a:cxn ang="0">
                  <a:pos x="T0" y="T1"/>
                </a:cxn>
                <a:cxn ang="0">
                  <a:pos x="T2" y="T3"/>
                </a:cxn>
                <a:cxn ang="0">
                  <a:pos x="T4" y="T5"/>
                </a:cxn>
                <a:cxn ang="0">
                  <a:pos x="T6" y="T7"/>
                </a:cxn>
              </a:cxnLst>
              <a:rect l="0" t="0" r="r" b="b"/>
              <a:pathLst>
                <a:path w="1206" h="420">
                  <a:moveTo>
                    <a:pt x="0" y="420"/>
                  </a:moveTo>
                  <a:lnTo>
                    <a:pt x="0" y="0"/>
                  </a:lnTo>
                  <a:lnTo>
                    <a:pt x="1206" y="0"/>
                  </a:lnTo>
                  <a:lnTo>
                    <a:pt x="1206" y="420"/>
                  </a:lnTo>
                </a:path>
              </a:pathLst>
            </a:cu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109" name="Freeform 11"/>
            <p:cNvSpPr>
              <a:spLocks/>
            </p:cNvSpPr>
            <p:nvPr/>
          </p:nvSpPr>
          <p:spPr bwMode="auto">
            <a:xfrm>
              <a:off x="6640143" y="5203425"/>
              <a:ext cx="839941" cy="339534"/>
            </a:xfrm>
            <a:custGeom>
              <a:avLst/>
              <a:gdLst>
                <a:gd name="T0" fmla="*/ 1206 w 1206"/>
                <a:gd name="T1" fmla="*/ 420 h 420"/>
                <a:gd name="T2" fmla="*/ 1206 w 1206"/>
                <a:gd name="T3" fmla="*/ 0 h 420"/>
                <a:gd name="T4" fmla="*/ 0 w 1206"/>
                <a:gd name="T5" fmla="*/ 0 h 420"/>
                <a:gd name="T6" fmla="*/ 0 w 1206"/>
                <a:gd name="T7" fmla="*/ 420 h 420"/>
              </a:gdLst>
              <a:ahLst/>
              <a:cxnLst>
                <a:cxn ang="0">
                  <a:pos x="T0" y="T1"/>
                </a:cxn>
                <a:cxn ang="0">
                  <a:pos x="T2" y="T3"/>
                </a:cxn>
                <a:cxn ang="0">
                  <a:pos x="T4" y="T5"/>
                </a:cxn>
                <a:cxn ang="0">
                  <a:pos x="T6" y="T7"/>
                </a:cxn>
              </a:cxnLst>
              <a:rect l="0" t="0" r="r" b="b"/>
              <a:pathLst>
                <a:path w="1206" h="420">
                  <a:moveTo>
                    <a:pt x="1206" y="420"/>
                  </a:moveTo>
                  <a:lnTo>
                    <a:pt x="1206" y="0"/>
                  </a:lnTo>
                  <a:lnTo>
                    <a:pt x="0" y="0"/>
                  </a:lnTo>
                  <a:lnTo>
                    <a:pt x="0" y="420"/>
                  </a:lnTo>
                </a:path>
              </a:pathLst>
            </a:cu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110" name="Freeform 16"/>
            <p:cNvSpPr>
              <a:spLocks/>
            </p:cNvSpPr>
            <p:nvPr/>
          </p:nvSpPr>
          <p:spPr bwMode="auto">
            <a:xfrm>
              <a:off x="4985909" y="5203425"/>
              <a:ext cx="837852" cy="339534"/>
            </a:xfrm>
            <a:custGeom>
              <a:avLst/>
              <a:gdLst>
                <a:gd name="T0" fmla="*/ 1203 w 1203"/>
                <a:gd name="T1" fmla="*/ 420 h 420"/>
                <a:gd name="T2" fmla="*/ 1203 w 1203"/>
                <a:gd name="T3" fmla="*/ 0 h 420"/>
                <a:gd name="T4" fmla="*/ 0 w 1203"/>
                <a:gd name="T5" fmla="*/ 0 h 420"/>
                <a:gd name="T6" fmla="*/ 0 w 1203"/>
                <a:gd name="T7" fmla="*/ 420 h 420"/>
              </a:gdLst>
              <a:ahLst/>
              <a:cxnLst>
                <a:cxn ang="0">
                  <a:pos x="T0" y="T1"/>
                </a:cxn>
                <a:cxn ang="0">
                  <a:pos x="T2" y="T3"/>
                </a:cxn>
                <a:cxn ang="0">
                  <a:pos x="T4" y="T5"/>
                </a:cxn>
                <a:cxn ang="0">
                  <a:pos x="T6" y="T7"/>
                </a:cxn>
              </a:cxnLst>
              <a:rect l="0" t="0" r="r" b="b"/>
              <a:pathLst>
                <a:path w="1203" h="420">
                  <a:moveTo>
                    <a:pt x="1203" y="420"/>
                  </a:moveTo>
                  <a:lnTo>
                    <a:pt x="1203" y="0"/>
                  </a:lnTo>
                  <a:lnTo>
                    <a:pt x="0" y="0"/>
                  </a:lnTo>
                  <a:lnTo>
                    <a:pt x="0" y="420"/>
                  </a:lnTo>
                </a:path>
              </a:pathLst>
            </a:cu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vert="horz" wrap="square" lIns="91427" tIns="45713" rIns="91427" bIns="45713" numCol="1" anchor="t" anchorCtr="0" compatLnSpc="1">
              <a:prstTxWarp prst="textNoShape">
                <a:avLst/>
              </a:prstTxWarp>
            </a:bodyPr>
            <a:lstStyle/>
            <a:p>
              <a:endParaRPr lang="en-US">
                <a:solidFill>
                  <a:srgbClr val="FFFFFF"/>
                </a:solidFill>
              </a:endParaRPr>
            </a:p>
          </p:txBody>
        </p:sp>
      </p:grpSp>
      <p:cxnSp>
        <p:nvCxnSpPr>
          <p:cNvPr id="4" name="Straight Connector 3"/>
          <p:cNvCxnSpPr/>
          <p:nvPr/>
        </p:nvCxnSpPr>
        <p:spPr>
          <a:xfrm>
            <a:off x="3302621" y="5203183"/>
            <a:ext cx="0" cy="295168"/>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26548" y="4190385"/>
            <a:ext cx="0" cy="231291"/>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737601" y="4190385"/>
            <a:ext cx="81495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860035" y="4192389"/>
            <a:ext cx="814957"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8685335" y="4191321"/>
            <a:ext cx="0" cy="210596"/>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79" name="1"/>
          <p:cNvSpPr>
            <a:spLocks noEditPoints="1"/>
          </p:cNvSpPr>
          <p:nvPr/>
        </p:nvSpPr>
        <p:spPr bwMode="auto">
          <a:xfrm>
            <a:off x="5829356" y="2002051"/>
            <a:ext cx="773003" cy="773003"/>
          </a:xfrm>
          <a:custGeom>
            <a:avLst/>
            <a:gdLst>
              <a:gd name="T0" fmla="*/ 0 w 332"/>
              <a:gd name="T1" fmla="*/ 167 h 332"/>
              <a:gd name="T2" fmla="*/ 332 w 332"/>
              <a:gd name="T3" fmla="*/ 167 h 332"/>
              <a:gd name="T4" fmla="*/ 48 w 332"/>
              <a:gd name="T5" fmla="*/ 247 h 332"/>
              <a:gd name="T6" fmla="*/ 49 w 332"/>
              <a:gd name="T7" fmla="*/ 238 h 332"/>
              <a:gd name="T8" fmla="*/ 50 w 332"/>
              <a:gd name="T9" fmla="*/ 223 h 332"/>
              <a:gd name="T10" fmla="*/ 55 w 332"/>
              <a:gd name="T11" fmla="*/ 213 h 332"/>
              <a:gd name="T12" fmla="*/ 62 w 332"/>
              <a:gd name="T13" fmla="*/ 208 h 332"/>
              <a:gd name="T14" fmla="*/ 73 w 332"/>
              <a:gd name="T15" fmla="*/ 203 h 332"/>
              <a:gd name="T16" fmla="*/ 90 w 332"/>
              <a:gd name="T17" fmla="*/ 193 h 332"/>
              <a:gd name="T18" fmla="*/ 105 w 332"/>
              <a:gd name="T19" fmla="*/ 185 h 332"/>
              <a:gd name="T20" fmla="*/ 119 w 332"/>
              <a:gd name="T21" fmla="*/ 178 h 332"/>
              <a:gd name="T22" fmla="*/ 125 w 332"/>
              <a:gd name="T23" fmla="*/ 172 h 332"/>
              <a:gd name="T24" fmla="*/ 129 w 332"/>
              <a:gd name="T25" fmla="*/ 167 h 332"/>
              <a:gd name="T26" fmla="*/ 132 w 332"/>
              <a:gd name="T27" fmla="*/ 161 h 332"/>
              <a:gd name="T28" fmla="*/ 126 w 332"/>
              <a:gd name="T29" fmla="*/ 136 h 332"/>
              <a:gd name="T30" fmla="*/ 123 w 332"/>
              <a:gd name="T31" fmla="*/ 134 h 332"/>
              <a:gd name="T32" fmla="*/ 124 w 332"/>
              <a:gd name="T33" fmla="*/ 125 h 332"/>
              <a:gd name="T34" fmla="*/ 125 w 332"/>
              <a:gd name="T35" fmla="*/ 115 h 332"/>
              <a:gd name="T36" fmla="*/ 128 w 332"/>
              <a:gd name="T37" fmla="*/ 104 h 332"/>
              <a:gd name="T38" fmla="*/ 129 w 332"/>
              <a:gd name="T39" fmla="*/ 98 h 332"/>
              <a:gd name="T40" fmla="*/ 129 w 332"/>
              <a:gd name="T41" fmla="*/ 90 h 332"/>
              <a:gd name="T42" fmla="*/ 130 w 332"/>
              <a:gd name="T43" fmla="*/ 82 h 332"/>
              <a:gd name="T44" fmla="*/ 135 w 332"/>
              <a:gd name="T45" fmla="*/ 74 h 332"/>
              <a:gd name="T46" fmla="*/ 138 w 332"/>
              <a:gd name="T47" fmla="*/ 68 h 332"/>
              <a:gd name="T48" fmla="*/ 143 w 332"/>
              <a:gd name="T49" fmla="*/ 65 h 332"/>
              <a:gd name="T50" fmla="*/ 146 w 332"/>
              <a:gd name="T51" fmla="*/ 62 h 332"/>
              <a:gd name="T52" fmla="*/ 153 w 332"/>
              <a:gd name="T53" fmla="*/ 57 h 332"/>
              <a:gd name="T54" fmla="*/ 161 w 332"/>
              <a:gd name="T55" fmla="*/ 56 h 332"/>
              <a:gd name="T56" fmla="*/ 168 w 332"/>
              <a:gd name="T57" fmla="*/ 55 h 332"/>
              <a:gd name="T58" fmla="*/ 173 w 332"/>
              <a:gd name="T59" fmla="*/ 56 h 332"/>
              <a:gd name="T60" fmla="*/ 178 w 332"/>
              <a:gd name="T61" fmla="*/ 57 h 332"/>
              <a:gd name="T62" fmla="*/ 184 w 332"/>
              <a:gd name="T63" fmla="*/ 59 h 332"/>
              <a:gd name="T64" fmla="*/ 186 w 332"/>
              <a:gd name="T65" fmla="*/ 64 h 332"/>
              <a:gd name="T66" fmla="*/ 190 w 332"/>
              <a:gd name="T67" fmla="*/ 66 h 332"/>
              <a:gd name="T68" fmla="*/ 194 w 332"/>
              <a:gd name="T69" fmla="*/ 68 h 332"/>
              <a:gd name="T70" fmla="*/ 197 w 332"/>
              <a:gd name="T71" fmla="*/ 74 h 332"/>
              <a:gd name="T72" fmla="*/ 199 w 332"/>
              <a:gd name="T73" fmla="*/ 80 h 332"/>
              <a:gd name="T74" fmla="*/ 202 w 332"/>
              <a:gd name="T75" fmla="*/ 99 h 332"/>
              <a:gd name="T76" fmla="*/ 199 w 332"/>
              <a:gd name="T77" fmla="*/ 111 h 332"/>
              <a:gd name="T78" fmla="*/ 203 w 332"/>
              <a:gd name="T79" fmla="*/ 115 h 332"/>
              <a:gd name="T80" fmla="*/ 203 w 332"/>
              <a:gd name="T81" fmla="*/ 125 h 332"/>
              <a:gd name="T82" fmla="*/ 203 w 332"/>
              <a:gd name="T83" fmla="*/ 134 h 332"/>
              <a:gd name="T84" fmla="*/ 197 w 332"/>
              <a:gd name="T85" fmla="*/ 141 h 332"/>
              <a:gd name="T86" fmla="*/ 194 w 332"/>
              <a:gd name="T87" fmla="*/ 158 h 332"/>
              <a:gd name="T88" fmla="*/ 199 w 332"/>
              <a:gd name="T89" fmla="*/ 164 h 332"/>
              <a:gd name="T90" fmla="*/ 215 w 332"/>
              <a:gd name="T91" fmla="*/ 171 h 332"/>
              <a:gd name="T92" fmla="*/ 237 w 332"/>
              <a:gd name="T93" fmla="*/ 174 h 332"/>
              <a:gd name="T94" fmla="*/ 249 w 332"/>
              <a:gd name="T95" fmla="*/ 178 h 332"/>
              <a:gd name="T96" fmla="*/ 267 w 332"/>
              <a:gd name="T97" fmla="*/ 182 h 332"/>
              <a:gd name="T98" fmla="*/ 276 w 332"/>
              <a:gd name="T99" fmla="*/ 185 h 332"/>
              <a:gd name="T100" fmla="*/ 283 w 332"/>
              <a:gd name="T101" fmla="*/ 196 h 332"/>
              <a:gd name="T102" fmla="*/ 284 w 332"/>
              <a:gd name="T103" fmla="*/ 24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2" h="332">
                <a:moveTo>
                  <a:pt x="166" y="0"/>
                </a:moveTo>
                <a:cubicBezTo>
                  <a:pt x="74" y="0"/>
                  <a:pt x="0" y="74"/>
                  <a:pt x="0" y="167"/>
                </a:cubicBezTo>
                <a:cubicBezTo>
                  <a:pt x="0" y="258"/>
                  <a:pt x="74" y="332"/>
                  <a:pt x="166" y="332"/>
                </a:cubicBezTo>
                <a:cubicBezTo>
                  <a:pt x="257" y="332"/>
                  <a:pt x="332" y="258"/>
                  <a:pt x="332" y="167"/>
                </a:cubicBezTo>
                <a:cubicBezTo>
                  <a:pt x="332" y="74"/>
                  <a:pt x="257" y="0"/>
                  <a:pt x="166" y="0"/>
                </a:cubicBezTo>
                <a:close/>
                <a:moveTo>
                  <a:pt x="48" y="247"/>
                </a:moveTo>
                <a:cubicBezTo>
                  <a:pt x="49" y="244"/>
                  <a:pt x="49" y="243"/>
                  <a:pt x="49" y="243"/>
                </a:cubicBezTo>
                <a:cubicBezTo>
                  <a:pt x="49" y="243"/>
                  <a:pt x="50" y="240"/>
                  <a:pt x="49" y="238"/>
                </a:cubicBezTo>
                <a:cubicBezTo>
                  <a:pt x="49" y="237"/>
                  <a:pt x="50" y="230"/>
                  <a:pt x="50" y="227"/>
                </a:cubicBezTo>
                <a:cubicBezTo>
                  <a:pt x="50" y="226"/>
                  <a:pt x="50" y="223"/>
                  <a:pt x="50" y="223"/>
                </a:cubicBezTo>
                <a:cubicBezTo>
                  <a:pt x="50" y="222"/>
                  <a:pt x="50" y="220"/>
                  <a:pt x="51" y="216"/>
                </a:cubicBezTo>
                <a:cubicBezTo>
                  <a:pt x="51" y="213"/>
                  <a:pt x="54" y="213"/>
                  <a:pt x="55" y="213"/>
                </a:cubicBezTo>
                <a:cubicBezTo>
                  <a:pt x="56" y="212"/>
                  <a:pt x="56" y="212"/>
                  <a:pt x="57" y="212"/>
                </a:cubicBezTo>
                <a:cubicBezTo>
                  <a:pt x="57" y="211"/>
                  <a:pt x="58" y="209"/>
                  <a:pt x="62" y="208"/>
                </a:cubicBezTo>
                <a:cubicBezTo>
                  <a:pt x="64" y="207"/>
                  <a:pt x="68" y="205"/>
                  <a:pt x="70" y="205"/>
                </a:cubicBezTo>
                <a:cubicBezTo>
                  <a:pt x="71" y="204"/>
                  <a:pt x="73" y="204"/>
                  <a:pt x="73" y="203"/>
                </a:cubicBezTo>
                <a:cubicBezTo>
                  <a:pt x="74" y="202"/>
                  <a:pt x="77" y="200"/>
                  <a:pt x="80" y="198"/>
                </a:cubicBezTo>
                <a:cubicBezTo>
                  <a:pt x="83" y="196"/>
                  <a:pt x="86" y="195"/>
                  <a:pt x="90" y="193"/>
                </a:cubicBezTo>
                <a:cubicBezTo>
                  <a:pt x="93" y="191"/>
                  <a:pt x="94" y="190"/>
                  <a:pt x="97" y="188"/>
                </a:cubicBezTo>
                <a:cubicBezTo>
                  <a:pt x="99" y="186"/>
                  <a:pt x="103" y="185"/>
                  <a:pt x="105" y="185"/>
                </a:cubicBezTo>
                <a:cubicBezTo>
                  <a:pt x="106" y="183"/>
                  <a:pt x="111" y="181"/>
                  <a:pt x="112" y="180"/>
                </a:cubicBezTo>
                <a:cubicBezTo>
                  <a:pt x="114" y="180"/>
                  <a:pt x="118" y="178"/>
                  <a:pt x="119" y="178"/>
                </a:cubicBezTo>
                <a:cubicBezTo>
                  <a:pt x="120" y="178"/>
                  <a:pt x="121" y="177"/>
                  <a:pt x="121" y="176"/>
                </a:cubicBezTo>
                <a:cubicBezTo>
                  <a:pt x="123" y="176"/>
                  <a:pt x="125" y="173"/>
                  <a:pt x="125" y="172"/>
                </a:cubicBezTo>
                <a:cubicBezTo>
                  <a:pt x="126" y="171"/>
                  <a:pt x="127" y="170"/>
                  <a:pt x="127" y="170"/>
                </a:cubicBezTo>
                <a:cubicBezTo>
                  <a:pt x="128" y="169"/>
                  <a:pt x="129" y="167"/>
                  <a:pt x="129" y="167"/>
                </a:cubicBezTo>
                <a:cubicBezTo>
                  <a:pt x="129" y="167"/>
                  <a:pt x="130" y="164"/>
                  <a:pt x="132" y="163"/>
                </a:cubicBezTo>
                <a:cubicBezTo>
                  <a:pt x="133" y="162"/>
                  <a:pt x="132" y="162"/>
                  <a:pt x="132" y="161"/>
                </a:cubicBezTo>
                <a:cubicBezTo>
                  <a:pt x="130" y="160"/>
                  <a:pt x="128" y="154"/>
                  <a:pt x="127" y="150"/>
                </a:cubicBezTo>
                <a:cubicBezTo>
                  <a:pt x="126" y="146"/>
                  <a:pt x="126" y="137"/>
                  <a:pt x="126" y="136"/>
                </a:cubicBezTo>
                <a:cubicBezTo>
                  <a:pt x="126" y="135"/>
                  <a:pt x="126" y="135"/>
                  <a:pt x="125" y="135"/>
                </a:cubicBezTo>
                <a:cubicBezTo>
                  <a:pt x="124" y="135"/>
                  <a:pt x="123" y="135"/>
                  <a:pt x="123" y="134"/>
                </a:cubicBezTo>
                <a:cubicBezTo>
                  <a:pt x="121" y="132"/>
                  <a:pt x="123" y="130"/>
                  <a:pt x="123" y="128"/>
                </a:cubicBezTo>
                <a:cubicBezTo>
                  <a:pt x="124" y="127"/>
                  <a:pt x="124" y="125"/>
                  <a:pt x="124" y="125"/>
                </a:cubicBezTo>
                <a:cubicBezTo>
                  <a:pt x="124" y="124"/>
                  <a:pt x="124" y="121"/>
                  <a:pt x="124" y="120"/>
                </a:cubicBezTo>
                <a:cubicBezTo>
                  <a:pt x="125" y="118"/>
                  <a:pt x="125" y="117"/>
                  <a:pt x="125" y="115"/>
                </a:cubicBezTo>
                <a:cubicBezTo>
                  <a:pt x="126" y="112"/>
                  <a:pt x="125" y="108"/>
                  <a:pt x="126" y="106"/>
                </a:cubicBezTo>
                <a:cubicBezTo>
                  <a:pt x="126" y="103"/>
                  <a:pt x="127" y="103"/>
                  <a:pt x="128" y="104"/>
                </a:cubicBezTo>
                <a:cubicBezTo>
                  <a:pt x="128" y="104"/>
                  <a:pt x="129" y="104"/>
                  <a:pt x="129" y="102"/>
                </a:cubicBezTo>
                <a:cubicBezTo>
                  <a:pt x="129" y="101"/>
                  <a:pt x="129" y="99"/>
                  <a:pt x="129" y="98"/>
                </a:cubicBezTo>
                <a:cubicBezTo>
                  <a:pt x="129" y="97"/>
                  <a:pt x="129" y="93"/>
                  <a:pt x="129" y="91"/>
                </a:cubicBezTo>
                <a:cubicBezTo>
                  <a:pt x="129" y="90"/>
                  <a:pt x="129" y="90"/>
                  <a:pt x="129" y="90"/>
                </a:cubicBezTo>
                <a:cubicBezTo>
                  <a:pt x="130" y="89"/>
                  <a:pt x="130" y="88"/>
                  <a:pt x="130" y="86"/>
                </a:cubicBezTo>
                <a:cubicBezTo>
                  <a:pt x="129" y="85"/>
                  <a:pt x="130" y="82"/>
                  <a:pt x="130" y="82"/>
                </a:cubicBezTo>
                <a:cubicBezTo>
                  <a:pt x="132" y="81"/>
                  <a:pt x="133" y="80"/>
                  <a:pt x="133" y="77"/>
                </a:cubicBezTo>
                <a:cubicBezTo>
                  <a:pt x="134" y="75"/>
                  <a:pt x="134" y="75"/>
                  <a:pt x="135" y="74"/>
                </a:cubicBezTo>
                <a:cubicBezTo>
                  <a:pt x="135" y="73"/>
                  <a:pt x="137" y="72"/>
                  <a:pt x="137" y="71"/>
                </a:cubicBezTo>
                <a:cubicBezTo>
                  <a:pt x="137" y="69"/>
                  <a:pt x="137" y="69"/>
                  <a:pt x="138" y="68"/>
                </a:cubicBezTo>
                <a:cubicBezTo>
                  <a:pt x="139" y="67"/>
                  <a:pt x="139" y="67"/>
                  <a:pt x="139" y="66"/>
                </a:cubicBezTo>
                <a:cubicBezTo>
                  <a:pt x="139" y="66"/>
                  <a:pt x="141" y="66"/>
                  <a:pt x="143" y="65"/>
                </a:cubicBezTo>
                <a:cubicBezTo>
                  <a:pt x="144" y="63"/>
                  <a:pt x="144" y="64"/>
                  <a:pt x="144" y="63"/>
                </a:cubicBezTo>
                <a:cubicBezTo>
                  <a:pt x="145" y="62"/>
                  <a:pt x="146" y="62"/>
                  <a:pt x="146" y="62"/>
                </a:cubicBezTo>
                <a:cubicBezTo>
                  <a:pt x="146" y="62"/>
                  <a:pt x="149" y="59"/>
                  <a:pt x="150" y="59"/>
                </a:cubicBezTo>
                <a:cubicBezTo>
                  <a:pt x="151" y="58"/>
                  <a:pt x="152" y="58"/>
                  <a:pt x="153" y="57"/>
                </a:cubicBezTo>
                <a:cubicBezTo>
                  <a:pt x="154" y="57"/>
                  <a:pt x="155" y="57"/>
                  <a:pt x="156" y="57"/>
                </a:cubicBezTo>
                <a:cubicBezTo>
                  <a:pt x="159" y="57"/>
                  <a:pt x="160" y="56"/>
                  <a:pt x="161" y="56"/>
                </a:cubicBezTo>
                <a:cubicBezTo>
                  <a:pt x="162" y="55"/>
                  <a:pt x="164" y="55"/>
                  <a:pt x="164" y="55"/>
                </a:cubicBezTo>
                <a:cubicBezTo>
                  <a:pt x="165" y="56"/>
                  <a:pt x="167" y="56"/>
                  <a:pt x="168" y="55"/>
                </a:cubicBezTo>
                <a:cubicBezTo>
                  <a:pt x="169" y="55"/>
                  <a:pt x="169" y="55"/>
                  <a:pt x="170" y="55"/>
                </a:cubicBezTo>
                <a:cubicBezTo>
                  <a:pt x="171" y="55"/>
                  <a:pt x="172" y="56"/>
                  <a:pt x="173" y="56"/>
                </a:cubicBezTo>
                <a:cubicBezTo>
                  <a:pt x="173" y="56"/>
                  <a:pt x="174" y="56"/>
                  <a:pt x="176" y="56"/>
                </a:cubicBezTo>
                <a:cubicBezTo>
                  <a:pt x="177" y="57"/>
                  <a:pt x="177" y="57"/>
                  <a:pt x="178" y="57"/>
                </a:cubicBezTo>
                <a:cubicBezTo>
                  <a:pt x="179" y="57"/>
                  <a:pt x="180" y="57"/>
                  <a:pt x="181" y="58"/>
                </a:cubicBezTo>
                <a:cubicBezTo>
                  <a:pt x="182" y="58"/>
                  <a:pt x="182" y="59"/>
                  <a:pt x="184" y="59"/>
                </a:cubicBezTo>
                <a:cubicBezTo>
                  <a:pt x="185" y="60"/>
                  <a:pt x="185" y="63"/>
                  <a:pt x="185" y="63"/>
                </a:cubicBezTo>
                <a:cubicBezTo>
                  <a:pt x="185" y="64"/>
                  <a:pt x="186" y="64"/>
                  <a:pt x="186" y="64"/>
                </a:cubicBezTo>
                <a:cubicBezTo>
                  <a:pt x="187" y="65"/>
                  <a:pt x="188" y="64"/>
                  <a:pt x="188" y="64"/>
                </a:cubicBezTo>
                <a:cubicBezTo>
                  <a:pt x="189" y="64"/>
                  <a:pt x="190" y="65"/>
                  <a:pt x="190" y="66"/>
                </a:cubicBezTo>
                <a:cubicBezTo>
                  <a:pt x="191" y="66"/>
                  <a:pt x="193" y="67"/>
                  <a:pt x="193" y="68"/>
                </a:cubicBezTo>
                <a:cubicBezTo>
                  <a:pt x="194" y="68"/>
                  <a:pt x="194" y="68"/>
                  <a:pt x="194" y="68"/>
                </a:cubicBezTo>
                <a:cubicBezTo>
                  <a:pt x="194" y="69"/>
                  <a:pt x="195" y="69"/>
                  <a:pt x="195" y="71"/>
                </a:cubicBezTo>
                <a:cubicBezTo>
                  <a:pt x="196" y="72"/>
                  <a:pt x="196" y="73"/>
                  <a:pt x="197" y="74"/>
                </a:cubicBezTo>
                <a:cubicBezTo>
                  <a:pt x="197" y="74"/>
                  <a:pt x="198" y="75"/>
                  <a:pt x="198" y="76"/>
                </a:cubicBezTo>
                <a:cubicBezTo>
                  <a:pt x="198" y="77"/>
                  <a:pt x="199" y="79"/>
                  <a:pt x="199" y="80"/>
                </a:cubicBezTo>
                <a:cubicBezTo>
                  <a:pt x="200" y="82"/>
                  <a:pt x="200" y="86"/>
                  <a:pt x="200" y="89"/>
                </a:cubicBezTo>
                <a:cubicBezTo>
                  <a:pt x="202" y="90"/>
                  <a:pt x="202" y="92"/>
                  <a:pt x="202" y="99"/>
                </a:cubicBezTo>
                <a:cubicBezTo>
                  <a:pt x="200" y="106"/>
                  <a:pt x="199" y="109"/>
                  <a:pt x="199" y="110"/>
                </a:cubicBezTo>
                <a:cubicBezTo>
                  <a:pt x="198" y="112"/>
                  <a:pt x="199" y="111"/>
                  <a:pt x="199" y="111"/>
                </a:cubicBezTo>
                <a:cubicBezTo>
                  <a:pt x="200" y="111"/>
                  <a:pt x="200" y="110"/>
                  <a:pt x="202" y="110"/>
                </a:cubicBezTo>
                <a:cubicBezTo>
                  <a:pt x="203" y="111"/>
                  <a:pt x="203" y="114"/>
                  <a:pt x="203" y="115"/>
                </a:cubicBezTo>
                <a:cubicBezTo>
                  <a:pt x="203" y="116"/>
                  <a:pt x="203" y="117"/>
                  <a:pt x="203" y="120"/>
                </a:cubicBezTo>
                <a:cubicBezTo>
                  <a:pt x="203" y="124"/>
                  <a:pt x="203" y="124"/>
                  <a:pt x="203" y="125"/>
                </a:cubicBezTo>
                <a:cubicBezTo>
                  <a:pt x="204" y="127"/>
                  <a:pt x="203" y="128"/>
                  <a:pt x="203" y="129"/>
                </a:cubicBezTo>
                <a:cubicBezTo>
                  <a:pt x="203" y="129"/>
                  <a:pt x="203" y="133"/>
                  <a:pt x="203" y="134"/>
                </a:cubicBezTo>
                <a:cubicBezTo>
                  <a:pt x="203" y="135"/>
                  <a:pt x="202" y="138"/>
                  <a:pt x="202" y="139"/>
                </a:cubicBezTo>
                <a:cubicBezTo>
                  <a:pt x="200" y="141"/>
                  <a:pt x="197" y="141"/>
                  <a:pt x="197" y="141"/>
                </a:cubicBezTo>
                <a:cubicBezTo>
                  <a:pt x="196" y="139"/>
                  <a:pt x="196" y="141"/>
                  <a:pt x="196" y="144"/>
                </a:cubicBezTo>
                <a:cubicBezTo>
                  <a:pt x="196" y="147"/>
                  <a:pt x="194" y="156"/>
                  <a:pt x="194" y="158"/>
                </a:cubicBezTo>
                <a:cubicBezTo>
                  <a:pt x="194" y="159"/>
                  <a:pt x="194" y="159"/>
                  <a:pt x="196" y="160"/>
                </a:cubicBezTo>
                <a:cubicBezTo>
                  <a:pt x="197" y="162"/>
                  <a:pt x="199" y="164"/>
                  <a:pt x="199" y="164"/>
                </a:cubicBezTo>
                <a:cubicBezTo>
                  <a:pt x="200" y="165"/>
                  <a:pt x="203" y="167"/>
                  <a:pt x="205" y="168"/>
                </a:cubicBezTo>
                <a:cubicBezTo>
                  <a:pt x="206" y="168"/>
                  <a:pt x="212" y="170"/>
                  <a:pt x="215" y="171"/>
                </a:cubicBezTo>
                <a:cubicBezTo>
                  <a:pt x="218" y="172"/>
                  <a:pt x="221" y="172"/>
                  <a:pt x="224" y="172"/>
                </a:cubicBezTo>
                <a:cubicBezTo>
                  <a:pt x="226" y="173"/>
                  <a:pt x="234" y="174"/>
                  <a:pt x="237" y="174"/>
                </a:cubicBezTo>
                <a:cubicBezTo>
                  <a:pt x="238" y="176"/>
                  <a:pt x="242" y="177"/>
                  <a:pt x="243" y="177"/>
                </a:cubicBezTo>
                <a:cubicBezTo>
                  <a:pt x="244" y="178"/>
                  <a:pt x="248" y="178"/>
                  <a:pt x="249" y="178"/>
                </a:cubicBezTo>
                <a:cubicBezTo>
                  <a:pt x="251" y="178"/>
                  <a:pt x="256" y="179"/>
                  <a:pt x="257" y="180"/>
                </a:cubicBezTo>
                <a:cubicBezTo>
                  <a:pt x="259" y="180"/>
                  <a:pt x="263" y="181"/>
                  <a:pt x="267" y="182"/>
                </a:cubicBezTo>
                <a:cubicBezTo>
                  <a:pt x="272" y="183"/>
                  <a:pt x="274" y="183"/>
                  <a:pt x="274" y="185"/>
                </a:cubicBezTo>
                <a:cubicBezTo>
                  <a:pt x="275" y="185"/>
                  <a:pt x="275" y="185"/>
                  <a:pt x="276" y="185"/>
                </a:cubicBezTo>
                <a:cubicBezTo>
                  <a:pt x="278" y="185"/>
                  <a:pt x="279" y="186"/>
                  <a:pt x="279" y="187"/>
                </a:cubicBezTo>
                <a:cubicBezTo>
                  <a:pt x="281" y="189"/>
                  <a:pt x="283" y="196"/>
                  <a:pt x="283" y="196"/>
                </a:cubicBezTo>
                <a:cubicBezTo>
                  <a:pt x="283" y="196"/>
                  <a:pt x="284" y="198"/>
                  <a:pt x="284" y="199"/>
                </a:cubicBezTo>
                <a:cubicBezTo>
                  <a:pt x="284" y="247"/>
                  <a:pt x="284" y="247"/>
                  <a:pt x="284" y="247"/>
                </a:cubicBezTo>
                <a:cubicBezTo>
                  <a:pt x="284" y="247"/>
                  <a:pt x="284" y="247"/>
                  <a:pt x="48" y="247"/>
                </a:cubicBezTo>
                <a:close/>
              </a:path>
            </a:pathLst>
          </a:custGeom>
          <a:solidFill>
            <a:schemeClr val="bg1">
              <a:lumMod val="20000"/>
              <a:lumOff val="80000"/>
            </a:schemeClr>
          </a:solid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2054" name="3"/>
          <p:cNvSpPr>
            <a:spLocks noEditPoints="1"/>
          </p:cNvSpPr>
          <p:nvPr/>
        </p:nvSpPr>
        <p:spPr bwMode="auto">
          <a:xfrm>
            <a:off x="8404495" y="4403597"/>
            <a:ext cx="566656" cy="579355"/>
          </a:xfrm>
          <a:custGeom>
            <a:avLst/>
            <a:gdLst>
              <a:gd name="T0" fmla="*/ 0 w 236"/>
              <a:gd name="T1" fmla="*/ 120 h 240"/>
              <a:gd name="T2" fmla="*/ 236 w 236"/>
              <a:gd name="T3" fmla="*/ 120 h 240"/>
              <a:gd name="T4" fmla="*/ 191 w 236"/>
              <a:gd name="T5" fmla="*/ 162 h 240"/>
              <a:gd name="T6" fmla="*/ 188 w 236"/>
              <a:gd name="T7" fmla="*/ 174 h 240"/>
              <a:gd name="T8" fmla="*/ 48 w 236"/>
              <a:gd name="T9" fmla="*/ 176 h 240"/>
              <a:gd name="T10" fmla="*/ 50 w 236"/>
              <a:gd name="T11" fmla="*/ 172 h 240"/>
              <a:gd name="T12" fmla="*/ 52 w 236"/>
              <a:gd name="T13" fmla="*/ 156 h 240"/>
              <a:gd name="T14" fmla="*/ 56 w 236"/>
              <a:gd name="T15" fmla="*/ 146 h 240"/>
              <a:gd name="T16" fmla="*/ 64 w 236"/>
              <a:gd name="T17" fmla="*/ 142 h 240"/>
              <a:gd name="T18" fmla="*/ 87 w 236"/>
              <a:gd name="T19" fmla="*/ 132 h 240"/>
              <a:gd name="T20" fmla="*/ 97 w 236"/>
              <a:gd name="T21" fmla="*/ 126 h 240"/>
              <a:gd name="T22" fmla="*/ 101 w 236"/>
              <a:gd name="T23" fmla="*/ 122 h 240"/>
              <a:gd name="T24" fmla="*/ 98 w 236"/>
              <a:gd name="T25" fmla="*/ 116 h 240"/>
              <a:gd name="T26" fmla="*/ 93 w 236"/>
              <a:gd name="T27" fmla="*/ 105 h 240"/>
              <a:gd name="T28" fmla="*/ 90 w 236"/>
              <a:gd name="T29" fmla="*/ 94 h 240"/>
              <a:gd name="T30" fmla="*/ 91 w 236"/>
              <a:gd name="T31" fmla="*/ 82 h 240"/>
              <a:gd name="T32" fmla="*/ 91 w 236"/>
              <a:gd name="T33" fmla="*/ 79 h 240"/>
              <a:gd name="T34" fmla="*/ 93 w 236"/>
              <a:gd name="T35" fmla="*/ 62 h 240"/>
              <a:gd name="T36" fmla="*/ 92 w 236"/>
              <a:gd name="T37" fmla="*/ 57 h 240"/>
              <a:gd name="T38" fmla="*/ 105 w 236"/>
              <a:gd name="T39" fmla="*/ 45 h 240"/>
              <a:gd name="T40" fmla="*/ 126 w 236"/>
              <a:gd name="T41" fmla="*/ 41 h 240"/>
              <a:gd name="T42" fmla="*/ 137 w 236"/>
              <a:gd name="T43" fmla="*/ 47 h 240"/>
              <a:gd name="T44" fmla="*/ 142 w 236"/>
              <a:gd name="T45" fmla="*/ 54 h 240"/>
              <a:gd name="T46" fmla="*/ 145 w 236"/>
              <a:gd name="T47" fmla="*/ 75 h 240"/>
              <a:gd name="T48" fmla="*/ 146 w 236"/>
              <a:gd name="T49" fmla="*/ 86 h 240"/>
              <a:gd name="T50" fmla="*/ 140 w 236"/>
              <a:gd name="T51" fmla="*/ 96 h 240"/>
              <a:gd name="T52" fmla="*/ 140 w 236"/>
              <a:gd name="T53" fmla="*/ 98 h 240"/>
              <a:gd name="T54" fmla="*/ 135 w 236"/>
              <a:gd name="T55" fmla="*/ 102 h 240"/>
              <a:gd name="T56" fmla="*/ 135 w 236"/>
              <a:gd name="T57" fmla="*/ 113 h 240"/>
              <a:gd name="T58" fmla="*/ 137 w 236"/>
              <a:gd name="T59" fmla="*/ 114 h 240"/>
              <a:gd name="T60" fmla="*/ 144 w 236"/>
              <a:gd name="T61" fmla="*/ 117 h 240"/>
              <a:gd name="T62" fmla="*/ 153 w 236"/>
              <a:gd name="T63" fmla="*/ 126 h 240"/>
              <a:gd name="T64" fmla="*/ 168 w 236"/>
              <a:gd name="T65" fmla="*/ 133 h 240"/>
              <a:gd name="T66" fmla="*/ 188 w 236"/>
              <a:gd name="T67" fmla="*/ 146 h 240"/>
              <a:gd name="T68" fmla="*/ 191 w 236"/>
              <a:gd name="T69" fmla="*/ 15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40">
                <a:moveTo>
                  <a:pt x="118" y="0"/>
                </a:moveTo>
                <a:cubicBezTo>
                  <a:pt x="53" y="0"/>
                  <a:pt x="0" y="54"/>
                  <a:pt x="0" y="120"/>
                </a:cubicBezTo>
                <a:cubicBezTo>
                  <a:pt x="0" y="186"/>
                  <a:pt x="53" y="240"/>
                  <a:pt x="118" y="240"/>
                </a:cubicBezTo>
                <a:cubicBezTo>
                  <a:pt x="184" y="240"/>
                  <a:pt x="236" y="186"/>
                  <a:pt x="236" y="120"/>
                </a:cubicBezTo>
                <a:cubicBezTo>
                  <a:pt x="236" y="54"/>
                  <a:pt x="184" y="0"/>
                  <a:pt x="118" y="0"/>
                </a:cubicBezTo>
                <a:close/>
                <a:moveTo>
                  <a:pt x="191" y="162"/>
                </a:moveTo>
                <a:cubicBezTo>
                  <a:pt x="190" y="164"/>
                  <a:pt x="188" y="166"/>
                  <a:pt x="188" y="166"/>
                </a:cubicBezTo>
                <a:cubicBezTo>
                  <a:pt x="188" y="166"/>
                  <a:pt x="188" y="170"/>
                  <a:pt x="188" y="174"/>
                </a:cubicBezTo>
                <a:cubicBezTo>
                  <a:pt x="188" y="174"/>
                  <a:pt x="188" y="175"/>
                  <a:pt x="187" y="176"/>
                </a:cubicBezTo>
                <a:cubicBezTo>
                  <a:pt x="48" y="176"/>
                  <a:pt x="48" y="176"/>
                  <a:pt x="48" y="176"/>
                </a:cubicBezTo>
                <a:cubicBezTo>
                  <a:pt x="48" y="175"/>
                  <a:pt x="49" y="174"/>
                  <a:pt x="49" y="174"/>
                </a:cubicBezTo>
                <a:cubicBezTo>
                  <a:pt x="50" y="174"/>
                  <a:pt x="50" y="173"/>
                  <a:pt x="50" y="172"/>
                </a:cubicBezTo>
                <a:cubicBezTo>
                  <a:pt x="50" y="171"/>
                  <a:pt x="50" y="169"/>
                  <a:pt x="50" y="167"/>
                </a:cubicBezTo>
                <a:cubicBezTo>
                  <a:pt x="50" y="166"/>
                  <a:pt x="51" y="159"/>
                  <a:pt x="52" y="156"/>
                </a:cubicBezTo>
                <a:cubicBezTo>
                  <a:pt x="52" y="153"/>
                  <a:pt x="54" y="149"/>
                  <a:pt x="54" y="148"/>
                </a:cubicBezTo>
                <a:cubicBezTo>
                  <a:pt x="55" y="147"/>
                  <a:pt x="56" y="146"/>
                  <a:pt x="56" y="146"/>
                </a:cubicBezTo>
                <a:cubicBezTo>
                  <a:pt x="57" y="146"/>
                  <a:pt x="58" y="146"/>
                  <a:pt x="58" y="146"/>
                </a:cubicBezTo>
                <a:cubicBezTo>
                  <a:pt x="58" y="145"/>
                  <a:pt x="62" y="143"/>
                  <a:pt x="64" y="142"/>
                </a:cubicBezTo>
                <a:cubicBezTo>
                  <a:pt x="66" y="141"/>
                  <a:pt x="75" y="137"/>
                  <a:pt x="77" y="136"/>
                </a:cubicBezTo>
                <a:cubicBezTo>
                  <a:pt x="78" y="135"/>
                  <a:pt x="84" y="133"/>
                  <a:pt x="87" y="132"/>
                </a:cubicBezTo>
                <a:cubicBezTo>
                  <a:pt x="90" y="130"/>
                  <a:pt x="91" y="130"/>
                  <a:pt x="92" y="130"/>
                </a:cubicBezTo>
                <a:cubicBezTo>
                  <a:pt x="92" y="129"/>
                  <a:pt x="95" y="127"/>
                  <a:pt x="97" y="126"/>
                </a:cubicBezTo>
                <a:cubicBezTo>
                  <a:pt x="98" y="126"/>
                  <a:pt x="99" y="126"/>
                  <a:pt x="99" y="125"/>
                </a:cubicBezTo>
                <a:cubicBezTo>
                  <a:pt x="100" y="124"/>
                  <a:pt x="101" y="122"/>
                  <a:pt x="101" y="122"/>
                </a:cubicBezTo>
                <a:cubicBezTo>
                  <a:pt x="101" y="122"/>
                  <a:pt x="99" y="122"/>
                  <a:pt x="99" y="120"/>
                </a:cubicBezTo>
                <a:cubicBezTo>
                  <a:pt x="98" y="118"/>
                  <a:pt x="98" y="116"/>
                  <a:pt x="98" y="116"/>
                </a:cubicBezTo>
                <a:cubicBezTo>
                  <a:pt x="98" y="115"/>
                  <a:pt x="98" y="114"/>
                  <a:pt x="97" y="113"/>
                </a:cubicBezTo>
                <a:cubicBezTo>
                  <a:pt x="96" y="111"/>
                  <a:pt x="94" y="107"/>
                  <a:pt x="93" y="105"/>
                </a:cubicBezTo>
                <a:cubicBezTo>
                  <a:pt x="93" y="102"/>
                  <a:pt x="93" y="101"/>
                  <a:pt x="92" y="99"/>
                </a:cubicBezTo>
                <a:cubicBezTo>
                  <a:pt x="91" y="98"/>
                  <a:pt x="90" y="96"/>
                  <a:pt x="90" y="94"/>
                </a:cubicBezTo>
                <a:cubicBezTo>
                  <a:pt x="90" y="90"/>
                  <a:pt x="91" y="86"/>
                  <a:pt x="91" y="86"/>
                </a:cubicBezTo>
                <a:cubicBezTo>
                  <a:pt x="91" y="84"/>
                  <a:pt x="91" y="83"/>
                  <a:pt x="91" y="82"/>
                </a:cubicBezTo>
                <a:cubicBezTo>
                  <a:pt x="90" y="82"/>
                  <a:pt x="90" y="81"/>
                  <a:pt x="90" y="81"/>
                </a:cubicBezTo>
                <a:cubicBezTo>
                  <a:pt x="90" y="80"/>
                  <a:pt x="91" y="80"/>
                  <a:pt x="91" y="79"/>
                </a:cubicBezTo>
                <a:cubicBezTo>
                  <a:pt x="91" y="78"/>
                  <a:pt x="91" y="72"/>
                  <a:pt x="91" y="70"/>
                </a:cubicBezTo>
                <a:cubicBezTo>
                  <a:pt x="92" y="66"/>
                  <a:pt x="92" y="65"/>
                  <a:pt x="93" y="62"/>
                </a:cubicBezTo>
                <a:cubicBezTo>
                  <a:pt x="94" y="60"/>
                  <a:pt x="94" y="60"/>
                  <a:pt x="93" y="59"/>
                </a:cubicBezTo>
                <a:cubicBezTo>
                  <a:pt x="92" y="58"/>
                  <a:pt x="92" y="58"/>
                  <a:pt x="92" y="57"/>
                </a:cubicBezTo>
                <a:cubicBezTo>
                  <a:pt x="92" y="57"/>
                  <a:pt x="95" y="53"/>
                  <a:pt x="96" y="51"/>
                </a:cubicBezTo>
                <a:cubicBezTo>
                  <a:pt x="97" y="50"/>
                  <a:pt x="103" y="46"/>
                  <a:pt x="105" y="45"/>
                </a:cubicBezTo>
                <a:cubicBezTo>
                  <a:pt x="107" y="44"/>
                  <a:pt x="110" y="42"/>
                  <a:pt x="114" y="41"/>
                </a:cubicBezTo>
                <a:cubicBezTo>
                  <a:pt x="118" y="40"/>
                  <a:pt x="124" y="40"/>
                  <a:pt x="126" y="41"/>
                </a:cubicBezTo>
                <a:cubicBezTo>
                  <a:pt x="127" y="41"/>
                  <a:pt x="131" y="42"/>
                  <a:pt x="133" y="43"/>
                </a:cubicBezTo>
                <a:cubicBezTo>
                  <a:pt x="134" y="45"/>
                  <a:pt x="137" y="46"/>
                  <a:pt x="137" y="47"/>
                </a:cubicBezTo>
                <a:cubicBezTo>
                  <a:pt x="138" y="48"/>
                  <a:pt x="138" y="48"/>
                  <a:pt x="138" y="49"/>
                </a:cubicBezTo>
                <a:cubicBezTo>
                  <a:pt x="139" y="50"/>
                  <a:pt x="141" y="50"/>
                  <a:pt x="142" y="54"/>
                </a:cubicBezTo>
                <a:cubicBezTo>
                  <a:pt x="144" y="56"/>
                  <a:pt x="145" y="62"/>
                  <a:pt x="146" y="66"/>
                </a:cubicBezTo>
                <a:cubicBezTo>
                  <a:pt x="146" y="70"/>
                  <a:pt x="145" y="74"/>
                  <a:pt x="145" y="75"/>
                </a:cubicBezTo>
                <a:cubicBezTo>
                  <a:pt x="145" y="77"/>
                  <a:pt x="144" y="76"/>
                  <a:pt x="145" y="78"/>
                </a:cubicBezTo>
                <a:cubicBezTo>
                  <a:pt x="145" y="79"/>
                  <a:pt x="146" y="82"/>
                  <a:pt x="146" y="86"/>
                </a:cubicBezTo>
                <a:cubicBezTo>
                  <a:pt x="145" y="89"/>
                  <a:pt x="143" y="92"/>
                  <a:pt x="142" y="94"/>
                </a:cubicBezTo>
                <a:cubicBezTo>
                  <a:pt x="141" y="95"/>
                  <a:pt x="140" y="96"/>
                  <a:pt x="140" y="96"/>
                </a:cubicBezTo>
                <a:cubicBezTo>
                  <a:pt x="140" y="97"/>
                  <a:pt x="140" y="97"/>
                  <a:pt x="140" y="97"/>
                </a:cubicBezTo>
                <a:cubicBezTo>
                  <a:pt x="140" y="97"/>
                  <a:pt x="139" y="97"/>
                  <a:pt x="140" y="98"/>
                </a:cubicBezTo>
                <a:cubicBezTo>
                  <a:pt x="140" y="98"/>
                  <a:pt x="139" y="98"/>
                  <a:pt x="138" y="99"/>
                </a:cubicBezTo>
                <a:cubicBezTo>
                  <a:pt x="138" y="99"/>
                  <a:pt x="135" y="102"/>
                  <a:pt x="135" y="102"/>
                </a:cubicBezTo>
                <a:cubicBezTo>
                  <a:pt x="135" y="102"/>
                  <a:pt x="135" y="105"/>
                  <a:pt x="135" y="107"/>
                </a:cubicBezTo>
                <a:cubicBezTo>
                  <a:pt x="134" y="110"/>
                  <a:pt x="135" y="111"/>
                  <a:pt x="135" y="113"/>
                </a:cubicBezTo>
                <a:cubicBezTo>
                  <a:pt x="136" y="114"/>
                  <a:pt x="136" y="115"/>
                  <a:pt x="136" y="115"/>
                </a:cubicBezTo>
                <a:cubicBezTo>
                  <a:pt x="137" y="114"/>
                  <a:pt x="137" y="114"/>
                  <a:pt x="137" y="114"/>
                </a:cubicBezTo>
                <a:cubicBezTo>
                  <a:pt x="137" y="114"/>
                  <a:pt x="139" y="114"/>
                  <a:pt x="142" y="115"/>
                </a:cubicBezTo>
                <a:cubicBezTo>
                  <a:pt x="143" y="115"/>
                  <a:pt x="143" y="116"/>
                  <a:pt x="144" y="117"/>
                </a:cubicBezTo>
                <a:cubicBezTo>
                  <a:pt x="145" y="118"/>
                  <a:pt x="146" y="120"/>
                  <a:pt x="149" y="122"/>
                </a:cubicBezTo>
                <a:cubicBezTo>
                  <a:pt x="150" y="124"/>
                  <a:pt x="153" y="126"/>
                  <a:pt x="153" y="126"/>
                </a:cubicBezTo>
                <a:cubicBezTo>
                  <a:pt x="154" y="126"/>
                  <a:pt x="154" y="127"/>
                  <a:pt x="154" y="127"/>
                </a:cubicBezTo>
                <a:cubicBezTo>
                  <a:pt x="154" y="127"/>
                  <a:pt x="166" y="132"/>
                  <a:pt x="168" y="133"/>
                </a:cubicBezTo>
                <a:cubicBezTo>
                  <a:pt x="170" y="134"/>
                  <a:pt x="174" y="135"/>
                  <a:pt x="178" y="138"/>
                </a:cubicBezTo>
                <a:cubicBezTo>
                  <a:pt x="182" y="141"/>
                  <a:pt x="187" y="144"/>
                  <a:pt x="188" y="146"/>
                </a:cubicBezTo>
                <a:cubicBezTo>
                  <a:pt x="190" y="147"/>
                  <a:pt x="190" y="148"/>
                  <a:pt x="191" y="149"/>
                </a:cubicBezTo>
                <a:cubicBezTo>
                  <a:pt x="191" y="150"/>
                  <a:pt x="191" y="153"/>
                  <a:pt x="191" y="154"/>
                </a:cubicBezTo>
                <a:cubicBezTo>
                  <a:pt x="192" y="156"/>
                  <a:pt x="192" y="158"/>
                  <a:pt x="191" y="162"/>
                </a:cubicBez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218" name="4"/>
          <p:cNvSpPr>
            <a:spLocks noEditPoints="1"/>
          </p:cNvSpPr>
          <p:nvPr/>
        </p:nvSpPr>
        <p:spPr bwMode="auto">
          <a:xfrm>
            <a:off x="3078816" y="5494056"/>
            <a:ext cx="447612" cy="447612"/>
          </a:xfrm>
          <a:custGeom>
            <a:avLst/>
            <a:gdLst>
              <a:gd name="T0" fmla="*/ 0 w 192"/>
              <a:gd name="T1" fmla="*/ 96 h 192"/>
              <a:gd name="T2" fmla="*/ 192 w 192"/>
              <a:gd name="T3" fmla="*/ 96 h 192"/>
              <a:gd name="T4" fmla="*/ 40 w 192"/>
              <a:gd name="T5" fmla="*/ 143 h 192"/>
              <a:gd name="T6" fmla="*/ 42 w 192"/>
              <a:gd name="T7" fmla="*/ 131 h 192"/>
              <a:gd name="T8" fmla="*/ 60 w 192"/>
              <a:gd name="T9" fmla="*/ 122 h 192"/>
              <a:gd name="T10" fmla="*/ 71 w 192"/>
              <a:gd name="T11" fmla="*/ 113 h 192"/>
              <a:gd name="T12" fmla="*/ 80 w 192"/>
              <a:gd name="T13" fmla="*/ 103 h 192"/>
              <a:gd name="T14" fmla="*/ 81 w 192"/>
              <a:gd name="T15" fmla="*/ 89 h 192"/>
              <a:gd name="T16" fmla="*/ 79 w 192"/>
              <a:gd name="T17" fmla="*/ 90 h 192"/>
              <a:gd name="T18" fmla="*/ 79 w 192"/>
              <a:gd name="T19" fmla="*/ 90 h 192"/>
              <a:gd name="T20" fmla="*/ 78 w 192"/>
              <a:gd name="T21" fmla="*/ 89 h 192"/>
              <a:gd name="T22" fmla="*/ 77 w 192"/>
              <a:gd name="T23" fmla="*/ 90 h 192"/>
              <a:gd name="T24" fmla="*/ 77 w 192"/>
              <a:gd name="T25" fmla="*/ 90 h 192"/>
              <a:gd name="T26" fmla="*/ 76 w 192"/>
              <a:gd name="T27" fmla="*/ 91 h 192"/>
              <a:gd name="T28" fmla="*/ 73 w 192"/>
              <a:gd name="T29" fmla="*/ 90 h 192"/>
              <a:gd name="T30" fmla="*/ 72 w 192"/>
              <a:gd name="T31" fmla="*/ 89 h 192"/>
              <a:gd name="T32" fmla="*/ 73 w 192"/>
              <a:gd name="T33" fmla="*/ 90 h 192"/>
              <a:gd name="T34" fmla="*/ 72 w 192"/>
              <a:gd name="T35" fmla="*/ 89 h 192"/>
              <a:gd name="T36" fmla="*/ 71 w 192"/>
              <a:gd name="T37" fmla="*/ 87 h 192"/>
              <a:gd name="T38" fmla="*/ 68 w 192"/>
              <a:gd name="T39" fmla="*/ 82 h 192"/>
              <a:gd name="T40" fmla="*/ 68 w 192"/>
              <a:gd name="T41" fmla="*/ 82 h 192"/>
              <a:gd name="T42" fmla="*/ 68 w 192"/>
              <a:gd name="T43" fmla="*/ 70 h 192"/>
              <a:gd name="T44" fmla="*/ 79 w 192"/>
              <a:gd name="T45" fmla="*/ 38 h 192"/>
              <a:gd name="T46" fmla="*/ 95 w 192"/>
              <a:gd name="T47" fmla="*/ 29 h 192"/>
              <a:gd name="T48" fmla="*/ 109 w 192"/>
              <a:gd name="T49" fmla="*/ 31 h 192"/>
              <a:gd name="T50" fmla="*/ 124 w 192"/>
              <a:gd name="T51" fmla="*/ 50 h 192"/>
              <a:gd name="T52" fmla="*/ 122 w 192"/>
              <a:gd name="T53" fmla="*/ 85 h 192"/>
              <a:gd name="T54" fmla="*/ 121 w 192"/>
              <a:gd name="T55" fmla="*/ 88 h 192"/>
              <a:gd name="T56" fmla="*/ 120 w 192"/>
              <a:gd name="T57" fmla="*/ 89 h 192"/>
              <a:gd name="T58" fmla="*/ 116 w 192"/>
              <a:gd name="T59" fmla="*/ 94 h 192"/>
              <a:gd name="T60" fmla="*/ 117 w 192"/>
              <a:gd name="T61" fmla="*/ 93 h 192"/>
              <a:gd name="T62" fmla="*/ 116 w 192"/>
              <a:gd name="T63" fmla="*/ 92 h 192"/>
              <a:gd name="T64" fmla="*/ 115 w 192"/>
              <a:gd name="T65" fmla="*/ 93 h 192"/>
              <a:gd name="T66" fmla="*/ 113 w 192"/>
              <a:gd name="T67" fmla="*/ 94 h 192"/>
              <a:gd name="T68" fmla="*/ 114 w 192"/>
              <a:gd name="T69" fmla="*/ 93 h 192"/>
              <a:gd name="T70" fmla="*/ 112 w 192"/>
              <a:gd name="T71" fmla="*/ 98 h 192"/>
              <a:gd name="T72" fmla="*/ 125 w 192"/>
              <a:gd name="T73" fmla="*/ 108 h 192"/>
              <a:gd name="T74" fmla="*/ 146 w 192"/>
              <a:gd name="T75" fmla="*/ 115 h 192"/>
              <a:gd name="T76" fmla="*/ 159 w 192"/>
              <a:gd name="T77" fmla="*/ 130 h 192"/>
              <a:gd name="T78" fmla="*/ 40 w 192"/>
              <a:gd name="T79" fmla="*/ 14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40" y="143"/>
                </a:moveTo>
                <a:cubicBezTo>
                  <a:pt x="40" y="140"/>
                  <a:pt x="41" y="139"/>
                  <a:pt x="41" y="137"/>
                </a:cubicBezTo>
                <a:cubicBezTo>
                  <a:pt x="41" y="134"/>
                  <a:pt x="41" y="132"/>
                  <a:pt x="42" y="131"/>
                </a:cubicBezTo>
                <a:cubicBezTo>
                  <a:pt x="43" y="130"/>
                  <a:pt x="44" y="130"/>
                  <a:pt x="45" y="129"/>
                </a:cubicBezTo>
                <a:cubicBezTo>
                  <a:pt x="52" y="125"/>
                  <a:pt x="57" y="124"/>
                  <a:pt x="60" y="122"/>
                </a:cubicBezTo>
                <a:cubicBezTo>
                  <a:pt x="62" y="120"/>
                  <a:pt x="64" y="118"/>
                  <a:pt x="65" y="117"/>
                </a:cubicBezTo>
                <a:cubicBezTo>
                  <a:pt x="68" y="116"/>
                  <a:pt x="68" y="115"/>
                  <a:pt x="71" y="113"/>
                </a:cubicBezTo>
                <a:cubicBezTo>
                  <a:pt x="73" y="111"/>
                  <a:pt x="75" y="109"/>
                  <a:pt x="75" y="109"/>
                </a:cubicBezTo>
                <a:cubicBezTo>
                  <a:pt x="77" y="105"/>
                  <a:pt x="79" y="103"/>
                  <a:pt x="80" y="103"/>
                </a:cubicBezTo>
                <a:cubicBezTo>
                  <a:pt x="83" y="102"/>
                  <a:pt x="82" y="103"/>
                  <a:pt x="81" y="94"/>
                </a:cubicBezTo>
                <a:cubicBezTo>
                  <a:pt x="81" y="91"/>
                  <a:pt x="81" y="90"/>
                  <a:pt x="81" y="89"/>
                </a:cubicBezTo>
                <a:cubicBezTo>
                  <a:pt x="80" y="88"/>
                  <a:pt x="81" y="90"/>
                  <a:pt x="80" y="90"/>
                </a:cubicBezTo>
                <a:cubicBezTo>
                  <a:pt x="80" y="90"/>
                  <a:pt x="79" y="90"/>
                  <a:pt x="79" y="90"/>
                </a:cubicBezTo>
                <a:cubicBezTo>
                  <a:pt x="79" y="90"/>
                  <a:pt x="79" y="90"/>
                  <a:pt x="79" y="90"/>
                </a:cubicBezTo>
                <a:cubicBezTo>
                  <a:pt x="79" y="90"/>
                  <a:pt x="79" y="90"/>
                  <a:pt x="79" y="90"/>
                </a:cubicBezTo>
                <a:cubicBezTo>
                  <a:pt x="79" y="90"/>
                  <a:pt x="79" y="89"/>
                  <a:pt x="78" y="89"/>
                </a:cubicBezTo>
                <a:cubicBezTo>
                  <a:pt x="78" y="89"/>
                  <a:pt x="78" y="89"/>
                  <a:pt x="78" y="89"/>
                </a:cubicBezTo>
                <a:cubicBezTo>
                  <a:pt x="77" y="89"/>
                  <a:pt x="77" y="89"/>
                  <a:pt x="77" y="89"/>
                </a:cubicBezTo>
                <a:cubicBezTo>
                  <a:pt x="77" y="89"/>
                  <a:pt x="77" y="90"/>
                  <a:pt x="77" y="90"/>
                </a:cubicBezTo>
                <a:cubicBezTo>
                  <a:pt x="77" y="90"/>
                  <a:pt x="78" y="90"/>
                  <a:pt x="78" y="90"/>
                </a:cubicBezTo>
                <a:cubicBezTo>
                  <a:pt x="78" y="90"/>
                  <a:pt x="78" y="90"/>
                  <a:pt x="77" y="90"/>
                </a:cubicBezTo>
                <a:cubicBezTo>
                  <a:pt x="77" y="90"/>
                  <a:pt x="75" y="89"/>
                  <a:pt x="75" y="88"/>
                </a:cubicBezTo>
                <a:cubicBezTo>
                  <a:pt x="75" y="90"/>
                  <a:pt x="76" y="90"/>
                  <a:pt x="76" y="91"/>
                </a:cubicBezTo>
                <a:cubicBezTo>
                  <a:pt x="76" y="91"/>
                  <a:pt x="75" y="91"/>
                  <a:pt x="75" y="90"/>
                </a:cubicBezTo>
                <a:cubicBezTo>
                  <a:pt x="74" y="90"/>
                  <a:pt x="74" y="90"/>
                  <a:pt x="73" y="90"/>
                </a:cubicBezTo>
                <a:cubicBezTo>
                  <a:pt x="73" y="90"/>
                  <a:pt x="74" y="90"/>
                  <a:pt x="75" y="91"/>
                </a:cubicBezTo>
                <a:cubicBezTo>
                  <a:pt x="73" y="90"/>
                  <a:pt x="73" y="90"/>
                  <a:pt x="72" y="89"/>
                </a:cubicBezTo>
                <a:cubicBezTo>
                  <a:pt x="72" y="89"/>
                  <a:pt x="72" y="89"/>
                  <a:pt x="72" y="89"/>
                </a:cubicBezTo>
                <a:cubicBezTo>
                  <a:pt x="73" y="90"/>
                  <a:pt x="73" y="90"/>
                  <a:pt x="73" y="90"/>
                </a:cubicBezTo>
                <a:cubicBezTo>
                  <a:pt x="73" y="90"/>
                  <a:pt x="72" y="90"/>
                  <a:pt x="72" y="89"/>
                </a:cubicBezTo>
                <a:cubicBezTo>
                  <a:pt x="72" y="89"/>
                  <a:pt x="72" y="89"/>
                  <a:pt x="72" y="89"/>
                </a:cubicBezTo>
                <a:cubicBezTo>
                  <a:pt x="72" y="89"/>
                  <a:pt x="72" y="89"/>
                  <a:pt x="72" y="89"/>
                </a:cubicBezTo>
                <a:cubicBezTo>
                  <a:pt x="71" y="88"/>
                  <a:pt x="71" y="87"/>
                  <a:pt x="71" y="87"/>
                </a:cubicBezTo>
                <a:cubicBezTo>
                  <a:pt x="71" y="88"/>
                  <a:pt x="71" y="88"/>
                  <a:pt x="71" y="88"/>
                </a:cubicBezTo>
                <a:cubicBezTo>
                  <a:pt x="71" y="88"/>
                  <a:pt x="69" y="84"/>
                  <a:pt x="68" y="82"/>
                </a:cubicBezTo>
                <a:cubicBezTo>
                  <a:pt x="68" y="82"/>
                  <a:pt x="69" y="84"/>
                  <a:pt x="69" y="84"/>
                </a:cubicBezTo>
                <a:cubicBezTo>
                  <a:pt x="68" y="83"/>
                  <a:pt x="68" y="82"/>
                  <a:pt x="68" y="82"/>
                </a:cubicBezTo>
                <a:cubicBezTo>
                  <a:pt x="68" y="82"/>
                  <a:pt x="68" y="82"/>
                  <a:pt x="68" y="83"/>
                </a:cubicBezTo>
                <a:cubicBezTo>
                  <a:pt x="66" y="78"/>
                  <a:pt x="67" y="72"/>
                  <a:pt x="68" y="70"/>
                </a:cubicBezTo>
                <a:cubicBezTo>
                  <a:pt x="68" y="57"/>
                  <a:pt x="71" y="51"/>
                  <a:pt x="71" y="49"/>
                </a:cubicBezTo>
                <a:cubicBezTo>
                  <a:pt x="74" y="40"/>
                  <a:pt x="77" y="39"/>
                  <a:pt x="79" y="38"/>
                </a:cubicBezTo>
                <a:cubicBezTo>
                  <a:pt x="85" y="29"/>
                  <a:pt x="91" y="31"/>
                  <a:pt x="92" y="31"/>
                </a:cubicBezTo>
                <a:cubicBezTo>
                  <a:pt x="96" y="32"/>
                  <a:pt x="93" y="31"/>
                  <a:pt x="95" y="29"/>
                </a:cubicBezTo>
                <a:cubicBezTo>
                  <a:pt x="98" y="27"/>
                  <a:pt x="102" y="29"/>
                  <a:pt x="102" y="29"/>
                </a:cubicBezTo>
                <a:cubicBezTo>
                  <a:pt x="105" y="29"/>
                  <a:pt x="108" y="30"/>
                  <a:pt x="109" y="31"/>
                </a:cubicBezTo>
                <a:cubicBezTo>
                  <a:pt x="115" y="32"/>
                  <a:pt x="117" y="37"/>
                  <a:pt x="118" y="38"/>
                </a:cubicBezTo>
                <a:cubicBezTo>
                  <a:pt x="121" y="42"/>
                  <a:pt x="124" y="48"/>
                  <a:pt x="124" y="50"/>
                </a:cubicBezTo>
                <a:cubicBezTo>
                  <a:pt x="128" y="65"/>
                  <a:pt x="125" y="78"/>
                  <a:pt x="124" y="81"/>
                </a:cubicBezTo>
                <a:cubicBezTo>
                  <a:pt x="123" y="84"/>
                  <a:pt x="123" y="83"/>
                  <a:pt x="122" y="85"/>
                </a:cubicBezTo>
                <a:cubicBezTo>
                  <a:pt x="121" y="87"/>
                  <a:pt x="122" y="85"/>
                  <a:pt x="122" y="84"/>
                </a:cubicBezTo>
                <a:cubicBezTo>
                  <a:pt x="121" y="85"/>
                  <a:pt x="121" y="88"/>
                  <a:pt x="121" y="88"/>
                </a:cubicBezTo>
                <a:cubicBezTo>
                  <a:pt x="121" y="88"/>
                  <a:pt x="121" y="90"/>
                  <a:pt x="120" y="90"/>
                </a:cubicBezTo>
                <a:cubicBezTo>
                  <a:pt x="120" y="90"/>
                  <a:pt x="120" y="90"/>
                  <a:pt x="120" y="89"/>
                </a:cubicBezTo>
                <a:cubicBezTo>
                  <a:pt x="119" y="91"/>
                  <a:pt x="118" y="92"/>
                  <a:pt x="116" y="93"/>
                </a:cubicBezTo>
                <a:cubicBezTo>
                  <a:pt x="116" y="94"/>
                  <a:pt x="116" y="94"/>
                  <a:pt x="116" y="94"/>
                </a:cubicBezTo>
                <a:cubicBezTo>
                  <a:pt x="116" y="94"/>
                  <a:pt x="116" y="93"/>
                  <a:pt x="116" y="93"/>
                </a:cubicBezTo>
                <a:cubicBezTo>
                  <a:pt x="116" y="93"/>
                  <a:pt x="116" y="93"/>
                  <a:pt x="117" y="93"/>
                </a:cubicBezTo>
                <a:cubicBezTo>
                  <a:pt x="116" y="94"/>
                  <a:pt x="117" y="93"/>
                  <a:pt x="116" y="93"/>
                </a:cubicBezTo>
                <a:cubicBezTo>
                  <a:pt x="116" y="93"/>
                  <a:pt x="116" y="93"/>
                  <a:pt x="116" y="92"/>
                </a:cubicBezTo>
                <a:cubicBezTo>
                  <a:pt x="116" y="93"/>
                  <a:pt x="116" y="93"/>
                  <a:pt x="115" y="94"/>
                </a:cubicBezTo>
                <a:cubicBezTo>
                  <a:pt x="115" y="93"/>
                  <a:pt x="114" y="94"/>
                  <a:pt x="115" y="93"/>
                </a:cubicBezTo>
                <a:cubicBezTo>
                  <a:pt x="114" y="93"/>
                  <a:pt x="114" y="93"/>
                  <a:pt x="114" y="93"/>
                </a:cubicBezTo>
                <a:cubicBezTo>
                  <a:pt x="114" y="93"/>
                  <a:pt x="114" y="93"/>
                  <a:pt x="113" y="94"/>
                </a:cubicBezTo>
                <a:cubicBezTo>
                  <a:pt x="114" y="93"/>
                  <a:pt x="114" y="93"/>
                  <a:pt x="114" y="93"/>
                </a:cubicBezTo>
                <a:cubicBezTo>
                  <a:pt x="114" y="93"/>
                  <a:pt x="113" y="93"/>
                  <a:pt x="114" y="93"/>
                </a:cubicBezTo>
                <a:cubicBezTo>
                  <a:pt x="113" y="93"/>
                  <a:pt x="113" y="92"/>
                  <a:pt x="111" y="94"/>
                </a:cubicBezTo>
                <a:cubicBezTo>
                  <a:pt x="111" y="94"/>
                  <a:pt x="111" y="94"/>
                  <a:pt x="112" y="98"/>
                </a:cubicBezTo>
                <a:cubicBezTo>
                  <a:pt x="112" y="99"/>
                  <a:pt x="113" y="99"/>
                  <a:pt x="114" y="99"/>
                </a:cubicBezTo>
                <a:cubicBezTo>
                  <a:pt x="119" y="100"/>
                  <a:pt x="119" y="106"/>
                  <a:pt x="125" y="108"/>
                </a:cubicBezTo>
                <a:cubicBezTo>
                  <a:pt x="129" y="109"/>
                  <a:pt x="128" y="110"/>
                  <a:pt x="130" y="111"/>
                </a:cubicBezTo>
                <a:cubicBezTo>
                  <a:pt x="132" y="111"/>
                  <a:pt x="143" y="114"/>
                  <a:pt x="146" y="115"/>
                </a:cubicBezTo>
                <a:cubicBezTo>
                  <a:pt x="152" y="117"/>
                  <a:pt x="154" y="120"/>
                  <a:pt x="155" y="120"/>
                </a:cubicBezTo>
                <a:cubicBezTo>
                  <a:pt x="157" y="120"/>
                  <a:pt x="156" y="122"/>
                  <a:pt x="159" y="130"/>
                </a:cubicBezTo>
                <a:cubicBezTo>
                  <a:pt x="159" y="131"/>
                  <a:pt x="161" y="136"/>
                  <a:pt x="163" y="143"/>
                </a:cubicBezTo>
                <a:cubicBezTo>
                  <a:pt x="163" y="143"/>
                  <a:pt x="163" y="143"/>
                  <a:pt x="40" y="143"/>
                </a:cubicBez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grpSp>
        <p:nvGrpSpPr>
          <p:cNvPr id="2072" name="4"/>
          <p:cNvGrpSpPr/>
          <p:nvPr/>
        </p:nvGrpSpPr>
        <p:grpSpPr>
          <a:xfrm>
            <a:off x="3898901" y="5492236"/>
            <a:ext cx="5478811" cy="471598"/>
            <a:chOff x="3898571" y="5492518"/>
            <a:chExt cx="5479588" cy="471665"/>
          </a:xfrm>
          <a:solidFill>
            <a:schemeClr val="bg1">
              <a:lumMod val="20000"/>
              <a:lumOff val="80000"/>
            </a:schemeClr>
          </a:solidFill>
        </p:grpSpPr>
        <p:sp>
          <p:nvSpPr>
            <p:cNvPr id="201" name="Freeform 11"/>
            <p:cNvSpPr>
              <a:spLocks noEditPoints="1"/>
            </p:cNvSpPr>
            <p:nvPr/>
          </p:nvSpPr>
          <p:spPr bwMode="auto">
            <a:xfrm>
              <a:off x="6414379" y="5492518"/>
              <a:ext cx="470579" cy="471665"/>
            </a:xfrm>
            <a:custGeom>
              <a:avLst/>
              <a:gdLst>
                <a:gd name="T0" fmla="*/ 0 w 296"/>
                <a:gd name="T1" fmla="*/ 148 h 296"/>
                <a:gd name="T2" fmla="*/ 296 w 296"/>
                <a:gd name="T3" fmla="*/ 148 h 296"/>
                <a:gd name="T4" fmla="*/ 56 w 296"/>
                <a:gd name="T5" fmla="*/ 216 h 296"/>
                <a:gd name="T6" fmla="*/ 59 w 296"/>
                <a:gd name="T7" fmla="*/ 197 h 296"/>
                <a:gd name="T8" fmla="*/ 62 w 296"/>
                <a:gd name="T9" fmla="*/ 183 h 296"/>
                <a:gd name="T10" fmla="*/ 67 w 296"/>
                <a:gd name="T11" fmla="*/ 177 h 296"/>
                <a:gd name="T12" fmla="*/ 82 w 296"/>
                <a:gd name="T13" fmla="*/ 167 h 296"/>
                <a:gd name="T14" fmla="*/ 110 w 296"/>
                <a:gd name="T15" fmla="*/ 155 h 296"/>
                <a:gd name="T16" fmla="*/ 118 w 296"/>
                <a:gd name="T17" fmla="*/ 148 h 296"/>
                <a:gd name="T18" fmla="*/ 131 w 296"/>
                <a:gd name="T19" fmla="*/ 140 h 296"/>
                <a:gd name="T20" fmla="*/ 134 w 296"/>
                <a:gd name="T21" fmla="*/ 137 h 296"/>
                <a:gd name="T22" fmla="*/ 129 w 296"/>
                <a:gd name="T23" fmla="*/ 118 h 296"/>
                <a:gd name="T24" fmla="*/ 123 w 296"/>
                <a:gd name="T25" fmla="*/ 114 h 296"/>
                <a:gd name="T26" fmla="*/ 124 w 296"/>
                <a:gd name="T27" fmla="*/ 92 h 296"/>
                <a:gd name="T28" fmla="*/ 128 w 296"/>
                <a:gd name="T29" fmla="*/ 95 h 296"/>
                <a:gd name="T30" fmla="*/ 126 w 296"/>
                <a:gd name="T31" fmla="*/ 89 h 296"/>
                <a:gd name="T32" fmla="*/ 128 w 296"/>
                <a:gd name="T33" fmla="*/ 77 h 296"/>
                <a:gd name="T34" fmla="*/ 135 w 296"/>
                <a:gd name="T35" fmla="*/ 62 h 296"/>
                <a:gd name="T36" fmla="*/ 142 w 296"/>
                <a:gd name="T37" fmla="*/ 57 h 296"/>
                <a:gd name="T38" fmla="*/ 157 w 296"/>
                <a:gd name="T39" fmla="*/ 52 h 296"/>
                <a:gd name="T40" fmla="*/ 174 w 296"/>
                <a:gd name="T41" fmla="*/ 58 h 296"/>
                <a:gd name="T42" fmla="*/ 178 w 296"/>
                <a:gd name="T43" fmla="*/ 62 h 296"/>
                <a:gd name="T44" fmla="*/ 185 w 296"/>
                <a:gd name="T45" fmla="*/ 69 h 296"/>
                <a:gd name="T46" fmla="*/ 188 w 296"/>
                <a:gd name="T47" fmla="*/ 88 h 296"/>
                <a:gd name="T48" fmla="*/ 188 w 296"/>
                <a:gd name="T49" fmla="*/ 100 h 296"/>
                <a:gd name="T50" fmla="*/ 185 w 296"/>
                <a:gd name="T51" fmla="*/ 113 h 296"/>
                <a:gd name="T52" fmla="*/ 184 w 296"/>
                <a:gd name="T53" fmla="*/ 120 h 296"/>
                <a:gd name="T54" fmla="*/ 179 w 296"/>
                <a:gd name="T55" fmla="*/ 134 h 296"/>
                <a:gd name="T56" fmla="*/ 173 w 296"/>
                <a:gd name="T57" fmla="*/ 147 h 296"/>
                <a:gd name="T58" fmla="*/ 181 w 296"/>
                <a:gd name="T59" fmla="*/ 157 h 296"/>
                <a:gd name="T60" fmla="*/ 197 w 296"/>
                <a:gd name="T61" fmla="*/ 166 h 296"/>
                <a:gd name="T62" fmla="*/ 223 w 296"/>
                <a:gd name="T63" fmla="*/ 181 h 296"/>
                <a:gd name="T64" fmla="*/ 228 w 296"/>
                <a:gd name="T65" fmla="*/ 189 h 296"/>
                <a:gd name="T66" fmla="*/ 230 w 296"/>
                <a:gd name="T67" fmla="*/ 207 h 296"/>
                <a:gd name="T68" fmla="*/ 56 w 296"/>
                <a:gd name="T69" fmla="*/ 21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6" h="296">
                  <a:moveTo>
                    <a:pt x="148" y="0"/>
                  </a:moveTo>
                  <a:cubicBezTo>
                    <a:pt x="66" y="0"/>
                    <a:pt x="0" y="66"/>
                    <a:pt x="0" y="148"/>
                  </a:cubicBezTo>
                  <a:cubicBezTo>
                    <a:pt x="0" y="230"/>
                    <a:pt x="66" y="296"/>
                    <a:pt x="148" y="296"/>
                  </a:cubicBezTo>
                  <a:cubicBezTo>
                    <a:pt x="230" y="296"/>
                    <a:pt x="296" y="230"/>
                    <a:pt x="296" y="148"/>
                  </a:cubicBezTo>
                  <a:cubicBezTo>
                    <a:pt x="296" y="66"/>
                    <a:pt x="230" y="0"/>
                    <a:pt x="148" y="0"/>
                  </a:cubicBezTo>
                  <a:close/>
                  <a:moveTo>
                    <a:pt x="56" y="216"/>
                  </a:moveTo>
                  <a:cubicBezTo>
                    <a:pt x="58" y="210"/>
                    <a:pt x="59" y="206"/>
                    <a:pt x="59" y="206"/>
                  </a:cubicBezTo>
                  <a:cubicBezTo>
                    <a:pt x="59" y="206"/>
                    <a:pt x="58" y="201"/>
                    <a:pt x="59" y="197"/>
                  </a:cubicBezTo>
                  <a:cubicBezTo>
                    <a:pt x="59" y="193"/>
                    <a:pt x="61" y="188"/>
                    <a:pt x="61" y="188"/>
                  </a:cubicBezTo>
                  <a:cubicBezTo>
                    <a:pt x="62" y="186"/>
                    <a:pt x="62" y="184"/>
                    <a:pt x="62" y="183"/>
                  </a:cubicBezTo>
                  <a:cubicBezTo>
                    <a:pt x="63" y="181"/>
                    <a:pt x="63" y="181"/>
                    <a:pt x="64" y="178"/>
                  </a:cubicBezTo>
                  <a:cubicBezTo>
                    <a:pt x="66" y="176"/>
                    <a:pt x="67" y="177"/>
                    <a:pt x="67" y="177"/>
                  </a:cubicBezTo>
                  <a:cubicBezTo>
                    <a:pt x="67" y="177"/>
                    <a:pt x="68" y="175"/>
                    <a:pt x="70" y="174"/>
                  </a:cubicBezTo>
                  <a:cubicBezTo>
                    <a:pt x="71" y="173"/>
                    <a:pt x="78" y="169"/>
                    <a:pt x="82" y="167"/>
                  </a:cubicBezTo>
                  <a:cubicBezTo>
                    <a:pt x="86" y="166"/>
                    <a:pt x="93" y="162"/>
                    <a:pt x="98" y="161"/>
                  </a:cubicBezTo>
                  <a:cubicBezTo>
                    <a:pt x="102" y="158"/>
                    <a:pt x="110" y="155"/>
                    <a:pt x="110" y="155"/>
                  </a:cubicBezTo>
                  <a:cubicBezTo>
                    <a:pt x="110" y="155"/>
                    <a:pt x="110" y="155"/>
                    <a:pt x="111" y="154"/>
                  </a:cubicBezTo>
                  <a:cubicBezTo>
                    <a:pt x="113" y="153"/>
                    <a:pt x="116" y="151"/>
                    <a:pt x="118" y="148"/>
                  </a:cubicBezTo>
                  <a:cubicBezTo>
                    <a:pt x="121" y="146"/>
                    <a:pt x="122" y="144"/>
                    <a:pt x="124" y="142"/>
                  </a:cubicBezTo>
                  <a:cubicBezTo>
                    <a:pt x="126" y="140"/>
                    <a:pt x="131" y="140"/>
                    <a:pt x="131" y="140"/>
                  </a:cubicBezTo>
                  <a:cubicBezTo>
                    <a:pt x="131" y="140"/>
                    <a:pt x="131" y="140"/>
                    <a:pt x="132" y="140"/>
                  </a:cubicBezTo>
                  <a:cubicBezTo>
                    <a:pt x="133" y="140"/>
                    <a:pt x="133" y="139"/>
                    <a:pt x="134" y="137"/>
                  </a:cubicBezTo>
                  <a:cubicBezTo>
                    <a:pt x="134" y="136"/>
                    <a:pt x="132" y="133"/>
                    <a:pt x="130" y="129"/>
                  </a:cubicBezTo>
                  <a:cubicBezTo>
                    <a:pt x="130" y="125"/>
                    <a:pt x="130" y="119"/>
                    <a:pt x="129" y="118"/>
                  </a:cubicBezTo>
                  <a:cubicBezTo>
                    <a:pt x="129" y="117"/>
                    <a:pt x="128" y="117"/>
                    <a:pt x="127" y="117"/>
                  </a:cubicBezTo>
                  <a:cubicBezTo>
                    <a:pt x="126" y="118"/>
                    <a:pt x="124" y="117"/>
                    <a:pt x="123" y="114"/>
                  </a:cubicBezTo>
                  <a:cubicBezTo>
                    <a:pt x="122" y="110"/>
                    <a:pt x="122" y="100"/>
                    <a:pt x="122" y="98"/>
                  </a:cubicBezTo>
                  <a:cubicBezTo>
                    <a:pt x="122" y="95"/>
                    <a:pt x="122" y="93"/>
                    <a:pt x="124" y="92"/>
                  </a:cubicBezTo>
                  <a:cubicBezTo>
                    <a:pt x="125" y="92"/>
                    <a:pt x="126" y="94"/>
                    <a:pt x="127" y="95"/>
                  </a:cubicBezTo>
                  <a:cubicBezTo>
                    <a:pt x="128" y="95"/>
                    <a:pt x="127" y="95"/>
                    <a:pt x="128" y="95"/>
                  </a:cubicBezTo>
                  <a:cubicBezTo>
                    <a:pt x="128" y="94"/>
                    <a:pt x="127" y="94"/>
                    <a:pt x="126" y="93"/>
                  </a:cubicBezTo>
                  <a:cubicBezTo>
                    <a:pt x="126" y="92"/>
                    <a:pt x="126" y="92"/>
                    <a:pt x="126" y="89"/>
                  </a:cubicBezTo>
                  <a:cubicBezTo>
                    <a:pt x="128" y="86"/>
                    <a:pt x="128" y="85"/>
                    <a:pt x="128" y="84"/>
                  </a:cubicBezTo>
                  <a:cubicBezTo>
                    <a:pt x="128" y="82"/>
                    <a:pt x="128" y="80"/>
                    <a:pt x="128" y="77"/>
                  </a:cubicBezTo>
                  <a:cubicBezTo>
                    <a:pt x="129" y="73"/>
                    <a:pt x="131" y="68"/>
                    <a:pt x="132" y="65"/>
                  </a:cubicBezTo>
                  <a:cubicBezTo>
                    <a:pt x="134" y="63"/>
                    <a:pt x="135" y="63"/>
                    <a:pt x="135" y="62"/>
                  </a:cubicBezTo>
                  <a:cubicBezTo>
                    <a:pt x="136" y="61"/>
                    <a:pt x="138" y="59"/>
                    <a:pt x="139" y="59"/>
                  </a:cubicBezTo>
                  <a:cubicBezTo>
                    <a:pt x="140" y="58"/>
                    <a:pt x="140" y="58"/>
                    <a:pt x="142" y="57"/>
                  </a:cubicBezTo>
                  <a:cubicBezTo>
                    <a:pt x="143" y="55"/>
                    <a:pt x="147" y="54"/>
                    <a:pt x="149" y="53"/>
                  </a:cubicBezTo>
                  <a:cubicBezTo>
                    <a:pt x="153" y="53"/>
                    <a:pt x="155" y="52"/>
                    <a:pt x="157" y="52"/>
                  </a:cubicBezTo>
                  <a:cubicBezTo>
                    <a:pt x="158" y="52"/>
                    <a:pt x="160" y="53"/>
                    <a:pt x="165" y="54"/>
                  </a:cubicBezTo>
                  <a:cubicBezTo>
                    <a:pt x="169" y="54"/>
                    <a:pt x="173" y="58"/>
                    <a:pt x="174" y="58"/>
                  </a:cubicBezTo>
                  <a:cubicBezTo>
                    <a:pt x="174" y="59"/>
                    <a:pt x="174" y="59"/>
                    <a:pt x="176" y="60"/>
                  </a:cubicBezTo>
                  <a:cubicBezTo>
                    <a:pt x="177" y="61"/>
                    <a:pt x="177" y="61"/>
                    <a:pt x="178" y="62"/>
                  </a:cubicBezTo>
                  <a:cubicBezTo>
                    <a:pt x="179" y="63"/>
                    <a:pt x="181" y="65"/>
                    <a:pt x="183" y="65"/>
                  </a:cubicBezTo>
                  <a:cubicBezTo>
                    <a:pt x="184" y="66"/>
                    <a:pt x="184" y="67"/>
                    <a:pt x="185" y="69"/>
                  </a:cubicBezTo>
                  <a:cubicBezTo>
                    <a:pt x="186" y="69"/>
                    <a:pt x="188" y="73"/>
                    <a:pt x="188" y="74"/>
                  </a:cubicBezTo>
                  <a:cubicBezTo>
                    <a:pt x="188" y="76"/>
                    <a:pt x="189" y="86"/>
                    <a:pt x="188" y="88"/>
                  </a:cubicBezTo>
                  <a:cubicBezTo>
                    <a:pt x="188" y="91"/>
                    <a:pt x="187" y="97"/>
                    <a:pt x="187" y="99"/>
                  </a:cubicBezTo>
                  <a:cubicBezTo>
                    <a:pt x="186" y="100"/>
                    <a:pt x="188" y="99"/>
                    <a:pt x="188" y="100"/>
                  </a:cubicBezTo>
                  <a:cubicBezTo>
                    <a:pt x="188" y="100"/>
                    <a:pt x="188" y="102"/>
                    <a:pt x="187" y="105"/>
                  </a:cubicBezTo>
                  <a:cubicBezTo>
                    <a:pt x="186" y="109"/>
                    <a:pt x="185" y="112"/>
                    <a:pt x="185" y="113"/>
                  </a:cubicBezTo>
                  <a:cubicBezTo>
                    <a:pt x="185" y="114"/>
                    <a:pt x="184" y="116"/>
                    <a:pt x="184" y="117"/>
                  </a:cubicBezTo>
                  <a:cubicBezTo>
                    <a:pt x="184" y="117"/>
                    <a:pt x="184" y="118"/>
                    <a:pt x="184" y="120"/>
                  </a:cubicBezTo>
                  <a:cubicBezTo>
                    <a:pt x="183" y="121"/>
                    <a:pt x="182" y="121"/>
                    <a:pt x="182" y="121"/>
                  </a:cubicBezTo>
                  <a:cubicBezTo>
                    <a:pt x="182" y="121"/>
                    <a:pt x="180" y="130"/>
                    <a:pt x="179" y="134"/>
                  </a:cubicBezTo>
                  <a:cubicBezTo>
                    <a:pt x="177" y="139"/>
                    <a:pt x="173" y="143"/>
                    <a:pt x="172" y="144"/>
                  </a:cubicBezTo>
                  <a:cubicBezTo>
                    <a:pt x="171" y="146"/>
                    <a:pt x="173" y="147"/>
                    <a:pt x="173" y="147"/>
                  </a:cubicBezTo>
                  <a:cubicBezTo>
                    <a:pt x="173" y="147"/>
                    <a:pt x="174" y="150"/>
                    <a:pt x="176" y="152"/>
                  </a:cubicBezTo>
                  <a:cubicBezTo>
                    <a:pt x="177" y="154"/>
                    <a:pt x="179" y="155"/>
                    <a:pt x="181" y="157"/>
                  </a:cubicBezTo>
                  <a:cubicBezTo>
                    <a:pt x="184" y="158"/>
                    <a:pt x="185" y="160"/>
                    <a:pt x="185" y="160"/>
                  </a:cubicBezTo>
                  <a:cubicBezTo>
                    <a:pt x="185" y="160"/>
                    <a:pt x="192" y="163"/>
                    <a:pt x="197" y="166"/>
                  </a:cubicBezTo>
                  <a:cubicBezTo>
                    <a:pt x="201" y="168"/>
                    <a:pt x="212" y="174"/>
                    <a:pt x="216" y="176"/>
                  </a:cubicBezTo>
                  <a:cubicBezTo>
                    <a:pt x="219" y="178"/>
                    <a:pt x="222" y="181"/>
                    <a:pt x="223" y="181"/>
                  </a:cubicBezTo>
                  <a:cubicBezTo>
                    <a:pt x="224" y="182"/>
                    <a:pt x="224" y="181"/>
                    <a:pt x="225" y="182"/>
                  </a:cubicBezTo>
                  <a:cubicBezTo>
                    <a:pt x="227" y="183"/>
                    <a:pt x="228" y="185"/>
                    <a:pt x="228" y="189"/>
                  </a:cubicBezTo>
                  <a:cubicBezTo>
                    <a:pt x="229" y="192"/>
                    <a:pt x="230" y="203"/>
                    <a:pt x="229" y="205"/>
                  </a:cubicBezTo>
                  <a:cubicBezTo>
                    <a:pt x="229" y="207"/>
                    <a:pt x="230" y="207"/>
                    <a:pt x="230" y="207"/>
                  </a:cubicBezTo>
                  <a:cubicBezTo>
                    <a:pt x="231" y="208"/>
                    <a:pt x="231" y="212"/>
                    <a:pt x="232" y="216"/>
                  </a:cubicBezTo>
                  <a:cubicBezTo>
                    <a:pt x="232" y="216"/>
                    <a:pt x="232" y="216"/>
                    <a:pt x="56" y="216"/>
                  </a:cubicBezTo>
                  <a:close/>
                </a:path>
              </a:pathLst>
            </a:custGeom>
            <a:grp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203" name="Freeform 11"/>
            <p:cNvSpPr>
              <a:spLocks noEditPoints="1"/>
            </p:cNvSpPr>
            <p:nvPr/>
          </p:nvSpPr>
          <p:spPr bwMode="auto">
            <a:xfrm>
              <a:off x="8058746" y="5492518"/>
              <a:ext cx="470579" cy="471665"/>
            </a:xfrm>
            <a:custGeom>
              <a:avLst/>
              <a:gdLst>
                <a:gd name="T0" fmla="*/ 0 w 296"/>
                <a:gd name="T1" fmla="*/ 148 h 296"/>
                <a:gd name="T2" fmla="*/ 296 w 296"/>
                <a:gd name="T3" fmla="*/ 148 h 296"/>
                <a:gd name="T4" fmla="*/ 56 w 296"/>
                <a:gd name="T5" fmla="*/ 216 h 296"/>
                <a:gd name="T6" fmla="*/ 59 w 296"/>
                <a:gd name="T7" fmla="*/ 197 h 296"/>
                <a:gd name="T8" fmla="*/ 62 w 296"/>
                <a:gd name="T9" fmla="*/ 183 h 296"/>
                <a:gd name="T10" fmla="*/ 67 w 296"/>
                <a:gd name="T11" fmla="*/ 177 h 296"/>
                <a:gd name="T12" fmla="*/ 82 w 296"/>
                <a:gd name="T13" fmla="*/ 167 h 296"/>
                <a:gd name="T14" fmla="*/ 110 w 296"/>
                <a:gd name="T15" fmla="*/ 155 h 296"/>
                <a:gd name="T16" fmla="*/ 118 w 296"/>
                <a:gd name="T17" fmla="*/ 148 h 296"/>
                <a:gd name="T18" fmla="*/ 131 w 296"/>
                <a:gd name="T19" fmla="*/ 140 h 296"/>
                <a:gd name="T20" fmla="*/ 134 w 296"/>
                <a:gd name="T21" fmla="*/ 137 h 296"/>
                <a:gd name="T22" fmla="*/ 129 w 296"/>
                <a:gd name="T23" fmla="*/ 118 h 296"/>
                <a:gd name="T24" fmla="*/ 123 w 296"/>
                <a:gd name="T25" fmla="*/ 114 h 296"/>
                <a:gd name="T26" fmla="*/ 124 w 296"/>
                <a:gd name="T27" fmla="*/ 92 h 296"/>
                <a:gd name="T28" fmla="*/ 128 w 296"/>
                <a:gd name="T29" fmla="*/ 95 h 296"/>
                <a:gd name="T30" fmla="*/ 126 w 296"/>
                <a:gd name="T31" fmla="*/ 89 h 296"/>
                <a:gd name="T32" fmla="*/ 128 w 296"/>
                <a:gd name="T33" fmla="*/ 77 h 296"/>
                <a:gd name="T34" fmla="*/ 135 w 296"/>
                <a:gd name="T35" fmla="*/ 62 h 296"/>
                <a:gd name="T36" fmla="*/ 142 w 296"/>
                <a:gd name="T37" fmla="*/ 57 h 296"/>
                <a:gd name="T38" fmla="*/ 157 w 296"/>
                <a:gd name="T39" fmla="*/ 52 h 296"/>
                <a:gd name="T40" fmla="*/ 174 w 296"/>
                <a:gd name="T41" fmla="*/ 58 h 296"/>
                <a:gd name="T42" fmla="*/ 178 w 296"/>
                <a:gd name="T43" fmla="*/ 62 h 296"/>
                <a:gd name="T44" fmla="*/ 185 w 296"/>
                <a:gd name="T45" fmla="*/ 69 h 296"/>
                <a:gd name="T46" fmla="*/ 188 w 296"/>
                <a:gd name="T47" fmla="*/ 88 h 296"/>
                <a:gd name="T48" fmla="*/ 188 w 296"/>
                <a:gd name="T49" fmla="*/ 100 h 296"/>
                <a:gd name="T50" fmla="*/ 185 w 296"/>
                <a:gd name="T51" fmla="*/ 113 h 296"/>
                <a:gd name="T52" fmla="*/ 184 w 296"/>
                <a:gd name="T53" fmla="*/ 120 h 296"/>
                <a:gd name="T54" fmla="*/ 179 w 296"/>
                <a:gd name="T55" fmla="*/ 134 h 296"/>
                <a:gd name="T56" fmla="*/ 173 w 296"/>
                <a:gd name="T57" fmla="*/ 147 h 296"/>
                <a:gd name="T58" fmla="*/ 181 w 296"/>
                <a:gd name="T59" fmla="*/ 157 h 296"/>
                <a:gd name="T60" fmla="*/ 197 w 296"/>
                <a:gd name="T61" fmla="*/ 166 h 296"/>
                <a:gd name="T62" fmla="*/ 223 w 296"/>
                <a:gd name="T63" fmla="*/ 181 h 296"/>
                <a:gd name="T64" fmla="*/ 228 w 296"/>
                <a:gd name="T65" fmla="*/ 189 h 296"/>
                <a:gd name="T66" fmla="*/ 230 w 296"/>
                <a:gd name="T67" fmla="*/ 207 h 296"/>
                <a:gd name="T68" fmla="*/ 56 w 296"/>
                <a:gd name="T69" fmla="*/ 21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6" h="296">
                  <a:moveTo>
                    <a:pt x="148" y="0"/>
                  </a:moveTo>
                  <a:cubicBezTo>
                    <a:pt x="66" y="0"/>
                    <a:pt x="0" y="66"/>
                    <a:pt x="0" y="148"/>
                  </a:cubicBezTo>
                  <a:cubicBezTo>
                    <a:pt x="0" y="230"/>
                    <a:pt x="66" y="296"/>
                    <a:pt x="148" y="296"/>
                  </a:cubicBezTo>
                  <a:cubicBezTo>
                    <a:pt x="230" y="296"/>
                    <a:pt x="296" y="230"/>
                    <a:pt x="296" y="148"/>
                  </a:cubicBezTo>
                  <a:cubicBezTo>
                    <a:pt x="296" y="66"/>
                    <a:pt x="230" y="0"/>
                    <a:pt x="148" y="0"/>
                  </a:cubicBezTo>
                  <a:close/>
                  <a:moveTo>
                    <a:pt x="56" y="216"/>
                  </a:moveTo>
                  <a:cubicBezTo>
                    <a:pt x="58" y="210"/>
                    <a:pt x="59" y="206"/>
                    <a:pt x="59" y="206"/>
                  </a:cubicBezTo>
                  <a:cubicBezTo>
                    <a:pt x="59" y="206"/>
                    <a:pt x="58" y="201"/>
                    <a:pt x="59" y="197"/>
                  </a:cubicBezTo>
                  <a:cubicBezTo>
                    <a:pt x="59" y="193"/>
                    <a:pt x="61" y="188"/>
                    <a:pt x="61" y="188"/>
                  </a:cubicBezTo>
                  <a:cubicBezTo>
                    <a:pt x="62" y="186"/>
                    <a:pt x="62" y="184"/>
                    <a:pt x="62" y="183"/>
                  </a:cubicBezTo>
                  <a:cubicBezTo>
                    <a:pt x="63" y="181"/>
                    <a:pt x="63" y="181"/>
                    <a:pt x="64" y="178"/>
                  </a:cubicBezTo>
                  <a:cubicBezTo>
                    <a:pt x="66" y="176"/>
                    <a:pt x="67" y="177"/>
                    <a:pt x="67" y="177"/>
                  </a:cubicBezTo>
                  <a:cubicBezTo>
                    <a:pt x="67" y="177"/>
                    <a:pt x="68" y="175"/>
                    <a:pt x="70" y="174"/>
                  </a:cubicBezTo>
                  <a:cubicBezTo>
                    <a:pt x="71" y="173"/>
                    <a:pt x="78" y="169"/>
                    <a:pt x="82" y="167"/>
                  </a:cubicBezTo>
                  <a:cubicBezTo>
                    <a:pt x="86" y="166"/>
                    <a:pt x="93" y="162"/>
                    <a:pt x="98" y="161"/>
                  </a:cubicBezTo>
                  <a:cubicBezTo>
                    <a:pt x="102" y="158"/>
                    <a:pt x="110" y="155"/>
                    <a:pt x="110" y="155"/>
                  </a:cubicBezTo>
                  <a:cubicBezTo>
                    <a:pt x="110" y="155"/>
                    <a:pt x="110" y="155"/>
                    <a:pt x="111" y="154"/>
                  </a:cubicBezTo>
                  <a:cubicBezTo>
                    <a:pt x="113" y="153"/>
                    <a:pt x="116" y="151"/>
                    <a:pt x="118" y="148"/>
                  </a:cubicBezTo>
                  <a:cubicBezTo>
                    <a:pt x="121" y="146"/>
                    <a:pt x="122" y="144"/>
                    <a:pt x="124" y="142"/>
                  </a:cubicBezTo>
                  <a:cubicBezTo>
                    <a:pt x="126" y="140"/>
                    <a:pt x="131" y="140"/>
                    <a:pt x="131" y="140"/>
                  </a:cubicBezTo>
                  <a:cubicBezTo>
                    <a:pt x="131" y="140"/>
                    <a:pt x="131" y="140"/>
                    <a:pt x="132" y="140"/>
                  </a:cubicBezTo>
                  <a:cubicBezTo>
                    <a:pt x="133" y="140"/>
                    <a:pt x="133" y="139"/>
                    <a:pt x="134" y="137"/>
                  </a:cubicBezTo>
                  <a:cubicBezTo>
                    <a:pt x="134" y="136"/>
                    <a:pt x="132" y="133"/>
                    <a:pt x="130" y="129"/>
                  </a:cubicBezTo>
                  <a:cubicBezTo>
                    <a:pt x="130" y="125"/>
                    <a:pt x="130" y="119"/>
                    <a:pt x="129" y="118"/>
                  </a:cubicBezTo>
                  <a:cubicBezTo>
                    <a:pt x="129" y="117"/>
                    <a:pt x="128" y="117"/>
                    <a:pt x="127" y="117"/>
                  </a:cubicBezTo>
                  <a:cubicBezTo>
                    <a:pt x="126" y="118"/>
                    <a:pt x="124" y="117"/>
                    <a:pt x="123" y="114"/>
                  </a:cubicBezTo>
                  <a:cubicBezTo>
                    <a:pt x="122" y="110"/>
                    <a:pt x="122" y="100"/>
                    <a:pt x="122" y="98"/>
                  </a:cubicBezTo>
                  <a:cubicBezTo>
                    <a:pt x="122" y="95"/>
                    <a:pt x="122" y="93"/>
                    <a:pt x="124" y="92"/>
                  </a:cubicBezTo>
                  <a:cubicBezTo>
                    <a:pt x="125" y="92"/>
                    <a:pt x="126" y="94"/>
                    <a:pt x="127" y="95"/>
                  </a:cubicBezTo>
                  <a:cubicBezTo>
                    <a:pt x="128" y="95"/>
                    <a:pt x="127" y="95"/>
                    <a:pt x="128" y="95"/>
                  </a:cubicBezTo>
                  <a:cubicBezTo>
                    <a:pt x="128" y="94"/>
                    <a:pt x="127" y="94"/>
                    <a:pt x="126" y="93"/>
                  </a:cubicBezTo>
                  <a:cubicBezTo>
                    <a:pt x="126" y="92"/>
                    <a:pt x="126" y="92"/>
                    <a:pt x="126" y="89"/>
                  </a:cubicBezTo>
                  <a:cubicBezTo>
                    <a:pt x="128" y="86"/>
                    <a:pt x="128" y="85"/>
                    <a:pt x="128" y="84"/>
                  </a:cubicBezTo>
                  <a:cubicBezTo>
                    <a:pt x="128" y="82"/>
                    <a:pt x="128" y="80"/>
                    <a:pt x="128" y="77"/>
                  </a:cubicBezTo>
                  <a:cubicBezTo>
                    <a:pt x="129" y="73"/>
                    <a:pt x="131" y="68"/>
                    <a:pt x="132" y="65"/>
                  </a:cubicBezTo>
                  <a:cubicBezTo>
                    <a:pt x="134" y="63"/>
                    <a:pt x="135" y="63"/>
                    <a:pt x="135" y="62"/>
                  </a:cubicBezTo>
                  <a:cubicBezTo>
                    <a:pt x="136" y="61"/>
                    <a:pt x="138" y="59"/>
                    <a:pt x="139" y="59"/>
                  </a:cubicBezTo>
                  <a:cubicBezTo>
                    <a:pt x="140" y="58"/>
                    <a:pt x="140" y="58"/>
                    <a:pt x="142" y="57"/>
                  </a:cubicBezTo>
                  <a:cubicBezTo>
                    <a:pt x="143" y="55"/>
                    <a:pt x="147" y="54"/>
                    <a:pt x="149" y="53"/>
                  </a:cubicBezTo>
                  <a:cubicBezTo>
                    <a:pt x="153" y="53"/>
                    <a:pt x="155" y="52"/>
                    <a:pt x="157" y="52"/>
                  </a:cubicBezTo>
                  <a:cubicBezTo>
                    <a:pt x="158" y="52"/>
                    <a:pt x="160" y="53"/>
                    <a:pt x="165" y="54"/>
                  </a:cubicBezTo>
                  <a:cubicBezTo>
                    <a:pt x="169" y="54"/>
                    <a:pt x="173" y="58"/>
                    <a:pt x="174" y="58"/>
                  </a:cubicBezTo>
                  <a:cubicBezTo>
                    <a:pt x="174" y="59"/>
                    <a:pt x="174" y="59"/>
                    <a:pt x="176" y="60"/>
                  </a:cubicBezTo>
                  <a:cubicBezTo>
                    <a:pt x="177" y="61"/>
                    <a:pt x="177" y="61"/>
                    <a:pt x="178" y="62"/>
                  </a:cubicBezTo>
                  <a:cubicBezTo>
                    <a:pt x="179" y="63"/>
                    <a:pt x="181" y="65"/>
                    <a:pt x="183" y="65"/>
                  </a:cubicBezTo>
                  <a:cubicBezTo>
                    <a:pt x="184" y="66"/>
                    <a:pt x="184" y="67"/>
                    <a:pt x="185" y="69"/>
                  </a:cubicBezTo>
                  <a:cubicBezTo>
                    <a:pt x="186" y="69"/>
                    <a:pt x="188" y="73"/>
                    <a:pt x="188" y="74"/>
                  </a:cubicBezTo>
                  <a:cubicBezTo>
                    <a:pt x="188" y="76"/>
                    <a:pt x="189" y="86"/>
                    <a:pt x="188" y="88"/>
                  </a:cubicBezTo>
                  <a:cubicBezTo>
                    <a:pt x="188" y="91"/>
                    <a:pt x="187" y="97"/>
                    <a:pt x="187" y="99"/>
                  </a:cubicBezTo>
                  <a:cubicBezTo>
                    <a:pt x="186" y="100"/>
                    <a:pt x="188" y="99"/>
                    <a:pt x="188" y="100"/>
                  </a:cubicBezTo>
                  <a:cubicBezTo>
                    <a:pt x="188" y="100"/>
                    <a:pt x="188" y="102"/>
                    <a:pt x="187" y="105"/>
                  </a:cubicBezTo>
                  <a:cubicBezTo>
                    <a:pt x="186" y="109"/>
                    <a:pt x="185" y="112"/>
                    <a:pt x="185" y="113"/>
                  </a:cubicBezTo>
                  <a:cubicBezTo>
                    <a:pt x="185" y="114"/>
                    <a:pt x="184" y="116"/>
                    <a:pt x="184" y="117"/>
                  </a:cubicBezTo>
                  <a:cubicBezTo>
                    <a:pt x="184" y="117"/>
                    <a:pt x="184" y="118"/>
                    <a:pt x="184" y="120"/>
                  </a:cubicBezTo>
                  <a:cubicBezTo>
                    <a:pt x="183" y="121"/>
                    <a:pt x="182" y="121"/>
                    <a:pt x="182" y="121"/>
                  </a:cubicBezTo>
                  <a:cubicBezTo>
                    <a:pt x="182" y="121"/>
                    <a:pt x="180" y="130"/>
                    <a:pt x="179" y="134"/>
                  </a:cubicBezTo>
                  <a:cubicBezTo>
                    <a:pt x="177" y="139"/>
                    <a:pt x="173" y="143"/>
                    <a:pt x="172" y="144"/>
                  </a:cubicBezTo>
                  <a:cubicBezTo>
                    <a:pt x="171" y="146"/>
                    <a:pt x="173" y="147"/>
                    <a:pt x="173" y="147"/>
                  </a:cubicBezTo>
                  <a:cubicBezTo>
                    <a:pt x="173" y="147"/>
                    <a:pt x="174" y="150"/>
                    <a:pt x="176" y="152"/>
                  </a:cubicBezTo>
                  <a:cubicBezTo>
                    <a:pt x="177" y="154"/>
                    <a:pt x="179" y="155"/>
                    <a:pt x="181" y="157"/>
                  </a:cubicBezTo>
                  <a:cubicBezTo>
                    <a:pt x="184" y="158"/>
                    <a:pt x="185" y="160"/>
                    <a:pt x="185" y="160"/>
                  </a:cubicBezTo>
                  <a:cubicBezTo>
                    <a:pt x="185" y="160"/>
                    <a:pt x="192" y="163"/>
                    <a:pt x="197" y="166"/>
                  </a:cubicBezTo>
                  <a:cubicBezTo>
                    <a:pt x="201" y="168"/>
                    <a:pt x="212" y="174"/>
                    <a:pt x="216" y="176"/>
                  </a:cubicBezTo>
                  <a:cubicBezTo>
                    <a:pt x="219" y="178"/>
                    <a:pt x="222" y="181"/>
                    <a:pt x="223" y="181"/>
                  </a:cubicBezTo>
                  <a:cubicBezTo>
                    <a:pt x="224" y="182"/>
                    <a:pt x="224" y="181"/>
                    <a:pt x="225" y="182"/>
                  </a:cubicBezTo>
                  <a:cubicBezTo>
                    <a:pt x="227" y="183"/>
                    <a:pt x="228" y="185"/>
                    <a:pt x="228" y="189"/>
                  </a:cubicBezTo>
                  <a:cubicBezTo>
                    <a:pt x="229" y="192"/>
                    <a:pt x="230" y="203"/>
                    <a:pt x="229" y="205"/>
                  </a:cubicBezTo>
                  <a:cubicBezTo>
                    <a:pt x="229" y="207"/>
                    <a:pt x="230" y="207"/>
                    <a:pt x="230" y="207"/>
                  </a:cubicBezTo>
                  <a:cubicBezTo>
                    <a:pt x="231" y="208"/>
                    <a:pt x="231" y="212"/>
                    <a:pt x="232" y="216"/>
                  </a:cubicBezTo>
                  <a:cubicBezTo>
                    <a:pt x="232" y="216"/>
                    <a:pt x="232" y="216"/>
                    <a:pt x="56" y="216"/>
                  </a:cubicBezTo>
                  <a:close/>
                </a:path>
              </a:pathLst>
            </a:custGeom>
            <a:grp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205" name="Freeform 16"/>
            <p:cNvSpPr>
              <a:spLocks noEditPoints="1"/>
            </p:cNvSpPr>
            <p:nvPr/>
          </p:nvSpPr>
          <p:spPr bwMode="auto">
            <a:xfrm>
              <a:off x="8903453" y="5495949"/>
              <a:ext cx="474706" cy="468234"/>
            </a:xfrm>
            <a:custGeom>
              <a:avLst/>
              <a:gdLst>
                <a:gd name="T0" fmla="*/ 150 w 300"/>
                <a:gd name="T1" fmla="*/ 0 h 296"/>
                <a:gd name="T2" fmla="*/ 0 w 300"/>
                <a:gd name="T3" fmla="*/ 148 h 296"/>
                <a:gd name="T4" fmla="*/ 150 w 300"/>
                <a:gd name="T5" fmla="*/ 296 h 296"/>
                <a:gd name="T6" fmla="*/ 300 w 300"/>
                <a:gd name="T7" fmla="*/ 148 h 296"/>
                <a:gd name="T8" fmla="*/ 150 w 300"/>
                <a:gd name="T9" fmla="*/ 0 h 296"/>
                <a:gd name="T10" fmla="*/ 79 w 300"/>
                <a:gd name="T11" fmla="*/ 217 h 296"/>
                <a:gd name="T12" fmla="*/ 79 w 300"/>
                <a:gd name="T13" fmla="*/ 213 h 296"/>
                <a:gd name="T14" fmla="*/ 82 w 300"/>
                <a:gd name="T15" fmla="*/ 199 h 296"/>
                <a:gd name="T16" fmla="*/ 82 w 300"/>
                <a:gd name="T17" fmla="*/ 190 h 296"/>
                <a:gd name="T18" fmla="*/ 91 w 300"/>
                <a:gd name="T19" fmla="*/ 175 h 296"/>
                <a:gd name="T20" fmla="*/ 117 w 300"/>
                <a:gd name="T21" fmla="*/ 172 h 296"/>
                <a:gd name="T22" fmla="*/ 112 w 300"/>
                <a:gd name="T23" fmla="*/ 165 h 296"/>
                <a:gd name="T24" fmla="*/ 111 w 300"/>
                <a:gd name="T25" fmla="*/ 156 h 296"/>
                <a:gd name="T26" fmla="*/ 106 w 300"/>
                <a:gd name="T27" fmla="*/ 160 h 296"/>
                <a:gd name="T28" fmla="*/ 121 w 300"/>
                <a:gd name="T29" fmla="*/ 88 h 296"/>
                <a:gd name="T30" fmla="*/ 141 w 300"/>
                <a:gd name="T31" fmla="*/ 74 h 296"/>
                <a:gd name="T32" fmla="*/ 145 w 300"/>
                <a:gd name="T33" fmla="*/ 69 h 296"/>
                <a:gd name="T34" fmla="*/ 185 w 300"/>
                <a:gd name="T35" fmla="*/ 98 h 296"/>
                <a:gd name="T36" fmla="*/ 189 w 300"/>
                <a:gd name="T37" fmla="*/ 120 h 296"/>
                <a:gd name="T38" fmla="*/ 194 w 300"/>
                <a:gd name="T39" fmla="*/ 141 h 296"/>
                <a:gd name="T40" fmla="*/ 194 w 300"/>
                <a:gd name="T41" fmla="*/ 144 h 296"/>
                <a:gd name="T42" fmla="*/ 197 w 300"/>
                <a:gd name="T43" fmla="*/ 153 h 296"/>
                <a:gd name="T44" fmla="*/ 197 w 300"/>
                <a:gd name="T45" fmla="*/ 156 h 296"/>
                <a:gd name="T46" fmla="*/ 196 w 300"/>
                <a:gd name="T47" fmla="*/ 154 h 296"/>
                <a:gd name="T48" fmla="*/ 197 w 300"/>
                <a:gd name="T49" fmla="*/ 164 h 296"/>
                <a:gd name="T50" fmla="*/ 196 w 300"/>
                <a:gd name="T51" fmla="*/ 168 h 296"/>
                <a:gd name="T52" fmla="*/ 195 w 300"/>
                <a:gd name="T53" fmla="*/ 166 h 296"/>
                <a:gd name="T54" fmla="*/ 194 w 300"/>
                <a:gd name="T55" fmla="*/ 170 h 296"/>
                <a:gd name="T56" fmla="*/ 184 w 300"/>
                <a:gd name="T57" fmla="*/ 175 h 296"/>
                <a:gd name="T58" fmla="*/ 179 w 300"/>
                <a:gd name="T59" fmla="*/ 169 h 296"/>
                <a:gd name="T60" fmla="*/ 175 w 300"/>
                <a:gd name="T61" fmla="*/ 170 h 296"/>
                <a:gd name="T62" fmla="*/ 181 w 300"/>
                <a:gd name="T63" fmla="*/ 176 h 296"/>
                <a:gd name="T64" fmla="*/ 187 w 300"/>
                <a:gd name="T65" fmla="*/ 177 h 296"/>
                <a:gd name="T66" fmla="*/ 191 w 300"/>
                <a:gd name="T67" fmla="*/ 179 h 296"/>
                <a:gd name="T68" fmla="*/ 208 w 300"/>
                <a:gd name="T69" fmla="*/ 182 h 296"/>
                <a:gd name="T70" fmla="*/ 213 w 300"/>
                <a:gd name="T71" fmla="*/ 185 h 296"/>
                <a:gd name="T72" fmla="*/ 217 w 300"/>
                <a:gd name="T73" fmla="*/ 208 h 296"/>
                <a:gd name="T74" fmla="*/ 218 w 300"/>
                <a:gd name="T75" fmla="*/ 217 h 296"/>
                <a:gd name="T76" fmla="*/ 79 w 300"/>
                <a:gd name="T77" fmla="*/ 21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0" h="296">
                  <a:moveTo>
                    <a:pt x="150" y="0"/>
                  </a:moveTo>
                  <a:cubicBezTo>
                    <a:pt x="67" y="0"/>
                    <a:pt x="0" y="66"/>
                    <a:pt x="0" y="148"/>
                  </a:cubicBezTo>
                  <a:cubicBezTo>
                    <a:pt x="0" y="230"/>
                    <a:pt x="67" y="296"/>
                    <a:pt x="150" y="296"/>
                  </a:cubicBezTo>
                  <a:cubicBezTo>
                    <a:pt x="232" y="296"/>
                    <a:pt x="300" y="230"/>
                    <a:pt x="300" y="148"/>
                  </a:cubicBezTo>
                  <a:cubicBezTo>
                    <a:pt x="300" y="66"/>
                    <a:pt x="232" y="0"/>
                    <a:pt x="150" y="0"/>
                  </a:cubicBezTo>
                  <a:close/>
                  <a:moveTo>
                    <a:pt x="79" y="217"/>
                  </a:moveTo>
                  <a:cubicBezTo>
                    <a:pt x="79" y="215"/>
                    <a:pt x="79" y="214"/>
                    <a:pt x="79" y="213"/>
                  </a:cubicBezTo>
                  <a:cubicBezTo>
                    <a:pt x="80" y="208"/>
                    <a:pt x="81" y="203"/>
                    <a:pt x="82" y="199"/>
                  </a:cubicBezTo>
                  <a:cubicBezTo>
                    <a:pt x="82" y="196"/>
                    <a:pt x="81" y="192"/>
                    <a:pt x="82" y="190"/>
                  </a:cubicBezTo>
                  <a:cubicBezTo>
                    <a:pt x="83" y="183"/>
                    <a:pt x="88" y="176"/>
                    <a:pt x="91" y="175"/>
                  </a:cubicBezTo>
                  <a:cubicBezTo>
                    <a:pt x="99" y="172"/>
                    <a:pt x="111" y="175"/>
                    <a:pt x="117" y="172"/>
                  </a:cubicBezTo>
                  <a:cubicBezTo>
                    <a:pt x="114" y="171"/>
                    <a:pt x="113" y="168"/>
                    <a:pt x="112" y="165"/>
                  </a:cubicBezTo>
                  <a:cubicBezTo>
                    <a:pt x="111" y="162"/>
                    <a:pt x="112" y="159"/>
                    <a:pt x="111" y="156"/>
                  </a:cubicBezTo>
                  <a:cubicBezTo>
                    <a:pt x="110" y="156"/>
                    <a:pt x="109" y="160"/>
                    <a:pt x="106" y="160"/>
                  </a:cubicBezTo>
                  <a:cubicBezTo>
                    <a:pt x="115" y="144"/>
                    <a:pt x="113" y="108"/>
                    <a:pt x="121" y="88"/>
                  </a:cubicBezTo>
                  <a:cubicBezTo>
                    <a:pt x="124" y="80"/>
                    <a:pt x="129" y="71"/>
                    <a:pt x="141" y="74"/>
                  </a:cubicBezTo>
                  <a:cubicBezTo>
                    <a:pt x="143" y="72"/>
                    <a:pt x="143" y="71"/>
                    <a:pt x="145" y="69"/>
                  </a:cubicBezTo>
                  <a:cubicBezTo>
                    <a:pt x="168" y="64"/>
                    <a:pt x="179" y="81"/>
                    <a:pt x="185" y="98"/>
                  </a:cubicBezTo>
                  <a:cubicBezTo>
                    <a:pt x="187" y="104"/>
                    <a:pt x="187" y="112"/>
                    <a:pt x="189" y="120"/>
                  </a:cubicBezTo>
                  <a:cubicBezTo>
                    <a:pt x="191" y="127"/>
                    <a:pt x="192" y="135"/>
                    <a:pt x="194" y="141"/>
                  </a:cubicBezTo>
                  <a:cubicBezTo>
                    <a:pt x="194" y="141"/>
                    <a:pt x="194" y="141"/>
                    <a:pt x="194" y="144"/>
                  </a:cubicBezTo>
                  <a:cubicBezTo>
                    <a:pt x="195" y="146"/>
                    <a:pt x="196" y="150"/>
                    <a:pt x="197" y="153"/>
                  </a:cubicBezTo>
                  <a:cubicBezTo>
                    <a:pt x="197" y="154"/>
                    <a:pt x="197" y="155"/>
                    <a:pt x="197" y="156"/>
                  </a:cubicBezTo>
                  <a:cubicBezTo>
                    <a:pt x="197" y="155"/>
                    <a:pt x="196" y="155"/>
                    <a:pt x="196" y="154"/>
                  </a:cubicBezTo>
                  <a:cubicBezTo>
                    <a:pt x="196" y="158"/>
                    <a:pt x="197" y="160"/>
                    <a:pt x="197" y="164"/>
                  </a:cubicBezTo>
                  <a:cubicBezTo>
                    <a:pt x="197" y="165"/>
                    <a:pt x="197" y="167"/>
                    <a:pt x="196" y="168"/>
                  </a:cubicBezTo>
                  <a:cubicBezTo>
                    <a:pt x="196" y="167"/>
                    <a:pt x="195" y="167"/>
                    <a:pt x="195" y="166"/>
                  </a:cubicBezTo>
                  <a:cubicBezTo>
                    <a:pt x="195" y="168"/>
                    <a:pt x="194" y="169"/>
                    <a:pt x="194" y="170"/>
                  </a:cubicBezTo>
                  <a:cubicBezTo>
                    <a:pt x="191" y="170"/>
                    <a:pt x="187" y="175"/>
                    <a:pt x="184" y="175"/>
                  </a:cubicBezTo>
                  <a:cubicBezTo>
                    <a:pt x="181" y="174"/>
                    <a:pt x="182" y="171"/>
                    <a:pt x="179" y="169"/>
                  </a:cubicBezTo>
                  <a:cubicBezTo>
                    <a:pt x="178" y="169"/>
                    <a:pt x="177" y="169"/>
                    <a:pt x="175" y="170"/>
                  </a:cubicBezTo>
                  <a:cubicBezTo>
                    <a:pt x="176" y="173"/>
                    <a:pt x="179" y="175"/>
                    <a:pt x="181" y="176"/>
                  </a:cubicBezTo>
                  <a:cubicBezTo>
                    <a:pt x="183" y="176"/>
                    <a:pt x="186" y="176"/>
                    <a:pt x="187" y="177"/>
                  </a:cubicBezTo>
                  <a:cubicBezTo>
                    <a:pt x="188" y="177"/>
                    <a:pt x="189" y="178"/>
                    <a:pt x="191" y="179"/>
                  </a:cubicBezTo>
                  <a:cubicBezTo>
                    <a:pt x="196" y="181"/>
                    <a:pt x="202" y="180"/>
                    <a:pt x="208" y="182"/>
                  </a:cubicBezTo>
                  <a:cubicBezTo>
                    <a:pt x="209" y="183"/>
                    <a:pt x="210" y="184"/>
                    <a:pt x="213" y="185"/>
                  </a:cubicBezTo>
                  <a:cubicBezTo>
                    <a:pt x="218" y="192"/>
                    <a:pt x="217" y="198"/>
                    <a:pt x="217" y="208"/>
                  </a:cubicBezTo>
                  <a:cubicBezTo>
                    <a:pt x="217" y="211"/>
                    <a:pt x="217" y="214"/>
                    <a:pt x="218" y="217"/>
                  </a:cubicBezTo>
                  <a:cubicBezTo>
                    <a:pt x="218" y="217"/>
                    <a:pt x="218" y="217"/>
                    <a:pt x="79" y="217"/>
                  </a:cubicBezTo>
                  <a:close/>
                </a:path>
              </a:pathLst>
            </a:custGeom>
            <a:grp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220" name="Freeform 11"/>
            <p:cNvSpPr>
              <a:spLocks noEditPoints="1"/>
            </p:cNvSpPr>
            <p:nvPr/>
          </p:nvSpPr>
          <p:spPr bwMode="auto">
            <a:xfrm flipH="1">
              <a:off x="3898571" y="5492518"/>
              <a:ext cx="470579" cy="471665"/>
            </a:xfrm>
            <a:custGeom>
              <a:avLst/>
              <a:gdLst>
                <a:gd name="T0" fmla="*/ 0 w 296"/>
                <a:gd name="T1" fmla="*/ 148 h 296"/>
                <a:gd name="T2" fmla="*/ 296 w 296"/>
                <a:gd name="T3" fmla="*/ 148 h 296"/>
                <a:gd name="T4" fmla="*/ 56 w 296"/>
                <a:gd name="T5" fmla="*/ 216 h 296"/>
                <a:gd name="T6" fmla="*/ 59 w 296"/>
                <a:gd name="T7" fmla="*/ 197 h 296"/>
                <a:gd name="T8" fmla="*/ 62 w 296"/>
                <a:gd name="T9" fmla="*/ 183 h 296"/>
                <a:gd name="T10" fmla="*/ 67 w 296"/>
                <a:gd name="T11" fmla="*/ 177 h 296"/>
                <a:gd name="T12" fmla="*/ 82 w 296"/>
                <a:gd name="T13" fmla="*/ 167 h 296"/>
                <a:gd name="T14" fmla="*/ 110 w 296"/>
                <a:gd name="T15" fmla="*/ 155 h 296"/>
                <a:gd name="T16" fmla="*/ 118 w 296"/>
                <a:gd name="T17" fmla="*/ 148 h 296"/>
                <a:gd name="T18" fmla="*/ 131 w 296"/>
                <a:gd name="T19" fmla="*/ 140 h 296"/>
                <a:gd name="T20" fmla="*/ 134 w 296"/>
                <a:gd name="T21" fmla="*/ 137 h 296"/>
                <a:gd name="T22" fmla="*/ 129 w 296"/>
                <a:gd name="T23" fmla="*/ 118 h 296"/>
                <a:gd name="T24" fmla="*/ 123 w 296"/>
                <a:gd name="T25" fmla="*/ 114 h 296"/>
                <a:gd name="T26" fmla="*/ 124 w 296"/>
                <a:gd name="T27" fmla="*/ 92 h 296"/>
                <a:gd name="T28" fmla="*/ 128 w 296"/>
                <a:gd name="T29" fmla="*/ 95 h 296"/>
                <a:gd name="T30" fmla="*/ 126 w 296"/>
                <a:gd name="T31" fmla="*/ 89 h 296"/>
                <a:gd name="T32" fmla="*/ 128 w 296"/>
                <a:gd name="T33" fmla="*/ 77 h 296"/>
                <a:gd name="T34" fmla="*/ 135 w 296"/>
                <a:gd name="T35" fmla="*/ 62 h 296"/>
                <a:gd name="T36" fmla="*/ 142 w 296"/>
                <a:gd name="T37" fmla="*/ 57 h 296"/>
                <a:gd name="T38" fmla="*/ 157 w 296"/>
                <a:gd name="T39" fmla="*/ 52 h 296"/>
                <a:gd name="T40" fmla="*/ 174 w 296"/>
                <a:gd name="T41" fmla="*/ 58 h 296"/>
                <a:gd name="T42" fmla="*/ 178 w 296"/>
                <a:gd name="T43" fmla="*/ 62 h 296"/>
                <a:gd name="T44" fmla="*/ 185 w 296"/>
                <a:gd name="T45" fmla="*/ 69 h 296"/>
                <a:gd name="T46" fmla="*/ 188 w 296"/>
                <a:gd name="T47" fmla="*/ 88 h 296"/>
                <a:gd name="T48" fmla="*/ 188 w 296"/>
                <a:gd name="T49" fmla="*/ 100 h 296"/>
                <a:gd name="T50" fmla="*/ 185 w 296"/>
                <a:gd name="T51" fmla="*/ 113 h 296"/>
                <a:gd name="T52" fmla="*/ 184 w 296"/>
                <a:gd name="T53" fmla="*/ 120 h 296"/>
                <a:gd name="T54" fmla="*/ 179 w 296"/>
                <a:gd name="T55" fmla="*/ 134 h 296"/>
                <a:gd name="T56" fmla="*/ 173 w 296"/>
                <a:gd name="T57" fmla="*/ 147 h 296"/>
                <a:gd name="T58" fmla="*/ 181 w 296"/>
                <a:gd name="T59" fmla="*/ 157 h 296"/>
                <a:gd name="T60" fmla="*/ 197 w 296"/>
                <a:gd name="T61" fmla="*/ 166 h 296"/>
                <a:gd name="T62" fmla="*/ 223 w 296"/>
                <a:gd name="T63" fmla="*/ 181 h 296"/>
                <a:gd name="T64" fmla="*/ 228 w 296"/>
                <a:gd name="T65" fmla="*/ 189 h 296"/>
                <a:gd name="T66" fmla="*/ 230 w 296"/>
                <a:gd name="T67" fmla="*/ 207 h 296"/>
                <a:gd name="T68" fmla="*/ 56 w 296"/>
                <a:gd name="T69" fmla="*/ 21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6" h="296">
                  <a:moveTo>
                    <a:pt x="148" y="0"/>
                  </a:moveTo>
                  <a:cubicBezTo>
                    <a:pt x="66" y="0"/>
                    <a:pt x="0" y="66"/>
                    <a:pt x="0" y="148"/>
                  </a:cubicBezTo>
                  <a:cubicBezTo>
                    <a:pt x="0" y="230"/>
                    <a:pt x="66" y="296"/>
                    <a:pt x="148" y="296"/>
                  </a:cubicBezTo>
                  <a:cubicBezTo>
                    <a:pt x="230" y="296"/>
                    <a:pt x="296" y="230"/>
                    <a:pt x="296" y="148"/>
                  </a:cubicBezTo>
                  <a:cubicBezTo>
                    <a:pt x="296" y="66"/>
                    <a:pt x="230" y="0"/>
                    <a:pt x="148" y="0"/>
                  </a:cubicBezTo>
                  <a:close/>
                  <a:moveTo>
                    <a:pt x="56" y="216"/>
                  </a:moveTo>
                  <a:cubicBezTo>
                    <a:pt x="58" y="210"/>
                    <a:pt x="59" y="206"/>
                    <a:pt x="59" y="206"/>
                  </a:cubicBezTo>
                  <a:cubicBezTo>
                    <a:pt x="59" y="206"/>
                    <a:pt x="58" y="201"/>
                    <a:pt x="59" y="197"/>
                  </a:cubicBezTo>
                  <a:cubicBezTo>
                    <a:pt x="59" y="193"/>
                    <a:pt x="61" y="188"/>
                    <a:pt x="61" y="188"/>
                  </a:cubicBezTo>
                  <a:cubicBezTo>
                    <a:pt x="62" y="186"/>
                    <a:pt x="62" y="184"/>
                    <a:pt x="62" y="183"/>
                  </a:cubicBezTo>
                  <a:cubicBezTo>
                    <a:pt x="63" y="181"/>
                    <a:pt x="63" y="181"/>
                    <a:pt x="64" y="178"/>
                  </a:cubicBezTo>
                  <a:cubicBezTo>
                    <a:pt x="66" y="176"/>
                    <a:pt x="67" y="177"/>
                    <a:pt x="67" y="177"/>
                  </a:cubicBezTo>
                  <a:cubicBezTo>
                    <a:pt x="67" y="177"/>
                    <a:pt x="68" y="175"/>
                    <a:pt x="70" y="174"/>
                  </a:cubicBezTo>
                  <a:cubicBezTo>
                    <a:pt x="71" y="173"/>
                    <a:pt x="78" y="169"/>
                    <a:pt x="82" y="167"/>
                  </a:cubicBezTo>
                  <a:cubicBezTo>
                    <a:pt x="86" y="166"/>
                    <a:pt x="93" y="162"/>
                    <a:pt x="98" y="161"/>
                  </a:cubicBezTo>
                  <a:cubicBezTo>
                    <a:pt x="102" y="158"/>
                    <a:pt x="110" y="155"/>
                    <a:pt x="110" y="155"/>
                  </a:cubicBezTo>
                  <a:cubicBezTo>
                    <a:pt x="110" y="155"/>
                    <a:pt x="110" y="155"/>
                    <a:pt x="111" y="154"/>
                  </a:cubicBezTo>
                  <a:cubicBezTo>
                    <a:pt x="113" y="153"/>
                    <a:pt x="116" y="151"/>
                    <a:pt x="118" y="148"/>
                  </a:cubicBezTo>
                  <a:cubicBezTo>
                    <a:pt x="121" y="146"/>
                    <a:pt x="122" y="144"/>
                    <a:pt x="124" y="142"/>
                  </a:cubicBezTo>
                  <a:cubicBezTo>
                    <a:pt x="126" y="140"/>
                    <a:pt x="131" y="140"/>
                    <a:pt x="131" y="140"/>
                  </a:cubicBezTo>
                  <a:cubicBezTo>
                    <a:pt x="131" y="140"/>
                    <a:pt x="131" y="140"/>
                    <a:pt x="132" y="140"/>
                  </a:cubicBezTo>
                  <a:cubicBezTo>
                    <a:pt x="133" y="140"/>
                    <a:pt x="133" y="139"/>
                    <a:pt x="134" y="137"/>
                  </a:cubicBezTo>
                  <a:cubicBezTo>
                    <a:pt x="134" y="136"/>
                    <a:pt x="132" y="133"/>
                    <a:pt x="130" y="129"/>
                  </a:cubicBezTo>
                  <a:cubicBezTo>
                    <a:pt x="130" y="125"/>
                    <a:pt x="130" y="119"/>
                    <a:pt x="129" y="118"/>
                  </a:cubicBezTo>
                  <a:cubicBezTo>
                    <a:pt x="129" y="117"/>
                    <a:pt x="128" y="117"/>
                    <a:pt x="127" y="117"/>
                  </a:cubicBezTo>
                  <a:cubicBezTo>
                    <a:pt x="126" y="118"/>
                    <a:pt x="124" y="117"/>
                    <a:pt x="123" y="114"/>
                  </a:cubicBezTo>
                  <a:cubicBezTo>
                    <a:pt x="122" y="110"/>
                    <a:pt x="122" y="100"/>
                    <a:pt x="122" y="98"/>
                  </a:cubicBezTo>
                  <a:cubicBezTo>
                    <a:pt x="122" y="95"/>
                    <a:pt x="122" y="93"/>
                    <a:pt x="124" y="92"/>
                  </a:cubicBezTo>
                  <a:cubicBezTo>
                    <a:pt x="125" y="92"/>
                    <a:pt x="126" y="94"/>
                    <a:pt x="127" y="95"/>
                  </a:cubicBezTo>
                  <a:cubicBezTo>
                    <a:pt x="128" y="95"/>
                    <a:pt x="127" y="95"/>
                    <a:pt x="128" y="95"/>
                  </a:cubicBezTo>
                  <a:cubicBezTo>
                    <a:pt x="128" y="94"/>
                    <a:pt x="127" y="94"/>
                    <a:pt x="126" y="93"/>
                  </a:cubicBezTo>
                  <a:cubicBezTo>
                    <a:pt x="126" y="92"/>
                    <a:pt x="126" y="92"/>
                    <a:pt x="126" y="89"/>
                  </a:cubicBezTo>
                  <a:cubicBezTo>
                    <a:pt x="128" y="86"/>
                    <a:pt x="128" y="85"/>
                    <a:pt x="128" y="84"/>
                  </a:cubicBezTo>
                  <a:cubicBezTo>
                    <a:pt x="128" y="82"/>
                    <a:pt x="128" y="80"/>
                    <a:pt x="128" y="77"/>
                  </a:cubicBezTo>
                  <a:cubicBezTo>
                    <a:pt x="129" y="73"/>
                    <a:pt x="131" y="68"/>
                    <a:pt x="132" y="65"/>
                  </a:cubicBezTo>
                  <a:cubicBezTo>
                    <a:pt x="134" y="63"/>
                    <a:pt x="135" y="63"/>
                    <a:pt x="135" y="62"/>
                  </a:cubicBezTo>
                  <a:cubicBezTo>
                    <a:pt x="136" y="61"/>
                    <a:pt x="138" y="59"/>
                    <a:pt x="139" y="59"/>
                  </a:cubicBezTo>
                  <a:cubicBezTo>
                    <a:pt x="140" y="58"/>
                    <a:pt x="140" y="58"/>
                    <a:pt x="142" y="57"/>
                  </a:cubicBezTo>
                  <a:cubicBezTo>
                    <a:pt x="143" y="55"/>
                    <a:pt x="147" y="54"/>
                    <a:pt x="149" y="53"/>
                  </a:cubicBezTo>
                  <a:cubicBezTo>
                    <a:pt x="153" y="53"/>
                    <a:pt x="155" y="52"/>
                    <a:pt x="157" y="52"/>
                  </a:cubicBezTo>
                  <a:cubicBezTo>
                    <a:pt x="158" y="52"/>
                    <a:pt x="160" y="53"/>
                    <a:pt x="165" y="54"/>
                  </a:cubicBezTo>
                  <a:cubicBezTo>
                    <a:pt x="169" y="54"/>
                    <a:pt x="173" y="58"/>
                    <a:pt x="174" y="58"/>
                  </a:cubicBezTo>
                  <a:cubicBezTo>
                    <a:pt x="174" y="59"/>
                    <a:pt x="174" y="59"/>
                    <a:pt x="176" y="60"/>
                  </a:cubicBezTo>
                  <a:cubicBezTo>
                    <a:pt x="177" y="61"/>
                    <a:pt x="177" y="61"/>
                    <a:pt x="178" y="62"/>
                  </a:cubicBezTo>
                  <a:cubicBezTo>
                    <a:pt x="179" y="63"/>
                    <a:pt x="181" y="65"/>
                    <a:pt x="183" y="65"/>
                  </a:cubicBezTo>
                  <a:cubicBezTo>
                    <a:pt x="184" y="66"/>
                    <a:pt x="184" y="67"/>
                    <a:pt x="185" y="69"/>
                  </a:cubicBezTo>
                  <a:cubicBezTo>
                    <a:pt x="186" y="69"/>
                    <a:pt x="188" y="73"/>
                    <a:pt x="188" y="74"/>
                  </a:cubicBezTo>
                  <a:cubicBezTo>
                    <a:pt x="188" y="76"/>
                    <a:pt x="189" y="86"/>
                    <a:pt x="188" y="88"/>
                  </a:cubicBezTo>
                  <a:cubicBezTo>
                    <a:pt x="188" y="91"/>
                    <a:pt x="187" y="97"/>
                    <a:pt x="187" y="99"/>
                  </a:cubicBezTo>
                  <a:cubicBezTo>
                    <a:pt x="186" y="100"/>
                    <a:pt x="188" y="99"/>
                    <a:pt x="188" y="100"/>
                  </a:cubicBezTo>
                  <a:cubicBezTo>
                    <a:pt x="188" y="100"/>
                    <a:pt x="188" y="102"/>
                    <a:pt x="187" y="105"/>
                  </a:cubicBezTo>
                  <a:cubicBezTo>
                    <a:pt x="186" y="109"/>
                    <a:pt x="185" y="112"/>
                    <a:pt x="185" y="113"/>
                  </a:cubicBezTo>
                  <a:cubicBezTo>
                    <a:pt x="185" y="114"/>
                    <a:pt x="184" y="116"/>
                    <a:pt x="184" y="117"/>
                  </a:cubicBezTo>
                  <a:cubicBezTo>
                    <a:pt x="184" y="117"/>
                    <a:pt x="184" y="118"/>
                    <a:pt x="184" y="120"/>
                  </a:cubicBezTo>
                  <a:cubicBezTo>
                    <a:pt x="183" y="121"/>
                    <a:pt x="182" y="121"/>
                    <a:pt x="182" y="121"/>
                  </a:cubicBezTo>
                  <a:cubicBezTo>
                    <a:pt x="182" y="121"/>
                    <a:pt x="180" y="130"/>
                    <a:pt x="179" y="134"/>
                  </a:cubicBezTo>
                  <a:cubicBezTo>
                    <a:pt x="177" y="139"/>
                    <a:pt x="173" y="143"/>
                    <a:pt x="172" y="144"/>
                  </a:cubicBezTo>
                  <a:cubicBezTo>
                    <a:pt x="171" y="146"/>
                    <a:pt x="173" y="147"/>
                    <a:pt x="173" y="147"/>
                  </a:cubicBezTo>
                  <a:cubicBezTo>
                    <a:pt x="173" y="147"/>
                    <a:pt x="174" y="150"/>
                    <a:pt x="176" y="152"/>
                  </a:cubicBezTo>
                  <a:cubicBezTo>
                    <a:pt x="177" y="154"/>
                    <a:pt x="179" y="155"/>
                    <a:pt x="181" y="157"/>
                  </a:cubicBezTo>
                  <a:cubicBezTo>
                    <a:pt x="184" y="158"/>
                    <a:pt x="185" y="160"/>
                    <a:pt x="185" y="160"/>
                  </a:cubicBezTo>
                  <a:cubicBezTo>
                    <a:pt x="185" y="160"/>
                    <a:pt x="192" y="163"/>
                    <a:pt x="197" y="166"/>
                  </a:cubicBezTo>
                  <a:cubicBezTo>
                    <a:pt x="201" y="168"/>
                    <a:pt x="212" y="174"/>
                    <a:pt x="216" y="176"/>
                  </a:cubicBezTo>
                  <a:cubicBezTo>
                    <a:pt x="219" y="178"/>
                    <a:pt x="222" y="181"/>
                    <a:pt x="223" y="181"/>
                  </a:cubicBezTo>
                  <a:cubicBezTo>
                    <a:pt x="224" y="182"/>
                    <a:pt x="224" y="181"/>
                    <a:pt x="225" y="182"/>
                  </a:cubicBezTo>
                  <a:cubicBezTo>
                    <a:pt x="227" y="183"/>
                    <a:pt x="228" y="185"/>
                    <a:pt x="228" y="189"/>
                  </a:cubicBezTo>
                  <a:cubicBezTo>
                    <a:pt x="229" y="192"/>
                    <a:pt x="230" y="203"/>
                    <a:pt x="229" y="205"/>
                  </a:cubicBezTo>
                  <a:cubicBezTo>
                    <a:pt x="229" y="207"/>
                    <a:pt x="230" y="207"/>
                    <a:pt x="230" y="207"/>
                  </a:cubicBezTo>
                  <a:cubicBezTo>
                    <a:pt x="231" y="208"/>
                    <a:pt x="231" y="212"/>
                    <a:pt x="232" y="216"/>
                  </a:cubicBezTo>
                  <a:cubicBezTo>
                    <a:pt x="232" y="216"/>
                    <a:pt x="232" y="216"/>
                    <a:pt x="56" y="216"/>
                  </a:cubicBezTo>
                  <a:close/>
                </a:path>
              </a:pathLst>
            </a:custGeom>
            <a:grp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222" name="Freeform 11"/>
            <p:cNvSpPr>
              <a:spLocks noEditPoints="1"/>
            </p:cNvSpPr>
            <p:nvPr/>
          </p:nvSpPr>
          <p:spPr bwMode="auto">
            <a:xfrm flipH="1">
              <a:off x="7252112" y="5492518"/>
              <a:ext cx="470579" cy="471665"/>
            </a:xfrm>
            <a:custGeom>
              <a:avLst/>
              <a:gdLst>
                <a:gd name="T0" fmla="*/ 0 w 296"/>
                <a:gd name="T1" fmla="*/ 148 h 296"/>
                <a:gd name="T2" fmla="*/ 296 w 296"/>
                <a:gd name="T3" fmla="*/ 148 h 296"/>
                <a:gd name="T4" fmla="*/ 56 w 296"/>
                <a:gd name="T5" fmla="*/ 216 h 296"/>
                <a:gd name="T6" fmla="*/ 59 w 296"/>
                <a:gd name="T7" fmla="*/ 197 h 296"/>
                <a:gd name="T8" fmla="*/ 62 w 296"/>
                <a:gd name="T9" fmla="*/ 183 h 296"/>
                <a:gd name="T10" fmla="*/ 67 w 296"/>
                <a:gd name="T11" fmla="*/ 177 h 296"/>
                <a:gd name="T12" fmla="*/ 82 w 296"/>
                <a:gd name="T13" fmla="*/ 167 h 296"/>
                <a:gd name="T14" fmla="*/ 110 w 296"/>
                <a:gd name="T15" fmla="*/ 155 h 296"/>
                <a:gd name="T16" fmla="*/ 118 w 296"/>
                <a:gd name="T17" fmla="*/ 148 h 296"/>
                <a:gd name="T18" fmla="*/ 131 w 296"/>
                <a:gd name="T19" fmla="*/ 140 h 296"/>
                <a:gd name="T20" fmla="*/ 134 w 296"/>
                <a:gd name="T21" fmla="*/ 137 h 296"/>
                <a:gd name="T22" fmla="*/ 129 w 296"/>
                <a:gd name="T23" fmla="*/ 118 h 296"/>
                <a:gd name="T24" fmla="*/ 123 w 296"/>
                <a:gd name="T25" fmla="*/ 114 h 296"/>
                <a:gd name="T26" fmla="*/ 124 w 296"/>
                <a:gd name="T27" fmla="*/ 92 h 296"/>
                <a:gd name="T28" fmla="*/ 128 w 296"/>
                <a:gd name="T29" fmla="*/ 95 h 296"/>
                <a:gd name="T30" fmla="*/ 126 w 296"/>
                <a:gd name="T31" fmla="*/ 89 h 296"/>
                <a:gd name="T32" fmla="*/ 128 w 296"/>
                <a:gd name="T33" fmla="*/ 77 h 296"/>
                <a:gd name="T34" fmla="*/ 135 w 296"/>
                <a:gd name="T35" fmla="*/ 62 h 296"/>
                <a:gd name="T36" fmla="*/ 142 w 296"/>
                <a:gd name="T37" fmla="*/ 57 h 296"/>
                <a:gd name="T38" fmla="*/ 157 w 296"/>
                <a:gd name="T39" fmla="*/ 52 h 296"/>
                <a:gd name="T40" fmla="*/ 174 w 296"/>
                <a:gd name="T41" fmla="*/ 58 h 296"/>
                <a:gd name="T42" fmla="*/ 178 w 296"/>
                <a:gd name="T43" fmla="*/ 62 h 296"/>
                <a:gd name="T44" fmla="*/ 185 w 296"/>
                <a:gd name="T45" fmla="*/ 69 h 296"/>
                <a:gd name="T46" fmla="*/ 188 w 296"/>
                <a:gd name="T47" fmla="*/ 88 h 296"/>
                <a:gd name="T48" fmla="*/ 188 w 296"/>
                <a:gd name="T49" fmla="*/ 100 h 296"/>
                <a:gd name="T50" fmla="*/ 185 w 296"/>
                <a:gd name="T51" fmla="*/ 113 h 296"/>
                <a:gd name="T52" fmla="*/ 184 w 296"/>
                <a:gd name="T53" fmla="*/ 120 h 296"/>
                <a:gd name="T54" fmla="*/ 179 w 296"/>
                <a:gd name="T55" fmla="*/ 134 h 296"/>
                <a:gd name="T56" fmla="*/ 173 w 296"/>
                <a:gd name="T57" fmla="*/ 147 h 296"/>
                <a:gd name="T58" fmla="*/ 181 w 296"/>
                <a:gd name="T59" fmla="*/ 157 h 296"/>
                <a:gd name="T60" fmla="*/ 197 w 296"/>
                <a:gd name="T61" fmla="*/ 166 h 296"/>
                <a:gd name="T62" fmla="*/ 223 w 296"/>
                <a:gd name="T63" fmla="*/ 181 h 296"/>
                <a:gd name="T64" fmla="*/ 228 w 296"/>
                <a:gd name="T65" fmla="*/ 189 h 296"/>
                <a:gd name="T66" fmla="*/ 230 w 296"/>
                <a:gd name="T67" fmla="*/ 207 h 296"/>
                <a:gd name="T68" fmla="*/ 56 w 296"/>
                <a:gd name="T69" fmla="*/ 21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6" h="296">
                  <a:moveTo>
                    <a:pt x="148" y="0"/>
                  </a:moveTo>
                  <a:cubicBezTo>
                    <a:pt x="66" y="0"/>
                    <a:pt x="0" y="66"/>
                    <a:pt x="0" y="148"/>
                  </a:cubicBezTo>
                  <a:cubicBezTo>
                    <a:pt x="0" y="230"/>
                    <a:pt x="66" y="296"/>
                    <a:pt x="148" y="296"/>
                  </a:cubicBezTo>
                  <a:cubicBezTo>
                    <a:pt x="230" y="296"/>
                    <a:pt x="296" y="230"/>
                    <a:pt x="296" y="148"/>
                  </a:cubicBezTo>
                  <a:cubicBezTo>
                    <a:pt x="296" y="66"/>
                    <a:pt x="230" y="0"/>
                    <a:pt x="148" y="0"/>
                  </a:cubicBezTo>
                  <a:close/>
                  <a:moveTo>
                    <a:pt x="56" y="216"/>
                  </a:moveTo>
                  <a:cubicBezTo>
                    <a:pt x="58" y="210"/>
                    <a:pt x="59" y="206"/>
                    <a:pt x="59" y="206"/>
                  </a:cubicBezTo>
                  <a:cubicBezTo>
                    <a:pt x="59" y="206"/>
                    <a:pt x="58" y="201"/>
                    <a:pt x="59" y="197"/>
                  </a:cubicBezTo>
                  <a:cubicBezTo>
                    <a:pt x="59" y="193"/>
                    <a:pt x="61" y="188"/>
                    <a:pt x="61" y="188"/>
                  </a:cubicBezTo>
                  <a:cubicBezTo>
                    <a:pt x="62" y="186"/>
                    <a:pt x="62" y="184"/>
                    <a:pt x="62" y="183"/>
                  </a:cubicBezTo>
                  <a:cubicBezTo>
                    <a:pt x="63" y="181"/>
                    <a:pt x="63" y="181"/>
                    <a:pt x="64" y="178"/>
                  </a:cubicBezTo>
                  <a:cubicBezTo>
                    <a:pt x="66" y="176"/>
                    <a:pt x="67" y="177"/>
                    <a:pt x="67" y="177"/>
                  </a:cubicBezTo>
                  <a:cubicBezTo>
                    <a:pt x="67" y="177"/>
                    <a:pt x="68" y="175"/>
                    <a:pt x="70" y="174"/>
                  </a:cubicBezTo>
                  <a:cubicBezTo>
                    <a:pt x="71" y="173"/>
                    <a:pt x="78" y="169"/>
                    <a:pt x="82" y="167"/>
                  </a:cubicBezTo>
                  <a:cubicBezTo>
                    <a:pt x="86" y="166"/>
                    <a:pt x="93" y="162"/>
                    <a:pt x="98" y="161"/>
                  </a:cubicBezTo>
                  <a:cubicBezTo>
                    <a:pt x="102" y="158"/>
                    <a:pt x="110" y="155"/>
                    <a:pt x="110" y="155"/>
                  </a:cubicBezTo>
                  <a:cubicBezTo>
                    <a:pt x="110" y="155"/>
                    <a:pt x="110" y="155"/>
                    <a:pt x="111" y="154"/>
                  </a:cubicBezTo>
                  <a:cubicBezTo>
                    <a:pt x="113" y="153"/>
                    <a:pt x="116" y="151"/>
                    <a:pt x="118" y="148"/>
                  </a:cubicBezTo>
                  <a:cubicBezTo>
                    <a:pt x="121" y="146"/>
                    <a:pt x="122" y="144"/>
                    <a:pt x="124" y="142"/>
                  </a:cubicBezTo>
                  <a:cubicBezTo>
                    <a:pt x="126" y="140"/>
                    <a:pt x="131" y="140"/>
                    <a:pt x="131" y="140"/>
                  </a:cubicBezTo>
                  <a:cubicBezTo>
                    <a:pt x="131" y="140"/>
                    <a:pt x="131" y="140"/>
                    <a:pt x="132" y="140"/>
                  </a:cubicBezTo>
                  <a:cubicBezTo>
                    <a:pt x="133" y="140"/>
                    <a:pt x="133" y="139"/>
                    <a:pt x="134" y="137"/>
                  </a:cubicBezTo>
                  <a:cubicBezTo>
                    <a:pt x="134" y="136"/>
                    <a:pt x="132" y="133"/>
                    <a:pt x="130" y="129"/>
                  </a:cubicBezTo>
                  <a:cubicBezTo>
                    <a:pt x="130" y="125"/>
                    <a:pt x="130" y="119"/>
                    <a:pt x="129" y="118"/>
                  </a:cubicBezTo>
                  <a:cubicBezTo>
                    <a:pt x="129" y="117"/>
                    <a:pt x="128" y="117"/>
                    <a:pt x="127" y="117"/>
                  </a:cubicBezTo>
                  <a:cubicBezTo>
                    <a:pt x="126" y="118"/>
                    <a:pt x="124" y="117"/>
                    <a:pt x="123" y="114"/>
                  </a:cubicBezTo>
                  <a:cubicBezTo>
                    <a:pt x="122" y="110"/>
                    <a:pt x="122" y="100"/>
                    <a:pt x="122" y="98"/>
                  </a:cubicBezTo>
                  <a:cubicBezTo>
                    <a:pt x="122" y="95"/>
                    <a:pt x="122" y="93"/>
                    <a:pt x="124" y="92"/>
                  </a:cubicBezTo>
                  <a:cubicBezTo>
                    <a:pt x="125" y="92"/>
                    <a:pt x="126" y="94"/>
                    <a:pt x="127" y="95"/>
                  </a:cubicBezTo>
                  <a:cubicBezTo>
                    <a:pt x="128" y="95"/>
                    <a:pt x="127" y="95"/>
                    <a:pt x="128" y="95"/>
                  </a:cubicBezTo>
                  <a:cubicBezTo>
                    <a:pt x="128" y="94"/>
                    <a:pt x="127" y="94"/>
                    <a:pt x="126" y="93"/>
                  </a:cubicBezTo>
                  <a:cubicBezTo>
                    <a:pt x="126" y="92"/>
                    <a:pt x="126" y="92"/>
                    <a:pt x="126" y="89"/>
                  </a:cubicBezTo>
                  <a:cubicBezTo>
                    <a:pt x="128" y="86"/>
                    <a:pt x="128" y="85"/>
                    <a:pt x="128" y="84"/>
                  </a:cubicBezTo>
                  <a:cubicBezTo>
                    <a:pt x="128" y="82"/>
                    <a:pt x="128" y="80"/>
                    <a:pt x="128" y="77"/>
                  </a:cubicBezTo>
                  <a:cubicBezTo>
                    <a:pt x="129" y="73"/>
                    <a:pt x="131" y="68"/>
                    <a:pt x="132" y="65"/>
                  </a:cubicBezTo>
                  <a:cubicBezTo>
                    <a:pt x="134" y="63"/>
                    <a:pt x="135" y="63"/>
                    <a:pt x="135" y="62"/>
                  </a:cubicBezTo>
                  <a:cubicBezTo>
                    <a:pt x="136" y="61"/>
                    <a:pt x="138" y="59"/>
                    <a:pt x="139" y="59"/>
                  </a:cubicBezTo>
                  <a:cubicBezTo>
                    <a:pt x="140" y="58"/>
                    <a:pt x="140" y="58"/>
                    <a:pt x="142" y="57"/>
                  </a:cubicBezTo>
                  <a:cubicBezTo>
                    <a:pt x="143" y="55"/>
                    <a:pt x="147" y="54"/>
                    <a:pt x="149" y="53"/>
                  </a:cubicBezTo>
                  <a:cubicBezTo>
                    <a:pt x="153" y="53"/>
                    <a:pt x="155" y="52"/>
                    <a:pt x="157" y="52"/>
                  </a:cubicBezTo>
                  <a:cubicBezTo>
                    <a:pt x="158" y="52"/>
                    <a:pt x="160" y="53"/>
                    <a:pt x="165" y="54"/>
                  </a:cubicBezTo>
                  <a:cubicBezTo>
                    <a:pt x="169" y="54"/>
                    <a:pt x="173" y="58"/>
                    <a:pt x="174" y="58"/>
                  </a:cubicBezTo>
                  <a:cubicBezTo>
                    <a:pt x="174" y="59"/>
                    <a:pt x="174" y="59"/>
                    <a:pt x="176" y="60"/>
                  </a:cubicBezTo>
                  <a:cubicBezTo>
                    <a:pt x="177" y="61"/>
                    <a:pt x="177" y="61"/>
                    <a:pt x="178" y="62"/>
                  </a:cubicBezTo>
                  <a:cubicBezTo>
                    <a:pt x="179" y="63"/>
                    <a:pt x="181" y="65"/>
                    <a:pt x="183" y="65"/>
                  </a:cubicBezTo>
                  <a:cubicBezTo>
                    <a:pt x="184" y="66"/>
                    <a:pt x="184" y="67"/>
                    <a:pt x="185" y="69"/>
                  </a:cubicBezTo>
                  <a:cubicBezTo>
                    <a:pt x="186" y="69"/>
                    <a:pt x="188" y="73"/>
                    <a:pt x="188" y="74"/>
                  </a:cubicBezTo>
                  <a:cubicBezTo>
                    <a:pt x="188" y="76"/>
                    <a:pt x="189" y="86"/>
                    <a:pt x="188" y="88"/>
                  </a:cubicBezTo>
                  <a:cubicBezTo>
                    <a:pt x="188" y="91"/>
                    <a:pt x="187" y="97"/>
                    <a:pt x="187" y="99"/>
                  </a:cubicBezTo>
                  <a:cubicBezTo>
                    <a:pt x="186" y="100"/>
                    <a:pt x="188" y="99"/>
                    <a:pt x="188" y="100"/>
                  </a:cubicBezTo>
                  <a:cubicBezTo>
                    <a:pt x="188" y="100"/>
                    <a:pt x="188" y="102"/>
                    <a:pt x="187" y="105"/>
                  </a:cubicBezTo>
                  <a:cubicBezTo>
                    <a:pt x="186" y="109"/>
                    <a:pt x="185" y="112"/>
                    <a:pt x="185" y="113"/>
                  </a:cubicBezTo>
                  <a:cubicBezTo>
                    <a:pt x="185" y="114"/>
                    <a:pt x="184" y="116"/>
                    <a:pt x="184" y="117"/>
                  </a:cubicBezTo>
                  <a:cubicBezTo>
                    <a:pt x="184" y="117"/>
                    <a:pt x="184" y="118"/>
                    <a:pt x="184" y="120"/>
                  </a:cubicBezTo>
                  <a:cubicBezTo>
                    <a:pt x="183" y="121"/>
                    <a:pt x="182" y="121"/>
                    <a:pt x="182" y="121"/>
                  </a:cubicBezTo>
                  <a:cubicBezTo>
                    <a:pt x="182" y="121"/>
                    <a:pt x="180" y="130"/>
                    <a:pt x="179" y="134"/>
                  </a:cubicBezTo>
                  <a:cubicBezTo>
                    <a:pt x="177" y="139"/>
                    <a:pt x="173" y="143"/>
                    <a:pt x="172" y="144"/>
                  </a:cubicBezTo>
                  <a:cubicBezTo>
                    <a:pt x="171" y="146"/>
                    <a:pt x="173" y="147"/>
                    <a:pt x="173" y="147"/>
                  </a:cubicBezTo>
                  <a:cubicBezTo>
                    <a:pt x="173" y="147"/>
                    <a:pt x="174" y="150"/>
                    <a:pt x="176" y="152"/>
                  </a:cubicBezTo>
                  <a:cubicBezTo>
                    <a:pt x="177" y="154"/>
                    <a:pt x="179" y="155"/>
                    <a:pt x="181" y="157"/>
                  </a:cubicBezTo>
                  <a:cubicBezTo>
                    <a:pt x="184" y="158"/>
                    <a:pt x="185" y="160"/>
                    <a:pt x="185" y="160"/>
                  </a:cubicBezTo>
                  <a:cubicBezTo>
                    <a:pt x="185" y="160"/>
                    <a:pt x="192" y="163"/>
                    <a:pt x="197" y="166"/>
                  </a:cubicBezTo>
                  <a:cubicBezTo>
                    <a:pt x="201" y="168"/>
                    <a:pt x="212" y="174"/>
                    <a:pt x="216" y="176"/>
                  </a:cubicBezTo>
                  <a:cubicBezTo>
                    <a:pt x="219" y="178"/>
                    <a:pt x="222" y="181"/>
                    <a:pt x="223" y="181"/>
                  </a:cubicBezTo>
                  <a:cubicBezTo>
                    <a:pt x="224" y="182"/>
                    <a:pt x="224" y="181"/>
                    <a:pt x="225" y="182"/>
                  </a:cubicBezTo>
                  <a:cubicBezTo>
                    <a:pt x="227" y="183"/>
                    <a:pt x="228" y="185"/>
                    <a:pt x="228" y="189"/>
                  </a:cubicBezTo>
                  <a:cubicBezTo>
                    <a:pt x="229" y="192"/>
                    <a:pt x="230" y="203"/>
                    <a:pt x="229" y="205"/>
                  </a:cubicBezTo>
                  <a:cubicBezTo>
                    <a:pt x="229" y="207"/>
                    <a:pt x="230" y="207"/>
                    <a:pt x="230" y="207"/>
                  </a:cubicBezTo>
                  <a:cubicBezTo>
                    <a:pt x="231" y="208"/>
                    <a:pt x="231" y="212"/>
                    <a:pt x="232" y="216"/>
                  </a:cubicBezTo>
                  <a:cubicBezTo>
                    <a:pt x="232" y="216"/>
                    <a:pt x="232" y="216"/>
                    <a:pt x="56" y="216"/>
                  </a:cubicBezTo>
                  <a:close/>
                </a:path>
              </a:pathLst>
            </a:custGeom>
            <a:grp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224" name="Freeform 7"/>
            <p:cNvSpPr>
              <a:spLocks noEditPoints="1"/>
            </p:cNvSpPr>
            <p:nvPr/>
          </p:nvSpPr>
          <p:spPr bwMode="auto">
            <a:xfrm>
              <a:off x="4748238" y="5492518"/>
              <a:ext cx="464347" cy="464347"/>
            </a:xfrm>
            <a:custGeom>
              <a:avLst/>
              <a:gdLst>
                <a:gd name="T0" fmla="*/ 0 w 332"/>
                <a:gd name="T1" fmla="*/ 167 h 332"/>
                <a:gd name="T2" fmla="*/ 332 w 332"/>
                <a:gd name="T3" fmla="*/ 167 h 332"/>
                <a:gd name="T4" fmla="*/ 48 w 332"/>
                <a:gd name="T5" fmla="*/ 247 h 332"/>
                <a:gd name="T6" fmla="*/ 49 w 332"/>
                <a:gd name="T7" fmla="*/ 238 h 332"/>
                <a:gd name="T8" fmla="*/ 50 w 332"/>
                <a:gd name="T9" fmla="*/ 223 h 332"/>
                <a:gd name="T10" fmla="*/ 55 w 332"/>
                <a:gd name="T11" fmla="*/ 213 h 332"/>
                <a:gd name="T12" fmla="*/ 62 w 332"/>
                <a:gd name="T13" fmla="*/ 208 h 332"/>
                <a:gd name="T14" fmla="*/ 73 w 332"/>
                <a:gd name="T15" fmla="*/ 203 h 332"/>
                <a:gd name="T16" fmla="*/ 90 w 332"/>
                <a:gd name="T17" fmla="*/ 193 h 332"/>
                <a:gd name="T18" fmla="*/ 105 w 332"/>
                <a:gd name="T19" fmla="*/ 185 h 332"/>
                <a:gd name="T20" fmla="*/ 119 w 332"/>
                <a:gd name="T21" fmla="*/ 178 h 332"/>
                <a:gd name="T22" fmla="*/ 125 w 332"/>
                <a:gd name="T23" fmla="*/ 172 h 332"/>
                <a:gd name="T24" fmla="*/ 129 w 332"/>
                <a:gd name="T25" fmla="*/ 167 h 332"/>
                <a:gd name="T26" fmla="*/ 132 w 332"/>
                <a:gd name="T27" fmla="*/ 161 h 332"/>
                <a:gd name="T28" fmla="*/ 126 w 332"/>
                <a:gd name="T29" fmla="*/ 136 h 332"/>
                <a:gd name="T30" fmla="*/ 123 w 332"/>
                <a:gd name="T31" fmla="*/ 134 h 332"/>
                <a:gd name="T32" fmla="*/ 124 w 332"/>
                <a:gd name="T33" fmla="*/ 125 h 332"/>
                <a:gd name="T34" fmla="*/ 125 w 332"/>
                <a:gd name="T35" fmla="*/ 115 h 332"/>
                <a:gd name="T36" fmla="*/ 128 w 332"/>
                <a:gd name="T37" fmla="*/ 104 h 332"/>
                <a:gd name="T38" fmla="*/ 129 w 332"/>
                <a:gd name="T39" fmla="*/ 98 h 332"/>
                <a:gd name="T40" fmla="*/ 129 w 332"/>
                <a:gd name="T41" fmla="*/ 90 h 332"/>
                <a:gd name="T42" fmla="*/ 130 w 332"/>
                <a:gd name="T43" fmla="*/ 82 h 332"/>
                <a:gd name="T44" fmla="*/ 135 w 332"/>
                <a:gd name="T45" fmla="*/ 74 h 332"/>
                <a:gd name="T46" fmla="*/ 138 w 332"/>
                <a:gd name="T47" fmla="*/ 68 h 332"/>
                <a:gd name="T48" fmla="*/ 143 w 332"/>
                <a:gd name="T49" fmla="*/ 65 h 332"/>
                <a:gd name="T50" fmla="*/ 146 w 332"/>
                <a:gd name="T51" fmla="*/ 62 h 332"/>
                <a:gd name="T52" fmla="*/ 153 w 332"/>
                <a:gd name="T53" fmla="*/ 57 h 332"/>
                <a:gd name="T54" fmla="*/ 161 w 332"/>
                <a:gd name="T55" fmla="*/ 56 h 332"/>
                <a:gd name="T56" fmla="*/ 168 w 332"/>
                <a:gd name="T57" fmla="*/ 55 h 332"/>
                <a:gd name="T58" fmla="*/ 173 w 332"/>
                <a:gd name="T59" fmla="*/ 56 h 332"/>
                <a:gd name="T60" fmla="*/ 178 w 332"/>
                <a:gd name="T61" fmla="*/ 57 h 332"/>
                <a:gd name="T62" fmla="*/ 184 w 332"/>
                <a:gd name="T63" fmla="*/ 59 h 332"/>
                <a:gd name="T64" fmla="*/ 186 w 332"/>
                <a:gd name="T65" fmla="*/ 64 h 332"/>
                <a:gd name="T66" fmla="*/ 190 w 332"/>
                <a:gd name="T67" fmla="*/ 66 h 332"/>
                <a:gd name="T68" fmla="*/ 194 w 332"/>
                <a:gd name="T69" fmla="*/ 68 h 332"/>
                <a:gd name="T70" fmla="*/ 197 w 332"/>
                <a:gd name="T71" fmla="*/ 74 h 332"/>
                <a:gd name="T72" fmla="*/ 199 w 332"/>
                <a:gd name="T73" fmla="*/ 80 h 332"/>
                <a:gd name="T74" fmla="*/ 202 w 332"/>
                <a:gd name="T75" fmla="*/ 99 h 332"/>
                <a:gd name="T76" fmla="*/ 199 w 332"/>
                <a:gd name="T77" fmla="*/ 111 h 332"/>
                <a:gd name="T78" fmla="*/ 203 w 332"/>
                <a:gd name="T79" fmla="*/ 115 h 332"/>
                <a:gd name="T80" fmla="*/ 203 w 332"/>
                <a:gd name="T81" fmla="*/ 125 h 332"/>
                <a:gd name="T82" fmla="*/ 203 w 332"/>
                <a:gd name="T83" fmla="*/ 134 h 332"/>
                <a:gd name="T84" fmla="*/ 197 w 332"/>
                <a:gd name="T85" fmla="*/ 141 h 332"/>
                <a:gd name="T86" fmla="*/ 194 w 332"/>
                <a:gd name="T87" fmla="*/ 158 h 332"/>
                <a:gd name="T88" fmla="*/ 199 w 332"/>
                <a:gd name="T89" fmla="*/ 164 h 332"/>
                <a:gd name="T90" fmla="*/ 215 w 332"/>
                <a:gd name="T91" fmla="*/ 171 h 332"/>
                <a:gd name="T92" fmla="*/ 237 w 332"/>
                <a:gd name="T93" fmla="*/ 174 h 332"/>
                <a:gd name="T94" fmla="*/ 249 w 332"/>
                <a:gd name="T95" fmla="*/ 178 h 332"/>
                <a:gd name="T96" fmla="*/ 267 w 332"/>
                <a:gd name="T97" fmla="*/ 182 h 332"/>
                <a:gd name="T98" fmla="*/ 276 w 332"/>
                <a:gd name="T99" fmla="*/ 185 h 332"/>
                <a:gd name="T100" fmla="*/ 283 w 332"/>
                <a:gd name="T101" fmla="*/ 196 h 332"/>
                <a:gd name="T102" fmla="*/ 284 w 332"/>
                <a:gd name="T103" fmla="*/ 24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2" h="332">
                  <a:moveTo>
                    <a:pt x="166" y="0"/>
                  </a:moveTo>
                  <a:cubicBezTo>
                    <a:pt x="74" y="0"/>
                    <a:pt x="0" y="74"/>
                    <a:pt x="0" y="167"/>
                  </a:cubicBezTo>
                  <a:cubicBezTo>
                    <a:pt x="0" y="258"/>
                    <a:pt x="74" y="332"/>
                    <a:pt x="166" y="332"/>
                  </a:cubicBezTo>
                  <a:cubicBezTo>
                    <a:pt x="257" y="332"/>
                    <a:pt x="332" y="258"/>
                    <a:pt x="332" y="167"/>
                  </a:cubicBezTo>
                  <a:cubicBezTo>
                    <a:pt x="332" y="74"/>
                    <a:pt x="257" y="0"/>
                    <a:pt x="166" y="0"/>
                  </a:cubicBezTo>
                  <a:close/>
                  <a:moveTo>
                    <a:pt x="48" y="247"/>
                  </a:moveTo>
                  <a:cubicBezTo>
                    <a:pt x="49" y="244"/>
                    <a:pt x="49" y="243"/>
                    <a:pt x="49" y="243"/>
                  </a:cubicBezTo>
                  <a:cubicBezTo>
                    <a:pt x="49" y="243"/>
                    <a:pt x="50" y="240"/>
                    <a:pt x="49" y="238"/>
                  </a:cubicBezTo>
                  <a:cubicBezTo>
                    <a:pt x="49" y="237"/>
                    <a:pt x="50" y="230"/>
                    <a:pt x="50" y="227"/>
                  </a:cubicBezTo>
                  <a:cubicBezTo>
                    <a:pt x="50" y="226"/>
                    <a:pt x="50" y="223"/>
                    <a:pt x="50" y="223"/>
                  </a:cubicBezTo>
                  <a:cubicBezTo>
                    <a:pt x="50" y="222"/>
                    <a:pt x="50" y="220"/>
                    <a:pt x="51" y="216"/>
                  </a:cubicBezTo>
                  <a:cubicBezTo>
                    <a:pt x="51" y="213"/>
                    <a:pt x="54" y="213"/>
                    <a:pt x="55" y="213"/>
                  </a:cubicBezTo>
                  <a:cubicBezTo>
                    <a:pt x="56" y="212"/>
                    <a:pt x="56" y="212"/>
                    <a:pt x="57" y="212"/>
                  </a:cubicBezTo>
                  <a:cubicBezTo>
                    <a:pt x="57" y="211"/>
                    <a:pt x="58" y="209"/>
                    <a:pt x="62" y="208"/>
                  </a:cubicBezTo>
                  <a:cubicBezTo>
                    <a:pt x="64" y="207"/>
                    <a:pt x="68" y="205"/>
                    <a:pt x="70" y="205"/>
                  </a:cubicBezTo>
                  <a:cubicBezTo>
                    <a:pt x="71" y="204"/>
                    <a:pt x="73" y="204"/>
                    <a:pt x="73" y="203"/>
                  </a:cubicBezTo>
                  <a:cubicBezTo>
                    <a:pt x="74" y="202"/>
                    <a:pt x="77" y="200"/>
                    <a:pt x="80" y="198"/>
                  </a:cubicBezTo>
                  <a:cubicBezTo>
                    <a:pt x="83" y="196"/>
                    <a:pt x="86" y="195"/>
                    <a:pt x="90" y="193"/>
                  </a:cubicBezTo>
                  <a:cubicBezTo>
                    <a:pt x="93" y="191"/>
                    <a:pt x="94" y="190"/>
                    <a:pt x="97" y="188"/>
                  </a:cubicBezTo>
                  <a:cubicBezTo>
                    <a:pt x="99" y="186"/>
                    <a:pt x="103" y="185"/>
                    <a:pt x="105" y="185"/>
                  </a:cubicBezTo>
                  <a:cubicBezTo>
                    <a:pt x="106" y="183"/>
                    <a:pt x="111" y="181"/>
                    <a:pt x="112" y="180"/>
                  </a:cubicBezTo>
                  <a:cubicBezTo>
                    <a:pt x="114" y="180"/>
                    <a:pt x="118" y="178"/>
                    <a:pt x="119" y="178"/>
                  </a:cubicBezTo>
                  <a:cubicBezTo>
                    <a:pt x="120" y="178"/>
                    <a:pt x="121" y="177"/>
                    <a:pt x="121" y="176"/>
                  </a:cubicBezTo>
                  <a:cubicBezTo>
                    <a:pt x="123" y="176"/>
                    <a:pt x="125" y="173"/>
                    <a:pt x="125" y="172"/>
                  </a:cubicBezTo>
                  <a:cubicBezTo>
                    <a:pt x="126" y="171"/>
                    <a:pt x="127" y="170"/>
                    <a:pt x="127" y="170"/>
                  </a:cubicBezTo>
                  <a:cubicBezTo>
                    <a:pt x="128" y="169"/>
                    <a:pt x="129" y="167"/>
                    <a:pt x="129" y="167"/>
                  </a:cubicBezTo>
                  <a:cubicBezTo>
                    <a:pt x="129" y="167"/>
                    <a:pt x="130" y="164"/>
                    <a:pt x="132" y="163"/>
                  </a:cubicBezTo>
                  <a:cubicBezTo>
                    <a:pt x="133" y="162"/>
                    <a:pt x="132" y="162"/>
                    <a:pt x="132" y="161"/>
                  </a:cubicBezTo>
                  <a:cubicBezTo>
                    <a:pt x="130" y="160"/>
                    <a:pt x="128" y="154"/>
                    <a:pt x="127" y="150"/>
                  </a:cubicBezTo>
                  <a:cubicBezTo>
                    <a:pt x="126" y="146"/>
                    <a:pt x="126" y="137"/>
                    <a:pt x="126" y="136"/>
                  </a:cubicBezTo>
                  <a:cubicBezTo>
                    <a:pt x="126" y="135"/>
                    <a:pt x="126" y="135"/>
                    <a:pt x="125" y="135"/>
                  </a:cubicBezTo>
                  <a:cubicBezTo>
                    <a:pt x="124" y="135"/>
                    <a:pt x="123" y="135"/>
                    <a:pt x="123" y="134"/>
                  </a:cubicBezTo>
                  <a:cubicBezTo>
                    <a:pt x="121" y="132"/>
                    <a:pt x="123" y="130"/>
                    <a:pt x="123" y="128"/>
                  </a:cubicBezTo>
                  <a:cubicBezTo>
                    <a:pt x="124" y="127"/>
                    <a:pt x="124" y="125"/>
                    <a:pt x="124" y="125"/>
                  </a:cubicBezTo>
                  <a:cubicBezTo>
                    <a:pt x="124" y="124"/>
                    <a:pt x="124" y="121"/>
                    <a:pt x="124" y="120"/>
                  </a:cubicBezTo>
                  <a:cubicBezTo>
                    <a:pt x="125" y="118"/>
                    <a:pt x="125" y="117"/>
                    <a:pt x="125" y="115"/>
                  </a:cubicBezTo>
                  <a:cubicBezTo>
                    <a:pt x="126" y="112"/>
                    <a:pt x="125" y="108"/>
                    <a:pt x="126" y="106"/>
                  </a:cubicBezTo>
                  <a:cubicBezTo>
                    <a:pt x="126" y="103"/>
                    <a:pt x="127" y="103"/>
                    <a:pt x="128" y="104"/>
                  </a:cubicBezTo>
                  <a:cubicBezTo>
                    <a:pt x="128" y="104"/>
                    <a:pt x="129" y="104"/>
                    <a:pt x="129" y="102"/>
                  </a:cubicBezTo>
                  <a:cubicBezTo>
                    <a:pt x="129" y="101"/>
                    <a:pt x="129" y="99"/>
                    <a:pt x="129" y="98"/>
                  </a:cubicBezTo>
                  <a:cubicBezTo>
                    <a:pt x="129" y="97"/>
                    <a:pt x="129" y="93"/>
                    <a:pt x="129" y="91"/>
                  </a:cubicBezTo>
                  <a:cubicBezTo>
                    <a:pt x="129" y="90"/>
                    <a:pt x="129" y="90"/>
                    <a:pt x="129" y="90"/>
                  </a:cubicBezTo>
                  <a:cubicBezTo>
                    <a:pt x="130" y="89"/>
                    <a:pt x="130" y="88"/>
                    <a:pt x="130" y="86"/>
                  </a:cubicBezTo>
                  <a:cubicBezTo>
                    <a:pt x="129" y="85"/>
                    <a:pt x="130" y="82"/>
                    <a:pt x="130" y="82"/>
                  </a:cubicBezTo>
                  <a:cubicBezTo>
                    <a:pt x="132" y="81"/>
                    <a:pt x="133" y="80"/>
                    <a:pt x="133" y="77"/>
                  </a:cubicBezTo>
                  <a:cubicBezTo>
                    <a:pt x="134" y="75"/>
                    <a:pt x="134" y="75"/>
                    <a:pt x="135" y="74"/>
                  </a:cubicBezTo>
                  <a:cubicBezTo>
                    <a:pt x="135" y="73"/>
                    <a:pt x="137" y="72"/>
                    <a:pt x="137" y="71"/>
                  </a:cubicBezTo>
                  <a:cubicBezTo>
                    <a:pt x="137" y="69"/>
                    <a:pt x="137" y="69"/>
                    <a:pt x="138" y="68"/>
                  </a:cubicBezTo>
                  <a:cubicBezTo>
                    <a:pt x="139" y="67"/>
                    <a:pt x="139" y="67"/>
                    <a:pt x="139" y="66"/>
                  </a:cubicBezTo>
                  <a:cubicBezTo>
                    <a:pt x="139" y="66"/>
                    <a:pt x="141" y="66"/>
                    <a:pt x="143" y="65"/>
                  </a:cubicBezTo>
                  <a:cubicBezTo>
                    <a:pt x="144" y="63"/>
                    <a:pt x="144" y="64"/>
                    <a:pt x="144" y="63"/>
                  </a:cubicBezTo>
                  <a:cubicBezTo>
                    <a:pt x="145" y="62"/>
                    <a:pt x="146" y="62"/>
                    <a:pt x="146" y="62"/>
                  </a:cubicBezTo>
                  <a:cubicBezTo>
                    <a:pt x="146" y="62"/>
                    <a:pt x="149" y="59"/>
                    <a:pt x="150" y="59"/>
                  </a:cubicBezTo>
                  <a:cubicBezTo>
                    <a:pt x="151" y="58"/>
                    <a:pt x="152" y="58"/>
                    <a:pt x="153" y="57"/>
                  </a:cubicBezTo>
                  <a:cubicBezTo>
                    <a:pt x="154" y="57"/>
                    <a:pt x="155" y="57"/>
                    <a:pt x="156" y="57"/>
                  </a:cubicBezTo>
                  <a:cubicBezTo>
                    <a:pt x="159" y="57"/>
                    <a:pt x="160" y="56"/>
                    <a:pt x="161" y="56"/>
                  </a:cubicBezTo>
                  <a:cubicBezTo>
                    <a:pt x="162" y="55"/>
                    <a:pt x="164" y="55"/>
                    <a:pt x="164" y="55"/>
                  </a:cubicBezTo>
                  <a:cubicBezTo>
                    <a:pt x="165" y="56"/>
                    <a:pt x="167" y="56"/>
                    <a:pt x="168" y="55"/>
                  </a:cubicBezTo>
                  <a:cubicBezTo>
                    <a:pt x="169" y="55"/>
                    <a:pt x="169" y="55"/>
                    <a:pt x="170" y="55"/>
                  </a:cubicBezTo>
                  <a:cubicBezTo>
                    <a:pt x="171" y="55"/>
                    <a:pt x="172" y="56"/>
                    <a:pt x="173" y="56"/>
                  </a:cubicBezTo>
                  <a:cubicBezTo>
                    <a:pt x="173" y="56"/>
                    <a:pt x="174" y="56"/>
                    <a:pt x="176" y="56"/>
                  </a:cubicBezTo>
                  <a:cubicBezTo>
                    <a:pt x="177" y="57"/>
                    <a:pt x="177" y="57"/>
                    <a:pt x="178" y="57"/>
                  </a:cubicBezTo>
                  <a:cubicBezTo>
                    <a:pt x="179" y="57"/>
                    <a:pt x="180" y="57"/>
                    <a:pt x="181" y="58"/>
                  </a:cubicBezTo>
                  <a:cubicBezTo>
                    <a:pt x="182" y="58"/>
                    <a:pt x="182" y="59"/>
                    <a:pt x="184" y="59"/>
                  </a:cubicBezTo>
                  <a:cubicBezTo>
                    <a:pt x="185" y="60"/>
                    <a:pt x="185" y="63"/>
                    <a:pt x="185" y="63"/>
                  </a:cubicBezTo>
                  <a:cubicBezTo>
                    <a:pt x="185" y="64"/>
                    <a:pt x="186" y="64"/>
                    <a:pt x="186" y="64"/>
                  </a:cubicBezTo>
                  <a:cubicBezTo>
                    <a:pt x="187" y="65"/>
                    <a:pt x="188" y="64"/>
                    <a:pt x="188" y="64"/>
                  </a:cubicBezTo>
                  <a:cubicBezTo>
                    <a:pt x="189" y="64"/>
                    <a:pt x="190" y="65"/>
                    <a:pt x="190" y="66"/>
                  </a:cubicBezTo>
                  <a:cubicBezTo>
                    <a:pt x="191" y="66"/>
                    <a:pt x="193" y="67"/>
                    <a:pt x="193" y="68"/>
                  </a:cubicBezTo>
                  <a:cubicBezTo>
                    <a:pt x="194" y="68"/>
                    <a:pt x="194" y="68"/>
                    <a:pt x="194" y="68"/>
                  </a:cubicBezTo>
                  <a:cubicBezTo>
                    <a:pt x="194" y="69"/>
                    <a:pt x="195" y="69"/>
                    <a:pt x="195" y="71"/>
                  </a:cubicBezTo>
                  <a:cubicBezTo>
                    <a:pt x="196" y="72"/>
                    <a:pt x="196" y="73"/>
                    <a:pt x="197" y="74"/>
                  </a:cubicBezTo>
                  <a:cubicBezTo>
                    <a:pt x="197" y="74"/>
                    <a:pt x="198" y="75"/>
                    <a:pt x="198" y="76"/>
                  </a:cubicBezTo>
                  <a:cubicBezTo>
                    <a:pt x="198" y="77"/>
                    <a:pt x="199" y="79"/>
                    <a:pt x="199" y="80"/>
                  </a:cubicBezTo>
                  <a:cubicBezTo>
                    <a:pt x="200" y="82"/>
                    <a:pt x="200" y="86"/>
                    <a:pt x="200" y="89"/>
                  </a:cubicBezTo>
                  <a:cubicBezTo>
                    <a:pt x="202" y="90"/>
                    <a:pt x="202" y="92"/>
                    <a:pt x="202" y="99"/>
                  </a:cubicBezTo>
                  <a:cubicBezTo>
                    <a:pt x="200" y="106"/>
                    <a:pt x="199" y="109"/>
                    <a:pt x="199" y="110"/>
                  </a:cubicBezTo>
                  <a:cubicBezTo>
                    <a:pt x="198" y="112"/>
                    <a:pt x="199" y="111"/>
                    <a:pt x="199" y="111"/>
                  </a:cubicBezTo>
                  <a:cubicBezTo>
                    <a:pt x="200" y="111"/>
                    <a:pt x="200" y="110"/>
                    <a:pt x="202" y="110"/>
                  </a:cubicBezTo>
                  <a:cubicBezTo>
                    <a:pt x="203" y="111"/>
                    <a:pt x="203" y="114"/>
                    <a:pt x="203" y="115"/>
                  </a:cubicBezTo>
                  <a:cubicBezTo>
                    <a:pt x="203" y="116"/>
                    <a:pt x="203" y="117"/>
                    <a:pt x="203" y="120"/>
                  </a:cubicBezTo>
                  <a:cubicBezTo>
                    <a:pt x="203" y="124"/>
                    <a:pt x="203" y="124"/>
                    <a:pt x="203" y="125"/>
                  </a:cubicBezTo>
                  <a:cubicBezTo>
                    <a:pt x="204" y="127"/>
                    <a:pt x="203" y="128"/>
                    <a:pt x="203" y="129"/>
                  </a:cubicBezTo>
                  <a:cubicBezTo>
                    <a:pt x="203" y="129"/>
                    <a:pt x="203" y="133"/>
                    <a:pt x="203" y="134"/>
                  </a:cubicBezTo>
                  <a:cubicBezTo>
                    <a:pt x="203" y="135"/>
                    <a:pt x="202" y="138"/>
                    <a:pt x="202" y="139"/>
                  </a:cubicBezTo>
                  <a:cubicBezTo>
                    <a:pt x="200" y="141"/>
                    <a:pt x="197" y="141"/>
                    <a:pt x="197" y="141"/>
                  </a:cubicBezTo>
                  <a:cubicBezTo>
                    <a:pt x="196" y="139"/>
                    <a:pt x="196" y="141"/>
                    <a:pt x="196" y="144"/>
                  </a:cubicBezTo>
                  <a:cubicBezTo>
                    <a:pt x="196" y="147"/>
                    <a:pt x="194" y="156"/>
                    <a:pt x="194" y="158"/>
                  </a:cubicBezTo>
                  <a:cubicBezTo>
                    <a:pt x="194" y="159"/>
                    <a:pt x="194" y="159"/>
                    <a:pt x="196" y="160"/>
                  </a:cubicBezTo>
                  <a:cubicBezTo>
                    <a:pt x="197" y="162"/>
                    <a:pt x="199" y="164"/>
                    <a:pt x="199" y="164"/>
                  </a:cubicBezTo>
                  <a:cubicBezTo>
                    <a:pt x="200" y="165"/>
                    <a:pt x="203" y="167"/>
                    <a:pt x="205" y="168"/>
                  </a:cubicBezTo>
                  <a:cubicBezTo>
                    <a:pt x="206" y="168"/>
                    <a:pt x="212" y="170"/>
                    <a:pt x="215" y="171"/>
                  </a:cubicBezTo>
                  <a:cubicBezTo>
                    <a:pt x="218" y="172"/>
                    <a:pt x="221" y="172"/>
                    <a:pt x="224" y="172"/>
                  </a:cubicBezTo>
                  <a:cubicBezTo>
                    <a:pt x="226" y="173"/>
                    <a:pt x="234" y="174"/>
                    <a:pt x="237" y="174"/>
                  </a:cubicBezTo>
                  <a:cubicBezTo>
                    <a:pt x="238" y="176"/>
                    <a:pt x="242" y="177"/>
                    <a:pt x="243" y="177"/>
                  </a:cubicBezTo>
                  <a:cubicBezTo>
                    <a:pt x="244" y="178"/>
                    <a:pt x="248" y="178"/>
                    <a:pt x="249" y="178"/>
                  </a:cubicBezTo>
                  <a:cubicBezTo>
                    <a:pt x="251" y="178"/>
                    <a:pt x="256" y="179"/>
                    <a:pt x="257" y="180"/>
                  </a:cubicBezTo>
                  <a:cubicBezTo>
                    <a:pt x="259" y="180"/>
                    <a:pt x="263" y="181"/>
                    <a:pt x="267" y="182"/>
                  </a:cubicBezTo>
                  <a:cubicBezTo>
                    <a:pt x="272" y="183"/>
                    <a:pt x="274" y="183"/>
                    <a:pt x="274" y="185"/>
                  </a:cubicBezTo>
                  <a:cubicBezTo>
                    <a:pt x="275" y="185"/>
                    <a:pt x="275" y="185"/>
                    <a:pt x="276" y="185"/>
                  </a:cubicBezTo>
                  <a:cubicBezTo>
                    <a:pt x="278" y="185"/>
                    <a:pt x="279" y="186"/>
                    <a:pt x="279" y="187"/>
                  </a:cubicBezTo>
                  <a:cubicBezTo>
                    <a:pt x="281" y="189"/>
                    <a:pt x="283" y="196"/>
                    <a:pt x="283" y="196"/>
                  </a:cubicBezTo>
                  <a:cubicBezTo>
                    <a:pt x="283" y="196"/>
                    <a:pt x="284" y="198"/>
                    <a:pt x="284" y="199"/>
                  </a:cubicBezTo>
                  <a:cubicBezTo>
                    <a:pt x="284" y="247"/>
                    <a:pt x="284" y="247"/>
                    <a:pt x="284" y="247"/>
                  </a:cubicBezTo>
                  <a:cubicBezTo>
                    <a:pt x="284" y="247"/>
                    <a:pt x="284" y="247"/>
                    <a:pt x="48" y="247"/>
                  </a:cubicBezTo>
                  <a:close/>
                </a:path>
              </a:pathLst>
            </a:custGeom>
            <a:grp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225" name="Freeform 26"/>
            <p:cNvSpPr>
              <a:spLocks noEditPoints="1"/>
            </p:cNvSpPr>
            <p:nvPr/>
          </p:nvSpPr>
          <p:spPr bwMode="auto">
            <a:xfrm>
              <a:off x="5599923" y="5494338"/>
              <a:ext cx="447675" cy="447675"/>
            </a:xfrm>
            <a:custGeom>
              <a:avLst/>
              <a:gdLst>
                <a:gd name="T0" fmla="*/ 0 w 192"/>
                <a:gd name="T1" fmla="*/ 96 h 192"/>
                <a:gd name="T2" fmla="*/ 192 w 192"/>
                <a:gd name="T3" fmla="*/ 96 h 192"/>
                <a:gd name="T4" fmla="*/ 40 w 192"/>
                <a:gd name="T5" fmla="*/ 143 h 192"/>
                <a:gd name="T6" fmla="*/ 42 w 192"/>
                <a:gd name="T7" fmla="*/ 131 h 192"/>
                <a:gd name="T8" fmla="*/ 60 w 192"/>
                <a:gd name="T9" fmla="*/ 122 h 192"/>
                <a:gd name="T10" fmla="*/ 71 w 192"/>
                <a:gd name="T11" fmla="*/ 113 h 192"/>
                <a:gd name="T12" fmla="*/ 80 w 192"/>
                <a:gd name="T13" fmla="*/ 103 h 192"/>
                <a:gd name="T14" fmla="*/ 81 w 192"/>
                <a:gd name="T15" fmla="*/ 89 h 192"/>
                <a:gd name="T16" fmla="*/ 79 w 192"/>
                <a:gd name="T17" fmla="*/ 90 h 192"/>
                <a:gd name="T18" fmla="*/ 79 w 192"/>
                <a:gd name="T19" fmla="*/ 90 h 192"/>
                <a:gd name="T20" fmla="*/ 78 w 192"/>
                <a:gd name="T21" fmla="*/ 89 h 192"/>
                <a:gd name="T22" fmla="*/ 77 w 192"/>
                <a:gd name="T23" fmla="*/ 90 h 192"/>
                <a:gd name="T24" fmla="*/ 77 w 192"/>
                <a:gd name="T25" fmla="*/ 90 h 192"/>
                <a:gd name="T26" fmla="*/ 76 w 192"/>
                <a:gd name="T27" fmla="*/ 91 h 192"/>
                <a:gd name="T28" fmla="*/ 73 w 192"/>
                <a:gd name="T29" fmla="*/ 90 h 192"/>
                <a:gd name="T30" fmla="*/ 72 w 192"/>
                <a:gd name="T31" fmla="*/ 89 h 192"/>
                <a:gd name="T32" fmla="*/ 73 w 192"/>
                <a:gd name="T33" fmla="*/ 90 h 192"/>
                <a:gd name="T34" fmla="*/ 72 w 192"/>
                <a:gd name="T35" fmla="*/ 89 h 192"/>
                <a:gd name="T36" fmla="*/ 71 w 192"/>
                <a:gd name="T37" fmla="*/ 87 h 192"/>
                <a:gd name="T38" fmla="*/ 68 w 192"/>
                <a:gd name="T39" fmla="*/ 82 h 192"/>
                <a:gd name="T40" fmla="*/ 68 w 192"/>
                <a:gd name="T41" fmla="*/ 82 h 192"/>
                <a:gd name="T42" fmla="*/ 68 w 192"/>
                <a:gd name="T43" fmla="*/ 70 h 192"/>
                <a:gd name="T44" fmla="*/ 79 w 192"/>
                <a:gd name="T45" fmla="*/ 38 h 192"/>
                <a:gd name="T46" fmla="*/ 95 w 192"/>
                <a:gd name="T47" fmla="*/ 29 h 192"/>
                <a:gd name="T48" fmla="*/ 109 w 192"/>
                <a:gd name="T49" fmla="*/ 31 h 192"/>
                <a:gd name="T50" fmla="*/ 124 w 192"/>
                <a:gd name="T51" fmla="*/ 50 h 192"/>
                <a:gd name="T52" fmla="*/ 122 w 192"/>
                <a:gd name="T53" fmla="*/ 85 h 192"/>
                <a:gd name="T54" fmla="*/ 121 w 192"/>
                <a:gd name="T55" fmla="*/ 88 h 192"/>
                <a:gd name="T56" fmla="*/ 120 w 192"/>
                <a:gd name="T57" fmla="*/ 89 h 192"/>
                <a:gd name="T58" fmla="*/ 116 w 192"/>
                <a:gd name="T59" fmla="*/ 94 h 192"/>
                <a:gd name="T60" fmla="*/ 117 w 192"/>
                <a:gd name="T61" fmla="*/ 93 h 192"/>
                <a:gd name="T62" fmla="*/ 116 w 192"/>
                <a:gd name="T63" fmla="*/ 92 h 192"/>
                <a:gd name="T64" fmla="*/ 115 w 192"/>
                <a:gd name="T65" fmla="*/ 93 h 192"/>
                <a:gd name="T66" fmla="*/ 113 w 192"/>
                <a:gd name="T67" fmla="*/ 94 h 192"/>
                <a:gd name="T68" fmla="*/ 114 w 192"/>
                <a:gd name="T69" fmla="*/ 93 h 192"/>
                <a:gd name="T70" fmla="*/ 112 w 192"/>
                <a:gd name="T71" fmla="*/ 98 h 192"/>
                <a:gd name="T72" fmla="*/ 125 w 192"/>
                <a:gd name="T73" fmla="*/ 108 h 192"/>
                <a:gd name="T74" fmla="*/ 146 w 192"/>
                <a:gd name="T75" fmla="*/ 115 h 192"/>
                <a:gd name="T76" fmla="*/ 159 w 192"/>
                <a:gd name="T77" fmla="*/ 130 h 192"/>
                <a:gd name="T78" fmla="*/ 40 w 192"/>
                <a:gd name="T79" fmla="*/ 14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40" y="143"/>
                  </a:moveTo>
                  <a:cubicBezTo>
                    <a:pt x="40" y="140"/>
                    <a:pt x="41" y="139"/>
                    <a:pt x="41" y="137"/>
                  </a:cubicBezTo>
                  <a:cubicBezTo>
                    <a:pt x="41" y="134"/>
                    <a:pt x="41" y="132"/>
                    <a:pt x="42" y="131"/>
                  </a:cubicBezTo>
                  <a:cubicBezTo>
                    <a:pt x="43" y="130"/>
                    <a:pt x="44" y="130"/>
                    <a:pt x="45" y="129"/>
                  </a:cubicBezTo>
                  <a:cubicBezTo>
                    <a:pt x="52" y="125"/>
                    <a:pt x="57" y="124"/>
                    <a:pt x="60" y="122"/>
                  </a:cubicBezTo>
                  <a:cubicBezTo>
                    <a:pt x="62" y="120"/>
                    <a:pt x="64" y="118"/>
                    <a:pt x="65" y="117"/>
                  </a:cubicBezTo>
                  <a:cubicBezTo>
                    <a:pt x="68" y="116"/>
                    <a:pt x="68" y="115"/>
                    <a:pt x="71" y="113"/>
                  </a:cubicBezTo>
                  <a:cubicBezTo>
                    <a:pt x="73" y="111"/>
                    <a:pt x="75" y="109"/>
                    <a:pt x="75" y="109"/>
                  </a:cubicBezTo>
                  <a:cubicBezTo>
                    <a:pt x="77" y="105"/>
                    <a:pt x="79" y="103"/>
                    <a:pt x="80" y="103"/>
                  </a:cubicBezTo>
                  <a:cubicBezTo>
                    <a:pt x="83" y="102"/>
                    <a:pt x="82" y="103"/>
                    <a:pt x="81" y="94"/>
                  </a:cubicBezTo>
                  <a:cubicBezTo>
                    <a:pt x="81" y="91"/>
                    <a:pt x="81" y="90"/>
                    <a:pt x="81" y="89"/>
                  </a:cubicBezTo>
                  <a:cubicBezTo>
                    <a:pt x="80" y="88"/>
                    <a:pt x="81" y="90"/>
                    <a:pt x="80" y="90"/>
                  </a:cubicBezTo>
                  <a:cubicBezTo>
                    <a:pt x="80" y="90"/>
                    <a:pt x="79" y="90"/>
                    <a:pt x="79" y="90"/>
                  </a:cubicBezTo>
                  <a:cubicBezTo>
                    <a:pt x="79" y="90"/>
                    <a:pt x="79" y="90"/>
                    <a:pt x="79" y="90"/>
                  </a:cubicBezTo>
                  <a:cubicBezTo>
                    <a:pt x="79" y="90"/>
                    <a:pt x="79" y="90"/>
                    <a:pt x="79" y="90"/>
                  </a:cubicBezTo>
                  <a:cubicBezTo>
                    <a:pt x="79" y="90"/>
                    <a:pt x="79" y="89"/>
                    <a:pt x="78" y="89"/>
                  </a:cubicBezTo>
                  <a:cubicBezTo>
                    <a:pt x="78" y="89"/>
                    <a:pt x="78" y="89"/>
                    <a:pt x="78" y="89"/>
                  </a:cubicBezTo>
                  <a:cubicBezTo>
                    <a:pt x="77" y="89"/>
                    <a:pt x="77" y="89"/>
                    <a:pt x="77" y="89"/>
                  </a:cubicBezTo>
                  <a:cubicBezTo>
                    <a:pt x="77" y="89"/>
                    <a:pt x="77" y="90"/>
                    <a:pt x="77" y="90"/>
                  </a:cubicBezTo>
                  <a:cubicBezTo>
                    <a:pt x="77" y="90"/>
                    <a:pt x="78" y="90"/>
                    <a:pt x="78" y="90"/>
                  </a:cubicBezTo>
                  <a:cubicBezTo>
                    <a:pt x="78" y="90"/>
                    <a:pt x="78" y="90"/>
                    <a:pt x="77" y="90"/>
                  </a:cubicBezTo>
                  <a:cubicBezTo>
                    <a:pt x="77" y="90"/>
                    <a:pt x="75" y="89"/>
                    <a:pt x="75" y="88"/>
                  </a:cubicBezTo>
                  <a:cubicBezTo>
                    <a:pt x="75" y="90"/>
                    <a:pt x="76" y="90"/>
                    <a:pt x="76" y="91"/>
                  </a:cubicBezTo>
                  <a:cubicBezTo>
                    <a:pt x="76" y="91"/>
                    <a:pt x="75" y="91"/>
                    <a:pt x="75" y="90"/>
                  </a:cubicBezTo>
                  <a:cubicBezTo>
                    <a:pt x="74" y="90"/>
                    <a:pt x="74" y="90"/>
                    <a:pt x="73" y="90"/>
                  </a:cubicBezTo>
                  <a:cubicBezTo>
                    <a:pt x="73" y="90"/>
                    <a:pt x="74" y="90"/>
                    <a:pt x="75" y="91"/>
                  </a:cubicBezTo>
                  <a:cubicBezTo>
                    <a:pt x="73" y="90"/>
                    <a:pt x="73" y="90"/>
                    <a:pt x="72" y="89"/>
                  </a:cubicBezTo>
                  <a:cubicBezTo>
                    <a:pt x="72" y="89"/>
                    <a:pt x="72" y="89"/>
                    <a:pt x="72" y="89"/>
                  </a:cubicBezTo>
                  <a:cubicBezTo>
                    <a:pt x="73" y="90"/>
                    <a:pt x="73" y="90"/>
                    <a:pt x="73" y="90"/>
                  </a:cubicBezTo>
                  <a:cubicBezTo>
                    <a:pt x="73" y="90"/>
                    <a:pt x="72" y="90"/>
                    <a:pt x="72" y="89"/>
                  </a:cubicBezTo>
                  <a:cubicBezTo>
                    <a:pt x="72" y="89"/>
                    <a:pt x="72" y="89"/>
                    <a:pt x="72" y="89"/>
                  </a:cubicBezTo>
                  <a:cubicBezTo>
                    <a:pt x="72" y="89"/>
                    <a:pt x="72" y="89"/>
                    <a:pt x="72" y="89"/>
                  </a:cubicBezTo>
                  <a:cubicBezTo>
                    <a:pt x="71" y="88"/>
                    <a:pt x="71" y="87"/>
                    <a:pt x="71" y="87"/>
                  </a:cubicBezTo>
                  <a:cubicBezTo>
                    <a:pt x="71" y="88"/>
                    <a:pt x="71" y="88"/>
                    <a:pt x="71" y="88"/>
                  </a:cubicBezTo>
                  <a:cubicBezTo>
                    <a:pt x="71" y="88"/>
                    <a:pt x="69" y="84"/>
                    <a:pt x="68" y="82"/>
                  </a:cubicBezTo>
                  <a:cubicBezTo>
                    <a:pt x="68" y="82"/>
                    <a:pt x="69" y="84"/>
                    <a:pt x="69" y="84"/>
                  </a:cubicBezTo>
                  <a:cubicBezTo>
                    <a:pt x="68" y="83"/>
                    <a:pt x="68" y="82"/>
                    <a:pt x="68" y="82"/>
                  </a:cubicBezTo>
                  <a:cubicBezTo>
                    <a:pt x="68" y="82"/>
                    <a:pt x="68" y="82"/>
                    <a:pt x="68" y="83"/>
                  </a:cubicBezTo>
                  <a:cubicBezTo>
                    <a:pt x="66" y="78"/>
                    <a:pt x="67" y="72"/>
                    <a:pt x="68" y="70"/>
                  </a:cubicBezTo>
                  <a:cubicBezTo>
                    <a:pt x="68" y="57"/>
                    <a:pt x="71" y="51"/>
                    <a:pt x="71" y="49"/>
                  </a:cubicBezTo>
                  <a:cubicBezTo>
                    <a:pt x="74" y="40"/>
                    <a:pt x="77" y="39"/>
                    <a:pt x="79" y="38"/>
                  </a:cubicBezTo>
                  <a:cubicBezTo>
                    <a:pt x="85" y="29"/>
                    <a:pt x="91" y="31"/>
                    <a:pt x="92" y="31"/>
                  </a:cubicBezTo>
                  <a:cubicBezTo>
                    <a:pt x="96" y="32"/>
                    <a:pt x="93" y="31"/>
                    <a:pt x="95" y="29"/>
                  </a:cubicBezTo>
                  <a:cubicBezTo>
                    <a:pt x="98" y="27"/>
                    <a:pt x="102" y="29"/>
                    <a:pt x="102" y="29"/>
                  </a:cubicBezTo>
                  <a:cubicBezTo>
                    <a:pt x="105" y="29"/>
                    <a:pt x="108" y="30"/>
                    <a:pt x="109" y="31"/>
                  </a:cubicBezTo>
                  <a:cubicBezTo>
                    <a:pt x="115" y="32"/>
                    <a:pt x="117" y="37"/>
                    <a:pt x="118" y="38"/>
                  </a:cubicBezTo>
                  <a:cubicBezTo>
                    <a:pt x="121" y="42"/>
                    <a:pt x="124" y="48"/>
                    <a:pt x="124" y="50"/>
                  </a:cubicBezTo>
                  <a:cubicBezTo>
                    <a:pt x="128" y="65"/>
                    <a:pt x="125" y="78"/>
                    <a:pt x="124" y="81"/>
                  </a:cubicBezTo>
                  <a:cubicBezTo>
                    <a:pt x="123" y="84"/>
                    <a:pt x="123" y="83"/>
                    <a:pt x="122" y="85"/>
                  </a:cubicBezTo>
                  <a:cubicBezTo>
                    <a:pt x="121" y="87"/>
                    <a:pt x="122" y="85"/>
                    <a:pt x="122" y="84"/>
                  </a:cubicBezTo>
                  <a:cubicBezTo>
                    <a:pt x="121" y="85"/>
                    <a:pt x="121" y="88"/>
                    <a:pt x="121" y="88"/>
                  </a:cubicBezTo>
                  <a:cubicBezTo>
                    <a:pt x="121" y="88"/>
                    <a:pt x="121" y="90"/>
                    <a:pt x="120" y="90"/>
                  </a:cubicBezTo>
                  <a:cubicBezTo>
                    <a:pt x="120" y="90"/>
                    <a:pt x="120" y="90"/>
                    <a:pt x="120" y="89"/>
                  </a:cubicBezTo>
                  <a:cubicBezTo>
                    <a:pt x="119" y="91"/>
                    <a:pt x="118" y="92"/>
                    <a:pt x="116" y="93"/>
                  </a:cubicBezTo>
                  <a:cubicBezTo>
                    <a:pt x="116" y="94"/>
                    <a:pt x="116" y="94"/>
                    <a:pt x="116" y="94"/>
                  </a:cubicBezTo>
                  <a:cubicBezTo>
                    <a:pt x="116" y="94"/>
                    <a:pt x="116" y="93"/>
                    <a:pt x="116" y="93"/>
                  </a:cubicBezTo>
                  <a:cubicBezTo>
                    <a:pt x="116" y="93"/>
                    <a:pt x="116" y="93"/>
                    <a:pt x="117" y="93"/>
                  </a:cubicBezTo>
                  <a:cubicBezTo>
                    <a:pt x="116" y="94"/>
                    <a:pt x="117" y="93"/>
                    <a:pt x="116" y="93"/>
                  </a:cubicBezTo>
                  <a:cubicBezTo>
                    <a:pt x="116" y="93"/>
                    <a:pt x="116" y="93"/>
                    <a:pt x="116" y="92"/>
                  </a:cubicBezTo>
                  <a:cubicBezTo>
                    <a:pt x="116" y="93"/>
                    <a:pt x="116" y="93"/>
                    <a:pt x="115" y="94"/>
                  </a:cubicBezTo>
                  <a:cubicBezTo>
                    <a:pt x="115" y="93"/>
                    <a:pt x="114" y="94"/>
                    <a:pt x="115" y="93"/>
                  </a:cubicBezTo>
                  <a:cubicBezTo>
                    <a:pt x="114" y="93"/>
                    <a:pt x="114" y="93"/>
                    <a:pt x="114" y="93"/>
                  </a:cubicBezTo>
                  <a:cubicBezTo>
                    <a:pt x="114" y="93"/>
                    <a:pt x="114" y="93"/>
                    <a:pt x="113" y="94"/>
                  </a:cubicBezTo>
                  <a:cubicBezTo>
                    <a:pt x="114" y="93"/>
                    <a:pt x="114" y="93"/>
                    <a:pt x="114" y="93"/>
                  </a:cubicBezTo>
                  <a:cubicBezTo>
                    <a:pt x="114" y="93"/>
                    <a:pt x="113" y="93"/>
                    <a:pt x="114" y="93"/>
                  </a:cubicBezTo>
                  <a:cubicBezTo>
                    <a:pt x="113" y="93"/>
                    <a:pt x="113" y="92"/>
                    <a:pt x="111" y="94"/>
                  </a:cubicBezTo>
                  <a:cubicBezTo>
                    <a:pt x="111" y="94"/>
                    <a:pt x="111" y="94"/>
                    <a:pt x="112" y="98"/>
                  </a:cubicBezTo>
                  <a:cubicBezTo>
                    <a:pt x="112" y="99"/>
                    <a:pt x="113" y="99"/>
                    <a:pt x="114" y="99"/>
                  </a:cubicBezTo>
                  <a:cubicBezTo>
                    <a:pt x="119" y="100"/>
                    <a:pt x="119" y="106"/>
                    <a:pt x="125" y="108"/>
                  </a:cubicBezTo>
                  <a:cubicBezTo>
                    <a:pt x="129" y="109"/>
                    <a:pt x="128" y="110"/>
                    <a:pt x="130" y="111"/>
                  </a:cubicBezTo>
                  <a:cubicBezTo>
                    <a:pt x="132" y="111"/>
                    <a:pt x="143" y="114"/>
                    <a:pt x="146" y="115"/>
                  </a:cubicBezTo>
                  <a:cubicBezTo>
                    <a:pt x="152" y="117"/>
                    <a:pt x="154" y="120"/>
                    <a:pt x="155" y="120"/>
                  </a:cubicBezTo>
                  <a:cubicBezTo>
                    <a:pt x="157" y="120"/>
                    <a:pt x="156" y="122"/>
                    <a:pt x="159" y="130"/>
                  </a:cubicBezTo>
                  <a:cubicBezTo>
                    <a:pt x="159" y="131"/>
                    <a:pt x="161" y="136"/>
                    <a:pt x="163" y="143"/>
                  </a:cubicBezTo>
                  <a:cubicBezTo>
                    <a:pt x="163" y="143"/>
                    <a:pt x="163" y="143"/>
                    <a:pt x="40" y="143"/>
                  </a:cubicBezTo>
                  <a:close/>
                </a:path>
              </a:pathLst>
            </a:custGeom>
            <a:grp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grpSp>
      <p:grpSp>
        <p:nvGrpSpPr>
          <p:cNvPr id="2067" name="Group 2066"/>
          <p:cNvGrpSpPr/>
          <p:nvPr/>
        </p:nvGrpSpPr>
        <p:grpSpPr>
          <a:xfrm>
            <a:off x="4552154" y="3812865"/>
            <a:ext cx="3305342" cy="373693"/>
            <a:chOff x="4551917" y="3812909"/>
            <a:chExt cx="3305811" cy="373746"/>
          </a:xfrm>
        </p:grpSpPr>
        <p:cxnSp>
          <p:nvCxnSpPr>
            <p:cNvPr id="233" name="Straight Connector 232"/>
            <p:cNvCxnSpPr/>
            <p:nvPr/>
          </p:nvCxnSpPr>
          <p:spPr>
            <a:xfrm>
              <a:off x="4551917" y="3812909"/>
              <a:ext cx="404" cy="373746"/>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7857324" y="3812909"/>
              <a:ext cx="404" cy="373746"/>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p:cNvCxnSpPr/>
          <p:nvPr/>
        </p:nvCxnSpPr>
        <p:spPr>
          <a:xfrm>
            <a:off x="3310953" y="5198101"/>
            <a:ext cx="415596"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4552557" y="3952886"/>
            <a:ext cx="0" cy="231291"/>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554309" y="2969777"/>
            <a:ext cx="0" cy="286221"/>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554713" y="2972119"/>
            <a:ext cx="3302783"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857092" y="2969777"/>
            <a:ext cx="0" cy="286221"/>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857495" y="3955268"/>
            <a:ext cx="0" cy="235117"/>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nvGrpSpPr>
          <p:cNvPr id="2070" name="Group 2069"/>
          <p:cNvGrpSpPr/>
          <p:nvPr/>
        </p:nvGrpSpPr>
        <p:grpSpPr>
          <a:xfrm>
            <a:off x="3726550" y="4859166"/>
            <a:ext cx="4961167" cy="339721"/>
            <a:chOff x="3726195" y="4859359"/>
            <a:chExt cx="4961871" cy="339769"/>
          </a:xfrm>
        </p:grpSpPr>
        <p:cxnSp>
          <p:nvCxnSpPr>
            <p:cNvPr id="236" name="Straight Connector 235"/>
            <p:cNvCxnSpPr/>
            <p:nvPr/>
          </p:nvCxnSpPr>
          <p:spPr>
            <a:xfrm>
              <a:off x="7039167" y="4859359"/>
              <a:ext cx="404" cy="33976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8687662" y="4859359"/>
              <a:ext cx="404" cy="33976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5378074" y="4859359"/>
              <a:ext cx="404" cy="33976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3726195" y="4859359"/>
              <a:ext cx="404" cy="33976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61" name="Straight Connector 60"/>
          <p:cNvCxnSpPr/>
          <p:nvPr/>
        </p:nvCxnSpPr>
        <p:spPr>
          <a:xfrm>
            <a:off x="3726548" y="4973161"/>
            <a:ext cx="0" cy="231291"/>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246" name="Freeform 21"/>
          <p:cNvSpPr>
            <a:spLocks noEditPoints="1"/>
          </p:cNvSpPr>
          <p:nvPr/>
        </p:nvSpPr>
        <p:spPr bwMode="auto">
          <a:xfrm>
            <a:off x="8404495" y="4403597"/>
            <a:ext cx="566656" cy="579355"/>
          </a:xfrm>
          <a:custGeom>
            <a:avLst/>
            <a:gdLst>
              <a:gd name="T0" fmla="*/ 0 w 236"/>
              <a:gd name="T1" fmla="*/ 120 h 240"/>
              <a:gd name="T2" fmla="*/ 236 w 236"/>
              <a:gd name="T3" fmla="*/ 120 h 240"/>
              <a:gd name="T4" fmla="*/ 191 w 236"/>
              <a:gd name="T5" fmla="*/ 162 h 240"/>
              <a:gd name="T6" fmla="*/ 188 w 236"/>
              <a:gd name="T7" fmla="*/ 174 h 240"/>
              <a:gd name="T8" fmla="*/ 48 w 236"/>
              <a:gd name="T9" fmla="*/ 176 h 240"/>
              <a:gd name="T10" fmla="*/ 50 w 236"/>
              <a:gd name="T11" fmla="*/ 172 h 240"/>
              <a:gd name="T12" fmla="*/ 52 w 236"/>
              <a:gd name="T13" fmla="*/ 156 h 240"/>
              <a:gd name="T14" fmla="*/ 56 w 236"/>
              <a:gd name="T15" fmla="*/ 146 h 240"/>
              <a:gd name="T16" fmla="*/ 64 w 236"/>
              <a:gd name="T17" fmla="*/ 142 h 240"/>
              <a:gd name="T18" fmla="*/ 87 w 236"/>
              <a:gd name="T19" fmla="*/ 132 h 240"/>
              <a:gd name="T20" fmla="*/ 97 w 236"/>
              <a:gd name="T21" fmla="*/ 126 h 240"/>
              <a:gd name="T22" fmla="*/ 101 w 236"/>
              <a:gd name="T23" fmla="*/ 122 h 240"/>
              <a:gd name="T24" fmla="*/ 98 w 236"/>
              <a:gd name="T25" fmla="*/ 116 h 240"/>
              <a:gd name="T26" fmla="*/ 93 w 236"/>
              <a:gd name="T27" fmla="*/ 105 h 240"/>
              <a:gd name="T28" fmla="*/ 90 w 236"/>
              <a:gd name="T29" fmla="*/ 94 h 240"/>
              <a:gd name="T30" fmla="*/ 91 w 236"/>
              <a:gd name="T31" fmla="*/ 82 h 240"/>
              <a:gd name="T32" fmla="*/ 91 w 236"/>
              <a:gd name="T33" fmla="*/ 79 h 240"/>
              <a:gd name="T34" fmla="*/ 93 w 236"/>
              <a:gd name="T35" fmla="*/ 62 h 240"/>
              <a:gd name="T36" fmla="*/ 92 w 236"/>
              <a:gd name="T37" fmla="*/ 57 h 240"/>
              <a:gd name="T38" fmla="*/ 105 w 236"/>
              <a:gd name="T39" fmla="*/ 45 h 240"/>
              <a:gd name="T40" fmla="*/ 126 w 236"/>
              <a:gd name="T41" fmla="*/ 41 h 240"/>
              <a:gd name="T42" fmla="*/ 137 w 236"/>
              <a:gd name="T43" fmla="*/ 47 h 240"/>
              <a:gd name="T44" fmla="*/ 142 w 236"/>
              <a:gd name="T45" fmla="*/ 54 h 240"/>
              <a:gd name="T46" fmla="*/ 145 w 236"/>
              <a:gd name="T47" fmla="*/ 75 h 240"/>
              <a:gd name="T48" fmla="*/ 146 w 236"/>
              <a:gd name="T49" fmla="*/ 86 h 240"/>
              <a:gd name="T50" fmla="*/ 140 w 236"/>
              <a:gd name="T51" fmla="*/ 96 h 240"/>
              <a:gd name="T52" fmla="*/ 140 w 236"/>
              <a:gd name="T53" fmla="*/ 98 h 240"/>
              <a:gd name="T54" fmla="*/ 135 w 236"/>
              <a:gd name="T55" fmla="*/ 102 h 240"/>
              <a:gd name="T56" fmla="*/ 135 w 236"/>
              <a:gd name="T57" fmla="*/ 113 h 240"/>
              <a:gd name="T58" fmla="*/ 137 w 236"/>
              <a:gd name="T59" fmla="*/ 114 h 240"/>
              <a:gd name="T60" fmla="*/ 144 w 236"/>
              <a:gd name="T61" fmla="*/ 117 h 240"/>
              <a:gd name="T62" fmla="*/ 153 w 236"/>
              <a:gd name="T63" fmla="*/ 126 h 240"/>
              <a:gd name="T64" fmla="*/ 168 w 236"/>
              <a:gd name="T65" fmla="*/ 133 h 240"/>
              <a:gd name="T66" fmla="*/ 188 w 236"/>
              <a:gd name="T67" fmla="*/ 146 h 240"/>
              <a:gd name="T68" fmla="*/ 191 w 236"/>
              <a:gd name="T69" fmla="*/ 15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40">
                <a:moveTo>
                  <a:pt x="118" y="0"/>
                </a:moveTo>
                <a:cubicBezTo>
                  <a:pt x="53" y="0"/>
                  <a:pt x="0" y="54"/>
                  <a:pt x="0" y="120"/>
                </a:cubicBezTo>
                <a:cubicBezTo>
                  <a:pt x="0" y="186"/>
                  <a:pt x="53" y="240"/>
                  <a:pt x="118" y="240"/>
                </a:cubicBezTo>
                <a:cubicBezTo>
                  <a:pt x="184" y="240"/>
                  <a:pt x="236" y="186"/>
                  <a:pt x="236" y="120"/>
                </a:cubicBezTo>
                <a:cubicBezTo>
                  <a:pt x="236" y="54"/>
                  <a:pt x="184" y="0"/>
                  <a:pt x="118" y="0"/>
                </a:cubicBezTo>
                <a:close/>
                <a:moveTo>
                  <a:pt x="191" y="162"/>
                </a:moveTo>
                <a:cubicBezTo>
                  <a:pt x="190" y="164"/>
                  <a:pt x="188" y="166"/>
                  <a:pt x="188" y="166"/>
                </a:cubicBezTo>
                <a:cubicBezTo>
                  <a:pt x="188" y="166"/>
                  <a:pt x="188" y="170"/>
                  <a:pt x="188" y="174"/>
                </a:cubicBezTo>
                <a:cubicBezTo>
                  <a:pt x="188" y="174"/>
                  <a:pt x="188" y="175"/>
                  <a:pt x="187" y="176"/>
                </a:cubicBezTo>
                <a:cubicBezTo>
                  <a:pt x="48" y="176"/>
                  <a:pt x="48" y="176"/>
                  <a:pt x="48" y="176"/>
                </a:cubicBezTo>
                <a:cubicBezTo>
                  <a:pt x="48" y="175"/>
                  <a:pt x="49" y="174"/>
                  <a:pt x="49" y="174"/>
                </a:cubicBezTo>
                <a:cubicBezTo>
                  <a:pt x="50" y="174"/>
                  <a:pt x="50" y="173"/>
                  <a:pt x="50" y="172"/>
                </a:cubicBezTo>
                <a:cubicBezTo>
                  <a:pt x="50" y="171"/>
                  <a:pt x="50" y="169"/>
                  <a:pt x="50" y="167"/>
                </a:cubicBezTo>
                <a:cubicBezTo>
                  <a:pt x="50" y="166"/>
                  <a:pt x="51" y="159"/>
                  <a:pt x="52" y="156"/>
                </a:cubicBezTo>
                <a:cubicBezTo>
                  <a:pt x="52" y="153"/>
                  <a:pt x="54" y="149"/>
                  <a:pt x="54" y="148"/>
                </a:cubicBezTo>
                <a:cubicBezTo>
                  <a:pt x="55" y="147"/>
                  <a:pt x="56" y="146"/>
                  <a:pt x="56" y="146"/>
                </a:cubicBezTo>
                <a:cubicBezTo>
                  <a:pt x="57" y="146"/>
                  <a:pt x="58" y="146"/>
                  <a:pt x="58" y="146"/>
                </a:cubicBezTo>
                <a:cubicBezTo>
                  <a:pt x="58" y="145"/>
                  <a:pt x="62" y="143"/>
                  <a:pt x="64" y="142"/>
                </a:cubicBezTo>
                <a:cubicBezTo>
                  <a:pt x="66" y="141"/>
                  <a:pt x="75" y="137"/>
                  <a:pt x="77" y="136"/>
                </a:cubicBezTo>
                <a:cubicBezTo>
                  <a:pt x="78" y="135"/>
                  <a:pt x="84" y="133"/>
                  <a:pt x="87" y="132"/>
                </a:cubicBezTo>
                <a:cubicBezTo>
                  <a:pt x="90" y="130"/>
                  <a:pt x="91" y="130"/>
                  <a:pt x="92" y="130"/>
                </a:cubicBezTo>
                <a:cubicBezTo>
                  <a:pt x="92" y="129"/>
                  <a:pt x="95" y="127"/>
                  <a:pt x="97" y="126"/>
                </a:cubicBezTo>
                <a:cubicBezTo>
                  <a:pt x="98" y="126"/>
                  <a:pt x="99" y="126"/>
                  <a:pt x="99" y="125"/>
                </a:cubicBezTo>
                <a:cubicBezTo>
                  <a:pt x="100" y="124"/>
                  <a:pt x="101" y="122"/>
                  <a:pt x="101" y="122"/>
                </a:cubicBezTo>
                <a:cubicBezTo>
                  <a:pt x="101" y="122"/>
                  <a:pt x="99" y="122"/>
                  <a:pt x="99" y="120"/>
                </a:cubicBezTo>
                <a:cubicBezTo>
                  <a:pt x="98" y="118"/>
                  <a:pt x="98" y="116"/>
                  <a:pt x="98" y="116"/>
                </a:cubicBezTo>
                <a:cubicBezTo>
                  <a:pt x="98" y="115"/>
                  <a:pt x="98" y="114"/>
                  <a:pt x="97" y="113"/>
                </a:cubicBezTo>
                <a:cubicBezTo>
                  <a:pt x="96" y="111"/>
                  <a:pt x="94" y="107"/>
                  <a:pt x="93" y="105"/>
                </a:cubicBezTo>
                <a:cubicBezTo>
                  <a:pt x="93" y="102"/>
                  <a:pt x="93" y="101"/>
                  <a:pt x="92" y="99"/>
                </a:cubicBezTo>
                <a:cubicBezTo>
                  <a:pt x="91" y="98"/>
                  <a:pt x="90" y="96"/>
                  <a:pt x="90" y="94"/>
                </a:cubicBezTo>
                <a:cubicBezTo>
                  <a:pt x="90" y="90"/>
                  <a:pt x="91" y="86"/>
                  <a:pt x="91" y="86"/>
                </a:cubicBezTo>
                <a:cubicBezTo>
                  <a:pt x="91" y="84"/>
                  <a:pt x="91" y="83"/>
                  <a:pt x="91" y="82"/>
                </a:cubicBezTo>
                <a:cubicBezTo>
                  <a:pt x="90" y="82"/>
                  <a:pt x="90" y="81"/>
                  <a:pt x="90" y="81"/>
                </a:cubicBezTo>
                <a:cubicBezTo>
                  <a:pt x="90" y="80"/>
                  <a:pt x="91" y="80"/>
                  <a:pt x="91" y="79"/>
                </a:cubicBezTo>
                <a:cubicBezTo>
                  <a:pt x="91" y="78"/>
                  <a:pt x="91" y="72"/>
                  <a:pt x="91" y="70"/>
                </a:cubicBezTo>
                <a:cubicBezTo>
                  <a:pt x="92" y="66"/>
                  <a:pt x="92" y="65"/>
                  <a:pt x="93" y="62"/>
                </a:cubicBezTo>
                <a:cubicBezTo>
                  <a:pt x="94" y="60"/>
                  <a:pt x="94" y="60"/>
                  <a:pt x="93" y="59"/>
                </a:cubicBezTo>
                <a:cubicBezTo>
                  <a:pt x="92" y="58"/>
                  <a:pt x="92" y="58"/>
                  <a:pt x="92" y="57"/>
                </a:cubicBezTo>
                <a:cubicBezTo>
                  <a:pt x="92" y="57"/>
                  <a:pt x="95" y="53"/>
                  <a:pt x="96" y="51"/>
                </a:cubicBezTo>
                <a:cubicBezTo>
                  <a:pt x="97" y="50"/>
                  <a:pt x="103" y="46"/>
                  <a:pt x="105" y="45"/>
                </a:cubicBezTo>
                <a:cubicBezTo>
                  <a:pt x="107" y="44"/>
                  <a:pt x="110" y="42"/>
                  <a:pt x="114" y="41"/>
                </a:cubicBezTo>
                <a:cubicBezTo>
                  <a:pt x="118" y="40"/>
                  <a:pt x="124" y="40"/>
                  <a:pt x="126" y="41"/>
                </a:cubicBezTo>
                <a:cubicBezTo>
                  <a:pt x="127" y="41"/>
                  <a:pt x="131" y="42"/>
                  <a:pt x="133" y="43"/>
                </a:cubicBezTo>
                <a:cubicBezTo>
                  <a:pt x="134" y="45"/>
                  <a:pt x="137" y="46"/>
                  <a:pt x="137" y="47"/>
                </a:cubicBezTo>
                <a:cubicBezTo>
                  <a:pt x="138" y="48"/>
                  <a:pt x="138" y="48"/>
                  <a:pt x="138" y="49"/>
                </a:cubicBezTo>
                <a:cubicBezTo>
                  <a:pt x="139" y="50"/>
                  <a:pt x="141" y="50"/>
                  <a:pt x="142" y="54"/>
                </a:cubicBezTo>
                <a:cubicBezTo>
                  <a:pt x="144" y="56"/>
                  <a:pt x="145" y="62"/>
                  <a:pt x="146" y="66"/>
                </a:cubicBezTo>
                <a:cubicBezTo>
                  <a:pt x="146" y="70"/>
                  <a:pt x="145" y="74"/>
                  <a:pt x="145" y="75"/>
                </a:cubicBezTo>
                <a:cubicBezTo>
                  <a:pt x="145" y="77"/>
                  <a:pt x="144" y="76"/>
                  <a:pt x="145" y="78"/>
                </a:cubicBezTo>
                <a:cubicBezTo>
                  <a:pt x="145" y="79"/>
                  <a:pt x="146" y="82"/>
                  <a:pt x="146" y="86"/>
                </a:cubicBezTo>
                <a:cubicBezTo>
                  <a:pt x="145" y="89"/>
                  <a:pt x="143" y="92"/>
                  <a:pt x="142" y="94"/>
                </a:cubicBezTo>
                <a:cubicBezTo>
                  <a:pt x="141" y="95"/>
                  <a:pt x="140" y="96"/>
                  <a:pt x="140" y="96"/>
                </a:cubicBezTo>
                <a:cubicBezTo>
                  <a:pt x="140" y="97"/>
                  <a:pt x="140" y="97"/>
                  <a:pt x="140" y="97"/>
                </a:cubicBezTo>
                <a:cubicBezTo>
                  <a:pt x="140" y="97"/>
                  <a:pt x="139" y="97"/>
                  <a:pt x="140" y="98"/>
                </a:cubicBezTo>
                <a:cubicBezTo>
                  <a:pt x="140" y="98"/>
                  <a:pt x="139" y="98"/>
                  <a:pt x="138" y="99"/>
                </a:cubicBezTo>
                <a:cubicBezTo>
                  <a:pt x="138" y="99"/>
                  <a:pt x="135" y="102"/>
                  <a:pt x="135" y="102"/>
                </a:cubicBezTo>
                <a:cubicBezTo>
                  <a:pt x="135" y="102"/>
                  <a:pt x="135" y="105"/>
                  <a:pt x="135" y="107"/>
                </a:cubicBezTo>
                <a:cubicBezTo>
                  <a:pt x="134" y="110"/>
                  <a:pt x="135" y="111"/>
                  <a:pt x="135" y="113"/>
                </a:cubicBezTo>
                <a:cubicBezTo>
                  <a:pt x="136" y="114"/>
                  <a:pt x="136" y="115"/>
                  <a:pt x="136" y="115"/>
                </a:cubicBezTo>
                <a:cubicBezTo>
                  <a:pt x="137" y="114"/>
                  <a:pt x="137" y="114"/>
                  <a:pt x="137" y="114"/>
                </a:cubicBezTo>
                <a:cubicBezTo>
                  <a:pt x="137" y="114"/>
                  <a:pt x="139" y="114"/>
                  <a:pt x="142" y="115"/>
                </a:cubicBezTo>
                <a:cubicBezTo>
                  <a:pt x="143" y="115"/>
                  <a:pt x="143" y="116"/>
                  <a:pt x="144" y="117"/>
                </a:cubicBezTo>
                <a:cubicBezTo>
                  <a:pt x="145" y="118"/>
                  <a:pt x="146" y="120"/>
                  <a:pt x="149" y="122"/>
                </a:cubicBezTo>
                <a:cubicBezTo>
                  <a:pt x="150" y="124"/>
                  <a:pt x="153" y="126"/>
                  <a:pt x="153" y="126"/>
                </a:cubicBezTo>
                <a:cubicBezTo>
                  <a:pt x="154" y="126"/>
                  <a:pt x="154" y="127"/>
                  <a:pt x="154" y="127"/>
                </a:cubicBezTo>
                <a:cubicBezTo>
                  <a:pt x="154" y="127"/>
                  <a:pt x="166" y="132"/>
                  <a:pt x="168" y="133"/>
                </a:cubicBezTo>
                <a:cubicBezTo>
                  <a:pt x="170" y="134"/>
                  <a:pt x="174" y="135"/>
                  <a:pt x="178" y="138"/>
                </a:cubicBezTo>
                <a:cubicBezTo>
                  <a:pt x="182" y="141"/>
                  <a:pt x="187" y="144"/>
                  <a:pt x="188" y="146"/>
                </a:cubicBezTo>
                <a:cubicBezTo>
                  <a:pt x="190" y="147"/>
                  <a:pt x="190" y="148"/>
                  <a:pt x="191" y="149"/>
                </a:cubicBezTo>
                <a:cubicBezTo>
                  <a:pt x="191" y="150"/>
                  <a:pt x="191" y="153"/>
                  <a:pt x="191" y="154"/>
                </a:cubicBezTo>
                <a:cubicBezTo>
                  <a:pt x="192" y="156"/>
                  <a:pt x="192" y="158"/>
                  <a:pt x="191" y="162"/>
                </a:cubicBezTo>
                <a:close/>
              </a:path>
            </a:pathLst>
          </a:custGeom>
          <a:solidFill>
            <a:srgbClr val="FFC000"/>
          </a:solid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grpSp>
        <p:nvGrpSpPr>
          <p:cNvPr id="2069" name="3"/>
          <p:cNvGrpSpPr/>
          <p:nvPr/>
        </p:nvGrpSpPr>
        <p:grpSpPr>
          <a:xfrm>
            <a:off x="3440617" y="4401915"/>
            <a:ext cx="3879356" cy="571246"/>
            <a:chOff x="3440223" y="4402043"/>
            <a:chExt cx="3879906" cy="571327"/>
          </a:xfrm>
          <a:solidFill>
            <a:schemeClr val="bg1">
              <a:lumMod val="20000"/>
              <a:lumOff val="80000"/>
            </a:schemeClr>
          </a:solidFill>
        </p:grpSpPr>
        <p:sp>
          <p:nvSpPr>
            <p:cNvPr id="185" name="Freeform 11"/>
            <p:cNvSpPr>
              <a:spLocks noEditPoints="1"/>
            </p:cNvSpPr>
            <p:nvPr/>
          </p:nvSpPr>
          <p:spPr bwMode="auto">
            <a:xfrm>
              <a:off x="3440223" y="4402656"/>
              <a:ext cx="569401" cy="570714"/>
            </a:xfrm>
            <a:custGeom>
              <a:avLst/>
              <a:gdLst>
                <a:gd name="T0" fmla="*/ 0 w 296"/>
                <a:gd name="T1" fmla="*/ 148 h 296"/>
                <a:gd name="T2" fmla="*/ 296 w 296"/>
                <a:gd name="T3" fmla="*/ 148 h 296"/>
                <a:gd name="T4" fmla="*/ 56 w 296"/>
                <a:gd name="T5" fmla="*/ 216 h 296"/>
                <a:gd name="T6" fmla="*/ 59 w 296"/>
                <a:gd name="T7" fmla="*/ 197 h 296"/>
                <a:gd name="T8" fmla="*/ 62 w 296"/>
                <a:gd name="T9" fmla="*/ 183 h 296"/>
                <a:gd name="T10" fmla="*/ 67 w 296"/>
                <a:gd name="T11" fmla="*/ 177 h 296"/>
                <a:gd name="T12" fmla="*/ 82 w 296"/>
                <a:gd name="T13" fmla="*/ 167 h 296"/>
                <a:gd name="T14" fmla="*/ 110 w 296"/>
                <a:gd name="T15" fmla="*/ 155 h 296"/>
                <a:gd name="T16" fmla="*/ 118 w 296"/>
                <a:gd name="T17" fmla="*/ 148 h 296"/>
                <a:gd name="T18" fmla="*/ 131 w 296"/>
                <a:gd name="T19" fmla="*/ 140 h 296"/>
                <a:gd name="T20" fmla="*/ 134 w 296"/>
                <a:gd name="T21" fmla="*/ 137 h 296"/>
                <a:gd name="T22" fmla="*/ 129 w 296"/>
                <a:gd name="T23" fmla="*/ 118 h 296"/>
                <a:gd name="T24" fmla="*/ 123 w 296"/>
                <a:gd name="T25" fmla="*/ 114 h 296"/>
                <a:gd name="T26" fmla="*/ 124 w 296"/>
                <a:gd name="T27" fmla="*/ 92 h 296"/>
                <a:gd name="T28" fmla="*/ 128 w 296"/>
                <a:gd name="T29" fmla="*/ 95 h 296"/>
                <a:gd name="T30" fmla="*/ 126 w 296"/>
                <a:gd name="T31" fmla="*/ 89 h 296"/>
                <a:gd name="T32" fmla="*/ 128 w 296"/>
                <a:gd name="T33" fmla="*/ 77 h 296"/>
                <a:gd name="T34" fmla="*/ 135 w 296"/>
                <a:gd name="T35" fmla="*/ 62 h 296"/>
                <a:gd name="T36" fmla="*/ 142 w 296"/>
                <a:gd name="T37" fmla="*/ 57 h 296"/>
                <a:gd name="T38" fmla="*/ 157 w 296"/>
                <a:gd name="T39" fmla="*/ 52 h 296"/>
                <a:gd name="T40" fmla="*/ 174 w 296"/>
                <a:gd name="T41" fmla="*/ 58 h 296"/>
                <a:gd name="T42" fmla="*/ 178 w 296"/>
                <a:gd name="T43" fmla="*/ 62 h 296"/>
                <a:gd name="T44" fmla="*/ 185 w 296"/>
                <a:gd name="T45" fmla="*/ 69 h 296"/>
                <a:gd name="T46" fmla="*/ 188 w 296"/>
                <a:gd name="T47" fmla="*/ 88 h 296"/>
                <a:gd name="T48" fmla="*/ 188 w 296"/>
                <a:gd name="T49" fmla="*/ 100 h 296"/>
                <a:gd name="T50" fmla="*/ 185 w 296"/>
                <a:gd name="T51" fmla="*/ 113 h 296"/>
                <a:gd name="T52" fmla="*/ 184 w 296"/>
                <a:gd name="T53" fmla="*/ 120 h 296"/>
                <a:gd name="T54" fmla="*/ 179 w 296"/>
                <a:gd name="T55" fmla="*/ 134 h 296"/>
                <a:gd name="T56" fmla="*/ 173 w 296"/>
                <a:gd name="T57" fmla="*/ 147 h 296"/>
                <a:gd name="T58" fmla="*/ 181 w 296"/>
                <a:gd name="T59" fmla="*/ 157 h 296"/>
                <a:gd name="T60" fmla="*/ 197 w 296"/>
                <a:gd name="T61" fmla="*/ 166 h 296"/>
                <a:gd name="T62" fmla="*/ 223 w 296"/>
                <a:gd name="T63" fmla="*/ 181 h 296"/>
                <a:gd name="T64" fmla="*/ 228 w 296"/>
                <a:gd name="T65" fmla="*/ 189 h 296"/>
                <a:gd name="T66" fmla="*/ 230 w 296"/>
                <a:gd name="T67" fmla="*/ 207 h 296"/>
                <a:gd name="T68" fmla="*/ 56 w 296"/>
                <a:gd name="T69" fmla="*/ 21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6" h="296">
                  <a:moveTo>
                    <a:pt x="148" y="0"/>
                  </a:moveTo>
                  <a:cubicBezTo>
                    <a:pt x="66" y="0"/>
                    <a:pt x="0" y="66"/>
                    <a:pt x="0" y="148"/>
                  </a:cubicBezTo>
                  <a:cubicBezTo>
                    <a:pt x="0" y="230"/>
                    <a:pt x="66" y="296"/>
                    <a:pt x="148" y="296"/>
                  </a:cubicBezTo>
                  <a:cubicBezTo>
                    <a:pt x="230" y="296"/>
                    <a:pt x="296" y="230"/>
                    <a:pt x="296" y="148"/>
                  </a:cubicBezTo>
                  <a:cubicBezTo>
                    <a:pt x="296" y="66"/>
                    <a:pt x="230" y="0"/>
                    <a:pt x="148" y="0"/>
                  </a:cubicBezTo>
                  <a:close/>
                  <a:moveTo>
                    <a:pt x="56" y="216"/>
                  </a:moveTo>
                  <a:cubicBezTo>
                    <a:pt x="58" y="210"/>
                    <a:pt x="59" y="206"/>
                    <a:pt x="59" y="206"/>
                  </a:cubicBezTo>
                  <a:cubicBezTo>
                    <a:pt x="59" y="206"/>
                    <a:pt x="58" y="201"/>
                    <a:pt x="59" y="197"/>
                  </a:cubicBezTo>
                  <a:cubicBezTo>
                    <a:pt x="59" y="193"/>
                    <a:pt x="61" y="188"/>
                    <a:pt x="61" y="188"/>
                  </a:cubicBezTo>
                  <a:cubicBezTo>
                    <a:pt x="62" y="186"/>
                    <a:pt x="62" y="184"/>
                    <a:pt x="62" y="183"/>
                  </a:cubicBezTo>
                  <a:cubicBezTo>
                    <a:pt x="63" y="181"/>
                    <a:pt x="63" y="181"/>
                    <a:pt x="64" y="178"/>
                  </a:cubicBezTo>
                  <a:cubicBezTo>
                    <a:pt x="66" y="176"/>
                    <a:pt x="67" y="177"/>
                    <a:pt x="67" y="177"/>
                  </a:cubicBezTo>
                  <a:cubicBezTo>
                    <a:pt x="67" y="177"/>
                    <a:pt x="68" y="175"/>
                    <a:pt x="70" y="174"/>
                  </a:cubicBezTo>
                  <a:cubicBezTo>
                    <a:pt x="71" y="173"/>
                    <a:pt x="78" y="169"/>
                    <a:pt x="82" y="167"/>
                  </a:cubicBezTo>
                  <a:cubicBezTo>
                    <a:pt x="86" y="166"/>
                    <a:pt x="93" y="162"/>
                    <a:pt x="98" y="161"/>
                  </a:cubicBezTo>
                  <a:cubicBezTo>
                    <a:pt x="102" y="158"/>
                    <a:pt x="110" y="155"/>
                    <a:pt x="110" y="155"/>
                  </a:cubicBezTo>
                  <a:cubicBezTo>
                    <a:pt x="110" y="155"/>
                    <a:pt x="110" y="155"/>
                    <a:pt x="111" y="154"/>
                  </a:cubicBezTo>
                  <a:cubicBezTo>
                    <a:pt x="113" y="153"/>
                    <a:pt x="116" y="151"/>
                    <a:pt x="118" y="148"/>
                  </a:cubicBezTo>
                  <a:cubicBezTo>
                    <a:pt x="121" y="146"/>
                    <a:pt x="122" y="144"/>
                    <a:pt x="124" y="142"/>
                  </a:cubicBezTo>
                  <a:cubicBezTo>
                    <a:pt x="126" y="140"/>
                    <a:pt x="131" y="140"/>
                    <a:pt x="131" y="140"/>
                  </a:cubicBezTo>
                  <a:cubicBezTo>
                    <a:pt x="131" y="140"/>
                    <a:pt x="131" y="140"/>
                    <a:pt x="132" y="140"/>
                  </a:cubicBezTo>
                  <a:cubicBezTo>
                    <a:pt x="133" y="140"/>
                    <a:pt x="133" y="139"/>
                    <a:pt x="134" y="137"/>
                  </a:cubicBezTo>
                  <a:cubicBezTo>
                    <a:pt x="134" y="136"/>
                    <a:pt x="132" y="133"/>
                    <a:pt x="130" y="129"/>
                  </a:cubicBezTo>
                  <a:cubicBezTo>
                    <a:pt x="130" y="125"/>
                    <a:pt x="130" y="119"/>
                    <a:pt x="129" y="118"/>
                  </a:cubicBezTo>
                  <a:cubicBezTo>
                    <a:pt x="129" y="117"/>
                    <a:pt x="128" y="117"/>
                    <a:pt x="127" y="117"/>
                  </a:cubicBezTo>
                  <a:cubicBezTo>
                    <a:pt x="126" y="118"/>
                    <a:pt x="124" y="117"/>
                    <a:pt x="123" y="114"/>
                  </a:cubicBezTo>
                  <a:cubicBezTo>
                    <a:pt x="122" y="110"/>
                    <a:pt x="122" y="100"/>
                    <a:pt x="122" y="98"/>
                  </a:cubicBezTo>
                  <a:cubicBezTo>
                    <a:pt x="122" y="95"/>
                    <a:pt x="122" y="93"/>
                    <a:pt x="124" y="92"/>
                  </a:cubicBezTo>
                  <a:cubicBezTo>
                    <a:pt x="125" y="92"/>
                    <a:pt x="126" y="94"/>
                    <a:pt x="127" y="95"/>
                  </a:cubicBezTo>
                  <a:cubicBezTo>
                    <a:pt x="128" y="95"/>
                    <a:pt x="127" y="95"/>
                    <a:pt x="128" y="95"/>
                  </a:cubicBezTo>
                  <a:cubicBezTo>
                    <a:pt x="128" y="94"/>
                    <a:pt x="127" y="94"/>
                    <a:pt x="126" y="93"/>
                  </a:cubicBezTo>
                  <a:cubicBezTo>
                    <a:pt x="126" y="92"/>
                    <a:pt x="126" y="92"/>
                    <a:pt x="126" y="89"/>
                  </a:cubicBezTo>
                  <a:cubicBezTo>
                    <a:pt x="128" y="86"/>
                    <a:pt x="128" y="85"/>
                    <a:pt x="128" y="84"/>
                  </a:cubicBezTo>
                  <a:cubicBezTo>
                    <a:pt x="128" y="82"/>
                    <a:pt x="128" y="80"/>
                    <a:pt x="128" y="77"/>
                  </a:cubicBezTo>
                  <a:cubicBezTo>
                    <a:pt x="129" y="73"/>
                    <a:pt x="131" y="68"/>
                    <a:pt x="132" y="65"/>
                  </a:cubicBezTo>
                  <a:cubicBezTo>
                    <a:pt x="134" y="63"/>
                    <a:pt x="135" y="63"/>
                    <a:pt x="135" y="62"/>
                  </a:cubicBezTo>
                  <a:cubicBezTo>
                    <a:pt x="136" y="61"/>
                    <a:pt x="138" y="59"/>
                    <a:pt x="139" y="59"/>
                  </a:cubicBezTo>
                  <a:cubicBezTo>
                    <a:pt x="140" y="58"/>
                    <a:pt x="140" y="58"/>
                    <a:pt x="142" y="57"/>
                  </a:cubicBezTo>
                  <a:cubicBezTo>
                    <a:pt x="143" y="55"/>
                    <a:pt x="147" y="54"/>
                    <a:pt x="149" y="53"/>
                  </a:cubicBezTo>
                  <a:cubicBezTo>
                    <a:pt x="153" y="53"/>
                    <a:pt x="155" y="52"/>
                    <a:pt x="157" y="52"/>
                  </a:cubicBezTo>
                  <a:cubicBezTo>
                    <a:pt x="158" y="52"/>
                    <a:pt x="160" y="53"/>
                    <a:pt x="165" y="54"/>
                  </a:cubicBezTo>
                  <a:cubicBezTo>
                    <a:pt x="169" y="54"/>
                    <a:pt x="173" y="58"/>
                    <a:pt x="174" y="58"/>
                  </a:cubicBezTo>
                  <a:cubicBezTo>
                    <a:pt x="174" y="59"/>
                    <a:pt x="174" y="59"/>
                    <a:pt x="176" y="60"/>
                  </a:cubicBezTo>
                  <a:cubicBezTo>
                    <a:pt x="177" y="61"/>
                    <a:pt x="177" y="61"/>
                    <a:pt x="178" y="62"/>
                  </a:cubicBezTo>
                  <a:cubicBezTo>
                    <a:pt x="179" y="63"/>
                    <a:pt x="181" y="65"/>
                    <a:pt x="183" y="65"/>
                  </a:cubicBezTo>
                  <a:cubicBezTo>
                    <a:pt x="184" y="66"/>
                    <a:pt x="184" y="67"/>
                    <a:pt x="185" y="69"/>
                  </a:cubicBezTo>
                  <a:cubicBezTo>
                    <a:pt x="186" y="69"/>
                    <a:pt x="188" y="73"/>
                    <a:pt x="188" y="74"/>
                  </a:cubicBezTo>
                  <a:cubicBezTo>
                    <a:pt x="188" y="76"/>
                    <a:pt x="189" y="86"/>
                    <a:pt x="188" y="88"/>
                  </a:cubicBezTo>
                  <a:cubicBezTo>
                    <a:pt x="188" y="91"/>
                    <a:pt x="187" y="97"/>
                    <a:pt x="187" y="99"/>
                  </a:cubicBezTo>
                  <a:cubicBezTo>
                    <a:pt x="186" y="100"/>
                    <a:pt x="188" y="99"/>
                    <a:pt x="188" y="100"/>
                  </a:cubicBezTo>
                  <a:cubicBezTo>
                    <a:pt x="188" y="100"/>
                    <a:pt x="188" y="102"/>
                    <a:pt x="187" y="105"/>
                  </a:cubicBezTo>
                  <a:cubicBezTo>
                    <a:pt x="186" y="109"/>
                    <a:pt x="185" y="112"/>
                    <a:pt x="185" y="113"/>
                  </a:cubicBezTo>
                  <a:cubicBezTo>
                    <a:pt x="185" y="114"/>
                    <a:pt x="184" y="116"/>
                    <a:pt x="184" y="117"/>
                  </a:cubicBezTo>
                  <a:cubicBezTo>
                    <a:pt x="184" y="117"/>
                    <a:pt x="184" y="118"/>
                    <a:pt x="184" y="120"/>
                  </a:cubicBezTo>
                  <a:cubicBezTo>
                    <a:pt x="183" y="121"/>
                    <a:pt x="182" y="121"/>
                    <a:pt x="182" y="121"/>
                  </a:cubicBezTo>
                  <a:cubicBezTo>
                    <a:pt x="182" y="121"/>
                    <a:pt x="180" y="130"/>
                    <a:pt x="179" y="134"/>
                  </a:cubicBezTo>
                  <a:cubicBezTo>
                    <a:pt x="177" y="139"/>
                    <a:pt x="173" y="143"/>
                    <a:pt x="172" y="144"/>
                  </a:cubicBezTo>
                  <a:cubicBezTo>
                    <a:pt x="171" y="146"/>
                    <a:pt x="173" y="147"/>
                    <a:pt x="173" y="147"/>
                  </a:cubicBezTo>
                  <a:cubicBezTo>
                    <a:pt x="173" y="147"/>
                    <a:pt x="174" y="150"/>
                    <a:pt x="176" y="152"/>
                  </a:cubicBezTo>
                  <a:cubicBezTo>
                    <a:pt x="177" y="154"/>
                    <a:pt x="179" y="155"/>
                    <a:pt x="181" y="157"/>
                  </a:cubicBezTo>
                  <a:cubicBezTo>
                    <a:pt x="184" y="158"/>
                    <a:pt x="185" y="160"/>
                    <a:pt x="185" y="160"/>
                  </a:cubicBezTo>
                  <a:cubicBezTo>
                    <a:pt x="185" y="160"/>
                    <a:pt x="192" y="163"/>
                    <a:pt x="197" y="166"/>
                  </a:cubicBezTo>
                  <a:cubicBezTo>
                    <a:pt x="201" y="168"/>
                    <a:pt x="212" y="174"/>
                    <a:pt x="216" y="176"/>
                  </a:cubicBezTo>
                  <a:cubicBezTo>
                    <a:pt x="219" y="178"/>
                    <a:pt x="222" y="181"/>
                    <a:pt x="223" y="181"/>
                  </a:cubicBezTo>
                  <a:cubicBezTo>
                    <a:pt x="224" y="182"/>
                    <a:pt x="224" y="181"/>
                    <a:pt x="225" y="182"/>
                  </a:cubicBezTo>
                  <a:cubicBezTo>
                    <a:pt x="227" y="183"/>
                    <a:pt x="228" y="185"/>
                    <a:pt x="228" y="189"/>
                  </a:cubicBezTo>
                  <a:cubicBezTo>
                    <a:pt x="229" y="192"/>
                    <a:pt x="230" y="203"/>
                    <a:pt x="229" y="205"/>
                  </a:cubicBezTo>
                  <a:cubicBezTo>
                    <a:pt x="229" y="207"/>
                    <a:pt x="230" y="207"/>
                    <a:pt x="230" y="207"/>
                  </a:cubicBezTo>
                  <a:cubicBezTo>
                    <a:pt x="231" y="208"/>
                    <a:pt x="231" y="212"/>
                    <a:pt x="232" y="216"/>
                  </a:cubicBezTo>
                  <a:cubicBezTo>
                    <a:pt x="232" y="216"/>
                    <a:pt x="232" y="216"/>
                    <a:pt x="56" y="216"/>
                  </a:cubicBezTo>
                  <a:close/>
                </a:path>
              </a:pathLst>
            </a:custGeom>
            <a:grp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187" name="Freeform 7"/>
            <p:cNvSpPr>
              <a:spLocks noEditPoints="1"/>
            </p:cNvSpPr>
            <p:nvPr/>
          </p:nvSpPr>
          <p:spPr bwMode="auto">
            <a:xfrm>
              <a:off x="6748802" y="4402043"/>
              <a:ext cx="571327" cy="571327"/>
            </a:xfrm>
            <a:custGeom>
              <a:avLst/>
              <a:gdLst>
                <a:gd name="T0" fmla="*/ 0 w 332"/>
                <a:gd name="T1" fmla="*/ 167 h 332"/>
                <a:gd name="T2" fmla="*/ 332 w 332"/>
                <a:gd name="T3" fmla="*/ 167 h 332"/>
                <a:gd name="T4" fmla="*/ 48 w 332"/>
                <a:gd name="T5" fmla="*/ 247 h 332"/>
                <a:gd name="T6" fmla="*/ 49 w 332"/>
                <a:gd name="T7" fmla="*/ 238 h 332"/>
                <a:gd name="T8" fmla="*/ 50 w 332"/>
                <a:gd name="T9" fmla="*/ 223 h 332"/>
                <a:gd name="T10" fmla="*/ 55 w 332"/>
                <a:gd name="T11" fmla="*/ 213 h 332"/>
                <a:gd name="T12" fmla="*/ 62 w 332"/>
                <a:gd name="T13" fmla="*/ 208 h 332"/>
                <a:gd name="T14" fmla="*/ 73 w 332"/>
                <a:gd name="T15" fmla="*/ 203 h 332"/>
                <a:gd name="T16" fmla="*/ 90 w 332"/>
                <a:gd name="T17" fmla="*/ 193 h 332"/>
                <a:gd name="T18" fmla="*/ 105 w 332"/>
                <a:gd name="T19" fmla="*/ 185 h 332"/>
                <a:gd name="T20" fmla="*/ 119 w 332"/>
                <a:gd name="T21" fmla="*/ 178 h 332"/>
                <a:gd name="T22" fmla="*/ 125 w 332"/>
                <a:gd name="T23" fmla="*/ 172 h 332"/>
                <a:gd name="T24" fmla="*/ 129 w 332"/>
                <a:gd name="T25" fmla="*/ 167 h 332"/>
                <a:gd name="T26" fmla="*/ 132 w 332"/>
                <a:gd name="T27" fmla="*/ 161 h 332"/>
                <a:gd name="T28" fmla="*/ 126 w 332"/>
                <a:gd name="T29" fmla="*/ 136 h 332"/>
                <a:gd name="T30" fmla="*/ 123 w 332"/>
                <a:gd name="T31" fmla="*/ 134 h 332"/>
                <a:gd name="T32" fmla="*/ 124 w 332"/>
                <a:gd name="T33" fmla="*/ 125 h 332"/>
                <a:gd name="T34" fmla="*/ 125 w 332"/>
                <a:gd name="T35" fmla="*/ 115 h 332"/>
                <a:gd name="T36" fmla="*/ 128 w 332"/>
                <a:gd name="T37" fmla="*/ 104 h 332"/>
                <a:gd name="T38" fmla="*/ 129 w 332"/>
                <a:gd name="T39" fmla="*/ 98 h 332"/>
                <a:gd name="T40" fmla="*/ 129 w 332"/>
                <a:gd name="T41" fmla="*/ 90 h 332"/>
                <a:gd name="T42" fmla="*/ 130 w 332"/>
                <a:gd name="T43" fmla="*/ 82 h 332"/>
                <a:gd name="T44" fmla="*/ 135 w 332"/>
                <a:gd name="T45" fmla="*/ 74 h 332"/>
                <a:gd name="T46" fmla="*/ 138 w 332"/>
                <a:gd name="T47" fmla="*/ 68 h 332"/>
                <a:gd name="T48" fmla="*/ 143 w 332"/>
                <a:gd name="T49" fmla="*/ 65 h 332"/>
                <a:gd name="T50" fmla="*/ 146 w 332"/>
                <a:gd name="T51" fmla="*/ 62 h 332"/>
                <a:gd name="T52" fmla="*/ 153 w 332"/>
                <a:gd name="T53" fmla="*/ 57 h 332"/>
                <a:gd name="T54" fmla="*/ 161 w 332"/>
                <a:gd name="T55" fmla="*/ 56 h 332"/>
                <a:gd name="T56" fmla="*/ 168 w 332"/>
                <a:gd name="T57" fmla="*/ 55 h 332"/>
                <a:gd name="T58" fmla="*/ 173 w 332"/>
                <a:gd name="T59" fmla="*/ 56 h 332"/>
                <a:gd name="T60" fmla="*/ 178 w 332"/>
                <a:gd name="T61" fmla="*/ 57 h 332"/>
                <a:gd name="T62" fmla="*/ 184 w 332"/>
                <a:gd name="T63" fmla="*/ 59 h 332"/>
                <a:gd name="T64" fmla="*/ 186 w 332"/>
                <a:gd name="T65" fmla="*/ 64 h 332"/>
                <a:gd name="T66" fmla="*/ 190 w 332"/>
                <a:gd name="T67" fmla="*/ 66 h 332"/>
                <a:gd name="T68" fmla="*/ 194 w 332"/>
                <a:gd name="T69" fmla="*/ 68 h 332"/>
                <a:gd name="T70" fmla="*/ 197 w 332"/>
                <a:gd name="T71" fmla="*/ 74 h 332"/>
                <a:gd name="T72" fmla="*/ 199 w 332"/>
                <a:gd name="T73" fmla="*/ 80 h 332"/>
                <a:gd name="T74" fmla="*/ 202 w 332"/>
                <a:gd name="T75" fmla="*/ 99 h 332"/>
                <a:gd name="T76" fmla="*/ 199 w 332"/>
                <a:gd name="T77" fmla="*/ 111 h 332"/>
                <a:gd name="T78" fmla="*/ 203 w 332"/>
                <a:gd name="T79" fmla="*/ 115 h 332"/>
                <a:gd name="T80" fmla="*/ 203 w 332"/>
                <a:gd name="T81" fmla="*/ 125 h 332"/>
                <a:gd name="T82" fmla="*/ 203 w 332"/>
                <a:gd name="T83" fmla="*/ 134 h 332"/>
                <a:gd name="T84" fmla="*/ 197 w 332"/>
                <a:gd name="T85" fmla="*/ 141 h 332"/>
                <a:gd name="T86" fmla="*/ 194 w 332"/>
                <a:gd name="T87" fmla="*/ 158 h 332"/>
                <a:gd name="T88" fmla="*/ 199 w 332"/>
                <a:gd name="T89" fmla="*/ 164 h 332"/>
                <a:gd name="T90" fmla="*/ 215 w 332"/>
                <a:gd name="T91" fmla="*/ 171 h 332"/>
                <a:gd name="T92" fmla="*/ 237 w 332"/>
                <a:gd name="T93" fmla="*/ 174 h 332"/>
                <a:gd name="T94" fmla="*/ 249 w 332"/>
                <a:gd name="T95" fmla="*/ 178 h 332"/>
                <a:gd name="T96" fmla="*/ 267 w 332"/>
                <a:gd name="T97" fmla="*/ 182 h 332"/>
                <a:gd name="T98" fmla="*/ 276 w 332"/>
                <a:gd name="T99" fmla="*/ 185 h 332"/>
                <a:gd name="T100" fmla="*/ 283 w 332"/>
                <a:gd name="T101" fmla="*/ 196 h 332"/>
                <a:gd name="T102" fmla="*/ 284 w 332"/>
                <a:gd name="T103" fmla="*/ 24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2" h="332">
                  <a:moveTo>
                    <a:pt x="166" y="0"/>
                  </a:moveTo>
                  <a:cubicBezTo>
                    <a:pt x="74" y="0"/>
                    <a:pt x="0" y="74"/>
                    <a:pt x="0" y="167"/>
                  </a:cubicBezTo>
                  <a:cubicBezTo>
                    <a:pt x="0" y="258"/>
                    <a:pt x="74" y="332"/>
                    <a:pt x="166" y="332"/>
                  </a:cubicBezTo>
                  <a:cubicBezTo>
                    <a:pt x="257" y="332"/>
                    <a:pt x="332" y="258"/>
                    <a:pt x="332" y="167"/>
                  </a:cubicBezTo>
                  <a:cubicBezTo>
                    <a:pt x="332" y="74"/>
                    <a:pt x="257" y="0"/>
                    <a:pt x="166" y="0"/>
                  </a:cubicBezTo>
                  <a:close/>
                  <a:moveTo>
                    <a:pt x="48" y="247"/>
                  </a:moveTo>
                  <a:cubicBezTo>
                    <a:pt x="49" y="244"/>
                    <a:pt x="49" y="243"/>
                    <a:pt x="49" y="243"/>
                  </a:cubicBezTo>
                  <a:cubicBezTo>
                    <a:pt x="49" y="243"/>
                    <a:pt x="50" y="240"/>
                    <a:pt x="49" y="238"/>
                  </a:cubicBezTo>
                  <a:cubicBezTo>
                    <a:pt x="49" y="237"/>
                    <a:pt x="50" y="230"/>
                    <a:pt x="50" y="227"/>
                  </a:cubicBezTo>
                  <a:cubicBezTo>
                    <a:pt x="50" y="226"/>
                    <a:pt x="50" y="223"/>
                    <a:pt x="50" y="223"/>
                  </a:cubicBezTo>
                  <a:cubicBezTo>
                    <a:pt x="50" y="222"/>
                    <a:pt x="50" y="220"/>
                    <a:pt x="51" y="216"/>
                  </a:cubicBezTo>
                  <a:cubicBezTo>
                    <a:pt x="51" y="213"/>
                    <a:pt x="54" y="213"/>
                    <a:pt x="55" y="213"/>
                  </a:cubicBezTo>
                  <a:cubicBezTo>
                    <a:pt x="56" y="212"/>
                    <a:pt x="56" y="212"/>
                    <a:pt x="57" y="212"/>
                  </a:cubicBezTo>
                  <a:cubicBezTo>
                    <a:pt x="57" y="211"/>
                    <a:pt x="58" y="209"/>
                    <a:pt x="62" y="208"/>
                  </a:cubicBezTo>
                  <a:cubicBezTo>
                    <a:pt x="64" y="207"/>
                    <a:pt x="68" y="205"/>
                    <a:pt x="70" y="205"/>
                  </a:cubicBezTo>
                  <a:cubicBezTo>
                    <a:pt x="71" y="204"/>
                    <a:pt x="73" y="204"/>
                    <a:pt x="73" y="203"/>
                  </a:cubicBezTo>
                  <a:cubicBezTo>
                    <a:pt x="74" y="202"/>
                    <a:pt x="77" y="200"/>
                    <a:pt x="80" y="198"/>
                  </a:cubicBezTo>
                  <a:cubicBezTo>
                    <a:pt x="83" y="196"/>
                    <a:pt x="86" y="195"/>
                    <a:pt x="90" y="193"/>
                  </a:cubicBezTo>
                  <a:cubicBezTo>
                    <a:pt x="93" y="191"/>
                    <a:pt x="94" y="190"/>
                    <a:pt x="97" y="188"/>
                  </a:cubicBezTo>
                  <a:cubicBezTo>
                    <a:pt x="99" y="186"/>
                    <a:pt x="103" y="185"/>
                    <a:pt x="105" y="185"/>
                  </a:cubicBezTo>
                  <a:cubicBezTo>
                    <a:pt x="106" y="183"/>
                    <a:pt x="111" y="181"/>
                    <a:pt x="112" y="180"/>
                  </a:cubicBezTo>
                  <a:cubicBezTo>
                    <a:pt x="114" y="180"/>
                    <a:pt x="118" y="178"/>
                    <a:pt x="119" y="178"/>
                  </a:cubicBezTo>
                  <a:cubicBezTo>
                    <a:pt x="120" y="178"/>
                    <a:pt x="121" y="177"/>
                    <a:pt x="121" y="176"/>
                  </a:cubicBezTo>
                  <a:cubicBezTo>
                    <a:pt x="123" y="176"/>
                    <a:pt x="125" y="173"/>
                    <a:pt x="125" y="172"/>
                  </a:cubicBezTo>
                  <a:cubicBezTo>
                    <a:pt x="126" y="171"/>
                    <a:pt x="127" y="170"/>
                    <a:pt x="127" y="170"/>
                  </a:cubicBezTo>
                  <a:cubicBezTo>
                    <a:pt x="128" y="169"/>
                    <a:pt x="129" y="167"/>
                    <a:pt x="129" y="167"/>
                  </a:cubicBezTo>
                  <a:cubicBezTo>
                    <a:pt x="129" y="167"/>
                    <a:pt x="130" y="164"/>
                    <a:pt x="132" y="163"/>
                  </a:cubicBezTo>
                  <a:cubicBezTo>
                    <a:pt x="133" y="162"/>
                    <a:pt x="132" y="162"/>
                    <a:pt x="132" y="161"/>
                  </a:cubicBezTo>
                  <a:cubicBezTo>
                    <a:pt x="130" y="160"/>
                    <a:pt x="128" y="154"/>
                    <a:pt x="127" y="150"/>
                  </a:cubicBezTo>
                  <a:cubicBezTo>
                    <a:pt x="126" y="146"/>
                    <a:pt x="126" y="137"/>
                    <a:pt x="126" y="136"/>
                  </a:cubicBezTo>
                  <a:cubicBezTo>
                    <a:pt x="126" y="135"/>
                    <a:pt x="126" y="135"/>
                    <a:pt x="125" y="135"/>
                  </a:cubicBezTo>
                  <a:cubicBezTo>
                    <a:pt x="124" y="135"/>
                    <a:pt x="123" y="135"/>
                    <a:pt x="123" y="134"/>
                  </a:cubicBezTo>
                  <a:cubicBezTo>
                    <a:pt x="121" y="132"/>
                    <a:pt x="123" y="130"/>
                    <a:pt x="123" y="128"/>
                  </a:cubicBezTo>
                  <a:cubicBezTo>
                    <a:pt x="124" y="127"/>
                    <a:pt x="124" y="125"/>
                    <a:pt x="124" y="125"/>
                  </a:cubicBezTo>
                  <a:cubicBezTo>
                    <a:pt x="124" y="124"/>
                    <a:pt x="124" y="121"/>
                    <a:pt x="124" y="120"/>
                  </a:cubicBezTo>
                  <a:cubicBezTo>
                    <a:pt x="125" y="118"/>
                    <a:pt x="125" y="117"/>
                    <a:pt x="125" y="115"/>
                  </a:cubicBezTo>
                  <a:cubicBezTo>
                    <a:pt x="126" y="112"/>
                    <a:pt x="125" y="108"/>
                    <a:pt x="126" y="106"/>
                  </a:cubicBezTo>
                  <a:cubicBezTo>
                    <a:pt x="126" y="103"/>
                    <a:pt x="127" y="103"/>
                    <a:pt x="128" y="104"/>
                  </a:cubicBezTo>
                  <a:cubicBezTo>
                    <a:pt x="128" y="104"/>
                    <a:pt x="129" y="104"/>
                    <a:pt x="129" y="102"/>
                  </a:cubicBezTo>
                  <a:cubicBezTo>
                    <a:pt x="129" y="101"/>
                    <a:pt x="129" y="99"/>
                    <a:pt x="129" y="98"/>
                  </a:cubicBezTo>
                  <a:cubicBezTo>
                    <a:pt x="129" y="97"/>
                    <a:pt x="129" y="93"/>
                    <a:pt x="129" y="91"/>
                  </a:cubicBezTo>
                  <a:cubicBezTo>
                    <a:pt x="129" y="90"/>
                    <a:pt x="129" y="90"/>
                    <a:pt x="129" y="90"/>
                  </a:cubicBezTo>
                  <a:cubicBezTo>
                    <a:pt x="130" y="89"/>
                    <a:pt x="130" y="88"/>
                    <a:pt x="130" y="86"/>
                  </a:cubicBezTo>
                  <a:cubicBezTo>
                    <a:pt x="129" y="85"/>
                    <a:pt x="130" y="82"/>
                    <a:pt x="130" y="82"/>
                  </a:cubicBezTo>
                  <a:cubicBezTo>
                    <a:pt x="132" y="81"/>
                    <a:pt x="133" y="80"/>
                    <a:pt x="133" y="77"/>
                  </a:cubicBezTo>
                  <a:cubicBezTo>
                    <a:pt x="134" y="75"/>
                    <a:pt x="134" y="75"/>
                    <a:pt x="135" y="74"/>
                  </a:cubicBezTo>
                  <a:cubicBezTo>
                    <a:pt x="135" y="73"/>
                    <a:pt x="137" y="72"/>
                    <a:pt x="137" y="71"/>
                  </a:cubicBezTo>
                  <a:cubicBezTo>
                    <a:pt x="137" y="69"/>
                    <a:pt x="137" y="69"/>
                    <a:pt x="138" y="68"/>
                  </a:cubicBezTo>
                  <a:cubicBezTo>
                    <a:pt x="139" y="67"/>
                    <a:pt x="139" y="67"/>
                    <a:pt x="139" y="66"/>
                  </a:cubicBezTo>
                  <a:cubicBezTo>
                    <a:pt x="139" y="66"/>
                    <a:pt x="141" y="66"/>
                    <a:pt x="143" y="65"/>
                  </a:cubicBezTo>
                  <a:cubicBezTo>
                    <a:pt x="144" y="63"/>
                    <a:pt x="144" y="64"/>
                    <a:pt x="144" y="63"/>
                  </a:cubicBezTo>
                  <a:cubicBezTo>
                    <a:pt x="145" y="62"/>
                    <a:pt x="146" y="62"/>
                    <a:pt x="146" y="62"/>
                  </a:cubicBezTo>
                  <a:cubicBezTo>
                    <a:pt x="146" y="62"/>
                    <a:pt x="149" y="59"/>
                    <a:pt x="150" y="59"/>
                  </a:cubicBezTo>
                  <a:cubicBezTo>
                    <a:pt x="151" y="58"/>
                    <a:pt x="152" y="58"/>
                    <a:pt x="153" y="57"/>
                  </a:cubicBezTo>
                  <a:cubicBezTo>
                    <a:pt x="154" y="57"/>
                    <a:pt x="155" y="57"/>
                    <a:pt x="156" y="57"/>
                  </a:cubicBezTo>
                  <a:cubicBezTo>
                    <a:pt x="159" y="57"/>
                    <a:pt x="160" y="56"/>
                    <a:pt x="161" y="56"/>
                  </a:cubicBezTo>
                  <a:cubicBezTo>
                    <a:pt x="162" y="55"/>
                    <a:pt x="164" y="55"/>
                    <a:pt x="164" y="55"/>
                  </a:cubicBezTo>
                  <a:cubicBezTo>
                    <a:pt x="165" y="56"/>
                    <a:pt x="167" y="56"/>
                    <a:pt x="168" y="55"/>
                  </a:cubicBezTo>
                  <a:cubicBezTo>
                    <a:pt x="169" y="55"/>
                    <a:pt x="169" y="55"/>
                    <a:pt x="170" y="55"/>
                  </a:cubicBezTo>
                  <a:cubicBezTo>
                    <a:pt x="171" y="55"/>
                    <a:pt x="172" y="56"/>
                    <a:pt x="173" y="56"/>
                  </a:cubicBezTo>
                  <a:cubicBezTo>
                    <a:pt x="173" y="56"/>
                    <a:pt x="174" y="56"/>
                    <a:pt x="176" y="56"/>
                  </a:cubicBezTo>
                  <a:cubicBezTo>
                    <a:pt x="177" y="57"/>
                    <a:pt x="177" y="57"/>
                    <a:pt x="178" y="57"/>
                  </a:cubicBezTo>
                  <a:cubicBezTo>
                    <a:pt x="179" y="57"/>
                    <a:pt x="180" y="57"/>
                    <a:pt x="181" y="58"/>
                  </a:cubicBezTo>
                  <a:cubicBezTo>
                    <a:pt x="182" y="58"/>
                    <a:pt x="182" y="59"/>
                    <a:pt x="184" y="59"/>
                  </a:cubicBezTo>
                  <a:cubicBezTo>
                    <a:pt x="185" y="60"/>
                    <a:pt x="185" y="63"/>
                    <a:pt x="185" y="63"/>
                  </a:cubicBezTo>
                  <a:cubicBezTo>
                    <a:pt x="185" y="64"/>
                    <a:pt x="186" y="64"/>
                    <a:pt x="186" y="64"/>
                  </a:cubicBezTo>
                  <a:cubicBezTo>
                    <a:pt x="187" y="65"/>
                    <a:pt x="188" y="64"/>
                    <a:pt x="188" y="64"/>
                  </a:cubicBezTo>
                  <a:cubicBezTo>
                    <a:pt x="189" y="64"/>
                    <a:pt x="190" y="65"/>
                    <a:pt x="190" y="66"/>
                  </a:cubicBezTo>
                  <a:cubicBezTo>
                    <a:pt x="191" y="66"/>
                    <a:pt x="193" y="67"/>
                    <a:pt x="193" y="68"/>
                  </a:cubicBezTo>
                  <a:cubicBezTo>
                    <a:pt x="194" y="68"/>
                    <a:pt x="194" y="68"/>
                    <a:pt x="194" y="68"/>
                  </a:cubicBezTo>
                  <a:cubicBezTo>
                    <a:pt x="194" y="69"/>
                    <a:pt x="195" y="69"/>
                    <a:pt x="195" y="71"/>
                  </a:cubicBezTo>
                  <a:cubicBezTo>
                    <a:pt x="196" y="72"/>
                    <a:pt x="196" y="73"/>
                    <a:pt x="197" y="74"/>
                  </a:cubicBezTo>
                  <a:cubicBezTo>
                    <a:pt x="197" y="74"/>
                    <a:pt x="198" y="75"/>
                    <a:pt x="198" y="76"/>
                  </a:cubicBezTo>
                  <a:cubicBezTo>
                    <a:pt x="198" y="77"/>
                    <a:pt x="199" y="79"/>
                    <a:pt x="199" y="80"/>
                  </a:cubicBezTo>
                  <a:cubicBezTo>
                    <a:pt x="200" y="82"/>
                    <a:pt x="200" y="86"/>
                    <a:pt x="200" y="89"/>
                  </a:cubicBezTo>
                  <a:cubicBezTo>
                    <a:pt x="202" y="90"/>
                    <a:pt x="202" y="92"/>
                    <a:pt x="202" y="99"/>
                  </a:cubicBezTo>
                  <a:cubicBezTo>
                    <a:pt x="200" y="106"/>
                    <a:pt x="199" y="109"/>
                    <a:pt x="199" y="110"/>
                  </a:cubicBezTo>
                  <a:cubicBezTo>
                    <a:pt x="198" y="112"/>
                    <a:pt x="199" y="111"/>
                    <a:pt x="199" y="111"/>
                  </a:cubicBezTo>
                  <a:cubicBezTo>
                    <a:pt x="200" y="111"/>
                    <a:pt x="200" y="110"/>
                    <a:pt x="202" y="110"/>
                  </a:cubicBezTo>
                  <a:cubicBezTo>
                    <a:pt x="203" y="111"/>
                    <a:pt x="203" y="114"/>
                    <a:pt x="203" y="115"/>
                  </a:cubicBezTo>
                  <a:cubicBezTo>
                    <a:pt x="203" y="116"/>
                    <a:pt x="203" y="117"/>
                    <a:pt x="203" y="120"/>
                  </a:cubicBezTo>
                  <a:cubicBezTo>
                    <a:pt x="203" y="124"/>
                    <a:pt x="203" y="124"/>
                    <a:pt x="203" y="125"/>
                  </a:cubicBezTo>
                  <a:cubicBezTo>
                    <a:pt x="204" y="127"/>
                    <a:pt x="203" y="128"/>
                    <a:pt x="203" y="129"/>
                  </a:cubicBezTo>
                  <a:cubicBezTo>
                    <a:pt x="203" y="129"/>
                    <a:pt x="203" y="133"/>
                    <a:pt x="203" y="134"/>
                  </a:cubicBezTo>
                  <a:cubicBezTo>
                    <a:pt x="203" y="135"/>
                    <a:pt x="202" y="138"/>
                    <a:pt x="202" y="139"/>
                  </a:cubicBezTo>
                  <a:cubicBezTo>
                    <a:pt x="200" y="141"/>
                    <a:pt x="197" y="141"/>
                    <a:pt x="197" y="141"/>
                  </a:cubicBezTo>
                  <a:cubicBezTo>
                    <a:pt x="196" y="139"/>
                    <a:pt x="196" y="141"/>
                    <a:pt x="196" y="144"/>
                  </a:cubicBezTo>
                  <a:cubicBezTo>
                    <a:pt x="196" y="147"/>
                    <a:pt x="194" y="156"/>
                    <a:pt x="194" y="158"/>
                  </a:cubicBezTo>
                  <a:cubicBezTo>
                    <a:pt x="194" y="159"/>
                    <a:pt x="194" y="159"/>
                    <a:pt x="196" y="160"/>
                  </a:cubicBezTo>
                  <a:cubicBezTo>
                    <a:pt x="197" y="162"/>
                    <a:pt x="199" y="164"/>
                    <a:pt x="199" y="164"/>
                  </a:cubicBezTo>
                  <a:cubicBezTo>
                    <a:pt x="200" y="165"/>
                    <a:pt x="203" y="167"/>
                    <a:pt x="205" y="168"/>
                  </a:cubicBezTo>
                  <a:cubicBezTo>
                    <a:pt x="206" y="168"/>
                    <a:pt x="212" y="170"/>
                    <a:pt x="215" y="171"/>
                  </a:cubicBezTo>
                  <a:cubicBezTo>
                    <a:pt x="218" y="172"/>
                    <a:pt x="221" y="172"/>
                    <a:pt x="224" y="172"/>
                  </a:cubicBezTo>
                  <a:cubicBezTo>
                    <a:pt x="226" y="173"/>
                    <a:pt x="234" y="174"/>
                    <a:pt x="237" y="174"/>
                  </a:cubicBezTo>
                  <a:cubicBezTo>
                    <a:pt x="238" y="176"/>
                    <a:pt x="242" y="177"/>
                    <a:pt x="243" y="177"/>
                  </a:cubicBezTo>
                  <a:cubicBezTo>
                    <a:pt x="244" y="178"/>
                    <a:pt x="248" y="178"/>
                    <a:pt x="249" y="178"/>
                  </a:cubicBezTo>
                  <a:cubicBezTo>
                    <a:pt x="251" y="178"/>
                    <a:pt x="256" y="179"/>
                    <a:pt x="257" y="180"/>
                  </a:cubicBezTo>
                  <a:cubicBezTo>
                    <a:pt x="259" y="180"/>
                    <a:pt x="263" y="181"/>
                    <a:pt x="267" y="182"/>
                  </a:cubicBezTo>
                  <a:cubicBezTo>
                    <a:pt x="272" y="183"/>
                    <a:pt x="274" y="183"/>
                    <a:pt x="274" y="185"/>
                  </a:cubicBezTo>
                  <a:cubicBezTo>
                    <a:pt x="275" y="185"/>
                    <a:pt x="275" y="185"/>
                    <a:pt x="276" y="185"/>
                  </a:cubicBezTo>
                  <a:cubicBezTo>
                    <a:pt x="278" y="185"/>
                    <a:pt x="279" y="186"/>
                    <a:pt x="279" y="187"/>
                  </a:cubicBezTo>
                  <a:cubicBezTo>
                    <a:pt x="281" y="189"/>
                    <a:pt x="283" y="196"/>
                    <a:pt x="283" y="196"/>
                  </a:cubicBezTo>
                  <a:cubicBezTo>
                    <a:pt x="283" y="196"/>
                    <a:pt x="284" y="198"/>
                    <a:pt x="284" y="199"/>
                  </a:cubicBezTo>
                  <a:cubicBezTo>
                    <a:pt x="284" y="247"/>
                    <a:pt x="284" y="247"/>
                    <a:pt x="284" y="247"/>
                  </a:cubicBezTo>
                  <a:cubicBezTo>
                    <a:pt x="284" y="247"/>
                    <a:pt x="284" y="247"/>
                    <a:pt x="48" y="247"/>
                  </a:cubicBezTo>
                  <a:close/>
                </a:path>
              </a:pathLst>
            </a:custGeom>
            <a:grp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195" name="Freeform 16"/>
            <p:cNvSpPr>
              <a:spLocks noEditPoints="1"/>
            </p:cNvSpPr>
            <p:nvPr/>
          </p:nvSpPr>
          <p:spPr bwMode="auto">
            <a:xfrm>
              <a:off x="5100907" y="4402043"/>
              <a:ext cx="574395" cy="566563"/>
            </a:xfrm>
            <a:custGeom>
              <a:avLst/>
              <a:gdLst>
                <a:gd name="T0" fmla="*/ 150 w 300"/>
                <a:gd name="T1" fmla="*/ 0 h 296"/>
                <a:gd name="T2" fmla="*/ 0 w 300"/>
                <a:gd name="T3" fmla="*/ 148 h 296"/>
                <a:gd name="T4" fmla="*/ 150 w 300"/>
                <a:gd name="T5" fmla="*/ 296 h 296"/>
                <a:gd name="T6" fmla="*/ 300 w 300"/>
                <a:gd name="T7" fmla="*/ 148 h 296"/>
                <a:gd name="T8" fmla="*/ 150 w 300"/>
                <a:gd name="T9" fmla="*/ 0 h 296"/>
                <a:gd name="T10" fmla="*/ 79 w 300"/>
                <a:gd name="T11" fmla="*/ 217 h 296"/>
                <a:gd name="T12" fmla="*/ 79 w 300"/>
                <a:gd name="T13" fmla="*/ 213 h 296"/>
                <a:gd name="T14" fmla="*/ 82 w 300"/>
                <a:gd name="T15" fmla="*/ 199 h 296"/>
                <a:gd name="T16" fmla="*/ 82 w 300"/>
                <a:gd name="T17" fmla="*/ 190 h 296"/>
                <a:gd name="T18" fmla="*/ 91 w 300"/>
                <a:gd name="T19" fmla="*/ 175 h 296"/>
                <a:gd name="T20" fmla="*/ 117 w 300"/>
                <a:gd name="T21" fmla="*/ 172 h 296"/>
                <a:gd name="T22" fmla="*/ 112 w 300"/>
                <a:gd name="T23" fmla="*/ 165 h 296"/>
                <a:gd name="T24" fmla="*/ 111 w 300"/>
                <a:gd name="T25" fmla="*/ 156 h 296"/>
                <a:gd name="T26" fmla="*/ 106 w 300"/>
                <a:gd name="T27" fmla="*/ 160 h 296"/>
                <a:gd name="T28" fmla="*/ 121 w 300"/>
                <a:gd name="T29" fmla="*/ 88 h 296"/>
                <a:gd name="T30" fmla="*/ 141 w 300"/>
                <a:gd name="T31" fmla="*/ 74 h 296"/>
                <a:gd name="T32" fmla="*/ 145 w 300"/>
                <a:gd name="T33" fmla="*/ 69 h 296"/>
                <a:gd name="T34" fmla="*/ 185 w 300"/>
                <a:gd name="T35" fmla="*/ 98 h 296"/>
                <a:gd name="T36" fmla="*/ 189 w 300"/>
                <a:gd name="T37" fmla="*/ 120 h 296"/>
                <a:gd name="T38" fmla="*/ 194 w 300"/>
                <a:gd name="T39" fmla="*/ 141 h 296"/>
                <a:gd name="T40" fmla="*/ 194 w 300"/>
                <a:gd name="T41" fmla="*/ 144 h 296"/>
                <a:gd name="T42" fmla="*/ 197 w 300"/>
                <a:gd name="T43" fmla="*/ 153 h 296"/>
                <a:gd name="T44" fmla="*/ 197 w 300"/>
                <a:gd name="T45" fmla="*/ 156 h 296"/>
                <a:gd name="T46" fmla="*/ 196 w 300"/>
                <a:gd name="T47" fmla="*/ 154 h 296"/>
                <a:gd name="T48" fmla="*/ 197 w 300"/>
                <a:gd name="T49" fmla="*/ 164 h 296"/>
                <a:gd name="T50" fmla="*/ 196 w 300"/>
                <a:gd name="T51" fmla="*/ 168 h 296"/>
                <a:gd name="T52" fmla="*/ 195 w 300"/>
                <a:gd name="T53" fmla="*/ 166 h 296"/>
                <a:gd name="T54" fmla="*/ 194 w 300"/>
                <a:gd name="T55" fmla="*/ 170 h 296"/>
                <a:gd name="T56" fmla="*/ 184 w 300"/>
                <a:gd name="T57" fmla="*/ 175 h 296"/>
                <a:gd name="T58" fmla="*/ 179 w 300"/>
                <a:gd name="T59" fmla="*/ 169 h 296"/>
                <a:gd name="T60" fmla="*/ 175 w 300"/>
                <a:gd name="T61" fmla="*/ 170 h 296"/>
                <a:gd name="T62" fmla="*/ 181 w 300"/>
                <a:gd name="T63" fmla="*/ 176 h 296"/>
                <a:gd name="T64" fmla="*/ 187 w 300"/>
                <a:gd name="T65" fmla="*/ 177 h 296"/>
                <a:gd name="T66" fmla="*/ 191 w 300"/>
                <a:gd name="T67" fmla="*/ 179 h 296"/>
                <a:gd name="T68" fmla="*/ 208 w 300"/>
                <a:gd name="T69" fmla="*/ 182 h 296"/>
                <a:gd name="T70" fmla="*/ 213 w 300"/>
                <a:gd name="T71" fmla="*/ 185 h 296"/>
                <a:gd name="T72" fmla="*/ 217 w 300"/>
                <a:gd name="T73" fmla="*/ 208 h 296"/>
                <a:gd name="T74" fmla="*/ 218 w 300"/>
                <a:gd name="T75" fmla="*/ 217 h 296"/>
                <a:gd name="T76" fmla="*/ 79 w 300"/>
                <a:gd name="T77" fmla="*/ 21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0" h="296">
                  <a:moveTo>
                    <a:pt x="150" y="0"/>
                  </a:moveTo>
                  <a:cubicBezTo>
                    <a:pt x="67" y="0"/>
                    <a:pt x="0" y="66"/>
                    <a:pt x="0" y="148"/>
                  </a:cubicBezTo>
                  <a:cubicBezTo>
                    <a:pt x="0" y="230"/>
                    <a:pt x="67" y="296"/>
                    <a:pt x="150" y="296"/>
                  </a:cubicBezTo>
                  <a:cubicBezTo>
                    <a:pt x="232" y="296"/>
                    <a:pt x="300" y="230"/>
                    <a:pt x="300" y="148"/>
                  </a:cubicBezTo>
                  <a:cubicBezTo>
                    <a:pt x="300" y="66"/>
                    <a:pt x="232" y="0"/>
                    <a:pt x="150" y="0"/>
                  </a:cubicBezTo>
                  <a:close/>
                  <a:moveTo>
                    <a:pt x="79" y="217"/>
                  </a:moveTo>
                  <a:cubicBezTo>
                    <a:pt x="79" y="215"/>
                    <a:pt x="79" y="214"/>
                    <a:pt x="79" y="213"/>
                  </a:cubicBezTo>
                  <a:cubicBezTo>
                    <a:pt x="80" y="208"/>
                    <a:pt x="81" y="203"/>
                    <a:pt x="82" y="199"/>
                  </a:cubicBezTo>
                  <a:cubicBezTo>
                    <a:pt x="82" y="196"/>
                    <a:pt x="81" y="192"/>
                    <a:pt x="82" y="190"/>
                  </a:cubicBezTo>
                  <a:cubicBezTo>
                    <a:pt x="83" y="183"/>
                    <a:pt x="88" y="176"/>
                    <a:pt x="91" y="175"/>
                  </a:cubicBezTo>
                  <a:cubicBezTo>
                    <a:pt x="99" y="172"/>
                    <a:pt x="111" y="175"/>
                    <a:pt x="117" y="172"/>
                  </a:cubicBezTo>
                  <a:cubicBezTo>
                    <a:pt x="114" y="171"/>
                    <a:pt x="113" y="168"/>
                    <a:pt x="112" y="165"/>
                  </a:cubicBezTo>
                  <a:cubicBezTo>
                    <a:pt x="111" y="162"/>
                    <a:pt x="112" y="159"/>
                    <a:pt x="111" y="156"/>
                  </a:cubicBezTo>
                  <a:cubicBezTo>
                    <a:pt x="110" y="156"/>
                    <a:pt x="109" y="160"/>
                    <a:pt x="106" y="160"/>
                  </a:cubicBezTo>
                  <a:cubicBezTo>
                    <a:pt x="115" y="144"/>
                    <a:pt x="113" y="108"/>
                    <a:pt x="121" y="88"/>
                  </a:cubicBezTo>
                  <a:cubicBezTo>
                    <a:pt x="124" y="80"/>
                    <a:pt x="129" y="71"/>
                    <a:pt x="141" y="74"/>
                  </a:cubicBezTo>
                  <a:cubicBezTo>
                    <a:pt x="143" y="72"/>
                    <a:pt x="143" y="71"/>
                    <a:pt x="145" y="69"/>
                  </a:cubicBezTo>
                  <a:cubicBezTo>
                    <a:pt x="168" y="64"/>
                    <a:pt x="179" y="81"/>
                    <a:pt x="185" y="98"/>
                  </a:cubicBezTo>
                  <a:cubicBezTo>
                    <a:pt x="187" y="104"/>
                    <a:pt x="187" y="112"/>
                    <a:pt x="189" y="120"/>
                  </a:cubicBezTo>
                  <a:cubicBezTo>
                    <a:pt x="191" y="127"/>
                    <a:pt x="192" y="135"/>
                    <a:pt x="194" y="141"/>
                  </a:cubicBezTo>
                  <a:cubicBezTo>
                    <a:pt x="194" y="141"/>
                    <a:pt x="194" y="141"/>
                    <a:pt x="194" y="144"/>
                  </a:cubicBezTo>
                  <a:cubicBezTo>
                    <a:pt x="195" y="146"/>
                    <a:pt x="196" y="150"/>
                    <a:pt x="197" y="153"/>
                  </a:cubicBezTo>
                  <a:cubicBezTo>
                    <a:pt x="197" y="154"/>
                    <a:pt x="197" y="155"/>
                    <a:pt x="197" y="156"/>
                  </a:cubicBezTo>
                  <a:cubicBezTo>
                    <a:pt x="197" y="155"/>
                    <a:pt x="196" y="155"/>
                    <a:pt x="196" y="154"/>
                  </a:cubicBezTo>
                  <a:cubicBezTo>
                    <a:pt x="196" y="158"/>
                    <a:pt x="197" y="160"/>
                    <a:pt x="197" y="164"/>
                  </a:cubicBezTo>
                  <a:cubicBezTo>
                    <a:pt x="197" y="165"/>
                    <a:pt x="197" y="167"/>
                    <a:pt x="196" y="168"/>
                  </a:cubicBezTo>
                  <a:cubicBezTo>
                    <a:pt x="196" y="167"/>
                    <a:pt x="195" y="167"/>
                    <a:pt x="195" y="166"/>
                  </a:cubicBezTo>
                  <a:cubicBezTo>
                    <a:pt x="195" y="168"/>
                    <a:pt x="194" y="169"/>
                    <a:pt x="194" y="170"/>
                  </a:cubicBezTo>
                  <a:cubicBezTo>
                    <a:pt x="191" y="170"/>
                    <a:pt x="187" y="175"/>
                    <a:pt x="184" y="175"/>
                  </a:cubicBezTo>
                  <a:cubicBezTo>
                    <a:pt x="181" y="174"/>
                    <a:pt x="182" y="171"/>
                    <a:pt x="179" y="169"/>
                  </a:cubicBezTo>
                  <a:cubicBezTo>
                    <a:pt x="178" y="169"/>
                    <a:pt x="177" y="169"/>
                    <a:pt x="175" y="170"/>
                  </a:cubicBezTo>
                  <a:cubicBezTo>
                    <a:pt x="176" y="173"/>
                    <a:pt x="179" y="175"/>
                    <a:pt x="181" y="176"/>
                  </a:cubicBezTo>
                  <a:cubicBezTo>
                    <a:pt x="183" y="176"/>
                    <a:pt x="186" y="176"/>
                    <a:pt x="187" y="177"/>
                  </a:cubicBezTo>
                  <a:cubicBezTo>
                    <a:pt x="188" y="177"/>
                    <a:pt x="189" y="178"/>
                    <a:pt x="191" y="179"/>
                  </a:cubicBezTo>
                  <a:cubicBezTo>
                    <a:pt x="196" y="181"/>
                    <a:pt x="202" y="180"/>
                    <a:pt x="208" y="182"/>
                  </a:cubicBezTo>
                  <a:cubicBezTo>
                    <a:pt x="209" y="183"/>
                    <a:pt x="210" y="184"/>
                    <a:pt x="213" y="185"/>
                  </a:cubicBezTo>
                  <a:cubicBezTo>
                    <a:pt x="218" y="192"/>
                    <a:pt x="217" y="198"/>
                    <a:pt x="217" y="208"/>
                  </a:cubicBezTo>
                  <a:cubicBezTo>
                    <a:pt x="217" y="211"/>
                    <a:pt x="217" y="214"/>
                    <a:pt x="218" y="217"/>
                  </a:cubicBezTo>
                  <a:cubicBezTo>
                    <a:pt x="218" y="217"/>
                    <a:pt x="218" y="217"/>
                    <a:pt x="79" y="217"/>
                  </a:cubicBezTo>
                  <a:close/>
                </a:path>
              </a:pathLst>
            </a:custGeom>
            <a:grp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grpSp>
      <p:sp>
        <p:nvSpPr>
          <p:cNvPr id="183" name="2b"/>
          <p:cNvSpPr>
            <a:spLocks noEditPoints="1"/>
          </p:cNvSpPr>
          <p:nvPr/>
        </p:nvSpPr>
        <p:spPr bwMode="auto">
          <a:xfrm>
            <a:off x="4213511" y="3255998"/>
            <a:ext cx="688877" cy="690465"/>
          </a:xfrm>
          <a:custGeom>
            <a:avLst/>
            <a:gdLst>
              <a:gd name="T0" fmla="*/ 0 w 296"/>
              <a:gd name="T1" fmla="*/ 148 h 296"/>
              <a:gd name="T2" fmla="*/ 296 w 296"/>
              <a:gd name="T3" fmla="*/ 148 h 296"/>
              <a:gd name="T4" fmla="*/ 56 w 296"/>
              <a:gd name="T5" fmla="*/ 216 h 296"/>
              <a:gd name="T6" fmla="*/ 59 w 296"/>
              <a:gd name="T7" fmla="*/ 197 h 296"/>
              <a:gd name="T8" fmla="*/ 62 w 296"/>
              <a:gd name="T9" fmla="*/ 183 h 296"/>
              <a:gd name="T10" fmla="*/ 67 w 296"/>
              <a:gd name="T11" fmla="*/ 177 h 296"/>
              <a:gd name="T12" fmla="*/ 82 w 296"/>
              <a:gd name="T13" fmla="*/ 167 h 296"/>
              <a:gd name="T14" fmla="*/ 110 w 296"/>
              <a:gd name="T15" fmla="*/ 155 h 296"/>
              <a:gd name="T16" fmla="*/ 118 w 296"/>
              <a:gd name="T17" fmla="*/ 148 h 296"/>
              <a:gd name="T18" fmla="*/ 131 w 296"/>
              <a:gd name="T19" fmla="*/ 140 h 296"/>
              <a:gd name="T20" fmla="*/ 134 w 296"/>
              <a:gd name="T21" fmla="*/ 137 h 296"/>
              <a:gd name="T22" fmla="*/ 129 w 296"/>
              <a:gd name="T23" fmla="*/ 118 h 296"/>
              <a:gd name="T24" fmla="*/ 123 w 296"/>
              <a:gd name="T25" fmla="*/ 114 h 296"/>
              <a:gd name="T26" fmla="*/ 124 w 296"/>
              <a:gd name="T27" fmla="*/ 92 h 296"/>
              <a:gd name="T28" fmla="*/ 128 w 296"/>
              <a:gd name="T29" fmla="*/ 95 h 296"/>
              <a:gd name="T30" fmla="*/ 126 w 296"/>
              <a:gd name="T31" fmla="*/ 89 h 296"/>
              <a:gd name="T32" fmla="*/ 128 w 296"/>
              <a:gd name="T33" fmla="*/ 77 h 296"/>
              <a:gd name="T34" fmla="*/ 135 w 296"/>
              <a:gd name="T35" fmla="*/ 62 h 296"/>
              <a:gd name="T36" fmla="*/ 142 w 296"/>
              <a:gd name="T37" fmla="*/ 57 h 296"/>
              <a:gd name="T38" fmla="*/ 157 w 296"/>
              <a:gd name="T39" fmla="*/ 52 h 296"/>
              <a:gd name="T40" fmla="*/ 174 w 296"/>
              <a:gd name="T41" fmla="*/ 58 h 296"/>
              <a:gd name="T42" fmla="*/ 178 w 296"/>
              <a:gd name="T43" fmla="*/ 62 h 296"/>
              <a:gd name="T44" fmla="*/ 185 w 296"/>
              <a:gd name="T45" fmla="*/ 69 h 296"/>
              <a:gd name="T46" fmla="*/ 188 w 296"/>
              <a:gd name="T47" fmla="*/ 88 h 296"/>
              <a:gd name="T48" fmla="*/ 188 w 296"/>
              <a:gd name="T49" fmla="*/ 100 h 296"/>
              <a:gd name="T50" fmla="*/ 185 w 296"/>
              <a:gd name="T51" fmla="*/ 113 h 296"/>
              <a:gd name="T52" fmla="*/ 184 w 296"/>
              <a:gd name="T53" fmla="*/ 120 h 296"/>
              <a:gd name="T54" fmla="*/ 179 w 296"/>
              <a:gd name="T55" fmla="*/ 134 h 296"/>
              <a:gd name="T56" fmla="*/ 173 w 296"/>
              <a:gd name="T57" fmla="*/ 147 h 296"/>
              <a:gd name="T58" fmla="*/ 181 w 296"/>
              <a:gd name="T59" fmla="*/ 157 h 296"/>
              <a:gd name="T60" fmla="*/ 197 w 296"/>
              <a:gd name="T61" fmla="*/ 166 h 296"/>
              <a:gd name="T62" fmla="*/ 223 w 296"/>
              <a:gd name="T63" fmla="*/ 181 h 296"/>
              <a:gd name="T64" fmla="*/ 228 w 296"/>
              <a:gd name="T65" fmla="*/ 189 h 296"/>
              <a:gd name="T66" fmla="*/ 230 w 296"/>
              <a:gd name="T67" fmla="*/ 207 h 296"/>
              <a:gd name="T68" fmla="*/ 56 w 296"/>
              <a:gd name="T69" fmla="*/ 21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6" h="296">
                <a:moveTo>
                  <a:pt x="148" y="0"/>
                </a:moveTo>
                <a:cubicBezTo>
                  <a:pt x="66" y="0"/>
                  <a:pt x="0" y="66"/>
                  <a:pt x="0" y="148"/>
                </a:cubicBezTo>
                <a:cubicBezTo>
                  <a:pt x="0" y="230"/>
                  <a:pt x="66" y="296"/>
                  <a:pt x="148" y="296"/>
                </a:cubicBezTo>
                <a:cubicBezTo>
                  <a:pt x="230" y="296"/>
                  <a:pt x="296" y="230"/>
                  <a:pt x="296" y="148"/>
                </a:cubicBezTo>
                <a:cubicBezTo>
                  <a:pt x="296" y="66"/>
                  <a:pt x="230" y="0"/>
                  <a:pt x="148" y="0"/>
                </a:cubicBezTo>
                <a:close/>
                <a:moveTo>
                  <a:pt x="56" y="216"/>
                </a:moveTo>
                <a:cubicBezTo>
                  <a:pt x="58" y="210"/>
                  <a:pt x="59" y="206"/>
                  <a:pt x="59" y="206"/>
                </a:cubicBezTo>
                <a:cubicBezTo>
                  <a:pt x="59" y="206"/>
                  <a:pt x="58" y="201"/>
                  <a:pt x="59" y="197"/>
                </a:cubicBezTo>
                <a:cubicBezTo>
                  <a:pt x="59" y="193"/>
                  <a:pt x="61" y="188"/>
                  <a:pt x="61" y="188"/>
                </a:cubicBezTo>
                <a:cubicBezTo>
                  <a:pt x="62" y="186"/>
                  <a:pt x="62" y="184"/>
                  <a:pt x="62" y="183"/>
                </a:cubicBezTo>
                <a:cubicBezTo>
                  <a:pt x="63" y="181"/>
                  <a:pt x="63" y="181"/>
                  <a:pt x="64" y="178"/>
                </a:cubicBezTo>
                <a:cubicBezTo>
                  <a:pt x="66" y="176"/>
                  <a:pt x="67" y="177"/>
                  <a:pt x="67" y="177"/>
                </a:cubicBezTo>
                <a:cubicBezTo>
                  <a:pt x="67" y="177"/>
                  <a:pt x="68" y="175"/>
                  <a:pt x="70" y="174"/>
                </a:cubicBezTo>
                <a:cubicBezTo>
                  <a:pt x="71" y="173"/>
                  <a:pt x="78" y="169"/>
                  <a:pt x="82" y="167"/>
                </a:cubicBezTo>
                <a:cubicBezTo>
                  <a:pt x="86" y="166"/>
                  <a:pt x="93" y="162"/>
                  <a:pt x="98" y="161"/>
                </a:cubicBezTo>
                <a:cubicBezTo>
                  <a:pt x="102" y="158"/>
                  <a:pt x="110" y="155"/>
                  <a:pt x="110" y="155"/>
                </a:cubicBezTo>
                <a:cubicBezTo>
                  <a:pt x="110" y="155"/>
                  <a:pt x="110" y="155"/>
                  <a:pt x="111" y="154"/>
                </a:cubicBezTo>
                <a:cubicBezTo>
                  <a:pt x="113" y="153"/>
                  <a:pt x="116" y="151"/>
                  <a:pt x="118" y="148"/>
                </a:cubicBezTo>
                <a:cubicBezTo>
                  <a:pt x="121" y="146"/>
                  <a:pt x="122" y="144"/>
                  <a:pt x="124" y="142"/>
                </a:cubicBezTo>
                <a:cubicBezTo>
                  <a:pt x="126" y="140"/>
                  <a:pt x="131" y="140"/>
                  <a:pt x="131" y="140"/>
                </a:cubicBezTo>
                <a:cubicBezTo>
                  <a:pt x="131" y="140"/>
                  <a:pt x="131" y="140"/>
                  <a:pt x="132" y="140"/>
                </a:cubicBezTo>
                <a:cubicBezTo>
                  <a:pt x="133" y="140"/>
                  <a:pt x="133" y="139"/>
                  <a:pt x="134" y="137"/>
                </a:cubicBezTo>
                <a:cubicBezTo>
                  <a:pt x="134" y="136"/>
                  <a:pt x="132" y="133"/>
                  <a:pt x="130" y="129"/>
                </a:cubicBezTo>
                <a:cubicBezTo>
                  <a:pt x="130" y="125"/>
                  <a:pt x="130" y="119"/>
                  <a:pt x="129" y="118"/>
                </a:cubicBezTo>
                <a:cubicBezTo>
                  <a:pt x="129" y="117"/>
                  <a:pt x="128" y="117"/>
                  <a:pt x="127" y="117"/>
                </a:cubicBezTo>
                <a:cubicBezTo>
                  <a:pt x="126" y="118"/>
                  <a:pt x="124" y="117"/>
                  <a:pt x="123" y="114"/>
                </a:cubicBezTo>
                <a:cubicBezTo>
                  <a:pt x="122" y="110"/>
                  <a:pt x="122" y="100"/>
                  <a:pt x="122" y="98"/>
                </a:cubicBezTo>
                <a:cubicBezTo>
                  <a:pt x="122" y="95"/>
                  <a:pt x="122" y="93"/>
                  <a:pt x="124" y="92"/>
                </a:cubicBezTo>
                <a:cubicBezTo>
                  <a:pt x="125" y="92"/>
                  <a:pt x="126" y="94"/>
                  <a:pt x="127" y="95"/>
                </a:cubicBezTo>
                <a:cubicBezTo>
                  <a:pt x="128" y="95"/>
                  <a:pt x="127" y="95"/>
                  <a:pt x="128" y="95"/>
                </a:cubicBezTo>
                <a:cubicBezTo>
                  <a:pt x="128" y="94"/>
                  <a:pt x="127" y="94"/>
                  <a:pt x="126" y="93"/>
                </a:cubicBezTo>
                <a:cubicBezTo>
                  <a:pt x="126" y="92"/>
                  <a:pt x="126" y="92"/>
                  <a:pt x="126" y="89"/>
                </a:cubicBezTo>
                <a:cubicBezTo>
                  <a:pt x="128" y="86"/>
                  <a:pt x="128" y="85"/>
                  <a:pt x="128" y="84"/>
                </a:cubicBezTo>
                <a:cubicBezTo>
                  <a:pt x="128" y="82"/>
                  <a:pt x="128" y="80"/>
                  <a:pt x="128" y="77"/>
                </a:cubicBezTo>
                <a:cubicBezTo>
                  <a:pt x="129" y="73"/>
                  <a:pt x="131" y="68"/>
                  <a:pt x="132" y="65"/>
                </a:cubicBezTo>
                <a:cubicBezTo>
                  <a:pt x="134" y="63"/>
                  <a:pt x="135" y="63"/>
                  <a:pt x="135" y="62"/>
                </a:cubicBezTo>
                <a:cubicBezTo>
                  <a:pt x="136" y="61"/>
                  <a:pt x="138" y="59"/>
                  <a:pt x="139" y="59"/>
                </a:cubicBezTo>
                <a:cubicBezTo>
                  <a:pt x="140" y="58"/>
                  <a:pt x="140" y="58"/>
                  <a:pt x="142" y="57"/>
                </a:cubicBezTo>
                <a:cubicBezTo>
                  <a:pt x="143" y="55"/>
                  <a:pt x="147" y="54"/>
                  <a:pt x="149" y="53"/>
                </a:cubicBezTo>
                <a:cubicBezTo>
                  <a:pt x="153" y="53"/>
                  <a:pt x="155" y="52"/>
                  <a:pt x="157" y="52"/>
                </a:cubicBezTo>
                <a:cubicBezTo>
                  <a:pt x="158" y="52"/>
                  <a:pt x="160" y="53"/>
                  <a:pt x="165" y="54"/>
                </a:cubicBezTo>
                <a:cubicBezTo>
                  <a:pt x="169" y="54"/>
                  <a:pt x="173" y="58"/>
                  <a:pt x="174" y="58"/>
                </a:cubicBezTo>
                <a:cubicBezTo>
                  <a:pt x="174" y="59"/>
                  <a:pt x="174" y="59"/>
                  <a:pt x="176" y="60"/>
                </a:cubicBezTo>
                <a:cubicBezTo>
                  <a:pt x="177" y="61"/>
                  <a:pt x="177" y="61"/>
                  <a:pt x="178" y="62"/>
                </a:cubicBezTo>
                <a:cubicBezTo>
                  <a:pt x="179" y="63"/>
                  <a:pt x="181" y="65"/>
                  <a:pt x="183" y="65"/>
                </a:cubicBezTo>
                <a:cubicBezTo>
                  <a:pt x="184" y="66"/>
                  <a:pt x="184" y="67"/>
                  <a:pt x="185" y="69"/>
                </a:cubicBezTo>
                <a:cubicBezTo>
                  <a:pt x="186" y="69"/>
                  <a:pt x="188" y="73"/>
                  <a:pt x="188" y="74"/>
                </a:cubicBezTo>
                <a:cubicBezTo>
                  <a:pt x="188" y="76"/>
                  <a:pt x="189" y="86"/>
                  <a:pt x="188" y="88"/>
                </a:cubicBezTo>
                <a:cubicBezTo>
                  <a:pt x="188" y="91"/>
                  <a:pt x="187" y="97"/>
                  <a:pt x="187" y="99"/>
                </a:cubicBezTo>
                <a:cubicBezTo>
                  <a:pt x="186" y="100"/>
                  <a:pt x="188" y="99"/>
                  <a:pt x="188" y="100"/>
                </a:cubicBezTo>
                <a:cubicBezTo>
                  <a:pt x="188" y="100"/>
                  <a:pt x="188" y="102"/>
                  <a:pt x="187" y="105"/>
                </a:cubicBezTo>
                <a:cubicBezTo>
                  <a:pt x="186" y="109"/>
                  <a:pt x="185" y="112"/>
                  <a:pt x="185" y="113"/>
                </a:cubicBezTo>
                <a:cubicBezTo>
                  <a:pt x="185" y="114"/>
                  <a:pt x="184" y="116"/>
                  <a:pt x="184" y="117"/>
                </a:cubicBezTo>
                <a:cubicBezTo>
                  <a:pt x="184" y="117"/>
                  <a:pt x="184" y="118"/>
                  <a:pt x="184" y="120"/>
                </a:cubicBezTo>
                <a:cubicBezTo>
                  <a:pt x="183" y="121"/>
                  <a:pt x="182" y="121"/>
                  <a:pt x="182" y="121"/>
                </a:cubicBezTo>
                <a:cubicBezTo>
                  <a:pt x="182" y="121"/>
                  <a:pt x="180" y="130"/>
                  <a:pt x="179" y="134"/>
                </a:cubicBezTo>
                <a:cubicBezTo>
                  <a:pt x="177" y="139"/>
                  <a:pt x="173" y="143"/>
                  <a:pt x="172" y="144"/>
                </a:cubicBezTo>
                <a:cubicBezTo>
                  <a:pt x="171" y="146"/>
                  <a:pt x="173" y="147"/>
                  <a:pt x="173" y="147"/>
                </a:cubicBezTo>
                <a:cubicBezTo>
                  <a:pt x="173" y="147"/>
                  <a:pt x="174" y="150"/>
                  <a:pt x="176" y="152"/>
                </a:cubicBezTo>
                <a:cubicBezTo>
                  <a:pt x="177" y="154"/>
                  <a:pt x="179" y="155"/>
                  <a:pt x="181" y="157"/>
                </a:cubicBezTo>
                <a:cubicBezTo>
                  <a:pt x="184" y="158"/>
                  <a:pt x="185" y="160"/>
                  <a:pt x="185" y="160"/>
                </a:cubicBezTo>
                <a:cubicBezTo>
                  <a:pt x="185" y="160"/>
                  <a:pt x="192" y="163"/>
                  <a:pt x="197" y="166"/>
                </a:cubicBezTo>
                <a:cubicBezTo>
                  <a:pt x="201" y="168"/>
                  <a:pt x="212" y="174"/>
                  <a:pt x="216" y="176"/>
                </a:cubicBezTo>
                <a:cubicBezTo>
                  <a:pt x="219" y="178"/>
                  <a:pt x="222" y="181"/>
                  <a:pt x="223" y="181"/>
                </a:cubicBezTo>
                <a:cubicBezTo>
                  <a:pt x="224" y="182"/>
                  <a:pt x="224" y="181"/>
                  <a:pt x="225" y="182"/>
                </a:cubicBezTo>
                <a:cubicBezTo>
                  <a:pt x="227" y="183"/>
                  <a:pt x="228" y="185"/>
                  <a:pt x="228" y="189"/>
                </a:cubicBezTo>
                <a:cubicBezTo>
                  <a:pt x="229" y="192"/>
                  <a:pt x="230" y="203"/>
                  <a:pt x="229" y="205"/>
                </a:cubicBezTo>
                <a:cubicBezTo>
                  <a:pt x="229" y="207"/>
                  <a:pt x="230" y="207"/>
                  <a:pt x="230" y="207"/>
                </a:cubicBezTo>
                <a:cubicBezTo>
                  <a:pt x="231" y="208"/>
                  <a:pt x="231" y="212"/>
                  <a:pt x="232" y="216"/>
                </a:cubicBezTo>
                <a:cubicBezTo>
                  <a:pt x="232" y="216"/>
                  <a:pt x="232" y="216"/>
                  <a:pt x="56" y="216"/>
                </a:cubicBezTo>
                <a:close/>
              </a:path>
            </a:pathLst>
          </a:custGeom>
          <a:solidFill>
            <a:schemeClr val="bg1">
              <a:lumMod val="20000"/>
              <a:lumOff val="80000"/>
            </a:schemeClr>
          </a:solid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216" name="red"/>
          <p:cNvSpPr>
            <a:spLocks noEditPoints="1"/>
          </p:cNvSpPr>
          <p:nvPr/>
        </p:nvSpPr>
        <p:spPr bwMode="auto">
          <a:xfrm>
            <a:off x="3078816" y="5494056"/>
            <a:ext cx="447612" cy="447612"/>
          </a:xfrm>
          <a:custGeom>
            <a:avLst/>
            <a:gdLst>
              <a:gd name="T0" fmla="*/ 0 w 192"/>
              <a:gd name="T1" fmla="*/ 96 h 192"/>
              <a:gd name="T2" fmla="*/ 192 w 192"/>
              <a:gd name="T3" fmla="*/ 96 h 192"/>
              <a:gd name="T4" fmla="*/ 40 w 192"/>
              <a:gd name="T5" fmla="*/ 143 h 192"/>
              <a:gd name="T6" fmla="*/ 42 w 192"/>
              <a:gd name="T7" fmla="*/ 131 h 192"/>
              <a:gd name="T8" fmla="*/ 60 w 192"/>
              <a:gd name="T9" fmla="*/ 122 h 192"/>
              <a:gd name="T10" fmla="*/ 71 w 192"/>
              <a:gd name="T11" fmla="*/ 113 h 192"/>
              <a:gd name="T12" fmla="*/ 80 w 192"/>
              <a:gd name="T13" fmla="*/ 103 h 192"/>
              <a:gd name="T14" fmla="*/ 81 w 192"/>
              <a:gd name="T15" fmla="*/ 89 h 192"/>
              <a:gd name="T16" fmla="*/ 79 w 192"/>
              <a:gd name="T17" fmla="*/ 90 h 192"/>
              <a:gd name="T18" fmla="*/ 79 w 192"/>
              <a:gd name="T19" fmla="*/ 90 h 192"/>
              <a:gd name="T20" fmla="*/ 78 w 192"/>
              <a:gd name="T21" fmla="*/ 89 h 192"/>
              <a:gd name="T22" fmla="*/ 77 w 192"/>
              <a:gd name="T23" fmla="*/ 90 h 192"/>
              <a:gd name="T24" fmla="*/ 77 w 192"/>
              <a:gd name="T25" fmla="*/ 90 h 192"/>
              <a:gd name="T26" fmla="*/ 76 w 192"/>
              <a:gd name="T27" fmla="*/ 91 h 192"/>
              <a:gd name="T28" fmla="*/ 73 w 192"/>
              <a:gd name="T29" fmla="*/ 90 h 192"/>
              <a:gd name="T30" fmla="*/ 72 w 192"/>
              <a:gd name="T31" fmla="*/ 89 h 192"/>
              <a:gd name="T32" fmla="*/ 73 w 192"/>
              <a:gd name="T33" fmla="*/ 90 h 192"/>
              <a:gd name="T34" fmla="*/ 72 w 192"/>
              <a:gd name="T35" fmla="*/ 89 h 192"/>
              <a:gd name="T36" fmla="*/ 71 w 192"/>
              <a:gd name="T37" fmla="*/ 87 h 192"/>
              <a:gd name="T38" fmla="*/ 68 w 192"/>
              <a:gd name="T39" fmla="*/ 82 h 192"/>
              <a:gd name="T40" fmla="*/ 68 w 192"/>
              <a:gd name="T41" fmla="*/ 82 h 192"/>
              <a:gd name="T42" fmla="*/ 68 w 192"/>
              <a:gd name="T43" fmla="*/ 70 h 192"/>
              <a:gd name="T44" fmla="*/ 79 w 192"/>
              <a:gd name="T45" fmla="*/ 38 h 192"/>
              <a:gd name="T46" fmla="*/ 95 w 192"/>
              <a:gd name="T47" fmla="*/ 29 h 192"/>
              <a:gd name="T48" fmla="*/ 109 w 192"/>
              <a:gd name="T49" fmla="*/ 31 h 192"/>
              <a:gd name="T50" fmla="*/ 124 w 192"/>
              <a:gd name="T51" fmla="*/ 50 h 192"/>
              <a:gd name="T52" fmla="*/ 122 w 192"/>
              <a:gd name="T53" fmla="*/ 85 h 192"/>
              <a:gd name="T54" fmla="*/ 121 w 192"/>
              <a:gd name="T55" fmla="*/ 88 h 192"/>
              <a:gd name="T56" fmla="*/ 120 w 192"/>
              <a:gd name="T57" fmla="*/ 89 h 192"/>
              <a:gd name="T58" fmla="*/ 116 w 192"/>
              <a:gd name="T59" fmla="*/ 94 h 192"/>
              <a:gd name="T60" fmla="*/ 117 w 192"/>
              <a:gd name="T61" fmla="*/ 93 h 192"/>
              <a:gd name="T62" fmla="*/ 116 w 192"/>
              <a:gd name="T63" fmla="*/ 92 h 192"/>
              <a:gd name="T64" fmla="*/ 115 w 192"/>
              <a:gd name="T65" fmla="*/ 93 h 192"/>
              <a:gd name="T66" fmla="*/ 113 w 192"/>
              <a:gd name="T67" fmla="*/ 94 h 192"/>
              <a:gd name="T68" fmla="*/ 114 w 192"/>
              <a:gd name="T69" fmla="*/ 93 h 192"/>
              <a:gd name="T70" fmla="*/ 112 w 192"/>
              <a:gd name="T71" fmla="*/ 98 h 192"/>
              <a:gd name="T72" fmla="*/ 125 w 192"/>
              <a:gd name="T73" fmla="*/ 108 h 192"/>
              <a:gd name="T74" fmla="*/ 146 w 192"/>
              <a:gd name="T75" fmla="*/ 115 h 192"/>
              <a:gd name="T76" fmla="*/ 159 w 192"/>
              <a:gd name="T77" fmla="*/ 130 h 192"/>
              <a:gd name="T78" fmla="*/ 40 w 192"/>
              <a:gd name="T79" fmla="*/ 14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2" h="192">
                <a:moveTo>
                  <a:pt x="96" y="0"/>
                </a:moveTo>
                <a:cubicBezTo>
                  <a:pt x="43" y="0"/>
                  <a:pt x="0" y="43"/>
                  <a:pt x="0" y="96"/>
                </a:cubicBezTo>
                <a:cubicBezTo>
                  <a:pt x="0" y="149"/>
                  <a:pt x="43" y="192"/>
                  <a:pt x="96" y="192"/>
                </a:cubicBezTo>
                <a:cubicBezTo>
                  <a:pt x="149" y="192"/>
                  <a:pt x="192" y="149"/>
                  <a:pt x="192" y="96"/>
                </a:cubicBezTo>
                <a:cubicBezTo>
                  <a:pt x="192" y="43"/>
                  <a:pt x="149" y="0"/>
                  <a:pt x="96" y="0"/>
                </a:cubicBezTo>
                <a:close/>
                <a:moveTo>
                  <a:pt x="40" y="143"/>
                </a:moveTo>
                <a:cubicBezTo>
                  <a:pt x="40" y="140"/>
                  <a:pt x="41" y="139"/>
                  <a:pt x="41" y="137"/>
                </a:cubicBezTo>
                <a:cubicBezTo>
                  <a:pt x="41" y="134"/>
                  <a:pt x="41" y="132"/>
                  <a:pt x="42" y="131"/>
                </a:cubicBezTo>
                <a:cubicBezTo>
                  <a:pt x="43" y="130"/>
                  <a:pt x="44" y="130"/>
                  <a:pt x="45" y="129"/>
                </a:cubicBezTo>
                <a:cubicBezTo>
                  <a:pt x="52" y="125"/>
                  <a:pt x="57" y="124"/>
                  <a:pt x="60" y="122"/>
                </a:cubicBezTo>
                <a:cubicBezTo>
                  <a:pt x="62" y="120"/>
                  <a:pt x="64" y="118"/>
                  <a:pt x="65" y="117"/>
                </a:cubicBezTo>
                <a:cubicBezTo>
                  <a:pt x="68" y="116"/>
                  <a:pt x="68" y="115"/>
                  <a:pt x="71" y="113"/>
                </a:cubicBezTo>
                <a:cubicBezTo>
                  <a:pt x="73" y="111"/>
                  <a:pt x="75" y="109"/>
                  <a:pt x="75" y="109"/>
                </a:cubicBezTo>
                <a:cubicBezTo>
                  <a:pt x="77" y="105"/>
                  <a:pt x="79" y="103"/>
                  <a:pt x="80" y="103"/>
                </a:cubicBezTo>
                <a:cubicBezTo>
                  <a:pt x="83" y="102"/>
                  <a:pt x="82" y="103"/>
                  <a:pt x="81" y="94"/>
                </a:cubicBezTo>
                <a:cubicBezTo>
                  <a:pt x="81" y="91"/>
                  <a:pt x="81" y="90"/>
                  <a:pt x="81" y="89"/>
                </a:cubicBezTo>
                <a:cubicBezTo>
                  <a:pt x="80" y="88"/>
                  <a:pt x="81" y="90"/>
                  <a:pt x="80" y="90"/>
                </a:cubicBezTo>
                <a:cubicBezTo>
                  <a:pt x="80" y="90"/>
                  <a:pt x="79" y="90"/>
                  <a:pt x="79" y="90"/>
                </a:cubicBezTo>
                <a:cubicBezTo>
                  <a:pt x="79" y="90"/>
                  <a:pt x="79" y="90"/>
                  <a:pt x="79" y="90"/>
                </a:cubicBezTo>
                <a:cubicBezTo>
                  <a:pt x="79" y="90"/>
                  <a:pt x="79" y="90"/>
                  <a:pt x="79" y="90"/>
                </a:cubicBezTo>
                <a:cubicBezTo>
                  <a:pt x="79" y="90"/>
                  <a:pt x="79" y="89"/>
                  <a:pt x="78" y="89"/>
                </a:cubicBezTo>
                <a:cubicBezTo>
                  <a:pt x="78" y="89"/>
                  <a:pt x="78" y="89"/>
                  <a:pt x="78" y="89"/>
                </a:cubicBezTo>
                <a:cubicBezTo>
                  <a:pt x="77" y="89"/>
                  <a:pt x="77" y="89"/>
                  <a:pt x="77" y="89"/>
                </a:cubicBezTo>
                <a:cubicBezTo>
                  <a:pt x="77" y="89"/>
                  <a:pt x="77" y="90"/>
                  <a:pt x="77" y="90"/>
                </a:cubicBezTo>
                <a:cubicBezTo>
                  <a:pt x="77" y="90"/>
                  <a:pt x="78" y="90"/>
                  <a:pt x="78" y="90"/>
                </a:cubicBezTo>
                <a:cubicBezTo>
                  <a:pt x="78" y="90"/>
                  <a:pt x="78" y="90"/>
                  <a:pt x="77" y="90"/>
                </a:cubicBezTo>
                <a:cubicBezTo>
                  <a:pt x="77" y="90"/>
                  <a:pt x="75" y="89"/>
                  <a:pt x="75" y="88"/>
                </a:cubicBezTo>
                <a:cubicBezTo>
                  <a:pt x="75" y="90"/>
                  <a:pt x="76" y="90"/>
                  <a:pt x="76" y="91"/>
                </a:cubicBezTo>
                <a:cubicBezTo>
                  <a:pt x="76" y="91"/>
                  <a:pt x="75" y="91"/>
                  <a:pt x="75" y="90"/>
                </a:cubicBezTo>
                <a:cubicBezTo>
                  <a:pt x="74" y="90"/>
                  <a:pt x="74" y="90"/>
                  <a:pt x="73" y="90"/>
                </a:cubicBezTo>
                <a:cubicBezTo>
                  <a:pt x="73" y="90"/>
                  <a:pt x="74" y="90"/>
                  <a:pt x="75" y="91"/>
                </a:cubicBezTo>
                <a:cubicBezTo>
                  <a:pt x="73" y="90"/>
                  <a:pt x="73" y="90"/>
                  <a:pt x="72" y="89"/>
                </a:cubicBezTo>
                <a:cubicBezTo>
                  <a:pt x="72" y="89"/>
                  <a:pt x="72" y="89"/>
                  <a:pt x="72" y="89"/>
                </a:cubicBezTo>
                <a:cubicBezTo>
                  <a:pt x="73" y="90"/>
                  <a:pt x="73" y="90"/>
                  <a:pt x="73" y="90"/>
                </a:cubicBezTo>
                <a:cubicBezTo>
                  <a:pt x="73" y="90"/>
                  <a:pt x="72" y="90"/>
                  <a:pt x="72" y="89"/>
                </a:cubicBezTo>
                <a:cubicBezTo>
                  <a:pt x="72" y="89"/>
                  <a:pt x="72" y="89"/>
                  <a:pt x="72" y="89"/>
                </a:cubicBezTo>
                <a:cubicBezTo>
                  <a:pt x="72" y="89"/>
                  <a:pt x="72" y="89"/>
                  <a:pt x="72" y="89"/>
                </a:cubicBezTo>
                <a:cubicBezTo>
                  <a:pt x="71" y="88"/>
                  <a:pt x="71" y="87"/>
                  <a:pt x="71" y="87"/>
                </a:cubicBezTo>
                <a:cubicBezTo>
                  <a:pt x="71" y="88"/>
                  <a:pt x="71" y="88"/>
                  <a:pt x="71" y="88"/>
                </a:cubicBezTo>
                <a:cubicBezTo>
                  <a:pt x="71" y="88"/>
                  <a:pt x="69" y="84"/>
                  <a:pt x="68" y="82"/>
                </a:cubicBezTo>
                <a:cubicBezTo>
                  <a:pt x="68" y="82"/>
                  <a:pt x="69" y="84"/>
                  <a:pt x="69" y="84"/>
                </a:cubicBezTo>
                <a:cubicBezTo>
                  <a:pt x="68" y="83"/>
                  <a:pt x="68" y="82"/>
                  <a:pt x="68" y="82"/>
                </a:cubicBezTo>
                <a:cubicBezTo>
                  <a:pt x="68" y="82"/>
                  <a:pt x="68" y="82"/>
                  <a:pt x="68" y="83"/>
                </a:cubicBezTo>
                <a:cubicBezTo>
                  <a:pt x="66" y="78"/>
                  <a:pt x="67" y="72"/>
                  <a:pt x="68" y="70"/>
                </a:cubicBezTo>
                <a:cubicBezTo>
                  <a:pt x="68" y="57"/>
                  <a:pt x="71" y="51"/>
                  <a:pt x="71" y="49"/>
                </a:cubicBezTo>
                <a:cubicBezTo>
                  <a:pt x="74" y="40"/>
                  <a:pt x="77" y="39"/>
                  <a:pt x="79" y="38"/>
                </a:cubicBezTo>
                <a:cubicBezTo>
                  <a:pt x="85" y="29"/>
                  <a:pt x="91" y="31"/>
                  <a:pt x="92" y="31"/>
                </a:cubicBezTo>
                <a:cubicBezTo>
                  <a:pt x="96" y="32"/>
                  <a:pt x="93" y="31"/>
                  <a:pt x="95" y="29"/>
                </a:cubicBezTo>
                <a:cubicBezTo>
                  <a:pt x="98" y="27"/>
                  <a:pt x="102" y="29"/>
                  <a:pt x="102" y="29"/>
                </a:cubicBezTo>
                <a:cubicBezTo>
                  <a:pt x="105" y="29"/>
                  <a:pt x="108" y="30"/>
                  <a:pt x="109" y="31"/>
                </a:cubicBezTo>
                <a:cubicBezTo>
                  <a:pt x="115" y="32"/>
                  <a:pt x="117" y="37"/>
                  <a:pt x="118" y="38"/>
                </a:cubicBezTo>
                <a:cubicBezTo>
                  <a:pt x="121" y="42"/>
                  <a:pt x="124" y="48"/>
                  <a:pt x="124" y="50"/>
                </a:cubicBezTo>
                <a:cubicBezTo>
                  <a:pt x="128" y="65"/>
                  <a:pt x="125" y="78"/>
                  <a:pt x="124" y="81"/>
                </a:cubicBezTo>
                <a:cubicBezTo>
                  <a:pt x="123" y="84"/>
                  <a:pt x="123" y="83"/>
                  <a:pt x="122" y="85"/>
                </a:cubicBezTo>
                <a:cubicBezTo>
                  <a:pt x="121" y="87"/>
                  <a:pt x="122" y="85"/>
                  <a:pt x="122" y="84"/>
                </a:cubicBezTo>
                <a:cubicBezTo>
                  <a:pt x="121" y="85"/>
                  <a:pt x="121" y="88"/>
                  <a:pt x="121" y="88"/>
                </a:cubicBezTo>
                <a:cubicBezTo>
                  <a:pt x="121" y="88"/>
                  <a:pt x="121" y="90"/>
                  <a:pt x="120" y="90"/>
                </a:cubicBezTo>
                <a:cubicBezTo>
                  <a:pt x="120" y="90"/>
                  <a:pt x="120" y="90"/>
                  <a:pt x="120" y="89"/>
                </a:cubicBezTo>
                <a:cubicBezTo>
                  <a:pt x="119" y="91"/>
                  <a:pt x="118" y="92"/>
                  <a:pt x="116" y="93"/>
                </a:cubicBezTo>
                <a:cubicBezTo>
                  <a:pt x="116" y="94"/>
                  <a:pt x="116" y="94"/>
                  <a:pt x="116" y="94"/>
                </a:cubicBezTo>
                <a:cubicBezTo>
                  <a:pt x="116" y="94"/>
                  <a:pt x="116" y="93"/>
                  <a:pt x="116" y="93"/>
                </a:cubicBezTo>
                <a:cubicBezTo>
                  <a:pt x="116" y="93"/>
                  <a:pt x="116" y="93"/>
                  <a:pt x="117" y="93"/>
                </a:cubicBezTo>
                <a:cubicBezTo>
                  <a:pt x="116" y="94"/>
                  <a:pt x="117" y="93"/>
                  <a:pt x="116" y="93"/>
                </a:cubicBezTo>
                <a:cubicBezTo>
                  <a:pt x="116" y="93"/>
                  <a:pt x="116" y="93"/>
                  <a:pt x="116" y="92"/>
                </a:cubicBezTo>
                <a:cubicBezTo>
                  <a:pt x="116" y="93"/>
                  <a:pt x="116" y="93"/>
                  <a:pt x="115" y="94"/>
                </a:cubicBezTo>
                <a:cubicBezTo>
                  <a:pt x="115" y="93"/>
                  <a:pt x="114" y="94"/>
                  <a:pt x="115" y="93"/>
                </a:cubicBezTo>
                <a:cubicBezTo>
                  <a:pt x="114" y="93"/>
                  <a:pt x="114" y="93"/>
                  <a:pt x="114" y="93"/>
                </a:cubicBezTo>
                <a:cubicBezTo>
                  <a:pt x="114" y="93"/>
                  <a:pt x="114" y="93"/>
                  <a:pt x="113" y="94"/>
                </a:cubicBezTo>
                <a:cubicBezTo>
                  <a:pt x="114" y="93"/>
                  <a:pt x="114" y="93"/>
                  <a:pt x="114" y="93"/>
                </a:cubicBezTo>
                <a:cubicBezTo>
                  <a:pt x="114" y="93"/>
                  <a:pt x="113" y="93"/>
                  <a:pt x="114" y="93"/>
                </a:cubicBezTo>
                <a:cubicBezTo>
                  <a:pt x="113" y="93"/>
                  <a:pt x="113" y="92"/>
                  <a:pt x="111" y="94"/>
                </a:cubicBezTo>
                <a:cubicBezTo>
                  <a:pt x="111" y="94"/>
                  <a:pt x="111" y="94"/>
                  <a:pt x="112" y="98"/>
                </a:cubicBezTo>
                <a:cubicBezTo>
                  <a:pt x="112" y="99"/>
                  <a:pt x="113" y="99"/>
                  <a:pt x="114" y="99"/>
                </a:cubicBezTo>
                <a:cubicBezTo>
                  <a:pt x="119" y="100"/>
                  <a:pt x="119" y="106"/>
                  <a:pt x="125" y="108"/>
                </a:cubicBezTo>
                <a:cubicBezTo>
                  <a:pt x="129" y="109"/>
                  <a:pt x="128" y="110"/>
                  <a:pt x="130" y="111"/>
                </a:cubicBezTo>
                <a:cubicBezTo>
                  <a:pt x="132" y="111"/>
                  <a:pt x="143" y="114"/>
                  <a:pt x="146" y="115"/>
                </a:cubicBezTo>
                <a:cubicBezTo>
                  <a:pt x="152" y="117"/>
                  <a:pt x="154" y="120"/>
                  <a:pt x="155" y="120"/>
                </a:cubicBezTo>
                <a:cubicBezTo>
                  <a:pt x="157" y="120"/>
                  <a:pt x="156" y="122"/>
                  <a:pt x="159" y="130"/>
                </a:cubicBezTo>
                <a:cubicBezTo>
                  <a:pt x="159" y="131"/>
                  <a:pt x="161" y="136"/>
                  <a:pt x="163" y="143"/>
                </a:cubicBezTo>
                <a:cubicBezTo>
                  <a:pt x="163" y="143"/>
                  <a:pt x="163" y="143"/>
                  <a:pt x="40" y="143"/>
                </a:cubicBezTo>
                <a:close/>
              </a:path>
            </a:pathLst>
          </a:custGeom>
          <a:solidFill>
            <a:schemeClr val="accent2"/>
          </a:solid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grpSp>
        <p:nvGrpSpPr>
          <p:cNvPr id="121" name="?"/>
          <p:cNvGrpSpPr/>
          <p:nvPr/>
        </p:nvGrpSpPr>
        <p:grpSpPr>
          <a:xfrm>
            <a:off x="3159094" y="5570373"/>
            <a:ext cx="300511" cy="300511"/>
            <a:chOff x="7525178" y="-1479917"/>
            <a:chExt cx="533570" cy="533570"/>
          </a:xfrm>
        </p:grpSpPr>
        <p:sp>
          <p:nvSpPr>
            <p:cNvPr id="122" name="Oval 8"/>
            <p:cNvSpPr>
              <a:spLocks noChangeArrowheads="1"/>
            </p:cNvSpPr>
            <p:nvPr/>
          </p:nvSpPr>
          <p:spPr bwMode="auto">
            <a:xfrm>
              <a:off x="7525178" y="-1479917"/>
              <a:ext cx="533570" cy="53357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123" name="Freeform 9"/>
            <p:cNvSpPr>
              <a:spLocks noEditPoints="1"/>
            </p:cNvSpPr>
            <p:nvPr/>
          </p:nvSpPr>
          <p:spPr bwMode="auto">
            <a:xfrm>
              <a:off x="7678234" y="-1373097"/>
              <a:ext cx="229584" cy="322587"/>
            </a:xfrm>
            <a:custGeom>
              <a:avLst/>
              <a:gdLst>
                <a:gd name="T0" fmla="*/ 112 w 183"/>
                <a:gd name="T1" fmla="*/ 192 h 257"/>
                <a:gd name="T2" fmla="*/ 68 w 183"/>
                <a:gd name="T3" fmla="*/ 192 h 257"/>
                <a:gd name="T4" fmla="*/ 68 w 183"/>
                <a:gd name="T5" fmla="*/ 180 h 257"/>
                <a:gd name="T6" fmla="*/ 75 w 183"/>
                <a:gd name="T7" fmla="*/ 145 h 257"/>
                <a:gd name="T8" fmla="*/ 103 w 183"/>
                <a:gd name="T9" fmla="*/ 113 h 257"/>
                <a:gd name="T10" fmla="*/ 129 w 183"/>
                <a:gd name="T11" fmla="*/ 91 h 257"/>
                <a:gd name="T12" fmla="*/ 135 w 183"/>
                <a:gd name="T13" fmla="*/ 72 h 257"/>
                <a:gd name="T14" fmla="*/ 124 w 183"/>
                <a:gd name="T15" fmla="*/ 47 h 257"/>
                <a:gd name="T16" fmla="*/ 93 w 183"/>
                <a:gd name="T17" fmla="*/ 37 h 257"/>
                <a:gd name="T18" fmla="*/ 62 w 183"/>
                <a:gd name="T19" fmla="*/ 48 h 257"/>
                <a:gd name="T20" fmla="*/ 45 w 183"/>
                <a:gd name="T21" fmla="*/ 80 h 257"/>
                <a:gd name="T22" fmla="*/ 0 w 183"/>
                <a:gd name="T23" fmla="*/ 75 h 257"/>
                <a:gd name="T24" fmla="*/ 27 w 183"/>
                <a:gd name="T25" fmla="*/ 22 h 257"/>
                <a:gd name="T26" fmla="*/ 91 w 183"/>
                <a:gd name="T27" fmla="*/ 0 h 257"/>
                <a:gd name="T28" fmla="*/ 158 w 183"/>
                <a:gd name="T29" fmla="*/ 22 h 257"/>
                <a:gd name="T30" fmla="*/ 183 w 183"/>
                <a:gd name="T31" fmla="*/ 73 h 257"/>
                <a:gd name="T32" fmla="*/ 174 w 183"/>
                <a:gd name="T33" fmla="*/ 104 h 257"/>
                <a:gd name="T34" fmla="*/ 135 w 183"/>
                <a:gd name="T35" fmla="*/ 143 h 257"/>
                <a:gd name="T36" fmla="*/ 116 w 183"/>
                <a:gd name="T37" fmla="*/ 164 h 257"/>
                <a:gd name="T38" fmla="*/ 112 w 183"/>
                <a:gd name="T39" fmla="*/ 192 h 257"/>
                <a:gd name="T40" fmla="*/ 68 w 183"/>
                <a:gd name="T41" fmla="*/ 257 h 257"/>
                <a:gd name="T42" fmla="*/ 68 w 183"/>
                <a:gd name="T43" fmla="*/ 209 h 257"/>
                <a:gd name="T44" fmla="*/ 117 w 183"/>
                <a:gd name="T45" fmla="*/ 209 h 257"/>
                <a:gd name="T46" fmla="*/ 117 w 183"/>
                <a:gd name="T47" fmla="*/ 257 h 257"/>
                <a:gd name="T48" fmla="*/ 68 w 183"/>
                <a:gd name="T49" fmla="*/ 25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3" h="257">
                  <a:moveTo>
                    <a:pt x="112" y="192"/>
                  </a:moveTo>
                  <a:cubicBezTo>
                    <a:pt x="68" y="192"/>
                    <a:pt x="68" y="192"/>
                    <a:pt x="68" y="192"/>
                  </a:cubicBezTo>
                  <a:cubicBezTo>
                    <a:pt x="68" y="185"/>
                    <a:pt x="68" y="181"/>
                    <a:pt x="68" y="180"/>
                  </a:cubicBezTo>
                  <a:cubicBezTo>
                    <a:pt x="68" y="166"/>
                    <a:pt x="70" y="154"/>
                    <a:pt x="75" y="145"/>
                  </a:cubicBezTo>
                  <a:cubicBezTo>
                    <a:pt x="80" y="135"/>
                    <a:pt x="89" y="125"/>
                    <a:pt x="103" y="113"/>
                  </a:cubicBezTo>
                  <a:cubicBezTo>
                    <a:pt x="118" y="102"/>
                    <a:pt x="126" y="94"/>
                    <a:pt x="129" y="91"/>
                  </a:cubicBezTo>
                  <a:cubicBezTo>
                    <a:pt x="133" y="85"/>
                    <a:pt x="135" y="79"/>
                    <a:pt x="135" y="72"/>
                  </a:cubicBezTo>
                  <a:cubicBezTo>
                    <a:pt x="135" y="62"/>
                    <a:pt x="132" y="54"/>
                    <a:pt x="124" y="47"/>
                  </a:cubicBezTo>
                  <a:cubicBezTo>
                    <a:pt x="116" y="41"/>
                    <a:pt x="106" y="37"/>
                    <a:pt x="93" y="37"/>
                  </a:cubicBezTo>
                  <a:cubicBezTo>
                    <a:pt x="81" y="37"/>
                    <a:pt x="71" y="41"/>
                    <a:pt x="62" y="48"/>
                  </a:cubicBezTo>
                  <a:cubicBezTo>
                    <a:pt x="54" y="55"/>
                    <a:pt x="48" y="66"/>
                    <a:pt x="45" y="80"/>
                  </a:cubicBezTo>
                  <a:cubicBezTo>
                    <a:pt x="0" y="75"/>
                    <a:pt x="0" y="75"/>
                    <a:pt x="0" y="75"/>
                  </a:cubicBezTo>
                  <a:cubicBezTo>
                    <a:pt x="1" y="54"/>
                    <a:pt x="10" y="36"/>
                    <a:pt x="27" y="22"/>
                  </a:cubicBezTo>
                  <a:cubicBezTo>
                    <a:pt x="43" y="7"/>
                    <a:pt x="65" y="0"/>
                    <a:pt x="91" y="0"/>
                  </a:cubicBezTo>
                  <a:cubicBezTo>
                    <a:pt x="119" y="0"/>
                    <a:pt x="142" y="7"/>
                    <a:pt x="158" y="22"/>
                  </a:cubicBezTo>
                  <a:cubicBezTo>
                    <a:pt x="175" y="37"/>
                    <a:pt x="183" y="54"/>
                    <a:pt x="183" y="73"/>
                  </a:cubicBezTo>
                  <a:cubicBezTo>
                    <a:pt x="183" y="84"/>
                    <a:pt x="180" y="94"/>
                    <a:pt x="174" y="104"/>
                  </a:cubicBezTo>
                  <a:cubicBezTo>
                    <a:pt x="168" y="113"/>
                    <a:pt x="155" y="126"/>
                    <a:pt x="135" y="143"/>
                  </a:cubicBezTo>
                  <a:cubicBezTo>
                    <a:pt x="125" y="152"/>
                    <a:pt x="118" y="159"/>
                    <a:pt x="116" y="164"/>
                  </a:cubicBezTo>
                  <a:cubicBezTo>
                    <a:pt x="113" y="169"/>
                    <a:pt x="112" y="178"/>
                    <a:pt x="112" y="192"/>
                  </a:cubicBezTo>
                  <a:close/>
                  <a:moveTo>
                    <a:pt x="68" y="257"/>
                  </a:moveTo>
                  <a:cubicBezTo>
                    <a:pt x="68" y="209"/>
                    <a:pt x="68" y="209"/>
                    <a:pt x="68" y="209"/>
                  </a:cubicBezTo>
                  <a:cubicBezTo>
                    <a:pt x="117" y="209"/>
                    <a:pt x="117" y="209"/>
                    <a:pt x="117" y="209"/>
                  </a:cubicBezTo>
                  <a:cubicBezTo>
                    <a:pt x="117" y="257"/>
                    <a:pt x="117" y="257"/>
                    <a:pt x="117" y="257"/>
                  </a:cubicBezTo>
                  <a:lnTo>
                    <a:pt x="68" y="2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grpSp>
      <p:sp>
        <p:nvSpPr>
          <p:cNvPr id="241" name="yellow"/>
          <p:cNvSpPr/>
          <p:nvPr/>
        </p:nvSpPr>
        <p:spPr bwMode="auto">
          <a:xfrm>
            <a:off x="8471817" y="4477268"/>
            <a:ext cx="432015" cy="432015"/>
          </a:xfrm>
          <a:prstGeom prst="ellipse">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94" name="lightbulb"/>
          <p:cNvGrpSpPr>
            <a:grpSpLocks noChangeAspect="1"/>
          </p:cNvGrpSpPr>
          <p:nvPr/>
        </p:nvGrpSpPr>
        <p:grpSpPr bwMode="auto">
          <a:xfrm>
            <a:off x="8593471" y="4551369"/>
            <a:ext cx="188706" cy="283812"/>
            <a:chOff x="6323" y="2185"/>
            <a:chExt cx="125" cy="188"/>
          </a:xfrm>
          <a:solidFill>
            <a:schemeClr val="bg1"/>
          </a:solidFill>
        </p:grpSpPr>
        <p:sp>
          <p:nvSpPr>
            <p:cNvPr id="95" name="Freeform 13"/>
            <p:cNvSpPr>
              <a:spLocks/>
            </p:cNvSpPr>
            <p:nvPr/>
          </p:nvSpPr>
          <p:spPr bwMode="auto">
            <a:xfrm>
              <a:off x="6363" y="2333"/>
              <a:ext cx="46" cy="13"/>
            </a:xfrm>
            <a:custGeom>
              <a:avLst/>
              <a:gdLst>
                <a:gd name="T0" fmla="*/ 45 w 46"/>
                <a:gd name="T1" fmla="*/ 3 h 13"/>
                <a:gd name="T2" fmla="*/ 45 w 46"/>
                <a:gd name="T3" fmla="*/ 2 h 13"/>
                <a:gd name="T4" fmla="*/ 43 w 46"/>
                <a:gd name="T5" fmla="*/ 1 h 13"/>
                <a:gd name="T6" fmla="*/ 42 w 46"/>
                <a:gd name="T7" fmla="*/ 0 h 13"/>
                <a:gd name="T8" fmla="*/ 41 w 46"/>
                <a:gd name="T9" fmla="*/ 0 h 13"/>
                <a:gd name="T10" fmla="*/ 16 w 46"/>
                <a:gd name="T11" fmla="*/ 0 h 13"/>
                <a:gd name="T12" fmla="*/ 14 w 46"/>
                <a:gd name="T13" fmla="*/ 0 h 13"/>
                <a:gd name="T14" fmla="*/ 12 w 46"/>
                <a:gd name="T15" fmla="*/ 0 h 13"/>
                <a:gd name="T16" fmla="*/ 5 w 46"/>
                <a:gd name="T17" fmla="*/ 0 h 13"/>
                <a:gd name="T18" fmla="*/ 3 w 46"/>
                <a:gd name="T19" fmla="*/ 0 h 13"/>
                <a:gd name="T20" fmla="*/ 2 w 46"/>
                <a:gd name="T21" fmla="*/ 1 h 13"/>
                <a:gd name="T22" fmla="*/ 1 w 46"/>
                <a:gd name="T23" fmla="*/ 2 h 13"/>
                <a:gd name="T24" fmla="*/ 0 w 46"/>
                <a:gd name="T25" fmla="*/ 3 h 13"/>
                <a:gd name="T26" fmla="*/ 0 w 46"/>
                <a:gd name="T27" fmla="*/ 5 h 13"/>
                <a:gd name="T28" fmla="*/ 0 w 46"/>
                <a:gd name="T29" fmla="*/ 7 h 13"/>
                <a:gd name="T30" fmla="*/ 0 w 46"/>
                <a:gd name="T31" fmla="*/ 8 h 13"/>
                <a:gd name="T32" fmla="*/ 0 w 46"/>
                <a:gd name="T33" fmla="*/ 10 h 13"/>
                <a:gd name="T34" fmla="*/ 1 w 46"/>
                <a:gd name="T35" fmla="*/ 11 h 13"/>
                <a:gd name="T36" fmla="*/ 2 w 46"/>
                <a:gd name="T37" fmla="*/ 12 h 13"/>
                <a:gd name="T38" fmla="*/ 3 w 46"/>
                <a:gd name="T39" fmla="*/ 12 h 13"/>
                <a:gd name="T40" fmla="*/ 5 w 46"/>
                <a:gd name="T41" fmla="*/ 13 h 13"/>
                <a:gd name="T42" fmla="*/ 29 w 46"/>
                <a:gd name="T43" fmla="*/ 13 h 13"/>
                <a:gd name="T44" fmla="*/ 32 w 46"/>
                <a:gd name="T45" fmla="*/ 13 h 13"/>
                <a:gd name="T46" fmla="*/ 34 w 46"/>
                <a:gd name="T47" fmla="*/ 13 h 13"/>
                <a:gd name="T48" fmla="*/ 35 w 46"/>
                <a:gd name="T49" fmla="*/ 13 h 13"/>
                <a:gd name="T50" fmla="*/ 37 w 46"/>
                <a:gd name="T51" fmla="*/ 13 h 13"/>
                <a:gd name="T52" fmla="*/ 40 w 46"/>
                <a:gd name="T53" fmla="*/ 13 h 13"/>
                <a:gd name="T54" fmla="*/ 41 w 46"/>
                <a:gd name="T55" fmla="*/ 13 h 13"/>
                <a:gd name="T56" fmla="*/ 41 w 46"/>
                <a:gd name="T57" fmla="*/ 13 h 13"/>
                <a:gd name="T58" fmla="*/ 41 w 46"/>
                <a:gd name="T59" fmla="*/ 13 h 13"/>
                <a:gd name="T60" fmla="*/ 42 w 46"/>
                <a:gd name="T61" fmla="*/ 12 h 13"/>
                <a:gd name="T62" fmla="*/ 43 w 46"/>
                <a:gd name="T63" fmla="*/ 12 h 13"/>
                <a:gd name="T64" fmla="*/ 45 w 46"/>
                <a:gd name="T65" fmla="*/ 11 h 13"/>
                <a:gd name="T66" fmla="*/ 45 w 46"/>
                <a:gd name="T67" fmla="*/ 10 h 13"/>
                <a:gd name="T68" fmla="*/ 46 w 46"/>
                <a:gd name="T69" fmla="*/ 8 h 13"/>
                <a:gd name="T70" fmla="*/ 46 w 46"/>
                <a:gd name="T71" fmla="*/ 7 h 13"/>
                <a:gd name="T72" fmla="*/ 46 w 46"/>
                <a:gd name="T73" fmla="*/ 5 h 13"/>
                <a:gd name="T74" fmla="*/ 45 w 46"/>
                <a:gd name="T75"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13">
                  <a:moveTo>
                    <a:pt x="45" y="3"/>
                  </a:moveTo>
                  <a:lnTo>
                    <a:pt x="45" y="2"/>
                  </a:lnTo>
                  <a:lnTo>
                    <a:pt x="43" y="1"/>
                  </a:lnTo>
                  <a:lnTo>
                    <a:pt x="42" y="0"/>
                  </a:lnTo>
                  <a:lnTo>
                    <a:pt x="41" y="0"/>
                  </a:lnTo>
                  <a:lnTo>
                    <a:pt x="16" y="0"/>
                  </a:lnTo>
                  <a:lnTo>
                    <a:pt x="14" y="0"/>
                  </a:lnTo>
                  <a:lnTo>
                    <a:pt x="12" y="0"/>
                  </a:lnTo>
                  <a:lnTo>
                    <a:pt x="5" y="0"/>
                  </a:lnTo>
                  <a:lnTo>
                    <a:pt x="3" y="0"/>
                  </a:lnTo>
                  <a:lnTo>
                    <a:pt x="2" y="1"/>
                  </a:lnTo>
                  <a:lnTo>
                    <a:pt x="1" y="2"/>
                  </a:lnTo>
                  <a:lnTo>
                    <a:pt x="0" y="3"/>
                  </a:lnTo>
                  <a:lnTo>
                    <a:pt x="0" y="5"/>
                  </a:lnTo>
                  <a:lnTo>
                    <a:pt x="0" y="7"/>
                  </a:lnTo>
                  <a:lnTo>
                    <a:pt x="0" y="8"/>
                  </a:lnTo>
                  <a:lnTo>
                    <a:pt x="0" y="10"/>
                  </a:lnTo>
                  <a:lnTo>
                    <a:pt x="1" y="11"/>
                  </a:lnTo>
                  <a:lnTo>
                    <a:pt x="2" y="12"/>
                  </a:lnTo>
                  <a:lnTo>
                    <a:pt x="3" y="12"/>
                  </a:lnTo>
                  <a:lnTo>
                    <a:pt x="5" y="13"/>
                  </a:lnTo>
                  <a:lnTo>
                    <a:pt x="29" y="13"/>
                  </a:lnTo>
                  <a:lnTo>
                    <a:pt x="32" y="13"/>
                  </a:lnTo>
                  <a:lnTo>
                    <a:pt x="34" y="13"/>
                  </a:lnTo>
                  <a:lnTo>
                    <a:pt x="35" y="13"/>
                  </a:lnTo>
                  <a:lnTo>
                    <a:pt x="37" y="13"/>
                  </a:lnTo>
                  <a:lnTo>
                    <a:pt x="40" y="13"/>
                  </a:lnTo>
                  <a:lnTo>
                    <a:pt x="41" y="13"/>
                  </a:lnTo>
                  <a:lnTo>
                    <a:pt x="41" y="13"/>
                  </a:lnTo>
                  <a:lnTo>
                    <a:pt x="41" y="13"/>
                  </a:lnTo>
                  <a:lnTo>
                    <a:pt x="42" y="12"/>
                  </a:lnTo>
                  <a:lnTo>
                    <a:pt x="43" y="12"/>
                  </a:lnTo>
                  <a:lnTo>
                    <a:pt x="45" y="11"/>
                  </a:lnTo>
                  <a:lnTo>
                    <a:pt x="45" y="10"/>
                  </a:lnTo>
                  <a:lnTo>
                    <a:pt x="46" y="8"/>
                  </a:lnTo>
                  <a:lnTo>
                    <a:pt x="46" y="7"/>
                  </a:lnTo>
                  <a:lnTo>
                    <a:pt x="46" y="5"/>
                  </a:lnTo>
                  <a:lnTo>
                    <a:pt x="4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96" name="Freeform 14"/>
            <p:cNvSpPr>
              <a:spLocks/>
            </p:cNvSpPr>
            <p:nvPr/>
          </p:nvSpPr>
          <p:spPr bwMode="auto">
            <a:xfrm>
              <a:off x="6366" y="2349"/>
              <a:ext cx="39" cy="13"/>
            </a:xfrm>
            <a:custGeom>
              <a:avLst/>
              <a:gdLst>
                <a:gd name="T0" fmla="*/ 39 w 39"/>
                <a:gd name="T1" fmla="*/ 4 h 13"/>
                <a:gd name="T2" fmla="*/ 38 w 39"/>
                <a:gd name="T3" fmla="*/ 3 h 13"/>
                <a:gd name="T4" fmla="*/ 37 w 39"/>
                <a:gd name="T5" fmla="*/ 2 h 13"/>
                <a:gd name="T6" fmla="*/ 36 w 39"/>
                <a:gd name="T7" fmla="*/ 1 h 13"/>
                <a:gd name="T8" fmla="*/ 35 w 39"/>
                <a:gd name="T9" fmla="*/ 0 h 13"/>
                <a:gd name="T10" fmla="*/ 14 w 39"/>
                <a:gd name="T11" fmla="*/ 0 h 13"/>
                <a:gd name="T12" fmla="*/ 12 w 39"/>
                <a:gd name="T13" fmla="*/ 0 h 13"/>
                <a:gd name="T14" fmla="*/ 10 w 39"/>
                <a:gd name="T15" fmla="*/ 0 h 13"/>
                <a:gd name="T16" fmla="*/ 4 w 39"/>
                <a:gd name="T17" fmla="*/ 0 h 13"/>
                <a:gd name="T18" fmla="*/ 3 w 39"/>
                <a:gd name="T19" fmla="*/ 1 h 13"/>
                <a:gd name="T20" fmla="*/ 2 w 39"/>
                <a:gd name="T21" fmla="*/ 2 h 13"/>
                <a:gd name="T22" fmla="*/ 1 w 39"/>
                <a:gd name="T23" fmla="*/ 3 h 13"/>
                <a:gd name="T24" fmla="*/ 1 w 39"/>
                <a:gd name="T25" fmla="*/ 4 h 13"/>
                <a:gd name="T26" fmla="*/ 1 w 39"/>
                <a:gd name="T27" fmla="*/ 5 h 13"/>
                <a:gd name="T28" fmla="*/ 0 w 39"/>
                <a:gd name="T29" fmla="*/ 7 h 13"/>
                <a:gd name="T30" fmla="*/ 1 w 39"/>
                <a:gd name="T31" fmla="*/ 9 h 13"/>
                <a:gd name="T32" fmla="*/ 1 w 39"/>
                <a:gd name="T33" fmla="*/ 10 h 13"/>
                <a:gd name="T34" fmla="*/ 1 w 39"/>
                <a:gd name="T35" fmla="*/ 12 h 13"/>
                <a:gd name="T36" fmla="*/ 2 w 39"/>
                <a:gd name="T37" fmla="*/ 12 h 13"/>
                <a:gd name="T38" fmla="*/ 3 w 39"/>
                <a:gd name="T39" fmla="*/ 13 h 13"/>
                <a:gd name="T40" fmla="*/ 4 w 39"/>
                <a:gd name="T41" fmla="*/ 13 h 13"/>
                <a:gd name="T42" fmla="*/ 25 w 39"/>
                <a:gd name="T43" fmla="*/ 13 h 13"/>
                <a:gd name="T44" fmla="*/ 27 w 39"/>
                <a:gd name="T45" fmla="*/ 13 h 13"/>
                <a:gd name="T46" fmla="*/ 29 w 39"/>
                <a:gd name="T47" fmla="*/ 13 h 13"/>
                <a:gd name="T48" fmla="*/ 30 w 39"/>
                <a:gd name="T49" fmla="*/ 13 h 13"/>
                <a:gd name="T50" fmla="*/ 32 w 39"/>
                <a:gd name="T51" fmla="*/ 13 h 13"/>
                <a:gd name="T52" fmla="*/ 35 w 39"/>
                <a:gd name="T53" fmla="*/ 13 h 13"/>
                <a:gd name="T54" fmla="*/ 35 w 39"/>
                <a:gd name="T55" fmla="*/ 13 h 13"/>
                <a:gd name="T56" fmla="*/ 35 w 39"/>
                <a:gd name="T57" fmla="*/ 13 h 13"/>
                <a:gd name="T58" fmla="*/ 35 w 39"/>
                <a:gd name="T59" fmla="*/ 13 h 13"/>
                <a:gd name="T60" fmla="*/ 36 w 39"/>
                <a:gd name="T61" fmla="*/ 13 h 13"/>
                <a:gd name="T62" fmla="*/ 37 w 39"/>
                <a:gd name="T63" fmla="*/ 12 h 13"/>
                <a:gd name="T64" fmla="*/ 38 w 39"/>
                <a:gd name="T65" fmla="*/ 12 h 13"/>
                <a:gd name="T66" fmla="*/ 39 w 39"/>
                <a:gd name="T67" fmla="*/ 10 h 13"/>
                <a:gd name="T68" fmla="*/ 39 w 39"/>
                <a:gd name="T69" fmla="*/ 9 h 13"/>
                <a:gd name="T70" fmla="*/ 39 w 39"/>
                <a:gd name="T71" fmla="*/ 7 h 13"/>
                <a:gd name="T72" fmla="*/ 39 w 39"/>
                <a:gd name="T73" fmla="*/ 5 h 13"/>
                <a:gd name="T74" fmla="*/ 39 w 39"/>
                <a:gd name="T7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 h="13">
                  <a:moveTo>
                    <a:pt x="39" y="4"/>
                  </a:moveTo>
                  <a:lnTo>
                    <a:pt x="38" y="3"/>
                  </a:lnTo>
                  <a:lnTo>
                    <a:pt x="37" y="2"/>
                  </a:lnTo>
                  <a:lnTo>
                    <a:pt x="36" y="1"/>
                  </a:lnTo>
                  <a:lnTo>
                    <a:pt x="35" y="0"/>
                  </a:lnTo>
                  <a:lnTo>
                    <a:pt x="14" y="0"/>
                  </a:lnTo>
                  <a:lnTo>
                    <a:pt x="12" y="0"/>
                  </a:lnTo>
                  <a:lnTo>
                    <a:pt x="10" y="0"/>
                  </a:lnTo>
                  <a:lnTo>
                    <a:pt x="4" y="0"/>
                  </a:lnTo>
                  <a:lnTo>
                    <a:pt x="3" y="1"/>
                  </a:lnTo>
                  <a:lnTo>
                    <a:pt x="2" y="2"/>
                  </a:lnTo>
                  <a:lnTo>
                    <a:pt x="1" y="3"/>
                  </a:lnTo>
                  <a:lnTo>
                    <a:pt x="1" y="4"/>
                  </a:lnTo>
                  <a:lnTo>
                    <a:pt x="1" y="5"/>
                  </a:lnTo>
                  <a:lnTo>
                    <a:pt x="0" y="7"/>
                  </a:lnTo>
                  <a:lnTo>
                    <a:pt x="1" y="9"/>
                  </a:lnTo>
                  <a:lnTo>
                    <a:pt x="1" y="10"/>
                  </a:lnTo>
                  <a:lnTo>
                    <a:pt x="1" y="12"/>
                  </a:lnTo>
                  <a:lnTo>
                    <a:pt x="2" y="12"/>
                  </a:lnTo>
                  <a:lnTo>
                    <a:pt x="3" y="13"/>
                  </a:lnTo>
                  <a:lnTo>
                    <a:pt x="4" y="13"/>
                  </a:lnTo>
                  <a:lnTo>
                    <a:pt x="25" y="13"/>
                  </a:lnTo>
                  <a:lnTo>
                    <a:pt x="27" y="13"/>
                  </a:lnTo>
                  <a:lnTo>
                    <a:pt x="29" y="13"/>
                  </a:lnTo>
                  <a:lnTo>
                    <a:pt x="30" y="13"/>
                  </a:lnTo>
                  <a:lnTo>
                    <a:pt x="32" y="13"/>
                  </a:lnTo>
                  <a:lnTo>
                    <a:pt x="35" y="13"/>
                  </a:lnTo>
                  <a:lnTo>
                    <a:pt x="35" y="13"/>
                  </a:lnTo>
                  <a:lnTo>
                    <a:pt x="35" y="13"/>
                  </a:lnTo>
                  <a:lnTo>
                    <a:pt x="35" y="13"/>
                  </a:lnTo>
                  <a:lnTo>
                    <a:pt x="36" y="13"/>
                  </a:lnTo>
                  <a:lnTo>
                    <a:pt x="37" y="12"/>
                  </a:lnTo>
                  <a:lnTo>
                    <a:pt x="38" y="12"/>
                  </a:lnTo>
                  <a:lnTo>
                    <a:pt x="39" y="10"/>
                  </a:lnTo>
                  <a:lnTo>
                    <a:pt x="39" y="9"/>
                  </a:lnTo>
                  <a:lnTo>
                    <a:pt x="39" y="7"/>
                  </a:lnTo>
                  <a:lnTo>
                    <a:pt x="39" y="5"/>
                  </a:lnTo>
                  <a:lnTo>
                    <a:pt x="39"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97" name="Freeform 15"/>
            <p:cNvSpPr>
              <a:spLocks/>
            </p:cNvSpPr>
            <p:nvPr/>
          </p:nvSpPr>
          <p:spPr bwMode="auto">
            <a:xfrm>
              <a:off x="6377" y="2367"/>
              <a:ext cx="17" cy="6"/>
            </a:xfrm>
            <a:custGeom>
              <a:avLst/>
              <a:gdLst>
                <a:gd name="T0" fmla="*/ 17 w 33"/>
                <a:gd name="T1" fmla="*/ 13 h 13"/>
                <a:gd name="T2" fmla="*/ 33 w 33"/>
                <a:gd name="T3" fmla="*/ 0 h 13"/>
                <a:gd name="T4" fmla="*/ 0 w 33"/>
                <a:gd name="T5" fmla="*/ 0 h 13"/>
                <a:gd name="T6" fmla="*/ 17 w 33"/>
                <a:gd name="T7" fmla="*/ 13 h 13"/>
              </a:gdLst>
              <a:ahLst/>
              <a:cxnLst>
                <a:cxn ang="0">
                  <a:pos x="T0" y="T1"/>
                </a:cxn>
                <a:cxn ang="0">
                  <a:pos x="T2" y="T3"/>
                </a:cxn>
                <a:cxn ang="0">
                  <a:pos x="T4" y="T5"/>
                </a:cxn>
                <a:cxn ang="0">
                  <a:pos x="T6" y="T7"/>
                </a:cxn>
              </a:cxnLst>
              <a:rect l="0" t="0" r="r" b="b"/>
              <a:pathLst>
                <a:path w="33" h="13">
                  <a:moveTo>
                    <a:pt x="17" y="13"/>
                  </a:moveTo>
                  <a:cubicBezTo>
                    <a:pt x="25" y="13"/>
                    <a:pt x="31" y="7"/>
                    <a:pt x="33" y="0"/>
                  </a:cubicBezTo>
                  <a:cubicBezTo>
                    <a:pt x="0" y="0"/>
                    <a:pt x="0" y="0"/>
                    <a:pt x="0" y="0"/>
                  </a:cubicBezTo>
                  <a:cubicBezTo>
                    <a:pt x="2" y="7"/>
                    <a:pt x="9" y="13"/>
                    <a:pt x="1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
          <p:nvSpPr>
            <p:cNvPr id="98" name="Freeform 16"/>
            <p:cNvSpPr>
              <a:spLocks/>
            </p:cNvSpPr>
            <p:nvPr/>
          </p:nvSpPr>
          <p:spPr bwMode="auto">
            <a:xfrm>
              <a:off x="6323" y="2185"/>
              <a:ext cx="125" cy="143"/>
            </a:xfrm>
            <a:custGeom>
              <a:avLst/>
              <a:gdLst>
                <a:gd name="T0" fmla="*/ 236 w 236"/>
                <a:gd name="T1" fmla="*/ 112 h 268"/>
                <a:gd name="T2" fmla="*/ 195 w 236"/>
                <a:gd name="T3" fmla="*/ 29 h 268"/>
                <a:gd name="T4" fmla="*/ 187 w 236"/>
                <a:gd name="T5" fmla="*/ 22 h 268"/>
                <a:gd name="T6" fmla="*/ 177 w 236"/>
                <a:gd name="T7" fmla="*/ 16 h 268"/>
                <a:gd name="T8" fmla="*/ 168 w 236"/>
                <a:gd name="T9" fmla="*/ 11 h 268"/>
                <a:gd name="T10" fmla="*/ 157 w 236"/>
                <a:gd name="T11" fmla="*/ 6 h 268"/>
                <a:gd name="T12" fmla="*/ 146 w 236"/>
                <a:gd name="T13" fmla="*/ 3 h 268"/>
                <a:gd name="T14" fmla="*/ 134 w 236"/>
                <a:gd name="T15" fmla="*/ 1 h 268"/>
                <a:gd name="T16" fmla="*/ 119 w 236"/>
                <a:gd name="T17" fmla="*/ 0 h 268"/>
                <a:gd name="T18" fmla="*/ 118 w 236"/>
                <a:gd name="T19" fmla="*/ 0 h 268"/>
                <a:gd name="T20" fmla="*/ 118 w 236"/>
                <a:gd name="T21" fmla="*/ 0 h 268"/>
                <a:gd name="T22" fmla="*/ 118 w 236"/>
                <a:gd name="T23" fmla="*/ 0 h 268"/>
                <a:gd name="T24" fmla="*/ 117 w 236"/>
                <a:gd name="T25" fmla="*/ 0 h 268"/>
                <a:gd name="T26" fmla="*/ 102 w 236"/>
                <a:gd name="T27" fmla="*/ 1 h 268"/>
                <a:gd name="T28" fmla="*/ 90 w 236"/>
                <a:gd name="T29" fmla="*/ 3 h 268"/>
                <a:gd name="T30" fmla="*/ 79 w 236"/>
                <a:gd name="T31" fmla="*/ 6 h 268"/>
                <a:gd name="T32" fmla="*/ 68 w 236"/>
                <a:gd name="T33" fmla="*/ 11 h 268"/>
                <a:gd name="T34" fmla="*/ 58 w 236"/>
                <a:gd name="T35" fmla="*/ 16 h 268"/>
                <a:gd name="T36" fmla="*/ 49 w 236"/>
                <a:gd name="T37" fmla="*/ 22 h 268"/>
                <a:gd name="T38" fmla="*/ 40 w 236"/>
                <a:gd name="T39" fmla="*/ 29 h 268"/>
                <a:gd name="T40" fmla="*/ 0 w 236"/>
                <a:gd name="T41" fmla="*/ 112 h 268"/>
                <a:gd name="T42" fmla="*/ 0 w 236"/>
                <a:gd name="T43" fmla="*/ 118 h 268"/>
                <a:gd name="T44" fmla="*/ 0 w 236"/>
                <a:gd name="T45" fmla="*/ 124 h 268"/>
                <a:gd name="T46" fmla="*/ 5 w 236"/>
                <a:gd name="T47" fmla="*/ 149 h 268"/>
                <a:gd name="T48" fmla="*/ 19 w 236"/>
                <a:gd name="T49" fmla="*/ 177 h 268"/>
                <a:gd name="T50" fmla="*/ 76 w 236"/>
                <a:gd name="T51" fmla="*/ 268 h 268"/>
                <a:gd name="T52" fmla="*/ 76 w 236"/>
                <a:gd name="T53" fmla="*/ 268 h 268"/>
                <a:gd name="T54" fmla="*/ 77 w 236"/>
                <a:gd name="T55" fmla="*/ 268 h 268"/>
                <a:gd name="T56" fmla="*/ 159 w 236"/>
                <a:gd name="T57" fmla="*/ 268 h 268"/>
                <a:gd name="T58" fmla="*/ 159 w 236"/>
                <a:gd name="T59" fmla="*/ 268 h 268"/>
                <a:gd name="T60" fmla="*/ 159 w 236"/>
                <a:gd name="T61" fmla="*/ 268 h 268"/>
                <a:gd name="T62" fmla="*/ 225 w 236"/>
                <a:gd name="T63" fmla="*/ 162 h 268"/>
                <a:gd name="T64" fmla="*/ 235 w 236"/>
                <a:gd name="T65" fmla="*/ 129 h 268"/>
                <a:gd name="T66" fmla="*/ 236 w 236"/>
                <a:gd name="T67" fmla="*/ 118 h 268"/>
                <a:gd name="T68" fmla="*/ 236 w 236"/>
                <a:gd name="T69" fmla="*/ 11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68">
                  <a:moveTo>
                    <a:pt x="236" y="117"/>
                  </a:moveTo>
                  <a:cubicBezTo>
                    <a:pt x="236" y="116"/>
                    <a:pt x="236" y="114"/>
                    <a:pt x="236" y="112"/>
                  </a:cubicBezTo>
                  <a:cubicBezTo>
                    <a:pt x="234" y="79"/>
                    <a:pt x="219" y="50"/>
                    <a:pt x="196" y="29"/>
                  </a:cubicBezTo>
                  <a:cubicBezTo>
                    <a:pt x="196" y="29"/>
                    <a:pt x="196" y="29"/>
                    <a:pt x="195" y="29"/>
                  </a:cubicBezTo>
                  <a:cubicBezTo>
                    <a:pt x="193" y="27"/>
                    <a:pt x="191" y="25"/>
                    <a:pt x="189" y="23"/>
                  </a:cubicBezTo>
                  <a:cubicBezTo>
                    <a:pt x="188" y="23"/>
                    <a:pt x="187" y="22"/>
                    <a:pt x="187" y="22"/>
                  </a:cubicBezTo>
                  <a:cubicBezTo>
                    <a:pt x="185" y="20"/>
                    <a:pt x="182" y="19"/>
                    <a:pt x="180" y="18"/>
                  </a:cubicBezTo>
                  <a:cubicBezTo>
                    <a:pt x="179" y="17"/>
                    <a:pt x="178" y="16"/>
                    <a:pt x="177" y="16"/>
                  </a:cubicBezTo>
                  <a:cubicBezTo>
                    <a:pt x="175" y="15"/>
                    <a:pt x="173" y="14"/>
                    <a:pt x="171" y="12"/>
                  </a:cubicBezTo>
                  <a:cubicBezTo>
                    <a:pt x="170" y="12"/>
                    <a:pt x="169" y="11"/>
                    <a:pt x="168" y="11"/>
                  </a:cubicBezTo>
                  <a:cubicBezTo>
                    <a:pt x="166" y="10"/>
                    <a:pt x="164" y="9"/>
                    <a:pt x="162" y="8"/>
                  </a:cubicBezTo>
                  <a:cubicBezTo>
                    <a:pt x="160" y="7"/>
                    <a:pt x="159" y="7"/>
                    <a:pt x="157" y="6"/>
                  </a:cubicBezTo>
                  <a:cubicBezTo>
                    <a:pt x="155" y="6"/>
                    <a:pt x="153" y="5"/>
                    <a:pt x="151" y="5"/>
                  </a:cubicBezTo>
                  <a:cubicBezTo>
                    <a:pt x="150" y="4"/>
                    <a:pt x="148" y="4"/>
                    <a:pt x="146" y="3"/>
                  </a:cubicBezTo>
                  <a:cubicBezTo>
                    <a:pt x="144" y="3"/>
                    <a:pt x="142" y="2"/>
                    <a:pt x="141" y="2"/>
                  </a:cubicBezTo>
                  <a:cubicBezTo>
                    <a:pt x="138" y="1"/>
                    <a:pt x="136" y="1"/>
                    <a:pt x="134" y="1"/>
                  </a:cubicBezTo>
                  <a:cubicBezTo>
                    <a:pt x="133" y="1"/>
                    <a:pt x="131" y="0"/>
                    <a:pt x="129" y="0"/>
                  </a:cubicBezTo>
                  <a:cubicBezTo>
                    <a:pt x="126" y="0"/>
                    <a:pt x="122" y="0"/>
                    <a:pt x="119" y="0"/>
                  </a:cubicBezTo>
                  <a:cubicBezTo>
                    <a:pt x="118" y="0"/>
                    <a:pt x="118" y="0"/>
                    <a:pt x="118" y="0"/>
                  </a:cubicBezTo>
                  <a:cubicBezTo>
                    <a:pt x="118" y="0"/>
                    <a:pt x="118" y="0"/>
                    <a:pt x="118" y="0"/>
                  </a:cubicBezTo>
                  <a:cubicBezTo>
                    <a:pt x="118" y="0"/>
                    <a:pt x="118" y="0"/>
                    <a:pt x="118" y="0"/>
                  </a:cubicBezTo>
                  <a:cubicBezTo>
                    <a:pt x="118" y="0"/>
                    <a:pt x="118" y="0"/>
                    <a:pt x="118" y="0"/>
                  </a:cubicBezTo>
                  <a:cubicBezTo>
                    <a:pt x="118" y="0"/>
                    <a:pt x="118" y="0"/>
                    <a:pt x="118" y="0"/>
                  </a:cubicBezTo>
                  <a:cubicBezTo>
                    <a:pt x="118" y="0"/>
                    <a:pt x="118" y="0"/>
                    <a:pt x="118" y="0"/>
                  </a:cubicBezTo>
                  <a:cubicBezTo>
                    <a:pt x="118" y="0"/>
                    <a:pt x="118" y="0"/>
                    <a:pt x="118" y="0"/>
                  </a:cubicBezTo>
                  <a:cubicBezTo>
                    <a:pt x="118" y="0"/>
                    <a:pt x="117" y="0"/>
                    <a:pt x="117" y="0"/>
                  </a:cubicBezTo>
                  <a:cubicBezTo>
                    <a:pt x="113" y="0"/>
                    <a:pt x="110" y="0"/>
                    <a:pt x="106" y="0"/>
                  </a:cubicBezTo>
                  <a:cubicBezTo>
                    <a:pt x="105" y="0"/>
                    <a:pt x="103" y="1"/>
                    <a:pt x="102" y="1"/>
                  </a:cubicBezTo>
                  <a:cubicBezTo>
                    <a:pt x="99" y="1"/>
                    <a:pt x="97" y="1"/>
                    <a:pt x="95" y="2"/>
                  </a:cubicBezTo>
                  <a:cubicBezTo>
                    <a:pt x="93" y="2"/>
                    <a:pt x="92" y="3"/>
                    <a:pt x="90" y="3"/>
                  </a:cubicBezTo>
                  <a:cubicBezTo>
                    <a:pt x="88" y="4"/>
                    <a:pt x="86" y="4"/>
                    <a:pt x="84" y="5"/>
                  </a:cubicBezTo>
                  <a:cubicBezTo>
                    <a:pt x="82" y="5"/>
                    <a:pt x="81" y="6"/>
                    <a:pt x="79" y="6"/>
                  </a:cubicBezTo>
                  <a:cubicBezTo>
                    <a:pt x="77" y="7"/>
                    <a:pt x="76" y="7"/>
                    <a:pt x="74" y="8"/>
                  </a:cubicBezTo>
                  <a:cubicBezTo>
                    <a:pt x="72" y="9"/>
                    <a:pt x="70" y="10"/>
                    <a:pt x="68" y="11"/>
                  </a:cubicBezTo>
                  <a:cubicBezTo>
                    <a:pt x="67" y="11"/>
                    <a:pt x="66" y="12"/>
                    <a:pt x="64" y="12"/>
                  </a:cubicBezTo>
                  <a:cubicBezTo>
                    <a:pt x="62" y="14"/>
                    <a:pt x="60" y="15"/>
                    <a:pt x="58" y="16"/>
                  </a:cubicBezTo>
                  <a:cubicBezTo>
                    <a:pt x="57" y="16"/>
                    <a:pt x="56" y="17"/>
                    <a:pt x="55" y="18"/>
                  </a:cubicBezTo>
                  <a:cubicBezTo>
                    <a:pt x="53" y="19"/>
                    <a:pt x="51" y="20"/>
                    <a:pt x="49" y="22"/>
                  </a:cubicBezTo>
                  <a:cubicBezTo>
                    <a:pt x="48" y="22"/>
                    <a:pt x="48" y="23"/>
                    <a:pt x="47" y="23"/>
                  </a:cubicBezTo>
                  <a:cubicBezTo>
                    <a:pt x="45" y="25"/>
                    <a:pt x="42" y="27"/>
                    <a:pt x="40" y="29"/>
                  </a:cubicBezTo>
                  <a:cubicBezTo>
                    <a:pt x="40" y="29"/>
                    <a:pt x="40" y="29"/>
                    <a:pt x="40" y="29"/>
                  </a:cubicBezTo>
                  <a:cubicBezTo>
                    <a:pt x="16" y="50"/>
                    <a:pt x="2" y="79"/>
                    <a:pt x="0" y="112"/>
                  </a:cubicBezTo>
                  <a:cubicBezTo>
                    <a:pt x="0" y="114"/>
                    <a:pt x="0" y="116"/>
                    <a:pt x="0" y="117"/>
                  </a:cubicBezTo>
                  <a:cubicBezTo>
                    <a:pt x="0" y="118"/>
                    <a:pt x="0" y="118"/>
                    <a:pt x="0" y="118"/>
                  </a:cubicBezTo>
                  <a:cubicBezTo>
                    <a:pt x="0" y="118"/>
                    <a:pt x="0" y="118"/>
                    <a:pt x="0" y="118"/>
                  </a:cubicBezTo>
                  <a:cubicBezTo>
                    <a:pt x="0" y="121"/>
                    <a:pt x="0" y="124"/>
                    <a:pt x="0" y="124"/>
                  </a:cubicBezTo>
                  <a:cubicBezTo>
                    <a:pt x="0" y="126"/>
                    <a:pt x="0" y="127"/>
                    <a:pt x="1" y="129"/>
                  </a:cubicBezTo>
                  <a:cubicBezTo>
                    <a:pt x="2" y="135"/>
                    <a:pt x="3" y="141"/>
                    <a:pt x="5" y="149"/>
                  </a:cubicBezTo>
                  <a:cubicBezTo>
                    <a:pt x="6" y="151"/>
                    <a:pt x="8" y="157"/>
                    <a:pt x="11" y="162"/>
                  </a:cubicBezTo>
                  <a:cubicBezTo>
                    <a:pt x="12" y="166"/>
                    <a:pt x="16" y="173"/>
                    <a:pt x="19" y="177"/>
                  </a:cubicBezTo>
                  <a:cubicBezTo>
                    <a:pt x="27" y="193"/>
                    <a:pt x="72" y="240"/>
                    <a:pt x="76" y="268"/>
                  </a:cubicBezTo>
                  <a:cubicBezTo>
                    <a:pt x="76" y="268"/>
                    <a:pt x="76" y="268"/>
                    <a:pt x="76" y="268"/>
                  </a:cubicBezTo>
                  <a:cubicBezTo>
                    <a:pt x="76" y="268"/>
                    <a:pt x="76" y="268"/>
                    <a:pt x="76" y="268"/>
                  </a:cubicBezTo>
                  <a:cubicBezTo>
                    <a:pt x="76" y="268"/>
                    <a:pt x="76" y="268"/>
                    <a:pt x="76" y="268"/>
                  </a:cubicBezTo>
                  <a:cubicBezTo>
                    <a:pt x="77" y="268"/>
                    <a:pt x="77" y="268"/>
                    <a:pt x="77" y="268"/>
                  </a:cubicBezTo>
                  <a:cubicBezTo>
                    <a:pt x="77" y="268"/>
                    <a:pt x="77" y="268"/>
                    <a:pt x="77" y="268"/>
                  </a:cubicBezTo>
                  <a:cubicBezTo>
                    <a:pt x="159" y="268"/>
                    <a:pt x="159" y="268"/>
                    <a:pt x="159" y="268"/>
                  </a:cubicBezTo>
                  <a:cubicBezTo>
                    <a:pt x="159" y="268"/>
                    <a:pt x="159" y="268"/>
                    <a:pt x="159" y="268"/>
                  </a:cubicBezTo>
                  <a:cubicBezTo>
                    <a:pt x="159" y="268"/>
                    <a:pt x="159" y="268"/>
                    <a:pt x="159" y="268"/>
                  </a:cubicBezTo>
                  <a:cubicBezTo>
                    <a:pt x="159" y="268"/>
                    <a:pt x="159" y="268"/>
                    <a:pt x="159" y="268"/>
                  </a:cubicBezTo>
                  <a:cubicBezTo>
                    <a:pt x="159" y="268"/>
                    <a:pt x="159" y="268"/>
                    <a:pt x="159" y="268"/>
                  </a:cubicBezTo>
                  <a:cubicBezTo>
                    <a:pt x="159" y="268"/>
                    <a:pt x="159" y="268"/>
                    <a:pt x="159" y="268"/>
                  </a:cubicBezTo>
                  <a:cubicBezTo>
                    <a:pt x="163" y="240"/>
                    <a:pt x="209" y="193"/>
                    <a:pt x="217" y="177"/>
                  </a:cubicBezTo>
                  <a:cubicBezTo>
                    <a:pt x="219" y="173"/>
                    <a:pt x="223" y="166"/>
                    <a:pt x="225" y="162"/>
                  </a:cubicBezTo>
                  <a:cubicBezTo>
                    <a:pt x="227" y="157"/>
                    <a:pt x="230" y="151"/>
                    <a:pt x="230" y="149"/>
                  </a:cubicBezTo>
                  <a:cubicBezTo>
                    <a:pt x="232" y="141"/>
                    <a:pt x="234" y="135"/>
                    <a:pt x="235" y="129"/>
                  </a:cubicBezTo>
                  <a:cubicBezTo>
                    <a:pt x="235" y="127"/>
                    <a:pt x="236" y="126"/>
                    <a:pt x="236" y="124"/>
                  </a:cubicBezTo>
                  <a:cubicBezTo>
                    <a:pt x="236" y="124"/>
                    <a:pt x="236" y="121"/>
                    <a:pt x="236" y="118"/>
                  </a:cubicBezTo>
                  <a:cubicBezTo>
                    <a:pt x="236" y="118"/>
                    <a:pt x="236" y="118"/>
                    <a:pt x="236" y="118"/>
                  </a:cubicBezTo>
                  <a:cubicBezTo>
                    <a:pt x="236" y="118"/>
                    <a:pt x="236" y="118"/>
                    <a:pt x="236" y="1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grpSp>
      <p:sp>
        <p:nvSpPr>
          <p:cNvPr id="57" name="Rectangle 56"/>
          <p:cNvSpPr/>
          <p:nvPr/>
        </p:nvSpPr>
        <p:spPr>
          <a:xfrm>
            <a:off x="10163307" y="6624749"/>
            <a:ext cx="1925798" cy="345163"/>
          </a:xfrm>
          <a:prstGeom prst="rect">
            <a:avLst/>
          </a:prstGeom>
        </p:spPr>
        <p:txBody>
          <a:bodyPr wrap="none">
            <a:spAutoFit/>
          </a:bodyPr>
          <a:lstStyle/>
          <a:p>
            <a:r>
              <a:rPr lang="en-US" sz="1599" dirty="0">
                <a:solidFill>
                  <a:srgbClr val="FFFFFF"/>
                </a:solidFill>
              </a:rPr>
              <a:t>#</a:t>
            </a:r>
            <a:r>
              <a:rPr lang="en-US" sz="1599" dirty="0" err="1">
                <a:solidFill>
                  <a:srgbClr val="FFFFFF"/>
                </a:solidFill>
              </a:rPr>
              <a:t>worklikeanetwork</a:t>
            </a:r>
            <a:endParaRPr lang="en-US" sz="1599" dirty="0">
              <a:solidFill>
                <a:srgbClr val="FFFFFF"/>
              </a:solidFill>
            </a:endParaRPr>
          </a:p>
        </p:txBody>
      </p:sp>
      <p:sp>
        <p:nvSpPr>
          <p:cNvPr id="193" name="2"/>
          <p:cNvSpPr>
            <a:spLocks noEditPoints="1"/>
          </p:cNvSpPr>
          <p:nvPr/>
        </p:nvSpPr>
        <p:spPr bwMode="auto">
          <a:xfrm>
            <a:off x="7509881" y="3259171"/>
            <a:ext cx="698401" cy="688878"/>
          </a:xfrm>
          <a:custGeom>
            <a:avLst/>
            <a:gdLst>
              <a:gd name="T0" fmla="*/ 150 w 300"/>
              <a:gd name="T1" fmla="*/ 0 h 296"/>
              <a:gd name="T2" fmla="*/ 0 w 300"/>
              <a:gd name="T3" fmla="*/ 148 h 296"/>
              <a:gd name="T4" fmla="*/ 150 w 300"/>
              <a:gd name="T5" fmla="*/ 296 h 296"/>
              <a:gd name="T6" fmla="*/ 300 w 300"/>
              <a:gd name="T7" fmla="*/ 148 h 296"/>
              <a:gd name="T8" fmla="*/ 150 w 300"/>
              <a:gd name="T9" fmla="*/ 0 h 296"/>
              <a:gd name="T10" fmla="*/ 79 w 300"/>
              <a:gd name="T11" fmla="*/ 217 h 296"/>
              <a:gd name="T12" fmla="*/ 79 w 300"/>
              <a:gd name="T13" fmla="*/ 213 h 296"/>
              <a:gd name="T14" fmla="*/ 82 w 300"/>
              <a:gd name="T15" fmla="*/ 199 h 296"/>
              <a:gd name="T16" fmla="*/ 82 w 300"/>
              <a:gd name="T17" fmla="*/ 190 h 296"/>
              <a:gd name="T18" fmla="*/ 91 w 300"/>
              <a:gd name="T19" fmla="*/ 175 h 296"/>
              <a:gd name="T20" fmla="*/ 117 w 300"/>
              <a:gd name="T21" fmla="*/ 172 h 296"/>
              <a:gd name="T22" fmla="*/ 112 w 300"/>
              <a:gd name="T23" fmla="*/ 165 h 296"/>
              <a:gd name="T24" fmla="*/ 111 w 300"/>
              <a:gd name="T25" fmla="*/ 156 h 296"/>
              <a:gd name="T26" fmla="*/ 106 w 300"/>
              <a:gd name="T27" fmla="*/ 160 h 296"/>
              <a:gd name="T28" fmla="*/ 121 w 300"/>
              <a:gd name="T29" fmla="*/ 88 h 296"/>
              <a:gd name="T30" fmla="*/ 141 w 300"/>
              <a:gd name="T31" fmla="*/ 74 h 296"/>
              <a:gd name="T32" fmla="*/ 145 w 300"/>
              <a:gd name="T33" fmla="*/ 69 h 296"/>
              <a:gd name="T34" fmla="*/ 185 w 300"/>
              <a:gd name="T35" fmla="*/ 98 h 296"/>
              <a:gd name="T36" fmla="*/ 189 w 300"/>
              <a:gd name="T37" fmla="*/ 120 h 296"/>
              <a:gd name="T38" fmla="*/ 194 w 300"/>
              <a:gd name="T39" fmla="*/ 141 h 296"/>
              <a:gd name="T40" fmla="*/ 194 w 300"/>
              <a:gd name="T41" fmla="*/ 144 h 296"/>
              <a:gd name="T42" fmla="*/ 197 w 300"/>
              <a:gd name="T43" fmla="*/ 153 h 296"/>
              <a:gd name="T44" fmla="*/ 197 w 300"/>
              <a:gd name="T45" fmla="*/ 156 h 296"/>
              <a:gd name="T46" fmla="*/ 196 w 300"/>
              <a:gd name="T47" fmla="*/ 154 h 296"/>
              <a:gd name="T48" fmla="*/ 197 w 300"/>
              <a:gd name="T49" fmla="*/ 164 h 296"/>
              <a:gd name="T50" fmla="*/ 196 w 300"/>
              <a:gd name="T51" fmla="*/ 168 h 296"/>
              <a:gd name="T52" fmla="*/ 195 w 300"/>
              <a:gd name="T53" fmla="*/ 166 h 296"/>
              <a:gd name="T54" fmla="*/ 194 w 300"/>
              <a:gd name="T55" fmla="*/ 170 h 296"/>
              <a:gd name="T56" fmla="*/ 184 w 300"/>
              <a:gd name="T57" fmla="*/ 175 h 296"/>
              <a:gd name="T58" fmla="*/ 179 w 300"/>
              <a:gd name="T59" fmla="*/ 169 h 296"/>
              <a:gd name="T60" fmla="*/ 175 w 300"/>
              <a:gd name="T61" fmla="*/ 170 h 296"/>
              <a:gd name="T62" fmla="*/ 181 w 300"/>
              <a:gd name="T63" fmla="*/ 176 h 296"/>
              <a:gd name="T64" fmla="*/ 187 w 300"/>
              <a:gd name="T65" fmla="*/ 177 h 296"/>
              <a:gd name="T66" fmla="*/ 191 w 300"/>
              <a:gd name="T67" fmla="*/ 179 h 296"/>
              <a:gd name="T68" fmla="*/ 208 w 300"/>
              <a:gd name="T69" fmla="*/ 182 h 296"/>
              <a:gd name="T70" fmla="*/ 213 w 300"/>
              <a:gd name="T71" fmla="*/ 185 h 296"/>
              <a:gd name="T72" fmla="*/ 217 w 300"/>
              <a:gd name="T73" fmla="*/ 208 h 296"/>
              <a:gd name="T74" fmla="*/ 218 w 300"/>
              <a:gd name="T75" fmla="*/ 217 h 296"/>
              <a:gd name="T76" fmla="*/ 79 w 300"/>
              <a:gd name="T77" fmla="*/ 21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0" h="296">
                <a:moveTo>
                  <a:pt x="150" y="0"/>
                </a:moveTo>
                <a:cubicBezTo>
                  <a:pt x="67" y="0"/>
                  <a:pt x="0" y="66"/>
                  <a:pt x="0" y="148"/>
                </a:cubicBezTo>
                <a:cubicBezTo>
                  <a:pt x="0" y="230"/>
                  <a:pt x="67" y="296"/>
                  <a:pt x="150" y="296"/>
                </a:cubicBezTo>
                <a:cubicBezTo>
                  <a:pt x="232" y="296"/>
                  <a:pt x="300" y="230"/>
                  <a:pt x="300" y="148"/>
                </a:cubicBezTo>
                <a:cubicBezTo>
                  <a:pt x="300" y="66"/>
                  <a:pt x="232" y="0"/>
                  <a:pt x="150" y="0"/>
                </a:cubicBezTo>
                <a:close/>
                <a:moveTo>
                  <a:pt x="79" y="217"/>
                </a:moveTo>
                <a:cubicBezTo>
                  <a:pt x="79" y="215"/>
                  <a:pt x="79" y="214"/>
                  <a:pt x="79" y="213"/>
                </a:cubicBezTo>
                <a:cubicBezTo>
                  <a:pt x="80" y="208"/>
                  <a:pt x="81" y="203"/>
                  <a:pt x="82" y="199"/>
                </a:cubicBezTo>
                <a:cubicBezTo>
                  <a:pt x="82" y="196"/>
                  <a:pt x="81" y="192"/>
                  <a:pt x="82" y="190"/>
                </a:cubicBezTo>
                <a:cubicBezTo>
                  <a:pt x="83" y="183"/>
                  <a:pt x="88" y="176"/>
                  <a:pt x="91" y="175"/>
                </a:cubicBezTo>
                <a:cubicBezTo>
                  <a:pt x="99" y="172"/>
                  <a:pt x="111" y="175"/>
                  <a:pt x="117" y="172"/>
                </a:cubicBezTo>
                <a:cubicBezTo>
                  <a:pt x="114" y="171"/>
                  <a:pt x="113" y="168"/>
                  <a:pt x="112" y="165"/>
                </a:cubicBezTo>
                <a:cubicBezTo>
                  <a:pt x="111" y="162"/>
                  <a:pt x="112" y="159"/>
                  <a:pt x="111" y="156"/>
                </a:cubicBezTo>
                <a:cubicBezTo>
                  <a:pt x="110" y="156"/>
                  <a:pt x="109" y="160"/>
                  <a:pt x="106" y="160"/>
                </a:cubicBezTo>
                <a:cubicBezTo>
                  <a:pt x="115" y="144"/>
                  <a:pt x="113" y="108"/>
                  <a:pt x="121" y="88"/>
                </a:cubicBezTo>
                <a:cubicBezTo>
                  <a:pt x="124" y="80"/>
                  <a:pt x="129" y="71"/>
                  <a:pt x="141" y="74"/>
                </a:cubicBezTo>
                <a:cubicBezTo>
                  <a:pt x="143" y="72"/>
                  <a:pt x="143" y="71"/>
                  <a:pt x="145" y="69"/>
                </a:cubicBezTo>
                <a:cubicBezTo>
                  <a:pt x="168" y="64"/>
                  <a:pt x="179" y="81"/>
                  <a:pt x="185" y="98"/>
                </a:cubicBezTo>
                <a:cubicBezTo>
                  <a:pt x="187" y="104"/>
                  <a:pt x="187" y="112"/>
                  <a:pt x="189" y="120"/>
                </a:cubicBezTo>
                <a:cubicBezTo>
                  <a:pt x="191" y="127"/>
                  <a:pt x="192" y="135"/>
                  <a:pt x="194" y="141"/>
                </a:cubicBezTo>
                <a:cubicBezTo>
                  <a:pt x="194" y="141"/>
                  <a:pt x="194" y="141"/>
                  <a:pt x="194" y="144"/>
                </a:cubicBezTo>
                <a:cubicBezTo>
                  <a:pt x="195" y="146"/>
                  <a:pt x="196" y="150"/>
                  <a:pt x="197" y="153"/>
                </a:cubicBezTo>
                <a:cubicBezTo>
                  <a:pt x="197" y="154"/>
                  <a:pt x="197" y="155"/>
                  <a:pt x="197" y="156"/>
                </a:cubicBezTo>
                <a:cubicBezTo>
                  <a:pt x="197" y="155"/>
                  <a:pt x="196" y="155"/>
                  <a:pt x="196" y="154"/>
                </a:cubicBezTo>
                <a:cubicBezTo>
                  <a:pt x="196" y="158"/>
                  <a:pt x="197" y="160"/>
                  <a:pt x="197" y="164"/>
                </a:cubicBezTo>
                <a:cubicBezTo>
                  <a:pt x="197" y="165"/>
                  <a:pt x="197" y="167"/>
                  <a:pt x="196" y="168"/>
                </a:cubicBezTo>
                <a:cubicBezTo>
                  <a:pt x="196" y="167"/>
                  <a:pt x="195" y="167"/>
                  <a:pt x="195" y="166"/>
                </a:cubicBezTo>
                <a:cubicBezTo>
                  <a:pt x="195" y="168"/>
                  <a:pt x="194" y="169"/>
                  <a:pt x="194" y="170"/>
                </a:cubicBezTo>
                <a:cubicBezTo>
                  <a:pt x="191" y="170"/>
                  <a:pt x="187" y="175"/>
                  <a:pt x="184" y="175"/>
                </a:cubicBezTo>
                <a:cubicBezTo>
                  <a:pt x="181" y="174"/>
                  <a:pt x="182" y="171"/>
                  <a:pt x="179" y="169"/>
                </a:cubicBezTo>
                <a:cubicBezTo>
                  <a:pt x="178" y="169"/>
                  <a:pt x="177" y="169"/>
                  <a:pt x="175" y="170"/>
                </a:cubicBezTo>
                <a:cubicBezTo>
                  <a:pt x="176" y="173"/>
                  <a:pt x="179" y="175"/>
                  <a:pt x="181" y="176"/>
                </a:cubicBezTo>
                <a:cubicBezTo>
                  <a:pt x="183" y="176"/>
                  <a:pt x="186" y="176"/>
                  <a:pt x="187" y="177"/>
                </a:cubicBezTo>
                <a:cubicBezTo>
                  <a:pt x="188" y="177"/>
                  <a:pt x="189" y="178"/>
                  <a:pt x="191" y="179"/>
                </a:cubicBezTo>
                <a:cubicBezTo>
                  <a:pt x="196" y="181"/>
                  <a:pt x="202" y="180"/>
                  <a:pt x="208" y="182"/>
                </a:cubicBezTo>
                <a:cubicBezTo>
                  <a:pt x="209" y="183"/>
                  <a:pt x="210" y="184"/>
                  <a:pt x="213" y="185"/>
                </a:cubicBezTo>
                <a:cubicBezTo>
                  <a:pt x="218" y="192"/>
                  <a:pt x="217" y="198"/>
                  <a:pt x="217" y="208"/>
                </a:cubicBezTo>
                <a:cubicBezTo>
                  <a:pt x="217" y="211"/>
                  <a:pt x="217" y="214"/>
                  <a:pt x="218" y="217"/>
                </a:cubicBezTo>
                <a:cubicBezTo>
                  <a:pt x="218" y="217"/>
                  <a:pt x="218" y="217"/>
                  <a:pt x="79" y="217"/>
                </a:cubicBezTo>
                <a:close/>
              </a:path>
            </a:pathLst>
          </a:custGeom>
          <a:solidFill>
            <a:schemeClr val="bg1">
              <a:lumMod val="20000"/>
              <a:lumOff val="80000"/>
            </a:schemeClr>
          </a:solidFill>
          <a:ln>
            <a:noFill/>
          </a:ln>
        </p:spPr>
        <p:txBody>
          <a:bodyPr vert="horz" wrap="square" lIns="91427" tIns="45713" rIns="91427" bIns="45713"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359306991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179"/>
                                            </p:tgtEl>
                                            <p:attrNameLst>
                                              <p:attrName>style.visibility</p:attrName>
                                            </p:attrNameLst>
                                          </p:cBhvr>
                                          <p:to>
                                            <p:strVal val="visible"/>
                                          </p:to>
                                        </p:set>
                                        <p:animEffect transition="in" filter="fade">
                                          <p:cBhvr>
                                            <p:cTn id="11" dur="250"/>
                                            <p:tgtEl>
                                              <p:spTgt spid="179"/>
                                            </p:tgtEl>
                                          </p:cBhvr>
                                        </p:animEffect>
                                      </p:childTnLst>
                                    </p:cTn>
                                  </p:par>
                                  <p:par>
                                    <p:cTn id="12" presetID="10" presetClass="entr" presetSubtype="0" fill="hold" nodeType="withEffect">
                                      <p:stCondLst>
                                        <p:cond delay="50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250"/>
                                            <p:tgtEl>
                                              <p:spTgt spid="100"/>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83"/>
                                            </p:tgtEl>
                                            <p:attrNameLst>
                                              <p:attrName>style.visibility</p:attrName>
                                            </p:attrNameLst>
                                          </p:cBhvr>
                                          <p:to>
                                            <p:strVal val="visible"/>
                                          </p:to>
                                        </p:set>
                                        <p:animEffect transition="in" filter="fade">
                                          <p:cBhvr>
                                            <p:cTn id="17" dur="250"/>
                                            <p:tgtEl>
                                              <p:spTgt spid="183"/>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93"/>
                                            </p:tgtEl>
                                            <p:attrNameLst>
                                              <p:attrName>style.visibility</p:attrName>
                                            </p:attrNameLst>
                                          </p:cBhvr>
                                          <p:to>
                                            <p:strVal val="visible"/>
                                          </p:to>
                                        </p:set>
                                        <p:animEffect transition="in" filter="fade">
                                          <p:cBhvr>
                                            <p:cTn id="20" dur="250"/>
                                            <p:tgtEl>
                                              <p:spTgt spid="193"/>
                                            </p:tgtEl>
                                          </p:cBhvr>
                                        </p:animEffect>
                                      </p:childTnLst>
                                    </p:cTn>
                                  </p:par>
                                  <p:par>
                                    <p:cTn id="21" presetID="10" presetClass="entr" presetSubtype="0" fill="hold" nodeType="withEffect">
                                      <p:stCondLst>
                                        <p:cond delay="750"/>
                                      </p:stCondLst>
                                      <p:childTnLst>
                                        <p:set>
                                          <p:cBhvr>
                                            <p:cTn id="22" dur="1" fill="hold">
                                              <p:stCondLst>
                                                <p:cond delay="0"/>
                                              </p:stCondLst>
                                            </p:cTn>
                                            <p:tgtEl>
                                              <p:spTgt spid="2067"/>
                                            </p:tgtEl>
                                            <p:attrNameLst>
                                              <p:attrName>style.visibility</p:attrName>
                                            </p:attrNameLst>
                                          </p:cBhvr>
                                          <p:to>
                                            <p:strVal val="visible"/>
                                          </p:to>
                                        </p:set>
                                        <p:animEffect transition="in" filter="fade">
                                          <p:cBhvr>
                                            <p:cTn id="23" dur="250"/>
                                            <p:tgtEl>
                                              <p:spTgt spid="2067"/>
                                            </p:tgtEl>
                                          </p:cBhvr>
                                        </p:animEffect>
                                      </p:childTnLst>
                                    </p:cTn>
                                  </p:par>
                                  <p:par>
                                    <p:cTn id="24" presetID="10" presetClass="entr" presetSubtype="0" fill="hold" nodeType="withEffect">
                                      <p:stCondLst>
                                        <p:cond delay="750"/>
                                      </p:stCondLst>
                                      <p:childTnLst>
                                        <p:set>
                                          <p:cBhvr>
                                            <p:cTn id="25" dur="1" fill="hold">
                                              <p:stCondLst>
                                                <p:cond delay="0"/>
                                              </p:stCondLst>
                                            </p:cTn>
                                            <p:tgtEl>
                                              <p:spTgt spid="2068"/>
                                            </p:tgtEl>
                                            <p:attrNameLst>
                                              <p:attrName>style.visibility</p:attrName>
                                            </p:attrNameLst>
                                          </p:cBhvr>
                                          <p:to>
                                            <p:strVal val="visible"/>
                                          </p:to>
                                        </p:set>
                                        <p:animEffect transition="in" filter="fade">
                                          <p:cBhvr>
                                            <p:cTn id="26" dur="250"/>
                                            <p:tgtEl>
                                              <p:spTgt spid="2068"/>
                                            </p:tgtEl>
                                          </p:cBhvr>
                                        </p:animEffect>
                                      </p:childTnLst>
                                    </p:cTn>
                                  </p:par>
                                  <p:par>
                                    <p:cTn id="27" presetID="10" presetClass="entr" presetSubtype="0" fill="hold" nodeType="withEffect">
                                      <p:stCondLst>
                                        <p:cond delay="750"/>
                                      </p:stCondLst>
                                      <p:childTnLst>
                                        <p:set>
                                          <p:cBhvr>
                                            <p:cTn id="28" dur="1" fill="hold">
                                              <p:stCondLst>
                                                <p:cond delay="0"/>
                                              </p:stCondLst>
                                            </p:cTn>
                                            <p:tgtEl>
                                              <p:spTgt spid="2069"/>
                                            </p:tgtEl>
                                            <p:attrNameLst>
                                              <p:attrName>style.visibility</p:attrName>
                                            </p:attrNameLst>
                                          </p:cBhvr>
                                          <p:to>
                                            <p:strVal val="visible"/>
                                          </p:to>
                                        </p:set>
                                        <p:animEffect transition="in" filter="fade">
                                          <p:cBhvr>
                                            <p:cTn id="29" dur="250"/>
                                            <p:tgtEl>
                                              <p:spTgt spid="2069"/>
                                            </p:tgtEl>
                                          </p:cBhvr>
                                        </p:animEffect>
                                      </p:childTnLst>
                                    </p:cTn>
                                  </p:par>
                                  <p:par>
                                    <p:cTn id="30" presetID="10" presetClass="entr" presetSubtype="0" fill="hold" grpId="0" nodeType="withEffect">
                                      <p:stCondLst>
                                        <p:cond delay="750"/>
                                      </p:stCondLst>
                                      <p:childTnLst>
                                        <p:set>
                                          <p:cBhvr>
                                            <p:cTn id="31" dur="1" fill="hold">
                                              <p:stCondLst>
                                                <p:cond delay="0"/>
                                              </p:stCondLst>
                                            </p:cTn>
                                            <p:tgtEl>
                                              <p:spTgt spid="2054"/>
                                            </p:tgtEl>
                                            <p:attrNameLst>
                                              <p:attrName>style.visibility</p:attrName>
                                            </p:attrNameLst>
                                          </p:cBhvr>
                                          <p:to>
                                            <p:strVal val="visible"/>
                                          </p:to>
                                        </p:set>
                                        <p:animEffect transition="in" filter="fade">
                                          <p:cBhvr>
                                            <p:cTn id="32" dur="250"/>
                                            <p:tgtEl>
                                              <p:spTgt spid="2054"/>
                                            </p:tgtEl>
                                          </p:cBhvr>
                                        </p:animEffect>
                                      </p:childTnLst>
                                    </p:cTn>
                                  </p:par>
                                  <p:par>
                                    <p:cTn id="33" presetID="10" presetClass="entr" presetSubtype="0" fill="hold" nodeType="withEffect">
                                      <p:stCondLst>
                                        <p:cond delay="1000"/>
                                      </p:stCondLst>
                                      <p:childTnLst>
                                        <p:set>
                                          <p:cBhvr>
                                            <p:cTn id="34" dur="1" fill="hold">
                                              <p:stCondLst>
                                                <p:cond delay="0"/>
                                              </p:stCondLst>
                                            </p:cTn>
                                            <p:tgtEl>
                                              <p:spTgt spid="2070"/>
                                            </p:tgtEl>
                                            <p:attrNameLst>
                                              <p:attrName>style.visibility</p:attrName>
                                            </p:attrNameLst>
                                          </p:cBhvr>
                                          <p:to>
                                            <p:strVal val="visible"/>
                                          </p:to>
                                        </p:set>
                                        <p:animEffect transition="in" filter="fade">
                                          <p:cBhvr>
                                            <p:cTn id="35" dur="250"/>
                                            <p:tgtEl>
                                              <p:spTgt spid="2070"/>
                                            </p:tgtEl>
                                          </p:cBhvr>
                                        </p:animEffect>
                                      </p:childTnLst>
                                    </p:cTn>
                                  </p:par>
                                  <p:par>
                                    <p:cTn id="36" presetID="10" presetClass="entr" presetSubtype="0" fill="hold" nodeType="withEffect">
                                      <p:stCondLst>
                                        <p:cond delay="1000"/>
                                      </p:stCondLst>
                                      <p:childTnLst>
                                        <p:set>
                                          <p:cBhvr>
                                            <p:cTn id="37" dur="1" fill="hold">
                                              <p:stCondLst>
                                                <p:cond delay="0"/>
                                              </p:stCondLst>
                                            </p:cTn>
                                            <p:tgtEl>
                                              <p:spTgt spid="2071"/>
                                            </p:tgtEl>
                                            <p:attrNameLst>
                                              <p:attrName>style.visibility</p:attrName>
                                            </p:attrNameLst>
                                          </p:cBhvr>
                                          <p:to>
                                            <p:strVal val="visible"/>
                                          </p:to>
                                        </p:set>
                                        <p:animEffect transition="in" filter="fade">
                                          <p:cBhvr>
                                            <p:cTn id="38" dur="250"/>
                                            <p:tgtEl>
                                              <p:spTgt spid="2071"/>
                                            </p:tgtEl>
                                          </p:cBhvr>
                                        </p:animEffect>
                                      </p:childTnLst>
                                    </p:cTn>
                                  </p:par>
                                  <p:par>
                                    <p:cTn id="39" presetID="10" presetClass="entr" presetSubtype="0" fill="hold" nodeType="withEffect">
                                      <p:stCondLst>
                                        <p:cond delay="1000"/>
                                      </p:stCondLst>
                                      <p:childTnLst>
                                        <p:set>
                                          <p:cBhvr>
                                            <p:cTn id="40" dur="1" fill="hold">
                                              <p:stCondLst>
                                                <p:cond delay="0"/>
                                              </p:stCondLst>
                                            </p:cTn>
                                            <p:tgtEl>
                                              <p:spTgt spid="2072"/>
                                            </p:tgtEl>
                                            <p:attrNameLst>
                                              <p:attrName>style.visibility</p:attrName>
                                            </p:attrNameLst>
                                          </p:cBhvr>
                                          <p:to>
                                            <p:strVal val="visible"/>
                                          </p:to>
                                        </p:set>
                                        <p:animEffect transition="in" filter="fade">
                                          <p:cBhvr>
                                            <p:cTn id="41" dur="250"/>
                                            <p:tgtEl>
                                              <p:spTgt spid="2072"/>
                                            </p:tgtEl>
                                          </p:cBhvr>
                                        </p:animEffect>
                                      </p:childTnLst>
                                    </p:cTn>
                                  </p:par>
                                  <p:par>
                                    <p:cTn id="42" presetID="10" presetClass="entr" presetSubtype="0" fill="hold" grpId="0" nodeType="withEffect">
                                      <p:stCondLst>
                                        <p:cond delay="1000"/>
                                      </p:stCondLst>
                                      <p:childTnLst>
                                        <p:set>
                                          <p:cBhvr>
                                            <p:cTn id="43" dur="1" fill="hold">
                                              <p:stCondLst>
                                                <p:cond delay="0"/>
                                              </p:stCondLst>
                                            </p:cTn>
                                            <p:tgtEl>
                                              <p:spTgt spid="218"/>
                                            </p:tgtEl>
                                            <p:attrNameLst>
                                              <p:attrName>style.visibility</p:attrName>
                                            </p:attrNameLst>
                                          </p:cBhvr>
                                          <p:to>
                                            <p:strVal val="visible"/>
                                          </p:to>
                                        </p:set>
                                        <p:animEffect transition="in" filter="fade">
                                          <p:cBhvr>
                                            <p:cTn id="44" dur="250"/>
                                            <p:tgtEl>
                                              <p:spTgt spid="218"/>
                                            </p:tgtEl>
                                          </p:cBhvr>
                                        </p:animEffect>
                                      </p:childTnLst>
                                    </p:cTn>
                                  </p:par>
                                </p:childTnLst>
                              </p:cTn>
                            </p:par>
                            <p:par>
                              <p:cTn id="45" fill="hold">
                                <p:stCondLst>
                                  <p:cond delay="1750"/>
                                </p:stCondLst>
                                <p:childTnLst>
                                  <p:par>
                                    <p:cTn id="46" presetID="10" presetClass="entr" presetSubtype="0" fill="hold" grpId="0" nodeType="afterEffect">
                                      <p:stCondLst>
                                        <p:cond delay="0"/>
                                      </p:stCondLst>
                                      <p:childTnLst>
                                        <p:set>
                                          <p:cBhvr>
                                            <p:cTn id="47" dur="1" fill="hold">
                                              <p:stCondLst>
                                                <p:cond delay="0"/>
                                              </p:stCondLst>
                                            </p:cTn>
                                            <p:tgtEl>
                                              <p:spTgt spid="216"/>
                                            </p:tgtEl>
                                            <p:attrNameLst>
                                              <p:attrName>style.visibility</p:attrName>
                                            </p:attrNameLst>
                                          </p:cBhvr>
                                          <p:to>
                                            <p:strVal val="visible"/>
                                          </p:to>
                                        </p:set>
                                        <p:animEffect transition="in" filter="fade">
                                          <p:cBhvr>
                                            <p:cTn id="48" dur="500"/>
                                            <p:tgtEl>
                                              <p:spTgt spid="216"/>
                                            </p:tgtEl>
                                          </p:cBhvr>
                                        </p:animEffect>
                                      </p:childTnLst>
                                    </p:cTn>
                                  </p:par>
                                  <p:par>
                                    <p:cTn id="49" presetID="10" presetClass="entr" presetSubtype="0" fill="hold" nodeType="withEffect">
                                      <p:stCondLst>
                                        <p:cond delay="1250"/>
                                      </p:stCondLst>
                                      <p:childTnLst>
                                        <p:set>
                                          <p:cBhvr>
                                            <p:cTn id="50" dur="1" fill="hold">
                                              <p:stCondLst>
                                                <p:cond delay="0"/>
                                              </p:stCondLst>
                                            </p:cTn>
                                            <p:tgtEl>
                                              <p:spTgt spid="121"/>
                                            </p:tgtEl>
                                            <p:attrNameLst>
                                              <p:attrName>style.visibility</p:attrName>
                                            </p:attrNameLst>
                                          </p:cBhvr>
                                          <p:to>
                                            <p:strVal val="visible"/>
                                          </p:to>
                                        </p:set>
                                        <p:animEffect transition="in" filter="fade">
                                          <p:cBhvr>
                                            <p:cTn id="51" dur="300"/>
                                            <p:tgtEl>
                                              <p:spTgt spid="121"/>
                                            </p:tgtEl>
                                          </p:cBhvr>
                                        </p:animEffect>
                                      </p:childTnLst>
                                    </p:cTn>
                                  </p:par>
                                  <p:par>
                                    <p:cTn id="52" presetID="42" presetClass="path" presetSubtype="0" fill="hold" nodeType="withEffect" p14:presetBounceEnd="56000">
                                      <p:stCondLst>
                                        <p:cond delay="1250"/>
                                      </p:stCondLst>
                                      <p:childTnLst>
                                        <p:animMotion origin="layout" path="M 4.03957E-6 -0.07513 L 4.03957E-6 1.47526E-6 " pathEditMode="relative" rAng="0" ptsTypes="AA" p14:bounceEnd="56000">
                                          <p:cBhvr>
                                            <p:cTn id="53" dur="250" spd="-100000" fill="hold"/>
                                            <p:tgtEl>
                                              <p:spTgt spid="121"/>
                                            </p:tgtEl>
                                            <p:attrNameLst>
                                              <p:attrName>ppt_x</p:attrName>
                                              <p:attrName>ppt_y</p:attrName>
                                            </p:attrNameLst>
                                          </p:cBhvr>
                                          <p:rCtr x="0" y="3745"/>
                                        </p:animMotion>
                                      </p:childTnLst>
                                    </p:cTn>
                                  </p:par>
                                  <p:par>
                                    <p:cTn id="54" presetID="22" presetClass="entr" presetSubtype="4" fill="hold" nodeType="withEffect">
                                      <p:stCondLst>
                                        <p:cond delay="1250"/>
                                      </p:stCondLst>
                                      <p:childTnLst>
                                        <p:set>
                                          <p:cBhvr>
                                            <p:cTn id="55" dur="1" fill="hold">
                                              <p:stCondLst>
                                                <p:cond delay="0"/>
                                              </p:stCondLst>
                                            </p:cTn>
                                            <p:tgtEl>
                                              <p:spTgt spid="4"/>
                                            </p:tgtEl>
                                            <p:attrNameLst>
                                              <p:attrName>style.visibility</p:attrName>
                                            </p:attrNameLst>
                                          </p:cBhvr>
                                          <p:to>
                                            <p:strVal val="visible"/>
                                          </p:to>
                                        </p:set>
                                        <p:animEffect transition="in" filter="wipe(down)">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46"/>
                                            </p:tgtEl>
                                            <p:attrNameLst>
                                              <p:attrName>style.visibility</p:attrName>
                                            </p:attrNameLst>
                                          </p:cBhvr>
                                          <p:to>
                                            <p:strVal val="visible"/>
                                          </p:to>
                                        </p:set>
                                        <p:animEffect transition="in" filter="fade">
                                          <p:cBhvr>
                                            <p:cTn id="61" dur="500"/>
                                            <p:tgtEl>
                                              <p:spTgt spid="246"/>
                                            </p:tgtEl>
                                          </p:cBhvr>
                                        </p:animEffect>
                                      </p:childTnLst>
                                    </p:cTn>
                                  </p:par>
                                </p:childTnLst>
                              </p:cTn>
                            </p:par>
                            <p:par>
                              <p:cTn id="62" fill="hold">
                                <p:stCondLst>
                                  <p:cond delay="500"/>
                                </p:stCondLst>
                                <p:childTnLst>
                                  <p:par>
                                    <p:cTn id="63" presetID="10" presetClass="entr" presetSubtype="0" fill="hold" nodeType="afterEffect">
                                      <p:stCondLst>
                                        <p:cond delay="700"/>
                                      </p:stCondLst>
                                      <p:childTnLst>
                                        <p:set>
                                          <p:cBhvr>
                                            <p:cTn id="64" dur="1" fill="hold">
                                              <p:stCondLst>
                                                <p:cond delay="0"/>
                                              </p:stCondLst>
                                            </p:cTn>
                                            <p:tgtEl>
                                              <p:spTgt spid="94"/>
                                            </p:tgtEl>
                                            <p:attrNameLst>
                                              <p:attrName>style.visibility</p:attrName>
                                            </p:attrNameLst>
                                          </p:cBhvr>
                                          <p:to>
                                            <p:strVal val="visible"/>
                                          </p:to>
                                        </p:set>
                                        <p:animEffect transition="in" filter="fade">
                                          <p:cBhvr>
                                            <p:cTn id="65" dur="300"/>
                                            <p:tgtEl>
                                              <p:spTgt spid="94"/>
                                            </p:tgtEl>
                                          </p:cBhvr>
                                        </p:animEffect>
                                      </p:childTnLst>
                                    </p:cTn>
                                  </p:par>
                                  <p:par>
                                    <p:cTn id="66" presetID="10" presetClass="entr" presetSubtype="0" fill="hold" grpId="0" nodeType="withEffect">
                                      <p:stCondLst>
                                        <p:cond delay="700"/>
                                      </p:stCondLst>
                                      <p:childTnLst>
                                        <p:set>
                                          <p:cBhvr>
                                            <p:cTn id="67" dur="1" fill="hold">
                                              <p:stCondLst>
                                                <p:cond delay="0"/>
                                              </p:stCondLst>
                                            </p:cTn>
                                            <p:tgtEl>
                                              <p:spTgt spid="241"/>
                                            </p:tgtEl>
                                            <p:attrNameLst>
                                              <p:attrName>style.visibility</p:attrName>
                                            </p:attrNameLst>
                                          </p:cBhvr>
                                          <p:to>
                                            <p:strVal val="visible"/>
                                          </p:to>
                                        </p:set>
                                        <p:animEffect transition="in" filter="fade">
                                          <p:cBhvr>
                                            <p:cTn id="68" dur="300"/>
                                            <p:tgtEl>
                                              <p:spTgt spid="241"/>
                                            </p:tgtEl>
                                          </p:cBhvr>
                                        </p:animEffect>
                                      </p:childTnLst>
                                    </p:cTn>
                                  </p:par>
                                  <p:par>
                                    <p:cTn id="69" presetID="42" presetClass="path" presetSubtype="0" accel="50000" fill="hold" nodeType="withEffect" p14:presetBounceEnd="56000">
                                      <p:stCondLst>
                                        <p:cond delay="700"/>
                                      </p:stCondLst>
                                      <p:childTnLst>
                                        <p:animMotion origin="layout" path="M 0.00064 -0.08125 L 0.00064 -0.00113 " pathEditMode="relative" rAng="0" ptsTypes="AA" p14:bounceEnd="56000">
                                          <p:cBhvr>
                                            <p:cTn id="70" dur="600" spd="-100000" fill="hold"/>
                                            <p:tgtEl>
                                              <p:spTgt spid="94"/>
                                            </p:tgtEl>
                                            <p:attrNameLst>
                                              <p:attrName>ppt_x</p:attrName>
                                              <p:attrName>ppt_y</p:attrName>
                                            </p:attrNameLst>
                                          </p:cBhvr>
                                          <p:rCtr x="0" y="3995"/>
                                        </p:animMotion>
                                      </p:childTnLst>
                                    </p:cTn>
                                  </p:par>
                                  <p:par>
                                    <p:cTn id="71" presetID="42" presetClass="path" presetSubtype="0" accel="50000" fill="hold" grpId="1" nodeType="withEffect" p14:presetBounceEnd="56000">
                                      <p:stCondLst>
                                        <p:cond delay="700"/>
                                      </p:stCondLst>
                                      <p:childTnLst>
                                        <p:animMotion origin="layout" path="M 0.00064 -0.08125 L 0.00064 -0.00113 " pathEditMode="relative" rAng="0" ptsTypes="AA" p14:bounceEnd="56000">
                                          <p:cBhvr>
                                            <p:cTn id="72" dur="600" spd="-100000" fill="hold"/>
                                            <p:tgtEl>
                                              <p:spTgt spid="241"/>
                                            </p:tgtEl>
                                            <p:attrNameLst>
                                              <p:attrName>ppt_x</p:attrName>
                                              <p:attrName>ppt_y</p:attrName>
                                            </p:attrNameLst>
                                          </p:cBhvr>
                                          <p:rCtr x="0" y="3995"/>
                                        </p:animMotion>
                                      </p:childTnLst>
                                    </p:cTn>
                                  </p:par>
                                </p:childTnLst>
                              </p:cTn>
                            </p:par>
                            <p:par>
                              <p:cTn id="73" fill="hold">
                                <p:stCondLst>
                                  <p:cond delay="1800"/>
                                </p:stCondLst>
                                <p:childTnLst>
                                  <p:par>
                                    <p:cTn id="74" presetID="42" presetClass="path" presetSubtype="0" accel="50000" decel="50000" fill="hold" nodeType="afterEffect">
                                      <p:stCondLst>
                                        <p:cond delay="750"/>
                                      </p:stCondLst>
                                      <p:childTnLst>
                                        <p:animMotion origin="layout" path="M 0.0342 -0.07535 L 4.03957E-6 -0.07513 " pathEditMode="relative" rAng="0" ptsTypes="AA">
                                          <p:cBhvr>
                                            <p:cTn id="75" dur="250" spd="-100000" fill="hold"/>
                                            <p:tgtEl>
                                              <p:spTgt spid="121"/>
                                            </p:tgtEl>
                                            <p:attrNameLst>
                                              <p:attrName>ppt_x</p:attrName>
                                              <p:attrName>ppt_y</p:attrName>
                                            </p:attrNameLst>
                                          </p:cBhvr>
                                          <p:rCtr x="-1710" y="0"/>
                                        </p:animMotion>
                                      </p:childTnLst>
                                    </p:cTn>
                                  </p:par>
                                  <p:par>
                                    <p:cTn id="76" presetID="22" presetClass="entr" presetSubtype="8" fill="hold" nodeType="withEffect">
                                      <p:stCondLst>
                                        <p:cond delay="750"/>
                                      </p:stCondLst>
                                      <p:childTnLst>
                                        <p:set>
                                          <p:cBhvr>
                                            <p:cTn id="77" dur="1" fill="hold">
                                              <p:stCondLst>
                                                <p:cond delay="0"/>
                                              </p:stCondLst>
                                            </p:cTn>
                                            <p:tgtEl>
                                              <p:spTgt spid="8"/>
                                            </p:tgtEl>
                                            <p:attrNameLst>
                                              <p:attrName>style.visibility</p:attrName>
                                            </p:attrNameLst>
                                          </p:cBhvr>
                                          <p:to>
                                            <p:strVal val="visible"/>
                                          </p:to>
                                        </p:set>
                                        <p:animEffect transition="in" filter="wipe(left)">
                                          <p:cBhvr>
                                            <p:cTn id="78" dur="250"/>
                                            <p:tgtEl>
                                              <p:spTgt spid="8"/>
                                            </p:tgtEl>
                                          </p:cBhvr>
                                        </p:animEffect>
                                      </p:childTnLst>
                                    </p:cTn>
                                  </p:par>
                                </p:childTnLst>
                              </p:cTn>
                            </p:par>
                            <p:par>
                              <p:cTn id="79" fill="hold">
                                <p:stCondLst>
                                  <p:cond delay="2800"/>
                                </p:stCondLst>
                                <p:childTnLst>
                                  <p:par>
                                    <p:cTn id="80" presetID="42" presetClass="path" presetSubtype="0" accel="50000" decel="50000" fill="hold" nodeType="afterEffect">
                                      <p:stCondLst>
                                        <p:cond delay="0"/>
                                      </p:stCondLst>
                                      <p:childTnLst>
                                        <p:animMotion origin="layout" path="M 0.0342 -0.21902 L 0.0342 -0.07535 " pathEditMode="relative" rAng="0" ptsTypes="AA">
                                          <p:cBhvr>
                                            <p:cTn id="81" dur="500" spd="-100000" fill="hold"/>
                                            <p:tgtEl>
                                              <p:spTgt spid="121"/>
                                            </p:tgtEl>
                                            <p:attrNameLst>
                                              <p:attrName>ppt_x</p:attrName>
                                              <p:attrName>ppt_y</p:attrName>
                                            </p:attrNameLst>
                                          </p:cBhvr>
                                          <p:rCtr x="0" y="7172"/>
                                        </p:animMotion>
                                      </p:childTnLst>
                                    </p:cTn>
                                  </p:par>
                                  <p:par>
                                    <p:cTn id="82" presetID="22" presetClass="entr" presetSubtype="4" fill="hold" nodeType="withEffect">
                                      <p:stCondLst>
                                        <p:cond delay="0"/>
                                      </p:stCondLst>
                                      <p:childTnLst>
                                        <p:set>
                                          <p:cBhvr>
                                            <p:cTn id="83" dur="1" fill="hold">
                                              <p:stCondLst>
                                                <p:cond delay="0"/>
                                              </p:stCondLst>
                                            </p:cTn>
                                            <p:tgtEl>
                                              <p:spTgt spid="61"/>
                                            </p:tgtEl>
                                            <p:attrNameLst>
                                              <p:attrName>style.visibility</p:attrName>
                                            </p:attrNameLst>
                                          </p:cBhvr>
                                          <p:to>
                                            <p:strVal val="visible"/>
                                          </p:to>
                                        </p:set>
                                        <p:animEffect transition="in" filter="wipe(down)">
                                          <p:cBhvr>
                                            <p:cTn id="84" dur="250"/>
                                            <p:tgtEl>
                                              <p:spTgt spid="61"/>
                                            </p:tgtEl>
                                          </p:cBhvr>
                                        </p:animEffect>
                                      </p:childTnLst>
                                    </p:cTn>
                                  </p:par>
                                </p:childTnLst>
                              </p:cTn>
                            </p:par>
                            <p:par>
                              <p:cTn id="85" fill="hold">
                                <p:stCondLst>
                                  <p:cond delay="3300"/>
                                </p:stCondLst>
                                <p:childTnLst>
                                  <p:par>
                                    <p:cTn id="86" presetID="42" presetClass="path" presetSubtype="0" accel="50000" decel="50000" fill="hold" nodeType="afterEffect">
                                      <p:stCondLst>
                                        <p:cond delay="0"/>
                                      </p:stCondLst>
                                      <p:childTnLst>
                                        <p:animMotion origin="layout" path="M 0.03421 -0.21902 L 0.09957 -0.22038 " pathEditMode="relative" rAng="0" ptsTypes="AA">
                                          <p:cBhvr>
                                            <p:cTn id="87" dur="500" fill="hold"/>
                                            <p:tgtEl>
                                              <p:spTgt spid="121"/>
                                            </p:tgtEl>
                                            <p:attrNameLst>
                                              <p:attrName>ppt_x</p:attrName>
                                              <p:attrName>ppt_y</p:attrName>
                                            </p:attrNameLst>
                                          </p:cBhvr>
                                          <p:rCtr x="3268" y="-68"/>
                                        </p:animMotion>
                                      </p:childTnLst>
                                    </p:cTn>
                                  </p:par>
                                  <p:par>
                                    <p:cTn id="88" presetID="22" presetClass="entr" presetSubtype="4" fill="hold" nodeType="withEffect">
                                      <p:stCondLst>
                                        <p:cond delay="0"/>
                                      </p:stCondLst>
                                      <p:childTnLst>
                                        <p:set>
                                          <p:cBhvr>
                                            <p:cTn id="89" dur="1" fill="hold">
                                              <p:stCondLst>
                                                <p:cond delay="0"/>
                                              </p:stCondLst>
                                            </p:cTn>
                                            <p:tgtEl>
                                              <p:spTgt spid="68"/>
                                            </p:tgtEl>
                                            <p:attrNameLst>
                                              <p:attrName>style.visibility</p:attrName>
                                            </p:attrNameLst>
                                          </p:cBhvr>
                                          <p:to>
                                            <p:strVal val="visible"/>
                                          </p:to>
                                        </p:set>
                                        <p:animEffect transition="in" filter="wipe(down)">
                                          <p:cBhvr>
                                            <p:cTn id="90" dur="300"/>
                                            <p:tgtEl>
                                              <p:spTgt spid="68"/>
                                            </p:tgtEl>
                                          </p:cBhvr>
                                        </p:animEffect>
                                      </p:childTnLst>
                                    </p:cTn>
                                  </p:par>
                                </p:childTnLst>
                              </p:cTn>
                            </p:par>
                            <p:par>
                              <p:cTn id="91" fill="hold">
                                <p:stCondLst>
                                  <p:cond delay="3800"/>
                                </p:stCondLst>
                                <p:childTnLst>
                                  <p:par>
                                    <p:cTn id="92" presetID="42" presetClass="path" presetSubtype="0" accel="50000" decel="50000" fill="hold" nodeType="afterEffect">
                                      <p:stCondLst>
                                        <p:cond delay="0"/>
                                      </p:stCondLst>
                                      <p:childTnLst>
                                        <p:animMotion origin="layout" path="M 0.09968 -0.39378 L 0.09968 -0.2163 " pathEditMode="relative" rAng="0" ptsTypes="AA">
                                          <p:cBhvr>
                                            <p:cTn id="93" dur="500" spd="-100000" fill="hold"/>
                                            <p:tgtEl>
                                              <p:spTgt spid="121"/>
                                            </p:tgtEl>
                                            <p:attrNameLst>
                                              <p:attrName>ppt_x</p:attrName>
                                              <p:attrName>ppt_y</p:attrName>
                                            </p:attrNameLst>
                                          </p:cBhvr>
                                          <p:rCtr x="0" y="8874"/>
                                        </p:animMotion>
                                      </p:childTnLst>
                                    </p:cTn>
                                  </p:par>
                                  <p:par>
                                    <p:cTn id="94" presetID="22" presetClass="entr" presetSubtype="8" fill="hold" nodeType="withEffect">
                                      <p:stCondLst>
                                        <p:cond delay="0"/>
                                      </p:stCondLst>
                                      <p:childTnLst>
                                        <p:set>
                                          <p:cBhvr>
                                            <p:cTn id="95" dur="1" fill="hold">
                                              <p:stCondLst>
                                                <p:cond delay="0"/>
                                              </p:stCondLst>
                                            </p:cTn>
                                            <p:tgtEl>
                                              <p:spTgt spid="69"/>
                                            </p:tgtEl>
                                            <p:attrNameLst>
                                              <p:attrName>style.visibility</p:attrName>
                                            </p:attrNameLst>
                                          </p:cBhvr>
                                          <p:to>
                                            <p:strVal val="visible"/>
                                          </p:to>
                                        </p:set>
                                        <p:animEffect transition="in" filter="wipe(left)">
                                          <p:cBhvr>
                                            <p:cTn id="96" dur="150"/>
                                            <p:tgtEl>
                                              <p:spTgt spid="69"/>
                                            </p:tgtEl>
                                          </p:cBhvr>
                                        </p:animEffect>
                                      </p:childTnLst>
                                    </p:cTn>
                                  </p:par>
                                </p:childTnLst>
                              </p:cTn>
                            </p:par>
                            <p:par>
                              <p:cTn id="97" fill="hold">
                                <p:stCondLst>
                                  <p:cond delay="4300"/>
                                </p:stCondLst>
                                <p:childTnLst>
                                  <p:par>
                                    <p:cTn id="98" presetID="42" presetClass="path" presetSubtype="0" accel="50000" decel="50000" fill="hold" nodeType="afterEffect">
                                      <p:stCondLst>
                                        <p:cond delay="0"/>
                                      </p:stCondLst>
                                      <p:childTnLst>
                                        <p:animMotion origin="layout" path="M 0.09971 -0.39369 L 0.36551 -0.39437 " pathEditMode="relative" rAng="0" ptsTypes="AA">
                                          <p:cBhvr>
                                            <p:cTn id="99" dur="1250" fill="hold"/>
                                            <p:tgtEl>
                                              <p:spTgt spid="121"/>
                                            </p:tgtEl>
                                            <p:attrNameLst>
                                              <p:attrName>ppt_x</p:attrName>
                                              <p:attrName>ppt_y</p:attrName>
                                            </p:attrNameLst>
                                          </p:cBhvr>
                                          <p:rCtr x="13290" y="-45"/>
                                        </p:animMotion>
                                      </p:childTnLst>
                                    </p:cTn>
                                  </p:par>
                                  <p:par>
                                    <p:cTn id="100" presetID="22" presetClass="entr" presetSubtype="4" fill="hold" nodeType="withEffect">
                                      <p:stCondLst>
                                        <p:cond delay="0"/>
                                      </p:stCondLst>
                                      <p:childTnLst>
                                        <p:set>
                                          <p:cBhvr>
                                            <p:cTn id="101" dur="1" fill="hold">
                                              <p:stCondLst>
                                                <p:cond delay="0"/>
                                              </p:stCondLst>
                                            </p:cTn>
                                            <p:tgtEl>
                                              <p:spTgt spid="71"/>
                                            </p:tgtEl>
                                            <p:attrNameLst>
                                              <p:attrName>style.visibility</p:attrName>
                                            </p:attrNameLst>
                                          </p:cBhvr>
                                          <p:to>
                                            <p:strVal val="visible"/>
                                          </p:to>
                                        </p:set>
                                        <p:animEffect transition="in" filter="wipe(down)">
                                          <p:cBhvr>
                                            <p:cTn id="102" dur="150"/>
                                            <p:tgtEl>
                                              <p:spTgt spid="71"/>
                                            </p:tgtEl>
                                          </p:cBhvr>
                                        </p:animEffect>
                                      </p:childTnLst>
                                    </p:cTn>
                                  </p:par>
                                  <p:par>
                                    <p:cTn id="103" presetID="22" presetClass="entr" presetSubtype="4" fill="hold" nodeType="withEffect">
                                      <p:stCondLst>
                                        <p:cond delay="500"/>
                                      </p:stCondLst>
                                      <p:childTnLst>
                                        <p:set>
                                          <p:cBhvr>
                                            <p:cTn id="104" dur="1" fill="hold">
                                              <p:stCondLst>
                                                <p:cond delay="0"/>
                                              </p:stCondLst>
                                            </p:cTn>
                                            <p:tgtEl>
                                              <p:spTgt spid="63"/>
                                            </p:tgtEl>
                                            <p:attrNameLst>
                                              <p:attrName>style.visibility</p:attrName>
                                            </p:attrNameLst>
                                          </p:cBhvr>
                                          <p:to>
                                            <p:strVal val="visible"/>
                                          </p:to>
                                        </p:set>
                                        <p:animEffect transition="in" filter="wipe(down)">
                                          <p:cBhvr>
                                            <p:cTn id="105" dur="150"/>
                                            <p:tgtEl>
                                              <p:spTgt spid="63"/>
                                            </p:tgtEl>
                                          </p:cBhvr>
                                        </p:animEffect>
                                      </p:childTnLst>
                                    </p:cTn>
                                  </p:par>
                                  <p:par>
                                    <p:cTn id="106" presetID="22" presetClass="entr" presetSubtype="8" fill="hold" nodeType="withEffect">
                                      <p:stCondLst>
                                        <p:cond delay="750"/>
                                      </p:stCondLst>
                                      <p:childTnLst>
                                        <p:set>
                                          <p:cBhvr>
                                            <p:cTn id="107" dur="1" fill="hold">
                                              <p:stCondLst>
                                                <p:cond delay="0"/>
                                              </p:stCondLst>
                                            </p:cTn>
                                            <p:tgtEl>
                                              <p:spTgt spid="66"/>
                                            </p:tgtEl>
                                            <p:attrNameLst>
                                              <p:attrName>style.visibility</p:attrName>
                                            </p:attrNameLst>
                                          </p:cBhvr>
                                          <p:to>
                                            <p:strVal val="visible"/>
                                          </p:to>
                                        </p:set>
                                        <p:animEffect transition="in" filter="wipe(left)">
                                          <p:cBhvr>
                                            <p:cTn id="108" dur="500"/>
                                            <p:tgtEl>
                                              <p:spTgt spid="66"/>
                                            </p:tgtEl>
                                          </p:cBhvr>
                                        </p:animEffect>
                                      </p:childTnLst>
                                    </p:cTn>
                                  </p:par>
                                </p:childTnLst>
                              </p:cTn>
                            </p:par>
                            <p:par>
                              <p:cTn id="109" fill="hold">
                                <p:stCondLst>
                                  <p:cond delay="5550"/>
                                </p:stCondLst>
                                <p:childTnLst>
                                  <p:par>
                                    <p:cTn id="110" presetID="42" presetClass="path" presetSubtype="0" accel="50000" decel="50000" fill="hold" nodeType="afterEffect">
                                      <p:stCondLst>
                                        <p:cond delay="0"/>
                                      </p:stCondLst>
                                      <p:childTnLst>
                                        <p:animMotion origin="layout" path="M 0.36537 -0.39429 L 0.36537 -0.2162 " pathEditMode="relative" rAng="0" ptsTypes="AA">
                                          <p:cBhvr>
                                            <p:cTn id="111" dur="750" fill="hold"/>
                                            <p:tgtEl>
                                              <p:spTgt spid="121"/>
                                            </p:tgtEl>
                                            <p:attrNameLst>
                                              <p:attrName>ppt_x</p:attrName>
                                              <p:attrName>ppt_y</p:attrName>
                                            </p:attrNameLst>
                                          </p:cBhvr>
                                          <p:rCtr x="0" y="8893"/>
                                        </p:animMotion>
                                      </p:childTnLst>
                                    </p:cTn>
                                  </p:par>
                                  <p:par>
                                    <p:cTn id="112" presetID="22" presetClass="entr" presetSubtype="1" fill="hold" nodeType="withEffect">
                                      <p:stCondLst>
                                        <p:cond delay="500"/>
                                      </p:stCondLst>
                                      <p:childTnLst>
                                        <p:set>
                                          <p:cBhvr>
                                            <p:cTn id="113" dur="1" fill="hold">
                                              <p:stCondLst>
                                                <p:cond delay="0"/>
                                              </p:stCondLst>
                                            </p:cTn>
                                            <p:tgtEl>
                                              <p:spTgt spid="70"/>
                                            </p:tgtEl>
                                            <p:attrNameLst>
                                              <p:attrName>style.visibility</p:attrName>
                                            </p:attrNameLst>
                                          </p:cBhvr>
                                          <p:to>
                                            <p:strVal val="visible"/>
                                          </p:to>
                                        </p:set>
                                        <p:animEffect transition="in" filter="wipe(up)">
                                          <p:cBhvr>
                                            <p:cTn id="114" dur="250"/>
                                            <p:tgtEl>
                                              <p:spTgt spid="70"/>
                                            </p:tgtEl>
                                          </p:cBhvr>
                                        </p:animEffect>
                                      </p:childTnLst>
                                    </p:cTn>
                                  </p:par>
                                  <p:par>
                                    <p:cTn id="115" presetID="22" presetClass="entr" presetSubtype="1" fill="hold" nodeType="withEffect">
                                      <p:stCondLst>
                                        <p:cond delay="750"/>
                                      </p:stCondLst>
                                      <p:childTnLst>
                                        <p:set>
                                          <p:cBhvr>
                                            <p:cTn id="116" dur="1" fill="hold">
                                              <p:stCondLst>
                                                <p:cond delay="0"/>
                                              </p:stCondLst>
                                            </p:cTn>
                                            <p:tgtEl>
                                              <p:spTgt spid="72"/>
                                            </p:tgtEl>
                                            <p:attrNameLst>
                                              <p:attrName>style.visibility</p:attrName>
                                            </p:attrNameLst>
                                          </p:cBhvr>
                                          <p:to>
                                            <p:strVal val="visible"/>
                                          </p:to>
                                        </p:set>
                                        <p:animEffect transition="in" filter="wipe(up)">
                                          <p:cBhvr>
                                            <p:cTn id="117" dur="250"/>
                                            <p:tgtEl>
                                              <p:spTgt spid="72"/>
                                            </p:tgtEl>
                                          </p:cBhvr>
                                        </p:animEffect>
                                      </p:childTnLst>
                                    </p:cTn>
                                  </p:par>
                                </p:childTnLst>
                              </p:cTn>
                            </p:par>
                            <p:par>
                              <p:cTn id="118" fill="hold">
                                <p:stCondLst>
                                  <p:cond delay="6550"/>
                                </p:stCondLst>
                                <p:childTnLst>
                                  <p:par>
                                    <p:cTn id="119" presetID="42" presetClass="path" presetSubtype="0" accel="50000" decel="50000" fill="hold" nodeType="afterEffect">
                                      <p:stCondLst>
                                        <p:cond delay="0"/>
                                      </p:stCondLst>
                                      <p:childTnLst>
                                        <p:animMotion origin="layout" path="M 0.36537 -0.2162 L 0.43288 -0.21688 " pathEditMode="relative" rAng="0" ptsTypes="AA">
                                          <p:cBhvr>
                                            <p:cTn id="120" dur="500" fill="hold"/>
                                            <p:tgtEl>
                                              <p:spTgt spid="121"/>
                                            </p:tgtEl>
                                            <p:attrNameLst>
                                              <p:attrName>ppt_x</p:attrName>
                                              <p:attrName>ppt_y</p:attrName>
                                            </p:attrNameLst>
                                          </p:cBhvr>
                                          <p:rCtr x="3369" y="-45"/>
                                        </p:animMotion>
                                      </p:childTnLst>
                                    </p:cTn>
                                  </p:par>
                                  <p:par>
                                    <p:cTn id="121" presetID="22" presetClass="entr" presetSubtype="8" fill="hold" nodeType="withEffect">
                                      <p:stCondLst>
                                        <p:cond delay="500"/>
                                      </p:stCondLst>
                                      <p:childTnLst>
                                        <p:set>
                                          <p:cBhvr>
                                            <p:cTn id="122" dur="1" fill="hold">
                                              <p:stCondLst>
                                                <p:cond delay="0"/>
                                              </p:stCondLst>
                                            </p:cTn>
                                            <p:tgtEl>
                                              <p:spTgt spid="73"/>
                                            </p:tgtEl>
                                            <p:attrNameLst>
                                              <p:attrName>style.visibility</p:attrName>
                                            </p:attrNameLst>
                                          </p:cBhvr>
                                          <p:to>
                                            <p:strVal val="visible"/>
                                          </p:to>
                                        </p:set>
                                        <p:animEffect transition="in" filter="wipe(left)">
                                          <p:cBhvr>
                                            <p:cTn id="123" dur="250"/>
                                            <p:tgtEl>
                                              <p:spTgt spid="73"/>
                                            </p:tgtEl>
                                          </p:cBhvr>
                                        </p:animEffect>
                                      </p:childTnLst>
                                    </p:cTn>
                                  </p:par>
                                </p:childTnLst>
                              </p:cTn>
                            </p:par>
                            <p:par>
                              <p:cTn id="124" fill="hold">
                                <p:stCondLst>
                                  <p:cond delay="7300"/>
                                </p:stCondLst>
                                <p:childTnLst>
                                  <p:par>
                                    <p:cTn id="125" presetID="42" presetClass="path" presetSubtype="0" accel="50000" decel="50000" fill="hold" nodeType="afterEffect">
                                      <p:stCondLst>
                                        <p:cond delay="0"/>
                                      </p:stCondLst>
                                      <p:childTnLst>
                                        <p:animMotion origin="layout" path="M 0.43298 -0.21698 L 0.43298 -0.14503 " pathEditMode="relative" rAng="0" ptsTypes="AA">
                                          <p:cBhvr>
                                            <p:cTn id="126" dur="750" fill="hold"/>
                                            <p:tgtEl>
                                              <p:spTgt spid="121"/>
                                            </p:tgtEl>
                                            <p:attrNameLst>
                                              <p:attrName>ppt_x</p:attrName>
                                              <p:attrName>ppt_y</p:attrName>
                                            </p:attrNameLst>
                                          </p:cBhvr>
                                          <p:rCtr x="0" y="3586"/>
                                        </p:animMotion>
                                      </p:childTnLst>
                                    </p:cTn>
                                  </p:par>
                                  <p:par>
                                    <p:cTn id="127" presetID="22" presetClass="entr" presetSubtype="1" fill="hold" nodeType="withEffect">
                                      <p:stCondLst>
                                        <p:cond delay="750"/>
                                      </p:stCondLst>
                                      <p:childTnLst>
                                        <p:set>
                                          <p:cBhvr>
                                            <p:cTn id="128" dur="1" fill="hold">
                                              <p:stCondLst>
                                                <p:cond delay="0"/>
                                              </p:stCondLst>
                                            </p:cTn>
                                            <p:tgtEl>
                                              <p:spTgt spid="74"/>
                                            </p:tgtEl>
                                            <p:attrNameLst>
                                              <p:attrName>style.visibility</p:attrName>
                                            </p:attrNameLst>
                                          </p:cBhvr>
                                          <p:to>
                                            <p:strVal val="visible"/>
                                          </p:to>
                                        </p:set>
                                        <p:animEffect transition="in" filter="wipe(up)">
                                          <p:cBhvr>
                                            <p:cTn id="129" dur="250"/>
                                            <p:tgtEl>
                                              <p:spTgt spid="74"/>
                                            </p:tgtEl>
                                          </p:cBhvr>
                                        </p:animEffect>
                                      </p:childTnLst>
                                    </p:cTn>
                                  </p:par>
                                  <p:par>
                                    <p:cTn id="130" presetID="10" presetClass="exit" presetSubtype="0" fill="hold" nodeType="withEffect">
                                      <p:stCondLst>
                                        <p:cond delay="500"/>
                                      </p:stCondLst>
                                      <p:childTnLst>
                                        <p:animEffect transition="out" filter="fade">
                                          <p:cBhvr>
                                            <p:cTn id="131" dur="500"/>
                                            <p:tgtEl>
                                              <p:spTgt spid="94"/>
                                            </p:tgtEl>
                                          </p:cBhvr>
                                        </p:animEffect>
                                        <p:set>
                                          <p:cBhvr>
                                            <p:cTn id="132" dur="1" fill="hold">
                                              <p:stCondLst>
                                                <p:cond delay="499"/>
                                              </p:stCondLst>
                                            </p:cTn>
                                            <p:tgtEl>
                                              <p:spTgt spid="94"/>
                                            </p:tgtEl>
                                            <p:attrNameLst>
                                              <p:attrName>style.visibility</p:attrName>
                                            </p:attrNameLst>
                                          </p:cBhvr>
                                          <p:to>
                                            <p:strVal val="hidden"/>
                                          </p:to>
                                        </p:set>
                                      </p:childTnLst>
                                    </p:cTn>
                                  </p:par>
                                  <p:par>
                                    <p:cTn id="133" presetID="10" presetClass="exit" presetSubtype="0" fill="hold" grpId="2" nodeType="withEffect">
                                      <p:stCondLst>
                                        <p:cond delay="500"/>
                                      </p:stCondLst>
                                      <p:childTnLst>
                                        <p:animEffect transition="out" filter="fade">
                                          <p:cBhvr>
                                            <p:cTn id="134" dur="500"/>
                                            <p:tgtEl>
                                              <p:spTgt spid="241"/>
                                            </p:tgtEl>
                                          </p:cBhvr>
                                        </p:animEffect>
                                        <p:set>
                                          <p:cBhvr>
                                            <p:cTn id="135" dur="1" fill="hold">
                                              <p:stCondLst>
                                                <p:cond delay="499"/>
                                              </p:stCondLst>
                                            </p:cTn>
                                            <p:tgtEl>
                                              <p:spTgt spid="241"/>
                                            </p:tgtEl>
                                            <p:attrNameLst>
                                              <p:attrName>style.visibility</p:attrName>
                                            </p:attrNameLst>
                                          </p:cBhvr>
                                          <p:to>
                                            <p:strVal val="hidden"/>
                                          </p:to>
                                        </p:set>
                                      </p:childTnLst>
                                    </p:cTn>
                                  </p:par>
                                </p:childTnLst>
                              </p:cTn>
                            </p:par>
                            <p:par>
                              <p:cTn id="136" fill="hold">
                                <p:stCondLst>
                                  <p:cond delay="8300"/>
                                </p:stCondLst>
                                <p:childTnLst>
                                  <p:par>
                                    <p:cTn id="137" presetID="10" presetClass="exit" presetSubtype="0" fill="hold" nodeType="afterEffect">
                                      <p:stCondLst>
                                        <p:cond delay="500"/>
                                      </p:stCondLst>
                                      <p:childTnLst>
                                        <p:animEffect transition="out" filter="fade">
                                          <p:cBhvr>
                                            <p:cTn id="138" dur="1450"/>
                                            <p:tgtEl>
                                              <p:spTgt spid="121"/>
                                            </p:tgtEl>
                                          </p:cBhvr>
                                        </p:animEffect>
                                        <p:set>
                                          <p:cBhvr>
                                            <p:cTn id="139" dur="1" fill="hold">
                                              <p:stCondLst>
                                                <p:cond delay="1449"/>
                                              </p:stCondLst>
                                            </p:cTn>
                                            <p:tgtEl>
                                              <p:spTgt spid="1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79" grpId="0" animBg="1"/>
          <p:bldP spid="2054" grpId="0" animBg="1"/>
          <p:bldP spid="218" grpId="0" animBg="1"/>
          <p:bldP spid="246" grpId="0" animBg="1"/>
          <p:bldP spid="183" grpId="0" animBg="1"/>
          <p:bldP spid="216" grpId="0" animBg="1"/>
          <p:bldP spid="241" grpId="0" animBg="1"/>
          <p:bldP spid="241" grpId="1" animBg="1"/>
          <p:bldP spid="241" grpId="2" animBg="1"/>
          <p:bldP spid="19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179"/>
                                            </p:tgtEl>
                                            <p:attrNameLst>
                                              <p:attrName>style.visibility</p:attrName>
                                            </p:attrNameLst>
                                          </p:cBhvr>
                                          <p:to>
                                            <p:strVal val="visible"/>
                                          </p:to>
                                        </p:set>
                                        <p:animEffect transition="in" filter="fade">
                                          <p:cBhvr>
                                            <p:cTn id="11" dur="250"/>
                                            <p:tgtEl>
                                              <p:spTgt spid="179"/>
                                            </p:tgtEl>
                                          </p:cBhvr>
                                        </p:animEffect>
                                      </p:childTnLst>
                                    </p:cTn>
                                  </p:par>
                                  <p:par>
                                    <p:cTn id="12" presetID="10" presetClass="entr" presetSubtype="0" fill="hold" nodeType="withEffect">
                                      <p:stCondLst>
                                        <p:cond delay="50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250"/>
                                            <p:tgtEl>
                                              <p:spTgt spid="100"/>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83"/>
                                            </p:tgtEl>
                                            <p:attrNameLst>
                                              <p:attrName>style.visibility</p:attrName>
                                            </p:attrNameLst>
                                          </p:cBhvr>
                                          <p:to>
                                            <p:strVal val="visible"/>
                                          </p:to>
                                        </p:set>
                                        <p:animEffect transition="in" filter="fade">
                                          <p:cBhvr>
                                            <p:cTn id="17" dur="250"/>
                                            <p:tgtEl>
                                              <p:spTgt spid="183"/>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93"/>
                                            </p:tgtEl>
                                            <p:attrNameLst>
                                              <p:attrName>style.visibility</p:attrName>
                                            </p:attrNameLst>
                                          </p:cBhvr>
                                          <p:to>
                                            <p:strVal val="visible"/>
                                          </p:to>
                                        </p:set>
                                        <p:animEffect transition="in" filter="fade">
                                          <p:cBhvr>
                                            <p:cTn id="20" dur="250"/>
                                            <p:tgtEl>
                                              <p:spTgt spid="193"/>
                                            </p:tgtEl>
                                          </p:cBhvr>
                                        </p:animEffect>
                                      </p:childTnLst>
                                    </p:cTn>
                                  </p:par>
                                  <p:par>
                                    <p:cTn id="21" presetID="10" presetClass="entr" presetSubtype="0" fill="hold" nodeType="withEffect">
                                      <p:stCondLst>
                                        <p:cond delay="750"/>
                                      </p:stCondLst>
                                      <p:childTnLst>
                                        <p:set>
                                          <p:cBhvr>
                                            <p:cTn id="22" dur="1" fill="hold">
                                              <p:stCondLst>
                                                <p:cond delay="0"/>
                                              </p:stCondLst>
                                            </p:cTn>
                                            <p:tgtEl>
                                              <p:spTgt spid="2067"/>
                                            </p:tgtEl>
                                            <p:attrNameLst>
                                              <p:attrName>style.visibility</p:attrName>
                                            </p:attrNameLst>
                                          </p:cBhvr>
                                          <p:to>
                                            <p:strVal val="visible"/>
                                          </p:to>
                                        </p:set>
                                        <p:animEffect transition="in" filter="fade">
                                          <p:cBhvr>
                                            <p:cTn id="23" dur="250"/>
                                            <p:tgtEl>
                                              <p:spTgt spid="2067"/>
                                            </p:tgtEl>
                                          </p:cBhvr>
                                        </p:animEffect>
                                      </p:childTnLst>
                                    </p:cTn>
                                  </p:par>
                                  <p:par>
                                    <p:cTn id="24" presetID="10" presetClass="entr" presetSubtype="0" fill="hold" nodeType="withEffect">
                                      <p:stCondLst>
                                        <p:cond delay="750"/>
                                      </p:stCondLst>
                                      <p:childTnLst>
                                        <p:set>
                                          <p:cBhvr>
                                            <p:cTn id="25" dur="1" fill="hold">
                                              <p:stCondLst>
                                                <p:cond delay="0"/>
                                              </p:stCondLst>
                                            </p:cTn>
                                            <p:tgtEl>
                                              <p:spTgt spid="2068"/>
                                            </p:tgtEl>
                                            <p:attrNameLst>
                                              <p:attrName>style.visibility</p:attrName>
                                            </p:attrNameLst>
                                          </p:cBhvr>
                                          <p:to>
                                            <p:strVal val="visible"/>
                                          </p:to>
                                        </p:set>
                                        <p:animEffect transition="in" filter="fade">
                                          <p:cBhvr>
                                            <p:cTn id="26" dur="250"/>
                                            <p:tgtEl>
                                              <p:spTgt spid="2068"/>
                                            </p:tgtEl>
                                          </p:cBhvr>
                                        </p:animEffect>
                                      </p:childTnLst>
                                    </p:cTn>
                                  </p:par>
                                  <p:par>
                                    <p:cTn id="27" presetID="10" presetClass="entr" presetSubtype="0" fill="hold" nodeType="withEffect">
                                      <p:stCondLst>
                                        <p:cond delay="750"/>
                                      </p:stCondLst>
                                      <p:childTnLst>
                                        <p:set>
                                          <p:cBhvr>
                                            <p:cTn id="28" dur="1" fill="hold">
                                              <p:stCondLst>
                                                <p:cond delay="0"/>
                                              </p:stCondLst>
                                            </p:cTn>
                                            <p:tgtEl>
                                              <p:spTgt spid="2069"/>
                                            </p:tgtEl>
                                            <p:attrNameLst>
                                              <p:attrName>style.visibility</p:attrName>
                                            </p:attrNameLst>
                                          </p:cBhvr>
                                          <p:to>
                                            <p:strVal val="visible"/>
                                          </p:to>
                                        </p:set>
                                        <p:animEffect transition="in" filter="fade">
                                          <p:cBhvr>
                                            <p:cTn id="29" dur="250"/>
                                            <p:tgtEl>
                                              <p:spTgt spid="2069"/>
                                            </p:tgtEl>
                                          </p:cBhvr>
                                        </p:animEffect>
                                      </p:childTnLst>
                                    </p:cTn>
                                  </p:par>
                                  <p:par>
                                    <p:cTn id="30" presetID="10" presetClass="entr" presetSubtype="0" fill="hold" grpId="0" nodeType="withEffect">
                                      <p:stCondLst>
                                        <p:cond delay="750"/>
                                      </p:stCondLst>
                                      <p:childTnLst>
                                        <p:set>
                                          <p:cBhvr>
                                            <p:cTn id="31" dur="1" fill="hold">
                                              <p:stCondLst>
                                                <p:cond delay="0"/>
                                              </p:stCondLst>
                                            </p:cTn>
                                            <p:tgtEl>
                                              <p:spTgt spid="2054"/>
                                            </p:tgtEl>
                                            <p:attrNameLst>
                                              <p:attrName>style.visibility</p:attrName>
                                            </p:attrNameLst>
                                          </p:cBhvr>
                                          <p:to>
                                            <p:strVal val="visible"/>
                                          </p:to>
                                        </p:set>
                                        <p:animEffect transition="in" filter="fade">
                                          <p:cBhvr>
                                            <p:cTn id="32" dur="250"/>
                                            <p:tgtEl>
                                              <p:spTgt spid="2054"/>
                                            </p:tgtEl>
                                          </p:cBhvr>
                                        </p:animEffect>
                                      </p:childTnLst>
                                    </p:cTn>
                                  </p:par>
                                  <p:par>
                                    <p:cTn id="33" presetID="10" presetClass="entr" presetSubtype="0" fill="hold" nodeType="withEffect">
                                      <p:stCondLst>
                                        <p:cond delay="1000"/>
                                      </p:stCondLst>
                                      <p:childTnLst>
                                        <p:set>
                                          <p:cBhvr>
                                            <p:cTn id="34" dur="1" fill="hold">
                                              <p:stCondLst>
                                                <p:cond delay="0"/>
                                              </p:stCondLst>
                                            </p:cTn>
                                            <p:tgtEl>
                                              <p:spTgt spid="2070"/>
                                            </p:tgtEl>
                                            <p:attrNameLst>
                                              <p:attrName>style.visibility</p:attrName>
                                            </p:attrNameLst>
                                          </p:cBhvr>
                                          <p:to>
                                            <p:strVal val="visible"/>
                                          </p:to>
                                        </p:set>
                                        <p:animEffect transition="in" filter="fade">
                                          <p:cBhvr>
                                            <p:cTn id="35" dur="250"/>
                                            <p:tgtEl>
                                              <p:spTgt spid="2070"/>
                                            </p:tgtEl>
                                          </p:cBhvr>
                                        </p:animEffect>
                                      </p:childTnLst>
                                    </p:cTn>
                                  </p:par>
                                  <p:par>
                                    <p:cTn id="36" presetID="10" presetClass="entr" presetSubtype="0" fill="hold" nodeType="withEffect">
                                      <p:stCondLst>
                                        <p:cond delay="1000"/>
                                      </p:stCondLst>
                                      <p:childTnLst>
                                        <p:set>
                                          <p:cBhvr>
                                            <p:cTn id="37" dur="1" fill="hold">
                                              <p:stCondLst>
                                                <p:cond delay="0"/>
                                              </p:stCondLst>
                                            </p:cTn>
                                            <p:tgtEl>
                                              <p:spTgt spid="2071"/>
                                            </p:tgtEl>
                                            <p:attrNameLst>
                                              <p:attrName>style.visibility</p:attrName>
                                            </p:attrNameLst>
                                          </p:cBhvr>
                                          <p:to>
                                            <p:strVal val="visible"/>
                                          </p:to>
                                        </p:set>
                                        <p:animEffect transition="in" filter="fade">
                                          <p:cBhvr>
                                            <p:cTn id="38" dur="250"/>
                                            <p:tgtEl>
                                              <p:spTgt spid="2071"/>
                                            </p:tgtEl>
                                          </p:cBhvr>
                                        </p:animEffect>
                                      </p:childTnLst>
                                    </p:cTn>
                                  </p:par>
                                  <p:par>
                                    <p:cTn id="39" presetID="10" presetClass="entr" presetSubtype="0" fill="hold" nodeType="withEffect">
                                      <p:stCondLst>
                                        <p:cond delay="1000"/>
                                      </p:stCondLst>
                                      <p:childTnLst>
                                        <p:set>
                                          <p:cBhvr>
                                            <p:cTn id="40" dur="1" fill="hold">
                                              <p:stCondLst>
                                                <p:cond delay="0"/>
                                              </p:stCondLst>
                                            </p:cTn>
                                            <p:tgtEl>
                                              <p:spTgt spid="2072"/>
                                            </p:tgtEl>
                                            <p:attrNameLst>
                                              <p:attrName>style.visibility</p:attrName>
                                            </p:attrNameLst>
                                          </p:cBhvr>
                                          <p:to>
                                            <p:strVal val="visible"/>
                                          </p:to>
                                        </p:set>
                                        <p:animEffect transition="in" filter="fade">
                                          <p:cBhvr>
                                            <p:cTn id="41" dur="250"/>
                                            <p:tgtEl>
                                              <p:spTgt spid="2072"/>
                                            </p:tgtEl>
                                          </p:cBhvr>
                                        </p:animEffect>
                                      </p:childTnLst>
                                    </p:cTn>
                                  </p:par>
                                  <p:par>
                                    <p:cTn id="42" presetID="10" presetClass="entr" presetSubtype="0" fill="hold" grpId="0" nodeType="withEffect">
                                      <p:stCondLst>
                                        <p:cond delay="1000"/>
                                      </p:stCondLst>
                                      <p:childTnLst>
                                        <p:set>
                                          <p:cBhvr>
                                            <p:cTn id="43" dur="1" fill="hold">
                                              <p:stCondLst>
                                                <p:cond delay="0"/>
                                              </p:stCondLst>
                                            </p:cTn>
                                            <p:tgtEl>
                                              <p:spTgt spid="218"/>
                                            </p:tgtEl>
                                            <p:attrNameLst>
                                              <p:attrName>style.visibility</p:attrName>
                                            </p:attrNameLst>
                                          </p:cBhvr>
                                          <p:to>
                                            <p:strVal val="visible"/>
                                          </p:to>
                                        </p:set>
                                        <p:animEffect transition="in" filter="fade">
                                          <p:cBhvr>
                                            <p:cTn id="44" dur="250"/>
                                            <p:tgtEl>
                                              <p:spTgt spid="218"/>
                                            </p:tgtEl>
                                          </p:cBhvr>
                                        </p:animEffect>
                                      </p:childTnLst>
                                    </p:cTn>
                                  </p:par>
                                </p:childTnLst>
                              </p:cTn>
                            </p:par>
                            <p:par>
                              <p:cTn id="45" fill="hold">
                                <p:stCondLst>
                                  <p:cond delay="1750"/>
                                </p:stCondLst>
                                <p:childTnLst>
                                  <p:par>
                                    <p:cTn id="46" presetID="10" presetClass="entr" presetSubtype="0" fill="hold" grpId="0" nodeType="afterEffect">
                                      <p:stCondLst>
                                        <p:cond delay="0"/>
                                      </p:stCondLst>
                                      <p:childTnLst>
                                        <p:set>
                                          <p:cBhvr>
                                            <p:cTn id="47" dur="1" fill="hold">
                                              <p:stCondLst>
                                                <p:cond delay="0"/>
                                              </p:stCondLst>
                                            </p:cTn>
                                            <p:tgtEl>
                                              <p:spTgt spid="216"/>
                                            </p:tgtEl>
                                            <p:attrNameLst>
                                              <p:attrName>style.visibility</p:attrName>
                                            </p:attrNameLst>
                                          </p:cBhvr>
                                          <p:to>
                                            <p:strVal val="visible"/>
                                          </p:to>
                                        </p:set>
                                        <p:animEffect transition="in" filter="fade">
                                          <p:cBhvr>
                                            <p:cTn id="48" dur="500"/>
                                            <p:tgtEl>
                                              <p:spTgt spid="216"/>
                                            </p:tgtEl>
                                          </p:cBhvr>
                                        </p:animEffect>
                                      </p:childTnLst>
                                    </p:cTn>
                                  </p:par>
                                  <p:par>
                                    <p:cTn id="49" presetID="10" presetClass="entr" presetSubtype="0" fill="hold" nodeType="withEffect">
                                      <p:stCondLst>
                                        <p:cond delay="1250"/>
                                      </p:stCondLst>
                                      <p:childTnLst>
                                        <p:set>
                                          <p:cBhvr>
                                            <p:cTn id="50" dur="1" fill="hold">
                                              <p:stCondLst>
                                                <p:cond delay="0"/>
                                              </p:stCondLst>
                                            </p:cTn>
                                            <p:tgtEl>
                                              <p:spTgt spid="121"/>
                                            </p:tgtEl>
                                            <p:attrNameLst>
                                              <p:attrName>style.visibility</p:attrName>
                                            </p:attrNameLst>
                                          </p:cBhvr>
                                          <p:to>
                                            <p:strVal val="visible"/>
                                          </p:to>
                                        </p:set>
                                        <p:animEffect transition="in" filter="fade">
                                          <p:cBhvr>
                                            <p:cTn id="51" dur="300"/>
                                            <p:tgtEl>
                                              <p:spTgt spid="121"/>
                                            </p:tgtEl>
                                          </p:cBhvr>
                                        </p:animEffect>
                                      </p:childTnLst>
                                    </p:cTn>
                                  </p:par>
                                  <p:par>
                                    <p:cTn id="52" presetID="42" presetClass="path" presetSubtype="0" fill="hold" nodeType="withEffect">
                                      <p:stCondLst>
                                        <p:cond delay="1250"/>
                                      </p:stCondLst>
                                      <p:childTnLst>
                                        <p:animMotion origin="layout" path="M 4.03957E-6 -0.07513 L 4.03957E-6 1.47526E-6 " pathEditMode="relative" rAng="0" ptsTypes="AA">
                                          <p:cBhvr>
                                            <p:cTn id="53" dur="250" spd="-100000" fill="hold"/>
                                            <p:tgtEl>
                                              <p:spTgt spid="121"/>
                                            </p:tgtEl>
                                            <p:attrNameLst>
                                              <p:attrName>ppt_x</p:attrName>
                                              <p:attrName>ppt_y</p:attrName>
                                            </p:attrNameLst>
                                          </p:cBhvr>
                                          <p:rCtr x="0" y="3745"/>
                                        </p:animMotion>
                                      </p:childTnLst>
                                    </p:cTn>
                                  </p:par>
                                  <p:par>
                                    <p:cTn id="54" presetID="22" presetClass="entr" presetSubtype="4" fill="hold" nodeType="withEffect">
                                      <p:stCondLst>
                                        <p:cond delay="1250"/>
                                      </p:stCondLst>
                                      <p:childTnLst>
                                        <p:set>
                                          <p:cBhvr>
                                            <p:cTn id="55" dur="1" fill="hold">
                                              <p:stCondLst>
                                                <p:cond delay="0"/>
                                              </p:stCondLst>
                                            </p:cTn>
                                            <p:tgtEl>
                                              <p:spTgt spid="4"/>
                                            </p:tgtEl>
                                            <p:attrNameLst>
                                              <p:attrName>style.visibility</p:attrName>
                                            </p:attrNameLst>
                                          </p:cBhvr>
                                          <p:to>
                                            <p:strVal val="visible"/>
                                          </p:to>
                                        </p:set>
                                        <p:animEffect transition="in" filter="wipe(down)">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46"/>
                                            </p:tgtEl>
                                            <p:attrNameLst>
                                              <p:attrName>style.visibility</p:attrName>
                                            </p:attrNameLst>
                                          </p:cBhvr>
                                          <p:to>
                                            <p:strVal val="visible"/>
                                          </p:to>
                                        </p:set>
                                        <p:animEffect transition="in" filter="fade">
                                          <p:cBhvr>
                                            <p:cTn id="61" dur="500"/>
                                            <p:tgtEl>
                                              <p:spTgt spid="246"/>
                                            </p:tgtEl>
                                          </p:cBhvr>
                                        </p:animEffect>
                                      </p:childTnLst>
                                    </p:cTn>
                                  </p:par>
                                </p:childTnLst>
                              </p:cTn>
                            </p:par>
                            <p:par>
                              <p:cTn id="62" fill="hold">
                                <p:stCondLst>
                                  <p:cond delay="500"/>
                                </p:stCondLst>
                                <p:childTnLst>
                                  <p:par>
                                    <p:cTn id="63" presetID="10" presetClass="entr" presetSubtype="0" fill="hold" nodeType="afterEffect">
                                      <p:stCondLst>
                                        <p:cond delay="700"/>
                                      </p:stCondLst>
                                      <p:childTnLst>
                                        <p:set>
                                          <p:cBhvr>
                                            <p:cTn id="64" dur="1" fill="hold">
                                              <p:stCondLst>
                                                <p:cond delay="0"/>
                                              </p:stCondLst>
                                            </p:cTn>
                                            <p:tgtEl>
                                              <p:spTgt spid="94"/>
                                            </p:tgtEl>
                                            <p:attrNameLst>
                                              <p:attrName>style.visibility</p:attrName>
                                            </p:attrNameLst>
                                          </p:cBhvr>
                                          <p:to>
                                            <p:strVal val="visible"/>
                                          </p:to>
                                        </p:set>
                                        <p:animEffect transition="in" filter="fade">
                                          <p:cBhvr>
                                            <p:cTn id="65" dur="300"/>
                                            <p:tgtEl>
                                              <p:spTgt spid="94"/>
                                            </p:tgtEl>
                                          </p:cBhvr>
                                        </p:animEffect>
                                      </p:childTnLst>
                                    </p:cTn>
                                  </p:par>
                                  <p:par>
                                    <p:cTn id="66" presetID="10" presetClass="entr" presetSubtype="0" fill="hold" grpId="0" nodeType="withEffect">
                                      <p:stCondLst>
                                        <p:cond delay="700"/>
                                      </p:stCondLst>
                                      <p:childTnLst>
                                        <p:set>
                                          <p:cBhvr>
                                            <p:cTn id="67" dur="1" fill="hold">
                                              <p:stCondLst>
                                                <p:cond delay="0"/>
                                              </p:stCondLst>
                                            </p:cTn>
                                            <p:tgtEl>
                                              <p:spTgt spid="241"/>
                                            </p:tgtEl>
                                            <p:attrNameLst>
                                              <p:attrName>style.visibility</p:attrName>
                                            </p:attrNameLst>
                                          </p:cBhvr>
                                          <p:to>
                                            <p:strVal val="visible"/>
                                          </p:to>
                                        </p:set>
                                        <p:animEffect transition="in" filter="fade">
                                          <p:cBhvr>
                                            <p:cTn id="68" dur="300"/>
                                            <p:tgtEl>
                                              <p:spTgt spid="241"/>
                                            </p:tgtEl>
                                          </p:cBhvr>
                                        </p:animEffect>
                                      </p:childTnLst>
                                    </p:cTn>
                                  </p:par>
                                  <p:par>
                                    <p:cTn id="69" presetID="42" presetClass="path" presetSubtype="0" accel="50000" fill="hold" nodeType="withEffect">
                                      <p:stCondLst>
                                        <p:cond delay="700"/>
                                      </p:stCondLst>
                                      <p:childTnLst>
                                        <p:animMotion origin="layout" path="M 0.00064 -0.08125 L 0.00064 -0.00113 " pathEditMode="relative" rAng="0" ptsTypes="AA">
                                          <p:cBhvr>
                                            <p:cTn id="70" dur="600" spd="-100000" fill="hold"/>
                                            <p:tgtEl>
                                              <p:spTgt spid="94"/>
                                            </p:tgtEl>
                                            <p:attrNameLst>
                                              <p:attrName>ppt_x</p:attrName>
                                              <p:attrName>ppt_y</p:attrName>
                                            </p:attrNameLst>
                                          </p:cBhvr>
                                          <p:rCtr x="0" y="3995"/>
                                        </p:animMotion>
                                      </p:childTnLst>
                                    </p:cTn>
                                  </p:par>
                                  <p:par>
                                    <p:cTn id="71" presetID="42" presetClass="path" presetSubtype="0" accel="50000" fill="hold" grpId="1" nodeType="withEffect">
                                      <p:stCondLst>
                                        <p:cond delay="700"/>
                                      </p:stCondLst>
                                      <p:childTnLst>
                                        <p:animMotion origin="layout" path="M 0.00064 -0.08125 L 0.00064 -0.00113 " pathEditMode="relative" rAng="0" ptsTypes="AA">
                                          <p:cBhvr>
                                            <p:cTn id="72" dur="600" spd="-100000" fill="hold"/>
                                            <p:tgtEl>
                                              <p:spTgt spid="241"/>
                                            </p:tgtEl>
                                            <p:attrNameLst>
                                              <p:attrName>ppt_x</p:attrName>
                                              <p:attrName>ppt_y</p:attrName>
                                            </p:attrNameLst>
                                          </p:cBhvr>
                                          <p:rCtr x="0" y="3995"/>
                                        </p:animMotion>
                                      </p:childTnLst>
                                    </p:cTn>
                                  </p:par>
                                </p:childTnLst>
                              </p:cTn>
                            </p:par>
                            <p:par>
                              <p:cTn id="73" fill="hold">
                                <p:stCondLst>
                                  <p:cond delay="1800"/>
                                </p:stCondLst>
                                <p:childTnLst>
                                  <p:par>
                                    <p:cTn id="74" presetID="42" presetClass="path" presetSubtype="0" accel="50000" decel="50000" fill="hold" nodeType="afterEffect">
                                      <p:stCondLst>
                                        <p:cond delay="750"/>
                                      </p:stCondLst>
                                      <p:childTnLst>
                                        <p:animMotion origin="layout" path="M 0.0342 -0.07535 L 4.03957E-6 -0.07513 " pathEditMode="relative" rAng="0" ptsTypes="AA">
                                          <p:cBhvr>
                                            <p:cTn id="75" dur="250" spd="-100000" fill="hold"/>
                                            <p:tgtEl>
                                              <p:spTgt spid="121"/>
                                            </p:tgtEl>
                                            <p:attrNameLst>
                                              <p:attrName>ppt_x</p:attrName>
                                              <p:attrName>ppt_y</p:attrName>
                                            </p:attrNameLst>
                                          </p:cBhvr>
                                          <p:rCtr x="-1710" y="0"/>
                                        </p:animMotion>
                                      </p:childTnLst>
                                    </p:cTn>
                                  </p:par>
                                  <p:par>
                                    <p:cTn id="76" presetID="22" presetClass="entr" presetSubtype="8" fill="hold" nodeType="withEffect">
                                      <p:stCondLst>
                                        <p:cond delay="750"/>
                                      </p:stCondLst>
                                      <p:childTnLst>
                                        <p:set>
                                          <p:cBhvr>
                                            <p:cTn id="77" dur="1" fill="hold">
                                              <p:stCondLst>
                                                <p:cond delay="0"/>
                                              </p:stCondLst>
                                            </p:cTn>
                                            <p:tgtEl>
                                              <p:spTgt spid="8"/>
                                            </p:tgtEl>
                                            <p:attrNameLst>
                                              <p:attrName>style.visibility</p:attrName>
                                            </p:attrNameLst>
                                          </p:cBhvr>
                                          <p:to>
                                            <p:strVal val="visible"/>
                                          </p:to>
                                        </p:set>
                                        <p:animEffect transition="in" filter="wipe(left)">
                                          <p:cBhvr>
                                            <p:cTn id="78" dur="250"/>
                                            <p:tgtEl>
                                              <p:spTgt spid="8"/>
                                            </p:tgtEl>
                                          </p:cBhvr>
                                        </p:animEffect>
                                      </p:childTnLst>
                                    </p:cTn>
                                  </p:par>
                                </p:childTnLst>
                              </p:cTn>
                            </p:par>
                            <p:par>
                              <p:cTn id="79" fill="hold">
                                <p:stCondLst>
                                  <p:cond delay="2800"/>
                                </p:stCondLst>
                                <p:childTnLst>
                                  <p:par>
                                    <p:cTn id="80" presetID="42" presetClass="path" presetSubtype="0" accel="50000" decel="50000" fill="hold" nodeType="afterEffect">
                                      <p:stCondLst>
                                        <p:cond delay="0"/>
                                      </p:stCondLst>
                                      <p:childTnLst>
                                        <p:animMotion origin="layout" path="M 0.0342 -0.21902 L 0.0342 -0.07535 " pathEditMode="relative" rAng="0" ptsTypes="AA">
                                          <p:cBhvr>
                                            <p:cTn id="81" dur="500" spd="-100000" fill="hold"/>
                                            <p:tgtEl>
                                              <p:spTgt spid="121"/>
                                            </p:tgtEl>
                                            <p:attrNameLst>
                                              <p:attrName>ppt_x</p:attrName>
                                              <p:attrName>ppt_y</p:attrName>
                                            </p:attrNameLst>
                                          </p:cBhvr>
                                          <p:rCtr x="0" y="7172"/>
                                        </p:animMotion>
                                      </p:childTnLst>
                                    </p:cTn>
                                  </p:par>
                                  <p:par>
                                    <p:cTn id="82" presetID="22" presetClass="entr" presetSubtype="4" fill="hold" nodeType="withEffect">
                                      <p:stCondLst>
                                        <p:cond delay="0"/>
                                      </p:stCondLst>
                                      <p:childTnLst>
                                        <p:set>
                                          <p:cBhvr>
                                            <p:cTn id="83" dur="1" fill="hold">
                                              <p:stCondLst>
                                                <p:cond delay="0"/>
                                              </p:stCondLst>
                                            </p:cTn>
                                            <p:tgtEl>
                                              <p:spTgt spid="61"/>
                                            </p:tgtEl>
                                            <p:attrNameLst>
                                              <p:attrName>style.visibility</p:attrName>
                                            </p:attrNameLst>
                                          </p:cBhvr>
                                          <p:to>
                                            <p:strVal val="visible"/>
                                          </p:to>
                                        </p:set>
                                        <p:animEffect transition="in" filter="wipe(down)">
                                          <p:cBhvr>
                                            <p:cTn id="84" dur="250"/>
                                            <p:tgtEl>
                                              <p:spTgt spid="61"/>
                                            </p:tgtEl>
                                          </p:cBhvr>
                                        </p:animEffect>
                                      </p:childTnLst>
                                    </p:cTn>
                                  </p:par>
                                </p:childTnLst>
                              </p:cTn>
                            </p:par>
                            <p:par>
                              <p:cTn id="85" fill="hold">
                                <p:stCondLst>
                                  <p:cond delay="3300"/>
                                </p:stCondLst>
                                <p:childTnLst>
                                  <p:par>
                                    <p:cTn id="86" presetID="42" presetClass="path" presetSubtype="0" accel="50000" decel="50000" fill="hold" nodeType="afterEffect">
                                      <p:stCondLst>
                                        <p:cond delay="0"/>
                                      </p:stCondLst>
                                      <p:childTnLst>
                                        <p:animMotion origin="layout" path="M 0.03421 -0.21902 L 0.09957 -0.22038 " pathEditMode="relative" rAng="0" ptsTypes="AA">
                                          <p:cBhvr>
                                            <p:cTn id="87" dur="500" fill="hold"/>
                                            <p:tgtEl>
                                              <p:spTgt spid="121"/>
                                            </p:tgtEl>
                                            <p:attrNameLst>
                                              <p:attrName>ppt_x</p:attrName>
                                              <p:attrName>ppt_y</p:attrName>
                                            </p:attrNameLst>
                                          </p:cBhvr>
                                          <p:rCtr x="3268" y="-68"/>
                                        </p:animMotion>
                                      </p:childTnLst>
                                    </p:cTn>
                                  </p:par>
                                  <p:par>
                                    <p:cTn id="88" presetID="22" presetClass="entr" presetSubtype="4" fill="hold" nodeType="withEffect">
                                      <p:stCondLst>
                                        <p:cond delay="0"/>
                                      </p:stCondLst>
                                      <p:childTnLst>
                                        <p:set>
                                          <p:cBhvr>
                                            <p:cTn id="89" dur="1" fill="hold">
                                              <p:stCondLst>
                                                <p:cond delay="0"/>
                                              </p:stCondLst>
                                            </p:cTn>
                                            <p:tgtEl>
                                              <p:spTgt spid="68"/>
                                            </p:tgtEl>
                                            <p:attrNameLst>
                                              <p:attrName>style.visibility</p:attrName>
                                            </p:attrNameLst>
                                          </p:cBhvr>
                                          <p:to>
                                            <p:strVal val="visible"/>
                                          </p:to>
                                        </p:set>
                                        <p:animEffect transition="in" filter="wipe(down)">
                                          <p:cBhvr>
                                            <p:cTn id="90" dur="300"/>
                                            <p:tgtEl>
                                              <p:spTgt spid="68"/>
                                            </p:tgtEl>
                                          </p:cBhvr>
                                        </p:animEffect>
                                      </p:childTnLst>
                                    </p:cTn>
                                  </p:par>
                                </p:childTnLst>
                              </p:cTn>
                            </p:par>
                            <p:par>
                              <p:cTn id="91" fill="hold">
                                <p:stCondLst>
                                  <p:cond delay="3800"/>
                                </p:stCondLst>
                                <p:childTnLst>
                                  <p:par>
                                    <p:cTn id="92" presetID="42" presetClass="path" presetSubtype="0" accel="50000" decel="50000" fill="hold" nodeType="afterEffect">
                                      <p:stCondLst>
                                        <p:cond delay="0"/>
                                      </p:stCondLst>
                                      <p:childTnLst>
                                        <p:animMotion origin="layout" path="M 0.09968 -0.39378 L 0.09968 -0.2163 " pathEditMode="relative" rAng="0" ptsTypes="AA">
                                          <p:cBhvr>
                                            <p:cTn id="93" dur="500" spd="-100000" fill="hold"/>
                                            <p:tgtEl>
                                              <p:spTgt spid="121"/>
                                            </p:tgtEl>
                                            <p:attrNameLst>
                                              <p:attrName>ppt_x</p:attrName>
                                              <p:attrName>ppt_y</p:attrName>
                                            </p:attrNameLst>
                                          </p:cBhvr>
                                          <p:rCtr x="0" y="8874"/>
                                        </p:animMotion>
                                      </p:childTnLst>
                                    </p:cTn>
                                  </p:par>
                                  <p:par>
                                    <p:cTn id="94" presetID="22" presetClass="entr" presetSubtype="8" fill="hold" nodeType="withEffect">
                                      <p:stCondLst>
                                        <p:cond delay="0"/>
                                      </p:stCondLst>
                                      <p:childTnLst>
                                        <p:set>
                                          <p:cBhvr>
                                            <p:cTn id="95" dur="1" fill="hold">
                                              <p:stCondLst>
                                                <p:cond delay="0"/>
                                              </p:stCondLst>
                                            </p:cTn>
                                            <p:tgtEl>
                                              <p:spTgt spid="69"/>
                                            </p:tgtEl>
                                            <p:attrNameLst>
                                              <p:attrName>style.visibility</p:attrName>
                                            </p:attrNameLst>
                                          </p:cBhvr>
                                          <p:to>
                                            <p:strVal val="visible"/>
                                          </p:to>
                                        </p:set>
                                        <p:animEffect transition="in" filter="wipe(left)">
                                          <p:cBhvr>
                                            <p:cTn id="96" dur="150"/>
                                            <p:tgtEl>
                                              <p:spTgt spid="69"/>
                                            </p:tgtEl>
                                          </p:cBhvr>
                                        </p:animEffect>
                                      </p:childTnLst>
                                    </p:cTn>
                                  </p:par>
                                </p:childTnLst>
                              </p:cTn>
                            </p:par>
                            <p:par>
                              <p:cTn id="97" fill="hold">
                                <p:stCondLst>
                                  <p:cond delay="4300"/>
                                </p:stCondLst>
                                <p:childTnLst>
                                  <p:par>
                                    <p:cTn id="98" presetID="42" presetClass="path" presetSubtype="0" accel="50000" decel="50000" fill="hold" nodeType="afterEffect">
                                      <p:stCondLst>
                                        <p:cond delay="0"/>
                                      </p:stCondLst>
                                      <p:childTnLst>
                                        <p:animMotion origin="layout" path="M 0.09971 -0.39369 L 0.36551 -0.39437 " pathEditMode="relative" rAng="0" ptsTypes="AA">
                                          <p:cBhvr>
                                            <p:cTn id="99" dur="1250" fill="hold"/>
                                            <p:tgtEl>
                                              <p:spTgt spid="121"/>
                                            </p:tgtEl>
                                            <p:attrNameLst>
                                              <p:attrName>ppt_x</p:attrName>
                                              <p:attrName>ppt_y</p:attrName>
                                            </p:attrNameLst>
                                          </p:cBhvr>
                                          <p:rCtr x="13290" y="-45"/>
                                        </p:animMotion>
                                      </p:childTnLst>
                                    </p:cTn>
                                  </p:par>
                                  <p:par>
                                    <p:cTn id="100" presetID="22" presetClass="entr" presetSubtype="4" fill="hold" nodeType="withEffect">
                                      <p:stCondLst>
                                        <p:cond delay="0"/>
                                      </p:stCondLst>
                                      <p:childTnLst>
                                        <p:set>
                                          <p:cBhvr>
                                            <p:cTn id="101" dur="1" fill="hold">
                                              <p:stCondLst>
                                                <p:cond delay="0"/>
                                              </p:stCondLst>
                                            </p:cTn>
                                            <p:tgtEl>
                                              <p:spTgt spid="71"/>
                                            </p:tgtEl>
                                            <p:attrNameLst>
                                              <p:attrName>style.visibility</p:attrName>
                                            </p:attrNameLst>
                                          </p:cBhvr>
                                          <p:to>
                                            <p:strVal val="visible"/>
                                          </p:to>
                                        </p:set>
                                        <p:animEffect transition="in" filter="wipe(down)">
                                          <p:cBhvr>
                                            <p:cTn id="102" dur="150"/>
                                            <p:tgtEl>
                                              <p:spTgt spid="71"/>
                                            </p:tgtEl>
                                          </p:cBhvr>
                                        </p:animEffect>
                                      </p:childTnLst>
                                    </p:cTn>
                                  </p:par>
                                  <p:par>
                                    <p:cTn id="103" presetID="22" presetClass="entr" presetSubtype="4" fill="hold" nodeType="withEffect">
                                      <p:stCondLst>
                                        <p:cond delay="500"/>
                                      </p:stCondLst>
                                      <p:childTnLst>
                                        <p:set>
                                          <p:cBhvr>
                                            <p:cTn id="104" dur="1" fill="hold">
                                              <p:stCondLst>
                                                <p:cond delay="0"/>
                                              </p:stCondLst>
                                            </p:cTn>
                                            <p:tgtEl>
                                              <p:spTgt spid="63"/>
                                            </p:tgtEl>
                                            <p:attrNameLst>
                                              <p:attrName>style.visibility</p:attrName>
                                            </p:attrNameLst>
                                          </p:cBhvr>
                                          <p:to>
                                            <p:strVal val="visible"/>
                                          </p:to>
                                        </p:set>
                                        <p:animEffect transition="in" filter="wipe(down)">
                                          <p:cBhvr>
                                            <p:cTn id="105" dur="150"/>
                                            <p:tgtEl>
                                              <p:spTgt spid="63"/>
                                            </p:tgtEl>
                                          </p:cBhvr>
                                        </p:animEffect>
                                      </p:childTnLst>
                                    </p:cTn>
                                  </p:par>
                                  <p:par>
                                    <p:cTn id="106" presetID="22" presetClass="entr" presetSubtype="8" fill="hold" nodeType="withEffect">
                                      <p:stCondLst>
                                        <p:cond delay="750"/>
                                      </p:stCondLst>
                                      <p:childTnLst>
                                        <p:set>
                                          <p:cBhvr>
                                            <p:cTn id="107" dur="1" fill="hold">
                                              <p:stCondLst>
                                                <p:cond delay="0"/>
                                              </p:stCondLst>
                                            </p:cTn>
                                            <p:tgtEl>
                                              <p:spTgt spid="66"/>
                                            </p:tgtEl>
                                            <p:attrNameLst>
                                              <p:attrName>style.visibility</p:attrName>
                                            </p:attrNameLst>
                                          </p:cBhvr>
                                          <p:to>
                                            <p:strVal val="visible"/>
                                          </p:to>
                                        </p:set>
                                        <p:animEffect transition="in" filter="wipe(left)">
                                          <p:cBhvr>
                                            <p:cTn id="108" dur="500"/>
                                            <p:tgtEl>
                                              <p:spTgt spid="66"/>
                                            </p:tgtEl>
                                          </p:cBhvr>
                                        </p:animEffect>
                                      </p:childTnLst>
                                    </p:cTn>
                                  </p:par>
                                </p:childTnLst>
                              </p:cTn>
                            </p:par>
                            <p:par>
                              <p:cTn id="109" fill="hold">
                                <p:stCondLst>
                                  <p:cond delay="5550"/>
                                </p:stCondLst>
                                <p:childTnLst>
                                  <p:par>
                                    <p:cTn id="110" presetID="42" presetClass="path" presetSubtype="0" accel="50000" decel="50000" fill="hold" nodeType="afterEffect">
                                      <p:stCondLst>
                                        <p:cond delay="0"/>
                                      </p:stCondLst>
                                      <p:childTnLst>
                                        <p:animMotion origin="layout" path="M 0.36537 -0.39429 L 0.36537 -0.2162 " pathEditMode="relative" rAng="0" ptsTypes="AA">
                                          <p:cBhvr>
                                            <p:cTn id="111" dur="750" fill="hold"/>
                                            <p:tgtEl>
                                              <p:spTgt spid="121"/>
                                            </p:tgtEl>
                                            <p:attrNameLst>
                                              <p:attrName>ppt_x</p:attrName>
                                              <p:attrName>ppt_y</p:attrName>
                                            </p:attrNameLst>
                                          </p:cBhvr>
                                          <p:rCtr x="0" y="8893"/>
                                        </p:animMotion>
                                      </p:childTnLst>
                                    </p:cTn>
                                  </p:par>
                                  <p:par>
                                    <p:cTn id="112" presetID="22" presetClass="entr" presetSubtype="1" fill="hold" nodeType="withEffect">
                                      <p:stCondLst>
                                        <p:cond delay="500"/>
                                      </p:stCondLst>
                                      <p:childTnLst>
                                        <p:set>
                                          <p:cBhvr>
                                            <p:cTn id="113" dur="1" fill="hold">
                                              <p:stCondLst>
                                                <p:cond delay="0"/>
                                              </p:stCondLst>
                                            </p:cTn>
                                            <p:tgtEl>
                                              <p:spTgt spid="70"/>
                                            </p:tgtEl>
                                            <p:attrNameLst>
                                              <p:attrName>style.visibility</p:attrName>
                                            </p:attrNameLst>
                                          </p:cBhvr>
                                          <p:to>
                                            <p:strVal val="visible"/>
                                          </p:to>
                                        </p:set>
                                        <p:animEffect transition="in" filter="wipe(up)">
                                          <p:cBhvr>
                                            <p:cTn id="114" dur="250"/>
                                            <p:tgtEl>
                                              <p:spTgt spid="70"/>
                                            </p:tgtEl>
                                          </p:cBhvr>
                                        </p:animEffect>
                                      </p:childTnLst>
                                    </p:cTn>
                                  </p:par>
                                  <p:par>
                                    <p:cTn id="115" presetID="22" presetClass="entr" presetSubtype="1" fill="hold" nodeType="withEffect">
                                      <p:stCondLst>
                                        <p:cond delay="750"/>
                                      </p:stCondLst>
                                      <p:childTnLst>
                                        <p:set>
                                          <p:cBhvr>
                                            <p:cTn id="116" dur="1" fill="hold">
                                              <p:stCondLst>
                                                <p:cond delay="0"/>
                                              </p:stCondLst>
                                            </p:cTn>
                                            <p:tgtEl>
                                              <p:spTgt spid="72"/>
                                            </p:tgtEl>
                                            <p:attrNameLst>
                                              <p:attrName>style.visibility</p:attrName>
                                            </p:attrNameLst>
                                          </p:cBhvr>
                                          <p:to>
                                            <p:strVal val="visible"/>
                                          </p:to>
                                        </p:set>
                                        <p:animEffect transition="in" filter="wipe(up)">
                                          <p:cBhvr>
                                            <p:cTn id="117" dur="250"/>
                                            <p:tgtEl>
                                              <p:spTgt spid="72"/>
                                            </p:tgtEl>
                                          </p:cBhvr>
                                        </p:animEffect>
                                      </p:childTnLst>
                                    </p:cTn>
                                  </p:par>
                                </p:childTnLst>
                              </p:cTn>
                            </p:par>
                            <p:par>
                              <p:cTn id="118" fill="hold">
                                <p:stCondLst>
                                  <p:cond delay="6550"/>
                                </p:stCondLst>
                                <p:childTnLst>
                                  <p:par>
                                    <p:cTn id="119" presetID="42" presetClass="path" presetSubtype="0" accel="50000" decel="50000" fill="hold" nodeType="afterEffect">
                                      <p:stCondLst>
                                        <p:cond delay="0"/>
                                      </p:stCondLst>
                                      <p:childTnLst>
                                        <p:animMotion origin="layout" path="M 0.36537 -0.2162 L 0.43288 -0.21688 " pathEditMode="relative" rAng="0" ptsTypes="AA">
                                          <p:cBhvr>
                                            <p:cTn id="120" dur="500" fill="hold"/>
                                            <p:tgtEl>
                                              <p:spTgt spid="121"/>
                                            </p:tgtEl>
                                            <p:attrNameLst>
                                              <p:attrName>ppt_x</p:attrName>
                                              <p:attrName>ppt_y</p:attrName>
                                            </p:attrNameLst>
                                          </p:cBhvr>
                                          <p:rCtr x="3369" y="-45"/>
                                        </p:animMotion>
                                      </p:childTnLst>
                                    </p:cTn>
                                  </p:par>
                                  <p:par>
                                    <p:cTn id="121" presetID="22" presetClass="entr" presetSubtype="8" fill="hold" nodeType="withEffect">
                                      <p:stCondLst>
                                        <p:cond delay="500"/>
                                      </p:stCondLst>
                                      <p:childTnLst>
                                        <p:set>
                                          <p:cBhvr>
                                            <p:cTn id="122" dur="1" fill="hold">
                                              <p:stCondLst>
                                                <p:cond delay="0"/>
                                              </p:stCondLst>
                                            </p:cTn>
                                            <p:tgtEl>
                                              <p:spTgt spid="73"/>
                                            </p:tgtEl>
                                            <p:attrNameLst>
                                              <p:attrName>style.visibility</p:attrName>
                                            </p:attrNameLst>
                                          </p:cBhvr>
                                          <p:to>
                                            <p:strVal val="visible"/>
                                          </p:to>
                                        </p:set>
                                        <p:animEffect transition="in" filter="wipe(left)">
                                          <p:cBhvr>
                                            <p:cTn id="123" dur="250"/>
                                            <p:tgtEl>
                                              <p:spTgt spid="73"/>
                                            </p:tgtEl>
                                          </p:cBhvr>
                                        </p:animEffect>
                                      </p:childTnLst>
                                    </p:cTn>
                                  </p:par>
                                </p:childTnLst>
                              </p:cTn>
                            </p:par>
                            <p:par>
                              <p:cTn id="124" fill="hold">
                                <p:stCondLst>
                                  <p:cond delay="7300"/>
                                </p:stCondLst>
                                <p:childTnLst>
                                  <p:par>
                                    <p:cTn id="125" presetID="42" presetClass="path" presetSubtype="0" accel="50000" decel="50000" fill="hold" nodeType="afterEffect">
                                      <p:stCondLst>
                                        <p:cond delay="0"/>
                                      </p:stCondLst>
                                      <p:childTnLst>
                                        <p:animMotion origin="layout" path="M 0.43298 -0.21698 L 0.43298 -0.14503 " pathEditMode="relative" rAng="0" ptsTypes="AA">
                                          <p:cBhvr>
                                            <p:cTn id="126" dur="750" fill="hold"/>
                                            <p:tgtEl>
                                              <p:spTgt spid="121"/>
                                            </p:tgtEl>
                                            <p:attrNameLst>
                                              <p:attrName>ppt_x</p:attrName>
                                              <p:attrName>ppt_y</p:attrName>
                                            </p:attrNameLst>
                                          </p:cBhvr>
                                          <p:rCtr x="0" y="3586"/>
                                        </p:animMotion>
                                      </p:childTnLst>
                                    </p:cTn>
                                  </p:par>
                                  <p:par>
                                    <p:cTn id="127" presetID="22" presetClass="entr" presetSubtype="1" fill="hold" nodeType="withEffect">
                                      <p:stCondLst>
                                        <p:cond delay="750"/>
                                      </p:stCondLst>
                                      <p:childTnLst>
                                        <p:set>
                                          <p:cBhvr>
                                            <p:cTn id="128" dur="1" fill="hold">
                                              <p:stCondLst>
                                                <p:cond delay="0"/>
                                              </p:stCondLst>
                                            </p:cTn>
                                            <p:tgtEl>
                                              <p:spTgt spid="74"/>
                                            </p:tgtEl>
                                            <p:attrNameLst>
                                              <p:attrName>style.visibility</p:attrName>
                                            </p:attrNameLst>
                                          </p:cBhvr>
                                          <p:to>
                                            <p:strVal val="visible"/>
                                          </p:to>
                                        </p:set>
                                        <p:animEffect transition="in" filter="wipe(up)">
                                          <p:cBhvr>
                                            <p:cTn id="129" dur="250"/>
                                            <p:tgtEl>
                                              <p:spTgt spid="74"/>
                                            </p:tgtEl>
                                          </p:cBhvr>
                                        </p:animEffect>
                                      </p:childTnLst>
                                    </p:cTn>
                                  </p:par>
                                  <p:par>
                                    <p:cTn id="130" presetID="10" presetClass="exit" presetSubtype="0" fill="hold" nodeType="withEffect">
                                      <p:stCondLst>
                                        <p:cond delay="500"/>
                                      </p:stCondLst>
                                      <p:childTnLst>
                                        <p:animEffect transition="out" filter="fade">
                                          <p:cBhvr>
                                            <p:cTn id="131" dur="500"/>
                                            <p:tgtEl>
                                              <p:spTgt spid="94"/>
                                            </p:tgtEl>
                                          </p:cBhvr>
                                        </p:animEffect>
                                        <p:set>
                                          <p:cBhvr>
                                            <p:cTn id="132" dur="1" fill="hold">
                                              <p:stCondLst>
                                                <p:cond delay="499"/>
                                              </p:stCondLst>
                                            </p:cTn>
                                            <p:tgtEl>
                                              <p:spTgt spid="94"/>
                                            </p:tgtEl>
                                            <p:attrNameLst>
                                              <p:attrName>style.visibility</p:attrName>
                                            </p:attrNameLst>
                                          </p:cBhvr>
                                          <p:to>
                                            <p:strVal val="hidden"/>
                                          </p:to>
                                        </p:set>
                                      </p:childTnLst>
                                    </p:cTn>
                                  </p:par>
                                  <p:par>
                                    <p:cTn id="133" presetID="10" presetClass="exit" presetSubtype="0" fill="hold" grpId="2" nodeType="withEffect">
                                      <p:stCondLst>
                                        <p:cond delay="500"/>
                                      </p:stCondLst>
                                      <p:childTnLst>
                                        <p:animEffect transition="out" filter="fade">
                                          <p:cBhvr>
                                            <p:cTn id="134" dur="500"/>
                                            <p:tgtEl>
                                              <p:spTgt spid="241"/>
                                            </p:tgtEl>
                                          </p:cBhvr>
                                        </p:animEffect>
                                        <p:set>
                                          <p:cBhvr>
                                            <p:cTn id="135" dur="1" fill="hold">
                                              <p:stCondLst>
                                                <p:cond delay="499"/>
                                              </p:stCondLst>
                                            </p:cTn>
                                            <p:tgtEl>
                                              <p:spTgt spid="241"/>
                                            </p:tgtEl>
                                            <p:attrNameLst>
                                              <p:attrName>style.visibility</p:attrName>
                                            </p:attrNameLst>
                                          </p:cBhvr>
                                          <p:to>
                                            <p:strVal val="hidden"/>
                                          </p:to>
                                        </p:set>
                                      </p:childTnLst>
                                    </p:cTn>
                                  </p:par>
                                </p:childTnLst>
                              </p:cTn>
                            </p:par>
                            <p:par>
                              <p:cTn id="136" fill="hold">
                                <p:stCondLst>
                                  <p:cond delay="8300"/>
                                </p:stCondLst>
                                <p:childTnLst>
                                  <p:par>
                                    <p:cTn id="137" presetID="10" presetClass="exit" presetSubtype="0" fill="hold" nodeType="afterEffect">
                                      <p:stCondLst>
                                        <p:cond delay="500"/>
                                      </p:stCondLst>
                                      <p:childTnLst>
                                        <p:animEffect transition="out" filter="fade">
                                          <p:cBhvr>
                                            <p:cTn id="138" dur="1450"/>
                                            <p:tgtEl>
                                              <p:spTgt spid="121"/>
                                            </p:tgtEl>
                                          </p:cBhvr>
                                        </p:animEffect>
                                        <p:set>
                                          <p:cBhvr>
                                            <p:cTn id="139" dur="1" fill="hold">
                                              <p:stCondLst>
                                                <p:cond delay="1449"/>
                                              </p:stCondLst>
                                            </p:cTn>
                                            <p:tgtEl>
                                              <p:spTgt spid="1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79" grpId="0" animBg="1"/>
          <p:bldP spid="193" grpId="0" animBg="1"/>
          <p:bldP spid="2054" grpId="0" animBg="1"/>
          <p:bldP spid="218" grpId="0" animBg="1"/>
          <p:bldP spid="246" grpId="0" animBg="1"/>
          <p:bldP spid="183" grpId="0" animBg="1"/>
          <p:bldP spid="216" grpId="0" animBg="1"/>
          <p:bldP spid="241" grpId="0" animBg="1"/>
          <p:bldP spid="241" grpId="1" animBg="1"/>
          <p:bldP spid="241" grpId="2"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nSpc>
                <a:spcPct val="70000"/>
              </a:lnSpc>
            </a:pPr>
            <a:r>
              <a:rPr lang="en-US" sz="4799" dirty="0">
                <a:solidFill>
                  <a:schemeClr val="tx1"/>
                </a:solidFill>
              </a:rPr>
              <a:t>Work like a network</a:t>
            </a:r>
          </a:p>
        </p:txBody>
      </p:sp>
      <p:grpSp>
        <p:nvGrpSpPr>
          <p:cNvPr id="1137" name="1"/>
          <p:cNvGrpSpPr/>
          <p:nvPr/>
        </p:nvGrpSpPr>
        <p:grpSpPr>
          <a:xfrm>
            <a:off x="1776308" y="2175428"/>
            <a:ext cx="9885902" cy="4588787"/>
            <a:chOff x="1643157" y="1711420"/>
            <a:chExt cx="9887305" cy="4589438"/>
          </a:xfrm>
        </p:grpSpPr>
        <p:pic>
          <p:nvPicPr>
            <p:cNvPr id="1028" name="person1" descr="C:\Users\Jonathan.DUARTE\Desktop\person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1992" y="2217691"/>
              <a:ext cx="450850" cy="450850"/>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erson2" descr="C:\Users\Jonathan.DUARTE\Desktop\per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662" y="1711420"/>
              <a:ext cx="431800" cy="4318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erson3" descr="C:\Users\Jonathan.DUARTE\Desktop\person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3157" y="5519808"/>
              <a:ext cx="781050" cy="781050"/>
            </a:xfrm>
            <a:prstGeom prst="rect">
              <a:avLst/>
            </a:prstGeom>
            <a:noFill/>
            <a:extLst>
              <a:ext uri="{909E8E84-426E-40dd-AFC4-6F175D3DCCD1}">
                <a14:hiddenFill xmlns:a14="http://schemas.microsoft.com/office/drawing/2010/main" xmlns="">
                  <a:solidFill>
                    <a:srgbClr val="FFFFFF"/>
                  </a:solidFill>
                </a14:hiddenFill>
              </a:ext>
            </a:extLst>
          </p:spPr>
        </p:pic>
        <p:pic>
          <p:nvPicPr>
            <p:cNvPr id="1031" name="person4" descr="C:\Users\Jonathan.DUARTE\Desktop\person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6338" y="4382083"/>
              <a:ext cx="527050" cy="52705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140" name="3"/>
          <p:cNvGrpSpPr/>
          <p:nvPr/>
        </p:nvGrpSpPr>
        <p:grpSpPr>
          <a:xfrm>
            <a:off x="3942843" y="1533313"/>
            <a:ext cx="3561845" cy="4732934"/>
            <a:chOff x="3810000" y="1069213"/>
            <a:chExt cx="3562350" cy="4733606"/>
          </a:xfrm>
        </p:grpSpPr>
        <p:grpSp>
          <p:nvGrpSpPr>
            <p:cNvPr id="19" name="cloud"/>
            <p:cNvGrpSpPr/>
            <p:nvPr/>
          </p:nvGrpSpPr>
          <p:grpSpPr>
            <a:xfrm>
              <a:off x="4543119" y="1334558"/>
              <a:ext cx="348983" cy="348983"/>
              <a:chOff x="4939062" y="5339275"/>
              <a:chExt cx="518401" cy="518401"/>
            </a:xfrm>
          </p:grpSpPr>
          <p:sp>
            <p:nvSpPr>
              <p:cNvPr id="21" name="Oval 20"/>
              <p:cNvSpPr/>
              <p:nvPr/>
            </p:nvSpPr>
            <p:spPr bwMode="auto">
              <a:xfrm>
                <a:off x="4939062" y="5339275"/>
                <a:ext cx="518401" cy="518401"/>
              </a:xfrm>
              <a:prstGeom prst="ellipse">
                <a:avLst/>
              </a:prstGeom>
              <a:noFill/>
              <a:ln w="28575">
                <a:solidFill>
                  <a:schemeClr val="bg1">
                    <a:alpha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 name="Rectangle 10"/>
              <p:cNvSpPr/>
              <p:nvPr/>
            </p:nvSpPr>
            <p:spPr bwMode="auto">
              <a:xfrm>
                <a:off x="5012934" y="5470207"/>
                <a:ext cx="407648" cy="266700"/>
              </a:xfrm>
              <a:prstGeom prst="rect">
                <a:avLst/>
              </a:prstGeom>
              <a:blipFill dpi="0" rotWithShape="1">
                <a:blip r:embed="rId7">
                  <a:alphaModFix amt="35000"/>
                </a:blip>
                <a:srcRect/>
                <a:tile tx="0" ty="0" sx="65000" sy="65000" flip="none" algn="ctr"/>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grpSp>
        <p:pic>
          <p:nvPicPr>
            <p:cNvPr id="1032" name="skype" descr="C:\Users\Jonathan.DUARTE\Desktop\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0050" y="1069213"/>
              <a:ext cx="622300" cy="6096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8" name="talk"/>
            <p:cNvGrpSpPr/>
            <p:nvPr/>
          </p:nvGrpSpPr>
          <p:grpSpPr>
            <a:xfrm>
              <a:off x="3810000" y="5291087"/>
              <a:ext cx="511732" cy="511732"/>
              <a:chOff x="3810000" y="5291087"/>
              <a:chExt cx="511732" cy="511732"/>
            </a:xfrm>
          </p:grpSpPr>
          <p:sp>
            <p:nvSpPr>
              <p:cNvPr id="27" name="Freeform 17"/>
              <p:cNvSpPr>
                <a:spLocks/>
              </p:cNvSpPr>
              <p:nvPr/>
            </p:nvSpPr>
            <p:spPr bwMode="auto">
              <a:xfrm>
                <a:off x="3942732" y="5426145"/>
                <a:ext cx="248267" cy="252547"/>
              </a:xfrm>
              <a:custGeom>
                <a:avLst/>
                <a:gdLst>
                  <a:gd name="T0" fmla="*/ 50 w 57"/>
                  <a:gd name="T1" fmla="*/ 0 h 58"/>
                  <a:gd name="T2" fmla="*/ 7 w 57"/>
                  <a:gd name="T3" fmla="*/ 0 h 58"/>
                  <a:gd name="T4" fmla="*/ 0 w 57"/>
                  <a:gd name="T5" fmla="*/ 8 h 58"/>
                  <a:gd name="T6" fmla="*/ 0 w 57"/>
                  <a:gd name="T7" fmla="*/ 35 h 58"/>
                  <a:gd name="T8" fmla="*/ 7 w 57"/>
                  <a:gd name="T9" fmla="*/ 43 h 58"/>
                  <a:gd name="T10" fmla="*/ 18 w 57"/>
                  <a:gd name="T11" fmla="*/ 43 h 58"/>
                  <a:gd name="T12" fmla="*/ 40 w 57"/>
                  <a:gd name="T13" fmla="*/ 58 h 58"/>
                  <a:gd name="T14" fmla="*/ 36 w 57"/>
                  <a:gd name="T15" fmla="*/ 43 h 58"/>
                  <a:gd name="T16" fmla="*/ 50 w 57"/>
                  <a:gd name="T17" fmla="*/ 43 h 58"/>
                  <a:gd name="T18" fmla="*/ 57 w 57"/>
                  <a:gd name="T19" fmla="*/ 36 h 58"/>
                  <a:gd name="T20" fmla="*/ 57 w 57"/>
                  <a:gd name="T21" fmla="*/ 8 h 58"/>
                  <a:gd name="T22" fmla="*/ 50 w 57"/>
                  <a:gd name="T2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8">
                    <a:moveTo>
                      <a:pt x="50" y="0"/>
                    </a:moveTo>
                    <a:cubicBezTo>
                      <a:pt x="7" y="0"/>
                      <a:pt x="7" y="0"/>
                      <a:pt x="7" y="0"/>
                    </a:cubicBezTo>
                    <a:cubicBezTo>
                      <a:pt x="4" y="0"/>
                      <a:pt x="0" y="3"/>
                      <a:pt x="0" y="8"/>
                    </a:cubicBezTo>
                    <a:cubicBezTo>
                      <a:pt x="0" y="35"/>
                      <a:pt x="0" y="35"/>
                      <a:pt x="0" y="35"/>
                    </a:cubicBezTo>
                    <a:cubicBezTo>
                      <a:pt x="0" y="40"/>
                      <a:pt x="3" y="43"/>
                      <a:pt x="7" y="43"/>
                    </a:cubicBezTo>
                    <a:cubicBezTo>
                      <a:pt x="18" y="43"/>
                      <a:pt x="18" y="43"/>
                      <a:pt x="18" y="43"/>
                    </a:cubicBezTo>
                    <a:cubicBezTo>
                      <a:pt x="40" y="58"/>
                      <a:pt x="40" y="58"/>
                      <a:pt x="40" y="58"/>
                    </a:cubicBezTo>
                    <a:cubicBezTo>
                      <a:pt x="36" y="43"/>
                      <a:pt x="36" y="43"/>
                      <a:pt x="36" y="43"/>
                    </a:cubicBezTo>
                    <a:cubicBezTo>
                      <a:pt x="50" y="43"/>
                      <a:pt x="50" y="43"/>
                      <a:pt x="50" y="43"/>
                    </a:cubicBezTo>
                    <a:cubicBezTo>
                      <a:pt x="55" y="43"/>
                      <a:pt x="57" y="40"/>
                      <a:pt x="57" y="36"/>
                    </a:cubicBezTo>
                    <a:cubicBezTo>
                      <a:pt x="57" y="8"/>
                      <a:pt x="57" y="8"/>
                      <a:pt x="57" y="8"/>
                    </a:cubicBezTo>
                    <a:cubicBezTo>
                      <a:pt x="57" y="3"/>
                      <a:pt x="55" y="0"/>
                      <a:pt x="50" y="0"/>
                    </a:cubicBezTo>
                  </a:path>
                </a:pathLst>
              </a:custGeom>
              <a:solidFill>
                <a:srgbClr val="FFFFFF">
                  <a:alpha val="35000"/>
                </a:srgbClr>
              </a:solidFill>
              <a:ln>
                <a:noFill/>
              </a:ln>
            </p:spPr>
            <p:txBody>
              <a:bodyPr vert="horz" wrap="square" lIns="91427" tIns="45713" rIns="91427" bIns="45713" numCol="1" anchor="t" anchorCtr="0" compatLnSpc="1">
                <a:prstTxWarp prst="textNoShape">
                  <a:avLst/>
                </a:prstTxWarp>
              </a:bodyPr>
              <a:lstStyle/>
              <a:p>
                <a:endParaRPr lang="en-US">
                  <a:solidFill>
                    <a:srgbClr val="000000"/>
                  </a:solidFill>
                </a:endParaRPr>
              </a:p>
            </p:txBody>
          </p:sp>
          <p:sp>
            <p:nvSpPr>
              <p:cNvPr id="47" name="Oval 46"/>
              <p:cNvSpPr/>
              <p:nvPr/>
            </p:nvSpPr>
            <p:spPr bwMode="auto">
              <a:xfrm flipH="1">
                <a:off x="3810000" y="5291087"/>
                <a:ext cx="511732" cy="511732"/>
              </a:xfrm>
              <a:prstGeom prst="ellipse">
                <a:avLst/>
              </a:prstGeom>
              <a:noFill/>
              <a:ln w="28575">
                <a:solidFill>
                  <a:schemeClr val="bg1">
                    <a:alpha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grpSp>
      </p:grpSp>
      <p:grpSp>
        <p:nvGrpSpPr>
          <p:cNvPr id="12" name="Group 11"/>
          <p:cNvGrpSpPr/>
          <p:nvPr/>
        </p:nvGrpSpPr>
        <p:grpSpPr>
          <a:xfrm>
            <a:off x="1350518" y="2579875"/>
            <a:ext cx="9996021" cy="2778529"/>
            <a:chOff x="1349827" y="2579744"/>
            <a:chExt cx="9997439" cy="2778923"/>
          </a:xfrm>
        </p:grpSpPr>
        <p:pic>
          <p:nvPicPr>
            <p:cNvPr id="1050" name="rings" descr="C:\Users\Jonathan.DUARTE\Desktop\circles.png"/>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1349827" y="2579744"/>
              <a:ext cx="9997439" cy="277892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8" name="Listen"/>
            <p:cNvGrpSpPr/>
            <p:nvPr/>
          </p:nvGrpSpPr>
          <p:grpSpPr>
            <a:xfrm>
              <a:off x="1364793" y="3237397"/>
              <a:ext cx="2750827" cy="1297118"/>
              <a:chOff x="1283981" y="2776491"/>
              <a:chExt cx="2750827" cy="1297118"/>
            </a:xfrm>
          </p:grpSpPr>
          <p:sp>
            <p:nvSpPr>
              <p:cNvPr id="63" name="TextBox 62"/>
              <p:cNvSpPr txBox="1"/>
              <p:nvPr/>
            </p:nvSpPr>
            <p:spPr>
              <a:xfrm>
                <a:off x="1283981" y="2776491"/>
                <a:ext cx="2750827" cy="719773"/>
              </a:xfrm>
              <a:prstGeom prst="rect">
                <a:avLst/>
              </a:prstGeom>
              <a:noFill/>
            </p:spPr>
            <p:txBody>
              <a:bodyPr wrap="square" lIns="0" tIns="0" rIns="0" bIns="0" rtlCol="0" anchor="ctr">
                <a:noAutofit/>
              </a:bodyPr>
              <a:lstStyle/>
              <a:p>
                <a:pPr indent="228557" algn="ctr">
                  <a:lnSpc>
                    <a:spcPct val="70000"/>
                  </a:lnSpc>
                </a:pPr>
                <a:r>
                  <a:rPr lang="en-US" sz="3599" dirty="0">
                    <a:solidFill>
                      <a:srgbClr val="FFFFFF"/>
                    </a:solidFill>
                    <a:latin typeface="Segoe UI Light"/>
                  </a:rPr>
                  <a:t>Listen</a:t>
                </a:r>
              </a:p>
            </p:txBody>
          </p:sp>
          <p:sp>
            <p:nvSpPr>
              <p:cNvPr id="64" name="TextBox 63"/>
              <p:cNvSpPr txBox="1"/>
              <p:nvPr/>
            </p:nvSpPr>
            <p:spPr>
              <a:xfrm>
                <a:off x="1283981" y="3352098"/>
                <a:ext cx="2750827" cy="721511"/>
              </a:xfrm>
              <a:prstGeom prst="rect">
                <a:avLst/>
              </a:prstGeom>
              <a:noFill/>
            </p:spPr>
            <p:txBody>
              <a:bodyPr wrap="square" lIns="0" tIns="0" rIns="0" bIns="0" rtlCol="0">
                <a:noAutofit/>
              </a:bodyPr>
              <a:lstStyle/>
              <a:p>
                <a:pPr marL="228557" algn="ctr">
                  <a:lnSpc>
                    <a:spcPct val="85000"/>
                  </a:lnSpc>
                </a:pPr>
                <a:r>
                  <a:rPr lang="en-US" sz="1900" dirty="0">
                    <a:solidFill>
                      <a:srgbClr val="FFFFFF"/>
                    </a:solidFill>
                    <a:latin typeface="Segoe UI Light"/>
                  </a:rPr>
                  <a:t>to conversations</a:t>
                </a:r>
              </a:p>
              <a:p>
                <a:pPr marL="228557" algn="ctr">
                  <a:lnSpc>
                    <a:spcPct val="85000"/>
                  </a:lnSpc>
                </a:pPr>
                <a:r>
                  <a:rPr lang="en-US" sz="1900" dirty="0">
                    <a:solidFill>
                      <a:srgbClr val="FFFFFF"/>
                    </a:solidFill>
                    <a:latin typeface="Segoe UI Light"/>
                  </a:rPr>
                  <a:t>that matter</a:t>
                </a:r>
              </a:p>
            </p:txBody>
          </p:sp>
        </p:grpSp>
        <p:grpSp>
          <p:nvGrpSpPr>
            <p:cNvPr id="66" name="Adapt"/>
            <p:cNvGrpSpPr/>
            <p:nvPr/>
          </p:nvGrpSpPr>
          <p:grpSpPr>
            <a:xfrm>
              <a:off x="4966458" y="3237397"/>
              <a:ext cx="2750827" cy="1297118"/>
              <a:chOff x="1283981" y="2776491"/>
              <a:chExt cx="2750827" cy="1297118"/>
            </a:xfrm>
          </p:grpSpPr>
          <p:sp>
            <p:nvSpPr>
              <p:cNvPr id="67" name="TextBox 66"/>
              <p:cNvSpPr txBox="1"/>
              <p:nvPr/>
            </p:nvSpPr>
            <p:spPr>
              <a:xfrm>
                <a:off x="1283981" y="2776491"/>
                <a:ext cx="2750827" cy="719773"/>
              </a:xfrm>
              <a:prstGeom prst="rect">
                <a:avLst/>
              </a:prstGeom>
              <a:noFill/>
            </p:spPr>
            <p:txBody>
              <a:bodyPr wrap="square" lIns="0" tIns="0" rIns="0" bIns="0" rtlCol="0" anchor="ctr">
                <a:noAutofit/>
              </a:bodyPr>
              <a:lstStyle/>
              <a:p>
                <a:pPr indent="228557" algn="ctr">
                  <a:lnSpc>
                    <a:spcPct val="70000"/>
                  </a:lnSpc>
                </a:pPr>
                <a:r>
                  <a:rPr lang="en-US" sz="3599" dirty="0">
                    <a:solidFill>
                      <a:srgbClr val="FFFFFF"/>
                    </a:solidFill>
                    <a:latin typeface="Segoe UI Light"/>
                  </a:rPr>
                  <a:t>Adapt</a:t>
                </a:r>
              </a:p>
            </p:txBody>
          </p:sp>
          <p:sp>
            <p:nvSpPr>
              <p:cNvPr id="68" name="TextBox 67"/>
              <p:cNvSpPr txBox="1"/>
              <p:nvPr/>
            </p:nvSpPr>
            <p:spPr>
              <a:xfrm>
                <a:off x="1283981" y="3352098"/>
                <a:ext cx="2750827" cy="721511"/>
              </a:xfrm>
              <a:prstGeom prst="rect">
                <a:avLst/>
              </a:prstGeom>
              <a:noFill/>
            </p:spPr>
            <p:txBody>
              <a:bodyPr wrap="square" lIns="0" tIns="0" rIns="0" bIns="0" rtlCol="0">
                <a:noAutofit/>
              </a:bodyPr>
              <a:lstStyle/>
              <a:p>
                <a:pPr marL="228557" algn="ctr">
                  <a:lnSpc>
                    <a:spcPct val="85000"/>
                  </a:lnSpc>
                </a:pPr>
                <a:r>
                  <a:rPr lang="en-US" sz="1900" dirty="0">
                    <a:solidFill>
                      <a:srgbClr val="FFFFFF"/>
                    </a:solidFill>
                    <a:latin typeface="Segoe UI Light"/>
                  </a:rPr>
                  <a:t>and make </a:t>
                </a:r>
                <a:br>
                  <a:rPr lang="en-US" sz="1900" dirty="0">
                    <a:solidFill>
                      <a:srgbClr val="FFFFFF"/>
                    </a:solidFill>
                    <a:latin typeface="Segoe UI Light"/>
                  </a:rPr>
                </a:br>
                <a:r>
                  <a:rPr lang="en-US" sz="1900" dirty="0">
                    <a:solidFill>
                      <a:srgbClr val="FFFFFF"/>
                    </a:solidFill>
                    <a:latin typeface="Segoe UI Light"/>
                  </a:rPr>
                  <a:t>smarter </a:t>
                </a:r>
                <a:br>
                  <a:rPr lang="en-US" sz="1900" dirty="0">
                    <a:solidFill>
                      <a:srgbClr val="FFFFFF"/>
                    </a:solidFill>
                    <a:latin typeface="Segoe UI Light"/>
                  </a:rPr>
                </a:br>
                <a:r>
                  <a:rPr lang="en-US" sz="1900" dirty="0">
                    <a:solidFill>
                      <a:srgbClr val="FFFFFF"/>
                    </a:solidFill>
                    <a:latin typeface="Segoe UI Light"/>
                  </a:rPr>
                  <a:t>decisions</a:t>
                </a:r>
              </a:p>
            </p:txBody>
          </p:sp>
        </p:grpSp>
        <p:grpSp>
          <p:nvGrpSpPr>
            <p:cNvPr id="69" name="Grow"/>
            <p:cNvGrpSpPr/>
            <p:nvPr/>
          </p:nvGrpSpPr>
          <p:grpSpPr>
            <a:xfrm>
              <a:off x="8567856" y="3237397"/>
              <a:ext cx="2750827" cy="1297118"/>
              <a:chOff x="1283981" y="2776491"/>
              <a:chExt cx="2750827" cy="1297118"/>
            </a:xfrm>
          </p:grpSpPr>
          <p:sp>
            <p:nvSpPr>
              <p:cNvPr id="70" name="TextBox 69"/>
              <p:cNvSpPr txBox="1"/>
              <p:nvPr/>
            </p:nvSpPr>
            <p:spPr>
              <a:xfrm>
                <a:off x="1283981" y="2776491"/>
                <a:ext cx="2750827" cy="719773"/>
              </a:xfrm>
              <a:prstGeom prst="rect">
                <a:avLst/>
              </a:prstGeom>
              <a:noFill/>
            </p:spPr>
            <p:txBody>
              <a:bodyPr wrap="square" lIns="0" tIns="0" rIns="0" bIns="0" rtlCol="0" anchor="ctr">
                <a:noAutofit/>
              </a:bodyPr>
              <a:lstStyle/>
              <a:p>
                <a:pPr indent="228557" algn="ctr">
                  <a:lnSpc>
                    <a:spcPct val="70000"/>
                  </a:lnSpc>
                </a:pPr>
                <a:r>
                  <a:rPr lang="en-US" sz="3599" dirty="0">
                    <a:solidFill>
                      <a:srgbClr val="FFFFFF"/>
                    </a:solidFill>
                    <a:latin typeface="Segoe UI Light"/>
                  </a:rPr>
                  <a:t>Grow</a:t>
                </a:r>
              </a:p>
            </p:txBody>
          </p:sp>
          <p:sp>
            <p:nvSpPr>
              <p:cNvPr id="71" name="TextBox 70"/>
              <p:cNvSpPr txBox="1"/>
              <p:nvPr/>
            </p:nvSpPr>
            <p:spPr>
              <a:xfrm>
                <a:off x="1283981" y="3352098"/>
                <a:ext cx="2750827" cy="721511"/>
              </a:xfrm>
              <a:prstGeom prst="rect">
                <a:avLst/>
              </a:prstGeom>
              <a:noFill/>
            </p:spPr>
            <p:txBody>
              <a:bodyPr wrap="square" lIns="0" tIns="0" rIns="0" bIns="0" rtlCol="0">
                <a:noAutofit/>
              </a:bodyPr>
              <a:lstStyle/>
              <a:p>
                <a:pPr marL="228557" algn="ctr">
                  <a:lnSpc>
                    <a:spcPct val="85000"/>
                  </a:lnSpc>
                </a:pPr>
                <a:r>
                  <a:rPr lang="en-US" sz="1900" dirty="0">
                    <a:solidFill>
                      <a:srgbClr val="FFFFFF"/>
                    </a:solidFill>
                    <a:latin typeface="Segoe UI Light"/>
                  </a:rPr>
                  <a:t>your </a:t>
                </a:r>
                <a:br>
                  <a:rPr lang="en-US" sz="1900" dirty="0">
                    <a:solidFill>
                      <a:srgbClr val="FFFFFF"/>
                    </a:solidFill>
                    <a:latin typeface="Segoe UI Light"/>
                  </a:rPr>
                </a:br>
                <a:r>
                  <a:rPr lang="en-US" sz="1900" dirty="0">
                    <a:solidFill>
                      <a:srgbClr val="FFFFFF"/>
                    </a:solidFill>
                    <a:latin typeface="Segoe UI Light"/>
                  </a:rPr>
                  <a:t>business</a:t>
                </a:r>
              </a:p>
            </p:txBody>
          </p:sp>
        </p:grpSp>
      </p:grpSp>
      <p:cxnSp>
        <p:nvCxnSpPr>
          <p:cNvPr id="53" name="Straight Connector 52"/>
          <p:cNvCxnSpPr/>
          <p:nvPr/>
        </p:nvCxnSpPr>
        <p:spPr>
          <a:xfrm flipV="1">
            <a:off x="864887" y="2579874"/>
            <a:ext cx="500595" cy="1700979"/>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936763" y="4821904"/>
            <a:ext cx="958496" cy="1249395"/>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2557246" y="6071301"/>
            <a:ext cx="1364169" cy="230947"/>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4449742" y="5325187"/>
            <a:ext cx="766890" cy="545479"/>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561864" y="5304645"/>
            <a:ext cx="1079347" cy="892015"/>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2373822" y="4975292"/>
            <a:ext cx="1465233" cy="1053151"/>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1104795" y="4467704"/>
            <a:ext cx="692846" cy="70593"/>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167620" y="4912810"/>
            <a:ext cx="951395" cy="144133"/>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115919" y="4326091"/>
            <a:ext cx="1224520" cy="421422"/>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749190" y="4656950"/>
            <a:ext cx="124606" cy="90562"/>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1749015" y="1947586"/>
            <a:ext cx="2899370" cy="227841"/>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676214" y="2525458"/>
            <a:ext cx="408238" cy="435574"/>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3839054" y="3035636"/>
            <a:ext cx="276865" cy="183330"/>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4456635" y="2135685"/>
            <a:ext cx="278469" cy="459222"/>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566168" y="2953890"/>
            <a:ext cx="829032" cy="365074"/>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4" name="Straight Connector 1023"/>
          <p:cNvCxnSpPr/>
          <p:nvPr/>
        </p:nvCxnSpPr>
        <p:spPr>
          <a:xfrm>
            <a:off x="4999967" y="2095176"/>
            <a:ext cx="766651" cy="820621"/>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8" name="Straight Connector 1037"/>
          <p:cNvCxnSpPr/>
          <p:nvPr/>
        </p:nvCxnSpPr>
        <p:spPr>
          <a:xfrm flipV="1">
            <a:off x="6864222" y="2133303"/>
            <a:ext cx="234123" cy="630910"/>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40" name="Straight Connector 1039"/>
          <p:cNvCxnSpPr/>
          <p:nvPr/>
        </p:nvCxnSpPr>
        <p:spPr>
          <a:xfrm>
            <a:off x="7432501" y="2044834"/>
            <a:ext cx="765033" cy="719379"/>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42" name="Straight Connector 1041"/>
          <p:cNvCxnSpPr/>
          <p:nvPr/>
        </p:nvCxnSpPr>
        <p:spPr>
          <a:xfrm flipH="1">
            <a:off x="8012616" y="3114205"/>
            <a:ext cx="266662" cy="1453154"/>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44" name="Straight Connector 1043"/>
          <p:cNvCxnSpPr/>
          <p:nvPr/>
        </p:nvCxnSpPr>
        <p:spPr>
          <a:xfrm>
            <a:off x="7485640" y="4522437"/>
            <a:ext cx="334951" cy="134515"/>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46" name="Straight Connector 1045"/>
          <p:cNvCxnSpPr/>
          <p:nvPr/>
        </p:nvCxnSpPr>
        <p:spPr>
          <a:xfrm flipV="1">
            <a:off x="8138081" y="4373709"/>
            <a:ext cx="852296" cy="283243"/>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48" name="Straight Connector 1047"/>
          <p:cNvCxnSpPr/>
          <p:nvPr/>
        </p:nvCxnSpPr>
        <p:spPr>
          <a:xfrm>
            <a:off x="6641211" y="5056944"/>
            <a:ext cx="241266" cy="996172"/>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51" name="Straight Connector 1050"/>
          <p:cNvCxnSpPr/>
          <p:nvPr/>
        </p:nvCxnSpPr>
        <p:spPr>
          <a:xfrm flipV="1">
            <a:off x="7273740" y="5655677"/>
            <a:ext cx="1665593" cy="610570"/>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53" name="Straight Connector 1052"/>
          <p:cNvCxnSpPr/>
          <p:nvPr/>
        </p:nvCxnSpPr>
        <p:spPr>
          <a:xfrm>
            <a:off x="8138082" y="4831427"/>
            <a:ext cx="821379" cy="572576"/>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55" name="Straight Connector 1054"/>
          <p:cNvCxnSpPr/>
          <p:nvPr/>
        </p:nvCxnSpPr>
        <p:spPr>
          <a:xfrm flipV="1">
            <a:off x="9272913" y="4934300"/>
            <a:ext cx="250788" cy="412315"/>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57" name="Straight Connector 1056"/>
          <p:cNvCxnSpPr/>
          <p:nvPr/>
        </p:nvCxnSpPr>
        <p:spPr>
          <a:xfrm>
            <a:off x="9383771" y="5636631"/>
            <a:ext cx="1218484" cy="346645"/>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59" name="Straight Connector 1058"/>
          <p:cNvCxnSpPr/>
          <p:nvPr/>
        </p:nvCxnSpPr>
        <p:spPr>
          <a:xfrm>
            <a:off x="10518923" y="4970529"/>
            <a:ext cx="320764" cy="685147"/>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61" name="Straight Connector 1060"/>
          <p:cNvCxnSpPr/>
          <p:nvPr/>
        </p:nvCxnSpPr>
        <p:spPr>
          <a:xfrm>
            <a:off x="8595147" y="3035637"/>
            <a:ext cx="452373" cy="230948"/>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63" name="Straight Connector 1062"/>
          <p:cNvCxnSpPr/>
          <p:nvPr/>
        </p:nvCxnSpPr>
        <p:spPr>
          <a:xfrm flipV="1">
            <a:off x="7478498" y="1366616"/>
            <a:ext cx="2090441" cy="319076"/>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65" name="Straight Connector 1064"/>
          <p:cNvCxnSpPr/>
          <p:nvPr/>
        </p:nvCxnSpPr>
        <p:spPr>
          <a:xfrm>
            <a:off x="9891948" y="1526170"/>
            <a:ext cx="120633" cy="1173757"/>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67" name="Straight Connector 1066"/>
          <p:cNvCxnSpPr/>
          <p:nvPr/>
        </p:nvCxnSpPr>
        <p:spPr>
          <a:xfrm>
            <a:off x="10104644" y="1340428"/>
            <a:ext cx="1159159" cy="912153"/>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69" name="Straight Connector 1068"/>
          <p:cNvCxnSpPr/>
          <p:nvPr/>
        </p:nvCxnSpPr>
        <p:spPr>
          <a:xfrm flipV="1">
            <a:off x="10911774" y="2594907"/>
            <a:ext cx="434765" cy="440729"/>
          </a:xfrm>
          <a:prstGeom prst="line">
            <a:avLst/>
          </a:prstGeom>
          <a:ln w="22225" cap="rnd">
            <a:solidFill>
              <a:schemeClr val="bg1">
                <a:alpha val="3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66240" y="875422"/>
            <a:ext cx="9202699" cy="830997"/>
          </a:xfrm>
          <a:prstGeom prst="rect">
            <a:avLst/>
          </a:prstGeom>
        </p:spPr>
        <p:txBody>
          <a:bodyPr wrap="square">
            <a:spAutoFit/>
          </a:bodyPr>
          <a:lstStyle/>
          <a:p>
            <a:r>
              <a:rPr lang="en-US" sz="2400" dirty="0">
                <a:solidFill>
                  <a:srgbClr val="FFFFFF"/>
                </a:solidFill>
                <a:latin typeface="Segoe UI Light"/>
              </a:rPr>
              <a:t>Seamless social experiences across familiar applications, all delivered on an enterprise-grade platform</a:t>
            </a:r>
          </a:p>
        </p:txBody>
      </p:sp>
      <p:grpSp>
        <p:nvGrpSpPr>
          <p:cNvPr id="25" name="Group 24"/>
          <p:cNvGrpSpPr/>
          <p:nvPr/>
        </p:nvGrpSpPr>
        <p:grpSpPr>
          <a:xfrm>
            <a:off x="-449848" y="969498"/>
            <a:ext cx="10559439" cy="5789589"/>
            <a:chOff x="-455742" y="979030"/>
            <a:chExt cx="10560937" cy="5790410"/>
          </a:xfrm>
        </p:grpSpPr>
        <p:grpSp>
          <p:nvGrpSpPr>
            <p:cNvPr id="24" name="Group 23"/>
            <p:cNvGrpSpPr/>
            <p:nvPr/>
          </p:nvGrpSpPr>
          <p:grpSpPr>
            <a:xfrm>
              <a:off x="-455742" y="979030"/>
              <a:ext cx="10560937" cy="5790410"/>
              <a:chOff x="-455742" y="979030"/>
              <a:chExt cx="10560937" cy="5790410"/>
            </a:xfrm>
          </p:grpSpPr>
          <p:grpSp>
            <p:nvGrpSpPr>
              <p:cNvPr id="1138" name="2"/>
              <p:cNvGrpSpPr/>
              <p:nvPr/>
            </p:nvGrpSpPr>
            <p:grpSpPr>
              <a:xfrm>
                <a:off x="560192" y="979030"/>
                <a:ext cx="9545003" cy="5790410"/>
                <a:chOff x="427672" y="515210"/>
                <a:chExt cx="9545003" cy="5790410"/>
              </a:xfrm>
            </p:grpSpPr>
            <p:grpSp>
              <p:nvGrpSpPr>
                <p:cNvPr id="10" name="yammer"/>
                <p:cNvGrpSpPr/>
                <p:nvPr/>
              </p:nvGrpSpPr>
              <p:grpSpPr>
                <a:xfrm>
                  <a:off x="427672" y="3835748"/>
                  <a:ext cx="518401" cy="518401"/>
                  <a:chOff x="427672" y="3835748"/>
                  <a:chExt cx="518401" cy="518401"/>
                </a:xfrm>
              </p:grpSpPr>
              <p:sp>
                <p:nvSpPr>
                  <p:cNvPr id="13" name="Oval 12"/>
                  <p:cNvSpPr/>
                  <p:nvPr/>
                </p:nvSpPr>
                <p:spPr bwMode="auto">
                  <a:xfrm flipH="1">
                    <a:off x="427672" y="3835748"/>
                    <a:ext cx="518401" cy="518401"/>
                  </a:xfrm>
                  <a:prstGeom prst="ellipse">
                    <a:avLst/>
                  </a:prstGeom>
                  <a:noFill/>
                  <a:ln w="28575">
                    <a:solidFill>
                      <a:schemeClr val="bg1">
                        <a:alpha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6" name="Freeform 43"/>
                  <p:cNvSpPr>
                    <a:spLocks/>
                  </p:cNvSpPr>
                  <p:nvPr/>
                </p:nvSpPr>
                <p:spPr bwMode="auto">
                  <a:xfrm>
                    <a:off x="763464" y="4004021"/>
                    <a:ext cx="81304" cy="54740"/>
                  </a:xfrm>
                  <a:custGeom>
                    <a:avLst/>
                    <a:gdLst>
                      <a:gd name="T0" fmla="*/ 0 w 640"/>
                      <a:gd name="T1" fmla="*/ 409 h 431"/>
                      <a:gd name="T2" fmla="*/ 165 w 640"/>
                      <a:gd name="T3" fmla="*/ 255 h 431"/>
                      <a:gd name="T4" fmla="*/ 449 w 640"/>
                      <a:gd name="T5" fmla="*/ 57 h 431"/>
                      <a:gd name="T6" fmla="*/ 529 w 640"/>
                      <a:gd name="T7" fmla="*/ 218 h 431"/>
                      <a:gd name="T8" fmla="*/ 41 w 640"/>
                      <a:gd name="T9" fmla="*/ 425 h 431"/>
                      <a:gd name="T10" fmla="*/ 0 w 640"/>
                      <a:gd name="T11" fmla="*/ 409 h 431"/>
                    </a:gdLst>
                    <a:ahLst/>
                    <a:cxnLst>
                      <a:cxn ang="0">
                        <a:pos x="T0" y="T1"/>
                      </a:cxn>
                      <a:cxn ang="0">
                        <a:pos x="T2" y="T3"/>
                      </a:cxn>
                      <a:cxn ang="0">
                        <a:pos x="T4" y="T5"/>
                      </a:cxn>
                      <a:cxn ang="0">
                        <a:pos x="T6" y="T7"/>
                      </a:cxn>
                      <a:cxn ang="0">
                        <a:pos x="T8" y="T9"/>
                      </a:cxn>
                      <a:cxn ang="0">
                        <a:pos x="T10" y="T11"/>
                      </a:cxn>
                    </a:cxnLst>
                    <a:rect l="0" t="0" r="r" b="b"/>
                    <a:pathLst>
                      <a:path w="640" h="431">
                        <a:moveTo>
                          <a:pt x="0" y="409"/>
                        </a:moveTo>
                        <a:cubicBezTo>
                          <a:pt x="0" y="409"/>
                          <a:pt x="1" y="365"/>
                          <a:pt x="165" y="255"/>
                        </a:cubicBezTo>
                        <a:cubicBezTo>
                          <a:pt x="359" y="124"/>
                          <a:pt x="449" y="57"/>
                          <a:pt x="449" y="57"/>
                        </a:cubicBezTo>
                        <a:cubicBezTo>
                          <a:pt x="571" y="0"/>
                          <a:pt x="640" y="171"/>
                          <a:pt x="529" y="218"/>
                        </a:cubicBezTo>
                        <a:cubicBezTo>
                          <a:pt x="433" y="258"/>
                          <a:pt x="113" y="413"/>
                          <a:pt x="41" y="425"/>
                        </a:cubicBezTo>
                        <a:cubicBezTo>
                          <a:pt x="6" y="431"/>
                          <a:pt x="0" y="409"/>
                          <a:pt x="0" y="409"/>
                        </a:cubicBezTo>
                        <a:close/>
                      </a:path>
                    </a:pathLst>
                  </a:custGeom>
                  <a:solidFill>
                    <a:schemeClr val="bg1">
                      <a:alpha val="35000"/>
                    </a:schemeClr>
                  </a:solidFill>
                  <a:ln>
                    <a:noFill/>
                  </a:ln>
                  <a:extLst/>
                </p:spPr>
                <p:txBody>
                  <a:bodyPr vert="horz" wrap="square" lIns="91427" tIns="45713" rIns="91427" bIns="45713" numCol="1" anchor="t" anchorCtr="0" compatLnSpc="1">
                    <a:prstTxWarp prst="textNoShape">
                      <a:avLst/>
                    </a:prstTxWarp>
                  </a:bodyPr>
                  <a:lstStyle/>
                  <a:p>
                    <a:endParaRPr lang="en-US">
                      <a:solidFill>
                        <a:srgbClr val="000000"/>
                      </a:solidFill>
                    </a:endParaRPr>
                  </a:p>
                </p:txBody>
              </p:sp>
              <p:sp>
                <p:nvSpPr>
                  <p:cNvPr id="17" name="Freeform 44"/>
                  <p:cNvSpPr>
                    <a:spLocks/>
                  </p:cNvSpPr>
                  <p:nvPr/>
                </p:nvSpPr>
                <p:spPr bwMode="auto">
                  <a:xfrm>
                    <a:off x="779112" y="4074624"/>
                    <a:ext cx="89155" cy="24305"/>
                  </a:xfrm>
                  <a:custGeom>
                    <a:avLst/>
                    <a:gdLst>
                      <a:gd name="T0" fmla="*/ 5 w 702"/>
                      <a:gd name="T1" fmla="*/ 99 h 191"/>
                      <a:gd name="T2" fmla="*/ 224 w 702"/>
                      <a:gd name="T3" fmla="*/ 41 h 191"/>
                      <a:gd name="T4" fmla="*/ 568 w 702"/>
                      <a:gd name="T5" fmla="*/ 0 h 191"/>
                      <a:gd name="T6" fmla="*/ 562 w 702"/>
                      <a:gd name="T7" fmla="*/ 180 h 191"/>
                      <a:gd name="T8" fmla="*/ 35 w 702"/>
                      <a:gd name="T9" fmla="*/ 132 h 191"/>
                      <a:gd name="T10" fmla="*/ 5 w 702"/>
                      <a:gd name="T11" fmla="*/ 99 h 191"/>
                    </a:gdLst>
                    <a:ahLst/>
                    <a:cxnLst>
                      <a:cxn ang="0">
                        <a:pos x="T0" y="T1"/>
                      </a:cxn>
                      <a:cxn ang="0">
                        <a:pos x="T2" y="T3"/>
                      </a:cxn>
                      <a:cxn ang="0">
                        <a:pos x="T4" y="T5"/>
                      </a:cxn>
                      <a:cxn ang="0">
                        <a:pos x="T6" y="T7"/>
                      </a:cxn>
                      <a:cxn ang="0">
                        <a:pos x="T8" y="T9"/>
                      </a:cxn>
                      <a:cxn ang="0">
                        <a:pos x="T10" y="T11"/>
                      </a:cxn>
                    </a:cxnLst>
                    <a:rect l="0" t="0" r="r" b="b"/>
                    <a:pathLst>
                      <a:path w="702" h="191">
                        <a:moveTo>
                          <a:pt x="5" y="99"/>
                        </a:moveTo>
                        <a:cubicBezTo>
                          <a:pt x="5" y="99"/>
                          <a:pt x="28" y="60"/>
                          <a:pt x="224" y="41"/>
                        </a:cubicBezTo>
                        <a:cubicBezTo>
                          <a:pt x="457" y="17"/>
                          <a:pt x="568" y="0"/>
                          <a:pt x="568" y="0"/>
                        </a:cubicBezTo>
                        <a:cubicBezTo>
                          <a:pt x="702" y="8"/>
                          <a:pt x="682" y="191"/>
                          <a:pt x="562" y="180"/>
                        </a:cubicBezTo>
                        <a:cubicBezTo>
                          <a:pt x="459" y="170"/>
                          <a:pt x="104" y="155"/>
                          <a:pt x="35" y="132"/>
                        </a:cubicBezTo>
                        <a:cubicBezTo>
                          <a:pt x="0" y="121"/>
                          <a:pt x="5" y="99"/>
                          <a:pt x="5" y="99"/>
                        </a:cubicBezTo>
                        <a:close/>
                      </a:path>
                    </a:pathLst>
                  </a:custGeom>
                  <a:solidFill>
                    <a:schemeClr val="bg1">
                      <a:alpha val="35000"/>
                    </a:schemeClr>
                  </a:solidFill>
                  <a:ln>
                    <a:noFill/>
                  </a:ln>
                  <a:extLst/>
                </p:spPr>
                <p:txBody>
                  <a:bodyPr vert="horz" wrap="square" lIns="91427" tIns="45713" rIns="91427" bIns="45713" numCol="1" anchor="t" anchorCtr="0" compatLnSpc="1">
                    <a:prstTxWarp prst="textNoShape">
                      <a:avLst/>
                    </a:prstTxWarp>
                  </a:bodyPr>
                  <a:lstStyle/>
                  <a:p>
                    <a:endParaRPr lang="en-US">
                      <a:solidFill>
                        <a:srgbClr val="000000"/>
                      </a:solidFill>
                    </a:endParaRPr>
                  </a:p>
                </p:txBody>
              </p:sp>
              <p:sp>
                <p:nvSpPr>
                  <p:cNvPr id="18" name="Freeform 45"/>
                  <p:cNvSpPr>
                    <a:spLocks/>
                  </p:cNvSpPr>
                  <p:nvPr/>
                </p:nvSpPr>
                <p:spPr bwMode="auto">
                  <a:xfrm>
                    <a:off x="762443" y="4112641"/>
                    <a:ext cx="83186" cy="58020"/>
                  </a:xfrm>
                  <a:custGeom>
                    <a:avLst/>
                    <a:gdLst>
                      <a:gd name="T0" fmla="*/ 15 w 655"/>
                      <a:gd name="T1" fmla="*/ 21 h 457"/>
                      <a:gd name="T2" fmla="*/ 232 w 655"/>
                      <a:gd name="T3" fmla="*/ 87 h 457"/>
                      <a:gd name="T4" fmla="*/ 545 w 655"/>
                      <a:gd name="T5" fmla="*/ 234 h 457"/>
                      <a:gd name="T6" fmla="*/ 446 w 655"/>
                      <a:gd name="T7" fmla="*/ 383 h 457"/>
                      <a:gd name="T8" fmla="*/ 23 w 655"/>
                      <a:gd name="T9" fmla="*/ 65 h 457"/>
                      <a:gd name="T10" fmla="*/ 15 w 655"/>
                      <a:gd name="T11" fmla="*/ 21 h 457"/>
                    </a:gdLst>
                    <a:ahLst/>
                    <a:cxnLst>
                      <a:cxn ang="0">
                        <a:pos x="T0" y="T1"/>
                      </a:cxn>
                      <a:cxn ang="0">
                        <a:pos x="T2" y="T3"/>
                      </a:cxn>
                      <a:cxn ang="0">
                        <a:pos x="T4" y="T5"/>
                      </a:cxn>
                      <a:cxn ang="0">
                        <a:pos x="T6" y="T7"/>
                      </a:cxn>
                      <a:cxn ang="0">
                        <a:pos x="T8" y="T9"/>
                      </a:cxn>
                      <a:cxn ang="0">
                        <a:pos x="T10" y="T11"/>
                      </a:cxn>
                    </a:cxnLst>
                    <a:rect l="0" t="0" r="r" b="b"/>
                    <a:pathLst>
                      <a:path w="655" h="457">
                        <a:moveTo>
                          <a:pt x="15" y="21"/>
                        </a:moveTo>
                        <a:cubicBezTo>
                          <a:pt x="15" y="21"/>
                          <a:pt x="55" y="0"/>
                          <a:pt x="232" y="87"/>
                        </a:cubicBezTo>
                        <a:cubicBezTo>
                          <a:pt x="442" y="190"/>
                          <a:pt x="545" y="234"/>
                          <a:pt x="545" y="234"/>
                        </a:cubicBezTo>
                        <a:cubicBezTo>
                          <a:pt x="655" y="311"/>
                          <a:pt x="542" y="457"/>
                          <a:pt x="446" y="383"/>
                        </a:cubicBezTo>
                        <a:cubicBezTo>
                          <a:pt x="363" y="321"/>
                          <a:pt x="69" y="121"/>
                          <a:pt x="23" y="65"/>
                        </a:cubicBezTo>
                        <a:cubicBezTo>
                          <a:pt x="0" y="37"/>
                          <a:pt x="15" y="21"/>
                          <a:pt x="15" y="21"/>
                        </a:cubicBezTo>
                        <a:close/>
                      </a:path>
                    </a:pathLst>
                  </a:custGeom>
                  <a:solidFill>
                    <a:schemeClr val="bg1">
                      <a:alpha val="35000"/>
                    </a:schemeClr>
                  </a:solidFill>
                  <a:ln>
                    <a:noFill/>
                  </a:ln>
                  <a:extLst/>
                </p:spPr>
                <p:txBody>
                  <a:bodyPr vert="horz" wrap="square" lIns="91427" tIns="45713" rIns="91427" bIns="45713" numCol="1" anchor="t" anchorCtr="0" compatLnSpc="1">
                    <a:prstTxWarp prst="textNoShape">
                      <a:avLst/>
                    </a:prstTxWarp>
                  </a:bodyPr>
                  <a:lstStyle/>
                  <a:p>
                    <a:endParaRPr lang="en-US">
                      <a:solidFill>
                        <a:srgbClr val="000000"/>
                      </a:solidFill>
                    </a:endParaRPr>
                  </a:p>
                </p:txBody>
              </p:sp>
            </p:grpSp>
            <p:pic>
              <p:nvPicPr>
                <p:cNvPr id="1033" name="2" descr="C:\Users\Jonathan.DUARTE\Desktop\5.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76392" y="4112641"/>
                  <a:ext cx="336550" cy="336550"/>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3" descr="C:\Users\Jonathan.DUARTE\Desktop\6.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20225" y="515210"/>
                  <a:ext cx="552450" cy="5461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5" name="4" descr="C:\Users\Jonathan.DUARTE\Desktop\3.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3981" y="5594420"/>
                  <a:ext cx="711200" cy="7112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7" name="6" descr="C:\Users\Jonathan.DUARTE\Desktop\1.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91908" y="4250445"/>
                  <a:ext cx="342900" cy="342900"/>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89" name="Picture 88" descr="Yammer_Spittle_White.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5742" y="4350269"/>
                <a:ext cx="278165" cy="217242"/>
              </a:xfrm>
              <a:prstGeom prst="rect">
                <a:avLst/>
              </a:prstGeom>
            </p:spPr>
          </p:pic>
        </p:grpSp>
        <p:pic>
          <p:nvPicPr>
            <p:cNvPr id="96" name="Picture 95" descr="Yammer_Spittle_White.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5311" y="4451826"/>
              <a:ext cx="270913" cy="228583"/>
            </a:xfrm>
            <a:prstGeom prst="rect">
              <a:avLst/>
            </a:prstGeom>
          </p:spPr>
        </p:pic>
      </p:grpSp>
      <p:grpSp>
        <p:nvGrpSpPr>
          <p:cNvPr id="1139" name="4"/>
          <p:cNvGrpSpPr/>
          <p:nvPr/>
        </p:nvGrpSpPr>
        <p:grpSpPr>
          <a:xfrm>
            <a:off x="1180985" y="2011844"/>
            <a:ext cx="10156029" cy="4350719"/>
            <a:chOff x="1047750" y="1547814"/>
            <a:chExt cx="10157470" cy="4351336"/>
          </a:xfrm>
        </p:grpSpPr>
        <p:grpSp>
          <p:nvGrpSpPr>
            <p:cNvPr id="6" name="1"/>
            <p:cNvGrpSpPr/>
            <p:nvPr/>
          </p:nvGrpSpPr>
          <p:grpSpPr>
            <a:xfrm>
              <a:off x="1047750" y="1547814"/>
              <a:ext cx="568111" cy="568110"/>
              <a:chOff x="1047750" y="1547814"/>
              <a:chExt cx="568111" cy="568110"/>
            </a:xfrm>
          </p:grpSpPr>
          <p:sp>
            <p:nvSpPr>
              <p:cNvPr id="8" name="Oval 7"/>
              <p:cNvSpPr/>
              <p:nvPr/>
            </p:nvSpPr>
            <p:spPr bwMode="auto">
              <a:xfrm>
                <a:off x="1047750" y="1547814"/>
                <a:ext cx="568111" cy="568110"/>
              </a:xfrm>
              <a:prstGeom prst="ellipse">
                <a:avLst/>
              </a:prstGeom>
              <a:noFill/>
              <a:ln w="28575">
                <a:solidFill>
                  <a:schemeClr val="bg1">
                    <a:alpha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 name="Rectangle 4"/>
              <p:cNvSpPr/>
              <p:nvPr/>
            </p:nvSpPr>
            <p:spPr bwMode="auto">
              <a:xfrm>
                <a:off x="1207782" y="1713774"/>
                <a:ext cx="248035" cy="236212"/>
              </a:xfrm>
              <a:prstGeom prst="rect">
                <a:avLst/>
              </a:prstGeom>
              <a:blipFill dpi="0" rotWithShape="1">
                <a:blip r:embed="rId16">
                  <a:alphaModFix amt="35000"/>
                </a:blip>
                <a:srcRect/>
                <a:stretch>
                  <a:fillRect/>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grpSp>
        <p:grpSp>
          <p:nvGrpSpPr>
            <p:cNvPr id="23" name="chat"/>
            <p:cNvGrpSpPr/>
            <p:nvPr/>
          </p:nvGrpSpPr>
          <p:grpSpPr>
            <a:xfrm>
              <a:off x="10498231" y="5192162"/>
              <a:ext cx="706989" cy="706988"/>
              <a:chOff x="10744458" y="4264113"/>
              <a:chExt cx="483585" cy="483584"/>
            </a:xfrm>
          </p:grpSpPr>
          <p:sp>
            <p:nvSpPr>
              <p:cNvPr id="29" name="Freeform 59"/>
              <p:cNvSpPr>
                <a:spLocks noEditPoints="1"/>
              </p:cNvSpPr>
              <p:nvPr/>
            </p:nvSpPr>
            <p:spPr bwMode="auto">
              <a:xfrm>
                <a:off x="10814811" y="4444962"/>
                <a:ext cx="214489" cy="189240"/>
              </a:xfrm>
              <a:custGeom>
                <a:avLst/>
                <a:gdLst>
                  <a:gd name="T0" fmla="*/ 1178 w 2201"/>
                  <a:gd name="T1" fmla="*/ 2 h 1942"/>
                  <a:gd name="T2" fmla="*/ 1100 w 2201"/>
                  <a:gd name="T3" fmla="*/ 0 h 1942"/>
                  <a:gd name="T4" fmla="*/ 0 w 2201"/>
                  <a:gd name="T5" fmla="*/ 743 h 1942"/>
                  <a:gd name="T6" fmla="*/ 541 w 2201"/>
                  <a:gd name="T7" fmla="*/ 1382 h 1942"/>
                  <a:gd name="T8" fmla="*/ 371 w 2201"/>
                  <a:gd name="T9" fmla="*/ 1656 h 1942"/>
                  <a:gd name="T10" fmla="*/ 1074 w 2201"/>
                  <a:gd name="T11" fmla="*/ 1515 h 1942"/>
                  <a:gd name="T12" fmla="*/ 1095 w 2201"/>
                  <a:gd name="T13" fmla="*/ 1485 h 1942"/>
                  <a:gd name="T14" fmla="*/ 1100 w 2201"/>
                  <a:gd name="T15" fmla="*/ 1485 h 1942"/>
                  <a:gd name="T16" fmla="*/ 2106 w 2201"/>
                  <a:gd name="T17" fmla="*/ 1044 h 1942"/>
                  <a:gd name="T18" fmla="*/ 2201 w 2201"/>
                  <a:gd name="T19" fmla="*/ 743 h 1942"/>
                  <a:gd name="T20" fmla="*/ 1178 w 2201"/>
                  <a:gd name="T21" fmla="*/ 2 h 1942"/>
                  <a:gd name="T22" fmla="*/ 702 w 2201"/>
                  <a:gd name="T23" fmla="*/ 885 h 1942"/>
                  <a:gd name="T24" fmla="*/ 570 w 2201"/>
                  <a:gd name="T25" fmla="*/ 752 h 1942"/>
                  <a:gd name="T26" fmla="*/ 702 w 2201"/>
                  <a:gd name="T27" fmla="*/ 620 h 1942"/>
                  <a:gd name="T28" fmla="*/ 834 w 2201"/>
                  <a:gd name="T29" fmla="*/ 752 h 1942"/>
                  <a:gd name="T30" fmla="*/ 702 w 2201"/>
                  <a:gd name="T31" fmla="*/ 885 h 1942"/>
                  <a:gd name="T32" fmla="*/ 1090 w 2201"/>
                  <a:gd name="T33" fmla="*/ 885 h 1942"/>
                  <a:gd name="T34" fmla="*/ 958 w 2201"/>
                  <a:gd name="T35" fmla="*/ 752 h 1942"/>
                  <a:gd name="T36" fmla="*/ 1090 w 2201"/>
                  <a:gd name="T37" fmla="*/ 620 h 1942"/>
                  <a:gd name="T38" fmla="*/ 1222 w 2201"/>
                  <a:gd name="T39" fmla="*/ 752 h 1942"/>
                  <a:gd name="T40" fmla="*/ 1090 w 2201"/>
                  <a:gd name="T41" fmla="*/ 885 h 1942"/>
                  <a:gd name="T42" fmla="*/ 1478 w 2201"/>
                  <a:gd name="T43" fmla="*/ 885 h 1942"/>
                  <a:gd name="T44" fmla="*/ 1346 w 2201"/>
                  <a:gd name="T45" fmla="*/ 757 h 1942"/>
                  <a:gd name="T46" fmla="*/ 1345 w 2201"/>
                  <a:gd name="T47" fmla="*/ 752 h 1942"/>
                  <a:gd name="T48" fmla="*/ 1478 w 2201"/>
                  <a:gd name="T49" fmla="*/ 620 h 1942"/>
                  <a:gd name="T50" fmla="*/ 1610 w 2201"/>
                  <a:gd name="T51" fmla="*/ 752 h 1942"/>
                  <a:gd name="T52" fmla="*/ 1521 w 2201"/>
                  <a:gd name="T53" fmla="*/ 877 h 1942"/>
                  <a:gd name="T54" fmla="*/ 1478 w 2201"/>
                  <a:gd name="T55" fmla="*/ 885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01" h="1942">
                    <a:moveTo>
                      <a:pt x="1178" y="2"/>
                    </a:moveTo>
                    <a:cubicBezTo>
                      <a:pt x="1152" y="1"/>
                      <a:pt x="1126" y="0"/>
                      <a:pt x="1100" y="0"/>
                    </a:cubicBezTo>
                    <a:cubicBezTo>
                      <a:pt x="493" y="0"/>
                      <a:pt x="0" y="333"/>
                      <a:pt x="0" y="743"/>
                    </a:cubicBezTo>
                    <a:cubicBezTo>
                      <a:pt x="0" y="1015"/>
                      <a:pt x="217" y="1253"/>
                      <a:pt x="541" y="1382"/>
                    </a:cubicBezTo>
                    <a:cubicBezTo>
                      <a:pt x="490" y="1487"/>
                      <a:pt x="414" y="1632"/>
                      <a:pt x="371" y="1656"/>
                    </a:cubicBezTo>
                    <a:cubicBezTo>
                      <a:pt x="301" y="1696"/>
                      <a:pt x="764" y="1942"/>
                      <a:pt x="1074" y="1515"/>
                    </a:cubicBezTo>
                    <a:cubicBezTo>
                      <a:pt x="1082" y="1505"/>
                      <a:pt x="1088" y="1495"/>
                      <a:pt x="1095" y="1485"/>
                    </a:cubicBezTo>
                    <a:cubicBezTo>
                      <a:pt x="1097" y="1485"/>
                      <a:pt x="1098" y="1485"/>
                      <a:pt x="1100" y="1485"/>
                    </a:cubicBezTo>
                    <a:cubicBezTo>
                      <a:pt x="1549" y="1485"/>
                      <a:pt x="1935" y="1304"/>
                      <a:pt x="2106" y="1044"/>
                    </a:cubicBezTo>
                    <a:cubicBezTo>
                      <a:pt x="2167" y="952"/>
                      <a:pt x="2201" y="850"/>
                      <a:pt x="2201" y="743"/>
                    </a:cubicBezTo>
                    <a:cubicBezTo>
                      <a:pt x="2201" y="350"/>
                      <a:pt x="1750" y="29"/>
                      <a:pt x="1178" y="2"/>
                    </a:cubicBezTo>
                    <a:close/>
                    <a:moveTo>
                      <a:pt x="702" y="885"/>
                    </a:moveTo>
                    <a:cubicBezTo>
                      <a:pt x="629" y="885"/>
                      <a:pt x="570" y="825"/>
                      <a:pt x="570" y="752"/>
                    </a:cubicBezTo>
                    <a:cubicBezTo>
                      <a:pt x="570" y="679"/>
                      <a:pt x="629" y="620"/>
                      <a:pt x="702" y="620"/>
                    </a:cubicBezTo>
                    <a:cubicBezTo>
                      <a:pt x="775" y="620"/>
                      <a:pt x="834" y="679"/>
                      <a:pt x="834" y="752"/>
                    </a:cubicBezTo>
                    <a:cubicBezTo>
                      <a:pt x="834" y="825"/>
                      <a:pt x="775" y="885"/>
                      <a:pt x="702" y="885"/>
                    </a:cubicBezTo>
                    <a:close/>
                    <a:moveTo>
                      <a:pt x="1090" y="885"/>
                    </a:moveTo>
                    <a:cubicBezTo>
                      <a:pt x="1017" y="885"/>
                      <a:pt x="958" y="825"/>
                      <a:pt x="958" y="752"/>
                    </a:cubicBezTo>
                    <a:cubicBezTo>
                      <a:pt x="958" y="679"/>
                      <a:pt x="1017" y="620"/>
                      <a:pt x="1090" y="620"/>
                    </a:cubicBezTo>
                    <a:cubicBezTo>
                      <a:pt x="1163" y="620"/>
                      <a:pt x="1222" y="679"/>
                      <a:pt x="1222" y="752"/>
                    </a:cubicBezTo>
                    <a:cubicBezTo>
                      <a:pt x="1222" y="825"/>
                      <a:pt x="1163" y="885"/>
                      <a:pt x="1090" y="885"/>
                    </a:cubicBezTo>
                    <a:close/>
                    <a:moveTo>
                      <a:pt x="1478" y="885"/>
                    </a:moveTo>
                    <a:cubicBezTo>
                      <a:pt x="1406" y="885"/>
                      <a:pt x="1348" y="828"/>
                      <a:pt x="1346" y="757"/>
                    </a:cubicBezTo>
                    <a:cubicBezTo>
                      <a:pt x="1346" y="756"/>
                      <a:pt x="1345" y="754"/>
                      <a:pt x="1345" y="752"/>
                    </a:cubicBezTo>
                    <a:cubicBezTo>
                      <a:pt x="1345" y="679"/>
                      <a:pt x="1405" y="620"/>
                      <a:pt x="1478" y="620"/>
                    </a:cubicBezTo>
                    <a:cubicBezTo>
                      <a:pt x="1551" y="620"/>
                      <a:pt x="1610" y="679"/>
                      <a:pt x="1610" y="752"/>
                    </a:cubicBezTo>
                    <a:cubicBezTo>
                      <a:pt x="1610" y="810"/>
                      <a:pt x="1573" y="859"/>
                      <a:pt x="1521" y="877"/>
                    </a:cubicBezTo>
                    <a:cubicBezTo>
                      <a:pt x="1508" y="882"/>
                      <a:pt x="1493" y="885"/>
                      <a:pt x="1478" y="885"/>
                    </a:cubicBezTo>
                    <a:close/>
                  </a:path>
                </a:pathLst>
              </a:custGeom>
              <a:solidFill>
                <a:schemeClr val="bg1">
                  <a:alpha val="3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000000"/>
                  </a:solidFill>
                </a:endParaRPr>
              </a:p>
            </p:txBody>
          </p:sp>
          <p:sp>
            <p:nvSpPr>
              <p:cNvPr id="30" name="Freeform 60"/>
              <p:cNvSpPr>
                <a:spLocks/>
              </p:cNvSpPr>
              <p:nvPr/>
            </p:nvSpPr>
            <p:spPr bwMode="auto">
              <a:xfrm>
                <a:off x="10950003" y="4386836"/>
                <a:ext cx="214200" cy="195800"/>
              </a:xfrm>
              <a:custGeom>
                <a:avLst/>
                <a:gdLst>
                  <a:gd name="T0" fmla="*/ 1639 w 2198"/>
                  <a:gd name="T1" fmla="*/ 1429 h 2009"/>
                  <a:gd name="T2" fmla="*/ 1815 w 2198"/>
                  <a:gd name="T3" fmla="*/ 1713 h 2009"/>
                  <a:gd name="T4" fmla="*/ 1087 w 2198"/>
                  <a:gd name="T5" fmla="*/ 1567 h 2009"/>
                  <a:gd name="T6" fmla="*/ 1066 w 2198"/>
                  <a:gd name="T7" fmla="*/ 1536 h 2009"/>
                  <a:gd name="T8" fmla="*/ 1060 w 2198"/>
                  <a:gd name="T9" fmla="*/ 1536 h 2009"/>
                  <a:gd name="T10" fmla="*/ 929 w 2198"/>
                  <a:gd name="T11" fmla="*/ 1531 h 2009"/>
                  <a:gd name="T12" fmla="*/ 1023 w 2198"/>
                  <a:gd name="T13" fmla="*/ 1230 h 2009"/>
                  <a:gd name="T14" fmla="*/ 0 w 2198"/>
                  <a:gd name="T15" fmla="*/ 489 h 2009"/>
                  <a:gd name="T16" fmla="*/ 1060 w 2198"/>
                  <a:gd name="T17" fmla="*/ 0 h 2009"/>
                  <a:gd name="T18" fmla="*/ 2198 w 2198"/>
                  <a:gd name="T19" fmla="*/ 768 h 2009"/>
                  <a:gd name="T20" fmla="*/ 1639 w 2198"/>
                  <a:gd name="T21" fmla="*/ 1429 h 2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8" h="2009">
                    <a:moveTo>
                      <a:pt x="1639" y="1429"/>
                    </a:moveTo>
                    <a:cubicBezTo>
                      <a:pt x="1692" y="1538"/>
                      <a:pt x="1770" y="1687"/>
                      <a:pt x="1815" y="1713"/>
                    </a:cubicBezTo>
                    <a:cubicBezTo>
                      <a:pt x="1886" y="1754"/>
                      <a:pt x="1408" y="2009"/>
                      <a:pt x="1087" y="1567"/>
                    </a:cubicBezTo>
                    <a:cubicBezTo>
                      <a:pt x="1080" y="1556"/>
                      <a:pt x="1073" y="1546"/>
                      <a:pt x="1066" y="1536"/>
                    </a:cubicBezTo>
                    <a:cubicBezTo>
                      <a:pt x="1064" y="1536"/>
                      <a:pt x="1062" y="1536"/>
                      <a:pt x="1060" y="1536"/>
                    </a:cubicBezTo>
                    <a:cubicBezTo>
                      <a:pt x="1016" y="1536"/>
                      <a:pt x="972" y="1534"/>
                      <a:pt x="929" y="1531"/>
                    </a:cubicBezTo>
                    <a:cubicBezTo>
                      <a:pt x="989" y="1439"/>
                      <a:pt x="1023" y="1337"/>
                      <a:pt x="1023" y="1230"/>
                    </a:cubicBezTo>
                    <a:cubicBezTo>
                      <a:pt x="1023" y="837"/>
                      <a:pt x="572" y="516"/>
                      <a:pt x="0" y="489"/>
                    </a:cubicBezTo>
                    <a:cubicBezTo>
                      <a:pt x="166" y="203"/>
                      <a:pt x="578" y="0"/>
                      <a:pt x="1060" y="0"/>
                    </a:cubicBezTo>
                    <a:cubicBezTo>
                      <a:pt x="1689" y="0"/>
                      <a:pt x="2198" y="344"/>
                      <a:pt x="2198" y="768"/>
                    </a:cubicBezTo>
                    <a:cubicBezTo>
                      <a:pt x="2198" y="1050"/>
                      <a:pt x="1974" y="1296"/>
                      <a:pt x="1639" y="1429"/>
                    </a:cubicBezTo>
                    <a:close/>
                  </a:path>
                </a:pathLst>
              </a:custGeom>
              <a:solidFill>
                <a:schemeClr val="bg1">
                  <a:alpha val="3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000000"/>
                  </a:solidFill>
                </a:endParaRPr>
              </a:p>
            </p:txBody>
          </p:sp>
          <p:sp>
            <p:nvSpPr>
              <p:cNvPr id="31" name="Oval 30"/>
              <p:cNvSpPr/>
              <p:nvPr/>
            </p:nvSpPr>
            <p:spPr bwMode="auto">
              <a:xfrm>
                <a:off x="10744458" y="4264113"/>
                <a:ext cx="483585" cy="483584"/>
              </a:xfrm>
              <a:prstGeom prst="ellipse">
                <a:avLst/>
              </a:prstGeom>
              <a:noFill/>
              <a:ln w="28575">
                <a:solidFill>
                  <a:schemeClr val="bg1">
                    <a:alpha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grpSp>
        <p:pic>
          <p:nvPicPr>
            <p:cNvPr id="1036" name="5" descr="C:\Users\Jonathan.DUARTE\Desktop\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790532" y="4861627"/>
              <a:ext cx="463550" cy="4508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5" name="files"/>
            <p:cNvGrpSpPr/>
            <p:nvPr/>
          </p:nvGrpSpPr>
          <p:grpSpPr>
            <a:xfrm>
              <a:off x="3921682" y="2115924"/>
              <a:ext cx="511732" cy="511732"/>
              <a:chOff x="3921682" y="2115924"/>
              <a:chExt cx="511732" cy="511732"/>
            </a:xfrm>
          </p:grpSpPr>
          <p:sp>
            <p:nvSpPr>
              <p:cNvPr id="49" name="Oval 48"/>
              <p:cNvSpPr/>
              <p:nvPr/>
            </p:nvSpPr>
            <p:spPr bwMode="auto">
              <a:xfrm flipH="1">
                <a:off x="3921682" y="2115924"/>
                <a:ext cx="511732" cy="511732"/>
              </a:xfrm>
              <a:prstGeom prst="ellipse">
                <a:avLst/>
              </a:prstGeom>
              <a:noFill/>
              <a:ln w="28575">
                <a:solidFill>
                  <a:schemeClr val="bg1">
                    <a:alpha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44" name="Group 43"/>
              <p:cNvGrpSpPr/>
              <p:nvPr/>
            </p:nvGrpSpPr>
            <p:grpSpPr>
              <a:xfrm>
                <a:off x="4051342" y="2271713"/>
                <a:ext cx="279314" cy="244745"/>
                <a:chOff x="4280111" y="3440113"/>
                <a:chExt cx="320675" cy="280987"/>
              </a:xfrm>
            </p:grpSpPr>
            <p:sp>
              <p:nvSpPr>
                <p:cNvPr id="37" name="Freeform 21"/>
                <p:cNvSpPr>
                  <a:spLocks/>
                </p:cNvSpPr>
                <p:nvPr/>
              </p:nvSpPr>
              <p:spPr bwMode="auto">
                <a:xfrm>
                  <a:off x="4280111" y="3440113"/>
                  <a:ext cx="225425" cy="280987"/>
                </a:xfrm>
                <a:custGeom>
                  <a:avLst/>
                  <a:gdLst>
                    <a:gd name="T0" fmla="*/ 41 w 43"/>
                    <a:gd name="T1" fmla="*/ 15 h 54"/>
                    <a:gd name="T2" fmla="*/ 27 w 43"/>
                    <a:gd name="T3" fmla="*/ 2 h 54"/>
                    <a:gd name="T4" fmla="*/ 24 w 43"/>
                    <a:gd name="T5" fmla="*/ 0 h 54"/>
                    <a:gd name="T6" fmla="*/ 5 w 43"/>
                    <a:gd name="T7" fmla="*/ 0 h 54"/>
                    <a:gd name="T8" fmla="*/ 0 w 43"/>
                    <a:gd name="T9" fmla="*/ 5 h 54"/>
                    <a:gd name="T10" fmla="*/ 0 w 43"/>
                    <a:gd name="T11" fmla="*/ 48 h 54"/>
                    <a:gd name="T12" fmla="*/ 5 w 43"/>
                    <a:gd name="T13" fmla="*/ 54 h 54"/>
                    <a:gd name="T14" fmla="*/ 37 w 43"/>
                    <a:gd name="T15" fmla="*/ 54 h 54"/>
                    <a:gd name="T16" fmla="*/ 43 w 43"/>
                    <a:gd name="T17" fmla="*/ 48 h 54"/>
                    <a:gd name="T18" fmla="*/ 43 w 43"/>
                    <a:gd name="T19" fmla="*/ 18 h 54"/>
                    <a:gd name="T20" fmla="*/ 41 w 43"/>
                    <a:gd name="T21" fmla="*/ 1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54">
                      <a:moveTo>
                        <a:pt x="41" y="15"/>
                      </a:moveTo>
                      <a:cubicBezTo>
                        <a:pt x="27" y="2"/>
                        <a:pt x="27" y="2"/>
                        <a:pt x="27" y="2"/>
                      </a:cubicBezTo>
                      <a:cubicBezTo>
                        <a:pt x="26" y="0"/>
                        <a:pt x="25" y="0"/>
                        <a:pt x="24" y="0"/>
                      </a:cubicBezTo>
                      <a:cubicBezTo>
                        <a:pt x="5" y="0"/>
                        <a:pt x="5" y="0"/>
                        <a:pt x="5" y="0"/>
                      </a:cubicBezTo>
                      <a:cubicBezTo>
                        <a:pt x="2" y="0"/>
                        <a:pt x="0" y="2"/>
                        <a:pt x="0" y="5"/>
                      </a:cubicBezTo>
                      <a:cubicBezTo>
                        <a:pt x="0" y="48"/>
                        <a:pt x="0" y="48"/>
                        <a:pt x="0" y="48"/>
                      </a:cubicBezTo>
                      <a:cubicBezTo>
                        <a:pt x="0" y="51"/>
                        <a:pt x="2" y="54"/>
                        <a:pt x="5" y="54"/>
                      </a:cubicBezTo>
                      <a:cubicBezTo>
                        <a:pt x="37" y="54"/>
                        <a:pt x="37" y="54"/>
                        <a:pt x="37" y="54"/>
                      </a:cubicBezTo>
                      <a:cubicBezTo>
                        <a:pt x="40" y="54"/>
                        <a:pt x="43" y="51"/>
                        <a:pt x="43" y="48"/>
                      </a:cubicBezTo>
                      <a:cubicBezTo>
                        <a:pt x="43" y="18"/>
                        <a:pt x="43" y="18"/>
                        <a:pt x="43" y="18"/>
                      </a:cubicBezTo>
                      <a:cubicBezTo>
                        <a:pt x="43" y="18"/>
                        <a:pt x="42" y="16"/>
                        <a:pt x="41" y="15"/>
                      </a:cubicBezTo>
                      <a:close/>
                    </a:path>
                  </a:pathLst>
                </a:custGeom>
                <a:solidFill>
                  <a:srgbClr val="FFFFFF">
                    <a:alpha val="3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000000"/>
                    </a:solidFill>
                  </a:endParaRPr>
                </a:p>
              </p:txBody>
            </p:sp>
            <p:sp>
              <p:nvSpPr>
                <p:cNvPr id="40" name="Freeform 24"/>
                <p:cNvSpPr>
                  <a:spLocks/>
                </p:cNvSpPr>
                <p:nvPr/>
              </p:nvSpPr>
              <p:spPr bwMode="auto">
                <a:xfrm>
                  <a:off x="4443623" y="3440113"/>
                  <a:ext cx="104775" cy="280987"/>
                </a:xfrm>
                <a:custGeom>
                  <a:avLst/>
                  <a:gdLst>
                    <a:gd name="T0" fmla="*/ 18 w 20"/>
                    <a:gd name="T1" fmla="*/ 12 h 54"/>
                    <a:gd name="T2" fmla="*/ 20 w 20"/>
                    <a:gd name="T3" fmla="*/ 17 h 54"/>
                    <a:gd name="T4" fmla="*/ 20 w 20"/>
                    <a:gd name="T5" fmla="*/ 48 h 54"/>
                    <a:gd name="T6" fmla="*/ 16 w 20"/>
                    <a:gd name="T7" fmla="*/ 54 h 54"/>
                    <a:gd name="T8" fmla="*/ 14 w 20"/>
                    <a:gd name="T9" fmla="*/ 54 h 54"/>
                    <a:gd name="T10" fmla="*/ 16 w 20"/>
                    <a:gd name="T11" fmla="*/ 49 h 54"/>
                    <a:gd name="T12" fmla="*/ 16 w 20"/>
                    <a:gd name="T13" fmla="*/ 18 h 54"/>
                    <a:gd name="T14" fmla="*/ 14 w 20"/>
                    <a:gd name="T15" fmla="*/ 13 h 54"/>
                    <a:gd name="T16" fmla="*/ 0 w 20"/>
                    <a:gd name="T17" fmla="*/ 0 h 54"/>
                    <a:gd name="T18" fmla="*/ 2 w 20"/>
                    <a:gd name="T19" fmla="*/ 0 h 54"/>
                    <a:gd name="T20" fmla="*/ 3 w 20"/>
                    <a:gd name="T21" fmla="*/ 0 h 54"/>
                    <a:gd name="T22" fmla="*/ 9 w 20"/>
                    <a:gd name="T23" fmla="*/ 3 h 54"/>
                    <a:gd name="T24" fmla="*/ 18 w 20"/>
                    <a:gd name="T25" fmla="*/ 1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54">
                      <a:moveTo>
                        <a:pt x="18" y="12"/>
                      </a:moveTo>
                      <a:cubicBezTo>
                        <a:pt x="19" y="13"/>
                        <a:pt x="20" y="15"/>
                        <a:pt x="20" y="17"/>
                      </a:cubicBezTo>
                      <a:cubicBezTo>
                        <a:pt x="20" y="48"/>
                        <a:pt x="20" y="48"/>
                        <a:pt x="20" y="48"/>
                      </a:cubicBezTo>
                      <a:cubicBezTo>
                        <a:pt x="20" y="51"/>
                        <a:pt x="18" y="54"/>
                        <a:pt x="16" y="54"/>
                      </a:cubicBezTo>
                      <a:cubicBezTo>
                        <a:pt x="14" y="54"/>
                        <a:pt x="14" y="54"/>
                        <a:pt x="14" y="54"/>
                      </a:cubicBezTo>
                      <a:cubicBezTo>
                        <a:pt x="15" y="52"/>
                        <a:pt x="16" y="51"/>
                        <a:pt x="16" y="49"/>
                      </a:cubicBezTo>
                      <a:cubicBezTo>
                        <a:pt x="16" y="18"/>
                        <a:pt x="16" y="18"/>
                        <a:pt x="16" y="18"/>
                      </a:cubicBezTo>
                      <a:cubicBezTo>
                        <a:pt x="16" y="17"/>
                        <a:pt x="15" y="15"/>
                        <a:pt x="14" y="13"/>
                      </a:cubicBezTo>
                      <a:cubicBezTo>
                        <a:pt x="0" y="0"/>
                        <a:pt x="0" y="0"/>
                        <a:pt x="0" y="0"/>
                      </a:cubicBezTo>
                      <a:cubicBezTo>
                        <a:pt x="2" y="0"/>
                        <a:pt x="2" y="0"/>
                        <a:pt x="2" y="0"/>
                      </a:cubicBezTo>
                      <a:cubicBezTo>
                        <a:pt x="3" y="0"/>
                        <a:pt x="3" y="0"/>
                        <a:pt x="3" y="0"/>
                      </a:cubicBezTo>
                      <a:cubicBezTo>
                        <a:pt x="4" y="0"/>
                        <a:pt x="6" y="0"/>
                        <a:pt x="9" y="3"/>
                      </a:cubicBezTo>
                      <a:lnTo>
                        <a:pt x="18" y="12"/>
                      </a:lnTo>
                      <a:close/>
                    </a:path>
                  </a:pathLst>
                </a:custGeom>
                <a:solidFill>
                  <a:srgbClr val="FFFFFF">
                    <a:alpha val="3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000000"/>
                    </a:solidFill>
                  </a:endParaRPr>
                </a:p>
              </p:txBody>
            </p:sp>
            <p:sp>
              <p:nvSpPr>
                <p:cNvPr id="41" name="Freeform 25"/>
                <p:cNvSpPr>
                  <a:spLocks/>
                </p:cNvSpPr>
                <p:nvPr/>
              </p:nvSpPr>
              <p:spPr bwMode="auto">
                <a:xfrm>
                  <a:off x="4505536" y="3440113"/>
                  <a:ext cx="95250" cy="280987"/>
                </a:xfrm>
                <a:custGeom>
                  <a:avLst/>
                  <a:gdLst>
                    <a:gd name="T0" fmla="*/ 18 w 18"/>
                    <a:gd name="T1" fmla="*/ 15 h 54"/>
                    <a:gd name="T2" fmla="*/ 18 w 18"/>
                    <a:gd name="T3" fmla="*/ 48 h 54"/>
                    <a:gd name="T4" fmla="*/ 12 w 18"/>
                    <a:gd name="T5" fmla="*/ 54 h 54"/>
                    <a:gd name="T6" fmla="*/ 12 w 18"/>
                    <a:gd name="T7" fmla="*/ 54 h 54"/>
                    <a:gd name="T8" fmla="*/ 12 w 18"/>
                    <a:gd name="T9" fmla="*/ 49 h 54"/>
                    <a:gd name="T10" fmla="*/ 12 w 18"/>
                    <a:gd name="T11" fmla="*/ 16 h 54"/>
                    <a:gd name="T12" fmla="*/ 12 w 18"/>
                    <a:gd name="T13" fmla="*/ 12 h 54"/>
                    <a:gd name="T14" fmla="*/ 0 w 18"/>
                    <a:gd name="T15" fmla="*/ 0 h 54"/>
                    <a:gd name="T16" fmla="*/ 0 w 18"/>
                    <a:gd name="T17" fmla="*/ 0 h 54"/>
                    <a:gd name="T18" fmla="*/ 1 w 18"/>
                    <a:gd name="T19" fmla="*/ 0 h 54"/>
                    <a:gd name="T20" fmla="*/ 7 w 18"/>
                    <a:gd name="T21" fmla="*/ 3 h 54"/>
                    <a:gd name="T22" fmla="*/ 16 w 18"/>
                    <a:gd name="T23" fmla="*/ 11 h 54"/>
                    <a:gd name="T24" fmla="*/ 18 w 18"/>
                    <a:gd name="T25" fmla="*/ 1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54">
                      <a:moveTo>
                        <a:pt x="18" y="15"/>
                      </a:moveTo>
                      <a:cubicBezTo>
                        <a:pt x="18" y="48"/>
                        <a:pt x="18" y="48"/>
                        <a:pt x="18" y="48"/>
                      </a:cubicBezTo>
                      <a:cubicBezTo>
                        <a:pt x="18" y="51"/>
                        <a:pt x="15" y="54"/>
                        <a:pt x="12" y="54"/>
                      </a:cubicBezTo>
                      <a:cubicBezTo>
                        <a:pt x="12" y="54"/>
                        <a:pt x="12" y="54"/>
                        <a:pt x="12" y="54"/>
                      </a:cubicBezTo>
                      <a:cubicBezTo>
                        <a:pt x="12" y="52"/>
                        <a:pt x="12" y="51"/>
                        <a:pt x="12" y="49"/>
                      </a:cubicBezTo>
                      <a:cubicBezTo>
                        <a:pt x="12" y="16"/>
                        <a:pt x="12" y="16"/>
                        <a:pt x="12" y="16"/>
                      </a:cubicBezTo>
                      <a:cubicBezTo>
                        <a:pt x="12" y="15"/>
                        <a:pt x="12" y="13"/>
                        <a:pt x="12" y="12"/>
                      </a:cubicBezTo>
                      <a:cubicBezTo>
                        <a:pt x="0" y="0"/>
                        <a:pt x="0" y="0"/>
                        <a:pt x="0" y="0"/>
                      </a:cubicBezTo>
                      <a:cubicBezTo>
                        <a:pt x="0" y="0"/>
                        <a:pt x="0" y="0"/>
                        <a:pt x="0" y="0"/>
                      </a:cubicBezTo>
                      <a:cubicBezTo>
                        <a:pt x="1" y="0"/>
                        <a:pt x="1" y="0"/>
                        <a:pt x="1" y="0"/>
                      </a:cubicBezTo>
                      <a:cubicBezTo>
                        <a:pt x="3" y="0"/>
                        <a:pt x="5" y="0"/>
                        <a:pt x="7" y="3"/>
                      </a:cubicBezTo>
                      <a:cubicBezTo>
                        <a:pt x="16" y="11"/>
                        <a:pt x="16" y="11"/>
                        <a:pt x="16" y="11"/>
                      </a:cubicBezTo>
                      <a:cubicBezTo>
                        <a:pt x="17" y="12"/>
                        <a:pt x="18" y="14"/>
                        <a:pt x="18" y="15"/>
                      </a:cubicBezTo>
                    </a:path>
                  </a:pathLst>
                </a:custGeom>
                <a:solidFill>
                  <a:srgbClr val="FFFFFF">
                    <a:alpha val="3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solidFill>
                      <a:srgbClr val="000000"/>
                    </a:solidFill>
                  </a:endParaRPr>
                </a:p>
              </p:txBody>
            </p:sp>
          </p:grpSp>
        </p:grpSp>
      </p:grpSp>
      <p:sp>
        <p:nvSpPr>
          <p:cNvPr id="100" name="Rectangle 99"/>
          <p:cNvSpPr/>
          <p:nvPr/>
        </p:nvSpPr>
        <p:spPr>
          <a:xfrm>
            <a:off x="10163307" y="6624749"/>
            <a:ext cx="1925798" cy="345163"/>
          </a:xfrm>
          <a:prstGeom prst="rect">
            <a:avLst/>
          </a:prstGeom>
        </p:spPr>
        <p:txBody>
          <a:bodyPr wrap="none">
            <a:spAutoFit/>
          </a:bodyPr>
          <a:lstStyle/>
          <a:p>
            <a:r>
              <a:rPr lang="en-US" sz="1599" dirty="0">
                <a:solidFill>
                  <a:srgbClr val="FFFFFF"/>
                </a:solidFill>
              </a:rPr>
              <a:t>#</a:t>
            </a:r>
            <a:r>
              <a:rPr lang="en-US" sz="1599" dirty="0" err="1">
                <a:solidFill>
                  <a:srgbClr val="FFFFFF"/>
                </a:solidFill>
              </a:rPr>
              <a:t>worklikeanetwork</a:t>
            </a:r>
            <a:endParaRPr lang="en-US" sz="1599" dirty="0">
              <a:solidFill>
                <a:srgbClr val="FFFFFF"/>
              </a:solidFill>
            </a:endParaRPr>
          </a:p>
        </p:txBody>
      </p:sp>
    </p:spTree>
    <p:extLst>
      <p:ext uri="{BB962C8B-B14F-4D97-AF65-F5344CB8AC3E}">
        <p14:creationId xmlns:p14="http://schemas.microsoft.com/office/powerpoint/2010/main" val="105716150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a:t>
            </a:r>
            <a:endParaRPr lang="en-US" dirty="0"/>
          </a:p>
        </p:txBody>
      </p:sp>
    </p:spTree>
    <p:extLst>
      <p:ext uri="{BB962C8B-B14F-4D97-AF65-F5344CB8AC3E}">
        <p14:creationId xmlns:p14="http://schemas.microsoft.com/office/powerpoint/2010/main" val="2958744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2.xml><?xml version="1.0" encoding="utf-8"?>
<a:theme xmlns:a="http://schemas.openxmlformats.org/drawingml/2006/main" name="Office Theme">
  <a:themeElements>
    <a:clrScheme name="Ignite Colros">
      <a:dk1>
        <a:srgbClr val="EB3C00"/>
      </a:dk1>
      <a:lt1>
        <a:srgbClr val="FFFFFF"/>
      </a:lt1>
      <a:dk2>
        <a:srgbClr val="F18B14"/>
      </a:dk2>
      <a:lt2>
        <a:srgbClr val="5D5D5D"/>
      </a:lt2>
      <a:accent1>
        <a:srgbClr val="0070C0"/>
      </a:accent1>
      <a:accent2>
        <a:srgbClr val="7030A0"/>
      </a:accent2>
      <a:accent3>
        <a:srgbClr val="00B050"/>
      </a:accent3>
      <a:accent4>
        <a:srgbClr val="FFC000"/>
      </a:accent4>
      <a:accent5>
        <a:srgbClr val="7F7F7F"/>
      </a:accent5>
      <a:accent6>
        <a:srgbClr val="FFFFFF"/>
      </a:accent6>
      <a:hlink>
        <a:srgbClr val="0563C1"/>
      </a:hlink>
      <a:folHlink>
        <a:srgbClr val="954F72"/>
      </a:folHlink>
    </a:clrScheme>
    <a:fontScheme name="Custom 5">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365-Summit-Template" id="{9902B3E6-2A0F-4B13-AA32-F6B98562624F}" vid="{E71FDA62-7214-40AF-AB30-4E36C858CB3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811ef41e954035cd29ce0c884bac93e3">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c578a67b7ebda485b9f38997ab9a609"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404</Value>
      <Value>403</Value>
      <Value>9</Value>
    </TaxCatchAll>
    <Event_x0020_End_x0020_Date xmlns="e36bfbf9-5e42-489c-a259-4c54eb22cb57">2014-10-31T07:00:00+00:00</Event_x0020_End_x0020_Date>
    <Event_x0020_Start_x0020_Date xmlns="e36bfbf9-5e42-489c-a259-4c54eb22cb57">2014-10-27T07:00:00+00:00</Event_x0020_Start_x0020_Date>
    <MS_x0020_Speaker xmlns="e36bfbf9-5e42-489c-a259-4c54eb22cb57">
      <UserInfo>
        <DisplayName/>
        <AccountId xsi:nil="true"/>
        <AccountType/>
      </UserInfo>
    </MS_x0020_Speaker>
    <External_x0020_Speaker xmlns="e36bfbf9-5e42-489c-a259-4c54eb22cb57"> Christophe Fiessinger</External_x0020_Speaker>
    <Session_x0020_Code xmlns="e36bfbf9-5e42-489c-a259-4c54eb22cb57"> OFC-B223</Session_x0020_Code>
    <Presentation_x0020_Date xmlns="e36bfbf9-5e42-489c-a259-4c54eb22cb57">2014-10-28T00:00:00+01:00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 Europe</TermName>
          <TermId xmlns="http://schemas.microsoft.com/office/infopath/2007/PartnerControls">2ad4cbe5-cbd8-4c11-b9ea-b3b61d12fe53</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Barcelona (city)</TermName>
          <TermId xmlns="http://schemas.microsoft.com/office/infopath/2007/PartnerControls">213d5e7e-dd18-4cc5-88dd-2ae8743b9c93</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Props1.xml><?xml version="1.0" encoding="utf-8"?>
<ds:datastoreItem xmlns:ds="http://schemas.openxmlformats.org/officeDocument/2006/customXml" ds:itemID="{EB2BAF43-38DA-445C-8D99-C946FB2BF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230e9df3-be65-4c73-a93b-d1236ebd677e"/>
    <ds:schemaRef ds:uri="http://schemas.openxmlformats.org/package/2006/metadata/core-properties"/>
    <ds:schemaRef ds:uri="http://purl.org/dc/terms/"/>
    <ds:schemaRef ds:uri="http://schemas.microsoft.com/sharepoint/v3"/>
    <ds:schemaRef ds:uri="http://schemas.microsoft.com/office/infopath/2007/PartnerControls"/>
    <ds:schemaRef ds:uri="http://schemas.microsoft.com/office/2006/documentManagement/types"/>
    <ds:schemaRef ds:uri="e36bfbf9-5e42-489c-a259-4c54eb22cb5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TEE14 Speaker PPT Template_v02</Template>
  <TotalTime>15</TotalTime>
  <Words>2896</Words>
  <Application>Microsoft Office PowerPoint</Application>
  <PresentationFormat>Custom</PresentationFormat>
  <Paragraphs>256</Paragraphs>
  <Slides>32</Slides>
  <Notes>25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Arial</vt:lpstr>
      <vt:lpstr>Calibri</vt:lpstr>
      <vt:lpstr>Segoe Pro Light</vt:lpstr>
      <vt:lpstr>Segoe Pro SemiLight</vt:lpstr>
      <vt:lpstr>Segoe UI</vt:lpstr>
      <vt:lpstr>Segoe UI Light</vt:lpstr>
      <vt:lpstr>Segoe UI Semilight</vt:lpstr>
      <vt:lpstr>Segoe UI Symbol</vt:lpstr>
      <vt:lpstr>Wingdings</vt:lpstr>
      <vt:lpstr>TEE14 Speaker PPT Template</vt:lpstr>
      <vt:lpstr>Office Theme</vt:lpstr>
      <vt:lpstr>PowerPoint Presentation</vt:lpstr>
      <vt:lpstr>The Microsoft Roadmap for Enterprise Social </vt:lpstr>
      <vt:lpstr>Agenda</vt:lpstr>
      <vt:lpstr>Work like a network</vt:lpstr>
      <vt:lpstr>PowerPoint Presentation</vt:lpstr>
      <vt:lpstr>Your customers expect more.</vt:lpstr>
      <vt:lpstr>Yet, we continue to work like we always have.</vt:lpstr>
      <vt:lpstr>Work like a network</vt:lpstr>
      <vt:lpstr>Roadmap</vt:lpstr>
      <vt:lpstr>PowerPoint Presentation</vt:lpstr>
      <vt:lpstr>Empower People through open collaboration</vt:lpstr>
      <vt:lpstr>Introducing Groups</vt:lpstr>
      <vt:lpstr>PowerPoint Presentation</vt:lpstr>
      <vt:lpstr>Delve – Search and Discovery Across O365 </vt:lpstr>
      <vt:lpstr>Yammer &amp; Office 365</vt:lpstr>
      <vt:lpstr>Journey</vt:lpstr>
      <vt:lpstr>Yammer or SharePoint Social? On-premises or Cloud?</vt:lpstr>
      <vt:lpstr>Transforming work = culture + technology </vt:lpstr>
      <vt:lpstr>The Social Journey</vt:lpstr>
      <vt:lpstr>Office 365 Customer Success Center </vt:lpstr>
      <vt:lpstr>Enterprise Social Related content</vt:lpstr>
      <vt:lpstr>PowerPoint Presentation</vt:lpstr>
      <vt:lpstr>PowerPoint Presentation</vt:lpstr>
      <vt:lpstr>Resources</vt:lpstr>
      <vt:lpstr>Please Complete An Evaluation Form Your input is important!</vt:lpstr>
      <vt:lpstr>Evaluate this session</vt:lpstr>
      <vt:lpstr>PowerPoint Presentation</vt:lpstr>
      <vt:lpstr>Appendix</vt:lpstr>
      <vt:lpstr>Enterprise Social Resource Center</vt:lpstr>
      <vt:lpstr>Gartner Magic Quadrant</vt:lpstr>
      <vt:lpstr>Forrester Wave</vt:lpstr>
      <vt:lpstr>Which tool when today?</vt:lpstr>
    </vt:vector>
  </TitlesOfParts>
  <Manager>&lt;Speech writer name goes here&gt;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Microsoft Roadmap for Enterprise Social </dc:title>
  <dc:subject>TechEd 2014</dc:subject>
  <dc:creator>Shows</dc:creator>
  <cp:keywords/>
  <dc:description>Template: Jordan Cayabyab, Artitudes Design
Formatting: 
Audience Type:</dc:description>
  <cp:lastModifiedBy>Sylvia Tedjo</cp:lastModifiedBy>
  <cp:revision>4</cp:revision>
  <dcterms:created xsi:type="dcterms:W3CDTF">2014-10-28T09:28:44Z</dcterms:created>
  <dcterms:modified xsi:type="dcterms:W3CDTF">2014-10-28T17:52:26Z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404;#Barcelona (city)|213d5e7e-dd18-4cc5-88dd-2ae8743b9c93</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403;#Microsoft Tech Ed Europe|2ad4cbe5-cbd8-4c11-b9ea-b3b61d12fe53</vt:lpwstr>
  </property>
  <property fmtid="{D5CDD505-2E9C-101B-9397-08002B2CF9AE}" pid="12" name="TaxKeyword">
    <vt:lpwstr/>
  </property>
</Properties>
</file>