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72"/>
    <a:srgbClr val="009E49"/>
    <a:srgbClr val="007233"/>
    <a:srgbClr val="5D5D5D"/>
    <a:srgbClr val="EB3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956" autoAdjust="0"/>
    <p:restoredTop sz="94660"/>
  </p:normalViewPr>
  <p:slideViewPr>
    <p:cSldViewPr snapToGrid="0">
      <p:cViewPr varScale="1">
        <p:scale>
          <a:sx n="72" d="100"/>
          <a:sy n="72" d="100"/>
        </p:scale>
        <p:origin x="10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E2C5C-81D9-435A-B0D2-43B49CE4F708}" type="datetimeFigureOut">
              <a:rPr lang="en-US" smtClean="0"/>
              <a:t>11/6/2014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A4A53-543A-445A-A57E-BB24F82B7158}" type="slidenum">
              <a:rPr lang="en-US" smtClean="0"/>
              <a:t>‹#›</a:t>
            </a:fld>
            <a:endParaRPr lang="en-US"/>
          </a:p>
        </p:txBody>
      </p:sp>
    </p:spTree>
    <p:extLst>
      <p:ext uri="{BB962C8B-B14F-4D97-AF65-F5344CB8AC3E}">
        <p14:creationId xmlns:p14="http://schemas.microsoft.com/office/powerpoint/2010/main" val="406848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11/6/2014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44717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533402" y="4343401"/>
            <a:ext cx="5791199"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55293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44CFB-D84D-41B5-B2F2-71247CEAFAF9}" type="slidenum">
              <a:rPr lang="en-US" smtClean="0"/>
              <a:t>15</a:t>
            </a:fld>
            <a:endParaRPr lang="en-US"/>
          </a:p>
        </p:txBody>
      </p:sp>
    </p:spTree>
    <p:extLst>
      <p:ext uri="{BB962C8B-B14F-4D97-AF65-F5344CB8AC3E}">
        <p14:creationId xmlns:p14="http://schemas.microsoft.com/office/powerpoint/2010/main" val="2367462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11/6/2014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303416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11/6/2014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639376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11/6/2014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0089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11/6/2014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314852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11/6/2014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511992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11/6/2014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54647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EF83449-0FBA-47BD-8F09-0F6D207D2E88}" type="datetime1">
              <a:rPr lang="en-US" smtClean="0">
                <a:solidFill>
                  <a:prstClr val="black"/>
                </a:solidFill>
              </a:rPr>
              <a:pPr/>
              <a:t>11/6/2014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78219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11/6/2014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0612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11/6/2014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720796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7000A-1EDE-430C-A6F1-CA00E8DE79AB}" type="slidenum">
              <a:rPr lang="en-US" smtClean="0"/>
              <a:t>25</a:t>
            </a:fld>
            <a:endParaRPr lang="en-US"/>
          </a:p>
        </p:txBody>
      </p:sp>
    </p:spTree>
    <p:extLst>
      <p:ext uri="{BB962C8B-B14F-4D97-AF65-F5344CB8AC3E}">
        <p14:creationId xmlns:p14="http://schemas.microsoft.com/office/powerpoint/2010/main" val="128122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51B1278-D92B-4AF3-A9C1-71DD298190CE}" type="datetimeFigureOut">
              <a:rPr lang="en-US" smtClean="0">
                <a:solidFill>
                  <a:prstClr val="black"/>
                </a:solidFill>
              </a:rPr>
              <a:pPr/>
              <a:t>11/6/2014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8893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11/6/2014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3796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64E4035-857E-4BE5-B027-A9C705DC0795}" type="datetime1">
              <a:rPr lang="en-US" smtClean="0">
                <a:solidFill>
                  <a:prstClr val="black"/>
                </a:solidFill>
              </a:rPr>
              <a:pPr/>
              <a:t>11/6/2014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6538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11/6/2014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176740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44CFB-D84D-41B5-B2F2-71247CEAFAF9}" type="slidenum">
              <a:rPr lang="en-US" smtClean="0"/>
              <a:t>7</a:t>
            </a:fld>
            <a:endParaRPr lang="en-US"/>
          </a:p>
        </p:txBody>
      </p:sp>
    </p:spTree>
    <p:extLst>
      <p:ext uri="{BB962C8B-B14F-4D97-AF65-F5344CB8AC3E}">
        <p14:creationId xmlns:p14="http://schemas.microsoft.com/office/powerpoint/2010/main" val="129793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44CFB-D84D-41B5-B2F2-71247CEAFAF9}" type="slidenum">
              <a:rPr lang="en-US" smtClean="0"/>
              <a:t>8</a:t>
            </a:fld>
            <a:endParaRPr lang="en-US"/>
          </a:p>
        </p:txBody>
      </p:sp>
    </p:spTree>
    <p:extLst>
      <p:ext uri="{BB962C8B-B14F-4D97-AF65-F5344CB8AC3E}">
        <p14:creationId xmlns:p14="http://schemas.microsoft.com/office/powerpoint/2010/main" val="167368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44CFB-D84D-41B5-B2F2-71247CEAFAF9}" type="slidenum">
              <a:rPr lang="en-US" smtClean="0"/>
              <a:t>12</a:t>
            </a:fld>
            <a:endParaRPr lang="en-US"/>
          </a:p>
        </p:txBody>
      </p:sp>
    </p:spTree>
    <p:extLst>
      <p:ext uri="{BB962C8B-B14F-4D97-AF65-F5344CB8AC3E}">
        <p14:creationId xmlns:p14="http://schemas.microsoft.com/office/powerpoint/2010/main" val="13352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E9DEA1-FC84-48BE-B1D0-8E5A81B13FAA}"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90E62-7FF1-46F4-824E-8AA9FA02D4E2}" type="slidenum">
              <a:rPr lang="en-US" smtClean="0"/>
              <a:t>‹#›</a:t>
            </a:fld>
            <a:endParaRPr lang="en-US"/>
          </a:p>
        </p:txBody>
      </p:sp>
    </p:spTree>
    <p:extLst>
      <p:ext uri="{BB962C8B-B14F-4D97-AF65-F5344CB8AC3E}">
        <p14:creationId xmlns:p14="http://schemas.microsoft.com/office/powerpoint/2010/main" val="1326215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E9DEA1-FC84-48BE-B1D0-8E5A81B13FAA}"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90E62-7FF1-46F4-824E-8AA9FA02D4E2}" type="slidenum">
              <a:rPr lang="en-US" smtClean="0"/>
              <a:t>‹#›</a:t>
            </a:fld>
            <a:endParaRPr lang="en-US"/>
          </a:p>
        </p:txBody>
      </p:sp>
    </p:spTree>
    <p:extLst>
      <p:ext uri="{BB962C8B-B14F-4D97-AF65-F5344CB8AC3E}">
        <p14:creationId xmlns:p14="http://schemas.microsoft.com/office/powerpoint/2010/main" val="2738900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E9DEA1-FC84-48BE-B1D0-8E5A81B13FAA}"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90E62-7FF1-46F4-824E-8AA9FA02D4E2}" type="slidenum">
              <a:rPr lang="en-US" smtClean="0"/>
              <a:t>‹#›</a:t>
            </a:fld>
            <a:endParaRPr lang="en-US"/>
          </a:p>
        </p:txBody>
      </p:sp>
    </p:spTree>
    <p:extLst>
      <p:ext uri="{BB962C8B-B14F-4D97-AF65-F5344CB8AC3E}">
        <p14:creationId xmlns:p14="http://schemas.microsoft.com/office/powerpoint/2010/main" val="233938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0"/>
            <a:ext cx="12192000" cy="6856620"/>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62269" y="474236"/>
            <a:ext cx="1775509" cy="380393"/>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59976" y="440492"/>
            <a:ext cx="2871471" cy="1318654"/>
          </a:xfrm>
          <a:prstGeom prst="rect">
            <a:avLst/>
          </a:prstGeom>
        </p:spPr>
      </p:pic>
    </p:spTree>
    <p:extLst>
      <p:ext uri="{BB962C8B-B14F-4D97-AF65-F5344CB8AC3E}">
        <p14:creationId xmlns:p14="http://schemas.microsoft.com/office/powerpoint/2010/main" val="1356576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1" y="-7783"/>
            <a:ext cx="12221569" cy="6873565"/>
          </a:xfrm>
          <a:prstGeom prst="rect">
            <a:avLst/>
          </a:prstGeom>
        </p:spPr>
      </p:pic>
      <p:sp>
        <p:nvSpPr>
          <p:cNvPr id="19" name="Dark gradation top"/>
          <p:cNvSpPr/>
          <p:nvPr userDrawn="1"/>
        </p:nvSpPr>
        <p:spPr bwMode="gray">
          <a:xfrm>
            <a:off x="0" y="-7783"/>
            <a:ext cx="12106223" cy="6568608"/>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996" y="440492"/>
            <a:ext cx="2871471" cy="1318654"/>
          </a:xfrm>
          <a:prstGeom prst="rect">
            <a:avLst/>
          </a:prstGeom>
        </p:spPr>
      </p:pic>
      <p:sp>
        <p:nvSpPr>
          <p:cNvPr id="18" name="Rectangle 17"/>
          <p:cNvSpPr/>
          <p:nvPr userDrawn="1"/>
        </p:nvSpPr>
        <p:spPr bwMode="gray">
          <a:xfrm>
            <a:off x="269240" y="2084172"/>
            <a:ext cx="5901462" cy="3586208"/>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83" y="2084171"/>
            <a:ext cx="5903019" cy="206206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69240" y="4146242"/>
            <a:ext cx="5901462" cy="1524136"/>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49322" y="6061766"/>
            <a:ext cx="1522404" cy="326167"/>
          </a:xfrm>
          <a:prstGeom prst="rect">
            <a:avLst/>
          </a:prstGeom>
        </p:spPr>
      </p:pic>
    </p:spTree>
    <p:extLst>
      <p:ext uri="{BB962C8B-B14F-4D97-AF65-F5344CB8AC3E}">
        <p14:creationId xmlns:p14="http://schemas.microsoft.com/office/powerpoint/2010/main" val="345393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8201" y="1704036"/>
            <a:ext cx="10515600"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2391" y="6441174"/>
            <a:ext cx="830329" cy="17630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91" y="6448534"/>
            <a:ext cx="1618488" cy="212068"/>
          </a:xfrm>
          <a:prstGeom prst="rect">
            <a:avLst/>
          </a:prstGeom>
        </p:spPr>
      </p:pic>
    </p:spTree>
    <p:extLst>
      <p:ext uri="{BB962C8B-B14F-4D97-AF65-F5344CB8AC3E}">
        <p14:creationId xmlns:p14="http://schemas.microsoft.com/office/powerpoint/2010/main" val="3427735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8200" y="1708976"/>
            <a:ext cx="10515600" cy="2010807"/>
          </a:xfrm>
          <a:prstGeom prst="rect">
            <a:avLst/>
          </a:prstGeom>
        </p:spPr>
        <p:txBody>
          <a:bodyPr>
            <a:spAutoFit/>
          </a:bodyPr>
          <a:lstStyle>
            <a:lvl1pPr marL="0" indent="0">
              <a:spcBef>
                <a:spcPts val="2400"/>
              </a:spcBef>
              <a:buNone/>
              <a:defRPr sz="4000">
                <a:solidFill>
                  <a:schemeClr val="tx1"/>
                </a:soli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38200" y="365125"/>
            <a:ext cx="10515600" cy="840230"/>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2391" y="6441174"/>
            <a:ext cx="830329" cy="17630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91" y="6448534"/>
            <a:ext cx="1618488" cy="212068"/>
          </a:xfrm>
          <a:prstGeom prst="rect">
            <a:avLst/>
          </a:prstGeom>
        </p:spPr>
      </p:pic>
    </p:spTree>
    <p:extLst>
      <p:ext uri="{BB962C8B-B14F-4D97-AF65-F5344CB8AC3E}">
        <p14:creationId xmlns:p14="http://schemas.microsoft.com/office/powerpoint/2010/main" val="79826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Comparison">
    <p:bg>
      <p:bgPr>
        <a:solidFill>
          <a:schemeClr val="bg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solidFill>
                  <a:schemeClr val="bg1"/>
                </a:solidFill>
                <a:latin typeface="+mj-lt"/>
              </a:defRPr>
            </a:lvl1pPr>
          </a:lstStyle>
          <a:p>
            <a:pPr lvl="0"/>
            <a:r>
              <a:rPr lang="en-US" dirty="0" smtClean="0"/>
              <a:t>Subtitle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415" y="6447831"/>
            <a:ext cx="1619598" cy="2122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3973" y="6441174"/>
            <a:ext cx="838747" cy="179122"/>
          </a:xfrm>
          <a:prstGeom prst="rect">
            <a:avLst/>
          </a:prstGeom>
        </p:spPr>
      </p:pic>
    </p:spTree>
    <p:extLst>
      <p:ext uri="{BB962C8B-B14F-4D97-AF65-F5344CB8AC3E}">
        <p14:creationId xmlns:p14="http://schemas.microsoft.com/office/powerpoint/2010/main" val="24872184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88"/>
            <a:ext cx="11653523" cy="2007662"/>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3854" indent="0">
              <a:buNone/>
              <a:defRPr/>
            </a:lvl3pPr>
            <a:lvl4pPr marL="447710" indent="0">
              <a:buNone/>
              <a:defRPr/>
            </a:lvl4pPr>
            <a:lvl5pPr marL="671563"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3"/>
          </p:nvPr>
        </p:nvSpPr>
        <p:spPr>
          <a:xfrm>
            <a:off x="4166197" y="6356803"/>
            <a:ext cx="3859607" cy="364224"/>
          </a:xfrm>
          <a:prstGeom prst="rect">
            <a:avLst/>
          </a:prstGeom>
        </p:spPr>
        <p:txBody>
          <a:bodyPr vert="horz" lIns="91395" tIns="45699" rIns="91395" bIns="45699" rtlCol="0" anchor="ctr"/>
          <a:lstStyle>
            <a:lvl1pPr algn="ctr">
              <a:defRPr sz="1176">
                <a:solidFill>
                  <a:schemeClr val="tx1">
                    <a:tint val="75000"/>
                  </a:schemeClr>
                </a:solidFill>
              </a:defRPr>
            </a:lvl1pPr>
          </a:lstStyle>
          <a:p>
            <a:r>
              <a:rPr lang="en-US" dirty="0" smtClean="0">
                <a:solidFill>
                  <a:srgbClr val="002050">
                    <a:tint val="75000"/>
                  </a:srgbClr>
                </a:solidFill>
              </a:rPr>
              <a:t>Microsoft and Partner Confidential.</a:t>
            </a:r>
            <a:endParaRPr lang="en-US" dirty="0">
              <a:solidFill>
                <a:srgbClr val="002050">
                  <a:tint val="75000"/>
                </a:srgbClr>
              </a:solidFill>
            </a:endParaRPr>
          </a:p>
        </p:txBody>
      </p:sp>
    </p:spTree>
    <p:extLst>
      <p:ext uri="{BB962C8B-B14F-4D97-AF65-F5344CB8AC3E}">
        <p14:creationId xmlns:p14="http://schemas.microsoft.com/office/powerpoint/2010/main" val="341652311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36909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Accent Color 2">
    <p:spTree>
      <p:nvGrpSpPr>
        <p:cNvPr id="1" name=""/>
        <p:cNvGrpSpPr/>
        <p:nvPr/>
      </p:nvGrpSpPr>
      <p:grpSpPr>
        <a:xfrm>
          <a:off x="0" y="0"/>
          <a:ext cx="0" cy="0"/>
          <a:chOff x="0" y="0"/>
          <a:chExt cx="0" cy="0"/>
        </a:xfrm>
      </p:grpSpPr>
      <p:sp>
        <p:nvSpPr>
          <p:cNvPr id="2" name="TextBox 7"/>
          <p:cNvSpPr txBox="1"/>
          <p:nvPr userDrawn="1"/>
        </p:nvSpPr>
        <p:spPr bwMode="white">
          <a:xfrm>
            <a:off x="4245431" y="6567087"/>
            <a:ext cx="3701141" cy="15805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7"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85673869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E9DEA1-FC84-48BE-B1D0-8E5A81B13FAA}"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90E62-7FF1-46F4-824E-8AA9FA02D4E2}" type="slidenum">
              <a:rPr lang="en-US" smtClean="0"/>
              <a:t>‹#›</a:t>
            </a:fld>
            <a:endParaRPr lang="en-US"/>
          </a:p>
        </p:txBody>
      </p:sp>
    </p:spTree>
    <p:extLst>
      <p:ext uri="{BB962C8B-B14F-4D97-AF65-F5344CB8AC3E}">
        <p14:creationId xmlns:p14="http://schemas.microsoft.com/office/powerpoint/2010/main" val="1999350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7" name="Rectangle 6"/>
          <p:cNvSpPr/>
          <p:nvPr/>
        </p:nvSpPr>
        <p:spPr>
          <a:xfrm>
            <a:off x="6088380" y="-1"/>
            <a:ext cx="6103620" cy="6858000"/>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22720" y="564602"/>
            <a:ext cx="723900" cy="723178"/>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555231" y="560008"/>
            <a:ext cx="5090160" cy="770980"/>
          </a:xfrm>
        </p:spPr>
        <p:txBody>
          <a:bodyPr>
            <a:spAutoFit/>
          </a:bodyPr>
          <a:lstStyle>
            <a:lvl1pPr>
              <a:defRPr sz="4900">
                <a:solidFill>
                  <a:schemeClr val="tx1"/>
                </a:solidFill>
              </a:defRPr>
            </a:lvl1pPr>
          </a:lstStyle>
          <a:p>
            <a:r>
              <a:rPr lang="en-US" dirty="0" smtClean="0"/>
              <a:t>Title of Slide here…</a:t>
            </a:r>
            <a:endParaRPr lang="en-US" dirty="0"/>
          </a:p>
        </p:txBody>
      </p:sp>
      <p:sp>
        <p:nvSpPr>
          <p:cNvPr id="10" name="Picture Placeholder 3"/>
          <p:cNvSpPr>
            <a:spLocks noGrp="1"/>
          </p:cNvSpPr>
          <p:nvPr>
            <p:ph type="pic" sz="quarter" idx="14" hasCustomPrompt="1"/>
          </p:nvPr>
        </p:nvSpPr>
        <p:spPr>
          <a:xfrm>
            <a:off x="0" y="3167816"/>
            <a:ext cx="6088380" cy="3690183"/>
          </a:xfrm>
        </p:spPr>
        <p:txBody>
          <a:bodyPr lIns="182880" anchor="ctr"/>
          <a:lstStyle>
            <a:lvl1pPr marL="0" indent="0" algn="l">
              <a:buNone/>
              <a:defRPr/>
            </a:lvl1pPr>
          </a:lstStyle>
          <a:p>
            <a:r>
              <a:rPr lang="en-US" dirty="0" smtClean="0"/>
              <a:t>	Click to insert photo.</a:t>
            </a:r>
            <a:endParaRPr lang="en-US" dirty="0"/>
          </a:p>
        </p:txBody>
      </p:sp>
      <p:sp>
        <p:nvSpPr>
          <p:cNvPr id="11" name="Text Placeholder 2"/>
          <p:cNvSpPr>
            <a:spLocks noGrp="1"/>
          </p:cNvSpPr>
          <p:nvPr>
            <p:ph type="body" idx="1" hasCustomPrompt="1"/>
          </p:nvPr>
        </p:nvSpPr>
        <p:spPr>
          <a:xfrm>
            <a:off x="593282" y="1688618"/>
            <a:ext cx="5076835" cy="424732"/>
          </a:xfrm>
        </p:spPr>
        <p:txBody>
          <a:bodyPr>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Subtitle copy here…</a:t>
            </a:r>
          </a:p>
        </p:txBody>
      </p:sp>
      <p:sp>
        <p:nvSpPr>
          <p:cNvPr id="12" name="Text Placeholder 2"/>
          <p:cNvSpPr>
            <a:spLocks noGrp="1"/>
          </p:cNvSpPr>
          <p:nvPr>
            <p:ph type="body" idx="15" hasCustomPrompt="1"/>
          </p:nvPr>
        </p:nvSpPr>
        <p:spPr>
          <a:xfrm>
            <a:off x="7426430" y="564602"/>
            <a:ext cx="4385708" cy="341632"/>
          </a:xfrm>
        </p:spPr>
        <p:txBody>
          <a:bodyPr>
            <a:spAutoFit/>
          </a:bodyPr>
          <a:lstStyle>
            <a:lvl1pPr marL="0" indent="0">
              <a:buNone/>
              <a:defRPr sz="1800">
                <a:solidFill>
                  <a:srgbClr val="EB3E1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chemeClr val="bg1"/>
                </a:solidFill>
              </a:rPr>
              <a:t>•   </a:t>
            </a:r>
            <a:r>
              <a:rPr lang="en-US" sz="1800" dirty="0" smtClean="0">
                <a:solidFill>
                  <a:schemeClr val="bg1"/>
                </a:solidFill>
              </a:rPr>
              <a:t>Subtitle copy here...</a:t>
            </a:r>
            <a:endParaRPr lang="en-US" sz="1800" dirty="0">
              <a:solidFill>
                <a:schemeClr val="bg1"/>
              </a:solidFill>
            </a:endParaRPr>
          </a:p>
        </p:txBody>
      </p:sp>
      <p:sp>
        <p:nvSpPr>
          <p:cNvPr id="13" name="Freeform 23"/>
          <p:cNvSpPr>
            <a:spLocks noEditPoints="1"/>
          </p:cNvSpPr>
          <p:nvPr/>
        </p:nvSpPr>
        <p:spPr bwMode="black">
          <a:xfrm>
            <a:off x="6668135" y="708783"/>
            <a:ext cx="433070" cy="434816"/>
          </a:xfrm>
          <a:custGeom>
            <a:avLst/>
            <a:gdLst>
              <a:gd name="T0" fmla="*/ 108 w 150"/>
              <a:gd name="T1" fmla="*/ 104 h 150"/>
              <a:gd name="T2" fmla="*/ 42 w 150"/>
              <a:gd name="T3" fmla="*/ 104 h 150"/>
              <a:gd name="T4" fmla="*/ 38 w 150"/>
              <a:gd name="T5" fmla="*/ 100 h 150"/>
              <a:gd name="T6" fmla="*/ 38 w 150"/>
              <a:gd name="T7" fmla="*/ 50 h 150"/>
              <a:gd name="T8" fmla="*/ 42 w 150"/>
              <a:gd name="T9" fmla="*/ 46 h 150"/>
              <a:gd name="T10" fmla="*/ 108 w 150"/>
              <a:gd name="T11" fmla="*/ 46 h 150"/>
              <a:gd name="T12" fmla="*/ 112 w 150"/>
              <a:gd name="T13" fmla="*/ 50 h 150"/>
              <a:gd name="T14" fmla="*/ 112 w 150"/>
              <a:gd name="T15" fmla="*/ 100 h 150"/>
              <a:gd name="T16" fmla="*/ 108 w 150"/>
              <a:gd name="T17" fmla="*/ 104 h 150"/>
              <a:gd name="T18" fmla="*/ 45 w 150"/>
              <a:gd name="T19" fmla="*/ 96 h 150"/>
              <a:gd name="T20" fmla="*/ 105 w 150"/>
              <a:gd name="T21" fmla="*/ 96 h 150"/>
              <a:gd name="T22" fmla="*/ 105 w 150"/>
              <a:gd name="T23" fmla="*/ 62 h 150"/>
              <a:gd name="T24" fmla="*/ 77 w 150"/>
              <a:gd name="T25" fmla="*/ 84 h 150"/>
              <a:gd name="T26" fmla="*/ 72 w 150"/>
              <a:gd name="T27" fmla="*/ 84 h 150"/>
              <a:gd name="T28" fmla="*/ 45 w 150"/>
              <a:gd name="T29" fmla="*/ 63 h 150"/>
              <a:gd name="T30" fmla="*/ 45 w 150"/>
              <a:gd name="T31" fmla="*/ 96 h 150"/>
              <a:gd name="T32" fmla="*/ 46 w 150"/>
              <a:gd name="T33" fmla="*/ 54 h 150"/>
              <a:gd name="T34" fmla="*/ 74 w 150"/>
              <a:gd name="T35" fmla="*/ 76 h 150"/>
              <a:gd name="T36" fmla="*/ 103 w 150"/>
              <a:gd name="T37" fmla="*/ 54 h 150"/>
              <a:gd name="T38" fmla="*/ 46 w 150"/>
              <a:gd name="T39" fmla="*/ 54 h 150"/>
              <a:gd name="T40" fmla="*/ 75 w 150"/>
              <a:gd name="T41" fmla="*/ 10 h 150"/>
              <a:gd name="T42" fmla="*/ 10 w 150"/>
              <a:gd name="T43" fmla="*/ 75 h 150"/>
              <a:gd name="T44" fmla="*/ 75 w 150"/>
              <a:gd name="T45" fmla="*/ 140 h 150"/>
              <a:gd name="T46" fmla="*/ 140 w 150"/>
              <a:gd name="T47" fmla="*/ 75 h 150"/>
              <a:gd name="T48" fmla="*/ 75 w 150"/>
              <a:gd name="T49" fmla="*/ 10 h 150"/>
              <a:gd name="T50" fmla="*/ 75 w 150"/>
              <a:gd name="T51" fmla="*/ 0 h 150"/>
              <a:gd name="T52" fmla="*/ 150 w 150"/>
              <a:gd name="T53" fmla="*/ 75 h 150"/>
              <a:gd name="T54" fmla="*/ 75 w 150"/>
              <a:gd name="T55" fmla="*/ 150 h 150"/>
              <a:gd name="T56" fmla="*/ 0 w 150"/>
              <a:gd name="T57" fmla="*/ 75 h 150"/>
              <a:gd name="T58" fmla="*/ 75 w 150"/>
              <a:gd name="T5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108" y="104"/>
                </a:moveTo>
                <a:cubicBezTo>
                  <a:pt x="42" y="104"/>
                  <a:pt x="42" y="104"/>
                  <a:pt x="42" y="104"/>
                </a:cubicBezTo>
                <a:cubicBezTo>
                  <a:pt x="39" y="104"/>
                  <a:pt x="38" y="102"/>
                  <a:pt x="38" y="100"/>
                </a:cubicBezTo>
                <a:cubicBezTo>
                  <a:pt x="38" y="50"/>
                  <a:pt x="38" y="50"/>
                  <a:pt x="38" y="50"/>
                </a:cubicBezTo>
                <a:cubicBezTo>
                  <a:pt x="38" y="48"/>
                  <a:pt x="39" y="46"/>
                  <a:pt x="42" y="46"/>
                </a:cubicBezTo>
                <a:cubicBezTo>
                  <a:pt x="108" y="46"/>
                  <a:pt x="108" y="46"/>
                  <a:pt x="108" y="46"/>
                </a:cubicBezTo>
                <a:cubicBezTo>
                  <a:pt x="111" y="46"/>
                  <a:pt x="112" y="48"/>
                  <a:pt x="112" y="50"/>
                </a:cubicBezTo>
                <a:cubicBezTo>
                  <a:pt x="112" y="100"/>
                  <a:pt x="112" y="100"/>
                  <a:pt x="112" y="100"/>
                </a:cubicBezTo>
                <a:cubicBezTo>
                  <a:pt x="112" y="102"/>
                  <a:pt x="111" y="104"/>
                  <a:pt x="108" y="104"/>
                </a:cubicBezTo>
                <a:close/>
                <a:moveTo>
                  <a:pt x="45" y="96"/>
                </a:moveTo>
                <a:cubicBezTo>
                  <a:pt x="105" y="96"/>
                  <a:pt x="105" y="96"/>
                  <a:pt x="105" y="96"/>
                </a:cubicBezTo>
                <a:cubicBezTo>
                  <a:pt x="105" y="62"/>
                  <a:pt x="105" y="62"/>
                  <a:pt x="105" y="62"/>
                </a:cubicBezTo>
                <a:cubicBezTo>
                  <a:pt x="77" y="84"/>
                  <a:pt x="77" y="84"/>
                  <a:pt x="77" y="84"/>
                </a:cubicBezTo>
                <a:cubicBezTo>
                  <a:pt x="75" y="85"/>
                  <a:pt x="73" y="85"/>
                  <a:pt x="72" y="84"/>
                </a:cubicBezTo>
                <a:cubicBezTo>
                  <a:pt x="45" y="63"/>
                  <a:pt x="45" y="63"/>
                  <a:pt x="45" y="63"/>
                </a:cubicBezTo>
                <a:lnTo>
                  <a:pt x="45" y="96"/>
                </a:lnTo>
                <a:close/>
                <a:moveTo>
                  <a:pt x="46" y="54"/>
                </a:moveTo>
                <a:cubicBezTo>
                  <a:pt x="74" y="76"/>
                  <a:pt x="74" y="76"/>
                  <a:pt x="74" y="76"/>
                </a:cubicBezTo>
                <a:cubicBezTo>
                  <a:pt x="103" y="54"/>
                  <a:pt x="103" y="54"/>
                  <a:pt x="103" y="54"/>
                </a:cubicBezTo>
                <a:lnTo>
                  <a:pt x="46" y="54"/>
                </a:lnTo>
                <a:close/>
                <a:moveTo>
                  <a:pt x="75" y="10"/>
                </a:moveTo>
                <a:cubicBezTo>
                  <a:pt x="39" y="10"/>
                  <a:pt x="10" y="39"/>
                  <a:pt x="10" y="75"/>
                </a:cubicBezTo>
                <a:cubicBezTo>
                  <a:pt x="10" y="111"/>
                  <a:pt x="39" y="140"/>
                  <a:pt x="75" y="140"/>
                </a:cubicBezTo>
                <a:cubicBezTo>
                  <a:pt x="111" y="140"/>
                  <a:pt x="140" y="111"/>
                  <a:pt x="140" y="75"/>
                </a:cubicBezTo>
                <a:cubicBezTo>
                  <a:pt x="140" y="39"/>
                  <a:pt x="111" y="10"/>
                  <a:pt x="75" y="10"/>
                </a:cubicBezTo>
                <a:moveTo>
                  <a:pt x="75" y="0"/>
                </a:moveTo>
                <a:cubicBezTo>
                  <a:pt x="116" y="0"/>
                  <a:pt x="150" y="34"/>
                  <a:pt x="150" y="75"/>
                </a:cubicBezTo>
                <a:cubicBezTo>
                  <a:pt x="150" y="116"/>
                  <a:pt x="116" y="150"/>
                  <a:pt x="75" y="150"/>
                </a:cubicBezTo>
                <a:cubicBezTo>
                  <a:pt x="34" y="150"/>
                  <a:pt x="0" y="116"/>
                  <a:pt x="0" y="75"/>
                </a:cubicBezTo>
                <a:cubicBezTo>
                  <a:pt x="0" y="34"/>
                  <a:pt x="34" y="0"/>
                  <a:pt x="75"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3973" y="6441174"/>
            <a:ext cx="838747" cy="17912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91" y="6448534"/>
            <a:ext cx="1618488" cy="212068"/>
          </a:xfrm>
          <a:prstGeom prst="rect">
            <a:avLst/>
          </a:prstGeom>
        </p:spPr>
      </p:pic>
    </p:spTree>
    <p:extLst>
      <p:ext uri="{BB962C8B-B14F-4D97-AF65-F5344CB8AC3E}">
        <p14:creationId xmlns:p14="http://schemas.microsoft.com/office/powerpoint/2010/main" val="3110325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E9DEA1-FC84-48BE-B1D0-8E5A81B13FAA}"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90E62-7FF1-46F4-824E-8AA9FA02D4E2}" type="slidenum">
              <a:rPr lang="en-US" smtClean="0"/>
              <a:t>‹#›</a:t>
            </a:fld>
            <a:endParaRPr lang="en-US"/>
          </a:p>
        </p:txBody>
      </p:sp>
    </p:spTree>
    <p:extLst>
      <p:ext uri="{BB962C8B-B14F-4D97-AF65-F5344CB8AC3E}">
        <p14:creationId xmlns:p14="http://schemas.microsoft.com/office/powerpoint/2010/main" val="413301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E9DEA1-FC84-48BE-B1D0-8E5A81B13FAA}"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90E62-7FF1-46F4-824E-8AA9FA02D4E2}" type="slidenum">
              <a:rPr lang="en-US" smtClean="0"/>
              <a:t>‹#›</a:t>
            </a:fld>
            <a:endParaRPr lang="en-US"/>
          </a:p>
        </p:txBody>
      </p:sp>
    </p:spTree>
    <p:extLst>
      <p:ext uri="{BB962C8B-B14F-4D97-AF65-F5344CB8AC3E}">
        <p14:creationId xmlns:p14="http://schemas.microsoft.com/office/powerpoint/2010/main" val="428828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E9DEA1-FC84-48BE-B1D0-8E5A81B13FAA}" type="datetimeFigureOut">
              <a:rPr lang="en-US" smtClean="0"/>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90E62-7FF1-46F4-824E-8AA9FA02D4E2}" type="slidenum">
              <a:rPr lang="en-US" smtClean="0"/>
              <a:t>‹#›</a:t>
            </a:fld>
            <a:endParaRPr lang="en-US"/>
          </a:p>
        </p:txBody>
      </p:sp>
    </p:spTree>
    <p:extLst>
      <p:ext uri="{BB962C8B-B14F-4D97-AF65-F5344CB8AC3E}">
        <p14:creationId xmlns:p14="http://schemas.microsoft.com/office/powerpoint/2010/main" val="274809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E9DEA1-FC84-48BE-B1D0-8E5A81B13FAA}" type="datetimeFigureOut">
              <a:rPr lang="en-US" smtClean="0"/>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90E62-7FF1-46F4-824E-8AA9FA02D4E2}" type="slidenum">
              <a:rPr lang="en-US" smtClean="0"/>
              <a:t>‹#›</a:t>
            </a:fld>
            <a:endParaRPr lang="en-US"/>
          </a:p>
        </p:txBody>
      </p:sp>
    </p:spTree>
    <p:extLst>
      <p:ext uri="{BB962C8B-B14F-4D97-AF65-F5344CB8AC3E}">
        <p14:creationId xmlns:p14="http://schemas.microsoft.com/office/powerpoint/2010/main" val="43845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9DEA1-FC84-48BE-B1D0-8E5A81B13FAA}" type="datetimeFigureOut">
              <a:rPr lang="en-US" smtClean="0"/>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90E62-7FF1-46F4-824E-8AA9FA02D4E2}" type="slidenum">
              <a:rPr lang="en-US" smtClean="0"/>
              <a:t>‹#›</a:t>
            </a:fld>
            <a:endParaRPr lang="en-US"/>
          </a:p>
        </p:txBody>
      </p:sp>
    </p:spTree>
    <p:extLst>
      <p:ext uri="{BB962C8B-B14F-4D97-AF65-F5344CB8AC3E}">
        <p14:creationId xmlns:p14="http://schemas.microsoft.com/office/powerpoint/2010/main" val="120803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E9DEA1-FC84-48BE-B1D0-8E5A81B13FAA}"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90E62-7FF1-46F4-824E-8AA9FA02D4E2}" type="slidenum">
              <a:rPr lang="en-US" smtClean="0"/>
              <a:t>‹#›</a:t>
            </a:fld>
            <a:endParaRPr lang="en-US"/>
          </a:p>
        </p:txBody>
      </p:sp>
    </p:spTree>
    <p:extLst>
      <p:ext uri="{BB962C8B-B14F-4D97-AF65-F5344CB8AC3E}">
        <p14:creationId xmlns:p14="http://schemas.microsoft.com/office/powerpoint/2010/main" val="322921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E9DEA1-FC84-48BE-B1D0-8E5A81B13FAA}"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90E62-7FF1-46F4-824E-8AA9FA02D4E2}" type="slidenum">
              <a:rPr lang="en-US" smtClean="0"/>
              <a:t>‹#›</a:t>
            </a:fld>
            <a:endParaRPr lang="en-US"/>
          </a:p>
        </p:txBody>
      </p:sp>
    </p:spTree>
    <p:extLst>
      <p:ext uri="{BB962C8B-B14F-4D97-AF65-F5344CB8AC3E}">
        <p14:creationId xmlns:p14="http://schemas.microsoft.com/office/powerpoint/2010/main" val="71069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9DEA1-FC84-48BE-B1D0-8E5A81B13FAA}" type="datetimeFigureOut">
              <a:rPr lang="en-US" smtClean="0"/>
              <a:t>11/6/2014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90E62-7FF1-46F4-824E-8AA9FA02D4E2}" type="slidenum">
              <a:rPr lang="en-US" smtClean="0"/>
              <a:t>‹#›</a:t>
            </a:fld>
            <a:endParaRPr lang="en-US"/>
          </a:p>
        </p:txBody>
      </p:sp>
    </p:spTree>
    <p:extLst>
      <p:ext uri="{BB962C8B-B14F-4D97-AF65-F5344CB8AC3E}">
        <p14:creationId xmlns:p14="http://schemas.microsoft.com/office/powerpoint/2010/main" val="4061223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tmp"/><Relationship Id="rId4" Type="http://schemas.openxmlformats.org/officeDocument/2006/relationships/hyperlink" Target="http://office.microsoft.com/en-us/products/office-365-roadmap-fx104343353.aspx"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s://store.office.com/docusign-for-outlook-WA104218067.aspx?assetid=WA104218067&amp;homapppos=3&amp;homappcat=Editor's%2BPicks&amp;homchv=1" TargetMode="External"/><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hyperlink" Target="https://store.office.com/package-tracker-WA104162083.aspx?assetid=WA104162083" TargetMode="External"/><Relationship Id="rId17" Type="http://schemas.openxmlformats.org/officeDocument/2006/relationships/hyperlink" Target="https://store.office.com/solver-WA104100404.aspx?assetid=WA104100404&amp;homapppos=3&amp;homappcat=Business%2BApps&amp;homchv=0" TargetMode="External"/><Relationship Id="rId2" Type="http://schemas.openxmlformats.org/officeDocument/2006/relationships/image" Target="../media/image41.png"/><Relationship Id="rId16" Type="http://schemas.openxmlformats.org/officeDocument/2006/relationships/hyperlink" Target="https://store.office.com/poll-everywhere-WA104218073.aspx?assetid=WA104218073&amp;homapppos=2&amp;homappcat=Education&amp;homchv=3" TargetMode="Externa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hyperlink" Target="https://store.office.com/social-thinkers-facebook-insights-WA104089605.aspx?assetid=WA104089605" TargetMode="External"/><Relationship Id="rId5" Type="http://schemas.openxmlformats.org/officeDocument/2006/relationships/image" Target="../media/image44.png"/><Relationship Id="rId15" Type="http://schemas.openxmlformats.org/officeDocument/2006/relationships/hyperlink" Target="https://store.office.com/timesheet-WA103642385.aspx?assetid=WA103642385" TargetMode="External"/><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hyperlink" Target="https://store.office.com/business-verification-WA104175802.aspx?assetid=WA104175802&amp;homapppos=1&amp;homappcat=Business%2BApps&amp;homchv=0" TargetMode="External"/><Relationship Id="rId14" Type="http://schemas.openxmlformats.org/officeDocument/2006/relationships/hyperlink" Target="https://store.office.com/paypal-invoicing-WA104126656.aspx?assetid=WA104126656&amp;homapppos=0&amp;homappcat=Business%2BApps&amp;homchv=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www.yammer.com/itpronetwork"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hyperlink" Target="http://www.aka.ms/SMBPartnerCenter" TargetMode="Externa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46296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2100942"/>
            <a:ext cx="6286500" cy="422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lvl="1">
              <a:spcBef>
                <a:spcPts val="1200"/>
              </a:spcBef>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Provides an environment where members of the IT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
            </a:r>
            <a:b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b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staff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can learn about Office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365</a:t>
            </a:r>
            <a:endPar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endParaRPr>
          </a:p>
          <a:p>
            <a:pPr marL="0" lvl="1">
              <a:spcBef>
                <a:spcPts val="1200"/>
              </a:spcBef>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IT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staff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members can follow guided steps for implementation of Office 365 with the FastTrack Tasks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site</a:t>
            </a:r>
            <a:endPar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endParaRPr>
          </a:p>
          <a:p>
            <a:pPr marL="0" lvl="1">
              <a:spcBef>
                <a:spcPts val="1200"/>
              </a:spcBef>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Provides access to resources to facilitate and guide change management with the Change Management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site</a:t>
            </a:r>
            <a:endPar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endParaRPr>
          </a:p>
          <a:p>
            <a:pPr marL="0" lvl="1">
              <a:spcBef>
                <a:spcPts val="1200"/>
              </a:spcBef>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Use the FastTrack Management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App to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access FastTrack Labs for additional training, manage users, and gain valuable information from the feedback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survey’s</a:t>
            </a:r>
            <a:endPar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a:xfrm>
            <a:off x="266700" y="365125"/>
            <a:ext cx="6286500" cy="1311128"/>
          </a:xfrm>
        </p:spPr>
        <p:txBody>
          <a:bodyPr/>
          <a:lstStyle/>
          <a:p>
            <a:r>
              <a:rPr lang="en-IN" dirty="0" smtClean="0">
                <a:solidFill>
                  <a:srgbClr val="00B050"/>
                </a:solidFill>
              </a:rPr>
              <a:t>Getting Started </a:t>
            </a:r>
            <a:br>
              <a:rPr lang="en-IN" dirty="0" smtClean="0">
                <a:solidFill>
                  <a:srgbClr val="00B050"/>
                </a:solidFill>
              </a:rPr>
            </a:br>
            <a:r>
              <a:rPr lang="en-IN" dirty="0" smtClean="0">
                <a:solidFill>
                  <a:srgbClr val="00B050"/>
                </a:solidFill>
              </a:rPr>
              <a:t>for IT</a:t>
            </a:r>
            <a:endParaRPr lang="en-IN" dirty="0">
              <a:solidFill>
                <a:srgbClr val="00B050"/>
              </a:solidFill>
            </a:endParaRPr>
          </a:p>
        </p:txBody>
      </p:sp>
      <p:sp>
        <p:nvSpPr>
          <p:cNvPr id="6" name="Freeform 5"/>
          <p:cNvSpPr/>
          <p:nvPr/>
        </p:nvSpPr>
        <p:spPr>
          <a:xfrm>
            <a:off x="382200" y="1982168"/>
            <a:ext cx="5577840" cy="0"/>
          </a:xfrm>
          <a:custGeom>
            <a:avLst/>
            <a:gdLst>
              <a:gd name="connsiteX0" fmla="*/ 0 w 5562600"/>
              <a:gd name="connsiteY0" fmla="*/ 0 h 0"/>
              <a:gd name="connsiteX1" fmla="*/ 5562600 w 5562600"/>
              <a:gd name="connsiteY1" fmla="*/ 0 h 0"/>
            </a:gdLst>
            <a:ahLst/>
            <a:cxnLst>
              <a:cxn ang="0">
                <a:pos x="connsiteX0" y="connsiteY0"/>
              </a:cxn>
              <a:cxn ang="0">
                <a:pos x="connsiteX1" y="connsiteY1"/>
              </a:cxn>
            </a:cxnLst>
            <a:rect l="l" t="t" r="r" b="b"/>
            <a:pathLst>
              <a:path w="5562600">
                <a:moveTo>
                  <a:pt x="0" y="0"/>
                </a:moveTo>
                <a:lnTo>
                  <a:pt x="5562600" y="0"/>
                </a:ln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53200" y="0"/>
            <a:ext cx="56388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stretch/>
        </p:blipFill>
        <p:spPr>
          <a:xfrm>
            <a:off x="6625389" y="1363579"/>
            <a:ext cx="5494421" cy="4130842"/>
          </a:xfrm>
          <a:prstGeom prst="rect">
            <a:avLst/>
          </a:prstGeom>
          <a:noFill/>
          <a:ln>
            <a:noFill/>
          </a:ln>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3973" y="6441174"/>
            <a:ext cx="838747" cy="179122"/>
          </a:xfrm>
          <a:prstGeom prst="rect">
            <a:avLst/>
          </a:prstGeom>
        </p:spPr>
      </p:pic>
    </p:spTree>
    <p:extLst>
      <p:ext uri="{BB962C8B-B14F-4D97-AF65-F5344CB8AC3E}">
        <p14:creationId xmlns:p14="http://schemas.microsoft.com/office/powerpoint/2010/main" val="63978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56388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38800" y="365125"/>
            <a:ext cx="5715000" cy="1311128"/>
          </a:xfrm>
        </p:spPr>
        <p:txBody>
          <a:bodyPr lIns="182880"/>
          <a:lstStyle/>
          <a:p>
            <a:r>
              <a:rPr lang="en-IN" dirty="0">
                <a:solidFill>
                  <a:srgbClr val="00B050"/>
                </a:solidFill>
              </a:rPr>
              <a:t>FastTrack Management App</a:t>
            </a:r>
          </a:p>
        </p:txBody>
      </p:sp>
      <p:sp>
        <p:nvSpPr>
          <p:cNvPr id="4" name="Rectangle 3"/>
          <p:cNvSpPr/>
          <p:nvPr/>
        </p:nvSpPr>
        <p:spPr>
          <a:xfrm>
            <a:off x="5638800" y="2100942"/>
            <a:ext cx="6286500" cy="4457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lstStyle/>
          <a:p>
            <a:pPr marL="0" lvl="1">
              <a:lnSpc>
                <a:spcPct val="90000"/>
              </a:lnSpc>
              <a:spcBef>
                <a:spcPts val="1200"/>
              </a:spcBef>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Explore pre-built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scenarios with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custom content to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
            </a:r>
            <a:b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b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your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FastTrack site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collection</a:t>
            </a:r>
            <a:endPar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endParaRPr>
          </a:p>
          <a:p>
            <a:pPr marL="0" lvl="1">
              <a:lnSpc>
                <a:spcPct val="90000"/>
              </a:lnSpc>
              <a:spcBef>
                <a:spcPts val="1200"/>
              </a:spcBef>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Manage users, review reporting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and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readiness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metrics</a:t>
            </a:r>
            <a:endPar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endParaRPr>
          </a:p>
          <a:p>
            <a:pPr marL="0" lvl="1">
              <a:lnSpc>
                <a:spcPct val="90000"/>
              </a:lnSpc>
              <a:spcBef>
                <a:spcPts val="1200"/>
              </a:spcBef>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Access FastTrack Labs to train and test IT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staff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readiness to manage and maintain Office 365 following deployment and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implementation</a:t>
            </a:r>
            <a:endPar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endParaRPr>
          </a:p>
          <a:p>
            <a:pPr marL="0" lvl="1">
              <a:lnSpc>
                <a:spcPct val="90000"/>
              </a:lnSpc>
              <a:spcBef>
                <a:spcPts val="1200"/>
              </a:spcBef>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Manage surveys to understand the impact of FastTrack on your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organization</a:t>
            </a:r>
            <a:endPar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endParaRPr>
          </a:p>
        </p:txBody>
      </p:sp>
      <p:sp>
        <p:nvSpPr>
          <p:cNvPr id="10" name="Freeform 9"/>
          <p:cNvSpPr/>
          <p:nvPr/>
        </p:nvSpPr>
        <p:spPr>
          <a:xfrm>
            <a:off x="5861650" y="1982168"/>
            <a:ext cx="5577840" cy="0"/>
          </a:xfrm>
          <a:custGeom>
            <a:avLst/>
            <a:gdLst>
              <a:gd name="connsiteX0" fmla="*/ 0 w 5562600"/>
              <a:gd name="connsiteY0" fmla="*/ 0 h 0"/>
              <a:gd name="connsiteX1" fmla="*/ 5562600 w 5562600"/>
              <a:gd name="connsiteY1" fmla="*/ 0 h 0"/>
            </a:gdLst>
            <a:ahLst/>
            <a:cxnLst>
              <a:cxn ang="0">
                <a:pos x="connsiteX0" y="connsiteY0"/>
              </a:cxn>
              <a:cxn ang="0">
                <a:pos x="connsiteX1" y="connsiteY1"/>
              </a:cxn>
            </a:cxnLst>
            <a:rect l="l" t="t" r="r" b="b"/>
            <a:pathLst>
              <a:path w="5562600">
                <a:moveTo>
                  <a:pt x="0" y="0"/>
                </a:moveTo>
                <a:lnTo>
                  <a:pt x="5562600" y="0"/>
                </a:ln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stretch/>
        </p:blipFill>
        <p:spPr>
          <a:xfrm>
            <a:off x="72190" y="1463871"/>
            <a:ext cx="5494421" cy="3930258"/>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15" y="6447831"/>
            <a:ext cx="1619598" cy="212213"/>
          </a:xfrm>
          <a:prstGeom prst="rect">
            <a:avLst/>
          </a:prstGeom>
        </p:spPr>
      </p:pic>
    </p:spTree>
    <p:extLst>
      <p:ext uri="{BB962C8B-B14F-4D97-AF65-F5344CB8AC3E}">
        <p14:creationId xmlns:p14="http://schemas.microsoft.com/office/powerpoint/2010/main" val="175286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67714" y="0"/>
            <a:ext cx="5638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tretch/>
        </p:blipFill>
        <p:spPr>
          <a:xfrm>
            <a:off x="6639903" y="1119349"/>
            <a:ext cx="5494422" cy="4619303"/>
          </a:xfrm>
          <a:prstGeom prst="rect">
            <a:avLst/>
          </a:prstGeom>
          <a:noFill/>
          <a:ln>
            <a:noFill/>
          </a:ln>
        </p:spPr>
      </p:pic>
      <p:sp>
        <p:nvSpPr>
          <p:cNvPr id="7" name="Rectangle 6"/>
          <p:cNvSpPr/>
          <p:nvPr/>
        </p:nvSpPr>
        <p:spPr>
          <a:xfrm>
            <a:off x="266700" y="1324128"/>
            <a:ext cx="6286500" cy="5025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lvl="1">
              <a:lnSpc>
                <a:spcPct val="90000"/>
              </a:lnSpc>
              <a:spcAft>
                <a:spcPts val="1000"/>
              </a:spcAft>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Choose from 6 content filled pre-built sites: </a:t>
            </a:r>
          </a:p>
          <a:p>
            <a:pPr marL="287338" lvl="1" indent="-287338">
              <a:lnSpc>
                <a:spcPct val="90000"/>
              </a:lnSpc>
              <a:spcAft>
                <a:spcPts val="1000"/>
              </a:spcAft>
              <a:buSzPct val="100000"/>
              <a:buFont typeface="Arial" panose="020B0604020202020204" pitchFamily="34" charset="0"/>
              <a:buChar char="•"/>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HR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and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Internal Communications</a:t>
            </a:r>
          </a:p>
          <a:p>
            <a:pPr marL="287338" lvl="1" indent="-287338">
              <a:lnSpc>
                <a:spcPct val="90000"/>
              </a:lnSpc>
              <a:spcAft>
                <a:spcPts val="1000"/>
              </a:spcAft>
              <a:buSzPct val="100000"/>
              <a:buFont typeface="Arial" panose="020B0604020202020204" pitchFamily="34" charset="0"/>
              <a:buChar char="•"/>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R&amp;D, Production,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and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Operations</a:t>
            </a:r>
          </a:p>
          <a:p>
            <a:pPr marL="287338" lvl="1" indent="-287338">
              <a:lnSpc>
                <a:spcPct val="90000"/>
              </a:lnSpc>
              <a:spcAft>
                <a:spcPts val="1000"/>
              </a:spcAft>
              <a:buSzPct val="100000"/>
              <a:buFont typeface="Arial" panose="020B0604020202020204" pitchFamily="34" charset="0"/>
              <a:buChar char="•"/>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Sales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and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Marketing (home page pictured on right)</a:t>
            </a:r>
          </a:p>
          <a:p>
            <a:pPr marL="287338" lvl="1" indent="-287338">
              <a:lnSpc>
                <a:spcPct val="90000"/>
              </a:lnSpc>
              <a:spcAft>
                <a:spcPts val="1000"/>
              </a:spcAft>
              <a:buSzPct val="100000"/>
              <a:buFont typeface="Arial" panose="020B0604020202020204" pitchFamily="34" charset="0"/>
              <a:buChar char="•"/>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Finance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and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Accounting</a:t>
            </a:r>
          </a:p>
          <a:p>
            <a:pPr marL="287338" lvl="1" indent="-287338">
              <a:lnSpc>
                <a:spcPct val="90000"/>
              </a:lnSpc>
              <a:spcAft>
                <a:spcPts val="1000"/>
              </a:spcAft>
              <a:buSzPct val="100000"/>
              <a:buFont typeface="Arial" panose="020B0604020202020204" pitchFamily="34" charset="0"/>
              <a:buChar char="•"/>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Legal</a:t>
            </a:r>
          </a:p>
          <a:p>
            <a:pPr marL="287338" lvl="1" indent="-287338">
              <a:lnSpc>
                <a:spcPct val="90000"/>
              </a:lnSpc>
              <a:spcAft>
                <a:spcPts val="1000"/>
              </a:spcAft>
              <a:buSzPct val="100000"/>
              <a:buFont typeface="Arial" panose="020B0604020202020204" pitchFamily="34" charset="0"/>
              <a:buChar char="•"/>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Information Technology</a:t>
            </a:r>
          </a:p>
          <a:p>
            <a:pPr marL="0" lvl="1">
              <a:lnSpc>
                <a:spcPct val="90000"/>
              </a:lnSpc>
              <a:spcAft>
                <a:spcPts val="1000"/>
              </a:spcAft>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Users can explore sample content and learn how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
            </a:r>
            <a:b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b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to build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custom content with the on-page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videos</a:t>
            </a:r>
            <a:endPar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endParaRPr>
          </a:p>
          <a:p>
            <a:pPr marL="0" lvl="1">
              <a:lnSpc>
                <a:spcPct val="90000"/>
              </a:lnSpc>
              <a:spcAft>
                <a:spcPts val="1000"/>
              </a:spcAft>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Review tool tips for a quick review of features while gathering ideas for site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implementation</a:t>
            </a:r>
            <a:endPar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endParaRPr>
          </a:p>
          <a:p>
            <a:pPr marL="0" lvl="1">
              <a:lnSpc>
                <a:spcPct val="90000"/>
              </a:lnSpc>
              <a:spcAft>
                <a:spcPts val="1000"/>
              </a:spcAft>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Practice building out custom features and solutions before implementing in the production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environment</a:t>
            </a:r>
            <a:endPar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a:xfrm>
            <a:off x="266700" y="365125"/>
            <a:ext cx="6286500" cy="701731"/>
          </a:xfrm>
        </p:spPr>
        <p:txBody>
          <a:bodyPr/>
          <a:lstStyle/>
          <a:p>
            <a:r>
              <a:rPr lang="en-IN" dirty="0">
                <a:solidFill>
                  <a:srgbClr val="7030A0"/>
                </a:solidFill>
              </a:rPr>
              <a:t>Additional </a:t>
            </a:r>
            <a:r>
              <a:rPr lang="en-IN" dirty="0" smtClean="0">
                <a:solidFill>
                  <a:srgbClr val="7030A0"/>
                </a:solidFill>
              </a:rPr>
              <a:t>scenarios</a:t>
            </a:r>
            <a:endParaRPr lang="en-IN" dirty="0">
              <a:solidFill>
                <a:srgbClr val="7030A0"/>
              </a:solidFill>
            </a:endParaRPr>
          </a:p>
        </p:txBody>
      </p:sp>
      <p:sp>
        <p:nvSpPr>
          <p:cNvPr id="6" name="Freeform 5"/>
          <p:cNvSpPr/>
          <p:nvPr/>
        </p:nvSpPr>
        <p:spPr>
          <a:xfrm>
            <a:off x="363350" y="1230755"/>
            <a:ext cx="5577840" cy="0"/>
          </a:xfrm>
          <a:custGeom>
            <a:avLst/>
            <a:gdLst>
              <a:gd name="connsiteX0" fmla="*/ 0 w 5562600"/>
              <a:gd name="connsiteY0" fmla="*/ 0 h 0"/>
              <a:gd name="connsiteX1" fmla="*/ 5562600 w 5562600"/>
              <a:gd name="connsiteY1" fmla="*/ 0 h 0"/>
            </a:gdLst>
            <a:ahLst/>
            <a:cxnLst>
              <a:cxn ang="0">
                <a:pos x="connsiteX0" y="connsiteY0"/>
              </a:cxn>
              <a:cxn ang="0">
                <a:pos x="connsiteX1" y="connsiteY1"/>
              </a:cxn>
            </a:cxnLst>
            <a:rect l="l" t="t" r="r" b="b"/>
            <a:pathLst>
              <a:path w="5562600">
                <a:moveTo>
                  <a:pt x="0" y="0"/>
                </a:moveTo>
                <a:lnTo>
                  <a:pt x="5562600" y="0"/>
                </a:lnTo>
              </a:path>
            </a:pathLst>
          </a:cu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3973" y="6441174"/>
            <a:ext cx="838747" cy="179122"/>
          </a:xfrm>
          <a:prstGeom prst="rect">
            <a:avLst/>
          </a:prstGeom>
        </p:spPr>
      </p:pic>
    </p:spTree>
    <p:extLst>
      <p:ext uri="{BB962C8B-B14F-4D97-AF65-F5344CB8AC3E}">
        <p14:creationId xmlns:p14="http://schemas.microsoft.com/office/powerpoint/2010/main" val="350375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D5D5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78694" y="2017209"/>
            <a:ext cx="10237787" cy="1089529"/>
          </a:xfrm>
        </p:spPr>
        <p:txBody>
          <a:bodyPr/>
          <a:lstStyle/>
          <a:p>
            <a:r>
              <a:rPr lang="en-US" dirty="0" smtClean="0">
                <a:gradFill>
                  <a:gsLst>
                    <a:gs pos="2917">
                      <a:schemeClr val="bg1"/>
                    </a:gs>
                    <a:gs pos="100000">
                      <a:schemeClr val="bg1"/>
                    </a:gs>
                  </a:gsLst>
                  <a:lin ang="5400000" scaled="0"/>
                </a:gradFill>
              </a:rPr>
              <a:t>Demonstration</a:t>
            </a:r>
            <a:endParaRPr lang="en-US" dirty="0">
              <a:gradFill>
                <a:gsLst>
                  <a:gs pos="2917">
                    <a:schemeClr val="bg1"/>
                  </a:gs>
                  <a:gs pos="100000">
                    <a:schemeClr val="bg1"/>
                  </a:gs>
                </a:gsLst>
                <a:lin ang="5400000" scaled="0"/>
              </a:gradFill>
            </a:endParaRPr>
          </a:p>
        </p:txBody>
      </p:sp>
      <p:sp>
        <p:nvSpPr>
          <p:cNvPr id="5" name="Text Placeholder 4"/>
          <p:cNvSpPr>
            <a:spLocks noGrp="1"/>
          </p:cNvSpPr>
          <p:nvPr>
            <p:ph type="body" sz="quarter" idx="12"/>
          </p:nvPr>
        </p:nvSpPr>
        <p:spPr/>
        <p:txBody>
          <a:bodyPr/>
          <a:lstStyle/>
          <a:p>
            <a:r>
              <a:rPr lang="en-US" smtClean="0">
                <a:gradFill>
                  <a:gsLst>
                    <a:gs pos="2917">
                      <a:schemeClr val="bg1"/>
                    </a:gs>
                    <a:gs pos="100000">
                      <a:schemeClr val="bg1"/>
                    </a:gs>
                  </a:gsLst>
                  <a:lin ang="5400000" scaled="0"/>
                </a:gradFill>
              </a:rPr>
              <a:t>FastTrack Getting Started experience </a:t>
            </a:r>
            <a:endParaRPr lang="en-US" dirty="0">
              <a:gradFill>
                <a:gsLst>
                  <a:gs pos="2917">
                    <a:schemeClr val="bg1"/>
                  </a:gs>
                  <a:gs pos="100000">
                    <a:schemeClr val="bg1"/>
                  </a:gs>
                </a:gsLst>
                <a:lin ang="5400000" scaled="0"/>
              </a:gradFill>
            </a:endParaRPr>
          </a:p>
        </p:txBody>
      </p:sp>
      <p:grpSp>
        <p:nvGrpSpPr>
          <p:cNvPr id="57" name="Group 56"/>
          <p:cNvGrpSpPr/>
          <p:nvPr/>
        </p:nvGrpSpPr>
        <p:grpSpPr>
          <a:xfrm>
            <a:off x="7686575" y="1352016"/>
            <a:ext cx="3705325" cy="4795695"/>
            <a:chOff x="6689725" y="688975"/>
            <a:chExt cx="1828800" cy="2366963"/>
          </a:xfrm>
        </p:grpSpPr>
        <p:sp>
          <p:nvSpPr>
            <p:cNvPr id="22" name="AutoShape 16"/>
            <p:cNvSpPr>
              <a:spLocks noChangeAspect="1" noChangeArrowheads="1" noTextEdit="1"/>
            </p:cNvSpPr>
            <p:nvPr/>
          </p:nvSpPr>
          <p:spPr bwMode="auto">
            <a:xfrm>
              <a:off x="6689725" y="688975"/>
              <a:ext cx="18288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6689725" y="2840038"/>
              <a:ext cx="1828800" cy="215900"/>
            </a:xfrm>
            <a:prstGeom prst="rect">
              <a:avLst/>
            </a:prstGeom>
            <a:solidFill>
              <a:srgbClr val="FED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7534275" y="1449388"/>
              <a:ext cx="69850" cy="36513"/>
            </a:xfrm>
            <a:custGeom>
              <a:avLst/>
              <a:gdLst>
                <a:gd name="T0" fmla="*/ 0 w 44"/>
                <a:gd name="T1" fmla="*/ 0 h 23"/>
                <a:gd name="T2" fmla="*/ 0 w 44"/>
                <a:gd name="T3" fmla="*/ 23 h 23"/>
                <a:gd name="T4" fmla="*/ 44 w 44"/>
                <a:gd name="T5" fmla="*/ 23 h 23"/>
                <a:gd name="T6" fmla="*/ 44 w 44"/>
                <a:gd name="T7" fmla="*/ 12 h 23"/>
                <a:gd name="T8" fmla="*/ 0 w 44"/>
                <a:gd name="T9" fmla="*/ 0 h 23"/>
              </a:gdLst>
              <a:ahLst/>
              <a:cxnLst>
                <a:cxn ang="0">
                  <a:pos x="T0" y="T1"/>
                </a:cxn>
                <a:cxn ang="0">
                  <a:pos x="T2" y="T3"/>
                </a:cxn>
                <a:cxn ang="0">
                  <a:pos x="T4" y="T5"/>
                </a:cxn>
                <a:cxn ang="0">
                  <a:pos x="T6" y="T7"/>
                </a:cxn>
                <a:cxn ang="0">
                  <a:pos x="T8" y="T9"/>
                </a:cxn>
              </a:cxnLst>
              <a:rect l="0" t="0" r="r" b="b"/>
              <a:pathLst>
                <a:path w="44" h="23">
                  <a:moveTo>
                    <a:pt x="0" y="0"/>
                  </a:moveTo>
                  <a:lnTo>
                    <a:pt x="0" y="23"/>
                  </a:lnTo>
                  <a:lnTo>
                    <a:pt x="44" y="23"/>
                  </a:lnTo>
                  <a:lnTo>
                    <a:pt x="44" y="12"/>
                  </a:lnTo>
                  <a:lnTo>
                    <a:pt x="0" y="0"/>
                  </a:lnTo>
                  <a:close/>
                </a:path>
              </a:pathLst>
            </a:custGeom>
            <a:solidFill>
              <a:srgbClr val="E1B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7604125" y="1449388"/>
              <a:ext cx="69850" cy="36513"/>
            </a:xfrm>
            <a:custGeom>
              <a:avLst/>
              <a:gdLst>
                <a:gd name="T0" fmla="*/ 44 w 44"/>
                <a:gd name="T1" fmla="*/ 0 h 23"/>
                <a:gd name="T2" fmla="*/ 44 w 44"/>
                <a:gd name="T3" fmla="*/ 23 h 23"/>
                <a:gd name="T4" fmla="*/ 0 w 44"/>
                <a:gd name="T5" fmla="*/ 23 h 23"/>
                <a:gd name="T6" fmla="*/ 0 w 44"/>
                <a:gd name="T7" fmla="*/ 12 h 23"/>
                <a:gd name="T8" fmla="*/ 44 w 44"/>
                <a:gd name="T9" fmla="*/ 0 h 23"/>
              </a:gdLst>
              <a:ahLst/>
              <a:cxnLst>
                <a:cxn ang="0">
                  <a:pos x="T0" y="T1"/>
                </a:cxn>
                <a:cxn ang="0">
                  <a:pos x="T2" y="T3"/>
                </a:cxn>
                <a:cxn ang="0">
                  <a:pos x="T4" y="T5"/>
                </a:cxn>
                <a:cxn ang="0">
                  <a:pos x="T6" y="T7"/>
                </a:cxn>
                <a:cxn ang="0">
                  <a:pos x="T8" y="T9"/>
                </a:cxn>
              </a:cxnLst>
              <a:rect l="0" t="0" r="r" b="b"/>
              <a:pathLst>
                <a:path w="44" h="23">
                  <a:moveTo>
                    <a:pt x="44" y="0"/>
                  </a:moveTo>
                  <a:lnTo>
                    <a:pt x="44" y="23"/>
                  </a:lnTo>
                  <a:lnTo>
                    <a:pt x="0" y="23"/>
                  </a:lnTo>
                  <a:lnTo>
                    <a:pt x="0" y="12"/>
                  </a:lnTo>
                  <a:lnTo>
                    <a:pt x="44" y="0"/>
                  </a:lnTo>
                  <a:close/>
                </a:path>
              </a:pathLst>
            </a:custGeom>
            <a:solidFill>
              <a:srgbClr val="CE97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Oval 22"/>
            <p:cNvSpPr>
              <a:spLocks noChangeArrowheads="1"/>
            </p:cNvSpPr>
            <p:nvPr/>
          </p:nvSpPr>
          <p:spPr bwMode="auto">
            <a:xfrm>
              <a:off x="6892925" y="2928938"/>
              <a:ext cx="1422400" cy="63500"/>
            </a:xfrm>
            <a:prstGeom prst="ellipse">
              <a:avLst/>
            </a:pr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8020050" y="2466975"/>
              <a:ext cx="103188" cy="7937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7618413" y="1974850"/>
              <a:ext cx="450850" cy="528638"/>
            </a:xfrm>
            <a:custGeom>
              <a:avLst/>
              <a:gdLst>
                <a:gd name="T0" fmla="*/ 0 w 284"/>
                <a:gd name="T1" fmla="*/ 26 h 333"/>
                <a:gd name="T2" fmla="*/ 257 w 284"/>
                <a:gd name="T3" fmla="*/ 333 h 333"/>
                <a:gd name="T4" fmla="*/ 284 w 284"/>
                <a:gd name="T5" fmla="*/ 311 h 333"/>
                <a:gd name="T6" fmla="*/ 62 w 284"/>
                <a:gd name="T7" fmla="*/ 0 h 333"/>
                <a:gd name="T8" fmla="*/ 0 w 284"/>
                <a:gd name="T9" fmla="*/ 26 h 333"/>
              </a:gdLst>
              <a:ahLst/>
              <a:cxnLst>
                <a:cxn ang="0">
                  <a:pos x="T0" y="T1"/>
                </a:cxn>
                <a:cxn ang="0">
                  <a:pos x="T2" y="T3"/>
                </a:cxn>
                <a:cxn ang="0">
                  <a:pos x="T4" y="T5"/>
                </a:cxn>
                <a:cxn ang="0">
                  <a:pos x="T6" y="T7"/>
                </a:cxn>
                <a:cxn ang="0">
                  <a:pos x="T8" y="T9"/>
                </a:cxn>
              </a:cxnLst>
              <a:rect l="0" t="0" r="r" b="b"/>
              <a:pathLst>
                <a:path w="284" h="333">
                  <a:moveTo>
                    <a:pt x="0" y="26"/>
                  </a:moveTo>
                  <a:lnTo>
                    <a:pt x="257" y="333"/>
                  </a:lnTo>
                  <a:lnTo>
                    <a:pt x="284" y="311"/>
                  </a:lnTo>
                  <a:lnTo>
                    <a:pt x="62" y="0"/>
                  </a:lnTo>
                  <a:lnTo>
                    <a:pt x="0" y="26"/>
                  </a:lnTo>
                  <a:close/>
                </a:path>
              </a:pathLst>
            </a:custGeom>
            <a:solidFill>
              <a:srgbClr val="B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7497763" y="1978025"/>
              <a:ext cx="106363" cy="671513"/>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83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auto">
            <a:xfrm>
              <a:off x="7140575" y="1573213"/>
              <a:ext cx="22225" cy="65088"/>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7148513" y="1527175"/>
              <a:ext cx="303213" cy="155575"/>
            </a:xfrm>
            <a:custGeom>
              <a:avLst/>
              <a:gdLst>
                <a:gd name="T0" fmla="*/ 115 w 191"/>
                <a:gd name="T1" fmla="*/ 49 h 98"/>
                <a:gd name="T2" fmla="*/ 9 w 191"/>
                <a:gd name="T3" fmla="*/ 27 h 98"/>
                <a:gd name="T4" fmla="*/ 0 w 191"/>
                <a:gd name="T5" fmla="*/ 73 h 98"/>
                <a:gd name="T6" fmla="*/ 126 w 191"/>
                <a:gd name="T7" fmla="*/ 98 h 98"/>
                <a:gd name="T8" fmla="*/ 126 w 191"/>
                <a:gd name="T9" fmla="*/ 98 h 98"/>
                <a:gd name="T10" fmla="*/ 126 w 191"/>
                <a:gd name="T11" fmla="*/ 98 h 98"/>
                <a:gd name="T12" fmla="*/ 191 w 191"/>
                <a:gd name="T13" fmla="*/ 50 h 98"/>
                <a:gd name="T14" fmla="*/ 182 w 191"/>
                <a:gd name="T15" fmla="*/ 0 h 98"/>
                <a:gd name="T16" fmla="*/ 115 w 191"/>
                <a:gd name="T17"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98">
                  <a:moveTo>
                    <a:pt x="115" y="49"/>
                  </a:moveTo>
                  <a:lnTo>
                    <a:pt x="9" y="27"/>
                  </a:lnTo>
                  <a:lnTo>
                    <a:pt x="0" y="73"/>
                  </a:lnTo>
                  <a:lnTo>
                    <a:pt x="126" y="98"/>
                  </a:lnTo>
                  <a:lnTo>
                    <a:pt x="126" y="98"/>
                  </a:lnTo>
                  <a:lnTo>
                    <a:pt x="126" y="98"/>
                  </a:lnTo>
                  <a:lnTo>
                    <a:pt x="191" y="50"/>
                  </a:lnTo>
                  <a:lnTo>
                    <a:pt x="182" y="0"/>
                  </a:lnTo>
                  <a:lnTo>
                    <a:pt x="115" y="49"/>
                  </a:lnTo>
                  <a:close/>
                </a:path>
              </a:pathLst>
            </a:custGeom>
            <a:solidFill>
              <a:srgbClr val="83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p:nvSpPr>
          <p:spPr bwMode="auto">
            <a:xfrm>
              <a:off x="8047038" y="1573213"/>
              <a:ext cx="20638" cy="65088"/>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7758113" y="1527175"/>
              <a:ext cx="303213" cy="155575"/>
            </a:xfrm>
            <a:custGeom>
              <a:avLst/>
              <a:gdLst>
                <a:gd name="T0" fmla="*/ 76 w 191"/>
                <a:gd name="T1" fmla="*/ 49 h 98"/>
                <a:gd name="T2" fmla="*/ 181 w 191"/>
                <a:gd name="T3" fmla="*/ 27 h 98"/>
                <a:gd name="T4" fmla="*/ 191 w 191"/>
                <a:gd name="T5" fmla="*/ 73 h 98"/>
                <a:gd name="T6" fmla="*/ 65 w 191"/>
                <a:gd name="T7" fmla="*/ 98 h 98"/>
                <a:gd name="T8" fmla="*/ 65 w 191"/>
                <a:gd name="T9" fmla="*/ 98 h 98"/>
                <a:gd name="T10" fmla="*/ 65 w 191"/>
                <a:gd name="T11" fmla="*/ 98 h 98"/>
                <a:gd name="T12" fmla="*/ 0 w 191"/>
                <a:gd name="T13" fmla="*/ 50 h 98"/>
                <a:gd name="T14" fmla="*/ 9 w 191"/>
                <a:gd name="T15" fmla="*/ 0 h 98"/>
                <a:gd name="T16" fmla="*/ 76 w 191"/>
                <a:gd name="T17"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98">
                  <a:moveTo>
                    <a:pt x="76" y="49"/>
                  </a:moveTo>
                  <a:lnTo>
                    <a:pt x="181" y="27"/>
                  </a:lnTo>
                  <a:lnTo>
                    <a:pt x="191" y="73"/>
                  </a:lnTo>
                  <a:lnTo>
                    <a:pt x="65" y="98"/>
                  </a:lnTo>
                  <a:lnTo>
                    <a:pt x="65" y="98"/>
                  </a:lnTo>
                  <a:lnTo>
                    <a:pt x="65" y="98"/>
                  </a:lnTo>
                  <a:lnTo>
                    <a:pt x="0" y="50"/>
                  </a:lnTo>
                  <a:lnTo>
                    <a:pt x="9" y="0"/>
                  </a:lnTo>
                  <a:lnTo>
                    <a:pt x="76" y="49"/>
                  </a:lnTo>
                  <a:close/>
                </a:path>
              </a:pathLst>
            </a:custGeom>
            <a:solidFill>
              <a:srgbClr val="B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p:cNvSpPr>
            <p:nvPr/>
          </p:nvSpPr>
          <p:spPr bwMode="auto">
            <a:xfrm>
              <a:off x="7435850" y="1485900"/>
              <a:ext cx="168275" cy="536575"/>
            </a:xfrm>
            <a:custGeom>
              <a:avLst/>
              <a:gdLst>
                <a:gd name="T0" fmla="*/ 0 w 106"/>
                <a:gd name="T1" fmla="*/ 26 h 338"/>
                <a:gd name="T2" fmla="*/ 32 w 106"/>
                <a:gd name="T3" fmla="*/ 210 h 338"/>
                <a:gd name="T4" fmla="*/ 27 w 106"/>
                <a:gd name="T5" fmla="*/ 305 h 338"/>
                <a:gd name="T6" fmla="*/ 106 w 106"/>
                <a:gd name="T7" fmla="*/ 338 h 338"/>
                <a:gd name="T8" fmla="*/ 106 w 106"/>
                <a:gd name="T9" fmla="*/ 0 h 338"/>
                <a:gd name="T10" fmla="*/ 34 w 106"/>
                <a:gd name="T11" fmla="*/ 0 h 338"/>
                <a:gd name="T12" fmla="*/ 0 w 106"/>
                <a:gd name="T13" fmla="*/ 26 h 338"/>
              </a:gdLst>
              <a:ahLst/>
              <a:cxnLst>
                <a:cxn ang="0">
                  <a:pos x="T0" y="T1"/>
                </a:cxn>
                <a:cxn ang="0">
                  <a:pos x="T2" y="T3"/>
                </a:cxn>
                <a:cxn ang="0">
                  <a:pos x="T4" y="T5"/>
                </a:cxn>
                <a:cxn ang="0">
                  <a:pos x="T6" y="T7"/>
                </a:cxn>
                <a:cxn ang="0">
                  <a:pos x="T8" y="T9"/>
                </a:cxn>
                <a:cxn ang="0">
                  <a:pos x="T10" y="T11"/>
                </a:cxn>
                <a:cxn ang="0">
                  <a:pos x="T12" y="T13"/>
                </a:cxn>
              </a:cxnLst>
              <a:rect l="0" t="0" r="r" b="b"/>
              <a:pathLst>
                <a:path w="106" h="338">
                  <a:moveTo>
                    <a:pt x="0" y="26"/>
                  </a:moveTo>
                  <a:lnTo>
                    <a:pt x="32" y="210"/>
                  </a:lnTo>
                  <a:lnTo>
                    <a:pt x="27" y="305"/>
                  </a:lnTo>
                  <a:lnTo>
                    <a:pt x="106" y="338"/>
                  </a:lnTo>
                  <a:lnTo>
                    <a:pt x="106" y="0"/>
                  </a:lnTo>
                  <a:lnTo>
                    <a:pt x="34" y="0"/>
                  </a:lnTo>
                  <a:lnTo>
                    <a:pt x="0" y="26"/>
                  </a:lnTo>
                  <a:close/>
                </a:path>
              </a:pathLst>
            </a:custGeom>
            <a:solidFill>
              <a:srgbClr val="B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7604125" y="1485900"/>
              <a:ext cx="166688" cy="536575"/>
            </a:xfrm>
            <a:custGeom>
              <a:avLst/>
              <a:gdLst>
                <a:gd name="T0" fmla="*/ 0 w 105"/>
                <a:gd name="T1" fmla="*/ 0 h 338"/>
                <a:gd name="T2" fmla="*/ 0 w 105"/>
                <a:gd name="T3" fmla="*/ 338 h 338"/>
                <a:gd name="T4" fmla="*/ 78 w 105"/>
                <a:gd name="T5" fmla="*/ 305 h 338"/>
                <a:gd name="T6" fmla="*/ 73 w 105"/>
                <a:gd name="T7" fmla="*/ 210 h 338"/>
                <a:gd name="T8" fmla="*/ 105 w 105"/>
                <a:gd name="T9" fmla="*/ 26 h 338"/>
                <a:gd name="T10" fmla="*/ 71 w 105"/>
                <a:gd name="T11" fmla="*/ 0 h 338"/>
                <a:gd name="T12" fmla="*/ 0 w 105"/>
                <a:gd name="T13" fmla="*/ 0 h 338"/>
              </a:gdLst>
              <a:ahLst/>
              <a:cxnLst>
                <a:cxn ang="0">
                  <a:pos x="T0" y="T1"/>
                </a:cxn>
                <a:cxn ang="0">
                  <a:pos x="T2" y="T3"/>
                </a:cxn>
                <a:cxn ang="0">
                  <a:pos x="T4" y="T5"/>
                </a:cxn>
                <a:cxn ang="0">
                  <a:pos x="T6" y="T7"/>
                </a:cxn>
                <a:cxn ang="0">
                  <a:pos x="T8" y="T9"/>
                </a:cxn>
                <a:cxn ang="0">
                  <a:pos x="T10" y="T11"/>
                </a:cxn>
                <a:cxn ang="0">
                  <a:pos x="T12" y="T13"/>
                </a:cxn>
              </a:cxnLst>
              <a:rect l="0" t="0" r="r" b="b"/>
              <a:pathLst>
                <a:path w="105" h="338">
                  <a:moveTo>
                    <a:pt x="0" y="0"/>
                  </a:moveTo>
                  <a:lnTo>
                    <a:pt x="0" y="338"/>
                  </a:lnTo>
                  <a:lnTo>
                    <a:pt x="78" y="305"/>
                  </a:lnTo>
                  <a:lnTo>
                    <a:pt x="73" y="210"/>
                  </a:lnTo>
                  <a:lnTo>
                    <a:pt x="105" y="26"/>
                  </a:lnTo>
                  <a:lnTo>
                    <a:pt x="71" y="0"/>
                  </a:lnTo>
                  <a:lnTo>
                    <a:pt x="0" y="0"/>
                  </a:lnTo>
                  <a:close/>
                </a:path>
              </a:pathLst>
            </a:custGeom>
            <a:solidFill>
              <a:srgbClr val="83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p:cNvSpPr>
            <p:nvPr/>
          </p:nvSpPr>
          <p:spPr bwMode="auto">
            <a:xfrm>
              <a:off x="7534275" y="1485900"/>
              <a:ext cx="139700" cy="284163"/>
            </a:xfrm>
            <a:custGeom>
              <a:avLst/>
              <a:gdLst>
                <a:gd name="T0" fmla="*/ 88 w 88"/>
                <a:gd name="T1" fmla="*/ 0 h 179"/>
                <a:gd name="T2" fmla="*/ 0 w 88"/>
                <a:gd name="T3" fmla="*/ 0 h 179"/>
                <a:gd name="T4" fmla="*/ 44 w 88"/>
                <a:gd name="T5" fmla="*/ 179 h 179"/>
                <a:gd name="T6" fmla="*/ 88 w 88"/>
                <a:gd name="T7" fmla="*/ 0 h 179"/>
              </a:gdLst>
              <a:ahLst/>
              <a:cxnLst>
                <a:cxn ang="0">
                  <a:pos x="T0" y="T1"/>
                </a:cxn>
                <a:cxn ang="0">
                  <a:pos x="T2" y="T3"/>
                </a:cxn>
                <a:cxn ang="0">
                  <a:pos x="T4" y="T5"/>
                </a:cxn>
                <a:cxn ang="0">
                  <a:pos x="T6" y="T7"/>
                </a:cxn>
              </a:cxnLst>
              <a:rect l="0" t="0" r="r" b="b"/>
              <a:pathLst>
                <a:path w="88" h="179">
                  <a:moveTo>
                    <a:pt x="88" y="0"/>
                  </a:moveTo>
                  <a:lnTo>
                    <a:pt x="0" y="0"/>
                  </a:lnTo>
                  <a:lnTo>
                    <a:pt x="44" y="179"/>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p:cNvSpPr>
            <p:nvPr/>
          </p:nvSpPr>
          <p:spPr bwMode="auto">
            <a:xfrm>
              <a:off x="7573963" y="1485900"/>
              <a:ext cx="60325" cy="284163"/>
            </a:xfrm>
            <a:custGeom>
              <a:avLst/>
              <a:gdLst>
                <a:gd name="T0" fmla="*/ 29 w 38"/>
                <a:gd name="T1" fmla="*/ 19 h 179"/>
                <a:gd name="T2" fmla="*/ 37 w 38"/>
                <a:gd name="T3" fmla="*/ 0 h 179"/>
                <a:gd name="T4" fmla="*/ 0 w 38"/>
                <a:gd name="T5" fmla="*/ 0 h 179"/>
                <a:gd name="T6" fmla="*/ 9 w 38"/>
                <a:gd name="T7" fmla="*/ 19 h 179"/>
                <a:gd name="T8" fmla="*/ 0 w 38"/>
                <a:gd name="T9" fmla="*/ 101 h 179"/>
                <a:gd name="T10" fmla="*/ 19 w 38"/>
                <a:gd name="T11" fmla="*/ 179 h 179"/>
                <a:gd name="T12" fmla="*/ 38 w 38"/>
                <a:gd name="T13" fmla="*/ 101 h 179"/>
                <a:gd name="T14" fmla="*/ 29 w 38"/>
                <a:gd name="T15" fmla="*/ 19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79">
                  <a:moveTo>
                    <a:pt x="29" y="19"/>
                  </a:moveTo>
                  <a:lnTo>
                    <a:pt x="37" y="0"/>
                  </a:lnTo>
                  <a:lnTo>
                    <a:pt x="0" y="0"/>
                  </a:lnTo>
                  <a:lnTo>
                    <a:pt x="9" y="19"/>
                  </a:lnTo>
                  <a:lnTo>
                    <a:pt x="0" y="101"/>
                  </a:lnTo>
                  <a:lnTo>
                    <a:pt x="19" y="179"/>
                  </a:lnTo>
                  <a:lnTo>
                    <a:pt x="38" y="101"/>
                  </a:lnTo>
                  <a:lnTo>
                    <a:pt x="29" y="19"/>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4"/>
            <p:cNvSpPr>
              <a:spLocks noEditPoints="1"/>
            </p:cNvSpPr>
            <p:nvPr/>
          </p:nvSpPr>
          <p:spPr bwMode="auto">
            <a:xfrm>
              <a:off x="7932738" y="1830388"/>
              <a:ext cx="149225" cy="138113"/>
            </a:xfrm>
            <a:custGeom>
              <a:avLst/>
              <a:gdLst>
                <a:gd name="T0" fmla="*/ 72 w 94"/>
                <a:gd name="T1" fmla="*/ 49 h 87"/>
                <a:gd name="T2" fmla="*/ 84 w 94"/>
                <a:gd name="T3" fmla="*/ 61 h 87"/>
                <a:gd name="T4" fmla="*/ 84 w 94"/>
                <a:gd name="T5" fmla="*/ 34 h 87"/>
                <a:gd name="T6" fmla="*/ 72 w 94"/>
                <a:gd name="T7" fmla="*/ 47 h 87"/>
                <a:gd name="T8" fmla="*/ 84 w 94"/>
                <a:gd name="T9" fmla="*/ 34 h 87"/>
                <a:gd name="T10" fmla="*/ 72 w 94"/>
                <a:gd name="T11" fmla="*/ 19 h 87"/>
                <a:gd name="T12" fmla="*/ 84 w 94"/>
                <a:gd name="T13" fmla="*/ 32 h 87"/>
                <a:gd name="T14" fmla="*/ 69 w 94"/>
                <a:gd name="T15" fmla="*/ 64 h 87"/>
                <a:gd name="T16" fmla="*/ 56 w 94"/>
                <a:gd name="T17" fmla="*/ 76 h 87"/>
                <a:gd name="T18" fmla="*/ 69 w 94"/>
                <a:gd name="T19" fmla="*/ 64 h 87"/>
                <a:gd name="T20" fmla="*/ 56 w 94"/>
                <a:gd name="T21" fmla="*/ 49 h 87"/>
                <a:gd name="T22" fmla="*/ 69 w 94"/>
                <a:gd name="T23" fmla="*/ 61 h 87"/>
                <a:gd name="T24" fmla="*/ 69 w 94"/>
                <a:gd name="T25" fmla="*/ 34 h 87"/>
                <a:gd name="T26" fmla="*/ 56 w 94"/>
                <a:gd name="T27" fmla="*/ 47 h 87"/>
                <a:gd name="T28" fmla="*/ 69 w 94"/>
                <a:gd name="T29" fmla="*/ 34 h 87"/>
                <a:gd name="T30" fmla="*/ 56 w 94"/>
                <a:gd name="T31" fmla="*/ 19 h 87"/>
                <a:gd name="T32" fmla="*/ 69 w 94"/>
                <a:gd name="T33" fmla="*/ 32 h 87"/>
                <a:gd name="T34" fmla="*/ 53 w 94"/>
                <a:gd name="T35" fmla="*/ 64 h 87"/>
                <a:gd name="T36" fmla="*/ 41 w 94"/>
                <a:gd name="T37" fmla="*/ 76 h 87"/>
                <a:gd name="T38" fmla="*/ 53 w 94"/>
                <a:gd name="T39" fmla="*/ 64 h 87"/>
                <a:gd name="T40" fmla="*/ 41 w 94"/>
                <a:gd name="T41" fmla="*/ 49 h 87"/>
                <a:gd name="T42" fmla="*/ 53 w 94"/>
                <a:gd name="T43" fmla="*/ 61 h 87"/>
                <a:gd name="T44" fmla="*/ 53 w 94"/>
                <a:gd name="T45" fmla="*/ 34 h 87"/>
                <a:gd name="T46" fmla="*/ 41 w 94"/>
                <a:gd name="T47" fmla="*/ 47 h 87"/>
                <a:gd name="T48" fmla="*/ 53 w 94"/>
                <a:gd name="T49" fmla="*/ 34 h 87"/>
                <a:gd name="T50" fmla="*/ 41 w 94"/>
                <a:gd name="T51" fmla="*/ 19 h 87"/>
                <a:gd name="T52" fmla="*/ 53 w 94"/>
                <a:gd name="T53" fmla="*/ 32 h 87"/>
                <a:gd name="T54" fmla="*/ 37 w 94"/>
                <a:gd name="T55" fmla="*/ 64 h 87"/>
                <a:gd name="T56" fmla="*/ 25 w 94"/>
                <a:gd name="T57" fmla="*/ 76 h 87"/>
                <a:gd name="T58" fmla="*/ 37 w 94"/>
                <a:gd name="T59" fmla="*/ 64 h 87"/>
                <a:gd name="T60" fmla="*/ 25 w 94"/>
                <a:gd name="T61" fmla="*/ 49 h 87"/>
                <a:gd name="T62" fmla="*/ 37 w 94"/>
                <a:gd name="T63" fmla="*/ 61 h 87"/>
                <a:gd name="T64" fmla="*/ 37 w 94"/>
                <a:gd name="T65" fmla="*/ 34 h 87"/>
                <a:gd name="T66" fmla="*/ 25 w 94"/>
                <a:gd name="T67" fmla="*/ 47 h 87"/>
                <a:gd name="T68" fmla="*/ 37 w 94"/>
                <a:gd name="T69" fmla="*/ 34 h 87"/>
                <a:gd name="T70" fmla="*/ 25 w 94"/>
                <a:gd name="T71" fmla="*/ 19 h 87"/>
                <a:gd name="T72" fmla="*/ 37 w 94"/>
                <a:gd name="T73" fmla="*/ 32 h 87"/>
                <a:gd name="T74" fmla="*/ 22 w 94"/>
                <a:gd name="T75" fmla="*/ 64 h 87"/>
                <a:gd name="T76" fmla="*/ 9 w 94"/>
                <a:gd name="T77" fmla="*/ 76 h 87"/>
                <a:gd name="T78" fmla="*/ 22 w 94"/>
                <a:gd name="T79" fmla="*/ 64 h 87"/>
                <a:gd name="T80" fmla="*/ 9 w 94"/>
                <a:gd name="T81" fmla="*/ 49 h 87"/>
                <a:gd name="T82" fmla="*/ 22 w 94"/>
                <a:gd name="T83" fmla="*/ 61 h 87"/>
                <a:gd name="T84" fmla="*/ 22 w 94"/>
                <a:gd name="T85" fmla="*/ 34 h 87"/>
                <a:gd name="T86" fmla="*/ 9 w 94"/>
                <a:gd name="T87" fmla="*/ 47 h 87"/>
                <a:gd name="T88" fmla="*/ 22 w 94"/>
                <a:gd name="T89" fmla="*/ 34 h 87"/>
                <a:gd name="T90" fmla="*/ 7 w 94"/>
                <a:gd name="T91" fmla="*/ 78 h 87"/>
                <a:gd name="T92" fmla="*/ 86 w 94"/>
                <a:gd name="T93" fmla="*/ 18 h 87"/>
                <a:gd name="T94" fmla="*/ 94 w 94"/>
                <a:gd name="T95" fmla="*/ 0 h 87"/>
                <a:gd name="T96" fmla="*/ 0 w 94"/>
                <a:gd name="T97" fmla="*/ 87 h 87"/>
                <a:gd name="T98" fmla="*/ 94 w 94"/>
                <a:gd name="T9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 h="87">
                  <a:moveTo>
                    <a:pt x="84" y="49"/>
                  </a:moveTo>
                  <a:lnTo>
                    <a:pt x="72" y="49"/>
                  </a:lnTo>
                  <a:lnTo>
                    <a:pt x="72" y="61"/>
                  </a:lnTo>
                  <a:lnTo>
                    <a:pt x="84" y="61"/>
                  </a:lnTo>
                  <a:lnTo>
                    <a:pt x="84" y="49"/>
                  </a:lnTo>
                  <a:close/>
                  <a:moveTo>
                    <a:pt x="84" y="34"/>
                  </a:moveTo>
                  <a:lnTo>
                    <a:pt x="72" y="34"/>
                  </a:lnTo>
                  <a:lnTo>
                    <a:pt x="72" y="47"/>
                  </a:lnTo>
                  <a:lnTo>
                    <a:pt x="84" y="47"/>
                  </a:lnTo>
                  <a:lnTo>
                    <a:pt x="84" y="34"/>
                  </a:lnTo>
                  <a:close/>
                  <a:moveTo>
                    <a:pt x="84" y="19"/>
                  </a:moveTo>
                  <a:lnTo>
                    <a:pt x="72" y="19"/>
                  </a:lnTo>
                  <a:lnTo>
                    <a:pt x="72" y="32"/>
                  </a:lnTo>
                  <a:lnTo>
                    <a:pt x="84" y="32"/>
                  </a:lnTo>
                  <a:lnTo>
                    <a:pt x="84" y="19"/>
                  </a:lnTo>
                  <a:close/>
                  <a:moveTo>
                    <a:pt x="69" y="64"/>
                  </a:moveTo>
                  <a:lnTo>
                    <a:pt x="56" y="64"/>
                  </a:lnTo>
                  <a:lnTo>
                    <a:pt x="56" y="76"/>
                  </a:lnTo>
                  <a:lnTo>
                    <a:pt x="69" y="76"/>
                  </a:lnTo>
                  <a:lnTo>
                    <a:pt x="69" y="64"/>
                  </a:lnTo>
                  <a:close/>
                  <a:moveTo>
                    <a:pt x="69" y="49"/>
                  </a:moveTo>
                  <a:lnTo>
                    <a:pt x="56" y="49"/>
                  </a:lnTo>
                  <a:lnTo>
                    <a:pt x="56" y="61"/>
                  </a:lnTo>
                  <a:lnTo>
                    <a:pt x="69" y="61"/>
                  </a:lnTo>
                  <a:lnTo>
                    <a:pt x="69" y="49"/>
                  </a:lnTo>
                  <a:close/>
                  <a:moveTo>
                    <a:pt x="69" y="34"/>
                  </a:moveTo>
                  <a:lnTo>
                    <a:pt x="56" y="34"/>
                  </a:lnTo>
                  <a:lnTo>
                    <a:pt x="56" y="47"/>
                  </a:lnTo>
                  <a:lnTo>
                    <a:pt x="69" y="47"/>
                  </a:lnTo>
                  <a:lnTo>
                    <a:pt x="69" y="34"/>
                  </a:lnTo>
                  <a:close/>
                  <a:moveTo>
                    <a:pt x="69" y="19"/>
                  </a:moveTo>
                  <a:lnTo>
                    <a:pt x="56" y="19"/>
                  </a:lnTo>
                  <a:lnTo>
                    <a:pt x="56" y="32"/>
                  </a:lnTo>
                  <a:lnTo>
                    <a:pt x="69" y="32"/>
                  </a:lnTo>
                  <a:lnTo>
                    <a:pt x="69" y="19"/>
                  </a:lnTo>
                  <a:close/>
                  <a:moveTo>
                    <a:pt x="53" y="64"/>
                  </a:moveTo>
                  <a:lnTo>
                    <a:pt x="41" y="64"/>
                  </a:lnTo>
                  <a:lnTo>
                    <a:pt x="41" y="76"/>
                  </a:lnTo>
                  <a:lnTo>
                    <a:pt x="53" y="76"/>
                  </a:lnTo>
                  <a:lnTo>
                    <a:pt x="53" y="64"/>
                  </a:lnTo>
                  <a:close/>
                  <a:moveTo>
                    <a:pt x="53" y="49"/>
                  </a:moveTo>
                  <a:lnTo>
                    <a:pt x="41" y="49"/>
                  </a:lnTo>
                  <a:lnTo>
                    <a:pt x="41" y="61"/>
                  </a:lnTo>
                  <a:lnTo>
                    <a:pt x="53" y="61"/>
                  </a:lnTo>
                  <a:lnTo>
                    <a:pt x="53" y="49"/>
                  </a:lnTo>
                  <a:close/>
                  <a:moveTo>
                    <a:pt x="53" y="34"/>
                  </a:moveTo>
                  <a:lnTo>
                    <a:pt x="41" y="34"/>
                  </a:lnTo>
                  <a:lnTo>
                    <a:pt x="41" y="47"/>
                  </a:lnTo>
                  <a:lnTo>
                    <a:pt x="53" y="47"/>
                  </a:lnTo>
                  <a:lnTo>
                    <a:pt x="53" y="34"/>
                  </a:lnTo>
                  <a:close/>
                  <a:moveTo>
                    <a:pt x="53" y="19"/>
                  </a:moveTo>
                  <a:lnTo>
                    <a:pt x="41" y="19"/>
                  </a:lnTo>
                  <a:lnTo>
                    <a:pt x="41" y="32"/>
                  </a:lnTo>
                  <a:lnTo>
                    <a:pt x="53" y="32"/>
                  </a:lnTo>
                  <a:lnTo>
                    <a:pt x="53" y="19"/>
                  </a:lnTo>
                  <a:close/>
                  <a:moveTo>
                    <a:pt x="37" y="64"/>
                  </a:moveTo>
                  <a:lnTo>
                    <a:pt x="25" y="64"/>
                  </a:lnTo>
                  <a:lnTo>
                    <a:pt x="25" y="76"/>
                  </a:lnTo>
                  <a:lnTo>
                    <a:pt x="37" y="76"/>
                  </a:lnTo>
                  <a:lnTo>
                    <a:pt x="37" y="64"/>
                  </a:lnTo>
                  <a:close/>
                  <a:moveTo>
                    <a:pt x="37" y="49"/>
                  </a:moveTo>
                  <a:lnTo>
                    <a:pt x="25" y="49"/>
                  </a:lnTo>
                  <a:lnTo>
                    <a:pt x="25" y="61"/>
                  </a:lnTo>
                  <a:lnTo>
                    <a:pt x="37" y="61"/>
                  </a:lnTo>
                  <a:lnTo>
                    <a:pt x="37" y="49"/>
                  </a:lnTo>
                  <a:close/>
                  <a:moveTo>
                    <a:pt x="37" y="34"/>
                  </a:moveTo>
                  <a:lnTo>
                    <a:pt x="25" y="34"/>
                  </a:lnTo>
                  <a:lnTo>
                    <a:pt x="25" y="47"/>
                  </a:lnTo>
                  <a:lnTo>
                    <a:pt x="37" y="47"/>
                  </a:lnTo>
                  <a:lnTo>
                    <a:pt x="37" y="34"/>
                  </a:lnTo>
                  <a:close/>
                  <a:moveTo>
                    <a:pt x="37" y="19"/>
                  </a:moveTo>
                  <a:lnTo>
                    <a:pt x="25" y="19"/>
                  </a:lnTo>
                  <a:lnTo>
                    <a:pt x="25" y="32"/>
                  </a:lnTo>
                  <a:lnTo>
                    <a:pt x="37" y="32"/>
                  </a:lnTo>
                  <a:lnTo>
                    <a:pt x="37" y="19"/>
                  </a:lnTo>
                  <a:close/>
                  <a:moveTo>
                    <a:pt x="22" y="64"/>
                  </a:moveTo>
                  <a:lnTo>
                    <a:pt x="9" y="64"/>
                  </a:lnTo>
                  <a:lnTo>
                    <a:pt x="9" y="76"/>
                  </a:lnTo>
                  <a:lnTo>
                    <a:pt x="22" y="76"/>
                  </a:lnTo>
                  <a:lnTo>
                    <a:pt x="22" y="64"/>
                  </a:lnTo>
                  <a:close/>
                  <a:moveTo>
                    <a:pt x="22" y="49"/>
                  </a:moveTo>
                  <a:lnTo>
                    <a:pt x="9" y="49"/>
                  </a:lnTo>
                  <a:lnTo>
                    <a:pt x="9" y="61"/>
                  </a:lnTo>
                  <a:lnTo>
                    <a:pt x="22" y="61"/>
                  </a:lnTo>
                  <a:lnTo>
                    <a:pt x="22" y="49"/>
                  </a:lnTo>
                  <a:close/>
                  <a:moveTo>
                    <a:pt x="22" y="34"/>
                  </a:moveTo>
                  <a:lnTo>
                    <a:pt x="9" y="34"/>
                  </a:lnTo>
                  <a:lnTo>
                    <a:pt x="9" y="47"/>
                  </a:lnTo>
                  <a:lnTo>
                    <a:pt x="22" y="47"/>
                  </a:lnTo>
                  <a:lnTo>
                    <a:pt x="22" y="34"/>
                  </a:lnTo>
                  <a:close/>
                  <a:moveTo>
                    <a:pt x="86" y="78"/>
                  </a:moveTo>
                  <a:lnTo>
                    <a:pt x="7" y="78"/>
                  </a:lnTo>
                  <a:lnTo>
                    <a:pt x="7" y="18"/>
                  </a:lnTo>
                  <a:lnTo>
                    <a:pt x="86" y="18"/>
                  </a:lnTo>
                  <a:lnTo>
                    <a:pt x="86" y="78"/>
                  </a:lnTo>
                  <a:close/>
                  <a:moveTo>
                    <a:pt x="94" y="0"/>
                  </a:moveTo>
                  <a:lnTo>
                    <a:pt x="0" y="0"/>
                  </a:lnTo>
                  <a:lnTo>
                    <a:pt x="0" y="87"/>
                  </a:lnTo>
                  <a:lnTo>
                    <a:pt x="94" y="87"/>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noEditPoints="1"/>
            </p:cNvSpPr>
            <p:nvPr/>
          </p:nvSpPr>
          <p:spPr bwMode="auto">
            <a:xfrm>
              <a:off x="7521575" y="801688"/>
              <a:ext cx="165100" cy="138113"/>
            </a:xfrm>
            <a:custGeom>
              <a:avLst/>
              <a:gdLst>
                <a:gd name="T0" fmla="*/ 156 w 221"/>
                <a:gd name="T1" fmla="*/ 101 h 185"/>
                <a:gd name="T2" fmla="*/ 188 w 221"/>
                <a:gd name="T3" fmla="*/ 134 h 185"/>
                <a:gd name="T4" fmla="*/ 123 w 221"/>
                <a:gd name="T5" fmla="*/ 147 h 185"/>
                <a:gd name="T6" fmla="*/ 78 w 221"/>
                <a:gd name="T7" fmla="*/ 161 h 185"/>
                <a:gd name="T8" fmla="*/ 123 w 221"/>
                <a:gd name="T9" fmla="*/ 147 h 185"/>
                <a:gd name="T10" fmla="*/ 78 w 221"/>
                <a:gd name="T11" fmla="*/ 92 h 185"/>
                <a:gd name="T12" fmla="*/ 123 w 221"/>
                <a:gd name="T13" fmla="*/ 138 h 185"/>
                <a:gd name="T14" fmla="*/ 27 w 221"/>
                <a:gd name="T15" fmla="*/ 143 h 185"/>
                <a:gd name="T16" fmla="*/ 0 w 221"/>
                <a:gd name="T17" fmla="*/ 185 h 185"/>
                <a:gd name="T18" fmla="*/ 27 w 221"/>
                <a:gd name="T19" fmla="*/ 143 h 185"/>
                <a:gd name="T20" fmla="*/ 65 w 221"/>
                <a:gd name="T21" fmla="*/ 57 h 185"/>
                <a:gd name="T22" fmla="*/ 0 w 221"/>
                <a:gd name="T23" fmla="*/ 24 h 185"/>
                <a:gd name="T24" fmla="*/ 0 w 221"/>
                <a:gd name="T25" fmla="*/ 161 h 185"/>
                <a:gd name="T26" fmla="*/ 65 w 221"/>
                <a:gd name="T27" fmla="*/ 76 h 185"/>
                <a:gd name="T28" fmla="*/ 0 w 221"/>
                <a:gd name="T29" fmla="*/ 161 h 185"/>
                <a:gd name="T30" fmla="*/ 65 w 221"/>
                <a:gd name="T31" fmla="*/ 161 h 185"/>
                <a:gd name="T32" fmla="*/ 32 w 221"/>
                <a:gd name="T33" fmla="*/ 136 h 185"/>
                <a:gd name="T34" fmla="*/ 44 w 221"/>
                <a:gd name="T35" fmla="*/ 169 h 185"/>
                <a:gd name="T36" fmla="*/ 143 w 221"/>
                <a:gd name="T37" fmla="*/ 24 h 185"/>
                <a:gd name="T38" fmla="*/ 78 w 221"/>
                <a:gd name="T39" fmla="*/ 55 h 185"/>
                <a:gd name="T40" fmla="*/ 143 w 221"/>
                <a:gd name="T41" fmla="*/ 67 h 185"/>
                <a:gd name="T42" fmla="*/ 143 w 221"/>
                <a:gd name="T43" fmla="*/ 94 h 185"/>
                <a:gd name="T44" fmla="*/ 108 w 221"/>
                <a:gd name="T45" fmla="*/ 79 h 185"/>
                <a:gd name="T46" fmla="*/ 78 w 221"/>
                <a:gd name="T47" fmla="*/ 83 h 185"/>
                <a:gd name="T48" fmla="*/ 143 w 221"/>
                <a:gd name="T49" fmla="*/ 145 h 185"/>
                <a:gd name="T50" fmla="*/ 131 w 221"/>
                <a:gd name="T51" fmla="*/ 101 h 185"/>
                <a:gd name="T52" fmla="*/ 131 w 221"/>
                <a:gd name="T53" fmla="*/ 181 h 185"/>
                <a:gd name="T54" fmla="*/ 143 w 221"/>
                <a:gd name="T55" fmla="*/ 154 h 185"/>
                <a:gd name="T56" fmla="*/ 131 w 221"/>
                <a:gd name="T57" fmla="*/ 181 h 185"/>
                <a:gd name="T58" fmla="*/ 221 w 221"/>
                <a:gd name="T59" fmla="*/ 0 h 185"/>
                <a:gd name="T60" fmla="*/ 156 w 221"/>
                <a:gd name="T61" fmla="*/ 61 h 185"/>
                <a:gd name="T62" fmla="*/ 156 w 221"/>
                <a:gd name="T63" fmla="*/ 92 h 185"/>
                <a:gd name="T64" fmla="*/ 221 w 221"/>
                <a:gd name="T65" fmla="*/ 32 h 185"/>
                <a:gd name="T66" fmla="*/ 156 w 221"/>
                <a:gd name="T67" fmla="*/ 82 h 185"/>
                <a:gd name="T68" fmla="*/ 197 w 221"/>
                <a:gd name="T69" fmla="*/ 131 h 185"/>
                <a:gd name="T70" fmla="*/ 221 w 221"/>
                <a:gd name="T71" fmla="*/ 61 h 185"/>
                <a:gd name="T72" fmla="*/ 197 w 221"/>
                <a:gd name="T73" fmla="*/ 131 h 185"/>
                <a:gd name="T74" fmla="*/ 221 w 221"/>
                <a:gd name="T75" fmla="*/ 131 h 185"/>
                <a:gd name="T76" fmla="*/ 197 w 221"/>
                <a:gd name="T77" fmla="*/ 170 h 185"/>
                <a:gd name="T78" fmla="*/ 188 w 221"/>
                <a:gd name="T79" fmla="*/ 143 h 185"/>
                <a:gd name="T80" fmla="*/ 156 w 221"/>
                <a:gd name="T8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1" h="185">
                  <a:moveTo>
                    <a:pt x="188" y="83"/>
                  </a:moveTo>
                  <a:cubicBezTo>
                    <a:pt x="176" y="91"/>
                    <a:pt x="164" y="98"/>
                    <a:pt x="156" y="101"/>
                  </a:cubicBezTo>
                  <a:cubicBezTo>
                    <a:pt x="156" y="146"/>
                    <a:pt x="156" y="146"/>
                    <a:pt x="156" y="146"/>
                  </a:cubicBezTo>
                  <a:cubicBezTo>
                    <a:pt x="188" y="134"/>
                    <a:pt x="188" y="134"/>
                    <a:pt x="188" y="134"/>
                  </a:cubicBezTo>
                  <a:lnTo>
                    <a:pt x="188" y="83"/>
                  </a:lnTo>
                  <a:close/>
                  <a:moveTo>
                    <a:pt x="123" y="147"/>
                  </a:moveTo>
                  <a:cubicBezTo>
                    <a:pt x="78" y="130"/>
                    <a:pt x="78" y="130"/>
                    <a:pt x="78" y="130"/>
                  </a:cubicBezTo>
                  <a:cubicBezTo>
                    <a:pt x="78" y="161"/>
                    <a:pt x="78" y="161"/>
                    <a:pt x="78" y="161"/>
                  </a:cubicBezTo>
                  <a:cubicBezTo>
                    <a:pt x="123" y="178"/>
                    <a:pt x="123" y="178"/>
                    <a:pt x="123" y="178"/>
                  </a:cubicBezTo>
                  <a:lnTo>
                    <a:pt x="123" y="147"/>
                  </a:lnTo>
                  <a:close/>
                  <a:moveTo>
                    <a:pt x="123" y="99"/>
                  </a:moveTo>
                  <a:cubicBezTo>
                    <a:pt x="108" y="97"/>
                    <a:pt x="89" y="94"/>
                    <a:pt x="78" y="92"/>
                  </a:cubicBezTo>
                  <a:cubicBezTo>
                    <a:pt x="78" y="121"/>
                    <a:pt x="78" y="121"/>
                    <a:pt x="78" y="121"/>
                  </a:cubicBezTo>
                  <a:cubicBezTo>
                    <a:pt x="123" y="138"/>
                    <a:pt x="123" y="138"/>
                    <a:pt x="123" y="138"/>
                  </a:cubicBezTo>
                  <a:lnTo>
                    <a:pt x="123" y="99"/>
                  </a:lnTo>
                  <a:close/>
                  <a:moveTo>
                    <a:pt x="27" y="143"/>
                  </a:moveTo>
                  <a:cubicBezTo>
                    <a:pt x="0" y="175"/>
                    <a:pt x="0" y="175"/>
                    <a:pt x="0" y="175"/>
                  </a:cubicBezTo>
                  <a:cubicBezTo>
                    <a:pt x="0" y="185"/>
                    <a:pt x="0" y="185"/>
                    <a:pt x="0" y="185"/>
                  </a:cubicBezTo>
                  <a:cubicBezTo>
                    <a:pt x="44" y="169"/>
                    <a:pt x="44" y="169"/>
                    <a:pt x="44" y="169"/>
                  </a:cubicBezTo>
                  <a:lnTo>
                    <a:pt x="27" y="143"/>
                  </a:lnTo>
                  <a:close/>
                  <a:moveTo>
                    <a:pt x="0" y="105"/>
                  </a:moveTo>
                  <a:cubicBezTo>
                    <a:pt x="18" y="87"/>
                    <a:pt x="44" y="63"/>
                    <a:pt x="65" y="57"/>
                  </a:cubicBezTo>
                  <a:cubicBezTo>
                    <a:pt x="65" y="0"/>
                    <a:pt x="65" y="0"/>
                    <a:pt x="65" y="0"/>
                  </a:cubicBezTo>
                  <a:cubicBezTo>
                    <a:pt x="0" y="24"/>
                    <a:pt x="0" y="24"/>
                    <a:pt x="0" y="24"/>
                  </a:cubicBezTo>
                  <a:lnTo>
                    <a:pt x="0" y="105"/>
                  </a:lnTo>
                  <a:close/>
                  <a:moveTo>
                    <a:pt x="0" y="161"/>
                  </a:moveTo>
                  <a:cubicBezTo>
                    <a:pt x="65" y="85"/>
                    <a:pt x="65" y="85"/>
                    <a:pt x="65" y="85"/>
                  </a:cubicBezTo>
                  <a:cubicBezTo>
                    <a:pt x="65" y="76"/>
                    <a:pt x="65" y="76"/>
                    <a:pt x="65" y="76"/>
                  </a:cubicBezTo>
                  <a:cubicBezTo>
                    <a:pt x="47" y="84"/>
                    <a:pt x="19" y="109"/>
                    <a:pt x="0" y="130"/>
                  </a:cubicBezTo>
                  <a:lnTo>
                    <a:pt x="0" y="161"/>
                  </a:lnTo>
                  <a:close/>
                  <a:moveTo>
                    <a:pt x="44" y="169"/>
                  </a:moveTo>
                  <a:cubicBezTo>
                    <a:pt x="65" y="161"/>
                    <a:pt x="65" y="161"/>
                    <a:pt x="65" y="161"/>
                  </a:cubicBezTo>
                  <a:cubicBezTo>
                    <a:pt x="65" y="98"/>
                    <a:pt x="65" y="98"/>
                    <a:pt x="65" y="98"/>
                  </a:cubicBezTo>
                  <a:cubicBezTo>
                    <a:pt x="32" y="136"/>
                    <a:pt x="32" y="136"/>
                    <a:pt x="32" y="136"/>
                  </a:cubicBezTo>
                  <a:cubicBezTo>
                    <a:pt x="52" y="166"/>
                    <a:pt x="52" y="166"/>
                    <a:pt x="52" y="166"/>
                  </a:cubicBezTo>
                  <a:lnTo>
                    <a:pt x="44" y="169"/>
                  </a:lnTo>
                  <a:close/>
                  <a:moveTo>
                    <a:pt x="143" y="67"/>
                  </a:moveTo>
                  <a:cubicBezTo>
                    <a:pt x="143" y="24"/>
                    <a:pt x="143" y="24"/>
                    <a:pt x="143" y="24"/>
                  </a:cubicBezTo>
                  <a:cubicBezTo>
                    <a:pt x="78" y="0"/>
                    <a:pt x="78" y="0"/>
                    <a:pt x="78" y="0"/>
                  </a:cubicBezTo>
                  <a:cubicBezTo>
                    <a:pt x="78" y="55"/>
                    <a:pt x="78" y="55"/>
                    <a:pt x="78" y="55"/>
                  </a:cubicBezTo>
                  <a:cubicBezTo>
                    <a:pt x="89" y="56"/>
                    <a:pt x="101" y="59"/>
                    <a:pt x="113" y="62"/>
                  </a:cubicBezTo>
                  <a:cubicBezTo>
                    <a:pt x="124" y="65"/>
                    <a:pt x="135" y="68"/>
                    <a:pt x="143" y="67"/>
                  </a:cubicBezTo>
                  <a:moveTo>
                    <a:pt x="78" y="83"/>
                  </a:moveTo>
                  <a:cubicBezTo>
                    <a:pt x="93" y="85"/>
                    <a:pt x="129" y="91"/>
                    <a:pt x="143" y="94"/>
                  </a:cubicBezTo>
                  <a:cubicBezTo>
                    <a:pt x="143" y="85"/>
                    <a:pt x="143" y="85"/>
                    <a:pt x="143" y="85"/>
                  </a:cubicBezTo>
                  <a:cubicBezTo>
                    <a:pt x="133" y="86"/>
                    <a:pt x="121" y="82"/>
                    <a:pt x="108" y="79"/>
                  </a:cubicBezTo>
                  <a:cubicBezTo>
                    <a:pt x="98" y="76"/>
                    <a:pt x="87" y="74"/>
                    <a:pt x="78" y="73"/>
                  </a:cubicBezTo>
                  <a:lnTo>
                    <a:pt x="78" y="83"/>
                  </a:lnTo>
                  <a:close/>
                  <a:moveTo>
                    <a:pt x="131" y="141"/>
                  </a:moveTo>
                  <a:cubicBezTo>
                    <a:pt x="143" y="145"/>
                    <a:pt x="143" y="145"/>
                    <a:pt x="143" y="145"/>
                  </a:cubicBezTo>
                  <a:cubicBezTo>
                    <a:pt x="143" y="102"/>
                    <a:pt x="143" y="102"/>
                    <a:pt x="143" y="102"/>
                  </a:cubicBezTo>
                  <a:cubicBezTo>
                    <a:pt x="140" y="102"/>
                    <a:pt x="136" y="101"/>
                    <a:pt x="131" y="101"/>
                  </a:cubicBezTo>
                  <a:lnTo>
                    <a:pt x="131" y="141"/>
                  </a:lnTo>
                  <a:close/>
                  <a:moveTo>
                    <a:pt x="131" y="181"/>
                  </a:moveTo>
                  <a:cubicBezTo>
                    <a:pt x="143" y="185"/>
                    <a:pt x="143" y="185"/>
                    <a:pt x="143" y="185"/>
                  </a:cubicBezTo>
                  <a:cubicBezTo>
                    <a:pt x="143" y="154"/>
                    <a:pt x="143" y="154"/>
                    <a:pt x="143" y="154"/>
                  </a:cubicBezTo>
                  <a:cubicBezTo>
                    <a:pt x="131" y="150"/>
                    <a:pt x="131" y="150"/>
                    <a:pt x="131" y="150"/>
                  </a:cubicBezTo>
                  <a:lnTo>
                    <a:pt x="131" y="181"/>
                  </a:lnTo>
                  <a:close/>
                  <a:moveTo>
                    <a:pt x="221" y="4"/>
                  </a:moveTo>
                  <a:cubicBezTo>
                    <a:pt x="221" y="0"/>
                    <a:pt x="221" y="0"/>
                    <a:pt x="221" y="0"/>
                  </a:cubicBezTo>
                  <a:cubicBezTo>
                    <a:pt x="156" y="24"/>
                    <a:pt x="156" y="24"/>
                    <a:pt x="156" y="24"/>
                  </a:cubicBezTo>
                  <a:cubicBezTo>
                    <a:pt x="156" y="61"/>
                    <a:pt x="156" y="61"/>
                    <a:pt x="156" y="61"/>
                  </a:cubicBezTo>
                  <a:cubicBezTo>
                    <a:pt x="176" y="49"/>
                    <a:pt x="209" y="23"/>
                    <a:pt x="221" y="4"/>
                  </a:cubicBezTo>
                  <a:moveTo>
                    <a:pt x="156" y="92"/>
                  </a:moveTo>
                  <a:cubicBezTo>
                    <a:pt x="168" y="86"/>
                    <a:pt x="189" y="73"/>
                    <a:pt x="221" y="50"/>
                  </a:cubicBezTo>
                  <a:cubicBezTo>
                    <a:pt x="221" y="32"/>
                    <a:pt x="221" y="32"/>
                    <a:pt x="221" y="32"/>
                  </a:cubicBezTo>
                  <a:cubicBezTo>
                    <a:pt x="199" y="56"/>
                    <a:pt x="165" y="77"/>
                    <a:pt x="157" y="81"/>
                  </a:cubicBezTo>
                  <a:cubicBezTo>
                    <a:pt x="157" y="81"/>
                    <a:pt x="156" y="82"/>
                    <a:pt x="156" y="82"/>
                  </a:cubicBezTo>
                  <a:lnTo>
                    <a:pt x="156" y="92"/>
                  </a:lnTo>
                  <a:close/>
                  <a:moveTo>
                    <a:pt x="197" y="131"/>
                  </a:moveTo>
                  <a:cubicBezTo>
                    <a:pt x="221" y="122"/>
                    <a:pt x="221" y="122"/>
                    <a:pt x="221" y="122"/>
                  </a:cubicBezTo>
                  <a:cubicBezTo>
                    <a:pt x="221" y="61"/>
                    <a:pt x="221" y="61"/>
                    <a:pt x="221" y="61"/>
                  </a:cubicBezTo>
                  <a:cubicBezTo>
                    <a:pt x="214" y="66"/>
                    <a:pt x="206" y="72"/>
                    <a:pt x="197" y="78"/>
                  </a:cubicBezTo>
                  <a:lnTo>
                    <a:pt x="197" y="131"/>
                  </a:lnTo>
                  <a:close/>
                  <a:moveTo>
                    <a:pt x="221" y="161"/>
                  </a:moveTo>
                  <a:cubicBezTo>
                    <a:pt x="221" y="131"/>
                    <a:pt x="221" y="131"/>
                    <a:pt x="221" y="131"/>
                  </a:cubicBezTo>
                  <a:cubicBezTo>
                    <a:pt x="197" y="140"/>
                    <a:pt x="197" y="140"/>
                    <a:pt x="197" y="140"/>
                  </a:cubicBezTo>
                  <a:cubicBezTo>
                    <a:pt x="197" y="170"/>
                    <a:pt x="197" y="170"/>
                    <a:pt x="197" y="170"/>
                  </a:cubicBezTo>
                  <a:cubicBezTo>
                    <a:pt x="188" y="173"/>
                    <a:pt x="188" y="173"/>
                    <a:pt x="188" y="173"/>
                  </a:cubicBezTo>
                  <a:cubicBezTo>
                    <a:pt x="188" y="143"/>
                    <a:pt x="188" y="143"/>
                    <a:pt x="188" y="143"/>
                  </a:cubicBezTo>
                  <a:cubicBezTo>
                    <a:pt x="156" y="155"/>
                    <a:pt x="156" y="155"/>
                    <a:pt x="156" y="155"/>
                  </a:cubicBezTo>
                  <a:cubicBezTo>
                    <a:pt x="156" y="185"/>
                    <a:pt x="156" y="185"/>
                    <a:pt x="156" y="185"/>
                  </a:cubicBezTo>
                  <a:lnTo>
                    <a:pt x="221"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noEditPoints="1"/>
            </p:cNvSpPr>
            <p:nvPr/>
          </p:nvSpPr>
          <p:spPr bwMode="auto">
            <a:xfrm>
              <a:off x="6875463" y="1368425"/>
              <a:ext cx="247650" cy="141288"/>
            </a:xfrm>
            <a:custGeom>
              <a:avLst/>
              <a:gdLst>
                <a:gd name="T0" fmla="*/ 179 w 331"/>
                <a:gd name="T1" fmla="*/ 68 h 190"/>
                <a:gd name="T2" fmla="*/ 166 w 331"/>
                <a:gd name="T3" fmla="*/ 82 h 190"/>
                <a:gd name="T4" fmla="*/ 152 w 331"/>
                <a:gd name="T5" fmla="*/ 68 h 190"/>
                <a:gd name="T6" fmla="*/ 166 w 331"/>
                <a:gd name="T7" fmla="*/ 55 h 190"/>
                <a:gd name="T8" fmla="*/ 179 w 331"/>
                <a:gd name="T9" fmla="*/ 68 h 190"/>
                <a:gd name="T10" fmla="*/ 261 w 331"/>
                <a:gd name="T11" fmla="*/ 18 h 190"/>
                <a:gd name="T12" fmla="*/ 220 w 331"/>
                <a:gd name="T13" fmla="*/ 2 h 190"/>
                <a:gd name="T14" fmla="*/ 193 w 331"/>
                <a:gd name="T15" fmla="*/ 23 h 190"/>
                <a:gd name="T16" fmla="*/ 166 w 331"/>
                <a:gd name="T17" fmla="*/ 25 h 190"/>
                <a:gd name="T18" fmla="*/ 138 w 331"/>
                <a:gd name="T19" fmla="*/ 23 h 190"/>
                <a:gd name="T20" fmla="*/ 111 w 331"/>
                <a:gd name="T21" fmla="*/ 2 h 190"/>
                <a:gd name="T22" fmla="*/ 71 w 331"/>
                <a:gd name="T23" fmla="*/ 18 h 190"/>
                <a:gd name="T24" fmla="*/ 52 w 331"/>
                <a:gd name="T25" fmla="*/ 185 h 190"/>
                <a:gd name="T26" fmla="*/ 96 w 331"/>
                <a:gd name="T27" fmla="*/ 158 h 190"/>
                <a:gd name="T28" fmla="*/ 166 w 331"/>
                <a:gd name="T29" fmla="*/ 135 h 190"/>
                <a:gd name="T30" fmla="*/ 235 w 331"/>
                <a:gd name="T31" fmla="*/ 158 h 190"/>
                <a:gd name="T32" fmla="*/ 279 w 331"/>
                <a:gd name="T33" fmla="*/ 185 h 190"/>
                <a:gd name="T34" fmla="*/ 261 w 331"/>
                <a:gd name="T35" fmla="*/ 1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1" h="190">
                  <a:moveTo>
                    <a:pt x="179" y="68"/>
                  </a:moveTo>
                  <a:cubicBezTo>
                    <a:pt x="179" y="76"/>
                    <a:pt x="173" y="82"/>
                    <a:pt x="166" y="82"/>
                  </a:cubicBezTo>
                  <a:cubicBezTo>
                    <a:pt x="158" y="82"/>
                    <a:pt x="152" y="76"/>
                    <a:pt x="152" y="68"/>
                  </a:cubicBezTo>
                  <a:cubicBezTo>
                    <a:pt x="152" y="61"/>
                    <a:pt x="158" y="55"/>
                    <a:pt x="166" y="55"/>
                  </a:cubicBezTo>
                  <a:cubicBezTo>
                    <a:pt x="173" y="55"/>
                    <a:pt x="179" y="61"/>
                    <a:pt x="179" y="68"/>
                  </a:cubicBezTo>
                  <a:moveTo>
                    <a:pt x="261" y="18"/>
                  </a:moveTo>
                  <a:cubicBezTo>
                    <a:pt x="257" y="10"/>
                    <a:pt x="225" y="0"/>
                    <a:pt x="220" y="2"/>
                  </a:cubicBezTo>
                  <a:cubicBezTo>
                    <a:pt x="218" y="5"/>
                    <a:pt x="199" y="21"/>
                    <a:pt x="193" y="23"/>
                  </a:cubicBezTo>
                  <a:cubicBezTo>
                    <a:pt x="187" y="25"/>
                    <a:pt x="166" y="25"/>
                    <a:pt x="166" y="25"/>
                  </a:cubicBezTo>
                  <a:cubicBezTo>
                    <a:pt x="166" y="25"/>
                    <a:pt x="144" y="25"/>
                    <a:pt x="138" y="23"/>
                  </a:cubicBezTo>
                  <a:cubicBezTo>
                    <a:pt x="132" y="21"/>
                    <a:pt x="113" y="5"/>
                    <a:pt x="111" y="2"/>
                  </a:cubicBezTo>
                  <a:cubicBezTo>
                    <a:pt x="106" y="0"/>
                    <a:pt x="74" y="10"/>
                    <a:pt x="71" y="18"/>
                  </a:cubicBezTo>
                  <a:cubicBezTo>
                    <a:pt x="71" y="18"/>
                    <a:pt x="0" y="167"/>
                    <a:pt x="52" y="185"/>
                  </a:cubicBezTo>
                  <a:cubicBezTo>
                    <a:pt x="74" y="190"/>
                    <a:pt x="83" y="170"/>
                    <a:pt x="96" y="158"/>
                  </a:cubicBezTo>
                  <a:cubicBezTo>
                    <a:pt x="109" y="146"/>
                    <a:pt x="128" y="135"/>
                    <a:pt x="166" y="135"/>
                  </a:cubicBezTo>
                  <a:cubicBezTo>
                    <a:pt x="204" y="135"/>
                    <a:pt x="222" y="146"/>
                    <a:pt x="235" y="158"/>
                  </a:cubicBezTo>
                  <a:cubicBezTo>
                    <a:pt x="248" y="170"/>
                    <a:pt x="257" y="190"/>
                    <a:pt x="279" y="185"/>
                  </a:cubicBezTo>
                  <a:cubicBezTo>
                    <a:pt x="331" y="167"/>
                    <a:pt x="261" y="18"/>
                    <a:pt x="261"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noEditPoints="1"/>
            </p:cNvSpPr>
            <p:nvPr/>
          </p:nvSpPr>
          <p:spPr bwMode="auto">
            <a:xfrm>
              <a:off x="7959725" y="989013"/>
              <a:ext cx="190500" cy="138113"/>
            </a:xfrm>
            <a:custGeom>
              <a:avLst/>
              <a:gdLst>
                <a:gd name="T0" fmla="*/ 117 w 254"/>
                <a:gd name="T1" fmla="*/ 122 h 184"/>
                <a:gd name="T2" fmla="*/ 161 w 254"/>
                <a:gd name="T3" fmla="*/ 78 h 184"/>
                <a:gd name="T4" fmla="*/ 204 w 254"/>
                <a:gd name="T5" fmla="*/ 122 h 184"/>
                <a:gd name="T6" fmla="*/ 161 w 254"/>
                <a:gd name="T7" fmla="*/ 165 h 184"/>
                <a:gd name="T8" fmla="*/ 117 w 254"/>
                <a:gd name="T9" fmla="*/ 122 h 184"/>
                <a:gd name="T10" fmla="*/ 99 w 254"/>
                <a:gd name="T11" fmla="*/ 122 h 184"/>
                <a:gd name="T12" fmla="*/ 161 w 254"/>
                <a:gd name="T13" fmla="*/ 184 h 184"/>
                <a:gd name="T14" fmla="*/ 223 w 254"/>
                <a:gd name="T15" fmla="*/ 122 h 184"/>
                <a:gd name="T16" fmla="*/ 161 w 254"/>
                <a:gd name="T17" fmla="*/ 60 h 184"/>
                <a:gd name="T18" fmla="*/ 99 w 254"/>
                <a:gd name="T19" fmla="*/ 122 h 184"/>
                <a:gd name="T20" fmla="*/ 18 w 254"/>
                <a:gd name="T21" fmla="*/ 10 h 184"/>
                <a:gd name="T22" fmla="*/ 60 w 254"/>
                <a:gd name="T23" fmla="*/ 10 h 184"/>
                <a:gd name="T24" fmla="*/ 55 w 254"/>
                <a:gd name="T25" fmla="*/ 1 h 184"/>
                <a:gd name="T26" fmla="*/ 53 w 254"/>
                <a:gd name="T27" fmla="*/ 0 h 184"/>
                <a:gd name="T28" fmla="*/ 25 w 254"/>
                <a:gd name="T29" fmla="*/ 0 h 184"/>
                <a:gd name="T30" fmla="*/ 23 w 254"/>
                <a:gd name="T31" fmla="*/ 1 h 184"/>
                <a:gd name="T32" fmla="*/ 18 w 254"/>
                <a:gd name="T33" fmla="*/ 10 h 184"/>
                <a:gd name="T34" fmla="*/ 243 w 254"/>
                <a:gd name="T35" fmla="*/ 34 h 184"/>
                <a:gd name="T36" fmla="*/ 235 w 254"/>
                <a:gd name="T37" fmla="*/ 42 h 184"/>
                <a:gd name="T38" fmla="*/ 227 w 254"/>
                <a:gd name="T39" fmla="*/ 34 h 184"/>
                <a:gd name="T40" fmla="*/ 235 w 254"/>
                <a:gd name="T41" fmla="*/ 27 h 184"/>
                <a:gd name="T42" fmla="*/ 243 w 254"/>
                <a:gd name="T43" fmla="*/ 34 h 184"/>
                <a:gd name="T44" fmla="*/ 254 w 254"/>
                <a:gd name="T45" fmla="*/ 181 h 184"/>
                <a:gd name="T46" fmla="*/ 254 w 254"/>
                <a:gd name="T47" fmla="*/ 16 h 184"/>
                <a:gd name="T48" fmla="*/ 0 w 254"/>
                <a:gd name="T49" fmla="*/ 16 h 184"/>
                <a:gd name="T50" fmla="*/ 0 w 254"/>
                <a:gd name="T51" fmla="*/ 181 h 184"/>
                <a:gd name="T52" fmla="*/ 114 w 254"/>
                <a:gd name="T53" fmla="*/ 181 h 184"/>
                <a:gd name="T54" fmla="*/ 86 w 254"/>
                <a:gd name="T55" fmla="*/ 122 h 184"/>
                <a:gd name="T56" fmla="*/ 161 w 254"/>
                <a:gd name="T57" fmla="*/ 46 h 184"/>
                <a:gd name="T58" fmla="*/ 236 w 254"/>
                <a:gd name="T59" fmla="*/ 122 h 184"/>
                <a:gd name="T60" fmla="*/ 207 w 254"/>
                <a:gd name="T61" fmla="*/ 181 h 184"/>
                <a:gd name="T62" fmla="*/ 254 w 254"/>
                <a:gd name="T63" fmla="*/ 18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4" h="184">
                  <a:moveTo>
                    <a:pt x="117" y="122"/>
                  </a:moveTo>
                  <a:cubicBezTo>
                    <a:pt x="117" y="98"/>
                    <a:pt x="137" y="78"/>
                    <a:pt x="161" y="78"/>
                  </a:cubicBezTo>
                  <a:cubicBezTo>
                    <a:pt x="185" y="78"/>
                    <a:pt x="204" y="98"/>
                    <a:pt x="204" y="122"/>
                  </a:cubicBezTo>
                  <a:cubicBezTo>
                    <a:pt x="204" y="146"/>
                    <a:pt x="185" y="165"/>
                    <a:pt x="161" y="165"/>
                  </a:cubicBezTo>
                  <a:cubicBezTo>
                    <a:pt x="137" y="165"/>
                    <a:pt x="117" y="146"/>
                    <a:pt x="117" y="122"/>
                  </a:cubicBezTo>
                  <a:moveTo>
                    <a:pt x="99" y="122"/>
                  </a:moveTo>
                  <a:cubicBezTo>
                    <a:pt x="99" y="156"/>
                    <a:pt x="127" y="184"/>
                    <a:pt x="161" y="184"/>
                  </a:cubicBezTo>
                  <a:cubicBezTo>
                    <a:pt x="195" y="184"/>
                    <a:pt x="223" y="156"/>
                    <a:pt x="223" y="122"/>
                  </a:cubicBezTo>
                  <a:cubicBezTo>
                    <a:pt x="223" y="87"/>
                    <a:pt x="195" y="60"/>
                    <a:pt x="161" y="60"/>
                  </a:cubicBezTo>
                  <a:cubicBezTo>
                    <a:pt x="127" y="60"/>
                    <a:pt x="99" y="87"/>
                    <a:pt x="99" y="122"/>
                  </a:cubicBezTo>
                  <a:moveTo>
                    <a:pt x="18" y="10"/>
                  </a:moveTo>
                  <a:cubicBezTo>
                    <a:pt x="60" y="10"/>
                    <a:pt x="60" y="10"/>
                    <a:pt x="60" y="10"/>
                  </a:cubicBezTo>
                  <a:cubicBezTo>
                    <a:pt x="55" y="1"/>
                    <a:pt x="55" y="1"/>
                    <a:pt x="55" y="1"/>
                  </a:cubicBezTo>
                  <a:cubicBezTo>
                    <a:pt x="55" y="1"/>
                    <a:pt x="54" y="0"/>
                    <a:pt x="53" y="0"/>
                  </a:cubicBezTo>
                  <a:cubicBezTo>
                    <a:pt x="25" y="0"/>
                    <a:pt x="25" y="0"/>
                    <a:pt x="25" y="0"/>
                  </a:cubicBezTo>
                  <a:cubicBezTo>
                    <a:pt x="25" y="0"/>
                    <a:pt x="24" y="0"/>
                    <a:pt x="23" y="1"/>
                  </a:cubicBezTo>
                  <a:lnTo>
                    <a:pt x="18" y="10"/>
                  </a:lnTo>
                  <a:close/>
                  <a:moveTo>
                    <a:pt x="243" y="34"/>
                  </a:moveTo>
                  <a:cubicBezTo>
                    <a:pt x="243" y="39"/>
                    <a:pt x="239" y="42"/>
                    <a:pt x="235" y="42"/>
                  </a:cubicBezTo>
                  <a:cubicBezTo>
                    <a:pt x="230" y="42"/>
                    <a:pt x="227" y="39"/>
                    <a:pt x="227" y="34"/>
                  </a:cubicBezTo>
                  <a:cubicBezTo>
                    <a:pt x="227" y="30"/>
                    <a:pt x="230" y="27"/>
                    <a:pt x="235" y="27"/>
                  </a:cubicBezTo>
                  <a:cubicBezTo>
                    <a:pt x="239" y="27"/>
                    <a:pt x="243" y="30"/>
                    <a:pt x="243" y="34"/>
                  </a:cubicBezTo>
                  <a:moveTo>
                    <a:pt x="254" y="181"/>
                  </a:moveTo>
                  <a:cubicBezTo>
                    <a:pt x="254" y="16"/>
                    <a:pt x="254" y="16"/>
                    <a:pt x="254" y="16"/>
                  </a:cubicBezTo>
                  <a:cubicBezTo>
                    <a:pt x="0" y="16"/>
                    <a:pt x="0" y="16"/>
                    <a:pt x="0" y="16"/>
                  </a:cubicBezTo>
                  <a:cubicBezTo>
                    <a:pt x="0" y="181"/>
                    <a:pt x="0" y="181"/>
                    <a:pt x="0" y="181"/>
                  </a:cubicBezTo>
                  <a:cubicBezTo>
                    <a:pt x="114" y="181"/>
                    <a:pt x="114" y="181"/>
                    <a:pt x="114" y="181"/>
                  </a:cubicBezTo>
                  <a:cubicBezTo>
                    <a:pt x="97" y="167"/>
                    <a:pt x="86" y="146"/>
                    <a:pt x="86" y="122"/>
                  </a:cubicBezTo>
                  <a:cubicBezTo>
                    <a:pt x="86" y="80"/>
                    <a:pt x="119" y="46"/>
                    <a:pt x="161" y="46"/>
                  </a:cubicBezTo>
                  <a:cubicBezTo>
                    <a:pt x="202" y="46"/>
                    <a:pt x="236" y="80"/>
                    <a:pt x="236" y="122"/>
                  </a:cubicBezTo>
                  <a:cubicBezTo>
                    <a:pt x="236" y="146"/>
                    <a:pt x="225" y="167"/>
                    <a:pt x="207" y="181"/>
                  </a:cubicBezTo>
                  <a:lnTo>
                    <a:pt x="254"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noEditPoints="1"/>
            </p:cNvSpPr>
            <p:nvPr/>
          </p:nvSpPr>
          <p:spPr bwMode="auto">
            <a:xfrm>
              <a:off x="8132763" y="1370013"/>
              <a:ext cx="142875" cy="136525"/>
            </a:xfrm>
            <a:custGeom>
              <a:avLst/>
              <a:gdLst>
                <a:gd name="T0" fmla="*/ 76 w 90"/>
                <a:gd name="T1" fmla="*/ 28 h 86"/>
                <a:gd name="T2" fmla="*/ 66 w 90"/>
                <a:gd name="T3" fmla="*/ 38 h 86"/>
                <a:gd name="T4" fmla="*/ 66 w 90"/>
                <a:gd name="T5" fmla="*/ 86 h 86"/>
                <a:gd name="T6" fmla="*/ 76 w 90"/>
                <a:gd name="T7" fmla="*/ 86 h 86"/>
                <a:gd name="T8" fmla="*/ 76 w 90"/>
                <a:gd name="T9" fmla="*/ 28 h 86"/>
                <a:gd name="T10" fmla="*/ 63 w 90"/>
                <a:gd name="T11" fmla="*/ 41 h 86"/>
                <a:gd name="T12" fmla="*/ 53 w 90"/>
                <a:gd name="T13" fmla="*/ 51 h 86"/>
                <a:gd name="T14" fmla="*/ 53 w 90"/>
                <a:gd name="T15" fmla="*/ 86 h 86"/>
                <a:gd name="T16" fmla="*/ 63 w 90"/>
                <a:gd name="T17" fmla="*/ 86 h 86"/>
                <a:gd name="T18" fmla="*/ 63 w 90"/>
                <a:gd name="T19" fmla="*/ 41 h 86"/>
                <a:gd name="T20" fmla="*/ 50 w 90"/>
                <a:gd name="T21" fmla="*/ 52 h 86"/>
                <a:gd name="T22" fmla="*/ 40 w 90"/>
                <a:gd name="T23" fmla="*/ 41 h 86"/>
                <a:gd name="T24" fmla="*/ 40 w 90"/>
                <a:gd name="T25" fmla="*/ 86 h 86"/>
                <a:gd name="T26" fmla="*/ 50 w 90"/>
                <a:gd name="T27" fmla="*/ 86 h 86"/>
                <a:gd name="T28" fmla="*/ 50 w 90"/>
                <a:gd name="T29" fmla="*/ 52 h 86"/>
                <a:gd name="T30" fmla="*/ 34 w 90"/>
                <a:gd name="T31" fmla="*/ 35 h 86"/>
                <a:gd name="T32" fmla="*/ 27 w 90"/>
                <a:gd name="T33" fmla="*/ 42 h 86"/>
                <a:gd name="T34" fmla="*/ 27 w 90"/>
                <a:gd name="T35" fmla="*/ 86 h 86"/>
                <a:gd name="T36" fmla="*/ 37 w 90"/>
                <a:gd name="T37" fmla="*/ 86 h 86"/>
                <a:gd name="T38" fmla="*/ 37 w 90"/>
                <a:gd name="T39" fmla="*/ 38 h 86"/>
                <a:gd name="T40" fmla="*/ 34 w 90"/>
                <a:gd name="T41" fmla="*/ 35 h 86"/>
                <a:gd name="T42" fmla="*/ 24 w 90"/>
                <a:gd name="T43" fmla="*/ 45 h 86"/>
                <a:gd name="T44" fmla="*/ 13 w 90"/>
                <a:gd name="T45" fmla="*/ 54 h 86"/>
                <a:gd name="T46" fmla="*/ 13 w 90"/>
                <a:gd name="T47" fmla="*/ 86 h 86"/>
                <a:gd name="T48" fmla="*/ 24 w 90"/>
                <a:gd name="T49" fmla="*/ 86 h 86"/>
                <a:gd name="T50" fmla="*/ 24 w 90"/>
                <a:gd name="T51" fmla="*/ 45 h 86"/>
                <a:gd name="T52" fmla="*/ 11 w 90"/>
                <a:gd name="T53" fmla="*/ 57 h 86"/>
                <a:gd name="T54" fmla="*/ 0 w 90"/>
                <a:gd name="T55" fmla="*/ 67 h 86"/>
                <a:gd name="T56" fmla="*/ 0 w 90"/>
                <a:gd name="T57" fmla="*/ 86 h 86"/>
                <a:gd name="T58" fmla="*/ 11 w 90"/>
                <a:gd name="T59" fmla="*/ 86 h 86"/>
                <a:gd name="T60" fmla="*/ 11 w 90"/>
                <a:gd name="T61" fmla="*/ 57 h 86"/>
                <a:gd name="T62" fmla="*/ 83 w 90"/>
                <a:gd name="T63" fmla="*/ 15 h 86"/>
                <a:gd name="T64" fmla="*/ 90 w 90"/>
                <a:gd name="T65" fmla="*/ 22 h 86"/>
                <a:gd name="T66" fmla="*/ 90 w 90"/>
                <a:gd name="T67" fmla="*/ 0 h 86"/>
                <a:gd name="T68" fmla="*/ 68 w 90"/>
                <a:gd name="T69" fmla="*/ 0 h 86"/>
                <a:gd name="T70" fmla="*/ 76 w 90"/>
                <a:gd name="T71" fmla="*/ 8 h 86"/>
                <a:gd name="T72" fmla="*/ 75 w 90"/>
                <a:gd name="T73" fmla="*/ 7 h 86"/>
                <a:gd name="T74" fmla="*/ 49 w 90"/>
                <a:gd name="T75" fmla="*/ 31 h 86"/>
                <a:gd name="T76" fmla="*/ 39 w 90"/>
                <a:gd name="T77" fmla="*/ 19 h 86"/>
                <a:gd name="T78" fmla="*/ 38 w 90"/>
                <a:gd name="T79" fmla="*/ 19 h 86"/>
                <a:gd name="T80" fmla="*/ 34 w 90"/>
                <a:gd name="T81" fmla="*/ 14 h 86"/>
                <a:gd name="T82" fmla="*/ 0 w 90"/>
                <a:gd name="T83" fmla="*/ 44 h 86"/>
                <a:gd name="T84" fmla="*/ 0 w 90"/>
                <a:gd name="T85" fmla="*/ 59 h 86"/>
                <a:gd name="T86" fmla="*/ 34 w 90"/>
                <a:gd name="T87" fmla="*/ 28 h 86"/>
                <a:gd name="T88" fmla="*/ 43 w 90"/>
                <a:gd name="T89" fmla="*/ 37 h 86"/>
                <a:gd name="T90" fmla="*/ 43 w 90"/>
                <a:gd name="T91" fmla="*/ 37 h 86"/>
                <a:gd name="T92" fmla="*/ 51 w 90"/>
                <a:gd name="T93" fmla="*/ 45 h 86"/>
                <a:gd name="T94" fmla="*/ 51 w 90"/>
                <a:gd name="T95" fmla="*/ 45 h 86"/>
                <a:gd name="T96" fmla="*/ 51 w 90"/>
                <a:gd name="T97" fmla="*/ 45 h 86"/>
                <a:gd name="T98" fmla="*/ 51 w 90"/>
                <a:gd name="T99" fmla="*/ 45 h 86"/>
                <a:gd name="T100" fmla="*/ 83 w 90"/>
                <a:gd name="T101" fmla="*/ 15 h 86"/>
                <a:gd name="T102" fmla="*/ 90 w 90"/>
                <a:gd name="T103" fmla="*/ 86 h 86"/>
                <a:gd name="T104" fmla="*/ 90 w 90"/>
                <a:gd name="T105" fmla="*/ 30 h 86"/>
                <a:gd name="T106" fmla="*/ 83 w 90"/>
                <a:gd name="T107" fmla="*/ 23 h 86"/>
                <a:gd name="T108" fmla="*/ 79 w 90"/>
                <a:gd name="T109" fmla="*/ 26 h 86"/>
                <a:gd name="T110" fmla="*/ 79 w 90"/>
                <a:gd name="T111" fmla="*/ 86 h 86"/>
                <a:gd name="T112" fmla="*/ 90 w 90"/>
                <a:gd name="T11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86">
                  <a:moveTo>
                    <a:pt x="76" y="28"/>
                  </a:moveTo>
                  <a:lnTo>
                    <a:pt x="66" y="38"/>
                  </a:lnTo>
                  <a:lnTo>
                    <a:pt x="66" y="86"/>
                  </a:lnTo>
                  <a:lnTo>
                    <a:pt x="76" y="86"/>
                  </a:lnTo>
                  <a:lnTo>
                    <a:pt x="76" y="28"/>
                  </a:lnTo>
                  <a:close/>
                  <a:moveTo>
                    <a:pt x="63" y="41"/>
                  </a:moveTo>
                  <a:lnTo>
                    <a:pt x="53" y="51"/>
                  </a:lnTo>
                  <a:lnTo>
                    <a:pt x="53" y="86"/>
                  </a:lnTo>
                  <a:lnTo>
                    <a:pt x="63" y="86"/>
                  </a:lnTo>
                  <a:lnTo>
                    <a:pt x="63" y="41"/>
                  </a:lnTo>
                  <a:close/>
                  <a:moveTo>
                    <a:pt x="50" y="52"/>
                  </a:moveTo>
                  <a:lnTo>
                    <a:pt x="40" y="41"/>
                  </a:lnTo>
                  <a:lnTo>
                    <a:pt x="40" y="86"/>
                  </a:lnTo>
                  <a:lnTo>
                    <a:pt x="50" y="86"/>
                  </a:lnTo>
                  <a:lnTo>
                    <a:pt x="50" y="52"/>
                  </a:lnTo>
                  <a:close/>
                  <a:moveTo>
                    <a:pt x="34" y="35"/>
                  </a:moveTo>
                  <a:lnTo>
                    <a:pt x="27" y="42"/>
                  </a:lnTo>
                  <a:lnTo>
                    <a:pt x="27" y="86"/>
                  </a:lnTo>
                  <a:lnTo>
                    <a:pt x="37" y="86"/>
                  </a:lnTo>
                  <a:lnTo>
                    <a:pt x="37" y="38"/>
                  </a:lnTo>
                  <a:lnTo>
                    <a:pt x="34" y="35"/>
                  </a:lnTo>
                  <a:close/>
                  <a:moveTo>
                    <a:pt x="24" y="45"/>
                  </a:moveTo>
                  <a:lnTo>
                    <a:pt x="13" y="54"/>
                  </a:lnTo>
                  <a:lnTo>
                    <a:pt x="13" y="86"/>
                  </a:lnTo>
                  <a:lnTo>
                    <a:pt x="24" y="86"/>
                  </a:lnTo>
                  <a:lnTo>
                    <a:pt x="24" y="45"/>
                  </a:lnTo>
                  <a:close/>
                  <a:moveTo>
                    <a:pt x="11" y="57"/>
                  </a:moveTo>
                  <a:lnTo>
                    <a:pt x="0" y="67"/>
                  </a:lnTo>
                  <a:lnTo>
                    <a:pt x="0" y="86"/>
                  </a:lnTo>
                  <a:lnTo>
                    <a:pt x="11" y="86"/>
                  </a:lnTo>
                  <a:lnTo>
                    <a:pt x="11" y="57"/>
                  </a:lnTo>
                  <a:close/>
                  <a:moveTo>
                    <a:pt x="83" y="15"/>
                  </a:moveTo>
                  <a:lnTo>
                    <a:pt x="90" y="22"/>
                  </a:lnTo>
                  <a:lnTo>
                    <a:pt x="90" y="0"/>
                  </a:lnTo>
                  <a:lnTo>
                    <a:pt x="68" y="0"/>
                  </a:lnTo>
                  <a:lnTo>
                    <a:pt x="76" y="8"/>
                  </a:lnTo>
                  <a:lnTo>
                    <a:pt x="75" y="7"/>
                  </a:lnTo>
                  <a:lnTo>
                    <a:pt x="49" y="31"/>
                  </a:lnTo>
                  <a:lnTo>
                    <a:pt x="39" y="19"/>
                  </a:lnTo>
                  <a:lnTo>
                    <a:pt x="38" y="19"/>
                  </a:lnTo>
                  <a:lnTo>
                    <a:pt x="34" y="14"/>
                  </a:lnTo>
                  <a:lnTo>
                    <a:pt x="0" y="44"/>
                  </a:lnTo>
                  <a:lnTo>
                    <a:pt x="0" y="59"/>
                  </a:lnTo>
                  <a:lnTo>
                    <a:pt x="34" y="28"/>
                  </a:lnTo>
                  <a:lnTo>
                    <a:pt x="43" y="37"/>
                  </a:lnTo>
                  <a:lnTo>
                    <a:pt x="43" y="37"/>
                  </a:lnTo>
                  <a:lnTo>
                    <a:pt x="51" y="45"/>
                  </a:lnTo>
                  <a:lnTo>
                    <a:pt x="51" y="45"/>
                  </a:lnTo>
                  <a:lnTo>
                    <a:pt x="51" y="45"/>
                  </a:lnTo>
                  <a:lnTo>
                    <a:pt x="51" y="45"/>
                  </a:lnTo>
                  <a:lnTo>
                    <a:pt x="83" y="15"/>
                  </a:lnTo>
                  <a:close/>
                  <a:moveTo>
                    <a:pt x="90" y="86"/>
                  </a:moveTo>
                  <a:lnTo>
                    <a:pt x="90" y="30"/>
                  </a:lnTo>
                  <a:lnTo>
                    <a:pt x="83" y="23"/>
                  </a:lnTo>
                  <a:lnTo>
                    <a:pt x="79" y="26"/>
                  </a:lnTo>
                  <a:lnTo>
                    <a:pt x="79" y="86"/>
                  </a:lnTo>
                  <a:lnTo>
                    <a:pt x="9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noEditPoints="1"/>
            </p:cNvSpPr>
            <p:nvPr/>
          </p:nvSpPr>
          <p:spPr bwMode="auto">
            <a:xfrm>
              <a:off x="7158038" y="1847850"/>
              <a:ext cx="88900" cy="138113"/>
            </a:xfrm>
            <a:custGeom>
              <a:avLst/>
              <a:gdLst>
                <a:gd name="T0" fmla="*/ 35 w 119"/>
                <a:gd name="T1" fmla="*/ 112 h 185"/>
                <a:gd name="T2" fmla="*/ 32 w 119"/>
                <a:gd name="T3" fmla="*/ 112 h 185"/>
                <a:gd name="T4" fmla="*/ 32 w 119"/>
                <a:gd name="T5" fmla="*/ 108 h 185"/>
                <a:gd name="T6" fmla="*/ 32 w 119"/>
                <a:gd name="T7" fmla="*/ 38 h 185"/>
                <a:gd name="T8" fmla="*/ 0 w 119"/>
                <a:gd name="T9" fmla="*/ 38 h 185"/>
                <a:gd name="T10" fmla="*/ 0 w 119"/>
                <a:gd name="T11" fmla="*/ 182 h 185"/>
                <a:gd name="T12" fmla="*/ 57 w 119"/>
                <a:gd name="T13" fmla="*/ 157 h 185"/>
                <a:gd name="T14" fmla="*/ 71 w 119"/>
                <a:gd name="T15" fmla="*/ 140 h 185"/>
                <a:gd name="T16" fmla="*/ 35 w 119"/>
                <a:gd name="T17" fmla="*/ 112 h 185"/>
                <a:gd name="T18" fmla="*/ 76 w 119"/>
                <a:gd name="T19" fmla="*/ 133 h 185"/>
                <a:gd name="T20" fmla="*/ 77 w 119"/>
                <a:gd name="T21" fmla="*/ 133 h 185"/>
                <a:gd name="T22" fmla="*/ 77 w 119"/>
                <a:gd name="T23" fmla="*/ 24 h 185"/>
                <a:gd name="T24" fmla="*/ 39 w 119"/>
                <a:gd name="T25" fmla="*/ 0 h 185"/>
                <a:gd name="T26" fmla="*/ 39 w 119"/>
                <a:gd name="T27" fmla="*/ 38 h 185"/>
                <a:gd name="T28" fmla="*/ 39 w 119"/>
                <a:gd name="T29" fmla="*/ 38 h 185"/>
                <a:gd name="T30" fmla="*/ 39 w 119"/>
                <a:gd name="T31" fmla="*/ 105 h 185"/>
                <a:gd name="T32" fmla="*/ 76 w 119"/>
                <a:gd name="T33" fmla="*/ 133 h 185"/>
                <a:gd name="T34" fmla="*/ 119 w 119"/>
                <a:gd name="T35" fmla="*/ 185 h 185"/>
                <a:gd name="T36" fmla="*/ 119 w 119"/>
                <a:gd name="T37" fmla="*/ 46 h 185"/>
                <a:gd name="T38" fmla="*/ 84 w 119"/>
                <a:gd name="T39" fmla="*/ 46 h 185"/>
                <a:gd name="T40" fmla="*/ 84 w 119"/>
                <a:gd name="T41" fmla="*/ 134 h 185"/>
                <a:gd name="T42" fmla="*/ 84 w 119"/>
                <a:gd name="T43" fmla="*/ 135 h 185"/>
                <a:gd name="T44" fmla="*/ 21 w 119"/>
                <a:gd name="T45" fmla="*/ 185 h 185"/>
                <a:gd name="T46" fmla="*/ 119 w 119"/>
                <a:gd name="T4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85">
                  <a:moveTo>
                    <a:pt x="35" y="112"/>
                  </a:moveTo>
                  <a:cubicBezTo>
                    <a:pt x="32" y="112"/>
                    <a:pt x="32" y="112"/>
                    <a:pt x="32" y="112"/>
                  </a:cubicBezTo>
                  <a:cubicBezTo>
                    <a:pt x="32" y="108"/>
                    <a:pt x="32" y="108"/>
                    <a:pt x="32" y="108"/>
                  </a:cubicBezTo>
                  <a:cubicBezTo>
                    <a:pt x="32" y="38"/>
                    <a:pt x="32" y="38"/>
                    <a:pt x="32" y="38"/>
                  </a:cubicBezTo>
                  <a:cubicBezTo>
                    <a:pt x="0" y="38"/>
                    <a:pt x="0" y="38"/>
                    <a:pt x="0" y="38"/>
                  </a:cubicBezTo>
                  <a:cubicBezTo>
                    <a:pt x="0" y="182"/>
                    <a:pt x="0" y="182"/>
                    <a:pt x="0" y="182"/>
                  </a:cubicBezTo>
                  <a:cubicBezTo>
                    <a:pt x="27" y="177"/>
                    <a:pt x="46" y="166"/>
                    <a:pt x="57" y="157"/>
                  </a:cubicBezTo>
                  <a:cubicBezTo>
                    <a:pt x="64" y="150"/>
                    <a:pt x="71" y="140"/>
                    <a:pt x="71" y="140"/>
                  </a:cubicBezTo>
                  <a:cubicBezTo>
                    <a:pt x="60" y="116"/>
                    <a:pt x="35" y="112"/>
                    <a:pt x="35" y="112"/>
                  </a:cubicBezTo>
                  <a:moveTo>
                    <a:pt x="76" y="133"/>
                  </a:moveTo>
                  <a:cubicBezTo>
                    <a:pt x="76" y="133"/>
                    <a:pt x="77" y="133"/>
                    <a:pt x="77" y="133"/>
                  </a:cubicBezTo>
                  <a:cubicBezTo>
                    <a:pt x="77" y="24"/>
                    <a:pt x="77" y="24"/>
                    <a:pt x="77" y="24"/>
                  </a:cubicBezTo>
                  <a:cubicBezTo>
                    <a:pt x="72" y="19"/>
                    <a:pt x="57" y="5"/>
                    <a:pt x="39" y="0"/>
                  </a:cubicBezTo>
                  <a:cubicBezTo>
                    <a:pt x="39" y="38"/>
                    <a:pt x="39" y="38"/>
                    <a:pt x="39" y="38"/>
                  </a:cubicBezTo>
                  <a:cubicBezTo>
                    <a:pt x="39" y="38"/>
                    <a:pt x="39" y="38"/>
                    <a:pt x="39" y="38"/>
                  </a:cubicBezTo>
                  <a:cubicBezTo>
                    <a:pt x="39" y="105"/>
                    <a:pt x="39" y="105"/>
                    <a:pt x="39" y="105"/>
                  </a:cubicBezTo>
                  <a:cubicBezTo>
                    <a:pt x="47" y="107"/>
                    <a:pt x="65" y="114"/>
                    <a:pt x="76" y="133"/>
                  </a:cubicBezTo>
                  <a:moveTo>
                    <a:pt x="119" y="185"/>
                  </a:moveTo>
                  <a:cubicBezTo>
                    <a:pt x="119" y="46"/>
                    <a:pt x="119" y="46"/>
                    <a:pt x="119" y="46"/>
                  </a:cubicBezTo>
                  <a:cubicBezTo>
                    <a:pt x="84" y="46"/>
                    <a:pt x="84" y="46"/>
                    <a:pt x="84" y="46"/>
                  </a:cubicBezTo>
                  <a:cubicBezTo>
                    <a:pt x="84" y="134"/>
                    <a:pt x="84" y="134"/>
                    <a:pt x="84" y="134"/>
                  </a:cubicBezTo>
                  <a:cubicBezTo>
                    <a:pt x="84" y="135"/>
                    <a:pt x="84" y="135"/>
                    <a:pt x="84" y="135"/>
                  </a:cubicBezTo>
                  <a:cubicBezTo>
                    <a:pt x="83" y="137"/>
                    <a:pt x="67" y="170"/>
                    <a:pt x="21" y="185"/>
                  </a:cubicBezTo>
                  <a:lnTo>
                    <a:pt x="119"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p:cNvSpPr>
              <a:spLocks noEditPoints="1"/>
            </p:cNvSpPr>
            <p:nvPr/>
          </p:nvSpPr>
          <p:spPr bwMode="auto">
            <a:xfrm>
              <a:off x="7026275" y="989013"/>
              <a:ext cx="207963" cy="138113"/>
            </a:xfrm>
            <a:custGeom>
              <a:avLst/>
              <a:gdLst>
                <a:gd name="T0" fmla="*/ 82 w 131"/>
                <a:gd name="T1" fmla="*/ 44 h 87"/>
                <a:gd name="T2" fmla="*/ 49 w 131"/>
                <a:gd name="T3" fmla="*/ 24 h 87"/>
                <a:gd name="T4" fmla="*/ 49 w 131"/>
                <a:gd name="T5" fmla="*/ 63 h 87"/>
                <a:gd name="T6" fmla="*/ 82 w 131"/>
                <a:gd name="T7" fmla="*/ 44 h 87"/>
                <a:gd name="T8" fmla="*/ 112 w 131"/>
                <a:gd name="T9" fmla="*/ 78 h 87"/>
                <a:gd name="T10" fmla="*/ 19 w 131"/>
                <a:gd name="T11" fmla="*/ 78 h 87"/>
                <a:gd name="T12" fmla="*/ 19 w 131"/>
                <a:gd name="T13" fmla="*/ 8 h 87"/>
                <a:gd name="T14" fmla="*/ 112 w 131"/>
                <a:gd name="T15" fmla="*/ 8 h 87"/>
                <a:gd name="T16" fmla="*/ 112 w 131"/>
                <a:gd name="T17" fmla="*/ 78 h 87"/>
                <a:gd name="T18" fmla="*/ 131 w 131"/>
                <a:gd name="T19" fmla="*/ 0 h 87"/>
                <a:gd name="T20" fmla="*/ 0 w 131"/>
                <a:gd name="T21" fmla="*/ 0 h 87"/>
                <a:gd name="T22" fmla="*/ 0 w 131"/>
                <a:gd name="T23" fmla="*/ 87 h 87"/>
                <a:gd name="T24" fmla="*/ 131 w 131"/>
                <a:gd name="T25" fmla="*/ 87 h 87"/>
                <a:gd name="T26" fmla="*/ 131 w 131"/>
                <a:gd name="T2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87">
                  <a:moveTo>
                    <a:pt x="82" y="44"/>
                  </a:moveTo>
                  <a:lnTo>
                    <a:pt x="49" y="24"/>
                  </a:lnTo>
                  <a:lnTo>
                    <a:pt x="49" y="63"/>
                  </a:lnTo>
                  <a:lnTo>
                    <a:pt x="82" y="44"/>
                  </a:lnTo>
                  <a:close/>
                  <a:moveTo>
                    <a:pt x="112" y="78"/>
                  </a:moveTo>
                  <a:lnTo>
                    <a:pt x="19" y="78"/>
                  </a:lnTo>
                  <a:lnTo>
                    <a:pt x="19" y="8"/>
                  </a:lnTo>
                  <a:lnTo>
                    <a:pt x="112" y="8"/>
                  </a:lnTo>
                  <a:lnTo>
                    <a:pt x="112" y="78"/>
                  </a:lnTo>
                  <a:close/>
                  <a:moveTo>
                    <a:pt x="131" y="0"/>
                  </a:moveTo>
                  <a:lnTo>
                    <a:pt x="0" y="0"/>
                  </a:lnTo>
                  <a:lnTo>
                    <a:pt x="0" y="87"/>
                  </a:lnTo>
                  <a:lnTo>
                    <a:pt x="131" y="87"/>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41"/>
            <p:cNvSpPr>
              <a:spLocks noChangeArrowheads="1"/>
            </p:cNvSpPr>
            <p:nvPr/>
          </p:nvSpPr>
          <p:spPr bwMode="auto">
            <a:xfrm>
              <a:off x="7461250" y="2682875"/>
              <a:ext cx="285750" cy="285750"/>
            </a:xfrm>
            <a:prstGeom prst="ellipse">
              <a:avLst/>
            </a:prstGeom>
            <a:solidFill>
              <a:srgbClr val="F27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p:cNvSpPr>
              <a:spLocks/>
            </p:cNvSpPr>
            <p:nvPr/>
          </p:nvSpPr>
          <p:spPr bwMode="auto">
            <a:xfrm>
              <a:off x="7461250" y="2811463"/>
              <a:ext cx="285750" cy="157163"/>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A1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
            <p:cNvSpPr>
              <a:spLocks/>
            </p:cNvSpPr>
            <p:nvPr/>
          </p:nvSpPr>
          <p:spPr bwMode="auto">
            <a:xfrm>
              <a:off x="7524750" y="2649538"/>
              <a:ext cx="77788" cy="90488"/>
            </a:xfrm>
            <a:custGeom>
              <a:avLst/>
              <a:gdLst>
                <a:gd name="T0" fmla="*/ 49 w 49"/>
                <a:gd name="T1" fmla="*/ 0 h 57"/>
                <a:gd name="T2" fmla="*/ 15 w 49"/>
                <a:gd name="T3" fmla="*/ 0 h 57"/>
                <a:gd name="T4" fmla="*/ 0 w 49"/>
                <a:gd name="T5" fmla="*/ 45 h 57"/>
                <a:gd name="T6" fmla="*/ 6 w 49"/>
                <a:gd name="T7" fmla="*/ 57 h 57"/>
                <a:gd name="T8" fmla="*/ 14 w 49"/>
                <a:gd name="T9" fmla="*/ 57 h 57"/>
                <a:gd name="T10" fmla="*/ 49 w 49"/>
                <a:gd name="T11" fmla="*/ 20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5"/>
                  </a:lnTo>
                  <a:lnTo>
                    <a:pt x="6" y="57"/>
                  </a:lnTo>
                  <a:lnTo>
                    <a:pt x="14" y="57"/>
                  </a:lnTo>
                  <a:lnTo>
                    <a:pt x="49" y="20"/>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4"/>
            <p:cNvSpPr>
              <a:spLocks noEditPoints="1"/>
            </p:cNvSpPr>
            <p:nvPr/>
          </p:nvSpPr>
          <p:spPr bwMode="auto">
            <a:xfrm>
              <a:off x="7493000" y="1374775"/>
              <a:ext cx="222250" cy="46038"/>
            </a:xfrm>
            <a:custGeom>
              <a:avLst/>
              <a:gdLst>
                <a:gd name="T0" fmla="*/ 296 w 296"/>
                <a:gd name="T1" fmla="*/ 0 h 63"/>
                <a:gd name="T2" fmla="*/ 262 w 296"/>
                <a:gd name="T3" fmla="*/ 9 h 63"/>
                <a:gd name="T4" fmla="*/ 262 w 296"/>
                <a:gd name="T5" fmla="*/ 63 h 63"/>
                <a:gd name="T6" fmla="*/ 296 w 296"/>
                <a:gd name="T7" fmla="*/ 0 h 63"/>
                <a:gd name="T8" fmla="*/ 33 w 296"/>
                <a:gd name="T9" fmla="*/ 9 h 63"/>
                <a:gd name="T10" fmla="*/ 0 w 296"/>
                <a:gd name="T11" fmla="*/ 0 h 63"/>
                <a:gd name="T12" fmla="*/ 33 w 296"/>
                <a:gd name="T13" fmla="*/ 63 h 63"/>
                <a:gd name="T14" fmla="*/ 33 w 296"/>
                <a:gd name="T15" fmla="*/ 9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63">
                  <a:moveTo>
                    <a:pt x="296" y="0"/>
                  </a:moveTo>
                  <a:cubicBezTo>
                    <a:pt x="285" y="3"/>
                    <a:pt x="274" y="6"/>
                    <a:pt x="262" y="9"/>
                  </a:cubicBezTo>
                  <a:cubicBezTo>
                    <a:pt x="262" y="63"/>
                    <a:pt x="262" y="63"/>
                    <a:pt x="262" y="63"/>
                  </a:cubicBezTo>
                  <a:cubicBezTo>
                    <a:pt x="278" y="45"/>
                    <a:pt x="290" y="24"/>
                    <a:pt x="296" y="0"/>
                  </a:cubicBezTo>
                  <a:moveTo>
                    <a:pt x="33" y="9"/>
                  </a:moveTo>
                  <a:cubicBezTo>
                    <a:pt x="21" y="6"/>
                    <a:pt x="10" y="3"/>
                    <a:pt x="0" y="0"/>
                  </a:cubicBezTo>
                  <a:cubicBezTo>
                    <a:pt x="6" y="24"/>
                    <a:pt x="17" y="45"/>
                    <a:pt x="33" y="63"/>
                  </a:cubicBezTo>
                  <a:lnTo>
                    <a:pt x="33" y="9"/>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p:cNvSpPr>
              <a:spLocks/>
            </p:cNvSpPr>
            <p:nvPr/>
          </p:nvSpPr>
          <p:spPr bwMode="auto">
            <a:xfrm>
              <a:off x="7604125" y="1381125"/>
              <a:ext cx="85725" cy="87313"/>
            </a:xfrm>
            <a:custGeom>
              <a:avLst/>
              <a:gdLst>
                <a:gd name="T0" fmla="*/ 0 w 114"/>
                <a:gd name="T1" fmla="*/ 14 h 118"/>
                <a:gd name="T2" fmla="*/ 0 w 114"/>
                <a:gd name="T3" fmla="*/ 118 h 118"/>
                <a:gd name="T4" fmla="*/ 114 w 114"/>
                <a:gd name="T5" fmla="*/ 85 h 118"/>
                <a:gd name="T6" fmla="*/ 114 w 114"/>
                <a:gd name="T7" fmla="*/ 0 h 118"/>
                <a:gd name="T8" fmla="*/ 0 w 114"/>
                <a:gd name="T9" fmla="*/ 14 h 118"/>
              </a:gdLst>
              <a:ahLst/>
              <a:cxnLst>
                <a:cxn ang="0">
                  <a:pos x="T0" y="T1"/>
                </a:cxn>
                <a:cxn ang="0">
                  <a:pos x="T2" y="T3"/>
                </a:cxn>
                <a:cxn ang="0">
                  <a:pos x="T4" y="T5"/>
                </a:cxn>
                <a:cxn ang="0">
                  <a:pos x="T6" y="T7"/>
                </a:cxn>
                <a:cxn ang="0">
                  <a:pos x="T8" y="T9"/>
                </a:cxn>
              </a:cxnLst>
              <a:rect l="0" t="0" r="r" b="b"/>
              <a:pathLst>
                <a:path w="114" h="118">
                  <a:moveTo>
                    <a:pt x="0" y="14"/>
                  </a:moveTo>
                  <a:cubicBezTo>
                    <a:pt x="0" y="118"/>
                    <a:pt x="0" y="118"/>
                    <a:pt x="0" y="118"/>
                  </a:cubicBezTo>
                  <a:cubicBezTo>
                    <a:pt x="114" y="85"/>
                    <a:pt x="114" y="85"/>
                    <a:pt x="114" y="85"/>
                  </a:cubicBezTo>
                  <a:cubicBezTo>
                    <a:pt x="114" y="0"/>
                    <a:pt x="114" y="0"/>
                    <a:pt x="114" y="0"/>
                  </a:cubicBezTo>
                  <a:cubicBezTo>
                    <a:pt x="80" y="8"/>
                    <a:pt x="41" y="14"/>
                    <a:pt x="0" y="14"/>
                  </a:cubicBezTo>
                </a:path>
              </a:pathLst>
            </a:custGeom>
            <a:solidFill>
              <a:srgbClr val="E1B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6"/>
            <p:cNvSpPr>
              <a:spLocks/>
            </p:cNvSpPr>
            <p:nvPr/>
          </p:nvSpPr>
          <p:spPr bwMode="auto">
            <a:xfrm>
              <a:off x="7518400" y="1381125"/>
              <a:ext cx="109538" cy="87313"/>
            </a:xfrm>
            <a:custGeom>
              <a:avLst/>
              <a:gdLst>
                <a:gd name="T0" fmla="*/ 0 w 146"/>
                <a:gd name="T1" fmla="*/ 0 h 118"/>
                <a:gd name="T2" fmla="*/ 0 w 146"/>
                <a:gd name="T3" fmla="*/ 85 h 118"/>
                <a:gd name="T4" fmla="*/ 115 w 146"/>
                <a:gd name="T5" fmla="*/ 118 h 118"/>
                <a:gd name="T6" fmla="*/ 115 w 146"/>
                <a:gd name="T7" fmla="*/ 54 h 118"/>
                <a:gd name="T8" fmla="*/ 146 w 146"/>
                <a:gd name="T9" fmla="*/ 54 h 118"/>
                <a:gd name="T10" fmla="*/ 125 w 146"/>
                <a:gd name="T11" fmla="*/ 14 h 118"/>
                <a:gd name="T12" fmla="*/ 115 w 146"/>
                <a:gd name="T13" fmla="*/ 14 h 118"/>
                <a:gd name="T14" fmla="*/ 0 w 146"/>
                <a:gd name="T15" fmla="*/ 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18">
                  <a:moveTo>
                    <a:pt x="0" y="0"/>
                  </a:moveTo>
                  <a:cubicBezTo>
                    <a:pt x="0" y="85"/>
                    <a:pt x="0" y="85"/>
                    <a:pt x="0" y="85"/>
                  </a:cubicBezTo>
                  <a:cubicBezTo>
                    <a:pt x="115" y="118"/>
                    <a:pt x="115" y="118"/>
                    <a:pt x="115" y="118"/>
                  </a:cubicBezTo>
                  <a:cubicBezTo>
                    <a:pt x="115" y="54"/>
                    <a:pt x="115" y="54"/>
                    <a:pt x="115" y="54"/>
                  </a:cubicBezTo>
                  <a:cubicBezTo>
                    <a:pt x="146" y="54"/>
                    <a:pt x="146" y="54"/>
                    <a:pt x="146" y="54"/>
                  </a:cubicBezTo>
                  <a:cubicBezTo>
                    <a:pt x="125" y="14"/>
                    <a:pt x="125" y="14"/>
                    <a:pt x="125" y="14"/>
                  </a:cubicBezTo>
                  <a:cubicBezTo>
                    <a:pt x="121" y="14"/>
                    <a:pt x="118" y="14"/>
                    <a:pt x="115" y="14"/>
                  </a:cubicBezTo>
                  <a:cubicBezTo>
                    <a:pt x="73" y="14"/>
                    <a:pt x="34" y="8"/>
                    <a:pt x="0" y="0"/>
                  </a:cubicBezTo>
                </a:path>
              </a:pathLst>
            </a:custGeom>
            <a:solidFill>
              <a:srgbClr val="CE97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Oval 47"/>
            <p:cNvSpPr>
              <a:spLocks noChangeArrowheads="1"/>
            </p:cNvSpPr>
            <p:nvPr/>
          </p:nvSpPr>
          <p:spPr bwMode="auto">
            <a:xfrm>
              <a:off x="7431088" y="1293813"/>
              <a:ext cx="346075" cy="96838"/>
            </a:xfrm>
            <a:prstGeom prst="ellipse">
              <a:avLst/>
            </a:prstGeom>
            <a:solidFill>
              <a:srgbClr val="662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p:cNvSpPr>
              <a:spLocks/>
            </p:cNvSpPr>
            <p:nvPr/>
          </p:nvSpPr>
          <p:spPr bwMode="auto">
            <a:xfrm>
              <a:off x="7489825" y="1189038"/>
              <a:ext cx="230188" cy="163513"/>
            </a:xfrm>
            <a:custGeom>
              <a:avLst/>
              <a:gdLst>
                <a:gd name="T0" fmla="*/ 0 w 309"/>
                <a:gd name="T1" fmla="*/ 189 h 219"/>
                <a:gd name="T2" fmla="*/ 73 w 309"/>
                <a:gd name="T3" fmla="*/ 0 h 219"/>
                <a:gd name="T4" fmla="*/ 155 w 309"/>
                <a:gd name="T5" fmla="*/ 28 h 219"/>
                <a:gd name="T6" fmla="*/ 236 w 309"/>
                <a:gd name="T7" fmla="*/ 0 h 219"/>
                <a:gd name="T8" fmla="*/ 309 w 309"/>
                <a:gd name="T9" fmla="*/ 189 h 219"/>
                <a:gd name="T10" fmla="*/ 155 w 309"/>
                <a:gd name="T11" fmla="*/ 219 h 219"/>
                <a:gd name="T12" fmla="*/ 0 w 309"/>
                <a:gd name="T13" fmla="*/ 189 h 219"/>
              </a:gdLst>
              <a:ahLst/>
              <a:cxnLst>
                <a:cxn ang="0">
                  <a:pos x="T0" y="T1"/>
                </a:cxn>
                <a:cxn ang="0">
                  <a:pos x="T2" y="T3"/>
                </a:cxn>
                <a:cxn ang="0">
                  <a:pos x="T4" y="T5"/>
                </a:cxn>
                <a:cxn ang="0">
                  <a:pos x="T6" y="T7"/>
                </a:cxn>
                <a:cxn ang="0">
                  <a:pos x="T8" y="T9"/>
                </a:cxn>
                <a:cxn ang="0">
                  <a:pos x="T10" y="T11"/>
                </a:cxn>
                <a:cxn ang="0">
                  <a:pos x="T12" y="T13"/>
                </a:cxn>
              </a:cxnLst>
              <a:rect l="0" t="0" r="r" b="b"/>
              <a:pathLst>
                <a:path w="309" h="219">
                  <a:moveTo>
                    <a:pt x="0" y="189"/>
                  </a:moveTo>
                  <a:cubicBezTo>
                    <a:pt x="73" y="0"/>
                    <a:pt x="73" y="0"/>
                    <a:pt x="73" y="0"/>
                  </a:cubicBezTo>
                  <a:cubicBezTo>
                    <a:pt x="155" y="28"/>
                    <a:pt x="155" y="28"/>
                    <a:pt x="155" y="28"/>
                  </a:cubicBezTo>
                  <a:cubicBezTo>
                    <a:pt x="236" y="0"/>
                    <a:pt x="236" y="0"/>
                    <a:pt x="236" y="0"/>
                  </a:cubicBezTo>
                  <a:cubicBezTo>
                    <a:pt x="309" y="189"/>
                    <a:pt x="309" y="189"/>
                    <a:pt x="309" y="189"/>
                  </a:cubicBezTo>
                  <a:cubicBezTo>
                    <a:pt x="309" y="189"/>
                    <a:pt x="293" y="219"/>
                    <a:pt x="155" y="219"/>
                  </a:cubicBezTo>
                  <a:cubicBezTo>
                    <a:pt x="17" y="219"/>
                    <a:pt x="0" y="189"/>
                    <a:pt x="0" y="189"/>
                  </a:cubicBezTo>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9"/>
            <p:cNvSpPr>
              <a:spLocks/>
            </p:cNvSpPr>
            <p:nvPr/>
          </p:nvSpPr>
          <p:spPr bwMode="auto">
            <a:xfrm>
              <a:off x="7485063" y="1643063"/>
              <a:ext cx="61913" cy="9525"/>
            </a:xfrm>
            <a:custGeom>
              <a:avLst/>
              <a:gdLst>
                <a:gd name="T0" fmla="*/ 0 w 39"/>
                <a:gd name="T1" fmla="*/ 0 h 6"/>
                <a:gd name="T2" fmla="*/ 1 w 39"/>
                <a:gd name="T3" fmla="*/ 6 h 6"/>
                <a:gd name="T4" fmla="*/ 39 w 39"/>
                <a:gd name="T5" fmla="*/ 6 h 6"/>
                <a:gd name="T6" fmla="*/ 38 w 39"/>
                <a:gd name="T7" fmla="*/ 0 h 6"/>
                <a:gd name="T8" fmla="*/ 0 w 39"/>
                <a:gd name="T9" fmla="*/ 0 h 6"/>
              </a:gdLst>
              <a:ahLst/>
              <a:cxnLst>
                <a:cxn ang="0">
                  <a:pos x="T0" y="T1"/>
                </a:cxn>
                <a:cxn ang="0">
                  <a:pos x="T2" y="T3"/>
                </a:cxn>
                <a:cxn ang="0">
                  <a:pos x="T4" y="T5"/>
                </a:cxn>
                <a:cxn ang="0">
                  <a:pos x="T6" y="T7"/>
                </a:cxn>
                <a:cxn ang="0">
                  <a:pos x="T8" y="T9"/>
                </a:cxn>
              </a:cxnLst>
              <a:rect l="0" t="0" r="r" b="b"/>
              <a:pathLst>
                <a:path w="39" h="6">
                  <a:moveTo>
                    <a:pt x="0" y="0"/>
                  </a:moveTo>
                  <a:lnTo>
                    <a:pt x="1" y="6"/>
                  </a:lnTo>
                  <a:lnTo>
                    <a:pt x="39" y="6"/>
                  </a:lnTo>
                  <a:lnTo>
                    <a:pt x="38" y="0"/>
                  </a:lnTo>
                  <a:lnTo>
                    <a:pt x="0" y="0"/>
                  </a:lnTo>
                  <a:close/>
                </a:path>
              </a:pathLst>
            </a:custGeom>
            <a:solidFill>
              <a:srgbClr val="83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p:cNvSpPr>
              <a:spLocks/>
            </p:cNvSpPr>
            <p:nvPr/>
          </p:nvSpPr>
          <p:spPr bwMode="auto">
            <a:xfrm>
              <a:off x="7000875" y="1562100"/>
              <a:ext cx="150813" cy="69850"/>
            </a:xfrm>
            <a:custGeom>
              <a:avLst/>
              <a:gdLst>
                <a:gd name="T0" fmla="*/ 203 w 203"/>
                <a:gd name="T1" fmla="*/ 26 h 94"/>
                <a:gd name="T2" fmla="*/ 160 w 203"/>
                <a:gd name="T3" fmla="*/ 11 h 94"/>
                <a:gd name="T4" fmla="*/ 142 w 203"/>
                <a:gd name="T5" fmla="*/ 15 h 94"/>
                <a:gd name="T6" fmla="*/ 97 w 203"/>
                <a:gd name="T7" fmla="*/ 4 h 94"/>
                <a:gd name="T8" fmla="*/ 68 w 203"/>
                <a:gd name="T9" fmla="*/ 22 h 94"/>
                <a:gd name="T10" fmla="*/ 68 w 203"/>
                <a:gd name="T11" fmla="*/ 23 h 94"/>
                <a:gd name="T12" fmla="*/ 91 w 203"/>
                <a:gd name="T13" fmla="*/ 29 h 94"/>
                <a:gd name="T14" fmla="*/ 114 w 203"/>
                <a:gd name="T15" fmla="*/ 34 h 94"/>
                <a:gd name="T16" fmla="*/ 83 w 203"/>
                <a:gd name="T17" fmla="*/ 48 h 94"/>
                <a:gd name="T18" fmla="*/ 31 w 203"/>
                <a:gd name="T19" fmla="*/ 8 h 94"/>
                <a:gd name="T20" fmla="*/ 0 w 203"/>
                <a:gd name="T21" fmla="*/ 12 h 94"/>
                <a:gd name="T22" fmla="*/ 0 w 203"/>
                <a:gd name="T23" fmla="*/ 12 h 94"/>
                <a:gd name="T24" fmla="*/ 17 w 203"/>
                <a:gd name="T25" fmla="*/ 26 h 94"/>
                <a:gd name="T26" fmla="*/ 35 w 203"/>
                <a:gd name="T27" fmla="*/ 39 h 94"/>
                <a:gd name="T28" fmla="*/ 105 w 203"/>
                <a:gd name="T29" fmla="*/ 94 h 94"/>
                <a:gd name="T30" fmla="*/ 105 w 203"/>
                <a:gd name="T31" fmla="*/ 94 h 94"/>
                <a:gd name="T32" fmla="*/ 105 w 203"/>
                <a:gd name="T33" fmla="*/ 94 h 94"/>
                <a:gd name="T34" fmla="*/ 118 w 203"/>
                <a:gd name="T35" fmla="*/ 91 h 94"/>
                <a:gd name="T36" fmla="*/ 135 w 203"/>
                <a:gd name="T37" fmla="*/ 88 h 94"/>
                <a:gd name="T38" fmla="*/ 135 w 203"/>
                <a:gd name="T39" fmla="*/ 88 h 94"/>
                <a:gd name="T40" fmla="*/ 170 w 203"/>
                <a:gd name="T41" fmla="*/ 82 h 94"/>
                <a:gd name="T42" fmla="*/ 191 w 203"/>
                <a:gd name="T43" fmla="*/ 87 h 94"/>
                <a:gd name="T44" fmla="*/ 203 w 203"/>
                <a:gd name="T45"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3" h="94">
                  <a:moveTo>
                    <a:pt x="203" y="26"/>
                  </a:moveTo>
                  <a:cubicBezTo>
                    <a:pt x="203" y="26"/>
                    <a:pt x="171" y="11"/>
                    <a:pt x="160" y="11"/>
                  </a:cubicBezTo>
                  <a:cubicBezTo>
                    <a:pt x="154" y="11"/>
                    <a:pt x="148" y="12"/>
                    <a:pt x="142" y="15"/>
                  </a:cubicBezTo>
                  <a:cubicBezTo>
                    <a:pt x="97" y="4"/>
                    <a:pt x="97" y="4"/>
                    <a:pt x="97" y="4"/>
                  </a:cubicBezTo>
                  <a:cubicBezTo>
                    <a:pt x="84" y="1"/>
                    <a:pt x="71" y="9"/>
                    <a:pt x="68" y="22"/>
                  </a:cubicBezTo>
                  <a:cubicBezTo>
                    <a:pt x="68" y="23"/>
                    <a:pt x="68" y="23"/>
                    <a:pt x="68" y="23"/>
                  </a:cubicBezTo>
                  <a:cubicBezTo>
                    <a:pt x="91" y="29"/>
                    <a:pt x="91" y="29"/>
                    <a:pt x="91" y="29"/>
                  </a:cubicBezTo>
                  <a:cubicBezTo>
                    <a:pt x="114" y="34"/>
                    <a:pt x="114" y="34"/>
                    <a:pt x="114" y="34"/>
                  </a:cubicBezTo>
                  <a:cubicBezTo>
                    <a:pt x="83" y="48"/>
                    <a:pt x="83" y="48"/>
                    <a:pt x="83" y="48"/>
                  </a:cubicBezTo>
                  <a:cubicBezTo>
                    <a:pt x="31" y="8"/>
                    <a:pt x="31" y="8"/>
                    <a:pt x="31" y="8"/>
                  </a:cubicBezTo>
                  <a:cubicBezTo>
                    <a:pt x="22" y="0"/>
                    <a:pt x="8" y="2"/>
                    <a:pt x="0" y="12"/>
                  </a:cubicBezTo>
                  <a:cubicBezTo>
                    <a:pt x="0" y="12"/>
                    <a:pt x="0" y="12"/>
                    <a:pt x="0" y="12"/>
                  </a:cubicBezTo>
                  <a:cubicBezTo>
                    <a:pt x="17" y="26"/>
                    <a:pt x="17" y="26"/>
                    <a:pt x="17" y="26"/>
                  </a:cubicBezTo>
                  <a:cubicBezTo>
                    <a:pt x="35" y="39"/>
                    <a:pt x="35" y="39"/>
                    <a:pt x="35" y="39"/>
                  </a:cubicBezTo>
                  <a:cubicBezTo>
                    <a:pt x="105" y="94"/>
                    <a:pt x="105" y="94"/>
                    <a:pt x="105" y="94"/>
                  </a:cubicBezTo>
                  <a:cubicBezTo>
                    <a:pt x="105" y="94"/>
                    <a:pt x="105" y="94"/>
                    <a:pt x="105" y="94"/>
                  </a:cubicBezTo>
                  <a:cubicBezTo>
                    <a:pt x="105" y="94"/>
                    <a:pt x="105" y="94"/>
                    <a:pt x="105" y="94"/>
                  </a:cubicBezTo>
                  <a:cubicBezTo>
                    <a:pt x="118" y="91"/>
                    <a:pt x="118" y="91"/>
                    <a:pt x="118" y="91"/>
                  </a:cubicBezTo>
                  <a:cubicBezTo>
                    <a:pt x="135" y="88"/>
                    <a:pt x="135" y="88"/>
                    <a:pt x="135" y="88"/>
                  </a:cubicBezTo>
                  <a:cubicBezTo>
                    <a:pt x="135" y="88"/>
                    <a:pt x="135" y="88"/>
                    <a:pt x="135" y="88"/>
                  </a:cubicBezTo>
                  <a:cubicBezTo>
                    <a:pt x="170" y="82"/>
                    <a:pt x="170" y="82"/>
                    <a:pt x="170" y="82"/>
                  </a:cubicBezTo>
                  <a:cubicBezTo>
                    <a:pt x="191" y="87"/>
                    <a:pt x="191" y="87"/>
                    <a:pt x="191" y="87"/>
                  </a:cubicBezTo>
                  <a:lnTo>
                    <a:pt x="203" y="26"/>
                  </a:lnTo>
                  <a:close/>
                </a:path>
              </a:pathLst>
            </a:custGeom>
            <a:solidFill>
              <a:srgbClr val="E1B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p:cNvSpPr>
              <a:spLocks/>
            </p:cNvSpPr>
            <p:nvPr/>
          </p:nvSpPr>
          <p:spPr bwMode="auto">
            <a:xfrm>
              <a:off x="8056563" y="1562100"/>
              <a:ext cx="152400" cy="69850"/>
            </a:xfrm>
            <a:custGeom>
              <a:avLst/>
              <a:gdLst>
                <a:gd name="T0" fmla="*/ 0 w 203"/>
                <a:gd name="T1" fmla="*/ 26 h 94"/>
                <a:gd name="T2" fmla="*/ 43 w 203"/>
                <a:gd name="T3" fmla="*/ 11 h 94"/>
                <a:gd name="T4" fmla="*/ 61 w 203"/>
                <a:gd name="T5" fmla="*/ 15 h 94"/>
                <a:gd name="T6" fmla="*/ 106 w 203"/>
                <a:gd name="T7" fmla="*/ 4 h 94"/>
                <a:gd name="T8" fmla="*/ 136 w 203"/>
                <a:gd name="T9" fmla="*/ 22 h 94"/>
                <a:gd name="T10" fmla="*/ 136 w 203"/>
                <a:gd name="T11" fmla="*/ 23 h 94"/>
                <a:gd name="T12" fmla="*/ 112 w 203"/>
                <a:gd name="T13" fmla="*/ 29 h 94"/>
                <a:gd name="T14" fmla="*/ 89 w 203"/>
                <a:gd name="T15" fmla="*/ 34 h 94"/>
                <a:gd name="T16" fmla="*/ 120 w 203"/>
                <a:gd name="T17" fmla="*/ 48 h 94"/>
                <a:gd name="T18" fmla="*/ 172 w 203"/>
                <a:gd name="T19" fmla="*/ 8 h 94"/>
                <a:gd name="T20" fmla="*/ 203 w 203"/>
                <a:gd name="T21" fmla="*/ 12 h 94"/>
                <a:gd name="T22" fmla="*/ 203 w 203"/>
                <a:gd name="T23" fmla="*/ 12 h 94"/>
                <a:gd name="T24" fmla="*/ 186 w 203"/>
                <a:gd name="T25" fmla="*/ 26 h 94"/>
                <a:gd name="T26" fmla="*/ 169 w 203"/>
                <a:gd name="T27" fmla="*/ 39 h 94"/>
                <a:gd name="T28" fmla="*/ 98 w 203"/>
                <a:gd name="T29" fmla="*/ 94 h 94"/>
                <a:gd name="T30" fmla="*/ 98 w 203"/>
                <a:gd name="T31" fmla="*/ 94 h 94"/>
                <a:gd name="T32" fmla="*/ 98 w 203"/>
                <a:gd name="T33" fmla="*/ 94 h 94"/>
                <a:gd name="T34" fmla="*/ 85 w 203"/>
                <a:gd name="T35" fmla="*/ 91 h 94"/>
                <a:gd name="T36" fmla="*/ 68 w 203"/>
                <a:gd name="T37" fmla="*/ 88 h 94"/>
                <a:gd name="T38" fmla="*/ 68 w 203"/>
                <a:gd name="T39" fmla="*/ 88 h 94"/>
                <a:gd name="T40" fmla="*/ 33 w 203"/>
                <a:gd name="T41" fmla="*/ 82 h 94"/>
                <a:gd name="T42" fmla="*/ 13 w 203"/>
                <a:gd name="T43" fmla="*/ 87 h 94"/>
                <a:gd name="T44" fmla="*/ 0 w 203"/>
                <a:gd name="T45"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3" h="94">
                  <a:moveTo>
                    <a:pt x="0" y="26"/>
                  </a:moveTo>
                  <a:cubicBezTo>
                    <a:pt x="0" y="26"/>
                    <a:pt x="33" y="11"/>
                    <a:pt x="43" y="11"/>
                  </a:cubicBezTo>
                  <a:cubicBezTo>
                    <a:pt x="50" y="11"/>
                    <a:pt x="56" y="12"/>
                    <a:pt x="61" y="15"/>
                  </a:cubicBezTo>
                  <a:cubicBezTo>
                    <a:pt x="106" y="4"/>
                    <a:pt x="106" y="4"/>
                    <a:pt x="106" y="4"/>
                  </a:cubicBezTo>
                  <a:cubicBezTo>
                    <a:pt x="119" y="1"/>
                    <a:pt x="133" y="9"/>
                    <a:pt x="136" y="22"/>
                  </a:cubicBezTo>
                  <a:cubicBezTo>
                    <a:pt x="136" y="23"/>
                    <a:pt x="136" y="23"/>
                    <a:pt x="136" y="23"/>
                  </a:cubicBezTo>
                  <a:cubicBezTo>
                    <a:pt x="112" y="29"/>
                    <a:pt x="112" y="29"/>
                    <a:pt x="112" y="29"/>
                  </a:cubicBezTo>
                  <a:cubicBezTo>
                    <a:pt x="89" y="34"/>
                    <a:pt x="89" y="34"/>
                    <a:pt x="89" y="34"/>
                  </a:cubicBezTo>
                  <a:cubicBezTo>
                    <a:pt x="120" y="48"/>
                    <a:pt x="120" y="48"/>
                    <a:pt x="120" y="48"/>
                  </a:cubicBezTo>
                  <a:cubicBezTo>
                    <a:pt x="172" y="8"/>
                    <a:pt x="172" y="8"/>
                    <a:pt x="172" y="8"/>
                  </a:cubicBezTo>
                  <a:cubicBezTo>
                    <a:pt x="182" y="0"/>
                    <a:pt x="195" y="2"/>
                    <a:pt x="203" y="12"/>
                  </a:cubicBezTo>
                  <a:cubicBezTo>
                    <a:pt x="203" y="12"/>
                    <a:pt x="203" y="12"/>
                    <a:pt x="203" y="12"/>
                  </a:cubicBezTo>
                  <a:cubicBezTo>
                    <a:pt x="186" y="26"/>
                    <a:pt x="186" y="26"/>
                    <a:pt x="186" y="26"/>
                  </a:cubicBezTo>
                  <a:cubicBezTo>
                    <a:pt x="169" y="39"/>
                    <a:pt x="169" y="39"/>
                    <a:pt x="169" y="39"/>
                  </a:cubicBezTo>
                  <a:cubicBezTo>
                    <a:pt x="98" y="94"/>
                    <a:pt x="98" y="94"/>
                    <a:pt x="98" y="94"/>
                  </a:cubicBezTo>
                  <a:cubicBezTo>
                    <a:pt x="98" y="94"/>
                    <a:pt x="98" y="94"/>
                    <a:pt x="98" y="94"/>
                  </a:cubicBezTo>
                  <a:cubicBezTo>
                    <a:pt x="98" y="94"/>
                    <a:pt x="98" y="94"/>
                    <a:pt x="98" y="94"/>
                  </a:cubicBezTo>
                  <a:cubicBezTo>
                    <a:pt x="85" y="91"/>
                    <a:pt x="85" y="91"/>
                    <a:pt x="85" y="91"/>
                  </a:cubicBezTo>
                  <a:cubicBezTo>
                    <a:pt x="68" y="88"/>
                    <a:pt x="68" y="88"/>
                    <a:pt x="68" y="88"/>
                  </a:cubicBezTo>
                  <a:cubicBezTo>
                    <a:pt x="68" y="88"/>
                    <a:pt x="68" y="88"/>
                    <a:pt x="68" y="88"/>
                  </a:cubicBezTo>
                  <a:cubicBezTo>
                    <a:pt x="33" y="82"/>
                    <a:pt x="33" y="82"/>
                    <a:pt x="33" y="82"/>
                  </a:cubicBezTo>
                  <a:cubicBezTo>
                    <a:pt x="13" y="87"/>
                    <a:pt x="13" y="87"/>
                    <a:pt x="13" y="87"/>
                  </a:cubicBezTo>
                  <a:lnTo>
                    <a:pt x="0" y="26"/>
                  </a:lnTo>
                  <a:close/>
                </a:path>
              </a:pathLst>
            </a:custGeom>
            <a:solidFill>
              <a:srgbClr val="E1B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p:cNvPicPr>
            <a:picLocks noChangeAspect="1"/>
          </p:cNvPicPr>
          <p:nvPr/>
        </p:nvPicPr>
        <p:blipFill>
          <a:blip r:embed="rId2"/>
          <a:stretch>
            <a:fillRect/>
          </a:stretch>
        </p:blipFill>
        <p:spPr>
          <a:xfrm>
            <a:off x="35321" y="5669333"/>
            <a:ext cx="4991100" cy="1047750"/>
          </a:xfrm>
          <a:prstGeom prst="rect">
            <a:avLst/>
          </a:prstGeom>
        </p:spPr>
      </p:pic>
    </p:spTree>
    <p:extLst>
      <p:ext uri="{BB962C8B-B14F-4D97-AF65-F5344CB8AC3E}">
        <p14:creationId xmlns:p14="http://schemas.microsoft.com/office/powerpoint/2010/main" val="141108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1+#ppt_w/2"/>
                                          </p:val>
                                        </p:tav>
                                        <p:tav tm="100000">
                                          <p:val>
                                            <p:strVal val="#ppt_x"/>
                                          </p:val>
                                        </p:tav>
                                      </p:tavLst>
                                    </p:anim>
                                    <p:anim calcmode="lin" valueType="num">
                                      <p:cBhvr additive="base">
                                        <p:cTn id="8" dur="7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364578" y="3915135"/>
            <a:ext cx="6355674" cy="2335464"/>
          </a:xfrm>
          <a:prstGeom prst="rect">
            <a:avLst/>
          </a:prstGeom>
          <a:solidFill>
            <a:srgbClr val="0082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64578" y="1430841"/>
            <a:ext cx="6355674" cy="2249386"/>
          </a:xfrm>
          <a:prstGeom prst="rect">
            <a:avLst/>
          </a:prstGeom>
          <a:solidFill>
            <a:srgbClr val="0082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p:cNvGraphicFramePr>
            <a:graphicFrameLocks noGrp="1"/>
          </p:cNvGraphicFramePr>
          <p:nvPr>
            <p:extLst/>
          </p:nvPr>
        </p:nvGraphicFramePr>
        <p:xfrm>
          <a:off x="8116181" y="1710292"/>
          <a:ext cx="3426308" cy="3753839"/>
        </p:xfrm>
        <a:graphic>
          <a:graphicData uri="http://schemas.openxmlformats.org/drawingml/2006/table">
            <a:tbl>
              <a:tblPr firstRow="1" bandRow="1">
                <a:tableStyleId>{073A0DAA-6AF3-43AB-8588-CEC1D06C72B9}</a:tableStyleId>
              </a:tblPr>
              <a:tblGrid>
                <a:gridCol w="1624622"/>
                <a:gridCol w="527148"/>
                <a:gridCol w="339096"/>
                <a:gridCol w="467721"/>
                <a:gridCol w="467721"/>
              </a:tblGrid>
              <a:tr h="1700247">
                <a:tc>
                  <a:txBody>
                    <a:bodyPr/>
                    <a:lstStyle/>
                    <a:p>
                      <a:endParaRPr lang="en-US" sz="1400" dirty="0"/>
                    </a:p>
                  </a:txBody>
                  <a:tcPr marL="10976" marR="10976" marT="45713" marB="45713">
                    <a:solidFill>
                      <a:srgbClr val="0072C6"/>
                    </a:solidFill>
                  </a:tcPr>
                </a:tc>
                <a:tc>
                  <a:txBody>
                    <a:bodyPr/>
                    <a:lstStyle/>
                    <a:p>
                      <a:pPr algn="ctr"/>
                      <a:r>
                        <a:rPr lang="en-US" sz="1300" dirty="0" smtClean="0"/>
                        <a:t> IMAP migration</a:t>
                      </a:r>
                    </a:p>
                  </a:txBody>
                  <a:tcPr marL="10976" marR="10976" marT="45713" marB="45713" vert="vert270" anchor="ctr" anchorCtr="1">
                    <a:solidFill>
                      <a:srgbClr val="0072C6"/>
                    </a:solidFill>
                  </a:tcPr>
                </a:tc>
                <a:tc>
                  <a:txBody>
                    <a:bodyPr/>
                    <a:lstStyle/>
                    <a:p>
                      <a:pPr algn="ctr"/>
                      <a:r>
                        <a:rPr lang="en-US" sz="1300" dirty="0" smtClean="0"/>
                        <a:t>Cutover</a:t>
                      </a:r>
                      <a:endParaRPr lang="en-US" sz="1300" dirty="0"/>
                    </a:p>
                  </a:txBody>
                  <a:tcPr marL="10976" marR="10976" marT="45713" marB="45713" vert="vert270" anchor="ctr" anchorCtr="1">
                    <a:solidFill>
                      <a:srgbClr val="0072C6"/>
                    </a:solidFill>
                  </a:tcPr>
                </a:tc>
                <a:tc>
                  <a:txBody>
                    <a:bodyPr/>
                    <a:lstStyle/>
                    <a:p>
                      <a:pPr algn="ctr"/>
                      <a:r>
                        <a:rPr lang="en-US" sz="1300" dirty="0" smtClean="0"/>
                        <a:t>Staged</a:t>
                      </a:r>
                    </a:p>
                  </a:txBody>
                  <a:tcPr marL="10976" marR="10976" marT="45713" marB="45713" vert="vert270" anchor="ctr" anchorCtr="1">
                    <a:solidFill>
                      <a:srgbClr val="0072C6"/>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300" dirty="0" smtClean="0"/>
                        <a:t>Hybrid</a:t>
                      </a:r>
                    </a:p>
                  </a:txBody>
                  <a:tcPr marL="10976" marR="10976" marT="45713" marB="45713" vert="vert270" anchor="ctr" anchorCtr="1">
                    <a:solidFill>
                      <a:srgbClr val="0072C6"/>
                    </a:solidFill>
                  </a:tcPr>
                </a:tc>
              </a:tr>
              <a:tr h="25940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 5.5</a:t>
                      </a:r>
                    </a:p>
                  </a:txBody>
                  <a:tcPr marL="54879" marR="32927" marT="27428" marB="27428"/>
                </a:tc>
                <a:tc>
                  <a:txBody>
                    <a:bodyPr/>
                    <a:lstStyle/>
                    <a:p>
                      <a:pPr algn="ctr"/>
                      <a:r>
                        <a:rPr lang="en-US" sz="1200" dirty="0" smtClean="0"/>
                        <a:t>X</a:t>
                      </a:r>
                      <a:endParaRPr lang="en-US" sz="1200" dirty="0"/>
                    </a:p>
                  </a:txBody>
                  <a:tcPr marL="54879" marR="32927" marT="27428" marB="27428"/>
                </a:tc>
                <a:tc>
                  <a:txBody>
                    <a:bodyPr/>
                    <a:lstStyle/>
                    <a:p>
                      <a:pPr algn="ctr"/>
                      <a:endParaRPr lang="en-US" sz="1200" dirty="0"/>
                    </a:p>
                  </a:txBody>
                  <a:tcPr marL="54879" marR="32927" marT="27428" marB="27428"/>
                </a:tc>
                <a:tc>
                  <a:txBody>
                    <a:bodyPr/>
                    <a:lstStyle/>
                    <a:p>
                      <a:pPr algn="ctr"/>
                      <a:endParaRPr lang="en-US" sz="1200" dirty="0"/>
                    </a:p>
                  </a:txBody>
                  <a:tcPr marL="54879" marR="32927" marT="27428" marB="27428"/>
                </a:tc>
                <a:tc>
                  <a:txBody>
                    <a:bodyPr/>
                    <a:lstStyle/>
                    <a:p>
                      <a:pPr algn="ctr"/>
                      <a:endParaRPr lang="en-US" sz="1200" dirty="0"/>
                    </a:p>
                  </a:txBody>
                  <a:tcPr marL="54879" marR="32927" marT="27428" marB="27428"/>
                </a:tc>
              </a:tr>
              <a:tr h="25940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 2000</a:t>
                      </a:r>
                    </a:p>
                  </a:txBody>
                  <a:tcPr marL="54879" marR="32927" marT="27428" marB="27428"/>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p>
                  </a:txBody>
                  <a:tcPr marL="54879" marR="32927" marT="27428" marB="27428"/>
                </a:tc>
                <a:tc>
                  <a:txBody>
                    <a:bodyPr/>
                    <a:lstStyle/>
                    <a:p>
                      <a:pPr algn="ctr"/>
                      <a:endParaRPr lang="en-US" sz="1200" dirty="0"/>
                    </a:p>
                  </a:txBody>
                  <a:tcPr marL="54879" marR="32927" marT="27428" marB="27428"/>
                </a:tc>
                <a:tc>
                  <a:txBody>
                    <a:bodyPr/>
                    <a:lstStyle/>
                    <a:p>
                      <a:pPr algn="ctr"/>
                      <a:endParaRPr lang="en-US" sz="1200" dirty="0"/>
                    </a:p>
                  </a:txBody>
                  <a:tcPr marL="54879" marR="32927" marT="27428" marB="27428"/>
                </a:tc>
                <a:tc>
                  <a:txBody>
                    <a:bodyPr/>
                    <a:lstStyle/>
                    <a:p>
                      <a:pPr algn="ctr"/>
                      <a:endParaRPr lang="en-US" sz="1200" dirty="0"/>
                    </a:p>
                  </a:txBody>
                  <a:tcPr marL="54879" marR="32927" marT="27428" marB="27428"/>
                </a:tc>
              </a:tr>
              <a:tr h="25940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 2003</a:t>
                      </a:r>
                    </a:p>
                  </a:txBody>
                  <a:tcPr marL="54879" marR="32927" marT="27428" marB="27428"/>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p>
                  </a:txBody>
                  <a:tcPr marL="54879" marR="32927" marT="27428" marB="27428"/>
                </a:tc>
                <a:tc>
                  <a:txBody>
                    <a:bodyPr/>
                    <a:lstStyle/>
                    <a:p>
                      <a:pPr algn="ctr"/>
                      <a:r>
                        <a:rPr lang="en-US" sz="1200" dirty="0" smtClean="0"/>
                        <a:t>X</a:t>
                      </a:r>
                      <a:endParaRPr lang="en-US" sz="1200" dirty="0"/>
                    </a:p>
                  </a:txBody>
                  <a:tcPr marL="54879" marR="32927" marT="27428" marB="27428"/>
                </a:tc>
                <a:tc>
                  <a:txBody>
                    <a:bodyPr/>
                    <a:lstStyle/>
                    <a:p>
                      <a:pPr algn="ctr"/>
                      <a:r>
                        <a:rPr lang="en-US" sz="1200" dirty="0" smtClean="0"/>
                        <a:t>X</a:t>
                      </a:r>
                      <a:endParaRPr lang="en-US" sz="1200" dirty="0"/>
                    </a:p>
                  </a:txBody>
                  <a:tcPr marL="54879" marR="32927" marT="27428" marB="27428"/>
                </a:tc>
                <a:tc>
                  <a:txBody>
                    <a:bodyPr/>
                    <a:lstStyle/>
                    <a:p>
                      <a:pPr algn="ctr"/>
                      <a:r>
                        <a:rPr lang="en-US" sz="1200" dirty="0" smtClean="0"/>
                        <a:t>X</a:t>
                      </a:r>
                      <a:endParaRPr lang="en-US" sz="1200" dirty="0"/>
                    </a:p>
                  </a:txBody>
                  <a:tcPr marL="54879" marR="32927" marT="27428" marB="27428"/>
                </a:tc>
              </a:tr>
              <a:tr h="25940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a:t>
                      </a:r>
                      <a:r>
                        <a:rPr lang="en-US" sz="1200" baseline="0" dirty="0" smtClean="0"/>
                        <a:t> </a:t>
                      </a:r>
                      <a:r>
                        <a:rPr lang="en-US" sz="1200" dirty="0" smtClean="0"/>
                        <a:t>2007</a:t>
                      </a:r>
                      <a:endParaRPr lang="en-US" sz="1200" dirty="0"/>
                    </a:p>
                  </a:txBody>
                  <a:tcPr marL="54879" marR="32927" marT="27428" marB="27428"/>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p>
                  </a:txBody>
                  <a:tcPr marL="54879" marR="32927" marT="27428" marB="27428"/>
                </a:tc>
                <a:tc>
                  <a:txBody>
                    <a:bodyPr/>
                    <a:lstStyle/>
                    <a:p>
                      <a:pPr algn="ctr"/>
                      <a:r>
                        <a:rPr lang="en-US" sz="1200" dirty="0" smtClean="0"/>
                        <a:t>X</a:t>
                      </a:r>
                      <a:endParaRPr lang="en-US" sz="1200" dirty="0"/>
                    </a:p>
                  </a:txBody>
                  <a:tcPr marL="54879" marR="32927" marT="27428" marB="27428"/>
                </a:tc>
                <a:tc>
                  <a:txBody>
                    <a:bodyPr/>
                    <a:lstStyle/>
                    <a:p>
                      <a:pPr algn="ctr"/>
                      <a:r>
                        <a:rPr lang="en-US" sz="1200" dirty="0" smtClean="0"/>
                        <a:t>X</a:t>
                      </a:r>
                      <a:endParaRPr lang="en-US" sz="1200" dirty="0"/>
                    </a:p>
                  </a:txBody>
                  <a:tcPr marL="54879" marR="32927" marT="27428" marB="27428"/>
                </a:tc>
                <a:tc>
                  <a:txBody>
                    <a:bodyPr/>
                    <a:lstStyle/>
                    <a:p>
                      <a:pPr algn="ctr"/>
                      <a:r>
                        <a:rPr lang="en-US" sz="1200" dirty="0" smtClean="0"/>
                        <a:t>X</a:t>
                      </a:r>
                      <a:endParaRPr lang="en-US" sz="1200" dirty="0"/>
                    </a:p>
                  </a:txBody>
                  <a:tcPr marL="54879" marR="32927" marT="27428" marB="27428"/>
                </a:tc>
              </a:tr>
              <a:tr h="25940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a:t>
                      </a:r>
                      <a:r>
                        <a:rPr lang="en-US" sz="1200" baseline="0" dirty="0" smtClean="0"/>
                        <a:t> </a:t>
                      </a:r>
                      <a:r>
                        <a:rPr lang="en-US" sz="1200" dirty="0" smtClean="0"/>
                        <a:t>2010/2013</a:t>
                      </a:r>
                    </a:p>
                  </a:txBody>
                  <a:tcPr marL="54879" marR="32927" marT="27428" marB="27428"/>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p>
                  </a:txBody>
                  <a:tcPr marL="54879" marR="32927" marT="27428" marB="27428"/>
                </a:tc>
                <a:tc>
                  <a:txBody>
                    <a:bodyPr/>
                    <a:lstStyle/>
                    <a:p>
                      <a:pPr algn="ctr"/>
                      <a:r>
                        <a:rPr lang="en-US" sz="1200" dirty="0" smtClean="0"/>
                        <a:t>X</a:t>
                      </a:r>
                      <a:endParaRPr lang="en-US" sz="1200" dirty="0"/>
                    </a:p>
                  </a:txBody>
                  <a:tcPr marL="54879" marR="32927" marT="27428" marB="27428"/>
                </a:tc>
                <a:tc>
                  <a:txBody>
                    <a:bodyPr/>
                    <a:lstStyle/>
                    <a:p>
                      <a:pPr algn="ctr"/>
                      <a:endParaRPr lang="en-US" sz="1200" dirty="0"/>
                    </a:p>
                  </a:txBody>
                  <a:tcPr marL="54879" marR="32927" marT="27428" marB="27428"/>
                </a:tc>
                <a:tc>
                  <a:txBody>
                    <a:bodyPr/>
                    <a:lstStyle/>
                    <a:p>
                      <a:pPr algn="ctr"/>
                      <a:r>
                        <a:rPr lang="en-US" sz="1200" dirty="0" smtClean="0"/>
                        <a:t>X</a:t>
                      </a:r>
                      <a:endParaRPr lang="en-US" sz="1200" dirty="0"/>
                    </a:p>
                  </a:txBody>
                  <a:tcPr marL="54879" marR="32927" marT="27428" marB="27428"/>
                </a:tc>
              </a:tr>
              <a:tr h="25940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Notes/Domino*</a:t>
                      </a:r>
                    </a:p>
                  </a:txBody>
                  <a:tcPr marL="54879" marR="32927" marT="27428" marB="27428"/>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p>
                  </a:txBody>
                  <a:tcPr marL="54879" marR="32927" marT="27428" marB="27428"/>
                </a:tc>
                <a:tc>
                  <a:txBody>
                    <a:bodyPr/>
                    <a:lstStyle/>
                    <a:p>
                      <a:pPr algn="ctr"/>
                      <a:endParaRPr lang="en-US" sz="1200" dirty="0"/>
                    </a:p>
                  </a:txBody>
                  <a:tcPr marL="54879" marR="32927" marT="27428" marB="27428"/>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p>
                  </a:txBody>
                  <a:tcPr marL="54879" marR="32927" marT="27428" marB="27428"/>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p>
                  </a:txBody>
                  <a:tcPr marL="54879" marR="32927" marT="27428" marB="27428"/>
                </a:tc>
              </a:tr>
              <a:tr h="23771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GroupWise*</a:t>
                      </a:r>
                    </a:p>
                  </a:txBody>
                  <a:tcPr marL="54879" marR="32927" marT="27428" marB="27428"/>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p>
                  </a:txBody>
                  <a:tcPr marL="54879" marR="32927" marT="27428" marB="27428"/>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a:p>
                  </a:txBody>
                  <a:tcPr marL="54879" marR="32927" marT="27428" marB="27428"/>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p>
                  </a:txBody>
                  <a:tcPr marL="54879" marR="32927" marT="27428" marB="27428"/>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p>
                  </a:txBody>
                  <a:tcPr marL="54879" marR="32927" marT="27428" marB="27428"/>
                </a:tc>
              </a:tr>
              <a:tr h="259408">
                <a:tc>
                  <a:txBody>
                    <a:bodyPr/>
                    <a:lstStyle/>
                    <a:p>
                      <a:r>
                        <a:rPr lang="en-US" sz="1200" dirty="0" smtClean="0"/>
                        <a:t>Other*</a:t>
                      </a:r>
                      <a:endParaRPr lang="en-US" sz="1200" dirty="0"/>
                    </a:p>
                  </a:txBody>
                  <a:tcPr marL="54879" marR="32927" marT="27428" marB="27428"/>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p>
                  </a:txBody>
                  <a:tcPr marL="54879" marR="32927" marT="27428" marB="27428"/>
                </a:tc>
                <a:tc>
                  <a:txBody>
                    <a:bodyPr/>
                    <a:lstStyle/>
                    <a:p>
                      <a:pPr algn="ctr"/>
                      <a:endParaRPr lang="en-US" sz="1200" dirty="0"/>
                    </a:p>
                  </a:txBody>
                  <a:tcPr marL="54879" marR="32927" marT="27428" marB="27428"/>
                </a:tc>
                <a:tc>
                  <a:txBody>
                    <a:bodyPr/>
                    <a:lstStyle/>
                    <a:p>
                      <a:pPr algn="ctr"/>
                      <a:endParaRPr lang="en-US" sz="1200" dirty="0"/>
                    </a:p>
                  </a:txBody>
                  <a:tcPr marL="54879" marR="32927" marT="27428" marB="27428"/>
                </a:tc>
                <a:tc>
                  <a:txBody>
                    <a:bodyPr/>
                    <a:lstStyle/>
                    <a:p>
                      <a:pPr algn="ctr"/>
                      <a:endParaRPr lang="en-US" sz="1200" dirty="0"/>
                    </a:p>
                  </a:txBody>
                  <a:tcPr marL="54879" marR="32927" marT="27428" marB="27428"/>
                </a:tc>
              </a:tr>
            </a:tbl>
          </a:graphicData>
        </a:graphic>
      </p:graphicFrame>
      <p:sp>
        <p:nvSpPr>
          <p:cNvPr id="34" name="TextBox 33"/>
          <p:cNvSpPr txBox="1"/>
          <p:nvPr/>
        </p:nvSpPr>
        <p:spPr>
          <a:xfrm>
            <a:off x="1633068" y="1566875"/>
            <a:ext cx="1566454" cy="331950"/>
          </a:xfrm>
          <a:prstGeom prst="rect">
            <a:avLst/>
          </a:prstGeom>
          <a:noFill/>
        </p:spPr>
        <p:txBody>
          <a:bodyPr wrap="none" lIns="0" tIns="0" rIns="0" bIns="0" rtlCol="0">
            <a:spAutoFit/>
          </a:bodyPr>
          <a:lstStyle/>
          <a:p>
            <a:pPr defTabSz="977487" fontAlgn="base">
              <a:spcBef>
                <a:spcPts val="718"/>
              </a:spcBef>
              <a:spcAft>
                <a:spcPts val="718"/>
              </a:spcAft>
            </a:pPr>
            <a:r>
              <a:rPr lang="en-US" sz="2157" b="1" dirty="0">
                <a:ln>
                  <a:solidFill>
                    <a:prstClr val="white">
                      <a:alpha val="0"/>
                    </a:prstClr>
                  </a:solidFill>
                </a:ln>
                <a:solidFill>
                  <a:schemeClr val="bg1">
                    <a:alpha val="99000"/>
                  </a:schemeClr>
                </a:solidFill>
              </a:rPr>
              <a:t>IMAP cutover</a:t>
            </a:r>
          </a:p>
        </p:txBody>
      </p:sp>
      <p:sp>
        <p:nvSpPr>
          <p:cNvPr id="36" name="TextBox 35"/>
          <p:cNvSpPr txBox="1"/>
          <p:nvPr/>
        </p:nvSpPr>
        <p:spPr>
          <a:xfrm>
            <a:off x="1601439" y="2556704"/>
            <a:ext cx="2007601" cy="331950"/>
          </a:xfrm>
          <a:prstGeom prst="rect">
            <a:avLst/>
          </a:prstGeom>
          <a:noFill/>
        </p:spPr>
        <p:txBody>
          <a:bodyPr wrap="none" lIns="0" tIns="0" rIns="0" bIns="0" rtlCol="0">
            <a:spAutoFit/>
          </a:bodyPr>
          <a:lstStyle/>
          <a:p>
            <a:pPr defTabSz="977487" fontAlgn="base">
              <a:spcBef>
                <a:spcPts val="718"/>
              </a:spcBef>
              <a:spcAft>
                <a:spcPts val="718"/>
              </a:spcAft>
            </a:pPr>
            <a:r>
              <a:rPr lang="en-US" sz="2157" b="1" dirty="0">
                <a:ln>
                  <a:solidFill>
                    <a:prstClr val="white">
                      <a:alpha val="0"/>
                    </a:prstClr>
                  </a:solidFill>
                </a:ln>
                <a:solidFill>
                  <a:schemeClr val="bg1"/>
                </a:solidFill>
              </a:rPr>
              <a:t>Exchange cutover</a:t>
            </a:r>
          </a:p>
        </p:txBody>
      </p:sp>
      <p:sp>
        <p:nvSpPr>
          <p:cNvPr id="37" name="TextBox 36"/>
          <p:cNvSpPr txBox="1"/>
          <p:nvPr/>
        </p:nvSpPr>
        <p:spPr>
          <a:xfrm>
            <a:off x="1557045" y="4053786"/>
            <a:ext cx="1968616" cy="331950"/>
          </a:xfrm>
          <a:prstGeom prst="rect">
            <a:avLst/>
          </a:prstGeom>
          <a:noFill/>
        </p:spPr>
        <p:txBody>
          <a:bodyPr wrap="none" lIns="0" tIns="0" rIns="0" bIns="0" rtlCol="0">
            <a:spAutoFit/>
          </a:bodyPr>
          <a:lstStyle/>
          <a:p>
            <a:pPr defTabSz="977487" fontAlgn="base">
              <a:spcBef>
                <a:spcPts val="718"/>
              </a:spcBef>
              <a:spcAft>
                <a:spcPts val="718"/>
              </a:spcAft>
            </a:pPr>
            <a:r>
              <a:rPr lang="en-US" sz="2157" b="1" dirty="0">
                <a:ln>
                  <a:solidFill>
                    <a:prstClr val="white">
                      <a:alpha val="0"/>
                    </a:prstClr>
                  </a:solidFill>
                </a:ln>
                <a:solidFill>
                  <a:schemeClr val="bg1"/>
                </a:solidFill>
              </a:rPr>
              <a:t>Staged Migration</a:t>
            </a:r>
          </a:p>
        </p:txBody>
      </p:sp>
      <p:sp>
        <p:nvSpPr>
          <p:cNvPr id="38" name="TextBox 37"/>
          <p:cNvSpPr txBox="1"/>
          <p:nvPr/>
        </p:nvSpPr>
        <p:spPr>
          <a:xfrm>
            <a:off x="1862584" y="1871637"/>
            <a:ext cx="5113644" cy="995850"/>
          </a:xfrm>
          <a:prstGeom prst="rect">
            <a:avLst/>
          </a:prstGeom>
          <a:noFill/>
        </p:spPr>
        <p:txBody>
          <a:bodyPr wrap="none" lIns="0" tIns="0" rIns="0" bIns="0" rtlCol="0">
            <a:spAutoFit/>
          </a:bodyPr>
          <a:lstStyle/>
          <a:p>
            <a:pPr marL="348135" indent="-348135" defTabSz="913384">
              <a:buClr>
                <a:srgbClr val="EE7816"/>
              </a:buClr>
              <a:buSzPct val="90000"/>
              <a:buFont typeface="Arial" pitchFamily="34" charset="0"/>
              <a:buChar char="•"/>
            </a:pPr>
            <a:r>
              <a:rPr lang="en-US" sz="2157" dirty="0">
                <a:ln>
                  <a:solidFill>
                    <a:prstClr val="white">
                      <a:alpha val="0"/>
                    </a:prstClr>
                  </a:solidFill>
                </a:ln>
                <a:solidFill>
                  <a:schemeClr val="bg1"/>
                </a:solidFill>
              </a:rPr>
              <a:t>Supports wide range of email platforms</a:t>
            </a:r>
          </a:p>
          <a:p>
            <a:pPr marL="348135" indent="-348135" defTabSz="913384">
              <a:buClr>
                <a:srgbClr val="EE7816"/>
              </a:buClr>
              <a:buSzPct val="90000"/>
              <a:buFont typeface="Arial" pitchFamily="34" charset="0"/>
              <a:buChar char="•"/>
            </a:pPr>
            <a:r>
              <a:rPr lang="en-US" sz="2157" dirty="0">
                <a:ln>
                  <a:solidFill>
                    <a:prstClr val="white">
                      <a:alpha val="0"/>
                    </a:prstClr>
                  </a:solidFill>
                </a:ln>
                <a:solidFill>
                  <a:schemeClr val="bg1"/>
                </a:solidFill>
              </a:rPr>
              <a:t>Email only (no calendar, contacts, or tasks)</a:t>
            </a:r>
          </a:p>
          <a:p>
            <a:pPr marL="348135" indent="-348135" defTabSz="913384">
              <a:buClr>
                <a:srgbClr val="EE7816"/>
              </a:buClr>
              <a:buSzPct val="90000"/>
              <a:buFont typeface="Arial" pitchFamily="34" charset="0"/>
              <a:buChar char="•"/>
            </a:pPr>
            <a:endParaRPr lang="en-US" sz="2157" dirty="0">
              <a:ln>
                <a:solidFill>
                  <a:prstClr val="white">
                    <a:alpha val="0"/>
                  </a:prstClr>
                </a:solidFill>
              </a:ln>
              <a:solidFill>
                <a:schemeClr val="bg1"/>
              </a:solidFill>
            </a:endParaRPr>
          </a:p>
        </p:txBody>
      </p:sp>
      <p:sp>
        <p:nvSpPr>
          <p:cNvPr id="39" name="TextBox 38"/>
          <p:cNvSpPr txBox="1"/>
          <p:nvPr/>
        </p:nvSpPr>
        <p:spPr>
          <a:xfrm>
            <a:off x="1857897" y="2849358"/>
            <a:ext cx="3916585" cy="995850"/>
          </a:xfrm>
          <a:prstGeom prst="rect">
            <a:avLst/>
          </a:prstGeom>
          <a:noFill/>
        </p:spPr>
        <p:txBody>
          <a:bodyPr wrap="none" lIns="0" tIns="0" rIns="0" bIns="0" rtlCol="0">
            <a:spAutoFit/>
          </a:bodyPr>
          <a:lstStyle/>
          <a:p>
            <a:pPr marL="348135" indent="-348135" defTabSz="913384">
              <a:buClr>
                <a:srgbClr val="EE7816"/>
              </a:buClr>
              <a:buSzPct val="90000"/>
              <a:buFont typeface="Arial" pitchFamily="34" charset="0"/>
              <a:buChar char="•"/>
            </a:pPr>
            <a:r>
              <a:rPr lang="en-US" sz="2157" dirty="0">
                <a:ln>
                  <a:solidFill>
                    <a:prstClr val="white">
                      <a:alpha val="0"/>
                    </a:prstClr>
                  </a:solidFill>
                </a:ln>
                <a:solidFill>
                  <a:schemeClr val="bg1"/>
                </a:solidFill>
              </a:rPr>
              <a:t>Good for fast, direct migrations</a:t>
            </a:r>
          </a:p>
          <a:p>
            <a:pPr marL="348135" indent="-348135" defTabSz="913384">
              <a:buClr>
                <a:srgbClr val="EE7816"/>
              </a:buClr>
              <a:buSzPct val="90000"/>
              <a:buFont typeface="Arial" pitchFamily="34" charset="0"/>
              <a:buChar char="•"/>
            </a:pPr>
            <a:r>
              <a:rPr lang="en-US" sz="2157" dirty="0">
                <a:ln>
                  <a:solidFill>
                    <a:prstClr val="white">
                      <a:alpha val="0"/>
                    </a:prstClr>
                  </a:solidFill>
                </a:ln>
                <a:solidFill>
                  <a:schemeClr val="bg1"/>
                </a:solidFill>
              </a:rPr>
              <a:t>No server required on-premises</a:t>
            </a:r>
          </a:p>
          <a:p>
            <a:pPr marL="348135" indent="-348135" defTabSz="913384">
              <a:buClr>
                <a:srgbClr val="EE7816"/>
              </a:buClr>
              <a:buSzPct val="90000"/>
              <a:buFont typeface="Arial" pitchFamily="34" charset="0"/>
              <a:buChar char="•"/>
            </a:pPr>
            <a:endParaRPr lang="en-US" sz="2157" dirty="0">
              <a:ln>
                <a:solidFill>
                  <a:prstClr val="white">
                    <a:alpha val="0"/>
                  </a:prstClr>
                </a:solidFill>
              </a:ln>
              <a:solidFill>
                <a:schemeClr val="bg1"/>
              </a:solidFill>
            </a:endParaRPr>
          </a:p>
        </p:txBody>
      </p:sp>
      <p:sp>
        <p:nvSpPr>
          <p:cNvPr id="40" name="TextBox 39"/>
          <p:cNvSpPr txBox="1"/>
          <p:nvPr/>
        </p:nvSpPr>
        <p:spPr>
          <a:xfrm>
            <a:off x="1857664" y="4373550"/>
            <a:ext cx="5614974" cy="995850"/>
          </a:xfrm>
          <a:prstGeom prst="rect">
            <a:avLst/>
          </a:prstGeom>
          <a:noFill/>
        </p:spPr>
        <p:txBody>
          <a:bodyPr wrap="square" lIns="0" tIns="0" rIns="0" bIns="0" rtlCol="0">
            <a:spAutoFit/>
          </a:bodyPr>
          <a:lstStyle/>
          <a:p>
            <a:pPr marL="348135" indent="-348135" defTabSz="913384">
              <a:buClr>
                <a:srgbClr val="EE7816"/>
              </a:buClr>
              <a:buSzPct val="90000"/>
              <a:buFont typeface="Arial" pitchFamily="34" charset="0"/>
              <a:buChar char="•"/>
            </a:pPr>
            <a:r>
              <a:rPr lang="en-US" sz="2157" dirty="0">
                <a:ln>
                  <a:solidFill>
                    <a:prstClr val="white">
                      <a:alpha val="0"/>
                    </a:prstClr>
                  </a:solidFill>
                </a:ln>
                <a:solidFill>
                  <a:schemeClr val="bg1"/>
                </a:solidFill>
              </a:rPr>
              <a:t>Allows a staged migration</a:t>
            </a:r>
          </a:p>
          <a:p>
            <a:pPr marL="348135" indent="-348135" defTabSz="913384">
              <a:buClr>
                <a:srgbClr val="EE7816"/>
              </a:buClr>
              <a:buSzPct val="90000"/>
              <a:buFont typeface="Arial" pitchFamily="34" charset="0"/>
              <a:buChar char="•"/>
            </a:pPr>
            <a:r>
              <a:rPr lang="en-US" sz="2157" dirty="0">
                <a:ln>
                  <a:solidFill>
                    <a:prstClr val="white">
                      <a:alpha val="0"/>
                    </a:prstClr>
                  </a:solidFill>
                </a:ln>
                <a:solidFill>
                  <a:schemeClr val="bg1"/>
                </a:solidFill>
              </a:rPr>
              <a:t>No server required on-premises</a:t>
            </a:r>
          </a:p>
          <a:p>
            <a:pPr marL="342424" indent="-342424" defTabSz="913384">
              <a:buClr>
                <a:srgbClr val="777777"/>
              </a:buClr>
              <a:buFont typeface="Arial" pitchFamily="34" charset="0"/>
              <a:buChar char="•"/>
            </a:pPr>
            <a:endParaRPr lang="en-US" sz="2157" dirty="0">
              <a:solidFill>
                <a:schemeClr val="bg1"/>
              </a:solidFill>
            </a:endParaRPr>
          </a:p>
        </p:txBody>
      </p:sp>
      <p:sp>
        <p:nvSpPr>
          <p:cNvPr id="54" name="TextBox 53"/>
          <p:cNvSpPr txBox="1"/>
          <p:nvPr/>
        </p:nvSpPr>
        <p:spPr>
          <a:xfrm>
            <a:off x="8253581" y="5548769"/>
            <a:ext cx="2851768" cy="452432"/>
          </a:xfrm>
          <a:prstGeom prst="rect">
            <a:avLst/>
          </a:prstGeom>
          <a:noFill/>
        </p:spPr>
        <p:txBody>
          <a:bodyPr wrap="square" lIns="0" tIns="0" rIns="0" bIns="0" rtlCol="0">
            <a:spAutoFit/>
          </a:bodyPr>
          <a:lstStyle/>
          <a:p>
            <a:pPr defTabSz="913384"/>
            <a:r>
              <a:rPr lang="en-US" sz="1470" dirty="0">
                <a:gradFill>
                  <a:gsLst>
                    <a:gs pos="0">
                      <a:prstClr val="black"/>
                    </a:gs>
                    <a:gs pos="86000">
                      <a:prstClr val="black"/>
                    </a:gs>
                  </a:gsLst>
                  <a:lin ang="5400000" scaled="0"/>
                </a:gradFill>
              </a:rPr>
              <a:t>*Additional options available with tools from migration partners</a:t>
            </a:r>
          </a:p>
        </p:txBody>
      </p:sp>
      <p:sp>
        <p:nvSpPr>
          <p:cNvPr id="17" name="TextBox 16"/>
          <p:cNvSpPr txBox="1"/>
          <p:nvPr/>
        </p:nvSpPr>
        <p:spPr>
          <a:xfrm>
            <a:off x="1567906" y="5026902"/>
            <a:ext cx="769441" cy="331950"/>
          </a:xfrm>
          <a:prstGeom prst="rect">
            <a:avLst/>
          </a:prstGeom>
          <a:noFill/>
        </p:spPr>
        <p:txBody>
          <a:bodyPr wrap="none" lIns="0" tIns="0" rIns="0" bIns="0" rtlCol="0">
            <a:spAutoFit/>
          </a:bodyPr>
          <a:lstStyle/>
          <a:p>
            <a:pPr defTabSz="977487" fontAlgn="base">
              <a:spcBef>
                <a:spcPts val="718"/>
              </a:spcBef>
              <a:spcAft>
                <a:spcPts val="718"/>
              </a:spcAft>
            </a:pPr>
            <a:r>
              <a:rPr lang="en-US" sz="2157" b="1" dirty="0">
                <a:ln>
                  <a:solidFill>
                    <a:prstClr val="white">
                      <a:alpha val="0"/>
                    </a:prstClr>
                  </a:solidFill>
                </a:ln>
                <a:solidFill>
                  <a:schemeClr val="bg1">
                    <a:alpha val="99000"/>
                  </a:schemeClr>
                </a:solidFill>
              </a:rPr>
              <a:t>Hybrid</a:t>
            </a:r>
          </a:p>
        </p:txBody>
      </p:sp>
      <p:sp>
        <p:nvSpPr>
          <p:cNvPr id="18" name="TextBox 17"/>
          <p:cNvSpPr txBox="1"/>
          <p:nvPr/>
        </p:nvSpPr>
        <p:spPr>
          <a:xfrm>
            <a:off x="1835933" y="5364762"/>
            <a:ext cx="5614974" cy="663900"/>
          </a:xfrm>
          <a:prstGeom prst="rect">
            <a:avLst/>
          </a:prstGeom>
          <a:noFill/>
        </p:spPr>
        <p:txBody>
          <a:bodyPr wrap="square" lIns="0" tIns="0" rIns="0" bIns="0" rtlCol="0">
            <a:spAutoFit/>
          </a:bodyPr>
          <a:lstStyle/>
          <a:p>
            <a:pPr marL="348135" indent="-348135" defTabSz="913384">
              <a:buClr>
                <a:srgbClr val="EE7816"/>
              </a:buClr>
              <a:buSzPct val="90000"/>
              <a:buFont typeface="Arial" pitchFamily="34" charset="0"/>
              <a:buChar char="•"/>
            </a:pPr>
            <a:r>
              <a:rPr lang="en-US" sz="2157" dirty="0">
                <a:ln>
                  <a:solidFill>
                    <a:prstClr val="white">
                      <a:alpha val="0"/>
                    </a:prstClr>
                  </a:solidFill>
                </a:ln>
                <a:solidFill>
                  <a:schemeClr val="bg1"/>
                </a:solidFill>
              </a:rPr>
              <a:t>Enables cross-premises calendaring, smooth migration, and easy off-boarding </a:t>
            </a:r>
          </a:p>
        </p:txBody>
      </p:sp>
      <p:sp>
        <p:nvSpPr>
          <p:cNvPr id="19" name="Title 18"/>
          <p:cNvSpPr>
            <a:spLocks noGrp="1"/>
          </p:cNvSpPr>
          <p:nvPr>
            <p:ph type="title"/>
          </p:nvPr>
        </p:nvSpPr>
        <p:spPr>
          <a:xfrm>
            <a:off x="269250" y="375813"/>
            <a:ext cx="11655840" cy="899665"/>
          </a:xfrm>
        </p:spPr>
        <p:txBody>
          <a:bodyPr>
            <a:normAutofit fontScale="90000"/>
          </a:bodyPr>
          <a:lstStyle/>
          <a:p>
            <a:r>
              <a:rPr lang="en-US" dirty="0" smtClean="0">
                <a:solidFill>
                  <a:schemeClr val="bg2">
                    <a:lumMod val="50000"/>
                  </a:schemeClr>
                </a:solidFill>
                <a:latin typeface="Segoe UI Light" panose="020B0502040204020203" pitchFamily="34" charset="0"/>
                <a:cs typeface="Segoe UI Light" panose="020B0502040204020203" pitchFamily="34" charset="0"/>
              </a:rPr>
              <a:t/>
            </a:r>
            <a:br>
              <a:rPr lang="en-US" dirty="0" smtClean="0">
                <a:solidFill>
                  <a:schemeClr val="bg2">
                    <a:lumMod val="50000"/>
                  </a:schemeClr>
                </a:solidFill>
                <a:latin typeface="Segoe UI Light" panose="020B0502040204020203" pitchFamily="34" charset="0"/>
                <a:cs typeface="Segoe UI Light" panose="020B0502040204020203" pitchFamily="34" charset="0"/>
              </a:rPr>
            </a:br>
            <a:r>
              <a:rPr lang="en-US" sz="3333" spc="-144" dirty="0" smtClean="0">
                <a:ln w="3175">
                  <a:solidFill>
                    <a:schemeClr val="bg1">
                      <a:alpha val="0"/>
                    </a:schemeClr>
                  </a:solidFill>
                </a:ln>
                <a:solidFill>
                  <a:schemeClr val="bg2">
                    <a:lumMod val="50000"/>
                  </a:schemeClr>
                </a:solidFill>
                <a:latin typeface="Segoe UI Light" panose="020B0502040204020203" pitchFamily="34" charset="0"/>
                <a:cs typeface="Segoe UI Light" panose="020B0502040204020203" pitchFamily="34" charset="0"/>
              </a:rPr>
              <a:t>Choices </a:t>
            </a:r>
            <a:r>
              <a:rPr lang="en-US" sz="3333" spc="-144" dirty="0">
                <a:ln w="3175">
                  <a:solidFill>
                    <a:schemeClr val="bg1">
                      <a:alpha val="0"/>
                    </a:schemeClr>
                  </a:solidFill>
                </a:ln>
                <a:solidFill>
                  <a:schemeClr val="bg2">
                    <a:lumMod val="50000"/>
                  </a:schemeClr>
                </a:solidFill>
                <a:latin typeface="Segoe UI Light" panose="020B0502040204020203" pitchFamily="34" charset="0"/>
                <a:cs typeface="Segoe UI Light" panose="020B0502040204020203" pitchFamily="34" charset="0"/>
              </a:rPr>
              <a:t>to fit your organization</a:t>
            </a:r>
          </a:p>
        </p:txBody>
      </p:sp>
      <p:sp>
        <p:nvSpPr>
          <p:cNvPr id="22" name="Title 1"/>
          <p:cNvSpPr txBox="1">
            <a:spLocks/>
          </p:cNvSpPr>
          <p:nvPr/>
        </p:nvSpPr>
        <p:spPr>
          <a:xfrm>
            <a:off x="269250" y="289522"/>
            <a:ext cx="11922749" cy="899665"/>
          </a:xfrm>
          <a:prstGeom prst="rect">
            <a:avLst/>
          </a:prstGeom>
        </p:spPr>
        <p:txBody>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dirty="0">
                <a:solidFill>
                  <a:srgbClr val="EB3C00"/>
                </a:solidFill>
                <a:latin typeface="Segoe UI Light" panose="020B0502040204020203" pitchFamily="34" charset="0"/>
                <a:cs typeface="Segoe UI Light" panose="020B0502040204020203" pitchFamily="34" charset="0"/>
              </a:rPr>
              <a:t>Technical | Using Microsoft migration tools</a:t>
            </a:r>
          </a:p>
        </p:txBody>
      </p:sp>
      <p:sp>
        <p:nvSpPr>
          <p:cNvPr id="7" name="Rectangle 6"/>
          <p:cNvSpPr/>
          <p:nvPr/>
        </p:nvSpPr>
        <p:spPr>
          <a:xfrm>
            <a:off x="790893" y="1425237"/>
            <a:ext cx="561543" cy="22493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US" sz="2800" dirty="0" smtClean="0">
                <a:latin typeface="Segoe UI Light" panose="020B0502040204020203" pitchFamily="34" charset="0"/>
                <a:cs typeface="Segoe UI Light" panose="020B0502040204020203" pitchFamily="34" charset="0"/>
              </a:rPr>
              <a:t>Cutover</a:t>
            </a:r>
            <a:endParaRPr lang="en-US" sz="2800" dirty="0">
              <a:latin typeface="Segoe UI Light" panose="020B0502040204020203" pitchFamily="34" charset="0"/>
              <a:cs typeface="Segoe UI Light" panose="020B0502040204020203" pitchFamily="34" charset="0"/>
            </a:endParaRPr>
          </a:p>
        </p:txBody>
      </p:sp>
      <p:sp>
        <p:nvSpPr>
          <p:cNvPr id="25" name="Rectangle 24"/>
          <p:cNvSpPr/>
          <p:nvPr/>
        </p:nvSpPr>
        <p:spPr>
          <a:xfrm>
            <a:off x="792169" y="3915135"/>
            <a:ext cx="561543" cy="23354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US" sz="2800" dirty="0" smtClean="0">
                <a:latin typeface="Segoe UI Light" panose="020B0502040204020203" pitchFamily="34" charset="0"/>
                <a:cs typeface="Segoe UI Light" panose="020B0502040204020203" pitchFamily="34" charset="0"/>
              </a:rPr>
              <a:t>Coexistence</a:t>
            </a:r>
            <a:endParaRPr lang="en-US" sz="28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05279764"/>
      </p:ext>
    </p:extLst>
  </p:cSld>
  <p:clrMapOvr>
    <a:masterClrMapping/>
  </p:clrMapOvr>
  <p:transition advTm="78421">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E49"/>
        </a:solidFill>
        <a:effectLst/>
      </p:bgPr>
    </p:bg>
    <p:spTree>
      <p:nvGrpSpPr>
        <p:cNvPr id="1" name=""/>
        <p:cNvGrpSpPr/>
        <p:nvPr/>
      </p:nvGrpSpPr>
      <p:grpSpPr>
        <a:xfrm>
          <a:off x="0" y="0"/>
          <a:ext cx="0" cy="0"/>
          <a:chOff x="0" y="0"/>
          <a:chExt cx="0" cy="0"/>
        </a:xfrm>
      </p:grpSpPr>
      <p:grpSp>
        <p:nvGrpSpPr>
          <p:cNvPr id="2" name="Group 1"/>
          <p:cNvGrpSpPr/>
          <p:nvPr/>
        </p:nvGrpSpPr>
        <p:grpSpPr>
          <a:xfrm>
            <a:off x="8797491" y="3242719"/>
            <a:ext cx="2992078" cy="2942031"/>
            <a:chOff x="1031876" y="4435475"/>
            <a:chExt cx="1328738" cy="1306513"/>
          </a:xfrm>
        </p:grpSpPr>
        <p:sp>
          <p:nvSpPr>
            <p:cNvPr id="3" name="Freeform 7"/>
            <p:cNvSpPr>
              <a:spLocks/>
            </p:cNvSpPr>
            <p:nvPr/>
          </p:nvSpPr>
          <p:spPr bwMode="auto">
            <a:xfrm>
              <a:off x="1138238" y="4613275"/>
              <a:ext cx="684213" cy="1123950"/>
            </a:xfrm>
            <a:custGeom>
              <a:avLst/>
              <a:gdLst>
                <a:gd name="T0" fmla="*/ 913 w 914"/>
                <a:gd name="T1" fmla="*/ 336 h 1506"/>
                <a:gd name="T2" fmla="*/ 457 w 914"/>
                <a:gd name="T3" fmla="*/ 0 h 1506"/>
                <a:gd name="T4" fmla="*/ 0 w 914"/>
                <a:gd name="T5" fmla="*/ 364 h 1506"/>
                <a:gd name="T6" fmla="*/ 0 w 914"/>
                <a:gd name="T7" fmla="*/ 1506 h 1506"/>
                <a:gd name="T8" fmla="*/ 809 w 914"/>
                <a:gd name="T9" fmla="*/ 1506 h 1506"/>
                <a:gd name="T10" fmla="*/ 799 w 914"/>
                <a:gd name="T11" fmla="*/ 907 h 1506"/>
                <a:gd name="T12" fmla="*/ 914 w 914"/>
                <a:gd name="T13" fmla="*/ 907 h 1506"/>
                <a:gd name="T14" fmla="*/ 914 w 914"/>
                <a:gd name="T15" fmla="*/ 336 h 1506"/>
                <a:gd name="T16" fmla="*/ 913 w 914"/>
                <a:gd name="T17" fmla="*/ 336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4" h="1506">
                  <a:moveTo>
                    <a:pt x="913" y="336"/>
                  </a:moveTo>
                  <a:cubicBezTo>
                    <a:pt x="898" y="97"/>
                    <a:pt x="699" y="0"/>
                    <a:pt x="457" y="0"/>
                  </a:cubicBezTo>
                  <a:cubicBezTo>
                    <a:pt x="205" y="0"/>
                    <a:pt x="0" y="112"/>
                    <a:pt x="0" y="364"/>
                  </a:cubicBezTo>
                  <a:cubicBezTo>
                    <a:pt x="0" y="1506"/>
                    <a:pt x="0" y="1506"/>
                    <a:pt x="0" y="1506"/>
                  </a:cubicBezTo>
                  <a:cubicBezTo>
                    <a:pt x="809" y="1506"/>
                    <a:pt x="809" y="1506"/>
                    <a:pt x="809" y="1506"/>
                  </a:cubicBezTo>
                  <a:cubicBezTo>
                    <a:pt x="799" y="907"/>
                    <a:pt x="799" y="907"/>
                    <a:pt x="799" y="907"/>
                  </a:cubicBezTo>
                  <a:cubicBezTo>
                    <a:pt x="914" y="907"/>
                    <a:pt x="914" y="907"/>
                    <a:pt x="914" y="907"/>
                  </a:cubicBezTo>
                  <a:cubicBezTo>
                    <a:pt x="914" y="336"/>
                    <a:pt x="914" y="336"/>
                    <a:pt x="914" y="336"/>
                  </a:cubicBezTo>
                  <a:cubicBezTo>
                    <a:pt x="913" y="336"/>
                    <a:pt x="913" y="336"/>
                    <a:pt x="913" y="336"/>
                  </a:cubicBezTo>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Oval 8"/>
            <p:cNvSpPr>
              <a:spLocks noChangeArrowheads="1"/>
            </p:cNvSpPr>
            <p:nvPr/>
          </p:nvSpPr>
          <p:spPr bwMode="auto">
            <a:xfrm>
              <a:off x="1651001" y="5076825"/>
              <a:ext cx="42863" cy="42863"/>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9"/>
            <p:cNvSpPr>
              <a:spLocks/>
            </p:cNvSpPr>
            <p:nvPr/>
          </p:nvSpPr>
          <p:spPr bwMode="auto">
            <a:xfrm>
              <a:off x="1138238" y="4435475"/>
              <a:ext cx="796925" cy="1025525"/>
            </a:xfrm>
            <a:custGeom>
              <a:avLst/>
              <a:gdLst>
                <a:gd name="T0" fmla="*/ 944 w 1066"/>
                <a:gd name="T1" fmla="*/ 448 h 1373"/>
                <a:gd name="T2" fmla="*/ 1066 w 1066"/>
                <a:gd name="T3" fmla="*/ 373 h 1373"/>
                <a:gd name="T4" fmla="*/ 710 w 1066"/>
                <a:gd name="T5" fmla="*/ 235 h 1373"/>
                <a:gd name="T6" fmla="*/ 823 w 1066"/>
                <a:gd name="T7" fmla="*/ 76 h 1373"/>
                <a:gd name="T8" fmla="*/ 374 w 1066"/>
                <a:gd name="T9" fmla="*/ 243 h 1373"/>
                <a:gd name="T10" fmla="*/ 455 w 1066"/>
                <a:gd name="T11" fmla="*/ 34 h 1373"/>
                <a:gd name="T12" fmla="*/ 2 w 1066"/>
                <a:gd name="T13" fmla="*/ 437 h 1373"/>
                <a:gd name="T14" fmla="*/ 0 w 1066"/>
                <a:gd name="T15" fmla="*/ 750 h 1373"/>
                <a:gd name="T16" fmla="*/ 0 w 1066"/>
                <a:gd name="T17" fmla="*/ 943 h 1373"/>
                <a:gd name="T18" fmla="*/ 0 w 1066"/>
                <a:gd name="T19" fmla="*/ 1373 h 1373"/>
                <a:gd name="T20" fmla="*/ 0 w 1066"/>
                <a:gd name="T21" fmla="*/ 1373 h 1373"/>
                <a:gd name="T22" fmla="*/ 335 w 1066"/>
                <a:gd name="T23" fmla="*/ 1087 h 1373"/>
                <a:gd name="T24" fmla="*/ 335 w 1066"/>
                <a:gd name="T25" fmla="*/ 886 h 1373"/>
                <a:gd name="T26" fmla="*/ 346 w 1066"/>
                <a:gd name="T27" fmla="*/ 879 h 1373"/>
                <a:gd name="T28" fmla="*/ 457 w 1066"/>
                <a:gd name="T29" fmla="*/ 760 h 1373"/>
                <a:gd name="T30" fmla="*/ 458 w 1066"/>
                <a:gd name="T31" fmla="*/ 829 h 1373"/>
                <a:gd name="T32" fmla="*/ 736 w 1066"/>
                <a:gd name="T33" fmla="*/ 619 h 1373"/>
                <a:gd name="T34" fmla="*/ 710 w 1066"/>
                <a:gd name="T35" fmla="*/ 731 h 1373"/>
                <a:gd name="T36" fmla="*/ 931 w 1066"/>
                <a:gd name="T37" fmla="*/ 567 h 1373"/>
                <a:gd name="T38" fmla="*/ 1016 w 1066"/>
                <a:gd name="T39" fmla="*/ 610 h 1373"/>
                <a:gd name="T40" fmla="*/ 944 w 1066"/>
                <a:gd name="T41" fmla="*/ 448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6" h="1373">
                  <a:moveTo>
                    <a:pt x="944" y="448"/>
                  </a:moveTo>
                  <a:cubicBezTo>
                    <a:pt x="1066" y="373"/>
                    <a:pt x="1066" y="373"/>
                    <a:pt x="1066" y="373"/>
                  </a:cubicBezTo>
                  <a:cubicBezTo>
                    <a:pt x="937" y="152"/>
                    <a:pt x="710" y="235"/>
                    <a:pt x="710" y="235"/>
                  </a:cubicBezTo>
                  <a:cubicBezTo>
                    <a:pt x="823" y="76"/>
                    <a:pt x="823" y="76"/>
                    <a:pt x="823" y="76"/>
                  </a:cubicBezTo>
                  <a:cubicBezTo>
                    <a:pt x="541" y="0"/>
                    <a:pt x="374" y="243"/>
                    <a:pt x="374" y="243"/>
                  </a:cubicBezTo>
                  <a:cubicBezTo>
                    <a:pt x="455" y="34"/>
                    <a:pt x="455" y="34"/>
                    <a:pt x="455" y="34"/>
                  </a:cubicBezTo>
                  <a:cubicBezTo>
                    <a:pt x="61" y="76"/>
                    <a:pt x="2" y="437"/>
                    <a:pt x="2" y="437"/>
                  </a:cubicBezTo>
                  <a:cubicBezTo>
                    <a:pt x="0" y="750"/>
                    <a:pt x="0" y="750"/>
                    <a:pt x="0" y="750"/>
                  </a:cubicBezTo>
                  <a:cubicBezTo>
                    <a:pt x="0" y="943"/>
                    <a:pt x="0" y="943"/>
                    <a:pt x="0" y="943"/>
                  </a:cubicBezTo>
                  <a:cubicBezTo>
                    <a:pt x="0" y="1373"/>
                    <a:pt x="0" y="1373"/>
                    <a:pt x="0" y="1373"/>
                  </a:cubicBezTo>
                  <a:cubicBezTo>
                    <a:pt x="0" y="1373"/>
                    <a:pt x="0" y="1373"/>
                    <a:pt x="0" y="1373"/>
                  </a:cubicBezTo>
                  <a:cubicBezTo>
                    <a:pt x="314" y="1316"/>
                    <a:pt x="335" y="1087"/>
                    <a:pt x="335" y="1087"/>
                  </a:cubicBezTo>
                  <a:cubicBezTo>
                    <a:pt x="335" y="886"/>
                    <a:pt x="335" y="886"/>
                    <a:pt x="335" y="886"/>
                  </a:cubicBezTo>
                  <a:cubicBezTo>
                    <a:pt x="346" y="879"/>
                    <a:pt x="346" y="879"/>
                    <a:pt x="346" y="879"/>
                  </a:cubicBezTo>
                  <a:cubicBezTo>
                    <a:pt x="346" y="879"/>
                    <a:pt x="409" y="829"/>
                    <a:pt x="457" y="760"/>
                  </a:cubicBezTo>
                  <a:cubicBezTo>
                    <a:pt x="458" y="829"/>
                    <a:pt x="458" y="829"/>
                    <a:pt x="458" y="829"/>
                  </a:cubicBezTo>
                  <a:cubicBezTo>
                    <a:pt x="688" y="757"/>
                    <a:pt x="736" y="619"/>
                    <a:pt x="736" y="619"/>
                  </a:cubicBezTo>
                  <a:cubicBezTo>
                    <a:pt x="710" y="731"/>
                    <a:pt x="710" y="731"/>
                    <a:pt x="710" y="731"/>
                  </a:cubicBezTo>
                  <a:cubicBezTo>
                    <a:pt x="858" y="684"/>
                    <a:pt x="914" y="621"/>
                    <a:pt x="931" y="567"/>
                  </a:cubicBezTo>
                  <a:cubicBezTo>
                    <a:pt x="1016" y="610"/>
                    <a:pt x="1016" y="610"/>
                    <a:pt x="1016" y="610"/>
                  </a:cubicBezTo>
                  <a:cubicBezTo>
                    <a:pt x="1037" y="514"/>
                    <a:pt x="979" y="467"/>
                    <a:pt x="944" y="448"/>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0"/>
            <p:cNvSpPr>
              <a:spLocks/>
            </p:cNvSpPr>
            <p:nvPr/>
          </p:nvSpPr>
          <p:spPr bwMode="auto">
            <a:xfrm>
              <a:off x="1257301" y="5097463"/>
              <a:ext cx="139700" cy="277813"/>
            </a:xfrm>
            <a:custGeom>
              <a:avLst/>
              <a:gdLst>
                <a:gd name="T0" fmla="*/ 187 w 187"/>
                <a:gd name="T1" fmla="*/ 0 h 373"/>
                <a:gd name="T2" fmla="*/ 0 w 187"/>
                <a:gd name="T3" fmla="*/ 187 h 373"/>
                <a:gd name="T4" fmla="*/ 187 w 187"/>
                <a:gd name="T5" fmla="*/ 373 h 373"/>
                <a:gd name="T6" fmla="*/ 187 w 187"/>
                <a:gd name="T7" fmla="*/ 0 h 373"/>
              </a:gdLst>
              <a:ahLst/>
              <a:cxnLst>
                <a:cxn ang="0">
                  <a:pos x="T0" y="T1"/>
                </a:cxn>
                <a:cxn ang="0">
                  <a:pos x="T2" y="T3"/>
                </a:cxn>
                <a:cxn ang="0">
                  <a:pos x="T4" y="T5"/>
                </a:cxn>
                <a:cxn ang="0">
                  <a:pos x="T6" y="T7"/>
                </a:cxn>
              </a:cxnLst>
              <a:rect l="0" t="0" r="r" b="b"/>
              <a:pathLst>
                <a:path w="187" h="373">
                  <a:moveTo>
                    <a:pt x="187" y="0"/>
                  </a:moveTo>
                  <a:cubicBezTo>
                    <a:pt x="84" y="0"/>
                    <a:pt x="0" y="83"/>
                    <a:pt x="0" y="187"/>
                  </a:cubicBezTo>
                  <a:cubicBezTo>
                    <a:pt x="0" y="290"/>
                    <a:pt x="84" y="373"/>
                    <a:pt x="187" y="373"/>
                  </a:cubicBezTo>
                  <a:cubicBezTo>
                    <a:pt x="187" y="0"/>
                    <a:pt x="187" y="0"/>
                    <a:pt x="187" y="0"/>
                  </a:cubicBezTo>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auto">
            <a:xfrm>
              <a:off x="1397001" y="5167313"/>
              <a:ext cx="0" cy="95250"/>
            </a:xfrm>
            <a:custGeom>
              <a:avLst/>
              <a:gdLst>
                <a:gd name="T0" fmla="*/ 0 h 128"/>
                <a:gd name="T1" fmla="*/ 0 h 128"/>
                <a:gd name="T2" fmla="*/ 128 h 128"/>
                <a:gd name="T3" fmla="*/ 128 h 128"/>
                <a:gd name="T4" fmla="*/ 0 h 128"/>
              </a:gdLst>
              <a:ahLst/>
              <a:cxnLst>
                <a:cxn ang="0">
                  <a:pos x="0" y="T0"/>
                </a:cxn>
                <a:cxn ang="0">
                  <a:pos x="0" y="T1"/>
                </a:cxn>
                <a:cxn ang="0">
                  <a:pos x="0" y="T2"/>
                </a:cxn>
                <a:cxn ang="0">
                  <a:pos x="0" y="T3"/>
                </a:cxn>
                <a:cxn ang="0">
                  <a:pos x="0" y="T4"/>
                </a:cxn>
              </a:cxnLst>
              <a:rect l="0" t="0" r="r" b="b"/>
              <a:pathLst>
                <a:path h="128">
                  <a:moveTo>
                    <a:pt x="0" y="0"/>
                  </a:moveTo>
                  <a:cubicBezTo>
                    <a:pt x="0" y="0"/>
                    <a:pt x="0" y="0"/>
                    <a:pt x="0" y="0"/>
                  </a:cubicBezTo>
                  <a:cubicBezTo>
                    <a:pt x="0" y="128"/>
                    <a:pt x="0" y="128"/>
                    <a:pt x="0" y="128"/>
                  </a:cubicBezTo>
                  <a:cubicBezTo>
                    <a:pt x="0" y="128"/>
                    <a:pt x="0" y="128"/>
                    <a:pt x="0" y="128"/>
                  </a:cubicBezTo>
                  <a:cubicBezTo>
                    <a:pt x="0" y="0"/>
                    <a:pt x="0" y="0"/>
                    <a:pt x="0" y="0"/>
                  </a:cubicBezTo>
                </a:path>
              </a:pathLst>
            </a:custGeom>
            <a:solidFill>
              <a:srgbClr val="D99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2"/>
            <p:cNvSpPr>
              <a:spLocks/>
            </p:cNvSpPr>
            <p:nvPr/>
          </p:nvSpPr>
          <p:spPr bwMode="auto">
            <a:xfrm>
              <a:off x="1343026" y="5167313"/>
              <a:ext cx="53975" cy="95250"/>
            </a:xfrm>
            <a:custGeom>
              <a:avLst/>
              <a:gdLst>
                <a:gd name="T0" fmla="*/ 71 w 71"/>
                <a:gd name="T1" fmla="*/ 0 h 128"/>
                <a:gd name="T2" fmla="*/ 0 w 71"/>
                <a:gd name="T3" fmla="*/ 32 h 128"/>
                <a:gd name="T4" fmla="*/ 71 w 71"/>
                <a:gd name="T5" fmla="*/ 128 h 128"/>
                <a:gd name="T6" fmla="*/ 71 w 71"/>
                <a:gd name="T7" fmla="*/ 0 h 128"/>
              </a:gdLst>
              <a:ahLst/>
              <a:cxnLst>
                <a:cxn ang="0">
                  <a:pos x="T0" y="T1"/>
                </a:cxn>
                <a:cxn ang="0">
                  <a:pos x="T2" y="T3"/>
                </a:cxn>
                <a:cxn ang="0">
                  <a:pos x="T4" y="T5"/>
                </a:cxn>
                <a:cxn ang="0">
                  <a:pos x="T6" y="T7"/>
                </a:cxn>
              </a:cxnLst>
              <a:rect l="0" t="0" r="r" b="b"/>
              <a:pathLst>
                <a:path w="71" h="128">
                  <a:moveTo>
                    <a:pt x="71" y="0"/>
                  </a:moveTo>
                  <a:cubicBezTo>
                    <a:pt x="43" y="0"/>
                    <a:pt x="18" y="12"/>
                    <a:pt x="0" y="32"/>
                  </a:cubicBezTo>
                  <a:cubicBezTo>
                    <a:pt x="71" y="128"/>
                    <a:pt x="71" y="128"/>
                    <a:pt x="71" y="128"/>
                  </a:cubicBezTo>
                  <a:cubicBezTo>
                    <a:pt x="71" y="0"/>
                    <a:pt x="71" y="0"/>
                    <a:pt x="71" y="0"/>
                  </a:cubicBezTo>
                </a:path>
              </a:pathLst>
            </a:custGeom>
            <a:solidFill>
              <a:srgbClr val="D99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auto">
            <a:xfrm>
              <a:off x="1138238" y="5737225"/>
              <a:ext cx="604838" cy="1588"/>
            </a:xfrm>
            <a:prstGeom prst="rect">
              <a:avLst/>
            </a:prstGeom>
            <a:solidFill>
              <a:srgbClr val="00A0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auto">
            <a:xfrm>
              <a:off x="1138238" y="5737225"/>
              <a:ext cx="60483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5"/>
            <p:cNvSpPr>
              <a:spLocks noEditPoints="1"/>
            </p:cNvSpPr>
            <p:nvPr/>
          </p:nvSpPr>
          <p:spPr bwMode="auto">
            <a:xfrm>
              <a:off x="1138238" y="4910138"/>
              <a:ext cx="604838" cy="827088"/>
            </a:xfrm>
            <a:custGeom>
              <a:avLst/>
              <a:gdLst>
                <a:gd name="T0" fmla="*/ 345 w 809"/>
                <a:gd name="T1" fmla="*/ 472 h 1109"/>
                <a:gd name="T2" fmla="*/ 345 w 809"/>
                <a:gd name="T3" fmla="*/ 531 h 1109"/>
                <a:gd name="T4" fmla="*/ 345 w 809"/>
                <a:gd name="T5" fmla="*/ 531 h 1109"/>
                <a:gd name="T6" fmla="*/ 345 w 809"/>
                <a:gd name="T7" fmla="*/ 624 h 1109"/>
                <a:gd name="T8" fmla="*/ 261 w 809"/>
                <a:gd name="T9" fmla="*/ 605 h 1109"/>
                <a:gd name="T10" fmla="*/ 0 w 809"/>
                <a:gd name="T11" fmla="*/ 738 h 1109"/>
                <a:gd name="T12" fmla="*/ 0 w 809"/>
                <a:gd name="T13" fmla="*/ 738 h 1109"/>
                <a:gd name="T14" fmla="*/ 0 w 809"/>
                <a:gd name="T15" fmla="*/ 1109 h 1109"/>
                <a:gd name="T16" fmla="*/ 809 w 809"/>
                <a:gd name="T17" fmla="*/ 1109 h 1109"/>
                <a:gd name="T18" fmla="*/ 345 w 809"/>
                <a:gd name="T19" fmla="*/ 472 h 1109"/>
                <a:gd name="T20" fmla="*/ 0 w 809"/>
                <a:gd name="T21" fmla="*/ 0 h 1109"/>
                <a:gd name="T22" fmla="*/ 0 w 809"/>
                <a:gd name="T23" fmla="*/ 115 h 1109"/>
                <a:gd name="T24" fmla="*/ 1 w 809"/>
                <a:gd name="T25" fmla="*/ 1 h 1109"/>
                <a:gd name="T26" fmla="*/ 0 w 809"/>
                <a:gd name="T27" fmla="*/ 0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9" h="1109">
                  <a:moveTo>
                    <a:pt x="345" y="472"/>
                  </a:moveTo>
                  <a:cubicBezTo>
                    <a:pt x="345" y="531"/>
                    <a:pt x="345" y="531"/>
                    <a:pt x="345" y="531"/>
                  </a:cubicBezTo>
                  <a:cubicBezTo>
                    <a:pt x="345" y="531"/>
                    <a:pt x="345" y="531"/>
                    <a:pt x="345" y="531"/>
                  </a:cubicBezTo>
                  <a:cubicBezTo>
                    <a:pt x="345" y="624"/>
                    <a:pt x="345" y="624"/>
                    <a:pt x="345" y="624"/>
                  </a:cubicBezTo>
                  <a:cubicBezTo>
                    <a:pt x="315" y="624"/>
                    <a:pt x="286" y="617"/>
                    <a:pt x="261" y="605"/>
                  </a:cubicBezTo>
                  <a:cubicBezTo>
                    <a:pt x="213" y="659"/>
                    <a:pt x="132" y="714"/>
                    <a:pt x="0" y="738"/>
                  </a:cubicBezTo>
                  <a:cubicBezTo>
                    <a:pt x="0" y="738"/>
                    <a:pt x="0" y="738"/>
                    <a:pt x="0" y="738"/>
                  </a:cubicBezTo>
                  <a:cubicBezTo>
                    <a:pt x="0" y="1109"/>
                    <a:pt x="0" y="1109"/>
                    <a:pt x="0" y="1109"/>
                  </a:cubicBezTo>
                  <a:cubicBezTo>
                    <a:pt x="809" y="1109"/>
                    <a:pt x="809" y="1109"/>
                    <a:pt x="809" y="1109"/>
                  </a:cubicBezTo>
                  <a:cubicBezTo>
                    <a:pt x="345" y="472"/>
                    <a:pt x="345" y="472"/>
                    <a:pt x="345" y="472"/>
                  </a:cubicBezTo>
                  <a:moveTo>
                    <a:pt x="0" y="0"/>
                  </a:moveTo>
                  <a:cubicBezTo>
                    <a:pt x="0" y="115"/>
                    <a:pt x="0" y="115"/>
                    <a:pt x="0" y="115"/>
                  </a:cubicBezTo>
                  <a:cubicBezTo>
                    <a:pt x="1" y="1"/>
                    <a:pt x="1" y="1"/>
                    <a:pt x="1" y="1"/>
                  </a:cubicBezTo>
                  <a:cubicBezTo>
                    <a:pt x="0" y="0"/>
                    <a:pt x="0" y="0"/>
                    <a:pt x="0" y="0"/>
                  </a:cubicBezTo>
                </a:path>
              </a:pathLst>
            </a:custGeom>
            <a:solidFill>
              <a:srgbClr val="E5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6"/>
            <p:cNvSpPr>
              <a:spLocks/>
            </p:cNvSpPr>
            <p:nvPr/>
          </p:nvSpPr>
          <p:spPr bwMode="auto">
            <a:xfrm>
              <a:off x="1138238" y="4910138"/>
              <a:ext cx="195263" cy="550863"/>
            </a:xfrm>
            <a:custGeom>
              <a:avLst/>
              <a:gdLst>
                <a:gd name="T0" fmla="*/ 1 w 261"/>
                <a:gd name="T1" fmla="*/ 0 h 737"/>
                <a:gd name="T2" fmla="*/ 0 w 261"/>
                <a:gd name="T3" fmla="*/ 114 h 737"/>
                <a:gd name="T4" fmla="*/ 0 w 261"/>
                <a:gd name="T5" fmla="*/ 737 h 737"/>
                <a:gd name="T6" fmla="*/ 0 w 261"/>
                <a:gd name="T7" fmla="*/ 737 h 737"/>
                <a:gd name="T8" fmla="*/ 261 w 261"/>
                <a:gd name="T9" fmla="*/ 604 h 737"/>
                <a:gd name="T10" fmla="*/ 158 w 261"/>
                <a:gd name="T11" fmla="*/ 437 h 737"/>
                <a:gd name="T12" fmla="*/ 219 w 261"/>
                <a:gd name="T13" fmla="*/ 299 h 737"/>
                <a:gd name="T14" fmla="*/ 1 w 261"/>
                <a:gd name="T15" fmla="*/ 0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737">
                  <a:moveTo>
                    <a:pt x="1" y="0"/>
                  </a:moveTo>
                  <a:cubicBezTo>
                    <a:pt x="0" y="114"/>
                    <a:pt x="0" y="114"/>
                    <a:pt x="0" y="114"/>
                  </a:cubicBezTo>
                  <a:cubicBezTo>
                    <a:pt x="0" y="737"/>
                    <a:pt x="0" y="737"/>
                    <a:pt x="0" y="737"/>
                  </a:cubicBezTo>
                  <a:cubicBezTo>
                    <a:pt x="0" y="737"/>
                    <a:pt x="0" y="737"/>
                    <a:pt x="0" y="737"/>
                  </a:cubicBezTo>
                  <a:cubicBezTo>
                    <a:pt x="132" y="713"/>
                    <a:pt x="213" y="658"/>
                    <a:pt x="261" y="604"/>
                  </a:cubicBezTo>
                  <a:cubicBezTo>
                    <a:pt x="200" y="573"/>
                    <a:pt x="158" y="510"/>
                    <a:pt x="158" y="437"/>
                  </a:cubicBezTo>
                  <a:cubicBezTo>
                    <a:pt x="158" y="382"/>
                    <a:pt x="181" y="333"/>
                    <a:pt x="219" y="299"/>
                  </a:cubicBezTo>
                  <a:cubicBezTo>
                    <a:pt x="1" y="0"/>
                    <a:pt x="1" y="0"/>
                    <a:pt x="1" y="0"/>
                  </a:cubicBezTo>
                </a:path>
              </a:pathLst>
            </a:custGeom>
            <a:solidFill>
              <a:srgbClr val="E5E2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p:cNvSpPr>
            <p:nvPr/>
          </p:nvSpPr>
          <p:spPr bwMode="auto">
            <a:xfrm>
              <a:off x="1257301" y="5133975"/>
              <a:ext cx="139700" cy="241300"/>
            </a:xfrm>
            <a:custGeom>
              <a:avLst/>
              <a:gdLst>
                <a:gd name="T0" fmla="*/ 61 w 187"/>
                <a:gd name="T1" fmla="*/ 0 h 324"/>
                <a:gd name="T2" fmla="*/ 0 w 187"/>
                <a:gd name="T3" fmla="*/ 138 h 324"/>
                <a:gd name="T4" fmla="*/ 103 w 187"/>
                <a:gd name="T5" fmla="*/ 305 h 324"/>
                <a:gd name="T6" fmla="*/ 187 w 187"/>
                <a:gd name="T7" fmla="*/ 324 h 324"/>
                <a:gd name="T8" fmla="*/ 187 w 187"/>
                <a:gd name="T9" fmla="*/ 231 h 324"/>
                <a:gd name="T10" fmla="*/ 93 w 187"/>
                <a:gd name="T11" fmla="*/ 138 h 324"/>
                <a:gd name="T12" fmla="*/ 116 w 187"/>
                <a:gd name="T13" fmla="*/ 76 h 324"/>
                <a:gd name="T14" fmla="*/ 61 w 187"/>
                <a:gd name="T15" fmla="*/ 0 h 3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24">
                  <a:moveTo>
                    <a:pt x="61" y="0"/>
                  </a:moveTo>
                  <a:cubicBezTo>
                    <a:pt x="23" y="34"/>
                    <a:pt x="0" y="83"/>
                    <a:pt x="0" y="138"/>
                  </a:cubicBezTo>
                  <a:cubicBezTo>
                    <a:pt x="0" y="211"/>
                    <a:pt x="42" y="274"/>
                    <a:pt x="103" y="305"/>
                  </a:cubicBezTo>
                  <a:cubicBezTo>
                    <a:pt x="128" y="317"/>
                    <a:pt x="157" y="324"/>
                    <a:pt x="187" y="324"/>
                  </a:cubicBezTo>
                  <a:cubicBezTo>
                    <a:pt x="187" y="231"/>
                    <a:pt x="187" y="231"/>
                    <a:pt x="187" y="231"/>
                  </a:cubicBezTo>
                  <a:cubicBezTo>
                    <a:pt x="135" y="231"/>
                    <a:pt x="93" y="189"/>
                    <a:pt x="93" y="138"/>
                  </a:cubicBezTo>
                  <a:cubicBezTo>
                    <a:pt x="93" y="114"/>
                    <a:pt x="102" y="92"/>
                    <a:pt x="116" y="76"/>
                  </a:cubicBezTo>
                  <a:cubicBezTo>
                    <a:pt x="61" y="0"/>
                    <a:pt x="61" y="0"/>
                    <a:pt x="61" y="0"/>
                  </a:cubicBezTo>
                </a:path>
              </a:pathLst>
            </a:custGeom>
            <a:solidFill>
              <a:srgbClr val="E5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8"/>
            <p:cNvSpPr>
              <a:spLocks/>
            </p:cNvSpPr>
            <p:nvPr/>
          </p:nvSpPr>
          <p:spPr bwMode="auto">
            <a:xfrm>
              <a:off x="1397001" y="5262563"/>
              <a:ext cx="0" cy="44450"/>
            </a:xfrm>
            <a:custGeom>
              <a:avLst/>
              <a:gdLst>
                <a:gd name="T0" fmla="*/ 0 h 59"/>
                <a:gd name="T1" fmla="*/ 59 h 59"/>
                <a:gd name="T2" fmla="*/ 59 h 59"/>
                <a:gd name="T3" fmla="*/ 0 h 59"/>
                <a:gd name="T4" fmla="*/ 0 h 59"/>
              </a:gdLst>
              <a:ahLst/>
              <a:cxnLst>
                <a:cxn ang="0">
                  <a:pos x="0" y="T0"/>
                </a:cxn>
                <a:cxn ang="0">
                  <a:pos x="0" y="T1"/>
                </a:cxn>
                <a:cxn ang="0">
                  <a:pos x="0" y="T2"/>
                </a:cxn>
                <a:cxn ang="0">
                  <a:pos x="0" y="T3"/>
                </a:cxn>
                <a:cxn ang="0">
                  <a:pos x="0" y="T4"/>
                </a:cxn>
              </a:cxnLst>
              <a:rect l="0" t="0" r="r" b="b"/>
              <a:pathLst>
                <a:path h="59">
                  <a:moveTo>
                    <a:pt x="0" y="0"/>
                  </a:moveTo>
                  <a:cubicBezTo>
                    <a:pt x="0" y="59"/>
                    <a:pt x="0" y="59"/>
                    <a:pt x="0" y="59"/>
                  </a:cubicBezTo>
                  <a:cubicBezTo>
                    <a:pt x="0" y="59"/>
                    <a:pt x="0" y="59"/>
                    <a:pt x="0" y="59"/>
                  </a:cubicBezTo>
                  <a:cubicBezTo>
                    <a:pt x="0" y="0"/>
                    <a:pt x="0" y="0"/>
                    <a:pt x="0" y="0"/>
                  </a:cubicBezTo>
                  <a:cubicBezTo>
                    <a:pt x="0" y="0"/>
                    <a:pt x="0" y="0"/>
                    <a:pt x="0" y="0"/>
                  </a:cubicBezTo>
                </a:path>
              </a:pathLst>
            </a:custGeom>
            <a:solidFill>
              <a:srgbClr val="C38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9"/>
            <p:cNvSpPr>
              <a:spLocks/>
            </p:cNvSpPr>
            <p:nvPr/>
          </p:nvSpPr>
          <p:spPr bwMode="auto">
            <a:xfrm>
              <a:off x="1327151" y="5191125"/>
              <a:ext cx="69850" cy="115888"/>
            </a:xfrm>
            <a:custGeom>
              <a:avLst/>
              <a:gdLst>
                <a:gd name="T0" fmla="*/ 23 w 94"/>
                <a:gd name="T1" fmla="*/ 0 h 155"/>
                <a:gd name="T2" fmla="*/ 0 w 94"/>
                <a:gd name="T3" fmla="*/ 62 h 155"/>
                <a:gd name="T4" fmla="*/ 94 w 94"/>
                <a:gd name="T5" fmla="*/ 155 h 155"/>
                <a:gd name="T6" fmla="*/ 94 w 94"/>
                <a:gd name="T7" fmla="*/ 96 h 155"/>
                <a:gd name="T8" fmla="*/ 23 w 94"/>
                <a:gd name="T9" fmla="*/ 0 h 155"/>
              </a:gdLst>
              <a:ahLst/>
              <a:cxnLst>
                <a:cxn ang="0">
                  <a:pos x="T0" y="T1"/>
                </a:cxn>
                <a:cxn ang="0">
                  <a:pos x="T2" y="T3"/>
                </a:cxn>
                <a:cxn ang="0">
                  <a:pos x="T4" y="T5"/>
                </a:cxn>
                <a:cxn ang="0">
                  <a:pos x="T6" y="T7"/>
                </a:cxn>
                <a:cxn ang="0">
                  <a:pos x="T8" y="T9"/>
                </a:cxn>
              </a:cxnLst>
              <a:rect l="0" t="0" r="r" b="b"/>
              <a:pathLst>
                <a:path w="94" h="155">
                  <a:moveTo>
                    <a:pt x="23" y="0"/>
                  </a:moveTo>
                  <a:cubicBezTo>
                    <a:pt x="9" y="16"/>
                    <a:pt x="0" y="38"/>
                    <a:pt x="0" y="62"/>
                  </a:cubicBezTo>
                  <a:cubicBezTo>
                    <a:pt x="0" y="113"/>
                    <a:pt x="42" y="155"/>
                    <a:pt x="94" y="155"/>
                  </a:cubicBezTo>
                  <a:cubicBezTo>
                    <a:pt x="94" y="96"/>
                    <a:pt x="94" y="96"/>
                    <a:pt x="94" y="96"/>
                  </a:cubicBezTo>
                  <a:cubicBezTo>
                    <a:pt x="23" y="0"/>
                    <a:pt x="23" y="0"/>
                    <a:pt x="23" y="0"/>
                  </a:cubicBezTo>
                </a:path>
              </a:pathLst>
            </a:custGeom>
            <a:solidFill>
              <a:srgbClr val="C38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1"/>
            <p:cNvSpPr>
              <a:spLocks noEditPoints="1"/>
            </p:cNvSpPr>
            <p:nvPr/>
          </p:nvSpPr>
          <p:spPr bwMode="auto">
            <a:xfrm>
              <a:off x="1031876" y="4678363"/>
              <a:ext cx="0" cy="6350"/>
            </a:xfrm>
            <a:custGeom>
              <a:avLst/>
              <a:gdLst>
                <a:gd name="T0" fmla="*/ 0 w 1"/>
                <a:gd name="T1" fmla="*/ 10 h 10"/>
                <a:gd name="T2" fmla="*/ 0 w 1"/>
                <a:gd name="T3" fmla="*/ 10 h 10"/>
                <a:gd name="T4" fmla="*/ 0 w 1"/>
                <a:gd name="T5" fmla="*/ 10 h 10"/>
                <a:gd name="T6" fmla="*/ 0 w 1"/>
                <a:gd name="T7" fmla="*/ 10 h 10"/>
                <a:gd name="T8" fmla="*/ 0 w 1"/>
                <a:gd name="T9" fmla="*/ 9 h 10"/>
                <a:gd name="T10" fmla="*/ 0 w 1"/>
                <a:gd name="T11" fmla="*/ 10 h 10"/>
                <a:gd name="T12" fmla="*/ 0 w 1"/>
                <a:gd name="T13" fmla="*/ 9 h 10"/>
                <a:gd name="T14" fmla="*/ 0 w 1"/>
                <a:gd name="T15" fmla="*/ 8 h 10"/>
                <a:gd name="T16" fmla="*/ 0 w 1"/>
                <a:gd name="T17" fmla="*/ 9 h 10"/>
                <a:gd name="T18" fmla="*/ 0 w 1"/>
                <a:gd name="T19" fmla="*/ 8 h 10"/>
                <a:gd name="T20" fmla="*/ 0 w 1"/>
                <a:gd name="T21" fmla="*/ 8 h 10"/>
                <a:gd name="T22" fmla="*/ 0 w 1"/>
                <a:gd name="T23" fmla="*/ 8 h 10"/>
                <a:gd name="T24" fmla="*/ 0 w 1"/>
                <a:gd name="T25" fmla="*/ 8 h 10"/>
                <a:gd name="T26" fmla="*/ 0 w 1"/>
                <a:gd name="T27" fmla="*/ 7 h 10"/>
                <a:gd name="T28" fmla="*/ 0 w 1"/>
                <a:gd name="T29" fmla="*/ 8 h 10"/>
                <a:gd name="T30" fmla="*/ 0 w 1"/>
                <a:gd name="T31" fmla="*/ 7 h 10"/>
                <a:gd name="T32" fmla="*/ 0 w 1"/>
                <a:gd name="T33" fmla="*/ 7 h 10"/>
                <a:gd name="T34" fmla="*/ 0 w 1"/>
                <a:gd name="T35" fmla="*/ 7 h 10"/>
                <a:gd name="T36" fmla="*/ 0 w 1"/>
                <a:gd name="T37" fmla="*/ 7 h 10"/>
                <a:gd name="T38" fmla="*/ 0 w 1"/>
                <a:gd name="T39" fmla="*/ 6 h 10"/>
                <a:gd name="T40" fmla="*/ 0 w 1"/>
                <a:gd name="T41" fmla="*/ 6 h 10"/>
                <a:gd name="T42" fmla="*/ 0 w 1"/>
                <a:gd name="T43" fmla="*/ 6 h 10"/>
                <a:gd name="T44" fmla="*/ 0 w 1"/>
                <a:gd name="T45" fmla="*/ 5 h 10"/>
                <a:gd name="T46" fmla="*/ 0 w 1"/>
                <a:gd name="T47" fmla="*/ 6 h 10"/>
                <a:gd name="T48" fmla="*/ 0 w 1"/>
                <a:gd name="T49" fmla="*/ 5 h 10"/>
                <a:gd name="T50" fmla="*/ 0 w 1"/>
                <a:gd name="T51" fmla="*/ 5 h 10"/>
                <a:gd name="T52" fmla="*/ 0 w 1"/>
                <a:gd name="T53" fmla="*/ 5 h 10"/>
                <a:gd name="T54" fmla="*/ 0 w 1"/>
                <a:gd name="T55" fmla="*/ 5 h 10"/>
                <a:gd name="T56" fmla="*/ 0 w 1"/>
                <a:gd name="T57" fmla="*/ 4 h 10"/>
                <a:gd name="T58" fmla="*/ 0 w 1"/>
                <a:gd name="T59" fmla="*/ 5 h 10"/>
                <a:gd name="T60" fmla="*/ 0 w 1"/>
                <a:gd name="T61" fmla="*/ 4 h 10"/>
                <a:gd name="T62" fmla="*/ 0 w 1"/>
                <a:gd name="T63" fmla="*/ 4 h 10"/>
                <a:gd name="T64" fmla="*/ 0 w 1"/>
                <a:gd name="T65" fmla="*/ 4 h 10"/>
                <a:gd name="T66" fmla="*/ 0 w 1"/>
                <a:gd name="T67" fmla="*/ 4 h 10"/>
                <a:gd name="T68" fmla="*/ 0 w 1"/>
                <a:gd name="T69" fmla="*/ 3 h 10"/>
                <a:gd name="T70" fmla="*/ 0 w 1"/>
                <a:gd name="T71" fmla="*/ 3 h 10"/>
                <a:gd name="T72" fmla="*/ 0 w 1"/>
                <a:gd name="T73" fmla="*/ 3 h 10"/>
                <a:gd name="T74" fmla="*/ 0 w 1"/>
                <a:gd name="T75" fmla="*/ 3 h 10"/>
                <a:gd name="T76" fmla="*/ 0 w 1"/>
                <a:gd name="T77" fmla="*/ 3 h 10"/>
                <a:gd name="T78" fmla="*/ 0 w 1"/>
                <a:gd name="T79" fmla="*/ 3 h 10"/>
                <a:gd name="T80" fmla="*/ 1 w 1"/>
                <a:gd name="T81" fmla="*/ 2 h 10"/>
                <a:gd name="T82" fmla="*/ 0 w 1"/>
                <a:gd name="T83" fmla="*/ 2 h 10"/>
                <a:gd name="T84" fmla="*/ 1 w 1"/>
                <a:gd name="T85" fmla="*/ 2 h 10"/>
                <a:gd name="T86" fmla="*/ 1 w 1"/>
                <a:gd name="T87" fmla="*/ 1 h 10"/>
                <a:gd name="T88" fmla="*/ 1 w 1"/>
                <a:gd name="T89" fmla="*/ 1 h 10"/>
                <a:gd name="T90" fmla="*/ 1 w 1"/>
                <a:gd name="T91" fmla="*/ 1 h 10"/>
                <a:gd name="T92" fmla="*/ 1 w 1"/>
                <a:gd name="T93" fmla="*/ 1 h 10"/>
                <a:gd name="T94" fmla="*/ 1 w 1"/>
                <a:gd name="T95" fmla="*/ 1 h 10"/>
                <a:gd name="T96" fmla="*/ 1 w 1"/>
                <a:gd name="T97" fmla="*/ 1 h 10"/>
                <a:gd name="T98" fmla="*/ 1 w 1"/>
                <a:gd name="T99" fmla="*/ 0 h 10"/>
                <a:gd name="T100" fmla="*/ 1 w 1"/>
                <a:gd name="T101" fmla="*/ 0 h 10"/>
                <a:gd name="T102" fmla="*/ 1 w 1"/>
                <a:gd name="T103" fmla="*/ 0 h 10"/>
                <a:gd name="T104" fmla="*/ 1 w 1"/>
                <a:gd name="T105" fmla="*/ 0 h 10"/>
                <a:gd name="T106" fmla="*/ 1 w 1"/>
                <a:gd name="T107" fmla="*/ 0 h 10"/>
                <a:gd name="T108" fmla="*/ 1 w 1"/>
                <a:gd name="T10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 h="10">
                  <a:moveTo>
                    <a:pt x="0" y="10"/>
                  </a:moveTo>
                  <a:cubicBezTo>
                    <a:pt x="0" y="10"/>
                    <a:pt x="0" y="10"/>
                    <a:pt x="0" y="10"/>
                  </a:cubicBezTo>
                  <a:cubicBezTo>
                    <a:pt x="0" y="10"/>
                    <a:pt x="0" y="10"/>
                    <a:pt x="0" y="10"/>
                  </a:cubicBezTo>
                  <a:cubicBezTo>
                    <a:pt x="0" y="10"/>
                    <a:pt x="0" y="10"/>
                    <a:pt x="0" y="10"/>
                  </a:cubicBezTo>
                  <a:moveTo>
                    <a:pt x="0" y="9"/>
                  </a:moveTo>
                  <a:cubicBezTo>
                    <a:pt x="0" y="9"/>
                    <a:pt x="0" y="9"/>
                    <a:pt x="0" y="10"/>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7"/>
                  </a:moveTo>
                  <a:cubicBezTo>
                    <a:pt x="0" y="7"/>
                    <a:pt x="0" y="8"/>
                    <a:pt x="0" y="8"/>
                  </a:cubicBezTo>
                  <a:cubicBezTo>
                    <a:pt x="0" y="8"/>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5"/>
                  </a:moveTo>
                  <a:cubicBezTo>
                    <a:pt x="0" y="6"/>
                    <a:pt x="0" y="6"/>
                    <a:pt x="0" y="6"/>
                  </a:cubicBezTo>
                  <a:cubicBezTo>
                    <a:pt x="0" y="6"/>
                    <a:pt x="0" y="6"/>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2"/>
                  </a:moveTo>
                  <a:cubicBezTo>
                    <a:pt x="0" y="2"/>
                    <a:pt x="0" y="2"/>
                    <a:pt x="0" y="2"/>
                  </a:cubicBezTo>
                  <a:cubicBezTo>
                    <a:pt x="0" y="2"/>
                    <a:pt x="0"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00A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noEditPoints="1"/>
            </p:cNvSpPr>
            <p:nvPr/>
          </p:nvSpPr>
          <p:spPr bwMode="auto">
            <a:xfrm>
              <a:off x="1173163" y="4826000"/>
              <a:ext cx="9525" cy="0"/>
            </a:xfrm>
            <a:custGeom>
              <a:avLst/>
              <a:gdLst>
                <a:gd name="T0" fmla="*/ 0 w 12"/>
                <a:gd name="T1" fmla="*/ 0 w 12"/>
                <a:gd name="T2" fmla="*/ 0 w 12"/>
                <a:gd name="T3" fmla="*/ 1 w 12"/>
                <a:gd name="T4" fmla="*/ 1 w 12"/>
                <a:gd name="T5" fmla="*/ 1 w 12"/>
                <a:gd name="T6" fmla="*/ 1 w 12"/>
                <a:gd name="T7" fmla="*/ 1 w 12"/>
                <a:gd name="T8" fmla="*/ 1 w 12"/>
                <a:gd name="T9" fmla="*/ 2 w 12"/>
                <a:gd name="T10" fmla="*/ 2 w 12"/>
                <a:gd name="T11" fmla="*/ 2 w 12"/>
                <a:gd name="T12" fmla="*/ 3 w 12"/>
                <a:gd name="T13" fmla="*/ 2 w 12"/>
                <a:gd name="T14" fmla="*/ 3 w 12"/>
                <a:gd name="T15" fmla="*/ 3 w 12"/>
                <a:gd name="T16" fmla="*/ 3 w 12"/>
                <a:gd name="T17" fmla="*/ 3 w 12"/>
                <a:gd name="T18" fmla="*/ 4 w 12"/>
                <a:gd name="T19" fmla="*/ 4 w 12"/>
                <a:gd name="T20" fmla="*/ 4 w 12"/>
                <a:gd name="T21" fmla="*/ 5 w 12"/>
                <a:gd name="T22" fmla="*/ 4 w 12"/>
                <a:gd name="T23" fmla="*/ 5 w 12"/>
                <a:gd name="T24" fmla="*/ 5 w 12"/>
                <a:gd name="T25" fmla="*/ 5 w 12"/>
                <a:gd name="T26" fmla="*/ 5 w 12"/>
                <a:gd name="T27" fmla="*/ 6 w 12"/>
                <a:gd name="T28" fmla="*/ 6 w 12"/>
                <a:gd name="T29" fmla="*/ 6 w 12"/>
                <a:gd name="T30" fmla="*/ 7 w 12"/>
                <a:gd name="T31" fmla="*/ 6 w 12"/>
                <a:gd name="T32" fmla="*/ 7 w 12"/>
                <a:gd name="T33" fmla="*/ 9 w 12"/>
                <a:gd name="T34" fmla="*/ 9 w 12"/>
                <a:gd name="T35" fmla="*/ 9 w 12"/>
                <a:gd name="T36" fmla="*/ 10 w 12"/>
                <a:gd name="T37" fmla="*/ 10 w 12"/>
                <a:gd name="T38" fmla="*/ 10 w 12"/>
                <a:gd name="T39" fmla="*/ 10 w 12"/>
                <a:gd name="T40" fmla="*/ 10 w 12"/>
                <a:gd name="T41" fmla="*/ 10 w 12"/>
                <a:gd name="T42" fmla="*/ 11 w 12"/>
                <a:gd name="T43" fmla="*/ 11 w 12"/>
                <a:gd name="T44" fmla="*/ 11 w 12"/>
                <a:gd name="T45" fmla="*/ 12 w 12"/>
                <a:gd name="T46" fmla="*/ 12 w 12"/>
                <a:gd name="T47" fmla="*/ 12 w 12"/>
                <a:gd name="T48" fmla="*/ 12 w 12"/>
                <a:gd name="T49" fmla="*/ 12 w 12"/>
                <a:gd name="T50" fmla="*/ 12 w 1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Lst>
              <a:rect l="0" t="0" r="r" b="b"/>
              <a:pathLst>
                <a:path w="12">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3" y="0"/>
                  </a:moveTo>
                  <a:cubicBezTo>
                    <a:pt x="3" y="0"/>
                    <a:pt x="3" y="0"/>
                    <a:pt x="2" y="0"/>
                  </a:cubicBezTo>
                  <a:cubicBezTo>
                    <a:pt x="3" y="0"/>
                    <a:pt x="3" y="0"/>
                    <a:pt x="3"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5" y="0"/>
                  </a:moveTo>
                  <a:cubicBezTo>
                    <a:pt x="5" y="0"/>
                    <a:pt x="4" y="0"/>
                    <a:pt x="4" y="0"/>
                  </a:cubicBezTo>
                  <a:cubicBezTo>
                    <a:pt x="4" y="0"/>
                    <a:pt x="5" y="0"/>
                    <a:pt x="5" y="0"/>
                  </a:cubicBezTo>
                  <a:moveTo>
                    <a:pt x="5" y="0"/>
                  </a:moveTo>
                  <a:cubicBezTo>
                    <a:pt x="5" y="0"/>
                    <a:pt x="5" y="0"/>
                    <a:pt x="5" y="0"/>
                  </a:cubicBezTo>
                  <a:cubicBezTo>
                    <a:pt x="5" y="0"/>
                    <a:pt x="5" y="0"/>
                    <a:pt x="5" y="0"/>
                  </a:cubicBezTo>
                  <a:moveTo>
                    <a:pt x="6" y="0"/>
                  </a:moveTo>
                  <a:cubicBezTo>
                    <a:pt x="6" y="0"/>
                    <a:pt x="6" y="0"/>
                    <a:pt x="6" y="0"/>
                  </a:cubicBezTo>
                  <a:cubicBezTo>
                    <a:pt x="6" y="0"/>
                    <a:pt x="6" y="0"/>
                    <a:pt x="6" y="0"/>
                  </a:cubicBezTo>
                  <a:moveTo>
                    <a:pt x="7" y="0"/>
                  </a:moveTo>
                  <a:cubicBezTo>
                    <a:pt x="7" y="0"/>
                    <a:pt x="6" y="0"/>
                    <a:pt x="6" y="0"/>
                  </a:cubicBezTo>
                  <a:cubicBezTo>
                    <a:pt x="6" y="0"/>
                    <a:pt x="7" y="0"/>
                    <a:pt x="7" y="0"/>
                  </a:cubicBezTo>
                  <a:moveTo>
                    <a:pt x="9" y="0"/>
                  </a:moveTo>
                  <a:cubicBezTo>
                    <a:pt x="9" y="0"/>
                    <a:pt x="9" y="0"/>
                    <a:pt x="9" y="0"/>
                  </a:cubicBezTo>
                  <a:cubicBezTo>
                    <a:pt x="9" y="0"/>
                    <a:pt x="9" y="0"/>
                    <a:pt x="9"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1" y="0"/>
                  </a:moveTo>
                  <a:cubicBezTo>
                    <a:pt x="11" y="0"/>
                    <a:pt x="11" y="0"/>
                    <a:pt x="11" y="0"/>
                  </a:cubicBezTo>
                  <a:cubicBezTo>
                    <a:pt x="11" y="0"/>
                    <a:pt x="11" y="0"/>
                    <a:pt x="11" y="0"/>
                  </a:cubicBezTo>
                  <a:moveTo>
                    <a:pt x="12" y="0"/>
                  </a:moveTo>
                  <a:cubicBezTo>
                    <a:pt x="12" y="0"/>
                    <a:pt x="12" y="0"/>
                    <a:pt x="12" y="0"/>
                  </a:cubicBezTo>
                  <a:cubicBezTo>
                    <a:pt x="12" y="0"/>
                    <a:pt x="12" y="0"/>
                    <a:pt x="12" y="0"/>
                  </a:cubicBezTo>
                  <a:moveTo>
                    <a:pt x="12" y="0"/>
                  </a:moveTo>
                  <a:cubicBezTo>
                    <a:pt x="12" y="0"/>
                    <a:pt x="12" y="0"/>
                    <a:pt x="12" y="0"/>
                  </a:cubicBezTo>
                  <a:cubicBezTo>
                    <a:pt x="12" y="0"/>
                    <a:pt x="12" y="0"/>
                    <a:pt x="12" y="0"/>
                  </a:cubicBezTo>
                </a:path>
              </a:pathLst>
            </a:custGeom>
            <a:solidFill>
              <a:srgbClr val="E5E2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4"/>
            <p:cNvSpPr>
              <a:spLocks/>
            </p:cNvSpPr>
            <p:nvPr/>
          </p:nvSpPr>
          <p:spPr bwMode="auto">
            <a:xfrm>
              <a:off x="1143001" y="4633913"/>
              <a:ext cx="44450" cy="104775"/>
            </a:xfrm>
            <a:custGeom>
              <a:avLst/>
              <a:gdLst>
                <a:gd name="T0" fmla="*/ 60 w 60"/>
                <a:gd name="T1" fmla="*/ 0 h 141"/>
                <a:gd name="T2" fmla="*/ 60 w 60"/>
                <a:gd name="T3" fmla="*/ 141 h 141"/>
                <a:gd name="T4" fmla="*/ 30 w 60"/>
                <a:gd name="T5" fmla="*/ 141 h 141"/>
                <a:gd name="T6" fmla="*/ 30 w 60"/>
                <a:gd name="T7" fmla="*/ 34 h 141"/>
                <a:gd name="T8" fmla="*/ 17 w 60"/>
                <a:gd name="T9" fmla="*/ 42 h 141"/>
                <a:gd name="T10" fmla="*/ 0 w 60"/>
                <a:gd name="T11" fmla="*/ 46 h 141"/>
                <a:gd name="T12" fmla="*/ 0 w 60"/>
                <a:gd name="T13" fmla="*/ 20 h 141"/>
                <a:gd name="T14" fmla="*/ 42 w 60"/>
                <a:gd name="T15" fmla="*/ 0 h 141"/>
                <a:gd name="T16" fmla="*/ 60 w 60"/>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1">
                  <a:moveTo>
                    <a:pt x="60" y="0"/>
                  </a:moveTo>
                  <a:cubicBezTo>
                    <a:pt x="60" y="141"/>
                    <a:pt x="60" y="141"/>
                    <a:pt x="60" y="141"/>
                  </a:cubicBezTo>
                  <a:cubicBezTo>
                    <a:pt x="30" y="141"/>
                    <a:pt x="30" y="141"/>
                    <a:pt x="30" y="141"/>
                  </a:cubicBezTo>
                  <a:cubicBezTo>
                    <a:pt x="30" y="34"/>
                    <a:pt x="30" y="34"/>
                    <a:pt x="30" y="34"/>
                  </a:cubicBezTo>
                  <a:cubicBezTo>
                    <a:pt x="27" y="37"/>
                    <a:pt x="22" y="39"/>
                    <a:pt x="17" y="42"/>
                  </a:cubicBezTo>
                  <a:cubicBezTo>
                    <a:pt x="11" y="44"/>
                    <a:pt x="6" y="45"/>
                    <a:pt x="0" y="46"/>
                  </a:cubicBezTo>
                  <a:cubicBezTo>
                    <a:pt x="0" y="20"/>
                    <a:pt x="0" y="20"/>
                    <a:pt x="0" y="20"/>
                  </a:cubicBezTo>
                  <a:cubicBezTo>
                    <a:pt x="16" y="16"/>
                    <a:pt x="30" y="9"/>
                    <a:pt x="42" y="0"/>
                  </a:cubicBez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5"/>
            <p:cNvSpPr>
              <a:spLocks/>
            </p:cNvSpPr>
            <p:nvPr/>
          </p:nvSpPr>
          <p:spPr bwMode="auto">
            <a:xfrm>
              <a:off x="1981201" y="5170488"/>
              <a:ext cx="358775" cy="571500"/>
            </a:xfrm>
            <a:custGeom>
              <a:avLst/>
              <a:gdLst>
                <a:gd name="T0" fmla="*/ 127 w 480"/>
                <a:gd name="T1" fmla="*/ 400 h 767"/>
                <a:gd name="T2" fmla="*/ 127 w 480"/>
                <a:gd name="T3" fmla="*/ 60 h 767"/>
                <a:gd name="T4" fmla="*/ 127 w 480"/>
                <a:gd name="T5" fmla="*/ 60 h 767"/>
                <a:gd name="T6" fmla="*/ 64 w 480"/>
                <a:gd name="T7" fmla="*/ 0 h 767"/>
                <a:gd name="T8" fmla="*/ 0 w 480"/>
                <a:gd name="T9" fmla="*/ 60 h 767"/>
                <a:gd name="T10" fmla="*/ 0 w 480"/>
                <a:gd name="T11" fmla="*/ 60 h 767"/>
                <a:gd name="T12" fmla="*/ 0 w 480"/>
                <a:gd name="T13" fmla="*/ 400 h 767"/>
                <a:gd name="T14" fmla="*/ 0 w 480"/>
                <a:gd name="T15" fmla="*/ 615 h 767"/>
                <a:gd name="T16" fmla="*/ 0 w 480"/>
                <a:gd name="T17" fmla="*/ 767 h 767"/>
                <a:gd name="T18" fmla="*/ 480 w 480"/>
                <a:gd name="T19" fmla="*/ 767 h 767"/>
                <a:gd name="T20" fmla="*/ 480 w 480"/>
                <a:gd name="T21" fmla="*/ 400 h 767"/>
                <a:gd name="T22" fmla="*/ 127 w 480"/>
                <a:gd name="T23" fmla="*/ 40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0" h="767">
                  <a:moveTo>
                    <a:pt x="127" y="400"/>
                  </a:moveTo>
                  <a:cubicBezTo>
                    <a:pt x="127" y="60"/>
                    <a:pt x="127" y="60"/>
                    <a:pt x="127" y="60"/>
                  </a:cubicBezTo>
                  <a:cubicBezTo>
                    <a:pt x="127" y="60"/>
                    <a:pt x="127" y="60"/>
                    <a:pt x="127" y="60"/>
                  </a:cubicBezTo>
                  <a:cubicBezTo>
                    <a:pt x="125" y="26"/>
                    <a:pt x="97" y="0"/>
                    <a:pt x="64" y="0"/>
                  </a:cubicBezTo>
                  <a:cubicBezTo>
                    <a:pt x="30" y="0"/>
                    <a:pt x="2" y="26"/>
                    <a:pt x="0" y="60"/>
                  </a:cubicBezTo>
                  <a:cubicBezTo>
                    <a:pt x="0" y="60"/>
                    <a:pt x="0" y="60"/>
                    <a:pt x="0" y="60"/>
                  </a:cubicBezTo>
                  <a:cubicBezTo>
                    <a:pt x="0" y="400"/>
                    <a:pt x="0" y="400"/>
                    <a:pt x="0" y="400"/>
                  </a:cubicBezTo>
                  <a:cubicBezTo>
                    <a:pt x="0" y="615"/>
                    <a:pt x="0" y="615"/>
                    <a:pt x="0" y="615"/>
                  </a:cubicBezTo>
                  <a:cubicBezTo>
                    <a:pt x="0" y="767"/>
                    <a:pt x="0" y="767"/>
                    <a:pt x="0" y="767"/>
                  </a:cubicBezTo>
                  <a:cubicBezTo>
                    <a:pt x="480" y="767"/>
                    <a:pt x="480" y="767"/>
                    <a:pt x="480" y="767"/>
                  </a:cubicBezTo>
                  <a:cubicBezTo>
                    <a:pt x="480" y="400"/>
                    <a:pt x="480" y="400"/>
                    <a:pt x="480" y="400"/>
                  </a:cubicBezTo>
                  <a:lnTo>
                    <a:pt x="127" y="40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6"/>
            <p:cNvSpPr>
              <a:spLocks/>
            </p:cNvSpPr>
            <p:nvPr/>
          </p:nvSpPr>
          <p:spPr bwMode="auto">
            <a:xfrm>
              <a:off x="1981201" y="5330825"/>
              <a:ext cx="379413" cy="411163"/>
            </a:xfrm>
            <a:custGeom>
              <a:avLst/>
              <a:gdLst>
                <a:gd name="T0" fmla="*/ 445 w 508"/>
                <a:gd name="T1" fmla="*/ 81 h 552"/>
                <a:gd name="T2" fmla="*/ 381 w 508"/>
                <a:gd name="T3" fmla="*/ 145 h 552"/>
                <a:gd name="T4" fmla="*/ 381 w 508"/>
                <a:gd name="T5" fmla="*/ 88 h 552"/>
                <a:gd name="T6" fmla="*/ 381 w 508"/>
                <a:gd name="T7" fmla="*/ 88 h 552"/>
                <a:gd name="T8" fmla="*/ 381 w 508"/>
                <a:gd name="T9" fmla="*/ 86 h 552"/>
                <a:gd name="T10" fmla="*/ 318 w 508"/>
                <a:gd name="T11" fmla="*/ 23 h 552"/>
                <a:gd name="T12" fmla="*/ 254 w 508"/>
                <a:gd name="T13" fmla="*/ 86 h 552"/>
                <a:gd name="T14" fmla="*/ 254 w 508"/>
                <a:gd name="T15" fmla="*/ 88 h 552"/>
                <a:gd name="T16" fmla="*/ 254 w 508"/>
                <a:gd name="T17" fmla="*/ 88 h 552"/>
                <a:gd name="T18" fmla="*/ 254 w 508"/>
                <a:gd name="T19" fmla="*/ 86 h 552"/>
                <a:gd name="T20" fmla="*/ 254 w 508"/>
                <a:gd name="T21" fmla="*/ 64 h 552"/>
                <a:gd name="T22" fmla="*/ 191 w 508"/>
                <a:gd name="T23" fmla="*/ 0 h 552"/>
                <a:gd name="T24" fmla="*/ 127 w 508"/>
                <a:gd name="T25" fmla="*/ 64 h 552"/>
                <a:gd name="T26" fmla="*/ 127 w 508"/>
                <a:gd name="T27" fmla="*/ 127 h 552"/>
                <a:gd name="T28" fmla="*/ 127 w 508"/>
                <a:gd name="T29" fmla="*/ 131 h 552"/>
                <a:gd name="T30" fmla="*/ 127 w 508"/>
                <a:gd name="T31" fmla="*/ 131 h 552"/>
                <a:gd name="T32" fmla="*/ 127 w 508"/>
                <a:gd name="T33" fmla="*/ 127 h 552"/>
                <a:gd name="T34" fmla="*/ 64 w 508"/>
                <a:gd name="T35" fmla="*/ 63 h 552"/>
                <a:gd name="T36" fmla="*/ 0 w 508"/>
                <a:gd name="T37" fmla="*/ 127 h 552"/>
                <a:gd name="T38" fmla="*/ 0 w 508"/>
                <a:gd name="T39" fmla="*/ 131 h 552"/>
                <a:gd name="T40" fmla="*/ 0 w 508"/>
                <a:gd name="T41" fmla="*/ 131 h 552"/>
                <a:gd name="T42" fmla="*/ 0 w 508"/>
                <a:gd name="T43" fmla="*/ 552 h 552"/>
                <a:gd name="T44" fmla="*/ 70 w 508"/>
                <a:gd name="T45" fmla="*/ 552 h 552"/>
                <a:gd name="T46" fmla="*/ 127 w 508"/>
                <a:gd name="T47" fmla="*/ 552 h 552"/>
                <a:gd name="T48" fmla="*/ 376 w 508"/>
                <a:gd name="T49" fmla="*/ 552 h 552"/>
                <a:gd name="T50" fmla="*/ 400 w 508"/>
                <a:gd name="T51" fmla="*/ 469 h 552"/>
                <a:gd name="T52" fmla="*/ 223 w 508"/>
                <a:gd name="T53" fmla="*/ 304 h 552"/>
                <a:gd name="T54" fmla="*/ 127 w 508"/>
                <a:gd name="T55" fmla="*/ 330 h 552"/>
                <a:gd name="T56" fmla="*/ 127 w 508"/>
                <a:gd name="T57" fmla="*/ 232 h 552"/>
                <a:gd name="T58" fmla="*/ 127 w 508"/>
                <a:gd name="T59" fmla="*/ 230 h 552"/>
                <a:gd name="T60" fmla="*/ 127 w 508"/>
                <a:gd name="T61" fmla="*/ 230 h 552"/>
                <a:gd name="T62" fmla="*/ 127 w 508"/>
                <a:gd name="T63" fmla="*/ 232 h 552"/>
                <a:gd name="T64" fmla="*/ 191 w 508"/>
                <a:gd name="T65" fmla="*/ 295 h 552"/>
                <a:gd name="T66" fmla="*/ 254 w 508"/>
                <a:gd name="T67" fmla="*/ 232 h 552"/>
                <a:gd name="T68" fmla="*/ 254 w 508"/>
                <a:gd name="T69" fmla="*/ 230 h 552"/>
                <a:gd name="T70" fmla="*/ 254 w 508"/>
                <a:gd name="T71" fmla="*/ 230 h 552"/>
                <a:gd name="T72" fmla="*/ 254 w 508"/>
                <a:gd name="T73" fmla="*/ 232 h 552"/>
                <a:gd name="T74" fmla="*/ 254 w 508"/>
                <a:gd name="T75" fmla="*/ 254 h 552"/>
                <a:gd name="T76" fmla="*/ 254 w 508"/>
                <a:gd name="T77" fmla="*/ 254 h 552"/>
                <a:gd name="T78" fmla="*/ 318 w 508"/>
                <a:gd name="T79" fmla="*/ 313 h 552"/>
                <a:gd name="T80" fmla="*/ 381 w 508"/>
                <a:gd name="T81" fmla="*/ 254 h 552"/>
                <a:gd name="T82" fmla="*/ 381 w 508"/>
                <a:gd name="T83" fmla="*/ 254 h 552"/>
                <a:gd name="T84" fmla="*/ 381 w 508"/>
                <a:gd name="T85" fmla="*/ 306 h 552"/>
                <a:gd name="T86" fmla="*/ 381 w 508"/>
                <a:gd name="T87" fmla="*/ 306 h 552"/>
                <a:gd name="T88" fmla="*/ 445 w 508"/>
                <a:gd name="T89" fmla="*/ 367 h 552"/>
                <a:gd name="T90" fmla="*/ 508 w 508"/>
                <a:gd name="T91" fmla="*/ 306 h 552"/>
                <a:gd name="T92" fmla="*/ 508 w 508"/>
                <a:gd name="T93" fmla="*/ 306 h 552"/>
                <a:gd name="T94" fmla="*/ 508 w 508"/>
                <a:gd name="T95" fmla="*/ 145 h 552"/>
                <a:gd name="T96" fmla="*/ 445 w 508"/>
                <a:gd name="T97" fmla="*/ 8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8" h="552">
                  <a:moveTo>
                    <a:pt x="445" y="81"/>
                  </a:moveTo>
                  <a:cubicBezTo>
                    <a:pt x="410" y="81"/>
                    <a:pt x="381" y="110"/>
                    <a:pt x="381" y="145"/>
                  </a:cubicBezTo>
                  <a:cubicBezTo>
                    <a:pt x="381" y="88"/>
                    <a:pt x="381" y="88"/>
                    <a:pt x="381" y="88"/>
                  </a:cubicBezTo>
                  <a:cubicBezTo>
                    <a:pt x="381" y="88"/>
                    <a:pt x="381" y="88"/>
                    <a:pt x="381" y="88"/>
                  </a:cubicBezTo>
                  <a:cubicBezTo>
                    <a:pt x="381" y="88"/>
                    <a:pt x="381" y="87"/>
                    <a:pt x="381" y="86"/>
                  </a:cubicBezTo>
                  <a:cubicBezTo>
                    <a:pt x="381" y="51"/>
                    <a:pt x="353" y="23"/>
                    <a:pt x="318" y="23"/>
                  </a:cubicBezTo>
                  <a:cubicBezTo>
                    <a:pt x="283" y="23"/>
                    <a:pt x="254" y="51"/>
                    <a:pt x="254" y="86"/>
                  </a:cubicBezTo>
                  <a:cubicBezTo>
                    <a:pt x="254" y="87"/>
                    <a:pt x="254" y="88"/>
                    <a:pt x="254" y="88"/>
                  </a:cubicBezTo>
                  <a:cubicBezTo>
                    <a:pt x="254" y="88"/>
                    <a:pt x="254" y="88"/>
                    <a:pt x="254" y="88"/>
                  </a:cubicBezTo>
                  <a:cubicBezTo>
                    <a:pt x="254" y="86"/>
                    <a:pt x="254" y="86"/>
                    <a:pt x="254" y="86"/>
                  </a:cubicBezTo>
                  <a:cubicBezTo>
                    <a:pt x="254" y="64"/>
                    <a:pt x="254" y="64"/>
                    <a:pt x="254" y="64"/>
                  </a:cubicBezTo>
                  <a:cubicBezTo>
                    <a:pt x="254" y="29"/>
                    <a:pt x="226" y="0"/>
                    <a:pt x="191" y="0"/>
                  </a:cubicBezTo>
                  <a:cubicBezTo>
                    <a:pt x="156" y="0"/>
                    <a:pt x="127" y="29"/>
                    <a:pt x="127" y="64"/>
                  </a:cubicBezTo>
                  <a:cubicBezTo>
                    <a:pt x="127" y="127"/>
                    <a:pt x="127" y="127"/>
                    <a:pt x="127" y="127"/>
                  </a:cubicBezTo>
                  <a:cubicBezTo>
                    <a:pt x="127" y="131"/>
                    <a:pt x="127" y="131"/>
                    <a:pt x="127" y="131"/>
                  </a:cubicBezTo>
                  <a:cubicBezTo>
                    <a:pt x="127" y="131"/>
                    <a:pt x="127" y="131"/>
                    <a:pt x="127" y="131"/>
                  </a:cubicBezTo>
                  <a:cubicBezTo>
                    <a:pt x="127" y="130"/>
                    <a:pt x="127" y="128"/>
                    <a:pt x="127" y="127"/>
                  </a:cubicBezTo>
                  <a:cubicBezTo>
                    <a:pt x="127" y="91"/>
                    <a:pt x="99" y="63"/>
                    <a:pt x="64" y="63"/>
                  </a:cubicBezTo>
                  <a:cubicBezTo>
                    <a:pt x="29" y="63"/>
                    <a:pt x="0" y="91"/>
                    <a:pt x="0" y="127"/>
                  </a:cubicBezTo>
                  <a:cubicBezTo>
                    <a:pt x="0" y="128"/>
                    <a:pt x="0" y="130"/>
                    <a:pt x="0" y="131"/>
                  </a:cubicBezTo>
                  <a:cubicBezTo>
                    <a:pt x="0" y="131"/>
                    <a:pt x="0" y="131"/>
                    <a:pt x="0" y="131"/>
                  </a:cubicBezTo>
                  <a:cubicBezTo>
                    <a:pt x="0" y="552"/>
                    <a:pt x="0" y="552"/>
                    <a:pt x="0" y="552"/>
                  </a:cubicBezTo>
                  <a:cubicBezTo>
                    <a:pt x="70" y="552"/>
                    <a:pt x="70" y="552"/>
                    <a:pt x="70" y="552"/>
                  </a:cubicBezTo>
                  <a:cubicBezTo>
                    <a:pt x="127" y="552"/>
                    <a:pt x="127" y="552"/>
                    <a:pt x="127" y="552"/>
                  </a:cubicBezTo>
                  <a:cubicBezTo>
                    <a:pt x="376" y="552"/>
                    <a:pt x="376" y="552"/>
                    <a:pt x="376" y="552"/>
                  </a:cubicBezTo>
                  <a:cubicBezTo>
                    <a:pt x="391" y="528"/>
                    <a:pt x="400" y="499"/>
                    <a:pt x="400" y="469"/>
                  </a:cubicBezTo>
                  <a:cubicBezTo>
                    <a:pt x="400" y="378"/>
                    <a:pt x="321" y="304"/>
                    <a:pt x="223" y="304"/>
                  </a:cubicBezTo>
                  <a:cubicBezTo>
                    <a:pt x="188" y="304"/>
                    <a:pt x="155" y="313"/>
                    <a:pt x="127" y="330"/>
                  </a:cubicBezTo>
                  <a:cubicBezTo>
                    <a:pt x="127" y="232"/>
                    <a:pt x="127" y="232"/>
                    <a:pt x="127" y="232"/>
                  </a:cubicBezTo>
                  <a:cubicBezTo>
                    <a:pt x="127" y="230"/>
                    <a:pt x="127" y="230"/>
                    <a:pt x="127" y="230"/>
                  </a:cubicBezTo>
                  <a:cubicBezTo>
                    <a:pt x="127" y="230"/>
                    <a:pt x="127" y="230"/>
                    <a:pt x="127" y="230"/>
                  </a:cubicBezTo>
                  <a:cubicBezTo>
                    <a:pt x="127" y="231"/>
                    <a:pt x="127" y="231"/>
                    <a:pt x="127" y="232"/>
                  </a:cubicBezTo>
                  <a:cubicBezTo>
                    <a:pt x="127" y="267"/>
                    <a:pt x="156" y="295"/>
                    <a:pt x="191" y="295"/>
                  </a:cubicBezTo>
                  <a:cubicBezTo>
                    <a:pt x="226" y="295"/>
                    <a:pt x="254" y="267"/>
                    <a:pt x="254" y="232"/>
                  </a:cubicBezTo>
                  <a:cubicBezTo>
                    <a:pt x="254" y="231"/>
                    <a:pt x="254" y="231"/>
                    <a:pt x="254" y="230"/>
                  </a:cubicBezTo>
                  <a:cubicBezTo>
                    <a:pt x="254" y="230"/>
                    <a:pt x="254" y="230"/>
                    <a:pt x="254" y="230"/>
                  </a:cubicBezTo>
                  <a:cubicBezTo>
                    <a:pt x="254" y="232"/>
                    <a:pt x="254" y="232"/>
                    <a:pt x="254" y="232"/>
                  </a:cubicBezTo>
                  <a:cubicBezTo>
                    <a:pt x="254" y="254"/>
                    <a:pt x="254" y="254"/>
                    <a:pt x="254" y="254"/>
                  </a:cubicBezTo>
                  <a:cubicBezTo>
                    <a:pt x="254" y="254"/>
                    <a:pt x="254" y="254"/>
                    <a:pt x="254" y="254"/>
                  </a:cubicBezTo>
                  <a:cubicBezTo>
                    <a:pt x="257" y="287"/>
                    <a:pt x="284" y="313"/>
                    <a:pt x="318" y="313"/>
                  </a:cubicBezTo>
                  <a:cubicBezTo>
                    <a:pt x="351" y="313"/>
                    <a:pt x="379" y="287"/>
                    <a:pt x="381" y="254"/>
                  </a:cubicBezTo>
                  <a:cubicBezTo>
                    <a:pt x="381" y="254"/>
                    <a:pt x="381" y="254"/>
                    <a:pt x="381" y="254"/>
                  </a:cubicBezTo>
                  <a:cubicBezTo>
                    <a:pt x="381" y="306"/>
                    <a:pt x="381" y="306"/>
                    <a:pt x="381" y="306"/>
                  </a:cubicBezTo>
                  <a:cubicBezTo>
                    <a:pt x="381" y="306"/>
                    <a:pt x="381" y="306"/>
                    <a:pt x="381" y="306"/>
                  </a:cubicBezTo>
                  <a:cubicBezTo>
                    <a:pt x="383" y="340"/>
                    <a:pt x="411" y="367"/>
                    <a:pt x="445" y="367"/>
                  </a:cubicBezTo>
                  <a:cubicBezTo>
                    <a:pt x="479" y="367"/>
                    <a:pt x="507" y="340"/>
                    <a:pt x="508" y="306"/>
                  </a:cubicBezTo>
                  <a:cubicBezTo>
                    <a:pt x="508" y="306"/>
                    <a:pt x="508" y="306"/>
                    <a:pt x="508" y="306"/>
                  </a:cubicBezTo>
                  <a:cubicBezTo>
                    <a:pt x="508" y="145"/>
                    <a:pt x="508" y="145"/>
                    <a:pt x="508" y="145"/>
                  </a:cubicBezTo>
                  <a:cubicBezTo>
                    <a:pt x="508" y="110"/>
                    <a:pt x="480" y="81"/>
                    <a:pt x="445" y="81"/>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Title 4"/>
          <p:cNvSpPr txBox="1">
            <a:spLocks/>
          </p:cNvSpPr>
          <p:nvPr/>
        </p:nvSpPr>
        <p:spPr>
          <a:xfrm>
            <a:off x="978694" y="2017209"/>
            <a:ext cx="10237787" cy="10895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smtClean="0">
                <a:gradFill>
                  <a:gsLst>
                    <a:gs pos="2917">
                      <a:schemeClr val="bg1"/>
                    </a:gs>
                    <a:gs pos="100000">
                      <a:schemeClr val="bg1"/>
                    </a:gs>
                  </a:gsLst>
                  <a:lin ang="5400000" scaled="0"/>
                </a:gradFill>
                <a:latin typeface="Segoe UI Light" panose="020B0502040204020203" pitchFamily="34" charset="0"/>
                <a:cs typeface="Segoe UI Light" panose="020B0502040204020203" pitchFamily="34" charset="0"/>
              </a:rPr>
              <a:t>Adoption</a:t>
            </a:r>
            <a:endParaRPr lang="en-US" sz="6000" dirty="0">
              <a:gradFill>
                <a:gsLst>
                  <a:gs pos="2917">
                    <a:schemeClr val="bg1"/>
                  </a:gs>
                  <a:gs pos="100000">
                    <a:schemeClr val="bg1"/>
                  </a:gs>
                </a:gsLst>
                <a:lin ang="5400000" scaled="0"/>
              </a:gradFill>
              <a:latin typeface="Segoe UI Light" panose="020B0502040204020203" pitchFamily="34" charset="0"/>
              <a:cs typeface="Segoe UI Light" panose="020B0502040204020203" pitchFamily="34" charset="0"/>
            </a:endParaRPr>
          </a:p>
        </p:txBody>
      </p:sp>
      <p:sp>
        <p:nvSpPr>
          <p:cNvPr id="24" name="Text Placeholder 1"/>
          <p:cNvSpPr txBox="1">
            <a:spLocks/>
          </p:cNvSpPr>
          <p:nvPr/>
        </p:nvSpPr>
        <p:spPr>
          <a:xfrm>
            <a:off x="978694" y="3425825"/>
            <a:ext cx="10237787" cy="49859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200" dirty="0" smtClean="0">
                <a:gradFill>
                  <a:gsLst>
                    <a:gs pos="2917">
                      <a:schemeClr val="bg1"/>
                    </a:gs>
                    <a:gs pos="100000">
                      <a:schemeClr val="bg1"/>
                    </a:gs>
                  </a:gsLst>
                  <a:lin ang="5400000" scaled="0"/>
                </a:gradFill>
                <a:latin typeface="Segoe UI Light" panose="020B0502040204020203" pitchFamily="34" charset="0"/>
                <a:cs typeface="Segoe UI Light" panose="020B0502040204020203" pitchFamily="34" charset="0"/>
              </a:rPr>
              <a:t>http://success.office.com</a:t>
            </a:r>
            <a:endParaRPr lang="en-US" sz="3200" dirty="0">
              <a:gradFill>
                <a:gsLst>
                  <a:gs pos="2917">
                    <a:schemeClr val="bg1"/>
                  </a:gs>
                  <a:gs pos="100000">
                    <a:schemeClr val="bg1"/>
                  </a:gs>
                </a:gsLst>
                <a:lin ang="5400000" scaled="0"/>
              </a:gra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27299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31491" y="2958955"/>
            <a:ext cx="3577918" cy="635302"/>
          </a:xfrm>
          <a:prstGeom prst="rect">
            <a:avLst/>
          </a:prstGeom>
        </p:spPr>
        <p:txBody>
          <a:bodyPr wrap="square">
            <a:spAutoFit/>
          </a:bodyPr>
          <a:lstStyle/>
          <a:p>
            <a:pPr defTabSz="914102" fontAlgn="base">
              <a:lnSpc>
                <a:spcPct val="12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Your success is measured by </a:t>
            </a:r>
            <a:br>
              <a:rPr lang="en-US" sz="1470" dirty="0">
                <a:gradFill>
                  <a:gsLst>
                    <a:gs pos="13889">
                      <a:srgbClr val="505050"/>
                    </a:gs>
                    <a:gs pos="28704">
                      <a:srgbClr val="505050"/>
                    </a:gs>
                  </a:gsLst>
                  <a:lin ang="5400000" scaled="0"/>
                </a:gradFill>
                <a:ea typeface="Segoe UI" pitchFamily="34" charset="0"/>
                <a:cs typeface="Segoe UI" pitchFamily="34" charset="0"/>
              </a:rPr>
            </a:br>
            <a:r>
              <a:rPr lang="en-US" sz="1470" dirty="0">
                <a:gradFill>
                  <a:gsLst>
                    <a:gs pos="13889">
                      <a:srgbClr val="505050"/>
                    </a:gs>
                    <a:gs pos="28704">
                      <a:srgbClr val="505050"/>
                    </a:gs>
                  </a:gsLst>
                  <a:lin ang="5400000" scaled="0"/>
                </a:gradFill>
                <a:ea typeface="Segoe UI" pitchFamily="34" charset="0"/>
                <a:cs typeface="Segoe UI" pitchFamily="34" charset="0"/>
              </a:rPr>
              <a:t>long-term user adoption.</a:t>
            </a:r>
          </a:p>
        </p:txBody>
      </p:sp>
      <p:sp>
        <p:nvSpPr>
          <p:cNvPr id="40" name="Rectangle 39"/>
          <p:cNvSpPr/>
          <p:nvPr/>
        </p:nvSpPr>
        <p:spPr>
          <a:xfrm>
            <a:off x="319040" y="4294862"/>
            <a:ext cx="3590369" cy="363818"/>
          </a:xfrm>
          <a:prstGeom prst="rect">
            <a:avLst/>
          </a:prstGeom>
        </p:spPr>
        <p:txBody>
          <a:bodyPr wrap="square">
            <a:spAutoFit/>
          </a:bodyPr>
          <a:lstStyle/>
          <a:p>
            <a:pPr defTabSz="914102" fontAlgn="base">
              <a:lnSpc>
                <a:spcPct val="120000"/>
              </a:lnSpc>
              <a:spcBef>
                <a:spcPct val="0"/>
              </a:spcBef>
              <a:spcAft>
                <a:spcPct val="0"/>
              </a:spcAft>
            </a:pPr>
            <a:r>
              <a:rPr lang="en-US" sz="1470" b="1" dirty="0">
                <a:gradFill>
                  <a:gsLst>
                    <a:gs pos="75000">
                      <a:srgbClr val="DC3C00"/>
                    </a:gs>
                    <a:gs pos="54630">
                      <a:srgbClr val="DC3C00"/>
                    </a:gs>
                  </a:gsLst>
                  <a:lin ang="5400000" scaled="0"/>
                </a:gradFill>
                <a:ea typeface="Segoe UI" pitchFamily="34" charset="0"/>
                <a:cs typeface="Segoe UI" pitchFamily="34" charset="0"/>
              </a:rPr>
              <a:t>Driving adoption takes time</a:t>
            </a:r>
          </a:p>
        </p:txBody>
      </p:sp>
      <p:sp>
        <p:nvSpPr>
          <p:cNvPr id="43" name="Rectangle 42"/>
          <p:cNvSpPr/>
          <p:nvPr/>
        </p:nvSpPr>
        <p:spPr>
          <a:xfrm>
            <a:off x="319040" y="4767975"/>
            <a:ext cx="3590369" cy="363818"/>
          </a:xfrm>
          <a:prstGeom prst="rect">
            <a:avLst/>
          </a:prstGeom>
        </p:spPr>
        <p:txBody>
          <a:bodyPr wrap="square">
            <a:spAutoFit/>
          </a:bodyPr>
          <a:lstStyle/>
          <a:p>
            <a:pPr defTabSz="914102" fontAlgn="base">
              <a:lnSpc>
                <a:spcPct val="120000"/>
              </a:lnSpc>
              <a:spcBef>
                <a:spcPct val="0"/>
              </a:spcBef>
              <a:spcAft>
                <a:spcPct val="0"/>
              </a:spcAft>
            </a:pPr>
            <a:r>
              <a:rPr lang="en-US" sz="1470" b="1" dirty="0">
                <a:gradFill>
                  <a:gsLst>
                    <a:gs pos="75000">
                      <a:srgbClr val="DC3C00"/>
                    </a:gs>
                    <a:gs pos="54630">
                      <a:srgbClr val="DC3C00"/>
                    </a:gs>
                  </a:gsLst>
                  <a:lin ang="5400000" scaled="0"/>
                </a:gradFill>
                <a:ea typeface="Segoe UI" pitchFamily="34" charset="0"/>
                <a:cs typeface="Segoe UI" pitchFamily="34" charset="0"/>
              </a:rPr>
              <a:t>Deployment alone is not enough</a:t>
            </a:r>
          </a:p>
        </p:txBody>
      </p:sp>
      <p:sp>
        <p:nvSpPr>
          <p:cNvPr id="48" name="Rectangle 47"/>
          <p:cNvSpPr/>
          <p:nvPr/>
        </p:nvSpPr>
        <p:spPr>
          <a:xfrm>
            <a:off x="319040" y="5241088"/>
            <a:ext cx="3590369" cy="363818"/>
          </a:xfrm>
          <a:prstGeom prst="rect">
            <a:avLst/>
          </a:prstGeom>
        </p:spPr>
        <p:txBody>
          <a:bodyPr wrap="square">
            <a:spAutoFit/>
          </a:bodyPr>
          <a:lstStyle/>
          <a:p>
            <a:pPr defTabSz="914102" fontAlgn="base">
              <a:lnSpc>
                <a:spcPct val="120000"/>
              </a:lnSpc>
              <a:spcBef>
                <a:spcPct val="0"/>
              </a:spcBef>
              <a:spcAft>
                <a:spcPct val="0"/>
              </a:spcAft>
            </a:pPr>
            <a:r>
              <a:rPr lang="en-US" sz="1470" b="1" dirty="0">
                <a:gradFill>
                  <a:gsLst>
                    <a:gs pos="75000">
                      <a:srgbClr val="DC3C00"/>
                    </a:gs>
                    <a:gs pos="54630">
                      <a:srgbClr val="DC3C00"/>
                    </a:gs>
                  </a:gsLst>
                  <a:lin ang="5400000" scaled="0"/>
                </a:gradFill>
                <a:ea typeface="Segoe UI" pitchFamily="34" charset="0"/>
                <a:cs typeface="Segoe UI" pitchFamily="34" charset="0"/>
              </a:rPr>
              <a:t>Cloud services are in constant motion</a:t>
            </a:r>
          </a:p>
        </p:txBody>
      </p:sp>
      <p:grpSp>
        <p:nvGrpSpPr>
          <p:cNvPr id="6" name="Group 5"/>
          <p:cNvGrpSpPr/>
          <p:nvPr/>
        </p:nvGrpSpPr>
        <p:grpSpPr>
          <a:xfrm>
            <a:off x="411963" y="4232237"/>
            <a:ext cx="4767381" cy="1419339"/>
            <a:chOff x="420223" y="4557905"/>
            <a:chExt cx="3567577" cy="1447800"/>
          </a:xfrm>
        </p:grpSpPr>
        <p:cxnSp>
          <p:nvCxnSpPr>
            <p:cNvPr id="38" name="Straight Connector 37"/>
            <p:cNvCxnSpPr/>
            <p:nvPr/>
          </p:nvCxnSpPr>
          <p:spPr>
            <a:xfrm>
              <a:off x="420223" y="4557905"/>
              <a:ext cx="3567577"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0223" y="5040505"/>
              <a:ext cx="3567577"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20223" y="5523105"/>
              <a:ext cx="3567577"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0223" y="6005705"/>
              <a:ext cx="3567577"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6" name="Title 1"/>
          <p:cNvSpPr txBox="1">
            <a:spLocks/>
          </p:cNvSpPr>
          <p:nvPr/>
        </p:nvSpPr>
        <p:spPr>
          <a:xfrm>
            <a:off x="387062" y="2074129"/>
            <a:ext cx="4465788" cy="748577"/>
          </a:xfrm>
          <a:prstGeom prst="rect">
            <a:avLst/>
          </a:prstGeom>
        </p:spPr>
        <p:txBody>
          <a:bodyPr vert="horz" wrap="square" lIns="0" tIns="0" rIns="0" bIns="0" rtlCol="0" anchor="b">
            <a:noAutofit/>
          </a:bodyPr>
          <a:lstStyle>
            <a:lvl1pPr algn="l" defTabSz="932559" rtl="0" eaLnBrk="1" latinLnBrk="0" hangingPunct="1">
              <a:lnSpc>
                <a:spcPct val="90000"/>
              </a:lnSpc>
              <a:spcBef>
                <a:spcPct val="0"/>
              </a:spcBef>
              <a:buNone/>
              <a:defRPr lang="en-US" sz="5507"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a:spcAft>
                <a:spcPts val="588"/>
              </a:spcAft>
            </a:pPr>
            <a:r>
              <a:rPr sz="4313">
                <a:gradFill>
                  <a:gsLst>
                    <a:gs pos="1250">
                      <a:srgbClr val="DC3C00"/>
                    </a:gs>
                    <a:gs pos="100000">
                      <a:srgbClr val="DC3C00"/>
                    </a:gs>
                  </a:gsLst>
                  <a:lin ang="5400000" scaled="0"/>
                </a:gradFill>
              </a:rPr>
              <a:t>The situation today and challenges</a:t>
            </a:r>
            <a:endParaRPr sz="4313">
              <a:gradFill>
                <a:gsLst>
                  <a:gs pos="28704">
                    <a:srgbClr val="DC3C00"/>
                  </a:gs>
                  <a:gs pos="41000">
                    <a:srgbClr val="DC3C00"/>
                  </a:gs>
                </a:gsLst>
                <a:lin ang="5400000" scaled="0"/>
              </a:gradFill>
            </a:endParaRPr>
          </a:p>
        </p:txBody>
      </p:sp>
      <p:pic>
        <p:nvPicPr>
          <p:cNvPr id="2" name="Picture 1"/>
          <p:cNvPicPr>
            <a:picLocks noChangeAspect="1"/>
          </p:cNvPicPr>
          <p:nvPr/>
        </p:nvPicPr>
        <p:blipFill>
          <a:blip r:embed="rId3"/>
          <a:stretch>
            <a:fillRect/>
          </a:stretch>
        </p:blipFill>
        <p:spPr>
          <a:xfrm>
            <a:off x="5107709" y="-108219"/>
            <a:ext cx="7084291" cy="6966219"/>
          </a:xfrm>
          <a:prstGeom prst="rect">
            <a:avLst/>
          </a:prstGeom>
        </p:spPr>
      </p:pic>
    </p:spTree>
    <p:extLst>
      <p:ext uri="{BB962C8B-B14F-4D97-AF65-F5344CB8AC3E}">
        <p14:creationId xmlns:p14="http://schemas.microsoft.com/office/powerpoint/2010/main" val="3068694395"/>
      </p:ext>
    </p:extLst>
  </p:cSld>
  <p:clrMapOvr>
    <a:masterClrMapping/>
  </p:clrMapOvr>
  <p:transition spd="med">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18643" y="1104970"/>
            <a:ext cx="11357769" cy="473113"/>
            <a:chOff x="427037" y="1063130"/>
            <a:chExt cx="4504228" cy="482600"/>
          </a:xfrm>
        </p:grpSpPr>
        <p:cxnSp>
          <p:nvCxnSpPr>
            <p:cNvPr id="38" name="Straight Connector 37"/>
            <p:cNvCxnSpPr/>
            <p:nvPr/>
          </p:nvCxnSpPr>
          <p:spPr>
            <a:xfrm>
              <a:off x="427037" y="1063130"/>
              <a:ext cx="4504228"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7037" y="1545730"/>
              <a:ext cx="4504228"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bwMode="auto">
          <a:xfrm>
            <a:off x="1" y="3050821"/>
            <a:ext cx="12188887" cy="3286890"/>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388064" y="367830"/>
            <a:ext cx="11151917" cy="747791"/>
          </a:xfrm>
        </p:spPr>
        <p:txBody>
          <a:bodyPr/>
          <a:lstStyle/>
          <a:p>
            <a:r>
              <a:rPr lang="en-US" sz="4313" dirty="0">
                <a:solidFill>
                  <a:schemeClr val="tx1">
                    <a:lumMod val="65000"/>
                    <a:lumOff val="35000"/>
                  </a:schemeClr>
                </a:solidFill>
                <a:latin typeface="Segoe UI Light" panose="020B0502040204020203" pitchFamily="34" charset="0"/>
                <a:cs typeface="Segoe UI Light" panose="020B0502040204020203" pitchFamily="34" charset="0"/>
              </a:rPr>
              <a:t>What do you need to do to be successful?</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91" y="1860378"/>
            <a:ext cx="2385946" cy="2385946"/>
          </a:xfrm>
          <a:prstGeom prst="ellipse">
            <a:avLst/>
          </a:prstGeom>
        </p:spPr>
      </p:pic>
      <p:sp>
        <p:nvSpPr>
          <p:cNvPr id="8" name="Title 1"/>
          <p:cNvSpPr txBox="1">
            <a:spLocks/>
          </p:cNvSpPr>
          <p:nvPr/>
        </p:nvSpPr>
        <p:spPr>
          <a:xfrm>
            <a:off x="427106" y="4445596"/>
            <a:ext cx="2479880" cy="359312"/>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fontAlgn="base">
              <a:lnSpc>
                <a:spcPct val="110000"/>
              </a:lnSpc>
              <a:spcAft>
                <a:spcPct val="0"/>
              </a:spcAft>
            </a:pPr>
            <a:r>
              <a:rPr sz="1470" b="1" spc="0" dirty="0">
                <a:gradFill>
                  <a:gsLst>
                    <a:gs pos="28704">
                      <a:srgbClr val="DC3C00"/>
                    </a:gs>
                    <a:gs pos="41000">
                      <a:srgbClr val="DC3C00"/>
                    </a:gs>
                  </a:gsLst>
                  <a:lin ang="5400000" scaled="0"/>
                </a:gradFill>
                <a:latin typeface="Segoe UI"/>
                <a:ea typeface="Segoe UI" pitchFamily="34" charset="0"/>
                <a:cs typeface="Segoe UI" pitchFamily="34" charset="0"/>
              </a:rPr>
              <a:t>Set vision &amp; identify business scenarios</a:t>
            </a:r>
            <a:br>
              <a:rPr sz="1470" b="1" spc="0" dirty="0">
                <a:gradFill>
                  <a:gsLst>
                    <a:gs pos="28704">
                      <a:srgbClr val="DC3C00"/>
                    </a:gs>
                    <a:gs pos="41000">
                      <a:srgbClr val="DC3C00"/>
                    </a:gs>
                  </a:gsLst>
                  <a:lin ang="5400000" scaled="0"/>
                </a:gradFill>
                <a:latin typeface="Segoe UI"/>
                <a:ea typeface="Segoe UI" pitchFamily="34" charset="0"/>
                <a:cs typeface="Segoe UI" pitchFamily="34" charset="0"/>
              </a:rPr>
            </a:br>
            <a:endParaRPr sz="1470" b="1" spc="0" dirty="0">
              <a:gradFill>
                <a:gsLst>
                  <a:gs pos="28704">
                    <a:srgbClr val="DC3C00"/>
                  </a:gs>
                  <a:gs pos="41000">
                    <a:srgbClr val="DC3C00"/>
                  </a:gs>
                </a:gsLst>
                <a:lin ang="5400000" scaled="0"/>
              </a:gradFill>
              <a:latin typeface="Segoe UI"/>
              <a:ea typeface="Segoe UI" pitchFamily="34" charset="0"/>
              <a:cs typeface="Segoe UI" pitchFamily="34" charset="0"/>
            </a:endParaRPr>
          </a:p>
        </p:txBody>
      </p:sp>
      <p:sp>
        <p:nvSpPr>
          <p:cNvPr id="12" name="Rectangle 11"/>
          <p:cNvSpPr/>
          <p:nvPr/>
        </p:nvSpPr>
        <p:spPr>
          <a:xfrm>
            <a:off x="331491" y="5005006"/>
            <a:ext cx="2452399" cy="1086215"/>
          </a:xfrm>
          <a:prstGeom prst="rect">
            <a:avLst/>
          </a:prstGeom>
        </p:spPr>
        <p:txBody>
          <a:bodyPr wrap="square">
            <a:spAutoFit/>
          </a:bodyPr>
          <a:lstStyle/>
          <a:p>
            <a:pPr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A deep understanding of the business goals, as well as people challenges and needs to achieve them.</a:t>
            </a:r>
          </a:p>
        </p:txBody>
      </p:sp>
      <p:sp>
        <p:nvSpPr>
          <p:cNvPr id="7" name="Oval 6"/>
          <p:cNvSpPr/>
          <p:nvPr/>
        </p:nvSpPr>
        <p:spPr bwMode="auto">
          <a:xfrm>
            <a:off x="385115" y="3614334"/>
            <a:ext cx="631988" cy="631989"/>
          </a:xfrm>
          <a:prstGeom prst="ellipse">
            <a:avLst/>
          </a:prstGeom>
          <a:solidFill>
            <a:srgbClr val="CCCC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r>
              <a:rPr lang="en-US" sz="2745" dirty="0">
                <a:gradFill>
                  <a:gsLst>
                    <a:gs pos="0">
                      <a:srgbClr val="FFFFFF"/>
                    </a:gs>
                    <a:gs pos="100000">
                      <a:srgbClr val="FFFFFF"/>
                    </a:gs>
                  </a:gsLst>
                  <a:lin ang="5400000" scaled="0"/>
                </a:gradFill>
                <a:ea typeface="Segoe UI" pitchFamily="34" charset="0"/>
                <a:cs typeface="Segoe UI" pitchFamily="34" charset="0"/>
              </a:rPr>
              <a:t>1</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55" y="1860378"/>
            <a:ext cx="2385032" cy="2385946"/>
          </a:xfrm>
          <a:prstGeom prst="ellipse">
            <a:avLst/>
          </a:prstGeom>
        </p:spPr>
      </p:pic>
      <p:sp>
        <p:nvSpPr>
          <p:cNvPr id="17" name="Title 1"/>
          <p:cNvSpPr txBox="1">
            <a:spLocks/>
          </p:cNvSpPr>
          <p:nvPr/>
        </p:nvSpPr>
        <p:spPr>
          <a:xfrm>
            <a:off x="3424613" y="4445596"/>
            <a:ext cx="2347247" cy="274588"/>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defTabSz="913110" fontAlgn="base">
              <a:lnSpc>
                <a:spcPct val="110000"/>
              </a:lnSpc>
              <a:spcAft>
                <a:spcPct val="0"/>
              </a:spcAft>
            </a:pPr>
            <a:r>
              <a:rPr sz="1470" b="1" spc="0" dirty="0">
                <a:gradFill>
                  <a:gsLst>
                    <a:gs pos="28704">
                      <a:srgbClr val="DC3C00"/>
                    </a:gs>
                    <a:gs pos="41000">
                      <a:srgbClr val="DC3C00"/>
                    </a:gs>
                  </a:gsLst>
                  <a:lin ang="5400000" scaled="0"/>
                </a:gradFill>
                <a:latin typeface="Segoe UI"/>
                <a:ea typeface="Segoe UI" pitchFamily="34" charset="0"/>
                <a:cs typeface="Segoe UI" pitchFamily="34" charset="0"/>
              </a:rPr>
              <a:t>Map to usage scenarios </a:t>
            </a:r>
            <a:br>
              <a:rPr sz="1470" b="1" spc="0" dirty="0">
                <a:gradFill>
                  <a:gsLst>
                    <a:gs pos="28704">
                      <a:srgbClr val="DC3C00"/>
                    </a:gs>
                    <a:gs pos="41000">
                      <a:srgbClr val="DC3C00"/>
                    </a:gs>
                  </a:gsLst>
                  <a:lin ang="5400000" scaled="0"/>
                </a:gradFill>
                <a:latin typeface="Segoe UI"/>
                <a:ea typeface="Segoe UI" pitchFamily="34" charset="0"/>
                <a:cs typeface="Segoe UI" pitchFamily="34" charset="0"/>
              </a:rPr>
            </a:br>
            <a:r>
              <a:rPr sz="1470" b="1" spc="0" dirty="0">
                <a:gradFill>
                  <a:gsLst>
                    <a:gs pos="28704">
                      <a:srgbClr val="DC3C00"/>
                    </a:gs>
                    <a:gs pos="41000">
                      <a:srgbClr val="DC3C00"/>
                    </a:gs>
                  </a:gsLst>
                  <a:lin ang="5400000" scaled="0"/>
                </a:gradFill>
                <a:latin typeface="Segoe UI"/>
                <a:ea typeface="Segoe UI" pitchFamily="34" charset="0"/>
                <a:cs typeface="Segoe UI" pitchFamily="34" charset="0"/>
              </a:rPr>
              <a:t>&amp; create adoption plan</a:t>
            </a:r>
          </a:p>
        </p:txBody>
      </p:sp>
      <p:sp>
        <p:nvSpPr>
          <p:cNvPr id="20" name="Rectangle 19"/>
          <p:cNvSpPr/>
          <p:nvPr/>
        </p:nvSpPr>
        <p:spPr>
          <a:xfrm>
            <a:off x="3328999" y="5005006"/>
            <a:ext cx="2631977" cy="1086215"/>
          </a:xfrm>
          <a:prstGeom prst="rect">
            <a:avLst/>
          </a:prstGeom>
        </p:spPr>
        <p:txBody>
          <a:bodyPr wrap="square">
            <a:spAutoFit/>
          </a:bodyPr>
          <a:lstStyle/>
          <a:p>
            <a:pPr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A solution that people love and that helps them achieve business goals and get things done more effectively.</a:t>
            </a:r>
          </a:p>
        </p:txBody>
      </p:sp>
      <p:sp>
        <p:nvSpPr>
          <p:cNvPr id="21" name="Oval 20"/>
          <p:cNvSpPr/>
          <p:nvPr/>
        </p:nvSpPr>
        <p:spPr bwMode="auto">
          <a:xfrm>
            <a:off x="3382623" y="3614334"/>
            <a:ext cx="631988" cy="631989"/>
          </a:xfrm>
          <a:prstGeom prst="ellipse">
            <a:avLst/>
          </a:prstGeom>
          <a:solidFill>
            <a:srgbClr val="CCCC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r>
              <a:rPr lang="en-US" sz="2745" dirty="0">
                <a:gradFill>
                  <a:gsLst>
                    <a:gs pos="0">
                      <a:srgbClr val="FFFFFF"/>
                    </a:gs>
                    <a:gs pos="100000">
                      <a:srgbClr val="FFFFFF"/>
                    </a:gs>
                  </a:gsLst>
                  <a:lin ang="5400000" scaled="0"/>
                </a:gradFill>
                <a:ea typeface="Segoe UI" pitchFamily="34" charset="0"/>
                <a:cs typeface="Segoe UI" pitchFamily="34" charset="0"/>
              </a:rPr>
              <a:t>2</a:t>
            </a: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1406" y="1860959"/>
            <a:ext cx="2385946" cy="2384783"/>
          </a:xfrm>
          <a:prstGeom prst="ellipse">
            <a:avLst/>
          </a:prstGeom>
        </p:spPr>
      </p:pic>
      <p:sp>
        <p:nvSpPr>
          <p:cNvPr id="24" name="Title 1"/>
          <p:cNvSpPr txBox="1">
            <a:spLocks/>
          </p:cNvSpPr>
          <p:nvPr/>
        </p:nvSpPr>
        <p:spPr>
          <a:xfrm>
            <a:off x="6422120" y="4445596"/>
            <a:ext cx="2470983" cy="274589"/>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defTabSz="913110" fontAlgn="base">
              <a:lnSpc>
                <a:spcPct val="110000"/>
              </a:lnSpc>
              <a:spcAft>
                <a:spcPct val="0"/>
              </a:spcAft>
            </a:pPr>
            <a:r>
              <a:rPr sz="1470" b="1" spc="0" dirty="0">
                <a:gradFill>
                  <a:gsLst>
                    <a:gs pos="28704">
                      <a:srgbClr val="DC3C00"/>
                    </a:gs>
                    <a:gs pos="41000">
                      <a:srgbClr val="DC3C00"/>
                    </a:gs>
                  </a:gsLst>
                  <a:lin ang="5400000" scaled="0"/>
                </a:gradFill>
                <a:latin typeface="Segoe UI"/>
                <a:ea typeface="Segoe UI" pitchFamily="34" charset="0"/>
                <a:cs typeface="Segoe UI" pitchFamily="34" charset="0"/>
              </a:rPr>
              <a:t>Commit resources &amp; execute on adoption plan</a:t>
            </a:r>
          </a:p>
        </p:txBody>
      </p:sp>
      <p:sp>
        <p:nvSpPr>
          <p:cNvPr id="27" name="Rectangle 26"/>
          <p:cNvSpPr/>
          <p:nvPr/>
        </p:nvSpPr>
        <p:spPr>
          <a:xfrm>
            <a:off x="6326507" y="5005006"/>
            <a:ext cx="2566597" cy="837291"/>
          </a:xfrm>
          <a:prstGeom prst="rect">
            <a:avLst/>
          </a:prstGeom>
        </p:spPr>
        <p:txBody>
          <a:bodyPr wrap="square">
            <a:spAutoFit/>
          </a:bodyPr>
          <a:lstStyle/>
          <a:p>
            <a:pPr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A strategy to drive adoption including communications, readiness, and community.</a:t>
            </a:r>
          </a:p>
        </p:txBody>
      </p:sp>
      <p:sp>
        <p:nvSpPr>
          <p:cNvPr id="28" name="Oval 27"/>
          <p:cNvSpPr/>
          <p:nvPr/>
        </p:nvSpPr>
        <p:spPr bwMode="auto">
          <a:xfrm>
            <a:off x="6380130" y="3614334"/>
            <a:ext cx="631988" cy="631989"/>
          </a:xfrm>
          <a:prstGeom prst="ellipse">
            <a:avLst/>
          </a:prstGeom>
          <a:solidFill>
            <a:srgbClr val="CCCC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r>
              <a:rPr lang="en-US" sz="2745" dirty="0">
                <a:gradFill>
                  <a:gsLst>
                    <a:gs pos="0">
                      <a:srgbClr val="FFFFFF"/>
                    </a:gs>
                    <a:gs pos="100000">
                      <a:srgbClr val="FFFFFF"/>
                    </a:gs>
                  </a:gsLst>
                  <a:lin ang="5400000" scaled="0"/>
                </a:gradFill>
                <a:ea typeface="Segoe UI" pitchFamily="34" charset="0"/>
                <a:cs typeface="Segoe UI" pitchFamily="34" charset="0"/>
              </a:rPr>
              <a:t>3</a:t>
            </a:r>
          </a:p>
        </p:txBody>
      </p:sp>
      <p:sp>
        <p:nvSpPr>
          <p:cNvPr id="31" name="Title 1"/>
          <p:cNvSpPr txBox="1">
            <a:spLocks/>
          </p:cNvSpPr>
          <p:nvPr/>
        </p:nvSpPr>
        <p:spPr>
          <a:xfrm>
            <a:off x="9419627" y="4445596"/>
            <a:ext cx="2347247" cy="275820"/>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defTabSz="913110" fontAlgn="base">
              <a:lnSpc>
                <a:spcPct val="110000"/>
              </a:lnSpc>
              <a:spcAft>
                <a:spcPct val="0"/>
              </a:spcAft>
            </a:pPr>
            <a:r>
              <a:rPr sz="1470" b="1" spc="0" dirty="0">
                <a:gradFill>
                  <a:gsLst>
                    <a:gs pos="28704">
                      <a:srgbClr val="DC3C00"/>
                    </a:gs>
                    <a:gs pos="41000">
                      <a:srgbClr val="DC3C00"/>
                    </a:gs>
                  </a:gsLst>
                  <a:lin ang="5400000" scaled="0"/>
                </a:gradFill>
                <a:latin typeface="Segoe UI"/>
                <a:ea typeface="Segoe UI" pitchFamily="34" charset="0"/>
                <a:cs typeface="Segoe UI" pitchFamily="34" charset="0"/>
              </a:rPr>
              <a:t>Measure, share success, </a:t>
            </a:r>
            <a:br>
              <a:rPr sz="1470" b="1" spc="0" dirty="0">
                <a:gradFill>
                  <a:gsLst>
                    <a:gs pos="28704">
                      <a:srgbClr val="DC3C00"/>
                    </a:gs>
                    <a:gs pos="41000">
                      <a:srgbClr val="DC3C00"/>
                    </a:gs>
                  </a:gsLst>
                  <a:lin ang="5400000" scaled="0"/>
                </a:gradFill>
                <a:latin typeface="Segoe UI"/>
                <a:ea typeface="Segoe UI" pitchFamily="34" charset="0"/>
                <a:cs typeface="Segoe UI" pitchFamily="34" charset="0"/>
              </a:rPr>
            </a:br>
            <a:r>
              <a:rPr sz="1470" b="1" spc="0" dirty="0">
                <a:gradFill>
                  <a:gsLst>
                    <a:gs pos="28704">
                      <a:srgbClr val="DC3C00"/>
                    </a:gs>
                    <a:gs pos="41000">
                      <a:srgbClr val="DC3C00"/>
                    </a:gs>
                  </a:gsLst>
                  <a:lin ang="5400000" scaled="0"/>
                </a:gradFill>
                <a:latin typeface="Segoe UI"/>
                <a:ea typeface="Segoe UI" pitchFamily="34" charset="0"/>
                <a:cs typeface="Segoe UI" pitchFamily="34" charset="0"/>
              </a:rPr>
              <a:t>&amp; iterate</a:t>
            </a:r>
            <a:br>
              <a:rPr sz="1470" b="1" spc="0" dirty="0">
                <a:gradFill>
                  <a:gsLst>
                    <a:gs pos="28704">
                      <a:srgbClr val="DC3C00"/>
                    </a:gs>
                    <a:gs pos="41000">
                      <a:srgbClr val="DC3C00"/>
                    </a:gs>
                  </a:gsLst>
                  <a:lin ang="5400000" scaled="0"/>
                </a:gradFill>
                <a:latin typeface="Segoe UI"/>
                <a:ea typeface="Segoe UI" pitchFamily="34" charset="0"/>
                <a:cs typeface="Segoe UI" pitchFamily="34" charset="0"/>
              </a:rPr>
            </a:br>
            <a:endParaRPr sz="1470" b="1" spc="0" dirty="0">
              <a:gradFill>
                <a:gsLst>
                  <a:gs pos="28704">
                    <a:srgbClr val="DC3C00"/>
                  </a:gs>
                  <a:gs pos="41000">
                    <a:srgbClr val="DC3C00"/>
                  </a:gs>
                </a:gsLst>
                <a:lin ang="5400000" scaled="0"/>
              </a:gradFill>
              <a:latin typeface="Segoe UI"/>
              <a:ea typeface="Segoe UI" pitchFamily="34" charset="0"/>
              <a:cs typeface="Segoe UI" pitchFamily="34" charset="0"/>
            </a:endParaRPr>
          </a:p>
        </p:txBody>
      </p:sp>
      <p:sp>
        <p:nvSpPr>
          <p:cNvPr id="34" name="Rectangle 33"/>
          <p:cNvSpPr/>
          <p:nvPr/>
        </p:nvSpPr>
        <p:spPr>
          <a:xfrm>
            <a:off x="9324013" y="5005006"/>
            <a:ext cx="2653218" cy="1086215"/>
          </a:xfrm>
          <a:prstGeom prst="rect">
            <a:avLst/>
          </a:prstGeom>
        </p:spPr>
        <p:txBody>
          <a:bodyPr wrap="square">
            <a:spAutoFit/>
          </a:bodyPr>
          <a:lstStyle/>
          <a:p>
            <a:pPr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A benchmark, KPIs, </a:t>
            </a:r>
            <a:br>
              <a:rPr lang="en-US" sz="1470" dirty="0">
                <a:gradFill>
                  <a:gsLst>
                    <a:gs pos="13889">
                      <a:srgbClr val="505050"/>
                    </a:gs>
                    <a:gs pos="28704">
                      <a:srgbClr val="505050"/>
                    </a:gs>
                  </a:gsLst>
                  <a:lin ang="5400000" scaled="0"/>
                </a:gradFill>
                <a:ea typeface="Segoe UI" pitchFamily="34" charset="0"/>
                <a:cs typeface="Segoe UI" pitchFamily="34" charset="0"/>
              </a:rPr>
            </a:br>
            <a:r>
              <a:rPr lang="en-US" sz="1470" dirty="0">
                <a:gradFill>
                  <a:gsLst>
                    <a:gs pos="13889">
                      <a:srgbClr val="505050"/>
                    </a:gs>
                    <a:gs pos="28704">
                      <a:srgbClr val="505050"/>
                    </a:gs>
                  </a:gsLst>
                  <a:lin ang="5400000" scaled="0"/>
                </a:gradFill>
                <a:ea typeface="Segoe UI" pitchFamily="34" charset="0"/>
                <a:cs typeface="Segoe UI" pitchFamily="34" charset="0"/>
              </a:rPr>
              <a:t>and success stories to </a:t>
            </a:r>
            <a:br>
              <a:rPr lang="en-US" sz="1470" dirty="0">
                <a:gradFill>
                  <a:gsLst>
                    <a:gs pos="13889">
                      <a:srgbClr val="505050"/>
                    </a:gs>
                    <a:gs pos="28704">
                      <a:srgbClr val="505050"/>
                    </a:gs>
                  </a:gsLst>
                  <a:lin ang="5400000" scaled="0"/>
                </a:gradFill>
                <a:ea typeface="Segoe UI" pitchFamily="34" charset="0"/>
                <a:cs typeface="Segoe UI" pitchFamily="34" charset="0"/>
              </a:rPr>
            </a:br>
            <a:r>
              <a:rPr lang="en-US" sz="1470" dirty="0">
                <a:gradFill>
                  <a:gsLst>
                    <a:gs pos="13889">
                      <a:srgbClr val="505050"/>
                    </a:gs>
                    <a:gs pos="28704">
                      <a:srgbClr val="505050"/>
                    </a:gs>
                  </a:gsLst>
                  <a:lin ang="5400000" scaled="0"/>
                </a:gradFill>
                <a:ea typeface="Segoe UI" pitchFamily="34" charset="0"/>
                <a:cs typeface="Segoe UI" pitchFamily="34" charset="0"/>
              </a:rPr>
              <a:t>help demonstrate success internally, improve &amp; expand.</a:t>
            </a:r>
          </a:p>
        </p:txBody>
      </p:sp>
      <p:sp>
        <p:nvSpPr>
          <p:cNvPr id="40" name="Rectangle 39"/>
          <p:cNvSpPr/>
          <p:nvPr/>
        </p:nvSpPr>
        <p:spPr>
          <a:xfrm>
            <a:off x="319040" y="1167595"/>
            <a:ext cx="4883426" cy="362072"/>
          </a:xfrm>
          <a:prstGeom prst="rect">
            <a:avLst/>
          </a:prstGeom>
        </p:spPr>
        <p:txBody>
          <a:bodyPr wrap="square">
            <a:spAutoFit/>
          </a:bodyPr>
          <a:lstStyle/>
          <a:p>
            <a:pPr defTabSz="914102" fontAlgn="base">
              <a:lnSpc>
                <a:spcPct val="12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Key attributes of a successful adoption approach</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370" y="1842112"/>
            <a:ext cx="2403630" cy="2403630"/>
          </a:xfrm>
          <a:prstGeom prst="rect">
            <a:avLst/>
          </a:prstGeom>
        </p:spPr>
      </p:pic>
      <p:sp>
        <p:nvSpPr>
          <p:cNvPr id="35" name="Oval 34"/>
          <p:cNvSpPr/>
          <p:nvPr/>
        </p:nvSpPr>
        <p:spPr bwMode="auto">
          <a:xfrm>
            <a:off x="9377637" y="3614334"/>
            <a:ext cx="631988" cy="631989"/>
          </a:xfrm>
          <a:prstGeom prst="ellipse">
            <a:avLst/>
          </a:prstGeom>
          <a:solidFill>
            <a:srgbClr val="CCCC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r>
              <a:rPr lang="en-US" sz="2745" dirty="0">
                <a:gradFill>
                  <a:gsLst>
                    <a:gs pos="0">
                      <a:srgbClr val="FFFFFF"/>
                    </a:gs>
                    <a:gs pos="100000">
                      <a:srgbClr val="FFFFFF"/>
                    </a:gs>
                  </a:gsLst>
                  <a:lin ang="5400000" scaled="0"/>
                </a:gradFill>
                <a:ea typeface="Segoe UI" pitchFamily="34" charset="0"/>
                <a:cs typeface="Segoe UI" pitchFamily="34" charset="0"/>
              </a:rPr>
              <a:t>4</a:t>
            </a:r>
          </a:p>
        </p:txBody>
      </p:sp>
    </p:spTree>
    <p:extLst>
      <p:ext uri="{BB962C8B-B14F-4D97-AF65-F5344CB8AC3E}">
        <p14:creationId xmlns:p14="http://schemas.microsoft.com/office/powerpoint/2010/main" val="3445224298"/>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1" y="1323782"/>
            <a:ext cx="12188887" cy="50139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388064" y="367830"/>
            <a:ext cx="11493480" cy="747791"/>
          </a:xfrm>
        </p:spPr>
        <p:txBody>
          <a:bodyPr/>
          <a:lstStyle/>
          <a:p>
            <a:r>
              <a:rPr lang="en-US" sz="4313" dirty="0">
                <a:solidFill>
                  <a:schemeClr val="tx1">
                    <a:lumMod val="65000"/>
                    <a:lumOff val="35000"/>
                  </a:schemeClr>
                </a:solidFill>
                <a:latin typeface="Segoe UI Light" panose="020B0502040204020203" pitchFamily="34" charset="0"/>
                <a:cs typeface="Segoe UI Light" panose="020B0502040204020203" pitchFamily="34" charset="0"/>
              </a:rPr>
              <a:t>First days with Office 365</a:t>
            </a:r>
          </a:p>
        </p:txBody>
      </p:sp>
      <p:sp>
        <p:nvSpPr>
          <p:cNvPr id="19" name="Rectangle 18"/>
          <p:cNvSpPr/>
          <p:nvPr/>
        </p:nvSpPr>
        <p:spPr>
          <a:xfrm>
            <a:off x="323064" y="2271652"/>
            <a:ext cx="5167703" cy="588366"/>
          </a:xfrm>
          <a:prstGeom prst="rect">
            <a:avLst/>
          </a:prstGeom>
        </p:spPr>
        <p:txBody>
          <a:bodyPr wrap="square">
            <a:spAutoFit/>
          </a:bodyPr>
          <a:lstStyle/>
          <a:p>
            <a:pPr marL="0" lvl="1"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These printable guides contain useful tips, shortcuts, and screenshots to help people find their way around Office 365.</a:t>
            </a:r>
          </a:p>
        </p:txBody>
      </p:sp>
      <p:sp>
        <p:nvSpPr>
          <p:cNvPr id="15" name="Rectangle 14"/>
          <p:cNvSpPr/>
          <p:nvPr/>
        </p:nvSpPr>
        <p:spPr>
          <a:xfrm>
            <a:off x="323063" y="1478081"/>
            <a:ext cx="11102797" cy="585412"/>
          </a:xfrm>
          <a:prstGeom prst="rect">
            <a:avLst/>
          </a:prstGeom>
        </p:spPr>
        <p:txBody>
          <a:bodyPr wrap="square">
            <a:spAutoFit/>
          </a:bodyPr>
          <a:lstStyle/>
          <a:p>
            <a:pPr marL="0" lvl="1"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Help users transition and get started with the new apps</a:t>
            </a:r>
            <a:br>
              <a:rPr lang="en-US" sz="1470" dirty="0">
                <a:gradFill>
                  <a:gsLst>
                    <a:gs pos="13889">
                      <a:srgbClr val="505050"/>
                    </a:gs>
                    <a:gs pos="28704">
                      <a:srgbClr val="505050"/>
                    </a:gs>
                  </a:gsLst>
                  <a:lin ang="5400000" scaled="0"/>
                </a:gradFill>
                <a:ea typeface="Segoe UI" pitchFamily="34" charset="0"/>
                <a:cs typeface="Segoe UI" pitchFamily="34" charset="0"/>
              </a:rPr>
            </a:br>
            <a:endParaRPr lang="en-US" sz="1470" dirty="0">
              <a:gradFill>
                <a:gsLst>
                  <a:gs pos="13889">
                    <a:srgbClr val="505050"/>
                  </a:gs>
                  <a:gs pos="28704">
                    <a:srgbClr val="505050"/>
                  </a:gs>
                </a:gsLst>
                <a:lin ang="5400000" scaled="0"/>
              </a:gradFill>
              <a:ea typeface="Segoe UI" pitchFamily="34" charset="0"/>
              <a:cs typeface="Segoe UI" pitchFamily="34" charset="0"/>
            </a:endParaRPr>
          </a:p>
        </p:txBody>
      </p:sp>
      <p:sp>
        <p:nvSpPr>
          <p:cNvPr id="18" name="Rectangle 17"/>
          <p:cNvSpPr/>
          <p:nvPr/>
        </p:nvSpPr>
        <p:spPr>
          <a:xfrm>
            <a:off x="6134205" y="2247459"/>
            <a:ext cx="5747339" cy="588366"/>
          </a:xfrm>
          <a:prstGeom prst="rect">
            <a:avLst/>
          </a:prstGeom>
        </p:spPr>
        <p:txBody>
          <a:bodyPr wrap="square">
            <a:spAutoFit/>
          </a:bodyPr>
          <a:lstStyle/>
          <a:p>
            <a:pPr marL="0" lvl="1"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Watch these videos to make the switch to the new Office. Get started with the new version to see how to do everyday tasks.  </a:t>
            </a:r>
          </a:p>
        </p:txBody>
      </p:sp>
      <p:sp>
        <p:nvSpPr>
          <p:cNvPr id="39" name="Title 1"/>
          <p:cNvSpPr txBox="1">
            <a:spLocks/>
          </p:cNvSpPr>
          <p:nvPr/>
        </p:nvSpPr>
        <p:spPr>
          <a:xfrm>
            <a:off x="277823" y="1971048"/>
            <a:ext cx="5194383" cy="359312"/>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114233" lvl="1" defTabSz="913826" fontAlgn="base">
              <a:lnSpc>
                <a:spcPct val="110000"/>
              </a:lnSpc>
              <a:spcAft>
                <a:spcPct val="0"/>
              </a:spcAft>
              <a:buClr>
                <a:srgbClr val="DC3C00"/>
              </a:buClr>
            </a:pPr>
            <a:r>
              <a:rPr lang="en-US" sz="1961" dirty="0">
                <a:ln w="3175">
                  <a:noFill/>
                </a:ln>
                <a:gradFill>
                  <a:gsLst>
                    <a:gs pos="1250">
                      <a:srgbClr val="DC3C00"/>
                    </a:gs>
                    <a:gs pos="100000">
                      <a:srgbClr val="DC3C00"/>
                    </a:gs>
                  </a:gsLst>
                  <a:lin ang="5400000" scaled="0"/>
                </a:gradFill>
                <a:cs typeface="Segoe UI Semilight" panose="020B0402040204020203" pitchFamily="34" charset="0"/>
              </a:rPr>
              <a:t>Quick start guides</a:t>
            </a:r>
          </a:p>
        </p:txBody>
      </p:sp>
      <p:sp>
        <p:nvSpPr>
          <p:cNvPr id="40" name="Title 1"/>
          <p:cNvSpPr txBox="1">
            <a:spLocks/>
          </p:cNvSpPr>
          <p:nvPr/>
        </p:nvSpPr>
        <p:spPr>
          <a:xfrm>
            <a:off x="6088964" y="1946856"/>
            <a:ext cx="5194383" cy="359312"/>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114233" lvl="1" defTabSz="913826" fontAlgn="base">
              <a:lnSpc>
                <a:spcPct val="110000"/>
              </a:lnSpc>
              <a:spcAft>
                <a:spcPct val="0"/>
              </a:spcAft>
              <a:buClr>
                <a:srgbClr val="DC3C00"/>
              </a:buClr>
            </a:pPr>
            <a:r>
              <a:rPr lang="en-US" sz="1961" dirty="0">
                <a:ln w="3175">
                  <a:noFill/>
                </a:ln>
                <a:gradFill>
                  <a:gsLst>
                    <a:gs pos="1250">
                      <a:srgbClr val="DC3C00"/>
                    </a:gs>
                    <a:gs pos="100000">
                      <a:srgbClr val="DC3C00"/>
                    </a:gs>
                  </a:gsLst>
                  <a:lin ang="5400000" scaled="0"/>
                </a:gradFill>
                <a:cs typeface="Segoe UI Semilight" panose="020B0402040204020203" pitchFamily="34" charset="0"/>
              </a:rPr>
              <a:t>Make the switch courses</a:t>
            </a:r>
          </a:p>
        </p:txBody>
      </p:sp>
      <p:sp>
        <p:nvSpPr>
          <p:cNvPr id="34" name="Rectangle 33"/>
          <p:cNvSpPr/>
          <p:nvPr/>
        </p:nvSpPr>
        <p:spPr bwMode="auto">
          <a:xfrm>
            <a:off x="3311556" y="4398845"/>
            <a:ext cx="2273663" cy="1756453"/>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pic>
        <p:nvPicPr>
          <p:cNvPr id="27" name="Picture 26"/>
          <p:cNvPicPr>
            <a:picLocks noChangeAspect="1"/>
          </p:cNvPicPr>
          <p:nvPr/>
        </p:nvPicPr>
        <p:blipFill>
          <a:blip r:embed="rId3"/>
          <a:stretch>
            <a:fillRect/>
          </a:stretch>
        </p:blipFill>
        <p:spPr>
          <a:xfrm>
            <a:off x="3198543" y="4285015"/>
            <a:ext cx="2273663" cy="1758041"/>
          </a:xfrm>
          <a:prstGeom prst="rect">
            <a:avLst/>
          </a:prstGeom>
          <a:ln>
            <a:noFill/>
          </a:ln>
          <a:effectLst/>
        </p:spPr>
      </p:pic>
      <p:sp>
        <p:nvSpPr>
          <p:cNvPr id="31" name="Rectangle 30"/>
          <p:cNvSpPr/>
          <p:nvPr/>
        </p:nvSpPr>
        <p:spPr bwMode="auto">
          <a:xfrm>
            <a:off x="2599417" y="3401428"/>
            <a:ext cx="2545693" cy="1486040"/>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27"/>
          <p:cNvPicPr>
            <a:picLocks noChangeAspect="1"/>
          </p:cNvPicPr>
          <p:nvPr/>
        </p:nvPicPr>
        <p:blipFill>
          <a:blip r:embed="rId4"/>
          <a:stretch>
            <a:fillRect/>
          </a:stretch>
        </p:blipFill>
        <p:spPr>
          <a:xfrm>
            <a:off x="2486404" y="3285092"/>
            <a:ext cx="2544399" cy="1488546"/>
          </a:xfrm>
          <a:prstGeom prst="rect">
            <a:avLst/>
          </a:prstGeom>
          <a:ln>
            <a:noFill/>
          </a:ln>
          <a:effectLst/>
        </p:spPr>
      </p:pic>
      <p:sp>
        <p:nvSpPr>
          <p:cNvPr id="41" name="Rectangle 40"/>
          <p:cNvSpPr/>
          <p:nvPr/>
        </p:nvSpPr>
        <p:spPr bwMode="auto">
          <a:xfrm>
            <a:off x="8722474" y="3821031"/>
            <a:ext cx="3147575" cy="2334268"/>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pic>
        <p:nvPicPr>
          <p:cNvPr id="37" name="Picture 36"/>
          <p:cNvPicPr>
            <a:picLocks noChangeAspect="1"/>
          </p:cNvPicPr>
          <p:nvPr/>
        </p:nvPicPr>
        <p:blipFill>
          <a:blip r:embed="rId5"/>
          <a:stretch>
            <a:fillRect/>
          </a:stretch>
        </p:blipFill>
        <p:spPr>
          <a:xfrm>
            <a:off x="8609461" y="3713094"/>
            <a:ext cx="3134327" cy="2329962"/>
          </a:xfrm>
          <a:prstGeom prst="rect">
            <a:avLst/>
          </a:prstGeom>
          <a:ln>
            <a:noFill/>
          </a:ln>
          <a:effectLst/>
        </p:spPr>
      </p:pic>
      <p:sp>
        <p:nvSpPr>
          <p:cNvPr id="42" name="Rectangle 41"/>
          <p:cNvSpPr/>
          <p:nvPr/>
        </p:nvSpPr>
        <p:spPr bwMode="auto">
          <a:xfrm>
            <a:off x="6374105" y="3094619"/>
            <a:ext cx="2879511" cy="245604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pic>
        <p:nvPicPr>
          <p:cNvPr id="36" name="Picture 35"/>
          <p:cNvPicPr>
            <a:picLocks noChangeAspect="1"/>
          </p:cNvPicPr>
          <p:nvPr/>
        </p:nvPicPr>
        <p:blipFill rotWithShape="1">
          <a:blip r:embed="rId6"/>
          <a:srcRect r="15707" b="30450"/>
          <a:stretch/>
        </p:blipFill>
        <p:spPr>
          <a:xfrm>
            <a:off x="6261312" y="2980789"/>
            <a:ext cx="2877282" cy="2456046"/>
          </a:xfrm>
          <a:prstGeom prst="rect">
            <a:avLst/>
          </a:prstGeom>
          <a:ln>
            <a:noFill/>
          </a:ln>
          <a:effectLst/>
        </p:spPr>
      </p:pic>
      <p:sp>
        <p:nvSpPr>
          <p:cNvPr id="3" name="Rectangle 2"/>
          <p:cNvSpPr/>
          <p:nvPr/>
        </p:nvSpPr>
        <p:spPr bwMode="auto">
          <a:xfrm>
            <a:off x="523500" y="3094618"/>
            <a:ext cx="2468943" cy="3062267"/>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pic>
        <p:nvPicPr>
          <p:cNvPr id="26" name="Picture 25"/>
          <p:cNvPicPr>
            <a:picLocks noChangeAspect="1"/>
          </p:cNvPicPr>
          <p:nvPr/>
        </p:nvPicPr>
        <p:blipFill rotWithShape="1">
          <a:blip r:embed="rId7"/>
          <a:srcRect t="9150" r="41598" b="20838"/>
          <a:stretch/>
        </p:blipFill>
        <p:spPr>
          <a:xfrm>
            <a:off x="410487" y="2980789"/>
            <a:ext cx="2469162" cy="3062267"/>
          </a:xfrm>
          <a:prstGeom prst="rect">
            <a:avLst/>
          </a:prstGeom>
          <a:ln>
            <a:noFill/>
          </a:ln>
          <a:effectLst/>
        </p:spPr>
      </p:pic>
      <p:sp>
        <p:nvSpPr>
          <p:cNvPr id="24" name="TextBox 23"/>
          <p:cNvSpPr txBox="1"/>
          <p:nvPr/>
        </p:nvSpPr>
        <p:spPr>
          <a:xfrm>
            <a:off x="2322723" y="6334441"/>
            <a:ext cx="3012909" cy="529039"/>
          </a:xfrm>
          <a:prstGeom prst="rect">
            <a:avLst/>
          </a:prstGeom>
          <a:noFill/>
        </p:spPr>
        <p:txBody>
          <a:bodyPr wrap="square" lIns="179259" tIns="143407" rIns="179259" bIns="143407" rtlCol="0" anchor="b">
            <a:noAutofit/>
          </a:bodyPr>
          <a:lstStyle/>
          <a:p>
            <a:pPr marL="0" lvl="1" algn="r" defTabSz="913826" fontAlgn="base">
              <a:lnSpc>
                <a:spcPct val="114000"/>
              </a:lnSpc>
              <a:spcBef>
                <a:spcPts val="600"/>
              </a:spcBef>
              <a:spcAft>
                <a:spcPts val="300"/>
              </a:spcAft>
              <a:buClr>
                <a:srgbClr val="DC3C00"/>
              </a:buClr>
            </a:pPr>
            <a:r>
              <a:rPr lang="en-US" sz="1470" dirty="0">
                <a:ln w="3175">
                  <a:noFill/>
                </a:ln>
                <a:gradFill>
                  <a:gsLst>
                    <a:gs pos="19444">
                      <a:srgbClr val="FFFFFF"/>
                    </a:gs>
                    <a:gs pos="28704">
                      <a:srgbClr val="FFFFFF"/>
                    </a:gs>
                  </a:gsLst>
                  <a:lin ang="5400000" scaled="0"/>
                </a:gradFill>
                <a:ea typeface="Segoe UI" pitchFamily="34" charset="0"/>
                <a:cs typeface="Segoe UI" pitchFamily="34" charset="0"/>
              </a:rPr>
              <a:t>http://aka.ms/officestart </a:t>
            </a:r>
          </a:p>
        </p:txBody>
      </p:sp>
      <p:sp>
        <p:nvSpPr>
          <p:cNvPr id="25" name="TextBox 24"/>
          <p:cNvSpPr txBox="1"/>
          <p:nvPr/>
        </p:nvSpPr>
        <p:spPr>
          <a:xfrm>
            <a:off x="8691201" y="6334441"/>
            <a:ext cx="3012909" cy="529039"/>
          </a:xfrm>
          <a:prstGeom prst="rect">
            <a:avLst/>
          </a:prstGeom>
          <a:noFill/>
        </p:spPr>
        <p:txBody>
          <a:bodyPr wrap="square" lIns="179259" tIns="143407" rIns="179259" bIns="143407" rtlCol="0" anchor="b">
            <a:noAutofit/>
          </a:bodyPr>
          <a:lstStyle/>
          <a:p>
            <a:pPr marL="0" lvl="1" algn="r" defTabSz="913826" fontAlgn="base">
              <a:lnSpc>
                <a:spcPct val="114000"/>
              </a:lnSpc>
              <a:spcBef>
                <a:spcPts val="600"/>
              </a:spcBef>
              <a:spcAft>
                <a:spcPts val="300"/>
              </a:spcAft>
              <a:buClr>
                <a:srgbClr val="DC3C00"/>
              </a:buClr>
            </a:pPr>
            <a:r>
              <a:rPr lang="en-US" sz="1470" dirty="0">
                <a:ln w="3175">
                  <a:noFill/>
                </a:ln>
                <a:gradFill>
                  <a:gsLst>
                    <a:gs pos="19444">
                      <a:srgbClr val="FFFFFF"/>
                    </a:gs>
                    <a:gs pos="28704">
                      <a:srgbClr val="FFFFFF"/>
                    </a:gs>
                  </a:gsLst>
                  <a:lin ang="5400000" scaled="0"/>
                </a:gradFill>
                <a:ea typeface="Segoe UI" pitchFamily="34" charset="0"/>
                <a:cs typeface="Segoe UI" pitchFamily="34" charset="0"/>
              </a:rPr>
              <a:t>http://aka.ms/officetraining </a:t>
            </a:r>
          </a:p>
        </p:txBody>
      </p:sp>
      <p:sp>
        <p:nvSpPr>
          <p:cNvPr id="30" name="Freeform 29"/>
          <p:cNvSpPr/>
          <p:nvPr/>
        </p:nvSpPr>
        <p:spPr bwMode="auto">
          <a:xfrm rot="10800000" flipV="1">
            <a:off x="11665988" y="6447224"/>
            <a:ext cx="270511" cy="270511"/>
          </a:xfrm>
          <a:custGeom>
            <a:avLst/>
            <a:gdLst>
              <a:gd name="connsiteX0" fmla="*/ 159063 w 354008"/>
              <a:gd name="connsiteY0" fmla="*/ 267825 h 354008"/>
              <a:gd name="connsiteX1" fmla="*/ 159063 w 354008"/>
              <a:gd name="connsiteY1" fmla="*/ 144465 h 354008"/>
              <a:gd name="connsiteX2" fmla="*/ 109534 w 354008"/>
              <a:gd name="connsiteY2" fmla="*/ 198840 h 354008"/>
              <a:gd name="connsiteX3" fmla="*/ 109534 w 354008"/>
              <a:gd name="connsiteY3" fmla="*/ 154204 h 354008"/>
              <a:gd name="connsiteX4" fmla="*/ 178550 w 354008"/>
              <a:gd name="connsiteY4" fmla="*/ 80350 h 354008"/>
              <a:gd name="connsiteX5" fmla="*/ 247566 w 354008"/>
              <a:gd name="connsiteY5" fmla="*/ 154204 h 354008"/>
              <a:gd name="connsiteX6" fmla="*/ 247566 w 354008"/>
              <a:gd name="connsiteY6" fmla="*/ 198840 h 354008"/>
              <a:gd name="connsiteX7" fmla="*/ 194789 w 354008"/>
              <a:gd name="connsiteY7" fmla="*/ 144465 h 354008"/>
              <a:gd name="connsiteX8" fmla="*/ 194789 w 354008"/>
              <a:gd name="connsiteY8" fmla="*/ 267825 h 354008"/>
              <a:gd name="connsiteX9" fmla="*/ 159063 w 354008"/>
              <a:gd name="connsiteY9" fmla="*/ 267825 h 354008"/>
              <a:gd name="connsiteX10" fmla="*/ 177004 w 354008"/>
              <a:gd name="connsiteY10" fmla="*/ 354008 h 354008"/>
              <a:gd name="connsiteX11" fmla="*/ 354008 w 354008"/>
              <a:gd name="connsiteY11" fmla="*/ 177004 h 354008"/>
              <a:gd name="connsiteX12" fmla="*/ 177004 w 354008"/>
              <a:gd name="connsiteY12" fmla="*/ 0 h 354008"/>
              <a:gd name="connsiteX13" fmla="*/ 0 w 354008"/>
              <a:gd name="connsiteY13" fmla="*/ 177004 h 354008"/>
              <a:gd name="connsiteX14" fmla="*/ 177004 w 354008"/>
              <a:gd name="connsiteY14" fmla="*/ 354008 h 3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008" h="354008">
                <a:moveTo>
                  <a:pt x="159063" y="267825"/>
                </a:moveTo>
                <a:cubicBezTo>
                  <a:pt x="159063" y="267825"/>
                  <a:pt x="159063" y="267825"/>
                  <a:pt x="159063" y="144465"/>
                </a:cubicBezTo>
                <a:cubicBezTo>
                  <a:pt x="109534" y="198840"/>
                  <a:pt x="109534" y="198840"/>
                  <a:pt x="109534" y="198840"/>
                </a:cubicBezTo>
                <a:cubicBezTo>
                  <a:pt x="109534" y="154204"/>
                  <a:pt x="109534" y="154204"/>
                  <a:pt x="109534" y="154204"/>
                </a:cubicBezTo>
                <a:cubicBezTo>
                  <a:pt x="178550" y="80350"/>
                  <a:pt x="178550" y="80350"/>
                  <a:pt x="178550" y="80350"/>
                </a:cubicBezTo>
                <a:cubicBezTo>
                  <a:pt x="247566" y="154204"/>
                  <a:pt x="247566" y="154204"/>
                  <a:pt x="247566" y="154204"/>
                </a:cubicBezTo>
                <a:cubicBezTo>
                  <a:pt x="247566" y="198840"/>
                  <a:pt x="247566" y="198840"/>
                  <a:pt x="247566" y="198840"/>
                </a:cubicBezTo>
                <a:cubicBezTo>
                  <a:pt x="194789" y="144465"/>
                  <a:pt x="194789" y="144465"/>
                  <a:pt x="194789" y="144465"/>
                </a:cubicBezTo>
                <a:cubicBezTo>
                  <a:pt x="194789" y="267825"/>
                  <a:pt x="194789" y="267825"/>
                  <a:pt x="194789" y="267825"/>
                </a:cubicBezTo>
                <a:cubicBezTo>
                  <a:pt x="159063" y="267825"/>
                  <a:pt x="159063" y="267825"/>
                  <a:pt x="159063" y="267825"/>
                </a:cubicBezTo>
                <a:close/>
                <a:moveTo>
                  <a:pt x="177004" y="354008"/>
                </a:moveTo>
                <a:cubicBezTo>
                  <a:pt x="274761" y="354008"/>
                  <a:pt x="354008" y="274761"/>
                  <a:pt x="354008" y="177004"/>
                </a:cubicBezTo>
                <a:cubicBezTo>
                  <a:pt x="354008" y="79247"/>
                  <a:pt x="274761" y="0"/>
                  <a:pt x="177004" y="0"/>
                </a:cubicBezTo>
                <a:cubicBezTo>
                  <a:pt x="79247" y="0"/>
                  <a:pt x="0" y="79247"/>
                  <a:pt x="0" y="177004"/>
                </a:cubicBezTo>
                <a:cubicBezTo>
                  <a:pt x="0" y="274761"/>
                  <a:pt x="79247" y="354008"/>
                  <a:pt x="177004" y="354008"/>
                </a:cubicBezTo>
                <a:close/>
              </a:path>
            </a:pathLst>
          </a:custGeom>
          <a:solidFill>
            <a:schemeClr val="bg1"/>
          </a:solidFill>
          <a:ln>
            <a:noFill/>
          </a:ln>
        </p:spPr>
        <p:txBody>
          <a:bodyPr vert="horz" wrap="square" lIns="87857" tIns="43929" rIns="87857" bIns="43929" numCol="1" anchor="t" anchorCtr="0" compatLnSpc="1">
            <a:prstTxWarp prst="textNoShape">
              <a:avLst/>
            </a:prstTxWarp>
            <a:noAutofit/>
          </a:bodyPr>
          <a:lstStyle/>
          <a:p>
            <a:pPr defTabSz="1194616"/>
            <a:endParaRPr lang="en-US" sz="2352" dirty="0" err="1">
              <a:solidFill>
                <a:srgbClr val="FFFFFF"/>
              </a:solidFill>
            </a:endParaRPr>
          </a:p>
        </p:txBody>
      </p:sp>
      <p:sp>
        <p:nvSpPr>
          <p:cNvPr id="32" name="Freeform 31"/>
          <p:cNvSpPr/>
          <p:nvPr/>
        </p:nvSpPr>
        <p:spPr bwMode="auto">
          <a:xfrm rot="10800000" flipV="1">
            <a:off x="5315847" y="6461372"/>
            <a:ext cx="270511" cy="270511"/>
          </a:xfrm>
          <a:custGeom>
            <a:avLst/>
            <a:gdLst>
              <a:gd name="connsiteX0" fmla="*/ 159063 w 354008"/>
              <a:gd name="connsiteY0" fmla="*/ 267825 h 354008"/>
              <a:gd name="connsiteX1" fmla="*/ 159063 w 354008"/>
              <a:gd name="connsiteY1" fmla="*/ 144465 h 354008"/>
              <a:gd name="connsiteX2" fmla="*/ 109534 w 354008"/>
              <a:gd name="connsiteY2" fmla="*/ 198840 h 354008"/>
              <a:gd name="connsiteX3" fmla="*/ 109534 w 354008"/>
              <a:gd name="connsiteY3" fmla="*/ 154204 h 354008"/>
              <a:gd name="connsiteX4" fmla="*/ 178550 w 354008"/>
              <a:gd name="connsiteY4" fmla="*/ 80350 h 354008"/>
              <a:gd name="connsiteX5" fmla="*/ 247566 w 354008"/>
              <a:gd name="connsiteY5" fmla="*/ 154204 h 354008"/>
              <a:gd name="connsiteX6" fmla="*/ 247566 w 354008"/>
              <a:gd name="connsiteY6" fmla="*/ 198840 h 354008"/>
              <a:gd name="connsiteX7" fmla="*/ 194789 w 354008"/>
              <a:gd name="connsiteY7" fmla="*/ 144465 h 354008"/>
              <a:gd name="connsiteX8" fmla="*/ 194789 w 354008"/>
              <a:gd name="connsiteY8" fmla="*/ 267825 h 354008"/>
              <a:gd name="connsiteX9" fmla="*/ 159063 w 354008"/>
              <a:gd name="connsiteY9" fmla="*/ 267825 h 354008"/>
              <a:gd name="connsiteX10" fmla="*/ 177004 w 354008"/>
              <a:gd name="connsiteY10" fmla="*/ 354008 h 354008"/>
              <a:gd name="connsiteX11" fmla="*/ 354008 w 354008"/>
              <a:gd name="connsiteY11" fmla="*/ 177004 h 354008"/>
              <a:gd name="connsiteX12" fmla="*/ 177004 w 354008"/>
              <a:gd name="connsiteY12" fmla="*/ 0 h 354008"/>
              <a:gd name="connsiteX13" fmla="*/ 0 w 354008"/>
              <a:gd name="connsiteY13" fmla="*/ 177004 h 354008"/>
              <a:gd name="connsiteX14" fmla="*/ 177004 w 354008"/>
              <a:gd name="connsiteY14" fmla="*/ 354008 h 3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008" h="354008">
                <a:moveTo>
                  <a:pt x="159063" y="267825"/>
                </a:moveTo>
                <a:cubicBezTo>
                  <a:pt x="159063" y="267825"/>
                  <a:pt x="159063" y="267825"/>
                  <a:pt x="159063" y="144465"/>
                </a:cubicBezTo>
                <a:cubicBezTo>
                  <a:pt x="109534" y="198840"/>
                  <a:pt x="109534" y="198840"/>
                  <a:pt x="109534" y="198840"/>
                </a:cubicBezTo>
                <a:cubicBezTo>
                  <a:pt x="109534" y="154204"/>
                  <a:pt x="109534" y="154204"/>
                  <a:pt x="109534" y="154204"/>
                </a:cubicBezTo>
                <a:cubicBezTo>
                  <a:pt x="178550" y="80350"/>
                  <a:pt x="178550" y="80350"/>
                  <a:pt x="178550" y="80350"/>
                </a:cubicBezTo>
                <a:cubicBezTo>
                  <a:pt x="247566" y="154204"/>
                  <a:pt x="247566" y="154204"/>
                  <a:pt x="247566" y="154204"/>
                </a:cubicBezTo>
                <a:cubicBezTo>
                  <a:pt x="247566" y="198840"/>
                  <a:pt x="247566" y="198840"/>
                  <a:pt x="247566" y="198840"/>
                </a:cubicBezTo>
                <a:cubicBezTo>
                  <a:pt x="194789" y="144465"/>
                  <a:pt x="194789" y="144465"/>
                  <a:pt x="194789" y="144465"/>
                </a:cubicBezTo>
                <a:cubicBezTo>
                  <a:pt x="194789" y="267825"/>
                  <a:pt x="194789" y="267825"/>
                  <a:pt x="194789" y="267825"/>
                </a:cubicBezTo>
                <a:cubicBezTo>
                  <a:pt x="159063" y="267825"/>
                  <a:pt x="159063" y="267825"/>
                  <a:pt x="159063" y="267825"/>
                </a:cubicBezTo>
                <a:close/>
                <a:moveTo>
                  <a:pt x="177004" y="354008"/>
                </a:moveTo>
                <a:cubicBezTo>
                  <a:pt x="274761" y="354008"/>
                  <a:pt x="354008" y="274761"/>
                  <a:pt x="354008" y="177004"/>
                </a:cubicBezTo>
                <a:cubicBezTo>
                  <a:pt x="354008" y="79247"/>
                  <a:pt x="274761" y="0"/>
                  <a:pt x="177004" y="0"/>
                </a:cubicBezTo>
                <a:cubicBezTo>
                  <a:pt x="79247" y="0"/>
                  <a:pt x="0" y="79247"/>
                  <a:pt x="0" y="177004"/>
                </a:cubicBezTo>
                <a:cubicBezTo>
                  <a:pt x="0" y="274761"/>
                  <a:pt x="79247" y="354008"/>
                  <a:pt x="177004" y="354008"/>
                </a:cubicBezTo>
                <a:close/>
              </a:path>
            </a:pathLst>
          </a:custGeom>
          <a:solidFill>
            <a:schemeClr val="bg1"/>
          </a:solidFill>
          <a:ln>
            <a:noFill/>
          </a:ln>
        </p:spPr>
        <p:txBody>
          <a:bodyPr vert="horz" wrap="square" lIns="87857" tIns="43929" rIns="87857" bIns="43929" numCol="1" anchor="t" anchorCtr="0" compatLnSpc="1">
            <a:prstTxWarp prst="textNoShape">
              <a:avLst/>
            </a:prstTxWarp>
            <a:noAutofit/>
          </a:bodyPr>
          <a:lstStyle/>
          <a:p>
            <a:pPr defTabSz="1194616"/>
            <a:endParaRPr lang="en-US" sz="2352" dirty="0" err="1">
              <a:solidFill>
                <a:srgbClr val="FFFFFF"/>
              </a:solidFill>
            </a:endParaRPr>
          </a:p>
        </p:txBody>
      </p:sp>
    </p:spTree>
    <p:extLst>
      <p:ext uri="{BB962C8B-B14F-4D97-AF65-F5344CB8AC3E}">
        <p14:creationId xmlns:p14="http://schemas.microsoft.com/office/powerpoint/2010/main" val="400483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1" y="1323782"/>
            <a:ext cx="12188887" cy="50139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a:xfrm>
            <a:off x="323063" y="1478081"/>
            <a:ext cx="11102797" cy="585412"/>
          </a:xfrm>
          <a:prstGeom prst="rect">
            <a:avLst/>
          </a:prstGeom>
        </p:spPr>
        <p:txBody>
          <a:bodyPr wrap="square">
            <a:spAutoFit/>
          </a:bodyPr>
          <a:lstStyle/>
          <a:p>
            <a:pPr marL="0" lvl="1"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Increase depth &amp; breadth of usage and manage upcoming changes in the service</a:t>
            </a:r>
            <a:br>
              <a:rPr lang="en-US" sz="1470" dirty="0">
                <a:gradFill>
                  <a:gsLst>
                    <a:gs pos="13889">
                      <a:srgbClr val="505050"/>
                    </a:gs>
                    <a:gs pos="28704">
                      <a:srgbClr val="505050"/>
                    </a:gs>
                  </a:gsLst>
                  <a:lin ang="5400000" scaled="0"/>
                </a:gradFill>
                <a:ea typeface="Segoe UI" pitchFamily="34" charset="0"/>
                <a:cs typeface="Segoe UI" pitchFamily="34" charset="0"/>
              </a:rPr>
            </a:br>
            <a:endParaRPr lang="en-US" sz="1470" dirty="0">
              <a:gradFill>
                <a:gsLst>
                  <a:gs pos="13889">
                    <a:srgbClr val="505050"/>
                  </a:gs>
                  <a:gs pos="28704">
                    <a:srgbClr val="505050"/>
                  </a:gs>
                </a:gsLst>
                <a:lin ang="5400000" scaled="0"/>
              </a:gradFill>
              <a:ea typeface="Segoe UI" pitchFamily="34" charset="0"/>
              <a:cs typeface="Segoe UI" pitchFamily="34" charset="0"/>
            </a:endParaRPr>
          </a:p>
        </p:txBody>
      </p:sp>
      <p:sp>
        <p:nvSpPr>
          <p:cNvPr id="41" name="Rectangle 40"/>
          <p:cNvSpPr/>
          <p:nvPr/>
        </p:nvSpPr>
        <p:spPr bwMode="auto">
          <a:xfrm>
            <a:off x="8983174" y="2973025"/>
            <a:ext cx="2393454" cy="3254022"/>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6298009" y="2973210"/>
            <a:ext cx="2366562" cy="3137487"/>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p:cNvSpPr txBox="1"/>
          <p:nvPr/>
        </p:nvSpPr>
        <p:spPr>
          <a:xfrm>
            <a:off x="2322723" y="6334441"/>
            <a:ext cx="3012909" cy="529039"/>
          </a:xfrm>
          <a:prstGeom prst="rect">
            <a:avLst/>
          </a:prstGeom>
          <a:noFill/>
        </p:spPr>
        <p:txBody>
          <a:bodyPr wrap="square" lIns="179259" tIns="143407" rIns="179259" bIns="143407" rtlCol="0" anchor="b">
            <a:noAutofit/>
          </a:bodyPr>
          <a:lstStyle/>
          <a:p>
            <a:pPr marL="0" lvl="1" algn="r" defTabSz="913826" fontAlgn="base">
              <a:lnSpc>
                <a:spcPct val="114000"/>
              </a:lnSpc>
              <a:spcBef>
                <a:spcPts val="600"/>
              </a:spcBef>
              <a:spcAft>
                <a:spcPts val="300"/>
              </a:spcAft>
              <a:buClr>
                <a:srgbClr val="DC3C00"/>
              </a:buClr>
            </a:pPr>
            <a:r>
              <a:rPr lang="en-US" sz="1470" dirty="0">
                <a:ln w="3175">
                  <a:noFill/>
                </a:ln>
                <a:gradFill>
                  <a:gsLst>
                    <a:gs pos="19444">
                      <a:srgbClr val="FFFFFF"/>
                    </a:gs>
                    <a:gs pos="28704">
                      <a:srgbClr val="FFFFFF"/>
                    </a:gs>
                  </a:gsLst>
                  <a:lin ang="5400000" scaled="0"/>
                </a:gradFill>
                <a:ea typeface="Segoe UI" pitchFamily="34" charset="0"/>
                <a:cs typeface="Segoe UI" pitchFamily="34" charset="0"/>
              </a:rPr>
              <a:t>success.office.com/resources</a:t>
            </a:r>
          </a:p>
        </p:txBody>
      </p:sp>
      <p:sp>
        <p:nvSpPr>
          <p:cNvPr id="25" name="TextBox 24"/>
          <p:cNvSpPr txBox="1"/>
          <p:nvPr/>
        </p:nvSpPr>
        <p:spPr>
          <a:xfrm>
            <a:off x="8691201" y="6334441"/>
            <a:ext cx="3012909" cy="529039"/>
          </a:xfrm>
          <a:prstGeom prst="rect">
            <a:avLst/>
          </a:prstGeom>
          <a:noFill/>
        </p:spPr>
        <p:txBody>
          <a:bodyPr wrap="square" lIns="179259" tIns="143407" rIns="179259" bIns="143407" rtlCol="0" anchor="b">
            <a:noAutofit/>
          </a:bodyPr>
          <a:lstStyle/>
          <a:p>
            <a:pPr marL="0" lvl="1" algn="r" defTabSz="913826" fontAlgn="base">
              <a:lnSpc>
                <a:spcPct val="114000"/>
              </a:lnSpc>
              <a:spcBef>
                <a:spcPts val="600"/>
              </a:spcBef>
              <a:spcAft>
                <a:spcPts val="300"/>
              </a:spcAft>
              <a:buClr>
                <a:srgbClr val="DC3C00"/>
              </a:buClr>
            </a:pPr>
            <a:r>
              <a:rPr lang="en-US" sz="1470" dirty="0">
                <a:ln w="3175">
                  <a:noFill/>
                </a:ln>
                <a:gradFill>
                  <a:gsLst>
                    <a:gs pos="19444">
                      <a:srgbClr val="FFFFFF"/>
                    </a:gs>
                    <a:gs pos="28704">
                      <a:srgbClr val="FFFFFF"/>
                    </a:gs>
                  </a:gsLst>
                  <a:lin ang="5400000" scaled="0"/>
                </a:gradFill>
                <a:ea typeface="Segoe UI" pitchFamily="34" charset="0"/>
                <a:cs typeface="Segoe UI" pitchFamily="34" charset="0"/>
              </a:rPr>
              <a:t>http://aka.ms/o365learning </a:t>
            </a:r>
          </a:p>
        </p:txBody>
      </p:sp>
      <p:sp>
        <p:nvSpPr>
          <p:cNvPr id="30" name="Freeform 29"/>
          <p:cNvSpPr/>
          <p:nvPr/>
        </p:nvSpPr>
        <p:spPr bwMode="auto">
          <a:xfrm rot="10800000" flipV="1">
            <a:off x="11665988" y="6447224"/>
            <a:ext cx="270511" cy="270511"/>
          </a:xfrm>
          <a:custGeom>
            <a:avLst/>
            <a:gdLst>
              <a:gd name="connsiteX0" fmla="*/ 159063 w 354008"/>
              <a:gd name="connsiteY0" fmla="*/ 267825 h 354008"/>
              <a:gd name="connsiteX1" fmla="*/ 159063 w 354008"/>
              <a:gd name="connsiteY1" fmla="*/ 144465 h 354008"/>
              <a:gd name="connsiteX2" fmla="*/ 109534 w 354008"/>
              <a:gd name="connsiteY2" fmla="*/ 198840 h 354008"/>
              <a:gd name="connsiteX3" fmla="*/ 109534 w 354008"/>
              <a:gd name="connsiteY3" fmla="*/ 154204 h 354008"/>
              <a:gd name="connsiteX4" fmla="*/ 178550 w 354008"/>
              <a:gd name="connsiteY4" fmla="*/ 80350 h 354008"/>
              <a:gd name="connsiteX5" fmla="*/ 247566 w 354008"/>
              <a:gd name="connsiteY5" fmla="*/ 154204 h 354008"/>
              <a:gd name="connsiteX6" fmla="*/ 247566 w 354008"/>
              <a:gd name="connsiteY6" fmla="*/ 198840 h 354008"/>
              <a:gd name="connsiteX7" fmla="*/ 194789 w 354008"/>
              <a:gd name="connsiteY7" fmla="*/ 144465 h 354008"/>
              <a:gd name="connsiteX8" fmla="*/ 194789 w 354008"/>
              <a:gd name="connsiteY8" fmla="*/ 267825 h 354008"/>
              <a:gd name="connsiteX9" fmla="*/ 159063 w 354008"/>
              <a:gd name="connsiteY9" fmla="*/ 267825 h 354008"/>
              <a:gd name="connsiteX10" fmla="*/ 177004 w 354008"/>
              <a:gd name="connsiteY10" fmla="*/ 354008 h 354008"/>
              <a:gd name="connsiteX11" fmla="*/ 354008 w 354008"/>
              <a:gd name="connsiteY11" fmla="*/ 177004 h 354008"/>
              <a:gd name="connsiteX12" fmla="*/ 177004 w 354008"/>
              <a:gd name="connsiteY12" fmla="*/ 0 h 354008"/>
              <a:gd name="connsiteX13" fmla="*/ 0 w 354008"/>
              <a:gd name="connsiteY13" fmla="*/ 177004 h 354008"/>
              <a:gd name="connsiteX14" fmla="*/ 177004 w 354008"/>
              <a:gd name="connsiteY14" fmla="*/ 354008 h 3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008" h="354008">
                <a:moveTo>
                  <a:pt x="159063" y="267825"/>
                </a:moveTo>
                <a:cubicBezTo>
                  <a:pt x="159063" y="267825"/>
                  <a:pt x="159063" y="267825"/>
                  <a:pt x="159063" y="144465"/>
                </a:cubicBezTo>
                <a:cubicBezTo>
                  <a:pt x="109534" y="198840"/>
                  <a:pt x="109534" y="198840"/>
                  <a:pt x="109534" y="198840"/>
                </a:cubicBezTo>
                <a:cubicBezTo>
                  <a:pt x="109534" y="154204"/>
                  <a:pt x="109534" y="154204"/>
                  <a:pt x="109534" y="154204"/>
                </a:cubicBezTo>
                <a:cubicBezTo>
                  <a:pt x="178550" y="80350"/>
                  <a:pt x="178550" y="80350"/>
                  <a:pt x="178550" y="80350"/>
                </a:cubicBezTo>
                <a:cubicBezTo>
                  <a:pt x="247566" y="154204"/>
                  <a:pt x="247566" y="154204"/>
                  <a:pt x="247566" y="154204"/>
                </a:cubicBezTo>
                <a:cubicBezTo>
                  <a:pt x="247566" y="198840"/>
                  <a:pt x="247566" y="198840"/>
                  <a:pt x="247566" y="198840"/>
                </a:cubicBezTo>
                <a:cubicBezTo>
                  <a:pt x="194789" y="144465"/>
                  <a:pt x="194789" y="144465"/>
                  <a:pt x="194789" y="144465"/>
                </a:cubicBezTo>
                <a:cubicBezTo>
                  <a:pt x="194789" y="267825"/>
                  <a:pt x="194789" y="267825"/>
                  <a:pt x="194789" y="267825"/>
                </a:cubicBezTo>
                <a:cubicBezTo>
                  <a:pt x="159063" y="267825"/>
                  <a:pt x="159063" y="267825"/>
                  <a:pt x="159063" y="267825"/>
                </a:cubicBezTo>
                <a:close/>
                <a:moveTo>
                  <a:pt x="177004" y="354008"/>
                </a:moveTo>
                <a:cubicBezTo>
                  <a:pt x="274761" y="354008"/>
                  <a:pt x="354008" y="274761"/>
                  <a:pt x="354008" y="177004"/>
                </a:cubicBezTo>
                <a:cubicBezTo>
                  <a:pt x="354008" y="79247"/>
                  <a:pt x="274761" y="0"/>
                  <a:pt x="177004" y="0"/>
                </a:cubicBezTo>
                <a:cubicBezTo>
                  <a:pt x="79247" y="0"/>
                  <a:pt x="0" y="79247"/>
                  <a:pt x="0" y="177004"/>
                </a:cubicBezTo>
                <a:cubicBezTo>
                  <a:pt x="0" y="274761"/>
                  <a:pt x="79247" y="354008"/>
                  <a:pt x="177004" y="354008"/>
                </a:cubicBezTo>
                <a:close/>
              </a:path>
            </a:pathLst>
          </a:custGeom>
          <a:solidFill>
            <a:schemeClr val="bg1"/>
          </a:solidFill>
          <a:ln>
            <a:noFill/>
          </a:ln>
        </p:spPr>
        <p:txBody>
          <a:bodyPr vert="horz" wrap="square" lIns="87857" tIns="43929" rIns="87857" bIns="43929" numCol="1" anchor="t" anchorCtr="0" compatLnSpc="1">
            <a:prstTxWarp prst="textNoShape">
              <a:avLst/>
            </a:prstTxWarp>
            <a:noAutofit/>
          </a:bodyPr>
          <a:lstStyle/>
          <a:p>
            <a:pPr defTabSz="1194616"/>
            <a:endParaRPr lang="en-US" sz="2352" dirty="0" err="1">
              <a:solidFill>
                <a:srgbClr val="FFFFFF"/>
              </a:solidFill>
            </a:endParaRPr>
          </a:p>
        </p:txBody>
      </p:sp>
      <p:sp>
        <p:nvSpPr>
          <p:cNvPr id="32" name="Freeform 31"/>
          <p:cNvSpPr/>
          <p:nvPr/>
        </p:nvSpPr>
        <p:spPr bwMode="auto">
          <a:xfrm rot="10800000" flipV="1">
            <a:off x="5315847" y="6461372"/>
            <a:ext cx="270511" cy="270511"/>
          </a:xfrm>
          <a:custGeom>
            <a:avLst/>
            <a:gdLst>
              <a:gd name="connsiteX0" fmla="*/ 159063 w 354008"/>
              <a:gd name="connsiteY0" fmla="*/ 267825 h 354008"/>
              <a:gd name="connsiteX1" fmla="*/ 159063 w 354008"/>
              <a:gd name="connsiteY1" fmla="*/ 144465 h 354008"/>
              <a:gd name="connsiteX2" fmla="*/ 109534 w 354008"/>
              <a:gd name="connsiteY2" fmla="*/ 198840 h 354008"/>
              <a:gd name="connsiteX3" fmla="*/ 109534 w 354008"/>
              <a:gd name="connsiteY3" fmla="*/ 154204 h 354008"/>
              <a:gd name="connsiteX4" fmla="*/ 178550 w 354008"/>
              <a:gd name="connsiteY4" fmla="*/ 80350 h 354008"/>
              <a:gd name="connsiteX5" fmla="*/ 247566 w 354008"/>
              <a:gd name="connsiteY5" fmla="*/ 154204 h 354008"/>
              <a:gd name="connsiteX6" fmla="*/ 247566 w 354008"/>
              <a:gd name="connsiteY6" fmla="*/ 198840 h 354008"/>
              <a:gd name="connsiteX7" fmla="*/ 194789 w 354008"/>
              <a:gd name="connsiteY7" fmla="*/ 144465 h 354008"/>
              <a:gd name="connsiteX8" fmla="*/ 194789 w 354008"/>
              <a:gd name="connsiteY8" fmla="*/ 267825 h 354008"/>
              <a:gd name="connsiteX9" fmla="*/ 159063 w 354008"/>
              <a:gd name="connsiteY9" fmla="*/ 267825 h 354008"/>
              <a:gd name="connsiteX10" fmla="*/ 177004 w 354008"/>
              <a:gd name="connsiteY10" fmla="*/ 354008 h 354008"/>
              <a:gd name="connsiteX11" fmla="*/ 354008 w 354008"/>
              <a:gd name="connsiteY11" fmla="*/ 177004 h 354008"/>
              <a:gd name="connsiteX12" fmla="*/ 177004 w 354008"/>
              <a:gd name="connsiteY12" fmla="*/ 0 h 354008"/>
              <a:gd name="connsiteX13" fmla="*/ 0 w 354008"/>
              <a:gd name="connsiteY13" fmla="*/ 177004 h 354008"/>
              <a:gd name="connsiteX14" fmla="*/ 177004 w 354008"/>
              <a:gd name="connsiteY14" fmla="*/ 354008 h 3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008" h="354008">
                <a:moveTo>
                  <a:pt x="159063" y="267825"/>
                </a:moveTo>
                <a:cubicBezTo>
                  <a:pt x="159063" y="267825"/>
                  <a:pt x="159063" y="267825"/>
                  <a:pt x="159063" y="144465"/>
                </a:cubicBezTo>
                <a:cubicBezTo>
                  <a:pt x="109534" y="198840"/>
                  <a:pt x="109534" y="198840"/>
                  <a:pt x="109534" y="198840"/>
                </a:cubicBezTo>
                <a:cubicBezTo>
                  <a:pt x="109534" y="154204"/>
                  <a:pt x="109534" y="154204"/>
                  <a:pt x="109534" y="154204"/>
                </a:cubicBezTo>
                <a:cubicBezTo>
                  <a:pt x="178550" y="80350"/>
                  <a:pt x="178550" y="80350"/>
                  <a:pt x="178550" y="80350"/>
                </a:cubicBezTo>
                <a:cubicBezTo>
                  <a:pt x="247566" y="154204"/>
                  <a:pt x="247566" y="154204"/>
                  <a:pt x="247566" y="154204"/>
                </a:cubicBezTo>
                <a:cubicBezTo>
                  <a:pt x="247566" y="198840"/>
                  <a:pt x="247566" y="198840"/>
                  <a:pt x="247566" y="198840"/>
                </a:cubicBezTo>
                <a:cubicBezTo>
                  <a:pt x="194789" y="144465"/>
                  <a:pt x="194789" y="144465"/>
                  <a:pt x="194789" y="144465"/>
                </a:cubicBezTo>
                <a:cubicBezTo>
                  <a:pt x="194789" y="267825"/>
                  <a:pt x="194789" y="267825"/>
                  <a:pt x="194789" y="267825"/>
                </a:cubicBezTo>
                <a:cubicBezTo>
                  <a:pt x="159063" y="267825"/>
                  <a:pt x="159063" y="267825"/>
                  <a:pt x="159063" y="267825"/>
                </a:cubicBezTo>
                <a:close/>
                <a:moveTo>
                  <a:pt x="177004" y="354008"/>
                </a:moveTo>
                <a:cubicBezTo>
                  <a:pt x="274761" y="354008"/>
                  <a:pt x="354008" y="274761"/>
                  <a:pt x="354008" y="177004"/>
                </a:cubicBezTo>
                <a:cubicBezTo>
                  <a:pt x="354008" y="79247"/>
                  <a:pt x="274761" y="0"/>
                  <a:pt x="177004" y="0"/>
                </a:cubicBezTo>
                <a:cubicBezTo>
                  <a:pt x="79247" y="0"/>
                  <a:pt x="0" y="79247"/>
                  <a:pt x="0" y="177004"/>
                </a:cubicBezTo>
                <a:cubicBezTo>
                  <a:pt x="0" y="274761"/>
                  <a:pt x="79247" y="354008"/>
                  <a:pt x="177004" y="354008"/>
                </a:cubicBezTo>
                <a:close/>
              </a:path>
            </a:pathLst>
          </a:custGeom>
          <a:solidFill>
            <a:schemeClr val="bg1"/>
          </a:solidFill>
          <a:ln>
            <a:noFill/>
          </a:ln>
        </p:spPr>
        <p:txBody>
          <a:bodyPr vert="horz" wrap="square" lIns="87857" tIns="43929" rIns="87857" bIns="43929" numCol="1" anchor="t" anchorCtr="0" compatLnSpc="1">
            <a:prstTxWarp prst="textNoShape">
              <a:avLst/>
            </a:prstTxWarp>
            <a:noAutofit/>
          </a:bodyPr>
          <a:lstStyle/>
          <a:p>
            <a:pPr defTabSz="1194616"/>
            <a:endParaRPr lang="en-US" sz="2352" dirty="0" err="1">
              <a:solidFill>
                <a:srgbClr val="FFFFFF"/>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1837" y="2886115"/>
            <a:ext cx="2365248" cy="3141218"/>
          </a:xfrm>
          <a:prstGeom prst="rect">
            <a:avLst/>
          </a:prstGeom>
          <a:noFill/>
          <a:ln>
            <a:noFill/>
          </a:ln>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7205" y="2886116"/>
            <a:ext cx="2396142" cy="3257899"/>
          </a:xfrm>
          <a:prstGeom prst="rect">
            <a:avLst/>
          </a:prstGeom>
          <a:noFill/>
          <a:ln>
            <a:noFill/>
          </a:ln>
        </p:spPr>
      </p:pic>
      <p:sp>
        <p:nvSpPr>
          <p:cNvPr id="43" name="Rectangle 42"/>
          <p:cNvSpPr/>
          <p:nvPr/>
        </p:nvSpPr>
        <p:spPr bwMode="auto">
          <a:xfrm>
            <a:off x="631479" y="2998129"/>
            <a:ext cx="1756993" cy="309266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3166567" y="2828389"/>
            <a:ext cx="1945242" cy="3370557"/>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719" y="2925214"/>
            <a:ext cx="1759004" cy="3092795"/>
          </a:xfrm>
          <a:prstGeom prst="rect">
            <a:avLst/>
          </a:prstGeom>
          <a:noFill/>
          <a:ln>
            <a:noFill/>
          </a:ln>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6971" y="2764774"/>
            <a:ext cx="1942266" cy="3368991"/>
          </a:xfrm>
          <a:prstGeom prst="rect">
            <a:avLst/>
          </a:prstGeom>
          <a:noFill/>
          <a:ln>
            <a:noFill/>
          </a:ln>
        </p:spPr>
      </p:pic>
      <p:sp>
        <p:nvSpPr>
          <p:cNvPr id="45" name="Title 1"/>
          <p:cNvSpPr txBox="1">
            <a:spLocks/>
          </p:cNvSpPr>
          <p:nvPr/>
        </p:nvSpPr>
        <p:spPr>
          <a:xfrm>
            <a:off x="388064" y="367830"/>
            <a:ext cx="11493480" cy="747791"/>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r>
              <a:rPr lang="en-US" sz="4313" dirty="0">
                <a:latin typeface="Segoe UI Light" panose="020B0502040204020203" pitchFamily="34" charset="0"/>
                <a:cs typeface="Segoe UI Light" panose="020B0502040204020203" pitchFamily="34" charset="0"/>
              </a:rPr>
              <a:t>Ongoing usage and support</a:t>
            </a:r>
          </a:p>
        </p:txBody>
      </p:sp>
      <p:sp>
        <p:nvSpPr>
          <p:cNvPr id="50" name="Rectangle 49"/>
          <p:cNvSpPr/>
          <p:nvPr/>
        </p:nvSpPr>
        <p:spPr>
          <a:xfrm>
            <a:off x="323064" y="2271652"/>
            <a:ext cx="5167703" cy="588366"/>
          </a:xfrm>
          <a:prstGeom prst="rect">
            <a:avLst/>
          </a:prstGeom>
        </p:spPr>
        <p:txBody>
          <a:bodyPr wrap="square">
            <a:spAutoFit/>
          </a:bodyPr>
          <a:lstStyle/>
          <a:p>
            <a:pPr marL="0" lvl="1"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Customizable email templates to help maximize depth and breadth of usage over time.</a:t>
            </a:r>
          </a:p>
        </p:txBody>
      </p:sp>
      <p:sp>
        <p:nvSpPr>
          <p:cNvPr id="51" name="Rectangle 50"/>
          <p:cNvSpPr/>
          <p:nvPr/>
        </p:nvSpPr>
        <p:spPr>
          <a:xfrm>
            <a:off x="6134205" y="2247459"/>
            <a:ext cx="5747339" cy="588366"/>
          </a:xfrm>
          <a:prstGeom prst="rect">
            <a:avLst/>
          </a:prstGeom>
        </p:spPr>
        <p:txBody>
          <a:bodyPr wrap="square">
            <a:spAutoFit/>
          </a:bodyPr>
          <a:lstStyle/>
          <a:p>
            <a:pPr marL="0" lvl="1"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Get people up and running quickly with these essential </a:t>
            </a:r>
            <a:br>
              <a:rPr lang="en-US" sz="1470" dirty="0">
                <a:gradFill>
                  <a:gsLst>
                    <a:gs pos="13889">
                      <a:srgbClr val="505050"/>
                    </a:gs>
                    <a:gs pos="28704">
                      <a:srgbClr val="505050"/>
                    </a:gs>
                  </a:gsLst>
                  <a:lin ang="5400000" scaled="0"/>
                </a:gradFill>
                <a:ea typeface="Segoe UI" pitchFamily="34" charset="0"/>
                <a:cs typeface="Segoe UI" pitchFamily="34" charset="0"/>
              </a:rPr>
            </a:br>
            <a:r>
              <a:rPr lang="en-US" sz="1470" dirty="0">
                <a:gradFill>
                  <a:gsLst>
                    <a:gs pos="13889">
                      <a:srgbClr val="505050"/>
                    </a:gs>
                    <a:gs pos="28704">
                      <a:srgbClr val="505050"/>
                    </a:gs>
                  </a:gsLst>
                  <a:lin ang="5400000" scaled="0"/>
                </a:gradFill>
                <a:ea typeface="Segoe UI" pitchFamily="34" charset="0"/>
                <a:cs typeface="Segoe UI" pitchFamily="34" charset="0"/>
              </a:rPr>
              <a:t>learning and training resources for Office 365.</a:t>
            </a:r>
          </a:p>
        </p:txBody>
      </p:sp>
      <p:sp>
        <p:nvSpPr>
          <p:cNvPr id="52" name="Title 1"/>
          <p:cNvSpPr txBox="1">
            <a:spLocks/>
          </p:cNvSpPr>
          <p:nvPr/>
        </p:nvSpPr>
        <p:spPr>
          <a:xfrm>
            <a:off x="277823" y="1971048"/>
            <a:ext cx="5194383" cy="359312"/>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114233" lvl="1" defTabSz="913826" fontAlgn="base">
              <a:lnSpc>
                <a:spcPct val="110000"/>
              </a:lnSpc>
              <a:spcAft>
                <a:spcPct val="0"/>
              </a:spcAft>
              <a:buClr>
                <a:srgbClr val="DC3C00"/>
              </a:buClr>
            </a:pPr>
            <a:r>
              <a:rPr lang="en-US" sz="1961" dirty="0">
                <a:ln w="3175">
                  <a:noFill/>
                </a:ln>
                <a:gradFill>
                  <a:gsLst>
                    <a:gs pos="1250">
                      <a:srgbClr val="DC3C00"/>
                    </a:gs>
                    <a:gs pos="100000">
                      <a:srgbClr val="DC3C00"/>
                    </a:gs>
                  </a:gsLst>
                  <a:lin ang="5400000" scaled="0"/>
                </a:gradFill>
                <a:cs typeface="Segoe UI Semilight" panose="020B0402040204020203" pitchFamily="34" charset="0"/>
              </a:rPr>
              <a:t>Tips &amp; Tricks emails series</a:t>
            </a:r>
          </a:p>
        </p:txBody>
      </p:sp>
      <p:sp>
        <p:nvSpPr>
          <p:cNvPr id="53" name="Title 1"/>
          <p:cNvSpPr txBox="1">
            <a:spLocks/>
          </p:cNvSpPr>
          <p:nvPr/>
        </p:nvSpPr>
        <p:spPr>
          <a:xfrm>
            <a:off x="6088964" y="1946856"/>
            <a:ext cx="5194383" cy="359312"/>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114233" lvl="1" defTabSz="913826" fontAlgn="base">
              <a:lnSpc>
                <a:spcPct val="110000"/>
              </a:lnSpc>
              <a:spcAft>
                <a:spcPct val="0"/>
              </a:spcAft>
              <a:buClr>
                <a:srgbClr val="DC3C00"/>
              </a:buClr>
            </a:pPr>
            <a:r>
              <a:rPr lang="en-US" sz="1961" dirty="0">
                <a:ln w="3175">
                  <a:noFill/>
                </a:ln>
                <a:gradFill>
                  <a:gsLst>
                    <a:gs pos="1250">
                      <a:srgbClr val="DC3C00"/>
                    </a:gs>
                    <a:gs pos="100000">
                      <a:srgbClr val="DC3C00"/>
                    </a:gs>
                  </a:gsLst>
                  <a:lin ang="5400000" scaled="0"/>
                </a:gradFill>
                <a:cs typeface="Segoe UI Semilight" panose="020B0402040204020203" pitchFamily="34" charset="0"/>
              </a:rPr>
              <a:t>Office 365 Learning Center</a:t>
            </a:r>
          </a:p>
        </p:txBody>
      </p:sp>
    </p:spTree>
    <p:extLst>
      <p:ext uri="{BB962C8B-B14F-4D97-AF65-F5344CB8AC3E}">
        <p14:creationId xmlns:p14="http://schemas.microsoft.com/office/powerpoint/2010/main" val="333677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683" y="2084171"/>
            <a:ext cx="6007416" cy="3678292"/>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5294" b="1" dirty="0" smtClean="0">
                <a:latin typeface="Segoe UI Light" panose="020B0502040204020203" pitchFamily="34" charset="0"/>
                <a:cs typeface="Segoe UI Light" panose="020B0502040204020203" pitchFamily="34" charset="0"/>
              </a:rPr>
              <a:t>Office 365 SMB Deployment</a:t>
            </a:r>
            <a:r>
              <a:rPr lang="en-US" sz="5294" b="1" dirty="0"/>
              <a:t/>
            </a:r>
            <a:br>
              <a:rPr lang="en-US" sz="5294" b="1" dirty="0"/>
            </a:br>
            <a:endParaRPr lang="en-US" sz="5294" dirty="0"/>
          </a:p>
        </p:txBody>
      </p:sp>
      <p:sp>
        <p:nvSpPr>
          <p:cNvPr id="3" name="Text Placeholder 2"/>
          <p:cNvSpPr>
            <a:spLocks noGrp="1"/>
          </p:cNvSpPr>
          <p:nvPr>
            <p:ph type="body" sz="quarter" idx="14"/>
          </p:nvPr>
        </p:nvSpPr>
        <p:spPr/>
        <p:txBody>
          <a:bodyPr/>
          <a:lstStyle/>
          <a:p>
            <a:r>
              <a:rPr lang="en-US" dirty="0" smtClean="0">
                <a:latin typeface="Segoe UI Light" panose="020B0502040204020203" pitchFamily="34" charset="0"/>
                <a:cs typeface="Segoe UI Light" panose="020B0502040204020203" pitchFamily="34" charset="0"/>
              </a:rPr>
              <a:t>Marissa Salazar</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61021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1" y="1323782"/>
            <a:ext cx="12188887" cy="50139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a:xfrm>
            <a:off x="323063" y="1478080"/>
            <a:ext cx="11102797" cy="1086215"/>
          </a:xfrm>
          <a:prstGeom prst="rect">
            <a:avLst/>
          </a:prstGeom>
        </p:spPr>
        <p:txBody>
          <a:bodyPr wrap="square">
            <a:spAutoFit/>
          </a:bodyPr>
          <a:lstStyle/>
          <a:p>
            <a:pPr marL="0" lvl="1"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Increase depth &amp; breadth of usage and manage upcoming changes in the service.</a:t>
            </a:r>
          </a:p>
          <a:p>
            <a:pPr marL="0" lvl="1" defTabSz="914102" fontAlgn="base">
              <a:lnSpc>
                <a:spcPct val="110000"/>
              </a:lnSpc>
              <a:spcBef>
                <a:spcPct val="0"/>
              </a:spcBef>
              <a:spcAft>
                <a:spcPct val="0"/>
              </a:spcAft>
            </a:pPr>
            <a:endParaRPr lang="en-US" sz="1470" dirty="0">
              <a:gradFill>
                <a:gsLst>
                  <a:gs pos="13889">
                    <a:srgbClr val="505050"/>
                  </a:gs>
                  <a:gs pos="28704">
                    <a:srgbClr val="505050"/>
                  </a:gs>
                </a:gsLst>
                <a:lin ang="5400000" scaled="0"/>
              </a:gradFill>
              <a:ea typeface="Segoe UI" pitchFamily="34" charset="0"/>
              <a:cs typeface="Segoe UI" pitchFamily="34" charset="0"/>
            </a:endParaRPr>
          </a:p>
          <a:p>
            <a:pPr marL="0" lvl="1"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
            </a:r>
            <a:br>
              <a:rPr lang="en-US" sz="1470" dirty="0">
                <a:gradFill>
                  <a:gsLst>
                    <a:gs pos="13889">
                      <a:srgbClr val="505050"/>
                    </a:gs>
                    <a:gs pos="28704">
                      <a:srgbClr val="505050"/>
                    </a:gs>
                  </a:gsLst>
                  <a:lin ang="5400000" scaled="0"/>
                </a:gradFill>
                <a:ea typeface="Segoe UI" pitchFamily="34" charset="0"/>
                <a:cs typeface="Segoe UI" pitchFamily="34" charset="0"/>
              </a:rPr>
            </a:br>
            <a:endParaRPr lang="en-US" sz="1470" dirty="0">
              <a:gradFill>
                <a:gsLst>
                  <a:gs pos="13889">
                    <a:srgbClr val="505050"/>
                  </a:gs>
                  <a:gs pos="28704">
                    <a:srgbClr val="505050"/>
                  </a:gs>
                </a:gsLst>
                <a:lin ang="5400000" scaled="0"/>
              </a:gradFill>
              <a:ea typeface="Segoe UI" pitchFamily="34" charset="0"/>
              <a:cs typeface="Segoe UI" pitchFamily="34" charset="0"/>
            </a:endParaRPr>
          </a:p>
        </p:txBody>
      </p:sp>
      <p:sp>
        <p:nvSpPr>
          <p:cNvPr id="50" name="Rectangle 49"/>
          <p:cNvSpPr/>
          <p:nvPr/>
        </p:nvSpPr>
        <p:spPr>
          <a:xfrm>
            <a:off x="323064" y="2271652"/>
            <a:ext cx="4607597" cy="837291"/>
          </a:xfrm>
          <a:prstGeom prst="rect">
            <a:avLst/>
          </a:prstGeom>
        </p:spPr>
        <p:txBody>
          <a:bodyPr wrap="square">
            <a:spAutoFit/>
          </a:bodyPr>
          <a:lstStyle/>
          <a:p>
            <a:pPr marL="0" lvl="1"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Customizable training decks to help you organize lunch &amp; learn sessions around the most fundamental Office 365 usage scenarios.</a:t>
            </a:r>
          </a:p>
        </p:txBody>
      </p:sp>
      <p:sp>
        <p:nvSpPr>
          <p:cNvPr id="51" name="Rectangle 50"/>
          <p:cNvSpPr/>
          <p:nvPr/>
        </p:nvSpPr>
        <p:spPr>
          <a:xfrm>
            <a:off x="6134205" y="2247459"/>
            <a:ext cx="5747339" cy="588366"/>
          </a:xfrm>
          <a:prstGeom prst="rect">
            <a:avLst/>
          </a:prstGeom>
        </p:spPr>
        <p:txBody>
          <a:bodyPr wrap="square">
            <a:spAutoFit/>
          </a:bodyPr>
          <a:lstStyle/>
          <a:p>
            <a:pPr marL="0" lvl="1"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Learn at your own pace with these free online training </a:t>
            </a:r>
            <a:br>
              <a:rPr lang="en-US" sz="1470" dirty="0">
                <a:gradFill>
                  <a:gsLst>
                    <a:gs pos="13889">
                      <a:srgbClr val="505050"/>
                    </a:gs>
                    <a:gs pos="28704">
                      <a:srgbClr val="505050"/>
                    </a:gs>
                  </a:gsLst>
                  <a:lin ang="5400000" scaled="0"/>
                </a:gradFill>
                <a:ea typeface="Segoe UI" pitchFamily="34" charset="0"/>
                <a:cs typeface="Segoe UI" pitchFamily="34" charset="0"/>
              </a:rPr>
            </a:br>
            <a:r>
              <a:rPr lang="en-US" sz="1470" dirty="0">
                <a:gradFill>
                  <a:gsLst>
                    <a:gs pos="13889">
                      <a:srgbClr val="505050"/>
                    </a:gs>
                    <a:gs pos="28704">
                      <a:srgbClr val="505050"/>
                    </a:gs>
                  </a:gsLst>
                  <a:lin ang="5400000" scaled="0"/>
                </a:gradFill>
                <a:ea typeface="Segoe UI" pitchFamily="34" charset="0"/>
                <a:cs typeface="Segoe UI" pitchFamily="34" charset="0"/>
              </a:rPr>
              <a:t>courses from Microsoft.</a:t>
            </a:r>
          </a:p>
        </p:txBody>
      </p:sp>
      <p:sp>
        <p:nvSpPr>
          <p:cNvPr id="52" name="Title 1"/>
          <p:cNvSpPr txBox="1">
            <a:spLocks/>
          </p:cNvSpPr>
          <p:nvPr/>
        </p:nvSpPr>
        <p:spPr>
          <a:xfrm>
            <a:off x="277823" y="1971048"/>
            <a:ext cx="5194383" cy="359312"/>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114233" lvl="1" defTabSz="913826" fontAlgn="base">
              <a:lnSpc>
                <a:spcPct val="110000"/>
              </a:lnSpc>
              <a:spcAft>
                <a:spcPct val="0"/>
              </a:spcAft>
              <a:buClr>
                <a:srgbClr val="DC3C00"/>
              </a:buClr>
            </a:pPr>
            <a:r>
              <a:rPr lang="en-US" sz="1961" dirty="0">
                <a:ln w="3175">
                  <a:noFill/>
                </a:ln>
                <a:gradFill>
                  <a:gsLst>
                    <a:gs pos="1250">
                      <a:srgbClr val="DC3C00"/>
                    </a:gs>
                    <a:gs pos="100000">
                      <a:srgbClr val="DC3C00"/>
                    </a:gs>
                  </a:gsLst>
                  <a:lin ang="5400000" scaled="0"/>
                </a:gradFill>
                <a:cs typeface="Segoe UI Semilight" panose="020B0402040204020203" pitchFamily="34" charset="0"/>
              </a:rPr>
              <a:t>Scenarios learning path</a:t>
            </a:r>
          </a:p>
        </p:txBody>
      </p:sp>
      <p:sp>
        <p:nvSpPr>
          <p:cNvPr id="53" name="Title 1"/>
          <p:cNvSpPr txBox="1">
            <a:spLocks/>
          </p:cNvSpPr>
          <p:nvPr/>
        </p:nvSpPr>
        <p:spPr>
          <a:xfrm>
            <a:off x="6088964" y="1946856"/>
            <a:ext cx="5194383" cy="359312"/>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114233" lvl="1" defTabSz="913826" fontAlgn="base">
              <a:lnSpc>
                <a:spcPct val="110000"/>
              </a:lnSpc>
              <a:spcAft>
                <a:spcPct val="0"/>
              </a:spcAft>
              <a:buClr>
                <a:srgbClr val="DC3C00"/>
              </a:buClr>
            </a:pPr>
            <a:r>
              <a:rPr lang="en-US" sz="1961" dirty="0">
                <a:ln w="3175">
                  <a:noFill/>
                </a:ln>
                <a:gradFill>
                  <a:gsLst>
                    <a:gs pos="1250">
                      <a:srgbClr val="DC3C00"/>
                    </a:gs>
                    <a:gs pos="100000">
                      <a:srgbClr val="DC3C00"/>
                    </a:gs>
                  </a:gsLst>
                  <a:lin ang="5400000" scaled="0"/>
                </a:gradFill>
                <a:cs typeface="Segoe UI Semilight" panose="020B0402040204020203" pitchFamily="34" charset="0"/>
              </a:rPr>
              <a:t>Become an Office guru</a:t>
            </a:r>
          </a:p>
        </p:txBody>
      </p:sp>
      <p:grpSp>
        <p:nvGrpSpPr>
          <p:cNvPr id="2" name="Group 1"/>
          <p:cNvGrpSpPr/>
          <p:nvPr/>
        </p:nvGrpSpPr>
        <p:grpSpPr>
          <a:xfrm>
            <a:off x="388065" y="3160075"/>
            <a:ext cx="5244172" cy="2951006"/>
            <a:chOff x="395845" y="3222944"/>
            <a:chExt cx="5349329" cy="301018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845" y="3222944"/>
              <a:ext cx="3657600" cy="1991784"/>
            </a:xfrm>
            <a:prstGeom prst="rect">
              <a:avLst/>
            </a:prstGeom>
            <a:noFill/>
            <a:ln>
              <a:noFill/>
            </a:ln>
            <a:effectLst>
              <a:outerShdw dist="76200" dir="2700000" algn="tl" rotWithShape="0">
                <a:srgbClr val="000000">
                  <a:alpha val="20000"/>
                </a:srgbClr>
              </a:outerShdw>
            </a:effectLst>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7574" y="4244614"/>
              <a:ext cx="3657600" cy="1988510"/>
            </a:xfrm>
            <a:prstGeom prst="rect">
              <a:avLst/>
            </a:prstGeom>
            <a:noFill/>
            <a:ln>
              <a:noFill/>
            </a:ln>
            <a:effectLst>
              <a:outerShdw dist="76200" dir="2700000" algn="tl" rotWithShape="0">
                <a:srgbClr val="000000">
                  <a:alpha val="20000"/>
                </a:srgbClr>
              </a:outerShdw>
            </a:effectLst>
          </p:spPr>
        </p:pic>
      </p:grpSp>
      <p:grpSp>
        <p:nvGrpSpPr>
          <p:cNvPr id="3" name="Group 2"/>
          <p:cNvGrpSpPr/>
          <p:nvPr/>
        </p:nvGrpSpPr>
        <p:grpSpPr>
          <a:xfrm>
            <a:off x="6217331" y="2936808"/>
            <a:ext cx="5185208" cy="3164380"/>
            <a:chOff x="6342001" y="2995201"/>
            <a:chExt cx="5289182" cy="3227832"/>
          </a:xfrm>
        </p:grpSpPr>
        <p:pic>
          <p:nvPicPr>
            <p:cNvPr id="26" name="Picture 25"/>
            <p:cNvPicPr>
              <a:picLocks noChangeAspect="1"/>
            </p:cNvPicPr>
            <p:nvPr/>
          </p:nvPicPr>
          <p:blipFill rotWithShape="1">
            <a:blip r:embed="rId5"/>
            <a:srcRect r="1367" b="26732"/>
            <a:stretch/>
          </p:blipFill>
          <p:spPr>
            <a:xfrm>
              <a:off x="6342001" y="2995201"/>
              <a:ext cx="4335315" cy="3227832"/>
            </a:xfrm>
            <a:prstGeom prst="rect">
              <a:avLst/>
            </a:prstGeom>
            <a:noFill/>
            <a:ln>
              <a:noFill/>
            </a:ln>
            <a:effectLst>
              <a:outerShdw dist="76200" dir="2700000" algn="tl" rotWithShape="0">
                <a:srgbClr val="000000">
                  <a:alpha val="20000"/>
                </a:srgbClr>
              </a:outerShdw>
            </a:effectLst>
          </p:spPr>
        </p:pic>
        <p:pic>
          <p:nvPicPr>
            <p:cNvPr id="27" name="Picture 26"/>
            <p:cNvPicPr>
              <a:picLocks noChangeAspect="1"/>
            </p:cNvPicPr>
            <p:nvPr/>
          </p:nvPicPr>
          <p:blipFill rotWithShape="1">
            <a:blip r:embed="rId6"/>
            <a:srcRect r="1523" b="1765"/>
            <a:stretch/>
          </p:blipFill>
          <p:spPr>
            <a:xfrm>
              <a:off x="8887579" y="3323349"/>
              <a:ext cx="2743604" cy="2743200"/>
            </a:xfrm>
            <a:prstGeom prst="rect">
              <a:avLst/>
            </a:prstGeom>
            <a:noFill/>
            <a:ln>
              <a:noFill/>
            </a:ln>
            <a:effectLst>
              <a:outerShdw dist="76200" dir="2700000" algn="tl" rotWithShape="0">
                <a:srgbClr val="000000">
                  <a:alpha val="20000"/>
                </a:srgbClr>
              </a:outerShdw>
            </a:effectLst>
          </p:spPr>
        </p:pic>
      </p:grpSp>
      <p:sp>
        <p:nvSpPr>
          <p:cNvPr id="4" name="Title 3"/>
          <p:cNvSpPr>
            <a:spLocks noGrp="1"/>
          </p:cNvSpPr>
          <p:nvPr>
            <p:ph type="title"/>
          </p:nvPr>
        </p:nvSpPr>
        <p:spPr>
          <a:xfrm>
            <a:off x="0" y="2215"/>
            <a:ext cx="10515600" cy="1325563"/>
          </a:xfrm>
        </p:spPr>
        <p:txBody>
          <a:bodyPr/>
          <a:lstStyle/>
          <a:p>
            <a:r>
              <a:rPr lang="en-US" dirty="0">
                <a:solidFill>
                  <a:schemeClr val="tx1">
                    <a:lumMod val="65000"/>
                    <a:lumOff val="35000"/>
                  </a:schemeClr>
                </a:solidFill>
                <a:latin typeface="Segoe UI Light" panose="020B0502040204020203" pitchFamily="34" charset="0"/>
                <a:cs typeface="Segoe UI Light" panose="020B0502040204020203" pitchFamily="34" charset="0"/>
              </a:rPr>
              <a:t>Ongoing usage and support</a:t>
            </a:r>
          </a:p>
        </p:txBody>
      </p:sp>
      <p:sp>
        <p:nvSpPr>
          <p:cNvPr id="24" name="TextBox 23"/>
          <p:cNvSpPr txBox="1"/>
          <p:nvPr/>
        </p:nvSpPr>
        <p:spPr>
          <a:xfrm>
            <a:off x="2322723" y="6334441"/>
            <a:ext cx="3012909" cy="529039"/>
          </a:xfrm>
          <a:prstGeom prst="rect">
            <a:avLst/>
          </a:prstGeom>
          <a:noFill/>
        </p:spPr>
        <p:txBody>
          <a:bodyPr wrap="square" lIns="179259" tIns="143407" rIns="179259" bIns="143407" rtlCol="0" anchor="b">
            <a:noAutofit/>
          </a:bodyPr>
          <a:lstStyle/>
          <a:p>
            <a:pPr marL="0" lvl="1" algn="r" defTabSz="913826" fontAlgn="base">
              <a:lnSpc>
                <a:spcPct val="114000"/>
              </a:lnSpc>
              <a:spcBef>
                <a:spcPts val="600"/>
              </a:spcBef>
              <a:spcAft>
                <a:spcPts val="300"/>
              </a:spcAft>
              <a:buClr>
                <a:srgbClr val="DC3C00"/>
              </a:buClr>
            </a:pPr>
            <a:r>
              <a:rPr lang="en-US" sz="1470" dirty="0">
                <a:ln w="3175">
                  <a:noFill/>
                </a:ln>
                <a:gradFill>
                  <a:gsLst>
                    <a:gs pos="19444">
                      <a:srgbClr val="FFFFFF"/>
                    </a:gs>
                    <a:gs pos="28704">
                      <a:srgbClr val="FFFFFF"/>
                    </a:gs>
                  </a:gsLst>
                  <a:lin ang="5400000" scaled="0"/>
                </a:gradFill>
                <a:ea typeface="Segoe UI" pitchFamily="34" charset="0"/>
                <a:cs typeface="Segoe UI" pitchFamily="34" charset="0"/>
              </a:rPr>
              <a:t>http://aka.ms/o365learning</a:t>
            </a:r>
          </a:p>
        </p:txBody>
      </p:sp>
      <p:sp>
        <p:nvSpPr>
          <p:cNvPr id="25" name="TextBox 24"/>
          <p:cNvSpPr txBox="1"/>
          <p:nvPr/>
        </p:nvSpPr>
        <p:spPr>
          <a:xfrm>
            <a:off x="8691201" y="6334441"/>
            <a:ext cx="3012909" cy="529039"/>
          </a:xfrm>
          <a:prstGeom prst="rect">
            <a:avLst/>
          </a:prstGeom>
          <a:noFill/>
        </p:spPr>
        <p:txBody>
          <a:bodyPr wrap="square" lIns="179259" tIns="143407" rIns="179259" bIns="143407" rtlCol="0" anchor="b">
            <a:noAutofit/>
          </a:bodyPr>
          <a:lstStyle/>
          <a:p>
            <a:pPr marL="0" lvl="1" algn="r" defTabSz="913826" fontAlgn="base">
              <a:lnSpc>
                <a:spcPct val="114000"/>
              </a:lnSpc>
              <a:spcBef>
                <a:spcPts val="600"/>
              </a:spcBef>
              <a:spcAft>
                <a:spcPts val="300"/>
              </a:spcAft>
              <a:buClr>
                <a:srgbClr val="DC3C00"/>
              </a:buClr>
            </a:pPr>
            <a:r>
              <a:rPr lang="en-US" sz="1470" dirty="0">
                <a:ln w="3175">
                  <a:noFill/>
                </a:ln>
                <a:gradFill>
                  <a:gsLst>
                    <a:gs pos="19444">
                      <a:srgbClr val="FFFFFF"/>
                    </a:gs>
                    <a:gs pos="28704">
                      <a:srgbClr val="FFFFFF"/>
                    </a:gs>
                  </a:gsLst>
                  <a:lin ang="5400000" scaled="0"/>
                </a:gradFill>
                <a:ea typeface="Segoe UI" pitchFamily="34" charset="0"/>
                <a:cs typeface="Segoe UI" pitchFamily="34" charset="0"/>
              </a:rPr>
              <a:t>http://aka.ms/officetraining </a:t>
            </a:r>
          </a:p>
        </p:txBody>
      </p:sp>
      <p:sp>
        <p:nvSpPr>
          <p:cNvPr id="30" name="Freeform 29"/>
          <p:cNvSpPr/>
          <p:nvPr/>
        </p:nvSpPr>
        <p:spPr bwMode="auto">
          <a:xfrm rot="10800000" flipV="1">
            <a:off x="11665988" y="6447224"/>
            <a:ext cx="270511" cy="270511"/>
          </a:xfrm>
          <a:custGeom>
            <a:avLst/>
            <a:gdLst>
              <a:gd name="connsiteX0" fmla="*/ 159063 w 354008"/>
              <a:gd name="connsiteY0" fmla="*/ 267825 h 354008"/>
              <a:gd name="connsiteX1" fmla="*/ 159063 w 354008"/>
              <a:gd name="connsiteY1" fmla="*/ 144465 h 354008"/>
              <a:gd name="connsiteX2" fmla="*/ 109534 w 354008"/>
              <a:gd name="connsiteY2" fmla="*/ 198840 h 354008"/>
              <a:gd name="connsiteX3" fmla="*/ 109534 w 354008"/>
              <a:gd name="connsiteY3" fmla="*/ 154204 h 354008"/>
              <a:gd name="connsiteX4" fmla="*/ 178550 w 354008"/>
              <a:gd name="connsiteY4" fmla="*/ 80350 h 354008"/>
              <a:gd name="connsiteX5" fmla="*/ 247566 w 354008"/>
              <a:gd name="connsiteY5" fmla="*/ 154204 h 354008"/>
              <a:gd name="connsiteX6" fmla="*/ 247566 w 354008"/>
              <a:gd name="connsiteY6" fmla="*/ 198840 h 354008"/>
              <a:gd name="connsiteX7" fmla="*/ 194789 w 354008"/>
              <a:gd name="connsiteY7" fmla="*/ 144465 h 354008"/>
              <a:gd name="connsiteX8" fmla="*/ 194789 w 354008"/>
              <a:gd name="connsiteY8" fmla="*/ 267825 h 354008"/>
              <a:gd name="connsiteX9" fmla="*/ 159063 w 354008"/>
              <a:gd name="connsiteY9" fmla="*/ 267825 h 354008"/>
              <a:gd name="connsiteX10" fmla="*/ 177004 w 354008"/>
              <a:gd name="connsiteY10" fmla="*/ 354008 h 354008"/>
              <a:gd name="connsiteX11" fmla="*/ 354008 w 354008"/>
              <a:gd name="connsiteY11" fmla="*/ 177004 h 354008"/>
              <a:gd name="connsiteX12" fmla="*/ 177004 w 354008"/>
              <a:gd name="connsiteY12" fmla="*/ 0 h 354008"/>
              <a:gd name="connsiteX13" fmla="*/ 0 w 354008"/>
              <a:gd name="connsiteY13" fmla="*/ 177004 h 354008"/>
              <a:gd name="connsiteX14" fmla="*/ 177004 w 354008"/>
              <a:gd name="connsiteY14" fmla="*/ 354008 h 3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008" h="354008">
                <a:moveTo>
                  <a:pt x="159063" y="267825"/>
                </a:moveTo>
                <a:cubicBezTo>
                  <a:pt x="159063" y="267825"/>
                  <a:pt x="159063" y="267825"/>
                  <a:pt x="159063" y="144465"/>
                </a:cubicBezTo>
                <a:cubicBezTo>
                  <a:pt x="109534" y="198840"/>
                  <a:pt x="109534" y="198840"/>
                  <a:pt x="109534" y="198840"/>
                </a:cubicBezTo>
                <a:cubicBezTo>
                  <a:pt x="109534" y="154204"/>
                  <a:pt x="109534" y="154204"/>
                  <a:pt x="109534" y="154204"/>
                </a:cubicBezTo>
                <a:cubicBezTo>
                  <a:pt x="178550" y="80350"/>
                  <a:pt x="178550" y="80350"/>
                  <a:pt x="178550" y="80350"/>
                </a:cubicBezTo>
                <a:cubicBezTo>
                  <a:pt x="247566" y="154204"/>
                  <a:pt x="247566" y="154204"/>
                  <a:pt x="247566" y="154204"/>
                </a:cubicBezTo>
                <a:cubicBezTo>
                  <a:pt x="247566" y="198840"/>
                  <a:pt x="247566" y="198840"/>
                  <a:pt x="247566" y="198840"/>
                </a:cubicBezTo>
                <a:cubicBezTo>
                  <a:pt x="194789" y="144465"/>
                  <a:pt x="194789" y="144465"/>
                  <a:pt x="194789" y="144465"/>
                </a:cubicBezTo>
                <a:cubicBezTo>
                  <a:pt x="194789" y="267825"/>
                  <a:pt x="194789" y="267825"/>
                  <a:pt x="194789" y="267825"/>
                </a:cubicBezTo>
                <a:cubicBezTo>
                  <a:pt x="159063" y="267825"/>
                  <a:pt x="159063" y="267825"/>
                  <a:pt x="159063" y="267825"/>
                </a:cubicBezTo>
                <a:close/>
                <a:moveTo>
                  <a:pt x="177004" y="354008"/>
                </a:moveTo>
                <a:cubicBezTo>
                  <a:pt x="274761" y="354008"/>
                  <a:pt x="354008" y="274761"/>
                  <a:pt x="354008" y="177004"/>
                </a:cubicBezTo>
                <a:cubicBezTo>
                  <a:pt x="354008" y="79247"/>
                  <a:pt x="274761" y="0"/>
                  <a:pt x="177004" y="0"/>
                </a:cubicBezTo>
                <a:cubicBezTo>
                  <a:pt x="79247" y="0"/>
                  <a:pt x="0" y="79247"/>
                  <a:pt x="0" y="177004"/>
                </a:cubicBezTo>
                <a:cubicBezTo>
                  <a:pt x="0" y="274761"/>
                  <a:pt x="79247" y="354008"/>
                  <a:pt x="177004" y="354008"/>
                </a:cubicBezTo>
                <a:close/>
              </a:path>
            </a:pathLst>
          </a:custGeom>
          <a:solidFill>
            <a:schemeClr val="bg1"/>
          </a:solidFill>
          <a:ln>
            <a:noFill/>
          </a:ln>
        </p:spPr>
        <p:txBody>
          <a:bodyPr vert="horz" wrap="square" lIns="87857" tIns="43929" rIns="87857" bIns="43929" numCol="1" anchor="t" anchorCtr="0" compatLnSpc="1">
            <a:prstTxWarp prst="textNoShape">
              <a:avLst/>
            </a:prstTxWarp>
            <a:noAutofit/>
          </a:bodyPr>
          <a:lstStyle/>
          <a:p>
            <a:pPr defTabSz="1194616"/>
            <a:endParaRPr lang="en-US" sz="2352" dirty="0" err="1">
              <a:solidFill>
                <a:srgbClr val="FFFFFF"/>
              </a:solidFill>
            </a:endParaRPr>
          </a:p>
        </p:txBody>
      </p:sp>
      <p:sp>
        <p:nvSpPr>
          <p:cNvPr id="32" name="Freeform 31"/>
          <p:cNvSpPr/>
          <p:nvPr/>
        </p:nvSpPr>
        <p:spPr bwMode="auto">
          <a:xfrm rot="10800000" flipV="1">
            <a:off x="5315847" y="6461372"/>
            <a:ext cx="270511" cy="270511"/>
          </a:xfrm>
          <a:custGeom>
            <a:avLst/>
            <a:gdLst>
              <a:gd name="connsiteX0" fmla="*/ 159063 w 354008"/>
              <a:gd name="connsiteY0" fmla="*/ 267825 h 354008"/>
              <a:gd name="connsiteX1" fmla="*/ 159063 w 354008"/>
              <a:gd name="connsiteY1" fmla="*/ 144465 h 354008"/>
              <a:gd name="connsiteX2" fmla="*/ 109534 w 354008"/>
              <a:gd name="connsiteY2" fmla="*/ 198840 h 354008"/>
              <a:gd name="connsiteX3" fmla="*/ 109534 w 354008"/>
              <a:gd name="connsiteY3" fmla="*/ 154204 h 354008"/>
              <a:gd name="connsiteX4" fmla="*/ 178550 w 354008"/>
              <a:gd name="connsiteY4" fmla="*/ 80350 h 354008"/>
              <a:gd name="connsiteX5" fmla="*/ 247566 w 354008"/>
              <a:gd name="connsiteY5" fmla="*/ 154204 h 354008"/>
              <a:gd name="connsiteX6" fmla="*/ 247566 w 354008"/>
              <a:gd name="connsiteY6" fmla="*/ 198840 h 354008"/>
              <a:gd name="connsiteX7" fmla="*/ 194789 w 354008"/>
              <a:gd name="connsiteY7" fmla="*/ 144465 h 354008"/>
              <a:gd name="connsiteX8" fmla="*/ 194789 w 354008"/>
              <a:gd name="connsiteY8" fmla="*/ 267825 h 354008"/>
              <a:gd name="connsiteX9" fmla="*/ 159063 w 354008"/>
              <a:gd name="connsiteY9" fmla="*/ 267825 h 354008"/>
              <a:gd name="connsiteX10" fmla="*/ 177004 w 354008"/>
              <a:gd name="connsiteY10" fmla="*/ 354008 h 354008"/>
              <a:gd name="connsiteX11" fmla="*/ 354008 w 354008"/>
              <a:gd name="connsiteY11" fmla="*/ 177004 h 354008"/>
              <a:gd name="connsiteX12" fmla="*/ 177004 w 354008"/>
              <a:gd name="connsiteY12" fmla="*/ 0 h 354008"/>
              <a:gd name="connsiteX13" fmla="*/ 0 w 354008"/>
              <a:gd name="connsiteY13" fmla="*/ 177004 h 354008"/>
              <a:gd name="connsiteX14" fmla="*/ 177004 w 354008"/>
              <a:gd name="connsiteY14" fmla="*/ 354008 h 3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008" h="354008">
                <a:moveTo>
                  <a:pt x="159063" y="267825"/>
                </a:moveTo>
                <a:cubicBezTo>
                  <a:pt x="159063" y="267825"/>
                  <a:pt x="159063" y="267825"/>
                  <a:pt x="159063" y="144465"/>
                </a:cubicBezTo>
                <a:cubicBezTo>
                  <a:pt x="109534" y="198840"/>
                  <a:pt x="109534" y="198840"/>
                  <a:pt x="109534" y="198840"/>
                </a:cubicBezTo>
                <a:cubicBezTo>
                  <a:pt x="109534" y="154204"/>
                  <a:pt x="109534" y="154204"/>
                  <a:pt x="109534" y="154204"/>
                </a:cubicBezTo>
                <a:cubicBezTo>
                  <a:pt x="178550" y="80350"/>
                  <a:pt x="178550" y="80350"/>
                  <a:pt x="178550" y="80350"/>
                </a:cubicBezTo>
                <a:cubicBezTo>
                  <a:pt x="247566" y="154204"/>
                  <a:pt x="247566" y="154204"/>
                  <a:pt x="247566" y="154204"/>
                </a:cubicBezTo>
                <a:cubicBezTo>
                  <a:pt x="247566" y="198840"/>
                  <a:pt x="247566" y="198840"/>
                  <a:pt x="247566" y="198840"/>
                </a:cubicBezTo>
                <a:cubicBezTo>
                  <a:pt x="194789" y="144465"/>
                  <a:pt x="194789" y="144465"/>
                  <a:pt x="194789" y="144465"/>
                </a:cubicBezTo>
                <a:cubicBezTo>
                  <a:pt x="194789" y="267825"/>
                  <a:pt x="194789" y="267825"/>
                  <a:pt x="194789" y="267825"/>
                </a:cubicBezTo>
                <a:cubicBezTo>
                  <a:pt x="159063" y="267825"/>
                  <a:pt x="159063" y="267825"/>
                  <a:pt x="159063" y="267825"/>
                </a:cubicBezTo>
                <a:close/>
                <a:moveTo>
                  <a:pt x="177004" y="354008"/>
                </a:moveTo>
                <a:cubicBezTo>
                  <a:pt x="274761" y="354008"/>
                  <a:pt x="354008" y="274761"/>
                  <a:pt x="354008" y="177004"/>
                </a:cubicBezTo>
                <a:cubicBezTo>
                  <a:pt x="354008" y="79247"/>
                  <a:pt x="274761" y="0"/>
                  <a:pt x="177004" y="0"/>
                </a:cubicBezTo>
                <a:cubicBezTo>
                  <a:pt x="79247" y="0"/>
                  <a:pt x="0" y="79247"/>
                  <a:pt x="0" y="177004"/>
                </a:cubicBezTo>
                <a:cubicBezTo>
                  <a:pt x="0" y="274761"/>
                  <a:pt x="79247" y="354008"/>
                  <a:pt x="177004" y="354008"/>
                </a:cubicBezTo>
                <a:close/>
              </a:path>
            </a:pathLst>
          </a:custGeom>
          <a:solidFill>
            <a:schemeClr val="bg1"/>
          </a:solidFill>
          <a:ln>
            <a:noFill/>
          </a:ln>
        </p:spPr>
        <p:txBody>
          <a:bodyPr vert="horz" wrap="square" lIns="87857" tIns="43929" rIns="87857" bIns="43929" numCol="1" anchor="t" anchorCtr="0" compatLnSpc="1">
            <a:prstTxWarp prst="textNoShape">
              <a:avLst/>
            </a:prstTxWarp>
            <a:noAutofit/>
          </a:bodyPr>
          <a:lstStyle/>
          <a:p>
            <a:pPr defTabSz="1194616"/>
            <a:endParaRPr lang="en-US" sz="2352" dirty="0" err="1">
              <a:solidFill>
                <a:srgbClr val="FFFFFF"/>
              </a:solidFill>
            </a:endParaRPr>
          </a:p>
        </p:txBody>
      </p:sp>
    </p:spTree>
    <p:extLst>
      <p:ext uri="{BB962C8B-B14F-4D97-AF65-F5344CB8AC3E}">
        <p14:creationId xmlns:p14="http://schemas.microsoft.com/office/powerpoint/2010/main" val="877892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1" y="1323782"/>
            <a:ext cx="12188887" cy="50139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8150338" y="3383285"/>
            <a:ext cx="2336504" cy="2773600"/>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2915583" y="3383285"/>
            <a:ext cx="2267842" cy="2773600"/>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3"/>
          <a:stretch>
            <a:fillRect/>
          </a:stretch>
        </p:blipFill>
        <p:spPr>
          <a:xfrm>
            <a:off x="2802242" y="3269457"/>
            <a:ext cx="2268170" cy="2773599"/>
          </a:xfrm>
          <a:prstGeom prst="rect">
            <a:avLst/>
          </a:prstGeom>
          <a:ln>
            <a:noFill/>
          </a:ln>
          <a:effectLst/>
        </p:spPr>
      </p:pic>
      <p:sp>
        <p:nvSpPr>
          <p:cNvPr id="19" name="Rectangle 18"/>
          <p:cNvSpPr/>
          <p:nvPr/>
        </p:nvSpPr>
        <p:spPr>
          <a:xfrm>
            <a:off x="323064" y="2271652"/>
            <a:ext cx="4860360" cy="588366"/>
          </a:xfrm>
          <a:prstGeom prst="rect">
            <a:avLst/>
          </a:prstGeom>
        </p:spPr>
        <p:txBody>
          <a:bodyPr wrap="square">
            <a:spAutoFit/>
          </a:bodyPr>
          <a:lstStyle/>
          <a:p>
            <a:pPr marL="0" lvl="1"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Use the policies templates to provide your users with guidelines about how to use Office 365 responsibly. </a:t>
            </a:r>
          </a:p>
        </p:txBody>
      </p:sp>
      <p:sp>
        <p:nvSpPr>
          <p:cNvPr id="15" name="Rectangle 14"/>
          <p:cNvSpPr/>
          <p:nvPr/>
        </p:nvSpPr>
        <p:spPr>
          <a:xfrm>
            <a:off x="323063" y="1478081"/>
            <a:ext cx="11102797" cy="585412"/>
          </a:xfrm>
          <a:prstGeom prst="rect">
            <a:avLst/>
          </a:prstGeom>
        </p:spPr>
        <p:txBody>
          <a:bodyPr wrap="square">
            <a:spAutoFit/>
          </a:bodyPr>
          <a:lstStyle/>
          <a:p>
            <a:pPr marL="0" lvl="1"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Increase depth and breadth of usage and manage upcoming changes in the service </a:t>
            </a:r>
            <a:br>
              <a:rPr lang="en-US" sz="1470" dirty="0">
                <a:gradFill>
                  <a:gsLst>
                    <a:gs pos="13889">
                      <a:srgbClr val="505050"/>
                    </a:gs>
                    <a:gs pos="28704">
                      <a:srgbClr val="505050"/>
                    </a:gs>
                  </a:gsLst>
                  <a:lin ang="5400000" scaled="0"/>
                </a:gradFill>
                <a:ea typeface="Segoe UI" pitchFamily="34" charset="0"/>
                <a:cs typeface="Segoe UI" pitchFamily="34" charset="0"/>
              </a:rPr>
            </a:br>
            <a:endParaRPr lang="en-US" sz="1470" dirty="0">
              <a:gradFill>
                <a:gsLst>
                  <a:gs pos="13889">
                    <a:srgbClr val="505050"/>
                  </a:gs>
                  <a:gs pos="28704">
                    <a:srgbClr val="505050"/>
                  </a:gs>
                </a:gsLst>
                <a:lin ang="5400000" scaled="0"/>
              </a:gradFill>
              <a:ea typeface="Segoe UI" pitchFamily="34" charset="0"/>
              <a:cs typeface="Segoe UI" pitchFamily="34" charset="0"/>
            </a:endParaRPr>
          </a:p>
        </p:txBody>
      </p:sp>
      <p:sp>
        <p:nvSpPr>
          <p:cNvPr id="18" name="Rectangle 17"/>
          <p:cNvSpPr/>
          <p:nvPr/>
        </p:nvSpPr>
        <p:spPr>
          <a:xfrm>
            <a:off x="6134205" y="2247459"/>
            <a:ext cx="5747339" cy="588366"/>
          </a:xfrm>
          <a:prstGeom prst="rect">
            <a:avLst/>
          </a:prstGeom>
        </p:spPr>
        <p:txBody>
          <a:bodyPr wrap="square">
            <a:spAutoFit/>
          </a:bodyPr>
          <a:lstStyle/>
          <a:p>
            <a:pPr marL="0" lvl="1"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Use this guide to help get your help desk ready to troubleshoot Office 365 users.</a:t>
            </a:r>
          </a:p>
        </p:txBody>
      </p:sp>
      <p:sp>
        <p:nvSpPr>
          <p:cNvPr id="39" name="Title 1"/>
          <p:cNvSpPr txBox="1">
            <a:spLocks/>
          </p:cNvSpPr>
          <p:nvPr/>
        </p:nvSpPr>
        <p:spPr>
          <a:xfrm>
            <a:off x="277823" y="1971048"/>
            <a:ext cx="5194383" cy="359312"/>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114233" lvl="1" defTabSz="913826" fontAlgn="base">
              <a:lnSpc>
                <a:spcPct val="110000"/>
              </a:lnSpc>
              <a:spcAft>
                <a:spcPct val="0"/>
              </a:spcAft>
              <a:buClr>
                <a:srgbClr val="DC3C00"/>
              </a:buClr>
            </a:pPr>
            <a:r>
              <a:rPr lang="en-US" sz="1961" dirty="0">
                <a:ln w="3175">
                  <a:noFill/>
                </a:ln>
                <a:gradFill>
                  <a:gsLst>
                    <a:gs pos="1250">
                      <a:srgbClr val="DC3C00"/>
                    </a:gs>
                    <a:gs pos="100000">
                      <a:srgbClr val="DC3C00"/>
                    </a:gs>
                  </a:gsLst>
                  <a:lin ang="5400000" scaled="0"/>
                </a:gradFill>
                <a:cs typeface="Segoe UI Semilight" panose="020B0402040204020203" pitchFamily="34" charset="0"/>
              </a:rPr>
              <a:t>Policies and best practices </a:t>
            </a:r>
          </a:p>
        </p:txBody>
      </p:sp>
      <p:sp>
        <p:nvSpPr>
          <p:cNvPr id="40" name="Title 1"/>
          <p:cNvSpPr txBox="1">
            <a:spLocks/>
          </p:cNvSpPr>
          <p:nvPr/>
        </p:nvSpPr>
        <p:spPr>
          <a:xfrm>
            <a:off x="6088964" y="1946856"/>
            <a:ext cx="5194383" cy="359312"/>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114233" lvl="1" defTabSz="913826" fontAlgn="base">
              <a:lnSpc>
                <a:spcPct val="110000"/>
              </a:lnSpc>
              <a:spcAft>
                <a:spcPct val="0"/>
              </a:spcAft>
              <a:buClr>
                <a:srgbClr val="DC3C00"/>
              </a:buClr>
            </a:pPr>
            <a:r>
              <a:rPr lang="en-US" sz="1961" dirty="0">
                <a:ln w="3175">
                  <a:noFill/>
                </a:ln>
                <a:gradFill>
                  <a:gsLst>
                    <a:gs pos="1250">
                      <a:srgbClr val="DC3C00"/>
                    </a:gs>
                    <a:gs pos="100000">
                      <a:srgbClr val="DC3C00"/>
                    </a:gs>
                  </a:gsLst>
                  <a:lin ang="5400000" scaled="0"/>
                </a:gradFill>
                <a:cs typeface="Segoe UI Semilight" panose="020B0402040204020203" pitchFamily="34" charset="0"/>
              </a:rPr>
              <a:t>Help desk resources</a:t>
            </a:r>
          </a:p>
        </p:txBody>
      </p:sp>
      <p:sp>
        <p:nvSpPr>
          <p:cNvPr id="3" name="Rectangle 2"/>
          <p:cNvSpPr/>
          <p:nvPr/>
        </p:nvSpPr>
        <p:spPr bwMode="auto">
          <a:xfrm>
            <a:off x="504425" y="3110898"/>
            <a:ext cx="3176295" cy="2107257"/>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4296" y="3269457"/>
            <a:ext cx="2345359" cy="2773599"/>
          </a:xfrm>
          <a:prstGeom prst="rect">
            <a:avLst/>
          </a:prstGeom>
          <a:ln>
            <a:noFill/>
          </a:ln>
          <a:effectLst/>
        </p:spPr>
      </p:pic>
      <p:pic>
        <p:nvPicPr>
          <p:cNvPr id="23" name="Picture 22"/>
          <p:cNvPicPr>
            <a:picLocks noChangeAspect="1"/>
          </p:cNvPicPr>
          <p:nvPr/>
        </p:nvPicPr>
        <p:blipFill rotWithShape="1">
          <a:blip r:embed="rId5"/>
          <a:srcRect b="45798"/>
          <a:stretch/>
        </p:blipFill>
        <p:spPr>
          <a:xfrm>
            <a:off x="391414" y="2997068"/>
            <a:ext cx="3179322" cy="2107257"/>
          </a:xfrm>
          <a:prstGeom prst="rect">
            <a:avLst/>
          </a:prstGeom>
          <a:ln>
            <a:noFill/>
          </a:ln>
          <a:effectLst/>
        </p:spPr>
      </p:pic>
      <p:sp>
        <p:nvSpPr>
          <p:cNvPr id="35" name="Rectangle 34"/>
          <p:cNvSpPr/>
          <p:nvPr/>
        </p:nvSpPr>
        <p:spPr bwMode="auto">
          <a:xfrm>
            <a:off x="6313949" y="3101000"/>
            <a:ext cx="2336504" cy="2117155"/>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5989" y="2991865"/>
            <a:ext cx="2344480" cy="2113602"/>
          </a:xfrm>
          <a:prstGeom prst="rect">
            <a:avLst/>
          </a:prstGeom>
          <a:ln>
            <a:noFill/>
          </a:ln>
          <a:effectLst/>
        </p:spPr>
      </p:pic>
      <p:sp>
        <p:nvSpPr>
          <p:cNvPr id="22" name="Title 1"/>
          <p:cNvSpPr txBox="1">
            <a:spLocks/>
          </p:cNvSpPr>
          <p:nvPr/>
        </p:nvSpPr>
        <p:spPr>
          <a:xfrm>
            <a:off x="388064" y="367830"/>
            <a:ext cx="11493480" cy="747791"/>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r>
              <a:rPr lang="en-US" sz="4313" dirty="0">
                <a:latin typeface="Segoe UI Light" panose="020B0502040204020203" pitchFamily="34" charset="0"/>
                <a:cs typeface="Segoe UI Light" panose="020B0502040204020203" pitchFamily="34" charset="0"/>
              </a:rPr>
              <a:t>Ongoing usage and support</a:t>
            </a:r>
          </a:p>
        </p:txBody>
      </p:sp>
      <p:sp>
        <p:nvSpPr>
          <p:cNvPr id="25" name="TextBox 24"/>
          <p:cNvSpPr txBox="1"/>
          <p:nvPr/>
        </p:nvSpPr>
        <p:spPr>
          <a:xfrm>
            <a:off x="2322723" y="6334441"/>
            <a:ext cx="3012909" cy="529039"/>
          </a:xfrm>
          <a:prstGeom prst="rect">
            <a:avLst/>
          </a:prstGeom>
          <a:noFill/>
        </p:spPr>
        <p:txBody>
          <a:bodyPr wrap="square" lIns="179259" tIns="143407" rIns="179259" bIns="143407" rtlCol="0" anchor="b">
            <a:noAutofit/>
          </a:bodyPr>
          <a:lstStyle/>
          <a:p>
            <a:pPr marL="0" lvl="1" algn="r" defTabSz="913826" fontAlgn="base">
              <a:lnSpc>
                <a:spcPct val="114000"/>
              </a:lnSpc>
              <a:spcBef>
                <a:spcPts val="600"/>
              </a:spcBef>
              <a:spcAft>
                <a:spcPts val="300"/>
              </a:spcAft>
              <a:buClr>
                <a:srgbClr val="DC3C00"/>
              </a:buClr>
            </a:pPr>
            <a:r>
              <a:rPr lang="en-US" sz="1470" dirty="0">
                <a:ln w="3175">
                  <a:noFill/>
                </a:ln>
                <a:gradFill>
                  <a:gsLst>
                    <a:gs pos="19444">
                      <a:srgbClr val="FFFFFF"/>
                    </a:gs>
                    <a:gs pos="28704">
                      <a:srgbClr val="FFFFFF"/>
                    </a:gs>
                  </a:gsLst>
                  <a:lin ang="5400000" scaled="0"/>
                </a:gradFill>
                <a:ea typeface="Segoe UI" pitchFamily="34" charset="0"/>
                <a:cs typeface="Segoe UI" pitchFamily="34" charset="0"/>
              </a:rPr>
              <a:t>http://aka.ms/policies </a:t>
            </a:r>
          </a:p>
        </p:txBody>
      </p:sp>
      <p:sp>
        <p:nvSpPr>
          <p:cNvPr id="32" name="TextBox 31"/>
          <p:cNvSpPr txBox="1"/>
          <p:nvPr/>
        </p:nvSpPr>
        <p:spPr>
          <a:xfrm>
            <a:off x="8691201" y="6334441"/>
            <a:ext cx="3012909" cy="529039"/>
          </a:xfrm>
          <a:prstGeom prst="rect">
            <a:avLst/>
          </a:prstGeom>
          <a:noFill/>
        </p:spPr>
        <p:txBody>
          <a:bodyPr wrap="square" lIns="179259" tIns="143407" rIns="179259" bIns="143407" rtlCol="0" anchor="b">
            <a:noAutofit/>
          </a:bodyPr>
          <a:lstStyle/>
          <a:p>
            <a:pPr marL="0" lvl="1" algn="r" defTabSz="913826" fontAlgn="base">
              <a:lnSpc>
                <a:spcPct val="114000"/>
              </a:lnSpc>
              <a:spcBef>
                <a:spcPts val="600"/>
              </a:spcBef>
              <a:spcAft>
                <a:spcPts val="300"/>
              </a:spcAft>
              <a:buClr>
                <a:srgbClr val="DC3C00"/>
              </a:buClr>
            </a:pPr>
            <a:r>
              <a:rPr lang="en-US" sz="1470" dirty="0">
                <a:ln w="3175">
                  <a:noFill/>
                </a:ln>
                <a:gradFill>
                  <a:gsLst>
                    <a:gs pos="19444">
                      <a:srgbClr val="FFFFFF"/>
                    </a:gs>
                    <a:gs pos="28704">
                      <a:srgbClr val="FFFFFF"/>
                    </a:gs>
                  </a:gsLst>
                  <a:lin ang="5400000" scaled="0"/>
                </a:gradFill>
                <a:ea typeface="Segoe UI" pitchFamily="34" charset="0"/>
                <a:cs typeface="Segoe UI" pitchFamily="34" charset="0"/>
              </a:rPr>
              <a:t>success.office.com/resources</a:t>
            </a:r>
          </a:p>
        </p:txBody>
      </p:sp>
      <p:sp>
        <p:nvSpPr>
          <p:cNvPr id="33" name="Freeform 32"/>
          <p:cNvSpPr/>
          <p:nvPr/>
        </p:nvSpPr>
        <p:spPr bwMode="auto">
          <a:xfrm rot="10800000" flipV="1">
            <a:off x="11665988" y="6447224"/>
            <a:ext cx="270511" cy="270511"/>
          </a:xfrm>
          <a:custGeom>
            <a:avLst/>
            <a:gdLst>
              <a:gd name="connsiteX0" fmla="*/ 159063 w 354008"/>
              <a:gd name="connsiteY0" fmla="*/ 267825 h 354008"/>
              <a:gd name="connsiteX1" fmla="*/ 159063 w 354008"/>
              <a:gd name="connsiteY1" fmla="*/ 144465 h 354008"/>
              <a:gd name="connsiteX2" fmla="*/ 109534 w 354008"/>
              <a:gd name="connsiteY2" fmla="*/ 198840 h 354008"/>
              <a:gd name="connsiteX3" fmla="*/ 109534 w 354008"/>
              <a:gd name="connsiteY3" fmla="*/ 154204 h 354008"/>
              <a:gd name="connsiteX4" fmla="*/ 178550 w 354008"/>
              <a:gd name="connsiteY4" fmla="*/ 80350 h 354008"/>
              <a:gd name="connsiteX5" fmla="*/ 247566 w 354008"/>
              <a:gd name="connsiteY5" fmla="*/ 154204 h 354008"/>
              <a:gd name="connsiteX6" fmla="*/ 247566 w 354008"/>
              <a:gd name="connsiteY6" fmla="*/ 198840 h 354008"/>
              <a:gd name="connsiteX7" fmla="*/ 194789 w 354008"/>
              <a:gd name="connsiteY7" fmla="*/ 144465 h 354008"/>
              <a:gd name="connsiteX8" fmla="*/ 194789 w 354008"/>
              <a:gd name="connsiteY8" fmla="*/ 267825 h 354008"/>
              <a:gd name="connsiteX9" fmla="*/ 159063 w 354008"/>
              <a:gd name="connsiteY9" fmla="*/ 267825 h 354008"/>
              <a:gd name="connsiteX10" fmla="*/ 177004 w 354008"/>
              <a:gd name="connsiteY10" fmla="*/ 354008 h 354008"/>
              <a:gd name="connsiteX11" fmla="*/ 354008 w 354008"/>
              <a:gd name="connsiteY11" fmla="*/ 177004 h 354008"/>
              <a:gd name="connsiteX12" fmla="*/ 177004 w 354008"/>
              <a:gd name="connsiteY12" fmla="*/ 0 h 354008"/>
              <a:gd name="connsiteX13" fmla="*/ 0 w 354008"/>
              <a:gd name="connsiteY13" fmla="*/ 177004 h 354008"/>
              <a:gd name="connsiteX14" fmla="*/ 177004 w 354008"/>
              <a:gd name="connsiteY14" fmla="*/ 354008 h 3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008" h="354008">
                <a:moveTo>
                  <a:pt x="159063" y="267825"/>
                </a:moveTo>
                <a:cubicBezTo>
                  <a:pt x="159063" y="267825"/>
                  <a:pt x="159063" y="267825"/>
                  <a:pt x="159063" y="144465"/>
                </a:cubicBezTo>
                <a:cubicBezTo>
                  <a:pt x="109534" y="198840"/>
                  <a:pt x="109534" y="198840"/>
                  <a:pt x="109534" y="198840"/>
                </a:cubicBezTo>
                <a:cubicBezTo>
                  <a:pt x="109534" y="154204"/>
                  <a:pt x="109534" y="154204"/>
                  <a:pt x="109534" y="154204"/>
                </a:cubicBezTo>
                <a:cubicBezTo>
                  <a:pt x="178550" y="80350"/>
                  <a:pt x="178550" y="80350"/>
                  <a:pt x="178550" y="80350"/>
                </a:cubicBezTo>
                <a:cubicBezTo>
                  <a:pt x="247566" y="154204"/>
                  <a:pt x="247566" y="154204"/>
                  <a:pt x="247566" y="154204"/>
                </a:cubicBezTo>
                <a:cubicBezTo>
                  <a:pt x="247566" y="198840"/>
                  <a:pt x="247566" y="198840"/>
                  <a:pt x="247566" y="198840"/>
                </a:cubicBezTo>
                <a:cubicBezTo>
                  <a:pt x="194789" y="144465"/>
                  <a:pt x="194789" y="144465"/>
                  <a:pt x="194789" y="144465"/>
                </a:cubicBezTo>
                <a:cubicBezTo>
                  <a:pt x="194789" y="267825"/>
                  <a:pt x="194789" y="267825"/>
                  <a:pt x="194789" y="267825"/>
                </a:cubicBezTo>
                <a:cubicBezTo>
                  <a:pt x="159063" y="267825"/>
                  <a:pt x="159063" y="267825"/>
                  <a:pt x="159063" y="267825"/>
                </a:cubicBezTo>
                <a:close/>
                <a:moveTo>
                  <a:pt x="177004" y="354008"/>
                </a:moveTo>
                <a:cubicBezTo>
                  <a:pt x="274761" y="354008"/>
                  <a:pt x="354008" y="274761"/>
                  <a:pt x="354008" y="177004"/>
                </a:cubicBezTo>
                <a:cubicBezTo>
                  <a:pt x="354008" y="79247"/>
                  <a:pt x="274761" y="0"/>
                  <a:pt x="177004" y="0"/>
                </a:cubicBezTo>
                <a:cubicBezTo>
                  <a:pt x="79247" y="0"/>
                  <a:pt x="0" y="79247"/>
                  <a:pt x="0" y="177004"/>
                </a:cubicBezTo>
                <a:cubicBezTo>
                  <a:pt x="0" y="274761"/>
                  <a:pt x="79247" y="354008"/>
                  <a:pt x="177004" y="354008"/>
                </a:cubicBezTo>
                <a:close/>
              </a:path>
            </a:pathLst>
          </a:custGeom>
          <a:solidFill>
            <a:schemeClr val="bg1"/>
          </a:solidFill>
          <a:ln>
            <a:noFill/>
          </a:ln>
        </p:spPr>
        <p:txBody>
          <a:bodyPr vert="horz" wrap="square" lIns="87857" tIns="43929" rIns="87857" bIns="43929" numCol="1" anchor="t" anchorCtr="0" compatLnSpc="1">
            <a:prstTxWarp prst="textNoShape">
              <a:avLst/>
            </a:prstTxWarp>
            <a:noAutofit/>
          </a:bodyPr>
          <a:lstStyle/>
          <a:p>
            <a:pPr defTabSz="1194616"/>
            <a:endParaRPr lang="en-US" sz="2352" dirty="0" err="1">
              <a:solidFill>
                <a:srgbClr val="FFFFFF"/>
              </a:solidFill>
            </a:endParaRPr>
          </a:p>
        </p:txBody>
      </p:sp>
      <p:sp>
        <p:nvSpPr>
          <p:cNvPr id="34" name="Freeform 33"/>
          <p:cNvSpPr/>
          <p:nvPr/>
        </p:nvSpPr>
        <p:spPr bwMode="auto">
          <a:xfrm rot="10800000" flipV="1">
            <a:off x="5315847" y="6461372"/>
            <a:ext cx="270511" cy="270511"/>
          </a:xfrm>
          <a:custGeom>
            <a:avLst/>
            <a:gdLst>
              <a:gd name="connsiteX0" fmla="*/ 159063 w 354008"/>
              <a:gd name="connsiteY0" fmla="*/ 267825 h 354008"/>
              <a:gd name="connsiteX1" fmla="*/ 159063 w 354008"/>
              <a:gd name="connsiteY1" fmla="*/ 144465 h 354008"/>
              <a:gd name="connsiteX2" fmla="*/ 109534 w 354008"/>
              <a:gd name="connsiteY2" fmla="*/ 198840 h 354008"/>
              <a:gd name="connsiteX3" fmla="*/ 109534 w 354008"/>
              <a:gd name="connsiteY3" fmla="*/ 154204 h 354008"/>
              <a:gd name="connsiteX4" fmla="*/ 178550 w 354008"/>
              <a:gd name="connsiteY4" fmla="*/ 80350 h 354008"/>
              <a:gd name="connsiteX5" fmla="*/ 247566 w 354008"/>
              <a:gd name="connsiteY5" fmla="*/ 154204 h 354008"/>
              <a:gd name="connsiteX6" fmla="*/ 247566 w 354008"/>
              <a:gd name="connsiteY6" fmla="*/ 198840 h 354008"/>
              <a:gd name="connsiteX7" fmla="*/ 194789 w 354008"/>
              <a:gd name="connsiteY7" fmla="*/ 144465 h 354008"/>
              <a:gd name="connsiteX8" fmla="*/ 194789 w 354008"/>
              <a:gd name="connsiteY8" fmla="*/ 267825 h 354008"/>
              <a:gd name="connsiteX9" fmla="*/ 159063 w 354008"/>
              <a:gd name="connsiteY9" fmla="*/ 267825 h 354008"/>
              <a:gd name="connsiteX10" fmla="*/ 177004 w 354008"/>
              <a:gd name="connsiteY10" fmla="*/ 354008 h 354008"/>
              <a:gd name="connsiteX11" fmla="*/ 354008 w 354008"/>
              <a:gd name="connsiteY11" fmla="*/ 177004 h 354008"/>
              <a:gd name="connsiteX12" fmla="*/ 177004 w 354008"/>
              <a:gd name="connsiteY12" fmla="*/ 0 h 354008"/>
              <a:gd name="connsiteX13" fmla="*/ 0 w 354008"/>
              <a:gd name="connsiteY13" fmla="*/ 177004 h 354008"/>
              <a:gd name="connsiteX14" fmla="*/ 177004 w 354008"/>
              <a:gd name="connsiteY14" fmla="*/ 354008 h 3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008" h="354008">
                <a:moveTo>
                  <a:pt x="159063" y="267825"/>
                </a:moveTo>
                <a:cubicBezTo>
                  <a:pt x="159063" y="267825"/>
                  <a:pt x="159063" y="267825"/>
                  <a:pt x="159063" y="144465"/>
                </a:cubicBezTo>
                <a:cubicBezTo>
                  <a:pt x="109534" y="198840"/>
                  <a:pt x="109534" y="198840"/>
                  <a:pt x="109534" y="198840"/>
                </a:cubicBezTo>
                <a:cubicBezTo>
                  <a:pt x="109534" y="154204"/>
                  <a:pt x="109534" y="154204"/>
                  <a:pt x="109534" y="154204"/>
                </a:cubicBezTo>
                <a:cubicBezTo>
                  <a:pt x="178550" y="80350"/>
                  <a:pt x="178550" y="80350"/>
                  <a:pt x="178550" y="80350"/>
                </a:cubicBezTo>
                <a:cubicBezTo>
                  <a:pt x="247566" y="154204"/>
                  <a:pt x="247566" y="154204"/>
                  <a:pt x="247566" y="154204"/>
                </a:cubicBezTo>
                <a:cubicBezTo>
                  <a:pt x="247566" y="198840"/>
                  <a:pt x="247566" y="198840"/>
                  <a:pt x="247566" y="198840"/>
                </a:cubicBezTo>
                <a:cubicBezTo>
                  <a:pt x="194789" y="144465"/>
                  <a:pt x="194789" y="144465"/>
                  <a:pt x="194789" y="144465"/>
                </a:cubicBezTo>
                <a:cubicBezTo>
                  <a:pt x="194789" y="267825"/>
                  <a:pt x="194789" y="267825"/>
                  <a:pt x="194789" y="267825"/>
                </a:cubicBezTo>
                <a:cubicBezTo>
                  <a:pt x="159063" y="267825"/>
                  <a:pt x="159063" y="267825"/>
                  <a:pt x="159063" y="267825"/>
                </a:cubicBezTo>
                <a:close/>
                <a:moveTo>
                  <a:pt x="177004" y="354008"/>
                </a:moveTo>
                <a:cubicBezTo>
                  <a:pt x="274761" y="354008"/>
                  <a:pt x="354008" y="274761"/>
                  <a:pt x="354008" y="177004"/>
                </a:cubicBezTo>
                <a:cubicBezTo>
                  <a:pt x="354008" y="79247"/>
                  <a:pt x="274761" y="0"/>
                  <a:pt x="177004" y="0"/>
                </a:cubicBezTo>
                <a:cubicBezTo>
                  <a:pt x="79247" y="0"/>
                  <a:pt x="0" y="79247"/>
                  <a:pt x="0" y="177004"/>
                </a:cubicBezTo>
                <a:cubicBezTo>
                  <a:pt x="0" y="274761"/>
                  <a:pt x="79247" y="354008"/>
                  <a:pt x="177004" y="354008"/>
                </a:cubicBezTo>
                <a:close/>
              </a:path>
            </a:pathLst>
          </a:custGeom>
          <a:solidFill>
            <a:schemeClr val="bg1"/>
          </a:solidFill>
          <a:ln>
            <a:noFill/>
          </a:ln>
        </p:spPr>
        <p:txBody>
          <a:bodyPr vert="horz" wrap="square" lIns="87857" tIns="43929" rIns="87857" bIns="43929" numCol="1" anchor="t" anchorCtr="0" compatLnSpc="1">
            <a:prstTxWarp prst="textNoShape">
              <a:avLst/>
            </a:prstTxWarp>
            <a:noAutofit/>
          </a:bodyPr>
          <a:lstStyle/>
          <a:p>
            <a:pPr defTabSz="1194616"/>
            <a:endParaRPr lang="en-US" sz="2352" dirty="0" err="1">
              <a:solidFill>
                <a:srgbClr val="FFFFFF"/>
              </a:solidFill>
            </a:endParaRPr>
          </a:p>
        </p:txBody>
      </p:sp>
    </p:spTree>
    <p:extLst>
      <p:ext uri="{BB962C8B-B14F-4D97-AF65-F5344CB8AC3E}">
        <p14:creationId xmlns:p14="http://schemas.microsoft.com/office/powerpoint/2010/main" val="198324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25"/>
          <p:cNvSpPr txBox="1">
            <a:spLocks/>
          </p:cNvSpPr>
          <p:nvPr/>
        </p:nvSpPr>
        <p:spPr bwMode="invGray">
          <a:xfrm>
            <a:off x="6394766" y="1221938"/>
            <a:ext cx="5377786" cy="787924"/>
          </a:xfrm>
          <a:prstGeom prst="rect">
            <a:avLst/>
          </a:prstGeom>
        </p:spPr>
        <p:txBody>
          <a:bodyPr vert="horz" wrap="square" lIns="179259" tIns="143407" rIns="179259" bIns="143407" rtlCol="0" anchor="t">
            <a:noAutofit/>
          </a:bodyPr>
          <a:lstStyle>
            <a:lvl1pPr marL="0" indent="0" algn="l" defTabSz="914166" rtl="0" eaLnBrk="1" latinLnBrk="0" hangingPunct="1">
              <a:spcBef>
                <a:spcPct val="20000"/>
              </a:spcBef>
              <a:buFont typeface="Arial" pitchFamily="34" charset="0"/>
              <a:buNone/>
              <a:defRPr sz="6700" kern="1200" spc="-153">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192">
              <a:lnSpc>
                <a:spcPct val="90000"/>
              </a:lnSpc>
              <a:buClr>
                <a:srgbClr val="FFFFFF"/>
              </a:buClr>
              <a:buSzPct val="90000"/>
            </a:pPr>
            <a:r>
              <a:rPr lang="en-US" sz="3200" spc="0" dirty="0">
                <a:gradFill>
                  <a:gsLst>
                    <a:gs pos="0">
                      <a:srgbClr val="000000"/>
                    </a:gs>
                    <a:gs pos="100000">
                      <a:srgbClr val="000000"/>
                    </a:gs>
                  </a:gsLst>
                  <a:lin ang="5400000" scaled="0"/>
                </a:gradFill>
              </a:rPr>
              <a:t>http://office.com/roadmap</a:t>
            </a:r>
          </a:p>
        </p:txBody>
      </p:sp>
      <p:grpSp>
        <p:nvGrpSpPr>
          <p:cNvPr id="13" name="Group 12"/>
          <p:cNvGrpSpPr/>
          <p:nvPr/>
        </p:nvGrpSpPr>
        <p:grpSpPr>
          <a:xfrm>
            <a:off x="270067" y="1377615"/>
            <a:ext cx="5373206" cy="6568314"/>
            <a:chOff x="279310" y="1651346"/>
            <a:chExt cx="5481727" cy="6700972"/>
          </a:xfrm>
          <a:solidFill>
            <a:schemeClr val="bg2">
              <a:lumMod val="50000"/>
            </a:schemeClr>
          </a:solidFill>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14927"/>
            <a:stretch/>
          </p:blipFill>
          <p:spPr bwMode="invGray">
            <a:xfrm>
              <a:off x="279310" y="1651346"/>
              <a:ext cx="5481727" cy="6700972"/>
            </a:xfrm>
            <a:prstGeom prst="rect">
              <a:avLst/>
            </a:prstGeom>
            <a:grpFill/>
          </p:spPr>
        </p:pic>
        <p:pic>
          <p:nvPicPr>
            <p:cNvPr id="7" name="Picture 6" descr="Office 365 Roadmap - Internet Explorer">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2133" t="18407" r="4911" b="645"/>
            <a:stretch/>
          </p:blipFill>
          <p:spPr>
            <a:xfrm>
              <a:off x="575631" y="2049462"/>
              <a:ext cx="4931116" cy="3092067"/>
            </a:xfrm>
            <a:prstGeom prst="rect">
              <a:avLst/>
            </a:prstGeom>
            <a:grpFill/>
            <a:ln>
              <a:solidFill>
                <a:schemeClr val="bg2">
                  <a:lumMod val="75000"/>
                </a:schemeClr>
              </a:solidFill>
            </a:ln>
          </p:spPr>
        </p:pic>
      </p:grpSp>
      <p:sp>
        <p:nvSpPr>
          <p:cNvPr id="9" name="Title 1"/>
          <p:cNvSpPr txBox="1">
            <a:spLocks/>
          </p:cNvSpPr>
          <p:nvPr/>
        </p:nvSpPr>
        <p:spPr>
          <a:xfrm>
            <a:off x="270067" y="290403"/>
            <a:ext cx="11654187" cy="899409"/>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188"/>
            <a:r>
              <a:rPr sz="5399">
                <a:gradFill>
                  <a:gsLst>
                    <a:gs pos="1250">
                      <a:srgbClr val="DC3C00"/>
                    </a:gs>
                    <a:gs pos="100000">
                      <a:srgbClr val="DC3C00"/>
                    </a:gs>
                  </a:gsLst>
                  <a:lin ang="5400000" scaled="0"/>
                </a:gradFill>
                <a:cs typeface="Arial" charset="0"/>
              </a:rPr>
              <a:t>Office 365 Public Roadmap</a:t>
            </a:r>
          </a:p>
        </p:txBody>
      </p:sp>
      <p:sp>
        <p:nvSpPr>
          <p:cNvPr id="10" name="Text Placeholder 7"/>
          <p:cNvSpPr txBox="1">
            <a:spLocks/>
          </p:cNvSpPr>
          <p:nvPr/>
        </p:nvSpPr>
        <p:spPr>
          <a:xfrm>
            <a:off x="6242947" y="3927174"/>
            <a:ext cx="5769746" cy="32343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353"/>
              </a:spcBef>
              <a:buClr>
                <a:srgbClr val="000000"/>
              </a:buClr>
            </a:pPr>
            <a:r>
              <a:rPr lang="en-US" sz="1961" dirty="0">
                <a:solidFill>
                  <a:srgbClr val="797A7D"/>
                </a:solidFill>
                <a:cs typeface="Segoe UI Light" panose="020B0502040204020203" pitchFamily="34" charset="0"/>
              </a:rPr>
              <a:t>Focus on new and updated functionality</a:t>
            </a:r>
            <a:r>
              <a:rPr lang="en-US" sz="1961" baseline="30000" dirty="0">
                <a:solidFill>
                  <a:srgbClr val="797A7D"/>
                </a:solidFill>
                <a:cs typeface="Segoe UI Light" panose="020B0502040204020203" pitchFamily="34" charset="0"/>
              </a:rPr>
              <a:t>*</a:t>
            </a:r>
            <a:r>
              <a:rPr lang="en-US" sz="1961" dirty="0">
                <a:solidFill>
                  <a:srgbClr val="797A7D"/>
                </a:solidFill>
                <a:cs typeface="Segoe UI Light" panose="020B0502040204020203" pitchFamily="34" charset="0"/>
              </a:rPr>
              <a:t> </a:t>
            </a:r>
          </a:p>
          <a:p>
            <a:pPr>
              <a:spcBef>
                <a:spcPts val="2353"/>
              </a:spcBef>
              <a:buClr>
                <a:srgbClr val="000000"/>
              </a:buClr>
            </a:pPr>
            <a:r>
              <a:rPr lang="en-US" sz="1961" dirty="0">
                <a:solidFill>
                  <a:srgbClr val="797A7D"/>
                </a:solidFill>
                <a:cs typeface="Segoe UI Light" panose="020B0502040204020203" pitchFamily="34" charset="0"/>
              </a:rPr>
              <a:t>Covers what’s coming in the near-term, and some longer-term</a:t>
            </a:r>
          </a:p>
          <a:p>
            <a:pPr>
              <a:spcBef>
                <a:spcPts val="2353"/>
              </a:spcBef>
              <a:buClr>
                <a:srgbClr val="000000"/>
              </a:buClr>
            </a:pPr>
            <a:r>
              <a:rPr lang="en-US" sz="1961" dirty="0">
                <a:solidFill>
                  <a:srgbClr val="797A7D"/>
                </a:solidFill>
                <a:cs typeface="Segoe UI Light" panose="020B0502040204020203" pitchFamily="34" charset="0"/>
              </a:rPr>
              <a:t>Offers high-level details, including name, description, status</a:t>
            </a:r>
          </a:p>
          <a:p>
            <a:pPr>
              <a:spcBef>
                <a:spcPts val="2353"/>
              </a:spcBef>
              <a:buClr>
                <a:srgbClr val="000000"/>
              </a:buClr>
            </a:pPr>
            <a:r>
              <a:rPr lang="en-US" sz="1961" b="1" u="sng" dirty="0">
                <a:solidFill>
                  <a:srgbClr val="797A7D"/>
                </a:solidFill>
                <a:cs typeface="Segoe UI Light" panose="020B0502040204020203" pitchFamily="34" charset="0"/>
              </a:rPr>
              <a:t>Not</a:t>
            </a:r>
            <a:r>
              <a:rPr lang="en-US" sz="1961" dirty="0">
                <a:solidFill>
                  <a:srgbClr val="797A7D"/>
                </a:solidFill>
                <a:cs typeface="Segoe UI Light" panose="020B0502040204020203" pitchFamily="34" charset="0"/>
              </a:rPr>
              <a:t> a comprehensive view of all change</a:t>
            </a:r>
          </a:p>
          <a:p>
            <a:pPr>
              <a:spcBef>
                <a:spcPts val="2353"/>
              </a:spcBef>
              <a:buClr>
                <a:srgbClr val="000000"/>
              </a:buClr>
            </a:pPr>
            <a:endParaRPr lang="en-US" sz="1961" dirty="0">
              <a:gradFill>
                <a:gsLst>
                  <a:gs pos="1250">
                    <a:srgbClr val="000000"/>
                  </a:gs>
                  <a:gs pos="100000">
                    <a:srgbClr val="000000"/>
                  </a:gs>
                </a:gsLst>
                <a:lin ang="5400000" scaled="0"/>
              </a:gradFill>
            </a:endParaRPr>
          </a:p>
          <a:p>
            <a:pPr marL="0" indent="0">
              <a:spcBef>
                <a:spcPts val="2353"/>
              </a:spcBef>
              <a:buClr>
                <a:srgbClr val="000000"/>
              </a:buClr>
              <a:buNone/>
            </a:pPr>
            <a:endParaRPr lang="en-US" sz="1961" dirty="0">
              <a:gradFill>
                <a:gsLst>
                  <a:gs pos="1250">
                    <a:srgbClr val="000000"/>
                  </a:gs>
                  <a:gs pos="100000">
                    <a:srgbClr val="000000"/>
                  </a:gs>
                </a:gsLst>
                <a:lin ang="5400000" scaled="0"/>
              </a:gradFill>
            </a:endParaRPr>
          </a:p>
          <a:p>
            <a:pPr>
              <a:spcBef>
                <a:spcPts val="2353"/>
              </a:spcBef>
              <a:buClr>
                <a:srgbClr val="000000"/>
              </a:buClr>
            </a:pPr>
            <a:endParaRPr lang="en-US" sz="1961" dirty="0">
              <a:gradFill>
                <a:gsLst>
                  <a:gs pos="1250">
                    <a:srgbClr val="000000"/>
                  </a:gs>
                  <a:gs pos="100000">
                    <a:srgbClr val="000000"/>
                  </a:gs>
                </a:gsLst>
                <a:lin ang="5400000" scaled="0"/>
              </a:gradFill>
            </a:endParaRPr>
          </a:p>
        </p:txBody>
      </p:sp>
      <p:sp>
        <p:nvSpPr>
          <p:cNvPr id="8" name="Rectangle 7"/>
          <p:cNvSpPr/>
          <p:nvPr/>
        </p:nvSpPr>
        <p:spPr bwMode="auto">
          <a:xfrm>
            <a:off x="6170691" y="2041989"/>
            <a:ext cx="6020444" cy="1760468"/>
          </a:xfrm>
          <a:prstGeom prst="rect">
            <a:avLst/>
          </a:prstGeom>
          <a:solidFill>
            <a:schemeClr val="bg2">
              <a:lumMod val="5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pPr>
            <a:r>
              <a:rPr lang="en-US" sz="1961" dirty="0">
                <a:gradFill>
                  <a:gsLst>
                    <a:gs pos="0">
                      <a:srgbClr val="FFFFFF"/>
                    </a:gs>
                    <a:gs pos="100000">
                      <a:srgbClr val="FFFFFF"/>
                    </a:gs>
                  </a:gsLst>
                  <a:lin ang="5400000" scaled="0"/>
                </a:gradFill>
              </a:rPr>
              <a:t>A public place where you can get information on service updates to help manage the faster paced release cycles of the cloud</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687" y="6440748"/>
            <a:ext cx="830212" cy="176278"/>
          </a:xfrm>
          <a:prstGeom prst="rect">
            <a:avLst/>
          </a:prstGeom>
        </p:spPr>
      </p:pic>
    </p:spTree>
    <p:extLst>
      <p:ext uri="{BB962C8B-B14F-4D97-AF65-F5344CB8AC3E}">
        <p14:creationId xmlns:p14="http://schemas.microsoft.com/office/powerpoint/2010/main" val="2011081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63" presetClass="path" presetSubtype="0" decel="100000" fill="hold" grpId="1" nodeType="withEffect">
                                  <p:stCondLst>
                                    <p:cond delay="0"/>
                                  </p:stCondLst>
                                  <p:childTnLst>
                                    <p:animMotion origin="layout" path="M -0.02413 -2.41035E-6 L 3.11463E-7 -2.41035E-6 " pathEditMode="relative" rAng="0" ptsTypes="AA">
                                      <p:cBhvr>
                                        <p:cTn id="12" dur="500" fill="hold"/>
                                        <p:tgtEl>
                                          <p:spTgt spid="10"/>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0" grpId="0"/>
      <p:bldP spid="1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9819" t="8857" r="9417" b="7195"/>
          <a:stretch/>
        </p:blipFill>
        <p:spPr>
          <a:xfrm>
            <a:off x="4230534" y="3459359"/>
            <a:ext cx="909876" cy="914400"/>
          </a:xfrm>
          <a:prstGeom prst="rect">
            <a:avLst/>
          </a:prstGeom>
        </p:spPr>
      </p:pic>
      <p:pic>
        <p:nvPicPr>
          <p:cNvPr id="53" name="Picture 52"/>
          <p:cNvPicPr>
            <a:picLocks noChangeAspect="1"/>
          </p:cNvPicPr>
          <p:nvPr/>
        </p:nvPicPr>
        <p:blipFill rotWithShape="1">
          <a:blip r:embed="rId3"/>
          <a:srcRect l="3615" t="5294" r="11200" b="7976"/>
          <a:stretch/>
        </p:blipFill>
        <p:spPr>
          <a:xfrm>
            <a:off x="10129163" y="3467337"/>
            <a:ext cx="836651" cy="832104"/>
          </a:xfrm>
          <a:prstGeom prst="rect">
            <a:avLst/>
          </a:prstGeom>
        </p:spPr>
      </p:pic>
      <p:pic>
        <p:nvPicPr>
          <p:cNvPr id="52" name="Picture 51"/>
          <p:cNvPicPr>
            <a:picLocks noChangeAspect="1"/>
          </p:cNvPicPr>
          <p:nvPr/>
        </p:nvPicPr>
        <p:blipFill rotWithShape="1">
          <a:blip r:embed="rId4"/>
          <a:srcRect l="4146" t="4827" r="8098" b="8948"/>
          <a:stretch/>
        </p:blipFill>
        <p:spPr>
          <a:xfrm>
            <a:off x="4230403" y="4667815"/>
            <a:ext cx="819150" cy="804863"/>
          </a:xfrm>
          <a:prstGeom prst="rect">
            <a:avLst/>
          </a:prstGeom>
        </p:spPr>
      </p:pic>
      <p:pic>
        <p:nvPicPr>
          <p:cNvPr id="51" name="Picture 50"/>
          <p:cNvPicPr>
            <a:picLocks noChangeAspect="1"/>
          </p:cNvPicPr>
          <p:nvPr/>
        </p:nvPicPr>
        <p:blipFill rotWithShape="1">
          <a:blip r:embed="rId5"/>
          <a:srcRect l="6174" t="3848" r="4676" b="7894"/>
          <a:stretch/>
        </p:blipFill>
        <p:spPr>
          <a:xfrm>
            <a:off x="10106534" y="5844029"/>
            <a:ext cx="840658" cy="840659"/>
          </a:xfrm>
          <a:prstGeom prst="rect">
            <a:avLst/>
          </a:prstGeom>
        </p:spPr>
      </p:pic>
      <p:pic>
        <p:nvPicPr>
          <p:cNvPr id="50" name="Picture 49"/>
          <p:cNvPicPr>
            <a:picLocks noChangeAspect="1"/>
          </p:cNvPicPr>
          <p:nvPr/>
        </p:nvPicPr>
        <p:blipFill rotWithShape="1">
          <a:blip r:embed="rId6"/>
          <a:srcRect l="7046" t="4947" r="3563" b="3779"/>
          <a:stretch/>
        </p:blipFill>
        <p:spPr>
          <a:xfrm>
            <a:off x="10121282" y="4667815"/>
            <a:ext cx="825910" cy="825910"/>
          </a:xfrm>
          <a:prstGeom prst="rect">
            <a:avLst/>
          </a:prstGeom>
        </p:spPr>
      </p:pic>
      <p:pic>
        <p:nvPicPr>
          <p:cNvPr id="48" name="Picture 47"/>
          <p:cNvPicPr>
            <a:picLocks noChangeAspect="1"/>
          </p:cNvPicPr>
          <p:nvPr/>
        </p:nvPicPr>
        <p:blipFill rotWithShape="1">
          <a:blip r:embed="rId7"/>
          <a:srcRect l="11553" t="6093" r="8898" b="6218"/>
          <a:stretch/>
        </p:blipFill>
        <p:spPr>
          <a:xfrm>
            <a:off x="10124713" y="2285784"/>
            <a:ext cx="825909" cy="818536"/>
          </a:xfrm>
          <a:prstGeom prst="rect">
            <a:avLst/>
          </a:prstGeom>
        </p:spPr>
      </p:pic>
      <p:pic>
        <p:nvPicPr>
          <p:cNvPr id="47" name="Picture 46"/>
          <p:cNvPicPr>
            <a:picLocks noChangeAspect="1"/>
          </p:cNvPicPr>
          <p:nvPr/>
        </p:nvPicPr>
        <p:blipFill rotWithShape="1">
          <a:blip r:embed="rId8"/>
          <a:srcRect l="4617" t="8037" r="11342" b="7210"/>
          <a:stretch/>
        </p:blipFill>
        <p:spPr>
          <a:xfrm>
            <a:off x="4224659" y="5838885"/>
            <a:ext cx="832514" cy="823416"/>
          </a:xfrm>
          <a:prstGeom prst="rect">
            <a:avLst/>
          </a:prstGeom>
        </p:spPr>
      </p:pic>
      <p:sp>
        <p:nvSpPr>
          <p:cNvPr id="2" name="Rectangle 1"/>
          <p:cNvSpPr/>
          <p:nvPr/>
        </p:nvSpPr>
        <p:spPr bwMode="auto">
          <a:xfrm>
            <a:off x="0" y="1485901"/>
            <a:ext cx="12192000" cy="594360"/>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800" spc="-59" dirty="0">
                <a:gradFill>
                  <a:gsLst>
                    <a:gs pos="2917">
                      <a:schemeClr val="bg1"/>
                    </a:gs>
                    <a:gs pos="100000">
                      <a:schemeClr val="bg1"/>
                    </a:gs>
                  </a:gsLst>
                  <a:lin ang="5400000" scaled="0"/>
                </a:gradFill>
                <a:latin typeface="+mj-lt"/>
                <a:ea typeface="Segoe UI" pitchFamily="34" charset="0"/>
                <a:cs typeface="Segoe UI" pitchFamily="34" charset="0"/>
              </a:rPr>
              <a:t>Microsoft </a:t>
            </a:r>
            <a:r>
              <a:rPr lang="en-US" sz="2800" spc="-59" dirty="0" smtClean="0">
                <a:gradFill>
                  <a:gsLst>
                    <a:gs pos="2917">
                      <a:schemeClr val="bg1"/>
                    </a:gs>
                    <a:gs pos="100000">
                      <a:schemeClr val="bg1"/>
                    </a:gs>
                  </a:gsLst>
                  <a:lin ang="5400000" scaled="0"/>
                </a:gradFill>
                <a:latin typeface="+mj-lt"/>
                <a:ea typeface="Segoe UI" pitchFamily="34" charset="0"/>
                <a:cs typeface="Segoe UI" pitchFamily="34" charset="0"/>
              </a:rPr>
              <a:t>and Partner Office Apps to strengthen and enhance your business</a:t>
            </a:r>
            <a:endParaRPr lang="en-US" sz="2800" spc="-59" dirty="0">
              <a:gradFill>
                <a:gsLst>
                  <a:gs pos="2917">
                    <a:schemeClr val="bg1"/>
                  </a:gs>
                  <a:gs pos="100000">
                    <a:schemeClr val="bg1"/>
                  </a:gs>
                </a:gsLst>
                <a:lin ang="5400000" scaled="0"/>
              </a:gradFill>
              <a:latin typeface="+mj-lt"/>
              <a:ea typeface="Segoe UI" pitchFamily="34" charset="0"/>
              <a:cs typeface="Segoe UI" pitchFamily="34" charset="0"/>
            </a:endParaRPr>
          </a:p>
        </p:txBody>
      </p:sp>
      <p:sp>
        <p:nvSpPr>
          <p:cNvPr id="3" name="Title 3"/>
          <p:cNvSpPr txBox="1">
            <a:spLocks/>
          </p:cNvSpPr>
          <p:nvPr/>
        </p:nvSpPr>
        <p:spPr>
          <a:xfrm>
            <a:off x="271343" y="607791"/>
            <a:ext cx="11082457" cy="840230"/>
          </a:xfrm>
          <a:prstGeom prst="rect">
            <a:avLst/>
          </a:prstGeom>
          <a:gradFill>
            <a:gsLst>
              <a:gs pos="2917">
                <a:schemeClr val="bg1"/>
              </a:gs>
              <a:gs pos="100000">
                <a:schemeClr val="bg1"/>
              </a:gs>
            </a:gsLst>
            <a:lin ang="5400000" scaled="0"/>
          </a:gradFill>
        </p:spPr>
        <p:txBody>
          <a:bodyPr lIns="18288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solidFill>
                  <a:schemeClr val="tx1">
                    <a:lumMod val="65000"/>
                    <a:lumOff val="35000"/>
                  </a:schemeClr>
                </a:solidFill>
                <a:latin typeface="Segoe UI Light" panose="020B0502040204020203" pitchFamily="34" charset="0"/>
                <a:cs typeface="Segoe UI Light" panose="020B0502040204020203" pitchFamily="34" charset="0"/>
              </a:rPr>
              <a:t>Recommended Apps for Office</a:t>
            </a:r>
            <a:endParaRPr lang="en-US" dirty="0">
              <a:solidFill>
                <a:schemeClr val="tx1">
                  <a:lumMod val="65000"/>
                  <a:lumOff val="35000"/>
                </a:schemeClr>
              </a:solidFill>
              <a:latin typeface="Segoe UI Light" panose="020B0502040204020203" pitchFamily="34" charset="0"/>
              <a:cs typeface="Segoe UI Light" panose="020B0502040204020203" pitchFamily="34" charset="0"/>
            </a:endParaRPr>
          </a:p>
        </p:txBody>
      </p:sp>
      <p:sp>
        <p:nvSpPr>
          <p:cNvPr id="4" name="Rectangle 17"/>
          <p:cNvSpPr/>
          <p:nvPr/>
        </p:nvSpPr>
        <p:spPr>
          <a:xfrm>
            <a:off x="1071469" y="2788939"/>
            <a:ext cx="2929272" cy="241605"/>
          </a:xfrm>
          <a:prstGeom prst="rect">
            <a:avLst/>
          </a:prstGeom>
        </p:spPr>
        <p:txBody>
          <a:bodyPr wrap="square">
            <a:spAutoFit/>
          </a:bodyPr>
          <a:lstStyle/>
          <a:p>
            <a:pPr defTabSz="913924" fontAlgn="base">
              <a:lnSpc>
                <a:spcPct val="90000"/>
              </a:lnSpc>
              <a:spcBef>
                <a:spcPct val="0"/>
              </a:spcBef>
              <a:spcAft>
                <a:spcPct val="0"/>
              </a:spcAft>
            </a:pPr>
            <a:endParaRPr lang="en-US" sz="107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7" name="Rectangle 6"/>
          <p:cNvSpPr/>
          <p:nvPr/>
        </p:nvSpPr>
        <p:spPr>
          <a:xfrm>
            <a:off x="6162267" y="3558368"/>
            <a:ext cx="4439138" cy="303481"/>
          </a:xfrm>
          <a:prstGeom prst="rect">
            <a:avLst/>
          </a:prstGeom>
        </p:spPr>
        <p:txBody>
          <a:bodyPr wrap="square">
            <a:spAutoFit/>
          </a:bodyPr>
          <a:lstStyle/>
          <a:p>
            <a:pPr defTabSz="913924" fontAlgn="base">
              <a:spcBef>
                <a:spcPct val="0"/>
              </a:spcBef>
              <a:spcAft>
                <a:spcPct val="0"/>
              </a:spcAft>
            </a:pPr>
            <a:endParaRPr lang="en-US" sz="1372" dirty="0">
              <a:ea typeface="Segoe UI" pitchFamily="34" charset="0"/>
              <a:cs typeface="Segoe UI" pitchFamily="34" charset="0"/>
            </a:endParaRPr>
          </a:p>
        </p:txBody>
      </p:sp>
      <p:sp>
        <p:nvSpPr>
          <p:cNvPr id="8" name="Rectangle 28"/>
          <p:cNvSpPr/>
          <p:nvPr/>
        </p:nvSpPr>
        <p:spPr bwMode="auto">
          <a:xfrm>
            <a:off x="271345" y="2087583"/>
            <a:ext cx="6281855" cy="5348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27" rIns="182880" bIns="91440" numCol="1" spcCol="0" rtlCol="0" fromWordArt="0" anchor="ctr" anchorCtr="0" forceAA="0" compatLnSpc="1">
            <a:prstTxWarp prst="textNoShape">
              <a:avLst/>
            </a:prstTxWarp>
            <a:noAutofit/>
          </a:bodyPr>
          <a:lstStyle/>
          <a:p>
            <a:pPr defTabSz="913924" fontAlgn="base">
              <a:lnSpc>
                <a:spcPct val="90000"/>
              </a:lnSpc>
              <a:spcBef>
                <a:spcPct val="0"/>
              </a:spcBef>
              <a:spcAft>
                <a:spcPct val="0"/>
              </a:spcAft>
            </a:pPr>
            <a:r>
              <a:rPr lang="en-US" dirty="0" smtClean="0">
                <a:gradFill>
                  <a:gsLst>
                    <a:gs pos="2917">
                      <a:schemeClr val="tx1"/>
                    </a:gs>
                    <a:gs pos="100000">
                      <a:schemeClr val="tx1"/>
                    </a:gs>
                  </a:gsLst>
                  <a:lin ang="5400000" scaled="0"/>
                </a:gradFill>
                <a:latin typeface="+mj-lt"/>
                <a:cs typeface="Segoe UI" panose="020B0502040204020203" pitchFamily="34" charset="0"/>
                <a:hlinkClick r:id="rId9"/>
              </a:rPr>
              <a:t>D&amp;B Business Verification </a:t>
            </a:r>
            <a:endParaRPr lang="en-US" dirty="0">
              <a:gradFill>
                <a:gsLst>
                  <a:gs pos="2917">
                    <a:schemeClr val="tx1"/>
                  </a:gs>
                  <a:gs pos="100000">
                    <a:schemeClr val="tx1"/>
                  </a:gs>
                </a:gsLst>
                <a:lin ang="5400000" scaled="0"/>
              </a:gradFill>
              <a:latin typeface="+mj-lt"/>
              <a:cs typeface="Segoe UI" panose="020B0502040204020203" pitchFamily="34" charset="0"/>
            </a:endParaRPr>
          </a:p>
        </p:txBody>
      </p:sp>
      <p:sp>
        <p:nvSpPr>
          <p:cNvPr id="9" name="Rectangle 28"/>
          <p:cNvSpPr/>
          <p:nvPr/>
        </p:nvSpPr>
        <p:spPr bwMode="auto">
          <a:xfrm>
            <a:off x="271343" y="2477136"/>
            <a:ext cx="4124194" cy="8303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0" lvl="1">
              <a:lnSpc>
                <a:spcPct val="90000"/>
              </a:lnSpc>
              <a:spcBef>
                <a:spcPts val="588"/>
              </a:spcBef>
            </a:pPr>
            <a:r>
              <a:rPr lang="en-US" sz="1200" dirty="0" smtClean="0">
                <a:gradFill>
                  <a:gsLst>
                    <a:gs pos="2917">
                      <a:schemeClr val="bg2">
                        <a:lumMod val="50000"/>
                      </a:schemeClr>
                    </a:gs>
                    <a:gs pos="100000">
                      <a:schemeClr val="bg2">
                        <a:lumMod val="50000"/>
                      </a:schemeClr>
                    </a:gs>
                  </a:gsLst>
                  <a:lin ang="5400000" scaled="0"/>
                </a:gradFill>
                <a:latin typeface="Segoe UI Semilight" panose="020B0402040204020203" pitchFamily="34" charset="0"/>
                <a:cs typeface="Segoe UI Semilight" panose="020B0402040204020203" pitchFamily="34" charset="0"/>
              </a:rPr>
              <a:t>App validates, standardizes, and matches company names and addresses against D&amp;B’s continually updated Global Reference Database of 225+ million businesses right in Excel 2013</a:t>
            </a:r>
            <a:endParaRPr lang="en-US" sz="1050" dirty="0">
              <a:gradFill>
                <a:gsLst>
                  <a:gs pos="2917">
                    <a:schemeClr val="bg2">
                      <a:lumMod val="50000"/>
                    </a:schemeClr>
                  </a:gs>
                  <a:gs pos="100000">
                    <a:schemeClr val="bg2">
                      <a:lumMod val="50000"/>
                    </a:schemeClr>
                  </a:gs>
                </a:gsLst>
                <a:lin ang="5400000" scaled="0"/>
              </a:gradFill>
              <a:latin typeface="Segoe UI Semilight" panose="020B0402040204020203" pitchFamily="34" charset="0"/>
              <a:cs typeface="Segoe UI Semilight" panose="020B0402040204020203" pitchFamily="34" charset="0"/>
            </a:endParaRPr>
          </a:p>
          <a:p>
            <a:pPr>
              <a:lnSpc>
                <a:spcPct val="90000"/>
              </a:lnSpc>
              <a:spcAft>
                <a:spcPts val="588"/>
              </a:spcAft>
            </a:pPr>
            <a:endParaRPr lang="en-US" sz="1400" dirty="0">
              <a:solidFill>
                <a:srgbClr val="505050"/>
              </a:solidFill>
            </a:endParaRPr>
          </a:p>
        </p:txBody>
      </p:sp>
      <p:pic>
        <p:nvPicPr>
          <p:cNvPr id="16" name="Picture 15"/>
          <p:cNvPicPr>
            <a:picLocks noChangeAspect="1"/>
          </p:cNvPicPr>
          <p:nvPr/>
        </p:nvPicPr>
        <p:blipFill rotWithShape="1">
          <a:blip r:embed="rId10"/>
          <a:srcRect l="6436" t="10052" r="7357" b="7836"/>
          <a:stretch/>
        </p:blipFill>
        <p:spPr>
          <a:xfrm>
            <a:off x="4230358" y="2288357"/>
            <a:ext cx="829340" cy="813391"/>
          </a:xfrm>
          <a:prstGeom prst="rect">
            <a:avLst/>
          </a:prstGeom>
        </p:spPr>
      </p:pic>
      <p:sp>
        <p:nvSpPr>
          <p:cNvPr id="17" name="Rectangle 17"/>
          <p:cNvSpPr/>
          <p:nvPr/>
        </p:nvSpPr>
        <p:spPr>
          <a:xfrm>
            <a:off x="1071469" y="3969579"/>
            <a:ext cx="2929272" cy="241605"/>
          </a:xfrm>
          <a:prstGeom prst="rect">
            <a:avLst/>
          </a:prstGeom>
        </p:spPr>
        <p:txBody>
          <a:bodyPr wrap="square">
            <a:spAutoFit/>
          </a:bodyPr>
          <a:lstStyle/>
          <a:p>
            <a:pPr defTabSz="913924" fontAlgn="base">
              <a:lnSpc>
                <a:spcPct val="90000"/>
              </a:lnSpc>
              <a:spcBef>
                <a:spcPct val="0"/>
              </a:spcBef>
              <a:spcAft>
                <a:spcPct val="0"/>
              </a:spcAft>
            </a:pPr>
            <a:endParaRPr lang="en-US" sz="107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8" name="Rectangle 28"/>
          <p:cNvSpPr/>
          <p:nvPr/>
        </p:nvSpPr>
        <p:spPr bwMode="auto">
          <a:xfrm>
            <a:off x="271345" y="3268223"/>
            <a:ext cx="6281855" cy="5348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27" rIns="182880" bIns="91440" numCol="1" spcCol="0" rtlCol="0" fromWordArt="0" anchor="ctr" anchorCtr="0" forceAA="0" compatLnSpc="1">
            <a:prstTxWarp prst="textNoShape">
              <a:avLst/>
            </a:prstTxWarp>
            <a:noAutofit/>
          </a:bodyPr>
          <a:lstStyle/>
          <a:p>
            <a:pPr defTabSz="913924" fontAlgn="base">
              <a:lnSpc>
                <a:spcPct val="90000"/>
              </a:lnSpc>
              <a:spcBef>
                <a:spcPct val="0"/>
              </a:spcBef>
              <a:spcAft>
                <a:spcPct val="0"/>
              </a:spcAft>
            </a:pPr>
            <a:r>
              <a:rPr lang="en-US" dirty="0" smtClean="0">
                <a:gradFill>
                  <a:gsLst>
                    <a:gs pos="2917">
                      <a:schemeClr val="tx1"/>
                    </a:gs>
                    <a:gs pos="100000">
                      <a:schemeClr val="tx1"/>
                    </a:gs>
                  </a:gsLst>
                  <a:lin ang="5400000" scaled="0"/>
                </a:gradFill>
                <a:latin typeface="+mj-lt"/>
                <a:cs typeface="Segoe UI" panose="020B0502040204020203" pitchFamily="34" charset="0"/>
                <a:hlinkClick r:id="rId11"/>
              </a:rPr>
              <a:t>Social Thinkers Facebook Insights </a:t>
            </a:r>
            <a:endParaRPr lang="en-US" dirty="0">
              <a:gradFill>
                <a:gsLst>
                  <a:gs pos="2917">
                    <a:schemeClr val="tx1"/>
                  </a:gs>
                  <a:gs pos="100000">
                    <a:schemeClr val="tx1"/>
                  </a:gs>
                </a:gsLst>
                <a:lin ang="5400000" scaled="0"/>
              </a:gradFill>
              <a:latin typeface="+mj-lt"/>
              <a:cs typeface="Segoe UI" panose="020B0502040204020203" pitchFamily="34" charset="0"/>
            </a:endParaRPr>
          </a:p>
        </p:txBody>
      </p:sp>
      <p:sp>
        <p:nvSpPr>
          <p:cNvPr id="19" name="Rectangle 28"/>
          <p:cNvSpPr/>
          <p:nvPr/>
        </p:nvSpPr>
        <p:spPr bwMode="auto">
          <a:xfrm>
            <a:off x="271343" y="3657776"/>
            <a:ext cx="4124194" cy="8303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0" lvl="1">
              <a:lnSpc>
                <a:spcPct val="90000"/>
              </a:lnSpc>
              <a:spcBef>
                <a:spcPts val="588"/>
              </a:spcBef>
            </a:pPr>
            <a:r>
              <a:rPr lang="en-US" sz="1200" dirty="0">
                <a:gradFill>
                  <a:gsLst>
                    <a:gs pos="2917">
                      <a:schemeClr val="bg2">
                        <a:lumMod val="50000"/>
                      </a:schemeClr>
                    </a:gs>
                    <a:gs pos="100000">
                      <a:schemeClr val="bg2">
                        <a:lumMod val="50000"/>
                      </a:schemeClr>
                    </a:gs>
                  </a:gsLst>
                  <a:lin ang="5400000" scaled="0"/>
                </a:gradFill>
                <a:latin typeface="Segoe UI Semilight" panose="020B0402040204020203" pitchFamily="34" charset="0"/>
                <a:cs typeface="Segoe UI Semilight" panose="020B0402040204020203" pitchFamily="34" charset="0"/>
              </a:rPr>
              <a:t>This app has a user friendly dashboard that allows you to login with your Facebook Data and automatically access all the insights of the Facebook </a:t>
            </a:r>
            <a:r>
              <a:rPr lang="en-US" sz="1200" dirty="0"/>
              <a:t>Business Pages that you manage</a:t>
            </a:r>
            <a:endParaRPr lang="en-US" sz="1400" dirty="0">
              <a:solidFill>
                <a:srgbClr val="505050"/>
              </a:solidFill>
            </a:endParaRPr>
          </a:p>
        </p:txBody>
      </p:sp>
      <p:sp>
        <p:nvSpPr>
          <p:cNvPr id="21" name="Rectangle 17"/>
          <p:cNvSpPr/>
          <p:nvPr/>
        </p:nvSpPr>
        <p:spPr>
          <a:xfrm>
            <a:off x="1071469" y="5158827"/>
            <a:ext cx="2929272" cy="241605"/>
          </a:xfrm>
          <a:prstGeom prst="rect">
            <a:avLst/>
          </a:prstGeom>
        </p:spPr>
        <p:txBody>
          <a:bodyPr wrap="square">
            <a:spAutoFit/>
          </a:bodyPr>
          <a:lstStyle/>
          <a:p>
            <a:pPr defTabSz="913924" fontAlgn="base">
              <a:lnSpc>
                <a:spcPct val="90000"/>
              </a:lnSpc>
              <a:spcBef>
                <a:spcPct val="0"/>
              </a:spcBef>
              <a:spcAft>
                <a:spcPct val="0"/>
              </a:spcAft>
            </a:pPr>
            <a:endParaRPr lang="en-US" sz="107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2" name="Rectangle 28"/>
          <p:cNvSpPr/>
          <p:nvPr/>
        </p:nvSpPr>
        <p:spPr bwMode="auto">
          <a:xfrm>
            <a:off x="271345" y="4457471"/>
            <a:ext cx="6281855" cy="5348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27" rIns="182880" bIns="91440" numCol="1" spcCol="0" rtlCol="0" fromWordArt="0" anchor="ctr" anchorCtr="0" forceAA="0" compatLnSpc="1">
            <a:prstTxWarp prst="textNoShape">
              <a:avLst/>
            </a:prstTxWarp>
            <a:noAutofit/>
          </a:bodyPr>
          <a:lstStyle/>
          <a:p>
            <a:pPr defTabSz="913924" fontAlgn="base">
              <a:lnSpc>
                <a:spcPct val="90000"/>
              </a:lnSpc>
              <a:spcBef>
                <a:spcPct val="0"/>
              </a:spcBef>
              <a:spcAft>
                <a:spcPct val="0"/>
              </a:spcAft>
            </a:pPr>
            <a:r>
              <a:rPr lang="en-US" dirty="0" smtClean="0">
                <a:gradFill>
                  <a:gsLst>
                    <a:gs pos="2917">
                      <a:schemeClr val="tx1"/>
                    </a:gs>
                    <a:gs pos="100000">
                      <a:schemeClr val="tx1"/>
                    </a:gs>
                  </a:gsLst>
                  <a:lin ang="5400000" scaled="0"/>
                </a:gradFill>
                <a:latin typeface="+mj-lt"/>
                <a:cs typeface="Segoe UI" panose="020B0502040204020203" pitchFamily="34" charset="0"/>
                <a:hlinkClick r:id="rId12"/>
              </a:rPr>
              <a:t>Package Tracker</a:t>
            </a:r>
            <a:endParaRPr lang="en-US" dirty="0">
              <a:gradFill>
                <a:gsLst>
                  <a:gs pos="2917">
                    <a:schemeClr val="tx1"/>
                  </a:gs>
                  <a:gs pos="100000">
                    <a:schemeClr val="tx1"/>
                  </a:gs>
                </a:gsLst>
                <a:lin ang="5400000" scaled="0"/>
              </a:gradFill>
              <a:latin typeface="+mj-lt"/>
              <a:cs typeface="Segoe UI" panose="020B0502040204020203" pitchFamily="34" charset="0"/>
            </a:endParaRPr>
          </a:p>
        </p:txBody>
      </p:sp>
      <p:sp>
        <p:nvSpPr>
          <p:cNvPr id="23" name="Rectangle 28"/>
          <p:cNvSpPr/>
          <p:nvPr/>
        </p:nvSpPr>
        <p:spPr bwMode="auto">
          <a:xfrm>
            <a:off x="271343" y="4847024"/>
            <a:ext cx="4124194" cy="8303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0" lvl="1">
              <a:lnSpc>
                <a:spcPct val="90000"/>
              </a:lnSpc>
              <a:spcBef>
                <a:spcPts val="588"/>
              </a:spcBef>
            </a:pPr>
            <a:r>
              <a:rPr lang="en-US" sz="1200" dirty="0" smtClean="0">
                <a:gradFill>
                  <a:gsLst>
                    <a:gs pos="2917">
                      <a:schemeClr val="bg2">
                        <a:lumMod val="50000"/>
                      </a:schemeClr>
                    </a:gs>
                    <a:gs pos="100000">
                      <a:schemeClr val="bg2">
                        <a:lumMod val="50000"/>
                      </a:schemeClr>
                    </a:gs>
                  </a:gsLst>
                  <a:lin ang="5400000" scaled="0"/>
                </a:gradFill>
                <a:latin typeface="Segoe UI Semilight" panose="020B0402040204020203" pitchFamily="34" charset="0"/>
                <a:cs typeface="Segoe UI Semilight" panose="020B0402040204020203" pitchFamily="34" charset="0"/>
              </a:rPr>
              <a:t>After receiving an email message with a FedEx tracking number, track your packages inside your Outlook mailbox. </a:t>
            </a:r>
            <a:endParaRPr lang="en-US" sz="1050" dirty="0">
              <a:gradFill>
                <a:gsLst>
                  <a:gs pos="2917">
                    <a:schemeClr val="bg2">
                      <a:lumMod val="50000"/>
                    </a:schemeClr>
                  </a:gs>
                  <a:gs pos="100000">
                    <a:schemeClr val="bg2">
                      <a:lumMod val="50000"/>
                    </a:schemeClr>
                  </a:gs>
                </a:gsLst>
                <a:lin ang="5400000" scaled="0"/>
              </a:gradFill>
              <a:latin typeface="Segoe UI Semilight" panose="020B0402040204020203" pitchFamily="34" charset="0"/>
              <a:cs typeface="Segoe UI Semilight" panose="020B0402040204020203" pitchFamily="34" charset="0"/>
            </a:endParaRPr>
          </a:p>
          <a:p>
            <a:pPr>
              <a:lnSpc>
                <a:spcPct val="90000"/>
              </a:lnSpc>
              <a:spcAft>
                <a:spcPts val="588"/>
              </a:spcAft>
            </a:pPr>
            <a:endParaRPr lang="en-US" sz="1400" dirty="0">
              <a:solidFill>
                <a:srgbClr val="505050"/>
              </a:solidFill>
            </a:endParaRPr>
          </a:p>
        </p:txBody>
      </p:sp>
      <p:sp>
        <p:nvSpPr>
          <p:cNvPr id="25" name="Rectangle 17"/>
          <p:cNvSpPr/>
          <p:nvPr/>
        </p:nvSpPr>
        <p:spPr>
          <a:xfrm>
            <a:off x="1071469" y="6339467"/>
            <a:ext cx="2929272" cy="241605"/>
          </a:xfrm>
          <a:prstGeom prst="rect">
            <a:avLst/>
          </a:prstGeom>
        </p:spPr>
        <p:txBody>
          <a:bodyPr wrap="square">
            <a:spAutoFit/>
          </a:bodyPr>
          <a:lstStyle/>
          <a:p>
            <a:pPr defTabSz="913924" fontAlgn="base">
              <a:lnSpc>
                <a:spcPct val="90000"/>
              </a:lnSpc>
              <a:spcBef>
                <a:spcPct val="0"/>
              </a:spcBef>
              <a:spcAft>
                <a:spcPct val="0"/>
              </a:spcAft>
            </a:pPr>
            <a:endParaRPr lang="en-US" sz="107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6" name="Rectangle 28"/>
          <p:cNvSpPr/>
          <p:nvPr/>
        </p:nvSpPr>
        <p:spPr bwMode="auto">
          <a:xfrm>
            <a:off x="271345" y="5638111"/>
            <a:ext cx="6281855" cy="5348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27" rIns="182880" bIns="91440" numCol="1" spcCol="0" rtlCol="0" fromWordArt="0" anchor="ctr" anchorCtr="0" forceAA="0" compatLnSpc="1">
            <a:prstTxWarp prst="textNoShape">
              <a:avLst/>
            </a:prstTxWarp>
            <a:noAutofit/>
          </a:bodyPr>
          <a:lstStyle/>
          <a:p>
            <a:pPr defTabSz="913924" fontAlgn="base">
              <a:lnSpc>
                <a:spcPct val="90000"/>
              </a:lnSpc>
              <a:spcBef>
                <a:spcPct val="0"/>
              </a:spcBef>
              <a:spcAft>
                <a:spcPct val="0"/>
              </a:spcAft>
            </a:pPr>
            <a:r>
              <a:rPr lang="en-US" dirty="0" smtClean="0">
                <a:gradFill>
                  <a:gsLst>
                    <a:gs pos="2917">
                      <a:schemeClr val="tx1"/>
                    </a:gs>
                    <a:gs pos="100000">
                      <a:schemeClr val="tx1"/>
                    </a:gs>
                  </a:gsLst>
                  <a:lin ang="5400000" scaled="0"/>
                </a:gradFill>
                <a:latin typeface="+mj-lt"/>
                <a:cs typeface="Segoe UI" panose="020B0502040204020203" pitchFamily="34" charset="0"/>
                <a:hlinkClick r:id="rId13"/>
              </a:rPr>
              <a:t>Docusign for Outlook</a:t>
            </a:r>
            <a:endParaRPr lang="en-US" dirty="0">
              <a:gradFill>
                <a:gsLst>
                  <a:gs pos="2917">
                    <a:schemeClr val="tx1"/>
                  </a:gs>
                  <a:gs pos="100000">
                    <a:schemeClr val="tx1"/>
                  </a:gs>
                </a:gsLst>
                <a:lin ang="5400000" scaled="0"/>
              </a:gradFill>
              <a:latin typeface="+mj-lt"/>
              <a:cs typeface="Segoe UI" panose="020B0502040204020203" pitchFamily="34" charset="0"/>
            </a:endParaRPr>
          </a:p>
        </p:txBody>
      </p:sp>
      <p:sp>
        <p:nvSpPr>
          <p:cNvPr id="27" name="Rectangle 28"/>
          <p:cNvSpPr/>
          <p:nvPr/>
        </p:nvSpPr>
        <p:spPr bwMode="auto">
          <a:xfrm>
            <a:off x="271343" y="6027664"/>
            <a:ext cx="4124194" cy="8303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0" lvl="1">
              <a:lnSpc>
                <a:spcPct val="90000"/>
              </a:lnSpc>
              <a:spcBef>
                <a:spcPts val="588"/>
              </a:spcBef>
            </a:pPr>
            <a:r>
              <a:rPr lang="en-US" sz="1200" dirty="0" smtClean="0">
                <a:gradFill>
                  <a:gsLst>
                    <a:gs pos="2917">
                      <a:schemeClr val="bg2">
                        <a:lumMod val="50000"/>
                      </a:schemeClr>
                    </a:gs>
                    <a:gs pos="100000">
                      <a:schemeClr val="bg2">
                        <a:lumMod val="50000"/>
                      </a:schemeClr>
                    </a:gs>
                  </a:gsLst>
                  <a:lin ang="5400000" scaled="0"/>
                </a:gradFill>
                <a:latin typeface="Segoe UI Semilight" panose="020B0402040204020203" pitchFamily="34" charset="0"/>
                <a:cs typeface="Segoe UI Semilight" panose="020B0402040204020203" pitchFamily="34" charset="0"/>
              </a:rPr>
              <a:t>Sign and return or get signatures on documents sent to you in seconds with DocuSign for Outlook. Simply select who is signing and Docusign will walk you through the process of signing and returning the document. </a:t>
            </a:r>
            <a:endParaRPr lang="en-US" sz="1050" dirty="0">
              <a:gradFill>
                <a:gsLst>
                  <a:gs pos="2917">
                    <a:schemeClr val="bg2">
                      <a:lumMod val="50000"/>
                    </a:schemeClr>
                  </a:gs>
                  <a:gs pos="100000">
                    <a:schemeClr val="bg2">
                      <a:lumMod val="50000"/>
                    </a:schemeClr>
                  </a:gs>
                </a:gsLst>
                <a:lin ang="5400000" scaled="0"/>
              </a:gradFill>
              <a:latin typeface="Segoe UI Semilight" panose="020B0402040204020203" pitchFamily="34" charset="0"/>
              <a:cs typeface="Segoe UI Semilight" panose="020B0402040204020203" pitchFamily="34" charset="0"/>
            </a:endParaRPr>
          </a:p>
          <a:p>
            <a:pPr>
              <a:lnSpc>
                <a:spcPct val="90000"/>
              </a:lnSpc>
              <a:spcAft>
                <a:spcPts val="588"/>
              </a:spcAft>
            </a:pPr>
            <a:endParaRPr lang="en-US" sz="1400" dirty="0">
              <a:solidFill>
                <a:srgbClr val="505050"/>
              </a:solidFill>
            </a:endParaRPr>
          </a:p>
        </p:txBody>
      </p:sp>
      <p:sp>
        <p:nvSpPr>
          <p:cNvPr id="29" name="Rectangle 17"/>
          <p:cNvSpPr/>
          <p:nvPr/>
        </p:nvSpPr>
        <p:spPr>
          <a:xfrm>
            <a:off x="6962393" y="2788939"/>
            <a:ext cx="2929272" cy="241605"/>
          </a:xfrm>
          <a:prstGeom prst="rect">
            <a:avLst/>
          </a:prstGeom>
        </p:spPr>
        <p:txBody>
          <a:bodyPr wrap="square">
            <a:spAutoFit/>
          </a:bodyPr>
          <a:lstStyle/>
          <a:p>
            <a:pPr defTabSz="913924" fontAlgn="base">
              <a:lnSpc>
                <a:spcPct val="90000"/>
              </a:lnSpc>
              <a:spcBef>
                <a:spcPct val="0"/>
              </a:spcBef>
              <a:spcAft>
                <a:spcPct val="0"/>
              </a:spcAft>
            </a:pPr>
            <a:endParaRPr lang="en-US" sz="107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0" name="Rectangle 28"/>
          <p:cNvSpPr/>
          <p:nvPr/>
        </p:nvSpPr>
        <p:spPr bwMode="auto">
          <a:xfrm>
            <a:off x="6162269" y="2087583"/>
            <a:ext cx="6281855" cy="5348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27" rIns="182880" bIns="91440" numCol="1" spcCol="0" rtlCol="0" fromWordArt="0" anchor="ctr" anchorCtr="0" forceAA="0" compatLnSpc="1">
            <a:prstTxWarp prst="textNoShape">
              <a:avLst/>
            </a:prstTxWarp>
            <a:noAutofit/>
          </a:bodyPr>
          <a:lstStyle/>
          <a:p>
            <a:pPr defTabSz="913924" fontAlgn="base">
              <a:lnSpc>
                <a:spcPct val="90000"/>
              </a:lnSpc>
              <a:spcBef>
                <a:spcPct val="0"/>
              </a:spcBef>
              <a:spcAft>
                <a:spcPct val="0"/>
              </a:spcAft>
            </a:pPr>
            <a:r>
              <a:rPr lang="en-US" dirty="0" smtClean="0">
                <a:gradFill>
                  <a:gsLst>
                    <a:gs pos="2917">
                      <a:schemeClr val="tx1"/>
                    </a:gs>
                    <a:gs pos="100000">
                      <a:schemeClr val="tx1"/>
                    </a:gs>
                  </a:gsLst>
                  <a:lin ang="5400000" scaled="0"/>
                </a:gradFill>
                <a:latin typeface="+mj-lt"/>
                <a:cs typeface="Segoe UI" panose="020B0502040204020203" pitchFamily="34" charset="0"/>
                <a:hlinkClick r:id="rId14"/>
              </a:rPr>
              <a:t>PayPal Invoicing</a:t>
            </a:r>
            <a:endParaRPr lang="en-US" dirty="0">
              <a:gradFill>
                <a:gsLst>
                  <a:gs pos="2917">
                    <a:schemeClr val="tx1"/>
                  </a:gs>
                  <a:gs pos="100000">
                    <a:schemeClr val="tx1"/>
                  </a:gs>
                </a:gsLst>
                <a:lin ang="5400000" scaled="0"/>
              </a:gradFill>
              <a:latin typeface="+mj-lt"/>
              <a:cs typeface="Segoe UI" panose="020B0502040204020203" pitchFamily="34" charset="0"/>
            </a:endParaRPr>
          </a:p>
        </p:txBody>
      </p:sp>
      <p:sp>
        <p:nvSpPr>
          <p:cNvPr id="31" name="Rectangle 28"/>
          <p:cNvSpPr/>
          <p:nvPr/>
        </p:nvSpPr>
        <p:spPr bwMode="auto">
          <a:xfrm>
            <a:off x="6162267" y="2477136"/>
            <a:ext cx="4124194" cy="8303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0" lvl="1">
              <a:lnSpc>
                <a:spcPct val="90000"/>
              </a:lnSpc>
              <a:spcBef>
                <a:spcPts val="588"/>
              </a:spcBef>
            </a:pPr>
            <a:r>
              <a:rPr lang="en-US" sz="1200" dirty="0" smtClean="0">
                <a:gradFill>
                  <a:gsLst>
                    <a:gs pos="2917">
                      <a:schemeClr val="bg2">
                        <a:lumMod val="50000"/>
                      </a:schemeClr>
                    </a:gs>
                    <a:gs pos="100000">
                      <a:schemeClr val="bg2">
                        <a:lumMod val="50000"/>
                      </a:schemeClr>
                    </a:gs>
                  </a:gsLst>
                  <a:lin ang="5400000" scaled="0"/>
                </a:gradFill>
                <a:latin typeface="Segoe UI Semilight" panose="020B0402040204020203" pitchFamily="34" charset="0"/>
                <a:cs typeface="Segoe UI Semilight" panose="020B0402040204020203" pitchFamily="34" charset="0"/>
              </a:rPr>
              <a:t>Create and email professional invoices in just minutes, complete with a Pay button your customers can click to pay you online. You can create and manage all of your invoices without ever leaving Excel 2013.</a:t>
            </a:r>
            <a:endParaRPr lang="en-US" sz="1050" dirty="0">
              <a:gradFill>
                <a:gsLst>
                  <a:gs pos="2917">
                    <a:schemeClr val="bg2">
                      <a:lumMod val="50000"/>
                    </a:schemeClr>
                  </a:gs>
                  <a:gs pos="100000">
                    <a:schemeClr val="bg2">
                      <a:lumMod val="50000"/>
                    </a:schemeClr>
                  </a:gs>
                </a:gsLst>
                <a:lin ang="5400000" scaled="0"/>
              </a:gradFill>
              <a:latin typeface="Segoe UI Semilight" panose="020B0402040204020203" pitchFamily="34" charset="0"/>
              <a:cs typeface="Segoe UI Semilight" panose="020B0402040204020203" pitchFamily="34" charset="0"/>
            </a:endParaRPr>
          </a:p>
          <a:p>
            <a:pPr>
              <a:lnSpc>
                <a:spcPct val="90000"/>
              </a:lnSpc>
              <a:spcAft>
                <a:spcPts val="588"/>
              </a:spcAft>
            </a:pPr>
            <a:endParaRPr lang="en-US" sz="1400" dirty="0">
              <a:solidFill>
                <a:srgbClr val="505050"/>
              </a:solidFill>
            </a:endParaRPr>
          </a:p>
        </p:txBody>
      </p:sp>
      <p:sp>
        <p:nvSpPr>
          <p:cNvPr id="33" name="Rectangle 17"/>
          <p:cNvSpPr/>
          <p:nvPr/>
        </p:nvSpPr>
        <p:spPr>
          <a:xfrm>
            <a:off x="6962393" y="3969579"/>
            <a:ext cx="2929272" cy="241605"/>
          </a:xfrm>
          <a:prstGeom prst="rect">
            <a:avLst/>
          </a:prstGeom>
        </p:spPr>
        <p:txBody>
          <a:bodyPr wrap="square">
            <a:spAutoFit/>
          </a:bodyPr>
          <a:lstStyle/>
          <a:p>
            <a:pPr defTabSz="913924" fontAlgn="base">
              <a:lnSpc>
                <a:spcPct val="90000"/>
              </a:lnSpc>
              <a:spcBef>
                <a:spcPct val="0"/>
              </a:spcBef>
              <a:spcAft>
                <a:spcPct val="0"/>
              </a:spcAft>
            </a:pPr>
            <a:endParaRPr lang="en-US" sz="107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4" name="Rectangle 28"/>
          <p:cNvSpPr/>
          <p:nvPr/>
        </p:nvSpPr>
        <p:spPr bwMode="auto">
          <a:xfrm>
            <a:off x="6162269" y="3268223"/>
            <a:ext cx="6281855" cy="5348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27" rIns="182880" bIns="91440" numCol="1" spcCol="0" rtlCol="0" fromWordArt="0" anchor="ctr" anchorCtr="0" forceAA="0" compatLnSpc="1">
            <a:prstTxWarp prst="textNoShape">
              <a:avLst/>
            </a:prstTxWarp>
            <a:noAutofit/>
          </a:bodyPr>
          <a:lstStyle/>
          <a:p>
            <a:pPr defTabSz="913924" fontAlgn="base">
              <a:lnSpc>
                <a:spcPct val="90000"/>
              </a:lnSpc>
              <a:spcBef>
                <a:spcPct val="0"/>
              </a:spcBef>
              <a:spcAft>
                <a:spcPct val="0"/>
              </a:spcAft>
            </a:pPr>
            <a:r>
              <a:rPr lang="en-US" dirty="0" smtClean="0">
                <a:gradFill>
                  <a:gsLst>
                    <a:gs pos="2917">
                      <a:schemeClr val="tx1"/>
                    </a:gs>
                    <a:gs pos="100000">
                      <a:schemeClr val="tx1"/>
                    </a:gs>
                  </a:gsLst>
                  <a:lin ang="5400000" scaled="0"/>
                </a:gradFill>
                <a:latin typeface="+mj-lt"/>
                <a:cs typeface="Segoe UI" panose="020B0502040204020203" pitchFamily="34" charset="0"/>
                <a:hlinkClick r:id="rId15"/>
              </a:rPr>
              <a:t>Timesheet</a:t>
            </a:r>
            <a:endParaRPr lang="en-US" dirty="0">
              <a:gradFill>
                <a:gsLst>
                  <a:gs pos="2917">
                    <a:schemeClr val="tx1"/>
                  </a:gs>
                  <a:gs pos="100000">
                    <a:schemeClr val="tx1"/>
                  </a:gs>
                </a:gsLst>
                <a:lin ang="5400000" scaled="0"/>
              </a:gradFill>
              <a:latin typeface="+mj-lt"/>
              <a:cs typeface="Segoe UI" panose="020B0502040204020203" pitchFamily="34" charset="0"/>
            </a:endParaRPr>
          </a:p>
        </p:txBody>
      </p:sp>
      <p:sp>
        <p:nvSpPr>
          <p:cNvPr id="35" name="Rectangle 28"/>
          <p:cNvSpPr/>
          <p:nvPr/>
        </p:nvSpPr>
        <p:spPr bwMode="auto">
          <a:xfrm>
            <a:off x="6162267" y="3657776"/>
            <a:ext cx="4124194" cy="8303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0" lvl="1">
              <a:lnSpc>
                <a:spcPct val="90000"/>
              </a:lnSpc>
              <a:spcBef>
                <a:spcPts val="588"/>
              </a:spcBef>
            </a:pPr>
            <a:r>
              <a:rPr lang="en-US" sz="1200" dirty="0" smtClean="0">
                <a:gradFill>
                  <a:gsLst>
                    <a:gs pos="2917">
                      <a:schemeClr val="bg2">
                        <a:lumMod val="50000"/>
                      </a:schemeClr>
                    </a:gs>
                    <a:gs pos="100000">
                      <a:schemeClr val="bg2">
                        <a:lumMod val="50000"/>
                      </a:schemeClr>
                    </a:gs>
                  </a:gsLst>
                  <a:lin ang="5400000" scaled="0"/>
                </a:gradFill>
                <a:latin typeface="Segoe UI Semilight" panose="020B0402040204020203" pitchFamily="34" charset="0"/>
                <a:cs typeface="Segoe UI Semilight" panose="020B0402040204020203" pitchFamily="34" charset="0"/>
              </a:rPr>
              <a:t>Timesheet app keeps track of day-wise effort spent by employees on various components in the project. Allows project manager to approve, reject, review, add, etc. efforts entered by employees</a:t>
            </a:r>
            <a:endParaRPr lang="en-US" sz="1050" dirty="0">
              <a:gradFill>
                <a:gsLst>
                  <a:gs pos="2917">
                    <a:schemeClr val="bg2">
                      <a:lumMod val="50000"/>
                    </a:schemeClr>
                  </a:gs>
                  <a:gs pos="100000">
                    <a:schemeClr val="bg2">
                      <a:lumMod val="50000"/>
                    </a:schemeClr>
                  </a:gs>
                </a:gsLst>
                <a:lin ang="5400000" scaled="0"/>
              </a:gradFill>
              <a:latin typeface="Segoe UI Semilight" panose="020B0402040204020203" pitchFamily="34" charset="0"/>
              <a:cs typeface="Segoe UI Semilight" panose="020B0402040204020203" pitchFamily="34" charset="0"/>
            </a:endParaRPr>
          </a:p>
          <a:p>
            <a:pPr>
              <a:lnSpc>
                <a:spcPct val="90000"/>
              </a:lnSpc>
              <a:spcAft>
                <a:spcPts val="588"/>
              </a:spcAft>
            </a:pPr>
            <a:endParaRPr lang="en-US" sz="1400" dirty="0">
              <a:solidFill>
                <a:srgbClr val="505050"/>
              </a:solidFill>
            </a:endParaRPr>
          </a:p>
        </p:txBody>
      </p:sp>
      <p:sp>
        <p:nvSpPr>
          <p:cNvPr id="37" name="Rectangle 17"/>
          <p:cNvSpPr/>
          <p:nvPr/>
        </p:nvSpPr>
        <p:spPr>
          <a:xfrm>
            <a:off x="6962393" y="5158827"/>
            <a:ext cx="2929272" cy="241605"/>
          </a:xfrm>
          <a:prstGeom prst="rect">
            <a:avLst/>
          </a:prstGeom>
        </p:spPr>
        <p:txBody>
          <a:bodyPr wrap="square">
            <a:spAutoFit/>
          </a:bodyPr>
          <a:lstStyle/>
          <a:p>
            <a:pPr defTabSz="913924" fontAlgn="base">
              <a:lnSpc>
                <a:spcPct val="90000"/>
              </a:lnSpc>
              <a:spcBef>
                <a:spcPct val="0"/>
              </a:spcBef>
              <a:spcAft>
                <a:spcPct val="0"/>
              </a:spcAft>
            </a:pPr>
            <a:endParaRPr lang="en-US" sz="107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8" name="Rectangle 28"/>
          <p:cNvSpPr/>
          <p:nvPr/>
        </p:nvSpPr>
        <p:spPr bwMode="auto">
          <a:xfrm>
            <a:off x="6162269" y="4457471"/>
            <a:ext cx="6281855" cy="5348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27" rIns="182880" bIns="91440" numCol="1" spcCol="0" rtlCol="0" fromWordArt="0" anchor="ctr" anchorCtr="0" forceAA="0" compatLnSpc="1">
            <a:prstTxWarp prst="textNoShape">
              <a:avLst/>
            </a:prstTxWarp>
            <a:noAutofit/>
          </a:bodyPr>
          <a:lstStyle/>
          <a:p>
            <a:pPr defTabSz="913924" fontAlgn="base">
              <a:lnSpc>
                <a:spcPct val="90000"/>
              </a:lnSpc>
              <a:spcBef>
                <a:spcPct val="0"/>
              </a:spcBef>
              <a:spcAft>
                <a:spcPct val="0"/>
              </a:spcAft>
            </a:pPr>
            <a:r>
              <a:rPr lang="en-US" dirty="0" smtClean="0">
                <a:gradFill>
                  <a:gsLst>
                    <a:gs pos="2917">
                      <a:schemeClr val="tx1"/>
                    </a:gs>
                    <a:gs pos="100000">
                      <a:schemeClr val="tx1"/>
                    </a:gs>
                  </a:gsLst>
                  <a:lin ang="5400000" scaled="0"/>
                </a:gradFill>
                <a:latin typeface="+mj-lt"/>
                <a:cs typeface="Segoe UI" panose="020B0502040204020203" pitchFamily="34" charset="0"/>
                <a:hlinkClick r:id="rId16"/>
              </a:rPr>
              <a:t>Poll Everywhere</a:t>
            </a:r>
            <a:endParaRPr lang="en-US" dirty="0">
              <a:gradFill>
                <a:gsLst>
                  <a:gs pos="2917">
                    <a:schemeClr val="tx1"/>
                  </a:gs>
                  <a:gs pos="100000">
                    <a:schemeClr val="tx1"/>
                  </a:gs>
                </a:gsLst>
                <a:lin ang="5400000" scaled="0"/>
              </a:gradFill>
              <a:latin typeface="+mj-lt"/>
              <a:cs typeface="Segoe UI" panose="020B0502040204020203" pitchFamily="34" charset="0"/>
            </a:endParaRPr>
          </a:p>
        </p:txBody>
      </p:sp>
      <p:sp>
        <p:nvSpPr>
          <p:cNvPr id="39" name="Rectangle 28"/>
          <p:cNvSpPr/>
          <p:nvPr/>
        </p:nvSpPr>
        <p:spPr bwMode="auto">
          <a:xfrm>
            <a:off x="6162267" y="4847024"/>
            <a:ext cx="4124194" cy="8303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0" lvl="1">
              <a:lnSpc>
                <a:spcPct val="90000"/>
              </a:lnSpc>
              <a:spcBef>
                <a:spcPts val="588"/>
              </a:spcBef>
            </a:pPr>
            <a:r>
              <a:rPr lang="en-US" sz="1200" dirty="0" smtClean="0">
                <a:gradFill>
                  <a:gsLst>
                    <a:gs pos="2917">
                      <a:schemeClr val="bg2">
                        <a:lumMod val="50000"/>
                      </a:schemeClr>
                    </a:gs>
                    <a:gs pos="100000">
                      <a:schemeClr val="bg2">
                        <a:lumMod val="50000"/>
                      </a:schemeClr>
                    </a:gs>
                  </a:gsLst>
                  <a:lin ang="5400000" scaled="0"/>
                </a:gradFill>
                <a:latin typeface="Segoe UI Semilight" panose="020B0402040204020203" pitchFamily="34" charset="0"/>
                <a:cs typeface="Segoe UI Semilight" panose="020B0402040204020203" pitchFamily="34" charset="0"/>
              </a:rPr>
              <a:t>You ask your audience questions and they respond with their smartphone or via SMS. Their responses are displayed instantly on stunning real time visualizations in PowerPoint.</a:t>
            </a:r>
            <a:endParaRPr lang="en-US" sz="1050" dirty="0">
              <a:gradFill>
                <a:gsLst>
                  <a:gs pos="2917">
                    <a:schemeClr val="bg2">
                      <a:lumMod val="50000"/>
                    </a:schemeClr>
                  </a:gs>
                  <a:gs pos="100000">
                    <a:schemeClr val="bg2">
                      <a:lumMod val="50000"/>
                    </a:schemeClr>
                  </a:gs>
                </a:gsLst>
                <a:lin ang="5400000" scaled="0"/>
              </a:gradFill>
              <a:latin typeface="Segoe UI Semilight" panose="020B0402040204020203" pitchFamily="34" charset="0"/>
              <a:cs typeface="Segoe UI Semilight" panose="020B0402040204020203" pitchFamily="34" charset="0"/>
            </a:endParaRPr>
          </a:p>
          <a:p>
            <a:pPr>
              <a:lnSpc>
                <a:spcPct val="90000"/>
              </a:lnSpc>
              <a:spcAft>
                <a:spcPts val="588"/>
              </a:spcAft>
            </a:pPr>
            <a:endParaRPr lang="en-US" sz="1400" dirty="0">
              <a:solidFill>
                <a:srgbClr val="505050"/>
              </a:solidFill>
            </a:endParaRPr>
          </a:p>
        </p:txBody>
      </p:sp>
      <p:sp>
        <p:nvSpPr>
          <p:cNvPr id="41" name="Rectangle 17"/>
          <p:cNvSpPr/>
          <p:nvPr/>
        </p:nvSpPr>
        <p:spPr>
          <a:xfrm>
            <a:off x="6962393" y="6339467"/>
            <a:ext cx="2929272" cy="241605"/>
          </a:xfrm>
          <a:prstGeom prst="rect">
            <a:avLst/>
          </a:prstGeom>
        </p:spPr>
        <p:txBody>
          <a:bodyPr wrap="square">
            <a:spAutoFit/>
          </a:bodyPr>
          <a:lstStyle/>
          <a:p>
            <a:pPr defTabSz="913924" fontAlgn="base">
              <a:lnSpc>
                <a:spcPct val="90000"/>
              </a:lnSpc>
              <a:spcBef>
                <a:spcPct val="0"/>
              </a:spcBef>
              <a:spcAft>
                <a:spcPct val="0"/>
              </a:spcAft>
            </a:pPr>
            <a:endParaRPr lang="en-US" sz="107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2" name="Rectangle 28"/>
          <p:cNvSpPr/>
          <p:nvPr/>
        </p:nvSpPr>
        <p:spPr bwMode="auto">
          <a:xfrm>
            <a:off x="6162269" y="5638111"/>
            <a:ext cx="6281855" cy="5348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27" rIns="182880" bIns="91440" numCol="1" spcCol="0" rtlCol="0" fromWordArt="0" anchor="ctr" anchorCtr="0" forceAA="0" compatLnSpc="1">
            <a:prstTxWarp prst="textNoShape">
              <a:avLst/>
            </a:prstTxWarp>
            <a:noAutofit/>
          </a:bodyPr>
          <a:lstStyle/>
          <a:p>
            <a:pPr defTabSz="913924" fontAlgn="base">
              <a:lnSpc>
                <a:spcPct val="90000"/>
              </a:lnSpc>
              <a:spcBef>
                <a:spcPct val="0"/>
              </a:spcBef>
              <a:spcAft>
                <a:spcPct val="0"/>
              </a:spcAft>
            </a:pPr>
            <a:r>
              <a:rPr lang="en-US" dirty="0" smtClean="0">
                <a:gradFill>
                  <a:gsLst>
                    <a:gs pos="2917">
                      <a:schemeClr val="tx1"/>
                    </a:gs>
                    <a:gs pos="100000">
                      <a:schemeClr val="tx1"/>
                    </a:gs>
                  </a:gsLst>
                  <a:lin ang="5400000" scaled="0"/>
                </a:gradFill>
                <a:latin typeface="+mj-lt"/>
                <a:cs typeface="Segoe UI" panose="020B0502040204020203" pitchFamily="34" charset="0"/>
                <a:hlinkClick r:id="rId17"/>
              </a:rPr>
              <a:t>Solver</a:t>
            </a:r>
            <a:endParaRPr lang="en-US" dirty="0">
              <a:gradFill>
                <a:gsLst>
                  <a:gs pos="2917">
                    <a:schemeClr val="tx1"/>
                  </a:gs>
                  <a:gs pos="100000">
                    <a:schemeClr val="tx1"/>
                  </a:gs>
                </a:gsLst>
                <a:lin ang="5400000" scaled="0"/>
              </a:gradFill>
              <a:latin typeface="+mj-lt"/>
              <a:cs typeface="Segoe UI" panose="020B0502040204020203" pitchFamily="34" charset="0"/>
            </a:endParaRPr>
          </a:p>
        </p:txBody>
      </p:sp>
      <p:sp>
        <p:nvSpPr>
          <p:cNvPr id="43" name="Rectangle 28"/>
          <p:cNvSpPr/>
          <p:nvPr/>
        </p:nvSpPr>
        <p:spPr bwMode="auto">
          <a:xfrm>
            <a:off x="6162267" y="6027664"/>
            <a:ext cx="4124194" cy="8303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0" lvl="1">
              <a:lnSpc>
                <a:spcPct val="90000"/>
              </a:lnSpc>
              <a:spcBef>
                <a:spcPts val="588"/>
              </a:spcBef>
            </a:pPr>
            <a:r>
              <a:rPr lang="en-US" sz="1200" dirty="0" smtClean="0">
                <a:gradFill>
                  <a:gsLst>
                    <a:gs pos="2917">
                      <a:schemeClr val="bg2">
                        <a:lumMod val="50000"/>
                      </a:schemeClr>
                    </a:gs>
                    <a:gs pos="100000">
                      <a:schemeClr val="bg2">
                        <a:lumMod val="50000"/>
                      </a:schemeClr>
                    </a:gs>
                  </a:gsLst>
                  <a:lin ang="5400000" scaled="0"/>
                </a:gradFill>
                <a:latin typeface="Segoe UI Semilight" panose="020B0402040204020203" pitchFamily="34" charset="0"/>
                <a:cs typeface="Segoe UI Semilight" panose="020B0402040204020203" pitchFamily="34" charset="0"/>
              </a:rPr>
              <a:t>Use this Solver App to find better ways to allocate scarce resources, maximize profits or minimize costs or risks, in a wide range of applications. </a:t>
            </a:r>
            <a:endParaRPr lang="en-US" sz="1050" dirty="0">
              <a:gradFill>
                <a:gsLst>
                  <a:gs pos="2917">
                    <a:schemeClr val="bg2">
                      <a:lumMod val="50000"/>
                    </a:schemeClr>
                  </a:gs>
                  <a:gs pos="100000">
                    <a:schemeClr val="bg2">
                      <a:lumMod val="50000"/>
                    </a:schemeClr>
                  </a:gs>
                </a:gsLst>
                <a:lin ang="5400000" scaled="0"/>
              </a:gradFill>
              <a:latin typeface="Segoe UI Semilight" panose="020B0402040204020203" pitchFamily="34" charset="0"/>
              <a:cs typeface="Segoe UI Semilight" panose="020B0402040204020203" pitchFamily="34" charset="0"/>
            </a:endParaRPr>
          </a:p>
          <a:p>
            <a:pPr>
              <a:lnSpc>
                <a:spcPct val="90000"/>
              </a:lnSpc>
              <a:spcAft>
                <a:spcPts val="588"/>
              </a:spcAft>
            </a:pPr>
            <a:endParaRPr lang="en-US" sz="1400" dirty="0">
              <a:solidFill>
                <a:srgbClr val="505050"/>
              </a:solidFill>
            </a:endParaRPr>
          </a:p>
        </p:txBody>
      </p:sp>
    </p:spTree>
    <p:extLst>
      <p:ext uri="{BB962C8B-B14F-4D97-AF65-F5344CB8AC3E}">
        <p14:creationId xmlns:p14="http://schemas.microsoft.com/office/powerpoint/2010/main" val="2949731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8596495" y="1778425"/>
            <a:ext cx="2772449" cy="2772449"/>
          </a:xfrm>
          <a:prstGeom prst="ellipse">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grpSp>
        <p:nvGrpSpPr>
          <p:cNvPr id="5" name="Group 4"/>
          <p:cNvGrpSpPr/>
          <p:nvPr/>
        </p:nvGrpSpPr>
        <p:grpSpPr>
          <a:xfrm>
            <a:off x="418643" y="1104970"/>
            <a:ext cx="11357769" cy="473113"/>
            <a:chOff x="427037" y="1063130"/>
            <a:chExt cx="4504228" cy="482600"/>
          </a:xfrm>
        </p:grpSpPr>
        <p:cxnSp>
          <p:nvCxnSpPr>
            <p:cNvPr id="38" name="Straight Connector 37"/>
            <p:cNvCxnSpPr/>
            <p:nvPr/>
          </p:nvCxnSpPr>
          <p:spPr>
            <a:xfrm>
              <a:off x="427037" y="1063130"/>
              <a:ext cx="4504228"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7037" y="1545730"/>
              <a:ext cx="4504228"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bwMode="auto">
          <a:xfrm>
            <a:off x="1" y="3216234"/>
            <a:ext cx="12188887" cy="3121477"/>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388064" y="367830"/>
            <a:ext cx="11151917" cy="747791"/>
          </a:xfrm>
        </p:spPr>
        <p:txBody>
          <a:bodyPr/>
          <a:lstStyle/>
          <a:p>
            <a:r>
              <a:rPr lang="en-US" sz="4313" dirty="0">
                <a:solidFill>
                  <a:schemeClr val="tx1">
                    <a:lumMod val="65000"/>
                    <a:lumOff val="35000"/>
                  </a:schemeClr>
                </a:solidFill>
                <a:latin typeface="Segoe UI Light" panose="020B0502040204020203" pitchFamily="34" charset="0"/>
                <a:cs typeface="Segoe UI Light" panose="020B0502040204020203" pitchFamily="34" charset="0"/>
              </a:rPr>
              <a:t>Join us on the Office 365 Technical Network</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268" y="2345053"/>
            <a:ext cx="2015099" cy="2015099"/>
          </a:xfrm>
          <a:prstGeom prst="ellipse">
            <a:avLst/>
          </a:prstGeom>
        </p:spPr>
      </p:pic>
      <p:sp>
        <p:nvSpPr>
          <p:cNvPr id="12" name="Rectangle 11"/>
          <p:cNvSpPr/>
          <p:nvPr/>
        </p:nvSpPr>
        <p:spPr>
          <a:xfrm>
            <a:off x="327368" y="5047692"/>
            <a:ext cx="2452399" cy="838884"/>
          </a:xfrm>
          <a:prstGeom prst="rect">
            <a:avLst/>
          </a:prstGeom>
        </p:spPr>
        <p:txBody>
          <a:bodyPr wrap="square">
            <a:spAutoFit/>
          </a:bodyPr>
          <a:lstStyle/>
          <a:p>
            <a:pPr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Interact with Microsoft pros, engineers, MVPs, Insiders, and industry influencers.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5259" y="2345368"/>
            <a:ext cx="2014328" cy="2014328"/>
          </a:xfrm>
          <a:prstGeom prst="ellipse">
            <a:avLst/>
          </a:prstGeom>
        </p:spPr>
      </p:pic>
      <p:sp>
        <p:nvSpPr>
          <p:cNvPr id="20" name="Rectangle 19"/>
          <p:cNvSpPr/>
          <p:nvPr/>
        </p:nvSpPr>
        <p:spPr>
          <a:xfrm>
            <a:off x="3139903" y="5047692"/>
            <a:ext cx="2631977" cy="1336584"/>
          </a:xfrm>
          <a:prstGeom prst="rect">
            <a:avLst/>
          </a:prstGeom>
        </p:spPr>
        <p:txBody>
          <a:bodyPr wrap="square">
            <a:spAutoFit/>
          </a:bodyPr>
          <a:lstStyle/>
          <a:p>
            <a:pPr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Learn about the latest news, updates, trends, and best practices in the information technology industry.</a:t>
            </a:r>
          </a:p>
          <a:p>
            <a:pPr defTabSz="914102" fontAlgn="base">
              <a:lnSpc>
                <a:spcPct val="110000"/>
              </a:lnSpc>
              <a:spcBef>
                <a:spcPct val="0"/>
              </a:spcBef>
              <a:spcAft>
                <a:spcPct val="0"/>
              </a:spcAft>
            </a:pPr>
            <a:endParaRPr lang="en-US" sz="1470" dirty="0">
              <a:gradFill>
                <a:gsLst>
                  <a:gs pos="13889">
                    <a:srgbClr val="505050"/>
                  </a:gs>
                  <a:gs pos="28704">
                    <a:srgbClr val="505050"/>
                  </a:gs>
                </a:gsLst>
                <a:lin ang="5400000" scaled="0"/>
              </a:gradFill>
              <a:ea typeface="Segoe UI" pitchFamily="34" charset="0"/>
              <a:cs typeface="Segoe UI" pitchFamily="34" charset="0"/>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7919" y="2345454"/>
            <a:ext cx="2014117" cy="2014117"/>
          </a:xfrm>
          <a:prstGeom prst="ellipse">
            <a:avLst/>
          </a:prstGeom>
        </p:spPr>
      </p:pic>
      <p:sp>
        <p:nvSpPr>
          <p:cNvPr id="27" name="Rectangle 26"/>
          <p:cNvSpPr/>
          <p:nvPr/>
        </p:nvSpPr>
        <p:spPr>
          <a:xfrm>
            <a:off x="5952437" y="5047692"/>
            <a:ext cx="2614642" cy="1086215"/>
          </a:xfrm>
          <a:prstGeom prst="rect">
            <a:avLst/>
          </a:prstGeom>
        </p:spPr>
        <p:txBody>
          <a:bodyPr wrap="square">
            <a:spAutoFit/>
          </a:bodyPr>
          <a:lstStyle/>
          <a:p>
            <a:pPr defTabSz="914102" fontAlgn="base">
              <a:lnSpc>
                <a:spcPct val="11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Participate in community discussions around Office 365 topics, provide feedback, and ask questions. </a:t>
            </a:r>
          </a:p>
        </p:txBody>
      </p:sp>
      <p:sp>
        <p:nvSpPr>
          <p:cNvPr id="40" name="Rectangle 39"/>
          <p:cNvSpPr/>
          <p:nvPr/>
        </p:nvSpPr>
        <p:spPr>
          <a:xfrm>
            <a:off x="319040" y="1167595"/>
            <a:ext cx="4883426" cy="362072"/>
          </a:xfrm>
          <a:prstGeom prst="rect">
            <a:avLst/>
          </a:prstGeom>
        </p:spPr>
        <p:txBody>
          <a:bodyPr wrap="square">
            <a:spAutoFit/>
          </a:bodyPr>
          <a:lstStyle/>
          <a:p>
            <a:pPr defTabSz="914102" fontAlgn="base">
              <a:lnSpc>
                <a:spcPct val="120000"/>
              </a:lnSpc>
              <a:spcBef>
                <a:spcPct val="0"/>
              </a:spcBef>
              <a:spcAft>
                <a:spcPct val="0"/>
              </a:spcAft>
            </a:pPr>
            <a:r>
              <a:rPr lang="en-US" sz="1470" dirty="0">
                <a:gradFill>
                  <a:gsLst>
                    <a:gs pos="13889">
                      <a:srgbClr val="505050"/>
                    </a:gs>
                    <a:gs pos="28704">
                      <a:srgbClr val="505050"/>
                    </a:gs>
                  </a:gsLst>
                  <a:lin ang="5400000" scaled="0"/>
                </a:gradFill>
                <a:ea typeface="Segoe UI" pitchFamily="34" charset="0"/>
                <a:cs typeface="Segoe UI" pitchFamily="34" charset="0"/>
              </a:rPr>
              <a:t>The new </a:t>
            </a:r>
            <a:r>
              <a:rPr lang="en-US" sz="1470" b="1" dirty="0">
                <a:ln w="3175">
                  <a:noFill/>
                </a:ln>
                <a:gradFill>
                  <a:gsLst>
                    <a:gs pos="28704">
                      <a:srgbClr val="DC3C00"/>
                    </a:gs>
                    <a:gs pos="41000">
                      <a:srgbClr val="DC3C00"/>
                    </a:gs>
                  </a:gsLst>
                  <a:lin ang="5400000" scaled="0"/>
                </a:gradFill>
                <a:ea typeface="Segoe UI" pitchFamily="34" charset="0"/>
                <a:cs typeface="Segoe UI" pitchFamily="34" charset="0"/>
              </a:rPr>
              <a:t>Yammer</a:t>
            </a:r>
            <a:r>
              <a:rPr lang="en-US" sz="1470" dirty="0">
                <a:gradFill>
                  <a:gsLst>
                    <a:gs pos="13889">
                      <a:srgbClr val="505050"/>
                    </a:gs>
                    <a:gs pos="28704">
                      <a:srgbClr val="505050"/>
                    </a:gs>
                  </a:gsLst>
                  <a:lin ang="5400000" scaled="0"/>
                </a:gradFill>
                <a:ea typeface="Segoe UI" pitchFamily="34" charset="0"/>
                <a:cs typeface="Segoe UI" pitchFamily="34" charset="0"/>
              </a:rPr>
              <a:t> network just for you.</a:t>
            </a:r>
          </a:p>
        </p:txBody>
      </p:sp>
      <p:sp>
        <p:nvSpPr>
          <p:cNvPr id="25" name="Rectangle 24"/>
          <p:cNvSpPr/>
          <p:nvPr/>
        </p:nvSpPr>
        <p:spPr>
          <a:xfrm>
            <a:off x="319040" y="4571302"/>
            <a:ext cx="2452399" cy="436338"/>
          </a:xfrm>
          <a:prstGeom prst="rect">
            <a:avLst/>
          </a:prstGeom>
        </p:spPr>
        <p:txBody>
          <a:bodyPr wrap="square">
            <a:spAutoFit/>
          </a:bodyPr>
          <a:lstStyle/>
          <a:p>
            <a:pPr marL="0" lvl="1" defTabSz="913826" fontAlgn="base">
              <a:lnSpc>
                <a:spcPct val="114000"/>
              </a:lnSpc>
              <a:spcBef>
                <a:spcPts val="600"/>
              </a:spcBef>
              <a:spcAft>
                <a:spcPts val="300"/>
              </a:spcAft>
              <a:buClr>
                <a:srgbClr val="DC3C00"/>
              </a:buClr>
            </a:pPr>
            <a:r>
              <a:rPr lang="en-US" sz="1961" dirty="0">
                <a:ln w="3175">
                  <a:noFill/>
                </a:ln>
                <a:gradFill>
                  <a:gsLst>
                    <a:gs pos="1250">
                      <a:srgbClr val="DC3C00"/>
                    </a:gs>
                    <a:gs pos="100000">
                      <a:srgbClr val="DC3C00"/>
                    </a:gs>
                  </a:gsLst>
                  <a:lin ang="5400000" scaled="0"/>
                </a:gradFill>
                <a:cs typeface="Segoe UI Semilight" panose="020B0402040204020203" pitchFamily="34" charset="0"/>
              </a:rPr>
              <a:t>Connect</a:t>
            </a:r>
          </a:p>
        </p:txBody>
      </p:sp>
      <p:sp>
        <p:nvSpPr>
          <p:cNvPr id="26" name="Rectangle 25"/>
          <p:cNvSpPr/>
          <p:nvPr/>
        </p:nvSpPr>
        <p:spPr>
          <a:xfrm>
            <a:off x="3126349" y="4571302"/>
            <a:ext cx="2452399" cy="434486"/>
          </a:xfrm>
          <a:prstGeom prst="rect">
            <a:avLst/>
          </a:prstGeom>
        </p:spPr>
        <p:txBody>
          <a:bodyPr wrap="square">
            <a:spAutoFit/>
          </a:bodyPr>
          <a:lstStyle/>
          <a:p>
            <a:pPr marL="0" lvl="1" defTabSz="913826" fontAlgn="base">
              <a:lnSpc>
                <a:spcPct val="114000"/>
              </a:lnSpc>
              <a:spcBef>
                <a:spcPts val="600"/>
              </a:spcBef>
              <a:spcAft>
                <a:spcPts val="300"/>
              </a:spcAft>
              <a:buClr>
                <a:srgbClr val="DC3C00"/>
              </a:buClr>
            </a:pPr>
            <a:r>
              <a:rPr lang="en-US" sz="1961" dirty="0">
                <a:ln w="3175">
                  <a:noFill/>
                </a:ln>
                <a:gradFill>
                  <a:gsLst>
                    <a:gs pos="1250">
                      <a:srgbClr val="DC3C00"/>
                    </a:gs>
                    <a:gs pos="100000">
                      <a:srgbClr val="DC3C00"/>
                    </a:gs>
                  </a:gsLst>
                  <a:lin ang="5400000" scaled="0"/>
                </a:gradFill>
                <a:cs typeface="Segoe UI Semilight" panose="020B0402040204020203" pitchFamily="34" charset="0"/>
              </a:rPr>
              <a:t>Discover</a:t>
            </a:r>
          </a:p>
        </p:txBody>
      </p:sp>
      <p:sp>
        <p:nvSpPr>
          <p:cNvPr id="32" name="Rectangle 31"/>
          <p:cNvSpPr/>
          <p:nvPr/>
        </p:nvSpPr>
        <p:spPr>
          <a:xfrm>
            <a:off x="5933659" y="4571302"/>
            <a:ext cx="2452399" cy="434486"/>
          </a:xfrm>
          <a:prstGeom prst="rect">
            <a:avLst/>
          </a:prstGeom>
        </p:spPr>
        <p:txBody>
          <a:bodyPr wrap="square">
            <a:spAutoFit/>
          </a:bodyPr>
          <a:lstStyle/>
          <a:p>
            <a:pPr marL="0" lvl="1" defTabSz="913826" fontAlgn="base">
              <a:lnSpc>
                <a:spcPct val="114000"/>
              </a:lnSpc>
              <a:spcBef>
                <a:spcPts val="600"/>
              </a:spcBef>
              <a:spcAft>
                <a:spcPts val="300"/>
              </a:spcAft>
              <a:buClr>
                <a:srgbClr val="DC3C00"/>
              </a:buClr>
            </a:pPr>
            <a:r>
              <a:rPr lang="en-US" sz="1961" dirty="0">
                <a:ln w="3175">
                  <a:noFill/>
                </a:ln>
                <a:gradFill>
                  <a:gsLst>
                    <a:gs pos="1250">
                      <a:srgbClr val="DC3C00"/>
                    </a:gs>
                    <a:gs pos="100000">
                      <a:srgbClr val="DC3C00"/>
                    </a:gs>
                  </a:gsLst>
                  <a:lin ang="5400000" scaled="0"/>
                </a:gradFill>
                <a:cs typeface="Segoe UI Semilight" panose="020B0402040204020203" pitchFamily="34" charset="0"/>
              </a:rPr>
              <a:t>Engage</a:t>
            </a:r>
          </a:p>
        </p:txBody>
      </p:sp>
      <p:sp>
        <p:nvSpPr>
          <p:cNvPr id="33" name="TextBox 32"/>
          <p:cNvSpPr txBox="1"/>
          <p:nvPr/>
        </p:nvSpPr>
        <p:spPr>
          <a:xfrm>
            <a:off x="8747635" y="4990976"/>
            <a:ext cx="3247383" cy="728739"/>
          </a:xfrm>
          <a:prstGeom prst="rect">
            <a:avLst/>
          </a:prstGeom>
          <a:noFill/>
        </p:spPr>
        <p:txBody>
          <a:bodyPr wrap="square" lIns="179259" tIns="143407" rIns="179259" bIns="143407" rtlCol="0" anchor="b">
            <a:noAutofit/>
          </a:bodyPr>
          <a:lstStyle/>
          <a:p>
            <a:pPr marL="0" lvl="1" defTabSz="913826" fontAlgn="base">
              <a:lnSpc>
                <a:spcPct val="114000"/>
              </a:lnSpc>
              <a:spcBef>
                <a:spcPts val="600"/>
              </a:spcBef>
              <a:spcAft>
                <a:spcPts val="300"/>
              </a:spcAft>
              <a:buClr>
                <a:srgbClr val="DC3C00"/>
              </a:buClr>
            </a:pPr>
            <a:r>
              <a:rPr lang="en-US" sz="1470" b="1" dirty="0">
                <a:gradFill>
                  <a:gsLst>
                    <a:gs pos="13889">
                      <a:srgbClr val="505050"/>
                    </a:gs>
                    <a:gs pos="28704">
                      <a:srgbClr val="505050"/>
                    </a:gs>
                  </a:gsLst>
                  <a:lin ang="5400000" scaled="0"/>
                </a:gradFill>
                <a:ea typeface="Segoe UI" pitchFamily="34" charset="0"/>
                <a:cs typeface="Segoe UI" pitchFamily="34" charset="0"/>
                <a:hlinkClick r:id="rId6"/>
              </a:rPr>
              <a:t>www.yammer.com/itpronetwork</a:t>
            </a:r>
            <a:r>
              <a:rPr lang="en-US" sz="1470" b="1" dirty="0">
                <a:gradFill>
                  <a:gsLst>
                    <a:gs pos="13889">
                      <a:srgbClr val="505050"/>
                    </a:gs>
                    <a:gs pos="28704">
                      <a:srgbClr val="505050"/>
                    </a:gs>
                  </a:gsLst>
                  <a:lin ang="5400000" scaled="0"/>
                </a:gradFill>
                <a:ea typeface="Segoe UI" pitchFamily="34" charset="0"/>
                <a:cs typeface="Segoe UI" pitchFamily="34" charset="0"/>
              </a:rPr>
              <a:t/>
            </a:r>
            <a:br>
              <a:rPr lang="en-US" sz="1470" b="1" dirty="0">
                <a:gradFill>
                  <a:gsLst>
                    <a:gs pos="13889">
                      <a:srgbClr val="505050"/>
                    </a:gs>
                    <a:gs pos="28704">
                      <a:srgbClr val="505050"/>
                    </a:gs>
                  </a:gsLst>
                  <a:lin ang="5400000" scaled="0"/>
                </a:gradFill>
                <a:ea typeface="Segoe UI" pitchFamily="34" charset="0"/>
                <a:cs typeface="Segoe UI" pitchFamily="34" charset="0"/>
              </a:rPr>
            </a:br>
            <a:r>
              <a:rPr lang="en-US" sz="1470" dirty="0">
                <a:gradFill>
                  <a:gsLst>
                    <a:gs pos="13889">
                      <a:srgbClr val="505050"/>
                    </a:gs>
                    <a:gs pos="28704">
                      <a:srgbClr val="505050"/>
                    </a:gs>
                  </a:gsLst>
                  <a:lin ang="5400000" scaled="0"/>
                </a:gradFill>
                <a:ea typeface="Segoe UI" pitchFamily="34" charset="0"/>
                <a:cs typeface="Segoe UI" pitchFamily="34" charset="0"/>
              </a:rPr>
              <a:t>Join the “Driving Adoption” Group.</a:t>
            </a:r>
          </a:p>
        </p:txBody>
      </p:sp>
      <p:sp>
        <p:nvSpPr>
          <p:cNvPr id="44" name="Rectangle 43"/>
          <p:cNvSpPr/>
          <p:nvPr/>
        </p:nvSpPr>
        <p:spPr>
          <a:xfrm>
            <a:off x="8815025" y="4571302"/>
            <a:ext cx="2452399" cy="434486"/>
          </a:xfrm>
          <a:prstGeom prst="rect">
            <a:avLst/>
          </a:prstGeom>
        </p:spPr>
        <p:txBody>
          <a:bodyPr wrap="square">
            <a:spAutoFit/>
          </a:bodyPr>
          <a:lstStyle/>
          <a:p>
            <a:pPr marL="0" lvl="1" defTabSz="913826" fontAlgn="base">
              <a:lnSpc>
                <a:spcPct val="114000"/>
              </a:lnSpc>
              <a:spcBef>
                <a:spcPts val="600"/>
              </a:spcBef>
              <a:spcAft>
                <a:spcPts val="300"/>
              </a:spcAft>
              <a:buClr>
                <a:srgbClr val="DC3C00"/>
              </a:buClr>
            </a:pPr>
            <a:r>
              <a:rPr lang="en-US" sz="1961" dirty="0">
                <a:ln w="3175">
                  <a:noFill/>
                </a:ln>
                <a:gradFill>
                  <a:gsLst>
                    <a:gs pos="1250">
                      <a:srgbClr val="DC3C00"/>
                    </a:gs>
                    <a:gs pos="100000">
                      <a:srgbClr val="DC3C00"/>
                    </a:gs>
                  </a:gsLst>
                  <a:lin ang="5400000" scaled="0"/>
                </a:gradFill>
                <a:cs typeface="Segoe UI Semilight" panose="020B0402040204020203" pitchFamily="34" charset="0"/>
              </a:rPr>
              <a:t>Get started </a:t>
            </a:r>
            <a:r>
              <a:rPr lang="en-US" sz="1568" b="1" dirty="0">
                <a:gradFill>
                  <a:gsLst>
                    <a:gs pos="5556">
                      <a:srgbClr val="DC3C00"/>
                    </a:gs>
                    <a:gs pos="19444">
                      <a:srgbClr val="DC3C00"/>
                    </a:gs>
                  </a:gsLst>
                  <a:lin ang="5400000" scaled="0"/>
                </a:gradFill>
                <a:latin typeface="Segoe UI Symbol" panose="020B0502040204020203" pitchFamily="34" charset="0"/>
                <a:ea typeface="Segoe UI Symbol" panose="020B0502040204020203" pitchFamily="34" charset="0"/>
                <a:cs typeface="Segoe UI" pitchFamily="34" charset="0"/>
              </a:rPr>
              <a:t></a:t>
            </a:r>
            <a:endParaRPr lang="en-US" sz="1568" b="1" dirty="0">
              <a:gradFill>
                <a:gsLst>
                  <a:gs pos="5556">
                    <a:srgbClr val="DC3C00"/>
                  </a:gs>
                  <a:gs pos="19444">
                    <a:srgbClr val="DC3C00"/>
                  </a:gs>
                </a:gsLst>
                <a:lin ang="5400000" scaled="0"/>
              </a:gradFill>
              <a:ea typeface="Segoe UI" pitchFamily="34" charset="0"/>
              <a:cs typeface="Segoe UI" pitchFamily="34" charset="0"/>
            </a:endParaRPr>
          </a:p>
        </p:txBody>
      </p:sp>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0329" y="1975750"/>
            <a:ext cx="2384783" cy="2382860"/>
          </a:xfrm>
          <a:prstGeom prst="ellipse">
            <a:avLst/>
          </a:prstGeom>
        </p:spPr>
      </p:pic>
    </p:spTree>
    <p:extLst>
      <p:ext uri="{BB962C8B-B14F-4D97-AF65-F5344CB8AC3E}">
        <p14:creationId xmlns:p14="http://schemas.microsoft.com/office/powerpoint/2010/main" val="865022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88380" y="0"/>
            <a:ext cx="6103620" cy="6858000"/>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0" y="960120"/>
            <a:ext cx="5714892" cy="846386"/>
          </a:xfrm>
          <a:prstGeom prst="rect">
            <a:avLst/>
          </a:prstGeom>
          <a:noFill/>
        </p:spPr>
        <p:txBody>
          <a:bodyPr wrap="square" rtlCol="0">
            <a:spAutoFit/>
          </a:bodyPr>
          <a:lstStyle/>
          <a:p>
            <a:r>
              <a:rPr lang="en-US" sz="4900" dirty="0" smtClean="0">
                <a:solidFill>
                  <a:schemeClr val="tx1">
                    <a:lumMod val="65000"/>
                    <a:lumOff val="35000"/>
                  </a:schemeClr>
                </a:solidFill>
                <a:latin typeface="Segoe UI Light" panose="020B0502040204020203" pitchFamily="34" charset="0"/>
                <a:ea typeface="Segoe UI Black" panose="020B0A02040204020203" pitchFamily="34" charset="0"/>
                <a:cs typeface="Segoe UI Light" panose="020B0502040204020203" pitchFamily="34" charset="0"/>
              </a:rPr>
              <a:t>Get up and running!</a:t>
            </a:r>
            <a:endParaRPr lang="en-US" sz="4900" dirty="0">
              <a:solidFill>
                <a:schemeClr val="tx1">
                  <a:lumMod val="65000"/>
                  <a:lumOff val="35000"/>
                </a:schemeClr>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13" name="TextBox 12"/>
          <p:cNvSpPr txBox="1"/>
          <p:nvPr/>
        </p:nvSpPr>
        <p:spPr>
          <a:xfrm>
            <a:off x="655320" y="1935480"/>
            <a:ext cx="5334000" cy="830997"/>
          </a:xfrm>
          <a:prstGeom prst="rect">
            <a:avLst/>
          </a:prstGeom>
          <a:noFill/>
        </p:spPr>
        <p:txBody>
          <a:bodyPr wrap="square" rtlCol="0">
            <a:spAutoFit/>
          </a:bodyPr>
          <a:lstStyle/>
          <a:p>
            <a:r>
              <a:rPr lang="en-US" sz="2400" dirty="0" smtClean="0">
                <a:gradFill>
                  <a:gsLst>
                    <a:gs pos="0">
                      <a:schemeClr val="tx1"/>
                    </a:gs>
                    <a:gs pos="100000">
                      <a:schemeClr val="tx1"/>
                    </a:gs>
                  </a:gsLst>
                  <a:lin ang="5400000" scaled="1"/>
                </a:gradFill>
                <a:latin typeface="Segoe UI Light" panose="020B0502040204020203" pitchFamily="34" charset="0"/>
                <a:cs typeface="Segoe UI Light" panose="020B0502040204020203" pitchFamily="34" charset="0"/>
              </a:rPr>
              <a:t>Find out more at </a:t>
            </a:r>
            <a:r>
              <a:rPr lang="en-US" sz="2400" u="sng" dirty="0" smtClean="0">
                <a:gradFill>
                  <a:gsLst>
                    <a:gs pos="0">
                      <a:schemeClr val="tx1"/>
                    </a:gs>
                    <a:gs pos="100000">
                      <a:schemeClr val="tx1"/>
                    </a:gs>
                  </a:gsLst>
                  <a:lin ang="5400000" scaled="1"/>
                </a:gradFill>
                <a:latin typeface="Segoe UI Light" panose="020B0502040204020203" pitchFamily="34" charset="0"/>
                <a:cs typeface="Segoe UI Light" panose="020B0502040204020203" pitchFamily="34" charset="0"/>
              </a:rPr>
              <a:t>deploy.office.com </a:t>
            </a:r>
          </a:p>
          <a:p>
            <a:r>
              <a:rPr lang="en-US" sz="2400" dirty="0" smtClean="0">
                <a:gradFill>
                  <a:gsLst>
                    <a:gs pos="0">
                      <a:schemeClr val="tx1"/>
                    </a:gs>
                    <a:gs pos="100000">
                      <a:schemeClr val="tx1"/>
                    </a:gs>
                  </a:gsLst>
                  <a:lin ang="5400000" scaled="1"/>
                </a:gradFill>
                <a:latin typeface="Segoe UI Light" panose="020B0502040204020203" pitchFamily="34" charset="0"/>
                <a:cs typeface="Segoe UI Light" panose="020B0502040204020203" pitchFamily="34" charset="0"/>
              </a:rPr>
              <a:t>&amp; </a:t>
            </a:r>
            <a:r>
              <a:rPr lang="en-US" sz="2400" u="sng" dirty="0" smtClean="0">
                <a:gradFill>
                  <a:gsLst>
                    <a:gs pos="0">
                      <a:schemeClr val="tx1"/>
                    </a:gs>
                    <a:gs pos="100000">
                      <a:schemeClr val="tx1"/>
                    </a:gs>
                  </a:gsLst>
                  <a:lin ang="5400000" scaled="1"/>
                </a:gradFill>
                <a:latin typeface="Segoe UI Light" panose="020B0502040204020203" pitchFamily="34" charset="0"/>
                <a:cs typeface="Segoe UI Light" panose="020B0502040204020203" pitchFamily="34" charset="0"/>
              </a:rPr>
              <a:t>success.office.com</a:t>
            </a:r>
          </a:p>
        </p:txBody>
      </p:sp>
      <p:grpSp>
        <p:nvGrpSpPr>
          <p:cNvPr id="3" name="Group 2"/>
          <p:cNvGrpSpPr/>
          <p:nvPr/>
        </p:nvGrpSpPr>
        <p:grpSpPr>
          <a:xfrm>
            <a:off x="6545580" y="2982026"/>
            <a:ext cx="5143500" cy="723178"/>
            <a:chOff x="6545580" y="1764308"/>
            <a:chExt cx="5143500" cy="723178"/>
          </a:xfrm>
        </p:grpSpPr>
        <p:sp>
          <p:nvSpPr>
            <p:cNvPr id="7" name="Rectangle 6"/>
            <p:cNvSpPr/>
            <p:nvPr/>
          </p:nvSpPr>
          <p:spPr>
            <a:xfrm>
              <a:off x="6545580" y="1764308"/>
              <a:ext cx="723900" cy="723178"/>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gradFill>
                  <a:gsLst>
                    <a:gs pos="0">
                      <a:schemeClr val="bg1"/>
                    </a:gs>
                    <a:gs pos="100000">
                      <a:schemeClr val="bg1"/>
                    </a:gs>
                  </a:gsLst>
                  <a:lin ang="5400000" scaled="1"/>
                </a:gradFill>
              </a:endParaRPr>
            </a:p>
          </p:txBody>
        </p:sp>
        <p:sp>
          <p:nvSpPr>
            <p:cNvPr id="15" name="TextBox 14"/>
            <p:cNvSpPr txBox="1"/>
            <p:nvPr/>
          </p:nvSpPr>
          <p:spPr>
            <a:xfrm>
              <a:off x="7429500" y="1837357"/>
              <a:ext cx="4259580" cy="577081"/>
            </a:xfrm>
            <a:prstGeom prst="rect">
              <a:avLst/>
            </a:prstGeom>
            <a:noFill/>
          </p:spPr>
          <p:txBody>
            <a:bodyPr wrap="square" rtlCol="0">
              <a:spAutoFit/>
            </a:bodyPr>
            <a:lstStyle/>
            <a:p>
              <a:pPr>
                <a:lnSpc>
                  <a:spcPct val="90000"/>
                </a:lnSpc>
              </a:pPr>
              <a:r>
                <a:rPr lang="en-US" sz="1750" dirty="0" smtClean="0">
                  <a:gradFill>
                    <a:gsLst>
                      <a:gs pos="0">
                        <a:schemeClr val="bg1"/>
                      </a:gs>
                      <a:gs pos="100000">
                        <a:schemeClr val="bg1"/>
                      </a:gs>
                    </a:gsLst>
                    <a:lin ang="5400000" scaled="1"/>
                  </a:gradFill>
                  <a:latin typeface="Segoe UI Light" panose="020B0502040204020203" pitchFamily="34" charset="0"/>
                  <a:cs typeface="Segoe UI Light" panose="020B0502040204020203" pitchFamily="34" charset="0"/>
                </a:rPr>
                <a:t>Explore the resources and quick start guides on the Office 365 Success Center</a:t>
              </a:r>
              <a:endParaRPr lang="en-US" sz="1750" dirty="0">
                <a:gradFill>
                  <a:gsLst>
                    <a:gs pos="0">
                      <a:schemeClr val="bg1"/>
                    </a:gs>
                    <a:gs pos="100000">
                      <a:schemeClr val="bg1"/>
                    </a:gs>
                  </a:gsLst>
                  <a:lin ang="5400000" scaled="1"/>
                </a:gradFill>
                <a:latin typeface="Segoe UI Light" panose="020B0502040204020203" pitchFamily="34" charset="0"/>
                <a:cs typeface="Segoe UI Light" panose="020B0502040204020203" pitchFamily="34" charset="0"/>
              </a:endParaRPr>
            </a:p>
          </p:txBody>
        </p:sp>
      </p:grpSp>
      <p:grpSp>
        <p:nvGrpSpPr>
          <p:cNvPr id="2" name="Group 1"/>
          <p:cNvGrpSpPr/>
          <p:nvPr/>
        </p:nvGrpSpPr>
        <p:grpSpPr>
          <a:xfrm>
            <a:off x="6522720" y="1773314"/>
            <a:ext cx="5143500" cy="723178"/>
            <a:chOff x="6545580" y="2977569"/>
            <a:chExt cx="5143500" cy="723178"/>
          </a:xfrm>
        </p:grpSpPr>
        <p:sp>
          <p:nvSpPr>
            <p:cNvPr id="8" name="Rectangle 7"/>
            <p:cNvSpPr/>
            <p:nvPr/>
          </p:nvSpPr>
          <p:spPr>
            <a:xfrm>
              <a:off x="6545580" y="2977569"/>
              <a:ext cx="723900" cy="723178"/>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gradFill>
                  <a:gsLst>
                    <a:gs pos="0">
                      <a:schemeClr val="bg1"/>
                    </a:gs>
                    <a:gs pos="100000">
                      <a:schemeClr val="bg1"/>
                    </a:gs>
                  </a:gsLst>
                  <a:lin ang="5400000" scaled="1"/>
                </a:gradFill>
              </a:endParaRPr>
            </a:p>
          </p:txBody>
        </p:sp>
        <p:sp>
          <p:nvSpPr>
            <p:cNvPr id="16" name="TextBox 15"/>
            <p:cNvSpPr txBox="1"/>
            <p:nvPr/>
          </p:nvSpPr>
          <p:spPr>
            <a:xfrm>
              <a:off x="7429500" y="3050618"/>
              <a:ext cx="4259580" cy="577081"/>
            </a:xfrm>
            <a:prstGeom prst="rect">
              <a:avLst/>
            </a:prstGeom>
            <a:noFill/>
          </p:spPr>
          <p:txBody>
            <a:bodyPr wrap="square" rtlCol="0">
              <a:spAutoFit/>
            </a:bodyPr>
            <a:lstStyle/>
            <a:p>
              <a:pPr>
                <a:lnSpc>
                  <a:spcPct val="90000"/>
                </a:lnSpc>
              </a:pPr>
              <a:r>
                <a:rPr lang="en-US" sz="1750" dirty="0" smtClean="0">
                  <a:gradFill>
                    <a:gsLst>
                      <a:gs pos="0">
                        <a:schemeClr val="bg1"/>
                      </a:gs>
                      <a:gs pos="100000">
                        <a:schemeClr val="bg1"/>
                      </a:gs>
                    </a:gsLst>
                    <a:lin ang="5400000" scaled="1"/>
                  </a:gradFill>
                  <a:latin typeface="Segoe UI Light" panose="020B0502040204020203" pitchFamily="34" charset="0"/>
                  <a:cs typeface="Segoe UI Light" panose="020B0502040204020203" pitchFamily="34" charset="0"/>
                </a:rPr>
                <a:t>Complete a deployment plan via FastTrack or the Success Center</a:t>
              </a:r>
              <a:endParaRPr lang="en-US" sz="1750" dirty="0">
                <a:gradFill>
                  <a:gsLst>
                    <a:gs pos="0">
                      <a:schemeClr val="bg1"/>
                    </a:gs>
                    <a:gs pos="100000">
                      <a:schemeClr val="bg1"/>
                    </a:gs>
                  </a:gsLst>
                  <a:lin ang="5400000" scaled="1"/>
                </a:gradFill>
                <a:latin typeface="Segoe UI Light" panose="020B0502040204020203" pitchFamily="34" charset="0"/>
                <a:cs typeface="Segoe UI Light" panose="020B0502040204020203" pitchFamily="34"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467" y="3167816"/>
              <a:ext cx="322406" cy="327444"/>
            </a:xfrm>
            <a:prstGeom prst="rect">
              <a:avLst/>
            </a:prstGeom>
          </p:spPr>
        </p:pic>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491" y="6448534"/>
            <a:ext cx="1618488" cy="212068"/>
          </a:xfrm>
          <a:prstGeom prst="rect">
            <a:avLst/>
          </a:prstGeom>
        </p:spPr>
      </p:pic>
      <p:grpSp>
        <p:nvGrpSpPr>
          <p:cNvPr id="4" name="Group 3"/>
          <p:cNvGrpSpPr/>
          <p:nvPr/>
        </p:nvGrpSpPr>
        <p:grpSpPr>
          <a:xfrm>
            <a:off x="6522720" y="564602"/>
            <a:ext cx="5166360" cy="723178"/>
            <a:chOff x="6522720" y="564602"/>
            <a:chExt cx="5166360" cy="723178"/>
          </a:xfrm>
        </p:grpSpPr>
        <p:sp>
          <p:nvSpPr>
            <p:cNvPr id="6" name="Rectangle 5"/>
            <p:cNvSpPr/>
            <p:nvPr/>
          </p:nvSpPr>
          <p:spPr>
            <a:xfrm>
              <a:off x="6522720" y="564602"/>
              <a:ext cx="723900" cy="723178"/>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gradFill>
                  <a:gsLst>
                    <a:gs pos="0">
                      <a:schemeClr val="bg1"/>
                    </a:gs>
                    <a:gs pos="100000">
                      <a:schemeClr val="bg1"/>
                    </a:gs>
                  </a:gsLst>
                  <a:lin ang="5400000" scaled="1"/>
                </a:gradFill>
              </a:endParaRPr>
            </a:p>
          </p:txBody>
        </p:sp>
        <p:sp>
          <p:nvSpPr>
            <p:cNvPr id="14" name="TextBox 13"/>
            <p:cNvSpPr txBox="1"/>
            <p:nvPr/>
          </p:nvSpPr>
          <p:spPr>
            <a:xfrm>
              <a:off x="7429500" y="637651"/>
              <a:ext cx="4259580" cy="577081"/>
            </a:xfrm>
            <a:prstGeom prst="rect">
              <a:avLst/>
            </a:prstGeom>
            <a:noFill/>
          </p:spPr>
          <p:txBody>
            <a:bodyPr wrap="square" rtlCol="0">
              <a:spAutoFit/>
            </a:bodyPr>
            <a:lstStyle/>
            <a:p>
              <a:pPr>
                <a:lnSpc>
                  <a:spcPct val="90000"/>
                </a:lnSpc>
              </a:pPr>
              <a:r>
                <a:rPr lang="en-US" sz="1750" dirty="0" smtClean="0">
                  <a:gradFill>
                    <a:gsLst>
                      <a:gs pos="0">
                        <a:schemeClr val="bg1"/>
                      </a:gs>
                      <a:gs pos="100000">
                        <a:schemeClr val="bg1"/>
                      </a:gs>
                    </a:gsLst>
                    <a:lin ang="5400000" scaled="1"/>
                  </a:gradFill>
                  <a:latin typeface="Segoe UI Light" panose="020B0502040204020203" pitchFamily="34" charset="0"/>
                  <a:cs typeface="Segoe UI Light" panose="020B0502040204020203" pitchFamily="34" charset="0"/>
                </a:rPr>
                <a:t>Go to </a:t>
              </a:r>
              <a:r>
                <a:rPr lang="en-US" sz="1750" u="sng" dirty="0" smtClean="0">
                  <a:gradFill>
                    <a:gsLst>
                      <a:gs pos="0">
                        <a:schemeClr val="bg1"/>
                      </a:gs>
                      <a:gs pos="100000">
                        <a:schemeClr val="bg1"/>
                      </a:gs>
                    </a:gsLst>
                    <a:lin ang="5400000" scaled="1"/>
                  </a:gradFill>
                  <a:latin typeface="Segoe UI Light" panose="020B0502040204020203" pitchFamily="34" charset="0"/>
                  <a:cs typeface="Segoe UI Light" panose="020B0502040204020203" pitchFamily="34" charset="0"/>
                </a:rPr>
                <a:t>deploy.office.com/getting-started</a:t>
              </a:r>
              <a:r>
                <a:rPr lang="en-US" sz="1750" dirty="0" smtClean="0">
                  <a:gradFill>
                    <a:gsLst>
                      <a:gs pos="0">
                        <a:schemeClr val="bg1"/>
                      </a:gs>
                      <a:gs pos="100000">
                        <a:schemeClr val="bg1"/>
                      </a:gs>
                    </a:gsLst>
                    <a:lin ang="5400000" scaled="1"/>
                  </a:gradFill>
                  <a:latin typeface="Segoe UI Light" panose="020B0502040204020203" pitchFamily="34" charset="0"/>
                  <a:cs typeface="Segoe UI Light" panose="020B0502040204020203" pitchFamily="34" charset="0"/>
                </a:rPr>
                <a:t> to provision the Getting Started content</a:t>
              </a:r>
              <a:endParaRPr lang="en-US" sz="1750" dirty="0">
                <a:gradFill>
                  <a:gsLst>
                    <a:gs pos="0">
                      <a:schemeClr val="bg1"/>
                    </a:gs>
                    <a:gs pos="100000">
                      <a:schemeClr val="bg1"/>
                    </a:gs>
                  </a:gsLst>
                  <a:lin ang="5400000" scaled="1"/>
                </a:gradFill>
                <a:latin typeface="Segoe UI Light" panose="020B0502040204020203" pitchFamily="34" charset="0"/>
                <a:cs typeface="Segoe UI Light" panose="020B0502040204020203" pitchFamily="34" charset="0"/>
              </a:endParaRPr>
            </a:p>
          </p:txBody>
        </p:sp>
        <p:sp>
          <p:nvSpPr>
            <p:cNvPr id="27" name="Freeform 50"/>
            <p:cNvSpPr>
              <a:spLocks noEditPoints="1"/>
            </p:cNvSpPr>
            <p:nvPr/>
          </p:nvSpPr>
          <p:spPr bwMode="black">
            <a:xfrm>
              <a:off x="6683057" y="717253"/>
              <a:ext cx="403226" cy="401637"/>
            </a:xfrm>
            <a:custGeom>
              <a:avLst/>
              <a:gdLst>
                <a:gd name="T0" fmla="*/ 77 w 154"/>
                <a:gd name="T1" fmla="*/ 0 h 153"/>
                <a:gd name="T2" fmla="*/ 0 w 154"/>
                <a:gd name="T3" fmla="*/ 77 h 153"/>
                <a:gd name="T4" fmla="*/ 77 w 154"/>
                <a:gd name="T5" fmla="*/ 153 h 153"/>
                <a:gd name="T6" fmla="*/ 154 w 154"/>
                <a:gd name="T7" fmla="*/ 77 h 153"/>
                <a:gd name="T8" fmla="*/ 77 w 154"/>
                <a:gd name="T9" fmla="*/ 0 h 153"/>
                <a:gd name="T10" fmla="*/ 77 w 154"/>
                <a:gd name="T11" fmla="*/ 9 h 153"/>
                <a:gd name="T12" fmla="*/ 144 w 154"/>
                <a:gd name="T13" fmla="*/ 77 h 153"/>
                <a:gd name="T14" fmla="*/ 77 w 154"/>
                <a:gd name="T15" fmla="*/ 144 h 153"/>
                <a:gd name="T16" fmla="*/ 10 w 154"/>
                <a:gd name="T17" fmla="*/ 77 h 153"/>
                <a:gd name="T18" fmla="*/ 77 w 154"/>
                <a:gd name="T19" fmla="*/ 9 h 153"/>
                <a:gd name="T20" fmla="*/ 131 w 154"/>
                <a:gd name="T21" fmla="*/ 94 h 153"/>
                <a:gd name="T22" fmla="*/ 126 w 154"/>
                <a:gd name="T23" fmla="*/ 94 h 153"/>
                <a:gd name="T24" fmla="*/ 85 w 154"/>
                <a:gd name="T25" fmla="*/ 53 h 153"/>
                <a:gd name="T26" fmla="*/ 61 w 154"/>
                <a:gd name="T27" fmla="*/ 60 h 153"/>
                <a:gd name="T28" fmla="*/ 57 w 154"/>
                <a:gd name="T29" fmla="*/ 59 h 153"/>
                <a:gd name="T30" fmla="*/ 52 w 154"/>
                <a:gd name="T31" fmla="*/ 60 h 153"/>
                <a:gd name="T32" fmla="*/ 85 w 154"/>
                <a:gd name="T33" fmla="*/ 47 h 153"/>
                <a:gd name="T34" fmla="*/ 131 w 154"/>
                <a:gd name="T35" fmla="*/ 94 h 153"/>
                <a:gd name="T36" fmla="*/ 85 w 154"/>
                <a:gd name="T37" fmla="*/ 60 h 153"/>
                <a:gd name="T38" fmla="*/ 67 w 154"/>
                <a:gd name="T39" fmla="*/ 64 h 153"/>
                <a:gd name="T40" fmla="*/ 68 w 154"/>
                <a:gd name="T41" fmla="*/ 66 h 153"/>
                <a:gd name="T42" fmla="*/ 68 w 154"/>
                <a:gd name="T43" fmla="*/ 66 h 153"/>
                <a:gd name="T44" fmla="*/ 75 w 154"/>
                <a:gd name="T45" fmla="*/ 67 h 153"/>
                <a:gd name="T46" fmla="*/ 85 w 154"/>
                <a:gd name="T47" fmla="*/ 65 h 153"/>
                <a:gd name="T48" fmla="*/ 113 w 154"/>
                <a:gd name="T49" fmla="*/ 94 h 153"/>
                <a:gd name="T50" fmla="*/ 119 w 154"/>
                <a:gd name="T51" fmla="*/ 94 h 153"/>
                <a:gd name="T52" fmla="*/ 85 w 154"/>
                <a:gd name="T53" fmla="*/ 60 h 153"/>
                <a:gd name="T54" fmla="*/ 85 w 154"/>
                <a:gd name="T55" fmla="*/ 72 h 153"/>
                <a:gd name="T56" fmla="*/ 81 w 154"/>
                <a:gd name="T57" fmla="*/ 72 h 153"/>
                <a:gd name="T58" fmla="*/ 84 w 154"/>
                <a:gd name="T59" fmla="*/ 78 h 153"/>
                <a:gd name="T60" fmla="*/ 85 w 154"/>
                <a:gd name="T61" fmla="*/ 78 h 153"/>
                <a:gd name="T62" fmla="*/ 101 w 154"/>
                <a:gd name="T63" fmla="*/ 94 h 153"/>
                <a:gd name="T64" fmla="*/ 106 w 154"/>
                <a:gd name="T65" fmla="*/ 94 h 153"/>
                <a:gd name="T66" fmla="*/ 85 w 154"/>
                <a:gd name="T67" fmla="*/ 72 h 153"/>
                <a:gd name="T68" fmla="*/ 29 w 154"/>
                <a:gd name="T69" fmla="*/ 86 h 153"/>
                <a:gd name="T70" fmla="*/ 37 w 154"/>
                <a:gd name="T71" fmla="*/ 93 h 153"/>
                <a:gd name="T72" fmla="*/ 38 w 154"/>
                <a:gd name="T73" fmla="*/ 93 h 153"/>
                <a:gd name="T74" fmla="*/ 70 w 154"/>
                <a:gd name="T75" fmla="*/ 93 h 153"/>
                <a:gd name="T76" fmla="*/ 80 w 154"/>
                <a:gd name="T77" fmla="*/ 82 h 153"/>
                <a:gd name="T78" fmla="*/ 68 w 154"/>
                <a:gd name="T79" fmla="*/ 71 h 153"/>
                <a:gd name="T80" fmla="*/ 65 w 154"/>
                <a:gd name="T81" fmla="*/ 71 h 153"/>
                <a:gd name="T82" fmla="*/ 57 w 154"/>
                <a:gd name="T83" fmla="*/ 64 h 153"/>
                <a:gd name="T84" fmla="*/ 47 w 154"/>
                <a:gd name="T85" fmla="*/ 73 h 153"/>
                <a:gd name="T86" fmla="*/ 47 w 154"/>
                <a:gd name="T87" fmla="*/ 75 h 153"/>
                <a:gd name="T88" fmla="*/ 44 w 154"/>
                <a:gd name="T89" fmla="*/ 74 h 153"/>
                <a:gd name="T90" fmla="*/ 38 w 154"/>
                <a:gd name="T91" fmla="*/ 78 h 153"/>
                <a:gd name="T92" fmla="*/ 37 w 154"/>
                <a:gd name="T93" fmla="*/ 78 h 153"/>
                <a:gd name="T94" fmla="*/ 29 w 154"/>
                <a:gd name="T95" fmla="*/ 8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 h="153">
                  <a:moveTo>
                    <a:pt x="77" y="0"/>
                  </a:moveTo>
                  <a:cubicBezTo>
                    <a:pt x="35" y="0"/>
                    <a:pt x="0" y="34"/>
                    <a:pt x="0" y="77"/>
                  </a:cubicBezTo>
                  <a:cubicBezTo>
                    <a:pt x="0" y="119"/>
                    <a:pt x="35" y="153"/>
                    <a:pt x="77" y="153"/>
                  </a:cubicBezTo>
                  <a:cubicBezTo>
                    <a:pt x="120" y="153"/>
                    <a:pt x="154" y="119"/>
                    <a:pt x="154" y="77"/>
                  </a:cubicBezTo>
                  <a:cubicBezTo>
                    <a:pt x="154" y="34"/>
                    <a:pt x="120" y="0"/>
                    <a:pt x="77" y="0"/>
                  </a:cubicBezTo>
                  <a:moveTo>
                    <a:pt x="77" y="9"/>
                  </a:moveTo>
                  <a:cubicBezTo>
                    <a:pt x="114" y="9"/>
                    <a:pt x="144" y="39"/>
                    <a:pt x="144" y="77"/>
                  </a:cubicBezTo>
                  <a:cubicBezTo>
                    <a:pt x="144" y="114"/>
                    <a:pt x="114" y="144"/>
                    <a:pt x="77" y="144"/>
                  </a:cubicBezTo>
                  <a:cubicBezTo>
                    <a:pt x="40" y="144"/>
                    <a:pt x="10" y="114"/>
                    <a:pt x="10" y="77"/>
                  </a:cubicBezTo>
                  <a:cubicBezTo>
                    <a:pt x="10" y="39"/>
                    <a:pt x="40" y="9"/>
                    <a:pt x="77" y="9"/>
                  </a:cubicBezTo>
                  <a:moveTo>
                    <a:pt x="131" y="94"/>
                  </a:moveTo>
                  <a:cubicBezTo>
                    <a:pt x="126" y="94"/>
                    <a:pt x="126" y="94"/>
                    <a:pt x="126" y="94"/>
                  </a:cubicBezTo>
                  <a:cubicBezTo>
                    <a:pt x="126" y="71"/>
                    <a:pt x="107" y="53"/>
                    <a:pt x="85" y="53"/>
                  </a:cubicBezTo>
                  <a:cubicBezTo>
                    <a:pt x="76" y="53"/>
                    <a:pt x="68" y="56"/>
                    <a:pt x="61" y="60"/>
                  </a:cubicBezTo>
                  <a:cubicBezTo>
                    <a:pt x="60" y="60"/>
                    <a:pt x="58" y="59"/>
                    <a:pt x="57" y="59"/>
                  </a:cubicBezTo>
                  <a:cubicBezTo>
                    <a:pt x="55" y="59"/>
                    <a:pt x="54" y="60"/>
                    <a:pt x="52" y="60"/>
                  </a:cubicBezTo>
                  <a:cubicBezTo>
                    <a:pt x="61" y="52"/>
                    <a:pt x="72" y="47"/>
                    <a:pt x="85" y="47"/>
                  </a:cubicBezTo>
                  <a:cubicBezTo>
                    <a:pt x="110" y="47"/>
                    <a:pt x="131" y="68"/>
                    <a:pt x="131" y="94"/>
                  </a:cubicBezTo>
                  <a:close/>
                  <a:moveTo>
                    <a:pt x="85" y="60"/>
                  </a:moveTo>
                  <a:cubicBezTo>
                    <a:pt x="78" y="60"/>
                    <a:pt x="72" y="61"/>
                    <a:pt x="67" y="64"/>
                  </a:cubicBezTo>
                  <a:cubicBezTo>
                    <a:pt x="68" y="65"/>
                    <a:pt x="68" y="65"/>
                    <a:pt x="68" y="66"/>
                  </a:cubicBezTo>
                  <a:cubicBezTo>
                    <a:pt x="68" y="66"/>
                    <a:pt x="68" y="66"/>
                    <a:pt x="68" y="66"/>
                  </a:cubicBezTo>
                  <a:cubicBezTo>
                    <a:pt x="71" y="66"/>
                    <a:pt x="73" y="66"/>
                    <a:pt x="75" y="67"/>
                  </a:cubicBezTo>
                  <a:cubicBezTo>
                    <a:pt x="78" y="66"/>
                    <a:pt x="81" y="65"/>
                    <a:pt x="85" y="65"/>
                  </a:cubicBezTo>
                  <a:cubicBezTo>
                    <a:pt x="100" y="65"/>
                    <a:pt x="113" y="78"/>
                    <a:pt x="113" y="94"/>
                  </a:cubicBezTo>
                  <a:cubicBezTo>
                    <a:pt x="119" y="94"/>
                    <a:pt x="119" y="94"/>
                    <a:pt x="119" y="94"/>
                  </a:cubicBezTo>
                  <a:cubicBezTo>
                    <a:pt x="119" y="75"/>
                    <a:pt x="104" y="60"/>
                    <a:pt x="85" y="60"/>
                  </a:cubicBezTo>
                  <a:close/>
                  <a:moveTo>
                    <a:pt x="85" y="72"/>
                  </a:moveTo>
                  <a:cubicBezTo>
                    <a:pt x="83" y="72"/>
                    <a:pt x="82" y="72"/>
                    <a:pt x="81" y="72"/>
                  </a:cubicBezTo>
                  <a:cubicBezTo>
                    <a:pt x="82" y="74"/>
                    <a:pt x="83" y="76"/>
                    <a:pt x="84" y="78"/>
                  </a:cubicBezTo>
                  <a:cubicBezTo>
                    <a:pt x="84" y="78"/>
                    <a:pt x="84" y="78"/>
                    <a:pt x="85" y="78"/>
                  </a:cubicBezTo>
                  <a:cubicBezTo>
                    <a:pt x="93" y="78"/>
                    <a:pt x="101" y="85"/>
                    <a:pt x="101" y="94"/>
                  </a:cubicBezTo>
                  <a:cubicBezTo>
                    <a:pt x="106" y="94"/>
                    <a:pt x="106" y="94"/>
                    <a:pt x="106" y="94"/>
                  </a:cubicBezTo>
                  <a:cubicBezTo>
                    <a:pt x="106" y="82"/>
                    <a:pt x="97" y="72"/>
                    <a:pt x="85" y="72"/>
                  </a:cubicBezTo>
                  <a:close/>
                  <a:moveTo>
                    <a:pt x="29" y="86"/>
                  </a:moveTo>
                  <a:cubicBezTo>
                    <a:pt x="29" y="90"/>
                    <a:pt x="32" y="93"/>
                    <a:pt x="37" y="93"/>
                  </a:cubicBezTo>
                  <a:cubicBezTo>
                    <a:pt x="38" y="93"/>
                    <a:pt x="38" y="93"/>
                    <a:pt x="38" y="93"/>
                  </a:cubicBezTo>
                  <a:cubicBezTo>
                    <a:pt x="70" y="93"/>
                    <a:pt x="70" y="93"/>
                    <a:pt x="70" y="93"/>
                  </a:cubicBezTo>
                  <a:cubicBezTo>
                    <a:pt x="75" y="93"/>
                    <a:pt x="80" y="88"/>
                    <a:pt x="80" y="82"/>
                  </a:cubicBezTo>
                  <a:cubicBezTo>
                    <a:pt x="80" y="76"/>
                    <a:pt x="75" y="71"/>
                    <a:pt x="68" y="71"/>
                  </a:cubicBezTo>
                  <a:cubicBezTo>
                    <a:pt x="67" y="71"/>
                    <a:pt x="66" y="71"/>
                    <a:pt x="65" y="71"/>
                  </a:cubicBezTo>
                  <a:cubicBezTo>
                    <a:pt x="64" y="67"/>
                    <a:pt x="61" y="64"/>
                    <a:pt x="57" y="64"/>
                  </a:cubicBezTo>
                  <a:cubicBezTo>
                    <a:pt x="51" y="64"/>
                    <a:pt x="47" y="68"/>
                    <a:pt x="47" y="73"/>
                  </a:cubicBezTo>
                  <a:cubicBezTo>
                    <a:pt x="47" y="74"/>
                    <a:pt x="47" y="74"/>
                    <a:pt x="47" y="75"/>
                  </a:cubicBezTo>
                  <a:cubicBezTo>
                    <a:pt x="46" y="74"/>
                    <a:pt x="45" y="74"/>
                    <a:pt x="44" y="74"/>
                  </a:cubicBezTo>
                  <a:cubicBezTo>
                    <a:pt x="42" y="74"/>
                    <a:pt x="39" y="76"/>
                    <a:pt x="38" y="78"/>
                  </a:cubicBezTo>
                  <a:cubicBezTo>
                    <a:pt x="38" y="78"/>
                    <a:pt x="37" y="78"/>
                    <a:pt x="37" y="78"/>
                  </a:cubicBezTo>
                  <a:cubicBezTo>
                    <a:pt x="32" y="78"/>
                    <a:pt x="29" y="81"/>
                    <a:pt x="29"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a:gradFill>
                  <a:gsLst>
                    <a:gs pos="0">
                      <a:schemeClr val="bg1"/>
                    </a:gs>
                    <a:gs pos="100000">
                      <a:schemeClr val="bg1"/>
                    </a:gs>
                  </a:gsLst>
                  <a:lin ang="5400000" scaled="1"/>
                </a:gradFill>
              </a:endParaRPr>
            </a:p>
          </p:txBody>
        </p:sp>
      </p:grpSp>
      <p:grpSp>
        <p:nvGrpSpPr>
          <p:cNvPr id="29" name="Group 28"/>
          <p:cNvGrpSpPr/>
          <p:nvPr/>
        </p:nvGrpSpPr>
        <p:grpSpPr>
          <a:xfrm>
            <a:off x="6545580" y="4190738"/>
            <a:ext cx="5143500" cy="723178"/>
            <a:chOff x="6545580" y="4188510"/>
            <a:chExt cx="5143500" cy="723178"/>
          </a:xfrm>
        </p:grpSpPr>
        <p:sp>
          <p:nvSpPr>
            <p:cNvPr id="9" name="Rectangle 8"/>
            <p:cNvSpPr/>
            <p:nvPr/>
          </p:nvSpPr>
          <p:spPr>
            <a:xfrm>
              <a:off x="6545580" y="4188510"/>
              <a:ext cx="723900" cy="723178"/>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gradFill>
                  <a:gsLst>
                    <a:gs pos="0">
                      <a:schemeClr val="bg1"/>
                    </a:gs>
                    <a:gs pos="100000">
                      <a:schemeClr val="bg1"/>
                    </a:gs>
                  </a:gsLst>
                  <a:lin ang="5400000" scaled="1"/>
                </a:gradFill>
              </a:endParaRPr>
            </a:p>
          </p:txBody>
        </p:sp>
        <p:sp>
          <p:nvSpPr>
            <p:cNvPr id="17" name="TextBox 16"/>
            <p:cNvSpPr txBox="1"/>
            <p:nvPr/>
          </p:nvSpPr>
          <p:spPr>
            <a:xfrm>
              <a:off x="7429500" y="4261559"/>
              <a:ext cx="4259580" cy="556306"/>
            </a:xfrm>
            <a:prstGeom prst="rect">
              <a:avLst/>
            </a:prstGeom>
            <a:noFill/>
          </p:spPr>
          <p:txBody>
            <a:bodyPr wrap="square" rtlCol="0">
              <a:spAutoFit/>
            </a:bodyPr>
            <a:lstStyle/>
            <a:p>
              <a:pPr>
                <a:lnSpc>
                  <a:spcPct val="90000"/>
                </a:lnSpc>
              </a:pPr>
              <a:r>
                <a:rPr lang="en-US" sz="1750" dirty="0" smtClean="0">
                  <a:gradFill>
                    <a:gsLst>
                      <a:gs pos="0">
                        <a:schemeClr val="bg1"/>
                      </a:gs>
                      <a:gs pos="100000">
                        <a:schemeClr val="bg1"/>
                      </a:gs>
                    </a:gsLst>
                    <a:lin ang="5400000" scaled="1"/>
                  </a:gradFill>
                  <a:latin typeface="Segoe UI Light" panose="020B0502040204020203" pitchFamily="34" charset="0"/>
                  <a:cs typeface="Segoe UI Light" panose="020B0502040204020203" pitchFamily="34" charset="0"/>
                </a:rPr>
                <a:t>Find Partner Resources </a:t>
              </a:r>
              <a:r>
                <a:rPr lang="en-US" sz="1600" dirty="0">
                  <a:solidFill>
                    <a:schemeClr val="bg1"/>
                  </a:solidFill>
                  <a:hlinkClick r:id="rId5"/>
                </a:rPr>
                <a:t>www.aka.ms/SMBPartnerCente</a:t>
              </a:r>
              <a:r>
                <a:rPr lang="en-US" sz="1600" dirty="0">
                  <a:gradFill>
                    <a:gsLst>
                      <a:gs pos="1250">
                        <a:prstClr val="black"/>
                      </a:gs>
                      <a:gs pos="99000">
                        <a:prstClr val="black"/>
                      </a:gs>
                    </a:gsLst>
                    <a:lin ang="5400000" scaled="0"/>
                  </a:gradFill>
                  <a:hlinkClick r:id="rId5"/>
                </a:rPr>
                <a:t>r</a:t>
              </a:r>
              <a:endParaRPr lang="en-US" sz="1750" dirty="0">
                <a:gradFill>
                  <a:gsLst>
                    <a:gs pos="0">
                      <a:schemeClr val="bg1"/>
                    </a:gs>
                    <a:gs pos="100000">
                      <a:schemeClr val="bg1"/>
                    </a:gs>
                  </a:gsLst>
                  <a:lin ang="5400000" scaled="1"/>
                </a:gradFill>
                <a:latin typeface="Segoe UI Light" panose="020B0502040204020203" pitchFamily="34" charset="0"/>
                <a:cs typeface="Segoe UI Light" panose="020B0502040204020203" pitchFamily="34" charset="0"/>
              </a:endParaRPr>
            </a:p>
          </p:txBody>
        </p:sp>
        <p:sp>
          <p:nvSpPr>
            <p:cNvPr id="28" name="Freeform 43"/>
            <p:cNvSpPr>
              <a:spLocks noEditPoints="1"/>
            </p:cNvSpPr>
            <p:nvPr/>
          </p:nvSpPr>
          <p:spPr bwMode="black">
            <a:xfrm>
              <a:off x="6668454" y="4347281"/>
              <a:ext cx="454024" cy="403225"/>
            </a:xfrm>
            <a:custGeom>
              <a:avLst/>
              <a:gdLst>
                <a:gd name="T0" fmla="*/ 84 w 173"/>
                <a:gd name="T1" fmla="*/ 81 h 153"/>
                <a:gd name="T2" fmla="*/ 65 w 173"/>
                <a:gd name="T3" fmla="*/ 81 h 153"/>
                <a:gd name="T4" fmla="*/ 59 w 173"/>
                <a:gd name="T5" fmla="*/ 88 h 153"/>
                <a:gd name="T6" fmla="*/ 51 w 173"/>
                <a:gd name="T7" fmla="*/ 88 h 153"/>
                <a:gd name="T8" fmla="*/ 56 w 173"/>
                <a:gd name="T9" fmla="*/ 76 h 153"/>
                <a:gd name="T10" fmla="*/ 51 w 173"/>
                <a:gd name="T11" fmla="*/ 65 h 153"/>
                <a:gd name="T12" fmla="*/ 59 w 173"/>
                <a:gd name="T13" fmla="*/ 65 h 153"/>
                <a:gd name="T14" fmla="*/ 65 w 173"/>
                <a:gd name="T15" fmla="*/ 71 h 153"/>
                <a:gd name="T16" fmla="*/ 84 w 173"/>
                <a:gd name="T17" fmla="*/ 71 h 153"/>
                <a:gd name="T18" fmla="*/ 74 w 173"/>
                <a:gd name="T19" fmla="*/ 39 h 153"/>
                <a:gd name="T20" fmla="*/ 82 w 173"/>
                <a:gd name="T21" fmla="*/ 38 h 153"/>
                <a:gd name="T22" fmla="*/ 103 w 173"/>
                <a:gd name="T23" fmla="*/ 71 h 153"/>
                <a:gd name="T24" fmla="*/ 130 w 173"/>
                <a:gd name="T25" fmla="*/ 71 h 153"/>
                <a:gd name="T26" fmla="*/ 134 w 173"/>
                <a:gd name="T27" fmla="*/ 76 h 153"/>
                <a:gd name="T28" fmla="*/ 130 w 173"/>
                <a:gd name="T29" fmla="*/ 81 h 153"/>
                <a:gd name="T30" fmla="*/ 103 w 173"/>
                <a:gd name="T31" fmla="*/ 81 h 153"/>
                <a:gd name="T32" fmla="*/ 82 w 173"/>
                <a:gd name="T33" fmla="*/ 115 h 153"/>
                <a:gd name="T34" fmla="*/ 74 w 173"/>
                <a:gd name="T35" fmla="*/ 114 h 153"/>
                <a:gd name="T36" fmla="*/ 84 w 173"/>
                <a:gd name="T37" fmla="*/ 81 h 153"/>
                <a:gd name="T38" fmla="*/ 86 w 173"/>
                <a:gd name="T39" fmla="*/ 0 h 153"/>
                <a:gd name="T40" fmla="*/ 148 w 173"/>
                <a:gd name="T41" fmla="*/ 30 h 153"/>
                <a:gd name="T42" fmla="*/ 133 w 173"/>
                <a:gd name="T43" fmla="*/ 138 h 153"/>
                <a:gd name="T44" fmla="*/ 87 w 173"/>
                <a:gd name="T45" fmla="*/ 153 h 153"/>
                <a:gd name="T46" fmla="*/ 25 w 173"/>
                <a:gd name="T47" fmla="*/ 123 h 153"/>
                <a:gd name="T48" fmla="*/ 40 w 173"/>
                <a:gd name="T49" fmla="*/ 15 h 153"/>
                <a:gd name="T50" fmla="*/ 86 w 173"/>
                <a:gd name="T51" fmla="*/ 0 h 153"/>
                <a:gd name="T52" fmla="*/ 86 w 173"/>
                <a:gd name="T53" fmla="*/ 10 h 153"/>
                <a:gd name="T54" fmla="*/ 46 w 173"/>
                <a:gd name="T55" fmla="*/ 24 h 153"/>
                <a:gd name="T56" fmla="*/ 34 w 173"/>
                <a:gd name="T57" fmla="*/ 117 h 153"/>
                <a:gd name="T58" fmla="*/ 87 w 173"/>
                <a:gd name="T59" fmla="*/ 143 h 153"/>
                <a:gd name="T60" fmla="*/ 127 w 173"/>
                <a:gd name="T61" fmla="*/ 130 h 153"/>
                <a:gd name="T62" fmla="*/ 139 w 173"/>
                <a:gd name="T63" fmla="*/ 36 h 153"/>
                <a:gd name="T64" fmla="*/ 86 w 173"/>
                <a:gd name="T65" fmla="*/ 10 h 153"/>
                <a:gd name="T66" fmla="*/ 86 w 173"/>
                <a:gd name="T67" fmla="*/ 0 h 153"/>
                <a:gd name="T68" fmla="*/ 86 w 173"/>
                <a:gd name="T69"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53">
                  <a:moveTo>
                    <a:pt x="84" y="81"/>
                  </a:moveTo>
                  <a:cubicBezTo>
                    <a:pt x="65" y="81"/>
                    <a:pt x="65" y="81"/>
                    <a:pt x="65" y="81"/>
                  </a:cubicBezTo>
                  <a:cubicBezTo>
                    <a:pt x="59" y="88"/>
                    <a:pt x="59" y="88"/>
                    <a:pt x="59" y="88"/>
                  </a:cubicBezTo>
                  <a:cubicBezTo>
                    <a:pt x="51" y="88"/>
                    <a:pt x="51" y="88"/>
                    <a:pt x="51" y="88"/>
                  </a:cubicBezTo>
                  <a:cubicBezTo>
                    <a:pt x="56" y="76"/>
                    <a:pt x="56" y="76"/>
                    <a:pt x="56" y="76"/>
                  </a:cubicBezTo>
                  <a:cubicBezTo>
                    <a:pt x="51" y="65"/>
                    <a:pt x="51" y="65"/>
                    <a:pt x="51" y="65"/>
                  </a:cubicBezTo>
                  <a:cubicBezTo>
                    <a:pt x="59" y="65"/>
                    <a:pt x="59" y="65"/>
                    <a:pt x="59" y="65"/>
                  </a:cubicBezTo>
                  <a:cubicBezTo>
                    <a:pt x="65" y="71"/>
                    <a:pt x="65" y="71"/>
                    <a:pt x="65" y="71"/>
                  </a:cubicBezTo>
                  <a:cubicBezTo>
                    <a:pt x="84" y="71"/>
                    <a:pt x="84" y="71"/>
                    <a:pt x="84" y="71"/>
                  </a:cubicBezTo>
                  <a:cubicBezTo>
                    <a:pt x="74" y="39"/>
                    <a:pt x="74" y="39"/>
                    <a:pt x="74" y="39"/>
                  </a:cubicBezTo>
                  <a:cubicBezTo>
                    <a:pt x="82" y="38"/>
                    <a:pt x="82" y="38"/>
                    <a:pt x="82" y="38"/>
                  </a:cubicBezTo>
                  <a:cubicBezTo>
                    <a:pt x="103" y="71"/>
                    <a:pt x="103" y="71"/>
                    <a:pt x="103" y="71"/>
                  </a:cubicBezTo>
                  <a:cubicBezTo>
                    <a:pt x="130" y="71"/>
                    <a:pt x="130" y="71"/>
                    <a:pt x="130" y="71"/>
                  </a:cubicBezTo>
                  <a:cubicBezTo>
                    <a:pt x="132" y="71"/>
                    <a:pt x="134" y="74"/>
                    <a:pt x="134" y="76"/>
                  </a:cubicBezTo>
                  <a:cubicBezTo>
                    <a:pt x="134" y="79"/>
                    <a:pt x="132" y="81"/>
                    <a:pt x="130" y="81"/>
                  </a:cubicBezTo>
                  <a:cubicBezTo>
                    <a:pt x="103" y="81"/>
                    <a:pt x="103" y="81"/>
                    <a:pt x="103" y="81"/>
                  </a:cubicBezTo>
                  <a:cubicBezTo>
                    <a:pt x="82" y="115"/>
                    <a:pt x="82" y="115"/>
                    <a:pt x="82" y="115"/>
                  </a:cubicBezTo>
                  <a:cubicBezTo>
                    <a:pt x="74" y="114"/>
                    <a:pt x="74" y="114"/>
                    <a:pt x="74" y="114"/>
                  </a:cubicBezTo>
                  <a:lnTo>
                    <a:pt x="84" y="81"/>
                  </a:lnTo>
                  <a:close/>
                  <a:moveTo>
                    <a:pt x="86" y="0"/>
                  </a:moveTo>
                  <a:cubicBezTo>
                    <a:pt x="110" y="0"/>
                    <a:pt x="132" y="10"/>
                    <a:pt x="148" y="30"/>
                  </a:cubicBezTo>
                  <a:cubicBezTo>
                    <a:pt x="173" y="64"/>
                    <a:pt x="167" y="112"/>
                    <a:pt x="133" y="138"/>
                  </a:cubicBezTo>
                  <a:cubicBezTo>
                    <a:pt x="119" y="148"/>
                    <a:pt x="103" y="153"/>
                    <a:pt x="87" y="153"/>
                  </a:cubicBezTo>
                  <a:cubicBezTo>
                    <a:pt x="63" y="153"/>
                    <a:pt x="41" y="143"/>
                    <a:pt x="25" y="123"/>
                  </a:cubicBezTo>
                  <a:cubicBezTo>
                    <a:pt x="0" y="89"/>
                    <a:pt x="6" y="41"/>
                    <a:pt x="40" y="15"/>
                  </a:cubicBezTo>
                  <a:cubicBezTo>
                    <a:pt x="54" y="5"/>
                    <a:pt x="70" y="0"/>
                    <a:pt x="86" y="0"/>
                  </a:cubicBezTo>
                  <a:moveTo>
                    <a:pt x="86" y="10"/>
                  </a:moveTo>
                  <a:cubicBezTo>
                    <a:pt x="72" y="10"/>
                    <a:pt x="58" y="15"/>
                    <a:pt x="46" y="24"/>
                  </a:cubicBezTo>
                  <a:cubicBezTo>
                    <a:pt x="17" y="46"/>
                    <a:pt x="11" y="88"/>
                    <a:pt x="34" y="117"/>
                  </a:cubicBezTo>
                  <a:cubicBezTo>
                    <a:pt x="46" y="134"/>
                    <a:pt x="66" y="143"/>
                    <a:pt x="87" y="143"/>
                  </a:cubicBezTo>
                  <a:cubicBezTo>
                    <a:pt x="101" y="143"/>
                    <a:pt x="115" y="138"/>
                    <a:pt x="127" y="130"/>
                  </a:cubicBezTo>
                  <a:cubicBezTo>
                    <a:pt x="156" y="107"/>
                    <a:pt x="162" y="65"/>
                    <a:pt x="139" y="36"/>
                  </a:cubicBezTo>
                  <a:cubicBezTo>
                    <a:pt x="127" y="19"/>
                    <a:pt x="107" y="10"/>
                    <a:pt x="86" y="10"/>
                  </a:cubicBezTo>
                  <a:cubicBezTo>
                    <a:pt x="86" y="0"/>
                    <a:pt x="86" y="0"/>
                    <a:pt x="86" y="0"/>
                  </a:cubicBezTo>
                  <a:lnTo>
                    <a:pt x="8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a:gradFill>
                  <a:gsLst>
                    <a:gs pos="0">
                      <a:schemeClr val="bg1"/>
                    </a:gs>
                    <a:gs pos="100000">
                      <a:schemeClr val="bg1"/>
                    </a:gs>
                  </a:gsLst>
                  <a:lin ang="5400000" scaled="1"/>
                </a:gradFill>
              </a:endParaRPr>
            </a:p>
          </p:txBody>
        </p:sp>
      </p:grpSp>
      <p:grpSp>
        <p:nvGrpSpPr>
          <p:cNvPr id="31" name="Group 30"/>
          <p:cNvGrpSpPr/>
          <p:nvPr/>
        </p:nvGrpSpPr>
        <p:grpSpPr>
          <a:xfrm>
            <a:off x="6546595" y="5399451"/>
            <a:ext cx="5142485" cy="723178"/>
            <a:chOff x="6546595" y="5399451"/>
            <a:chExt cx="5142485" cy="723178"/>
          </a:xfrm>
        </p:grpSpPr>
        <p:sp>
          <p:nvSpPr>
            <p:cNvPr id="10" name="Rectangle 9"/>
            <p:cNvSpPr/>
            <p:nvPr/>
          </p:nvSpPr>
          <p:spPr>
            <a:xfrm>
              <a:off x="6546595" y="5399451"/>
              <a:ext cx="723900" cy="723178"/>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gradFill>
                  <a:gsLst>
                    <a:gs pos="0">
                      <a:schemeClr val="bg1"/>
                    </a:gs>
                    <a:gs pos="100000">
                      <a:schemeClr val="bg1"/>
                    </a:gs>
                  </a:gsLst>
                  <a:lin ang="5400000" scaled="1"/>
                </a:gradFill>
              </a:endParaRPr>
            </a:p>
          </p:txBody>
        </p:sp>
        <p:sp>
          <p:nvSpPr>
            <p:cNvPr id="18" name="TextBox 17"/>
            <p:cNvSpPr txBox="1"/>
            <p:nvPr/>
          </p:nvSpPr>
          <p:spPr>
            <a:xfrm>
              <a:off x="7429500" y="5472500"/>
              <a:ext cx="4259580" cy="577081"/>
            </a:xfrm>
            <a:prstGeom prst="rect">
              <a:avLst/>
            </a:prstGeom>
            <a:noFill/>
          </p:spPr>
          <p:txBody>
            <a:bodyPr wrap="square" rtlCol="0">
              <a:spAutoFit/>
            </a:bodyPr>
            <a:lstStyle/>
            <a:p>
              <a:pPr>
                <a:lnSpc>
                  <a:spcPct val="90000"/>
                </a:lnSpc>
              </a:pPr>
              <a:r>
                <a:rPr lang="en-US" sz="1750" dirty="0" smtClean="0">
                  <a:gradFill>
                    <a:gsLst>
                      <a:gs pos="0">
                        <a:schemeClr val="bg1"/>
                      </a:gs>
                      <a:gs pos="100000">
                        <a:schemeClr val="bg1"/>
                      </a:gs>
                    </a:gsLst>
                    <a:lin ang="5400000" scaled="1"/>
                  </a:gradFill>
                  <a:latin typeface="Segoe UI Light" panose="020B0502040204020203" pitchFamily="34" charset="0"/>
                  <a:cs typeface="Segoe UI Light" panose="020B0502040204020203" pitchFamily="34" charset="0"/>
                </a:rPr>
                <a:t>Join the Office 365 Technical Network to connect with other IT Pros and SMBs </a:t>
              </a:r>
              <a:endParaRPr lang="en-US" sz="1750" dirty="0">
                <a:gradFill>
                  <a:gsLst>
                    <a:gs pos="0">
                      <a:schemeClr val="bg1"/>
                    </a:gs>
                    <a:gs pos="100000">
                      <a:schemeClr val="bg1"/>
                    </a:gs>
                  </a:gsLst>
                  <a:lin ang="5400000" scaled="1"/>
                </a:gradFill>
                <a:latin typeface="Segoe UI Light" panose="020B0502040204020203" pitchFamily="34" charset="0"/>
                <a:cs typeface="Segoe UI Light" panose="020B0502040204020203" pitchFamily="34" charset="0"/>
              </a:endParaRPr>
            </a:p>
          </p:txBody>
        </p:sp>
        <p:sp>
          <p:nvSpPr>
            <p:cNvPr id="30" name="Freeform 59"/>
            <p:cNvSpPr>
              <a:spLocks noEditPoints="1"/>
            </p:cNvSpPr>
            <p:nvPr/>
          </p:nvSpPr>
          <p:spPr bwMode="black">
            <a:xfrm>
              <a:off x="6664198" y="5555726"/>
              <a:ext cx="457200" cy="401637"/>
            </a:xfrm>
            <a:custGeom>
              <a:avLst/>
              <a:gdLst>
                <a:gd name="T0" fmla="*/ 107 w 174"/>
                <a:gd name="T1" fmla="*/ 62 h 153"/>
                <a:gd name="T2" fmla="*/ 87 w 174"/>
                <a:gd name="T3" fmla="*/ 108 h 153"/>
                <a:gd name="T4" fmla="*/ 83 w 174"/>
                <a:gd name="T5" fmla="*/ 108 h 153"/>
                <a:gd name="T6" fmla="*/ 74 w 174"/>
                <a:gd name="T7" fmla="*/ 108 h 153"/>
                <a:gd name="T8" fmla="*/ 83 w 174"/>
                <a:gd name="T9" fmla="*/ 62 h 153"/>
                <a:gd name="T10" fmla="*/ 87 w 174"/>
                <a:gd name="T11" fmla="*/ 0 h 153"/>
                <a:gd name="T12" fmla="*/ 134 w 174"/>
                <a:gd name="T13" fmla="*/ 138 h 153"/>
                <a:gd name="T14" fmla="*/ 26 w 174"/>
                <a:gd name="T15" fmla="*/ 123 h 153"/>
                <a:gd name="T16" fmla="*/ 87 w 174"/>
                <a:gd name="T17" fmla="*/ 0 h 153"/>
                <a:gd name="T18" fmla="*/ 47 w 174"/>
                <a:gd name="T19" fmla="*/ 23 h 153"/>
                <a:gd name="T20" fmla="*/ 87 w 174"/>
                <a:gd name="T21" fmla="*/ 143 h 153"/>
                <a:gd name="T22" fmla="*/ 140 w 174"/>
                <a:gd name="T23" fmla="*/ 36 h 153"/>
                <a:gd name="T24" fmla="*/ 87 w 174"/>
                <a:gd name="T25" fmla="*/ 0 h 153"/>
                <a:gd name="T26" fmla="*/ 112 w 174"/>
                <a:gd name="T27" fmla="*/ 63 h 153"/>
                <a:gd name="T28" fmla="*/ 120 w 174"/>
                <a:gd name="T29" fmla="*/ 84 h 153"/>
                <a:gd name="T30" fmla="*/ 108 w 174"/>
                <a:gd name="T31" fmla="*/ 96 h 153"/>
                <a:gd name="T32" fmla="*/ 106 w 174"/>
                <a:gd name="T33" fmla="*/ 101 h 153"/>
                <a:gd name="T34" fmla="*/ 126 w 174"/>
                <a:gd name="T35" fmla="*/ 85 h 153"/>
                <a:gd name="T36" fmla="*/ 91 w 174"/>
                <a:gd name="T37" fmla="*/ 47 h 153"/>
                <a:gd name="T38" fmla="*/ 97 w 174"/>
                <a:gd name="T39" fmla="*/ 34 h 153"/>
                <a:gd name="T40" fmla="*/ 88 w 174"/>
                <a:gd name="T41" fmla="*/ 27 h 153"/>
                <a:gd name="T42" fmla="*/ 91 w 174"/>
                <a:gd name="T43" fmla="*/ 33 h 153"/>
                <a:gd name="T44" fmla="*/ 85 w 174"/>
                <a:gd name="T45" fmla="*/ 47 h 153"/>
                <a:gd name="T46" fmla="*/ 93 w 174"/>
                <a:gd name="T47" fmla="*/ 55 h 153"/>
                <a:gd name="T48" fmla="*/ 94 w 174"/>
                <a:gd name="T49" fmla="*/ 52 h 153"/>
                <a:gd name="T50" fmla="*/ 83 w 174"/>
                <a:gd name="T51" fmla="*/ 42 h 153"/>
                <a:gd name="T52" fmla="*/ 76 w 174"/>
                <a:gd name="T53" fmla="*/ 38 h 153"/>
                <a:gd name="T54" fmla="*/ 78 w 174"/>
                <a:gd name="T55" fmla="*/ 42 h 153"/>
                <a:gd name="T56" fmla="*/ 74 w 174"/>
                <a:gd name="T57" fmla="*/ 50 h 153"/>
                <a:gd name="T58" fmla="*/ 80 w 174"/>
                <a:gd name="T59" fmla="*/ 55 h 153"/>
                <a:gd name="T60" fmla="*/ 81 w 174"/>
                <a:gd name="T61" fmla="*/ 52 h 153"/>
                <a:gd name="T62" fmla="*/ 81 w 174"/>
                <a:gd name="T63" fmla="*/ 4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153">
                  <a:moveTo>
                    <a:pt x="87" y="62"/>
                  </a:moveTo>
                  <a:cubicBezTo>
                    <a:pt x="107" y="62"/>
                    <a:pt x="107" y="62"/>
                    <a:pt x="107" y="62"/>
                  </a:cubicBezTo>
                  <a:cubicBezTo>
                    <a:pt x="107" y="62"/>
                    <a:pt x="112" y="90"/>
                    <a:pt x="95" y="108"/>
                  </a:cubicBezTo>
                  <a:cubicBezTo>
                    <a:pt x="87" y="108"/>
                    <a:pt x="87" y="108"/>
                    <a:pt x="87" y="108"/>
                  </a:cubicBezTo>
                  <a:cubicBezTo>
                    <a:pt x="87" y="108"/>
                    <a:pt x="87" y="108"/>
                    <a:pt x="87" y="108"/>
                  </a:cubicBezTo>
                  <a:cubicBezTo>
                    <a:pt x="83" y="108"/>
                    <a:pt x="83" y="108"/>
                    <a:pt x="83" y="108"/>
                  </a:cubicBezTo>
                  <a:cubicBezTo>
                    <a:pt x="82" y="108"/>
                    <a:pt x="82" y="108"/>
                    <a:pt x="82" y="108"/>
                  </a:cubicBezTo>
                  <a:cubicBezTo>
                    <a:pt x="74" y="108"/>
                    <a:pt x="74" y="108"/>
                    <a:pt x="74" y="108"/>
                  </a:cubicBezTo>
                  <a:cubicBezTo>
                    <a:pt x="58" y="90"/>
                    <a:pt x="63" y="62"/>
                    <a:pt x="63" y="62"/>
                  </a:cubicBezTo>
                  <a:cubicBezTo>
                    <a:pt x="83" y="62"/>
                    <a:pt x="83" y="62"/>
                    <a:pt x="83" y="62"/>
                  </a:cubicBezTo>
                  <a:lnTo>
                    <a:pt x="87" y="62"/>
                  </a:lnTo>
                  <a:close/>
                  <a:moveTo>
                    <a:pt x="87" y="0"/>
                  </a:moveTo>
                  <a:cubicBezTo>
                    <a:pt x="110" y="0"/>
                    <a:pt x="133" y="10"/>
                    <a:pt x="148" y="30"/>
                  </a:cubicBezTo>
                  <a:cubicBezTo>
                    <a:pt x="174" y="64"/>
                    <a:pt x="167" y="112"/>
                    <a:pt x="134" y="138"/>
                  </a:cubicBezTo>
                  <a:cubicBezTo>
                    <a:pt x="120" y="148"/>
                    <a:pt x="103" y="153"/>
                    <a:pt x="87" y="153"/>
                  </a:cubicBezTo>
                  <a:cubicBezTo>
                    <a:pt x="64" y="153"/>
                    <a:pt x="41" y="143"/>
                    <a:pt x="26" y="123"/>
                  </a:cubicBezTo>
                  <a:cubicBezTo>
                    <a:pt x="0" y="89"/>
                    <a:pt x="7" y="41"/>
                    <a:pt x="40" y="15"/>
                  </a:cubicBezTo>
                  <a:cubicBezTo>
                    <a:pt x="54" y="5"/>
                    <a:pt x="71" y="0"/>
                    <a:pt x="87" y="0"/>
                  </a:cubicBezTo>
                  <a:moveTo>
                    <a:pt x="87" y="10"/>
                  </a:moveTo>
                  <a:cubicBezTo>
                    <a:pt x="72" y="10"/>
                    <a:pt x="58" y="15"/>
                    <a:pt x="47" y="23"/>
                  </a:cubicBezTo>
                  <a:cubicBezTo>
                    <a:pt x="17" y="46"/>
                    <a:pt x="12" y="88"/>
                    <a:pt x="34" y="117"/>
                  </a:cubicBezTo>
                  <a:cubicBezTo>
                    <a:pt x="47" y="134"/>
                    <a:pt x="66" y="143"/>
                    <a:pt x="87" y="143"/>
                  </a:cubicBezTo>
                  <a:cubicBezTo>
                    <a:pt x="102" y="143"/>
                    <a:pt x="116" y="138"/>
                    <a:pt x="127" y="129"/>
                  </a:cubicBezTo>
                  <a:cubicBezTo>
                    <a:pt x="157" y="107"/>
                    <a:pt x="162" y="65"/>
                    <a:pt x="140" y="36"/>
                  </a:cubicBezTo>
                  <a:cubicBezTo>
                    <a:pt x="127" y="19"/>
                    <a:pt x="108" y="10"/>
                    <a:pt x="87" y="10"/>
                  </a:cubicBezTo>
                  <a:cubicBezTo>
                    <a:pt x="87" y="0"/>
                    <a:pt x="87" y="0"/>
                    <a:pt x="87" y="0"/>
                  </a:cubicBezTo>
                  <a:lnTo>
                    <a:pt x="87" y="10"/>
                  </a:lnTo>
                  <a:close/>
                  <a:moveTo>
                    <a:pt x="112" y="63"/>
                  </a:moveTo>
                  <a:cubicBezTo>
                    <a:pt x="112" y="64"/>
                    <a:pt x="112" y="66"/>
                    <a:pt x="112" y="69"/>
                  </a:cubicBezTo>
                  <a:cubicBezTo>
                    <a:pt x="118" y="71"/>
                    <a:pt x="121" y="78"/>
                    <a:pt x="120" y="84"/>
                  </a:cubicBezTo>
                  <a:cubicBezTo>
                    <a:pt x="120" y="88"/>
                    <a:pt x="117" y="91"/>
                    <a:pt x="114" y="93"/>
                  </a:cubicBezTo>
                  <a:cubicBezTo>
                    <a:pt x="112" y="95"/>
                    <a:pt x="110" y="95"/>
                    <a:pt x="108" y="96"/>
                  </a:cubicBezTo>
                  <a:cubicBezTo>
                    <a:pt x="107" y="98"/>
                    <a:pt x="106" y="99"/>
                    <a:pt x="105" y="101"/>
                  </a:cubicBezTo>
                  <a:cubicBezTo>
                    <a:pt x="106" y="101"/>
                    <a:pt x="106" y="101"/>
                    <a:pt x="106" y="101"/>
                  </a:cubicBezTo>
                  <a:cubicBezTo>
                    <a:pt x="110" y="101"/>
                    <a:pt x="114" y="100"/>
                    <a:pt x="117" y="98"/>
                  </a:cubicBezTo>
                  <a:cubicBezTo>
                    <a:pt x="122" y="95"/>
                    <a:pt x="125" y="90"/>
                    <a:pt x="126" y="85"/>
                  </a:cubicBezTo>
                  <a:cubicBezTo>
                    <a:pt x="128" y="75"/>
                    <a:pt x="121" y="65"/>
                    <a:pt x="112" y="63"/>
                  </a:cubicBezTo>
                  <a:close/>
                  <a:moveTo>
                    <a:pt x="91" y="47"/>
                  </a:moveTo>
                  <a:cubicBezTo>
                    <a:pt x="91" y="46"/>
                    <a:pt x="92" y="44"/>
                    <a:pt x="94" y="42"/>
                  </a:cubicBezTo>
                  <a:cubicBezTo>
                    <a:pt x="97" y="39"/>
                    <a:pt x="97" y="37"/>
                    <a:pt x="97" y="34"/>
                  </a:cubicBezTo>
                  <a:cubicBezTo>
                    <a:pt x="96" y="29"/>
                    <a:pt x="90" y="26"/>
                    <a:pt x="90" y="26"/>
                  </a:cubicBezTo>
                  <a:cubicBezTo>
                    <a:pt x="89" y="26"/>
                    <a:pt x="88" y="26"/>
                    <a:pt x="88" y="27"/>
                  </a:cubicBezTo>
                  <a:cubicBezTo>
                    <a:pt x="87" y="28"/>
                    <a:pt x="87" y="28"/>
                    <a:pt x="88" y="29"/>
                  </a:cubicBezTo>
                  <a:cubicBezTo>
                    <a:pt x="88" y="29"/>
                    <a:pt x="90" y="31"/>
                    <a:pt x="91" y="33"/>
                  </a:cubicBezTo>
                  <a:cubicBezTo>
                    <a:pt x="91" y="35"/>
                    <a:pt x="90" y="37"/>
                    <a:pt x="88" y="39"/>
                  </a:cubicBezTo>
                  <a:cubicBezTo>
                    <a:pt x="85" y="42"/>
                    <a:pt x="84" y="44"/>
                    <a:pt x="85" y="47"/>
                  </a:cubicBezTo>
                  <a:cubicBezTo>
                    <a:pt x="86" y="52"/>
                    <a:pt x="92" y="55"/>
                    <a:pt x="92" y="55"/>
                  </a:cubicBezTo>
                  <a:cubicBezTo>
                    <a:pt x="92" y="55"/>
                    <a:pt x="93" y="55"/>
                    <a:pt x="93" y="55"/>
                  </a:cubicBezTo>
                  <a:cubicBezTo>
                    <a:pt x="94" y="55"/>
                    <a:pt x="94" y="55"/>
                    <a:pt x="94" y="54"/>
                  </a:cubicBezTo>
                  <a:cubicBezTo>
                    <a:pt x="95" y="53"/>
                    <a:pt x="95" y="52"/>
                    <a:pt x="94" y="52"/>
                  </a:cubicBezTo>
                  <a:cubicBezTo>
                    <a:pt x="94" y="52"/>
                    <a:pt x="92" y="50"/>
                    <a:pt x="91" y="47"/>
                  </a:cubicBezTo>
                  <a:close/>
                  <a:moveTo>
                    <a:pt x="83" y="42"/>
                  </a:moveTo>
                  <a:cubicBezTo>
                    <a:pt x="82" y="39"/>
                    <a:pt x="79" y="37"/>
                    <a:pt x="78" y="37"/>
                  </a:cubicBezTo>
                  <a:cubicBezTo>
                    <a:pt x="77" y="37"/>
                    <a:pt x="77" y="37"/>
                    <a:pt x="76" y="38"/>
                  </a:cubicBezTo>
                  <a:cubicBezTo>
                    <a:pt x="76" y="39"/>
                    <a:pt x="76" y="39"/>
                    <a:pt x="77" y="40"/>
                  </a:cubicBezTo>
                  <a:cubicBezTo>
                    <a:pt x="77" y="40"/>
                    <a:pt x="78" y="41"/>
                    <a:pt x="78" y="42"/>
                  </a:cubicBezTo>
                  <a:cubicBezTo>
                    <a:pt x="78" y="43"/>
                    <a:pt x="77" y="44"/>
                    <a:pt x="76" y="45"/>
                  </a:cubicBezTo>
                  <a:cubicBezTo>
                    <a:pt x="74" y="47"/>
                    <a:pt x="74" y="48"/>
                    <a:pt x="74" y="50"/>
                  </a:cubicBezTo>
                  <a:cubicBezTo>
                    <a:pt x="75" y="53"/>
                    <a:pt x="79" y="54"/>
                    <a:pt x="79" y="55"/>
                  </a:cubicBezTo>
                  <a:cubicBezTo>
                    <a:pt x="79" y="55"/>
                    <a:pt x="80" y="55"/>
                    <a:pt x="80" y="55"/>
                  </a:cubicBezTo>
                  <a:cubicBezTo>
                    <a:pt x="80" y="55"/>
                    <a:pt x="81" y="55"/>
                    <a:pt x="81" y="54"/>
                  </a:cubicBezTo>
                  <a:cubicBezTo>
                    <a:pt x="82" y="53"/>
                    <a:pt x="82" y="52"/>
                    <a:pt x="81" y="52"/>
                  </a:cubicBezTo>
                  <a:cubicBezTo>
                    <a:pt x="81" y="52"/>
                    <a:pt x="80" y="51"/>
                    <a:pt x="80" y="50"/>
                  </a:cubicBezTo>
                  <a:cubicBezTo>
                    <a:pt x="80" y="49"/>
                    <a:pt x="80" y="48"/>
                    <a:pt x="81" y="47"/>
                  </a:cubicBezTo>
                  <a:cubicBezTo>
                    <a:pt x="83" y="45"/>
                    <a:pt x="83" y="43"/>
                    <a:pt x="83"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a:gradFill>
                  <a:gsLst>
                    <a:gs pos="0">
                      <a:schemeClr val="bg1"/>
                    </a:gs>
                    <a:gs pos="100000">
                      <a:schemeClr val="bg1"/>
                    </a:gs>
                  </a:gsLst>
                  <a:lin ang="5400000" scaled="1"/>
                </a:gradFill>
              </a:endParaRPr>
            </a:p>
          </p:txBody>
        </p:sp>
      </p:grpSp>
      <p:grpSp>
        <p:nvGrpSpPr>
          <p:cNvPr id="32" name="Group 31"/>
          <p:cNvGrpSpPr>
            <a:grpSpLocks noChangeAspect="1"/>
          </p:cNvGrpSpPr>
          <p:nvPr/>
        </p:nvGrpSpPr>
        <p:grpSpPr bwMode="auto">
          <a:xfrm>
            <a:off x="385318" y="0"/>
            <a:ext cx="5753100" cy="7450138"/>
            <a:chOff x="4210" y="-272"/>
            <a:chExt cx="3624" cy="4693"/>
          </a:xfrm>
        </p:grpSpPr>
        <p:sp>
          <p:nvSpPr>
            <p:cNvPr id="33" name="AutoShape 3"/>
            <p:cNvSpPr>
              <a:spLocks noChangeAspect="1" noChangeArrowheads="1" noTextEdit="1"/>
            </p:cNvSpPr>
            <p:nvPr/>
          </p:nvSpPr>
          <p:spPr bwMode="auto">
            <a:xfrm>
              <a:off x="4210" y="-272"/>
              <a:ext cx="3624" cy="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6"/>
            <p:cNvSpPr>
              <a:spLocks noChangeArrowheads="1"/>
            </p:cNvSpPr>
            <p:nvPr/>
          </p:nvSpPr>
          <p:spPr bwMode="auto">
            <a:xfrm>
              <a:off x="4210" y="-272"/>
              <a:ext cx="3624" cy="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p:cNvSpPr>
            <p:nvPr/>
          </p:nvSpPr>
          <p:spPr bwMode="auto">
            <a:xfrm>
              <a:off x="4671" y="3555"/>
              <a:ext cx="2822" cy="122"/>
            </a:xfrm>
            <a:custGeom>
              <a:avLst/>
              <a:gdLst>
                <a:gd name="T0" fmla="*/ 1872 w 1907"/>
                <a:gd name="T1" fmla="*/ 0 h 82"/>
                <a:gd name="T2" fmla="*/ 1868 w 1907"/>
                <a:gd name="T3" fmla="*/ 0 h 82"/>
                <a:gd name="T4" fmla="*/ 1868 w 1907"/>
                <a:gd name="T5" fmla="*/ 0 h 82"/>
                <a:gd name="T6" fmla="*/ 1773 w 1907"/>
                <a:gd name="T7" fmla="*/ 0 h 82"/>
                <a:gd name="T8" fmla="*/ 1776 w 1907"/>
                <a:gd name="T9" fmla="*/ 13 h 82"/>
                <a:gd name="T10" fmla="*/ 1750 w 1907"/>
                <a:gd name="T11" fmla="*/ 39 h 82"/>
                <a:gd name="T12" fmla="*/ 1747 w 1907"/>
                <a:gd name="T13" fmla="*/ 39 h 82"/>
                <a:gd name="T14" fmla="*/ 1720 w 1907"/>
                <a:gd name="T15" fmla="*/ 13 h 82"/>
                <a:gd name="T16" fmla="*/ 1723 w 1907"/>
                <a:gd name="T17" fmla="*/ 0 h 82"/>
                <a:gd name="T18" fmla="*/ 1657 w 1907"/>
                <a:gd name="T19" fmla="*/ 0 h 82"/>
                <a:gd name="T20" fmla="*/ 1657 w 1907"/>
                <a:gd name="T21" fmla="*/ 50 h 82"/>
                <a:gd name="T22" fmla="*/ 1602 w 1907"/>
                <a:gd name="T23" fmla="*/ 50 h 82"/>
                <a:gd name="T24" fmla="*/ 1602 w 1907"/>
                <a:gd name="T25" fmla="*/ 0 h 82"/>
                <a:gd name="T26" fmla="*/ 1482 w 1907"/>
                <a:gd name="T27" fmla="*/ 0 h 82"/>
                <a:gd name="T28" fmla="*/ 1485 w 1907"/>
                <a:gd name="T29" fmla="*/ 13 h 82"/>
                <a:gd name="T30" fmla="*/ 1459 w 1907"/>
                <a:gd name="T31" fmla="*/ 39 h 82"/>
                <a:gd name="T32" fmla="*/ 1458 w 1907"/>
                <a:gd name="T33" fmla="*/ 39 h 82"/>
                <a:gd name="T34" fmla="*/ 1456 w 1907"/>
                <a:gd name="T35" fmla="*/ 39 h 82"/>
                <a:gd name="T36" fmla="*/ 1456 w 1907"/>
                <a:gd name="T37" fmla="*/ 39 h 82"/>
                <a:gd name="T38" fmla="*/ 1383 w 1907"/>
                <a:gd name="T39" fmla="*/ 39 h 82"/>
                <a:gd name="T40" fmla="*/ 1383 w 1907"/>
                <a:gd name="T41" fmla="*/ 50 h 82"/>
                <a:gd name="T42" fmla="*/ 1328 w 1907"/>
                <a:gd name="T43" fmla="*/ 50 h 82"/>
                <a:gd name="T44" fmla="*/ 1328 w 1907"/>
                <a:gd name="T45" fmla="*/ 39 h 82"/>
                <a:gd name="T46" fmla="*/ 1319 w 1907"/>
                <a:gd name="T47" fmla="*/ 39 h 82"/>
                <a:gd name="T48" fmla="*/ 1319 w 1907"/>
                <a:gd name="T49" fmla="*/ 21 h 82"/>
                <a:gd name="T50" fmla="*/ 1328 w 1907"/>
                <a:gd name="T51" fmla="*/ 13 h 82"/>
                <a:gd name="T52" fmla="*/ 1328 w 1907"/>
                <a:gd name="T53" fmla="*/ 0 h 82"/>
                <a:gd name="T54" fmla="*/ 811 w 1907"/>
                <a:gd name="T55" fmla="*/ 0 h 82"/>
                <a:gd name="T56" fmla="*/ 812 w 1907"/>
                <a:gd name="T57" fmla="*/ 5 h 82"/>
                <a:gd name="T58" fmla="*/ 785 w 1907"/>
                <a:gd name="T59" fmla="*/ 32 h 82"/>
                <a:gd name="T60" fmla="*/ 758 w 1907"/>
                <a:gd name="T61" fmla="*/ 5 h 82"/>
                <a:gd name="T62" fmla="*/ 759 w 1907"/>
                <a:gd name="T63" fmla="*/ 0 h 82"/>
                <a:gd name="T64" fmla="*/ 700 w 1907"/>
                <a:gd name="T65" fmla="*/ 0 h 82"/>
                <a:gd name="T66" fmla="*/ 716 w 1907"/>
                <a:gd name="T67" fmla="*/ 15 h 82"/>
                <a:gd name="T68" fmla="*/ 716 w 1907"/>
                <a:gd name="T69" fmla="*/ 32 h 82"/>
                <a:gd name="T70" fmla="*/ 597 w 1907"/>
                <a:gd name="T71" fmla="*/ 32 h 82"/>
                <a:gd name="T72" fmla="*/ 597 w 1907"/>
                <a:gd name="T73" fmla="*/ 50 h 82"/>
                <a:gd name="T74" fmla="*/ 542 w 1907"/>
                <a:gd name="T75" fmla="*/ 50 h 82"/>
                <a:gd name="T76" fmla="*/ 542 w 1907"/>
                <a:gd name="T77" fmla="*/ 32 h 82"/>
                <a:gd name="T78" fmla="*/ 471 w 1907"/>
                <a:gd name="T79" fmla="*/ 32 h 82"/>
                <a:gd name="T80" fmla="*/ 471 w 1907"/>
                <a:gd name="T81" fmla="*/ 32 h 82"/>
                <a:gd name="T82" fmla="*/ 468 w 1907"/>
                <a:gd name="T83" fmla="*/ 32 h 82"/>
                <a:gd name="T84" fmla="*/ 442 w 1907"/>
                <a:gd name="T85" fmla="*/ 5 h 82"/>
                <a:gd name="T86" fmla="*/ 442 w 1907"/>
                <a:gd name="T87" fmla="*/ 0 h 82"/>
                <a:gd name="T88" fmla="*/ 322 w 1907"/>
                <a:gd name="T89" fmla="*/ 0 h 82"/>
                <a:gd name="T90" fmla="*/ 322 w 1907"/>
                <a:gd name="T91" fmla="*/ 50 h 82"/>
                <a:gd name="T92" fmla="*/ 267 w 1907"/>
                <a:gd name="T93" fmla="*/ 50 h 82"/>
                <a:gd name="T94" fmla="*/ 267 w 1907"/>
                <a:gd name="T95" fmla="*/ 0 h 82"/>
                <a:gd name="T96" fmla="*/ 31 w 1907"/>
                <a:gd name="T97" fmla="*/ 0 h 82"/>
                <a:gd name="T98" fmla="*/ 31 w 1907"/>
                <a:gd name="T99" fmla="*/ 0 h 82"/>
                <a:gd name="T100" fmla="*/ 0 w 1907"/>
                <a:gd name="T101" fmla="*/ 41 h 82"/>
                <a:gd name="T102" fmla="*/ 35 w 1907"/>
                <a:gd name="T103" fmla="*/ 82 h 82"/>
                <a:gd name="T104" fmla="*/ 42 w 1907"/>
                <a:gd name="T105" fmla="*/ 81 h 82"/>
                <a:gd name="T106" fmla="*/ 1864 w 1907"/>
                <a:gd name="T107" fmla="*/ 81 h 82"/>
                <a:gd name="T108" fmla="*/ 1872 w 1907"/>
                <a:gd name="T109" fmla="*/ 82 h 82"/>
                <a:gd name="T110" fmla="*/ 1907 w 1907"/>
                <a:gd name="T111" fmla="*/ 41 h 82"/>
                <a:gd name="T112" fmla="*/ 1872 w 1907"/>
                <a:gd name="T11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07" h="82">
                  <a:moveTo>
                    <a:pt x="1872" y="0"/>
                  </a:moveTo>
                  <a:cubicBezTo>
                    <a:pt x="1870" y="0"/>
                    <a:pt x="1869" y="0"/>
                    <a:pt x="1868" y="0"/>
                  </a:cubicBezTo>
                  <a:cubicBezTo>
                    <a:pt x="1868" y="0"/>
                    <a:pt x="1868" y="0"/>
                    <a:pt x="1868" y="0"/>
                  </a:cubicBezTo>
                  <a:cubicBezTo>
                    <a:pt x="1773" y="0"/>
                    <a:pt x="1773" y="0"/>
                    <a:pt x="1773" y="0"/>
                  </a:cubicBezTo>
                  <a:cubicBezTo>
                    <a:pt x="1775" y="3"/>
                    <a:pt x="1776" y="8"/>
                    <a:pt x="1776" y="13"/>
                  </a:cubicBezTo>
                  <a:cubicBezTo>
                    <a:pt x="1776" y="27"/>
                    <a:pt x="1764" y="39"/>
                    <a:pt x="1750" y="39"/>
                  </a:cubicBezTo>
                  <a:cubicBezTo>
                    <a:pt x="1747" y="39"/>
                    <a:pt x="1747" y="39"/>
                    <a:pt x="1747" y="39"/>
                  </a:cubicBezTo>
                  <a:cubicBezTo>
                    <a:pt x="1732" y="39"/>
                    <a:pt x="1720" y="27"/>
                    <a:pt x="1720" y="13"/>
                  </a:cubicBezTo>
                  <a:cubicBezTo>
                    <a:pt x="1720" y="8"/>
                    <a:pt x="1721" y="3"/>
                    <a:pt x="1723" y="0"/>
                  </a:cubicBezTo>
                  <a:cubicBezTo>
                    <a:pt x="1657" y="0"/>
                    <a:pt x="1657" y="0"/>
                    <a:pt x="1657" y="0"/>
                  </a:cubicBezTo>
                  <a:cubicBezTo>
                    <a:pt x="1657" y="50"/>
                    <a:pt x="1657" y="50"/>
                    <a:pt x="1657" y="50"/>
                  </a:cubicBezTo>
                  <a:cubicBezTo>
                    <a:pt x="1602" y="50"/>
                    <a:pt x="1602" y="50"/>
                    <a:pt x="1602" y="50"/>
                  </a:cubicBezTo>
                  <a:cubicBezTo>
                    <a:pt x="1602" y="0"/>
                    <a:pt x="1602" y="0"/>
                    <a:pt x="1602" y="0"/>
                  </a:cubicBezTo>
                  <a:cubicBezTo>
                    <a:pt x="1482" y="0"/>
                    <a:pt x="1482" y="0"/>
                    <a:pt x="1482" y="0"/>
                  </a:cubicBezTo>
                  <a:cubicBezTo>
                    <a:pt x="1484" y="3"/>
                    <a:pt x="1485" y="8"/>
                    <a:pt x="1485" y="13"/>
                  </a:cubicBezTo>
                  <a:cubicBezTo>
                    <a:pt x="1485" y="27"/>
                    <a:pt x="1474" y="39"/>
                    <a:pt x="1459" y="39"/>
                  </a:cubicBezTo>
                  <a:cubicBezTo>
                    <a:pt x="1458" y="39"/>
                    <a:pt x="1458" y="39"/>
                    <a:pt x="1458" y="39"/>
                  </a:cubicBezTo>
                  <a:cubicBezTo>
                    <a:pt x="1457" y="39"/>
                    <a:pt x="1457" y="39"/>
                    <a:pt x="1456" y="39"/>
                  </a:cubicBezTo>
                  <a:cubicBezTo>
                    <a:pt x="1456" y="39"/>
                    <a:pt x="1456" y="39"/>
                    <a:pt x="1456" y="39"/>
                  </a:cubicBezTo>
                  <a:cubicBezTo>
                    <a:pt x="1383" y="39"/>
                    <a:pt x="1383" y="39"/>
                    <a:pt x="1383" y="39"/>
                  </a:cubicBezTo>
                  <a:cubicBezTo>
                    <a:pt x="1383" y="50"/>
                    <a:pt x="1383" y="50"/>
                    <a:pt x="1383" y="50"/>
                  </a:cubicBezTo>
                  <a:cubicBezTo>
                    <a:pt x="1328" y="50"/>
                    <a:pt x="1328" y="50"/>
                    <a:pt x="1328" y="50"/>
                  </a:cubicBezTo>
                  <a:cubicBezTo>
                    <a:pt x="1328" y="39"/>
                    <a:pt x="1328" y="39"/>
                    <a:pt x="1328" y="39"/>
                  </a:cubicBezTo>
                  <a:cubicBezTo>
                    <a:pt x="1319" y="39"/>
                    <a:pt x="1319" y="39"/>
                    <a:pt x="1319" y="39"/>
                  </a:cubicBezTo>
                  <a:cubicBezTo>
                    <a:pt x="1319" y="21"/>
                    <a:pt x="1319" y="21"/>
                    <a:pt x="1319" y="21"/>
                  </a:cubicBezTo>
                  <a:cubicBezTo>
                    <a:pt x="1328" y="13"/>
                    <a:pt x="1328" y="13"/>
                    <a:pt x="1328" y="13"/>
                  </a:cubicBezTo>
                  <a:cubicBezTo>
                    <a:pt x="1328" y="0"/>
                    <a:pt x="1328" y="0"/>
                    <a:pt x="1328" y="0"/>
                  </a:cubicBezTo>
                  <a:cubicBezTo>
                    <a:pt x="811" y="0"/>
                    <a:pt x="811" y="0"/>
                    <a:pt x="811" y="0"/>
                  </a:cubicBezTo>
                  <a:cubicBezTo>
                    <a:pt x="811" y="1"/>
                    <a:pt x="812" y="3"/>
                    <a:pt x="812" y="5"/>
                  </a:cubicBezTo>
                  <a:cubicBezTo>
                    <a:pt x="812" y="20"/>
                    <a:pt x="800" y="32"/>
                    <a:pt x="785" y="32"/>
                  </a:cubicBezTo>
                  <a:cubicBezTo>
                    <a:pt x="770" y="32"/>
                    <a:pt x="758" y="20"/>
                    <a:pt x="758" y="5"/>
                  </a:cubicBezTo>
                  <a:cubicBezTo>
                    <a:pt x="758" y="3"/>
                    <a:pt x="759" y="1"/>
                    <a:pt x="759" y="0"/>
                  </a:cubicBezTo>
                  <a:cubicBezTo>
                    <a:pt x="700" y="0"/>
                    <a:pt x="700" y="0"/>
                    <a:pt x="700" y="0"/>
                  </a:cubicBezTo>
                  <a:cubicBezTo>
                    <a:pt x="716" y="15"/>
                    <a:pt x="716" y="15"/>
                    <a:pt x="716" y="15"/>
                  </a:cubicBezTo>
                  <a:cubicBezTo>
                    <a:pt x="716" y="32"/>
                    <a:pt x="716" y="32"/>
                    <a:pt x="716" y="32"/>
                  </a:cubicBezTo>
                  <a:cubicBezTo>
                    <a:pt x="597" y="32"/>
                    <a:pt x="597" y="32"/>
                    <a:pt x="597" y="32"/>
                  </a:cubicBezTo>
                  <a:cubicBezTo>
                    <a:pt x="597" y="50"/>
                    <a:pt x="597" y="50"/>
                    <a:pt x="597" y="50"/>
                  </a:cubicBezTo>
                  <a:cubicBezTo>
                    <a:pt x="542" y="50"/>
                    <a:pt x="542" y="50"/>
                    <a:pt x="542" y="50"/>
                  </a:cubicBezTo>
                  <a:cubicBezTo>
                    <a:pt x="542" y="32"/>
                    <a:pt x="542" y="32"/>
                    <a:pt x="542" y="32"/>
                  </a:cubicBezTo>
                  <a:cubicBezTo>
                    <a:pt x="471" y="32"/>
                    <a:pt x="471" y="32"/>
                    <a:pt x="471" y="32"/>
                  </a:cubicBezTo>
                  <a:cubicBezTo>
                    <a:pt x="471" y="32"/>
                    <a:pt x="471" y="32"/>
                    <a:pt x="471" y="32"/>
                  </a:cubicBezTo>
                  <a:cubicBezTo>
                    <a:pt x="470" y="32"/>
                    <a:pt x="469" y="32"/>
                    <a:pt x="468" y="32"/>
                  </a:cubicBezTo>
                  <a:cubicBezTo>
                    <a:pt x="453" y="32"/>
                    <a:pt x="442" y="20"/>
                    <a:pt x="442" y="5"/>
                  </a:cubicBezTo>
                  <a:cubicBezTo>
                    <a:pt x="442" y="3"/>
                    <a:pt x="442" y="1"/>
                    <a:pt x="442" y="0"/>
                  </a:cubicBezTo>
                  <a:cubicBezTo>
                    <a:pt x="322" y="0"/>
                    <a:pt x="322" y="0"/>
                    <a:pt x="322" y="0"/>
                  </a:cubicBezTo>
                  <a:cubicBezTo>
                    <a:pt x="322" y="50"/>
                    <a:pt x="322" y="50"/>
                    <a:pt x="322" y="50"/>
                  </a:cubicBezTo>
                  <a:cubicBezTo>
                    <a:pt x="267" y="50"/>
                    <a:pt x="267" y="50"/>
                    <a:pt x="267" y="50"/>
                  </a:cubicBezTo>
                  <a:cubicBezTo>
                    <a:pt x="267" y="0"/>
                    <a:pt x="267" y="0"/>
                    <a:pt x="267" y="0"/>
                  </a:cubicBezTo>
                  <a:cubicBezTo>
                    <a:pt x="31" y="0"/>
                    <a:pt x="31" y="0"/>
                    <a:pt x="31" y="0"/>
                  </a:cubicBezTo>
                  <a:cubicBezTo>
                    <a:pt x="31" y="0"/>
                    <a:pt x="31" y="0"/>
                    <a:pt x="31" y="0"/>
                  </a:cubicBezTo>
                  <a:cubicBezTo>
                    <a:pt x="13" y="3"/>
                    <a:pt x="0" y="20"/>
                    <a:pt x="0" y="41"/>
                  </a:cubicBezTo>
                  <a:cubicBezTo>
                    <a:pt x="0" y="63"/>
                    <a:pt x="16" y="82"/>
                    <a:pt x="35" y="82"/>
                  </a:cubicBezTo>
                  <a:cubicBezTo>
                    <a:pt x="37" y="82"/>
                    <a:pt x="40" y="81"/>
                    <a:pt x="42" y="81"/>
                  </a:cubicBezTo>
                  <a:cubicBezTo>
                    <a:pt x="1864" y="81"/>
                    <a:pt x="1864" y="81"/>
                    <a:pt x="1864" y="81"/>
                  </a:cubicBezTo>
                  <a:cubicBezTo>
                    <a:pt x="1867" y="81"/>
                    <a:pt x="1869" y="82"/>
                    <a:pt x="1872" y="82"/>
                  </a:cubicBezTo>
                  <a:cubicBezTo>
                    <a:pt x="1891" y="82"/>
                    <a:pt x="1907" y="63"/>
                    <a:pt x="1907" y="41"/>
                  </a:cubicBezTo>
                  <a:cubicBezTo>
                    <a:pt x="1907" y="18"/>
                    <a:pt x="1891" y="0"/>
                    <a:pt x="1872" y="0"/>
                  </a:cubicBezTo>
                </a:path>
              </a:pathLst>
            </a:custGeom>
            <a:solidFill>
              <a:srgbClr val="00A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EditPoints="1"/>
            </p:cNvSpPr>
            <p:nvPr/>
          </p:nvSpPr>
          <p:spPr bwMode="auto">
            <a:xfrm>
              <a:off x="4882" y="2547"/>
              <a:ext cx="555" cy="1056"/>
            </a:xfrm>
            <a:custGeom>
              <a:avLst/>
              <a:gdLst>
                <a:gd name="T0" fmla="*/ 168 w 375"/>
                <a:gd name="T1" fmla="*/ 660 h 713"/>
                <a:gd name="T2" fmla="*/ 323 w 375"/>
                <a:gd name="T3" fmla="*/ 660 h 713"/>
                <a:gd name="T4" fmla="*/ 299 w 375"/>
                <a:gd name="T5" fmla="*/ 686 h 713"/>
                <a:gd name="T6" fmla="*/ 325 w 375"/>
                <a:gd name="T7" fmla="*/ 713 h 713"/>
                <a:gd name="T8" fmla="*/ 352 w 375"/>
                <a:gd name="T9" fmla="*/ 686 h 713"/>
                <a:gd name="T10" fmla="*/ 328 w 375"/>
                <a:gd name="T11" fmla="*/ 660 h 713"/>
                <a:gd name="T12" fmla="*/ 334 w 375"/>
                <a:gd name="T13" fmla="*/ 660 h 713"/>
                <a:gd name="T14" fmla="*/ 334 w 375"/>
                <a:gd name="T15" fmla="*/ 660 h 713"/>
                <a:gd name="T16" fmla="*/ 359 w 375"/>
                <a:gd name="T17" fmla="*/ 660 h 713"/>
                <a:gd name="T18" fmla="*/ 375 w 375"/>
                <a:gd name="T19" fmla="*/ 644 h 713"/>
                <a:gd name="T20" fmla="*/ 375 w 375"/>
                <a:gd name="T21" fmla="*/ 630 h 713"/>
                <a:gd name="T22" fmla="*/ 359 w 375"/>
                <a:gd name="T23" fmla="*/ 614 h 713"/>
                <a:gd name="T24" fmla="*/ 210 w 375"/>
                <a:gd name="T25" fmla="*/ 614 h 713"/>
                <a:gd name="T26" fmla="*/ 210 w 375"/>
                <a:gd name="T27" fmla="*/ 465 h 713"/>
                <a:gd name="T28" fmla="*/ 359 w 375"/>
                <a:gd name="T29" fmla="*/ 465 h 713"/>
                <a:gd name="T30" fmla="*/ 375 w 375"/>
                <a:gd name="T31" fmla="*/ 450 h 713"/>
                <a:gd name="T32" fmla="*/ 375 w 375"/>
                <a:gd name="T33" fmla="*/ 392 h 713"/>
                <a:gd name="T34" fmla="*/ 359 w 375"/>
                <a:gd name="T35" fmla="*/ 376 h 713"/>
                <a:gd name="T36" fmla="*/ 182 w 375"/>
                <a:gd name="T37" fmla="*/ 376 h 713"/>
                <a:gd name="T38" fmla="*/ 182 w 375"/>
                <a:gd name="T39" fmla="*/ 253 h 713"/>
                <a:gd name="T40" fmla="*/ 301 w 375"/>
                <a:gd name="T41" fmla="*/ 253 h 713"/>
                <a:gd name="T42" fmla="*/ 317 w 375"/>
                <a:gd name="T43" fmla="*/ 238 h 713"/>
                <a:gd name="T44" fmla="*/ 317 w 375"/>
                <a:gd name="T45" fmla="*/ 15 h 713"/>
                <a:gd name="T46" fmla="*/ 301 w 375"/>
                <a:gd name="T47" fmla="*/ 0 h 713"/>
                <a:gd name="T48" fmla="*/ 53 w 375"/>
                <a:gd name="T49" fmla="*/ 0 h 713"/>
                <a:gd name="T50" fmla="*/ 16 w 375"/>
                <a:gd name="T51" fmla="*/ 0 h 713"/>
                <a:gd name="T52" fmla="*/ 0 w 375"/>
                <a:gd name="T53" fmla="*/ 15 h 713"/>
                <a:gd name="T54" fmla="*/ 0 w 375"/>
                <a:gd name="T55" fmla="*/ 238 h 713"/>
                <a:gd name="T56" fmla="*/ 16 w 375"/>
                <a:gd name="T57" fmla="*/ 253 h 713"/>
                <a:gd name="T58" fmla="*/ 53 w 375"/>
                <a:gd name="T59" fmla="*/ 253 h 713"/>
                <a:gd name="T60" fmla="*/ 91 w 375"/>
                <a:gd name="T61" fmla="*/ 253 h 713"/>
                <a:gd name="T62" fmla="*/ 91 w 375"/>
                <a:gd name="T63" fmla="*/ 376 h 713"/>
                <a:gd name="T64" fmla="*/ 16 w 375"/>
                <a:gd name="T65" fmla="*/ 376 h 713"/>
                <a:gd name="T66" fmla="*/ 0 w 375"/>
                <a:gd name="T67" fmla="*/ 392 h 713"/>
                <a:gd name="T68" fmla="*/ 0 w 375"/>
                <a:gd name="T69" fmla="*/ 450 h 713"/>
                <a:gd name="T70" fmla="*/ 16 w 375"/>
                <a:gd name="T71" fmla="*/ 465 h 713"/>
                <a:gd name="T72" fmla="*/ 103 w 375"/>
                <a:gd name="T73" fmla="*/ 465 h 713"/>
                <a:gd name="T74" fmla="*/ 174 w 375"/>
                <a:gd name="T75" fmla="*/ 465 h 713"/>
                <a:gd name="T76" fmla="*/ 174 w 375"/>
                <a:gd name="T77" fmla="*/ 563 h 713"/>
                <a:gd name="T78" fmla="*/ 158 w 375"/>
                <a:gd name="T79" fmla="*/ 563 h 713"/>
                <a:gd name="T80" fmla="*/ 158 w 375"/>
                <a:gd name="T81" fmla="*/ 614 h 713"/>
                <a:gd name="T82" fmla="*/ 16 w 375"/>
                <a:gd name="T83" fmla="*/ 614 h 713"/>
                <a:gd name="T84" fmla="*/ 0 w 375"/>
                <a:gd name="T85" fmla="*/ 630 h 713"/>
                <a:gd name="T86" fmla="*/ 0 w 375"/>
                <a:gd name="T87" fmla="*/ 644 h 713"/>
                <a:gd name="T88" fmla="*/ 16 w 375"/>
                <a:gd name="T89" fmla="*/ 660 h 713"/>
                <a:gd name="T90" fmla="*/ 36 w 375"/>
                <a:gd name="T91" fmla="*/ 660 h 713"/>
                <a:gd name="T92" fmla="*/ 51 w 375"/>
                <a:gd name="T93" fmla="*/ 660 h 713"/>
                <a:gd name="T94" fmla="*/ 51 w 375"/>
                <a:gd name="T95" fmla="*/ 660 h 713"/>
                <a:gd name="T96" fmla="*/ 149 w 375"/>
                <a:gd name="T97" fmla="*/ 660 h 713"/>
                <a:gd name="T98" fmla="*/ 168 w 375"/>
                <a:gd name="T99" fmla="*/ 660 h 713"/>
                <a:gd name="T100" fmla="*/ 158 w 375"/>
                <a:gd name="T101" fmla="*/ 660 h 713"/>
                <a:gd name="T102" fmla="*/ 154 w 375"/>
                <a:gd name="T103" fmla="*/ 660 h 713"/>
                <a:gd name="T104" fmla="*/ 163 w 375"/>
                <a:gd name="T105" fmla="*/ 660 h 713"/>
                <a:gd name="T106" fmla="*/ 158 w 375"/>
                <a:gd name="T107" fmla="*/ 66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5" h="713">
                  <a:moveTo>
                    <a:pt x="168" y="660"/>
                  </a:moveTo>
                  <a:cubicBezTo>
                    <a:pt x="323" y="660"/>
                    <a:pt x="323" y="660"/>
                    <a:pt x="323" y="660"/>
                  </a:cubicBezTo>
                  <a:cubicBezTo>
                    <a:pt x="309" y="661"/>
                    <a:pt x="299" y="672"/>
                    <a:pt x="299" y="686"/>
                  </a:cubicBezTo>
                  <a:cubicBezTo>
                    <a:pt x="299" y="701"/>
                    <a:pt x="310" y="713"/>
                    <a:pt x="325" y="713"/>
                  </a:cubicBezTo>
                  <a:cubicBezTo>
                    <a:pt x="340" y="713"/>
                    <a:pt x="352" y="701"/>
                    <a:pt x="352" y="686"/>
                  </a:cubicBezTo>
                  <a:cubicBezTo>
                    <a:pt x="352" y="672"/>
                    <a:pt x="341" y="661"/>
                    <a:pt x="328" y="660"/>
                  </a:cubicBezTo>
                  <a:cubicBezTo>
                    <a:pt x="334" y="660"/>
                    <a:pt x="334" y="660"/>
                    <a:pt x="334" y="660"/>
                  </a:cubicBezTo>
                  <a:cubicBezTo>
                    <a:pt x="334" y="660"/>
                    <a:pt x="334" y="660"/>
                    <a:pt x="334" y="660"/>
                  </a:cubicBezTo>
                  <a:cubicBezTo>
                    <a:pt x="359" y="660"/>
                    <a:pt x="359" y="660"/>
                    <a:pt x="359" y="660"/>
                  </a:cubicBezTo>
                  <a:cubicBezTo>
                    <a:pt x="359" y="660"/>
                    <a:pt x="375" y="660"/>
                    <a:pt x="375" y="644"/>
                  </a:cubicBezTo>
                  <a:cubicBezTo>
                    <a:pt x="375" y="630"/>
                    <a:pt x="375" y="630"/>
                    <a:pt x="375" y="630"/>
                  </a:cubicBezTo>
                  <a:cubicBezTo>
                    <a:pt x="375" y="630"/>
                    <a:pt x="375" y="614"/>
                    <a:pt x="359" y="614"/>
                  </a:cubicBezTo>
                  <a:cubicBezTo>
                    <a:pt x="210" y="614"/>
                    <a:pt x="210" y="614"/>
                    <a:pt x="210" y="614"/>
                  </a:cubicBezTo>
                  <a:cubicBezTo>
                    <a:pt x="210" y="465"/>
                    <a:pt x="210" y="465"/>
                    <a:pt x="210" y="465"/>
                  </a:cubicBezTo>
                  <a:cubicBezTo>
                    <a:pt x="359" y="465"/>
                    <a:pt x="359" y="465"/>
                    <a:pt x="359" y="465"/>
                  </a:cubicBezTo>
                  <a:cubicBezTo>
                    <a:pt x="375" y="465"/>
                    <a:pt x="375" y="450"/>
                    <a:pt x="375" y="450"/>
                  </a:cubicBezTo>
                  <a:cubicBezTo>
                    <a:pt x="375" y="392"/>
                    <a:pt x="375" y="392"/>
                    <a:pt x="375" y="392"/>
                  </a:cubicBezTo>
                  <a:cubicBezTo>
                    <a:pt x="375" y="376"/>
                    <a:pt x="359" y="376"/>
                    <a:pt x="359" y="376"/>
                  </a:cubicBezTo>
                  <a:cubicBezTo>
                    <a:pt x="182" y="376"/>
                    <a:pt x="182" y="376"/>
                    <a:pt x="182" y="376"/>
                  </a:cubicBezTo>
                  <a:cubicBezTo>
                    <a:pt x="182" y="253"/>
                    <a:pt x="182" y="253"/>
                    <a:pt x="182" y="253"/>
                  </a:cubicBezTo>
                  <a:cubicBezTo>
                    <a:pt x="301" y="253"/>
                    <a:pt x="301" y="253"/>
                    <a:pt x="301" y="253"/>
                  </a:cubicBezTo>
                  <a:cubicBezTo>
                    <a:pt x="317" y="253"/>
                    <a:pt x="317" y="238"/>
                    <a:pt x="317" y="238"/>
                  </a:cubicBezTo>
                  <a:cubicBezTo>
                    <a:pt x="317" y="15"/>
                    <a:pt x="317" y="15"/>
                    <a:pt x="317" y="15"/>
                  </a:cubicBezTo>
                  <a:cubicBezTo>
                    <a:pt x="317" y="0"/>
                    <a:pt x="301" y="0"/>
                    <a:pt x="301" y="0"/>
                  </a:cubicBezTo>
                  <a:cubicBezTo>
                    <a:pt x="53" y="0"/>
                    <a:pt x="53" y="0"/>
                    <a:pt x="53" y="0"/>
                  </a:cubicBezTo>
                  <a:cubicBezTo>
                    <a:pt x="16" y="0"/>
                    <a:pt x="16" y="0"/>
                    <a:pt x="16" y="0"/>
                  </a:cubicBezTo>
                  <a:cubicBezTo>
                    <a:pt x="0" y="0"/>
                    <a:pt x="0" y="15"/>
                    <a:pt x="0" y="15"/>
                  </a:cubicBezTo>
                  <a:cubicBezTo>
                    <a:pt x="0" y="238"/>
                    <a:pt x="0" y="238"/>
                    <a:pt x="0" y="238"/>
                  </a:cubicBezTo>
                  <a:cubicBezTo>
                    <a:pt x="0" y="253"/>
                    <a:pt x="16" y="253"/>
                    <a:pt x="16" y="253"/>
                  </a:cubicBezTo>
                  <a:cubicBezTo>
                    <a:pt x="53" y="253"/>
                    <a:pt x="53" y="253"/>
                    <a:pt x="53" y="253"/>
                  </a:cubicBezTo>
                  <a:cubicBezTo>
                    <a:pt x="91" y="253"/>
                    <a:pt x="91" y="253"/>
                    <a:pt x="91" y="253"/>
                  </a:cubicBezTo>
                  <a:cubicBezTo>
                    <a:pt x="91" y="376"/>
                    <a:pt x="91" y="376"/>
                    <a:pt x="91" y="376"/>
                  </a:cubicBezTo>
                  <a:cubicBezTo>
                    <a:pt x="16" y="376"/>
                    <a:pt x="16" y="376"/>
                    <a:pt x="16" y="376"/>
                  </a:cubicBezTo>
                  <a:cubicBezTo>
                    <a:pt x="0" y="376"/>
                    <a:pt x="0" y="392"/>
                    <a:pt x="0" y="392"/>
                  </a:cubicBezTo>
                  <a:cubicBezTo>
                    <a:pt x="0" y="450"/>
                    <a:pt x="0" y="450"/>
                    <a:pt x="0" y="450"/>
                  </a:cubicBezTo>
                  <a:cubicBezTo>
                    <a:pt x="0" y="465"/>
                    <a:pt x="16" y="465"/>
                    <a:pt x="16" y="465"/>
                  </a:cubicBezTo>
                  <a:cubicBezTo>
                    <a:pt x="103" y="465"/>
                    <a:pt x="103" y="465"/>
                    <a:pt x="103" y="465"/>
                  </a:cubicBezTo>
                  <a:cubicBezTo>
                    <a:pt x="174" y="465"/>
                    <a:pt x="174" y="465"/>
                    <a:pt x="174" y="465"/>
                  </a:cubicBezTo>
                  <a:cubicBezTo>
                    <a:pt x="174" y="563"/>
                    <a:pt x="174" y="563"/>
                    <a:pt x="174" y="563"/>
                  </a:cubicBezTo>
                  <a:cubicBezTo>
                    <a:pt x="158" y="563"/>
                    <a:pt x="158" y="563"/>
                    <a:pt x="158" y="563"/>
                  </a:cubicBezTo>
                  <a:cubicBezTo>
                    <a:pt x="158" y="614"/>
                    <a:pt x="158" y="614"/>
                    <a:pt x="158" y="614"/>
                  </a:cubicBezTo>
                  <a:cubicBezTo>
                    <a:pt x="16" y="614"/>
                    <a:pt x="16" y="614"/>
                    <a:pt x="16" y="614"/>
                  </a:cubicBezTo>
                  <a:cubicBezTo>
                    <a:pt x="16" y="614"/>
                    <a:pt x="0" y="614"/>
                    <a:pt x="0" y="630"/>
                  </a:cubicBezTo>
                  <a:cubicBezTo>
                    <a:pt x="0" y="644"/>
                    <a:pt x="0" y="644"/>
                    <a:pt x="0" y="644"/>
                  </a:cubicBezTo>
                  <a:cubicBezTo>
                    <a:pt x="0" y="644"/>
                    <a:pt x="0" y="660"/>
                    <a:pt x="16" y="660"/>
                  </a:cubicBezTo>
                  <a:cubicBezTo>
                    <a:pt x="36" y="660"/>
                    <a:pt x="36" y="660"/>
                    <a:pt x="36" y="660"/>
                  </a:cubicBezTo>
                  <a:cubicBezTo>
                    <a:pt x="51" y="660"/>
                    <a:pt x="51" y="660"/>
                    <a:pt x="51" y="660"/>
                  </a:cubicBezTo>
                  <a:cubicBezTo>
                    <a:pt x="51" y="660"/>
                    <a:pt x="51" y="660"/>
                    <a:pt x="51" y="660"/>
                  </a:cubicBezTo>
                  <a:cubicBezTo>
                    <a:pt x="149" y="660"/>
                    <a:pt x="149" y="660"/>
                    <a:pt x="149" y="660"/>
                  </a:cubicBezTo>
                  <a:cubicBezTo>
                    <a:pt x="168" y="660"/>
                    <a:pt x="168" y="660"/>
                    <a:pt x="168" y="660"/>
                  </a:cubicBezTo>
                  <a:moveTo>
                    <a:pt x="158" y="660"/>
                  </a:moveTo>
                  <a:cubicBezTo>
                    <a:pt x="157" y="660"/>
                    <a:pt x="156" y="660"/>
                    <a:pt x="154" y="660"/>
                  </a:cubicBezTo>
                  <a:cubicBezTo>
                    <a:pt x="163" y="660"/>
                    <a:pt x="163" y="660"/>
                    <a:pt x="163" y="660"/>
                  </a:cubicBezTo>
                  <a:cubicBezTo>
                    <a:pt x="161" y="660"/>
                    <a:pt x="160" y="660"/>
                    <a:pt x="158" y="660"/>
                  </a:cubicBezTo>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Oval 9"/>
            <p:cNvSpPr>
              <a:spLocks noChangeArrowheads="1"/>
            </p:cNvSpPr>
            <p:nvPr/>
          </p:nvSpPr>
          <p:spPr bwMode="auto">
            <a:xfrm>
              <a:off x="4896" y="3524"/>
              <a:ext cx="79" cy="79"/>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p:cNvSpPr>
            <p:nvPr/>
          </p:nvSpPr>
          <p:spPr bwMode="auto">
            <a:xfrm>
              <a:off x="5608" y="2547"/>
              <a:ext cx="555" cy="1056"/>
            </a:xfrm>
            <a:custGeom>
              <a:avLst/>
              <a:gdLst>
                <a:gd name="T0" fmla="*/ 360 w 375"/>
                <a:gd name="T1" fmla="*/ 465 h 713"/>
                <a:gd name="T2" fmla="*/ 375 w 375"/>
                <a:gd name="T3" fmla="*/ 450 h 713"/>
                <a:gd name="T4" fmla="*/ 375 w 375"/>
                <a:gd name="T5" fmla="*/ 392 h 713"/>
                <a:gd name="T6" fmla="*/ 360 w 375"/>
                <a:gd name="T7" fmla="*/ 376 h 713"/>
                <a:gd name="T8" fmla="*/ 200 w 375"/>
                <a:gd name="T9" fmla="*/ 376 h 713"/>
                <a:gd name="T10" fmla="*/ 200 w 375"/>
                <a:gd name="T11" fmla="*/ 253 h 713"/>
                <a:gd name="T12" fmla="*/ 302 w 375"/>
                <a:gd name="T13" fmla="*/ 253 h 713"/>
                <a:gd name="T14" fmla="*/ 317 w 375"/>
                <a:gd name="T15" fmla="*/ 238 h 713"/>
                <a:gd name="T16" fmla="*/ 317 w 375"/>
                <a:gd name="T17" fmla="*/ 15 h 713"/>
                <a:gd name="T18" fmla="*/ 302 w 375"/>
                <a:gd name="T19" fmla="*/ 0 h 713"/>
                <a:gd name="T20" fmla="*/ 53 w 375"/>
                <a:gd name="T21" fmla="*/ 0 h 713"/>
                <a:gd name="T22" fmla="*/ 16 w 375"/>
                <a:gd name="T23" fmla="*/ 0 h 713"/>
                <a:gd name="T24" fmla="*/ 0 w 375"/>
                <a:gd name="T25" fmla="*/ 15 h 713"/>
                <a:gd name="T26" fmla="*/ 0 w 375"/>
                <a:gd name="T27" fmla="*/ 238 h 713"/>
                <a:gd name="T28" fmla="*/ 16 w 375"/>
                <a:gd name="T29" fmla="*/ 253 h 713"/>
                <a:gd name="T30" fmla="*/ 53 w 375"/>
                <a:gd name="T31" fmla="*/ 253 h 713"/>
                <a:gd name="T32" fmla="*/ 123 w 375"/>
                <a:gd name="T33" fmla="*/ 253 h 713"/>
                <a:gd name="T34" fmla="*/ 123 w 375"/>
                <a:gd name="T35" fmla="*/ 376 h 713"/>
                <a:gd name="T36" fmla="*/ 16 w 375"/>
                <a:gd name="T37" fmla="*/ 376 h 713"/>
                <a:gd name="T38" fmla="*/ 0 w 375"/>
                <a:gd name="T39" fmla="*/ 392 h 713"/>
                <a:gd name="T40" fmla="*/ 0 w 375"/>
                <a:gd name="T41" fmla="*/ 450 h 713"/>
                <a:gd name="T42" fmla="*/ 16 w 375"/>
                <a:gd name="T43" fmla="*/ 465 h 713"/>
                <a:gd name="T44" fmla="*/ 103 w 375"/>
                <a:gd name="T45" fmla="*/ 465 h 713"/>
                <a:gd name="T46" fmla="*/ 167 w 375"/>
                <a:gd name="T47" fmla="*/ 465 h 713"/>
                <a:gd name="T48" fmla="*/ 167 w 375"/>
                <a:gd name="T49" fmla="*/ 563 h 713"/>
                <a:gd name="T50" fmla="*/ 167 w 375"/>
                <a:gd name="T51" fmla="*/ 614 h 713"/>
                <a:gd name="T52" fmla="*/ 16 w 375"/>
                <a:gd name="T53" fmla="*/ 614 h 713"/>
                <a:gd name="T54" fmla="*/ 0 w 375"/>
                <a:gd name="T55" fmla="*/ 630 h 713"/>
                <a:gd name="T56" fmla="*/ 0 w 375"/>
                <a:gd name="T57" fmla="*/ 644 h 713"/>
                <a:gd name="T58" fmla="*/ 16 w 375"/>
                <a:gd name="T59" fmla="*/ 660 h 713"/>
                <a:gd name="T60" fmla="*/ 51 w 375"/>
                <a:gd name="T61" fmla="*/ 660 h 713"/>
                <a:gd name="T62" fmla="*/ 51 w 375"/>
                <a:gd name="T63" fmla="*/ 660 h 713"/>
                <a:gd name="T64" fmla="*/ 150 w 375"/>
                <a:gd name="T65" fmla="*/ 660 h 713"/>
                <a:gd name="T66" fmla="*/ 125 w 375"/>
                <a:gd name="T67" fmla="*/ 686 h 713"/>
                <a:gd name="T68" fmla="*/ 152 w 375"/>
                <a:gd name="T69" fmla="*/ 713 h 713"/>
                <a:gd name="T70" fmla="*/ 179 w 375"/>
                <a:gd name="T71" fmla="*/ 686 h 713"/>
                <a:gd name="T72" fmla="*/ 155 w 375"/>
                <a:gd name="T73" fmla="*/ 660 h 713"/>
                <a:gd name="T74" fmla="*/ 334 w 375"/>
                <a:gd name="T75" fmla="*/ 660 h 713"/>
                <a:gd name="T76" fmla="*/ 334 w 375"/>
                <a:gd name="T77" fmla="*/ 660 h 713"/>
                <a:gd name="T78" fmla="*/ 360 w 375"/>
                <a:gd name="T79" fmla="*/ 660 h 713"/>
                <a:gd name="T80" fmla="*/ 375 w 375"/>
                <a:gd name="T81" fmla="*/ 644 h 713"/>
                <a:gd name="T82" fmla="*/ 375 w 375"/>
                <a:gd name="T83" fmla="*/ 630 h 713"/>
                <a:gd name="T84" fmla="*/ 360 w 375"/>
                <a:gd name="T85" fmla="*/ 614 h 713"/>
                <a:gd name="T86" fmla="*/ 210 w 375"/>
                <a:gd name="T87" fmla="*/ 614 h 713"/>
                <a:gd name="T88" fmla="*/ 210 w 375"/>
                <a:gd name="T89" fmla="*/ 465 h 713"/>
                <a:gd name="T90" fmla="*/ 360 w 375"/>
                <a:gd name="T91" fmla="*/ 465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 h="713">
                  <a:moveTo>
                    <a:pt x="360" y="465"/>
                  </a:moveTo>
                  <a:cubicBezTo>
                    <a:pt x="375" y="465"/>
                    <a:pt x="375" y="450"/>
                    <a:pt x="375" y="450"/>
                  </a:cubicBezTo>
                  <a:cubicBezTo>
                    <a:pt x="375" y="392"/>
                    <a:pt x="375" y="392"/>
                    <a:pt x="375" y="392"/>
                  </a:cubicBezTo>
                  <a:cubicBezTo>
                    <a:pt x="375" y="376"/>
                    <a:pt x="360" y="376"/>
                    <a:pt x="360" y="376"/>
                  </a:cubicBezTo>
                  <a:cubicBezTo>
                    <a:pt x="200" y="376"/>
                    <a:pt x="200" y="376"/>
                    <a:pt x="200" y="376"/>
                  </a:cubicBezTo>
                  <a:cubicBezTo>
                    <a:pt x="200" y="253"/>
                    <a:pt x="200" y="253"/>
                    <a:pt x="200" y="253"/>
                  </a:cubicBezTo>
                  <a:cubicBezTo>
                    <a:pt x="302" y="253"/>
                    <a:pt x="302" y="253"/>
                    <a:pt x="302" y="253"/>
                  </a:cubicBezTo>
                  <a:cubicBezTo>
                    <a:pt x="317" y="253"/>
                    <a:pt x="317" y="238"/>
                    <a:pt x="317" y="238"/>
                  </a:cubicBezTo>
                  <a:cubicBezTo>
                    <a:pt x="317" y="15"/>
                    <a:pt x="317" y="15"/>
                    <a:pt x="317" y="15"/>
                  </a:cubicBezTo>
                  <a:cubicBezTo>
                    <a:pt x="317" y="0"/>
                    <a:pt x="302" y="0"/>
                    <a:pt x="302" y="0"/>
                  </a:cubicBezTo>
                  <a:cubicBezTo>
                    <a:pt x="53" y="0"/>
                    <a:pt x="53" y="0"/>
                    <a:pt x="53" y="0"/>
                  </a:cubicBezTo>
                  <a:cubicBezTo>
                    <a:pt x="16" y="0"/>
                    <a:pt x="16" y="0"/>
                    <a:pt x="16" y="0"/>
                  </a:cubicBezTo>
                  <a:cubicBezTo>
                    <a:pt x="0" y="0"/>
                    <a:pt x="0" y="15"/>
                    <a:pt x="0" y="15"/>
                  </a:cubicBezTo>
                  <a:cubicBezTo>
                    <a:pt x="0" y="238"/>
                    <a:pt x="0" y="238"/>
                    <a:pt x="0" y="238"/>
                  </a:cubicBezTo>
                  <a:cubicBezTo>
                    <a:pt x="0" y="253"/>
                    <a:pt x="16" y="253"/>
                    <a:pt x="16" y="253"/>
                  </a:cubicBezTo>
                  <a:cubicBezTo>
                    <a:pt x="53" y="253"/>
                    <a:pt x="53" y="253"/>
                    <a:pt x="53" y="253"/>
                  </a:cubicBezTo>
                  <a:cubicBezTo>
                    <a:pt x="123" y="253"/>
                    <a:pt x="123" y="253"/>
                    <a:pt x="123" y="253"/>
                  </a:cubicBezTo>
                  <a:cubicBezTo>
                    <a:pt x="123" y="376"/>
                    <a:pt x="123" y="376"/>
                    <a:pt x="123" y="376"/>
                  </a:cubicBezTo>
                  <a:cubicBezTo>
                    <a:pt x="16" y="376"/>
                    <a:pt x="16" y="376"/>
                    <a:pt x="16" y="376"/>
                  </a:cubicBezTo>
                  <a:cubicBezTo>
                    <a:pt x="0" y="376"/>
                    <a:pt x="0" y="392"/>
                    <a:pt x="0" y="392"/>
                  </a:cubicBezTo>
                  <a:cubicBezTo>
                    <a:pt x="0" y="450"/>
                    <a:pt x="0" y="450"/>
                    <a:pt x="0" y="450"/>
                  </a:cubicBezTo>
                  <a:cubicBezTo>
                    <a:pt x="0" y="465"/>
                    <a:pt x="16" y="465"/>
                    <a:pt x="16" y="465"/>
                  </a:cubicBezTo>
                  <a:cubicBezTo>
                    <a:pt x="103" y="465"/>
                    <a:pt x="103" y="465"/>
                    <a:pt x="103" y="465"/>
                  </a:cubicBezTo>
                  <a:cubicBezTo>
                    <a:pt x="167" y="465"/>
                    <a:pt x="167" y="465"/>
                    <a:pt x="167" y="465"/>
                  </a:cubicBezTo>
                  <a:cubicBezTo>
                    <a:pt x="167" y="563"/>
                    <a:pt x="167" y="563"/>
                    <a:pt x="167" y="563"/>
                  </a:cubicBezTo>
                  <a:cubicBezTo>
                    <a:pt x="167" y="614"/>
                    <a:pt x="167" y="614"/>
                    <a:pt x="167" y="614"/>
                  </a:cubicBezTo>
                  <a:cubicBezTo>
                    <a:pt x="16" y="614"/>
                    <a:pt x="16" y="614"/>
                    <a:pt x="16" y="614"/>
                  </a:cubicBezTo>
                  <a:cubicBezTo>
                    <a:pt x="16" y="614"/>
                    <a:pt x="0" y="614"/>
                    <a:pt x="0" y="630"/>
                  </a:cubicBezTo>
                  <a:cubicBezTo>
                    <a:pt x="0" y="644"/>
                    <a:pt x="0" y="644"/>
                    <a:pt x="0" y="644"/>
                  </a:cubicBezTo>
                  <a:cubicBezTo>
                    <a:pt x="0" y="644"/>
                    <a:pt x="0" y="660"/>
                    <a:pt x="16" y="660"/>
                  </a:cubicBezTo>
                  <a:cubicBezTo>
                    <a:pt x="51" y="660"/>
                    <a:pt x="51" y="660"/>
                    <a:pt x="51" y="660"/>
                  </a:cubicBezTo>
                  <a:cubicBezTo>
                    <a:pt x="51" y="660"/>
                    <a:pt x="51" y="660"/>
                    <a:pt x="51" y="660"/>
                  </a:cubicBezTo>
                  <a:cubicBezTo>
                    <a:pt x="150" y="660"/>
                    <a:pt x="150" y="660"/>
                    <a:pt x="150" y="660"/>
                  </a:cubicBezTo>
                  <a:cubicBezTo>
                    <a:pt x="136" y="661"/>
                    <a:pt x="125" y="672"/>
                    <a:pt x="125" y="686"/>
                  </a:cubicBezTo>
                  <a:cubicBezTo>
                    <a:pt x="125" y="701"/>
                    <a:pt x="137" y="713"/>
                    <a:pt x="152" y="713"/>
                  </a:cubicBezTo>
                  <a:cubicBezTo>
                    <a:pt x="167" y="713"/>
                    <a:pt x="179" y="701"/>
                    <a:pt x="179" y="686"/>
                  </a:cubicBezTo>
                  <a:cubicBezTo>
                    <a:pt x="179" y="672"/>
                    <a:pt x="168" y="661"/>
                    <a:pt x="155" y="660"/>
                  </a:cubicBezTo>
                  <a:cubicBezTo>
                    <a:pt x="334" y="660"/>
                    <a:pt x="334" y="660"/>
                    <a:pt x="334" y="660"/>
                  </a:cubicBezTo>
                  <a:cubicBezTo>
                    <a:pt x="334" y="660"/>
                    <a:pt x="334" y="660"/>
                    <a:pt x="334" y="660"/>
                  </a:cubicBezTo>
                  <a:cubicBezTo>
                    <a:pt x="360" y="660"/>
                    <a:pt x="360" y="660"/>
                    <a:pt x="360" y="660"/>
                  </a:cubicBezTo>
                  <a:cubicBezTo>
                    <a:pt x="360" y="660"/>
                    <a:pt x="375" y="660"/>
                    <a:pt x="375" y="644"/>
                  </a:cubicBezTo>
                  <a:cubicBezTo>
                    <a:pt x="375" y="630"/>
                    <a:pt x="375" y="630"/>
                    <a:pt x="375" y="630"/>
                  </a:cubicBezTo>
                  <a:cubicBezTo>
                    <a:pt x="375" y="630"/>
                    <a:pt x="375" y="614"/>
                    <a:pt x="360" y="614"/>
                  </a:cubicBezTo>
                  <a:cubicBezTo>
                    <a:pt x="210" y="614"/>
                    <a:pt x="210" y="614"/>
                    <a:pt x="210" y="614"/>
                  </a:cubicBezTo>
                  <a:cubicBezTo>
                    <a:pt x="210" y="465"/>
                    <a:pt x="210" y="465"/>
                    <a:pt x="210" y="465"/>
                  </a:cubicBezTo>
                  <a:cubicBezTo>
                    <a:pt x="360" y="465"/>
                    <a:pt x="360" y="465"/>
                    <a:pt x="360" y="465"/>
                  </a:cubicBezTo>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EditPoints="1"/>
            </p:cNvSpPr>
            <p:nvPr/>
          </p:nvSpPr>
          <p:spPr bwMode="auto">
            <a:xfrm>
              <a:off x="6774" y="2558"/>
              <a:ext cx="555" cy="1055"/>
            </a:xfrm>
            <a:custGeom>
              <a:avLst/>
              <a:gdLst>
                <a:gd name="T0" fmla="*/ 226 w 375"/>
                <a:gd name="T1" fmla="*/ 660 h 713"/>
                <a:gd name="T2" fmla="*/ 323 w 375"/>
                <a:gd name="T3" fmla="*/ 660 h 713"/>
                <a:gd name="T4" fmla="*/ 299 w 375"/>
                <a:gd name="T5" fmla="*/ 687 h 713"/>
                <a:gd name="T6" fmla="*/ 326 w 375"/>
                <a:gd name="T7" fmla="*/ 713 h 713"/>
                <a:gd name="T8" fmla="*/ 329 w 375"/>
                <a:gd name="T9" fmla="*/ 713 h 713"/>
                <a:gd name="T10" fmla="*/ 355 w 375"/>
                <a:gd name="T11" fmla="*/ 687 h 713"/>
                <a:gd name="T12" fmla="*/ 329 w 375"/>
                <a:gd name="T13" fmla="*/ 660 h 713"/>
                <a:gd name="T14" fmla="*/ 360 w 375"/>
                <a:gd name="T15" fmla="*/ 660 h 713"/>
                <a:gd name="T16" fmla="*/ 375 w 375"/>
                <a:gd name="T17" fmla="*/ 644 h 713"/>
                <a:gd name="T18" fmla="*/ 375 w 375"/>
                <a:gd name="T19" fmla="*/ 630 h 713"/>
                <a:gd name="T20" fmla="*/ 360 w 375"/>
                <a:gd name="T21" fmla="*/ 614 h 713"/>
                <a:gd name="T22" fmla="*/ 231 w 375"/>
                <a:gd name="T23" fmla="*/ 614 h 713"/>
                <a:gd name="T24" fmla="*/ 231 w 375"/>
                <a:gd name="T25" fmla="*/ 466 h 713"/>
                <a:gd name="T26" fmla="*/ 272 w 375"/>
                <a:gd name="T27" fmla="*/ 466 h 713"/>
                <a:gd name="T28" fmla="*/ 360 w 375"/>
                <a:gd name="T29" fmla="*/ 466 h 713"/>
                <a:gd name="T30" fmla="*/ 375 w 375"/>
                <a:gd name="T31" fmla="*/ 450 h 713"/>
                <a:gd name="T32" fmla="*/ 375 w 375"/>
                <a:gd name="T33" fmla="*/ 393 h 713"/>
                <a:gd name="T34" fmla="*/ 360 w 375"/>
                <a:gd name="T35" fmla="*/ 377 h 713"/>
                <a:gd name="T36" fmla="*/ 284 w 375"/>
                <a:gd name="T37" fmla="*/ 377 h 713"/>
                <a:gd name="T38" fmla="*/ 284 w 375"/>
                <a:gd name="T39" fmla="*/ 254 h 713"/>
                <a:gd name="T40" fmla="*/ 322 w 375"/>
                <a:gd name="T41" fmla="*/ 254 h 713"/>
                <a:gd name="T42" fmla="*/ 360 w 375"/>
                <a:gd name="T43" fmla="*/ 254 h 713"/>
                <a:gd name="T44" fmla="*/ 375 w 375"/>
                <a:gd name="T45" fmla="*/ 238 h 713"/>
                <a:gd name="T46" fmla="*/ 375 w 375"/>
                <a:gd name="T47" fmla="*/ 16 h 713"/>
                <a:gd name="T48" fmla="*/ 360 w 375"/>
                <a:gd name="T49" fmla="*/ 0 h 713"/>
                <a:gd name="T50" fmla="*/ 322 w 375"/>
                <a:gd name="T51" fmla="*/ 0 h 713"/>
                <a:gd name="T52" fmla="*/ 74 w 375"/>
                <a:gd name="T53" fmla="*/ 0 h 713"/>
                <a:gd name="T54" fmla="*/ 58 w 375"/>
                <a:gd name="T55" fmla="*/ 16 h 713"/>
                <a:gd name="T56" fmla="*/ 58 w 375"/>
                <a:gd name="T57" fmla="*/ 238 h 713"/>
                <a:gd name="T58" fmla="*/ 74 w 375"/>
                <a:gd name="T59" fmla="*/ 254 h 713"/>
                <a:gd name="T60" fmla="*/ 193 w 375"/>
                <a:gd name="T61" fmla="*/ 254 h 713"/>
                <a:gd name="T62" fmla="*/ 193 w 375"/>
                <a:gd name="T63" fmla="*/ 377 h 713"/>
                <a:gd name="T64" fmla="*/ 16 w 375"/>
                <a:gd name="T65" fmla="*/ 377 h 713"/>
                <a:gd name="T66" fmla="*/ 0 w 375"/>
                <a:gd name="T67" fmla="*/ 393 h 713"/>
                <a:gd name="T68" fmla="*/ 0 w 375"/>
                <a:gd name="T69" fmla="*/ 450 h 713"/>
                <a:gd name="T70" fmla="*/ 16 w 375"/>
                <a:gd name="T71" fmla="*/ 466 h 713"/>
                <a:gd name="T72" fmla="*/ 149 w 375"/>
                <a:gd name="T73" fmla="*/ 466 h 713"/>
                <a:gd name="T74" fmla="*/ 149 w 375"/>
                <a:gd name="T75" fmla="*/ 614 h 713"/>
                <a:gd name="T76" fmla="*/ 16 w 375"/>
                <a:gd name="T77" fmla="*/ 614 h 713"/>
                <a:gd name="T78" fmla="*/ 0 w 375"/>
                <a:gd name="T79" fmla="*/ 630 h 713"/>
                <a:gd name="T80" fmla="*/ 0 w 375"/>
                <a:gd name="T81" fmla="*/ 644 h 713"/>
                <a:gd name="T82" fmla="*/ 16 w 375"/>
                <a:gd name="T83" fmla="*/ 660 h 713"/>
                <a:gd name="T84" fmla="*/ 37 w 375"/>
                <a:gd name="T85" fmla="*/ 660 h 713"/>
                <a:gd name="T86" fmla="*/ 10 w 375"/>
                <a:gd name="T87" fmla="*/ 687 h 713"/>
                <a:gd name="T88" fmla="*/ 37 w 375"/>
                <a:gd name="T89" fmla="*/ 713 h 713"/>
                <a:gd name="T90" fmla="*/ 38 w 375"/>
                <a:gd name="T91" fmla="*/ 713 h 713"/>
                <a:gd name="T92" fmla="*/ 64 w 375"/>
                <a:gd name="T93" fmla="*/ 687 h 713"/>
                <a:gd name="T94" fmla="*/ 40 w 375"/>
                <a:gd name="T95" fmla="*/ 660 h 713"/>
                <a:gd name="T96" fmla="*/ 207 w 375"/>
                <a:gd name="T97" fmla="*/ 660 h 713"/>
                <a:gd name="T98" fmla="*/ 226 w 375"/>
                <a:gd name="T99" fmla="*/ 660 h 713"/>
                <a:gd name="T100" fmla="*/ 324 w 375"/>
                <a:gd name="T101" fmla="*/ 660 h 713"/>
                <a:gd name="T102" fmla="*/ 324 w 375"/>
                <a:gd name="T103" fmla="*/ 660 h 713"/>
                <a:gd name="T104" fmla="*/ 326 w 375"/>
                <a:gd name="T105" fmla="*/ 660 h 713"/>
                <a:gd name="T106" fmla="*/ 324 w 375"/>
                <a:gd name="T107" fmla="*/ 66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5" h="713">
                  <a:moveTo>
                    <a:pt x="226" y="660"/>
                  </a:moveTo>
                  <a:cubicBezTo>
                    <a:pt x="323" y="660"/>
                    <a:pt x="323" y="660"/>
                    <a:pt x="323" y="660"/>
                  </a:cubicBezTo>
                  <a:cubicBezTo>
                    <a:pt x="310" y="662"/>
                    <a:pt x="299" y="673"/>
                    <a:pt x="299" y="687"/>
                  </a:cubicBezTo>
                  <a:cubicBezTo>
                    <a:pt x="299" y="701"/>
                    <a:pt x="311" y="713"/>
                    <a:pt x="326" y="713"/>
                  </a:cubicBezTo>
                  <a:cubicBezTo>
                    <a:pt x="329" y="713"/>
                    <a:pt x="329" y="713"/>
                    <a:pt x="329" y="713"/>
                  </a:cubicBezTo>
                  <a:cubicBezTo>
                    <a:pt x="343" y="713"/>
                    <a:pt x="355" y="701"/>
                    <a:pt x="355" y="687"/>
                  </a:cubicBezTo>
                  <a:cubicBezTo>
                    <a:pt x="355" y="672"/>
                    <a:pt x="343" y="660"/>
                    <a:pt x="329" y="660"/>
                  </a:cubicBezTo>
                  <a:cubicBezTo>
                    <a:pt x="360" y="660"/>
                    <a:pt x="360" y="660"/>
                    <a:pt x="360" y="660"/>
                  </a:cubicBezTo>
                  <a:cubicBezTo>
                    <a:pt x="375" y="660"/>
                    <a:pt x="375" y="644"/>
                    <a:pt x="375" y="644"/>
                  </a:cubicBezTo>
                  <a:cubicBezTo>
                    <a:pt x="375" y="630"/>
                    <a:pt x="375" y="630"/>
                    <a:pt x="375" y="630"/>
                  </a:cubicBezTo>
                  <a:cubicBezTo>
                    <a:pt x="375" y="614"/>
                    <a:pt x="360" y="614"/>
                    <a:pt x="360" y="614"/>
                  </a:cubicBezTo>
                  <a:cubicBezTo>
                    <a:pt x="231" y="614"/>
                    <a:pt x="231" y="614"/>
                    <a:pt x="231" y="614"/>
                  </a:cubicBezTo>
                  <a:cubicBezTo>
                    <a:pt x="231" y="466"/>
                    <a:pt x="231" y="466"/>
                    <a:pt x="231" y="466"/>
                  </a:cubicBezTo>
                  <a:cubicBezTo>
                    <a:pt x="272" y="466"/>
                    <a:pt x="272" y="466"/>
                    <a:pt x="272" y="466"/>
                  </a:cubicBezTo>
                  <a:cubicBezTo>
                    <a:pt x="360" y="466"/>
                    <a:pt x="360" y="466"/>
                    <a:pt x="360" y="466"/>
                  </a:cubicBezTo>
                  <a:cubicBezTo>
                    <a:pt x="360" y="466"/>
                    <a:pt x="375" y="466"/>
                    <a:pt x="375" y="450"/>
                  </a:cubicBezTo>
                  <a:cubicBezTo>
                    <a:pt x="375" y="393"/>
                    <a:pt x="375" y="393"/>
                    <a:pt x="375" y="393"/>
                  </a:cubicBezTo>
                  <a:cubicBezTo>
                    <a:pt x="375" y="393"/>
                    <a:pt x="375" y="377"/>
                    <a:pt x="360" y="377"/>
                  </a:cubicBezTo>
                  <a:cubicBezTo>
                    <a:pt x="284" y="377"/>
                    <a:pt x="284" y="377"/>
                    <a:pt x="284" y="377"/>
                  </a:cubicBezTo>
                  <a:cubicBezTo>
                    <a:pt x="284" y="254"/>
                    <a:pt x="284" y="254"/>
                    <a:pt x="284" y="254"/>
                  </a:cubicBezTo>
                  <a:cubicBezTo>
                    <a:pt x="322" y="254"/>
                    <a:pt x="322" y="254"/>
                    <a:pt x="322" y="254"/>
                  </a:cubicBezTo>
                  <a:cubicBezTo>
                    <a:pt x="360" y="254"/>
                    <a:pt x="360" y="254"/>
                    <a:pt x="360" y="254"/>
                  </a:cubicBezTo>
                  <a:cubicBezTo>
                    <a:pt x="360" y="254"/>
                    <a:pt x="375" y="254"/>
                    <a:pt x="375" y="238"/>
                  </a:cubicBezTo>
                  <a:cubicBezTo>
                    <a:pt x="375" y="16"/>
                    <a:pt x="375" y="16"/>
                    <a:pt x="375" y="16"/>
                  </a:cubicBezTo>
                  <a:cubicBezTo>
                    <a:pt x="375" y="16"/>
                    <a:pt x="375" y="0"/>
                    <a:pt x="360" y="0"/>
                  </a:cubicBezTo>
                  <a:cubicBezTo>
                    <a:pt x="322" y="0"/>
                    <a:pt x="322" y="0"/>
                    <a:pt x="322" y="0"/>
                  </a:cubicBezTo>
                  <a:cubicBezTo>
                    <a:pt x="74" y="0"/>
                    <a:pt x="74" y="0"/>
                    <a:pt x="74" y="0"/>
                  </a:cubicBezTo>
                  <a:cubicBezTo>
                    <a:pt x="74" y="0"/>
                    <a:pt x="58" y="0"/>
                    <a:pt x="58" y="16"/>
                  </a:cubicBezTo>
                  <a:cubicBezTo>
                    <a:pt x="58" y="238"/>
                    <a:pt x="58" y="238"/>
                    <a:pt x="58" y="238"/>
                  </a:cubicBezTo>
                  <a:cubicBezTo>
                    <a:pt x="58" y="238"/>
                    <a:pt x="58" y="254"/>
                    <a:pt x="74" y="254"/>
                  </a:cubicBezTo>
                  <a:cubicBezTo>
                    <a:pt x="193" y="254"/>
                    <a:pt x="193" y="254"/>
                    <a:pt x="193" y="254"/>
                  </a:cubicBezTo>
                  <a:cubicBezTo>
                    <a:pt x="193" y="377"/>
                    <a:pt x="193" y="377"/>
                    <a:pt x="193" y="377"/>
                  </a:cubicBezTo>
                  <a:cubicBezTo>
                    <a:pt x="16" y="377"/>
                    <a:pt x="16" y="377"/>
                    <a:pt x="16" y="377"/>
                  </a:cubicBezTo>
                  <a:cubicBezTo>
                    <a:pt x="16" y="377"/>
                    <a:pt x="0" y="377"/>
                    <a:pt x="0" y="393"/>
                  </a:cubicBezTo>
                  <a:cubicBezTo>
                    <a:pt x="0" y="450"/>
                    <a:pt x="0" y="450"/>
                    <a:pt x="0" y="450"/>
                  </a:cubicBezTo>
                  <a:cubicBezTo>
                    <a:pt x="0" y="450"/>
                    <a:pt x="0" y="466"/>
                    <a:pt x="16" y="466"/>
                  </a:cubicBezTo>
                  <a:cubicBezTo>
                    <a:pt x="149" y="466"/>
                    <a:pt x="149" y="466"/>
                    <a:pt x="149" y="466"/>
                  </a:cubicBezTo>
                  <a:cubicBezTo>
                    <a:pt x="149" y="614"/>
                    <a:pt x="149" y="614"/>
                    <a:pt x="149" y="614"/>
                  </a:cubicBezTo>
                  <a:cubicBezTo>
                    <a:pt x="16" y="614"/>
                    <a:pt x="16" y="614"/>
                    <a:pt x="16" y="614"/>
                  </a:cubicBezTo>
                  <a:cubicBezTo>
                    <a:pt x="0" y="614"/>
                    <a:pt x="0" y="630"/>
                    <a:pt x="0" y="630"/>
                  </a:cubicBezTo>
                  <a:cubicBezTo>
                    <a:pt x="0" y="644"/>
                    <a:pt x="0" y="644"/>
                    <a:pt x="0" y="644"/>
                  </a:cubicBezTo>
                  <a:cubicBezTo>
                    <a:pt x="0" y="660"/>
                    <a:pt x="16" y="660"/>
                    <a:pt x="16" y="660"/>
                  </a:cubicBezTo>
                  <a:cubicBezTo>
                    <a:pt x="37" y="660"/>
                    <a:pt x="37" y="660"/>
                    <a:pt x="37" y="660"/>
                  </a:cubicBezTo>
                  <a:cubicBezTo>
                    <a:pt x="22" y="660"/>
                    <a:pt x="10" y="672"/>
                    <a:pt x="10" y="687"/>
                  </a:cubicBezTo>
                  <a:cubicBezTo>
                    <a:pt x="10" y="701"/>
                    <a:pt x="22" y="713"/>
                    <a:pt x="37" y="713"/>
                  </a:cubicBezTo>
                  <a:cubicBezTo>
                    <a:pt x="38" y="713"/>
                    <a:pt x="38" y="713"/>
                    <a:pt x="38" y="713"/>
                  </a:cubicBezTo>
                  <a:cubicBezTo>
                    <a:pt x="53" y="713"/>
                    <a:pt x="64" y="701"/>
                    <a:pt x="64" y="687"/>
                  </a:cubicBezTo>
                  <a:cubicBezTo>
                    <a:pt x="64" y="673"/>
                    <a:pt x="54" y="662"/>
                    <a:pt x="40" y="660"/>
                  </a:cubicBezTo>
                  <a:cubicBezTo>
                    <a:pt x="207" y="660"/>
                    <a:pt x="207" y="660"/>
                    <a:pt x="207" y="660"/>
                  </a:cubicBezTo>
                  <a:cubicBezTo>
                    <a:pt x="226" y="660"/>
                    <a:pt x="226" y="660"/>
                    <a:pt x="226" y="660"/>
                  </a:cubicBezTo>
                  <a:moveTo>
                    <a:pt x="324" y="660"/>
                  </a:moveTo>
                  <a:cubicBezTo>
                    <a:pt x="324" y="660"/>
                    <a:pt x="324" y="660"/>
                    <a:pt x="324" y="660"/>
                  </a:cubicBezTo>
                  <a:cubicBezTo>
                    <a:pt x="326" y="660"/>
                    <a:pt x="326" y="660"/>
                    <a:pt x="326" y="660"/>
                  </a:cubicBezTo>
                  <a:cubicBezTo>
                    <a:pt x="325" y="660"/>
                    <a:pt x="325" y="660"/>
                    <a:pt x="324" y="660"/>
                  </a:cubicBezTo>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12"/>
            <p:cNvSpPr>
              <a:spLocks noChangeArrowheads="1"/>
            </p:cNvSpPr>
            <p:nvPr/>
          </p:nvSpPr>
          <p:spPr bwMode="auto">
            <a:xfrm>
              <a:off x="6139" y="1542"/>
              <a:ext cx="1312" cy="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13"/>
            <p:cNvSpPr>
              <a:spLocks noChangeArrowheads="1"/>
            </p:cNvSpPr>
            <p:nvPr/>
          </p:nvSpPr>
          <p:spPr bwMode="auto">
            <a:xfrm>
              <a:off x="6139" y="1542"/>
              <a:ext cx="1312"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EditPoints="1"/>
            </p:cNvSpPr>
            <p:nvPr/>
          </p:nvSpPr>
          <p:spPr bwMode="auto">
            <a:xfrm>
              <a:off x="6092" y="1495"/>
              <a:ext cx="1406" cy="983"/>
            </a:xfrm>
            <a:custGeom>
              <a:avLst/>
              <a:gdLst>
                <a:gd name="T0" fmla="*/ 1359 w 1406"/>
                <a:gd name="T1" fmla="*/ 47 h 983"/>
                <a:gd name="T2" fmla="*/ 1359 w 1406"/>
                <a:gd name="T3" fmla="*/ 935 h 983"/>
                <a:gd name="T4" fmla="*/ 47 w 1406"/>
                <a:gd name="T5" fmla="*/ 935 h 983"/>
                <a:gd name="T6" fmla="*/ 47 w 1406"/>
                <a:gd name="T7" fmla="*/ 47 h 983"/>
                <a:gd name="T8" fmla="*/ 1359 w 1406"/>
                <a:gd name="T9" fmla="*/ 47 h 983"/>
                <a:gd name="T10" fmla="*/ 1406 w 1406"/>
                <a:gd name="T11" fmla="*/ 0 h 983"/>
                <a:gd name="T12" fmla="*/ 1359 w 1406"/>
                <a:gd name="T13" fmla="*/ 0 h 983"/>
                <a:gd name="T14" fmla="*/ 47 w 1406"/>
                <a:gd name="T15" fmla="*/ 0 h 983"/>
                <a:gd name="T16" fmla="*/ 0 w 1406"/>
                <a:gd name="T17" fmla="*/ 0 h 983"/>
                <a:gd name="T18" fmla="*/ 0 w 1406"/>
                <a:gd name="T19" fmla="*/ 47 h 983"/>
                <a:gd name="T20" fmla="*/ 0 w 1406"/>
                <a:gd name="T21" fmla="*/ 935 h 983"/>
                <a:gd name="T22" fmla="*/ 0 w 1406"/>
                <a:gd name="T23" fmla="*/ 983 h 983"/>
                <a:gd name="T24" fmla="*/ 47 w 1406"/>
                <a:gd name="T25" fmla="*/ 983 h 983"/>
                <a:gd name="T26" fmla="*/ 1359 w 1406"/>
                <a:gd name="T27" fmla="*/ 983 h 983"/>
                <a:gd name="T28" fmla="*/ 1406 w 1406"/>
                <a:gd name="T29" fmla="*/ 983 h 983"/>
                <a:gd name="T30" fmla="*/ 1406 w 1406"/>
                <a:gd name="T31" fmla="*/ 935 h 983"/>
                <a:gd name="T32" fmla="*/ 1406 w 1406"/>
                <a:gd name="T33" fmla="*/ 47 h 983"/>
                <a:gd name="T34" fmla="*/ 1406 w 1406"/>
                <a:gd name="T35"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6" h="983">
                  <a:moveTo>
                    <a:pt x="1359" y="47"/>
                  </a:moveTo>
                  <a:lnTo>
                    <a:pt x="1359" y="935"/>
                  </a:lnTo>
                  <a:lnTo>
                    <a:pt x="47" y="935"/>
                  </a:lnTo>
                  <a:lnTo>
                    <a:pt x="47" y="47"/>
                  </a:lnTo>
                  <a:lnTo>
                    <a:pt x="1359" y="47"/>
                  </a:lnTo>
                  <a:close/>
                  <a:moveTo>
                    <a:pt x="1406" y="0"/>
                  </a:moveTo>
                  <a:lnTo>
                    <a:pt x="1359" y="0"/>
                  </a:lnTo>
                  <a:lnTo>
                    <a:pt x="47" y="0"/>
                  </a:lnTo>
                  <a:lnTo>
                    <a:pt x="0" y="0"/>
                  </a:lnTo>
                  <a:lnTo>
                    <a:pt x="0" y="47"/>
                  </a:lnTo>
                  <a:lnTo>
                    <a:pt x="0" y="935"/>
                  </a:lnTo>
                  <a:lnTo>
                    <a:pt x="0" y="983"/>
                  </a:lnTo>
                  <a:lnTo>
                    <a:pt x="47" y="983"/>
                  </a:lnTo>
                  <a:lnTo>
                    <a:pt x="1359" y="983"/>
                  </a:lnTo>
                  <a:lnTo>
                    <a:pt x="1406" y="983"/>
                  </a:lnTo>
                  <a:lnTo>
                    <a:pt x="1406" y="935"/>
                  </a:lnTo>
                  <a:lnTo>
                    <a:pt x="1406" y="47"/>
                  </a:lnTo>
                  <a:lnTo>
                    <a:pt x="1406" y="0"/>
                  </a:lnTo>
                  <a:close/>
                </a:path>
              </a:pathLst>
            </a:custGeom>
            <a:solidFill>
              <a:srgbClr val="4668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EditPoints="1"/>
            </p:cNvSpPr>
            <p:nvPr/>
          </p:nvSpPr>
          <p:spPr bwMode="auto">
            <a:xfrm>
              <a:off x="6092" y="1495"/>
              <a:ext cx="1406" cy="983"/>
            </a:xfrm>
            <a:custGeom>
              <a:avLst/>
              <a:gdLst>
                <a:gd name="T0" fmla="*/ 1359 w 1406"/>
                <a:gd name="T1" fmla="*/ 47 h 983"/>
                <a:gd name="T2" fmla="*/ 1359 w 1406"/>
                <a:gd name="T3" fmla="*/ 935 h 983"/>
                <a:gd name="T4" fmla="*/ 47 w 1406"/>
                <a:gd name="T5" fmla="*/ 935 h 983"/>
                <a:gd name="T6" fmla="*/ 47 w 1406"/>
                <a:gd name="T7" fmla="*/ 47 h 983"/>
                <a:gd name="T8" fmla="*/ 1359 w 1406"/>
                <a:gd name="T9" fmla="*/ 47 h 983"/>
                <a:gd name="T10" fmla="*/ 1406 w 1406"/>
                <a:gd name="T11" fmla="*/ 0 h 983"/>
                <a:gd name="T12" fmla="*/ 1359 w 1406"/>
                <a:gd name="T13" fmla="*/ 0 h 983"/>
                <a:gd name="T14" fmla="*/ 47 w 1406"/>
                <a:gd name="T15" fmla="*/ 0 h 983"/>
                <a:gd name="T16" fmla="*/ 0 w 1406"/>
                <a:gd name="T17" fmla="*/ 0 h 983"/>
                <a:gd name="T18" fmla="*/ 0 w 1406"/>
                <a:gd name="T19" fmla="*/ 47 h 983"/>
                <a:gd name="T20" fmla="*/ 0 w 1406"/>
                <a:gd name="T21" fmla="*/ 935 h 983"/>
                <a:gd name="T22" fmla="*/ 0 w 1406"/>
                <a:gd name="T23" fmla="*/ 983 h 983"/>
                <a:gd name="T24" fmla="*/ 47 w 1406"/>
                <a:gd name="T25" fmla="*/ 983 h 983"/>
                <a:gd name="T26" fmla="*/ 1359 w 1406"/>
                <a:gd name="T27" fmla="*/ 983 h 983"/>
                <a:gd name="T28" fmla="*/ 1406 w 1406"/>
                <a:gd name="T29" fmla="*/ 983 h 983"/>
                <a:gd name="T30" fmla="*/ 1406 w 1406"/>
                <a:gd name="T31" fmla="*/ 935 h 983"/>
                <a:gd name="T32" fmla="*/ 1406 w 1406"/>
                <a:gd name="T33" fmla="*/ 47 h 983"/>
                <a:gd name="T34" fmla="*/ 1406 w 1406"/>
                <a:gd name="T35"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6" h="983">
                  <a:moveTo>
                    <a:pt x="1359" y="47"/>
                  </a:moveTo>
                  <a:lnTo>
                    <a:pt x="1359" y="935"/>
                  </a:lnTo>
                  <a:lnTo>
                    <a:pt x="47" y="935"/>
                  </a:lnTo>
                  <a:lnTo>
                    <a:pt x="47" y="47"/>
                  </a:lnTo>
                  <a:lnTo>
                    <a:pt x="1359" y="47"/>
                  </a:lnTo>
                  <a:moveTo>
                    <a:pt x="1406" y="0"/>
                  </a:moveTo>
                  <a:lnTo>
                    <a:pt x="1359" y="0"/>
                  </a:lnTo>
                  <a:lnTo>
                    <a:pt x="47" y="0"/>
                  </a:lnTo>
                  <a:lnTo>
                    <a:pt x="0" y="0"/>
                  </a:lnTo>
                  <a:lnTo>
                    <a:pt x="0" y="47"/>
                  </a:lnTo>
                  <a:lnTo>
                    <a:pt x="0" y="935"/>
                  </a:lnTo>
                  <a:lnTo>
                    <a:pt x="0" y="983"/>
                  </a:lnTo>
                  <a:lnTo>
                    <a:pt x="47" y="983"/>
                  </a:lnTo>
                  <a:lnTo>
                    <a:pt x="1359" y="983"/>
                  </a:lnTo>
                  <a:lnTo>
                    <a:pt x="1406" y="983"/>
                  </a:lnTo>
                  <a:lnTo>
                    <a:pt x="1406" y="935"/>
                  </a:lnTo>
                  <a:lnTo>
                    <a:pt x="1406" y="47"/>
                  </a:lnTo>
                  <a:lnTo>
                    <a:pt x="1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p:cNvSpPr>
            <p:nvPr/>
          </p:nvSpPr>
          <p:spPr bwMode="auto">
            <a:xfrm>
              <a:off x="6460" y="3500"/>
              <a:ext cx="203" cy="113"/>
            </a:xfrm>
            <a:custGeom>
              <a:avLst/>
              <a:gdLst>
                <a:gd name="T0" fmla="*/ 0 w 203"/>
                <a:gd name="T1" fmla="*/ 86 h 113"/>
                <a:gd name="T2" fmla="*/ 88 w 203"/>
                <a:gd name="T3" fmla="*/ 0 h 113"/>
                <a:gd name="T4" fmla="*/ 203 w 203"/>
                <a:gd name="T5" fmla="*/ 0 h 113"/>
                <a:gd name="T6" fmla="*/ 203 w 203"/>
                <a:gd name="T7" fmla="*/ 113 h 113"/>
                <a:gd name="T8" fmla="*/ 0 w 203"/>
                <a:gd name="T9" fmla="*/ 113 h 113"/>
                <a:gd name="T10" fmla="*/ 0 w 203"/>
                <a:gd name="T11" fmla="*/ 86 h 113"/>
              </a:gdLst>
              <a:ahLst/>
              <a:cxnLst>
                <a:cxn ang="0">
                  <a:pos x="T0" y="T1"/>
                </a:cxn>
                <a:cxn ang="0">
                  <a:pos x="T2" y="T3"/>
                </a:cxn>
                <a:cxn ang="0">
                  <a:pos x="T4" y="T5"/>
                </a:cxn>
                <a:cxn ang="0">
                  <a:pos x="T6" y="T7"/>
                </a:cxn>
                <a:cxn ang="0">
                  <a:pos x="T8" y="T9"/>
                </a:cxn>
                <a:cxn ang="0">
                  <a:pos x="T10" y="T11"/>
                </a:cxn>
              </a:cxnLst>
              <a:rect l="0" t="0" r="r" b="b"/>
              <a:pathLst>
                <a:path w="203" h="113">
                  <a:moveTo>
                    <a:pt x="0" y="86"/>
                  </a:moveTo>
                  <a:lnTo>
                    <a:pt x="88" y="0"/>
                  </a:lnTo>
                  <a:lnTo>
                    <a:pt x="203" y="0"/>
                  </a:lnTo>
                  <a:lnTo>
                    <a:pt x="203" y="113"/>
                  </a:lnTo>
                  <a:lnTo>
                    <a:pt x="0" y="113"/>
                  </a:lnTo>
                  <a:lnTo>
                    <a:pt x="0" y="86"/>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p:cNvSpPr>
            <p:nvPr/>
          </p:nvSpPr>
          <p:spPr bwMode="auto">
            <a:xfrm>
              <a:off x="6549" y="3005"/>
              <a:ext cx="682" cy="495"/>
            </a:xfrm>
            <a:custGeom>
              <a:avLst/>
              <a:gdLst>
                <a:gd name="T0" fmla="*/ 114 w 682"/>
                <a:gd name="T1" fmla="*/ 0 h 495"/>
                <a:gd name="T2" fmla="*/ 114 w 682"/>
                <a:gd name="T3" fmla="*/ 0 h 495"/>
                <a:gd name="T4" fmla="*/ 682 w 682"/>
                <a:gd name="T5" fmla="*/ 0 h 495"/>
                <a:gd name="T6" fmla="*/ 682 w 682"/>
                <a:gd name="T7" fmla="*/ 111 h 495"/>
                <a:gd name="T8" fmla="*/ 114 w 682"/>
                <a:gd name="T9" fmla="*/ 111 h 495"/>
                <a:gd name="T10" fmla="*/ 114 w 682"/>
                <a:gd name="T11" fmla="*/ 495 h 495"/>
                <a:gd name="T12" fmla="*/ 0 w 682"/>
                <a:gd name="T13" fmla="*/ 495 h 495"/>
                <a:gd name="T14" fmla="*/ 0 w 682"/>
                <a:gd name="T15" fmla="*/ 0 h 495"/>
                <a:gd name="T16" fmla="*/ 114 w 682"/>
                <a:gd name="T17"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495">
                  <a:moveTo>
                    <a:pt x="114" y="0"/>
                  </a:moveTo>
                  <a:lnTo>
                    <a:pt x="114" y="0"/>
                  </a:lnTo>
                  <a:lnTo>
                    <a:pt x="682" y="0"/>
                  </a:lnTo>
                  <a:lnTo>
                    <a:pt x="682" y="111"/>
                  </a:lnTo>
                  <a:lnTo>
                    <a:pt x="114" y="111"/>
                  </a:lnTo>
                  <a:lnTo>
                    <a:pt x="114" y="495"/>
                  </a:lnTo>
                  <a:lnTo>
                    <a:pt x="0" y="495"/>
                  </a:lnTo>
                  <a:lnTo>
                    <a:pt x="0" y="0"/>
                  </a:lnTo>
                  <a:lnTo>
                    <a:pt x="114"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8"/>
            <p:cNvSpPr>
              <a:spLocks/>
            </p:cNvSpPr>
            <p:nvPr/>
          </p:nvSpPr>
          <p:spPr bwMode="auto">
            <a:xfrm>
              <a:off x="6549" y="3005"/>
              <a:ext cx="682" cy="495"/>
            </a:xfrm>
            <a:custGeom>
              <a:avLst/>
              <a:gdLst>
                <a:gd name="T0" fmla="*/ 114 w 682"/>
                <a:gd name="T1" fmla="*/ 0 h 495"/>
                <a:gd name="T2" fmla="*/ 114 w 682"/>
                <a:gd name="T3" fmla="*/ 0 h 495"/>
                <a:gd name="T4" fmla="*/ 682 w 682"/>
                <a:gd name="T5" fmla="*/ 0 h 495"/>
                <a:gd name="T6" fmla="*/ 682 w 682"/>
                <a:gd name="T7" fmla="*/ 111 h 495"/>
                <a:gd name="T8" fmla="*/ 114 w 682"/>
                <a:gd name="T9" fmla="*/ 111 h 495"/>
                <a:gd name="T10" fmla="*/ 114 w 682"/>
                <a:gd name="T11" fmla="*/ 495 h 495"/>
                <a:gd name="T12" fmla="*/ 0 w 682"/>
                <a:gd name="T13" fmla="*/ 495 h 495"/>
                <a:gd name="T14" fmla="*/ 0 w 682"/>
                <a:gd name="T15" fmla="*/ 0 h 495"/>
                <a:gd name="T16" fmla="*/ 114 w 682"/>
                <a:gd name="T17"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495">
                  <a:moveTo>
                    <a:pt x="114" y="0"/>
                  </a:moveTo>
                  <a:lnTo>
                    <a:pt x="114" y="0"/>
                  </a:lnTo>
                  <a:lnTo>
                    <a:pt x="682" y="0"/>
                  </a:lnTo>
                  <a:lnTo>
                    <a:pt x="682" y="111"/>
                  </a:lnTo>
                  <a:lnTo>
                    <a:pt x="114" y="111"/>
                  </a:lnTo>
                  <a:lnTo>
                    <a:pt x="114" y="495"/>
                  </a:lnTo>
                  <a:lnTo>
                    <a:pt x="0" y="495"/>
                  </a:lnTo>
                  <a:lnTo>
                    <a:pt x="0"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9"/>
            <p:cNvSpPr>
              <a:spLocks noChangeArrowheads="1"/>
            </p:cNvSpPr>
            <p:nvPr/>
          </p:nvSpPr>
          <p:spPr bwMode="auto">
            <a:xfrm>
              <a:off x="6712" y="3014"/>
              <a:ext cx="114" cy="486"/>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20"/>
            <p:cNvSpPr>
              <a:spLocks noChangeArrowheads="1"/>
            </p:cNvSpPr>
            <p:nvPr/>
          </p:nvSpPr>
          <p:spPr bwMode="auto">
            <a:xfrm>
              <a:off x="6712" y="3014"/>
              <a:ext cx="114"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21"/>
            <p:cNvSpPr>
              <a:spLocks noChangeArrowheads="1"/>
            </p:cNvSpPr>
            <p:nvPr/>
          </p:nvSpPr>
          <p:spPr bwMode="auto">
            <a:xfrm>
              <a:off x="6814" y="2271"/>
              <a:ext cx="417" cy="734"/>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22"/>
            <p:cNvSpPr>
              <a:spLocks noChangeArrowheads="1"/>
            </p:cNvSpPr>
            <p:nvPr/>
          </p:nvSpPr>
          <p:spPr bwMode="auto">
            <a:xfrm>
              <a:off x="6814" y="2271"/>
              <a:ext cx="417"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3"/>
            <p:cNvSpPr>
              <a:spLocks/>
            </p:cNvSpPr>
            <p:nvPr/>
          </p:nvSpPr>
          <p:spPr bwMode="auto">
            <a:xfrm>
              <a:off x="6623" y="3500"/>
              <a:ext cx="203" cy="113"/>
            </a:xfrm>
            <a:custGeom>
              <a:avLst/>
              <a:gdLst>
                <a:gd name="T0" fmla="*/ 0 w 203"/>
                <a:gd name="T1" fmla="*/ 86 h 113"/>
                <a:gd name="T2" fmla="*/ 87 w 203"/>
                <a:gd name="T3" fmla="*/ 0 h 113"/>
                <a:gd name="T4" fmla="*/ 203 w 203"/>
                <a:gd name="T5" fmla="*/ 0 h 113"/>
                <a:gd name="T6" fmla="*/ 203 w 203"/>
                <a:gd name="T7" fmla="*/ 113 h 113"/>
                <a:gd name="T8" fmla="*/ 0 w 203"/>
                <a:gd name="T9" fmla="*/ 113 h 113"/>
                <a:gd name="T10" fmla="*/ 0 w 203"/>
                <a:gd name="T11" fmla="*/ 86 h 113"/>
              </a:gdLst>
              <a:ahLst/>
              <a:cxnLst>
                <a:cxn ang="0">
                  <a:pos x="T0" y="T1"/>
                </a:cxn>
                <a:cxn ang="0">
                  <a:pos x="T2" y="T3"/>
                </a:cxn>
                <a:cxn ang="0">
                  <a:pos x="T4" y="T5"/>
                </a:cxn>
                <a:cxn ang="0">
                  <a:pos x="T6" y="T7"/>
                </a:cxn>
                <a:cxn ang="0">
                  <a:pos x="T8" y="T9"/>
                </a:cxn>
                <a:cxn ang="0">
                  <a:pos x="T10" y="T11"/>
                </a:cxn>
              </a:cxnLst>
              <a:rect l="0" t="0" r="r" b="b"/>
              <a:pathLst>
                <a:path w="203" h="113">
                  <a:moveTo>
                    <a:pt x="0" y="86"/>
                  </a:moveTo>
                  <a:lnTo>
                    <a:pt x="87" y="0"/>
                  </a:lnTo>
                  <a:lnTo>
                    <a:pt x="203" y="0"/>
                  </a:lnTo>
                  <a:lnTo>
                    <a:pt x="203" y="113"/>
                  </a:lnTo>
                  <a:lnTo>
                    <a:pt x="0" y="113"/>
                  </a:lnTo>
                  <a:lnTo>
                    <a:pt x="0" y="86"/>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
            <p:cNvSpPr>
              <a:spLocks/>
            </p:cNvSpPr>
            <p:nvPr/>
          </p:nvSpPr>
          <p:spPr bwMode="auto">
            <a:xfrm>
              <a:off x="6623" y="3500"/>
              <a:ext cx="203" cy="113"/>
            </a:xfrm>
            <a:custGeom>
              <a:avLst/>
              <a:gdLst>
                <a:gd name="T0" fmla="*/ 0 w 203"/>
                <a:gd name="T1" fmla="*/ 86 h 113"/>
                <a:gd name="T2" fmla="*/ 87 w 203"/>
                <a:gd name="T3" fmla="*/ 0 h 113"/>
                <a:gd name="T4" fmla="*/ 203 w 203"/>
                <a:gd name="T5" fmla="*/ 0 h 113"/>
                <a:gd name="T6" fmla="*/ 203 w 203"/>
                <a:gd name="T7" fmla="*/ 113 h 113"/>
                <a:gd name="T8" fmla="*/ 0 w 203"/>
                <a:gd name="T9" fmla="*/ 113 h 113"/>
                <a:gd name="T10" fmla="*/ 0 w 203"/>
                <a:gd name="T11" fmla="*/ 86 h 113"/>
              </a:gdLst>
              <a:ahLst/>
              <a:cxnLst>
                <a:cxn ang="0">
                  <a:pos x="T0" y="T1"/>
                </a:cxn>
                <a:cxn ang="0">
                  <a:pos x="T2" y="T3"/>
                </a:cxn>
                <a:cxn ang="0">
                  <a:pos x="T4" y="T5"/>
                </a:cxn>
                <a:cxn ang="0">
                  <a:pos x="T6" y="T7"/>
                </a:cxn>
                <a:cxn ang="0">
                  <a:pos x="T8" y="T9"/>
                </a:cxn>
                <a:cxn ang="0">
                  <a:pos x="T10" y="T11"/>
                </a:cxn>
              </a:cxnLst>
              <a:rect l="0" t="0" r="r" b="b"/>
              <a:pathLst>
                <a:path w="203" h="113">
                  <a:moveTo>
                    <a:pt x="0" y="86"/>
                  </a:moveTo>
                  <a:lnTo>
                    <a:pt x="87" y="0"/>
                  </a:lnTo>
                  <a:lnTo>
                    <a:pt x="203" y="0"/>
                  </a:lnTo>
                  <a:lnTo>
                    <a:pt x="203" y="113"/>
                  </a:lnTo>
                  <a:lnTo>
                    <a:pt x="0" y="113"/>
                  </a:lnTo>
                  <a:lnTo>
                    <a:pt x="0"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25"/>
            <p:cNvSpPr>
              <a:spLocks noChangeArrowheads="1"/>
            </p:cNvSpPr>
            <p:nvPr/>
          </p:nvSpPr>
          <p:spPr bwMode="auto">
            <a:xfrm>
              <a:off x="7231" y="2934"/>
              <a:ext cx="1" cy="71"/>
            </a:xfrm>
            <a:prstGeom prst="rect">
              <a:avLst/>
            </a:prstGeom>
            <a:solidFill>
              <a:srgbClr val="00A0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6"/>
            <p:cNvSpPr>
              <a:spLocks noChangeArrowheads="1"/>
            </p:cNvSpPr>
            <p:nvPr/>
          </p:nvSpPr>
          <p:spPr bwMode="auto">
            <a:xfrm>
              <a:off x="7231" y="2934"/>
              <a:ext cx="1"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7"/>
            <p:cNvSpPr>
              <a:spLocks noChangeArrowheads="1"/>
            </p:cNvSpPr>
            <p:nvPr/>
          </p:nvSpPr>
          <p:spPr bwMode="auto">
            <a:xfrm>
              <a:off x="7231" y="2630"/>
              <a:ext cx="1" cy="304"/>
            </a:xfrm>
            <a:prstGeom prst="rect">
              <a:avLst/>
            </a:prstGeom>
            <a:solidFill>
              <a:srgbClr val="3A1E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28"/>
            <p:cNvSpPr>
              <a:spLocks noChangeArrowheads="1"/>
            </p:cNvSpPr>
            <p:nvPr/>
          </p:nvSpPr>
          <p:spPr bwMode="auto">
            <a:xfrm>
              <a:off x="7231" y="2630"/>
              <a:ext cx="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9"/>
            <p:cNvSpPr>
              <a:spLocks noEditPoints="1"/>
            </p:cNvSpPr>
            <p:nvPr/>
          </p:nvSpPr>
          <p:spPr bwMode="auto">
            <a:xfrm>
              <a:off x="6814" y="2630"/>
              <a:ext cx="417" cy="375"/>
            </a:xfrm>
            <a:custGeom>
              <a:avLst/>
              <a:gdLst>
                <a:gd name="T0" fmla="*/ 228 w 417"/>
                <a:gd name="T1" fmla="*/ 111 h 375"/>
                <a:gd name="T2" fmla="*/ 0 w 417"/>
                <a:gd name="T3" fmla="*/ 246 h 375"/>
                <a:gd name="T4" fmla="*/ 0 w 417"/>
                <a:gd name="T5" fmla="*/ 375 h 375"/>
                <a:gd name="T6" fmla="*/ 228 w 417"/>
                <a:gd name="T7" fmla="*/ 375 h 375"/>
                <a:gd name="T8" fmla="*/ 228 w 417"/>
                <a:gd name="T9" fmla="*/ 111 h 375"/>
                <a:gd name="T10" fmla="*/ 417 w 417"/>
                <a:gd name="T11" fmla="*/ 0 h 375"/>
                <a:gd name="T12" fmla="*/ 309 w 417"/>
                <a:gd name="T13" fmla="*/ 64 h 375"/>
                <a:gd name="T14" fmla="*/ 309 w 417"/>
                <a:gd name="T15" fmla="*/ 101 h 375"/>
                <a:gd name="T16" fmla="*/ 308 w 417"/>
                <a:gd name="T17" fmla="*/ 101 h 375"/>
                <a:gd name="T18" fmla="*/ 309 w 417"/>
                <a:gd name="T19" fmla="*/ 101 h 375"/>
                <a:gd name="T20" fmla="*/ 309 w 417"/>
                <a:gd name="T21" fmla="*/ 375 h 375"/>
                <a:gd name="T22" fmla="*/ 417 w 417"/>
                <a:gd name="T23" fmla="*/ 375 h 375"/>
                <a:gd name="T24" fmla="*/ 417 w 417"/>
                <a:gd name="T25" fmla="*/ 304 h 375"/>
                <a:gd name="T26" fmla="*/ 417 w 417"/>
                <a:gd name="T27"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375">
                  <a:moveTo>
                    <a:pt x="228" y="111"/>
                  </a:moveTo>
                  <a:lnTo>
                    <a:pt x="0" y="246"/>
                  </a:lnTo>
                  <a:lnTo>
                    <a:pt x="0" y="375"/>
                  </a:lnTo>
                  <a:lnTo>
                    <a:pt x="228" y="375"/>
                  </a:lnTo>
                  <a:lnTo>
                    <a:pt x="228" y="111"/>
                  </a:lnTo>
                  <a:close/>
                  <a:moveTo>
                    <a:pt x="417" y="0"/>
                  </a:moveTo>
                  <a:lnTo>
                    <a:pt x="309" y="64"/>
                  </a:lnTo>
                  <a:lnTo>
                    <a:pt x="309" y="101"/>
                  </a:lnTo>
                  <a:lnTo>
                    <a:pt x="308" y="101"/>
                  </a:lnTo>
                  <a:lnTo>
                    <a:pt x="309" y="101"/>
                  </a:lnTo>
                  <a:lnTo>
                    <a:pt x="309" y="375"/>
                  </a:lnTo>
                  <a:lnTo>
                    <a:pt x="417" y="375"/>
                  </a:lnTo>
                  <a:lnTo>
                    <a:pt x="417" y="304"/>
                  </a:lnTo>
                  <a:lnTo>
                    <a:pt x="417" y="0"/>
                  </a:lnTo>
                  <a:close/>
                </a:path>
              </a:pathLst>
            </a:custGeom>
            <a:solidFill>
              <a:srgbClr val="C50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0"/>
            <p:cNvSpPr>
              <a:spLocks noEditPoints="1"/>
            </p:cNvSpPr>
            <p:nvPr/>
          </p:nvSpPr>
          <p:spPr bwMode="auto">
            <a:xfrm>
              <a:off x="6814" y="2630"/>
              <a:ext cx="417" cy="375"/>
            </a:xfrm>
            <a:custGeom>
              <a:avLst/>
              <a:gdLst>
                <a:gd name="T0" fmla="*/ 228 w 417"/>
                <a:gd name="T1" fmla="*/ 111 h 375"/>
                <a:gd name="T2" fmla="*/ 0 w 417"/>
                <a:gd name="T3" fmla="*/ 246 h 375"/>
                <a:gd name="T4" fmla="*/ 0 w 417"/>
                <a:gd name="T5" fmla="*/ 375 h 375"/>
                <a:gd name="T6" fmla="*/ 228 w 417"/>
                <a:gd name="T7" fmla="*/ 375 h 375"/>
                <a:gd name="T8" fmla="*/ 228 w 417"/>
                <a:gd name="T9" fmla="*/ 111 h 375"/>
                <a:gd name="T10" fmla="*/ 417 w 417"/>
                <a:gd name="T11" fmla="*/ 0 h 375"/>
                <a:gd name="T12" fmla="*/ 309 w 417"/>
                <a:gd name="T13" fmla="*/ 64 h 375"/>
                <a:gd name="T14" fmla="*/ 309 w 417"/>
                <a:gd name="T15" fmla="*/ 101 h 375"/>
                <a:gd name="T16" fmla="*/ 308 w 417"/>
                <a:gd name="T17" fmla="*/ 101 h 375"/>
                <a:gd name="T18" fmla="*/ 309 w 417"/>
                <a:gd name="T19" fmla="*/ 101 h 375"/>
                <a:gd name="T20" fmla="*/ 309 w 417"/>
                <a:gd name="T21" fmla="*/ 375 h 375"/>
                <a:gd name="T22" fmla="*/ 417 w 417"/>
                <a:gd name="T23" fmla="*/ 375 h 375"/>
                <a:gd name="T24" fmla="*/ 417 w 417"/>
                <a:gd name="T25" fmla="*/ 304 h 375"/>
                <a:gd name="T26" fmla="*/ 417 w 417"/>
                <a:gd name="T27"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375">
                  <a:moveTo>
                    <a:pt x="228" y="111"/>
                  </a:moveTo>
                  <a:lnTo>
                    <a:pt x="0" y="246"/>
                  </a:lnTo>
                  <a:lnTo>
                    <a:pt x="0" y="375"/>
                  </a:lnTo>
                  <a:lnTo>
                    <a:pt x="228" y="375"/>
                  </a:lnTo>
                  <a:lnTo>
                    <a:pt x="228" y="111"/>
                  </a:lnTo>
                  <a:moveTo>
                    <a:pt x="417" y="0"/>
                  </a:moveTo>
                  <a:lnTo>
                    <a:pt x="309" y="64"/>
                  </a:lnTo>
                  <a:lnTo>
                    <a:pt x="309" y="101"/>
                  </a:lnTo>
                  <a:lnTo>
                    <a:pt x="308" y="101"/>
                  </a:lnTo>
                  <a:lnTo>
                    <a:pt x="309" y="101"/>
                  </a:lnTo>
                  <a:lnTo>
                    <a:pt x="309" y="375"/>
                  </a:lnTo>
                  <a:lnTo>
                    <a:pt x="417" y="375"/>
                  </a:lnTo>
                  <a:lnTo>
                    <a:pt x="417" y="304"/>
                  </a:lnTo>
                  <a:lnTo>
                    <a:pt x="4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1"/>
            <p:cNvSpPr>
              <a:spLocks/>
            </p:cNvSpPr>
            <p:nvPr/>
          </p:nvSpPr>
          <p:spPr bwMode="auto">
            <a:xfrm>
              <a:off x="5528" y="3490"/>
              <a:ext cx="202" cy="113"/>
            </a:xfrm>
            <a:custGeom>
              <a:avLst/>
              <a:gdLst>
                <a:gd name="T0" fmla="*/ 202 w 202"/>
                <a:gd name="T1" fmla="*/ 87 h 113"/>
                <a:gd name="T2" fmla="*/ 115 w 202"/>
                <a:gd name="T3" fmla="*/ 0 h 113"/>
                <a:gd name="T4" fmla="*/ 0 w 202"/>
                <a:gd name="T5" fmla="*/ 0 h 113"/>
                <a:gd name="T6" fmla="*/ 0 w 202"/>
                <a:gd name="T7" fmla="*/ 113 h 113"/>
                <a:gd name="T8" fmla="*/ 202 w 202"/>
                <a:gd name="T9" fmla="*/ 113 h 113"/>
                <a:gd name="T10" fmla="*/ 202 w 202"/>
                <a:gd name="T11" fmla="*/ 87 h 113"/>
              </a:gdLst>
              <a:ahLst/>
              <a:cxnLst>
                <a:cxn ang="0">
                  <a:pos x="T0" y="T1"/>
                </a:cxn>
                <a:cxn ang="0">
                  <a:pos x="T2" y="T3"/>
                </a:cxn>
                <a:cxn ang="0">
                  <a:pos x="T4" y="T5"/>
                </a:cxn>
                <a:cxn ang="0">
                  <a:pos x="T6" y="T7"/>
                </a:cxn>
                <a:cxn ang="0">
                  <a:pos x="T8" y="T9"/>
                </a:cxn>
                <a:cxn ang="0">
                  <a:pos x="T10" y="T11"/>
                </a:cxn>
              </a:cxnLst>
              <a:rect l="0" t="0" r="r" b="b"/>
              <a:pathLst>
                <a:path w="202" h="113">
                  <a:moveTo>
                    <a:pt x="202" y="87"/>
                  </a:moveTo>
                  <a:lnTo>
                    <a:pt x="115" y="0"/>
                  </a:lnTo>
                  <a:lnTo>
                    <a:pt x="0" y="0"/>
                  </a:lnTo>
                  <a:lnTo>
                    <a:pt x="0" y="113"/>
                  </a:lnTo>
                  <a:lnTo>
                    <a:pt x="202" y="113"/>
                  </a:lnTo>
                  <a:lnTo>
                    <a:pt x="202" y="87"/>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2"/>
            <p:cNvSpPr>
              <a:spLocks/>
            </p:cNvSpPr>
            <p:nvPr/>
          </p:nvSpPr>
          <p:spPr bwMode="auto">
            <a:xfrm>
              <a:off x="5528" y="3490"/>
              <a:ext cx="202" cy="113"/>
            </a:xfrm>
            <a:custGeom>
              <a:avLst/>
              <a:gdLst>
                <a:gd name="T0" fmla="*/ 202 w 202"/>
                <a:gd name="T1" fmla="*/ 87 h 113"/>
                <a:gd name="T2" fmla="*/ 115 w 202"/>
                <a:gd name="T3" fmla="*/ 0 h 113"/>
                <a:gd name="T4" fmla="*/ 0 w 202"/>
                <a:gd name="T5" fmla="*/ 0 h 113"/>
                <a:gd name="T6" fmla="*/ 0 w 202"/>
                <a:gd name="T7" fmla="*/ 113 h 113"/>
                <a:gd name="T8" fmla="*/ 202 w 202"/>
                <a:gd name="T9" fmla="*/ 113 h 113"/>
                <a:gd name="T10" fmla="*/ 202 w 202"/>
                <a:gd name="T11" fmla="*/ 87 h 113"/>
              </a:gdLst>
              <a:ahLst/>
              <a:cxnLst>
                <a:cxn ang="0">
                  <a:pos x="T0" y="T1"/>
                </a:cxn>
                <a:cxn ang="0">
                  <a:pos x="T2" y="T3"/>
                </a:cxn>
                <a:cxn ang="0">
                  <a:pos x="T4" y="T5"/>
                </a:cxn>
                <a:cxn ang="0">
                  <a:pos x="T6" y="T7"/>
                </a:cxn>
                <a:cxn ang="0">
                  <a:pos x="T8" y="T9"/>
                </a:cxn>
                <a:cxn ang="0">
                  <a:pos x="T10" y="T11"/>
                </a:cxn>
              </a:cxnLst>
              <a:rect l="0" t="0" r="r" b="b"/>
              <a:pathLst>
                <a:path w="202" h="113">
                  <a:moveTo>
                    <a:pt x="202" y="87"/>
                  </a:moveTo>
                  <a:lnTo>
                    <a:pt x="115" y="0"/>
                  </a:lnTo>
                  <a:lnTo>
                    <a:pt x="0" y="0"/>
                  </a:lnTo>
                  <a:lnTo>
                    <a:pt x="0" y="113"/>
                  </a:lnTo>
                  <a:lnTo>
                    <a:pt x="202" y="113"/>
                  </a:lnTo>
                  <a:lnTo>
                    <a:pt x="202" y="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p:cNvSpPr>
              <a:spLocks/>
            </p:cNvSpPr>
            <p:nvPr/>
          </p:nvSpPr>
          <p:spPr bwMode="auto">
            <a:xfrm>
              <a:off x="4961" y="2996"/>
              <a:ext cx="681" cy="494"/>
            </a:xfrm>
            <a:custGeom>
              <a:avLst/>
              <a:gdLst>
                <a:gd name="T0" fmla="*/ 0 w 681"/>
                <a:gd name="T1" fmla="*/ 0 h 494"/>
                <a:gd name="T2" fmla="*/ 0 w 681"/>
                <a:gd name="T3" fmla="*/ 108 h 494"/>
                <a:gd name="T4" fmla="*/ 567 w 681"/>
                <a:gd name="T5" fmla="*/ 108 h 494"/>
                <a:gd name="T6" fmla="*/ 567 w 681"/>
                <a:gd name="T7" fmla="*/ 494 h 494"/>
                <a:gd name="T8" fmla="*/ 681 w 681"/>
                <a:gd name="T9" fmla="*/ 494 h 494"/>
                <a:gd name="T10" fmla="*/ 681 w 681"/>
                <a:gd name="T11" fmla="*/ 0 h 494"/>
                <a:gd name="T12" fmla="*/ 0 w 681"/>
                <a:gd name="T13" fmla="*/ 0 h 494"/>
              </a:gdLst>
              <a:ahLst/>
              <a:cxnLst>
                <a:cxn ang="0">
                  <a:pos x="T0" y="T1"/>
                </a:cxn>
                <a:cxn ang="0">
                  <a:pos x="T2" y="T3"/>
                </a:cxn>
                <a:cxn ang="0">
                  <a:pos x="T4" y="T5"/>
                </a:cxn>
                <a:cxn ang="0">
                  <a:pos x="T6" y="T7"/>
                </a:cxn>
                <a:cxn ang="0">
                  <a:pos x="T8" y="T9"/>
                </a:cxn>
                <a:cxn ang="0">
                  <a:pos x="T10" y="T11"/>
                </a:cxn>
                <a:cxn ang="0">
                  <a:pos x="T12" y="T13"/>
                </a:cxn>
              </a:cxnLst>
              <a:rect l="0" t="0" r="r" b="b"/>
              <a:pathLst>
                <a:path w="681" h="494">
                  <a:moveTo>
                    <a:pt x="0" y="0"/>
                  </a:moveTo>
                  <a:lnTo>
                    <a:pt x="0" y="108"/>
                  </a:lnTo>
                  <a:lnTo>
                    <a:pt x="567" y="108"/>
                  </a:lnTo>
                  <a:lnTo>
                    <a:pt x="567" y="494"/>
                  </a:lnTo>
                  <a:lnTo>
                    <a:pt x="681" y="494"/>
                  </a:lnTo>
                  <a:lnTo>
                    <a:pt x="681" y="0"/>
                  </a:ln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4"/>
            <p:cNvSpPr>
              <a:spLocks/>
            </p:cNvSpPr>
            <p:nvPr/>
          </p:nvSpPr>
          <p:spPr bwMode="auto">
            <a:xfrm>
              <a:off x="4961" y="2996"/>
              <a:ext cx="681" cy="494"/>
            </a:xfrm>
            <a:custGeom>
              <a:avLst/>
              <a:gdLst>
                <a:gd name="T0" fmla="*/ 0 w 681"/>
                <a:gd name="T1" fmla="*/ 0 h 494"/>
                <a:gd name="T2" fmla="*/ 0 w 681"/>
                <a:gd name="T3" fmla="*/ 108 h 494"/>
                <a:gd name="T4" fmla="*/ 567 w 681"/>
                <a:gd name="T5" fmla="*/ 108 h 494"/>
                <a:gd name="T6" fmla="*/ 567 w 681"/>
                <a:gd name="T7" fmla="*/ 494 h 494"/>
                <a:gd name="T8" fmla="*/ 681 w 681"/>
                <a:gd name="T9" fmla="*/ 494 h 494"/>
                <a:gd name="T10" fmla="*/ 681 w 681"/>
                <a:gd name="T11" fmla="*/ 0 h 494"/>
                <a:gd name="T12" fmla="*/ 0 w 681"/>
                <a:gd name="T13" fmla="*/ 0 h 494"/>
              </a:gdLst>
              <a:ahLst/>
              <a:cxnLst>
                <a:cxn ang="0">
                  <a:pos x="T0" y="T1"/>
                </a:cxn>
                <a:cxn ang="0">
                  <a:pos x="T2" y="T3"/>
                </a:cxn>
                <a:cxn ang="0">
                  <a:pos x="T4" y="T5"/>
                </a:cxn>
                <a:cxn ang="0">
                  <a:pos x="T6" y="T7"/>
                </a:cxn>
                <a:cxn ang="0">
                  <a:pos x="T8" y="T9"/>
                </a:cxn>
                <a:cxn ang="0">
                  <a:pos x="T10" y="T11"/>
                </a:cxn>
                <a:cxn ang="0">
                  <a:pos x="T12" y="T13"/>
                </a:cxn>
              </a:cxnLst>
              <a:rect l="0" t="0" r="r" b="b"/>
              <a:pathLst>
                <a:path w="681" h="494">
                  <a:moveTo>
                    <a:pt x="0" y="0"/>
                  </a:moveTo>
                  <a:lnTo>
                    <a:pt x="0" y="108"/>
                  </a:lnTo>
                  <a:lnTo>
                    <a:pt x="567" y="108"/>
                  </a:lnTo>
                  <a:lnTo>
                    <a:pt x="567" y="494"/>
                  </a:lnTo>
                  <a:lnTo>
                    <a:pt x="681" y="494"/>
                  </a:lnTo>
                  <a:lnTo>
                    <a:pt x="68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35"/>
            <p:cNvSpPr>
              <a:spLocks noChangeArrowheads="1"/>
            </p:cNvSpPr>
            <p:nvPr/>
          </p:nvSpPr>
          <p:spPr bwMode="auto">
            <a:xfrm>
              <a:off x="5368" y="3000"/>
              <a:ext cx="114" cy="49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6"/>
            <p:cNvSpPr>
              <a:spLocks/>
            </p:cNvSpPr>
            <p:nvPr/>
          </p:nvSpPr>
          <p:spPr bwMode="auto">
            <a:xfrm>
              <a:off x="4961" y="2240"/>
              <a:ext cx="467" cy="756"/>
            </a:xfrm>
            <a:custGeom>
              <a:avLst/>
              <a:gdLst>
                <a:gd name="T0" fmla="*/ 254 w 316"/>
                <a:gd name="T1" fmla="*/ 15 h 511"/>
                <a:gd name="T2" fmla="*/ 81 w 316"/>
                <a:gd name="T3" fmla="*/ 15 h 511"/>
                <a:gd name="T4" fmla="*/ 81 w 316"/>
                <a:gd name="T5" fmla="*/ 16 h 511"/>
                <a:gd name="T6" fmla="*/ 0 w 316"/>
                <a:gd name="T7" fmla="*/ 117 h 511"/>
                <a:gd name="T8" fmla="*/ 0 w 316"/>
                <a:gd name="T9" fmla="*/ 511 h 511"/>
                <a:gd name="T10" fmla="*/ 316 w 316"/>
                <a:gd name="T11" fmla="*/ 511 h 511"/>
                <a:gd name="T12" fmla="*/ 316 w 316"/>
                <a:gd name="T13" fmla="*/ 121 h 511"/>
                <a:gd name="T14" fmla="*/ 254 w 316"/>
                <a:gd name="T15" fmla="*/ 15 h 5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 h="511">
                  <a:moveTo>
                    <a:pt x="254" y="15"/>
                  </a:moveTo>
                  <a:cubicBezTo>
                    <a:pt x="81" y="15"/>
                    <a:pt x="81" y="15"/>
                    <a:pt x="81" y="15"/>
                  </a:cubicBezTo>
                  <a:cubicBezTo>
                    <a:pt x="81" y="16"/>
                    <a:pt x="81" y="16"/>
                    <a:pt x="81" y="16"/>
                  </a:cubicBezTo>
                  <a:cubicBezTo>
                    <a:pt x="81" y="16"/>
                    <a:pt x="0" y="0"/>
                    <a:pt x="0" y="117"/>
                  </a:cubicBezTo>
                  <a:cubicBezTo>
                    <a:pt x="0" y="511"/>
                    <a:pt x="0" y="511"/>
                    <a:pt x="0" y="511"/>
                  </a:cubicBezTo>
                  <a:cubicBezTo>
                    <a:pt x="316" y="511"/>
                    <a:pt x="316" y="511"/>
                    <a:pt x="316" y="511"/>
                  </a:cubicBezTo>
                  <a:cubicBezTo>
                    <a:pt x="316" y="121"/>
                    <a:pt x="316" y="121"/>
                    <a:pt x="316" y="121"/>
                  </a:cubicBezTo>
                  <a:cubicBezTo>
                    <a:pt x="316" y="31"/>
                    <a:pt x="271" y="17"/>
                    <a:pt x="254" y="15"/>
                  </a:cubicBezTo>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7"/>
            <p:cNvSpPr>
              <a:spLocks/>
            </p:cNvSpPr>
            <p:nvPr/>
          </p:nvSpPr>
          <p:spPr bwMode="auto">
            <a:xfrm>
              <a:off x="5368" y="3490"/>
              <a:ext cx="203" cy="113"/>
            </a:xfrm>
            <a:custGeom>
              <a:avLst/>
              <a:gdLst>
                <a:gd name="T0" fmla="*/ 203 w 203"/>
                <a:gd name="T1" fmla="*/ 87 h 113"/>
                <a:gd name="T2" fmla="*/ 115 w 203"/>
                <a:gd name="T3" fmla="*/ 0 h 113"/>
                <a:gd name="T4" fmla="*/ 0 w 203"/>
                <a:gd name="T5" fmla="*/ 0 h 113"/>
                <a:gd name="T6" fmla="*/ 0 w 203"/>
                <a:gd name="T7" fmla="*/ 113 h 113"/>
                <a:gd name="T8" fmla="*/ 203 w 203"/>
                <a:gd name="T9" fmla="*/ 113 h 113"/>
                <a:gd name="T10" fmla="*/ 203 w 203"/>
                <a:gd name="T11" fmla="*/ 87 h 113"/>
              </a:gdLst>
              <a:ahLst/>
              <a:cxnLst>
                <a:cxn ang="0">
                  <a:pos x="T0" y="T1"/>
                </a:cxn>
                <a:cxn ang="0">
                  <a:pos x="T2" y="T3"/>
                </a:cxn>
                <a:cxn ang="0">
                  <a:pos x="T4" y="T5"/>
                </a:cxn>
                <a:cxn ang="0">
                  <a:pos x="T6" y="T7"/>
                </a:cxn>
                <a:cxn ang="0">
                  <a:pos x="T8" y="T9"/>
                </a:cxn>
                <a:cxn ang="0">
                  <a:pos x="T10" y="T11"/>
                </a:cxn>
              </a:cxnLst>
              <a:rect l="0" t="0" r="r" b="b"/>
              <a:pathLst>
                <a:path w="203" h="113">
                  <a:moveTo>
                    <a:pt x="203" y="87"/>
                  </a:moveTo>
                  <a:lnTo>
                    <a:pt x="115" y="0"/>
                  </a:lnTo>
                  <a:lnTo>
                    <a:pt x="0" y="0"/>
                  </a:lnTo>
                  <a:lnTo>
                    <a:pt x="0" y="113"/>
                  </a:lnTo>
                  <a:lnTo>
                    <a:pt x="203" y="113"/>
                  </a:lnTo>
                  <a:lnTo>
                    <a:pt x="203" y="87"/>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8"/>
            <p:cNvSpPr>
              <a:spLocks/>
            </p:cNvSpPr>
            <p:nvPr/>
          </p:nvSpPr>
          <p:spPr bwMode="auto">
            <a:xfrm>
              <a:off x="5368" y="3490"/>
              <a:ext cx="203" cy="113"/>
            </a:xfrm>
            <a:custGeom>
              <a:avLst/>
              <a:gdLst>
                <a:gd name="T0" fmla="*/ 203 w 203"/>
                <a:gd name="T1" fmla="*/ 87 h 113"/>
                <a:gd name="T2" fmla="*/ 115 w 203"/>
                <a:gd name="T3" fmla="*/ 0 h 113"/>
                <a:gd name="T4" fmla="*/ 0 w 203"/>
                <a:gd name="T5" fmla="*/ 0 h 113"/>
                <a:gd name="T6" fmla="*/ 0 w 203"/>
                <a:gd name="T7" fmla="*/ 113 h 113"/>
                <a:gd name="T8" fmla="*/ 203 w 203"/>
                <a:gd name="T9" fmla="*/ 113 h 113"/>
                <a:gd name="T10" fmla="*/ 203 w 203"/>
                <a:gd name="T11" fmla="*/ 87 h 113"/>
              </a:gdLst>
              <a:ahLst/>
              <a:cxnLst>
                <a:cxn ang="0">
                  <a:pos x="T0" y="T1"/>
                </a:cxn>
                <a:cxn ang="0">
                  <a:pos x="T2" y="T3"/>
                </a:cxn>
                <a:cxn ang="0">
                  <a:pos x="T4" y="T5"/>
                </a:cxn>
                <a:cxn ang="0">
                  <a:pos x="T6" y="T7"/>
                </a:cxn>
                <a:cxn ang="0">
                  <a:pos x="T8" y="T9"/>
                </a:cxn>
                <a:cxn ang="0">
                  <a:pos x="T10" y="T11"/>
                </a:cxn>
              </a:cxnLst>
              <a:rect l="0" t="0" r="r" b="b"/>
              <a:pathLst>
                <a:path w="203" h="113">
                  <a:moveTo>
                    <a:pt x="203" y="87"/>
                  </a:moveTo>
                  <a:lnTo>
                    <a:pt x="115" y="0"/>
                  </a:lnTo>
                  <a:lnTo>
                    <a:pt x="0" y="0"/>
                  </a:lnTo>
                  <a:lnTo>
                    <a:pt x="0" y="113"/>
                  </a:lnTo>
                  <a:lnTo>
                    <a:pt x="203" y="113"/>
                  </a:lnTo>
                  <a:lnTo>
                    <a:pt x="203" y="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39"/>
            <p:cNvSpPr>
              <a:spLocks noChangeArrowheads="1"/>
            </p:cNvSpPr>
            <p:nvPr/>
          </p:nvSpPr>
          <p:spPr bwMode="auto">
            <a:xfrm>
              <a:off x="4961" y="2922"/>
              <a:ext cx="1" cy="74"/>
            </a:xfrm>
            <a:prstGeom prst="rect">
              <a:avLst/>
            </a:prstGeom>
            <a:solidFill>
              <a:srgbClr val="00A0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40"/>
            <p:cNvSpPr>
              <a:spLocks noChangeArrowheads="1"/>
            </p:cNvSpPr>
            <p:nvPr/>
          </p:nvSpPr>
          <p:spPr bwMode="auto">
            <a:xfrm>
              <a:off x="4961" y="2922"/>
              <a:ext cx="1"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41"/>
            <p:cNvSpPr>
              <a:spLocks noChangeArrowheads="1"/>
            </p:cNvSpPr>
            <p:nvPr/>
          </p:nvSpPr>
          <p:spPr bwMode="auto">
            <a:xfrm>
              <a:off x="4961" y="2621"/>
              <a:ext cx="1" cy="301"/>
            </a:xfrm>
            <a:prstGeom prst="rect">
              <a:avLst/>
            </a:prstGeom>
            <a:solidFill>
              <a:srgbClr val="3A1E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42"/>
            <p:cNvSpPr>
              <a:spLocks noChangeArrowheads="1"/>
            </p:cNvSpPr>
            <p:nvPr/>
          </p:nvSpPr>
          <p:spPr bwMode="auto">
            <a:xfrm>
              <a:off x="4961" y="2621"/>
              <a:ext cx="1"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3"/>
            <p:cNvSpPr>
              <a:spLocks noEditPoints="1"/>
            </p:cNvSpPr>
            <p:nvPr/>
          </p:nvSpPr>
          <p:spPr bwMode="auto">
            <a:xfrm>
              <a:off x="4961" y="2621"/>
              <a:ext cx="467" cy="375"/>
            </a:xfrm>
            <a:custGeom>
              <a:avLst/>
              <a:gdLst>
                <a:gd name="T0" fmla="*/ 210 w 467"/>
                <a:gd name="T1" fmla="*/ 110 h 375"/>
                <a:gd name="T2" fmla="*/ 186 w 467"/>
                <a:gd name="T3" fmla="*/ 110 h 375"/>
                <a:gd name="T4" fmla="*/ 186 w 467"/>
                <a:gd name="T5" fmla="*/ 375 h 375"/>
                <a:gd name="T6" fmla="*/ 467 w 467"/>
                <a:gd name="T7" fmla="*/ 375 h 375"/>
                <a:gd name="T8" fmla="*/ 467 w 467"/>
                <a:gd name="T9" fmla="*/ 246 h 375"/>
                <a:gd name="T10" fmla="*/ 210 w 467"/>
                <a:gd name="T11" fmla="*/ 110 h 375"/>
                <a:gd name="T12" fmla="*/ 0 w 467"/>
                <a:gd name="T13" fmla="*/ 0 h 375"/>
                <a:gd name="T14" fmla="*/ 0 w 467"/>
                <a:gd name="T15" fmla="*/ 301 h 375"/>
                <a:gd name="T16" fmla="*/ 0 w 467"/>
                <a:gd name="T17" fmla="*/ 375 h 375"/>
                <a:gd name="T18" fmla="*/ 105 w 467"/>
                <a:gd name="T19" fmla="*/ 375 h 375"/>
                <a:gd name="T20" fmla="*/ 105 w 467"/>
                <a:gd name="T21" fmla="*/ 107 h 375"/>
                <a:gd name="T22" fmla="*/ 105 w 467"/>
                <a:gd name="T23" fmla="*/ 55 h 375"/>
                <a:gd name="T24" fmla="*/ 0 w 467"/>
                <a:gd name="T2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375">
                  <a:moveTo>
                    <a:pt x="210" y="110"/>
                  </a:moveTo>
                  <a:lnTo>
                    <a:pt x="186" y="110"/>
                  </a:lnTo>
                  <a:lnTo>
                    <a:pt x="186" y="375"/>
                  </a:lnTo>
                  <a:lnTo>
                    <a:pt x="467" y="375"/>
                  </a:lnTo>
                  <a:lnTo>
                    <a:pt x="467" y="246"/>
                  </a:lnTo>
                  <a:lnTo>
                    <a:pt x="210" y="110"/>
                  </a:lnTo>
                  <a:close/>
                  <a:moveTo>
                    <a:pt x="0" y="0"/>
                  </a:moveTo>
                  <a:lnTo>
                    <a:pt x="0" y="301"/>
                  </a:lnTo>
                  <a:lnTo>
                    <a:pt x="0" y="375"/>
                  </a:lnTo>
                  <a:lnTo>
                    <a:pt x="105" y="375"/>
                  </a:lnTo>
                  <a:lnTo>
                    <a:pt x="105" y="107"/>
                  </a:lnTo>
                  <a:lnTo>
                    <a:pt x="105" y="55"/>
                  </a:lnTo>
                  <a:lnTo>
                    <a:pt x="0" y="0"/>
                  </a:lnTo>
                  <a:close/>
                </a:path>
              </a:pathLst>
            </a:custGeom>
            <a:solidFill>
              <a:srgbClr val="C90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4"/>
            <p:cNvSpPr>
              <a:spLocks noEditPoints="1"/>
            </p:cNvSpPr>
            <p:nvPr/>
          </p:nvSpPr>
          <p:spPr bwMode="auto">
            <a:xfrm>
              <a:off x="4961" y="2621"/>
              <a:ext cx="467" cy="375"/>
            </a:xfrm>
            <a:custGeom>
              <a:avLst/>
              <a:gdLst>
                <a:gd name="T0" fmla="*/ 210 w 467"/>
                <a:gd name="T1" fmla="*/ 110 h 375"/>
                <a:gd name="T2" fmla="*/ 186 w 467"/>
                <a:gd name="T3" fmla="*/ 110 h 375"/>
                <a:gd name="T4" fmla="*/ 186 w 467"/>
                <a:gd name="T5" fmla="*/ 375 h 375"/>
                <a:gd name="T6" fmla="*/ 467 w 467"/>
                <a:gd name="T7" fmla="*/ 375 h 375"/>
                <a:gd name="T8" fmla="*/ 467 w 467"/>
                <a:gd name="T9" fmla="*/ 246 h 375"/>
                <a:gd name="T10" fmla="*/ 210 w 467"/>
                <a:gd name="T11" fmla="*/ 110 h 375"/>
                <a:gd name="T12" fmla="*/ 0 w 467"/>
                <a:gd name="T13" fmla="*/ 0 h 375"/>
                <a:gd name="T14" fmla="*/ 0 w 467"/>
                <a:gd name="T15" fmla="*/ 301 h 375"/>
                <a:gd name="T16" fmla="*/ 0 w 467"/>
                <a:gd name="T17" fmla="*/ 375 h 375"/>
                <a:gd name="T18" fmla="*/ 105 w 467"/>
                <a:gd name="T19" fmla="*/ 375 h 375"/>
                <a:gd name="T20" fmla="*/ 105 w 467"/>
                <a:gd name="T21" fmla="*/ 107 h 375"/>
                <a:gd name="T22" fmla="*/ 105 w 467"/>
                <a:gd name="T23" fmla="*/ 55 h 375"/>
                <a:gd name="T24" fmla="*/ 0 w 467"/>
                <a:gd name="T2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375">
                  <a:moveTo>
                    <a:pt x="210" y="110"/>
                  </a:moveTo>
                  <a:lnTo>
                    <a:pt x="186" y="110"/>
                  </a:lnTo>
                  <a:lnTo>
                    <a:pt x="186" y="375"/>
                  </a:lnTo>
                  <a:lnTo>
                    <a:pt x="467" y="375"/>
                  </a:lnTo>
                  <a:lnTo>
                    <a:pt x="467" y="246"/>
                  </a:lnTo>
                  <a:lnTo>
                    <a:pt x="210" y="110"/>
                  </a:lnTo>
                  <a:moveTo>
                    <a:pt x="0" y="0"/>
                  </a:moveTo>
                  <a:lnTo>
                    <a:pt x="0" y="301"/>
                  </a:lnTo>
                  <a:lnTo>
                    <a:pt x="0" y="375"/>
                  </a:lnTo>
                  <a:lnTo>
                    <a:pt x="105" y="375"/>
                  </a:lnTo>
                  <a:lnTo>
                    <a:pt x="105" y="107"/>
                  </a:lnTo>
                  <a:lnTo>
                    <a:pt x="105" y="5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5"/>
            <p:cNvSpPr>
              <a:spLocks/>
            </p:cNvSpPr>
            <p:nvPr/>
          </p:nvSpPr>
          <p:spPr bwMode="auto">
            <a:xfrm>
              <a:off x="5325" y="2459"/>
              <a:ext cx="142" cy="142"/>
            </a:xfrm>
            <a:custGeom>
              <a:avLst/>
              <a:gdLst>
                <a:gd name="T0" fmla="*/ 83 w 96"/>
                <a:gd name="T1" fmla="*/ 18 h 96"/>
                <a:gd name="T2" fmla="*/ 30 w 96"/>
                <a:gd name="T3" fmla="*/ 14 h 96"/>
                <a:gd name="T4" fmla="*/ 29 w 96"/>
                <a:gd name="T5" fmla="*/ 15 h 96"/>
                <a:gd name="T6" fmla="*/ 29 w 96"/>
                <a:gd name="T7" fmla="*/ 15 h 96"/>
                <a:gd name="T8" fmla="*/ 0 w 96"/>
                <a:gd name="T9" fmla="*/ 40 h 96"/>
                <a:gd name="T10" fmla="*/ 49 w 96"/>
                <a:gd name="T11" fmla="*/ 96 h 96"/>
                <a:gd name="T12" fmla="*/ 78 w 96"/>
                <a:gd name="T13" fmla="*/ 71 h 96"/>
                <a:gd name="T14" fmla="*/ 78 w 96"/>
                <a:gd name="T15" fmla="*/ 71 h 96"/>
                <a:gd name="T16" fmla="*/ 79 w 96"/>
                <a:gd name="T17" fmla="*/ 70 h 96"/>
                <a:gd name="T18" fmla="*/ 83 w 96"/>
                <a:gd name="T1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83" y="18"/>
                  </a:moveTo>
                  <a:cubicBezTo>
                    <a:pt x="69" y="2"/>
                    <a:pt x="46" y="0"/>
                    <a:pt x="30" y="14"/>
                  </a:cubicBezTo>
                  <a:cubicBezTo>
                    <a:pt x="30" y="14"/>
                    <a:pt x="30" y="15"/>
                    <a:pt x="29" y="15"/>
                  </a:cubicBezTo>
                  <a:cubicBezTo>
                    <a:pt x="29" y="15"/>
                    <a:pt x="29" y="15"/>
                    <a:pt x="29" y="15"/>
                  </a:cubicBezTo>
                  <a:cubicBezTo>
                    <a:pt x="0" y="40"/>
                    <a:pt x="0" y="40"/>
                    <a:pt x="0" y="40"/>
                  </a:cubicBezTo>
                  <a:cubicBezTo>
                    <a:pt x="49" y="96"/>
                    <a:pt x="49" y="96"/>
                    <a:pt x="49" y="96"/>
                  </a:cubicBezTo>
                  <a:cubicBezTo>
                    <a:pt x="78" y="71"/>
                    <a:pt x="78" y="71"/>
                    <a:pt x="78" y="71"/>
                  </a:cubicBezTo>
                  <a:cubicBezTo>
                    <a:pt x="78" y="71"/>
                    <a:pt x="78" y="71"/>
                    <a:pt x="78" y="71"/>
                  </a:cubicBezTo>
                  <a:cubicBezTo>
                    <a:pt x="78" y="71"/>
                    <a:pt x="79" y="70"/>
                    <a:pt x="79" y="70"/>
                  </a:cubicBezTo>
                  <a:cubicBezTo>
                    <a:pt x="94" y="57"/>
                    <a:pt x="96" y="33"/>
                    <a:pt x="83" y="18"/>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6"/>
            <p:cNvSpPr>
              <a:spLocks/>
            </p:cNvSpPr>
            <p:nvPr/>
          </p:nvSpPr>
          <p:spPr bwMode="auto">
            <a:xfrm>
              <a:off x="5298" y="2069"/>
              <a:ext cx="18" cy="18"/>
            </a:xfrm>
            <a:custGeom>
              <a:avLst/>
              <a:gdLst>
                <a:gd name="T0" fmla="*/ 12 w 12"/>
                <a:gd name="T1" fmla="*/ 7 h 12"/>
                <a:gd name="T2" fmla="*/ 5 w 12"/>
                <a:gd name="T3" fmla="*/ 11 h 12"/>
                <a:gd name="T4" fmla="*/ 1 w 12"/>
                <a:gd name="T5" fmla="*/ 5 h 12"/>
                <a:gd name="T6" fmla="*/ 7 w 12"/>
                <a:gd name="T7" fmla="*/ 0 h 12"/>
                <a:gd name="T8" fmla="*/ 12 w 12"/>
                <a:gd name="T9" fmla="*/ 7 h 12"/>
              </a:gdLst>
              <a:ahLst/>
              <a:cxnLst>
                <a:cxn ang="0">
                  <a:pos x="T0" y="T1"/>
                </a:cxn>
                <a:cxn ang="0">
                  <a:pos x="T2" y="T3"/>
                </a:cxn>
                <a:cxn ang="0">
                  <a:pos x="T4" y="T5"/>
                </a:cxn>
                <a:cxn ang="0">
                  <a:pos x="T6" y="T7"/>
                </a:cxn>
                <a:cxn ang="0">
                  <a:pos x="T8" y="T9"/>
                </a:cxn>
              </a:cxnLst>
              <a:rect l="0" t="0" r="r" b="b"/>
              <a:pathLst>
                <a:path w="12" h="12">
                  <a:moveTo>
                    <a:pt x="12" y="7"/>
                  </a:moveTo>
                  <a:cubicBezTo>
                    <a:pt x="11" y="10"/>
                    <a:pt x="8" y="12"/>
                    <a:pt x="5" y="11"/>
                  </a:cubicBezTo>
                  <a:cubicBezTo>
                    <a:pt x="2" y="11"/>
                    <a:pt x="0" y="8"/>
                    <a:pt x="1" y="5"/>
                  </a:cubicBezTo>
                  <a:cubicBezTo>
                    <a:pt x="1" y="2"/>
                    <a:pt x="4" y="0"/>
                    <a:pt x="7" y="0"/>
                  </a:cubicBezTo>
                  <a:cubicBezTo>
                    <a:pt x="10" y="1"/>
                    <a:pt x="12" y="4"/>
                    <a:pt x="12"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7"/>
            <p:cNvSpPr>
              <a:spLocks/>
            </p:cNvSpPr>
            <p:nvPr/>
          </p:nvSpPr>
          <p:spPr bwMode="auto">
            <a:xfrm>
              <a:off x="5328" y="2041"/>
              <a:ext cx="52" cy="95"/>
            </a:xfrm>
            <a:custGeom>
              <a:avLst/>
              <a:gdLst>
                <a:gd name="T0" fmla="*/ 41 w 52"/>
                <a:gd name="T1" fmla="*/ 0 h 95"/>
                <a:gd name="T2" fmla="*/ 52 w 52"/>
                <a:gd name="T3" fmla="*/ 95 h 95"/>
                <a:gd name="T4" fmla="*/ 0 w 52"/>
                <a:gd name="T5" fmla="*/ 86 h 95"/>
                <a:gd name="T6" fmla="*/ 41 w 52"/>
                <a:gd name="T7" fmla="*/ 0 h 95"/>
              </a:gdLst>
              <a:ahLst/>
              <a:cxnLst>
                <a:cxn ang="0">
                  <a:pos x="T0" y="T1"/>
                </a:cxn>
                <a:cxn ang="0">
                  <a:pos x="T2" y="T3"/>
                </a:cxn>
                <a:cxn ang="0">
                  <a:pos x="T4" y="T5"/>
                </a:cxn>
                <a:cxn ang="0">
                  <a:pos x="T6" y="T7"/>
                </a:cxn>
              </a:cxnLst>
              <a:rect l="0" t="0" r="r" b="b"/>
              <a:pathLst>
                <a:path w="52" h="95">
                  <a:moveTo>
                    <a:pt x="41" y="0"/>
                  </a:moveTo>
                  <a:lnTo>
                    <a:pt x="52" y="95"/>
                  </a:lnTo>
                  <a:lnTo>
                    <a:pt x="0" y="86"/>
                  </a:lnTo>
                  <a:lnTo>
                    <a:pt x="41"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8"/>
            <p:cNvSpPr>
              <a:spLocks/>
            </p:cNvSpPr>
            <p:nvPr/>
          </p:nvSpPr>
          <p:spPr bwMode="auto">
            <a:xfrm>
              <a:off x="6229" y="1579"/>
              <a:ext cx="393" cy="490"/>
            </a:xfrm>
            <a:custGeom>
              <a:avLst/>
              <a:gdLst>
                <a:gd name="T0" fmla="*/ 9 w 265"/>
                <a:gd name="T1" fmla="*/ 331 h 331"/>
                <a:gd name="T2" fmla="*/ 0 w 265"/>
                <a:gd name="T3" fmla="*/ 331 h 331"/>
                <a:gd name="T4" fmla="*/ 2 w 265"/>
                <a:gd name="T5" fmla="*/ 266 h 331"/>
                <a:gd name="T6" fmla="*/ 9 w 265"/>
                <a:gd name="T7" fmla="*/ 266 h 331"/>
                <a:gd name="T8" fmla="*/ 115 w 265"/>
                <a:gd name="T9" fmla="*/ 232 h 331"/>
                <a:gd name="T10" fmla="*/ 172 w 265"/>
                <a:gd name="T11" fmla="*/ 151 h 331"/>
                <a:gd name="T12" fmla="*/ 200 w 265"/>
                <a:gd name="T13" fmla="*/ 4 h 331"/>
                <a:gd name="T14" fmla="*/ 200 w 265"/>
                <a:gd name="T15" fmla="*/ 1 h 331"/>
                <a:gd name="T16" fmla="*/ 200 w 265"/>
                <a:gd name="T17" fmla="*/ 1 h 331"/>
                <a:gd name="T18" fmla="*/ 265 w 265"/>
                <a:gd name="T19" fmla="*/ 0 h 331"/>
                <a:gd name="T20" fmla="*/ 265 w 265"/>
                <a:gd name="T21" fmla="*/ 4 h 331"/>
                <a:gd name="T22" fmla="*/ 251 w 265"/>
                <a:gd name="T23" fmla="*/ 120 h 331"/>
                <a:gd name="T24" fmla="*/ 156 w 265"/>
                <a:gd name="T25" fmla="*/ 283 h 331"/>
                <a:gd name="T26" fmla="*/ 9 w 265"/>
                <a:gd name="T27" fmla="*/ 331 h 331"/>
                <a:gd name="T28" fmla="*/ 9 w 265"/>
                <a:gd name="T29"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 h="331">
                  <a:moveTo>
                    <a:pt x="9" y="331"/>
                  </a:moveTo>
                  <a:cubicBezTo>
                    <a:pt x="6" y="331"/>
                    <a:pt x="3" y="331"/>
                    <a:pt x="0" y="331"/>
                  </a:cubicBezTo>
                  <a:cubicBezTo>
                    <a:pt x="2" y="266"/>
                    <a:pt x="2" y="266"/>
                    <a:pt x="2" y="266"/>
                  </a:cubicBezTo>
                  <a:cubicBezTo>
                    <a:pt x="4" y="266"/>
                    <a:pt x="7" y="266"/>
                    <a:pt x="9" y="266"/>
                  </a:cubicBezTo>
                  <a:cubicBezTo>
                    <a:pt x="56" y="266"/>
                    <a:pt x="89" y="252"/>
                    <a:pt x="115" y="232"/>
                  </a:cubicBezTo>
                  <a:cubicBezTo>
                    <a:pt x="140" y="211"/>
                    <a:pt x="159" y="182"/>
                    <a:pt x="172" y="151"/>
                  </a:cubicBezTo>
                  <a:cubicBezTo>
                    <a:pt x="198" y="89"/>
                    <a:pt x="200" y="18"/>
                    <a:pt x="200" y="4"/>
                  </a:cubicBezTo>
                  <a:cubicBezTo>
                    <a:pt x="200" y="2"/>
                    <a:pt x="200" y="1"/>
                    <a:pt x="200" y="1"/>
                  </a:cubicBezTo>
                  <a:cubicBezTo>
                    <a:pt x="200" y="1"/>
                    <a:pt x="200" y="1"/>
                    <a:pt x="200" y="1"/>
                  </a:cubicBezTo>
                  <a:cubicBezTo>
                    <a:pt x="265" y="0"/>
                    <a:pt x="265" y="0"/>
                    <a:pt x="265" y="0"/>
                  </a:cubicBezTo>
                  <a:cubicBezTo>
                    <a:pt x="265" y="0"/>
                    <a:pt x="265" y="2"/>
                    <a:pt x="265" y="4"/>
                  </a:cubicBezTo>
                  <a:cubicBezTo>
                    <a:pt x="265" y="18"/>
                    <a:pt x="264" y="65"/>
                    <a:pt x="251" y="120"/>
                  </a:cubicBezTo>
                  <a:cubicBezTo>
                    <a:pt x="237" y="174"/>
                    <a:pt x="211" y="238"/>
                    <a:pt x="156" y="283"/>
                  </a:cubicBezTo>
                  <a:cubicBezTo>
                    <a:pt x="119" y="312"/>
                    <a:pt x="70" y="331"/>
                    <a:pt x="9" y="331"/>
                  </a:cubicBezTo>
                  <a:cubicBezTo>
                    <a:pt x="9" y="331"/>
                    <a:pt x="9" y="331"/>
                    <a:pt x="9" y="331"/>
                  </a:cubicBezTo>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9"/>
            <p:cNvSpPr>
              <a:spLocks/>
            </p:cNvSpPr>
            <p:nvPr/>
          </p:nvSpPr>
          <p:spPr bwMode="auto">
            <a:xfrm>
              <a:off x="6232" y="1579"/>
              <a:ext cx="390" cy="490"/>
            </a:xfrm>
            <a:custGeom>
              <a:avLst/>
              <a:gdLst>
                <a:gd name="T0" fmla="*/ 263 w 263"/>
                <a:gd name="T1" fmla="*/ 0 h 331"/>
                <a:gd name="T2" fmla="*/ 198 w 263"/>
                <a:gd name="T3" fmla="*/ 1 h 331"/>
                <a:gd name="T4" fmla="*/ 198 w 263"/>
                <a:gd name="T5" fmla="*/ 1 h 331"/>
                <a:gd name="T6" fmla="*/ 198 w 263"/>
                <a:gd name="T7" fmla="*/ 4 h 331"/>
                <a:gd name="T8" fmla="*/ 198 w 263"/>
                <a:gd name="T9" fmla="*/ 5 h 331"/>
                <a:gd name="T10" fmla="*/ 170 w 263"/>
                <a:gd name="T11" fmla="*/ 151 h 331"/>
                <a:gd name="T12" fmla="*/ 113 w 263"/>
                <a:gd name="T13" fmla="*/ 232 h 331"/>
                <a:gd name="T14" fmla="*/ 7 w 263"/>
                <a:gd name="T15" fmla="*/ 266 h 331"/>
                <a:gd name="T16" fmla="*/ 0 w 263"/>
                <a:gd name="T17" fmla="*/ 266 h 331"/>
                <a:gd name="T18" fmla="*/ 0 w 263"/>
                <a:gd name="T19" fmla="*/ 266 h 331"/>
                <a:gd name="T20" fmla="*/ 2 w 263"/>
                <a:gd name="T21" fmla="*/ 266 h 331"/>
                <a:gd name="T22" fmla="*/ 2 w 263"/>
                <a:gd name="T23" fmla="*/ 331 h 331"/>
                <a:gd name="T24" fmla="*/ 7 w 263"/>
                <a:gd name="T25" fmla="*/ 331 h 331"/>
                <a:gd name="T26" fmla="*/ 7 w 263"/>
                <a:gd name="T27" fmla="*/ 331 h 331"/>
                <a:gd name="T28" fmla="*/ 154 w 263"/>
                <a:gd name="T29" fmla="*/ 283 h 331"/>
                <a:gd name="T30" fmla="*/ 249 w 263"/>
                <a:gd name="T31" fmla="*/ 120 h 331"/>
                <a:gd name="T32" fmla="*/ 263 w 263"/>
                <a:gd name="T33" fmla="*/ 4 h 331"/>
                <a:gd name="T34" fmla="*/ 263 w 263"/>
                <a:gd name="T3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331">
                  <a:moveTo>
                    <a:pt x="263" y="0"/>
                  </a:moveTo>
                  <a:cubicBezTo>
                    <a:pt x="198" y="1"/>
                    <a:pt x="198" y="1"/>
                    <a:pt x="198" y="1"/>
                  </a:cubicBezTo>
                  <a:cubicBezTo>
                    <a:pt x="198" y="1"/>
                    <a:pt x="198" y="1"/>
                    <a:pt x="198" y="1"/>
                  </a:cubicBezTo>
                  <a:cubicBezTo>
                    <a:pt x="198" y="1"/>
                    <a:pt x="198" y="2"/>
                    <a:pt x="198" y="4"/>
                  </a:cubicBezTo>
                  <a:cubicBezTo>
                    <a:pt x="198" y="4"/>
                    <a:pt x="198" y="5"/>
                    <a:pt x="198" y="5"/>
                  </a:cubicBezTo>
                  <a:cubicBezTo>
                    <a:pt x="198" y="22"/>
                    <a:pt x="195" y="91"/>
                    <a:pt x="170" y="151"/>
                  </a:cubicBezTo>
                  <a:cubicBezTo>
                    <a:pt x="157" y="182"/>
                    <a:pt x="138" y="211"/>
                    <a:pt x="113" y="232"/>
                  </a:cubicBezTo>
                  <a:cubicBezTo>
                    <a:pt x="87" y="252"/>
                    <a:pt x="54" y="266"/>
                    <a:pt x="7" y="266"/>
                  </a:cubicBezTo>
                  <a:cubicBezTo>
                    <a:pt x="5" y="266"/>
                    <a:pt x="2" y="266"/>
                    <a:pt x="0" y="266"/>
                  </a:cubicBezTo>
                  <a:cubicBezTo>
                    <a:pt x="0" y="266"/>
                    <a:pt x="0" y="266"/>
                    <a:pt x="0" y="266"/>
                  </a:cubicBezTo>
                  <a:cubicBezTo>
                    <a:pt x="2" y="266"/>
                    <a:pt x="2" y="266"/>
                    <a:pt x="2" y="266"/>
                  </a:cubicBezTo>
                  <a:cubicBezTo>
                    <a:pt x="2" y="331"/>
                    <a:pt x="2" y="331"/>
                    <a:pt x="2" y="331"/>
                  </a:cubicBezTo>
                  <a:cubicBezTo>
                    <a:pt x="4" y="331"/>
                    <a:pt x="5" y="331"/>
                    <a:pt x="7" y="331"/>
                  </a:cubicBezTo>
                  <a:cubicBezTo>
                    <a:pt x="7" y="331"/>
                    <a:pt x="7" y="331"/>
                    <a:pt x="7" y="331"/>
                  </a:cubicBezTo>
                  <a:cubicBezTo>
                    <a:pt x="68" y="331"/>
                    <a:pt x="117" y="312"/>
                    <a:pt x="154" y="283"/>
                  </a:cubicBezTo>
                  <a:cubicBezTo>
                    <a:pt x="209" y="238"/>
                    <a:pt x="235" y="174"/>
                    <a:pt x="249" y="120"/>
                  </a:cubicBezTo>
                  <a:cubicBezTo>
                    <a:pt x="262" y="65"/>
                    <a:pt x="263" y="18"/>
                    <a:pt x="263" y="4"/>
                  </a:cubicBezTo>
                  <a:cubicBezTo>
                    <a:pt x="263" y="2"/>
                    <a:pt x="263" y="0"/>
                    <a:pt x="263" y="0"/>
                  </a:cubicBezTo>
                </a:path>
              </a:pathLst>
            </a:custGeom>
            <a:solidFill>
              <a:srgbClr val="E5D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0"/>
            <p:cNvSpPr>
              <a:spLocks/>
            </p:cNvSpPr>
            <p:nvPr/>
          </p:nvSpPr>
          <p:spPr bwMode="auto">
            <a:xfrm>
              <a:off x="6075" y="3511"/>
              <a:ext cx="202" cy="112"/>
            </a:xfrm>
            <a:custGeom>
              <a:avLst/>
              <a:gdLst>
                <a:gd name="T0" fmla="*/ 202 w 202"/>
                <a:gd name="T1" fmla="*/ 86 h 112"/>
                <a:gd name="T2" fmla="*/ 114 w 202"/>
                <a:gd name="T3" fmla="*/ 0 h 112"/>
                <a:gd name="T4" fmla="*/ 0 w 202"/>
                <a:gd name="T5" fmla="*/ 0 h 112"/>
                <a:gd name="T6" fmla="*/ 0 w 202"/>
                <a:gd name="T7" fmla="*/ 112 h 112"/>
                <a:gd name="T8" fmla="*/ 202 w 202"/>
                <a:gd name="T9" fmla="*/ 112 h 112"/>
                <a:gd name="T10" fmla="*/ 202 w 202"/>
                <a:gd name="T11" fmla="*/ 86 h 112"/>
              </a:gdLst>
              <a:ahLst/>
              <a:cxnLst>
                <a:cxn ang="0">
                  <a:pos x="T0" y="T1"/>
                </a:cxn>
                <a:cxn ang="0">
                  <a:pos x="T2" y="T3"/>
                </a:cxn>
                <a:cxn ang="0">
                  <a:pos x="T4" y="T5"/>
                </a:cxn>
                <a:cxn ang="0">
                  <a:pos x="T6" y="T7"/>
                </a:cxn>
                <a:cxn ang="0">
                  <a:pos x="T8" y="T9"/>
                </a:cxn>
                <a:cxn ang="0">
                  <a:pos x="T10" y="T11"/>
                </a:cxn>
              </a:cxnLst>
              <a:rect l="0" t="0" r="r" b="b"/>
              <a:pathLst>
                <a:path w="202" h="112">
                  <a:moveTo>
                    <a:pt x="202" y="86"/>
                  </a:moveTo>
                  <a:lnTo>
                    <a:pt x="114" y="0"/>
                  </a:lnTo>
                  <a:lnTo>
                    <a:pt x="0" y="0"/>
                  </a:lnTo>
                  <a:lnTo>
                    <a:pt x="0" y="112"/>
                  </a:lnTo>
                  <a:lnTo>
                    <a:pt x="202" y="112"/>
                  </a:lnTo>
                  <a:lnTo>
                    <a:pt x="202" y="86"/>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51"/>
            <p:cNvSpPr>
              <a:spLocks noChangeArrowheads="1"/>
            </p:cNvSpPr>
            <p:nvPr/>
          </p:nvSpPr>
          <p:spPr bwMode="auto">
            <a:xfrm>
              <a:off x="6075" y="2778"/>
              <a:ext cx="113" cy="733"/>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52"/>
            <p:cNvSpPr>
              <a:spLocks noChangeArrowheads="1"/>
            </p:cNvSpPr>
            <p:nvPr/>
          </p:nvSpPr>
          <p:spPr bwMode="auto">
            <a:xfrm>
              <a:off x="6075" y="2778"/>
              <a:ext cx="113"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53"/>
            <p:cNvSpPr>
              <a:spLocks noChangeArrowheads="1"/>
            </p:cNvSpPr>
            <p:nvPr/>
          </p:nvSpPr>
          <p:spPr bwMode="auto">
            <a:xfrm>
              <a:off x="5901" y="2778"/>
              <a:ext cx="112" cy="733"/>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54"/>
            <p:cNvSpPr>
              <a:spLocks noChangeArrowheads="1"/>
            </p:cNvSpPr>
            <p:nvPr/>
          </p:nvSpPr>
          <p:spPr bwMode="auto">
            <a:xfrm>
              <a:off x="5901" y="2778"/>
              <a:ext cx="112"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5"/>
            <p:cNvSpPr>
              <a:spLocks/>
            </p:cNvSpPr>
            <p:nvPr/>
          </p:nvSpPr>
          <p:spPr bwMode="auto">
            <a:xfrm>
              <a:off x="5901" y="3511"/>
              <a:ext cx="200" cy="112"/>
            </a:xfrm>
            <a:custGeom>
              <a:avLst/>
              <a:gdLst>
                <a:gd name="T0" fmla="*/ 200 w 200"/>
                <a:gd name="T1" fmla="*/ 86 h 112"/>
                <a:gd name="T2" fmla="*/ 114 w 200"/>
                <a:gd name="T3" fmla="*/ 0 h 112"/>
                <a:gd name="T4" fmla="*/ 0 w 200"/>
                <a:gd name="T5" fmla="*/ 0 h 112"/>
                <a:gd name="T6" fmla="*/ 0 w 200"/>
                <a:gd name="T7" fmla="*/ 112 h 112"/>
                <a:gd name="T8" fmla="*/ 200 w 200"/>
                <a:gd name="T9" fmla="*/ 112 h 112"/>
                <a:gd name="T10" fmla="*/ 200 w 200"/>
                <a:gd name="T11" fmla="*/ 86 h 112"/>
              </a:gdLst>
              <a:ahLst/>
              <a:cxnLst>
                <a:cxn ang="0">
                  <a:pos x="T0" y="T1"/>
                </a:cxn>
                <a:cxn ang="0">
                  <a:pos x="T2" y="T3"/>
                </a:cxn>
                <a:cxn ang="0">
                  <a:pos x="T4" y="T5"/>
                </a:cxn>
                <a:cxn ang="0">
                  <a:pos x="T6" y="T7"/>
                </a:cxn>
                <a:cxn ang="0">
                  <a:pos x="T8" y="T9"/>
                </a:cxn>
                <a:cxn ang="0">
                  <a:pos x="T10" y="T11"/>
                </a:cxn>
              </a:cxnLst>
              <a:rect l="0" t="0" r="r" b="b"/>
              <a:pathLst>
                <a:path w="200" h="112">
                  <a:moveTo>
                    <a:pt x="200" y="86"/>
                  </a:moveTo>
                  <a:lnTo>
                    <a:pt x="114" y="0"/>
                  </a:lnTo>
                  <a:lnTo>
                    <a:pt x="0" y="0"/>
                  </a:lnTo>
                  <a:lnTo>
                    <a:pt x="0" y="112"/>
                  </a:lnTo>
                  <a:lnTo>
                    <a:pt x="200" y="112"/>
                  </a:lnTo>
                  <a:lnTo>
                    <a:pt x="200" y="86"/>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6"/>
            <p:cNvSpPr>
              <a:spLocks noChangeArrowheads="1"/>
            </p:cNvSpPr>
            <p:nvPr/>
          </p:nvSpPr>
          <p:spPr bwMode="auto">
            <a:xfrm>
              <a:off x="5824" y="1973"/>
              <a:ext cx="411" cy="838"/>
            </a:xfrm>
            <a:prstGeom prst="rect">
              <a:avLst/>
            </a:prstGeom>
            <a:solidFill>
              <a:srgbClr val="FFF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57"/>
            <p:cNvSpPr>
              <a:spLocks noChangeArrowheads="1"/>
            </p:cNvSpPr>
            <p:nvPr/>
          </p:nvSpPr>
          <p:spPr bwMode="auto">
            <a:xfrm>
              <a:off x="5824" y="1973"/>
              <a:ext cx="411"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8"/>
            <p:cNvSpPr>
              <a:spLocks noEditPoints="1"/>
            </p:cNvSpPr>
            <p:nvPr/>
          </p:nvSpPr>
          <p:spPr bwMode="auto">
            <a:xfrm>
              <a:off x="5824" y="2226"/>
              <a:ext cx="411" cy="585"/>
            </a:xfrm>
            <a:custGeom>
              <a:avLst/>
              <a:gdLst>
                <a:gd name="T0" fmla="*/ 278 w 278"/>
                <a:gd name="T1" fmla="*/ 341 h 395"/>
                <a:gd name="T2" fmla="*/ 0 w 278"/>
                <a:gd name="T3" fmla="*/ 341 h 395"/>
                <a:gd name="T4" fmla="*/ 0 w 278"/>
                <a:gd name="T5" fmla="*/ 395 h 395"/>
                <a:gd name="T6" fmla="*/ 278 w 278"/>
                <a:gd name="T7" fmla="*/ 395 h 395"/>
                <a:gd name="T8" fmla="*/ 278 w 278"/>
                <a:gd name="T9" fmla="*/ 341 h 395"/>
                <a:gd name="T10" fmla="*/ 22 w 278"/>
                <a:gd name="T11" fmla="*/ 0 h 395"/>
                <a:gd name="T12" fmla="*/ 0 w 278"/>
                <a:gd name="T13" fmla="*/ 160 h 395"/>
                <a:gd name="T14" fmla="*/ 0 w 278"/>
                <a:gd name="T15" fmla="*/ 279 h 395"/>
                <a:gd name="T16" fmla="*/ 278 w 278"/>
                <a:gd name="T17" fmla="*/ 279 h 395"/>
                <a:gd name="T18" fmla="*/ 278 w 278"/>
                <a:gd name="T19" fmla="*/ 229 h 395"/>
                <a:gd name="T20" fmla="*/ 22 w 278"/>
                <a:gd name="T2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95">
                  <a:moveTo>
                    <a:pt x="278" y="341"/>
                  </a:moveTo>
                  <a:cubicBezTo>
                    <a:pt x="0" y="341"/>
                    <a:pt x="0" y="341"/>
                    <a:pt x="0" y="341"/>
                  </a:cubicBezTo>
                  <a:cubicBezTo>
                    <a:pt x="0" y="395"/>
                    <a:pt x="0" y="395"/>
                    <a:pt x="0" y="395"/>
                  </a:cubicBezTo>
                  <a:cubicBezTo>
                    <a:pt x="278" y="395"/>
                    <a:pt x="278" y="395"/>
                    <a:pt x="278" y="395"/>
                  </a:cubicBezTo>
                  <a:cubicBezTo>
                    <a:pt x="278" y="341"/>
                    <a:pt x="278" y="341"/>
                    <a:pt x="278" y="341"/>
                  </a:cubicBezTo>
                  <a:moveTo>
                    <a:pt x="22" y="0"/>
                  </a:moveTo>
                  <a:cubicBezTo>
                    <a:pt x="13" y="45"/>
                    <a:pt x="5" y="99"/>
                    <a:pt x="0" y="160"/>
                  </a:cubicBezTo>
                  <a:cubicBezTo>
                    <a:pt x="0" y="279"/>
                    <a:pt x="0" y="279"/>
                    <a:pt x="0" y="279"/>
                  </a:cubicBezTo>
                  <a:cubicBezTo>
                    <a:pt x="278" y="279"/>
                    <a:pt x="278" y="279"/>
                    <a:pt x="278" y="279"/>
                  </a:cubicBezTo>
                  <a:cubicBezTo>
                    <a:pt x="278" y="229"/>
                    <a:pt x="278" y="229"/>
                    <a:pt x="278" y="229"/>
                  </a:cubicBezTo>
                  <a:cubicBezTo>
                    <a:pt x="22" y="0"/>
                    <a:pt x="22" y="0"/>
                    <a:pt x="22" y="0"/>
                  </a:cubicBezTo>
                </a:path>
              </a:pathLst>
            </a:custGeom>
            <a:solidFill>
              <a:srgbClr val="E5D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9"/>
            <p:cNvSpPr>
              <a:spLocks/>
            </p:cNvSpPr>
            <p:nvPr/>
          </p:nvSpPr>
          <p:spPr bwMode="auto">
            <a:xfrm>
              <a:off x="5723" y="1975"/>
              <a:ext cx="187" cy="717"/>
            </a:xfrm>
            <a:custGeom>
              <a:avLst/>
              <a:gdLst>
                <a:gd name="T0" fmla="*/ 0 w 126"/>
                <a:gd name="T1" fmla="*/ 485 h 485"/>
                <a:gd name="T2" fmla="*/ 68 w 126"/>
                <a:gd name="T3" fmla="*/ 0 h 485"/>
                <a:gd name="T4" fmla="*/ 68 w 126"/>
                <a:gd name="T5" fmla="*/ 0 h 485"/>
                <a:gd name="T6" fmla="*/ 126 w 126"/>
                <a:gd name="T7" fmla="*/ 21 h 485"/>
                <a:gd name="T8" fmla="*/ 116 w 126"/>
                <a:gd name="T9" fmla="*/ 53 h 485"/>
                <a:gd name="T10" fmla="*/ 94 w 126"/>
                <a:gd name="T11" fmla="*/ 146 h 485"/>
                <a:gd name="T12" fmla="*/ 62 w 126"/>
                <a:gd name="T13" fmla="*/ 485 h 485"/>
                <a:gd name="T14" fmla="*/ 0 w 126"/>
                <a:gd name="T15" fmla="*/ 485 h 4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485">
                  <a:moveTo>
                    <a:pt x="0" y="485"/>
                  </a:moveTo>
                  <a:cubicBezTo>
                    <a:pt x="0" y="193"/>
                    <a:pt x="67" y="2"/>
                    <a:pt x="68" y="0"/>
                  </a:cubicBezTo>
                  <a:cubicBezTo>
                    <a:pt x="68" y="0"/>
                    <a:pt x="68" y="0"/>
                    <a:pt x="68" y="0"/>
                  </a:cubicBezTo>
                  <a:cubicBezTo>
                    <a:pt x="126" y="21"/>
                    <a:pt x="126" y="21"/>
                    <a:pt x="126" y="21"/>
                  </a:cubicBezTo>
                  <a:cubicBezTo>
                    <a:pt x="126" y="21"/>
                    <a:pt x="122" y="31"/>
                    <a:pt x="116" y="53"/>
                  </a:cubicBezTo>
                  <a:cubicBezTo>
                    <a:pt x="110" y="74"/>
                    <a:pt x="102" y="106"/>
                    <a:pt x="94" y="146"/>
                  </a:cubicBezTo>
                  <a:cubicBezTo>
                    <a:pt x="78" y="227"/>
                    <a:pt x="62" y="344"/>
                    <a:pt x="62" y="485"/>
                  </a:cubicBezTo>
                  <a:cubicBezTo>
                    <a:pt x="0" y="485"/>
                    <a:pt x="0" y="485"/>
                    <a:pt x="0" y="485"/>
                  </a:cubicBezTo>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60"/>
            <p:cNvSpPr>
              <a:spLocks/>
            </p:cNvSpPr>
            <p:nvPr/>
          </p:nvSpPr>
          <p:spPr bwMode="auto">
            <a:xfrm>
              <a:off x="6022" y="1843"/>
              <a:ext cx="108" cy="130"/>
            </a:xfrm>
            <a:custGeom>
              <a:avLst/>
              <a:gdLst>
                <a:gd name="T0" fmla="*/ 73 w 73"/>
                <a:gd name="T1" fmla="*/ 8 h 88"/>
                <a:gd name="T2" fmla="*/ 49 w 73"/>
                <a:gd name="T3" fmla="*/ 0 h 88"/>
                <a:gd name="T4" fmla="*/ 42 w 73"/>
                <a:gd name="T5" fmla="*/ 19 h 88"/>
                <a:gd name="T6" fmla="*/ 0 w 73"/>
                <a:gd name="T7" fmla="*/ 8 h 88"/>
                <a:gd name="T8" fmla="*/ 0 w 73"/>
                <a:gd name="T9" fmla="*/ 88 h 88"/>
                <a:gd name="T10" fmla="*/ 50 w 73"/>
                <a:gd name="T11" fmla="*/ 88 h 88"/>
                <a:gd name="T12" fmla="*/ 50 w 73"/>
                <a:gd name="T13" fmla="*/ 49 h 88"/>
                <a:gd name="T14" fmla="*/ 73 w 73"/>
                <a:gd name="T15" fmla="*/ 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8">
                  <a:moveTo>
                    <a:pt x="73" y="8"/>
                  </a:moveTo>
                  <a:cubicBezTo>
                    <a:pt x="49" y="0"/>
                    <a:pt x="49" y="0"/>
                    <a:pt x="49" y="0"/>
                  </a:cubicBezTo>
                  <a:cubicBezTo>
                    <a:pt x="42" y="19"/>
                    <a:pt x="42" y="19"/>
                    <a:pt x="42" y="19"/>
                  </a:cubicBezTo>
                  <a:cubicBezTo>
                    <a:pt x="0" y="8"/>
                    <a:pt x="0" y="8"/>
                    <a:pt x="0" y="8"/>
                  </a:cubicBezTo>
                  <a:cubicBezTo>
                    <a:pt x="0" y="88"/>
                    <a:pt x="0" y="88"/>
                    <a:pt x="0" y="88"/>
                  </a:cubicBezTo>
                  <a:cubicBezTo>
                    <a:pt x="50" y="88"/>
                    <a:pt x="50" y="88"/>
                    <a:pt x="50" y="88"/>
                  </a:cubicBezTo>
                  <a:cubicBezTo>
                    <a:pt x="50" y="49"/>
                    <a:pt x="50" y="49"/>
                    <a:pt x="50" y="49"/>
                  </a:cubicBezTo>
                  <a:cubicBezTo>
                    <a:pt x="51" y="36"/>
                    <a:pt x="55" y="14"/>
                    <a:pt x="73" y="8"/>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1"/>
            <p:cNvSpPr>
              <a:spLocks/>
            </p:cNvSpPr>
            <p:nvPr/>
          </p:nvSpPr>
          <p:spPr bwMode="auto">
            <a:xfrm>
              <a:off x="6143" y="1690"/>
              <a:ext cx="77" cy="113"/>
            </a:xfrm>
            <a:custGeom>
              <a:avLst/>
              <a:gdLst>
                <a:gd name="T0" fmla="*/ 0 w 77"/>
                <a:gd name="T1" fmla="*/ 0 h 113"/>
                <a:gd name="T2" fmla="*/ 77 w 77"/>
                <a:gd name="T3" fmla="*/ 86 h 113"/>
                <a:gd name="T4" fmla="*/ 21 w 77"/>
                <a:gd name="T5" fmla="*/ 113 h 113"/>
                <a:gd name="T6" fmla="*/ 0 w 77"/>
                <a:gd name="T7" fmla="*/ 0 h 113"/>
              </a:gdLst>
              <a:ahLst/>
              <a:cxnLst>
                <a:cxn ang="0">
                  <a:pos x="T0" y="T1"/>
                </a:cxn>
                <a:cxn ang="0">
                  <a:pos x="T2" y="T3"/>
                </a:cxn>
                <a:cxn ang="0">
                  <a:pos x="T4" y="T5"/>
                </a:cxn>
                <a:cxn ang="0">
                  <a:pos x="T6" y="T7"/>
                </a:cxn>
              </a:cxnLst>
              <a:rect l="0" t="0" r="r" b="b"/>
              <a:pathLst>
                <a:path w="77" h="113">
                  <a:moveTo>
                    <a:pt x="0" y="0"/>
                  </a:moveTo>
                  <a:lnTo>
                    <a:pt x="77" y="86"/>
                  </a:lnTo>
                  <a:lnTo>
                    <a:pt x="21" y="113"/>
                  </a:lnTo>
                  <a:lnTo>
                    <a:pt x="0" y="0"/>
                  </a:lnTo>
                  <a:close/>
                </a:path>
              </a:pathLst>
            </a:custGeom>
            <a:solidFill>
              <a:srgbClr val="9A8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62"/>
            <p:cNvSpPr>
              <a:spLocks/>
            </p:cNvSpPr>
            <p:nvPr/>
          </p:nvSpPr>
          <p:spPr bwMode="auto">
            <a:xfrm>
              <a:off x="6099" y="1730"/>
              <a:ext cx="18" cy="18"/>
            </a:xfrm>
            <a:custGeom>
              <a:avLst/>
              <a:gdLst>
                <a:gd name="T0" fmla="*/ 11 w 12"/>
                <a:gd name="T1" fmla="*/ 3 h 12"/>
                <a:gd name="T2" fmla="*/ 9 w 12"/>
                <a:gd name="T3" fmla="*/ 10 h 12"/>
                <a:gd name="T4" fmla="*/ 2 w 12"/>
                <a:gd name="T5" fmla="*/ 8 h 12"/>
                <a:gd name="T6" fmla="*/ 4 w 12"/>
                <a:gd name="T7" fmla="*/ 1 h 12"/>
                <a:gd name="T8" fmla="*/ 11 w 12"/>
                <a:gd name="T9" fmla="*/ 3 h 12"/>
              </a:gdLst>
              <a:ahLst/>
              <a:cxnLst>
                <a:cxn ang="0">
                  <a:pos x="T0" y="T1"/>
                </a:cxn>
                <a:cxn ang="0">
                  <a:pos x="T2" y="T3"/>
                </a:cxn>
                <a:cxn ang="0">
                  <a:pos x="T4" y="T5"/>
                </a:cxn>
                <a:cxn ang="0">
                  <a:pos x="T6" y="T7"/>
                </a:cxn>
                <a:cxn ang="0">
                  <a:pos x="T8" y="T9"/>
                </a:cxn>
              </a:cxnLst>
              <a:rect l="0" t="0" r="r" b="b"/>
              <a:pathLst>
                <a:path w="12" h="12">
                  <a:moveTo>
                    <a:pt x="11" y="3"/>
                  </a:moveTo>
                  <a:cubicBezTo>
                    <a:pt x="12" y="6"/>
                    <a:pt x="11" y="9"/>
                    <a:pt x="9" y="10"/>
                  </a:cubicBezTo>
                  <a:cubicBezTo>
                    <a:pt x="6" y="12"/>
                    <a:pt x="3" y="11"/>
                    <a:pt x="2" y="8"/>
                  </a:cubicBezTo>
                  <a:cubicBezTo>
                    <a:pt x="0" y="5"/>
                    <a:pt x="1" y="2"/>
                    <a:pt x="4" y="1"/>
                  </a:cubicBezTo>
                  <a:cubicBezTo>
                    <a:pt x="7" y="0"/>
                    <a:pt x="10" y="1"/>
                    <a:pt x="11"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3"/>
            <p:cNvSpPr>
              <a:spLocks/>
            </p:cNvSpPr>
            <p:nvPr/>
          </p:nvSpPr>
          <p:spPr bwMode="auto">
            <a:xfrm>
              <a:off x="6950" y="2044"/>
              <a:ext cx="18" cy="18"/>
            </a:xfrm>
            <a:custGeom>
              <a:avLst/>
              <a:gdLst>
                <a:gd name="T0" fmla="*/ 1 w 12"/>
                <a:gd name="T1" fmla="*/ 5 h 12"/>
                <a:gd name="T2" fmla="*/ 5 w 12"/>
                <a:gd name="T3" fmla="*/ 11 h 12"/>
                <a:gd name="T4" fmla="*/ 12 w 12"/>
                <a:gd name="T5" fmla="*/ 7 h 12"/>
                <a:gd name="T6" fmla="*/ 7 w 12"/>
                <a:gd name="T7" fmla="*/ 1 h 12"/>
                <a:gd name="T8" fmla="*/ 1 w 12"/>
                <a:gd name="T9" fmla="*/ 5 h 12"/>
              </a:gdLst>
              <a:ahLst/>
              <a:cxnLst>
                <a:cxn ang="0">
                  <a:pos x="T0" y="T1"/>
                </a:cxn>
                <a:cxn ang="0">
                  <a:pos x="T2" y="T3"/>
                </a:cxn>
                <a:cxn ang="0">
                  <a:pos x="T4" y="T5"/>
                </a:cxn>
                <a:cxn ang="0">
                  <a:pos x="T6" y="T7"/>
                </a:cxn>
                <a:cxn ang="0">
                  <a:pos x="T8" y="T9"/>
                </a:cxn>
              </a:cxnLst>
              <a:rect l="0" t="0" r="r" b="b"/>
              <a:pathLst>
                <a:path w="12" h="12">
                  <a:moveTo>
                    <a:pt x="1" y="5"/>
                  </a:moveTo>
                  <a:cubicBezTo>
                    <a:pt x="0" y="8"/>
                    <a:pt x="2" y="11"/>
                    <a:pt x="5" y="11"/>
                  </a:cubicBezTo>
                  <a:cubicBezTo>
                    <a:pt x="8" y="12"/>
                    <a:pt x="11" y="10"/>
                    <a:pt x="12" y="7"/>
                  </a:cubicBezTo>
                  <a:cubicBezTo>
                    <a:pt x="12" y="4"/>
                    <a:pt x="10" y="1"/>
                    <a:pt x="7" y="1"/>
                  </a:cubicBezTo>
                  <a:cubicBezTo>
                    <a:pt x="5" y="0"/>
                    <a:pt x="2" y="2"/>
                    <a:pt x="1"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66"/>
            <p:cNvSpPr>
              <a:spLocks/>
            </p:cNvSpPr>
            <p:nvPr/>
          </p:nvSpPr>
          <p:spPr bwMode="auto">
            <a:xfrm>
              <a:off x="6553" y="2315"/>
              <a:ext cx="347" cy="327"/>
            </a:xfrm>
            <a:custGeom>
              <a:avLst/>
              <a:gdLst>
                <a:gd name="T0" fmla="*/ 231 w 234"/>
                <a:gd name="T1" fmla="*/ 156 h 221"/>
                <a:gd name="T2" fmla="*/ 47 w 234"/>
                <a:gd name="T3" fmla="*/ 221 h 221"/>
                <a:gd name="T4" fmla="*/ 0 w 234"/>
                <a:gd name="T5" fmla="*/ 219 h 221"/>
                <a:gd name="T6" fmla="*/ 5 w 234"/>
                <a:gd name="T7" fmla="*/ 162 h 221"/>
                <a:gd name="T8" fmla="*/ 189 w 234"/>
                <a:gd name="T9" fmla="*/ 117 h 221"/>
                <a:gd name="T10" fmla="*/ 224 w 234"/>
                <a:gd name="T11" fmla="*/ 0 h 221"/>
                <a:gd name="T12" fmla="*/ 231 w 234"/>
                <a:gd name="T13" fmla="*/ 156 h 221"/>
              </a:gdLst>
              <a:ahLst/>
              <a:cxnLst>
                <a:cxn ang="0">
                  <a:pos x="T0" y="T1"/>
                </a:cxn>
                <a:cxn ang="0">
                  <a:pos x="T2" y="T3"/>
                </a:cxn>
                <a:cxn ang="0">
                  <a:pos x="T4" y="T5"/>
                </a:cxn>
                <a:cxn ang="0">
                  <a:pos x="T6" y="T7"/>
                </a:cxn>
                <a:cxn ang="0">
                  <a:pos x="T8" y="T9"/>
                </a:cxn>
                <a:cxn ang="0">
                  <a:pos x="T10" y="T11"/>
                </a:cxn>
                <a:cxn ang="0">
                  <a:pos x="T12" y="T13"/>
                </a:cxn>
              </a:cxnLst>
              <a:rect l="0" t="0" r="r" b="b"/>
              <a:pathLst>
                <a:path w="234" h="221">
                  <a:moveTo>
                    <a:pt x="231" y="156"/>
                  </a:moveTo>
                  <a:cubicBezTo>
                    <a:pt x="190" y="199"/>
                    <a:pt x="128" y="221"/>
                    <a:pt x="47" y="221"/>
                  </a:cubicBezTo>
                  <a:cubicBezTo>
                    <a:pt x="32" y="221"/>
                    <a:pt x="16" y="220"/>
                    <a:pt x="0" y="219"/>
                  </a:cubicBezTo>
                  <a:cubicBezTo>
                    <a:pt x="5" y="162"/>
                    <a:pt x="5" y="162"/>
                    <a:pt x="5" y="162"/>
                  </a:cubicBezTo>
                  <a:cubicBezTo>
                    <a:pt x="92" y="170"/>
                    <a:pt x="154" y="155"/>
                    <a:pt x="189" y="117"/>
                  </a:cubicBezTo>
                  <a:cubicBezTo>
                    <a:pt x="234" y="70"/>
                    <a:pt x="225" y="0"/>
                    <a:pt x="224" y="0"/>
                  </a:cubicBezTo>
                  <a:cubicBezTo>
                    <a:pt x="231" y="156"/>
                    <a:pt x="231" y="156"/>
                    <a:pt x="231" y="156"/>
                  </a:cubicBezTo>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7"/>
            <p:cNvSpPr>
              <a:spLocks/>
            </p:cNvSpPr>
            <p:nvPr/>
          </p:nvSpPr>
          <p:spPr bwMode="auto">
            <a:xfrm>
              <a:off x="6737" y="2432"/>
              <a:ext cx="160" cy="175"/>
            </a:xfrm>
            <a:custGeom>
              <a:avLst/>
              <a:gdLst>
                <a:gd name="T0" fmla="*/ 130 w 160"/>
                <a:gd name="T1" fmla="*/ 0 h 175"/>
                <a:gd name="T2" fmla="*/ 0 w 160"/>
                <a:gd name="T3" fmla="*/ 149 h 175"/>
                <a:gd name="T4" fmla="*/ 30 w 160"/>
                <a:gd name="T5" fmla="*/ 175 h 175"/>
                <a:gd name="T6" fmla="*/ 160 w 160"/>
                <a:gd name="T7" fmla="*/ 27 h 175"/>
                <a:gd name="T8" fmla="*/ 130 w 160"/>
                <a:gd name="T9" fmla="*/ 0 h 175"/>
              </a:gdLst>
              <a:ahLst/>
              <a:cxnLst>
                <a:cxn ang="0">
                  <a:pos x="T0" y="T1"/>
                </a:cxn>
                <a:cxn ang="0">
                  <a:pos x="T2" y="T3"/>
                </a:cxn>
                <a:cxn ang="0">
                  <a:pos x="T4" y="T5"/>
                </a:cxn>
                <a:cxn ang="0">
                  <a:pos x="T6" y="T7"/>
                </a:cxn>
                <a:cxn ang="0">
                  <a:pos x="T8" y="T9"/>
                </a:cxn>
              </a:cxnLst>
              <a:rect l="0" t="0" r="r" b="b"/>
              <a:pathLst>
                <a:path w="160" h="175">
                  <a:moveTo>
                    <a:pt x="130" y="0"/>
                  </a:moveTo>
                  <a:lnTo>
                    <a:pt x="0" y="149"/>
                  </a:lnTo>
                  <a:lnTo>
                    <a:pt x="30" y="175"/>
                  </a:lnTo>
                  <a:lnTo>
                    <a:pt x="160" y="27"/>
                  </a:lnTo>
                  <a:lnTo>
                    <a:pt x="130" y="0"/>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68"/>
            <p:cNvSpPr>
              <a:spLocks/>
            </p:cNvSpPr>
            <p:nvPr/>
          </p:nvSpPr>
          <p:spPr bwMode="auto">
            <a:xfrm>
              <a:off x="6842" y="2432"/>
              <a:ext cx="55" cy="56"/>
            </a:xfrm>
            <a:custGeom>
              <a:avLst/>
              <a:gdLst>
                <a:gd name="T0" fmla="*/ 0 w 55"/>
                <a:gd name="T1" fmla="*/ 31 h 56"/>
                <a:gd name="T2" fmla="*/ 30 w 55"/>
                <a:gd name="T3" fmla="*/ 56 h 56"/>
                <a:gd name="T4" fmla="*/ 55 w 55"/>
                <a:gd name="T5" fmla="*/ 27 h 56"/>
                <a:gd name="T6" fmla="*/ 25 w 55"/>
                <a:gd name="T7" fmla="*/ 0 h 56"/>
                <a:gd name="T8" fmla="*/ 0 w 55"/>
                <a:gd name="T9" fmla="*/ 31 h 56"/>
              </a:gdLst>
              <a:ahLst/>
              <a:cxnLst>
                <a:cxn ang="0">
                  <a:pos x="T0" y="T1"/>
                </a:cxn>
                <a:cxn ang="0">
                  <a:pos x="T2" y="T3"/>
                </a:cxn>
                <a:cxn ang="0">
                  <a:pos x="T4" y="T5"/>
                </a:cxn>
                <a:cxn ang="0">
                  <a:pos x="T6" y="T7"/>
                </a:cxn>
                <a:cxn ang="0">
                  <a:pos x="T8" y="T9"/>
                </a:cxn>
              </a:cxnLst>
              <a:rect l="0" t="0" r="r" b="b"/>
              <a:pathLst>
                <a:path w="55" h="56">
                  <a:moveTo>
                    <a:pt x="0" y="31"/>
                  </a:moveTo>
                  <a:lnTo>
                    <a:pt x="30" y="56"/>
                  </a:lnTo>
                  <a:lnTo>
                    <a:pt x="55" y="27"/>
                  </a:lnTo>
                  <a:lnTo>
                    <a:pt x="25" y="0"/>
                  </a:lnTo>
                  <a:lnTo>
                    <a:pt x="0" y="31"/>
                  </a:lnTo>
                  <a:close/>
                </a:path>
              </a:pathLst>
            </a:custGeom>
            <a:solidFill>
              <a:srgbClr val="F47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69"/>
            <p:cNvSpPr>
              <a:spLocks/>
            </p:cNvSpPr>
            <p:nvPr/>
          </p:nvSpPr>
          <p:spPr bwMode="auto">
            <a:xfrm>
              <a:off x="6826" y="2463"/>
              <a:ext cx="46" cy="43"/>
            </a:xfrm>
            <a:custGeom>
              <a:avLst/>
              <a:gdLst>
                <a:gd name="T0" fmla="*/ 16 w 46"/>
                <a:gd name="T1" fmla="*/ 0 h 43"/>
                <a:gd name="T2" fmla="*/ 46 w 46"/>
                <a:gd name="T3" fmla="*/ 25 h 43"/>
                <a:gd name="T4" fmla="*/ 29 w 46"/>
                <a:gd name="T5" fmla="*/ 43 h 43"/>
                <a:gd name="T6" fmla="*/ 0 w 46"/>
                <a:gd name="T7" fmla="*/ 18 h 43"/>
                <a:gd name="T8" fmla="*/ 16 w 46"/>
                <a:gd name="T9" fmla="*/ 0 h 43"/>
              </a:gdLst>
              <a:ahLst/>
              <a:cxnLst>
                <a:cxn ang="0">
                  <a:pos x="T0" y="T1"/>
                </a:cxn>
                <a:cxn ang="0">
                  <a:pos x="T2" y="T3"/>
                </a:cxn>
                <a:cxn ang="0">
                  <a:pos x="T4" y="T5"/>
                </a:cxn>
                <a:cxn ang="0">
                  <a:pos x="T6" y="T7"/>
                </a:cxn>
                <a:cxn ang="0">
                  <a:pos x="T8" y="T9"/>
                </a:cxn>
              </a:cxnLst>
              <a:rect l="0" t="0" r="r" b="b"/>
              <a:pathLst>
                <a:path w="46" h="43">
                  <a:moveTo>
                    <a:pt x="16" y="0"/>
                  </a:moveTo>
                  <a:lnTo>
                    <a:pt x="46" y="25"/>
                  </a:lnTo>
                  <a:lnTo>
                    <a:pt x="29" y="43"/>
                  </a:lnTo>
                  <a:lnTo>
                    <a:pt x="0" y="18"/>
                  </a:lnTo>
                  <a:lnTo>
                    <a:pt x="16"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70"/>
            <p:cNvSpPr>
              <a:spLocks/>
            </p:cNvSpPr>
            <p:nvPr/>
          </p:nvSpPr>
          <p:spPr bwMode="auto">
            <a:xfrm>
              <a:off x="6826" y="2463"/>
              <a:ext cx="46" cy="43"/>
            </a:xfrm>
            <a:custGeom>
              <a:avLst/>
              <a:gdLst>
                <a:gd name="T0" fmla="*/ 16 w 46"/>
                <a:gd name="T1" fmla="*/ 0 h 43"/>
                <a:gd name="T2" fmla="*/ 46 w 46"/>
                <a:gd name="T3" fmla="*/ 25 h 43"/>
                <a:gd name="T4" fmla="*/ 29 w 46"/>
                <a:gd name="T5" fmla="*/ 43 h 43"/>
                <a:gd name="T6" fmla="*/ 0 w 46"/>
                <a:gd name="T7" fmla="*/ 18 h 43"/>
              </a:gdLst>
              <a:ahLst/>
              <a:cxnLst>
                <a:cxn ang="0">
                  <a:pos x="T0" y="T1"/>
                </a:cxn>
                <a:cxn ang="0">
                  <a:pos x="T2" y="T3"/>
                </a:cxn>
                <a:cxn ang="0">
                  <a:pos x="T4" y="T5"/>
                </a:cxn>
                <a:cxn ang="0">
                  <a:pos x="T6" y="T7"/>
                </a:cxn>
              </a:cxnLst>
              <a:rect l="0" t="0" r="r" b="b"/>
              <a:pathLst>
                <a:path w="46" h="43">
                  <a:moveTo>
                    <a:pt x="16" y="0"/>
                  </a:moveTo>
                  <a:lnTo>
                    <a:pt x="46" y="25"/>
                  </a:lnTo>
                  <a:lnTo>
                    <a:pt x="29" y="43"/>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71"/>
            <p:cNvSpPr>
              <a:spLocks/>
            </p:cNvSpPr>
            <p:nvPr/>
          </p:nvSpPr>
          <p:spPr bwMode="auto">
            <a:xfrm>
              <a:off x="6725" y="2581"/>
              <a:ext cx="42" cy="42"/>
            </a:xfrm>
            <a:custGeom>
              <a:avLst/>
              <a:gdLst>
                <a:gd name="T0" fmla="*/ 12 w 42"/>
                <a:gd name="T1" fmla="*/ 0 h 42"/>
                <a:gd name="T2" fmla="*/ 42 w 42"/>
                <a:gd name="T3" fmla="*/ 26 h 42"/>
                <a:gd name="T4" fmla="*/ 0 w 42"/>
                <a:gd name="T5" fmla="*/ 42 h 42"/>
                <a:gd name="T6" fmla="*/ 12 w 42"/>
                <a:gd name="T7" fmla="*/ 0 h 42"/>
              </a:gdLst>
              <a:ahLst/>
              <a:cxnLst>
                <a:cxn ang="0">
                  <a:pos x="T0" y="T1"/>
                </a:cxn>
                <a:cxn ang="0">
                  <a:pos x="T2" y="T3"/>
                </a:cxn>
                <a:cxn ang="0">
                  <a:pos x="T4" y="T5"/>
                </a:cxn>
                <a:cxn ang="0">
                  <a:pos x="T6" y="T7"/>
                </a:cxn>
              </a:cxnLst>
              <a:rect l="0" t="0" r="r" b="b"/>
              <a:pathLst>
                <a:path w="42" h="42">
                  <a:moveTo>
                    <a:pt x="12" y="0"/>
                  </a:moveTo>
                  <a:lnTo>
                    <a:pt x="42" y="26"/>
                  </a:lnTo>
                  <a:lnTo>
                    <a:pt x="0" y="42"/>
                  </a:lnTo>
                  <a:lnTo>
                    <a:pt x="12" y="0"/>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2"/>
            <p:cNvSpPr>
              <a:spLocks/>
            </p:cNvSpPr>
            <p:nvPr/>
          </p:nvSpPr>
          <p:spPr bwMode="auto">
            <a:xfrm>
              <a:off x="6725" y="2602"/>
              <a:ext cx="21" cy="21"/>
            </a:xfrm>
            <a:custGeom>
              <a:avLst/>
              <a:gdLst>
                <a:gd name="T0" fmla="*/ 21 w 21"/>
                <a:gd name="T1" fmla="*/ 13 h 21"/>
                <a:gd name="T2" fmla="*/ 6 w 21"/>
                <a:gd name="T3" fmla="*/ 0 h 21"/>
                <a:gd name="T4" fmla="*/ 0 w 21"/>
                <a:gd name="T5" fmla="*/ 21 h 21"/>
                <a:gd name="T6" fmla="*/ 21 w 21"/>
                <a:gd name="T7" fmla="*/ 13 h 21"/>
              </a:gdLst>
              <a:ahLst/>
              <a:cxnLst>
                <a:cxn ang="0">
                  <a:pos x="T0" y="T1"/>
                </a:cxn>
                <a:cxn ang="0">
                  <a:pos x="T2" y="T3"/>
                </a:cxn>
                <a:cxn ang="0">
                  <a:pos x="T4" y="T5"/>
                </a:cxn>
                <a:cxn ang="0">
                  <a:pos x="T6" y="T7"/>
                </a:cxn>
              </a:cxnLst>
              <a:rect l="0" t="0" r="r" b="b"/>
              <a:pathLst>
                <a:path w="21" h="21">
                  <a:moveTo>
                    <a:pt x="21" y="13"/>
                  </a:moveTo>
                  <a:lnTo>
                    <a:pt x="6" y="0"/>
                  </a:lnTo>
                  <a:lnTo>
                    <a:pt x="0" y="21"/>
                  </a:lnTo>
                  <a:lnTo>
                    <a:pt x="21" y="13"/>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73"/>
            <p:cNvSpPr>
              <a:spLocks/>
            </p:cNvSpPr>
            <p:nvPr/>
          </p:nvSpPr>
          <p:spPr bwMode="auto">
            <a:xfrm>
              <a:off x="6744" y="2469"/>
              <a:ext cx="141" cy="141"/>
            </a:xfrm>
            <a:custGeom>
              <a:avLst/>
              <a:gdLst>
                <a:gd name="T0" fmla="*/ 66 w 95"/>
                <a:gd name="T1" fmla="*/ 14 h 95"/>
                <a:gd name="T2" fmla="*/ 66 w 95"/>
                <a:gd name="T3" fmla="*/ 14 h 95"/>
                <a:gd name="T4" fmla="*/ 65 w 95"/>
                <a:gd name="T5" fmla="*/ 13 h 95"/>
                <a:gd name="T6" fmla="*/ 13 w 95"/>
                <a:gd name="T7" fmla="*/ 17 h 95"/>
                <a:gd name="T8" fmla="*/ 17 w 95"/>
                <a:gd name="T9" fmla="*/ 69 h 95"/>
                <a:gd name="T10" fmla="*/ 18 w 95"/>
                <a:gd name="T11" fmla="*/ 70 h 95"/>
                <a:gd name="T12" fmla="*/ 18 w 95"/>
                <a:gd name="T13" fmla="*/ 70 h 95"/>
                <a:gd name="T14" fmla="*/ 47 w 95"/>
                <a:gd name="T15" fmla="*/ 95 h 95"/>
                <a:gd name="T16" fmla="*/ 95 w 95"/>
                <a:gd name="T17" fmla="*/ 39 h 95"/>
                <a:gd name="T18" fmla="*/ 66 w 95"/>
                <a:gd name="T19"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5">
                  <a:moveTo>
                    <a:pt x="66" y="14"/>
                  </a:moveTo>
                  <a:cubicBezTo>
                    <a:pt x="66" y="14"/>
                    <a:pt x="66" y="14"/>
                    <a:pt x="66" y="14"/>
                  </a:cubicBezTo>
                  <a:cubicBezTo>
                    <a:pt x="66" y="14"/>
                    <a:pt x="66" y="13"/>
                    <a:pt x="65" y="13"/>
                  </a:cubicBezTo>
                  <a:cubicBezTo>
                    <a:pt x="50" y="0"/>
                    <a:pt x="27" y="1"/>
                    <a:pt x="13" y="17"/>
                  </a:cubicBezTo>
                  <a:cubicBezTo>
                    <a:pt x="0" y="32"/>
                    <a:pt x="1" y="56"/>
                    <a:pt x="17" y="69"/>
                  </a:cubicBezTo>
                  <a:cubicBezTo>
                    <a:pt x="17" y="70"/>
                    <a:pt x="18" y="70"/>
                    <a:pt x="18" y="70"/>
                  </a:cubicBezTo>
                  <a:cubicBezTo>
                    <a:pt x="18" y="70"/>
                    <a:pt x="18" y="70"/>
                    <a:pt x="18" y="70"/>
                  </a:cubicBezTo>
                  <a:cubicBezTo>
                    <a:pt x="47" y="95"/>
                    <a:pt x="47" y="95"/>
                    <a:pt x="47" y="95"/>
                  </a:cubicBezTo>
                  <a:cubicBezTo>
                    <a:pt x="95" y="39"/>
                    <a:pt x="95" y="39"/>
                    <a:pt x="95" y="39"/>
                  </a:cubicBezTo>
                  <a:lnTo>
                    <a:pt x="66" y="14"/>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74"/>
            <p:cNvSpPr>
              <a:spLocks/>
            </p:cNvSpPr>
            <p:nvPr/>
          </p:nvSpPr>
          <p:spPr bwMode="auto">
            <a:xfrm>
              <a:off x="6456" y="2550"/>
              <a:ext cx="120" cy="116"/>
            </a:xfrm>
            <a:custGeom>
              <a:avLst/>
              <a:gdLst>
                <a:gd name="T0" fmla="*/ 42 w 81"/>
                <a:gd name="T1" fmla="*/ 1 h 78"/>
                <a:gd name="T2" fmla="*/ 42 w 81"/>
                <a:gd name="T3" fmla="*/ 1 h 78"/>
                <a:gd name="T4" fmla="*/ 41 w 81"/>
                <a:gd name="T5" fmla="*/ 1 h 78"/>
                <a:gd name="T6" fmla="*/ 1 w 81"/>
                <a:gd name="T7" fmla="*/ 36 h 78"/>
                <a:gd name="T8" fmla="*/ 36 w 81"/>
                <a:gd name="T9" fmla="*/ 75 h 78"/>
                <a:gd name="T10" fmla="*/ 37 w 81"/>
                <a:gd name="T11" fmla="*/ 75 h 78"/>
                <a:gd name="T12" fmla="*/ 37 w 81"/>
                <a:gd name="T13" fmla="*/ 75 h 78"/>
                <a:gd name="T14" fmla="*/ 76 w 81"/>
                <a:gd name="T15" fmla="*/ 78 h 78"/>
                <a:gd name="T16" fmla="*/ 81 w 81"/>
                <a:gd name="T17" fmla="*/ 4 h 78"/>
                <a:gd name="T18" fmla="*/ 42 w 81"/>
                <a:gd name="T19"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8">
                  <a:moveTo>
                    <a:pt x="42" y="1"/>
                  </a:moveTo>
                  <a:cubicBezTo>
                    <a:pt x="42" y="1"/>
                    <a:pt x="42" y="1"/>
                    <a:pt x="42" y="1"/>
                  </a:cubicBezTo>
                  <a:cubicBezTo>
                    <a:pt x="42" y="1"/>
                    <a:pt x="41" y="1"/>
                    <a:pt x="41" y="1"/>
                  </a:cubicBezTo>
                  <a:cubicBezTo>
                    <a:pt x="21" y="0"/>
                    <a:pt x="3" y="15"/>
                    <a:pt x="1" y="36"/>
                  </a:cubicBezTo>
                  <a:cubicBezTo>
                    <a:pt x="0" y="56"/>
                    <a:pt x="15" y="74"/>
                    <a:pt x="36" y="75"/>
                  </a:cubicBezTo>
                  <a:cubicBezTo>
                    <a:pt x="36" y="75"/>
                    <a:pt x="37" y="75"/>
                    <a:pt x="37" y="75"/>
                  </a:cubicBezTo>
                  <a:cubicBezTo>
                    <a:pt x="37" y="75"/>
                    <a:pt x="37" y="75"/>
                    <a:pt x="37" y="75"/>
                  </a:cubicBezTo>
                  <a:cubicBezTo>
                    <a:pt x="76" y="78"/>
                    <a:pt x="76" y="78"/>
                    <a:pt x="76" y="78"/>
                  </a:cubicBezTo>
                  <a:cubicBezTo>
                    <a:pt x="81" y="4"/>
                    <a:pt x="81" y="4"/>
                    <a:pt x="81" y="4"/>
                  </a:cubicBezTo>
                  <a:cubicBezTo>
                    <a:pt x="42" y="1"/>
                    <a:pt x="42" y="1"/>
                    <a:pt x="42" y="1"/>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75"/>
            <p:cNvSpPr>
              <a:spLocks noChangeArrowheads="1"/>
            </p:cNvSpPr>
            <p:nvPr/>
          </p:nvSpPr>
          <p:spPr bwMode="auto">
            <a:xfrm>
              <a:off x="5066" y="2728"/>
              <a:ext cx="81" cy="9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76"/>
            <p:cNvSpPr>
              <a:spLocks noChangeArrowheads="1"/>
            </p:cNvSpPr>
            <p:nvPr/>
          </p:nvSpPr>
          <p:spPr bwMode="auto">
            <a:xfrm>
              <a:off x="5066" y="2728"/>
              <a:ext cx="81" cy="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77"/>
            <p:cNvSpPr>
              <a:spLocks noChangeArrowheads="1"/>
            </p:cNvSpPr>
            <p:nvPr/>
          </p:nvSpPr>
          <p:spPr bwMode="auto">
            <a:xfrm>
              <a:off x="5473" y="2731"/>
              <a:ext cx="81" cy="89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78"/>
            <p:cNvSpPr>
              <a:spLocks noChangeArrowheads="1"/>
            </p:cNvSpPr>
            <p:nvPr/>
          </p:nvSpPr>
          <p:spPr bwMode="auto">
            <a:xfrm>
              <a:off x="5473" y="2731"/>
              <a:ext cx="81"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79"/>
            <p:cNvSpPr>
              <a:spLocks noChangeArrowheads="1"/>
            </p:cNvSpPr>
            <p:nvPr/>
          </p:nvSpPr>
          <p:spPr bwMode="auto">
            <a:xfrm>
              <a:off x="7042" y="2731"/>
              <a:ext cx="81" cy="89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80"/>
            <p:cNvSpPr>
              <a:spLocks noChangeArrowheads="1"/>
            </p:cNvSpPr>
            <p:nvPr/>
          </p:nvSpPr>
          <p:spPr bwMode="auto">
            <a:xfrm>
              <a:off x="7042" y="2731"/>
              <a:ext cx="81"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81"/>
            <p:cNvSpPr>
              <a:spLocks noChangeArrowheads="1"/>
            </p:cNvSpPr>
            <p:nvPr/>
          </p:nvSpPr>
          <p:spPr bwMode="auto">
            <a:xfrm>
              <a:off x="6636" y="2731"/>
              <a:ext cx="82" cy="89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82"/>
            <p:cNvSpPr>
              <a:spLocks noChangeArrowheads="1"/>
            </p:cNvSpPr>
            <p:nvPr/>
          </p:nvSpPr>
          <p:spPr bwMode="auto">
            <a:xfrm>
              <a:off x="6636" y="2731"/>
              <a:ext cx="82"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83"/>
            <p:cNvSpPr>
              <a:spLocks noChangeArrowheads="1"/>
            </p:cNvSpPr>
            <p:nvPr/>
          </p:nvSpPr>
          <p:spPr bwMode="auto">
            <a:xfrm>
              <a:off x="5066" y="2639"/>
              <a:ext cx="2057" cy="9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84"/>
            <p:cNvSpPr>
              <a:spLocks noChangeArrowheads="1"/>
            </p:cNvSpPr>
            <p:nvPr/>
          </p:nvSpPr>
          <p:spPr bwMode="auto">
            <a:xfrm>
              <a:off x="5066" y="2639"/>
              <a:ext cx="2057"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85"/>
            <p:cNvSpPr>
              <a:spLocks noChangeArrowheads="1"/>
            </p:cNvSpPr>
            <p:nvPr/>
          </p:nvSpPr>
          <p:spPr bwMode="auto">
            <a:xfrm>
              <a:off x="5106" y="2731"/>
              <a:ext cx="41" cy="898"/>
            </a:xfrm>
            <a:prstGeom prst="rect">
              <a:avLst/>
            </a:prstGeom>
            <a:solidFill>
              <a:srgbClr val="5D1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86"/>
            <p:cNvSpPr>
              <a:spLocks/>
            </p:cNvSpPr>
            <p:nvPr/>
          </p:nvSpPr>
          <p:spPr bwMode="auto">
            <a:xfrm>
              <a:off x="5514" y="2731"/>
              <a:ext cx="40" cy="898"/>
            </a:xfrm>
            <a:custGeom>
              <a:avLst/>
              <a:gdLst>
                <a:gd name="T0" fmla="*/ 40 w 40"/>
                <a:gd name="T1" fmla="*/ 0 h 898"/>
                <a:gd name="T2" fmla="*/ 0 w 40"/>
                <a:gd name="T3" fmla="*/ 0 h 898"/>
                <a:gd name="T4" fmla="*/ 0 w 40"/>
                <a:gd name="T5" fmla="*/ 898 h 898"/>
                <a:gd name="T6" fmla="*/ 40 w 40"/>
                <a:gd name="T7" fmla="*/ 898 h 898"/>
                <a:gd name="T8" fmla="*/ 40 w 40"/>
                <a:gd name="T9" fmla="*/ 759 h 898"/>
                <a:gd name="T10" fmla="*/ 40 w 40"/>
                <a:gd name="T11" fmla="*/ 265 h 898"/>
                <a:gd name="T12" fmla="*/ 40 w 40"/>
                <a:gd name="T13" fmla="*/ 0 h 898"/>
              </a:gdLst>
              <a:ahLst/>
              <a:cxnLst>
                <a:cxn ang="0">
                  <a:pos x="T0" y="T1"/>
                </a:cxn>
                <a:cxn ang="0">
                  <a:pos x="T2" y="T3"/>
                </a:cxn>
                <a:cxn ang="0">
                  <a:pos x="T4" y="T5"/>
                </a:cxn>
                <a:cxn ang="0">
                  <a:pos x="T6" y="T7"/>
                </a:cxn>
                <a:cxn ang="0">
                  <a:pos x="T8" y="T9"/>
                </a:cxn>
                <a:cxn ang="0">
                  <a:pos x="T10" y="T11"/>
                </a:cxn>
                <a:cxn ang="0">
                  <a:pos x="T12" y="T13"/>
                </a:cxn>
              </a:cxnLst>
              <a:rect l="0" t="0" r="r" b="b"/>
              <a:pathLst>
                <a:path w="40" h="898">
                  <a:moveTo>
                    <a:pt x="40" y="0"/>
                  </a:moveTo>
                  <a:lnTo>
                    <a:pt x="0" y="0"/>
                  </a:lnTo>
                  <a:lnTo>
                    <a:pt x="0" y="898"/>
                  </a:lnTo>
                  <a:lnTo>
                    <a:pt x="40" y="898"/>
                  </a:lnTo>
                  <a:lnTo>
                    <a:pt x="40" y="759"/>
                  </a:lnTo>
                  <a:lnTo>
                    <a:pt x="40" y="265"/>
                  </a:lnTo>
                  <a:lnTo>
                    <a:pt x="40" y="0"/>
                  </a:lnTo>
                  <a:close/>
                </a:path>
              </a:pathLst>
            </a:custGeom>
            <a:solidFill>
              <a:srgbClr val="591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87"/>
            <p:cNvSpPr>
              <a:spLocks/>
            </p:cNvSpPr>
            <p:nvPr/>
          </p:nvSpPr>
          <p:spPr bwMode="auto">
            <a:xfrm>
              <a:off x="5514" y="2731"/>
              <a:ext cx="40" cy="898"/>
            </a:xfrm>
            <a:custGeom>
              <a:avLst/>
              <a:gdLst>
                <a:gd name="T0" fmla="*/ 40 w 40"/>
                <a:gd name="T1" fmla="*/ 0 h 898"/>
                <a:gd name="T2" fmla="*/ 0 w 40"/>
                <a:gd name="T3" fmla="*/ 0 h 898"/>
                <a:gd name="T4" fmla="*/ 0 w 40"/>
                <a:gd name="T5" fmla="*/ 898 h 898"/>
                <a:gd name="T6" fmla="*/ 40 w 40"/>
                <a:gd name="T7" fmla="*/ 898 h 898"/>
                <a:gd name="T8" fmla="*/ 40 w 40"/>
                <a:gd name="T9" fmla="*/ 759 h 898"/>
                <a:gd name="T10" fmla="*/ 40 w 40"/>
                <a:gd name="T11" fmla="*/ 265 h 898"/>
                <a:gd name="T12" fmla="*/ 40 w 40"/>
                <a:gd name="T13" fmla="*/ 0 h 898"/>
              </a:gdLst>
              <a:ahLst/>
              <a:cxnLst>
                <a:cxn ang="0">
                  <a:pos x="T0" y="T1"/>
                </a:cxn>
                <a:cxn ang="0">
                  <a:pos x="T2" y="T3"/>
                </a:cxn>
                <a:cxn ang="0">
                  <a:pos x="T4" y="T5"/>
                </a:cxn>
                <a:cxn ang="0">
                  <a:pos x="T6" y="T7"/>
                </a:cxn>
                <a:cxn ang="0">
                  <a:pos x="T8" y="T9"/>
                </a:cxn>
                <a:cxn ang="0">
                  <a:pos x="T10" y="T11"/>
                </a:cxn>
                <a:cxn ang="0">
                  <a:pos x="T12" y="T13"/>
                </a:cxn>
              </a:cxnLst>
              <a:rect l="0" t="0" r="r" b="b"/>
              <a:pathLst>
                <a:path w="40" h="898">
                  <a:moveTo>
                    <a:pt x="40" y="0"/>
                  </a:moveTo>
                  <a:lnTo>
                    <a:pt x="0" y="0"/>
                  </a:lnTo>
                  <a:lnTo>
                    <a:pt x="0" y="898"/>
                  </a:lnTo>
                  <a:lnTo>
                    <a:pt x="40" y="898"/>
                  </a:lnTo>
                  <a:lnTo>
                    <a:pt x="40" y="759"/>
                  </a:lnTo>
                  <a:lnTo>
                    <a:pt x="40" y="265"/>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88"/>
            <p:cNvSpPr>
              <a:spLocks noChangeArrowheads="1"/>
            </p:cNvSpPr>
            <p:nvPr/>
          </p:nvSpPr>
          <p:spPr bwMode="auto">
            <a:xfrm>
              <a:off x="7082" y="2731"/>
              <a:ext cx="40" cy="898"/>
            </a:xfrm>
            <a:prstGeom prst="rect">
              <a:avLst/>
            </a:prstGeom>
            <a:solidFill>
              <a:srgbClr val="591C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89"/>
            <p:cNvSpPr>
              <a:spLocks noChangeArrowheads="1"/>
            </p:cNvSpPr>
            <p:nvPr/>
          </p:nvSpPr>
          <p:spPr bwMode="auto">
            <a:xfrm>
              <a:off x="7082" y="2731"/>
              <a:ext cx="40"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90"/>
            <p:cNvSpPr>
              <a:spLocks noChangeArrowheads="1"/>
            </p:cNvSpPr>
            <p:nvPr/>
          </p:nvSpPr>
          <p:spPr bwMode="auto">
            <a:xfrm>
              <a:off x="6676" y="2731"/>
              <a:ext cx="40" cy="898"/>
            </a:xfrm>
            <a:prstGeom prst="rect">
              <a:avLst/>
            </a:prstGeom>
            <a:solidFill>
              <a:srgbClr val="591C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91"/>
            <p:cNvSpPr>
              <a:spLocks noChangeArrowheads="1"/>
            </p:cNvSpPr>
            <p:nvPr/>
          </p:nvSpPr>
          <p:spPr bwMode="auto">
            <a:xfrm>
              <a:off x="6676" y="2731"/>
              <a:ext cx="40"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92"/>
            <p:cNvSpPr>
              <a:spLocks/>
            </p:cNvSpPr>
            <p:nvPr/>
          </p:nvSpPr>
          <p:spPr bwMode="auto">
            <a:xfrm>
              <a:off x="5513" y="2639"/>
              <a:ext cx="1610" cy="92"/>
            </a:xfrm>
            <a:custGeom>
              <a:avLst/>
              <a:gdLst>
                <a:gd name="T0" fmla="*/ 1610 w 1610"/>
                <a:gd name="T1" fmla="*/ 0 h 92"/>
                <a:gd name="T2" fmla="*/ 1057 w 1610"/>
                <a:gd name="T3" fmla="*/ 0 h 92"/>
                <a:gd name="T4" fmla="*/ 955 w 1610"/>
                <a:gd name="T5" fmla="*/ 0 h 92"/>
                <a:gd name="T6" fmla="*/ 722 w 1610"/>
                <a:gd name="T7" fmla="*/ 0 h 92"/>
                <a:gd name="T8" fmla="*/ 311 w 1610"/>
                <a:gd name="T9" fmla="*/ 0 h 92"/>
                <a:gd name="T10" fmla="*/ 302 w 1610"/>
                <a:gd name="T11" fmla="*/ 0 h 92"/>
                <a:gd name="T12" fmla="*/ 210 w 1610"/>
                <a:gd name="T13" fmla="*/ 0 h 92"/>
                <a:gd name="T14" fmla="*/ 0 w 1610"/>
                <a:gd name="T15" fmla="*/ 0 h 92"/>
                <a:gd name="T16" fmla="*/ 0 w 1610"/>
                <a:gd name="T17" fmla="*/ 92 h 92"/>
                <a:gd name="T18" fmla="*/ 1 w 1610"/>
                <a:gd name="T19" fmla="*/ 92 h 92"/>
                <a:gd name="T20" fmla="*/ 41 w 1610"/>
                <a:gd name="T21" fmla="*/ 92 h 92"/>
                <a:gd name="T22" fmla="*/ 1163 w 1610"/>
                <a:gd name="T23" fmla="*/ 92 h 92"/>
                <a:gd name="T24" fmla="*/ 1203 w 1610"/>
                <a:gd name="T25" fmla="*/ 92 h 92"/>
                <a:gd name="T26" fmla="*/ 1569 w 1610"/>
                <a:gd name="T27" fmla="*/ 92 h 92"/>
                <a:gd name="T28" fmla="*/ 1609 w 1610"/>
                <a:gd name="T29" fmla="*/ 92 h 92"/>
                <a:gd name="T30" fmla="*/ 1610 w 1610"/>
                <a:gd name="T31" fmla="*/ 92 h 92"/>
                <a:gd name="T32" fmla="*/ 1610 w 1610"/>
                <a:gd name="T33" fmla="*/ 55 h 92"/>
                <a:gd name="T34" fmla="*/ 1610 w 1610"/>
                <a:gd name="T3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0" h="92">
                  <a:moveTo>
                    <a:pt x="1610" y="0"/>
                  </a:moveTo>
                  <a:lnTo>
                    <a:pt x="1057" y="0"/>
                  </a:lnTo>
                  <a:lnTo>
                    <a:pt x="955" y="0"/>
                  </a:lnTo>
                  <a:lnTo>
                    <a:pt x="722" y="0"/>
                  </a:lnTo>
                  <a:lnTo>
                    <a:pt x="311" y="0"/>
                  </a:lnTo>
                  <a:lnTo>
                    <a:pt x="302" y="0"/>
                  </a:lnTo>
                  <a:lnTo>
                    <a:pt x="210" y="0"/>
                  </a:lnTo>
                  <a:lnTo>
                    <a:pt x="0" y="0"/>
                  </a:lnTo>
                  <a:lnTo>
                    <a:pt x="0" y="92"/>
                  </a:lnTo>
                  <a:lnTo>
                    <a:pt x="1" y="92"/>
                  </a:lnTo>
                  <a:lnTo>
                    <a:pt x="41" y="92"/>
                  </a:lnTo>
                  <a:lnTo>
                    <a:pt x="1163" y="92"/>
                  </a:lnTo>
                  <a:lnTo>
                    <a:pt x="1203" y="92"/>
                  </a:lnTo>
                  <a:lnTo>
                    <a:pt x="1569" y="92"/>
                  </a:lnTo>
                  <a:lnTo>
                    <a:pt x="1609" y="92"/>
                  </a:lnTo>
                  <a:lnTo>
                    <a:pt x="1610" y="92"/>
                  </a:lnTo>
                  <a:lnTo>
                    <a:pt x="1610" y="55"/>
                  </a:lnTo>
                  <a:lnTo>
                    <a:pt x="1610" y="0"/>
                  </a:lnTo>
                  <a:close/>
                </a:path>
              </a:pathLst>
            </a:custGeom>
            <a:solidFill>
              <a:srgbClr val="591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3"/>
            <p:cNvSpPr>
              <a:spLocks/>
            </p:cNvSpPr>
            <p:nvPr/>
          </p:nvSpPr>
          <p:spPr bwMode="auto">
            <a:xfrm>
              <a:off x="5513" y="2639"/>
              <a:ext cx="1610" cy="92"/>
            </a:xfrm>
            <a:custGeom>
              <a:avLst/>
              <a:gdLst>
                <a:gd name="T0" fmla="*/ 1610 w 1610"/>
                <a:gd name="T1" fmla="*/ 0 h 92"/>
                <a:gd name="T2" fmla="*/ 1057 w 1610"/>
                <a:gd name="T3" fmla="*/ 0 h 92"/>
                <a:gd name="T4" fmla="*/ 955 w 1610"/>
                <a:gd name="T5" fmla="*/ 0 h 92"/>
                <a:gd name="T6" fmla="*/ 722 w 1610"/>
                <a:gd name="T7" fmla="*/ 0 h 92"/>
                <a:gd name="T8" fmla="*/ 311 w 1610"/>
                <a:gd name="T9" fmla="*/ 0 h 92"/>
                <a:gd name="T10" fmla="*/ 302 w 1610"/>
                <a:gd name="T11" fmla="*/ 0 h 92"/>
                <a:gd name="T12" fmla="*/ 210 w 1610"/>
                <a:gd name="T13" fmla="*/ 0 h 92"/>
                <a:gd name="T14" fmla="*/ 0 w 1610"/>
                <a:gd name="T15" fmla="*/ 0 h 92"/>
                <a:gd name="T16" fmla="*/ 0 w 1610"/>
                <a:gd name="T17" fmla="*/ 92 h 92"/>
                <a:gd name="T18" fmla="*/ 1 w 1610"/>
                <a:gd name="T19" fmla="*/ 92 h 92"/>
                <a:gd name="T20" fmla="*/ 41 w 1610"/>
                <a:gd name="T21" fmla="*/ 92 h 92"/>
                <a:gd name="T22" fmla="*/ 1163 w 1610"/>
                <a:gd name="T23" fmla="*/ 92 h 92"/>
                <a:gd name="T24" fmla="*/ 1203 w 1610"/>
                <a:gd name="T25" fmla="*/ 92 h 92"/>
                <a:gd name="T26" fmla="*/ 1569 w 1610"/>
                <a:gd name="T27" fmla="*/ 92 h 92"/>
                <a:gd name="T28" fmla="*/ 1609 w 1610"/>
                <a:gd name="T29" fmla="*/ 92 h 92"/>
                <a:gd name="T30" fmla="*/ 1610 w 1610"/>
                <a:gd name="T31" fmla="*/ 92 h 92"/>
                <a:gd name="T32" fmla="*/ 1610 w 1610"/>
                <a:gd name="T33" fmla="*/ 55 h 92"/>
                <a:gd name="T34" fmla="*/ 1610 w 1610"/>
                <a:gd name="T3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0" h="92">
                  <a:moveTo>
                    <a:pt x="1610" y="0"/>
                  </a:moveTo>
                  <a:lnTo>
                    <a:pt x="1057" y="0"/>
                  </a:lnTo>
                  <a:lnTo>
                    <a:pt x="955" y="0"/>
                  </a:lnTo>
                  <a:lnTo>
                    <a:pt x="722" y="0"/>
                  </a:lnTo>
                  <a:lnTo>
                    <a:pt x="311" y="0"/>
                  </a:lnTo>
                  <a:lnTo>
                    <a:pt x="302" y="0"/>
                  </a:lnTo>
                  <a:lnTo>
                    <a:pt x="210" y="0"/>
                  </a:lnTo>
                  <a:lnTo>
                    <a:pt x="0" y="0"/>
                  </a:lnTo>
                  <a:lnTo>
                    <a:pt x="0" y="92"/>
                  </a:lnTo>
                  <a:lnTo>
                    <a:pt x="1" y="92"/>
                  </a:lnTo>
                  <a:lnTo>
                    <a:pt x="41" y="92"/>
                  </a:lnTo>
                  <a:lnTo>
                    <a:pt x="1163" y="92"/>
                  </a:lnTo>
                  <a:lnTo>
                    <a:pt x="1203" y="92"/>
                  </a:lnTo>
                  <a:lnTo>
                    <a:pt x="1569" y="92"/>
                  </a:lnTo>
                  <a:lnTo>
                    <a:pt x="1609" y="92"/>
                  </a:lnTo>
                  <a:lnTo>
                    <a:pt x="1610" y="92"/>
                  </a:lnTo>
                  <a:lnTo>
                    <a:pt x="1610" y="55"/>
                  </a:lnTo>
                  <a:lnTo>
                    <a:pt x="16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94"/>
            <p:cNvSpPr>
              <a:spLocks noChangeArrowheads="1"/>
            </p:cNvSpPr>
            <p:nvPr/>
          </p:nvSpPr>
          <p:spPr bwMode="auto">
            <a:xfrm>
              <a:off x="5349" y="2587"/>
              <a:ext cx="531" cy="52"/>
            </a:xfrm>
            <a:prstGeom prst="rect">
              <a:avLst/>
            </a:prstGeom>
            <a:solidFill>
              <a:schemeClr val="tx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95"/>
            <p:cNvSpPr>
              <a:spLocks noChangeArrowheads="1"/>
            </p:cNvSpPr>
            <p:nvPr/>
          </p:nvSpPr>
          <p:spPr bwMode="auto">
            <a:xfrm>
              <a:off x="5535" y="2334"/>
              <a:ext cx="345" cy="274"/>
            </a:xfrm>
            <a:prstGeom prst="rect">
              <a:avLst/>
            </a:prstGeom>
            <a:solidFill>
              <a:schemeClr val="tx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96"/>
            <p:cNvSpPr>
              <a:spLocks noChangeArrowheads="1"/>
            </p:cNvSpPr>
            <p:nvPr/>
          </p:nvSpPr>
          <p:spPr bwMode="auto">
            <a:xfrm>
              <a:off x="5349" y="2587"/>
              <a:ext cx="216" cy="52"/>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97"/>
            <p:cNvSpPr>
              <a:spLocks noChangeArrowheads="1"/>
            </p:cNvSpPr>
            <p:nvPr/>
          </p:nvSpPr>
          <p:spPr bwMode="auto">
            <a:xfrm>
              <a:off x="5535" y="2334"/>
              <a:ext cx="30" cy="25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98"/>
            <p:cNvSpPr>
              <a:spLocks/>
            </p:cNvSpPr>
            <p:nvPr/>
          </p:nvSpPr>
          <p:spPr bwMode="auto">
            <a:xfrm>
              <a:off x="6135" y="2126"/>
              <a:ext cx="54" cy="38"/>
            </a:xfrm>
            <a:custGeom>
              <a:avLst/>
              <a:gdLst>
                <a:gd name="T0" fmla="*/ 0 w 54"/>
                <a:gd name="T1" fmla="*/ 38 h 38"/>
                <a:gd name="T2" fmla="*/ 28 w 54"/>
                <a:gd name="T3" fmla="*/ 0 h 38"/>
                <a:gd name="T4" fmla="*/ 54 w 54"/>
                <a:gd name="T5" fmla="*/ 38 h 38"/>
                <a:gd name="T6" fmla="*/ 0 w 54"/>
                <a:gd name="T7" fmla="*/ 38 h 38"/>
              </a:gdLst>
              <a:ahLst/>
              <a:cxnLst>
                <a:cxn ang="0">
                  <a:pos x="T0" y="T1"/>
                </a:cxn>
                <a:cxn ang="0">
                  <a:pos x="T2" y="T3"/>
                </a:cxn>
                <a:cxn ang="0">
                  <a:pos x="T4" y="T5"/>
                </a:cxn>
                <a:cxn ang="0">
                  <a:pos x="T6" y="T7"/>
                </a:cxn>
              </a:cxnLst>
              <a:rect l="0" t="0" r="r" b="b"/>
              <a:pathLst>
                <a:path w="54" h="38">
                  <a:moveTo>
                    <a:pt x="0" y="38"/>
                  </a:moveTo>
                  <a:lnTo>
                    <a:pt x="28" y="0"/>
                  </a:lnTo>
                  <a:lnTo>
                    <a:pt x="54"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99"/>
            <p:cNvSpPr>
              <a:spLocks/>
            </p:cNvSpPr>
            <p:nvPr/>
          </p:nvSpPr>
          <p:spPr bwMode="auto">
            <a:xfrm>
              <a:off x="6163" y="2126"/>
              <a:ext cx="54" cy="38"/>
            </a:xfrm>
            <a:custGeom>
              <a:avLst/>
              <a:gdLst>
                <a:gd name="T0" fmla="*/ 0 w 54"/>
                <a:gd name="T1" fmla="*/ 38 h 38"/>
                <a:gd name="T2" fmla="*/ 28 w 54"/>
                <a:gd name="T3" fmla="*/ 0 h 38"/>
                <a:gd name="T4" fmla="*/ 54 w 54"/>
                <a:gd name="T5" fmla="*/ 38 h 38"/>
                <a:gd name="T6" fmla="*/ 0 w 54"/>
                <a:gd name="T7" fmla="*/ 38 h 38"/>
              </a:gdLst>
              <a:ahLst/>
              <a:cxnLst>
                <a:cxn ang="0">
                  <a:pos x="T0" y="T1"/>
                </a:cxn>
                <a:cxn ang="0">
                  <a:pos x="T2" y="T3"/>
                </a:cxn>
                <a:cxn ang="0">
                  <a:pos x="T4" y="T5"/>
                </a:cxn>
                <a:cxn ang="0">
                  <a:pos x="T6" y="T7"/>
                </a:cxn>
              </a:cxnLst>
              <a:rect l="0" t="0" r="r" b="b"/>
              <a:pathLst>
                <a:path w="54" h="38">
                  <a:moveTo>
                    <a:pt x="0" y="38"/>
                  </a:moveTo>
                  <a:lnTo>
                    <a:pt x="28" y="0"/>
                  </a:lnTo>
                  <a:lnTo>
                    <a:pt x="54"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00"/>
            <p:cNvSpPr>
              <a:spLocks/>
            </p:cNvSpPr>
            <p:nvPr/>
          </p:nvSpPr>
          <p:spPr bwMode="auto">
            <a:xfrm>
              <a:off x="6013" y="1972"/>
              <a:ext cx="92" cy="35"/>
            </a:xfrm>
            <a:custGeom>
              <a:avLst/>
              <a:gdLst>
                <a:gd name="T0" fmla="*/ 92 w 92"/>
                <a:gd name="T1" fmla="*/ 0 h 35"/>
                <a:gd name="T2" fmla="*/ 45 w 92"/>
                <a:gd name="T3" fmla="*/ 35 h 35"/>
                <a:gd name="T4" fmla="*/ 0 w 92"/>
                <a:gd name="T5" fmla="*/ 0 h 35"/>
                <a:gd name="T6" fmla="*/ 92 w 92"/>
                <a:gd name="T7" fmla="*/ 0 h 35"/>
              </a:gdLst>
              <a:ahLst/>
              <a:cxnLst>
                <a:cxn ang="0">
                  <a:pos x="T0" y="T1"/>
                </a:cxn>
                <a:cxn ang="0">
                  <a:pos x="T2" y="T3"/>
                </a:cxn>
                <a:cxn ang="0">
                  <a:pos x="T4" y="T5"/>
                </a:cxn>
                <a:cxn ang="0">
                  <a:pos x="T6" y="T7"/>
                </a:cxn>
              </a:cxnLst>
              <a:rect l="0" t="0" r="r" b="b"/>
              <a:pathLst>
                <a:path w="92" h="35">
                  <a:moveTo>
                    <a:pt x="92" y="0"/>
                  </a:moveTo>
                  <a:lnTo>
                    <a:pt x="45" y="35"/>
                  </a:lnTo>
                  <a:lnTo>
                    <a:pt x="0" y="0"/>
                  </a:lnTo>
                  <a:lnTo>
                    <a:pt x="92"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01"/>
            <p:cNvSpPr>
              <a:spLocks/>
            </p:cNvSpPr>
            <p:nvPr/>
          </p:nvSpPr>
          <p:spPr bwMode="auto">
            <a:xfrm>
              <a:off x="6013" y="1972"/>
              <a:ext cx="92" cy="35"/>
            </a:xfrm>
            <a:custGeom>
              <a:avLst/>
              <a:gdLst>
                <a:gd name="T0" fmla="*/ 92 w 92"/>
                <a:gd name="T1" fmla="*/ 0 h 35"/>
                <a:gd name="T2" fmla="*/ 45 w 92"/>
                <a:gd name="T3" fmla="*/ 35 h 35"/>
                <a:gd name="T4" fmla="*/ 0 w 92"/>
                <a:gd name="T5" fmla="*/ 0 h 35"/>
                <a:gd name="T6" fmla="*/ 92 w 92"/>
                <a:gd name="T7" fmla="*/ 0 h 35"/>
              </a:gdLst>
              <a:ahLst/>
              <a:cxnLst>
                <a:cxn ang="0">
                  <a:pos x="T0" y="T1"/>
                </a:cxn>
                <a:cxn ang="0">
                  <a:pos x="T2" y="T3"/>
                </a:cxn>
                <a:cxn ang="0">
                  <a:pos x="T4" y="T5"/>
                </a:cxn>
                <a:cxn ang="0">
                  <a:pos x="T6" y="T7"/>
                </a:cxn>
              </a:cxnLst>
              <a:rect l="0" t="0" r="r" b="b"/>
              <a:pathLst>
                <a:path w="92" h="35">
                  <a:moveTo>
                    <a:pt x="92" y="0"/>
                  </a:moveTo>
                  <a:lnTo>
                    <a:pt x="45" y="35"/>
                  </a:lnTo>
                  <a:lnTo>
                    <a:pt x="0" y="0"/>
                  </a:lnTo>
                  <a:lnTo>
                    <a:pt x="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02"/>
            <p:cNvSpPr>
              <a:spLocks/>
            </p:cNvSpPr>
            <p:nvPr/>
          </p:nvSpPr>
          <p:spPr bwMode="auto">
            <a:xfrm>
              <a:off x="6013" y="2007"/>
              <a:ext cx="92" cy="335"/>
            </a:xfrm>
            <a:custGeom>
              <a:avLst/>
              <a:gdLst>
                <a:gd name="T0" fmla="*/ 92 w 92"/>
                <a:gd name="T1" fmla="*/ 0 h 335"/>
                <a:gd name="T2" fmla="*/ 45 w 92"/>
                <a:gd name="T3" fmla="*/ 0 h 335"/>
                <a:gd name="T4" fmla="*/ 0 w 92"/>
                <a:gd name="T5" fmla="*/ 0 h 335"/>
                <a:gd name="T6" fmla="*/ 48 w 92"/>
                <a:gd name="T7" fmla="*/ 335 h 335"/>
                <a:gd name="T8" fmla="*/ 92 w 92"/>
                <a:gd name="T9" fmla="*/ 0 h 335"/>
              </a:gdLst>
              <a:ahLst/>
              <a:cxnLst>
                <a:cxn ang="0">
                  <a:pos x="T0" y="T1"/>
                </a:cxn>
                <a:cxn ang="0">
                  <a:pos x="T2" y="T3"/>
                </a:cxn>
                <a:cxn ang="0">
                  <a:pos x="T4" y="T5"/>
                </a:cxn>
                <a:cxn ang="0">
                  <a:pos x="T6" y="T7"/>
                </a:cxn>
                <a:cxn ang="0">
                  <a:pos x="T8" y="T9"/>
                </a:cxn>
              </a:cxnLst>
              <a:rect l="0" t="0" r="r" b="b"/>
              <a:pathLst>
                <a:path w="92" h="335">
                  <a:moveTo>
                    <a:pt x="92" y="0"/>
                  </a:moveTo>
                  <a:lnTo>
                    <a:pt x="45" y="0"/>
                  </a:lnTo>
                  <a:lnTo>
                    <a:pt x="0" y="0"/>
                  </a:lnTo>
                  <a:lnTo>
                    <a:pt x="48" y="335"/>
                  </a:lnTo>
                  <a:lnTo>
                    <a:pt x="92" y="0"/>
                  </a:lnTo>
                  <a:close/>
                </a:path>
              </a:pathLst>
            </a:custGeom>
            <a:solidFill>
              <a:srgbClr val="E5D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03"/>
            <p:cNvSpPr>
              <a:spLocks/>
            </p:cNvSpPr>
            <p:nvPr/>
          </p:nvSpPr>
          <p:spPr bwMode="auto">
            <a:xfrm>
              <a:off x="6013" y="2007"/>
              <a:ext cx="92" cy="335"/>
            </a:xfrm>
            <a:custGeom>
              <a:avLst/>
              <a:gdLst>
                <a:gd name="T0" fmla="*/ 92 w 92"/>
                <a:gd name="T1" fmla="*/ 0 h 335"/>
                <a:gd name="T2" fmla="*/ 45 w 92"/>
                <a:gd name="T3" fmla="*/ 0 h 335"/>
                <a:gd name="T4" fmla="*/ 0 w 92"/>
                <a:gd name="T5" fmla="*/ 0 h 335"/>
                <a:gd name="T6" fmla="*/ 48 w 92"/>
                <a:gd name="T7" fmla="*/ 335 h 335"/>
                <a:gd name="T8" fmla="*/ 92 w 92"/>
                <a:gd name="T9" fmla="*/ 0 h 335"/>
              </a:gdLst>
              <a:ahLst/>
              <a:cxnLst>
                <a:cxn ang="0">
                  <a:pos x="T0" y="T1"/>
                </a:cxn>
                <a:cxn ang="0">
                  <a:pos x="T2" y="T3"/>
                </a:cxn>
                <a:cxn ang="0">
                  <a:pos x="T4" y="T5"/>
                </a:cxn>
                <a:cxn ang="0">
                  <a:pos x="T6" y="T7"/>
                </a:cxn>
                <a:cxn ang="0">
                  <a:pos x="T8" y="T9"/>
                </a:cxn>
              </a:cxnLst>
              <a:rect l="0" t="0" r="r" b="b"/>
              <a:pathLst>
                <a:path w="92" h="335">
                  <a:moveTo>
                    <a:pt x="92" y="0"/>
                  </a:moveTo>
                  <a:lnTo>
                    <a:pt x="45" y="0"/>
                  </a:lnTo>
                  <a:lnTo>
                    <a:pt x="0" y="0"/>
                  </a:lnTo>
                  <a:lnTo>
                    <a:pt x="48" y="335"/>
                  </a:lnTo>
                  <a:lnTo>
                    <a:pt x="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04"/>
            <p:cNvSpPr>
              <a:spLocks/>
            </p:cNvSpPr>
            <p:nvPr/>
          </p:nvSpPr>
          <p:spPr bwMode="auto">
            <a:xfrm>
              <a:off x="6037" y="2007"/>
              <a:ext cx="44" cy="64"/>
            </a:xfrm>
            <a:custGeom>
              <a:avLst/>
              <a:gdLst>
                <a:gd name="T0" fmla="*/ 0 w 44"/>
                <a:gd name="T1" fmla="*/ 40 h 64"/>
                <a:gd name="T2" fmla="*/ 6 w 44"/>
                <a:gd name="T3" fmla="*/ 64 h 64"/>
                <a:gd name="T4" fmla="*/ 35 w 44"/>
                <a:gd name="T5" fmla="*/ 64 h 64"/>
                <a:gd name="T6" fmla="*/ 44 w 44"/>
                <a:gd name="T7" fmla="*/ 30 h 64"/>
                <a:gd name="T8" fmla="*/ 21 w 44"/>
                <a:gd name="T9" fmla="*/ 0 h 64"/>
                <a:gd name="T10" fmla="*/ 0 w 44"/>
                <a:gd name="T11" fmla="*/ 40 h 64"/>
              </a:gdLst>
              <a:ahLst/>
              <a:cxnLst>
                <a:cxn ang="0">
                  <a:pos x="T0" y="T1"/>
                </a:cxn>
                <a:cxn ang="0">
                  <a:pos x="T2" y="T3"/>
                </a:cxn>
                <a:cxn ang="0">
                  <a:pos x="T4" y="T5"/>
                </a:cxn>
                <a:cxn ang="0">
                  <a:pos x="T6" y="T7"/>
                </a:cxn>
                <a:cxn ang="0">
                  <a:pos x="T8" y="T9"/>
                </a:cxn>
                <a:cxn ang="0">
                  <a:pos x="T10" y="T11"/>
                </a:cxn>
              </a:cxnLst>
              <a:rect l="0" t="0" r="r" b="b"/>
              <a:pathLst>
                <a:path w="44" h="64">
                  <a:moveTo>
                    <a:pt x="0" y="40"/>
                  </a:moveTo>
                  <a:lnTo>
                    <a:pt x="6" y="64"/>
                  </a:lnTo>
                  <a:lnTo>
                    <a:pt x="35" y="64"/>
                  </a:lnTo>
                  <a:lnTo>
                    <a:pt x="44" y="30"/>
                  </a:lnTo>
                  <a:lnTo>
                    <a:pt x="21" y="0"/>
                  </a:lnTo>
                  <a:lnTo>
                    <a:pt x="0" y="4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05"/>
            <p:cNvSpPr>
              <a:spLocks/>
            </p:cNvSpPr>
            <p:nvPr/>
          </p:nvSpPr>
          <p:spPr bwMode="auto">
            <a:xfrm>
              <a:off x="6031" y="2071"/>
              <a:ext cx="55" cy="271"/>
            </a:xfrm>
            <a:custGeom>
              <a:avLst/>
              <a:gdLst>
                <a:gd name="T0" fmla="*/ 41 w 55"/>
                <a:gd name="T1" fmla="*/ 0 h 271"/>
                <a:gd name="T2" fmla="*/ 12 w 55"/>
                <a:gd name="T3" fmla="*/ 0 h 271"/>
                <a:gd name="T4" fmla="*/ 0 w 55"/>
                <a:gd name="T5" fmla="*/ 66 h 271"/>
                <a:gd name="T6" fmla="*/ 30 w 55"/>
                <a:gd name="T7" fmla="*/ 271 h 271"/>
                <a:gd name="T8" fmla="*/ 55 w 55"/>
                <a:gd name="T9" fmla="*/ 78 h 271"/>
                <a:gd name="T10" fmla="*/ 41 w 55"/>
                <a:gd name="T11" fmla="*/ 0 h 271"/>
              </a:gdLst>
              <a:ahLst/>
              <a:cxnLst>
                <a:cxn ang="0">
                  <a:pos x="T0" y="T1"/>
                </a:cxn>
                <a:cxn ang="0">
                  <a:pos x="T2" y="T3"/>
                </a:cxn>
                <a:cxn ang="0">
                  <a:pos x="T4" y="T5"/>
                </a:cxn>
                <a:cxn ang="0">
                  <a:pos x="T6" y="T7"/>
                </a:cxn>
                <a:cxn ang="0">
                  <a:pos x="T8" y="T9"/>
                </a:cxn>
                <a:cxn ang="0">
                  <a:pos x="T10" y="T11"/>
                </a:cxn>
              </a:cxnLst>
              <a:rect l="0" t="0" r="r" b="b"/>
              <a:pathLst>
                <a:path w="55" h="271">
                  <a:moveTo>
                    <a:pt x="41" y="0"/>
                  </a:moveTo>
                  <a:lnTo>
                    <a:pt x="12" y="0"/>
                  </a:lnTo>
                  <a:lnTo>
                    <a:pt x="0" y="66"/>
                  </a:lnTo>
                  <a:lnTo>
                    <a:pt x="30" y="271"/>
                  </a:lnTo>
                  <a:lnTo>
                    <a:pt x="55" y="78"/>
                  </a:lnTo>
                  <a:lnTo>
                    <a:pt x="41"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06"/>
            <p:cNvSpPr>
              <a:spLocks/>
            </p:cNvSpPr>
            <p:nvPr/>
          </p:nvSpPr>
          <p:spPr bwMode="auto">
            <a:xfrm>
              <a:off x="6013" y="1972"/>
              <a:ext cx="46" cy="87"/>
            </a:xfrm>
            <a:custGeom>
              <a:avLst/>
              <a:gdLst>
                <a:gd name="T0" fmla="*/ 46 w 46"/>
                <a:gd name="T1" fmla="*/ 35 h 87"/>
                <a:gd name="T2" fmla="*/ 16 w 46"/>
                <a:gd name="T3" fmla="*/ 87 h 87"/>
                <a:gd name="T4" fmla="*/ 0 w 46"/>
                <a:gd name="T5" fmla="*/ 35 h 87"/>
                <a:gd name="T6" fmla="*/ 0 w 46"/>
                <a:gd name="T7" fmla="*/ 0 h 87"/>
                <a:gd name="T8" fmla="*/ 46 w 46"/>
                <a:gd name="T9" fmla="*/ 35 h 87"/>
              </a:gdLst>
              <a:ahLst/>
              <a:cxnLst>
                <a:cxn ang="0">
                  <a:pos x="T0" y="T1"/>
                </a:cxn>
                <a:cxn ang="0">
                  <a:pos x="T2" y="T3"/>
                </a:cxn>
                <a:cxn ang="0">
                  <a:pos x="T4" y="T5"/>
                </a:cxn>
                <a:cxn ang="0">
                  <a:pos x="T6" y="T7"/>
                </a:cxn>
                <a:cxn ang="0">
                  <a:pos x="T8" y="T9"/>
                </a:cxn>
              </a:cxnLst>
              <a:rect l="0" t="0" r="r" b="b"/>
              <a:pathLst>
                <a:path w="46" h="87">
                  <a:moveTo>
                    <a:pt x="46" y="35"/>
                  </a:moveTo>
                  <a:lnTo>
                    <a:pt x="16" y="87"/>
                  </a:lnTo>
                  <a:lnTo>
                    <a:pt x="0" y="35"/>
                  </a:lnTo>
                  <a:lnTo>
                    <a:pt x="0" y="0"/>
                  </a:lnTo>
                  <a:lnTo>
                    <a:pt x="46"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07"/>
            <p:cNvSpPr>
              <a:spLocks/>
            </p:cNvSpPr>
            <p:nvPr/>
          </p:nvSpPr>
          <p:spPr bwMode="auto">
            <a:xfrm>
              <a:off x="6058" y="1972"/>
              <a:ext cx="47" cy="87"/>
            </a:xfrm>
            <a:custGeom>
              <a:avLst/>
              <a:gdLst>
                <a:gd name="T0" fmla="*/ 0 w 47"/>
                <a:gd name="T1" fmla="*/ 35 h 87"/>
                <a:gd name="T2" fmla="*/ 32 w 47"/>
                <a:gd name="T3" fmla="*/ 87 h 87"/>
                <a:gd name="T4" fmla="*/ 47 w 47"/>
                <a:gd name="T5" fmla="*/ 35 h 87"/>
                <a:gd name="T6" fmla="*/ 47 w 47"/>
                <a:gd name="T7" fmla="*/ 0 h 87"/>
                <a:gd name="T8" fmla="*/ 0 w 47"/>
                <a:gd name="T9" fmla="*/ 35 h 87"/>
              </a:gdLst>
              <a:ahLst/>
              <a:cxnLst>
                <a:cxn ang="0">
                  <a:pos x="T0" y="T1"/>
                </a:cxn>
                <a:cxn ang="0">
                  <a:pos x="T2" y="T3"/>
                </a:cxn>
                <a:cxn ang="0">
                  <a:pos x="T4" y="T5"/>
                </a:cxn>
                <a:cxn ang="0">
                  <a:pos x="T6" y="T7"/>
                </a:cxn>
                <a:cxn ang="0">
                  <a:pos x="T8" y="T9"/>
                </a:cxn>
              </a:cxnLst>
              <a:rect l="0" t="0" r="r" b="b"/>
              <a:pathLst>
                <a:path w="47" h="87">
                  <a:moveTo>
                    <a:pt x="0" y="35"/>
                  </a:moveTo>
                  <a:lnTo>
                    <a:pt x="32" y="87"/>
                  </a:lnTo>
                  <a:lnTo>
                    <a:pt x="47" y="35"/>
                  </a:lnTo>
                  <a:lnTo>
                    <a:pt x="47" y="0"/>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08"/>
            <p:cNvSpPr>
              <a:spLocks/>
            </p:cNvSpPr>
            <p:nvPr/>
          </p:nvSpPr>
          <p:spPr bwMode="auto">
            <a:xfrm>
              <a:off x="7064" y="2200"/>
              <a:ext cx="255" cy="230"/>
            </a:xfrm>
            <a:custGeom>
              <a:avLst/>
              <a:gdLst>
                <a:gd name="T0" fmla="*/ 0 w 172"/>
                <a:gd name="T1" fmla="*/ 48 h 156"/>
                <a:gd name="T2" fmla="*/ 113 w 172"/>
                <a:gd name="T3" fmla="*/ 156 h 156"/>
                <a:gd name="T4" fmla="*/ 172 w 172"/>
                <a:gd name="T5" fmla="*/ 0 h 156"/>
                <a:gd name="T6" fmla="*/ 6 w 172"/>
                <a:gd name="T7" fmla="*/ 26 h 156"/>
                <a:gd name="T8" fmla="*/ 0 w 172"/>
                <a:gd name="T9" fmla="*/ 48 h 156"/>
              </a:gdLst>
              <a:ahLst/>
              <a:cxnLst>
                <a:cxn ang="0">
                  <a:pos x="T0" y="T1"/>
                </a:cxn>
                <a:cxn ang="0">
                  <a:pos x="T2" y="T3"/>
                </a:cxn>
                <a:cxn ang="0">
                  <a:pos x="T4" y="T5"/>
                </a:cxn>
                <a:cxn ang="0">
                  <a:pos x="T6" y="T7"/>
                </a:cxn>
                <a:cxn ang="0">
                  <a:pos x="T8" y="T9"/>
                </a:cxn>
              </a:cxnLst>
              <a:rect l="0" t="0" r="r" b="b"/>
              <a:pathLst>
                <a:path w="172" h="156">
                  <a:moveTo>
                    <a:pt x="0" y="48"/>
                  </a:moveTo>
                  <a:cubicBezTo>
                    <a:pt x="0" y="48"/>
                    <a:pt x="113" y="37"/>
                    <a:pt x="113" y="156"/>
                  </a:cubicBezTo>
                  <a:cubicBezTo>
                    <a:pt x="172" y="0"/>
                    <a:pt x="172" y="0"/>
                    <a:pt x="172" y="0"/>
                  </a:cubicBezTo>
                  <a:cubicBezTo>
                    <a:pt x="6" y="26"/>
                    <a:pt x="6" y="26"/>
                    <a:pt x="6" y="26"/>
                  </a:cubicBez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09"/>
            <p:cNvSpPr>
              <a:spLocks/>
            </p:cNvSpPr>
            <p:nvPr/>
          </p:nvSpPr>
          <p:spPr bwMode="auto">
            <a:xfrm>
              <a:off x="6525" y="1396"/>
              <a:ext cx="97" cy="186"/>
            </a:xfrm>
            <a:custGeom>
              <a:avLst/>
              <a:gdLst>
                <a:gd name="T0" fmla="*/ 65 w 65"/>
                <a:gd name="T1" fmla="*/ 91 h 126"/>
                <a:gd name="T2" fmla="*/ 33 w 65"/>
                <a:gd name="T3" fmla="*/ 59 h 126"/>
                <a:gd name="T4" fmla="*/ 21 w 65"/>
                <a:gd name="T5" fmla="*/ 61 h 126"/>
                <a:gd name="T6" fmla="*/ 21 w 65"/>
                <a:gd name="T7" fmla="*/ 11 h 126"/>
                <a:gd name="T8" fmla="*/ 21 w 65"/>
                <a:gd name="T9" fmla="*/ 11 h 126"/>
                <a:gd name="T10" fmla="*/ 21 w 65"/>
                <a:gd name="T11" fmla="*/ 11 h 126"/>
                <a:gd name="T12" fmla="*/ 11 w 65"/>
                <a:gd name="T13" fmla="*/ 0 h 126"/>
                <a:gd name="T14" fmla="*/ 0 w 65"/>
                <a:gd name="T15" fmla="*/ 11 h 126"/>
                <a:gd name="T16" fmla="*/ 0 w 65"/>
                <a:gd name="T17" fmla="*/ 11 h 126"/>
                <a:gd name="T18" fmla="*/ 0 w 65"/>
                <a:gd name="T19" fmla="*/ 11 h 126"/>
                <a:gd name="T20" fmla="*/ 0 w 65"/>
                <a:gd name="T21" fmla="*/ 126 h 126"/>
                <a:gd name="T22" fmla="*/ 65 w 65"/>
                <a:gd name="T23" fmla="*/ 126 h 126"/>
                <a:gd name="T24" fmla="*/ 65 w 65"/>
                <a:gd name="T25" fmla="*/ 92 h 126"/>
                <a:gd name="T26" fmla="*/ 65 w 65"/>
                <a:gd name="T27" fmla="*/ 92 h 126"/>
                <a:gd name="T28" fmla="*/ 65 w 65"/>
                <a:gd name="T29" fmla="*/ 9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6">
                  <a:moveTo>
                    <a:pt x="65" y="91"/>
                  </a:moveTo>
                  <a:cubicBezTo>
                    <a:pt x="65" y="73"/>
                    <a:pt x="51" y="59"/>
                    <a:pt x="33" y="59"/>
                  </a:cubicBezTo>
                  <a:cubicBezTo>
                    <a:pt x="29" y="59"/>
                    <a:pt x="25" y="59"/>
                    <a:pt x="21" y="61"/>
                  </a:cubicBezTo>
                  <a:cubicBezTo>
                    <a:pt x="21" y="11"/>
                    <a:pt x="21" y="11"/>
                    <a:pt x="21" y="11"/>
                  </a:cubicBezTo>
                  <a:cubicBezTo>
                    <a:pt x="21" y="11"/>
                    <a:pt x="21" y="11"/>
                    <a:pt x="21" y="11"/>
                  </a:cubicBezTo>
                  <a:cubicBezTo>
                    <a:pt x="21" y="11"/>
                    <a:pt x="21" y="11"/>
                    <a:pt x="21" y="11"/>
                  </a:cubicBezTo>
                  <a:cubicBezTo>
                    <a:pt x="21" y="5"/>
                    <a:pt x="17" y="0"/>
                    <a:pt x="11" y="0"/>
                  </a:cubicBezTo>
                  <a:cubicBezTo>
                    <a:pt x="5" y="0"/>
                    <a:pt x="0" y="5"/>
                    <a:pt x="0" y="11"/>
                  </a:cubicBezTo>
                  <a:cubicBezTo>
                    <a:pt x="0" y="11"/>
                    <a:pt x="0" y="11"/>
                    <a:pt x="0" y="11"/>
                  </a:cubicBezTo>
                  <a:cubicBezTo>
                    <a:pt x="0" y="11"/>
                    <a:pt x="0" y="11"/>
                    <a:pt x="0" y="11"/>
                  </a:cubicBezTo>
                  <a:cubicBezTo>
                    <a:pt x="0" y="126"/>
                    <a:pt x="0" y="126"/>
                    <a:pt x="0" y="126"/>
                  </a:cubicBezTo>
                  <a:cubicBezTo>
                    <a:pt x="65" y="126"/>
                    <a:pt x="65" y="126"/>
                    <a:pt x="65" y="126"/>
                  </a:cubicBezTo>
                  <a:cubicBezTo>
                    <a:pt x="65" y="92"/>
                    <a:pt x="65" y="92"/>
                    <a:pt x="65" y="92"/>
                  </a:cubicBezTo>
                  <a:cubicBezTo>
                    <a:pt x="65" y="92"/>
                    <a:pt x="65" y="92"/>
                    <a:pt x="65" y="92"/>
                  </a:cubicBezTo>
                  <a:cubicBezTo>
                    <a:pt x="65" y="92"/>
                    <a:pt x="65" y="91"/>
                    <a:pt x="65" y="91"/>
                  </a:cubicBezTo>
                  <a:close/>
                </a:path>
              </a:pathLst>
            </a:custGeom>
            <a:solidFill>
              <a:srgbClr val="DD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10"/>
            <p:cNvSpPr>
              <a:spLocks noChangeArrowheads="1"/>
            </p:cNvSpPr>
            <p:nvPr/>
          </p:nvSpPr>
          <p:spPr bwMode="auto">
            <a:xfrm>
              <a:off x="5707" y="2484"/>
              <a:ext cx="44" cy="44"/>
            </a:xfrm>
            <a:prstGeom prst="rect">
              <a:avLst/>
            </a:prstGeom>
            <a:solidFill>
              <a:srgbClr val="263C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11"/>
            <p:cNvSpPr>
              <a:spLocks/>
            </p:cNvSpPr>
            <p:nvPr/>
          </p:nvSpPr>
          <p:spPr bwMode="auto">
            <a:xfrm>
              <a:off x="6941" y="2143"/>
              <a:ext cx="105" cy="168"/>
            </a:xfrm>
            <a:custGeom>
              <a:avLst/>
              <a:gdLst>
                <a:gd name="T0" fmla="*/ 29 w 71"/>
                <a:gd name="T1" fmla="*/ 21 h 113"/>
                <a:gd name="T2" fmla="*/ 25 w 71"/>
                <a:gd name="T3" fmla="*/ 0 h 113"/>
                <a:gd name="T4" fmla="*/ 0 w 71"/>
                <a:gd name="T5" fmla="*/ 3 h 113"/>
                <a:gd name="T6" fmla="*/ 15 w 71"/>
                <a:gd name="T7" fmla="*/ 48 h 113"/>
                <a:gd name="T8" fmla="*/ 7 w 71"/>
                <a:gd name="T9" fmla="*/ 86 h 113"/>
                <a:gd name="T10" fmla="*/ 29 w 71"/>
                <a:gd name="T11" fmla="*/ 113 h 113"/>
                <a:gd name="T12" fmla="*/ 59 w 71"/>
                <a:gd name="T13" fmla="*/ 86 h 113"/>
                <a:gd name="T14" fmla="*/ 71 w 71"/>
                <a:gd name="T15" fmla="*/ 29 h 113"/>
                <a:gd name="T16" fmla="*/ 29 w 71"/>
                <a:gd name="T17" fmla="*/ 2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3">
                  <a:moveTo>
                    <a:pt x="29" y="21"/>
                  </a:moveTo>
                  <a:cubicBezTo>
                    <a:pt x="25" y="0"/>
                    <a:pt x="25" y="0"/>
                    <a:pt x="25" y="0"/>
                  </a:cubicBezTo>
                  <a:cubicBezTo>
                    <a:pt x="0" y="3"/>
                    <a:pt x="0" y="3"/>
                    <a:pt x="0" y="3"/>
                  </a:cubicBezTo>
                  <a:cubicBezTo>
                    <a:pt x="18" y="13"/>
                    <a:pt x="17" y="35"/>
                    <a:pt x="15" y="48"/>
                  </a:cubicBezTo>
                  <a:cubicBezTo>
                    <a:pt x="7" y="86"/>
                    <a:pt x="7" y="86"/>
                    <a:pt x="7" y="86"/>
                  </a:cubicBezTo>
                  <a:cubicBezTo>
                    <a:pt x="29" y="113"/>
                    <a:pt x="29" y="113"/>
                    <a:pt x="29" y="113"/>
                  </a:cubicBezTo>
                  <a:cubicBezTo>
                    <a:pt x="59" y="86"/>
                    <a:pt x="59" y="86"/>
                    <a:pt x="59" y="86"/>
                  </a:cubicBezTo>
                  <a:cubicBezTo>
                    <a:pt x="71" y="29"/>
                    <a:pt x="71" y="29"/>
                    <a:pt x="71" y="29"/>
                  </a:cubicBezTo>
                  <a:lnTo>
                    <a:pt x="29" y="21"/>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12"/>
            <p:cNvSpPr>
              <a:spLocks/>
            </p:cNvSpPr>
            <p:nvPr/>
          </p:nvSpPr>
          <p:spPr bwMode="auto">
            <a:xfrm>
              <a:off x="5159" y="2121"/>
              <a:ext cx="117" cy="185"/>
            </a:xfrm>
            <a:custGeom>
              <a:avLst/>
              <a:gdLst>
                <a:gd name="T0" fmla="*/ 54 w 79"/>
                <a:gd name="T1" fmla="*/ 0 h 125"/>
                <a:gd name="T2" fmla="*/ 45 w 79"/>
                <a:gd name="T3" fmla="*/ 21 h 125"/>
                <a:gd name="T4" fmla="*/ 0 w 79"/>
                <a:gd name="T5" fmla="*/ 21 h 125"/>
                <a:gd name="T6" fmla="*/ 0 w 79"/>
                <a:gd name="T7" fmla="*/ 94 h 125"/>
                <a:gd name="T8" fmla="*/ 29 w 79"/>
                <a:gd name="T9" fmla="*/ 125 h 125"/>
                <a:gd name="T10" fmla="*/ 54 w 79"/>
                <a:gd name="T11" fmla="*/ 94 h 125"/>
                <a:gd name="T12" fmla="*/ 54 w 79"/>
                <a:gd name="T13" fmla="*/ 52 h 125"/>
                <a:gd name="T14" fmla="*/ 79 w 79"/>
                <a:gd name="T15" fmla="*/ 9 h 125"/>
                <a:gd name="T16" fmla="*/ 54 w 79"/>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25">
                  <a:moveTo>
                    <a:pt x="54" y="0"/>
                  </a:moveTo>
                  <a:cubicBezTo>
                    <a:pt x="45" y="21"/>
                    <a:pt x="45" y="21"/>
                    <a:pt x="45" y="21"/>
                  </a:cubicBezTo>
                  <a:cubicBezTo>
                    <a:pt x="0" y="21"/>
                    <a:pt x="0" y="21"/>
                    <a:pt x="0" y="21"/>
                  </a:cubicBezTo>
                  <a:cubicBezTo>
                    <a:pt x="0" y="94"/>
                    <a:pt x="0" y="94"/>
                    <a:pt x="0" y="94"/>
                  </a:cubicBezTo>
                  <a:cubicBezTo>
                    <a:pt x="29" y="125"/>
                    <a:pt x="29" y="125"/>
                    <a:pt x="29" y="125"/>
                  </a:cubicBezTo>
                  <a:cubicBezTo>
                    <a:pt x="54" y="94"/>
                    <a:pt x="54" y="94"/>
                    <a:pt x="54" y="94"/>
                  </a:cubicBezTo>
                  <a:cubicBezTo>
                    <a:pt x="54" y="52"/>
                    <a:pt x="54" y="52"/>
                    <a:pt x="54" y="52"/>
                  </a:cubicBezTo>
                  <a:cubicBezTo>
                    <a:pt x="55" y="38"/>
                    <a:pt x="59" y="15"/>
                    <a:pt x="79" y="9"/>
                  </a:cubicBezTo>
                  <a:lnTo>
                    <a:pt x="54" y="0"/>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13"/>
            <p:cNvSpPr>
              <a:spLocks/>
            </p:cNvSpPr>
            <p:nvPr/>
          </p:nvSpPr>
          <p:spPr bwMode="auto">
            <a:xfrm>
              <a:off x="6866" y="2000"/>
              <a:ext cx="50" cy="97"/>
            </a:xfrm>
            <a:custGeom>
              <a:avLst/>
              <a:gdLst>
                <a:gd name="T0" fmla="*/ 34 w 34"/>
                <a:gd name="T1" fmla="*/ 0 h 66"/>
                <a:gd name="T2" fmla="*/ 0 w 34"/>
                <a:gd name="T3" fmla="*/ 60 h 66"/>
                <a:gd name="T4" fmla="*/ 29 w 34"/>
                <a:gd name="T5" fmla="*/ 66 h 66"/>
                <a:gd name="T6" fmla="*/ 34 w 34"/>
                <a:gd name="T7" fmla="*/ 0 h 66"/>
              </a:gdLst>
              <a:ahLst/>
              <a:cxnLst>
                <a:cxn ang="0">
                  <a:pos x="T0" y="T1"/>
                </a:cxn>
                <a:cxn ang="0">
                  <a:pos x="T2" y="T3"/>
                </a:cxn>
                <a:cxn ang="0">
                  <a:pos x="T4" y="T5"/>
                </a:cxn>
                <a:cxn ang="0">
                  <a:pos x="T6" y="T7"/>
                </a:cxn>
              </a:cxnLst>
              <a:rect l="0" t="0" r="r" b="b"/>
              <a:pathLst>
                <a:path w="34" h="66">
                  <a:moveTo>
                    <a:pt x="34" y="0"/>
                  </a:moveTo>
                  <a:cubicBezTo>
                    <a:pt x="34" y="0"/>
                    <a:pt x="11" y="25"/>
                    <a:pt x="0" y="60"/>
                  </a:cubicBezTo>
                  <a:cubicBezTo>
                    <a:pt x="29" y="66"/>
                    <a:pt x="29" y="66"/>
                    <a:pt x="29" y="66"/>
                  </a:cubicBezTo>
                  <a:lnTo>
                    <a:pt x="34"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14"/>
            <p:cNvSpPr>
              <a:spLocks/>
            </p:cNvSpPr>
            <p:nvPr/>
          </p:nvSpPr>
          <p:spPr bwMode="auto">
            <a:xfrm>
              <a:off x="6873" y="1939"/>
              <a:ext cx="250" cy="292"/>
            </a:xfrm>
            <a:custGeom>
              <a:avLst/>
              <a:gdLst>
                <a:gd name="T0" fmla="*/ 169 w 169"/>
                <a:gd name="T1" fmla="*/ 27 h 197"/>
                <a:gd name="T2" fmla="*/ 150 w 169"/>
                <a:gd name="T3" fmla="*/ 120 h 197"/>
                <a:gd name="T4" fmla="*/ 149 w 169"/>
                <a:gd name="T5" fmla="*/ 120 h 197"/>
                <a:gd name="T6" fmla="*/ 0 w 169"/>
                <a:gd name="T7" fmla="*/ 183 h 197"/>
                <a:gd name="T8" fmla="*/ 1 w 169"/>
                <a:gd name="T9" fmla="*/ 177 h 197"/>
                <a:gd name="T10" fmla="*/ 12 w 169"/>
                <a:gd name="T11" fmla="*/ 124 h 197"/>
                <a:gd name="T12" fmla="*/ 25 w 169"/>
                <a:gd name="T13" fmla="*/ 58 h 197"/>
                <a:gd name="T14" fmla="*/ 37 w 169"/>
                <a:gd name="T15" fmla="*/ 0 h 197"/>
                <a:gd name="T16" fmla="*/ 169 w 169"/>
                <a:gd name="T17" fmla="*/ 2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97">
                  <a:moveTo>
                    <a:pt x="169" y="27"/>
                  </a:moveTo>
                  <a:cubicBezTo>
                    <a:pt x="150" y="120"/>
                    <a:pt x="150" y="120"/>
                    <a:pt x="150" y="120"/>
                  </a:cubicBezTo>
                  <a:cubicBezTo>
                    <a:pt x="149" y="120"/>
                    <a:pt x="149" y="120"/>
                    <a:pt x="149" y="120"/>
                  </a:cubicBezTo>
                  <a:cubicBezTo>
                    <a:pt x="131" y="188"/>
                    <a:pt x="70" y="197"/>
                    <a:pt x="0" y="183"/>
                  </a:cubicBezTo>
                  <a:cubicBezTo>
                    <a:pt x="1" y="177"/>
                    <a:pt x="1" y="177"/>
                    <a:pt x="1" y="177"/>
                  </a:cubicBezTo>
                  <a:cubicBezTo>
                    <a:pt x="12" y="124"/>
                    <a:pt x="12" y="124"/>
                    <a:pt x="12" y="124"/>
                  </a:cubicBezTo>
                  <a:cubicBezTo>
                    <a:pt x="25" y="58"/>
                    <a:pt x="25" y="58"/>
                    <a:pt x="25" y="58"/>
                  </a:cubicBezTo>
                  <a:cubicBezTo>
                    <a:pt x="37" y="0"/>
                    <a:pt x="37" y="0"/>
                    <a:pt x="37" y="0"/>
                  </a:cubicBezTo>
                  <a:cubicBezTo>
                    <a:pt x="169" y="27"/>
                    <a:pt x="169" y="27"/>
                    <a:pt x="169" y="27"/>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15"/>
            <p:cNvSpPr>
              <a:spLocks/>
            </p:cNvSpPr>
            <p:nvPr/>
          </p:nvSpPr>
          <p:spPr bwMode="auto">
            <a:xfrm>
              <a:off x="6950" y="2044"/>
              <a:ext cx="18" cy="18"/>
            </a:xfrm>
            <a:custGeom>
              <a:avLst/>
              <a:gdLst>
                <a:gd name="T0" fmla="*/ 1 w 12"/>
                <a:gd name="T1" fmla="*/ 5 h 12"/>
                <a:gd name="T2" fmla="*/ 5 w 12"/>
                <a:gd name="T3" fmla="*/ 11 h 12"/>
                <a:gd name="T4" fmla="*/ 12 w 12"/>
                <a:gd name="T5" fmla="*/ 7 h 12"/>
                <a:gd name="T6" fmla="*/ 7 w 12"/>
                <a:gd name="T7" fmla="*/ 1 h 12"/>
                <a:gd name="T8" fmla="*/ 1 w 12"/>
                <a:gd name="T9" fmla="*/ 5 h 12"/>
              </a:gdLst>
              <a:ahLst/>
              <a:cxnLst>
                <a:cxn ang="0">
                  <a:pos x="T0" y="T1"/>
                </a:cxn>
                <a:cxn ang="0">
                  <a:pos x="T2" y="T3"/>
                </a:cxn>
                <a:cxn ang="0">
                  <a:pos x="T4" y="T5"/>
                </a:cxn>
                <a:cxn ang="0">
                  <a:pos x="T6" y="T7"/>
                </a:cxn>
                <a:cxn ang="0">
                  <a:pos x="T8" y="T9"/>
                </a:cxn>
              </a:cxnLst>
              <a:rect l="0" t="0" r="r" b="b"/>
              <a:pathLst>
                <a:path w="12" h="12">
                  <a:moveTo>
                    <a:pt x="1" y="5"/>
                  </a:moveTo>
                  <a:cubicBezTo>
                    <a:pt x="0" y="8"/>
                    <a:pt x="2" y="11"/>
                    <a:pt x="5" y="11"/>
                  </a:cubicBezTo>
                  <a:cubicBezTo>
                    <a:pt x="8" y="12"/>
                    <a:pt x="11" y="10"/>
                    <a:pt x="12" y="7"/>
                  </a:cubicBezTo>
                  <a:cubicBezTo>
                    <a:pt x="12" y="4"/>
                    <a:pt x="10" y="1"/>
                    <a:pt x="7" y="1"/>
                  </a:cubicBezTo>
                  <a:cubicBezTo>
                    <a:pt x="5" y="0"/>
                    <a:pt x="2" y="2"/>
                    <a:pt x="1" y="5"/>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16"/>
            <p:cNvSpPr>
              <a:spLocks/>
            </p:cNvSpPr>
            <p:nvPr/>
          </p:nvSpPr>
          <p:spPr bwMode="auto">
            <a:xfrm>
              <a:off x="6873" y="1862"/>
              <a:ext cx="316" cy="412"/>
            </a:xfrm>
            <a:custGeom>
              <a:avLst/>
              <a:gdLst>
                <a:gd name="T0" fmla="*/ 201 w 213"/>
                <a:gd name="T1" fmla="*/ 72 h 278"/>
                <a:gd name="T2" fmla="*/ 170 w 213"/>
                <a:gd name="T3" fmla="*/ 59 h 278"/>
                <a:gd name="T4" fmla="*/ 164 w 213"/>
                <a:gd name="T5" fmla="*/ 44 h 278"/>
                <a:gd name="T6" fmla="*/ 143 w 213"/>
                <a:gd name="T7" fmla="*/ 34 h 278"/>
                <a:gd name="T8" fmla="*/ 119 w 213"/>
                <a:gd name="T9" fmla="*/ 22 h 278"/>
                <a:gd name="T10" fmla="*/ 38 w 213"/>
                <a:gd name="T11" fmla="*/ 52 h 278"/>
                <a:gd name="T12" fmla="*/ 39 w 213"/>
                <a:gd name="T13" fmla="*/ 52 h 278"/>
                <a:gd name="T14" fmla="*/ 38 w 213"/>
                <a:gd name="T15" fmla="*/ 52 h 278"/>
                <a:gd name="T16" fmla="*/ 85 w 213"/>
                <a:gd name="T17" fmla="*/ 96 h 278"/>
                <a:gd name="T18" fmla="*/ 110 w 213"/>
                <a:gd name="T19" fmla="*/ 104 h 278"/>
                <a:gd name="T20" fmla="*/ 110 w 213"/>
                <a:gd name="T21" fmla="*/ 104 h 278"/>
                <a:gd name="T22" fmla="*/ 36 w 213"/>
                <a:gd name="T23" fmla="*/ 187 h 278"/>
                <a:gd name="T24" fmla="*/ 16 w 213"/>
                <a:gd name="T25" fmla="*/ 157 h 278"/>
                <a:gd name="T26" fmla="*/ 0 w 213"/>
                <a:gd name="T27" fmla="*/ 235 h 278"/>
                <a:gd name="T28" fmla="*/ 108 w 213"/>
                <a:gd name="T29" fmla="*/ 174 h 278"/>
                <a:gd name="T30" fmla="*/ 119 w 213"/>
                <a:gd name="T31" fmla="*/ 135 h 278"/>
                <a:gd name="T32" fmla="*/ 139 w 213"/>
                <a:gd name="T33" fmla="*/ 199 h 278"/>
                <a:gd name="T34" fmla="*/ 139 w 213"/>
                <a:gd name="T35" fmla="*/ 199 h 278"/>
                <a:gd name="T36" fmla="*/ 139 w 213"/>
                <a:gd name="T37" fmla="*/ 199 h 278"/>
                <a:gd name="T38" fmla="*/ 163 w 213"/>
                <a:gd name="T39" fmla="*/ 160 h 278"/>
                <a:gd name="T40" fmla="*/ 194 w 213"/>
                <a:gd name="T41" fmla="*/ 125 h 278"/>
                <a:gd name="T42" fmla="*/ 201 w 213"/>
                <a:gd name="T43" fmla="*/ 7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78">
                  <a:moveTo>
                    <a:pt x="201" y="72"/>
                  </a:moveTo>
                  <a:cubicBezTo>
                    <a:pt x="194" y="63"/>
                    <a:pt x="182" y="59"/>
                    <a:pt x="170" y="59"/>
                  </a:cubicBezTo>
                  <a:cubicBezTo>
                    <a:pt x="169" y="53"/>
                    <a:pt x="167" y="47"/>
                    <a:pt x="164" y="44"/>
                  </a:cubicBezTo>
                  <a:cubicBezTo>
                    <a:pt x="157" y="38"/>
                    <a:pt x="151" y="36"/>
                    <a:pt x="143" y="34"/>
                  </a:cubicBezTo>
                  <a:cubicBezTo>
                    <a:pt x="133" y="32"/>
                    <a:pt x="127" y="29"/>
                    <a:pt x="119" y="22"/>
                  </a:cubicBezTo>
                  <a:cubicBezTo>
                    <a:pt x="95" y="0"/>
                    <a:pt x="44" y="17"/>
                    <a:pt x="38" y="52"/>
                  </a:cubicBezTo>
                  <a:cubicBezTo>
                    <a:pt x="39" y="52"/>
                    <a:pt x="39" y="52"/>
                    <a:pt x="39" y="52"/>
                  </a:cubicBezTo>
                  <a:cubicBezTo>
                    <a:pt x="38" y="52"/>
                    <a:pt x="38" y="52"/>
                    <a:pt x="38" y="52"/>
                  </a:cubicBezTo>
                  <a:cubicBezTo>
                    <a:pt x="39" y="73"/>
                    <a:pt x="67" y="91"/>
                    <a:pt x="85" y="96"/>
                  </a:cubicBezTo>
                  <a:cubicBezTo>
                    <a:pt x="96" y="99"/>
                    <a:pt x="103" y="99"/>
                    <a:pt x="110" y="104"/>
                  </a:cubicBezTo>
                  <a:cubicBezTo>
                    <a:pt x="110" y="104"/>
                    <a:pt x="110" y="104"/>
                    <a:pt x="110" y="104"/>
                  </a:cubicBezTo>
                  <a:cubicBezTo>
                    <a:pt x="110" y="104"/>
                    <a:pt x="88" y="197"/>
                    <a:pt x="36" y="187"/>
                  </a:cubicBezTo>
                  <a:cubicBezTo>
                    <a:pt x="36" y="187"/>
                    <a:pt x="37" y="162"/>
                    <a:pt x="16" y="157"/>
                  </a:cubicBezTo>
                  <a:cubicBezTo>
                    <a:pt x="0" y="235"/>
                    <a:pt x="0" y="235"/>
                    <a:pt x="0" y="235"/>
                  </a:cubicBezTo>
                  <a:cubicBezTo>
                    <a:pt x="0" y="235"/>
                    <a:pt x="87" y="278"/>
                    <a:pt x="108" y="174"/>
                  </a:cubicBezTo>
                  <a:cubicBezTo>
                    <a:pt x="119" y="135"/>
                    <a:pt x="119" y="135"/>
                    <a:pt x="119" y="135"/>
                  </a:cubicBezTo>
                  <a:cubicBezTo>
                    <a:pt x="118" y="153"/>
                    <a:pt x="120" y="181"/>
                    <a:pt x="139" y="199"/>
                  </a:cubicBezTo>
                  <a:cubicBezTo>
                    <a:pt x="139" y="199"/>
                    <a:pt x="139" y="199"/>
                    <a:pt x="139" y="199"/>
                  </a:cubicBezTo>
                  <a:cubicBezTo>
                    <a:pt x="139" y="199"/>
                    <a:pt x="139" y="199"/>
                    <a:pt x="139" y="199"/>
                  </a:cubicBezTo>
                  <a:cubicBezTo>
                    <a:pt x="159" y="193"/>
                    <a:pt x="157" y="176"/>
                    <a:pt x="163" y="160"/>
                  </a:cubicBezTo>
                  <a:cubicBezTo>
                    <a:pt x="168" y="148"/>
                    <a:pt x="185" y="135"/>
                    <a:pt x="194" y="125"/>
                  </a:cubicBezTo>
                  <a:cubicBezTo>
                    <a:pt x="204" y="113"/>
                    <a:pt x="213" y="86"/>
                    <a:pt x="201" y="72"/>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17"/>
            <p:cNvSpPr>
              <a:spLocks/>
            </p:cNvSpPr>
            <p:nvPr/>
          </p:nvSpPr>
          <p:spPr bwMode="auto">
            <a:xfrm>
              <a:off x="6143" y="1690"/>
              <a:ext cx="77" cy="113"/>
            </a:xfrm>
            <a:custGeom>
              <a:avLst/>
              <a:gdLst>
                <a:gd name="T0" fmla="*/ 0 w 77"/>
                <a:gd name="T1" fmla="*/ 0 h 113"/>
                <a:gd name="T2" fmla="*/ 77 w 77"/>
                <a:gd name="T3" fmla="*/ 86 h 113"/>
                <a:gd name="T4" fmla="*/ 21 w 77"/>
                <a:gd name="T5" fmla="*/ 113 h 113"/>
                <a:gd name="T6" fmla="*/ 0 w 77"/>
                <a:gd name="T7" fmla="*/ 0 h 113"/>
              </a:gdLst>
              <a:ahLst/>
              <a:cxnLst>
                <a:cxn ang="0">
                  <a:pos x="T0" y="T1"/>
                </a:cxn>
                <a:cxn ang="0">
                  <a:pos x="T2" y="T3"/>
                </a:cxn>
                <a:cxn ang="0">
                  <a:pos x="T4" y="T5"/>
                </a:cxn>
                <a:cxn ang="0">
                  <a:pos x="T6" y="T7"/>
                </a:cxn>
              </a:cxnLst>
              <a:rect l="0" t="0" r="r" b="b"/>
              <a:pathLst>
                <a:path w="77" h="113">
                  <a:moveTo>
                    <a:pt x="0" y="0"/>
                  </a:moveTo>
                  <a:lnTo>
                    <a:pt x="77" y="86"/>
                  </a:lnTo>
                  <a:lnTo>
                    <a:pt x="21" y="113"/>
                  </a:lnTo>
                  <a:lnTo>
                    <a:pt x="0" y="0"/>
                  </a:lnTo>
                  <a:close/>
                </a:path>
              </a:pathLst>
            </a:custGeom>
            <a:solidFill>
              <a:srgbClr val="DD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18"/>
            <p:cNvSpPr>
              <a:spLocks/>
            </p:cNvSpPr>
            <p:nvPr/>
          </p:nvSpPr>
          <p:spPr bwMode="auto">
            <a:xfrm>
              <a:off x="5935" y="1622"/>
              <a:ext cx="294" cy="302"/>
            </a:xfrm>
            <a:custGeom>
              <a:avLst/>
              <a:gdLst>
                <a:gd name="T0" fmla="*/ 0 w 199"/>
                <a:gd name="T1" fmla="*/ 57 h 204"/>
                <a:gd name="T2" fmla="*/ 40 w 199"/>
                <a:gd name="T3" fmla="*/ 142 h 204"/>
                <a:gd name="T4" fmla="*/ 40 w 199"/>
                <a:gd name="T5" fmla="*/ 142 h 204"/>
                <a:gd name="T6" fmla="*/ 199 w 199"/>
                <a:gd name="T7" fmla="*/ 167 h 204"/>
                <a:gd name="T8" fmla="*/ 196 w 199"/>
                <a:gd name="T9" fmla="*/ 161 h 204"/>
                <a:gd name="T10" fmla="*/ 173 w 199"/>
                <a:gd name="T11" fmla="*/ 113 h 204"/>
                <a:gd name="T12" fmla="*/ 144 w 199"/>
                <a:gd name="T13" fmla="*/ 53 h 204"/>
                <a:gd name="T14" fmla="*/ 119 w 199"/>
                <a:gd name="T15" fmla="*/ 0 h 204"/>
                <a:gd name="T16" fmla="*/ 0 w 199"/>
                <a:gd name="T17" fmla="*/ 5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204">
                  <a:moveTo>
                    <a:pt x="0" y="57"/>
                  </a:moveTo>
                  <a:cubicBezTo>
                    <a:pt x="40" y="142"/>
                    <a:pt x="40" y="142"/>
                    <a:pt x="40" y="142"/>
                  </a:cubicBezTo>
                  <a:cubicBezTo>
                    <a:pt x="40" y="142"/>
                    <a:pt x="40" y="142"/>
                    <a:pt x="40" y="142"/>
                  </a:cubicBezTo>
                  <a:cubicBezTo>
                    <a:pt x="74" y="204"/>
                    <a:pt x="135" y="198"/>
                    <a:pt x="199" y="167"/>
                  </a:cubicBezTo>
                  <a:cubicBezTo>
                    <a:pt x="196" y="161"/>
                    <a:pt x="196" y="161"/>
                    <a:pt x="196" y="161"/>
                  </a:cubicBezTo>
                  <a:cubicBezTo>
                    <a:pt x="173" y="113"/>
                    <a:pt x="173" y="113"/>
                    <a:pt x="173" y="113"/>
                  </a:cubicBezTo>
                  <a:cubicBezTo>
                    <a:pt x="144" y="53"/>
                    <a:pt x="144" y="53"/>
                    <a:pt x="144" y="53"/>
                  </a:cubicBezTo>
                  <a:cubicBezTo>
                    <a:pt x="119" y="0"/>
                    <a:pt x="119" y="0"/>
                    <a:pt x="119" y="0"/>
                  </a:cubicBezTo>
                  <a:cubicBezTo>
                    <a:pt x="0" y="57"/>
                    <a:pt x="0" y="57"/>
                    <a:pt x="0" y="57"/>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19"/>
            <p:cNvSpPr>
              <a:spLocks/>
            </p:cNvSpPr>
            <p:nvPr/>
          </p:nvSpPr>
          <p:spPr bwMode="auto">
            <a:xfrm>
              <a:off x="6099" y="1730"/>
              <a:ext cx="18" cy="18"/>
            </a:xfrm>
            <a:custGeom>
              <a:avLst/>
              <a:gdLst>
                <a:gd name="T0" fmla="*/ 11 w 12"/>
                <a:gd name="T1" fmla="*/ 3 h 12"/>
                <a:gd name="T2" fmla="*/ 9 w 12"/>
                <a:gd name="T3" fmla="*/ 10 h 12"/>
                <a:gd name="T4" fmla="*/ 2 w 12"/>
                <a:gd name="T5" fmla="*/ 8 h 12"/>
                <a:gd name="T6" fmla="*/ 4 w 12"/>
                <a:gd name="T7" fmla="*/ 1 h 12"/>
                <a:gd name="T8" fmla="*/ 11 w 12"/>
                <a:gd name="T9" fmla="*/ 3 h 12"/>
              </a:gdLst>
              <a:ahLst/>
              <a:cxnLst>
                <a:cxn ang="0">
                  <a:pos x="T0" y="T1"/>
                </a:cxn>
                <a:cxn ang="0">
                  <a:pos x="T2" y="T3"/>
                </a:cxn>
                <a:cxn ang="0">
                  <a:pos x="T4" y="T5"/>
                </a:cxn>
                <a:cxn ang="0">
                  <a:pos x="T6" y="T7"/>
                </a:cxn>
                <a:cxn ang="0">
                  <a:pos x="T8" y="T9"/>
                </a:cxn>
              </a:cxnLst>
              <a:rect l="0" t="0" r="r" b="b"/>
              <a:pathLst>
                <a:path w="12" h="12">
                  <a:moveTo>
                    <a:pt x="11" y="3"/>
                  </a:moveTo>
                  <a:cubicBezTo>
                    <a:pt x="12" y="6"/>
                    <a:pt x="11" y="9"/>
                    <a:pt x="9" y="10"/>
                  </a:cubicBezTo>
                  <a:cubicBezTo>
                    <a:pt x="6" y="12"/>
                    <a:pt x="3" y="11"/>
                    <a:pt x="2" y="8"/>
                  </a:cubicBezTo>
                  <a:cubicBezTo>
                    <a:pt x="0" y="5"/>
                    <a:pt x="1" y="2"/>
                    <a:pt x="4" y="1"/>
                  </a:cubicBezTo>
                  <a:cubicBezTo>
                    <a:pt x="7" y="0"/>
                    <a:pt x="10" y="1"/>
                    <a:pt x="11" y="3"/>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20"/>
            <p:cNvSpPr>
              <a:spLocks/>
            </p:cNvSpPr>
            <p:nvPr/>
          </p:nvSpPr>
          <p:spPr bwMode="auto">
            <a:xfrm>
              <a:off x="5865" y="1568"/>
              <a:ext cx="250" cy="300"/>
            </a:xfrm>
            <a:custGeom>
              <a:avLst/>
              <a:gdLst>
                <a:gd name="T0" fmla="*/ 166 w 169"/>
                <a:gd name="T1" fmla="*/ 37 h 203"/>
                <a:gd name="T2" fmla="*/ 165 w 169"/>
                <a:gd name="T3" fmla="*/ 37 h 203"/>
                <a:gd name="T4" fmla="*/ 166 w 169"/>
                <a:gd name="T5" fmla="*/ 37 h 203"/>
                <a:gd name="T6" fmla="*/ 81 w 169"/>
                <a:gd name="T7" fmla="*/ 28 h 203"/>
                <a:gd name="T8" fmla="*/ 61 w 169"/>
                <a:gd name="T9" fmla="*/ 45 h 203"/>
                <a:gd name="T10" fmla="*/ 43 w 169"/>
                <a:gd name="T11" fmla="*/ 59 h 203"/>
                <a:gd name="T12" fmla="*/ 43 w 169"/>
                <a:gd name="T13" fmla="*/ 85 h 203"/>
                <a:gd name="T14" fmla="*/ 104 w 169"/>
                <a:gd name="T15" fmla="*/ 203 h 203"/>
                <a:gd name="T16" fmla="*/ 101 w 169"/>
                <a:gd name="T17" fmla="*/ 118 h 203"/>
                <a:gd name="T18" fmla="*/ 103 w 169"/>
                <a:gd name="T19" fmla="*/ 114 h 203"/>
                <a:gd name="T20" fmla="*/ 131 w 169"/>
                <a:gd name="T21" fmla="*/ 91 h 203"/>
                <a:gd name="T22" fmla="*/ 166 w 169"/>
                <a:gd name="T23" fmla="*/ 3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03">
                  <a:moveTo>
                    <a:pt x="166" y="37"/>
                  </a:moveTo>
                  <a:cubicBezTo>
                    <a:pt x="165" y="37"/>
                    <a:pt x="165" y="37"/>
                    <a:pt x="165" y="37"/>
                  </a:cubicBezTo>
                  <a:cubicBezTo>
                    <a:pt x="166" y="37"/>
                    <a:pt x="166" y="37"/>
                    <a:pt x="166" y="37"/>
                  </a:cubicBezTo>
                  <a:cubicBezTo>
                    <a:pt x="152" y="4"/>
                    <a:pt x="99" y="0"/>
                    <a:pt x="81" y="28"/>
                  </a:cubicBezTo>
                  <a:cubicBezTo>
                    <a:pt x="75" y="36"/>
                    <a:pt x="70" y="40"/>
                    <a:pt x="61" y="45"/>
                  </a:cubicBezTo>
                  <a:cubicBezTo>
                    <a:pt x="53" y="49"/>
                    <a:pt x="48" y="52"/>
                    <a:pt x="43" y="59"/>
                  </a:cubicBezTo>
                  <a:cubicBezTo>
                    <a:pt x="39" y="65"/>
                    <a:pt x="40" y="76"/>
                    <a:pt x="43" y="85"/>
                  </a:cubicBezTo>
                  <a:cubicBezTo>
                    <a:pt x="0" y="111"/>
                    <a:pt x="104" y="203"/>
                    <a:pt x="104" y="203"/>
                  </a:cubicBezTo>
                  <a:cubicBezTo>
                    <a:pt x="126" y="167"/>
                    <a:pt x="101" y="118"/>
                    <a:pt x="101" y="118"/>
                  </a:cubicBezTo>
                  <a:cubicBezTo>
                    <a:pt x="102" y="117"/>
                    <a:pt x="103" y="115"/>
                    <a:pt x="103" y="114"/>
                  </a:cubicBezTo>
                  <a:cubicBezTo>
                    <a:pt x="109" y="99"/>
                    <a:pt x="117" y="98"/>
                    <a:pt x="131" y="91"/>
                  </a:cubicBezTo>
                  <a:cubicBezTo>
                    <a:pt x="147" y="82"/>
                    <a:pt x="169" y="57"/>
                    <a:pt x="166" y="37"/>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1"/>
            <p:cNvSpPr>
              <a:spLocks/>
            </p:cNvSpPr>
            <p:nvPr/>
          </p:nvSpPr>
          <p:spPr bwMode="auto">
            <a:xfrm>
              <a:off x="7033" y="2032"/>
              <a:ext cx="58" cy="94"/>
            </a:xfrm>
            <a:custGeom>
              <a:avLst/>
              <a:gdLst>
                <a:gd name="T0" fmla="*/ 12 w 39"/>
                <a:gd name="T1" fmla="*/ 0 h 63"/>
                <a:gd name="T2" fmla="*/ 36 w 39"/>
                <a:gd name="T3" fmla="*/ 36 h 63"/>
                <a:gd name="T4" fmla="*/ 0 w 39"/>
                <a:gd name="T5" fmla="*/ 59 h 63"/>
                <a:gd name="T6" fmla="*/ 12 w 39"/>
                <a:gd name="T7" fmla="*/ 0 h 63"/>
              </a:gdLst>
              <a:ahLst/>
              <a:cxnLst>
                <a:cxn ang="0">
                  <a:pos x="T0" y="T1"/>
                </a:cxn>
                <a:cxn ang="0">
                  <a:pos x="T2" y="T3"/>
                </a:cxn>
                <a:cxn ang="0">
                  <a:pos x="T4" y="T5"/>
                </a:cxn>
                <a:cxn ang="0">
                  <a:pos x="T6" y="T7"/>
                </a:cxn>
              </a:cxnLst>
              <a:rect l="0" t="0" r="r" b="b"/>
              <a:pathLst>
                <a:path w="39" h="63">
                  <a:moveTo>
                    <a:pt x="12" y="0"/>
                  </a:moveTo>
                  <a:cubicBezTo>
                    <a:pt x="29" y="4"/>
                    <a:pt x="39" y="20"/>
                    <a:pt x="36" y="36"/>
                  </a:cubicBezTo>
                  <a:cubicBezTo>
                    <a:pt x="32" y="52"/>
                    <a:pt x="16" y="63"/>
                    <a:pt x="0" y="59"/>
                  </a:cubicBezTo>
                  <a:cubicBezTo>
                    <a:pt x="12" y="0"/>
                    <a:pt x="12" y="0"/>
                    <a:pt x="12" y="0"/>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22"/>
            <p:cNvSpPr>
              <a:spLocks/>
            </p:cNvSpPr>
            <p:nvPr/>
          </p:nvSpPr>
          <p:spPr bwMode="auto">
            <a:xfrm>
              <a:off x="7038" y="2055"/>
              <a:ext cx="29" cy="44"/>
            </a:xfrm>
            <a:custGeom>
              <a:avLst/>
              <a:gdLst>
                <a:gd name="T0" fmla="*/ 6 w 20"/>
                <a:gd name="T1" fmla="*/ 0 h 30"/>
                <a:gd name="T2" fmla="*/ 0 w 20"/>
                <a:gd name="T3" fmla="*/ 30 h 30"/>
                <a:gd name="T4" fmla="*/ 3 w 20"/>
                <a:gd name="T5" fmla="*/ 30 h 30"/>
                <a:gd name="T6" fmla="*/ 18 w 20"/>
                <a:gd name="T7" fmla="*/ 18 h 30"/>
                <a:gd name="T8" fmla="*/ 6 w 20"/>
                <a:gd name="T9" fmla="*/ 0 h 30"/>
              </a:gdLst>
              <a:ahLst/>
              <a:cxnLst>
                <a:cxn ang="0">
                  <a:pos x="T0" y="T1"/>
                </a:cxn>
                <a:cxn ang="0">
                  <a:pos x="T2" y="T3"/>
                </a:cxn>
                <a:cxn ang="0">
                  <a:pos x="T4" y="T5"/>
                </a:cxn>
                <a:cxn ang="0">
                  <a:pos x="T6" y="T7"/>
                </a:cxn>
                <a:cxn ang="0">
                  <a:pos x="T8" y="T9"/>
                </a:cxn>
              </a:cxnLst>
              <a:rect l="0" t="0" r="r" b="b"/>
              <a:pathLst>
                <a:path w="20" h="30">
                  <a:moveTo>
                    <a:pt x="6" y="0"/>
                  </a:moveTo>
                  <a:cubicBezTo>
                    <a:pt x="0" y="30"/>
                    <a:pt x="0" y="30"/>
                    <a:pt x="0" y="30"/>
                  </a:cubicBezTo>
                  <a:cubicBezTo>
                    <a:pt x="1" y="30"/>
                    <a:pt x="2" y="30"/>
                    <a:pt x="3" y="30"/>
                  </a:cubicBezTo>
                  <a:cubicBezTo>
                    <a:pt x="10" y="30"/>
                    <a:pt x="17" y="25"/>
                    <a:pt x="18" y="18"/>
                  </a:cubicBezTo>
                  <a:cubicBezTo>
                    <a:pt x="20" y="10"/>
                    <a:pt x="14" y="2"/>
                    <a:pt x="6" y="0"/>
                  </a:cubicBezTo>
                </a:path>
              </a:pathLst>
            </a:custGeom>
            <a:solidFill>
              <a:srgbClr val="D9D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23"/>
            <p:cNvSpPr>
              <a:spLocks/>
            </p:cNvSpPr>
            <p:nvPr/>
          </p:nvSpPr>
          <p:spPr bwMode="auto">
            <a:xfrm>
              <a:off x="5985" y="1742"/>
              <a:ext cx="68" cy="91"/>
            </a:xfrm>
            <a:custGeom>
              <a:avLst/>
              <a:gdLst>
                <a:gd name="T0" fmla="*/ 21 w 46"/>
                <a:gd name="T1" fmla="*/ 0 h 61"/>
                <a:gd name="T2" fmla="*/ 7 w 46"/>
                <a:gd name="T3" fmla="*/ 40 h 61"/>
                <a:gd name="T4" fmla="*/ 46 w 46"/>
                <a:gd name="T5" fmla="*/ 53 h 61"/>
                <a:gd name="T6" fmla="*/ 21 w 46"/>
                <a:gd name="T7" fmla="*/ 0 h 61"/>
              </a:gdLst>
              <a:ahLst/>
              <a:cxnLst>
                <a:cxn ang="0">
                  <a:pos x="T0" y="T1"/>
                </a:cxn>
                <a:cxn ang="0">
                  <a:pos x="T2" y="T3"/>
                </a:cxn>
                <a:cxn ang="0">
                  <a:pos x="T4" y="T5"/>
                </a:cxn>
                <a:cxn ang="0">
                  <a:pos x="T6" y="T7"/>
                </a:cxn>
              </a:cxnLst>
              <a:rect l="0" t="0" r="r" b="b"/>
              <a:pathLst>
                <a:path w="46" h="61">
                  <a:moveTo>
                    <a:pt x="21" y="0"/>
                  </a:moveTo>
                  <a:cubicBezTo>
                    <a:pt x="6" y="7"/>
                    <a:pt x="0" y="25"/>
                    <a:pt x="7" y="40"/>
                  </a:cubicBezTo>
                  <a:cubicBezTo>
                    <a:pt x="14" y="54"/>
                    <a:pt x="32" y="61"/>
                    <a:pt x="46" y="53"/>
                  </a:cubicBezTo>
                  <a:cubicBezTo>
                    <a:pt x="21" y="0"/>
                    <a:pt x="21" y="0"/>
                    <a:pt x="21" y="0"/>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4"/>
            <p:cNvSpPr>
              <a:spLocks/>
            </p:cNvSpPr>
            <p:nvPr/>
          </p:nvSpPr>
          <p:spPr bwMode="auto">
            <a:xfrm>
              <a:off x="6025" y="1761"/>
              <a:ext cx="19" cy="40"/>
            </a:xfrm>
            <a:custGeom>
              <a:avLst/>
              <a:gdLst>
                <a:gd name="T0" fmla="*/ 0 w 13"/>
                <a:gd name="T1" fmla="*/ 0 h 27"/>
                <a:gd name="T2" fmla="*/ 0 w 13"/>
                <a:gd name="T3" fmla="*/ 0 h 27"/>
                <a:gd name="T4" fmla="*/ 13 w 13"/>
                <a:gd name="T5" fmla="*/ 27 h 27"/>
                <a:gd name="T6" fmla="*/ 13 w 13"/>
                <a:gd name="T7" fmla="*/ 27 h 27"/>
                <a:gd name="T8" fmla="*/ 0 w 13"/>
                <a:gd name="T9" fmla="*/ 0 h 27"/>
              </a:gdLst>
              <a:ahLst/>
              <a:cxnLst>
                <a:cxn ang="0">
                  <a:pos x="T0" y="T1"/>
                </a:cxn>
                <a:cxn ang="0">
                  <a:pos x="T2" y="T3"/>
                </a:cxn>
                <a:cxn ang="0">
                  <a:pos x="T4" y="T5"/>
                </a:cxn>
                <a:cxn ang="0">
                  <a:pos x="T6" y="T7"/>
                </a:cxn>
                <a:cxn ang="0">
                  <a:pos x="T8" y="T9"/>
                </a:cxn>
              </a:cxnLst>
              <a:rect l="0" t="0" r="r" b="b"/>
              <a:pathLst>
                <a:path w="13" h="27">
                  <a:moveTo>
                    <a:pt x="0" y="0"/>
                  </a:moveTo>
                  <a:cubicBezTo>
                    <a:pt x="0" y="0"/>
                    <a:pt x="0" y="0"/>
                    <a:pt x="0" y="0"/>
                  </a:cubicBezTo>
                  <a:cubicBezTo>
                    <a:pt x="13" y="27"/>
                    <a:pt x="13" y="27"/>
                    <a:pt x="13" y="27"/>
                  </a:cubicBezTo>
                  <a:cubicBezTo>
                    <a:pt x="13" y="27"/>
                    <a:pt x="13" y="27"/>
                    <a:pt x="13" y="27"/>
                  </a:cubicBezTo>
                  <a:cubicBezTo>
                    <a:pt x="0" y="0"/>
                    <a:pt x="0" y="0"/>
                    <a:pt x="0" y="0"/>
                  </a:cubicBezTo>
                </a:path>
              </a:pathLst>
            </a:custGeom>
            <a:solidFill>
              <a:srgbClr val="D9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25"/>
            <p:cNvSpPr>
              <a:spLocks/>
            </p:cNvSpPr>
            <p:nvPr/>
          </p:nvSpPr>
          <p:spPr bwMode="auto">
            <a:xfrm>
              <a:off x="6010" y="1761"/>
              <a:ext cx="34" cy="42"/>
            </a:xfrm>
            <a:custGeom>
              <a:avLst/>
              <a:gdLst>
                <a:gd name="T0" fmla="*/ 10 w 23"/>
                <a:gd name="T1" fmla="*/ 0 h 28"/>
                <a:gd name="T2" fmla="*/ 3 w 23"/>
                <a:gd name="T3" fmla="*/ 20 h 28"/>
                <a:gd name="T4" fmla="*/ 17 w 23"/>
                <a:gd name="T5" fmla="*/ 28 h 28"/>
                <a:gd name="T6" fmla="*/ 23 w 23"/>
                <a:gd name="T7" fmla="*/ 27 h 28"/>
                <a:gd name="T8" fmla="*/ 10 w 23"/>
                <a:gd name="T9" fmla="*/ 0 h 28"/>
              </a:gdLst>
              <a:ahLst/>
              <a:cxnLst>
                <a:cxn ang="0">
                  <a:pos x="T0" y="T1"/>
                </a:cxn>
                <a:cxn ang="0">
                  <a:pos x="T2" y="T3"/>
                </a:cxn>
                <a:cxn ang="0">
                  <a:pos x="T4" y="T5"/>
                </a:cxn>
                <a:cxn ang="0">
                  <a:pos x="T6" y="T7"/>
                </a:cxn>
                <a:cxn ang="0">
                  <a:pos x="T8" y="T9"/>
                </a:cxn>
              </a:cxnLst>
              <a:rect l="0" t="0" r="r" b="b"/>
              <a:pathLst>
                <a:path w="23" h="28">
                  <a:moveTo>
                    <a:pt x="10" y="0"/>
                  </a:moveTo>
                  <a:cubicBezTo>
                    <a:pt x="3" y="4"/>
                    <a:pt x="0" y="13"/>
                    <a:pt x="3" y="20"/>
                  </a:cubicBezTo>
                  <a:cubicBezTo>
                    <a:pt x="6" y="25"/>
                    <a:pt x="11" y="28"/>
                    <a:pt x="17" y="28"/>
                  </a:cubicBezTo>
                  <a:cubicBezTo>
                    <a:pt x="19" y="28"/>
                    <a:pt x="21" y="28"/>
                    <a:pt x="23" y="27"/>
                  </a:cubicBezTo>
                  <a:cubicBezTo>
                    <a:pt x="10" y="0"/>
                    <a:pt x="10" y="0"/>
                    <a:pt x="10" y="0"/>
                  </a:cubicBezTo>
                </a:path>
              </a:pathLst>
            </a:custGeom>
            <a:solidFill>
              <a:srgbClr val="D9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26"/>
            <p:cNvSpPr>
              <a:spLocks/>
            </p:cNvSpPr>
            <p:nvPr/>
          </p:nvSpPr>
          <p:spPr bwMode="auto">
            <a:xfrm>
              <a:off x="6537" y="1483"/>
              <a:ext cx="85" cy="88"/>
            </a:xfrm>
            <a:custGeom>
              <a:avLst/>
              <a:gdLst>
                <a:gd name="T0" fmla="*/ 57 w 57"/>
                <a:gd name="T1" fmla="*/ 32 h 59"/>
                <a:gd name="T2" fmla="*/ 25 w 57"/>
                <a:gd name="T3" fmla="*/ 0 h 59"/>
                <a:gd name="T4" fmla="*/ 9 w 57"/>
                <a:gd name="T5" fmla="*/ 4 h 59"/>
                <a:gd name="T6" fmla="*/ 12 w 57"/>
                <a:gd name="T7" fmla="*/ 46 h 59"/>
                <a:gd name="T8" fmla="*/ 57 w 57"/>
                <a:gd name="T9" fmla="*/ 46 h 59"/>
                <a:gd name="T10" fmla="*/ 57 w 57"/>
                <a:gd name="T11" fmla="*/ 33 h 59"/>
                <a:gd name="T12" fmla="*/ 57 w 57"/>
                <a:gd name="T13" fmla="*/ 33 h 59"/>
                <a:gd name="T14" fmla="*/ 57 w 57"/>
                <a:gd name="T15" fmla="*/ 3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9">
                  <a:moveTo>
                    <a:pt x="57" y="32"/>
                  </a:moveTo>
                  <a:cubicBezTo>
                    <a:pt x="57" y="14"/>
                    <a:pt x="43" y="0"/>
                    <a:pt x="25" y="0"/>
                  </a:cubicBezTo>
                  <a:cubicBezTo>
                    <a:pt x="19" y="0"/>
                    <a:pt x="14" y="1"/>
                    <a:pt x="9" y="4"/>
                  </a:cubicBezTo>
                  <a:cubicBezTo>
                    <a:pt x="0" y="17"/>
                    <a:pt x="1" y="34"/>
                    <a:pt x="12" y="46"/>
                  </a:cubicBezTo>
                  <a:cubicBezTo>
                    <a:pt x="24" y="58"/>
                    <a:pt x="45" y="59"/>
                    <a:pt x="57" y="46"/>
                  </a:cubicBezTo>
                  <a:cubicBezTo>
                    <a:pt x="57" y="33"/>
                    <a:pt x="57" y="33"/>
                    <a:pt x="57" y="33"/>
                  </a:cubicBezTo>
                  <a:cubicBezTo>
                    <a:pt x="57" y="33"/>
                    <a:pt x="57" y="33"/>
                    <a:pt x="57" y="33"/>
                  </a:cubicBezTo>
                  <a:cubicBezTo>
                    <a:pt x="57" y="33"/>
                    <a:pt x="57" y="32"/>
                    <a:pt x="57" y="32"/>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27"/>
            <p:cNvSpPr>
              <a:spLocks/>
            </p:cNvSpPr>
            <p:nvPr/>
          </p:nvSpPr>
          <p:spPr bwMode="auto">
            <a:xfrm>
              <a:off x="5149" y="1942"/>
              <a:ext cx="234" cy="287"/>
            </a:xfrm>
            <a:custGeom>
              <a:avLst/>
              <a:gdLst>
                <a:gd name="T0" fmla="*/ 18 w 158"/>
                <a:gd name="T1" fmla="*/ 0 h 194"/>
                <a:gd name="T2" fmla="*/ 1 w 158"/>
                <a:gd name="T3" fmla="*/ 98 h 194"/>
                <a:gd name="T4" fmla="*/ 1 w 158"/>
                <a:gd name="T5" fmla="*/ 99 h 194"/>
                <a:gd name="T6" fmla="*/ 0 w 158"/>
                <a:gd name="T7" fmla="*/ 113 h 194"/>
                <a:gd name="T8" fmla="*/ 25 w 158"/>
                <a:gd name="T9" fmla="*/ 109 h 194"/>
                <a:gd name="T10" fmla="*/ 38 w 158"/>
                <a:gd name="T11" fmla="*/ 151 h 194"/>
                <a:gd name="T12" fmla="*/ 128 w 158"/>
                <a:gd name="T13" fmla="*/ 194 h 194"/>
                <a:gd name="T14" fmla="*/ 134 w 158"/>
                <a:gd name="T15" fmla="*/ 156 h 194"/>
                <a:gd name="T16" fmla="*/ 147 w 158"/>
                <a:gd name="T17" fmla="*/ 86 h 194"/>
                <a:gd name="T18" fmla="*/ 158 w 158"/>
                <a:gd name="T19" fmla="*/ 25 h 194"/>
                <a:gd name="T20" fmla="*/ 18 w 158"/>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94">
                  <a:moveTo>
                    <a:pt x="18" y="0"/>
                  </a:moveTo>
                  <a:cubicBezTo>
                    <a:pt x="1" y="98"/>
                    <a:pt x="1" y="98"/>
                    <a:pt x="1" y="98"/>
                  </a:cubicBezTo>
                  <a:cubicBezTo>
                    <a:pt x="1" y="99"/>
                    <a:pt x="1" y="99"/>
                    <a:pt x="1" y="99"/>
                  </a:cubicBezTo>
                  <a:cubicBezTo>
                    <a:pt x="0" y="104"/>
                    <a:pt x="0" y="109"/>
                    <a:pt x="0" y="113"/>
                  </a:cubicBezTo>
                  <a:cubicBezTo>
                    <a:pt x="25" y="109"/>
                    <a:pt x="25" y="109"/>
                    <a:pt x="25" y="109"/>
                  </a:cubicBezTo>
                  <a:cubicBezTo>
                    <a:pt x="27" y="125"/>
                    <a:pt x="32" y="139"/>
                    <a:pt x="38" y="151"/>
                  </a:cubicBezTo>
                  <a:cubicBezTo>
                    <a:pt x="51" y="171"/>
                    <a:pt x="76" y="191"/>
                    <a:pt x="128" y="194"/>
                  </a:cubicBezTo>
                  <a:cubicBezTo>
                    <a:pt x="134" y="156"/>
                    <a:pt x="134" y="156"/>
                    <a:pt x="134" y="156"/>
                  </a:cubicBezTo>
                  <a:cubicBezTo>
                    <a:pt x="147" y="86"/>
                    <a:pt x="147" y="86"/>
                    <a:pt x="147" y="86"/>
                  </a:cubicBezTo>
                  <a:cubicBezTo>
                    <a:pt x="158" y="25"/>
                    <a:pt x="158" y="25"/>
                    <a:pt x="158" y="25"/>
                  </a:cubicBezTo>
                  <a:cubicBezTo>
                    <a:pt x="18" y="0"/>
                    <a:pt x="18" y="0"/>
                    <a:pt x="18" y="0"/>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28"/>
            <p:cNvSpPr>
              <a:spLocks/>
            </p:cNvSpPr>
            <p:nvPr/>
          </p:nvSpPr>
          <p:spPr bwMode="auto">
            <a:xfrm>
              <a:off x="5381" y="197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29"/>
            <p:cNvSpPr>
              <a:spLocks noChangeArrowheads="1"/>
            </p:cNvSpPr>
            <p:nvPr/>
          </p:nvSpPr>
          <p:spPr bwMode="auto">
            <a:xfrm>
              <a:off x="5381" y="1976"/>
              <a:ext cx="2" cy="1"/>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30"/>
            <p:cNvSpPr>
              <a:spLocks/>
            </p:cNvSpPr>
            <p:nvPr/>
          </p:nvSpPr>
          <p:spPr bwMode="auto">
            <a:xfrm>
              <a:off x="5380" y="1978"/>
              <a:ext cx="1" cy="1"/>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31"/>
            <p:cNvSpPr>
              <a:spLocks/>
            </p:cNvSpPr>
            <p:nvPr/>
          </p:nvSpPr>
          <p:spPr bwMode="auto">
            <a:xfrm>
              <a:off x="5041" y="1871"/>
              <a:ext cx="350" cy="297"/>
            </a:xfrm>
            <a:custGeom>
              <a:avLst/>
              <a:gdLst>
                <a:gd name="T0" fmla="*/ 162 w 237"/>
                <a:gd name="T1" fmla="*/ 12 h 201"/>
                <a:gd name="T2" fmla="*/ 134 w 237"/>
                <a:gd name="T3" fmla="*/ 14 h 201"/>
                <a:gd name="T4" fmla="*/ 110 w 237"/>
                <a:gd name="T5" fmla="*/ 15 h 201"/>
                <a:gd name="T6" fmla="*/ 93 w 237"/>
                <a:gd name="T7" fmla="*/ 41 h 201"/>
                <a:gd name="T8" fmla="*/ 17 w 237"/>
                <a:gd name="T9" fmla="*/ 68 h 201"/>
                <a:gd name="T10" fmla="*/ 39 w 237"/>
                <a:gd name="T11" fmla="*/ 136 h 201"/>
                <a:gd name="T12" fmla="*/ 88 w 237"/>
                <a:gd name="T13" fmla="*/ 199 h 201"/>
                <a:gd name="T14" fmla="*/ 109 w 237"/>
                <a:gd name="T15" fmla="*/ 195 h 201"/>
                <a:gd name="T16" fmla="*/ 98 w 237"/>
                <a:gd name="T17" fmla="*/ 160 h 201"/>
                <a:gd name="T18" fmla="*/ 121 w 237"/>
                <a:gd name="T19" fmla="*/ 103 h 201"/>
                <a:gd name="T20" fmla="*/ 127 w 237"/>
                <a:gd name="T21" fmla="*/ 99 h 201"/>
                <a:gd name="T22" fmla="*/ 133 w 237"/>
                <a:gd name="T23" fmla="*/ 96 h 201"/>
                <a:gd name="T24" fmla="*/ 166 w 237"/>
                <a:gd name="T25" fmla="*/ 97 h 201"/>
                <a:gd name="T26" fmla="*/ 230 w 237"/>
                <a:gd name="T27" fmla="*/ 73 h 201"/>
                <a:gd name="T28" fmla="*/ 229 w 237"/>
                <a:gd name="T29" fmla="*/ 72 h 201"/>
                <a:gd name="T30" fmla="*/ 230 w 237"/>
                <a:gd name="T31" fmla="*/ 72 h 201"/>
                <a:gd name="T32" fmla="*/ 230 w 237"/>
                <a:gd name="T33" fmla="*/ 71 h 201"/>
                <a:gd name="T34" fmla="*/ 230 w 237"/>
                <a:gd name="T35" fmla="*/ 71 h 201"/>
                <a:gd name="T36" fmla="*/ 162 w 237"/>
                <a:gd name="T37" fmla="*/ 1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01">
                  <a:moveTo>
                    <a:pt x="162" y="12"/>
                  </a:moveTo>
                  <a:cubicBezTo>
                    <a:pt x="152" y="15"/>
                    <a:pt x="145" y="16"/>
                    <a:pt x="134" y="14"/>
                  </a:cubicBezTo>
                  <a:cubicBezTo>
                    <a:pt x="125" y="12"/>
                    <a:pt x="118" y="12"/>
                    <a:pt x="110" y="15"/>
                  </a:cubicBezTo>
                  <a:cubicBezTo>
                    <a:pt x="102" y="18"/>
                    <a:pt x="95" y="30"/>
                    <a:pt x="93" y="41"/>
                  </a:cubicBezTo>
                  <a:cubicBezTo>
                    <a:pt x="64" y="41"/>
                    <a:pt x="33" y="39"/>
                    <a:pt x="17" y="68"/>
                  </a:cubicBezTo>
                  <a:cubicBezTo>
                    <a:pt x="0" y="100"/>
                    <a:pt x="20" y="115"/>
                    <a:pt x="39" y="136"/>
                  </a:cubicBezTo>
                  <a:cubicBezTo>
                    <a:pt x="57" y="155"/>
                    <a:pt x="57" y="194"/>
                    <a:pt x="88" y="199"/>
                  </a:cubicBezTo>
                  <a:cubicBezTo>
                    <a:pt x="97" y="201"/>
                    <a:pt x="104" y="199"/>
                    <a:pt x="109" y="195"/>
                  </a:cubicBezTo>
                  <a:cubicBezTo>
                    <a:pt x="105" y="185"/>
                    <a:pt x="101" y="173"/>
                    <a:pt x="98" y="160"/>
                  </a:cubicBezTo>
                  <a:cubicBezTo>
                    <a:pt x="114" y="139"/>
                    <a:pt x="119" y="112"/>
                    <a:pt x="121" y="103"/>
                  </a:cubicBezTo>
                  <a:cubicBezTo>
                    <a:pt x="123" y="102"/>
                    <a:pt x="125" y="101"/>
                    <a:pt x="127" y="99"/>
                  </a:cubicBezTo>
                  <a:cubicBezTo>
                    <a:pt x="129" y="98"/>
                    <a:pt x="131" y="97"/>
                    <a:pt x="133" y="96"/>
                  </a:cubicBezTo>
                  <a:cubicBezTo>
                    <a:pt x="144" y="91"/>
                    <a:pt x="152" y="95"/>
                    <a:pt x="166" y="97"/>
                  </a:cubicBezTo>
                  <a:cubicBezTo>
                    <a:pt x="185" y="99"/>
                    <a:pt x="219" y="92"/>
                    <a:pt x="230" y="73"/>
                  </a:cubicBezTo>
                  <a:cubicBezTo>
                    <a:pt x="229" y="72"/>
                    <a:pt x="229" y="72"/>
                    <a:pt x="229" y="72"/>
                  </a:cubicBezTo>
                  <a:cubicBezTo>
                    <a:pt x="230" y="72"/>
                    <a:pt x="230" y="72"/>
                    <a:pt x="230" y="72"/>
                  </a:cubicBezTo>
                  <a:cubicBezTo>
                    <a:pt x="230" y="72"/>
                    <a:pt x="230" y="72"/>
                    <a:pt x="230" y="71"/>
                  </a:cubicBezTo>
                  <a:cubicBezTo>
                    <a:pt x="230" y="71"/>
                    <a:pt x="230" y="71"/>
                    <a:pt x="230" y="71"/>
                  </a:cubicBezTo>
                  <a:cubicBezTo>
                    <a:pt x="237" y="35"/>
                    <a:pt x="194" y="0"/>
                    <a:pt x="162" y="12"/>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32"/>
            <p:cNvSpPr>
              <a:spLocks/>
            </p:cNvSpPr>
            <p:nvPr/>
          </p:nvSpPr>
          <p:spPr bwMode="auto">
            <a:xfrm>
              <a:off x="5171" y="2018"/>
              <a:ext cx="53" cy="87"/>
            </a:xfrm>
            <a:custGeom>
              <a:avLst/>
              <a:gdLst>
                <a:gd name="T0" fmla="*/ 36 w 36"/>
                <a:gd name="T1" fmla="*/ 3 h 59"/>
                <a:gd name="T2" fmla="*/ 3 w 36"/>
                <a:gd name="T3" fmla="*/ 26 h 59"/>
                <a:gd name="T4" fmla="*/ 26 w 36"/>
                <a:gd name="T5" fmla="*/ 59 h 59"/>
                <a:gd name="T6" fmla="*/ 36 w 36"/>
                <a:gd name="T7" fmla="*/ 3 h 59"/>
              </a:gdLst>
              <a:ahLst/>
              <a:cxnLst>
                <a:cxn ang="0">
                  <a:pos x="T0" y="T1"/>
                </a:cxn>
                <a:cxn ang="0">
                  <a:pos x="T2" y="T3"/>
                </a:cxn>
                <a:cxn ang="0">
                  <a:pos x="T4" y="T5"/>
                </a:cxn>
                <a:cxn ang="0">
                  <a:pos x="T6" y="T7"/>
                </a:cxn>
              </a:cxnLst>
              <a:rect l="0" t="0" r="r" b="b"/>
              <a:pathLst>
                <a:path w="36" h="59">
                  <a:moveTo>
                    <a:pt x="36" y="3"/>
                  </a:moveTo>
                  <a:cubicBezTo>
                    <a:pt x="20" y="0"/>
                    <a:pt x="5" y="10"/>
                    <a:pt x="3" y="26"/>
                  </a:cubicBezTo>
                  <a:cubicBezTo>
                    <a:pt x="0" y="42"/>
                    <a:pt x="10" y="56"/>
                    <a:pt x="26" y="59"/>
                  </a:cubicBezTo>
                  <a:cubicBezTo>
                    <a:pt x="36" y="3"/>
                    <a:pt x="36" y="3"/>
                    <a:pt x="36" y="3"/>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33"/>
            <p:cNvSpPr>
              <a:spLocks/>
            </p:cNvSpPr>
            <p:nvPr/>
          </p:nvSpPr>
          <p:spPr bwMode="auto">
            <a:xfrm>
              <a:off x="5212" y="2043"/>
              <a:ext cx="8" cy="41"/>
            </a:xfrm>
            <a:custGeom>
              <a:avLst/>
              <a:gdLst>
                <a:gd name="T0" fmla="*/ 5 w 5"/>
                <a:gd name="T1" fmla="*/ 0 h 28"/>
                <a:gd name="T2" fmla="*/ 0 w 5"/>
                <a:gd name="T3" fmla="*/ 28 h 28"/>
                <a:gd name="T4" fmla="*/ 0 w 5"/>
                <a:gd name="T5" fmla="*/ 28 h 28"/>
                <a:gd name="T6" fmla="*/ 5 w 5"/>
                <a:gd name="T7" fmla="*/ 0 h 28"/>
                <a:gd name="T8" fmla="*/ 5 w 5"/>
                <a:gd name="T9" fmla="*/ 0 h 28"/>
              </a:gdLst>
              <a:ahLst/>
              <a:cxnLst>
                <a:cxn ang="0">
                  <a:pos x="T0" y="T1"/>
                </a:cxn>
                <a:cxn ang="0">
                  <a:pos x="T2" y="T3"/>
                </a:cxn>
                <a:cxn ang="0">
                  <a:pos x="T4" y="T5"/>
                </a:cxn>
                <a:cxn ang="0">
                  <a:pos x="T6" y="T7"/>
                </a:cxn>
                <a:cxn ang="0">
                  <a:pos x="T8" y="T9"/>
                </a:cxn>
              </a:cxnLst>
              <a:rect l="0" t="0" r="r" b="b"/>
              <a:pathLst>
                <a:path w="5" h="28">
                  <a:moveTo>
                    <a:pt x="5" y="0"/>
                  </a:moveTo>
                  <a:cubicBezTo>
                    <a:pt x="0" y="28"/>
                    <a:pt x="0" y="28"/>
                    <a:pt x="0" y="28"/>
                  </a:cubicBezTo>
                  <a:cubicBezTo>
                    <a:pt x="0" y="28"/>
                    <a:pt x="0" y="28"/>
                    <a:pt x="0" y="28"/>
                  </a:cubicBezTo>
                  <a:cubicBezTo>
                    <a:pt x="5" y="0"/>
                    <a:pt x="5" y="0"/>
                    <a:pt x="5" y="0"/>
                  </a:cubicBezTo>
                  <a:cubicBezTo>
                    <a:pt x="5" y="0"/>
                    <a:pt x="5" y="0"/>
                    <a:pt x="5" y="0"/>
                  </a:cubicBezTo>
                </a:path>
              </a:pathLst>
            </a:custGeom>
            <a:solidFill>
              <a:srgbClr val="D9D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34"/>
            <p:cNvSpPr>
              <a:spLocks/>
            </p:cNvSpPr>
            <p:nvPr/>
          </p:nvSpPr>
          <p:spPr bwMode="auto">
            <a:xfrm>
              <a:off x="5193" y="2043"/>
              <a:ext cx="27" cy="41"/>
            </a:xfrm>
            <a:custGeom>
              <a:avLst/>
              <a:gdLst>
                <a:gd name="T0" fmla="*/ 16 w 18"/>
                <a:gd name="T1" fmla="*/ 0 h 28"/>
                <a:gd name="T2" fmla="*/ 2 w 18"/>
                <a:gd name="T3" fmla="*/ 11 h 28"/>
                <a:gd name="T4" fmla="*/ 13 w 18"/>
                <a:gd name="T5" fmla="*/ 28 h 28"/>
                <a:gd name="T6" fmla="*/ 18 w 18"/>
                <a:gd name="T7" fmla="*/ 0 h 28"/>
                <a:gd name="T8" fmla="*/ 16 w 18"/>
                <a:gd name="T9" fmla="*/ 0 h 28"/>
              </a:gdLst>
              <a:ahLst/>
              <a:cxnLst>
                <a:cxn ang="0">
                  <a:pos x="T0" y="T1"/>
                </a:cxn>
                <a:cxn ang="0">
                  <a:pos x="T2" y="T3"/>
                </a:cxn>
                <a:cxn ang="0">
                  <a:pos x="T4" y="T5"/>
                </a:cxn>
                <a:cxn ang="0">
                  <a:pos x="T6" y="T7"/>
                </a:cxn>
                <a:cxn ang="0">
                  <a:pos x="T8" y="T9"/>
                </a:cxn>
              </a:cxnLst>
              <a:rect l="0" t="0" r="r" b="b"/>
              <a:pathLst>
                <a:path w="18" h="28">
                  <a:moveTo>
                    <a:pt x="16" y="0"/>
                  </a:moveTo>
                  <a:cubicBezTo>
                    <a:pt x="9" y="0"/>
                    <a:pt x="3" y="4"/>
                    <a:pt x="2" y="11"/>
                  </a:cubicBezTo>
                  <a:cubicBezTo>
                    <a:pt x="0" y="19"/>
                    <a:pt x="6" y="27"/>
                    <a:pt x="13" y="28"/>
                  </a:cubicBezTo>
                  <a:cubicBezTo>
                    <a:pt x="18" y="0"/>
                    <a:pt x="18" y="0"/>
                    <a:pt x="18" y="0"/>
                  </a:cubicBezTo>
                  <a:cubicBezTo>
                    <a:pt x="18" y="0"/>
                    <a:pt x="17" y="0"/>
                    <a:pt x="16" y="0"/>
                  </a:cubicBezTo>
                </a:path>
              </a:pathLst>
            </a:custGeom>
            <a:solidFill>
              <a:srgbClr val="D9D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35"/>
            <p:cNvSpPr>
              <a:spLocks/>
            </p:cNvSpPr>
            <p:nvPr/>
          </p:nvSpPr>
          <p:spPr bwMode="auto">
            <a:xfrm>
              <a:off x="5298" y="2069"/>
              <a:ext cx="18" cy="18"/>
            </a:xfrm>
            <a:custGeom>
              <a:avLst/>
              <a:gdLst>
                <a:gd name="T0" fmla="*/ 12 w 12"/>
                <a:gd name="T1" fmla="*/ 7 h 12"/>
                <a:gd name="T2" fmla="*/ 5 w 12"/>
                <a:gd name="T3" fmla="*/ 11 h 12"/>
                <a:gd name="T4" fmla="*/ 1 w 12"/>
                <a:gd name="T5" fmla="*/ 5 h 12"/>
                <a:gd name="T6" fmla="*/ 7 w 12"/>
                <a:gd name="T7" fmla="*/ 0 h 12"/>
                <a:gd name="T8" fmla="*/ 12 w 12"/>
                <a:gd name="T9" fmla="*/ 7 h 12"/>
              </a:gdLst>
              <a:ahLst/>
              <a:cxnLst>
                <a:cxn ang="0">
                  <a:pos x="T0" y="T1"/>
                </a:cxn>
                <a:cxn ang="0">
                  <a:pos x="T2" y="T3"/>
                </a:cxn>
                <a:cxn ang="0">
                  <a:pos x="T4" y="T5"/>
                </a:cxn>
                <a:cxn ang="0">
                  <a:pos x="T6" y="T7"/>
                </a:cxn>
                <a:cxn ang="0">
                  <a:pos x="T8" y="T9"/>
                </a:cxn>
              </a:cxnLst>
              <a:rect l="0" t="0" r="r" b="b"/>
              <a:pathLst>
                <a:path w="12" h="12">
                  <a:moveTo>
                    <a:pt x="12" y="7"/>
                  </a:moveTo>
                  <a:cubicBezTo>
                    <a:pt x="11" y="10"/>
                    <a:pt x="8" y="12"/>
                    <a:pt x="5" y="11"/>
                  </a:cubicBezTo>
                  <a:cubicBezTo>
                    <a:pt x="2" y="11"/>
                    <a:pt x="0" y="8"/>
                    <a:pt x="1" y="5"/>
                  </a:cubicBezTo>
                  <a:cubicBezTo>
                    <a:pt x="1" y="2"/>
                    <a:pt x="4" y="0"/>
                    <a:pt x="7" y="0"/>
                  </a:cubicBezTo>
                  <a:cubicBezTo>
                    <a:pt x="10" y="1"/>
                    <a:pt x="12" y="4"/>
                    <a:pt x="12" y="7"/>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36"/>
            <p:cNvSpPr>
              <a:spLocks/>
            </p:cNvSpPr>
            <p:nvPr/>
          </p:nvSpPr>
          <p:spPr bwMode="auto">
            <a:xfrm>
              <a:off x="6919" y="2268"/>
              <a:ext cx="147" cy="60"/>
            </a:xfrm>
            <a:custGeom>
              <a:avLst/>
              <a:gdLst>
                <a:gd name="T0" fmla="*/ 31 w 99"/>
                <a:gd name="T1" fmla="*/ 41 h 41"/>
                <a:gd name="T2" fmla="*/ 0 w 99"/>
                <a:gd name="T3" fmla="*/ 2 h 41"/>
                <a:gd name="T4" fmla="*/ 0 w 99"/>
                <a:gd name="T5" fmla="*/ 0 h 41"/>
                <a:gd name="T6" fmla="*/ 1 w 99"/>
                <a:gd name="T7" fmla="*/ 0 h 41"/>
                <a:gd name="T8" fmla="*/ 32 w 99"/>
                <a:gd name="T9" fmla="*/ 38 h 41"/>
                <a:gd name="T10" fmla="*/ 44 w 99"/>
                <a:gd name="T11" fmla="*/ 30 h 41"/>
                <a:gd name="T12" fmla="*/ 57 w 99"/>
                <a:gd name="T13" fmla="*/ 39 h 41"/>
                <a:gd name="T14" fmla="*/ 97 w 99"/>
                <a:gd name="T15" fmla="*/ 0 h 41"/>
                <a:gd name="T16" fmla="*/ 99 w 99"/>
                <a:gd name="T17" fmla="*/ 0 h 41"/>
                <a:gd name="T18" fmla="*/ 99 w 99"/>
                <a:gd name="T19" fmla="*/ 2 h 41"/>
                <a:gd name="T20" fmla="*/ 58 w 99"/>
                <a:gd name="T21" fmla="*/ 41 h 41"/>
                <a:gd name="T22" fmla="*/ 44 w 99"/>
                <a:gd name="T23" fmla="*/ 32 h 41"/>
                <a:gd name="T24" fmla="*/ 31 w 99"/>
                <a:gd name="T2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41">
                  <a:moveTo>
                    <a:pt x="31" y="41"/>
                  </a:moveTo>
                  <a:cubicBezTo>
                    <a:pt x="0" y="2"/>
                    <a:pt x="0" y="2"/>
                    <a:pt x="0" y="2"/>
                  </a:cubicBezTo>
                  <a:cubicBezTo>
                    <a:pt x="0" y="1"/>
                    <a:pt x="0" y="0"/>
                    <a:pt x="0" y="0"/>
                  </a:cubicBezTo>
                  <a:cubicBezTo>
                    <a:pt x="0" y="0"/>
                    <a:pt x="1" y="0"/>
                    <a:pt x="1" y="0"/>
                  </a:cubicBezTo>
                  <a:cubicBezTo>
                    <a:pt x="32" y="38"/>
                    <a:pt x="32" y="38"/>
                    <a:pt x="32" y="38"/>
                  </a:cubicBezTo>
                  <a:cubicBezTo>
                    <a:pt x="44" y="30"/>
                    <a:pt x="44" y="30"/>
                    <a:pt x="44" y="30"/>
                  </a:cubicBezTo>
                  <a:cubicBezTo>
                    <a:pt x="57" y="39"/>
                    <a:pt x="57" y="39"/>
                    <a:pt x="57" y="39"/>
                  </a:cubicBezTo>
                  <a:cubicBezTo>
                    <a:pt x="97" y="0"/>
                    <a:pt x="97" y="0"/>
                    <a:pt x="97" y="0"/>
                  </a:cubicBezTo>
                  <a:cubicBezTo>
                    <a:pt x="98" y="0"/>
                    <a:pt x="98" y="0"/>
                    <a:pt x="99" y="0"/>
                  </a:cubicBezTo>
                  <a:cubicBezTo>
                    <a:pt x="99" y="1"/>
                    <a:pt x="99" y="1"/>
                    <a:pt x="99" y="2"/>
                  </a:cubicBezTo>
                  <a:cubicBezTo>
                    <a:pt x="58" y="41"/>
                    <a:pt x="58" y="41"/>
                    <a:pt x="58" y="41"/>
                  </a:cubicBezTo>
                  <a:cubicBezTo>
                    <a:pt x="44" y="32"/>
                    <a:pt x="44" y="32"/>
                    <a:pt x="44" y="32"/>
                  </a:cubicBezTo>
                  <a:lnTo>
                    <a:pt x="31" y="41"/>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37"/>
            <p:cNvSpPr>
              <a:spLocks/>
            </p:cNvSpPr>
            <p:nvPr/>
          </p:nvSpPr>
          <p:spPr bwMode="auto">
            <a:xfrm>
              <a:off x="6983" y="2312"/>
              <a:ext cx="22" cy="87"/>
            </a:xfrm>
            <a:custGeom>
              <a:avLst/>
              <a:gdLst>
                <a:gd name="T0" fmla="*/ 14 w 15"/>
                <a:gd name="T1" fmla="*/ 59 h 59"/>
                <a:gd name="T2" fmla="*/ 0 w 15"/>
                <a:gd name="T3" fmla="*/ 59 h 59"/>
                <a:gd name="T4" fmla="*/ 0 w 15"/>
                <a:gd name="T5" fmla="*/ 1 h 59"/>
                <a:gd name="T6" fmla="*/ 1 w 15"/>
                <a:gd name="T7" fmla="*/ 0 h 59"/>
                <a:gd name="T8" fmla="*/ 2 w 15"/>
                <a:gd name="T9" fmla="*/ 1 h 59"/>
                <a:gd name="T10" fmla="*/ 2 w 15"/>
                <a:gd name="T11" fmla="*/ 57 h 59"/>
                <a:gd name="T12" fmla="*/ 14 w 15"/>
                <a:gd name="T13" fmla="*/ 57 h 59"/>
                <a:gd name="T14" fmla="*/ 15 w 15"/>
                <a:gd name="T15" fmla="*/ 58 h 59"/>
                <a:gd name="T16" fmla="*/ 14 w 15"/>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9">
                  <a:moveTo>
                    <a:pt x="14" y="59"/>
                  </a:moveTo>
                  <a:cubicBezTo>
                    <a:pt x="0" y="59"/>
                    <a:pt x="0" y="59"/>
                    <a:pt x="0" y="59"/>
                  </a:cubicBezTo>
                  <a:cubicBezTo>
                    <a:pt x="0" y="1"/>
                    <a:pt x="0" y="1"/>
                    <a:pt x="0" y="1"/>
                  </a:cubicBezTo>
                  <a:cubicBezTo>
                    <a:pt x="0" y="0"/>
                    <a:pt x="0" y="0"/>
                    <a:pt x="1" y="0"/>
                  </a:cubicBezTo>
                  <a:cubicBezTo>
                    <a:pt x="2" y="0"/>
                    <a:pt x="2" y="0"/>
                    <a:pt x="2" y="1"/>
                  </a:cubicBezTo>
                  <a:cubicBezTo>
                    <a:pt x="2" y="57"/>
                    <a:pt x="2" y="57"/>
                    <a:pt x="2" y="57"/>
                  </a:cubicBezTo>
                  <a:cubicBezTo>
                    <a:pt x="14" y="57"/>
                    <a:pt x="14" y="57"/>
                    <a:pt x="14" y="57"/>
                  </a:cubicBezTo>
                  <a:cubicBezTo>
                    <a:pt x="15" y="57"/>
                    <a:pt x="15" y="58"/>
                    <a:pt x="15" y="58"/>
                  </a:cubicBezTo>
                  <a:cubicBezTo>
                    <a:pt x="15" y="59"/>
                    <a:pt x="15" y="59"/>
                    <a:pt x="14" y="59"/>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38"/>
            <p:cNvSpPr>
              <a:spLocks/>
            </p:cNvSpPr>
            <p:nvPr/>
          </p:nvSpPr>
          <p:spPr bwMode="auto">
            <a:xfrm>
              <a:off x="5113" y="2260"/>
              <a:ext cx="160" cy="71"/>
            </a:xfrm>
            <a:custGeom>
              <a:avLst/>
              <a:gdLst>
                <a:gd name="T0" fmla="*/ 74 w 108"/>
                <a:gd name="T1" fmla="*/ 48 h 48"/>
                <a:gd name="T2" fmla="*/ 60 w 108"/>
                <a:gd name="T3" fmla="*/ 34 h 48"/>
                <a:gd name="T4" fmla="*/ 45 w 108"/>
                <a:gd name="T5" fmla="*/ 48 h 48"/>
                <a:gd name="T6" fmla="*/ 1 w 108"/>
                <a:gd name="T7" fmla="*/ 1 h 48"/>
                <a:gd name="T8" fmla="*/ 1 w 108"/>
                <a:gd name="T9" fmla="*/ 0 h 48"/>
                <a:gd name="T10" fmla="*/ 2 w 108"/>
                <a:gd name="T11" fmla="*/ 0 h 48"/>
                <a:gd name="T12" fmla="*/ 45 w 108"/>
                <a:gd name="T13" fmla="*/ 45 h 48"/>
                <a:gd name="T14" fmla="*/ 60 w 108"/>
                <a:gd name="T15" fmla="*/ 31 h 48"/>
                <a:gd name="T16" fmla="*/ 73 w 108"/>
                <a:gd name="T17" fmla="*/ 45 h 48"/>
                <a:gd name="T18" fmla="*/ 106 w 108"/>
                <a:gd name="T19" fmla="*/ 0 h 48"/>
                <a:gd name="T20" fmla="*/ 107 w 108"/>
                <a:gd name="T21" fmla="*/ 0 h 48"/>
                <a:gd name="T22" fmla="*/ 107 w 108"/>
                <a:gd name="T23" fmla="*/ 1 h 48"/>
                <a:gd name="T24" fmla="*/ 74 w 108"/>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48">
                  <a:moveTo>
                    <a:pt x="74" y="48"/>
                  </a:moveTo>
                  <a:cubicBezTo>
                    <a:pt x="60" y="34"/>
                    <a:pt x="60" y="34"/>
                    <a:pt x="60" y="34"/>
                  </a:cubicBezTo>
                  <a:cubicBezTo>
                    <a:pt x="45" y="48"/>
                    <a:pt x="45" y="48"/>
                    <a:pt x="45" y="48"/>
                  </a:cubicBezTo>
                  <a:cubicBezTo>
                    <a:pt x="1" y="1"/>
                    <a:pt x="1" y="1"/>
                    <a:pt x="1" y="1"/>
                  </a:cubicBezTo>
                  <a:cubicBezTo>
                    <a:pt x="0" y="1"/>
                    <a:pt x="0" y="0"/>
                    <a:pt x="1" y="0"/>
                  </a:cubicBezTo>
                  <a:cubicBezTo>
                    <a:pt x="1" y="0"/>
                    <a:pt x="2" y="0"/>
                    <a:pt x="2" y="0"/>
                  </a:cubicBezTo>
                  <a:cubicBezTo>
                    <a:pt x="45" y="45"/>
                    <a:pt x="45" y="45"/>
                    <a:pt x="45" y="45"/>
                  </a:cubicBezTo>
                  <a:cubicBezTo>
                    <a:pt x="60" y="31"/>
                    <a:pt x="60" y="31"/>
                    <a:pt x="60" y="31"/>
                  </a:cubicBezTo>
                  <a:cubicBezTo>
                    <a:pt x="73" y="45"/>
                    <a:pt x="73" y="45"/>
                    <a:pt x="73" y="45"/>
                  </a:cubicBezTo>
                  <a:cubicBezTo>
                    <a:pt x="106" y="0"/>
                    <a:pt x="106" y="0"/>
                    <a:pt x="106" y="0"/>
                  </a:cubicBezTo>
                  <a:cubicBezTo>
                    <a:pt x="106" y="0"/>
                    <a:pt x="107" y="0"/>
                    <a:pt x="107" y="0"/>
                  </a:cubicBezTo>
                  <a:cubicBezTo>
                    <a:pt x="108" y="0"/>
                    <a:pt x="108" y="1"/>
                    <a:pt x="107" y="1"/>
                  </a:cubicBezTo>
                  <a:lnTo>
                    <a:pt x="74" y="48"/>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39"/>
            <p:cNvSpPr>
              <a:spLocks/>
            </p:cNvSpPr>
            <p:nvPr/>
          </p:nvSpPr>
          <p:spPr bwMode="auto">
            <a:xfrm>
              <a:off x="4978" y="2158"/>
              <a:ext cx="217" cy="215"/>
            </a:xfrm>
            <a:custGeom>
              <a:avLst/>
              <a:gdLst>
                <a:gd name="T0" fmla="*/ 134 w 146"/>
                <a:gd name="T1" fmla="*/ 0 h 145"/>
                <a:gd name="T2" fmla="*/ 12 w 146"/>
                <a:gd name="T3" fmla="*/ 145 h 145"/>
                <a:gd name="T4" fmla="*/ 134 w 146"/>
                <a:gd name="T5" fmla="*/ 0 h 145"/>
              </a:gdLst>
              <a:ahLst/>
              <a:cxnLst>
                <a:cxn ang="0">
                  <a:pos x="T0" y="T1"/>
                </a:cxn>
                <a:cxn ang="0">
                  <a:pos x="T2" y="T3"/>
                </a:cxn>
                <a:cxn ang="0">
                  <a:pos x="T4" y="T5"/>
                </a:cxn>
              </a:cxnLst>
              <a:rect l="0" t="0" r="r" b="b"/>
              <a:pathLst>
                <a:path w="146" h="145">
                  <a:moveTo>
                    <a:pt x="134" y="0"/>
                  </a:moveTo>
                  <a:cubicBezTo>
                    <a:pt x="134" y="0"/>
                    <a:pt x="0" y="11"/>
                    <a:pt x="12" y="145"/>
                  </a:cubicBezTo>
                  <a:cubicBezTo>
                    <a:pt x="12" y="145"/>
                    <a:pt x="146" y="134"/>
                    <a:pt x="134" y="0"/>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66" name="Picture 1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53973" y="6441174"/>
            <a:ext cx="838747" cy="179122"/>
          </a:xfrm>
          <a:prstGeom prst="rect">
            <a:avLst/>
          </a:prstGeom>
        </p:spPr>
      </p:pic>
      <p:sp>
        <p:nvSpPr>
          <p:cNvPr id="11" name="5-Point Star 10"/>
          <p:cNvSpPr/>
          <p:nvPr/>
        </p:nvSpPr>
        <p:spPr>
          <a:xfrm>
            <a:off x="6729857" y="3154652"/>
            <a:ext cx="356426" cy="345869"/>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4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3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ppt_x"/>
                                          </p:val>
                                        </p:tav>
                                        <p:tav tm="100000">
                                          <p:val>
                                            <p:strVal val="#ppt_x"/>
                                          </p:val>
                                        </p:tav>
                                      </p:tavLst>
                                    </p:anim>
                                    <p:anim calcmode="lin" valueType="num">
                                      <p:cBhvr additive="base">
                                        <p:cTn id="20" dur="75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4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n white background" title="Microsoft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59234" y="3076778"/>
            <a:ext cx="3288506" cy="704445"/>
          </a:xfrm>
          <a:prstGeom prst="rect">
            <a:avLst/>
          </a:prstGeom>
        </p:spPr>
      </p:pic>
      <p:sp>
        <p:nvSpPr>
          <p:cNvPr id="8"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bg2"/>
                    </a:gs>
                    <a:gs pos="100000">
                      <a:schemeClr val="bg2"/>
                    </a:gs>
                  </a:gsLst>
                  <a:lin ang="5400000" scaled="0"/>
                </a:gradFill>
                <a:cs typeface="Segoe UI" pitchFamily="34" charset="0"/>
              </a:rPr>
              <a:t>© </a:t>
            </a:r>
            <a:r>
              <a:rPr lang="en-US" sz="700" dirty="0" smtClean="0">
                <a:gradFill>
                  <a:gsLst>
                    <a:gs pos="0">
                      <a:schemeClr val="bg2"/>
                    </a:gs>
                    <a:gs pos="100000">
                      <a:schemeClr val="bg2"/>
                    </a:gs>
                  </a:gsLst>
                  <a:lin ang="5400000" scaled="0"/>
                </a:gradFill>
                <a:cs typeface="Segoe UI" pitchFamily="34" charset="0"/>
              </a:rPr>
              <a:t>2014 </a:t>
            </a:r>
            <a:r>
              <a:rPr lang="en-US" sz="700" dirty="0">
                <a:gradFill>
                  <a:gsLst>
                    <a:gs pos="0">
                      <a:schemeClr val="bg2"/>
                    </a:gs>
                    <a:gs pos="100000">
                      <a:schemeClr val="bg2"/>
                    </a:gs>
                  </a:gsLst>
                  <a:lin ang="5400000" scaled="0"/>
                </a:gradFill>
                <a:cs typeface="Segoe UI" pitchFamily="34" charset="0"/>
              </a:rPr>
              <a:t>Microsoft Corporation. All rights reserved. Microsoft, Windows, </a:t>
            </a:r>
            <a:r>
              <a:rPr lang="en-US" sz="700" dirty="0" smtClean="0">
                <a:gradFill>
                  <a:gsLst>
                    <a:gs pos="0">
                      <a:schemeClr val="bg2"/>
                    </a:gs>
                    <a:gs pos="100000">
                      <a:schemeClr val="bg2"/>
                    </a:gs>
                  </a:gsLst>
                  <a:lin ang="5400000" scaled="0"/>
                </a:gradFill>
                <a:cs typeface="Segoe UI" pitchFamily="34" charset="0"/>
              </a:rPr>
              <a:t>and </a:t>
            </a:r>
            <a:r>
              <a:rPr lang="en-US" sz="700" dirty="0">
                <a:gradFill>
                  <a:gsLst>
                    <a:gs pos="0">
                      <a:schemeClr val="bg2"/>
                    </a:gs>
                    <a:gs pos="100000">
                      <a:schemeClr val="bg2"/>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bg2"/>
                    </a:gs>
                    <a:gs pos="100000">
                      <a:schemeClr val="bg2"/>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559521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0"/>
            <a:ext cx="5638800" cy="6858000"/>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3C00"/>
              </a:solidFill>
            </a:endParaRPr>
          </a:p>
        </p:txBody>
      </p:sp>
      <p:sp>
        <p:nvSpPr>
          <p:cNvPr id="4" name="Title 3"/>
          <p:cNvSpPr>
            <a:spLocks noGrp="1"/>
          </p:cNvSpPr>
          <p:nvPr>
            <p:ph type="title"/>
          </p:nvPr>
        </p:nvSpPr>
        <p:spPr>
          <a:xfrm>
            <a:off x="266700" y="1152030"/>
            <a:ext cx="5372101" cy="2603790"/>
          </a:xfrm>
          <a:noFill/>
        </p:spPr>
        <p:txBody>
          <a:bodyPr/>
          <a:lstStyle/>
          <a:p>
            <a:pPr>
              <a:lnSpc>
                <a:spcPct val="85000"/>
              </a:lnSpc>
            </a:pPr>
            <a:r>
              <a:rPr lang="en-US" sz="4800" dirty="0" smtClean="0">
                <a:gradFill>
                  <a:gsLst>
                    <a:gs pos="1250">
                      <a:schemeClr val="bg1"/>
                    </a:gs>
                    <a:gs pos="100000">
                      <a:schemeClr val="bg1"/>
                    </a:gs>
                  </a:gsLst>
                  <a:lin ang="5400000" scaled="0"/>
                </a:gradFill>
              </a:rPr>
              <a:t>Path to a successful Office 365 deployment and adoption</a:t>
            </a:r>
            <a:endParaRPr lang="en-US" sz="4800" dirty="0">
              <a:gradFill>
                <a:gsLst>
                  <a:gs pos="1250">
                    <a:schemeClr val="bg1"/>
                  </a:gs>
                  <a:gs pos="100000">
                    <a:schemeClr val="bg1"/>
                  </a:gs>
                </a:gsLst>
                <a:lin ang="5400000" scaled="0"/>
              </a:gradFill>
            </a:endParaRPr>
          </a:p>
        </p:txBody>
      </p:sp>
      <p:grpSp>
        <p:nvGrpSpPr>
          <p:cNvPr id="5" name="Group 4"/>
          <p:cNvGrpSpPr/>
          <p:nvPr/>
        </p:nvGrpSpPr>
        <p:grpSpPr>
          <a:xfrm>
            <a:off x="5708761" y="2590949"/>
            <a:ext cx="6216539" cy="1402331"/>
            <a:chOff x="5708761" y="2590949"/>
            <a:chExt cx="6216539" cy="1402331"/>
          </a:xfrm>
        </p:grpSpPr>
        <p:sp>
          <p:nvSpPr>
            <p:cNvPr id="23" name="Rectangle 22"/>
            <p:cNvSpPr/>
            <p:nvPr/>
          </p:nvSpPr>
          <p:spPr bwMode="auto">
            <a:xfrm>
              <a:off x="5708761" y="2590949"/>
              <a:ext cx="6216539" cy="640080"/>
            </a:xfrm>
            <a:prstGeom prst="rect">
              <a:avLst/>
            </a:prstGeom>
            <a:solidFill>
              <a:srgbClr val="F18B1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12" tIns="143371" rIns="179212" bIns="143371" numCol="1" rtlCol="0" anchor="ctr" anchorCtr="0" compatLnSpc="1">
              <a:prstTxWarp prst="textNoShape">
                <a:avLst/>
              </a:prstTxWarp>
            </a:bodyPr>
            <a:lstStyle/>
            <a:p>
              <a:pPr defTabSz="913741" fontAlgn="base">
                <a:lnSpc>
                  <a:spcPct val="90000"/>
                </a:lnSpc>
                <a:spcBef>
                  <a:spcPct val="0"/>
                </a:spcBef>
                <a:spcAft>
                  <a:spcPct val="0"/>
                </a:spcAft>
              </a:pPr>
              <a:r>
                <a:rPr lang="en-US" sz="3200" dirty="0">
                  <a:gradFill>
                    <a:gsLst>
                      <a:gs pos="36441">
                        <a:schemeClr val="bg1"/>
                      </a:gs>
                      <a:gs pos="52000">
                        <a:schemeClr val="bg1"/>
                      </a:gs>
                    </a:gsLst>
                    <a:lin ang="5400000" scaled="0"/>
                  </a:gradFill>
                </a:rPr>
                <a:t>Deployment</a:t>
              </a:r>
            </a:p>
          </p:txBody>
        </p:sp>
        <p:sp>
          <p:nvSpPr>
            <p:cNvPr id="20" name="Rectangle 19"/>
            <p:cNvSpPr>
              <a:spLocks/>
            </p:cNvSpPr>
            <p:nvPr/>
          </p:nvSpPr>
          <p:spPr>
            <a:xfrm>
              <a:off x="5708761" y="3269379"/>
              <a:ext cx="2039112" cy="723901"/>
            </a:xfrm>
            <a:prstGeom prst="rect">
              <a:avLst/>
            </a:prstGeom>
            <a:solidFill>
              <a:srgbClr val="FCE8D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9212" tIns="143371" rIns="179212" bIns="143371" numCol="1" spcCol="1270" anchor="ctr" anchorCtr="0">
              <a:noAutofit/>
            </a:bodyPr>
            <a:lstStyle/>
            <a:p>
              <a:pPr defTabSz="696913">
                <a:lnSpc>
                  <a:spcPct val="90000"/>
                </a:lnSpc>
                <a:spcBef>
                  <a:spcPct val="0"/>
                </a:spcBef>
                <a:spcAft>
                  <a:spcPct val="35000"/>
                </a:spcAft>
              </a:pPr>
              <a:r>
                <a:rPr lang="en-US" dirty="0">
                  <a:gradFill>
                    <a:gsLst>
                      <a:gs pos="1250">
                        <a:srgbClr val="F18B14"/>
                      </a:gs>
                      <a:gs pos="100000">
                        <a:srgbClr val="F18B14"/>
                      </a:gs>
                    </a:gsLst>
                    <a:lin ang="5400000" scaled="0"/>
                  </a:gradFill>
                  <a:latin typeface="Segoe UI Semilight" panose="020B0402040204020203" pitchFamily="34" charset="0"/>
                  <a:cs typeface="Segoe UI Semilight" panose="020B0402040204020203" pitchFamily="34" charset="0"/>
                </a:rPr>
                <a:t>Infrastructure preparation</a:t>
              </a:r>
            </a:p>
          </p:txBody>
        </p:sp>
        <p:sp>
          <p:nvSpPr>
            <p:cNvPr id="21" name="Rectangle 20"/>
            <p:cNvSpPr>
              <a:spLocks/>
            </p:cNvSpPr>
            <p:nvPr/>
          </p:nvSpPr>
          <p:spPr>
            <a:xfrm>
              <a:off x="7800728" y="3269379"/>
              <a:ext cx="2039112" cy="723901"/>
            </a:xfrm>
            <a:prstGeom prst="rect">
              <a:avLst/>
            </a:prstGeom>
            <a:solidFill>
              <a:srgbClr val="FCE8D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9212" tIns="143371" rIns="179212" bIns="143371" numCol="1" spcCol="1270" anchor="ctr" anchorCtr="0">
              <a:noAutofit/>
            </a:bodyPr>
            <a:lstStyle/>
            <a:p>
              <a:pPr defTabSz="696913">
                <a:lnSpc>
                  <a:spcPct val="90000"/>
                </a:lnSpc>
                <a:spcBef>
                  <a:spcPct val="0"/>
                </a:spcBef>
                <a:spcAft>
                  <a:spcPct val="35000"/>
                </a:spcAft>
              </a:pPr>
              <a:r>
                <a:rPr lang="en-US" dirty="0">
                  <a:gradFill>
                    <a:gsLst>
                      <a:gs pos="1250">
                        <a:srgbClr val="F18B14"/>
                      </a:gs>
                      <a:gs pos="100000">
                        <a:srgbClr val="F18B14"/>
                      </a:gs>
                    </a:gsLst>
                    <a:lin ang="5400000" scaled="0"/>
                  </a:gradFill>
                  <a:latin typeface="Segoe UI Semilight" panose="020B0402040204020203" pitchFamily="34" charset="0"/>
                  <a:cs typeface="Segoe UI Semilight" panose="020B0402040204020203" pitchFamily="34" charset="0"/>
                </a:rPr>
                <a:t>Service provisioning </a:t>
              </a:r>
            </a:p>
          </p:txBody>
        </p:sp>
        <p:sp>
          <p:nvSpPr>
            <p:cNvPr id="26" name="Rectangle 25"/>
            <p:cNvSpPr>
              <a:spLocks/>
            </p:cNvSpPr>
            <p:nvPr/>
          </p:nvSpPr>
          <p:spPr>
            <a:xfrm>
              <a:off x="9892695" y="3269379"/>
              <a:ext cx="2020036" cy="723901"/>
            </a:xfrm>
            <a:prstGeom prst="rect">
              <a:avLst/>
            </a:prstGeom>
            <a:solidFill>
              <a:srgbClr val="FCE8D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9212" tIns="143371" rIns="179212" bIns="143371" numCol="1" spcCol="1270" anchor="ctr" anchorCtr="0">
              <a:noAutofit/>
            </a:bodyPr>
            <a:lstStyle/>
            <a:p>
              <a:pPr defTabSz="696913">
                <a:lnSpc>
                  <a:spcPct val="90000"/>
                </a:lnSpc>
                <a:spcBef>
                  <a:spcPct val="0"/>
                </a:spcBef>
                <a:spcAft>
                  <a:spcPct val="35000"/>
                </a:spcAft>
              </a:pPr>
              <a:r>
                <a:rPr lang="en-US" dirty="0">
                  <a:gradFill>
                    <a:gsLst>
                      <a:gs pos="1250">
                        <a:srgbClr val="F18B14"/>
                      </a:gs>
                      <a:gs pos="100000">
                        <a:srgbClr val="F18B14"/>
                      </a:gs>
                    </a:gsLst>
                    <a:lin ang="5400000" scaled="0"/>
                  </a:gradFill>
                  <a:latin typeface="Segoe UI Semilight" panose="020B0402040204020203" pitchFamily="34" charset="0"/>
                  <a:cs typeface="Segoe UI Semilight" panose="020B0402040204020203" pitchFamily="34" charset="0"/>
                </a:rPr>
                <a:t>Data </a:t>
              </a:r>
              <a:r>
                <a:rPr lang="en-US" dirty="0" smtClean="0">
                  <a:gradFill>
                    <a:gsLst>
                      <a:gs pos="1250">
                        <a:srgbClr val="F18B14"/>
                      </a:gs>
                      <a:gs pos="100000">
                        <a:srgbClr val="F18B14"/>
                      </a:gs>
                    </a:gsLst>
                    <a:lin ang="5400000" scaled="0"/>
                  </a:gradFill>
                  <a:latin typeface="Segoe UI Semilight" panose="020B0402040204020203" pitchFamily="34" charset="0"/>
                  <a:cs typeface="Segoe UI Semilight" panose="020B0402040204020203" pitchFamily="34" charset="0"/>
                </a:rPr>
                <a:t/>
              </a:r>
              <a:br>
                <a:rPr lang="en-US" dirty="0" smtClean="0">
                  <a:gradFill>
                    <a:gsLst>
                      <a:gs pos="1250">
                        <a:srgbClr val="F18B14"/>
                      </a:gs>
                      <a:gs pos="100000">
                        <a:srgbClr val="F18B14"/>
                      </a:gs>
                    </a:gsLst>
                    <a:lin ang="5400000" scaled="0"/>
                  </a:gradFill>
                  <a:latin typeface="Segoe UI Semilight" panose="020B0402040204020203" pitchFamily="34" charset="0"/>
                  <a:cs typeface="Segoe UI Semilight" panose="020B0402040204020203" pitchFamily="34" charset="0"/>
                </a:rPr>
              </a:br>
              <a:r>
                <a:rPr lang="en-US" dirty="0" smtClean="0">
                  <a:gradFill>
                    <a:gsLst>
                      <a:gs pos="1250">
                        <a:srgbClr val="F18B14"/>
                      </a:gs>
                      <a:gs pos="100000">
                        <a:srgbClr val="F18B14"/>
                      </a:gs>
                    </a:gsLst>
                    <a:lin ang="5400000" scaled="0"/>
                  </a:gradFill>
                  <a:latin typeface="Segoe UI Semilight" panose="020B0402040204020203" pitchFamily="34" charset="0"/>
                  <a:cs typeface="Segoe UI Semilight" panose="020B0402040204020203" pitchFamily="34" charset="0"/>
                </a:rPr>
                <a:t>migration</a:t>
              </a:r>
              <a:endParaRPr lang="en-US" dirty="0">
                <a:gradFill>
                  <a:gsLst>
                    <a:gs pos="1250">
                      <a:srgbClr val="F18B14"/>
                    </a:gs>
                    <a:gs pos="100000">
                      <a:srgbClr val="F18B14"/>
                    </a:gs>
                  </a:gsLst>
                  <a:lin ang="5400000" scaled="0"/>
                </a:gradFill>
                <a:latin typeface="Segoe UI Semilight" panose="020B0402040204020203" pitchFamily="34" charset="0"/>
                <a:cs typeface="Segoe UI Semilight" panose="020B0402040204020203" pitchFamily="34" charset="0"/>
              </a:endParaRPr>
            </a:p>
          </p:txBody>
        </p:sp>
        <p:grpSp>
          <p:nvGrpSpPr>
            <p:cNvPr id="39" name="Group 38"/>
            <p:cNvGrpSpPr>
              <a:grpSpLocks noChangeAspect="1"/>
            </p:cNvGrpSpPr>
            <p:nvPr/>
          </p:nvGrpSpPr>
          <p:grpSpPr>
            <a:xfrm rot="5400000">
              <a:off x="11240244" y="2681745"/>
              <a:ext cx="454948" cy="457200"/>
              <a:chOff x="2244725" y="-941388"/>
              <a:chExt cx="962025" cy="966788"/>
            </a:xfrm>
            <a:solidFill>
              <a:schemeClr val="bg1"/>
            </a:solidFill>
          </p:grpSpPr>
          <p:sp>
            <p:nvSpPr>
              <p:cNvPr id="40" name="Freeform 5"/>
              <p:cNvSpPr>
                <a:spLocks noEditPoints="1"/>
              </p:cNvSpPr>
              <p:nvPr/>
            </p:nvSpPr>
            <p:spPr bwMode="auto">
              <a:xfrm>
                <a:off x="2244725" y="-941388"/>
                <a:ext cx="962025" cy="966788"/>
              </a:xfrm>
              <a:custGeom>
                <a:avLst/>
                <a:gdLst>
                  <a:gd name="T0" fmla="*/ 1033 w 2081"/>
                  <a:gd name="T1" fmla="*/ 2094 h 2094"/>
                  <a:gd name="T2" fmla="*/ 0 w 2081"/>
                  <a:gd name="T3" fmla="*/ 1038 h 2094"/>
                  <a:gd name="T4" fmla="*/ 1033 w 2081"/>
                  <a:gd name="T5" fmla="*/ 0 h 2094"/>
                  <a:gd name="T6" fmla="*/ 2081 w 2081"/>
                  <a:gd name="T7" fmla="*/ 1038 h 2094"/>
                  <a:gd name="T8" fmla="*/ 1033 w 2081"/>
                  <a:gd name="T9" fmla="*/ 2094 h 2094"/>
                  <a:gd name="T10" fmla="*/ 1033 w 2081"/>
                  <a:gd name="T11" fmla="*/ 125 h 2094"/>
                  <a:gd name="T12" fmla="*/ 129 w 2081"/>
                  <a:gd name="T13" fmla="*/ 1038 h 2094"/>
                  <a:gd name="T14" fmla="*/ 1033 w 2081"/>
                  <a:gd name="T15" fmla="*/ 1965 h 2094"/>
                  <a:gd name="T16" fmla="*/ 1957 w 2081"/>
                  <a:gd name="T17" fmla="*/ 1038 h 2094"/>
                  <a:gd name="T18" fmla="*/ 1033 w 2081"/>
                  <a:gd name="T19" fmla="*/ 125 h 2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1" h="2094">
                    <a:moveTo>
                      <a:pt x="1033" y="2094"/>
                    </a:moveTo>
                    <a:cubicBezTo>
                      <a:pt x="464" y="2094"/>
                      <a:pt x="0" y="1629"/>
                      <a:pt x="0" y="1038"/>
                    </a:cubicBezTo>
                    <a:cubicBezTo>
                      <a:pt x="0" y="461"/>
                      <a:pt x="464" y="0"/>
                      <a:pt x="1033" y="0"/>
                    </a:cubicBezTo>
                    <a:cubicBezTo>
                      <a:pt x="1622" y="0"/>
                      <a:pt x="2081" y="461"/>
                      <a:pt x="2081" y="1038"/>
                    </a:cubicBezTo>
                    <a:cubicBezTo>
                      <a:pt x="2081" y="1629"/>
                      <a:pt x="1622" y="2094"/>
                      <a:pt x="1033" y="2094"/>
                    </a:cubicBezTo>
                    <a:close/>
                    <a:moveTo>
                      <a:pt x="1033" y="125"/>
                    </a:moveTo>
                    <a:cubicBezTo>
                      <a:pt x="531" y="125"/>
                      <a:pt x="129" y="533"/>
                      <a:pt x="129" y="1038"/>
                    </a:cubicBezTo>
                    <a:cubicBezTo>
                      <a:pt x="129" y="1547"/>
                      <a:pt x="531" y="1965"/>
                      <a:pt x="1033" y="1965"/>
                    </a:cubicBezTo>
                    <a:cubicBezTo>
                      <a:pt x="1535" y="1965"/>
                      <a:pt x="1957" y="1547"/>
                      <a:pt x="1957" y="1038"/>
                    </a:cubicBezTo>
                    <a:cubicBezTo>
                      <a:pt x="1957" y="533"/>
                      <a:pt x="1535" y="125"/>
                      <a:pt x="1033"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41" name="Freeform 6"/>
              <p:cNvSpPr>
                <a:spLocks/>
              </p:cNvSpPr>
              <p:nvPr/>
            </p:nvSpPr>
            <p:spPr bwMode="auto">
              <a:xfrm>
                <a:off x="2436168" y="-650875"/>
                <a:ext cx="511174" cy="376239"/>
              </a:xfrm>
              <a:custGeom>
                <a:avLst/>
                <a:gdLst>
                  <a:gd name="T0" fmla="*/ 407 w 1106"/>
                  <a:gd name="T1" fmla="*/ 813 h 813"/>
                  <a:gd name="T2" fmla="*/ 728 w 1106"/>
                  <a:gd name="T3" fmla="*/ 521 h 813"/>
                  <a:gd name="T4" fmla="*/ 0 w 1106"/>
                  <a:gd name="T5" fmla="*/ 521 h 813"/>
                  <a:gd name="T6" fmla="*/ 0 w 1106"/>
                  <a:gd name="T7" fmla="*/ 311 h 813"/>
                  <a:gd name="T8" fmla="*/ 728 w 1106"/>
                  <a:gd name="T9" fmla="*/ 311 h 813"/>
                  <a:gd name="T10" fmla="*/ 407 w 1106"/>
                  <a:gd name="T11" fmla="*/ 0 h 813"/>
                  <a:gd name="T12" fmla="*/ 671 w 1106"/>
                  <a:gd name="T13" fmla="*/ 0 h 813"/>
                  <a:gd name="T14" fmla="*/ 1106 w 1106"/>
                  <a:gd name="T15" fmla="*/ 406 h 813"/>
                  <a:gd name="T16" fmla="*/ 671 w 1106"/>
                  <a:gd name="T17" fmla="*/ 813 h 813"/>
                  <a:gd name="T18" fmla="*/ 407 w 1106"/>
                  <a:gd name="T1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6" h="813">
                    <a:moveTo>
                      <a:pt x="407" y="813"/>
                    </a:moveTo>
                    <a:cubicBezTo>
                      <a:pt x="407" y="813"/>
                      <a:pt x="407" y="813"/>
                      <a:pt x="728" y="521"/>
                    </a:cubicBezTo>
                    <a:cubicBezTo>
                      <a:pt x="0" y="521"/>
                      <a:pt x="0" y="521"/>
                      <a:pt x="0" y="521"/>
                    </a:cubicBezTo>
                    <a:cubicBezTo>
                      <a:pt x="0" y="521"/>
                      <a:pt x="0" y="521"/>
                      <a:pt x="0" y="311"/>
                    </a:cubicBezTo>
                    <a:cubicBezTo>
                      <a:pt x="0" y="311"/>
                      <a:pt x="0" y="311"/>
                      <a:pt x="728" y="311"/>
                    </a:cubicBezTo>
                    <a:cubicBezTo>
                      <a:pt x="728" y="311"/>
                      <a:pt x="728" y="311"/>
                      <a:pt x="407" y="0"/>
                    </a:cubicBezTo>
                    <a:cubicBezTo>
                      <a:pt x="407" y="0"/>
                      <a:pt x="407" y="0"/>
                      <a:pt x="671" y="0"/>
                    </a:cubicBezTo>
                    <a:cubicBezTo>
                      <a:pt x="671" y="0"/>
                      <a:pt x="671" y="0"/>
                      <a:pt x="1106" y="406"/>
                    </a:cubicBezTo>
                    <a:cubicBezTo>
                      <a:pt x="1106" y="406"/>
                      <a:pt x="1106" y="406"/>
                      <a:pt x="671" y="813"/>
                    </a:cubicBezTo>
                    <a:cubicBezTo>
                      <a:pt x="671" y="813"/>
                      <a:pt x="671" y="813"/>
                      <a:pt x="407" y="8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grpSp>
      </p:grpSp>
      <p:grpSp>
        <p:nvGrpSpPr>
          <p:cNvPr id="6" name="Group 5"/>
          <p:cNvGrpSpPr/>
          <p:nvPr/>
        </p:nvGrpSpPr>
        <p:grpSpPr>
          <a:xfrm>
            <a:off x="5708761" y="4225420"/>
            <a:ext cx="6216670" cy="1211989"/>
            <a:chOff x="5708761" y="4225420"/>
            <a:chExt cx="6216670" cy="1211989"/>
          </a:xfrm>
        </p:grpSpPr>
        <p:sp>
          <p:nvSpPr>
            <p:cNvPr id="22" name="Rectangle 21"/>
            <p:cNvSpPr>
              <a:spLocks/>
            </p:cNvSpPr>
            <p:nvPr/>
          </p:nvSpPr>
          <p:spPr>
            <a:xfrm>
              <a:off x="5708761" y="4225420"/>
              <a:ext cx="6216539" cy="640080"/>
            </a:xfrm>
            <a:prstGeom prst="rect">
              <a:avLst/>
            </a:pr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12" tIns="143371" rIns="179212" bIns="143371" numCol="1" rtlCol="0" anchor="ctr" anchorCtr="0" compatLnSpc="1">
              <a:prstTxWarp prst="textNoShape">
                <a:avLst/>
              </a:prstTxWarp>
            </a:bodyPr>
            <a:lstStyle/>
            <a:p>
              <a:pPr defTabSz="913741" fontAlgn="base">
                <a:lnSpc>
                  <a:spcPct val="90000"/>
                </a:lnSpc>
                <a:spcBef>
                  <a:spcPct val="0"/>
                </a:spcBef>
                <a:spcAft>
                  <a:spcPct val="0"/>
                </a:spcAft>
              </a:pPr>
              <a:r>
                <a:rPr lang="en-US" sz="3200" dirty="0">
                  <a:gradFill>
                    <a:gsLst>
                      <a:gs pos="36441">
                        <a:schemeClr val="bg1"/>
                      </a:gs>
                      <a:gs pos="52000">
                        <a:schemeClr val="bg1"/>
                      </a:gs>
                    </a:gsLst>
                    <a:lin ang="5400000" scaled="0"/>
                  </a:gradFill>
                </a:rPr>
                <a:t>Adoption</a:t>
              </a:r>
            </a:p>
          </p:txBody>
        </p:sp>
        <p:sp>
          <p:nvSpPr>
            <p:cNvPr id="43" name="Rectangle 42"/>
            <p:cNvSpPr>
              <a:spLocks/>
            </p:cNvSpPr>
            <p:nvPr/>
          </p:nvSpPr>
          <p:spPr>
            <a:xfrm>
              <a:off x="5710355" y="4904000"/>
              <a:ext cx="3069873" cy="533400"/>
            </a:xfrm>
            <a:prstGeom prst="rect">
              <a:avLst/>
            </a:prstGeom>
            <a:solidFill>
              <a:srgbClr val="BFE4FF"/>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9212" tIns="143371" rIns="179212" bIns="143371" numCol="1" spcCol="1270" anchor="ctr" anchorCtr="0">
              <a:noAutofit/>
            </a:bodyPr>
            <a:lstStyle/>
            <a:p>
              <a:pPr defTabSz="696913">
                <a:lnSpc>
                  <a:spcPct val="90000"/>
                </a:lnSpc>
                <a:spcBef>
                  <a:spcPct val="0"/>
                </a:spcBef>
                <a:spcAft>
                  <a:spcPct val="35000"/>
                </a:spcAft>
              </a:pPr>
              <a:r>
                <a:rPr lang="en-US" sz="2000" dirty="0" smtClean="0">
                  <a:gradFill>
                    <a:gsLst>
                      <a:gs pos="1250">
                        <a:srgbClr val="0070C0"/>
                      </a:gs>
                      <a:gs pos="100000">
                        <a:srgbClr val="0070C0"/>
                      </a:gs>
                    </a:gsLst>
                    <a:lin ang="5400000" scaled="0"/>
                  </a:gradFill>
                  <a:latin typeface="Segoe UI Semilight" panose="020B0402040204020203" pitchFamily="34" charset="0"/>
                  <a:cs typeface="Segoe UI Semilight" panose="020B0402040204020203" pitchFamily="34" charset="0"/>
                </a:rPr>
                <a:t>Usage</a:t>
              </a:r>
              <a:endParaRPr lang="en-US" sz="2000" dirty="0">
                <a:gradFill>
                  <a:gsLst>
                    <a:gs pos="1250">
                      <a:srgbClr val="0070C0"/>
                    </a:gs>
                    <a:gs pos="100000">
                      <a:srgbClr val="0070C0"/>
                    </a:gs>
                  </a:gsLst>
                  <a:lin ang="5400000" scaled="0"/>
                </a:gradFill>
                <a:latin typeface="Segoe UI Semilight" panose="020B0402040204020203" pitchFamily="34" charset="0"/>
                <a:cs typeface="Segoe UI Semilight" panose="020B0402040204020203" pitchFamily="34" charset="0"/>
              </a:endParaRPr>
            </a:p>
          </p:txBody>
        </p:sp>
        <p:sp>
          <p:nvSpPr>
            <p:cNvPr id="44" name="Rectangle 43"/>
            <p:cNvSpPr>
              <a:spLocks/>
            </p:cNvSpPr>
            <p:nvPr/>
          </p:nvSpPr>
          <p:spPr>
            <a:xfrm>
              <a:off x="8827647" y="4904009"/>
              <a:ext cx="3097784" cy="533400"/>
            </a:xfrm>
            <a:prstGeom prst="rect">
              <a:avLst/>
            </a:prstGeom>
            <a:solidFill>
              <a:srgbClr val="BFE4FF"/>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9212" tIns="143371" rIns="179212" bIns="143371" numCol="1" spcCol="1270" anchor="ctr" anchorCtr="0">
              <a:noAutofit/>
            </a:bodyPr>
            <a:lstStyle/>
            <a:p>
              <a:pPr defTabSz="696913">
                <a:lnSpc>
                  <a:spcPct val="90000"/>
                </a:lnSpc>
                <a:spcBef>
                  <a:spcPct val="0"/>
                </a:spcBef>
                <a:spcAft>
                  <a:spcPct val="35000"/>
                </a:spcAft>
              </a:pPr>
              <a:r>
                <a:rPr lang="en-US" sz="2000" dirty="0" smtClean="0">
                  <a:gradFill>
                    <a:gsLst>
                      <a:gs pos="1250">
                        <a:srgbClr val="0070C0"/>
                      </a:gs>
                      <a:gs pos="100000">
                        <a:srgbClr val="0070C0"/>
                      </a:gs>
                    </a:gsLst>
                    <a:lin ang="5400000" scaled="0"/>
                  </a:gradFill>
                  <a:latin typeface="Segoe UI Semilight" panose="020B0402040204020203" pitchFamily="34" charset="0"/>
                  <a:cs typeface="Segoe UI Semilight" panose="020B0402040204020203" pitchFamily="34" charset="0"/>
                </a:rPr>
                <a:t>Enhancements</a:t>
              </a:r>
              <a:endParaRPr lang="en-US" sz="2000" dirty="0">
                <a:gradFill>
                  <a:gsLst>
                    <a:gs pos="1250">
                      <a:srgbClr val="0070C0"/>
                    </a:gs>
                    <a:gs pos="100000">
                      <a:srgbClr val="0070C0"/>
                    </a:gs>
                  </a:gsLst>
                  <a:lin ang="5400000" scaled="0"/>
                </a:gradFill>
                <a:latin typeface="Segoe UI Semilight" panose="020B0402040204020203" pitchFamily="34" charset="0"/>
                <a:cs typeface="Segoe UI Semilight" panose="020B0402040204020203" pitchFamily="34" charset="0"/>
              </a:endParaRPr>
            </a:p>
          </p:txBody>
        </p:sp>
      </p:grpSp>
      <p:grpSp>
        <p:nvGrpSpPr>
          <p:cNvPr id="3" name="Group 2"/>
          <p:cNvGrpSpPr/>
          <p:nvPr/>
        </p:nvGrpSpPr>
        <p:grpSpPr>
          <a:xfrm>
            <a:off x="5708761" y="1143000"/>
            <a:ext cx="6216539" cy="1213169"/>
            <a:chOff x="5708761" y="1143000"/>
            <a:chExt cx="6216539" cy="1213169"/>
          </a:xfrm>
        </p:grpSpPr>
        <p:sp>
          <p:nvSpPr>
            <p:cNvPr id="19" name="Rectangle 18"/>
            <p:cNvSpPr>
              <a:spLocks/>
            </p:cNvSpPr>
            <p:nvPr/>
          </p:nvSpPr>
          <p:spPr>
            <a:xfrm>
              <a:off x="5708761" y="1143000"/>
              <a:ext cx="6216539" cy="640080"/>
            </a:xfrm>
            <a:prstGeom prst="rect">
              <a:avLst/>
            </a:prstGeom>
            <a:solidFill>
              <a:srgbClr val="EB3C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9212" tIns="143371" rIns="179212" bIns="143371" numCol="1" spcCol="1270" anchor="ctr" anchorCtr="0">
              <a:noAutofit/>
            </a:bodyPr>
            <a:lstStyle/>
            <a:p>
              <a:pPr defTabSz="913741" fontAlgn="base">
                <a:lnSpc>
                  <a:spcPct val="90000"/>
                </a:lnSpc>
                <a:spcBef>
                  <a:spcPct val="0"/>
                </a:spcBef>
                <a:spcAft>
                  <a:spcPct val="0"/>
                </a:spcAft>
              </a:pPr>
              <a:r>
                <a:rPr lang="en-US" sz="3200" dirty="0">
                  <a:gradFill>
                    <a:gsLst>
                      <a:gs pos="36441">
                        <a:schemeClr val="bg1"/>
                      </a:gs>
                      <a:gs pos="52000">
                        <a:schemeClr val="bg1"/>
                      </a:gs>
                    </a:gsLst>
                    <a:lin ang="5400000" scaled="0"/>
                  </a:gradFill>
                </a:rPr>
                <a:t>Getting </a:t>
              </a:r>
              <a:r>
                <a:rPr lang="en-US" sz="3200" dirty="0" smtClean="0">
                  <a:gradFill>
                    <a:gsLst>
                      <a:gs pos="36441">
                        <a:schemeClr val="bg1"/>
                      </a:gs>
                      <a:gs pos="52000">
                        <a:schemeClr val="bg1"/>
                      </a:gs>
                    </a:gsLst>
                    <a:lin ang="5400000" scaled="0"/>
                  </a:gradFill>
                </a:rPr>
                <a:t>Started </a:t>
              </a:r>
              <a:endParaRPr lang="en-US" sz="3200" dirty="0">
                <a:gradFill>
                  <a:gsLst>
                    <a:gs pos="36441">
                      <a:schemeClr val="bg1"/>
                    </a:gs>
                    <a:gs pos="52000">
                      <a:schemeClr val="bg1"/>
                    </a:gs>
                  </a:gsLst>
                  <a:lin ang="5400000" scaled="0"/>
                </a:gradFill>
              </a:endParaRPr>
            </a:p>
          </p:txBody>
        </p:sp>
        <p:grpSp>
          <p:nvGrpSpPr>
            <p:cNvPr id="31" name="Group 30"/>
            <p:cNvGrpSpPr>
              <a:grpSpLocks noChangeAspect="1"/>
            </p:cNvGrpSpPr>
            <p:nvPr/>
          </p:nvGrpSpPr>
          <p:grpSpPr>
            <a:xfrm rot="5400000">
              <a:off x="11240244" y="1209004"/>
              <a:ext cx="454948" cy="457200"/>
              <a:chOff x="2244725" y="-941388"/>
              <a:chExt cx="962025" cy="966788"/>
            </a:xfrm>
            <a:solidFill>
              <a:schemeClr val="bg1"/>
            </a:solidFill>
          </p:grpSpPr>
          <p:sp>
            <p:nvSpPr>
              <p:cNvPr id="29" name="Freeform 5"/>
              <p:cNvSpPr>
                <a:spLocks noEditPoints="1"/>
              </p:cNvSpPr>
              <p:nvPr/>
            </p:nvSpPr>
            <p:spPr bwMode="auto">
              <a:xfrm>
                <a:off x="2244725" y="-941388"/>
                <a:ext cx="962025" cy="966788"/>
              </a:xfrm>
              <a:custGeom>
                <a:avLst/>
                <a:gdLst>
                  <a:gd name="T0" fmla="*/ 1033 w 2081"/>
                  <a:gd name="T1" fmla="*/ 2094 h 2094"/>
                  <a:gd name="T2" fmla="*/ 0 w 2081"/>
                  <a:gd name="T3" fmla="*/ 1038 h 2094"/>
                  <a:gd name="T4" fmla="*/ 1033 w 2081"/>
                  <a:gd name="T5" fmla="*/ 0 h 2094"/>
                  <a:gd name="T6" fmla="*/ 2081 w 2081"/>
                  <a:gd name="T7" fmla="*/ 1038 h 2094"/>
                  <a:gd name="T8" fmla="*/ 1033 w 2081"/>
                  <a:gd name="T9" fmla="*/ 2094 h 2094"/>
                  <a:gd name="T10" fmla="*/ 1033 w 2081"/>
                  <a:gd name="T11" fmla="*/ 125 h 2094"/>
                  <a:gd name="T12" fmla="*/ 129 w 2081"/>
                  <a:gd name="T13" fmla="*/ 1038 h 2094"/>
                  <a:gd name="T14" fmla="*/ 1033 w 2081"/>
                  <a:gd name="T15" fmla="*/ 1965 h 2094"/>
                  <a:gd name="T16" fmla="*/ 1957 w 2081"/>
                  <a:gd name="T17" fmla="*/ 1038 h 2094"/>
                  <a:gd name="T18" fmla="*/ 1033 w 2081"/>
                  <a:gd name="T19" fmla="*/ 125 h 2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1" h="2094">
                    <a:moveTo>
                      <a:pt x="1033" y="2094"/>
                    </a:moveTo>
                    <a:cubicBezTo>
                      <a:pt x="464" y="2094"/>
                      <a:pt x="0" y="1629"/>
                      <a:pt x="0" y="1038"/>
                    </a:cubicBezTo>
                    <a:cubicBezTo>
                      <a:pt x="0" y="461"/>
                      <a:pt x="464" y="0"/>
                      <a:pt x="1033" y="0"/>
                    </a:cubicBezTo>
                    <a:cubicBezTo>
                      <a:pt x="1622" y="0"/>
                      <a:pt x="2081" y="461"/>
                      <a:pt x="2081" y="1038"/>
                    </a:cubicBezTo>
                    <a:cubicBezTo>
                      <a:pt x="2081" y="1629"/>
                      <a:pt x="1622" y="2094"/>
                      <a:pt x="1033" y="2094"/>
                    </a:cubicBezTo>
                    <a:close/>
                    <a:moveTo>
                      <a:pt x="1033" y="125"/>
                    </a:moveTo>
                    <a:cubicBezTo>
                      <a:pt x="531" y="125"/>
                      <a:pt x="129" y="533"/>
                      <a:pt x="129" y="1038"/>
                    </a:cubicBezTo>
                    <a:cubicBezTo>
                      <a:pt x="129" y="1547"/>
                      <a:pt x="531" y="1965"/>
                      <a:pt x="1033" y="1965"/>
                    </a:cubicBezTo>
                    <a:cubicBezTo>
                      <a:pt x="1535" y="1965"/>
                      <a:pt x="1957" y="1547"/>
                      <a:pt x="1957" y="1038"/>
                    </a:cubicBezTo>
                    <a:cubicBezTo>
                      <a:pt x="1957" y="533"/>
                      <a:pt x="1535" y="125"/>
                      <a:pt x="1033"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30" name="Freeform 6"/>
              <p:cNvSpPr>
                <a:spLocks/>
              </p:cNvSpPr>
              <p:nvPr/>
            </p:nvSpPr>
            <p:spPr bwMode="auto">
              <a:xfrm>
                <a:off x="2476500" y="-650875"/>
                <a:ext cx="511175" cy="376238"/>
              </a:xfrm>
              <a:custGeom>
                <a:avLst/>
                <a:gdLst>
                  <a:gd name="T0" fmla="*/ 407 w 1106"/>
                  <a:gd name="T1" fmla="*/ 813 h 813"/>
                  <a:gd name="T2" fmla="*/ 728 w 1106"/>
                  <a:gd name="T3" fmla="*/ 521 h 813"/>
                  <a:gd name="T4" fmla="*/ 0 w 1106"/>
                  <a:gd name="T5" fmla="*/ 521 h 813"/>
                  <a:gd name="T6" fmla="*/ 0 w 1106"/>
                  <a:gd name="T7" fmla="*/ 311 h 813"/>
                  <a:gd name="T8" fmla="*/ 728 w 1106"/>
                  <a:gd name="T9" fmla="*/ 311 h 813"/>
                  <a:gd name="T10" fmla="*/ 407 w 1106"/>
                  <a:gd name="T11" fmla="*/ 0 h 813"/>
                  <a:gd name="T12" fmla="*/ 671 w 1106"/>
                  <a:gd name="T13" fmla="*/ 0 h 813"/>
                  <a:gd name="T14" fmla="*/ 1106 w 1106"/>
                  <a:gd name="T15" fmla="*/ 406 h 813"/>
                  <a:gd name="T16" fmla="*/ 671 w 1106"/>
                  <a:gd name="T17" fmla="*/ 813 h 813"/>
                  <a:gd name="T18" fmla="*/ 407 w 1106"/>
                  <a:gd name="T1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6" h="813">
                    <a:moveTo>
                      <a:pt x="407" y="813"/>
                    </a:moveTo>
                    <a:cubicBezTo>
                      <a:pt x="407" y="813"/>
                      <a:pt x="407" y="813"/>
                      <a:pt x="728" y="521"/>
                    </a:cubicBezTo>
                    <a:cubicBezTo>
                      <a:pt x="0" y="521"/>
                      <a:pt x="0" y="521"/>
                      <a:pt x="0" y="521"/>
                    </a:cubicBezTo>
                    <a:cubicBezTo>
                      <a:pt x="0" y="521"/>
                      <a:pt x="0" y="521"/>
                      <a:pt x="0" y="311"/>
                    </a:cubicBezTo>
                    <a:cubicBezTo>
                      <a:pt x="0" y="311"/>
                      <a:pt x="0" y="311"/>
                      <a:pt x="728" y="311"/>
                    </a:cubicBezTo>
                    <a:cubicBezTo>
                      <a:pt x="728" y="311"/>
                      <a:pt x="728" y="311"/>
                      <a:pt x="407" y="0"/>
                    </a:cubicBezTo>
                    <a:cubicBezTo>
                      <a:pt x="407" y="0"/>
                      <a:pt x="407" y="0"/>
                      <a:pt x="671" y="0"/>
                    </a:cubicBezTo>
                    <a:cubicBezTo>
                      <a:pt x="671" y="0"/>
                      <a:pt x="671" y="0"/>
                      <a:pt x="1106" y="406"/>
                    </a:cubicBezTo>
                    <a:cubicBezTo>
                      <a:pt x="1106" y="406"/>
                      <a:pt x="1106" y="406"/>
                      <a:pt x="671" y="813"/>
                    </a:cubicBezTo>
                    <a:cubicBezTo>
                      <a:pt x="671" y="813"/>
                      <a:pt x="671" y="813"/>
                      <a:pt x="407" y="8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grpSp>
        <p:sp>
          <p:nvSpPr>
            <p:cNvPr id="27" name="Rectangle 26"/>
            <p:cNvSpPr>
              <a:spLocks/>
            </p:cNvSpPr>
            <p:nvPr/>
          </p:nvSpPr>
          <p:spPr>
            <a:xfrm>
              <a:off x="5708762" y="1822760"/>
              <a:ext cx="3071336" cy="533400"/>
            </a:xfrm>
            <a:prstGeom prst="rect">
              <a:avLst/>
            </a:prstGeom>
            <a:solidFill>
              <a:srgbClr val="FFD6C8"/>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9212" tIns="143371" rIns="179212" bIns="143371" numCol="1" spcCol="1270" anchor="ctr" anchorCtr="0">
              <a:noAutofit/>
            </a:bodyPr>
            <a:lstStyle/>
            <a:p>
              <a:pPr defTabSz="696913">
                <a:lnSpc>
                  <a:spcPct val="90000"/>
                </a:lnSpc>
                <a:spcBef>
                  <a:spcPct val="0"/>
                </a:spcBef>
                <a:spcAft>
                  <a:spcPct val="35000"/>
                </a:spcAft>
              </a:pPr>
              <a:r>
                <a:rPr lang="en-US" sz="2000" dirty="0">
                  <a:gradFill>
                    <a:gsLst>
                      <a:gs pos="1250">
                        <a:srgbClr val="EB3C00"/>
                      </a:gs>
                      <a:gs pos="100000">
                        <a:srgbClr val="EB3C00"/>
                      </a:gs>
                    </a:gsLst>
                    <a:lin ang="5400000" scaled="0"/>
                  </a:gradFill>
                  <a:latin typeface="Segoe UI Semilight" panose="020B0402040204020203" pitchFamily="34" charset="0"/>
                  <a:cs typeface="Segoe UI Semilight" panose="020B0402040204020203" pitchFamily="34" charset="0"/>
                </a:rPr>
                <a:t>Trial</a:t>
              </a:r>
            </a:p>
          </p:txBody>
        </p:sp>
        <p:sp>
          <p:nvSpPr>
            <p:cNvPr id="28" name="Rectangle 27"/>
            <p:cNvSpPr>
              <a:spLocks/>
            </p:cNvSpPr>
            <p:nvPr/>
          </p:nvSpPr>
          <p:spPr>
            <a:xfrm>
              <a:off x="8827516" y="1822769"/>
              <a:ext cx="3097784" cy="533400"/>
            </a:xfrm>
            <a:prstGeom prst="rect">
              <a:avLst/>
            </a:prstGeom>
            <a:solidFill>
              <a:srgbClr val="FFD6C8"/>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9212" tIns="143371" rIns="179212" bIns="143371" numCol="1" spcCol="1270" anchor="ctr" anchorCtr="0">
              <a:noAutofit/>
            </a:bodyPr>
            <a:lstStyle/>
            <a:p>
              <a:pPr defTabSz="696913">
                <a:lnSpc>
                  <a:spcPct val="90000"/>
                </a:lnSpc>
                <a:spcBef>
                  <a:spcPct val="0"/>
                </a:spcBef>
                <a:spcAft>
                  <a:spcPct val="35000"/>
                </a:spcAft>
              </a:pPr>
              <a:r>
                <a:rPr lang="en-US" sz="2000" dirty="0">
                  <a:gradFill>
                    <a:gsLst>
                      <a:gs pos="1250">
                        <a:srgbClr val="EB3C00"/>
                      </a:gs>
                      <a:gs pos="100000">
                        <a:srgbClr val="EB3C00"/>
                      </a:gs>
                    </a:gsLst>
                    <a:lin ang="5400000" scaled="0"/>
                  </a:gradFill>
                  <a:latin typeface="Segoe UI Semilight" panose="020B0402040204020203" pitchFamily="34" charset="0"/>
                  <a:cs typeface="Segoe UI Semilight" panose="020B0402040204020203" pitchFamily="34" charset="0"/>
                </a:rPr>
                <a:t>Plan</a:t>
              </a:r>
            </a:p>
          </p:txBody>
        </p:sp>
      </p:grpSp>
    </p:spTree>
    <p:extLst>
      <p:ext uri="{BB962C8B-B14F-4D97-AF65-F5344CB8AC3E}">
        <p14:creationId xmlns:p14="http://schemas.microsoft.com/office/powerpoint/2010/main" val="201690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15"/>
            <a:ext cx="10515600" cy="1325563"/>
          </a:xfrm>
        </p:spPr>
        <p:txBody>
          <a:bodyPr>
            <a:noAutofit/>
          </a:bodyPr>
          <a:lstStyle/>
          <a:p>
            <a:pPr defTabSz="914363"/>
            <a:r>
              <a:rPr lang="en-US" sz="4800" dirty="0">
                <a:solidFill>
                  <a:schemeClr val="tx1">
                    <a:lumMod val="65000"/>
                    <a:lumOff val="35000"/>
                  </a:schemeClr>
                </a:solidFill>
                <a:latin typeface="Segoe UI Light" panose="020B0502040204020203" pitchFamily="34" charset="0"/>
                <a:cs typeface="Segoe UI Light" panose="020B0502040204020203" pitchFamily="34" charset="0"/>
              </a:rPr>
              <a:t>New plans for </a:t>
            </a:r>
            <a:r>
              <a:rPr lang="en-US" sz="4800" dirty="0" smtClean="0">
                <a:solidFill>
                  <a:schemeClr val="tx1">
                    <a:lumMod val="65000"/>
                    <a:lumOff val="35000"/>
                  </a:schemeClr>
                </a:solidFill>
                <a:latin typeface="Segoe UI Light" panose="020B0502040204020203" pitchFamily="34" charset="0"/>
                <a:cs typeface="Segoe UI Light" panose="020B0502040204020203" pitchFamily="34" charset="0"/>
              </a:rPr>
              <a:t>SMBs</a:t>
            </a:r>
            <a:endParaRPr lang="en-US" sz="4800" dirty="0">
              <a:solidFill>
                <a:schemeClr val="tx1">
                  <a:lumMod val="65000"/>
                  <a:lumOff val="35000"/>
                </a:schemeClr>
              </a:solidFill>
              <a:latin typeface="Segoe UI Light" panose="020B0502040204020203" pitchFamily="34" charset="0"/>
              <a:cs typeface="Segoe UI Light" panose="020B0502040204020203" pitchFamily="34" charset="0"/>
            </a:endParaRPr>
          </a:p>
        </p:txBody>
      </p:sp>
      <p:sp>
        <p:nvSpPr>
          <p:cNvPr id="4" name="Rectangle 3"/>
          <p:cNvSpPr/>
          <p:nvPr/>
        </p:nvSpPr>
        <p:spPr bwMode="auto">
          <a:xfrm>
            <a:off x="420124" y="1626707"/>
            <a:ext cx="10306199" cy="896192"/>
          </a:xfrm>
          <a:prstGeom prst="rect">
            <a:avLst/>
          </a:prstGeom>
          <a:solidFill>
            <a:srgbClr val="0039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89619" rIns="268857" bIns="179238" numCol="1" spcCol="0" rtlCol="0" fromWordArt="0" anchor="ctr" anchorCtr="0" forceAA="0" compatLnSpc="1">
            <a:prstTxWarp prst="textNoShape">
              <a:avLst/>
            </a:prstTxWarp>
            <a:noAutofit/>
          </a:bodyPr>
          <a:lstStyle/>
          <a:p>
            <a:pPr defTabSz="913828" fontAlgn="base">
              <a:lnSpc>
                <a:spcPct val="90000"/>
              </a:lnSpc>
              <a:spcBef>
                <a:spcPct val="0"/>
              </a:spcBef>
              <a:spcAft>
                <a:spcPts val="588"/>
              </a:spcAft>
            </a:pPr>
            <a:r>
              <a:rPr lang="en-US" sz="2352" b="1" dirty="0">
                <a:gradFill>
                  <a:gsLst>
                    <a:gs pos="0">
                      <a:srgbClr val="FFFFFF"/>
                    </a:gs>
                    <a:gs pos="100000">
                      <a:srgbClr val="FFFFFF"/>
                    </a:gs>
                  </a:gsLst>
                  <a:lin ang="5400000" scaled="0"/>
                </a:gradFill>
                <a:ea typeface="Segoe UI" pitchFamily="34" charset="0"/>
                <a:cs typeface="Segoe UI" pitchFamily="34" charset="0"/>
              </a:rPr>
              <a:t>Business Premium</a:t>
            </a:r>
          </a:p>
          <a:p>
            <a:pPr defTabSz="913828" fontAlgn="base">
              <a:lnSpc>
                <a:spcPct val="90000"/>
              </a:lnSpc>
              <a:spcBef>
                <a:spcPct val="0"/>
              </a:spcBef>
              <a:spcAft>
                <a:spcPts val="588"/>
              </a:spcAft>
            </a:pPr>
            <a:r>
              <a:rPr lang="en-US" sz="1568" i="1" dirty="0">
                <a:gradFill>
                  <a:gsLst>
                    <a:gs pos="0">
                      <a:srgbClr val="FFFFFF"/>
                    </a:gs>
                    <a:gs pos="100000">
                      <a:srgbClr val="FFFFFF"/>
                    </a:gs>
                  </a:gsLst>
                  <a:lin ang="5400000" scaled="0"/>
                </a:gradFill>
                <a:ea typeface="Segoe UI" pitchFamily="34" charset="0"/>
                <a:cs typeface="Segoe UI" pitchFamily="34" charset="0"/>
              </a:rPr>
              <a:t>Office apps + Cloud services</a:t>
            </a:r>
          </a:p>
        </p:txBody>
      </p:sp>
      <p:sp>
        <p:nvSpPr>
          <p:cNvPr id="3" name="Rectangle 2"/>
          <p:cNvSpPr/>
          <p:nvPr/>
        </p:nvSpPr>
        <p:spPr bwMode="auto">
          <a:xfrm>
            <a:off x="420123" y="3617877"/>
            <a:ext cx="4929052" cy="896192"/>
          </a:xfrm>
          <a:prstGeom prst="rect">
            <a:avLst/>
          </a:prstGeom>
          <a:solidFill>
            <a:srgbClr val="34103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89619" rIns="268857" bIns="179238" numCol="1" spcCol="0" rtlCol="0" fromWordArt="0" anchor="ctr" anchorCtr="0" forceAA="0" compatLnSpc="1">
            <a:prstTxWarp prst="textNoShape">
              <a:avLst/>
            </a:prstTxWarp>
            <a:noAutofit/>
          </a:bodyPr>
          <a:lstStyle/>
          <a:p>
            <a:pPr defTabSz="913828" fontAlgn="base">
              <a:lnSpc>
                <a:spcPct val="90000"/>
              </a:lnSpc>
              <a:spcBef>
                <a:spcPct val="0"/>
              </a:spcBef>
              <a:spcAft>
                <a:spcPts val="588"/>
              </a:spcAft>
            </a:pPr>
            <a:r>
              <a:rPr lang="en-US" sz="2352" b="1" dirty="0">
                <a:gradFill>
                  <a:gsLst>
                    <a:gs pos="0">
                      <a:srgbClr val="FFFFFF"/>
                    </a:gs>
                    <a:gs pos="100000">
                      <a:srgbClr val="FFFFFF"/>
                    </a:gs>
                  </a:gsLst>
                  <a:lin ang="5400000" scaled="0"/>
                </a:gradFill>
                <a:ea typeface="Segoe UI" pitchFamily="34" charset="0"/>
                <a:cs typeface="Segoe UI" pitchFamily="34" charset="0"/>
              </a:rPr>
              <a:t>Business</a:t>
            </a:r>
          </a:p>
          <a:p>
            <a:pPr defTabSz="913828" fontAlgn="base">
              <a:lnSpc>
                <a:spcPct val="90000"/>
              </a:lnSpc>
              <a:spcBef>
                <a:spcPct val="0"/>
              </a:spcBef>
              <a:spcAft>
                <a:spcPts val="588"/>
              </a:spcAft>
            </a:pPr>
            <a:r>
              <a:rPr lang="en-US" sz="1568" i="1" dirty="0">
                <a:gradFill>
                  <a:gsLst>
                    <a:gs pos="0">
                      <a:srgbClr val="FFFFFF"/>
                    </a:gs>
                    <a:gs pos="100000">
                      <a:srgbClr val="FFFFFF"/>
                    </a:gs>
                  </a:gsLst>
                  <a:lin ang="5400000" scaled="0"/>
                </a:gradFill>
                <a:ea typeface="Segoe UI" pitchFamily="34" charset="0"/>
                <a:cs typeface="Segoe UI" pitchFamily="34" charset="0"/>
              </a:rPr>
              <a:t>Office apps + OneDrive </a:t>
            </a:r>
          </a:p>
        </p:txBody>
      </p:sp>
      <p:sp>
        <p:nvSpPr>
          <p:cNvPr id="5" name="Rectangle 4"/>
          <p:cNvSpPr/>
          <p:nvPr/>
        </p:nvSpPr>
        <p:spPr bwMode="auto">
          <a:xfrm>
            <a:off x="5349176" y="3617877"/>
            <a:ext cx="5377147" cy="896192"/>
          </a:xfrm>
          <a:prstGeom prst="rect">
            <a:avLst/>
          </a:prstGeom>
          <a:solidFill>
            <a:srgbClr val="00625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89619" rIns="268857" bIns="179238" numCol="1" spcCol="0" rtlCol="0" fromWordArt="0" anchor="ctr" anchorCtr="0" forceAA="0" compatLnSpc="1">
            <a:prstTxWarp prst="textNoShape">
              <a:avLst/>
            </a:prstTxWarp>
            <a:noAutofit/>
          </a:bodyPr>
          <a:lstStyle/>
          <a:p>
            <a:pPr defTabSz="913828" fontAlgn="base">
              <a:lnSpc>
                <a:spcPct val="90000"/>
              </a:lnSpc>
              <a:spcBef>
                <a:spcPct val="0"/>
              </a:spcBef>
              <a:spcAft>
                <a:spcPts val="588"/>
              </a:spcAft>
            </a:pPr>
            <a:r>
              <a:rPr lang="en-US" sz="2352" b="1" dirty="0">
                <a:gradFill>
                  <a:gsLst>
                    <a:gs pos="0">
                      <a:srgbClr val="FFFFFF"/>
                    </a:gs>
                    <a:gs pos="100000">
                      <a:srgbClr val="FFFFFF"/>
                    </a:gs>
                  </a:gsLst>
                  <a:lin ang="5400000" scaled="0"/>
                </a:gradFill>
                <a:ea typeface="Segoe UI" pitchFamily="34" charset="0"/>
                <a:cs typeface="Segoe UI" pitchFamily="34" charset="0"/>
              </a:rPr>
              <a:t>Business Essentials</a:t>
            </a:r>
          </a:p>
          <a:p>
            <a:pPr defTabSz="913828" fontAlgn="base">
              <a:lnSpc>
                <a:spcPct val="90000"/>
              </a:lnSpc>
              <a:spcBef>
                <a:spcPct val="0"/>
              </a:spcBef>
              <a:spcAft>
                <a:spcPts val="588"/>
              </a:spcAft>
            </a:pPr>
            <a:r>
              <a:rPr lang="en-US" sz="1568" i="1" dirty="0">
                <a:gradFill>
                  <a:gsLst>
                    <a:gs pos="0">
                      <a:srgbClr val="FFFFFF"/>
                    </a:gs>
                    <a:gs pos="100000">
                      <a:srgbClr val="FFFFFF"/>
                    </a:gs>
                  </a:gsLst>
                  <a:lin ang="5400000" scaled="0"/>
                </a:gradFill>
                <a:ea typeface="Segoe UI" pitchFamily="34" charset="0"/>
                <a:cs typeface="Segoe UI" pitchFamily="34" charset="0"/>
              </a:rPr>
              <a:t>Cloud services</a:t>
            </a:r>
          </a:p>
        </p:txBody>
      </p:sp>
      <p:sp>
        <p:nvSpPr>
          <p:cNvPr id="7" name="TextBox 6"/>
          <p:cNvSpPr txBox="1"/>
          <p:nvPr/>
        </p:nvSpPr>
        <p:spPr>
          <a:xfrm>
            <a:off x="5349175" y="4514067"/>
            <a:ext cx="5377146" cy="1075430"/>
          </a:xfrm>
          <a:prstGeom prst="rect">
            <a:avLst/>
          </a:prstGeom>
          <a:solidFill>
            <a:srgbClr val="008272"/>
          </a:solidFill>
        </p:spPr>
        <p:txBody>
          <a:bodyPr wrap="square" lIns="179238" tIns="134429" rIns="89619" bIns="179238" rtlCol="0" anchor="ctr">
            <a:noAutofit/>
          </a:bodyPr>
          <a:lstStyle/>
          <a:p>
            <a:pPr defTabSz="914093">
              <a:lnSpc>
                <a:spcPct val="90000"/>
              </a:lnSpc>
              <a:spcAft>
                <a:spcPts val="588"/>
              </a:spcAft>
            </a:pPr>
            <a:r>
              <a:rPr lang="en-US" sz="1568" b="1" dirty="0">
                <a:solidFill>
                  <a:srgbClr val="FFFFFF"/>
                </a:solidFill>
              </a:rPr>
              <a:t>$5 user/month</a:t>
            </a:r>
          </a:p>
          <a:p>
            <a:pPr defTabSz="914093">
              <a:lnSpc>
                <a:spcPct val="90000"/>
              </a:lnSpc>
              <a:spcAft>
                <a:spcPts val="588"/>
              </a:spcAft>
            </a:pPr>
            <a:r>
              <a:rPr lang="en-US" sz="1372" dirty="0">
                <a:solidFill>
                  <a:srgbClr val="FFFFFF"/>
                </a:solidFill>
              </a:rPr>
              <a:t>Competitively priced/featured for entry-level cloud services </a:t>
            </a:r>
          </a:p>
          <a:p>
            <a:pPr defTabSz="914093">
              <a:lnSpc>
                <a:spcPct val="90000"/>
              </a:lnSpc>
              <a:spcAft>
                <a:spcPts val="588"/>
              </a:spcAft>
            </a:pPr>
            <a:r>
              <a:rPr lang="en-US" sz="1372" dirty="0">
                <a:solidFill>
                  <a:srgbClr val="FFFFFF"/>
                </a:solidFill>
              </a:rPr>
              <a:t>Evolution of Small Business</a:t>
            </a:r>
          </a:p>
        </p:txBody>
      </p:sp>
      <p:sp>
        <p:nvSpPr>
          <p:cNvPr id="8" name="TextBox 7"/>
          <p:cNvSpPr txBox="1"/>
          <p:nvPr/>
        </p:nvSpPr>
        <p:spPr>
          <a:xfrm>
            <a:off x="420123" y="4514067"/>
            <a:ext cx="4929052" cy="1075430"/>
          </a:xfrm>
          <a:prstGeom prst="rect">
            <a:avLst/>
          </a:prstGeom>
          <a:solidFill>
            <a:srgbClr val="68217A"/>
          </a:solidFill>
        </p:spPr>
        <p:txBody>
          <a:bodyPr wrap="square" lIns="179238" tIns="134429" rIns="268857" bIns="179238" rtlCol="0" anchor="ctr">
            <a:noAutofit/>
          </a:bodyPr>
          <a:lstStyle/>
          <a:p>
            <a:pPr defTabSz="914093">
              <a:lnSpc>
                <a:spcPct val="90000"/>
              </a:lnSpc>
              <a:spcAft>
                <a:spcPts val="588"/>
              </a:spcAft>
            </a:pPr>
            <a:r>
              <a:rPr lang="en-US" sz="1568" b="1" dirty="0">
                <a:solidFill>
                  <a:srgbClr val="FFFFFF"/>
                </a:solidFill>
              </a:rPr>
              <a:t>$8.25 user/month</a:t>
            </a:r>
          </a:p>
          <a:p>
            <a:pPr defTabSz="914093">
              <a:lnSpc>
                <a:spcPct val="90000"/>
              </a:lnSpc>
              <a:spcAft>
                <a:spcPts val="588"/>
              </a:spcAft>
            </a:pPr>
            <a:r>
              <a:rPr lang="en-US" sz="1568" dirty="0">
                <a:solidFill>
                  <a:srgbClr val="FFFFFF"/>
                </a:solidFill>
              </a:rPr>
              <a:t>For customers who want just the Office apps</a:t>
            </a:r>
          </a:p>
          <a:p>
            <a:pPr defTabSz="914093">
              <a:lnSpc>
                <a:spcPct val="90000"/>
              </a:lnSpc>
              <a:spcAft>
                <a:spcPts val="588"/>
              </a:spcAft>
            </a:pPr>
            <a:r>
              <a:rPr lang="en-US" sz="1568" dirty="0">
                <a:solidFill>
                  <a:srgbClr val="FFFFFF"/>
                </a:solidFill>
              </a:rPr>
              <a:t>Move customers off Office on-premises</a:t>
            </a:r>
          </a:p>
        </p:txBody>
      </p:sp>
      <p:sp>
        <p:nvSpPr>
          <p:cNvPr id="9" name="TextBox 8"/>
          <p:cNvSpPr txBox="1"/>
          <p:nvPr/>
        </p:nvSpPr>
        <p:spPr>
          <a:xfrm>
            <a:off x="420123" y="2522899"/>
            <a:ext cx="10306199" cy="1108982"/>
          </a:xfrm>
          <a:prstGeom prst="rect">
            <a:avLst/>
          </a:prstGeom>
          <a:solidFill>
            <a:srgbClr val="0072C6"/>
          </a:solidFill>
        </p:spPr>
        <p:txBody>
          <a:bodyPr wrap="none" lIns="179238" tIns="134429" rIns="268857" bIns="179238" rtlCol="0" anchor="ctr">
            <a:noAutofit/>
          </a:bodyPr>
          <a:lstStyle/>
          <a:p>
            <a:pPr defTabSz="914093">
              <a:lnSpc>
                <a:spcPct val="90000"/>
              </a:lnSpc>
              <a:spcAft>
                <a:spcPts val="588"/>
              </a:spcAft>
            </a:pPr>
            <a:r>
              <a:rPr lang="en-US" sz="1568" b="1" dirty="0">
                <a:solidFill>
                  <a:srgbClr val="FFFFFF"/>
                </a:solidFill>
              </a:rPr>
              <a:t>$12.50 user/month</a:t>
            </a:r>
          </a:p>
          <a:p>
            <a:pPr defTabSz="914093">
              <a:lnSpc>
                <a:spcPct val="90000"/>
              </a:lnSpc>
              <a:spcAft>
                <a:spcPts val="588"/>
              </a:spcAft>
            </a:pPr>
            <a:r>
              <a:rPr lang="en-US" sz="1568" dirty="0">
                <a:solidFill>
                  <a:srgbClr val="FFFFFF"/>
                </a:solidFill>
              </a:rPr>
              <a:t>Hero offer for SMB – rich tools for most SMB productivity needs</a:t>
            </a:r>
          </a:p>
          <a:p>
            <a:pPr defTabSz="914093">
              <a:lnSpc>
                <a:spcPct val="90000"/>
              </a:lnSpc>
              <a:spcAft>
                <a:spcPts val="588"/>
              </a:spcAft>
            </a:pPr>
            <a:r>
              <a:rPr lang="en-US" sz="1568" dirty="0">
                <a:solidFill>
                  <a:srgbClr val="FFFFFF"/>
                </a:solidFill>
              </a:rPr>
              <a:t>Evolution of Small Business Premium &amp; Midsize Business</a:t>
            </a:r>
          </a:p>
        </p:txBody>
      </p:sp>
      <p:grpSp>
        <p:nvGrpSpPr>
          <p:cNvPr id="10" name="Group 4"/>
          <p:cNvGrpSpPr>
            <a:grpSpLocks noChangeAspect="1"/>
          </p:cNvGrpSpPr>
          <p:nvPr/>
        </p:nvGrpSpPr>
        <p:grpSpPr bwMode="auto">
          <a:xfrm>
            <a:off x="7188234" y="5187821"/>
            <a:ext cx="5002180" cy="1675941"/>
            <a:chOff x="3751" y="2917"/>
            <a:chExt cx="4486" cy="1503"/>
          </a:xfrm>
        </p:grpSpPr>
        <p:sp>
          <p:nvSpPr>
            <p:cNvPr id="11" name="AutoShape 3"/>
            <p:cNvSpPr>
              <a:spLocks noChangeAspect="1" noChangeArrowheads="1" noTextEdit="1"/>
            </p:cNvSpPr>
            <p:nvPr/>
          </p:nvSpPr>
          <p:spPr bwMode="auto">
            <a:xfrm>
              <a:off x="3751" y="2917"/>
              <a:ext cx="4486" cy="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12" name="Freeform 5"/>
            <p:cNvSpPr>
              <a:spLocks/>
            </p:cNvSpPr>
            <p:nvPr/>
          </p:nvSpPr>
          <p:spPr bwMode="auto">
            <a:xfrm>
              <a:off x="6119" y="3534"/>
              <a:ext cx="199" cy="340"/>
            </a:xfrm>
            <a:custGeom>
              <a:avLst/>
              <a:gdLst>
                <a:gd name="T0" fmla="*/ 84 w 84"/>
                <a:gd name="T1" fmla="*/ 138 h 143"/>
                <a:gd name="T2" fmla="*/ 78 w 84"/>
                <a:gd name="T3" fmla="*/ 143 h 143"/>
                <a:gd name="T4" fmla="*/ 6 w 84"/>
                <a:gd name="T5" fmla="*/ 143 h 143"/>
                <a:gd name="T6" fmla="*/ 0 w 84"/>
                <a:gd name="T7" fmla="*/ 138 h 143"/>
                <a:gd name="T8" fmla="*/ 0 w 84"/>
                <a:gd name="T9" fmla="*/ 5 h 143"/>
                <a:gd name="T10" fmla="*/ 6 w 84"/>
                <a:gd name="T11" fmla="*/ 0 h 143"/>
                <a:gd name="T12" fmla="*/ 78 w 84"/>
                <a:gd name="T13" fmla="*/ 0 h 143"/>
                <a:gd name="T14" fmla="*/ 84 w 84"/>
                <a:gd name="T15" fmla="*/ 5 h 143"/>
                <a:gd name="T16" fmla="*/ 84 w 84"/>
                <a:gd name="T17" fmla="*/ 138 h 143"/>
                <a:gd name="T18" fmla="*/ 84 w 84"/>
                <a:gd name="T19" fmla="*/ 13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43">
                  <a:moveTo>
                    <a:pt x="84" y="138"/>
                  </a:moveTo>
                  <a:cubicBezTo>
                    <a:pt x="84" y="141"/>
                    <a:pt x="82" y="143"/>
                    <a:pt x="78" y="143"/>
                  </a:cubicBezTo>
                  <a:cubicBezTo>
                    <a:pt x="6" y="143"/>
                    <a:pt x="6" y="143"/>
                    <a:pt x="6" y="143"/>
                  </a:cubicBezTo>
                  <a:cubicBezTo>
                    <a:pt x="3" y="143"/>
                    <a:pt x="0" y="141"/>
                    <a:pt x="0" y="138"/>
                  </a:cubicBezTo>
                  <a:cubicBezTo>
                    <a:pt x="0" y="5"/>
                    <a:pt x="0" y="5"/>
                    <a:pt x="0" y="5"/>
                  </a:cubicBezTo>
                  <a:cubicBezTo>
                    <a:pt x="0" y="2"/>
                    <a:pt x="3" y="0"/>
                    <a:pt x="6" y="0"/>
                  </a:cubicBezTo>
                  <a:cubicBezTo>
                    <a:pt x="78" y="0"/>
                    <a:pt x="78" y="0"/>
                    <a:pt x="78" y="0"/>
                  </a:cubicBezTo>
                  <a:cubicBezTo>
                    <a:pt x="82" y="0"/>
                    <a:pt x="84" y="2"/>
                    <a:pt x="84" y="5"/>
                  </a:cubicBezTo>
                  <a:cubicBezTo>
                    <a:pt x="84" y="138"/>
                    <a:pt x="84" y="138"/>
                    <a:pt x="84" y="138"/>
                  </a:cubicBezTo>
                  <a:cubicBezTo>
                    <a:pt x="84" y="138"/>
                    <a:pt x="84" y="138"/>
                    <a:pt x="84" y="138"/>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13" name="Freeform 6"/>
            <p:cNvSpPr>
              <a:spLocks/>
            </p:cNvSpPr>
            <p:nvPr/>
          </p:nvSpPr>
          <p:spPr bwMode="auto">
            <a:xfrm>
              <a:off x="6138" y="3553"/>
              <a:ext cx="161" cy="269"/>
            </a:xfrm>
            <a:custGeom>
              <a:avLst/>
              <a:gdLst>
                <a:gd name="T0" fmla="*/ 0 w 161"/>
                <a:gd name="T1" fmla="*/ 0 h 269"/>
                <a:gd name="T2" fmla="*/ 161 w 161"/>
                <a:gd name="T3" fmla="*/ 0 h 269"/>
                <a:gd name="T4" fmla="*/ 161 w 161"/>
                <a:gd name="T5" fmla="*/ 269 h 269"/>
                <a:gd name="T6" fmla="*/ 0 w 161"/>
                <a:gd name="T7" fmla="*/ 269 h 269"/>
                <a:gd name="T8" fmla="*/ 0 w 161"/>
                <a:gd name="T9" fmla="*/ 0 h 269"/>
                <a:gd name="T10" fmla="*/ 0 w 161"/>
                <a:gd name="T11" fmla="*/ 0 h 269"/>
              </a:gdLst>
              <a:ahLst/>
              <a:cxnLst>
                <a:cxn ang="0">
                  <a:pos x="T0" y="T1"/>
                </a:cxn>
                <a:cxn ang="0">
                  <a:pos x="T2" y="T3"/>
                </a:cxn>
                <a:cxn ang="0">
                  <a:pos x="T4" y="T5"/>
                </a:cxn>
                <a:cxn ang="0">
                  <a:pos x="T6" y="T7"/>
                </a:cxn>
                <a:cxn ang="0">
                  <a:pos x="T8" y="T9"/>
                </a:cxn>
                <a:cxn ang="0">
                  <a:pos x="T10" y="T11"/>
                </a:cxn>
              </a:cxnLst>
              <a:rect l="0" t="0" r="r" b="b"/>
              <a:pathLst>
                <a:path w="161" h="269">
                  <a:moveTo>
                    <a:pt x="0" y="0"/>
                  </a:moveTo>
                  <a:lnTo>
                    <a:pt x="161" y="0"/>
                  </a:lnTo>
                  <a:lnTo>
                    <a:pt x="161" y="269"/>
                  </a:lnTo>
                  <a:lnTo>
                    <a:pt x="0" y="269"/>
                  </a:lnTo>
                  <a:lnTo>
                    <a:pt x="0" y="0"/>
                  </a:lnTo>
                  <a:lnTo>
                    <a:pt x="0" y="0"/>
                  </a:lnTo>
                  <a:close/>
                </a:path>
              </a:pathLst>
            </a:cu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14" name="Freeform 7"/>
            <p:cNvSpPr>
              <a:spLocks/>
            </p:cNvSpPr>
            <p:nvPr/>
          </p:nvSpPr>
          <p:spPr bwMode="auto">
            <a:xfrm>
              <a:off x="6044" y="3406"/>
              <a:ext cx="210" cy="361"/>
            </a:xfrm>
            <a:custGeom>
              <a:avLst/>
              <a:gdLst>
                <a:gd name="T0" fmla="*/ 89 w 89"/>
                <a:gd name="T1" fmla="*/ 147 h 152"/>
                <a:gd name="T2" fmla="*/ 83 w 89"/>
                <a:gd name="T3" fmla="*/ 152 h 152"/>
                <a:gd name="T4" fmla="*/ 6 w 89"/>
                <a:gd name="T5" fmla="*/ 152 h 152"/>
                <a:gd name="T6" fmla="*/ 0 w 89"/>
                <a:gd name="T7" fmla="*/ 147 h 152"/>
                <a:gd name="T8" fmla="*/ 0 w 89"/>
                <a:gd name="T9" fmla="*/ 6 h 152"/>
                <a:gd name="T10" fmla="*/ 6 w 89"/>
                <a:gd name="T11" fmla="*/ 0 h 152"/>
                <a:gd name="T12" fmla="*/ 83 w 89"/>
                <a:gd name="T13" fmla="*/ 0 h 152"/>
                <a:gd name="T14" fmla="*/ 89 w 89"/>
                <a:gd name="T15" fmla="*/ 6 h 152"/>
                <a:gd name="T16" fmla="*/ 89 w 89"/>
                <a:gd name="T17" fmla="*/ 147 h 152"/>
                <a:gd name="T18" fmla="*/ 89 w 89"/>
                <a:gd name="T19"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52">
                  <a:moveTo>
                    <a:pt x="89" y="147"/>
                  </a:moveTo>
                  <a:cubicBezTo>
                    <a:pt x="89" y="150"/>
                    <a:pt x="86" y="152"/>
                    <a:pt x="83" y="152"/>
                  </a:cubicBezTo>
                  <a:cubicBezTo>
                    <a:pt x="6" y="152"/>
                    <a:pt x="6" y="152"/>
                    <a:pt x="6" y="152"/>
                  </a:cubicBezTo>
                  <a:cubicBezTo>
                    <a:pt x="2" y="152"/>
                    <a:pt x="0" y="150"/>
                    <a:pt x="0" y="147"/>
                  </a:cubicBezTo>
                  <a:cubicBezTo>
                    <a:pt x="0" y="6"/>
                    <a:pt x="0" y="6"/>
                    <a:pt x="0" y="6"/>
                  </a:cubicBezTo>
                  <a:cubicBezTo>
                    <a:pt x="0" y="2"/>
                    <a:pt x="2" y="0"/>
                    <a:pt x="6" y="0"/>
                  </a:cubicBezTo>
                  <a:cubicBezTo>
                    <a:pt x="83" y="0"/>
                    <a:pt x="83" y="0"/>
                    <a:pt x="83" y="0"/>
                  </a:cubicBezTo>
                  <a:cubicBezTo>
                    <a:pt x="86" y="0"/>
                    <a:pt x="89" y="2"/>
                    <a:pt x="89" y="6"/>
                  </a:cubicBezTo>
                  <a:cubicBezTo>
                    <a:pt x="89" y="147"/>
                    <a:pt x="89" y="147"/>
                    <a:pt x="89" y="147"/>
                  </a:cubicBezTo>
                  <a:cubicBezTo>
                    <a:pt x="89" y="147"/>
                    <a:pt x="89" y="147"/>
                    <a:pt x="89" y="14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15" name="Freeform 8"/>
            <p:cNvSpPr>
              <a:spLocks/>
            </p:cNvSpPr>
            <p:nvPr/>
          </p:nvSpPr>
          <p:spPr bwMode="auto">
            <a:xfrm>
              <a:off x="6063" y="3427"/>
              <a:ext cx="170" cy="285"/>
            </a:xfrm>
            <a:custGeom>
              <a:avLst/>
              <a:gdLst>
                <a:gd name="T0" fmla="*/ 0 w 170"/>
                <a:gd name="T1" fmla="*/ 0 h 285"/>
                <a:gd name="T2" fmla="*/ 170 w 170"/>
                <a:gd name="T3" fmla="*/ 0 h 285"/>
                <a:gd name="T4" fmla="*/ 170 w 170"/>
                <a:gd name="T5" fmla="*/ 285 h 285"/>
                <a:gd name="T6" fmla="*/ 0 w 170"/>
                <a:gd name="T7" fmla="*/ 285 h 285"/>
                <a:gd name="T8" fmla="*/ 0 w 170"/>
                <a:gd name="T9" fmla="*/ 0 h 285"/>
                <a:gd name="T10" fmla="*/ 0 w 170"/>
                <a:gd name="T11" fmla="*/ 0 h 285"/>
              </a:gdLst>
              <a:ahLst/>
              <a:cxnLst>
                <a:cxn ang="0">
                  <a:pos x="T0" y="T1"/>
                </a:cxn>
                <a:cxn ang="0">
                  <a:pos x="T2" y="T3"/>
                </a:cxn>
                <a:cxn ang="0">
                  <a:pos x="T4" y="T5"/>
                </a:cxn>
                <a:cxn ang="0">
                  <a:pos x="T6" y="T7"/>
                </a:cxn>
                <a:cxn ang="0">
                  <a:pos x="T8" y="T9"/>
                </a:cxn>
                <a:cxn ang="0">
                  <a:pos x="T10" y="T11"/>
                </a:cxn>
              </a:cxnLst>
              <a:rect l="0" t="0" r="r" b="b"/>
              <a:pathLst>
                <a:path w="170" h="285">
                  <a:moveTo>
                    <a:pt x="0" y="0"/>
                  </a:moveTo>
                  <a:lnTo>
                    <a:pt x="170" y="0"/>
                  </a:lnTo>
                  <a:lnTo>
                    <a:pt x="170" y="285"/>
                  </a:lnTo>
                  <a:lnTo>
                    <a:pt x="0" y="285"/>
                  </a:lnTo>
                  <a:lnTo>
                    <a:pt x="0" y="0"/>
                  </a:ln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16" name="Rectangle 9"/>
            <p:cNvSpPr>
              <a:spLocks noChangeArrowheads="1"/>
            </p:cNvSpPr>
            <p:nvPr/>
          </p:nvSpPr>
          <p:spPr bwMode="auto">
            <a:xfrm>
              <a:off x="6633" y="3311"/>
              <a:ext cx="409" cy="92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17" name="Rectangle 10"/>
            <p:cNvSpPr>
              <a:spLocks noChangeArrowheads="1"/>
            </p:cNvSpPr>
            <p:nvPr/>
          </p:nvSpPr>
          <p:spPr bwMode="auto">
            <a:xfrm>
              <a:off x="6742" y="3076"/>
              <a:ext cx="224" cy="80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18" name="Rectangle 11"/>
            <p:cNvSpPr>
              <a:spLocks noChangeArrowheads="1"/>
            </p:cNvSpPr>
            <p:nvPr/>
          </p:nvSpPr>
          <p:spPr bwMode="auto">
            <a:xfrm>
              <a:off x="6510" y="3582"/>
              <a:ext cx="163" cy="6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19" name="Rectangle 18"/>
            <p:cNvSpPr>
              <a:spLocks noChangeArrowheads="1"/>
            </p:cNvSpPr>
            <p:nvPr/>
          </p:nvSpPr>
          <p:spPr bwMode="auto">
            <a:xfrm>
              <a:off x="7851" y="3190"/>
              <a:ext cx="163" cy="50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20" name="Rectangle 19"/>
            <p:cNvSpPr>
              <a:spLocks noChangeArrowheads="1"/>
            </p:cNvSpPr>
            <p:nvPr/>
          </p:nvSpPr>
          <p:spPr bwMode="auto">
            <a:xfrm>
              <a:off x="7499" y="3606"/>
              <a:ext cx="433" cy="63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21" name="Rectangle 20"/>
            <p:cNvSpPr>
              <a:spLocks noChangeArrowheads="1"/>
            </p:cNvSpPr>
            <p:nvPr/>
          </p:nvSpPr>
          <p:spPr bwMode="auto">
            <a:xfrm>
              <a:off x="7856" y="3912"/>
              <a:ext cx="315" cy="47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22" name="Rectangle 21"/>
            <p:cNvSpPr>
              <a:spLocks noChangeArrowheads="1"/>
            </p:cNvSpPr>
            <p:nvPr/>
          </p:nvSpPr>
          <p:spPr bwMode="auto">
            <a:xfrm>
              <a:off x="7745" y="3311"/>
              <a:ext cx="314" cy="103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23" name="Freeform 22"/>
            <p:cNvSpPr>
              <a:spLocks/>
            </p:cNvSpPr>
            <p:nvPr/>
          </p:nvSpPr>
          <p:spPr bwMode="auto">
            <a:xfrm>
              <a:off x="4506" y="3147"/>
              <a:ext cx="260" cy="777"/>
            </a:xfrm>
            <a:custGeom>
              <a:avLst/>
              <a:gdLst>
                <a:gd name="T0" fmla="*/ 144 w 260"/>
                <a:gd name="T1" fmla="*/ 0 h 777"/>
                <a:gd name="T2" fmla="*/ 0 w 260"/>
                <a:gd name="T3" fmla="*/ 777 h 777"/>
                <a:gd name="T4" fmla="*/ 260 w 260"/>
                <a:gd name="T5" fmla="*/ 777 h 777"/>
                <a:gd name="T6" fmla="*/ 144 w 260"/>
                <a:gd name="T7" fmla="*/ 0 h 777"/>
              </a:gdLst>
              <a:ahLst/>
              <a:cxnLst>
                <a:cxn ang="0">
                  <a:pos x="T0" y="T1"/>
                </a:cxn>
                <a:cxn ang="0">
                  <a:pos x="T2" y="T3"/>
                </a:cxn>
                <a:cxn ang="0">
                  <a:pos x="T4" y="T5"/>
                </a:cxn>
                <a:cxn ang="0">
                  <a:pos x="T6" y="T7"/>
                </a:cxn>
              </a:cxnLst>
              <a:rect l="0" t="0" r="r" b="b"/>
              <a:pathLst>
                <a:path w="260" h="777">
                  <a:moveTo>
                    <a:pt x="144" y="0"/>
                  </a:moveTo>
                  <a:lnTo>
                    <a:pt x="0" y="777"/>
                  </a:lnTo>
                  <a:lnTo>
                    <a:pt x="260" y="777"/>
                  </a:lnTo>
                  <a:lnTo>
                    <a:pt x="144" y="0"/>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24" name="Freeform 17"/>
            <p:cNvSpPr>
              <a:spLocks/>
            </p:cNvSpPr>
            <p:nvPr/>
          </p:nvSpPr>
          <p:spPr bwMode="auto">
            <a:xfrm>
              <a:off x="4721" y="3328"/>
              <a:ext cx="201" cy="596"/>
            </a:xfrm>
            <a:custGeom>
              <a:avLst/>
              <a:gdLst>
                <a:gd name="T0" fmla="*/ 111 w 201"/>
                <a:gd name="T1" fmla="*/ 0 h 596"/>
                <a:gd name="T2" fmla="*/ 0 w 201"/>
                <a:gd name="T3" fmla="*/ 596 h 596"/>
                <a:gd name="T4" fmla="*/ 201 w 201"/>
                <a:gd name="T5" fmla="*/ 596 h 596"/>
                <a:gd name="T6" fmla="*/ 111 w 201"/>
                <a:gd name="T7" fmla="*/ 0 h 596"/>
              </a:gdLst>
              <a:ahLst/>
              <a:cxnLst>
                <a:cxn ang="0">
                  <a:pos x="T0" y="T1"/>
                </a:cxn>
                <a:cxn ang="0">
                  <a:pos x="T2" y="T3"/>
                </a:cxn>
                <a:cxn ang="0">
                  <a:pos x="T4" y="T5"/>
                </a:cxn>
                <a:cxn ang="0">
                  <a:pos x="T6" y="T7"/>
                </a:cxn>
              </a:cxnLst>
              <a:rect l="0" t="0" r="r" b="b"/>
              <a:pathLst>
                <a:path w="201" h="596">
                  <a:moveTo>
                    <a:pt x="111" y="0"/>
                  </a:moveTo>
                  <a:lnTo>
                    <a:pt x="0" y="596"/>
                  </a:lnTo>
                  <a:lnTo>
                    <a:pt x="201" y="596"/>
                  </a:lnTo>
                  <a:lnTo>
                    <a:pt x="111" y="0"/>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25" name="Freeform 18"/>
            <p:cNvSpPr>
              <a:spLocks/>
            </p:cNvSpPr>
            <p:nvPr/>
          </p:nvSpPr>
          <p:spPr bwMode="auto">
            <a:xfrm>
              <a:off x="5781" y="3907"/>
              <a:ext cx="2454" cy="511"/>
            </a:xfrm>
            <a:custGeom>
              <a:avLst/>
              <a:gdLst>
                <a:gd name="T0" fmla="*/ 641 w 1037"/>
                <a:gd name="T1" fmla="*/ 10 h 215"/>
                <a:gd name="T2" fmla="*/ 629 w 1037"/>
                <a:gd name="T3" fmla="*/ 8 h 215"/>
                <a:gd name="T4" fmla="*/ 601 w 1037"/>
                <a:gd name="T5" fmla="*/ 5 h 215"/>
                <a:gd name="T6" fmla="*/ 544 w 1037"/>
                <a:gd name="T7" fmla="*/ 1 h 215"/>
                <a:gd name="T8" fmla="*/ 512 w 1037"/>
                <a:gd name="T9" fmla="*/ 0 h 215"/>
                <a:gd name="T10" fmla="*/ 0 w 1037"/>
                <a:gd name="T11" fmla="*/ 215 h 215"/>
                <a:gd name="T12" fmla="*/ 367 w 1037"/>
                <a:gd name="T13" fmla="*/ 215 h 215"/>
                <a:gd name="T14" fmla="*/ 1037 w 1037"/>
                <a:gd name="T15" fmla="*/ 215 h 215"/>
                <a:gd name="T16" fmla="*/ 641 w 1037"/>
                <a:gd name="T17" fmla="*/ 1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7" h="215">
                  <a:moveTo>
                    <a:pt x="641" y="10"/>
                  </a:moveTo>
                  <a:cubicBezTo>
                    <a:pt x="637" y="10"/>
                    <a:pt x="633" y="9"/>
                    <a:pt x="629" y="8"/>
                  </a:cubicBezTo>
                  <a:cubicBezTo>
                    <a:pt x="620" y="7"/>
                    <a:pt x="611" y="6"/>
                    <a:pt x="601" y="5"/>
                  </a:cubicBezTo>
                  <a:cubicBezTo>
                    <a:pt x="582" y="2"/>
                    <a:pt x="563" y="1"/>
                    <a:pt x="544" y="1"/>
                  </a:cubicBezTo>
                  <a:cubicBezTo>
                    <a:pt x="533" y="0"/>
                    <a:pt x="523" y="0"/>
                    <a:pt x="512" y="0"/>
                  </a:cubicBezTo>
                  <a:cubicBezTo>
                    <a:pt x="327" y="2"/>
                    <a:pt x="142" y="73"/>
                    <a:pt x="0" y="215"/>
                  </a:cubicBezTo>
                  <a:cubicBezTo>
                    <a:pt x="367" y="215"/>
                    <a:pt x="367" y="215"/>
                    <a:pt x="367" y="215"/>
                  </a:cubicBezTo>
                  <a:cubicBezTo>
                    <a:pt x="1037" y="215"/>
                    <a:pt x="1037" y="215"/>
                    <a:pt x="1037" y="215"/>
                  </a:cubicBezTo>
                  <a:cubicBezTo>
                    <a:pt x="925" y="103"/>
                    <a:pt x="786" y="35"/>
                    <a:pt x="641" y="1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26" name="Freeform 19"/>
            <p:cNvSpPr>
              <a:spLocks/>
            </p:cNvSpPr>
            <p:nvPr/>
          </p:nvSpPr>
          <p:spPr bwMode="auto">
            <a:xfrm>
              <a:off x="3749" y="3632"/>
              <a:ext cx="3773" cy="786"/>
            </a:xfrm>
            <a:custGeom>
              <a:avLst/>
              <a:gdLst>
                <a:gd name="T0" fmla="*/ 985 w 1595"/>
                <a:gd name="T1" fmla="*/ 16 h 331"/>
                <a:gd name="T2" fmla="*/ 968 w 1595"/>
                <a:gd name="T3" fmla="*/ 13 h 331"/>
                <a:gd name="T4" fmla="*/ 925 w 1595"/>
                <a:gd name="T5" fmla="*/ 7 h 331"/>
                <a:gd name="T6" fmla="*/ 836 w 1595"/>
                <a:gd name="T7" fmla="*/ 1 h 331"/>
                <a:gd name="T8" fmla="*/ 788 w 1595"/>
                <a:gd name="T9" fmla="*/ 0 h 331"/>
                <a:gd name="T10" fmla="*/ 0 w 1595"/>
                <a:gd name="T11" fmla="*/ 331 h 331"/>
                <a:gd name="T12" fmla="*/ 564 w 1595"/>
                <a:gd name="T13" fmla="*/ 331 h 331"/>
                <a:gd name="T14" fmla="*/ 1595 w 1595"/>
                <a:gd name="T15" fmla="*/ 331 h 331"/>
                <a:gd name="T16" fmla="*/ 985 w 1595"/>
                <a:gd name="T17" fmla="*/ 1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5" h="331">
                  <a:moveTo>
                    <a:pt x="985" y="16"/>
                  </a:moveTo>
                  <a:cubicBezTo>
                    <a:pt x="980" y="15"/>
                    <a:pt x="974" y="14"/>
                    <a:pt x="968" y="13"/>
                  </a:cubicBezTo>
                  <a:cubicBezTo>
                    <a:pt x="954" y="11"/>
                    <a:pt x="939" y="9"/>
                    <a:pt x="925" y="7"/>
                  </a:cubicBezTo>
                  <a:cubicBezTo>
                    <a:pt x="895" y="4"/>
                    <a:pt x="866" y="2"/>
                    <a:pt x="836" y="1"/>
                  </a:cubicBezTo>
                  <a:cubicBezTo>
                    <a:pt x="820" y="0"/>
                    <a:pt x="804" y="0"/>
                    <a:pt x="788" y="0"/>
                  </a:cubicBezTo>
                  <a:cubicBezTo>
                    <a:pt x="502" y="3"/>
                    <a:pt x="218" y="113"/>
                    <a:pt x="0" y="331"/>
                  </a:cubicBezTo>
                  <a:cubicBezTo>
                    <a:pt x="564" y="331"/>
                    <a:pt x="564" y="331"/>
                    <a:pt x="564" y="331"/>
                  </a:cubicBezTo>
                  <a:cubicBezTo>
                    <a:pt x="1595" y="331"/>
                    <a:pt x="1595" y="331"/>
                    <a:pt x="1595" y="331"/>
                  </a:cubicBezTo>
                  <a:cubicBezTo>
                    <a:pt x="1422" y="159"/>
                    <a:pt x="1208" y="54"/>
                    <a:pt x="985" y="1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27" name="Freeform 20"/>
            <p:cNvSpPr>
              <a:spLocks/>
            </p:cNvSpPr>
            <p:nvPr/>
          </p:nvSpPr>
          <p:spPr bwMode="auto">
            <a:xfrm>
              <a:off x="4463" y="3634"/>
              <a:ext cx="1346" cy="784"/>
            </a:xfrm>
            <a:custGeom>
              <a:avLst/>
              <a:gdLst>
                <a:gd name="T0" fmla="*/ 569 w 569"/>
                <a:gd name="T1" fmla="*/ 1 h 330"/>
                <a:gd name="T2" fmla="*/ 559 w 569"/>
                <a:gd name="T3" fmla="*/ 0 h 330"/>
                <a:gd name="T4" fmla="*/ 0 w 569"/>
                <a:gd name="T5" fmla="*/ 330 h 330"/>
                <a:gd name="T6" fmla="*/ 106 w 569"/>
                <a:gd name="T7" fmla="*/ 330 h 330"/>
                <a:gd name="T8" fmla="*/ 569 w 569"/>
                <a:gd name="T9" fmla="*/ 1 h 330"/>
              </a:gdLst>
              <a:ahLst/>
              <a:cxnLst>
                <a:cxn ang="0">
                  <a:pos x="T0" y="T1"/>
                </a:cxn>
                <a:cxn ang="0">
                  <a:pos x="T2" y="T3"/>
                </a:cxn>
                <a:cxn ang="0">
                  <a:pos x="T4" y="T5"/>
                </a:cxn>
                <a:cxn ang="0">
                  <a:pos x="T6" y="T7"/>
                </a:cxn>
                <a:cxn ang="0">
                  <a:pos x="T8" y="T9"/>
                </a:cxn>
              </a:cxnLst>
              <a:rect l="0" t="0" r="r" b="b"/>
              <a:pathLst>
                <a:path w="569" h="330">
                  <a:moveTo>
                    <a:pt x="569" y="1"/>
                  </a:moveTo>
                  <a:cubicBezTo>
                    <a:pt x="565" y="1"/>
                    <a:pt x="562" y="0"/>
                    <a:pt x="559" y="0"/>
                  </a:cubicBezTo>
                  <a:cubicBezTo>
                    <a:pt x="221" y="64"/>
                    <a:pt x="0" y="330"/>
                    <a:pt x="0" y="330"/>
                  </a:cubicBezTo>
                  <a:cubicBezTo>
                    <a:pt x="106" y="330"/>
                    <a:pt x="106" y="330"/>
                    <a:pt x="106" y="330"/>
                  </a:cubicBezTo>
                  <a:cubicBezTo>
                    <a:pt x="106" y="330"/>
                    <a:pt x="315" y="75"/>
                    <a:pt x="569" y="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28" name="Freeform 21"/>
            <p:cNvSpPr>
              <a:spLocks/>
            </p:cNvSpPr>
            <p:nvPr/>
          </p:nvSpPr>
          <p:spPr bwMode="auto">
            <a:xfrm>
              <a:off x="5942" y="3722"/>
              <a:ext cx="442" cy="696"/>
            </a:xfrm>
            <a:custGeom>
              <a:avLst/>
              <a:gdLst>
                <a:gd name="T0" fmla="*/ 187 w 187"/>
                <a:gd name="T1" fmla="*/ 6 h 293"/>
                <a:gd name="T2" fmla="*/ 167 w 187"/>
                <a:gd name="T3" fmla="*/ 0 h 293"/>
                <a:gd name="T4" fmla="*/ 24 w 187"/>
                <a:gd name="T5" fmla="*/ 293 h 293"/>
                <a:gd name="T6" fmla="*/ 67 w 187"/>
                <a:gd name="T7" fmla="*/ 293 h 293"/>
                <a:gd name="T8" fmla="*/ 187 w 187"/>
                <a:gd name="T9" fmla="*/ 6 h 293"/>
              </a:gdLst>
              <a:ahLst/>
              <a:cxnLst>
                <a:cxn ang="0">
                  <a:pos x="T0" y="T1"/>
                </a:cxn>
                <a:cxn ang="0">
                  <a:pos x="T2" y="T3"/>
                </a:cxn>
                <a:cxn ang="0">
                  <a:pos x="T4" y="T5"/>
                </a:cxn>
                <a:cxn ang="0">
                  <a:pos x="T6" y="T7"/>
                </a:cxn>
                <a:cxn ang="0">
                  <a:pos x="T8" y="T9"/>
                </a:cxn>
              </a:cxnLst>
              <a:rect l="0" t="0" r="r" b="b"/>
              <a:pathLst>
                <a:path w="187" h="293">
                  <a:moveTo>
                    <a:pt x="187" y="6"/>
                  </a:moveTo>
                  <a:cubicBezTo>
                    <a:pt x="181" y="4"/>
                    <a:pt x="174" y="2"/>
                    <a:pt x="167" y="0"/>
                  </a:cubicBezTo>
                  <a:cubicBezTo>
                    <a:pt x="159" y="7"/>
                    <a:pt x="0" y="133"/>
                    <a:pt x="24" y="293"/>
                  </a:cubicBezTo>
                  <a:cubicBezTo>
                    <a:pt x="67" y="293"/>
                    <a:pt x="67" y="293"/>
                    <a:pt x="67" y="293"/>
                  </a:cubicBezTo>
                  <a:cubicBezTo>
                    <a:pt x="35" y="129"/>
                    <a:pt x="187" y="6"/>
                    <a:pt x="187" y="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29" name="Freeform 22"/>
            <p:cNvSpPr>
              <a:spLocks/>
            </p:cNvSpPr>
            <p:nvPr/>
          </p:nvSpPr>
          <p:spPr bwMode="auto">
            <a:xfrm>
              <a:off x="4714" y="3636"/>
              <a:ext cx="1623" cy="782"/>
            </a:xfrm>
            <a:custGeom>
              <a:avLst/>
              <a:gdLst>
                <a:gd name="T0" fmla="*/ 686 w 686"/>
                <a:gd name="T1" fmla="*/ 36 h 329"/>
                <a:gd name="T2" fmla="*/ 463 w 686"/>
                <a:gd name="T3" fmla="*/ 0 h 329"/>
                <a:gd name="T4" fmla="*/ 0 w 686"/>
                <a:gd name="T5" fmla="*/ 329 h 329"/>
                <a:gd name="T6" fmla="*/ 543 w 686"/>
                <a:gd name="T7" fmla="*/ 329 h 329"/>
                <a:gd name="T8" fmla="*/ 686 w 686"/>
                <a:gd name="T9" fmla="*/ 36 h 329"/>
              </a:gdLst>
              <a:ahLst/>
              <a:cxnLst>
                <a:cxn ang="0">
                  <a:pos x="T0" y="T1"/>
                </a:cxn>
                <a:cxn ang="0">
                  <a:pos x="T2" y="T3"/>
                </a:cxn>
                <a:cxn ang="0">
                  <a:pos x="T4" y="T5"/>
                </a:cxn>
                <a:cxn ang="0">
                  <a:pos x="T6" y="T7"/>
                </a:cxn>
                <a:cxn ang="0">
                  <a:pos x="T8" y="T9"/>
                </a:cxn>
              </a:cxnLst>
              <a:rect l="0" t="0" r="r" b="b"/>
              <a:pathLst>
                <a:path w="686" h="329">
                  <a:moveTo>
                    <a:pt x="686" y="36"/>
                  </a:moveTo>
                  <a:cubicBezTo>
                    <a:pt x="613" y="17"/>
                    <a:pt x="538" y="5"/>
                    <a:pt x="463" y="0"/>
                  </a:cubicBezTo>
                  <a:cubicBezTo>
                    <a:pt x="209" y="74"/>
                    <a:pt x="0" y="329"/>
                    <a:pt x="0" y="329"/>
                  </a:cubicBezTo>
                  <a:cubicBezTo>
                    <a:pt x="543" y="329"/>
                    <a:pt x="543" y="329"/>
                    <a:pt x="543" y="329"/>
                  </a:cubicBezTo>
                  <a:cubicBezTo>
                    <a:pt x="519" y="169"/>
                    <a:pt x="678" y="43"/>
                    <a:pt x="68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0" name="Rectangle 23"/>
            <p:cNvSpPr>
              <a:spLocks noChangeArrowheads="1"/>
            </p:cNvSpPr>
            <p:nvPr/>
          </p:nvSpPr>
          <p:spPr bwMode="auto">
            <a:xfrm>
              <a:off x="6820" y="2931"/>
              <a:ext cx="790" cy="139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1" name="Rectangle 24"/>
            <p:cNvSpPr>
              <a:spLocks noChangeArrowheads="1"/>
            </p:cNvSpPr>
            <p:nvPr/>
          </p:nvSpPr>
          <p:spPr bwMode="auto">
            <a:xfrm>
              <a:off x="7255" y="4130"/>
              <a:ext cx="102" cy="20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2" name="Freeform 25"/>
            <p:cNvSpPr>
              <a:spLocks/>
            </p:cNvSpPr>
            <p:nvPr/>
          </p:nvSpPr>
          <p:spPr bwMode="auto">
            <a:xfrm>
              <a:off x="7610" y="4161"/>
              <a:ext cx="203" cy="169"/>
            </a:xfrm>
            <a:custGeom>
              <a:avLst/>
              <a:gdLst>
                <a:gd name="T0" fmla="*/ 0 w 203"/>
                <a:gd name="T1" fmla="*/ 169 h 169"/>
                <a:gd name="T2" fmla="*/ 203 w 203"/>
                <a:gd name="T3" fmla="*/ 0 h 169"/>
                <a:gd name="T4" fmla="*/ 0 w 203"/>
                <a:gd name="T5" fmla="*/ 0 h 169"/>
                <a:gd name="T6" fmla="*/ 0 w 203"/>
                <a:gd name="T7" fmla="*/ 169 h 169"/>
              </a:gdLst>
              <a:ahLst/>
              <a:cxnLst>
                <a:cxn ang="0">
                  <a:pos x="T0" y="T1"/>
                </a:cxn>
                <a:cxn ang="0">
                  <a:pos x="T2" y="T3"/>
                </a:cxn>
                <a:cxn ang="0">
                  <a:pos x="T4" y="T5"/>
                </a:cxn>
                <a:cxn ang="0">
                  <a:pos x="T6" y="T7"/>
                </a:cxn>
              </a:cxnLst>
              <a:rect l="0" t="0" r="r" b="b"/>
              <a:pathLst>
                <a:path w="203" h="169">
                  <a:moveTo>
                    <a:pt x="0" y="169"/>
                  </a:moveTo>
                  <a:lnTo>
                    <a:pt x="203" y="0"/>
                  </a:lnTo>
                  <a:lnTo>
                    <a:pt x="0" y="0"/>
                  </a:lnTo>
                  <a:lnTo>
                    <a:pt x="0" y="169"/>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3" name="Freeform 26"/>
            <p:cNvSpPr>
              <a:spLocks/>
            </p:cNvSpPr>
            <p:nvPr/>
          </p:nvSpPr>
          <p:spPr bwMode="auto">
            <a:xfrm>
              <a:off x="5930" y="3741"/>
              <a:ext cx="149" cy="126"/>
            </a:xfrm>
            <a:custGeom>
              <a:avLst/>
              <a:gdLst>
                <a:gd name="T0" fmla="*/ 0 w 149"/>
                <a:gd name="T1" fmla="*/ 126 h 126"/>
                <a:gd name="T2" fmla="*/ 149 w 149"/>
                <a:gd name="T3" fmla="*/ 0 h 126"/>
                <a:gd name="T4" fmla="*/ 0 w 149"/>
                <a:gd name="T5" fmla="*/ 0 h 126"/>
                <a:gd name="T6" fmla="*/ 0 w 149"/>
                <a:gd name="T7" fmla="*/ 126 h 126"/>
              </a:gdLst>
              <a:ahLst/>
              <a:cxnLst>
                <a:cxn ang="0">
                  <a:pos x="T0" y="T1"/>
                </a:cxn>
                <a:cxn ang="0">
                  <a:pos x="T2" y="T3"/>
                </a:cxn>
                <a:cxn ang="0">
                  <a:pos x="T4" y="T5"/>
                </a:cxn>
                <a:cxn ang="0">
                  <a:pos x="T6" y="T7"/>
                </a:cxn>
              </a:cxnLst>
              <a:rect l="0" t="0" r="r" b="b"/>
              <a:pathLst>
                <a:path w="149" h="126">
                  <a:moveTo>
                    <a:pt x="0" y="126"/>
                  </a:moveTo>
                  <a:lnTo>
                    <a:pt x="149" y="0"/>
                  </a:lnTo>
                  <a:lnTo>
                    <a:pt x="0" y="0"/>
                  </a:lnTo>
                  <a:lnTo>
                    <a:pt x="0" y="12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4" name="Rectangle 27"/>
            <p:cNvSpPr>
              <a:spLocks noChangeArrowheads="1"/>
            </p:cNvSpPr>
            <p:nvPr/>
          </p:nvSpPr>
          <p:spPr bwMode="auto">
            <a:xfrm>
              <a:off x="7075" y="4130"/>
              <a:ext cx="104" cy="20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5" name="Rectangle 28"/>
            <p:cNvSpPr>
              <a:spLocks noChangeArrowheads="1"/>
            </p:cNvSpPr>
            <p:nvPr/>
          </p:nvSpPr>
          <p:spPr bwMode="auto">
            <a:xfrm>
              <a:off x="6898" y="3430"/>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6" name="Rectangle 29"/>
            <p:cNvSpPr>
              <a:spLocks noChangeArrowheads="1"/>
            </p:cNvSpPr>
            <p:nvPr/>
          </p:nvSpPr>
          <p:spPr bwMode="auto">
            <a:xfrm>
              <a:off x="6898" y="3608"/>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7" name="Rectangle 30"/>
            <p:cNvSpPr>
              <a:spLocks noChangeArrowheads="1"/>
            </p:cNvSpPr>
            <p:nvPr/>
          </p:nvSpPr>
          <p:spPr bwMode="auto">
            <a:xfrm>
              <a:off x="6898" y="3786"/>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8" name="Rectangle 31"/>
            <p:cNvSpPr>
              <a:spLocks noChangeArrowheads="1"/>
            </p:cNvSpPr>
            <p:nvPr/>
          </p:nvSpPr>
          <p:spPr bwMode="auto">
            <a:xfrm>
              <a:off x="6898" y="3964"/>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9" name="Rectangle 32"/>
            <p:cNvSpPr>
              <a:spLocks noChangeArrowheads="1"/>
            </p:cNvSpPr>
            <p:nvPr/>
          </p:nvSpPr>
          <p:spPr bwMode="auto">
            <a:xfrm>
              <a:off x="6898" y="3074"/>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0" name="Rectangle 33"/>
            <p:cNvSpPr>
              <a:spLocks noChangeArrowheads="1"/>
            </p:cNvSpPr>
            <p:nvPr/>
          </p:nvSpPr>
          <p:spPr bwMode="auto">
            <a:xfrm>
              <a:off x="6898" y="3252"/>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1" name="Rectangle 34"/>
            <p:cNvSpPr>
              <a:spLocks noChangeArrowheads="1"/>
            </p:cNvSpPr>
            <p:nvPr/>
          </p:nvSpPr>
          <p:spPr bwMode="auto">
            <a:xfrm>
              <a:off x="5795" y="3154"/>
              <a:ext cx="362" cy="554"/>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2" name="Freeform 35"/>
            <p:cNvSpPr>
              <a:spLocks/>
            </p:cNvSpPr>
            <p:nvPr/>
          </p:nvSpPr>
          <p:spPr bwMode="auto">
            <a:xfrm>
              <a:off x="5833" y="3214"/>
              <a:ext cx="286" cy="50"/>
            </a:xfrm>
            <a:custGeom>
              <a:avLst/>
              <a:gdLst>
                <a:gd name="T0" fmla="*/ 10 w 121"/>
                <a:gd name="T1" fmla="*/ 0 h 21"/>
                <a:gd name="T2" fmla="*/ 0 w 121"/>
                <a:gd name="T3" fmla="*/ 9 h 21"/>
                <a:gd name="T4" fmla="*/ 0 w 121"/>
                <a:gd name="T5" fmla="*/ 11 h 21"/>
                <a:gd name="T6" fmla="*/ 10 w 121"/>
                <a:gd name="T7" fmla="*/ 21 h 21"/>
                <a:gd name="T8" fmla="*/ 111 w 121"/>
                <a:gd name="T9" fmla="*/ 21 h 21"/>
                <a:gd name="T10" fmla="*/ 121 w 121"/>
                <a:gd name="T11" fmla="*/ 11 h 21"/>
                <a:gd name="T12" fmla="*/ 121 w 121"/>
                <a:gd name="T13" fmla="*/ 9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9"/>
                  </a:cubicBezTo>
                  <a:cubicBezTo>
                    <a:pt x="0" y="11"/>
                    <a:pt x="0" y="11"/>
                    <a:pt x="0" y="11"/>
                  </a:cubicBezTo>
                  <a:cubicBezTo>
                    <a:pt x="0" y="11"/>
                    <a:pt x="0" y="21"/>
                    <a:pt x="10" y="21"/>
                  </a:cubicBezTo>
                  <a:cubicBezTo>
                    <a:pt x="111" y="21"/>
                    <a:pt x="111" y="21"/>
                    <a:pt x="111" y="21"/>
                  </a:cubicBezTo>
                  <a:cubicBezTo>
                    <a:pt x="111" y="21"/>
                    <a:pt x="121" y="21"/>
                    <a:pt x="121" y="11"/>
                  </a:cubicBezTo>
                  <a:cubicBezTo>
                    <a:pt x="121" y="9"/>
                    <a:pt x="121" y="9"/>
                    <a:pt x="121" y="9"/>
                  </a:cubicBezTo>
                  <a:cubicBezTo>
                    <a:pt x="121" y="9"/>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3" name="Freeform 36"/>
            <p:cNvSpPr>
              <a:spLocks/>
            </p:cNvSpPr>
            <p:nvPr/>
          </p:nvSpPr>
          <p:spPr bwMode="auto">
            <a:xfrm>
              <a:off x="5833" y="3302"/>
              <a:ext cx="286" cy="49"/>
            </a:xfrm>
            <a:custGeom>
              <a:avLst/>
              <a:gdLst>
                <a:gd name="T0" fmla="*/ 10 w 121"/>
                <a:gd name="T1" fmla="*/ 0 h 21"/>
                <a:gd name="T2" fmla="*/ 0 w 121"/>
                <a:gd name="T3" fmla="*/ 10 h 21"/>
                <a:gd name="T4" fmla="*/ 0 w 121"/>
                <a:gd name="T5" fmla="*/ 12 h 21"/>
                <a:gd name="T6" fmla="*/ 10 w 121"/>
                <a:gd name="T7" fmla="*/ 21 h 21"/>
                <a:gd name="T8" fmla="*/ 111 w 121"/>
                <a:gd name="T9" fmla="*/ 21 h 21"/>
                <a:gd name="T10" fmla="*/ 121 w 121"/>
                <a:gd name="T11" fmla="*/ 12 h 21"/>
                <a:gd name="T12" fmla="*/ 121 w 121"/>
                <a:gd name="T13" fmla="*/ 10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10"/>
                  </a:cubicBezTo>
                  <a:cubicBezTo>
                    <a:pt x="0" y="12"/>
                    <a:pt x="0" y="12"/>
                    <a:pt x="0" y="12"/>
                  </a:cubicBezTo>
                  <a:cubicBezTo>
                    <a:pt x="0" y="12"/>
                    <a:pt x="0" y="21"/>
                    <a:pt x="10" y="21"/>
                  </a:cubicBezTo>
                  <a:cubicBezTo>
                    <a:pt x="111" y="21"/>
                    <a:pt x="111" y="21"/>
                    <a:pt x="111" y="21"/>
                  </a:cubicBezTo>
                  <a:cubicBezTo>
                    <a:pt x="111" y="21"/>
                    <a:pt x="121" y="21"/>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4" name="Freeform 37"/>
            <p:cNvSpPr>
              <a:spLocks/>
            </p:cNvSpPr>
            <p:nvPr/>
          </p:nvSpPr>
          <p:spPr bwMode="auto">
            <a:xfrm>
              <a:off x="5833" y="3392"/>
              <a:ext cx="286" cy="50"/>
            </a:xfrm>
            <a:custGeom>
              <a:avLst/>
              <a:gdLst>
                <a:gd name="T0" fmla="*/ 10 w 121"/>
                <a:gd name="T1" fmla="*/ 0 h 21"/>
                <a:gd name="T2" fmla="*/ 0 w 121"/>
                <a:gd name="T3" fmla="*/ 9 h 21"/>
                <a:gd name="T4" fmla="*/ 0 w 121"/>
                <a:gd name="T5" fmla="*/ 11 h 21"/>
                <a:gd name="T6" fmla="*/ 10 w 121"/>
                <a:gd name="T7" fmla="*/ 21 h 21"/>
                <a:gd name="T8" fmla="*/ 111 w 121"/>
                <a:gd name="T9" fmla="*/ 21 h 21"/>
                <a:gd name="T10" fmla="*/ 121 w 121"/>
                <a:gd name="T11" fmla="*/ 11 h 21"/>
                <a:gd name="T12" fmla="*/ 121 w 121"/>
                <a:gd name="T13" fmla="*/ 9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9"/>
                  </a:cubicBezTo>
                  <a:cubicBezTo>
                    <a:pt x="0" y="11"/>
                    <a:pt x="0" y="11"/>
                    <a:pt x="0" y="11"/>
                  </a:cubicBezTo>
                  <a:cubicBezTo>
                    <a:pt x="0" y="11"/>
                    <a:pt x="0" y="21"/>
                    <a:pt x="10" y="21"/>
                  </a:cubicBezTo>
                  <a:cubicBezTo>
                    <a:pt x="111" y="21"/>
                    <a:pt x="111" y="21"/>
                    <a:pt x="111" y="21"/>
                  </a:cubicBezTo>
                  <a:cubicBezTo>
                    <a:pt x="111" y="21"/>
                    <a:pt x="121" y="21"/>
                    <a:pt x="121" y="11"/>
                  </a:cubicBezTo>
                  <a:cubicBezTo>
                    <a:pt x="121" y="9"/>
                    <a:pt x="121" y="9"/>
                    <a:pt x="121" y="9"/>
                  </a:cubicBezTo>
                  <a:cubicBezTo>
                    <a:pt x="121" y="9"/>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5" name="Freeform 38"/>
            <p:cNvSpPr>
              <a:spLocks/>
            </p:cNvSpPr>
            <p:nvPr/>
          </p:nvSpPr>
          <p:spPr bwMode="auto">
            <a:xfrm>
              <a:off x="5833" y="3480"/>
              <a:ext cx="286" cy="52"/>
            </a:xfrm>
            <a:custGeom>
              <a:avLst/>
              <a:gdLst>
                <a:gd name="T0" fmla="*/ 10 w 121"/>
                <a:gd name="T1" fmla="*/ 0 h 22"/>
                <a:gd name="T2" fmla="*/ 0 w 121"/>
                <a:gd name="T3" fmla="*/ 10 h 22"/>
                <a:gd name="T4" fmla="*/ 0 w 121"/>
                <a:gd name="T5" fmla="*/ 12 h 22"/>
                <a:gd name="T6" fmla="*/ 10 w 121"/>
                <a:gd name="T7" fmla="*/ 22 h 22"/>
                <a:gd name="T8" fmla="*/ 111 w 121"/>
                <a:gd name="T9" fmla="*/ 22 h 22"/>
                <a:gd name="T10" fmla="*/ 121 w 121"/>
                <a:gd name="T11" fmla="*/ 12 h 22"/>
                <a:gd name="T12" fmla="*/ 121 w 121"/>
                <a:gd name="T13" fmla="*/ 10 h 22"/>
                <a:gd name="T14" fmla="*/ 111 w 121"/>
                <a:gd name="T15" fmla="*/ 0 h 22"/>
                <a:gd name="T16" fmla="*/ 64 w 121"/>
                <a:gd name="T17" fmla="*/ 0 h 22"/>
                <a:gd name="T18" fmla="*/ 10 w 1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2">
                  <a:moveTo>
                    <a:pt x="10" y="0"/>
                  </a:moveTo>
                  <a:cubicBezTo>
                    <a:pt x="10" y="0"/>
                    <a:pt x="0" y="0"/>
                    <a:pt x="0" y="10"/>
                  </a:cubicBezTo>
                  <a:cubicBezTo>
                    <a:pt x="0" y="12"/>
                    <a:pt x="0" y="12"/>
                    <a:pt x="0" y="12"/>
                  </a:cubicBezTo>
                  <a:cubicBezTo>
                    <a:pt x="0" y="12"/>
                    <a:pt x="0" y="22"/>
                    <a:pt x="10" y="22"/>
                  </a:cubicBezTo>
                  <a:cubicBezTo>
                    <a:pt x="111" y="22"/>
                    <a:pt x="111" y="22"/>
                    <a:pt x="111" y="22"/>
                  </a:cubicBezTo>
                  <a:cubicBezTo>
                    <a:pt x="111" y="22"/>
                    <a:pt x="121" y="22"/>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6" name="Freeform 39"/>
            <p:cNvSpPr>
              <a:spLocks/>
            </p:cNvSpPr>
            <p:nvPr/>
          </p:nvSpPr>
          <p:spPr bwMode="auto">
            <a:xfrm>
              <a:off x="5833" y="3570"/>
              <a:ext cx="286" cy="50"/>
            </a:xfrm>
            <a:custGeom>
              <a:avLst/>
              <a:gdLst>
                <a:gd name="T0" fmla="*/ 10 w 121"/>
                <a:gd name="T1" fmla="*/ 0 h 21"/>
                <a:gd name="T2" fmla="*/ 0 w 121"/>
                <a:gd name="T3" fmla="*/ 10 h 21"/>
                <a:gd name="T4" fmla="*/ 0 w 121"/>
                <a:gd name="T5" fmla="*/ 12 h 21"/>
                <a:gd name="T6" fmla="*/ 10 w 121"/>
                <a:gd name="T7" fmla="*/ 21 h 21"/>
                <a:gd name="T8" fmla="*/ 111 w 121"/>
                <a:gd name="T9" fmla="*/ 21 h 21"/>
                <a:gd name="T10" fmla="*/ 121 w 121"/>
                <a:gd name="T11" fmla="*/ 12 h 21"/>
                <a:gd name="T12" fmla="*/ 121 w 121"/>
                <a:gd name="T13" fmla="*/ 10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10"/>
                  </a:cubicBezTo>
                  <a:cubicBezTo>
                    <a:pt x="0" y="12"/>
                    <a:pt x="0" y="12"/>
                    <a:pt x="0" y="12"/>
                  </a:cubicBezTo>
                  <a:cubicBezTo>
                    <a:pt x="0" y="12"/>
                    <a:pt x="0" y="21"/>
                    <a:pt x="10" y="21"/>
                  </a:cubicBezTo>
                  <a:cubicBezTo>
                    <a:pt x="111" y="21"/>
                    <a:pt x="111" y="21"/>
                    <a:pt x="111" y="21"/>
                  </a:cubicBezTo>
                  <a:cubicBezTo>
                    <a:pt x="111" y="21"/>
                    <a:pt x="121" y="21"/>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7" name="Oval 40"/>
            <p:cNvSpPr>
              <a:spLocks noChangeArrowheads="1"/>
            </p:cNvSpPr>
            <p:nvPr/>
          </p:nvSpPr>
          <p:spPr bwMode="auto">
            <a:xfrm>
              <a:off x="6065" y="3223"/>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8" name="Oval 41"/>
            <p:cNvSpPr>
              <a:spLocks noChangeArrowheads="1"/>
            </p:cNvSpPr>
            <p:nvPr/>
          </p:nvSpPr>
          <p:spPr bwMode="auto">
            <a:xfrm>
              <a:off x="6065" y="3313"/>
              <a:ext cx="28" cy="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9" name="Oval 42"/>
            <p:cNvSpPr>
              <a:spLocks noChangeArrowheads="1"/>
            </p:cNvSpPr>
            <p:nvPr/>
          </p:nvSpPr>
          <p:spPr bwMode="auto">
            <a:xfrm>
              <a:off x="6065" y="3401"/>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0" name="Oval 43"/>
            <p:cNvSpPr>
              <a:spLocks noChangeArrowheads="1"/>
            </p:cNvSpPr>
            <p:nvPr/>
          </p:nvSpPr>
          <p:spPr bwMode="auto">
            <a:xfrm>
              <a:off x="6065" y="349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1" name="Oval 44"/>
            <p:cNvSpPr>
              <a:spLocks noChangeArrowheads="1"/>
            </p:cNvSpPr>
            <p:nvPr/>
          </p:nvSpPr>
          <p:spPr bwMode="auto">
            <a:xfrm>
              <a:off x="6065" y="3582"/>
              <a:ext cx="28" cy="2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2" name="Freeform 45"/>
            <p:cNvSpPr>
              <a:spLocks/>
            </p:cNvSpPr>
            <p:nvPr/>
          </p:nvSpPr>
          <p:spPr bwMode="auto">
            <a:xfrm>
              <a:off x="5632" y="3325"/>
              <a:ext cx="315" cy="542"/>
            </a:xfrm>
            <a:custGeom>
              <a:avLst/>
              <a:gdLst>
                <a:gd name="T0" fmla="*/ 133 w 133"/>
                <a:gd name="T1" fmla="*/ 219 h 228"/>
                <a:gd name="T2" fmla="*/ 124 w 133"/>
                <a:gd name="T3" fmla="*/ 228 h 228"/>
                <a:gd name="T4" fmla="*/ 8 w 133"/>
                <a:gd name="T5" fmla="*/ 228 h 228"/>
                <a:gd name="T6" fmla="*/ 0 w 133"/>
                <a:gd name="T7" fmla="*/ 219 h 228"/>
                <a:gd name="T8" fmla="*/ 0 w 133"/>
                <a:gd name="T9" fmla="*/ 9 h 228"/>
                <a:gd name="T10" fmla="*/ 8 w 133"/>
                <a:gd name="T11" fmla="*/ 0 h 228"/>
                <a:gd name="T12" fmla="*/ 124 w 133"/>
                <a:gd name="T13" fmla="*/ 0 h 228"/>
                <a:gd name="T14" fmla="*/ 133 w 133"/>
                <a:gd name="T15" fmla="*/ 9 h 228"/>
                <a:gd name="T16" fmla="*/ 133 w 133"/>
                <a:gd name="T17" fmla="*/ 219 h 228"/>
                <a:gd name="T18" fmla="*/ 133 w 133"/>
                <a:gd name="T19" fmla="*/ 2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228">
                  <a:moveTo>
                    <a:pt x="133" y="219"/>
                  </a:moveTo>
                  <a:cubicBezTo>
                    <a:pt x="133" y="224"/>
                    <a:pt x="129" y="228"/>
                    <a:pt x="124" y="228"/>
                  </a:cubicBezTo>
                  <a:cubicBezTo>
                    <a:pt x="8" y="228"/>
                    <a:pt x="8" y="228"/>
                    <a:pt x="8" y="228"/>
                  </a:cubicBezTo>
                  <a:cubicBezTo>
                    <a:pt x="4" y="228"/>
                    <a:pt x="0" y="224"/>
                    <a:pt x="0" y="219"/>
                  </a:cubicBezTo>
                  <a:cubicBezTo>
                    <a:pt x="0" y="9"/>
                    <a:pt x="0" y="9"/>
                    <a:pt x="0" y="9"/>
                  </a:cubicBezTo>
                  <a:cubicBezTo>
                    <a:pt x="0" y="4"/>
                    <a:pt x="4" y="0"/>
                    <a:pt x="8" y="0"/>
                  </a:cubicBezTo>
                  <a:cubicBezTo>
                    <a:pt x="124" y="0"/>
                    <a:pt x="124" y="0"/>
                    <a:pt x="124" y="0"/>
                  </a:cubicBezTo>
                  <a:cubicBezTo>
                    <a:pt x="129" y="0"/>
                    <a:pt x="133" y="4"/>
                    <a:pt x="133" y="9"/>
                  </a:cubicBezTo>
                  <a:cubicBezTo>
                    <a:pt x="133" y="219"/>
                    <a:pt x="133" y="219"/>
                    <a:pt x="133" y="219"/>
                  </a:cubicBezTo>
                  <a:cubicBezTo>
                    <a:pt x="133" y="219"/>
                    <a:pt x="133" y="219"/>
                    <a:pt x="133" y="219"/>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3" name="Freeform 46"/>
            <p:cNvSpPr>
              <a:spLocks/>
            </p:cNvSpPr>
            <p:nvPr/>
          </p:nvSpPr>
          <p:spPr bwMode="auto">
            <a:xfrm>
              <a:off x="5660" y="3356"/>
              <a:ext cx="256" cy="425"/>
            </a:xfrm>
            <a:custGeom>
              <a:avLst/>
              <a:gdLst>
                <a:gd name="T0" fmla="*/ 0 w 256"/>
                <a:gd name="T1" fmla="*/ 0 h 425"/>
                <a:gd name="T2" fmla="*/ 256 w 256"/>
                <a:gd name="T3" fmla="*/ 0 h 425"/>
                <a:gd name="T4" fmla="*/ 256 w 256"/>
                <a:gd name="T5" fmla="*/ 425 h 425"/>
                <a:gd name="T6" fmla="*/ 0 w 256"/>
                <a:gd name="T7" fmla="*/ 425 h 425"/>
                <a:gd name="T8" fmla="*/ 0 w 256"/>
                <a:gd name="T9" fmla="*/ 0 h 425"/>
                <a:gd name="T10" fmla="*/ 0 w 256"/>
                <a:gd name="T11" fmla="*/ 0 h 425"/>
              </a:gdLst>
              <a:ahLst/>
              <a:cxnLst>
                <a:cxn ang="0">
                  <a:pos x="T0" y="T1"/>
                </a:cxn>
                <a:cxn ang="0">
                  <a:pos x="T2" y="T3"/>
                </a:cxn>
                <a:cxn ang="0">
                  <a:pos x="T4" y="T5"/>
                </a:cxn>
                <a:cxn ang="0">
                  <a:pos x="T6" y="T7"/>
                </a:cxn>
                <a:cxn ang="0">
                  <a:pos x="T8" y="T9"/>
                </a:cxn>
                <a:cxn ang="0">
                  <a:pos x="T10" y="T11"/>
                </a:cxn>
              </a:cxnLst>
              <a:rect l="0" t="0" r="r" b="b"/>
              <a:pathLst>
                <a:path w="256" h="425">
                  <a:moveTo>
                    <a:pt x="0" y="0"/>
                  </a:moveTo>
                  <a:lnTo>
                    <a:pt x="256" y="0"/>
                  </a:lnTo>
                  <a:lnTo>
                    <a:pt x="256" y="425"/>
                  </a:lnTo>
                  <a:lnTo>
                    <a:pt x="0" y="425"/>
                  </a:lnTo>
                  <a:lnTo>
                    <a:pt x="0" y="0"/>
                  </a:lnTo>
                  <a:lnTo>
                    <a:pt x="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4" name="Freeform 47"/>
            <p:cNvSpPr>
              <a:spLocks/>
            </p:cNvSpPr>
            <p:nvPr/>
          </p:nvSpPr>
          <p:spPr bwMode="auto">
            <a:xfrm>
              <a:off x="5102" y="3489"/>
              <a:ext cx="705" cy="461"/>
            </a:xfrm>
            <a:custGeom>
              <a:avLst/>
              <a:gdLst>
                <a:gd name="T0" fmla="*/ 48 w 298"/>
                <a:gd name="T1" fmla="*/ 85 h 194"/>
                <a:gd name="T2" fmla="*/ 48 w 298"/>
                <a:gd name="T3" fmla="*/ 81 h 194"/>
                <a:gd name="T4" fmla="*/ 130 w 298"/>
                <a:gd name="T5" fmla="*/ 0 h 194"/>
                <a:gd name="T6" fmla="*/ 198 w 298"/>
                <a:gd name="T7" fmla="*/ 36 h 194"/>
                <a:gd name="T8" fmla="*/ 220 w 298"/>
                <a:gd name="T9" fmla="*/ 30 h 194"/>
                <a:gd name="T10" fmla="*/ 247 w 298"/>
                <a:gd name="T11" fmla="*/ 38 h 194"/>
                <a:gd name="T12" fmla="*/ 268 w 298"/>
                <a:gd name="T13" fmla="*/ 76 h 194"/>
                <a:gd name="T14" fmla="*/ 298 w 298"/>
                <a:gd name="T15" fmla="*/ 130 h 194"/>
                <a:gd name="T16" fmla="*/ 240 w 298"/>
                <a:gd name="T17" fmla="*/ 194 h 194"/>
                <a:gd name="T18" fmla="*/ 233 w 298"/>
                <a:gd name="T19" fmla="*/ 194 h 194"/>
                <a:gd name="T20" fmla="*/ 226 w 298"/>
                <a:gd name="T21" fmla="*/ 194 h 194"/>
                <a:gd name="T22" fmla="*/ 92 w 298"/>
                <a:gd name="T23" fmla="*/ 194 h 194"/>
                <a:gd name="T24" fmla="*/ 90 w 298"/>
                <a:gd name="T25" fmla="*/ 194 h 194"/>
                <a:gd name="T26" fmla="*/ 86 w 298"/>
                <a:gd name="T27" fmla="*/ 194 h 194"/>
                <a:gd name="T28" fmla="*/ 77 w 298"/>
                <a:gd name="T29" fmla="*/ 194 h 194"/>
                <a:gd name="T30" fmla="*/ 55 w 298"/>
                <a:gd name="T31" fmla="*/ 194 h 194"/>
                <a:gd name="T32" fmla="*/ 0 w 298"/>
                <a:gd name="T33" fmla="*/ 139 h 194"/>
                <a:gd name="T34" fmla="*/ 48 w 298"/>
                <a:gd name="T35" fmla="*/ 8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8" h="194">
                  <a:moveTo>
                    <a:pt x="48" y="85"/>
                  </a:moveTo>
                  <a:cubicBezTo>
                    <a:pt x="48" y="84"/>
                    <a:pt x="48" y="82"/>
                    <a:pt x="48" y="81"/>
                  </a:cubicBezTo>
                  <a:cubicBezTo>
                    <a:pt x="48" y="36"/>
                    <a:pt x="84" y="0"/>
                    <a:pt x="130" y="0"/>
                  </a:cubicBezTo>
                  <a:cubicBezTo>
                    <a:pt x="158" y="0"/>
                    <a:pt x="183" y="14"/>
                    <a:pt x="198" y="36"/>
                  </a:cubicBezTo>
                  <a:cubicBezTo>
                    <a:pt x="205" y="32"/>
                    <a:pt x="212" y="30"/>
                    <a:pt x="220" y="30"/>
                  </a:cubicBezTo>
                  <a:cubicBezTo>
                    <a:pt x="230" y="30"/>
                    <a:pt x="239" y="33"/>
                    <a:pt x="247" y="38"/>
                  </a:cubicBezTo>
                  <a:cubicBezTo>
                    <a:pt x="259" y="46"/>
                    <a:pt x="268" y="60"/>
                    <a:pt x="268" y="76"/>
                  </a:cubicBezTo>
                  <a:cubicBezTo>
                    <a:pt x="286" y="88"/>
                    <a:pt x="298" y="108"/>
                    <a:pt x="298" y="130"/>
                  </a:cubicBezTo>
                  <a:cubicBezTo>
                    <a:pt x="298" y="163"/>
                    <a:pt x="272" y="191"/>
                    <a:pt x="240" y="194"/>
                  </a:cubicBezTo>
                  <a:cubicBezTo>
                    <a:pt x="238" y="194"/>
                    <a:pt x="235" y="194"/>
                    <a:pt x="233" y="194"/>
                  </a:cubicBezTo>
                  <a:cubicBezTo>
                    <a:pt x="231" y="194"/>
                    <a:pt x="229" y="194"/>
                    <a:pt x="226" y="194"/>
                  </a:cubicBezTo>
                  <a:cubicBezTo>
                    <a:pt x="196" y="194"/>
                    <a:pt x="126" y="194"/>
                    <a:pt x="92" y="194"/>
                  </a:cubicBezTo>
                  <a:cubicBezTo>
                    <a:pt x="91" y="194"/>
                    <a:pt x="91" y="194"/>
                    <a:pt x="90" y="194"/>
                  </a:cubicBezTo>
                  <a:cubicBezTo>
                    <a:pt x="86" y="194"/>
                    <a:pt x="86" y="194"/>
                    <a:pt x="86" y="194"/>
                  </a:cubicBezTo>
                  <a:cubicBezTo>
                    <a:pt x="85" y="194"/>
                    <a:pt x="80" y="194"/>
                    <a:pt x="77" y="194"/>
                  </a:cubicBezTo>
                  <a:cubicBezTo>
                    <a:pt x="55" y="194"/>
                    <a:pt x="55" y="194"/>
                    <a:pt x="55" y="194"/>
                  </a:cubicBezTo>
                  <a:cubicBezTo>
                    <a:pt x="25" y="194"/>
                    <a:pt x="0" y="169"/>
                    <a:pt x="0" y="139"/>
                  </a:cubicBezTo>
                  <a:cubicBezTo>
                    <a:pt x="0" y="112"/>
                    <a:pt x="21" y="89"/>
                    <a:pt x="48" y="85"/>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5" name="Freeform 48"/>
            <p:cNvSpPr>
              <a:spLocks/>
            </p:cNvSpPr>
            <p:nvPr/>
          </p:nvSpPr>
          <p:spPr bwMode="auto">
            <a:xfrm>
              <a:off x="5173" y="3406"/>
              <a:ext cx="293" cy="192"/>
            </a:xfrm>
            <a:custGeom>
              <a:avLst/>
              <a:gdLst>
                <a:gd name="T0" fmla="*/ 20 w 124"/>
                <a:gd name="T1" fmla="*/ 35 h 81"/>
                <a:gd name="T2" fmla="*/ 20 w 124"/>
                <a:gd name="T3" fmla="*/ 34 h 81"/>
                <a:gd name="T4" fmla="*/ 54 w 124"/>
                <a:gd name="T5" fmla="*/ 0 h 81"/>
                <a:gd name="T6" fmla="*/ 82 w 124"/>
                <a:gd name="T7" fmla="*/ 15 h 81"/>
                <a:gd name="T8" fmla="*/ 92 w 124"/>
                <a:gd name="T9" fmla="*/ 12 h 81"/>
                <a:gd name="T10" fmla="*/ 103 w 124"/>
                <a:gd name="T11" fmla="*/ 16 h 81"/>
                <a:gd name="T12" fmla="*/ 112 w 124"/>
                <a:gd name="T13" fmla="*/ 32 h 81"/>
                <a:gd name="T14" fmla="*/ 124 w 124"/>
                <a:gd name="T15" fmla="*/ 54 h 81"/>
                <a:gd name="T16" fmla="*/ 100 w 124"/>
                <a:gd name="T17" fmla="*/ 81 h 81"/>
                <a:gd name="T18" fmla="*/ 97 w 124"/>
                <a:gd name="T19" fmla="*/ 81 h 81"/>
                <a:gd name="T20" fmla="*/ 94 w 124"/>
                <a:gd name="T21" fmla="*/ 81 h 81"/>
                <a:gd name="T22" fmla="*/ 38 w 124"/>
                <a:gd name="T23" fmla="*/ 81 h 81"/>
                <a:gd name="T24" fmla="*/ 37 w 124"/>
                <a:gd name="T25" fmla="*/ 81 h 81"/>
                <a:gd name="T26" fmla="*/ 36 w 124"/>
                <a:gd name="T27" fmla="*/ 81 h 81"/>
                <a:gd name="T28" fmla="*/ 32 w 124"/>
                <a:gd name="T29" fmla="*/ 81 h 81"/>
                <a:gd name="T30" fmla="*/ 23 w 124"/>
                <a:gd name="T31" fmla="*/ 81 h 81"/>
                <a:gd name="T32" fmla="*/ 0 w 124"/>
                <a:gd name="T33" fmla="*/ 58 h 81"/>
                <a:gd name="T34" fmla="*/ 20 w 124"/>
                <a:gd name="T35" fmla="*/ 3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81">
                  <a:moveTo>
                    <a:pt x="20" y="35"/>
                  </a:moveTo>
                  <a:cubicBezTo>
                    <a:pt x="20" y="35"/>
                    <a:pt x="20" y="34"/>
                    <a:pt x="20" y="34"/>
                  </a:cubicBezTo>
                  <a:cubicBezTo>
                    <a:pt x="20" y="15"/>
                    <a:pt x="35" y="0"/>
                    <a:pt x="54" y="0"/>
                  </a:cubicBezTo>
                  <a:cubicBezTo>
                    <a:pt x="66" y="0"/>
                    <a:pt x="76" y="6"/>
                    <a:pt x="82" y="15"/>
                  </a:cubicBezTo>
                  <a:cubicBezTo>
                    <a:pt x="85" y="13"/>
                    <a:pt x="88" y="12"/>
                    <a:pt x="92" y="12"/>
                  </a:cubicBezTo>
                  <a:cubicBezTo>
                    <a:pt x="96" y="12"/>
                    <a:pt x="100" y="14"/>
                    <a:pt x="103" y="16"/>
                  </a:cubicBezTo>
                  <a:cubicBezTo>
                    <a:pt x="108" y="19"/>
                    <a:pt x="111" y="25"/>
                    <a:pt x="112" y="32"/>
                  </a:cubicBezTo>
                  <a:cubicBezTo>
                    <a:pt x="119" y="36"/>
                    <a:pt x="124" y="45"/>
                    <a:pt x="124" y="54"/>
                  </a:cubicBezTo>
                  <a:cubicBezTo>
                    <a:pt x="124" y="68"/>
                    <a:pt x="113" y="79"/>
                    <a:pt x="100" y="81"/>
                  </a:cubicBezTo>
                  <a:cubicBezTo>
                    <a:pt x="99" y="81"/>
                    <a:pt x="98" y="81"/>
                    <a:pt x="97" y="81"/>
                  </a:cubicBezTo>
                  <a:cubicBezTo>
                    <a:pt x="96" y="81"/>
                    <a:pt x="95" y="81"/>
                    <a:pt x="94" y="81"/>
                  </a:cubicBezTo>
                  <a:cubicBezTo>
                    <a:pt x="82" y="81"/>
                    <a:pt x="52" y="81"/>
                    <a:pt x="38" y="81"/>
                  </a:cubicBezTo>
                  <a:cubicBezTo>
                    <a:pt x="38" y="81"/>
                    <a:pt x="38" y="81"/>
                    <a:pt x="37" y="81"/>
                  </a:cubicBezTo>
                  <a:cubicBezTo>
                    <a:pt x="36" y="81"/>
                    <a:pt x="36" y="81"/>
                    <a:pt x="36" y="81"/>
                  </a:cubicBezTo>
                  <a:cubicBezTo>
                    <a:pt x="35" y="81"/>
                    <a:pt x="33" y="81"/>
                    <a:pt x="32" y="81"/>
                  </a:cubicBezTo>
                  <a:cubicBezTo>
                    <a:pt x="23" y="81"/>
                    <a:pt x="23" y="81"/>
                    <a:pt x="23" y="81"/>
                  </a:cubicBezTo>
                  <a:cubicBezTo>
                    <a:pt x="10" y="81"/>
                    <a:pt x="0" y="70"/>
                    <a:pt x="0" y="58"/>
                  </a:cubicBezTo>
                  <a:cubicBezTo>
                    <a:pt x="0" y="46"/>
                    <a:pt x="8" y="37"/>
                    <a:pt x="20" y="35"/>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6" name="Freeform 49"/>
            <p:cNvSpPr>
              <a:spLocks/>
            </p:cNvSpPr>
            <p:nvPr/>
          </p:nvSpPr>
          <p:spPr bwMode="auto">
            <a:xfrm>
              <a:off x="5589" y="4061"/>
              <a:ext cx="235" cy="195"/>
            </a:xfrm>
            <a:custGeom>
              <a:avLst/>
              <a:gdLst>
                <a:gd name="T0" fmla="*/ 0 w 235"/>
                <a:gd name="T1" fmla="*/ 195 h 195"/>
                <a:gd name="T2" fmla="*/ 235 w 235"/>
                <a:gd name="T3" fmla="*/ 0 h 195"/>
                <a:gd name="T4" fmla="*/ 0 w 235"/>
                <a:gd name="T5" fmla="*/ 0 h 195"/>
                <a:gd name="T6" fmla="*/ 0 w 235"/>
                <a:gd name="T7" fmla="*/ 195 h 195"/>
              </a:gdLst>
              <a:ahLst/>
              <a:cxnLst>
                <a:cxn ang="0">
                  <a:pos x="T0" y="T1"/>
                </a:cxn>
                <a:cxn ang="0">
                  <a:pos x="T2" y="T3"/>
                </a:cxn>
                <a:cxn ang="0">
                  <a:pos x="T4" y="T5"/>
                </a:cxn>
                <a:cxn ang="0">
                  <a:pos x="T6" y="T7"/>
                </a:cxn>
              </a:cxnLst>
              <a:rect l="0" t="0" r="r" b="b"/>
              <a:pathLst>
                <a:path w="235" h="195">
                  <a:moveTo>
                    <a:pt x="0" y="195"/>
                  </a:moveTo>
                  <a:lnTo>
                    <a:pt x="235" y="0"/>
                  </a:lnTo>
                  <a:lnTo>
                    <a:pt x="0" y="0"/>
                  </a:lnTo>
                  <a:lnTo>
                    <a:pt x="0" y="19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7" name="Freeform 50"/>
            <p:cNvSpPr>
              <a:spLocks/>
            </p:cNvSpPr>
            <p:nvPr/>
          </p:nvSpPr>
          <p:spPr bwMode="auto">
            <a:xfrm>
              <a:off x="4917" y="3793"/>
              <a:ext cx="656" cy="411"/>
            </a:xfrm>
            <a:custGeom>
              <a:avLst/>
              <a:gdLst>
                <a:gd name="T0" fmla="*/ 0 w 656"/>
                <a:gd name="T1" fmla="*/ 0 h 411"/>
                <a:gd name="T2" fmla="*/ 656 w 656"/>
                <a:gd name="T3" fmla="*/ 0 h 411"/>
                <a:gd name="T4" fmla="*/ 656 w 656"/>
                <a:gd name="T5" fmla="*/ 411 h 411"/>
                <a:gd name="T6" fmla="*/ 0 w 656"/>
                <a:gd name="T7" fmla="*/ 411 h 411"/>
                <a:gd name="T8" fmla="*/ 0 w 656"/>
                <a:gd name="T9" fmla="*/ 0 h 411"/>
                <a:gd name="T10" fmla="*/ 0 w 656"/>
                <a:gd name="T11" fmla="*/ 0 h 411"/>
              </a:gdLst>
              <a:ahLst/>
              <a:cxnLst>
                <a:cxn ang="0">
                  <a:pos x="T0" y="T1"/>
                </a:cxn>
                <a:cxn ang="0">
                  <a:pos x="T2" y="T3"/>
                </a:cxn>
                <a:cxn ang="0">
                  <a:pos x="T4" y="T5"/>
                </a:cxn>
                <a:cxn ang="0">
                  <a:pos x="T6" y="T7"/>
                </a:cxn>
                <a:cxn ang="0">
                  <a:pos x="T8" y="T9"/>
                </a:cxn>
                <a:cxn ang="0">
                  <a:pos x="T10" y="T11"/>
                </a:cxn>
              </a:cxnLst>
              <a:rect l="0" t="0" r="r" b="b"/>
              <a:pathLst>
                <a:path w="656" h="411">
                  <a:moveTo>
                    <a:pt x="0" y="0"/>
                  </a:moveTo>
                  <a:lnTo>
                    <a:pt x="656" y="0"/>
                  </a:lnTo>
                  <a:lnTo>
                    <a:pt x="656" y="411"/>
                  </a:lnTo>
                  <a:lnTo>
                    <a:pt x="0" y="411"/>
                  </a:lnTo>
                  <a:lnTo>
                    <a:pt x="0" y="0"/>
                  </a:lnTo>
                  <a:lnTo>
                    <a:pt x="0"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8" name="Freeform 51"/>
            <p:cNvSpPr>
              <a:spLocks noEditPoints="1"/>
            </p:cNvSpPr>
            <p:nvPr/>
          </p:nvSpPr>
          <p:spPr bwMode="auto">
            <a:xfrm>
              <a:off x="4766" y="3772"/>
              <a:ext cx="953" cy="515"/>
            </a:xfrm>
            <a:custGeom>
              <a:avLst/>
              <a:gdLst>
                <a:gd name="T0" fmla="*/ 343 w 403"/>
                <a:gd name="T1" fmla="*/ 193 h 217"/>
                <a:gd name="T2" fmla="*/ 353 w 403"/>
                <a:gd name="T3" fmla="*/ 183 h 217"/>
                <a:gd name="T4" fmla="*/ 353 w 403"/>
                <a:gd name="T5" fmla="*/ 10 h 217"/>
                <a:gd name="T6" fmla="*/ 343 w 403"/>
                <a:gd name="T7" fmla="*/ 0 h 217"/>
                <a:gd name="T8" fmla="*/ 61 w 403"/>
                <a:gd name="T9" fmla="*/ 0 h 217"/>
                <a:gd name="T10" fmla="*/ 51 w 403"/>
                <a:gd name="T11" fmla="*/ 10 h 217"/>
                <a:gd name="T12" fmla="*/ 51 w 403"/>
                <a:gd name="T13" fmla="*/ 183 h 217"/>
                <a:gd name="T14" fmla="*/ 61 w 403"/>
                <a:gd name="T15" fmla="*/ 193 h 217"/>
                <a:gd name="T16" fmla="*/ 0 w 403"/>
                <a:gd name="T17" fmla="*/ 193 h 217"/>
                <a:gd name="T18" fmla="*/ 0 w 403"/>
                <a:gd name="T19" fmla="*/ 200 h 217"/>
                <a:gd name="T20" fmla="*/ 0 w 403"/>
                <a:gd name="T21" fmla="*/ 208 h 217"/>
                <a:gd name="T22" fmla="*/ 0 w 403"/>
                <a:gd name="T23" fmla="*/ 209 h 217"/>
                <a:gd name="T24" fmla="*/ 0 w 403"/>
                <a:gd name="T25" fmla="*/ 209 h 217"/>
                <a:gd name="T26" fmla="*/ 0 w 403"/>
                <a:gd name="T27" fmla="*/ 209 h 217"/>
                <a:gd name="T28" fmla="*/ 0 w 403"/>
                <a:gd name="T29" fmla="*/ 210 h 217"/>
                <a:gd name="T30" fmla="*/ 8 w 403"/>
                <a:gd name="T31" fmla="*/ 217 h 217"/>
                <a:gd name="T32" fmla="*/ 395 w 403"/>
                <a:gd name="T33" fmla="*/ 217 h 217"/>
                <a:gd name="T34" fmla="*/ 403 w 403"/>
                <a:gd name="T35" fmla="*/ 211 h 217"/>
                <a:gd name="T36" fmla="*/ 403 w 403"/>
                <a:gd name="T37" fmla="*/ 210 h 217"/>
                <a:gd name="T38" fmla="*/ 403 w 403"/>
                <a:gd name="T39" fmla="*/ 200 h 217"/>
                <a:gd name="T40" fmla="*/ 403 w 403"/>
                <a:gd name="T41" fmla="*/ 193 h 217"/>
                <a:gd name="T42" fmla="*/ 343 w 403"/>
                <a:gd name="T43" fmla="*/ 193 h 217"/>
                <a:gd name="T44" fmla="*/ 64 w 403"/>
                <a:gd name="T45" fmla="*/ 11 h 217"/>
                <a:gd name="T46" fmla="*/ 340 w 403"/>
                <a:gd name="T47" fmla="*/ 11 h 217"/>
                <a:gd name="T48" fmla="*/ 340 w 403"/>
                <a:gd name="T49" fmla="*/ 181 h 217"/>
                <a:gd name="T50" fmla="*/ 64 w 403"/>
                <a:gd name="T51" fmla="*/ 181 h 217"/>
                <a:gd name="T52" fmla="*/ 64 w 403"/>
                <a:gd name="T53" fmla="*/ 1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3" h="217">
                  <a:moveTo>
                    <a:pt x="343" y="193"/>
                  </a:moveTo>
                  <a:cubicBezTo>
                    <a:pt x="349" y="193"/>
                    <a:pt x="353" y="189"/>
                    <a:pt x="353" y="183"/>
                  </a:cubicBezTo>
                  <a:cubicBezTo>
                    <a:pt x="353" y="10"/>
                    <a:pt x="353" y="10"/>
                    <a:pt x="353" y="10"/>
                  </a:cubicBezTo>
                  <a:cubicBezTo>
                    <a:pt x="353" y="4"/>
                    <a:pt x="349" y="0"/>
                    <a:pt x="343" y="0"/>
                  </a:cubicBezTo>
                  <a:cubicBezTo>
                    <a:pt x="61" y="0"/>
                    <a:pt x="61" y="0"/>
                    <a:pt x="61" y="0"/>
                  </a:cubicBezTo>
                  <a:cubicBezTo>
                    <a:pt x="56" y="0"/>
                    <a:pt x="51" y="4"/>
                    <a:pt x="51" y="10"/>
                  </a:cubicBezTo>
                  <a:cubicBezTo>
                    <a:pt x="51" y="183"/>
                    <a:pt x="51" y="183"/>
                    <a:pt x="51" y="183"/>
                  </a:cubicBezTo>
                  <a:cubicBezTo>
                    <a:pt x="51" y="189"/>
                    <a:pt x="56" y="193"/>
                    <a:pt x="61" y="193"/>
                  </a:cubicBezTo>
                  <a:cubicBezTo>
                    <a:pt x="0" y="193"/>
                    <a:pt x="0" y="193"/>
                    <a:pt x="0" y="193"/>
                  </a:cubicBezTo>
                  <a:cubicBezTo>
                    <a:pt x="0" y="200"/>
                    <a:pt x="0" y="200"/>
                    <a:pt x="0" y="200"/>
                  </a:cubicBezTo>
                  <a:cubicBezTo>
                    <a:pt x="0" y="208"/>
                    <a:pt x="0" y="208"/>
                    <a:pt x="0" y="208"/>
                  </a:cubicBezTo>
                  <a:cubicBezTo>
                    <a:pt x="0" y="209"/>
                    <a:pt x="0" y="209"/>
                    <a:pt x="0" y="209"/>
                  </a:cubicBezTo>
                  <a:cubicBezTo>
                    <a:pt x="0" y="209"/>
                    <a:pt x="0" y="209"/>
                    <a:pt x="0" y="209"/>
                  </a:cubicBezTo>
                  <a:cubicBezTo>
                    <a:pt x="0" y="209"/>
                    <a:pt x="0" y="209"/>
                    <a:pt x="0" y="209"/>
                  </a:cubicBezTo>
                  <a:cubicBezTo>
                    <a:pt x="0" y="210"/>
                    <a:pt x="0" y="210"/>
                    <a:pt x="0" y="210"/>
                  </a:cubicBezTo>
                  <a:cubicBezTo>
                    <a:pt x="0" y="214"/>
                    <a:pt x="4" y="217"/>
                    <a:pt x="8" y="217"/>
                  </a:cubicBezTo>
                  <a:cubicBezTo>
                    <a:pt x="395" y="217"/>
                    <a:pt x="395" y="217"/>
                    <a:pt x="395" y="217"/>
                  </a:cubicBezTo>
                  <a:cubicBezTo>
                    <a:pt x="399" y="217"/>
                    <a:pt x="402" y="214"/>
                    <a:pt x="403" y="211"/>
                  </a:cubicBezTo>
                  <a:cubicBezTo>
                    <a:pt x="403" y="210"/>
                    <a:pt x="403" y="210"/>
                    <a:pt x="403" y="210"/>
                  </a:cubicBezTo>
                  <a:cubicBezTo>
                    <a:pt x="403" y="200"/>
                    <a:pt x="403" y="200"/>
                    <a:pt x="403" y="200"/>
                  </a:cubicBezTo>
                  <a:cubicBezTo>
                    <a:pt x="403" y="193"/>
                    <a:pt x="403" y="193"/>
                    <a:pt x="403" y="193"/>
                  </a:cubicBezTo>
                  <a:lnTo>
                    <a:pt x="343" y="193"/>
                  </a:lnTo>
                  <a:close/>
                  <a:moveTo>
                    <a:pt x="64" y="11"/>
                  </a:moveTo>
                  <a:cubicBezTo>
                    <a:pt x="340" y="11"/>
                    <a:pt x="340" y="11"/>
                    <a:pt x="340" y="11"/>
                  </a:cubicBezTo>
                  <a:cubicBezTo>
                    <a:pt x="340" y="181"/>
                    <a:pt x="340" y="181"/>
                    <a:pt x="340" y="181"/>
                  </a:cubicBezTo>
                  <a:cubicBezTo>
                    <a:pt x="64" y="181"/>
                    <a:pt x="64" y="181"/>
                    <a:pt x="64" y="181"/>
                  </a:cubicBezTo>
                  <a:cubicBezTo>
                    <a:pt x="64" y="11"/>
                    <a:pt x="64" y="11"/>
                    <a:pt x="64" y="11"/>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9" name="Rectangle 52"/>
            <p:cNvSpPr>
              <a:spLocks noChangeArrowheads="1"/>
            </p:cNvSpPr>
            <p:nvPr/>
          </p:nvSpPr>
          <p:spPr bwMode="auto">
            <a:xfrm>
              <a:off x="6779" y="2915"/>
              <a:ext cx="871" cy="3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grpSp>
      <p:sp>
        <p:nvSpPr>
          <p:cNvPr id="60" name="Rectangle 59"/>
          <p:cNvSpPr/>
          <p:nvPr/>
        </p:nvSpPr>
        <p:spPr bwMode="auto">
          <a:xfrm>
            <a:off x="420122" y="5827320"/>
            <a:ext cx="2389845" cy="812032"/>
          </a:xfrm>
          <a:prstGeom prst="rect">
            <a:avLst/>
          </a:prstGeom>
          <a:pattFill prst="ltUpDiag">
            <a:fgClr>
              <a:schemeClr val="bg1">
                <a:lumMod val="85000"/>
              </a:schemeClr>
            </a:fgClr>
            <a:bgClr>
              <a:schemeClr val="bg1"/>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defTabSz="913828" fontAlgn="base">
              <a:lnSpc>
                <a:spcPct val="90000"/>
              </a:lnSpc>
              <a:spcBef>
                <a:spcPct val="0"/>
              </a:spcBef>
              <a:spcAft>
                <a:spcPts val="588"/>
              </a:spcAft>
            </a:pPr>
            <a:r>
              <a:rPr lang="en-US" sz="1764" dirty="0">
                <a:solidFill>
                  <a:srgbClr val="002060"/>
                </a:solidFill>
                <a:latin typeface="Segoe UI Semibold" panose="020B0702040204020203" pitchFamily="34" charset="0"/>
                <a:ea typeface="Segoe UI" pitchFamily="34" charset="0"/>
                <a:cs typeface="Segoe UI Semibold" panose="020B0702040204020203" pitchFamily="34" charset="0"/>
              </a:rPr>
              <a:t>All plans include:</a:t>
            </a:r>
          </a:p>
        </p:txBody>
      </p:sp>
      <p:sp>
        <p:nvSpPr>
          <p:cNvPr id="61" name="Rectangle 60"/>
          <p:cNvSpPr/>
          <p:nvPr/>
        </p:nvSpPr>
        <p:spPr bwMode="auto">
          <a:xfrm>
            <a:off x="2567900" y="5839993"/>
            <a:ext cx="4651557" cy="800361"/>
          </a:xfrm>
          <a:prstGeom prst="rect">
            <a:avLst/>
          </a:prstGeom>
          <a:pattFill prst="ltUpDiag">
            <a:fgClr>
              <a:schemeClr val="bg1">
                <a:lumMod val="85000"/>
              </a:schemeClr>
            </a:fgClr>
            <a:bgClr>
              <a:schemeClr val="bg1"/>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89619" rIns="179238" bIns="89619" numCol="2" spcCol="0" rtlCol="0" fromWordArt="0" anchor="t" anchorCtr="0" forceAA="0" compatLnSpc="1">
            <a:prstTxWarp prst="textNoShape">
              <a:avLst/>
            </a:prstTxWarp>
            <a:noAutofit/>
          </a:bodyPr>
          <a:lstStyle/>
          <a:p>
            <a:pPr defTabSz="913828" fontAlgn="base">
              <a:lnSpc>
                <a:spcPct val="90000"/>
              </a:lnSpc>
              <a:spcBef>
                <a:spcPct val="0"/>
              </a:spcBef>
              <a:spcAft>
                <a:spcPts val="588"/>
              </a:spcAft>
            </a:pPr>
            <a:r>
              <a:rPr lang="en-US" sz="1372" dirty="0">
                <a:solidFill>
                  <a:srgbClr val="0072C6"/>
                </a:solidFill>
                <a:latin typeface="Segoe UI Semibold" panose="020B0702040204020203" pitchFamily="34" charset="0"/>
                <a:ea typeface="Segoe UI" pitchFamily="34" charset="0"/>
                <a:cs typeface="Segoe UI Semibold" panose="020B0702040204020203" pitchFamily="34" charset="0"/>
              </a:rPr>
              <a:t>300 </a:t>
            </a:r>
            <a:r>
              <a:rPr lang="en-US" sz="1372" dirty="0">
                <a:solidFill>
                  <a:srgbClr val="505050"/>
                </a:solidFill>
                <a:ea typeface="Segoe UI" pitchFamily="34" charset="0"/>
                <a:cs typeface="Segoe UI" pitchFamily="34" charset="0"/>
              </a:rPr>
              <a:t>seat cap</a:t>
            </a:r>
          </a:p>
          <a:p>
            <a:pPr defTabSz="913828" fontAlgn="base">
              <a:lnSpc>
                <a:spcPct val="90000"/>
              </a:lnSpc>
              <a:spcBef>
                <a:spcPct val="0"/>
              </a:spcBef>
              <a:spcAft>
                <a:spcPts val="588"/>
              </a:spcAft>
            </a:pPr>
            <a:r>
              <a:rPr lang="en-US" sz="1372" dirty="0">
                <a:solidFill>
                  <a:srgbClr val="0072C6"/>
                </a:solidFill>
                <a:latin typeface="Segoe UI Semibold" panose="020B0702040204020203" pitchFamily="34" charset="0"/>
                <a:ea typeface="Segoe UI" pitchFamily="34" charset="0"/>
                <a:cs typeface="Segoe UI Semibold" panose="020B0702040204020203" pitchFamily="34" charset="0"/>
              </a:rPr>
              <a:t>99.9% </a:t>
            </a:r>
            <a:r>
              <a:rPr lang="en-US" sz="1372" dirty="0">
                <a:solidFill>
                  <a:srgbClr val="505050"/>
                </a:solidFill>
                <a:ea typeface="Segoe UI" pitchFamily="34" charset="0"/>
                <a:cs typeface="Segoe UI" pitchFamily="34" charset="0"/>
              </a:rPr>
              <a:t>financially-backed </a:t>
            </a:r>
            <a:br>
              <a:rPr lang="en-US" sz="1372" dirty="0">
                <a:solidFill>
                  <a:srgbClr val="505050"/>
                </a:solidFill>
                <a:ea typeface="Segoe UI" pitchFamily="34" charset="0"/>
                <a:cs typeface="Segoe UI" pitchFamily="34" charset="0"/>
              </a:rPr>
            </a:br>
            <a:r>
              <a:rPr lang="en-US" sz="1372" dirty="0">
                <a:solidFill>
                  <a:srgbClr val="505050"/>
                </a:solidFill>
                <a:ea typeface="Segoe UI" pitchFamily="34" charset="0"/>
                <a:cs typeface="Segoe UI" pitchFamily="34" charset="0"/>
              </a:rPr>
              <a:t>uptime guarantee</a:t>
            </a:r>
          </a:p>
          <a:p>
            <a:pPr defTabSz="913828" fontAlgn="base">
              <a:lnSpc>
                <a:spcPct val="90000"/>
              </a:lnSpc>
              <a:spcBef>
                <a:spcPct val="0"/>
              </a:spcBef>
              <a:spcAft>
                <a:spcPts val="588"/>
              </a:spcAft>
            </a:pPr>
            <a:r>
              <a:rPr lang="en-US" sz="1372" dirty="0">
                <a:solidFill>
                  <a:srgbClr val="0072C6"/>
                </a:solidFill>
                <a:latin typeface="Segoe UI Semibold" panose="020B0702040204020203" pitchFamily="34" charset="0"/>
                <a:ea typeface="Segoe UI" pitchFamily="34" charset="0"/>
                <a:cs typeface="Segoe UI Semibold" panose="020B0702040204020203" pitchFamily="34" charset="0"/>
              </a:rPr>
              <a:t>24/7</a:t>
            </a:r>
            <a:r>
              <a:rPr lang="en-US" sz="1372" dirty="0">
                <a:solidFill>
                  <a:srgbClr val="505050"/>
                </a:solidFill>
                <a:ea typeface="Segoe UI" pitchFamily="34" charset="0"/>
                <a:cs typeface="Segoe UI" pitchFamily="34" charset="0"/>
              </a:rPr>
              <a:t> phone support </a:t>
            </a:r>
            <a:br>
              <a:rPr lang="en-US" sz="1372" dirty="0">
                <a:solidFill>
                  <a:srgbClr val="505050"/>
                </a:solidFill>
                <a:ea typeface="Segoe UI" pitchFamily="34" charset="0"/>
                <a:cs typeface="Segoe UI" pitchFamily="34" charset="0"/>
              </a:rPr>
            </a:br>
            <a:r>
              <a:rPr lang="en-US" sz="1372" dirty="0">
                <a:solidFill>
                  <a:srgbClr val="505050"/>
                </a:solidFill>
                <a:ea typeface="Segoe UI" pitchFamily="34" charset="0"/>
                <a:cs typeface="Segoe UI" pitchFamily="34" charset="0"/>
              </a:rPr>
              <a:t>for critical issues</a:t>
            </a:r>
          </a:p>
          <a:p>
            <a:pPr defTabSz="913828" fontAlgn="base">
              <a:lnSpc>
                <a:spcPct val="90000"/>
              </a:lnSpc>
              <a:spcBef>
                <a:spcPct val="0"/>
              </a:spcBef>
              <a:spcAft>
                <a:spcPts val="588"/>
              </a:spcAft>
            </a:pPr>
            <a:r>
              <a:rPr lang="en-US" sz="1372" dirty="0">
                <a:solidFill>
                  <a:srgbClr val="505050"/>
                </a:solidFill>
                <a:ea typeface="Segoe UI" pitchFamily="34" charset="0"/>
                <a:cs typeface="Segoe UI" pitchFamily="34" charset="0"/>
              </a:rPr>
              <a:t>Active Directory integration </a:t>
            </a:r>
          </a:p>
        </p:txBody>
      </p:sp>
      <p:sp>
        <p:nvSpPr>
          <p:cNvPr id="62" name="Title 1"/>
          <p:cNvSpPr txBox="1">
            <a:spLocks/>
          </p:cNvSpPr>
          <p:nvPr/>
        </p:nvSpPr>
        <p:spPr>
          <a:xfrm>
            <a:off x="423159" y="441913"/>
            <a:ext cx="11652805" cy="899665"/>
          </a:xfrm>
          <a:prstGeom prst="rect">
            <a:avLst/>
          </a:prstGeom>
        </p:spPr>
        <p:txBody>
          <a:bodyPr vert="horz" wrap="square" lIns="146304" tIns="91440" rIns="146304" bIns="91440" rtlCol="0" anchor="t">
            <a:noAutofit/>
          </a:bodyPr>
          <a:lstStyle>
            <a:lvl1pPr algn="l" defTabSz="914093" rtl="0" eaLnBrk="1" latinLnBrk="0" hangingPunct="1">
              <a:lnSpc>
                <a:spcPct val="90000"/>
              </a:lnSpc>
              <a:spcBef>
                <a:spcPct val="0"/>
              </a:spcBef>
              <a:buNone/>
              <a:defRPr lang="en-US" sz="529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dirty="0"/>
          </a:p>
        </p:txBody>
      </p:sp>
    </p:spTree>
    <p:extLst>
      <p:ext uri="{BB962C8B-B14F-4D97-AF65-F5344CB8AC3E}">
        <p14:creationId xmlns:p14="http://schemas.microsoft.com/office/powerpoint/2010/main" val="36693188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60"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
          <p:cNvGrpSpPr/>
          <p:nvPr/>
        </p:nvGrpSpPr>
        <p:grpSpPr>
          <a:xfrm>
            <a:off x="399284" y="4623922"/>
            <a:ext cx="9888254" cy="1307064"/>
            <a:chOff x="482228" y="4516956"/>
            <a:chExt cx="10079411" cy="1333620"/>
          </a:xfrm>
        </p:grpSpPr>
        <p:sp>
          <p:nvSpPr>
            <p:cNvPr id="29" name="Left Brace 7"/>
            <p:cNvSpPr/>
            <p:nvPr/>
          </p:nvSpPr>
          <p:spPr>
            <a:xfrm rot="16200000">
              <a:off x="5346444" y="-347260"/>
              <a:ext cx="350979" cy="10079411"/>
            </a:xfrm>
            <a:prstGeom prst="leftBrace">
              <a:avLst>
                <a:gd name="adj1" fmla="val 69394"/>
                <a:gd name="adj2" fmla="val 49280"/>
              </a:avLst>
            </a:prstGeom>
            <a:ln w="28575">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093"/>
              <a:endParaRPr lang="en-US" sz="1799" dirty="0">
                <a:solidFill>
                  <a:srgbClr val="505050"/>
                </a:solidFill>
              </a:endParaRPr>
            </a:p>
          </p:txBody>
        </p:sp>
        <p:sp>
          <p:nvSpPr>
            <p:cNvPr id="19" name="TextBox 8"/>
            <p:cNvSpPr txBox="1"/>
            <p:nvPr/>
          </p:nvSpPr>
          <p:spPr>
            <a:xfrm>
              <a:off x="2255837" y="5050356"/>
              <a:ext cx="6241101" cy="800220"/>
            </a:xfrm>
            <a:prstGeom prst="rect">
              <a:avLst/>
            </a:prstGeom>
            <a:noFill/>
          </p:spPr>
          <p:txBody>
            <a:bodyPr wrap="square" lIns="0" tIns="0" rIns="0" bIns="0" rtlCol="0">
              <a:spAutoFit/>
            </a:bodyPr>
            <a:lstStyle/>
            <a:p>
              <a:pPr algn="ctr" defTabSz="914093">
                <a:spcAft>
                  <a:spcPts val="600"/>
                </a:spcAft>
              </a:pPr>
              <a:r>
                <a:rPr lang="en-US" sz="1372" spc="-70" dirty="0">
                  <a:solidFill>
                    <a:srgbClr val="505050"/>
                  </a:solidFill>
                </a:rPr>
                <a:t>Combine </a:t>
              </a:r>
              <a:r>
                <a:rPr lang="en-US" sz="1372" b="1" spc="-70" dirty="0">
                  <a:solidFill>
                    <a:srgbClr val="505050"/>
                  </a:solidFill>
                </a:rPr>
                <a:t>ANY</a:t>
              </a:r>
              <a:r>
                <a:rPr lang="en-US" sz="1372" spc="-70" dirty="0">
                  <a:solidFill>
                    <a:srgbClr val="505050"/>
                  </a:solidFill>
                </a:rPr>
                <a:t> of these plans in a single Office 365 account</a:t>
              </a:r>
            </a:p>
            <a:p>
              <a:pPr algn="ctr" defTabSz="914093">
                <a:spcAft>
                  <a:spcPts val="600"/>
                </a:spcAft>
              </a:pPr>
              <a:r>
                <a:rPr lang="en-US" sz="1372" spc="-70" dirty="0">
                  <a:solidFill>
                    <a:srgbClr val="505050"/>
                  </a:solidFill>
                </a:rPr>
                <a:t>Business plans have 300 seat cap, per plan </a:t>
              </a:r>
            </a:p>
            <a:p>
              <a:pPr algn="ctr" defTabSz="914093">
                <a:spcAft>
                  <a:spcPts val="600"/>
                </a:spcAft>
              </a:pPr>
              <a:r>
                <a:rPr lang="en-US" sz="1372" spc="-70" dirty="0">
                  <a:solidFill>
                    <a:srgbClr val="505050"/>
                  </a:solidFill>
                </a:rPr>
                <a:t>Enterprise plans have no seat cap</a:t>
              </a:r>
            </a:p>
          </p:txBody>
        </p:sp>
      </p:grpSp>
      <p:sp>
        <p:nvSpPr>
          <p:cNvPr id="20" name="Rectangle 19"/>
          <p:cNvSpPr/>
          <p:nvPr/>
        </p:nvSpPr>
        <p:spPr bwMode="auto">
          <a:xfrm>
            <a:off x="403160" y="3447466"/>
            <a:ext cx="9884379" cy="882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a:xfrm>
            <a:off x="257566" y="25010"/>
            <a:ext cx="10515600" cy="1325563"/>
          </a:xfrm>
        </p:spPr>
        <p:txBody>
          <a:bodyPr>
            <a:normAutofit/>
          </a:bodyPr>
          <a:lstStyle/>
          <a:p>
            <a:r>
              <a:rPr lang="en-US" sz="4800" dirty="0" smtClean="0">
                <a:solidFill>
                  <a:schemeClr val="tx1">
                    <a:lumMod val="65000"/>
                    <a:lumOff val="35000"/>
                  </a:schemeClr>
                </a:solidFill>
                <a:latin typeface="Segoe UI Light" panose="020B0502040204020203" pitchFamily="34" charset="0"/>
                <a:cs typeface="Segoe UI Light" panose="020B0502040204020203" pitchFamily="34" charset="0"/>
              </a:rPr>
              <a:t>Core Office 365 plan layout</a:t>
            </a:r>
            <a:endParaRPr lang="en-US" sz="4800" dirty="0">
              <a:solidFill>
                <a:schemeClr val="tx1">
                  <a:lumMod val="65000"/>
                  <a:lumOff val="35000"/>
                </a:schemeClr>
              </a:solidFill>
              <a:latin typeface="Segoe UI Light" panose="020B0502040204020203" pitchFamily="34" charset="0"/>
              <a:cs typeface="Segoe UI Light" panose="020B0502040204020203" pitchFamily="34" charset="0"/>
            </a:endParaRPr>
          </a:p>
        </p:txBody>
      </p:sp>
      <p:sp>
        <p:nvSpPr>
          <p:cNvPr id="7" name="Rectangle 6"/>
          <p:cNvSpPr/>
          <p:nvPr/>
        </p:nvSpPr>
        <p:spPr bwMode="auto">
          <a:xfrm>
            <a:off x="412717" y="1974180"/>
            <a:ext cx="9878698" cy="519932"/>
          </a:xfrm>
          <a:prstGeom prst="rect">
            <a:avLst/>
          </a:prstGeom>
          <a:solidFill>
            <a:srgbClr val="2828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r>
              <a:rPr lang="en-US" sz="1960" dirty="0">
                <a:solidFill>
                  <a:srgbClr val="FFFFFF"/>
                </a:solidFill>
                <a:ea typeface="Segoe UI" pitchFamily="34" charset="0"/>
                <a:cs typeface="Segoe UI" pitchFamily="34" charset="0"/>
              </a:rPr>
              <a:t>One single, scalable admin experience</a:t>
            </a:r>
          </a:p>
        </p:txBody>
      </p:sp>
      <p:sp>
        <p:nvSpPr>
          <p:cNvPr id="10" name="Rectangle 9"/>
          <p:cNvSpPr/>
          <p:nvPr/>
        </p:nvSpPr>
        <p:spPr bwMode="auto">
          <a:xfrm>
            <a:off x="407035" y="2639539"/>
            <a:ext cx="4891231" cy="831891"/>
          </a:xfrm>
          <a:prstGeom prst="rect">
            <a:avLst/>
          </a:prstGeom>
          <a:solidFill>
            <a:srgbClr val="0039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r>
              <a:rPr lang="en-US" sz="1764" b="1" dirty="0">
                <a:gradFill>
                  <a:gsLst>
                    <a:gs pos="0">
                      <a:srgbClr val="FFFFFF"/>
                    </a:gs>
                    <a:gs pos="100000">
                      <a:srgbClr val="FFFFFF"/>
                    </a:gs>
                  </a:gsLst>
                  <a:lin ang="5400000" scaled="0"/>
                </a:gradFill>
                <a:ea typeface="Segoe UI" pitchFamily="34" charset="0"/>
                <a:cs typeface="Segoe UI" pitchFamily="34" charset="0"/>
              </a:rPr>
              <a:t>Business Premium</a:t>
            </a:r>
          </a:p>
          <a:p>
            <a:pPr algn="ctr" defTabSz="913650" fontAlgn="base">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Office apps + Cloud services</a:t>
            </a:r>
          </a:p>
        </p:txBody>
      </p:sp>
      <p:sp>
        <p:nvSpPr>
          <p:cNvPr id="16" name="Rectangle 15"/>
          <p:cNvSpPr/>
          <p:nvPr/>
        </p:nvSpPr>
        <p:spPr bwMode="auto">
          <a:xfrm>
            <a:off x="7801190" y="3465260"/>
            <a:ext cx="2490225" cy="851383"/>
          </a:xfrm>
          <a:prstGeom prst="rect">
            <a:avLst/>
          </a:prstGeom>
          <a:solidFill>
            <a:srgbClr val="4E195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r>
              <a:rPr lang="en-US" sz="1764" b="1" dirty="0">
                <a:gradFill>
                  <a:gsLst>
                    <a:gs pos="0">
                      <a:srgbClr val="FFFFFF"/>
                    </a:gs>
                    <a:gs pos="100000">
                      <a:srgbClr val="FFFFFF"/>
                    </a:gs>
                  </a:gsLst>
                  <a:lin ang="5400000" scaled="0"/>
                </a:gradFill>
                <a:ea typeface="Segoe UI" pitchFamily="34" charset="0"/>
                <a:cs typeface="Segoe UI" pitchFamily="34" charset="0"/>
              </a:rPr>
              <a:t>Enterprise E1</a:t>
            </a:r>
          </a:p>
          <a:p>
            <a:pPr algn="ctr" defTabSz="913650" fontAlgn="base">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Cloud services</a:t>
            </a:r>
          </a:p>
        </p:txBody>
      </p:sp>
      <p:sp>
        <p:nvSpPr>
          <p:cNvPr id="17" name="Rectangle 16"/>
          <p:cNvSpPr/>
          <p:nvPr/>
        </p:nvSpPr>
        <p:spPr bwMode="auto">
          <a:xfrm>
            <a:off x="5409504" y="3465260"/>
            <a:ext cx="2391684" cy="850961"/>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r>
              <a:rPr lang="en-US" sz="1764" b="1" dirty="0">
                <a:gradFill>
                  <a:gsLst>
                    <a:gs pos="0">
                      <a:srgbClr val="FFFFFF"/>
                    </a:gs>
                    <a:gs pos="100000">
                      <a:srgbClr val="FFFFFF"/>
                    </a:gs>
                  </a:gsLst>
                  <a:lin ang="5400000" scaled="0"/>
                </a:gradFill>
                <a:ea typeface="Segoe UI" pitchFamily="34" charset="0"/>
                <a:cs typeface="Segoe UI" pitchFamily="34" charset="0"/>
              </a:rPr>
              <a:t>ProPlus</a:t>
            </a:r>
          </a:p>
          <a:p>
            <a:pPr algn="ctr" defTabSz="913650" fontAlgn="base">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Office apps + OneDrive</a:t>
            </a: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2906583" y="3471427"/>
            <a:ext cx="2391683" cy="851382"/>
          </a:xfrm>
          <a:prstGeom prst="rect">
            <a:avLst/>
          </a:prstGeom>
          <a:solidFill>
            <a:srgbClr val="00569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r>
              <a:rPr lang="en-US" sz="1764" b="1" dirty="0">
                <a:gradFill>
                  <a:gsLst>
                    <a:gs pos="0">
                      <a:srgbClr val="FFFFFF"/>
                    </a:gs>
                    <a:gs pos="100000">
                      <a:srgbClr val="FFFFFF"/>
                    </a:gs>
                  </a:gsLst>
                  <a:lin ang="5400000" scaled="0"/>
                </a:gradFill>
                <a:ea typeface="Segoe UI" pitchFamily="34" charset="0"/>
                <a:cs typeface="Segoe UI" pitchFamily="34" charset="0"/>
              </a:rPr>
              <a:t>Business Essentials</a:t>
            </a:r>
          </a:p>
          <a:p>
            <a:pPr algn="ctr" defTabSz="913650" fontAlgn="base">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Cloud services</a:t>
            </a:r>
          </a:p>
        </p:txBody>
      </p:sp>
      <p:sp>
        <p:nvSpPr>
          <p:cNvPr id="27" name="Rectangle 26"/>
          <p:cNvSpPr/>
          <p:nvPr/>
        </p:nvSpPr>
        <p:spPr bwMode="auto">
          <a:xfrm>
            <a:off x="407035" y="3471427"/>
            <a:ext cx="2499547" cy="851382"/>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r>
              <a:rPr lang="en-US" sz="1764" b="1" dirty="0">
                <a:gradFill>
                  <a:gsLst>
                    <a:gs pos="0">
                      <a:srgbClr val="FFFFFF"/>
                    </a:gs>
                    <a:gs pos="100000">
                      <a:srgbClr val="FFFFFF"/>
                    </a:gs>
                  </a:gsLst>
                  <a:lin ang="5400000" scaled="0"/>
                </a:gradFill>
                <a:ea typeface="Segoe UI" pitchFamily="34" charset="0"/>
                <a:cs typeface="Segoe UI" pitchFamily="34" charset="0"/>
              </a:rPr>
              <a:t>Business</a:t>
            </a:r>
          </a:p>
          <a:p>
            <a:pPr algn="ctr" defTabSz="913650" fontAlgn="base">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Office apps + OneDrive </a:t>
            </a: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5409505" y="2639539"/>
            <a:ext cx="4881908" cy="831891"/>
          </a:xfrm>
          <a:prstGeom prst="rect">
            <a:avLst/>
          </a:prstGeom>
          <a:solidFill>
            <a:srgbClr val="34103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r>
              <a:rPr lang="en-US" sz="1764" b="1" dirty="0">
                <a:gradFill>
                  <a:gsLst>
                    <a:gs pos="0">
                      <a:srgbClr val="FFFFFF"/>
                    </a:gs>
                    <a:gs pos="100000">
                      <a:srgbClr val="FFFFFF"/>
                    </a:gs>
                  </a:gsLst>
                  <a:lin ang="5400000" scaled="0"/>
                </a:gradFill>
                <a:ea typeface="Segoe UI" pitchFamily="34" charset="0"/>
                <a:cs typeface="Segoe UI" pitchFamily="34" charset="0"/>
              </a:rPr>
              <a:t>Enterprise E3</a:t>
            </a:r>
          </a:p>
          <a:p>
            <a:pPr algn="ctr" defTabSz="913650" fontAlgn="base">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Office apps + Cloud services</a:t>
            </a:r>
          </a:p>
        </p:txBody>
      </p:sp>
      <p:sp>
        <p:nvSpPr>
          <p:cNvPr id="21" name="Rectangle 20"/>
          <p:cNvSpPr/>
          <p:nvPr/>
        </p:nvSpPr>
        <p:spPr bwMode="auto">
          <a:xfrm>
            <a:off x="403159" y="4378919"/>
            <a:ext cx="9888254" cy="537715"/>
          </a:xfrm>
          <a:prstGeom prst="rect">
            <a:avLst/>
          </a:prstGeom>
          <a:solidFill>
            <a:srgbClr val="A6A6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r>
              <a:rPr lang="en-US" sz="1372" dirty="0">
                <a:gradFill>
                  <a:gsLst>
                    <a:gs pos="0">
                      <a:srgbClr val="FFFFFF"/>
                    </a:gs>
                    <a:gs pos="100000">
                      <a:srgbClr val="FFFFFF"/>
                    </a:gs>
                  </a:gsLst>
                  <a:lin ang="5400000" scaled="0"/>
                </a:gradFill>
                <a:ea typeface="Segoe UI" pitchFamily="34" charset="0"/>
                <a:cs typeface="Segoe UI" pitchFamily="34" charset="0"/>
              </a:rPr>
              <a:t>Other services (e.g. Exchange Online, OneDrive for Business, Kiosk, Project, Visio, CRM, etc.)</a:t>
            </a:r>
            <a:endParaRPr lang="en-US" sz="1764" dirty="0">
              <a:gradFill>
                <a:gsLst>
                  <a:gs pos="0">
                    <a:srgbClr val="FFFFFF"/>
                  </a:gs>
                  <a:gs pos="100000">
                    <a:srgbClr val="FFFFFF"/>
                  </a:gs>
                </a:gsLst>
                <a:lin ang="5400000" scaled="0"/>
              </a:gradFill>
              <a:ea typeface="Segoe UI" pitchFamily="34" charset="0"/>
              <a:cs typeface="Segoe UI" pitchFamily="34" charset="0"/>
            </a:endParaRPr>
          </a:p>
        </p:txBody>
      </p:sp>
      <p:sp>
        <p:nvSpPr>
          <p:cNvPr id="22" name="TextBox 21"/>
          <p:cNvSpPr txBox="1"/>
          <p:nvPr/>
        </p:nvSpPr>
        <p:spPr>
          <a:xfrm>
            <a:off x="443835" y="1282884"/>
            <a:ext cx="1707175" cy="633460"/>
          </a:xfrm>
          <a:prstGeom prst="rect">
            <a:avLst/>
          </a:prstGeom>
          <a:noFill/>
        </p:spPr>
        <p:txBody>
          <a:bodyPr wrap="square" lIns="0" tIns="0" rIns="0" bIns="0" rtlCol="0">
            <a:spAutoFit/>
          </a:bodyPr>
          <a:lstStyle/>
          <a:p>
            <a:pPr defTabSz="914093"/>
            <a:r>
              <a:rPr lang="en-US" sz="2744" dirty="0">
                <a:solidFill>
                  <a:srgbClr val="0072C6"/>
                </a:solidFill>
              </a:rPr>
              <a:t>Business</a:t>
            </a:r>
          </a:p>
          <a:p>
            <a:pPr defTabSz="914093"/>
            <a:r>
              <a:rPr lang="en-US" sz="1372" dirty="0">
                <a:solidFill>
                  <a:srgbClr val="505050">
                    <a:lumMod val="60000"/>
                    <a:lumOff val="40000"/>
                  </a:srgbClr>
                </a:solidFill>
              </a:rPr>
              <a:t>Core needs</a:t>
            </a:r>
          </a:p>
        </p:txBody>
      </p:sp>
      <p:sp>
        <p:nvSpPr>
          <p:cNvPr id="23" name="TextBox 22"/>
          <p:cNvSpPr txBox="1"/>
          <p:nvPr/>
        </p:nvSpPr>
        <p:spPr>
          <a:xfrm>
            <a:off x="5529549" y="1282884"/>
            <a:ext cx="2307425" cy="633460"/>
          </a:xfrm>
          <a:prstGeom prst="rect">
            <a:avLst/>
          </a:prstGeom>
          <a:noFill/>
        </p:spPr>
        <p:txBody>
          <a:bodyPr wrap="square" lIns="0" tIns="0" rIns="0" bIns="0" rtlCol="0">
            <a:spAutoFit/>
          </a:bodyPr>
          <a:lstStyle/>
          <a:p>
            <a:pPr defTabSz="914093"/>
            <a:r>
              <a:rPr lang="en-US" sz="2744" dirty="0">
                <a:solidFill>
                  <a:srgbClr val="68217A"/>
                </a:solidFill>
              </a:rPr>
              <a:t>Enterprise</a:t>
            </a:r>
          </a:p>
          <a:p>
            <a:pPr defTabSz="914093"/>
            <a:r>
              <a:rPr lang="en-US" sz="1372" dirty="0">
                <a:solidFill>
                  <a:srgbClr val="505050">
                    <a:lumMod val="60000"/>
                    <a:lumOff val="40000"/>
                  </a:srgbClr>
                </a:solidFill>
              </a:rPr>
              <a:t>Advanced needs</a:t>
            </a:r>
          </a:p>
        </p:txBody>
      </p:sp>
      <p:grpSp>
        <p:nvGrpSpPr>
          <p:cNvPr id="24" name="Group 4"/>
          <p:cNvGrpSpPr>
            <a:grpSpLocks noChangeAspect="1"/>
          </p:cNvGrpSpPr>
          <p:nvPr/>
        </p:nvGrpSpPr>
        <p:grpSpPr bwMode="auto">
          <a:xfrm>
            <a:off x="7188234" y="5187821"/>
            <a:ext cx="5002180" cy="1675941"/>
            <a:chOff x="3751" y="2917"/>
            <a:chExt cx="4486" cy="1503"/>
          </a:xfrm>
        </p:grpSpPr>
        <p:sp>
          <p:nvSpPr>
            <p:cNvPr id="25" name="AutoShape 3"/>
            <p:cNvSpPr>
              <a:spLocks noChangeAspect="1" noChangeArrowheads="1" noTextEdit="1"/>
            </p:cNvSpPr>
            <p:nvPr/>
          </p:nvSpPr>
          <p:spPr bwMode="auto">
            <a:xfrm>
              <a:off x="3751" y="2917"/>
              <a:ext cx="4486" cy="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28" name="Freeform 5"/>
            <p:cNvSpPr>
              <a:spLocks/>
            </p:cNvSpPr>
            <p:nvPr/>
          </p:nvSpPr>
          <p:spPr bwMode="auto">
            <a:xfrm>
              <a:off x="6119" y="3534"/>
              <a:ext cx="199" cy="340"/>
            </a:xfrm>
            <a:custGeom>
              <a:avLst/>
              <a:gdLst>
                <a:gd name="T0" fmla="*/ 84 w 84"/>
                <a:gd name="T1" fmla="*/ 138 h 143"/>
                <a:gd name="T2" fmla="*/ 78 w 84"/>
                <a:gd name="T3" fmla="*/ 143 h 143"/>
                <a:gd name="T4" fmla="*/ 6 w 84"/>
                <a:gd name="T5" fmla="*/ 143 h 143"/>
                <a:gd name="T6" fmla="*/ 0 w 84"/>
                <a:gd name="T7" fmla="*/ 138 h 143"/>
                <a:gd name="T8" fmla="*/ 0 w 84"/>
                <a:gd name="T9" fmla="*/ 5 h 143"/>
                <a:gd name="T10" fmla="*/ 6 w 84"/>
                <a:gd name="T11" fmla="*/ 0 h 143"/>
                <a:gd name="T12" fmla="*/ 78 w 84"/>
                <a:gd name="T13" fmla="*/ 0 h 143"/>
                <a:gd name="T14" fmla="*/ 84 w 84"/>
                <a:gd name="T15" fmla="*/ 5 h 143"/>
                <a:gd name="T16" fmla="*/ 84 w 84"/>
                <a:gd name="T17" fmla="*/ 138 h 143"/>
                <a:gd name="T18" fmla="*/ 84 w 84"/>
                <a:gd name="T19" fmla="*/ 13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43">
                  <a:moveTo>
                    <a:pt x="84" y="138"/>
                  </a:moveTo>
                  <a:cubicBezTo>
                    <a:pt x="84" y="141"/>
                    <a:pt x="82" y="143"/>
                    <a:pt x="78" y="143"/>
                  </a:cubicBezTo>
                  <a:cubicBezTo>
                    <a:pt x="6" y="143"/>
                    <a:pt x="6" y="143"/>
                    <a:pt x="6" y="143"/>
                  </a:cubicBezTo>
                  <a:cubicBezTo>
                    <a:pt x="3" y="143"/>
                    <a:pt x="0" y="141"/>
                    <a:pt x="0" y="138"/>
                  </a:cubicBezTo>
                  <a:cubicBezTo>
                    <a:pt x="0" y="5"/>
                    <a:pt x="0" y="5"/>
                    <a:pt x="0" y="5"/>
                  </a:cubicBezTo>
                  <a:cubicBezTo>
                    <a:pt x="0" y="2"/>
                    <a:pt x="3" y="0"/>
                    <a:pt x="6" y="0"/>
                  </a:cubicBezTo>
                  <a:cubicBezTo>
                    <a:pt x="78" y="0"/>
                    <a:pt x="78" y="0"/>
                    <a:pt x="78" y="0"/>
                  </a:cubicBezTo>
                  <a:cubicBezTo>
                    <a:pt x="82" y="0"/>
                    <a:pt x="84" y="2"/>
                    <a:pt x="84" y="5"/>
                  </a:cubicBezTo>
                  <a:cubicBezTo>
                    <a:pt x="84" y="138"/>
                    <a:pt x="84" y="138"/>
                    <a:pt x="84" y="138"/>
                  </a:cubicBezTo>
                  <a:cubicBezTo>
                    <a:pt x="84" y="138"/>
                    <a:pt x="84" y="138"/>
                    <a:pt x="84" y="138"/>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0" name="Freeform 6"/>
            <p:cNvSpPr>
              <a:spLocks/>
            </p:cNvSpPr>
            <p:nvPr/>
          </p:nvSpPr>
          <p:spPr bwMode="auto">
            <a:xfrm>
              <a:off x="6138" y="3553"/>
              <a:ext cx="161" cy="269"/>
            </a:xfrm>
            <a:custGeom>
              <a:avLst/>
              <a:gdLst>
                <a:gd name="T0" fmla="*/ 0 w 161"/>
                <a:gd name="T1" fmla="*/ 0 h 269"/>
                <a:gd name="T2" fmla="*/ 161 w 161"/>
                <a:gd name="T3" fmla="*/ 0 h 269"/>
                <a:gd name="T4" fmla="*/ 161 w 161"/>
                <a:gd name="T5" fmla="*/ 269 h 269"/>
                <a:gd name="T6" fmla="*/ 0 w 161"/>
                <a:gd name="T7" fmla="*/ 269 h 269"/>
                <a:gd name="T8" fmla="*/ 0 w 161"/>
                <a:gd name="T9" fmla="*/ 0 h 269"/>
                <a:gd name="T10" fmla="*/ 0 w 161"/>
                <a:gd name="T11" fmla="*/ 0 h 269"/>
              </a:gdLst>
              <a:ahLst/>
              <a:cxnLst>
                <a:cxn ang="0">
                  <a:pos x="T0" y="T1"/>
                </a:cxn>
                <a:cxn ang="0">
                  <a:pos x="T2" y="T3"/>
                </a:cxn>
                <a:cxn ang="0">
                  <a:pos x="T4" y="T5"/>
                </a:cxn>
                <a:cxn ang="0">
                  <a:pos x="T6" y="T7"/>
                </a:cxn>
                <a:cxn ang="0">
                  <a:pos x="T8" y="T9"/>
                </a:cxn>
                <a:cxn ang="0">
                  <a:pos x="T10" y="T11"/>
                </a:cxn>
              </a:cxnLst>
              <a:rect l="0" t="0" r="r" b="b"/>
              <a:pathLst>
                <a:path w="161" h="269">
                  <a:moveTo>
                    <a:pt x="0" y="0"/>
                  </a:moveTo>
                  <a:lnTo>
                    <a:pt x="161" y="0"/>
                  </a:lnTo>
                  <a:lnTo>
                    <a:pt x="161" y="269"/>
                  </a:lnTo>
                  <a:lnTo>
                    <a:pt x="0" y="269"/>
                  </a:lnTo>
                  <a:lnTo>
                    <a:pt x="0" y="0"/>
                  </a:lnTo>
                  <a:lnTo>
                    <a:pt x="0" y="0"/>
                  </a:lnTo>
                  <a:close/>
                </a:path>
              </a:pathLst>
            </a:cu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1" name="Freeform 7"/>
            <p:cNvSpPr>
              <a:spLocks/>
            </p:cNvSpPr>
            <p:nvPr/>
          </p:nvSpPr>
          <p:spPr bwMode="auto">
            <a:xfrm>
              <a:off x="6044" y="3406"/>
              <a:ext cx="210" cy="361"/>
            </a:xfrm>
            <a:custGeom>
              <a:avLst/>
              <a:gdLst>
                <a:gd name="T0" fmla="*/ 89 w 89"/>
                <a:gd name="T1" fmla="*/ 147 h 152"/>
                <a:gd name="T2" fmla="*/ 83 w 89"/>
                <a:gd name="T3" fmla="*/ 152 h 152"/>
                <a:gd name="T4" fmla="*/ 6 w 89"/>
                <a:gd name="T5" fmla="*/ 152 h 152"/>
                <a:gd name="T6" fmla="*/ 0 w 89"/>
                <a:gd name="T7" fmla="*/ 147 h 152"/>
                <a:gd name="T8" fmla="*/ 0 w 89"/>
                <a:gd name="T9" fmla="*/ 6 h 152"/>
                <a:gd name="T10" fmla="*/ 6 w 89"/>
                <a:gd name="T11" fmla="*/ 0 h 152"/>
                <a:gd name="T12" fmla="*/ 83 w 89"/>
                <a:gd name="T13" fmla="*/ 0 h 152"/>
                <a:gd name="T14" fmla="*/ 89 w 89"/>
                <a:gd name="T15" fmla="*/ 6 h 152"/>
                <a:gd name="T16" fmla="*/ 89 w 89"/>
                <a:gd name="T17" fmla="*/ 147 h 152"/>
                <a:gd name="T18" fmla="*/ 89 w 89"/>
                <a:gd name="T19"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52">
                  <a:moveTo>
                    <a:pt x="89" y="147"/>
                  </a:moveTo>
                  <a:cubicBezTo>
                    <a:pt x="89" y="150"/>
                    <a:pt x="86" y="152"/>
                    <a:pt x="83" y="152"/>
                  </a:cubicBezTo>
                  <a:cubicBezTo>
                    <a:pt x="6" y="152"/>
                    <a:pt x="6" y="152"/>
                    <a:pt x="6" y="152"/>
                  </a:cubicBezTo>
                  <a:cubicBezTo>
                    <a:pt x="2" y="152"/>
                    <a:pt x="0" y="150"/>
                    <a:pt x="0" y="147"/>
                  </a:cubicBezTo>
                  <a:cubicBezTo>
                    <a:pt x="0" y="6"/>
                    <a:pt x="0" y="6"/>
                    <a:pt x="0" y="6"/>
                  </a:cubicBezTo>
                  <a:cubicBezTo>
                    <a:pt x="0" y="2"/>
                    <a:pt x="2" y="0"/>
                    <a:pt x="6" y="0"/>
                  </a:cubicBezTo>
                  <a:cubicBezTo>
                    <a:pt x="83" y="0"/>
                    <a:pt x="83" y="0"/>
                    <a:pt x="83" y="0"/>
                  </a:cubicBezTo>
                  <a:cubicBezTo>
                    <a:pt x="86" y="0"/>
                    <a:pt x="89" y="2"/>
                    <a:pt x="89" y="6"/>
                  </a:cubicBezTo>
                  <a:cubicBezTo>
                    <a:pt x="89" y="147"/>
                    <a:pt x="89" y="147"/>
                    <a:pt x="89" y="147"/>
                  </a:cubicBezTo>
                  <a:cubicBezTo>
                    <a:pt x="89" y="147"/>
                    <a:pt x="89" y="147"/>
                    <a:pt x="89" y="14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2" name="Freeform 8"/>
            <p:cNvSpPr>
              <a:spLocks/>
            </p:cNvSpPr>
            <p:nvPr/>
          </p:nvSpPr>
          <p:spPr bwMode="auto">
            <a:xfrm>
              <a:off x="6063" y="3427"/>
              <a:ext cx="170" cy="285"/>
            </a:xfrm>
            <a:custGeom>
              <a:avLst/>
              <a:gdLst>
                <a:gd name="T0" fmla="*/ 0 w 170"/>
                <a:gd name="T1" fmla="*/ 0 h 285"/>
                <a:gd name="T2" fmla="*/ 170 w 170"/>
                <a:gd name="T3" fmla="*/ 0 h 285"/>
                <a:gd name="T4" fmla="*/ 170 w 170"/>
                <a:gd name="T5" fmla="*/ 285 h 285"/>
                <a:gd name="T6" fmla="*/ 0 w 170"/>
                <a:gd name="T7" fmla="*/ 285 h 285"/>
                <a:gd name="T8" fmla="*/ 0 w 170"/>
                <a:gd name="T9" fmla="*/ 0 h 285"/>
                <a:gd name="T10" fmla="*/ 0 w 170"/>
                <a:gd name="T11" fmla="*/ 0 h 285"/>
              </a:gdLst>
              <a:ahLst/>
              <a:cxnLst>
                <a:cxn ang="0">
                  <a:pos x="T0" y="T1"/>
                </a:cxn>
                <a:cxn ang="0">
                  <a:pos x="T2" y="T3"/>
                </a:cxn>
                <a:cxn ang="0">
                  <a:pos x="T4" y="T5"/>
                </a:cxn>
                <a:cxn ang="0">
                  <a:pos x="T6" y="T7"/>
                </a:cxn>
                <a:cxn ang="0">
                  <a:pos x="T8" y="T9"/>
                </a:cxn>
                <a:cxn ang="0">
                  <a:pos x="T10" y="T11"/>
                </a:cxn>
              </a:cxnLst>
              <a:rect l="0" t="0" r="r" b="b"/>
              <a:pathLst>
                <a:path w="170" h="285">
                  <a:moveTo>
                    <a:pt x="0" y="0"/>
                  </a:moveTo>
                  <a:lnTo>
                    <a:pt x="170" y="0"/>
                  </a:lnTo>
                  <a:lnTo>
                    <a:pt x="170" y="285"/>
                  </a:lnTo>
                  <a:lnTo>
                    <a:pt x="0" y="285"/>
                  </a:lnTo>
                  <a:lnTo>
                    <a:pt x="0" y="0"/>
                  </a:ln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3" name="Rectangle 9"/>
            <p:cNvSpPr>
              <a:spLocks noChangeArrowheads="1"/>
            </p:cNvSpPr>
            <p:nvPr/>
          </p:nvSpPr>
          <p:spPr bwMode="auto">
            <a:xfrm>
              <a:off x="6633" y="3311"/>
              <a:ext cx="409" cy="92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4" name="Rectangle 10"/>
            <p:cNvSpPr>
              <a:spLocks noChangeArrowheads="1"/>
            </p:cNvSpPr>
            <p:nvPr/>
          </p:nvSpPr>
          <p:spPr bwMode="auto">
            <a:xfrm>
              <a:off x="6742" y="3076"/>
              <a:ext cx="224" cy="80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5" name="Rectangle 11"/>
            <p:cNvSpPr>
              <a:spLocks noChangeArrowheads="1"/>
            </p:cNvSpPr>
            <p:nvPr/>
          </p:nvSpPr>
          <p:spPr bwMode="auto">
            <a:xfrm>
              <a:off x="6510" y="3582"/>
              <a:ext cx="163" cy="6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6" name="Rectangle 35"/>
            <p:cNvSpPr>
              <a:spLocks noChangeArrowheads="1"/>
            </p:cNvSpPr>
            <p:nvPr/>
          </p:nvSpPr>
          <p:spPr bwMode="auto">
            <a:xfrm>
              <a:off x="7851" y="3190"/>
              <a:ext cx="163" cy="50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7" name="Rectangle 36"/>
            <p:cNvSpPr>
              <a:spLocks noChangeArrowheads="1"/>
            </p:cNvSpPr>
            <p:nvPr/>
          </p:nvSpPr>
          <p:spPr bwMode="auto">
            <a:xfrm>
              <a:off x="7499" y="3606"/>
              <a:ext cx="433" cy="63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8" name="Rectangle 37"/>
            <p:cNvSpPr>
              <a:spLocks noChangeArrowheads="1"/>
            </p:cNvSpPr>
            <p:nvPr/>
          </p:nvSpPr>
          <p:spPr bwMode="auto">
            <a:xfrm>
              <a:off x="7856" y="3912"/>
              <a:ext cx="315" cy="47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39" name="Rectangle 38"/>
            <p:cNvSpPr>
              <a:spLocks noChangeArrowheads="1"/>
            </p:cNvSpPr>
            <p:nvPr/>
          </p:nvSpPr>
          <p:spPr bwMode="auto">
            <a:xfrm>
              <a:off x="7745" y="3311"/>
              <a:ext cx="314" cy="103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0" name="Freeform 39"/>
            <p:cNvSpPr>
              <a:spLocks/>
            </p:cNvSpPr>
            <p:nvPr/>
          </p:nvSpPr>
          <p:spPr bwMode="auto">
            <a:xfrm>
              <a:off x="4506" y="3147"/>
              <a:ext cx="260" cy="777"/>
            </a:xfrm>
            <a:custGeom>
              <a:avLst/>
              <a:gdLst>
                <a:gd name="T0" fmla="*/ 144 w 260"/>
                <a:gd name="T1" fmla="*/ 0 h 777"/>
                <a:gd name="T2" fmla="*/ 0 w 260"/>
                <a:gd name="T3" fmla="*/ 777 h 777"/>
                <a:gd name="T4" fmla="*/ 260 w 260"/>
                <a:gd name="T5" fmla="*/ 777 h 777"/>
                <a:gd name="T6" fmla="*/ 144 w 260"/>
                <a:gd name="T7" fmla="*/ 0 h 777"/>
              </a:gdLst>
              <a:ahLst/>
              <a:cxnLst>
                <a:cxn ang="0">
                  <a:pos x="T0" y="T1"/>
                </a:cxn>
                <a:cxn ang="0">
                  <a:pos x="T2" y="T3"/>
                </a:cxn>
                <a:cxn ang="0">
                  <a:pos x="T4" y="T5"/>
                </a:cxn>
                <a:cxn ang="0">
                  <a:pos x="T6" y="T7"/>
                </a:cxn>
              </a:cxnLst>
              <a:rect l="0" t="0" r="r" b="b"/>
              <a:pathLst>
                <a:path w="260" h="777">
                  <a:moveTo>
                    <a:pt x="144" y="0"/>
                  </a:moveTo>
                  <a:lnTo>
                    <a:pt x="0" y="777"/>
                  </a:lnTo>
                  <a:lnTo>
                    <a:pt x="260" y="777"/>
                  </a:lnTo>
                  <a:lnTo>
                    <a:pt x="144" y="0"/>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1" name="Freeform 17"/>
            <p:cNvSpPr>
              <a:spLocks/>
            </p:cNvSpPr>
            <p:nvPr/>
          </p:nvSpPr>
          <p:spPr bwMode="auto">
            <a:xfrm>
              <a:off x="4721" y="3328"/>
              <a:ext cx="201" cy="596"/>
            </a:xfrm>
            <a:custGeom>
              <a:avLst/>
              <a:gdLst>
                <a:gd name="T0" fmla="*/ 111 w 201"/>
                <a:gd name="T1" fmla="*/ 0 h 596"/>
                <a:gd name="T2" fmla="*/ 0 w 201"/>
                <a:gd name="T3" fmla="*/ 596 h 596"/>
                <a:gd name="T4" fmla="*/ 201 w 201"/>
                <a:gd name="T5" fmla="*/ 596 h 596"/>
                <a:gd name="T6" fmla="*/ 111 w 201"/>
                <a:gd name="T7" fmla="*/ 0 h 596"/>
              </a:gdLst>
              <a:ahLst/>
              <a:cxnLst>
                <a:cxn ang="0">
                  <a:pos x="T0" y="T1"/>
                </a:cxn>
                <a:cxn ang="0">
                  <a:pos x="T2" y="T3"/>
                </a:cxn>
                <a:cxn ang="0">
                  <a:pos x="T4" y="T5"/>
                </a:cxn>
                <a:cxn ang="0">
                  <a:pos x="T6" y="T7"/>
                </a:cxn>
              </a:cxnLst>
              <a:rect l="0" t="0" r="r" b="b"/>
              <a:pathLst>
                <a:path w="201" h="596">
                  <a:moveTo>
                    <a:pt x="111" y="0"/>
                  </a:moveTo>
                  <a:lnTo>
                    <a:pt x="0" y="596"/>
                  </a:lnTo>
                  <a:lnTo>
                    <a:pt x="201" y="596"/>
                  </a:lnTo>
                  <a:lnTo>
                    <a:pt x="111" y="0"/>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2" name="Freeform 18"/>
            <p:cNvSpPr>
              <a:spLocks/>
            </p:cNvSpPr>
            <p:nvPr/>
          </p:nvSpPr>
          <p:spPr bwMode="auto">
            <a:xfrm>
              <a:off x="5781" y="3907"/>
              <a:ext cx="2454" cy="511"/>
            </a:xfrm>
            <a:custGeom>
              <a:avLst/>
              <a:gdLst>
                <a:gd name="T0" fmla="*/ 641 w 1037"/>
                <a:gd name="T1" fmla="*/ 10 h 215"/>
                <a:gd name="T2" fmla="*/ 629 w 1037"/>
                <a:gd name="T3" fmla="*/ 8 h 215"/>
                <a:gd name="T4" fmla="*/ 601 w 1037"/>
                <a:gd name="T5" fmla="*/ 5 h 215"/>
                <a:gd name="T6" fmla="*/ 544 w 1037"/>
                <a:gd name="T7" fmla="*/ 1 h 215"/>
                <a:gd name="T8" fmla="*/ 512 w 1037"/>
                <a:gd name="T9" fmla="*/ 0 h 215"/>
                <a:gd name="T10" fmla="*/ 0 w 1037"/>
                <a:gd name="T11" fmla="*/ 215 h 215"/>
                <a:gd name="T12" fmla="*/ 367 w 1037"/>
                <a:gd name="T13" fmla="*/ 215 h 215"/>
                <a:gd name="T14" fmla="*/ 1037 w 1037"/>
                <a:gd name="T15" fmla="*/ 215 h 215"/>
                <a:gd name="T16" fmla="*/ 641 w 1037"/>
                <a:gd name="T17" fmla="*/ 1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7" h="215">
                  <a:moveTo>
                    <a:pt x="641" y="10"/>
                  </a:moveTo>
                  <a:cubicBezTo>
                    <a:pt x="637" y="10"/>
                    <a:pt x="633" y="9"/>
                    <a:pt x="629" y="8"/>
                  </a:cubicBezTo>
                  <a:cubicBezTo>
                    <a:pt x="620" y="7"/>
                    <a:pt x="611" y="6"/>
                    <a:pt x="601" y="5"/>
                  </a:cubicBezTo>
                  <a:cubicBezTo>
                    <a:pt x="582" y="2"/>
                    <a:pt x="563" y="1"/>
                    <a:pt x="544" y="1"/>
                  </a:cubicBezTo>
                  <a:cubicBezTo>
                    <a:pt x="533" y="0"/>
                    <a:pt x="523" y="0"/>
                    <a:pt x="512" y="0"/>
                  </a:cubicBezTo>
                  <a:cubicBezTo>
                    <a:pt x="327" y="2"/>
                    <a:pt x="142" y="73"/>
                    <a:pt x="0" y="215"/>
                  </a:cubicBezTo>
                  <a:cubicBezTo>
                    <a:pt x="367" y="215"/>
                    <a:pt x="367" y="215"/>
                    <a:pt x="367" y="215"/>
                  </a:cubicBezTo>
                  <a:cubicBezTo>
                    <a:pt x="1037" y="215"/>
                    <a:pt x="1037" y="215"/>
                    <a:pt x="1037" y="215"/>
                  </a:cubicBezTo>
                  <a:cubicBezTo>
                    <a:pt x="925" y="103"/>
                    <a:pt x="786" y="35"/>
                    <a:pt x="641" y="1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3" name="Freeform 19"/>
            <p:cNvSpPr>
              <a:spLocks/>
            </p:cNvSpPr>
            <p:nvPr/>
          </p:nvSpPr>
          <p:spPr bwMode="auto">
            <a:xfrm>
              <a:off x="3749" y="3632"/>
              <a:ext cx="3773" cy="786"/>
            </a:xfrm>
            <a:custGeom>
              <a:avLst/>
              <a:gdLst>
                <a:gd name="T0" fmla="*/ 985 w 1595"/>
                <a:gd name="T1" fmla="*/ 16 h 331"/>
                <a:gd name="T2" fmla="*/ 968 w 1595"/>
                <a:gd name="T3" fmla="*/ 13 h 331"/>
                <a:gd name="T4" fmla="*/ 925 w 1595"/>
                <a:gd name="T5" fmla="*/ 7 h 331"/>
                <a:gd name="T6" fmla="*/ 836 w 1595"/>
                <a:gd name="T7" fmla="*/ 1 h 331"/>
                <a:gd name="T8" fmla="*/ 788 w 1595"/>
                <a:gd name="T9" fmla="*/ 0 h 331"/>
                <a:gd name="T10" fmla="*/ 0 w 1595"/>
                <a:gd name="T11" fmla="*/ 331 h 331"/>
                <a:gd name="T12" fmla="*/ 564 w 1595"/>
                <a:gd name="T13" fmla="*/ 331 h 331"/>
                <a:gd name="T14" fmla="*/ 1595 w 1595"/>
                <a:gd name="T15" fmla="*/ 331 h 331"/>
                <a:gd name="T16" fmla="*/ 985 w 1595"/>
                <a:gd name="T17" fmla="*/ 1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5" h="331">
                  <a:moveTo>
                    <a:pt x="985" y="16"/>
                  </a:moveTo>
                  <a:cubicBezTo>
                    <a:pt x="980" y="15"/>
                    <a:pt x="974" y="14"/>
                    <a:pt x="968" y="13"/>
                  </a:cubicBezTo>
                  <a:cubicBezTo>
                    <a:pt x="954" y="11"/>
                    <a:pt x="939" y="9"/>
                    <a:pt x="925" y="7"/>
                  </a:cubicBezTo>
                  <a:cubicBezTo>
                    <a:pt x="895" y="4"/>
                    <a:pt x="866" y="2"/>
                    <a:pt x="836" y="1"/>
                  </a:cubicBezTo>
                  <a:cubicBezTo>
                    <a:pt x="820" y="0"/>
                    <a:pt x="804" y="0"/>
                    <a:pt x="788" y="0"/>
                  </a:cubicBezTo>
                  <a:cubicBezTo>
                    <a:pt x="502" y="3"/>
                    <a:pt x="218" y="113"/>
                    <a:pt x="0" y="331"/>
                  </a:cubicBezTo>
                  <a:cubicBezTo>
                    <a:pt x="564" y="331"/>
                    <a:pt x="564" y="331"/>
                    <a:pt x="564" y="331"/>
                  </a:cubicBezTo>
                  <a:cubicBezTo>
                    <a:pt x="1595" y="331"/>
                    <a:pt x="1595" y="331"/>
                    <a:pt x="1595" y="331"/>
                  </a:cubicBezTo>
                  <a:cubicBezTo>
                    <a:pt x="1422" y="159"/>
                    <a:pt x="1208" y="54"/>
                    <a:pt x="985" y="1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4" name="Freeform 20"/>
            <p:cNvSpPr>
              <a:spLocks/>
            </p:cNvSpPr>
            <p:nvPr/>
          </p:nvSpPr>
          <p:spPr bwMode="auto">
            <a:xfrm>
              <a:off x="4463" y="3634"/>
              <a:ext cx="1346" cy="784"/>
            </a:xfrm>
            <a:custGeom>
              <a:avLst/>
              <a:gdLst>
                <a:gd name="T0" fmla="*/ 569 w 569"/>
                <a:gd name="T1" fmla="*/ 1 h 330"/>
                <a:gd name="T2" fmla="*/ 559 w 569"/>
                <a:gd name="T3" fmla="*/ 0 h 330"/>
                <a:gd name="T4" fmla="*/ 0 w 569"/>
                <a:gd name="T5" fmla="*/ 330 h 330"/>
                <a:gd name="T6" fmla="*/ 106 w 569"/>
                <a:gd name="T7" fmla="*/ 330 h 330"/>
                <a:gd name="T8" fmla="*/ 569 w 569"/>
                <a:gd name="T9" fmla="*/ 1 h 330"/>
              </a:gdLst>
              <a:ahLst/>
              <a:cxnLst>
                <a:cxn ang="0">
                  <a:pos x="T0" y="T1"/>
                </a:cxn>
                <a:cxn ang="0">
                  <a:pos x="T2" y="T3"/>
                </a:cxn>
                <a:cxn ang="0">
                  <a:pos x="T4" y="T5"/>
                </a:cxn>
                <a:cxn ang="0">
                  <a:pos x="T6" y="T7"/>
                </a:cxn>
                <a:cxn ang="0">
                  <a:pos x="T8" y="T9"/>
                </a:cxn>
              </a:cxnLst>
              <a:rect l="0" t="0" r="r" b="b"/>
              <a:pathLst>
                <a:path w="569" h="330">
                  <a:moveTo>
                    <a:pt x="569" y="1"/>
                  </a:moveTo>
                  <a:cubicBezTo>
                    <a:pt x="565" y="1"/>
                    <a:pt x="562" y="0"/>
                    <a:pt x="559" y="0"/>
                  </a:cubicBezTo>
                  <a:cubicBezTo>
                    <a:pt x="221" y="64"/>
                    <a:pt x="0" y="330"/>
                    <a:pt x="0" y="330"/>
                  </a:cubicBezTo>
                  <a:cubicBezTo>
                    <a:pt x="106" y="330"/>
                    <a:pt x="106" y="330"/>
                    <a:pt x="106" y="330"/>
                  </a:cubicBezTo>
                  <a:cubicBezTo>
                    <a:pt x="106" y="330"/>
                    <a:pt x="315" y="75"/>
                    <a:pt x="569" y="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5" name="Freeform 21"/>
            <p:cNvSpPr>
              <a:spLocks/>
            </p:cNvSpPr>
            <p:nvPr/>
          </p:nvSpPr>
          <p:spPr bwMode="auto">
            <a:xfrm>
              <a:off x="5942" y="3722"/>
              <a:ext cx="442" cy="696"/>
            </a:xfrm>
            <a:custGeom>
              <a:avLst/>
              <a:gdLst>
                <a:gd name="T0" fmla="*/ 187 w 187"/>
                <a:gd name="T1" fmla="*/ 6 h 293"/>
                <a:gd name="T2" fmla="*/ 167 w 187"/>
                <a:gd name="T3" fmla="*/ 0 h 293"/>
                <a:gd name="T4" fmla="*/ 24 w 187"/>
                <a:gd name="T5" fmla="*/ 293 h 293"/>
                <a:gd name="T6" fmla="*/ 67 w 187"/>
                <a:gd name="T7" fmla="*/ 293 h 293"/>
                <a:gd name="T8" fmla="*/ 187 w 187"/>
                <a:gd name="T9" fmla="*/ 6 h 293"/>
              </a:gdLst>
              <a:ahLst/>
              <a:cxnLst>
                <a:cxn ang="0">
                  <a:pos x="T0" y="T1"/>
                </a:cxn>
                <a:cxn ang="0">
                  <a:pos x="T2" y="T3"/>
                </a:cxn>
                <a:cxn ang="0">
                  <a:pos x="T4" y="T5"/>
                </a:cxn>
                <a:cxn ang="0">
                  <a:pos x="T6" y="T7"/>
                </a:cxn>
                <a:cxn ang="0">
                  <a:pos x="T8" y="T9"/>
                </a:cxn>
              </a:cxnLst>
              <a:rect l="0" t="0" r="r" b="b"/>
              <a:pathLst>
                <a:path w="187" h="293">
                  <a:moveTo>
                    <a:pt x="187" y="6"/>
                  </a:moveTo>
                  <a:cubicBezTo>
                    <a:pt x="181" y="4"/>
                    <a:pt x="174" y="2"/>
                    <a:pt x="167" y="0"/>
                  </a:cubicBezTo>
                  <a:cubicBezTo>
                    <a:pt x="159" y="7"/>
                    <a:pt x="0" y="133"/>
                    <a:pt x="24" y="293"/>
                  </a:cubicBezTo>
                  <a:cubicBezTo>
                    <a:pt x="67" y="293"/>
                    <a:pt x="67" y="293"/>
                    <a:pt x="67" y="293"/>
                  </a:cubicBezTo>
                  <a:cubicBezTo>
                    <a:pt x="35" y="129"/>
                    <a:pt x="187" y="6"/>
                    <a:pt x="187" y="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6" name="Freeform 22"/>
            <p:cNvSpPr>
              <a:spLocks/>
            </p:cNvSpPr>
            <p:nvPr/>
          </p:nvSpPr>
          <p:spPr bwMode="auto">
            <a:xfrm>
              <a:off x="4714" y="3636"/>
              <a:ext cx="1623" cy="782"/>
            </a:xfrm>
            <a:custGeom>
              <a:avLst/>
              <a:gdLst>
                <a:gd name="T0" fmla="*/ 686 w 686"/>
                <a:gd name="T1" fmla="*/ 36 h 329"/>
                <a:gd name="T2" fmla="*/ 463 w 686"/>
                <a:gd name="T3" fmla="*/ 0 h 329"/>
                <a:gd name="T4" fmla="*/ 0 w 686"/>
                <a:gd name="T5" fmla="*/ 329 h 329"/>
                <a:gd name="T6" fmla="*/ 543 w 686"/>
                <a:gd name="T7" fmla="*/ 329 h 329"/>
                <a:gd name="T8" fmla="*/ 686 w 686"/>
                <a:gd name="T9" fmla="*/ 36 h 329"/>
              </a:gdLst>
              <a:ahLst/>
              <a:cxnLst>
                <a:cxn ang="0">
                  <a:pos x="T0" y="T1"/>
                </a:cxn>
                <a:cxn ang="0">
                  <a:pos x="T2" y="T3"/>
                </a:cxn>
                <a:cxn ang="0">
                  <a:pos x="T4" y="T5"/>
                </a:cxn>
                <a:cxn ang="0">
                  <a:pos x="T6" y="T7"/>
                </a:cxn>
                <a:cxn ang="0">
                  <a:pos x="T8" y="T9"/>
                </a:cxn>
              </a:cxnLst>
              <a:rect l="0" t="0" r="r" b="b"/>
              <a:pathLst>
                <a:path w="686" h="329">
                  <a:moveTo>
                    <a:pt x="686" y="36"/>
                  </a:moveTo>
                  <a:cubicBezTo>
                    <a:pt x="613" y="17"/>
                    <a:pt x="538" y="5"/>
                    <a:pt x="463" y="0"/>
                  </a:cubicBezTo>
                  <a:cubicBezTo>
                    <a:pt x="209" y="74"/>
                    <a:pt x="0" y="329"/>
                    <a:pt x="0" y="329"/>
                  </a:cubicBezTo>
                  <a:cubicBezTo>
                    <a:pt x="543" y="329"/>
                    <a:pt x="543" y="329"/>
                    <a:pt x="543" y="329"/>
                  </a:cubicBezTo>
                  <a:cubicBezTo>
                    <a:pt x="519" y="169"/>
                    <a:pt x="678" y="43"/>
                    <a:pt x="68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7" name="Rectangle 23"/>
            <p:cNvSpPr>
              <a:spLocks noChangeArrowheads="1"/>
            </p:cNvSpPr>
            <p:nvPr/>
          </p:nvSpPr>
          <p:spPr bwMode="auto">
            <a:xfrm>
              <a:off x="6820" y="2931"/>
              <a:ext cx="790" cy="139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8" name="Rectangle 24"/>
            <p:cNvSpPr>
              <a:spLocks noChangeArrowheads="1"/>
            </p:cNvSpPr>
            <p:nvPr/>
          </p:nvSpPr>
          <p:spPr bwMode="auto">
            <a:xfrm>
              <a:off x="7255" y="4130"/>
              <a:ext cx="102" cy="20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49" name="Freeform 25"/>
            <p:cNvSpPr>
              <a:spLocks/>
            </p:cNvSpPr>
            <p:nvPr/>
          </p:nvSpPr>
          <p:spPr bwMode="auto">
            <a:xfrm>
              <a:off x="7610" y="4161"/>
              <a:ext cx="203" cy="169"/>
            </a:xfrm>
            <a:custGeom>
              <a:avLst/>
              <a:gdLst>
                <a:gd name="T0" fmla="*/ 0 w 203"/>
                <a:gd name="T1" fmla="*/ 169 h 169"/>
                <a:gd name="T2" fmla="*/ 203 w 203"/>
                <a:gd name="T3" fmla="*/ 0 h 169"/>
                <a:gd name="T4" fmla="*/ 0 w 203"/>
                <a:gd name="T5" fmla="*/ 0 h 169"/>
                <a:gd name="T6" fmla="*/ 0 w 203"/>
                <a:gd name="T7" fmla="*/ 169 h 169"/>
              </a:gdLst>
              <a:ahLst/>
              <a:cxnLst>
                <a:cxn ang="0">
                  <a:pos x="T0" y="T1"/>
                </a:cxn>
                <a:cxn ang="0">
                  <a:pos x="T2" y="T3"/>
                </a:cxn>
                <a:cxn ang="0">
                  <a:pos x="T4" y="T5"/>
                </a:cxn>
                <a:cxn ang="0">
                  <a:pos x="T6" y="T7"/>
                </a:cxn>
              </a:cxnLst>
              <a:rect l="0" t="0" r="r" b="b"/>
              <a:pathLst>
                <a:path w="203" h="169">
                  <a:moveTo>
                    <a:pt x="0" y="169"/>
                  </a:moveTo>
                  <a:lnTo>
                    <a:pt x="203" y="0"/>
                  </a:lnTo>
                  <a:lnTo>
                    <a:pt x="0" y="0"/>
                  </a:lnTo>
                  <a:lnTo>
                    <a:pt x="0" y="169"/>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0" name="Freeform 26"/>
            <p:cNvSpPr>
              <a:spLocks/>
            </p:cNvSpPr>
            <p:nvPr/>
          </p:nvSpPr>
          <p:spPr bwMode="auto">
            <a:xfrm>
              <a:off x="5930" y="3741"/>
              <a:ext cx="149" cy="126"/>
            </a:xfrm>
            <a:custGeom>
              <a:avLst/>
              <a:gdLst>
                <a:gd name="T0" fmla="*/ 0 w 149"/>
                <a:gd name="T1" fmla="*/ 126 h 126"/>
                <a:gd name="T2" fmla="*/ 149 w 149"/>
                <a:gd name="T3" fmla="*/ 0 h 126"/>
                <a:gd name="T4" fmla="*/ 0 w 149"/>
                <a:gd name="T5" fmla="*/ 0 h 126"/>
                <a:gd name="T6" fmla="*/ 0 w 149"/>
                <a:gd name="T7" fmla="*/ 126 h 126"/>
              </a:gdLst>
              <a:ahLst/>
              <a:cxnLst>
                <a:cxn ang="0">
                  <a:pos x="T0" y="T1"/>
                </a:cxn>
                <a:cxn ang="0">
                  <a:pos x="T2" y="T3"/>
                </a:cxn>
                <a:cxn ang="0">
                  <a:pos x="T4" y="T5"/>
                </a:cxn>
                <a:cxn ang="0">
                  <a:pos x="T6" y="T7"/>
                </a:cxn>
              </a:cxnLst>
              <a:rect l="0" t="0" r="r" b="b"/>
              <a:pathLst>
                <a:path w="149" h="126">
                  <a:moveTo>
                    <a:pt x="0" y="126"/>
                  </a:moveTo>
                  <a:lnTo>
                    <a:pt x="149" y="0"/>
                  </a:lnTo>
                  <a:lnTo>
                    <a:pt x="0" y="0"/>
                  </a:lnTo>
                  <a:lnTo>
                    <a:pt x="0" y="12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1" name="Rectangle 27"/>
            <p:cNvSpPr>
              <a:spLocks noChangeArrowheads="1"/>
            </p:cNvSpPr>
            <p:nvPr/>
          </p:nvSpPr>
          <p:spPr bwMode="auto">
            <a:xfrm>
              <a:off x="7075" y="4130"/>
              <a:ext cx="104" cy="20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2" name="Rectangle 28"/>
            <p:cNvSpPr>
              <a:spLocks noChangeArrowheads="1"/>
            </p:cNvSpPr>
            <p:nvPr/>
          </p:nvSpPr>
          <p:spPr bwMode="auto">
            <a:xfrm>
              <a:off x="6898" y="3430"/>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3" name="Rectangle 29"/>
            <p:cNvSpPr>
              <a:spLocks noChangeArrowheads="1"/>
            </p:cNvSpPr>
            <p:nvPr/>
          </p:nvSpPr>
          <p:spPr bwMode="auto">
            <a:xfrm>
              <a:off x="6898" y="3608"/>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4" name="Rectangle 30"/>
            <p:cNvSpPr>
              <a:spLocks noChangeArrowheads="1"/>
            </p:cNvSpPr>
            <p:nvPr/>
          </p:nvSpPr>
          <p:spPr bwMode="auto">
            <a:xfrm>
              <a:off x="6898" y="3786"/>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5" name="Rectangle 31"/>
            <p:cNvSpPr>
              <a:spLocks noChangeArrowheads="1"/>
            </p:cNvSpPr>
            <p:nvPr/>
          </p:nvSpPr>
          <p:spPr bwMode="auto">
            <a:xfrm>
              <a:off x="6898" y="3964"/>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6" name="Rectangle 32"/>
            <p:cNvSpPr>
              <a:spLocks noChangeArrowheads="1"/>
            </p:cNvSpPr>
            <p:nvPr/>
          </p:nvSpPr>
          <p:spPr bwMode="auto">
            <a:xfrm>
              <a:off x="6898" y="3074"/>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7" name="Rectangle 33"/>
            <p:cNvSpPr>
              <a:spLocks noChangeArrowheads="1"/>
            </p:cNvSpPr>
            <p:nvPr/>
          </p:nvSpPr>
          <p:spPr bwMode="auto">
            <a:xfrm>
              <a:off x="6898" y="3252"/>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8" name="Rectangle 34"/>
            <p:cNvSpPr>
              <a:spLocks noChangeArrowheads="1"/>
            </p:cNvSpPr>
            <p:nvPr/>
          </p:nvSpPr>
          <p:spPr bwMode="auto">
            <a:xfrm>
              <a:off x="5795" y="3154"/>
              <a:ext cx="362" cy="554"/>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59" name="Freeform 35"/>
            <p:cNvSpPr>
              <a:spLocks/>
            </p:cNvSpPr>
            <p:nvPr/>
          </p:nvSpPr>
          <p:spPr bwMode="auto">
            <a:xfrm>
              <a:off x="5833" y="3214"/>
              <a:ext cx="286" cy="50"/>
            </a:xfrm>
            <a:custGeom>
              <a:avLst/>
              <a:gdLst>
                <a:gd name="T0" fmla="*/ 10 w 121"/>
                <a:gd name="T1" fmla="*/ 0 h 21"/>
                <a:gd name="T2" fmla="*/ 0 w 121"/>
                <a:gd name="T3" fmla="*/ 9 h 21"/>
                <a:gd name="T4" fmla="*/ 0 w 121"/>
                <a:gd name="T5" fmla="*/ 11 h 21"/>
                <a:gd name="T6" fmla="*/ 10 w 121"/>
                <a:gd name="T7" fmla="*/ 21 h 21"/>
                <a:gd name="T8" fmla="*/ 111 w 121"/>
                <a:gd name="T9" fmla="*/ 21 h 21"/>
                <a:gd name="T10" fmla="*/ 121 w 121"/>
                <a:gd name="T11" fmla="*/ 11 h 21"/>
                <a:gd name="T12" fmla="*/ 121 w 121"/>
                <a:gd name="T13" fmla="*/ 9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9"/>
                  </a:cubicBezTo>
                  <a:cubicBezTo>
                    <a:pt x="0" y="11"/>
                    <a:pt x="0" y="11"/>
                    <a:pt x="0" y="11"/>
                  </a:cubicBezTo>
                  <a:cubicBezTo>
                    <a:pt x="0" y="11"/>
                    <a:pt x="0" y="21"/>
                    <a:pt x="10" y="21"/>
                  </a:cubicBezTo>
                  <a:cubicBezTo>
                    <a:pt x="111" y="21"/>
                    <a:pt x="111" y="21"/>
                    <a:pt x="111" y="21"/>
                  </a:cubicBezTo>
                  <a:cubicBezTo>
                    <a:pt x="111" y="21"/>
                    <a:pt x="121" y="21"/>
                    <a:pt x="121" y="11"/>
                  </a:cubicBezTo>
                  <a:cubicBezTo>
                    <a:pt x="121" y="9"/>
                    <a:pt x="121" y="9"/>
                    <a:pt x="121" y="9"/>
                  </a:cubicBezTo>
                  <a:cubicBezTo>
                    <a:pt x="121" y="9"/>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60" name="Freeform 36"/>
            <p:cNvSpPr>
              <a:spLocks/>
            </p:cNvSpPr>
            <p:nvPr/>
          </p:nvSpPr>
          <p:spPr bwMode="auto">
            <a:xfrm>
              <a:off x="5833" y="3302"/>
              <a:ext cx="286" cy="49"/>
            </a:xfrm>
            <a:custGeom>
              <a:avLst/>
              <a:gdLst>
                <a:gd name="T0" fmla="*/ 10 w 121"/>
                <a:gd name="T1" fmla="*/ 0 h 21"/>
                <a:gd name="T2" fmla="*/ 0 w 121"/>
                <a:gd name="T3" fmla="*/ 10 h 21"/>
                <a:gd name="T4" fmla="*/ 0 w 121"/>
                <a:gd name="T5" fmla="*/ 12 h 21"/>
                <a:gd name="T6" fmla="*/ 10 w 121"/>
                <a:gd name="T7" fmla="*/ 21 h 21"/>
                <a:gd name="T8" fmla="*/ 111 w 121"/>
                <a:gd name="T9" fmla="*/ 21 h 21"/>
                <a:gd name="T10" fmla="*/ 121 w 121"/>
                <a:gd name="T11" fmla="*/ 12 h 21"/>
                <a:gd name="T12" fmla="*/ 121 w 121"/>
                <a:gd name="T13" fmla="*/ 10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10"/>
                  </a:cubicBezTo>
                  <a:cubicBezTo>
                    <a:pt x="0" y="12"/>
                    <a:pt x="0" y="12"/>
                    <a:pt x="0" y="12"/>
                  </a:cubicBezTo>
                  <a:cubicBezTo>
                    <a:pt x="0" y="12"/>
                    <a:pt x="0" y="21"/>
                    <a:pt x="10" y="21"/>
                  </a:cubicBezTo>
                  <a:cubicBezTo>
                    <a:pt x="111" y="21"/>
                    <a:pt x="111" y="21"/>
                    <a:pt x="111" y="21"/>
                  </a:cubicBezTo>
                  <a:cubicBezTo>
                    <a:pt x="111" y="21"/>
                    <a:pt x="121" y="21"/>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61" name="Freeform 37"/>
            <p:cNvSpPr>
              <a:spLocks/>
            </p:cNvSpPr>
            <p:nvPr/>
          </p:nvSpPr>
          <p:spPr bwMode="auto">
            <a:xfrm>
              <a:off x="5833" y="3392"/>
              <a:ext cx="286" cy="50"/>
            </a:xfrm>
            <a:custGeom>
              <a:avLst/>
              <a:gdLst>
                <a:gd name="T0" fmla="*/ 10 w 121"/>
                <a:gd name="T1" fmla="*/ 0 h 21"/>
                <a:gd name="T2" fmla="*/ 0 w 121"/>
                <a:gd name="T3" fmla="*/ 9 h 21"/>
                <a:gd name="T4" fmla="*/ 0 w 121"/>
                <a:gd name="T5" fmla="*/ 11 h 21"/>
                <a:gd name="T6" fmla="*/ 10 w 121"/>
                <a:gd name="T7" fmla="*/ 21 h 21"/>
                <a:gd name="T8" fmla="*/ 111 w 121"/>
                <a:gd name="T9" fmla="*/ 21 h 21"/>
                <a:gd name="T10" fmla="*/ 121 w 121"/>
                <a:gd name="T11" fmla="*/ 11 h 21"/>
                <a:gd name="T12" fmla="*/ 121 w 121"/>
                <a:gd name="T13" fmla="*/ 9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9"/>
                  </a:cubicBezTo>
                  <a:cubicBezTo>
                    <a:pt x="0" y="11"/>
                    <a:pt x="0" y="11"/>
                    <a:pt x="0" y="11"/>
                  </a:cubicBezTo>
                  <a:cubicBezTo>
                    <a:pt x="0" y="11"/>
                    <a:pt x="0" y="21"/>
                    <a:pt x="10" y="21"/>
                  </a:cubicBezTo>
                  <a:cubicBezTo>
                    <a:pt x="111" y="21"/>
                    <a:pt x="111" y="21"/>
                    <a:pt x="111" y="21"/>
                  </a:cubicBezTo>
                  <a:cubicBezTo>
                    <a:pt x="111" y="21"/>
                    <a:pt x="121" y="21"/>
                    <a:pt x="121" y="11"/>
                  </a:cubicBezTo>
                  <a:cubicBezTo>
                    <a:pt x="121" y="9"/>
                    <a:pt x="121" y="9"/>
                    <a:pt x="121" y="9"/>
                  </a:cubicBezTo>
                  <a:cubicBezTo>
                    <a:pt x="121" y="9"/>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62" name="Freeform 38"/>
            <p:cNvSpPr>
              <a:spLocks/>
            </p:cNvSpPr>
            <p:nvPr/>
          </p:nvSpPr>
          <p:spPr bwMode="auto">
            <a:xfrm>
              <a:off x="5833" y="3480"/>
              <a:ext cx="286" cy="52"/>
            </a:xfrm>
            <a:custGeom>
              <a:avLst/>
              <a:gdLst>
                <a:gd name="T0" fmla="*/ 10 w 121"/>
                <a:gd name="T1" fmla="*/ 0 h 22"/>
                <a:gd name="T2" fmla="*/ 0 w 121"/>
                <a:gd name="T3" fmla="*/ 10 h 22"/>
                <a:gd name="T4" fmla="*/ 0 w 121"/>
                <a:gd name="T5" fmla="*/ 12 h 22"/>
                <a:gd name="T6" fmla="*/ 10 w 121"/>
                <a:gd name="T7" fmla="*/ 22 h 22"/>
                <a:gd name="T8" fmla="*/ 111 w 121"/>
                <a:gd name="T9" fmla="*/ 22 h 22"/>
                <a:gd name="T10" fmla="*/ 121 w 121"/>
                <a:gd name="T11" fmla="*/ 12 h 22"/>
                <a:gd name="T12" fmla="*/ 121 w 121"/>
                <a:gd name="T13" fmla="*/ 10 h 22"/>
                <a:gd name="T14" fmla="*/ 111 w 121"/>
                <a:gd name="T15" fmla="*/ 0 h 22"/>
                <a:gd name="T16" fmla="*/ 64 w 121"/>
                <a:gd name="T17" fmla="*/ 0 h 22"/>
                <a:gd name="T18" fmla="*/ 10 w 1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2">
                  <a:moveTo>
                    <a:pt x="10" y="0"/>
                  </a:moveTo>
                  <a:cubicBezTo>
                    <a:pt x="10" y="0"/>
                    <a:pt x="0" y="0"/>
                    <a:pt x="0" y="10"/>
                  </a:cubicBezTo>
                  <a:cubicBezTo>
                    <a:pt x="0" y="12"/>
                    <a:pt x="0" y="12"/>
                    <a:pt x="0" y="12"/>
                  </a:cubicBezTo>
                  <a:cubicBezTo>
                    <a:pt x="0" y="12"/>
                    <a:pt x="0" y="22"/>
                    <a:pt x="10" y="22"/>
                  </a:cubicBezTo>
                  <a:cubicBezTo>
                    <a:pt x="111" y="22"/>
                    <a:pt x="111" y="22"/>
                    <a:pt x="111" y="22"/>
                  </a:cubicBezTo>
                  <a:cubicBezTo>
                    <a:pt x="111" y="22"/>
                    <a:pt x="121" y="22"/>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63" name="Freeform 39"/>
            <p:cNvSpPr>
              <a:spLocks/>
            </p:cNvSpPr>
            <p:nvPr/>
          </p:nvSpPr>
          <p:spPr bwMode="auto">
            <a:xfrm>
              <a:off x="5833" y="3570"/>
              <a:ext cx="286" cy="50"/>
            </a:xfrm>
            <a:custGeom>
              <a:avLst/>
              <a:gdLst>
                <a:gd name="T0" fmla="*/ 10 w 121"/>
                <a:gd name="T1" fmla="*/ 0 h 21"/>
                <a:gd name="T2" fmla="*/ 0 w 121"/>
                <a:gd name="T3" fmla="*/ 10 h 21"/>
                <a:gd name="T4" fmla="*/ 0 w 121"/>
                <a:gd name="T5" fmla="*/ 12 h 21"/>
                <a:gd name="T6" fmla="*/ 10 w 121"/>
                <a:gd name="T7" fmla="*/ 21 h 21"/>
                <a:gd name="T8" fmla="*/ 111 w 121"/>
                <a:gd name="T9" fmla="*/ 21 h 21"/>
                <a:gd name="T10" fmla="*/ 121 w 121"/>
                <a:gd name="T11" fmla="*/ 12 h 21"/>
                <a:gd name="T12" fmla="*/ 121 w 121"/>
                <a:gd name="T13" fmla="*/ 10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10"/>
                  </a:cubicBezTo>
                  <a:cubicBezTo>
                    <a:pt x="0" y="12"/>
                    <a:pt x="0" y="12"/>
                    <a:pt x="0" y="12"/>
                  </a:cubicBezTo>
                  <a:cubicBezTo>
                    <a:pt x="0" y="12"/>
                    <a:pt x="0" y="21"/>
                    <a:pt x="10" y="21"/>
                  </a:cubicBezTo>
                  <a:cubicBezTo>
                    <a:pt x="111" y="21"/>
                    <a:pt x="111" y="21"/>
                    <a:pt x="111" y="21"/>
                  </a:cubicBezTo>
                  <a:cubicBezTo>
                    <a:pt x="111" y="21"/>
                    <a:pt x="121" y="21"/>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64" name="Oval 40"/>
            <p:cNvSpPr>
              <a:spLocks noChangeArrowheads="1"/>
            </p:cNvSpPr>
            <p:nvPr/>
          </p:nvSpPr>
          <p:spPr bwMode="auto">
            <a:xfrm>
              <a:off x="6065" y="3223"/>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65" name="Oval 41"/>
            <p:cNvSpPr>
              <a:spLocks noChangeArrowheads="1"/>
            </p:cNvSpPr>
            <p:nvPr/>
          </p:nvSpPr>
          <p:spPr bwMode="auto">
            <a:xfrm>
              <a:off x="6065" y="3313"/>
              <a:ext cx="28" cy="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66" name="Oval 42"/>
            <p:cNvSpPr>
              <a:spLocks noChangeArrowheads="1"/>
            </p:cNvSpPr>
            <p:nvPr/>
          </p:nvSpPr>
          <p:spPr bwMode="auto">
            <a:xfrm>
              <a:off x="6065" y="3401"/>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67" name="Oval 43"/>
            <p:cNvSpPr>
              <a:spLocks noChangeArrowheads="1"/>
            </p:cNvSpPr>
            <p:nvPr/>
          </p:nvSpPr>
          <p:spPr bwMode="auto">
            <a:xfrm>
              <a:off x="6065" y="349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68" name="Oval 44"/>
            <p:cNvSpPr>
              <a:spLocks noChangeArrowheads="1"/>
            </p:cNvSpPr>
            <p:nvPr/>
          </p:nvSpPr>
          <p:spPr bwMode="auto">
            <a:xfrm>
              <a:off x="6065" y="3582"/>
              <a:ext cx="28" cy="2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69" name="Freeform 45"/>
            <p:cNvSpPr>
              <a:spLocks/>
            </p:cNvSpPr>
            <p:nvPr/>
          </p:nvSpPr>
          <p:spPr bwMode="auto">
            <a:xfrm>
              <a:off x="5632" y="3325"/>
              <a:ext cx="315" cy="542"/>
            </a:xfrm>
            <a:custGeom>
              <a:avLst/>
              <a:gdLst>
                <a:gd name="T0" fmla="*/ 133 w 133"/>
                <a:gd name="T1" fmla="*/ 219 h 228"/>
                <a:gd name="T2" fmla="*/ 124 w 133"/>
                <a:gd name="T3" fmla="*/ 228 h 228"/>
                <a:gd name="T4" fmla="*/ 8 w 133"/>
                <a:gd name="T5" fmla="*/ 228 h 228"/>
                <a:gd name="T6" fmla="*/ 0 w 133"/>
                <a:gd name="T7" fmla="*/ 219 h 228"/>
                <a:gd name="T8" fmla="*/ 0 w 133"/>
                <a:gd name="T9" fmla="*/ 9 h 228"/>
                <a:gd name="T10" fmla="*/ 8 w 133"/>
                <a:gd name="T11" fmla="*/ 0 h 228"/>
                <a:gd name="T12" fmla="*/ 124 w 133"/>
                <a:gd name="T13" fmla="*/ 0 h 228"/>
                <a:gd name="T14" fmla="*/ 133 w 133"/>
                <a:gd name="T15" fmla="*/ 9 h 228"/>
                <a:gd name="T16" fmla="*/ 133 w 133"/>
                <a:gd name="T17" fmla="*/ 219 h 228"/>
                <a:gd name="T18" fmla="*/ 133 w 133"/>
                <a:gd name="T19" fmla="*/ 2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228">
                  <a:moveTo>
                    <a:pt x="133" y="219"/>
                  </a:moveTo>
                  <a:cubicBezTo>
                    <a:pt x="133" y="224"/>
                    <a:pt x="129" y="228"/>
                    <a:pt x="124" y="228"/>
                  </a:cubicBezTo>
                  <a:cubicBezTo>
                    <a:pt x="8" y="228"/>
                    <a:pt x="8" y="228"/>
                    <a:pt x="8" y="228"/>
                  </a:cubicBezTo>
                  <a:cubicBezTo>
                    <a:pt x="4" y="228"/>
                    <a:pt x="0" y="224"/>
                    <a:pt x="0" y="219"/>
                  </a:cubicBezTo>
                  <a:cubicBezTo>
                    <a:pt x="0" y="9"/>
                    <a:pt x="0" y="9"/>
                    <a:pt x="0" y="9"/>
                  </a:cubicBezTo>
                  <a:cubicBezTo>
                    <a:pt x="0" y="4"/>
                    <a:pt x="4" y="0"/>
                    <a:pt x="8" y="0"/>
                  </a:cubicBezTo>
                  <a:cubicBezTo>
                    <a:pt x="124" y="0"/>
                    <a:pt x="124" y="0"/>
                    <a:pt x="124" y="0"/>
                  </a:cubicBezTo>
                  <a:cubicBezTo>
                    <a:pt x="129" y="0"/>
                    <a:pt x="133" y="4"/>
                    <a:pt x="133" y="9"/>
                  </a:cubicBezTo>
                  <a:cubicBezTo>
                    <a:pt x="133" y="219"/>
                    <a:pt x="133" y="219"/>
                    <a:pt x="133" y="219"/>
                  </a:cubicBezTo>
                  <a:cubicBezTo>
                    <a:pt x="133" y="219"/>
                    <a:pt x="133" y="219"/>
                    <a:pt x="133" y="219"/>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70" name="Freeform 46"/>
            <p:cNvSpPr>
              <a:spLocks/>
            </p:cNvSpPr>
            <p:nvPr/>
          </p:nvSpPr>
          <p:spPr bwMode="auto">
            <a:xfrm>
              <a:off x="5660" y="3356"/>
              <a:ext cx="256" cy="425"/>
            </a:xfrm>
            <a:custGeom>
              <a:avLst/>
              <a:gdLst>
                <a:gd name="T0" fmla="*/ 0 w 256"/>
                <a:gd name="T1" fmla="*/ 0 h 425"/>
                <a:gd name="T2" fmla="*/ 256 w 256"/>
                <a:gd name="T3" fmla="*/ 0 h 425"/>
                <a:gd name="T4" fmla="*/ 256 w 256"/>
                <a:gd name="T5" fmla="*/ 425 h 425"/>
                <a:gd name="T6" fmla="*/ 0 w 256"/>
                <a:gd name="T7" fmla="*/ 425 h 425"/>
                <a:gd name="T8" fmla="*/ 0 w 256"/>
                <a:gd name="T9" fmla="*/ 0 h 425"/>
                <a:gd name="T10" fmla="*/ 0 w 256"/>
                <a:gd name="T11" fmla="*/ 0 h 425"/>
              </a:gdLst>
              <a:ahLst/>
              <a:cxnLst>
                <a:cxn ang="0">
                  <a:pos x="T0" y="T1"/>
                </a:cxn>
                <a:cxn ang="0">
                  <a:pos x="T2" y="T3"/>
                </a:cxn>
                <a:cxn ang="0">
                  <a:pos x="T4" y="T5"/>
                </a:cxn>
                <a:cxn ang="0">
                  <a:pos x="T6" y="T7"/>
                </a:cxn>
                <a:cxn ang="0">
                  <a:pos x="T8" y="T9"/>
                </a:cxn>
                <a:cxn ang="0">
                  <a:pos x="T10" y="T11"/>
                </a:cxn>
              </a:cxnLst>
              <a:rect l="0" t="0" r="r" b="b"/>
              <a:pathLst>
                <a:path w="256" h="425">
                  <a:moveTo>
                    <a:pt x="0" y="0"/>
                  </a:moveTo>
                  <a:lnTo>
                    <a:pt x="256" y="0"/>
                  </a:lnTo>
                  <a:lnTo>
                    <a:pt x="256" y="425"/>
                  </a:lnTo>
                  <a:lnTo>
                    <a:pt x="0" y="425"/>
                  </a:lnTo>
                  <a:lnTo>
                    <a:pt x="0" y="0"/>
                  </a:lnTo>
                  <a:lnTo>
                    <a:pt x="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71" name="Freeform 47"/>
            <p:cNvSpPr>
              <a:spLocks/>
            </p:cNvSpPr>
            <p:nvPr/>
          </p:nvSpPr>
          <p:spPr bwMode="auto">
            <a:xfrm>
              <a:off x="5102" y="3489"/>
              <a:ext cx="705" cy="461"/>
            </a:xfrm>
            <a:custGeom>
              <a:avLst/>
              <a:gdLst>
                <a:gd name="T0" fmla="*/ 48 w 298"/>
                <a:gd name="T1" fmla="*/ 85 h 194"/>
                <a:gd name="T2" fmla="*/ 48 w 298"/>
                <a:gd name="T3" fmla="*/ 81 h 194"/>
                <a:gd name="T4" fmla="*/ 130 w 298"/>
                <a:gd name="T5" fmla="*/ 0 h 194"/>
                <a:gd name="T6" fmla="*/ 198 w 298"/>
                <a:gd name="T7" fmla="*/ 36 h 194"/>
                <a:gd name="T8" fmla="*/ 220 w 298"/>
                <a:gd name="T9" fmla="*/ 30 h 194"/>
                <a:gd name="T10" fmla="*/ 247 w 298"/>
                <a:gd name="T11" fmla="*/ 38 h 194"/>
                <a:gd name="T12" fmla="*/ 268 w 298"/>
                <a:gd name="T13" fmla="*/ 76 h 194"/>
                <a:gd name="T14" fmla="*/ 298 w 298"/>
                <a:gd name="T15" fmla="*/ 130 h 194"/>
                <a:gd name="T16" fmla="*/ 240 w 298"/>
                <a:gd name="T17" fmla="*/ 194 h 194"/>
                <a:gd name="T18" fmla="*/ 233 w 298"/>
                <a:gd name="T19" fmla="*/ 194 h 194"/>
                <a:gd name="T20" fmla="*/ 226 w 298"/>
                <a:gd name="T21" fmla="*/ 194 h 194"/>
                <a:gd name="T22" fmla="*/ 92 w 298"/>
                <a:gd name="T23" fmla="*/ 194 h 194"/>
                <a:gd name="T24" fmla="*/ 90 w 298"/>
                <a:gd name="T25" fmla="*/ 194 h 194"/>
                <a:gd name="T26" fmla="*/ 86 w 298"/>
                <a:gd name="T27" fmla="*/ 194 h 194"/>
                <a:gd name="T28" fmla="*/ 77 w 298"/>
                <a:gd name="T29" fmla="*/ 194 h 194"/>
                <a:gd name="T30" fmla="*/ 55 w 298"/>
                <a:gd name="T31" fmla="*/ 194 h 194"/>
                <a:gd name="T32" fmla="*/ 0 w 298"/>
                <a:gd name="T33" fmla="*/ 139 h 194"/>
                <a:gd name="T34" fmla="*/ 48 w 298"/>
                <a:gd name="T35" fmla="*/ 8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8" h="194">
                  <a:moveTo>
                    <a:pt x="48" y="85"/>
                  </a:moveTo>
                  <a:cubicBezTo>
                    <a:pt x="48" y="84"/>
                    <a:pt x="48" y="82"/>
                    <a:pt x="48" y="81"/>
                  </a:cubicBezTo>
                  <a:cubicBezTo>
                    <a:pt x="48" y="36"/>
                    <a:pt x="84" y="0"/>
                    <a:pt x="130" y="0"/>
                  </a:cubicBezTo>
                  <a:cubicBezTo>
                    <a:pt x="158" y="0"/>
                    <a:pt x="183" y="14"/>
                    <a:pt x="198" y="36"/>
                  </a:cubicBezTo>
                  <a:cubicBezTo>
                    <a:pt x="205" y="32"/>
                    <a:pt x="212" y="30"/>
                    <a:pt x="220" y="30"/>
                  </a:cubicBezTo>
                  <a:cubicBezTo>
                    <a:pt x="230" y="30"/>
                    <a:pt x="239" y="33"/>
                    <a:pt x="247" y="38"/>
                  </a:cubicBezTo>
                  <a:cubicBezTo>
                    <a:pt x="259" y="46"/>
                    <a:pt x="268" y="60"/>
                    <a:pt x="268" y="76"/>
                  </a:cubicBezTo>
                  <a:cubicBezTo>
                    <a:pt x="286" y="88"/>
                    <a:pt x="298" y="108"/>
                    <a:pt x="298" y="130"/>
                  </a:cubicBezTo>
                  <a:cubicBezTo>
                    <a:pt x="298" y="163"/>
                    <a:pt x="272" y="191"/>
                    <a:pt x="240" y="194"/>
                  </a:cubicBezTo>
                  <a:cubicBezTo>
                    <a:pt x="238" y="194"/>
                    <a:pt x="235" y="194"/>
                    <a:pt x="233" y="194"/>
                  </a:cubicBezTo>
                  <a:cubicBezTo>
                    <a:pt x="231" y="194"/>
                    <a:pt x="229" y="194"/>
                    <a:pt x="226" y="194"/>
                  </a:cubicBezTo>
                  <a:cubicBezTo>
                    <a:pt x="196" y="194"/>
                    <a:pt x="126" y="194"/>
                    <a:pt x="92" y="194"/>
                  </a:cubicBezTo>
                  <a:cubicBezTo>
                    <a:pt x="91" y="194"/>
                    <a:pt x="91" y="194"/>
                    <a:pt x="90" y="194"/>
                  </a:cubicBezTo>
                  <a:cubicBezTo>
                    <a:pt x="86" y="194"/>
                    <a:pt x="86" y="194"/>
                    <a:pt x="86" y="194"/>
                  </a:cubicBezTo>
                  <a:cubicBezTo>
                    <a:pt x="85" y="194"/>
                    <a:pt x="80" y="194"/>
                    <a:pt x="77" y="194"/>
                  </a:cubicBezTo>
                  <a:cubicBezTo>
                    <a:pt x="55" y="194"/>
                    <a:pt x="55" y="194"/>
                    <a:pt x="55" y="194"/>
                  </a:cubicBezTo>
                  <a:cubicBezTo>
                    <a:pt x="25" y="194"/>
                    <a:pt x="0" y="169"/>
                    <a:pt x="0" y="139"/>
                  </a:cubicBezTo>
                  <a:cubicBezTo>
                    <a:pt x="0" y="112"/>
                    <a:pt x="21" y="89"/>
                    <a:pt x="48" y="85"/>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72" name="Freeform 48"/>
            <p:cNvSpPr>
              <a:spLocks/>
            </p:cNvSpPr>
            <p:nvPr/>
          </p:nvSpPr>
          <p:spPr bwMode="auto">
            <a:xfrm>
              <a:off x="5173" y="3406"/>
              <a:ext cx="293" cy="192"/>
            </a:xfrm>
            <a:custGeom>
              <a:avLst/>
              <a:gdLst>
                <a:gd name="T0" fmla="*/ 20 w 124"/>
                <a:gd name="T1" fmla="*/ 35 h 81"/>
                <a:gd name="T2" fmla="*/ 20 w 124"/>
                <a:gd name="T3" fmla="*/ 34 h 81"/>
                <a:gd name="T4" fmla="*/ 54 w 124"/>
                <a:gd name="T5" fmla="*/ 0 h 81"/>
                <a:gd name="T6" fmla="*/ 82 w 124"/>
                <a:gd name="T7" fmla="*/ 15 h 81"/>
                <a:gd name="T8" fmla="*/ 92 w 124"/>
                <a:gd name="T9" fmla="*/ 12 h 81"/>
                <a:gd name="T10" fmla="*/ 103 w 124"/>
                <a:gd name="T11" fmla="*/ 16 h 81"/>
                <a:gd name="T12" fmla="*/ 112 w 124"/>
                <a:gd name="T13" fmla="*/ 32 h 81"/>
                <a:gd name="T14" fmla="*/ 124 w 124"/>
                <a:gd name="T15" fmla="*/ 54 h 81"/>
                <a:gd name="T16" fmla="*/ 100 w 124"/>
                <a:gd name="T17" fmla="*/ 81 h 81"/>
                <a:gd name="T18" fmla="*/ 97 w 124"/>
                <a:gd name="T19" fmla="*/ 81 h 81"/>
                <a:gd name="T20" fmla="*/ 94 w 124"/>
                <a:gd name="T21" fmla="*/ 81 h 81"/>
                <a:gd name="T22" fmla="*/ 38 w 124"/>
                <a:gd name="T23" fmla="*/ 81 h 81"/>
                <a:gd name="T24" fmla="*/ 37 w 124"/>
                <a:gd name="T25" fmla="*/ 81 h 81"/>
                <a:gd name="T26" fmla="*/ 36 w 124"/>
                <a:gd name="T27" fmla="*/ 81 h 81"/>
                <a:gd name="T28" fmla="*/ 32 w 124"/>
                <a:gd name="T29" fmla="*/ 81 h 81"/>
                <a:gd name="T30" fmla="*/ 23 w 124"/>
                <a:gd name="T31" fmla="*/ 81 h 81"/>
                <a:gd name="T32" fmla="*/ 0 w 124"/>
                <a:gd name="T33" fmla="*/ 58 h 81"/>
                <a:gd name="T34" fmla="*/ 20 w 124"/>
                <a:gd name="T35" fmla="*/ 3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81">
                  <a:moveTo>
                    <a:pt x="20" y="35"/>
                  </a:moveTo>
                  <a:cubicBezTo>
                    <a:pt x="20" y="35"/>
                    <a:pt x="20" y="34"/>
                    <a:pt x="20" y="34"/>
                  </a:cubicBezTo>
                  <a:cubicBezTo>
                    <a:pt x="20" y="15"/>
                    <a:pt x="35" y="0"/>
                    <a:pt x="54" y="0"/>
                  </a:cubicBezTo>
                  <a:cubicBezTo>
                    <a:pt x="66" y="0"/>
                    <a:pt x="76" y="6"/>
                    <a:pt x="82" y="15"/>
                  </a:cubicBezTo>
                  <a:cubicBezTo>
                    <a:pt x="85" y="13"/>
                    <a:pt x="88" y="12"/>
                    <a:pt x="92" y="12"/>
                  </a:cubicBezTo>
                  <a:cubicBezTo>
                    <a:pt x="96" y="12"/>
                    <a:pt x="100" y="14"/>
                    <a:pt x="103" y="16"/>
                  </a:cubicBezTo>
                  <a:cubicBezTo>
                    <a:pt x="108" y="19"/>
                    <a:pt x="111" y="25"/>
                    <a:pt x="112" y="32"/>
                  </a:cubicBezTo>
                  <a:cubicBezTo>
                    <a:pt x="119" y="36"/>
                    <a:pt x="124" y="45"/>
                    <a:pt x="124" y="54"/>
                  </a:cubicBezTo>
                  <a:cubicBezTo>
                    <a:pt x="124" y="68"/>
                    <a:pt x="113" y="79"/>
                    <a:pt x="100" y="81"/>
                  </a:cubicBezTo>
                  <a:cubicBezTo>
                    <a:pt x="99" y="81"/>
                    <a:pt x="98" y="81"/>
                    <a:pt x="97" y="81"/>
                  </a:cubicBezTo>
                  <a:cubicBezTo>
                    <a:pt x="96" y="81"/>
                    <a:pt x="95" y="81"/>
                    <a:pt x="94" y="81"/>
                  </a:cubicBezTo>
                  <a:cubicBezTo>
                    <a:pt x="82" y="81"/>
                    <a:pt x="52" y="81"/>
                    <a:pt x="38" y="81"/>
                  </a:cubicBezTo>
                  <a:cubicBezTo>
                    <a:pt x="38" y="81"/>
                    <a:pt x="38" y="81"/>
                    <a:pt x="37" y="81"/>
                  </a:cubicBezTo>
                  <a:cubicBezTo>
                    <a:pt x="36" y="81"/>
                    <a:pt x="36" y="81"/>
                    <a:pt x="36" y="81"/>
                  </a:cubicBezTo>
                  <a:cubicBezTo>
                    <a:pt x="35" y="81"/>
                    <a:pt x="33" y="81"/>
                    <a:pt x="32" y="81"/>
                  </a:cubicBezTo>
                  <a:cubicBezTo>
                    <a:pt x="23" y="81"/>
                    <a:pt x="23" y="81"/>
                    <a:pt x="23" y="81"/>
                  </a:cubicBezTo>
                  <a:cubicBezTo>
                    <a:pt x="10" y="81"/>
                    <a:pt x="0" y="70"/>
                    <a:pt x="0" y="58"/>
                  </a:cubicBezTo>
                  <a:cubicBezTo>
                    <a:pt x="0" y="46"/>
                    <a:pt x="8" y="37"/>
                    <a:pt x="20" y="35"/>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73" name="Freeform 49"/>
            <p:cNvSpPr>
              <a:spLocks/>
            </p:cNvSpPr>
            <p:nvPr/>
          </p:nvSpPr>
          <p:spPr bwMode="auto">
            <a:xfrm>
              <a:off x="5589" y="4061"/>
              <a:ext cx="235" cy="195"/>
            </a:xfrm>
            <a:custGeom>
              <a:avLst/>
              <a:gdLst>
                <a:gd name="T0" fmla="*/ 0 w 235"/>
                <a:gd name="T1" fmla="*/ 195 h 195"/>
                <a:gd name="T2" fmla="*/ 235 w 235"/>
                <a:gd name="T3" fmla="*/ 0 h 195"/>
                <a:gd name="T4" fmla="*/ 0 w 235"/>
                <a:gd name="T5" fmla="*/ 0 h 195"/>
                <a:gd name="T6" fmla="*/ 0 w 235"/>
                <a:gd name="T7" fmla="*/ 195 h 195"/>
              </a:gdLst>
              <a:ahLst/>
              <a:cxnLst>
                <a:cxn ang="0">
                  <a:pos x="T0" y="T1"/>
                </a:cxn>
                <a:cxn ang="0">
                  <a:pos x="T2" y="T3"/>
                </a:cxn>
                <a:cxn ang="0">
                  <a:pos x="T4" y="T5"/>
                </a:cxn>
                <a:cxn ang="0">
                  <a:pos x="T6" y="T7"/>
                </a:cxn>
              </a:cxnLst>
              <a:rect l="0" t="0" r="r" b="b"/>
              <a:pathLst>
                <a:path w="235" h="195">
                  <a:moveTo>
                    <a:pt x="0" y="195"/>
                  </a:moveTo>
                  <a:lnTo>
                    <a:pt x="235" y="0"/>
                  </a:lnTo>
                  <a:lnTo>
                    <a:pt x="0" y="0"/>
                  </a:lnTo>
                  <a:lnTo>
                    <a:pt x="0" y="19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74" name="Freeform 50"/>
            <p:cNvSpPr>
              <a:spLocks/>
            </p:cNvSpPr>
            <p:nvPr/>
          </p:nvSpPr>
          <p:spPr bwMode="auto">
            <a:xfrm>
              <a:off x="4917" y="3793"/>
              <a:ext cx="656" cy="411"/>
            </a:xfrm>
            <a:custGeom>
              <a:avLst/>
              <a:gdLst>
                <a:gd name="T0" fmla="*/ 0 w 656"/>
                <a:gd name="T1" fmla="*/ 0 h 411"/>
                <a:gd name="T2" fmla="*/ 656 w 656"/>
                <a:gd name="T3" fmla="*/ 0 h 411"/>
                <a:gd name="T4" fmla="*/ 656 w 656"/>
                <a:gd name="T5" fmla="*/ 411 h 411"/>
                <a:gd name="T6" fmla="*/ 0 w 656"/>
                <a:gd name="T7" fmla="*/ 411 h 411"/>
                <a:gd name="T8" fmla="*/ 0 w 656"/>
                <a:gd name="T9" fmla="*/ 0 h 411"/>
                <a:gd name="T10" fmla="*/ 0 w 656"/>
                <a:gd name="T11" fmla="*/ 0 h 411"/>
              </a:gdLst>
              <a:ahLst/>
              <a:cxnLst>
                <a:cxn ang="0">
                  <a:pos x="T0" y="T1"/>
                </a:cxn>
                <a:cxn ang="0">
                  <a:pos x="T2" y="T3"/>
                </a:cxn>
                <a:cxn ang="0">
                  <a:pos x="T4" y="T5"/>
                </a:cxn>
                <a:cxn ang="0">
                  <a:pos x="T6" y="T7"/>
                </a:cxn>
                <a:cxn ang="0">
                  <a:pos x="T8" y="T9"/>
                </a:cxn>
                <a:cxn ang="0">
                  <a:pos x="T10" y="T11"/>
                </a:cxn>
              </a:cxnLst>
              <a:rect l="0" t="0" r="r" b="b"/>
              <a:pathLst>
                <a:path w="656" h="411">
                  <a:moveTo>
                    <a:pt x="0" y="0"/>
                  </a:moveTo>
                  <a:lnTo>
                    <a:pt x="656" y="0"/>
                  </a:lnTo>
                  <a:lnTo>
                    <a:pt x="656" y="411"/>
                  </a:lnTo>
                  <a:lnTo>
                    <a:pt x="0" y="411"/>
                  </a:lnTo>
                  <a:lnTo>
                    <a:pt x="0" y="0"/>
                  </a:lnTo>
                  <a:lnTo>
                    <a:pt x="0"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75" name="Freeform 51"/>
            <p:cNvSpPr>
              <a:spLocks noEditPoints="1"/>
            </p:cNvSpPr>
            <p:nvPr/>
          </p:nvSpPr>
          <p:spPr bwMode="auto">
            <a:xfrm>
              <a:off x="4766" y="3772"/>
              <a:ext cx="953" cy="515"/>
            </a:xfrm>
            <a:custGeom>
              <a:avLst/>
              <a:gdLst>
                <a:gd name="T0" fmla="*/ 343 w 403"/>
                <a:gd name="T1" fmla="*/ 193 h 217"/>
                <a:gd name="T2" fmla="*/ 353 w 403"/>
                <a:gd name="T3" fmla="*/ 183 h 217"/>
                <a:gd name="T4" fmla="*/ 353 w 403"/>
                <a:gd name="T5" fmla="*/ 10 h 217"/>
                <a:gd name="T6" fmla="*/ 343 w 403"/>
                <a:gd name="T7" fmla="*/ 0 h 217"/>
                <a:gd name="T8" fmla="*/ 61 w 403"/>
                <a:gd name="T9" fmla="*/ 0 h 217"/>
                <a:gd name="T10" fmla="*/ 51 w 403"/>
                <a:gd name="T11" fmla="*/ 10 h 217"/>
                <a:gd name="T12" fmla="*/ 51 w 403"/>
                <a:gd name="T13" fmla="*/ 183 h 217"/>
                <a:gd name="T14" fmla="*/ 61 w 403"/>
                <a:gd name="T15" fmla="*/ 193 h 217"/>
                <a:gd name="T16" fmla="*/ 0 w 403"/>
                <a:gd name="T17" fmla="*/ 193 h 217"/>
                <a:gd name="T18" fmla="*/ 0 w 403"/>
                <a:gd name="T19" fmla="*/ 200 h 217"/>
                <a:gd name="T20" fmla="*/ 0 w 403"/>
                <a:gd name="T21" fmla="*/ 208 h 217"/>
                <a:gd name="T22" fmla="*/ 0 w 403"/>
                <a:gd name="T23" fmla="*/ 209 h 217"/>
                <a:gd name="T24" fmla="*/ 0 w 403"/>
                <a:gd name="T25" fmla="*/ 209 h 217"/>
                <a:gd name="T26" fmla="*/ 0 w 403"/>
                <a:gd name="T27" fmla="*/ 209 h 217"/>
                <a:gd name="T28" fmla="*/ 0 w 403"/>
                <a:gd name="T29" fmla="*/ 210 h 217"/>
                <a:gd name="T30" fmla="*/ 8 w 403"/>
                <a:gd name="T31" fmla="*/ 217 h 217"/>
                <a:gd name="T32" fmla="*/ 395 w 403"/>
                <a:gd name="T33" fmla="*/ 217 h 217"/>
                <a:gd name="T34" fmla="*/ 403 w 403"/>
                <a:gd name="T35" fmla="*/ 211 h 217"/>
                <a:gd name="T36" fmla="*/ 403 w 403"/>
                <a:gd name="T37" fmla="*/ 210 h 217"/>
                <a:gd name="T38" fmla="*/ 403 w 403"/>
                <a:gd name="T39" fmla="*/ 200 h 217"/>
                <a:gd name="T40" fmla="*/ 403 w 403"/>
                <a:gd name="T41" fmla="*/ 193 h 217"/>
                <a:gd name="T42" fmla="*/ 343 w 403"/>
                <a:gd name="T43" fmla="*/ 193 h 217"/>
                <a:gd name="T44" fmla="*/ 64 w 403"/>
                <a:gd name="T45" fmla="*/ 11 h 217"/>
                <a:gd name="T46" fmla="*/ 340 w 403"/>
                <a:gd name="T47" fmla="*/ 11 h 217"/>
                <a:gd name="T48" fmla="*/ 340 w 403"/>
                <a:gd name="T49" fmla="*/ 181 h 217"/>
                <a:gd name="T50" fmla="*/ 64 w 403"/>
                <a:gd name="T51" fmla="*/ 181 h 217"/>
                <a:gd name="T52" fmla="*/ 64 w 403"/>
                <a:gd name="T53" fmla="*/ 1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3" h="217">
                  <a:moveTo>
                    <a:pt x="343" y="193"/>
                  </a:moveTo>
                  <a:cubicBezTo>
                    <a:pt x="349" y="193"/>
                    <a:pt x="353" y="189"/>
                    <a:pt x="353" y="183"/>
                  </a:cubicBezTo>
                  <a:cubicBezTo>
                    <a:pt x="353" y="10"/>
                    <a:pt x="353" y="10"/>
                    <a:pt x="353" y="10"/>
                  </a:cubicBezTo>
                  <a:cubicBezTo>
                    <a:pt x="353" y="4"/>
                    <a:pt x="349" y="0"/>
                    <a:pt x="343" y="0"/>
                  </a:cubicBezTo>
                  <a:cubicBezTo>
                    <a:pt x="61" y="0"/>
                    <a:pt x="61" y="0"/>
                    <a:pt x="61" y="0"/>
                  </a:cubicBezTo>
                  <a:cubicBezTo>
                    <a:pt x="56" y="0"/>
                    <a:pt x="51" y="4"/>
                    <a:pt x="51" y="10"/>
                  </a:cubicBezTo>
                  <a:cubicBezTo>
                    <a:pt x="51" y="183"/>
                    <a:pt x="51" y="183"/>
                    <a:pt x="51" y="183"/>
                  </a:cubicBezTo>
                  <a:cubicBezTo>
                    <a:pt x="51" y="189"/>
                    <a:pt x="56" y="193"/>
                    <a:pt x="61" y="193"/>
                  </a:cubicBezTo>
                  <a:cubicBezTo>
                    <a:pt x="0" y="193"/>
                    <a:pt x="0" y="193"/>
                    <a:pt x="0" y="193"/>
                  </a:cubicBezTo>
                  <a:cubicBezTo>
                    <a:pt x="0" y="200"/>
                    <a:pt x="0" y="200"/>
                    <a:pt x="0" y="200"/>
                  </a:cubicBezTo>
                  <a:cubicBezTo>
                    <a:pt x="0" y="208"/>
                    <a:pt x="0" y="208"/>
                    <a:pt x="0" y="208"/>
                  </a:cubicBezTo>
                  <a:cubicBezTo>
                    <a:pt x="0" y="209"/>
                    <a:pt x="0" y="209"/>
                    <a:pt x="0" y="209"/>
                  </a:cubicBezTo>
                  <a:cubicBezTo>
                    <a:pt x="0" y="209"/>
                    <a:pt x="0" y="209"/>
                    <a:pt x="0" y="209"/>
                  </a:cubicBezTo>
                  <a:cubicBezTo>
                    <a:pt x="0" y="209"/>
                    <a:pt x="0" y="209"/>
                    <a:pt x="0" y="209"/>
                  </a:cubicBezTo>
                  <a:cubicBezTo>
                    <a:pt x="0" y="210"/>
                    <a:pt x="0" y="210"/>
                    <a:pt x="0" y="210"/>
                  </a:cubicBezTo>
                  <a:cubicBezTo>
                    <a:pt x="0" y="214"/>
                    <a:pt x="4" y="217"/>
                    <a:pt x="8" y="217"/>
                  </a:cubicBezTo>
                  <a:cubicBezTo>
                    <a:pt x="395" y="217"/>
                    <a:pt x="395" y="217"/>
                    <a:pt x="395" y="217"/>
                  </a:cubicBezTo>
                  <a:cubicBezTo>
                    <a:pt x="399" y="217"/>
                    <a:pt x="402" y="214"/>
                    <a:pt x="403" y="211"/>
                  </a:cubicBezTo>
                  <a:cubicBezTo>
                    <a:pt x="403" y="210"/>
                    <a:pt x="403" y="210"/>
                    <a:pt x="403" y="210"/>
                  </a:cubicBezTo>
                  <a:cubicBezTo>
                    <a:pt x="403" y="200"/>
                    <a:pt x="403" y="200"/>
                    <a:pt x="403" y="200"/>
                  </a:cubicBezTo>
                  <a:cubicBezTo>
                    <a:pt x="403" y="193"/>
                    <a:pt x="403" y="193"/>
                    <a:pt x="403" y="193"/>
                  </a:cubicBezTo>
                  <a:lnTo>
                    <a:pt x="343" y="193"/>
                  </a:lnTo>
                  <a:close/>
                  <a:moveTo>
                    <a:pt x="64" y="11"/>
                  </a:moveTo>
                  <a:cubicBezTo>
                    <a:pt x="340" y="11"/>
                    <a:pt x="340" y="11"/>
                    <a:pt x="340" y="11"/>
                  </a:cubicBezTo>
                  <a:cubicBezTo>
                    <a:pt x="340" y="181"/>
                    <a:pt x="340" y="181"/>
                    <a:pt x="340" y="181"/>
                  </a:cubicBezTo>
                  <a:cubicBezTo>
                    <a:pt x="64" y="181"/>
                    <a:pt x="64" y="181"/>
                    <a:pt x="64" y="181"/>
                  </a:cubicBezTo>
                  <a:cubicBezTo>
                    <a:pt x="64" y="11"/>
                    <a:pt x="64" y="11"/>
                    <a:pt x="64" y="11"/>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sp>
          <p:nvSpPr>
            <p:cNvPr id="76" name="Rectangle 52"/>
            <p:cNvSpPr>
              <a:spLocks noChangeArrowheads="1"/>
            </p:cNvSpPr>
            <p:nvPr/>
          </p:nvSpPr>
          <p:spPr bwMode="auto">
            <a:xfrm>
              <a:off x="6779" y="2915"/>
              <a:ext cx="871" cy="3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9" tIns="44809" rIns="89619" bIns="44809" numCol="1" anchor="t" anchorCtr="0" compatLnSpc="1">
              <a:prstTxWarp prst="textNoShape">
                <a:avLst/>
              </a:prstTxWarp>
            </a:bodyPr>
            <a:lstStyle/>
            <a:p>
              <a:pPr defTabSz="914093"/>
              <a:endParaRPr lang="en-US" sz="1764">
                <a:solidFill>
                  <a:srgbClr val="505050"/>
                </a:solidFill>
              </a:endParaRPr>
            </a:p>
          </p:txBody>
        </p:sp>
      </p:grpSp>
      <p:sp>
        <p:nvSpPr>
          <p:cNvPr id="2" name="TextBox 1"/>
          <p:cNvSpPr txBox="1"/>
          <p:nvPr/>
        </p:nvSpPr>
        <p:spPr>
          <a:xfrm>
            <a:off x="277863" y="6436815"/>
            <a:ext cx="4208836" cy="452472"/>
          </a:xfrm>
          <a:prstGeom prst="rect">
            <a:avLst/>
          </a:prstGeom>
          <a:noFill/>
        </p:spPr>
        <p:txBody>
          <a:bodyPr wrap="square" lIns="179238" tIns="143391" rIns="179238" bIns="143391" rtlCol="0">
            <a:spAutoFit/>
          </a:bodyPr>
          <a:lstStyle/>
          <a:p>
            <a:pPr defTabSz="914093">
              <a:lnSpc>
                <a:spcPct val="90000"/>
              </a:lnSpc>
              <a:spcAft>
                <a:spcPts val="588"/>
              </a:spcAft>
            </a:pPr>
            <a:r>
              <a:rPr lang="en-US" sz="1078" dirty="0">
                <a:gradFill>
                  <a:gsLst>
                    <a:gs pos="2917">
                      <a:srgbClr val="505050"/>
                    </a:gs>
                    <a:gs pos="30000">
                      <a:srgbClr val="505050"/>
                    </a:gs>
                  </a:gsLst>
                  <a:lin ang="5400000" scaled="0"/>
                </a:gradFill>
              </a:rPr>
              <a:t>Only top plans for SMB listed</a:t>
            </a:r>
          </a:p>
        </p:txBody>
      </p:sp>
    </p:spTree>
    <p:extLst>
      <p:ext uri="{BB962C8B-B14F-4D97-AF65-F5344CB8AC3E}">
        <p14:creationId xmlns:p14="http://schemas.microsoft.com/office/powerpoint/2010/main" val="3574508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endCondLst>
                                    <p:cond evt="onNext" delay="0">
                                      <p:tgtEl>
                                        <p:sldTgt/>
                                      </p:tgtEl>
                                    </p:cond>
                                  </p:endCondLst>
                                  <p:childTnLst>
                                    <p:set>
                                      <p:cBhvr rctx="PPT">
                                        <p:cTn id="6" dur="indefinite"/>
                                        <p:tgtEl>
                                          <p:spTgt spid="16"/>
                                        </p:tgtEl>
                                        <p:attrNameLst>
                                          <p:attrName>style.opacity</p:attrName>
                                        </p:attrNameLst>
                                      </p:cBhvr>
                                      <p:to>
                                        <p:strVal val="0.25"/>
                                      </p:to>
                                    </p:set>
                                    <p:animEffect filter="image" prLst="opacity: 0.25">
                                      <p:cBhvr rctx="IE">
                                        <p:cTn id="7" dur="indefinite"/>
                                        <p:tgtEl>
                                          <p:spTgt spid="16"/>
                                        </p:tgtEl>
                                      </p:cBhvr>
                                    </p:animEffect>
                                  </p:childTnLst>
                                </p:cTn>
                              </p:par>
                              <p:par>
                                <p:cTn id="8" presetID="9" presetClass="emph" presetSubtype="0" grpId="0" nodeType="withEffect">
                                  <p:stCondLst>
                                    <p:cond delay="0"/>
                                  </p:stCondLst>
                                  <p:endCondLst>
                                    <p:cond evt="onNext" delay="0">
                                      <p:tgtEl>
                                        <p:sldTgt/>
                                      </p:tgtEl>
                                    </p:cond>
                                  </p:endCondLst>
                                  <p:childTnLst>
                                    <p:set>
                                      <p:cBhvr rctx="PPT">
                                        <p:cTn id="9" dur="indefinite"/>
                                        <p:tgtEl>
                                          <p:spTgt spid="11"/>
                                        </p:tgtEl>
                                        <p:attrNameLst>
                                          <p:attrName>style.opacity</p:attrName>
                                        </p:attrNameLst>
                                      </p:cBhvr>
                                      <p:to>
                                        <p:strVal val="0.25"/>
                                      </p:to>
                                    </p:set>
                                    <p:animEffect filter="image" prLst="opacity: 0.25">
                                      <p:cBhvr rctx="IE">
                                        <p:cTn id="10" dur="indefinite"/>
                                        <p:tgtEl>
                                          <p:spTgt spid="11"/>
                                        </p:tgtEl>
                                      </p:cBhvr>
                                    </p:animEffect>
                                  </p:childTnLst>
                                </p:cTn>
                              </p:par>
                              <p:par>
                                <p:cTn id="11" presetID="9" presetClass="emph" presetSubtype="0" grpId="0" nodeType="withEffect">
                                  <p:stCondLst>
                                    <p:cond delay="0"/>
                                  </p:stCondLst>
                                  <p:endCondLst>
                                    <p:cond evt="onNext" delay="0">
                                      <p:tgtEl>
                                        <p:sldTgt/>
                                      </p:tgtEl>
                                    </p:cond>
                                  </p:endCondLst>
                                  <p:childTnLst>
                                    <p:set>
                                      <p:cBhvr rctx="PPT">
                                        <p:cTn id="12" dur="indefinite"/>
                                        <p:tgtEl>
                                          <p:spTgt spid="10"/>
                                        </p:tgtEl>
                                        <p:attrNameLst>
                                          <p:attrName>style.opacity</p:attrName>
                                        </p:attrNameLst>
                                      </p:cBhvr>
                                      <p:to>
                                        <p:strVal val="0.25"/>
                                      </p:to>
                                    </p:set>
                                    <p:animEffect filter="image" prLst="opacity: 0.25">
                                      <p:cBhvr rctx="IE">
                                        <p:cTn id="13" dur="indefinite"/>
                                        <p:tgtEl>
                                          <p:spTgt spid="10"/>
                                        </p:tgtEl>
                                      </p:cBhvr>
                                    </p:animEffect>
                                  </p:childTnLst>
                                </p:cTn>
                              </p:par>
                              <p:par>
                                <p:cTn id="14" presetID="9" presetClass="emph" presetSubtype="0" grpId="0" nodeType="withEffect">
                                  <p:stCondLst>
                                    <p:cond delay="0"/>
                                  </p:stCondLst>
                                  <p:endCondLst>
                                    <p:cond evt="onNext" delay="0">
                                      <p:tgtEl>
                                        <p:sldTgt/>
                                      </p:tgtEl>
                                    </p:cond>
                                  </p:endCondLst>
                                  <p:childTnLst>
                                    <p:set>
                                      <p:cBhvr rctx="PPT">
                                        <p:cTn id="15" dur="indefinite"/>
                                        <p:tgtEl>
                                          <p:spTgt spid="26"/>
                                        </p:tgtEl>
                                        <p:attrNameLst>
                                          <p:attrName>style.opacity</p:attrName>
                                        </p:attrNameLst>
                                      </p:cBhvr>
                                      <p:to>
                                        <p:strVal val="0.25"/>
                                      </p:to>
                                    </p:set>
                                    <p:animEffect filter="image" prLst="opacity: 0.25">
                                      <p:cBhvr rctx="IE">
                                        <p:cTn id="16" dur="indefinite"/>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0" nodeType="clickEffect">
                                  <p:stCondLst>
                                    <p:cond delay="0"/>
                                  </p:stCondLst>
                                  <p:endCondLst>
                                    <p:cond evt="onNext" delay="0">
                                      <p:tgtEl>
                                        <p:sldTgt/>
                                      </p:tgtEl>
                                    </p:cond>
                                  </p:endCondLst>
                                  <p:childTnLst>
                                    <p:set>
                                      <p:cBhvr rctx="PPT">
                                        <p:cTn id="20" dur="indefinite"/>
                                        <p:tgtEl>
                                          <p:spTgt spid="27"/>
                                        </p:tgtEl>
                                        <p:attrNameLst>
                                          <p:attrName>style.opacity</p:attrName>
                                        </p:attrNameLst>
                                      </p:cBhvr>
                                      <p:to>
                                        <p:strVal val="0.25"/>
                                      </p:to>
                                    </p:set>
                                    <p:animEffect filter="image" prLst="opacity: 0.25">
                                      <p:cBhvr rctx="IE">
                                        <p:cTn id="21" dur="indefinite"/>
                                        <p:tgtEl>
                                          <p:spTgt spid="27"/>
                                        </p:tgtEl>
                                      </p:cBhvr>
                                    </p:animEffect>
                                  </p:childTnLst>
                                </p:cTn>
                              </p:par>
                              <p:par>
                                <p:cTn id="22" presetID="9" presetClass="emph" presetSubtype="0" grpId="0" nodeType="withEffect">
                                  <p:stCondLst>
                                    <p:cond delay="0"/>
                                  </p:stCondLst>
                                  <p:endCondLst>
                                    <p:cond evt="onNext" delay="0">
                                      <p:tgtEl>
                                        <p:sldTgt/>
                                      </p:tgtEl>
                                    </p:cond>
                                  </p:endCondLst>
                                  <p:childTnLst>
                                    <p:set>
                                      <p:cBhvr rctx="PPT">
                                        <p:cTn id="23" dur="indefinite"/>
                                        <p:tgtEl>
                                          <p:spTgt spid="17"/>
                                        </p:tgtEl>
                                        <p:attrNameLst>
                                          <p:attrName>style.opacity</p:attrName>
                                        </p:attrNameLst>
                                      </p:cBhvr>
                                      <p:to>
                                        <p:strVal val="0.25"/>
                                      </p:to>
                                    </p:set>
                                    <p:animEffect filter="image" prLst="opacity: 0.25">
                                      <p:cBhvr rctx="IE">
                                        <p:cTn id="24" dur="indefinite"/>
                                        <p:tgtEl>
                                          <p:spTgt spid="17"/>
                                        </p:tgtEl>
                                      </p:cBhvr>
                                    </p:animEffect>
                                  </p:childTnLst>
                                </p:cTn>
                              </p:par>
                              <p:par>
                                <p:cTn id="25" presetID="9" presetClass="emph" presetSubtype="0" grpId="1" nodeType="withEffect">
                                  <p:stCondLst>
                                    <p:cond delay="0"/>
                                  </p:stCondLst>
                                  <p:endCondLst>
                                    <p:cond evt="onNext" delay="0">
                                      <p:tgtEl>
                                        <p:sldTgt/>
                                      </p:tgtEl>
                                    </p:cond>
                                  </p:endCondLst>
                                  <p:childTnLst>
                                    <p:set>
                                      <p:cBhvr rctx="PPT">
                                        <p:cTn id="26" dur="indefinite"/>
                                        <p:tgtEl>
                                          <p:spTgt spid="11"/>
                                        </p:tgtEl>
                                        <p:attrNameLst>
                                          <p:attrName>style.opacity</p:attrName>
                                        </p:attrNameLst>
                                      </p:cBhvr>
                                      <p:to>
                                        <p:strVal val="0.25"/>
                                      </p:to>
                                    </p:set>
                                    <p:animEffect filter="image" prLst="opacity: 0.25">
                                      <p:cBhvr rctx="IE">
                                        <p:cTn id="27" dur="indefinite"/>
                                        <p:tgtEl>
                                          <p:spTgt spid="11"/>
                                        </p:tgtEl>
                                      </p:cBhvr>
                                    </p:animEffect>
                                  </p:childTnLst>
                                </p:cTn>
                              </p:par>
                              <p:par>
                                <p:cTn id="28" presetID="9" presetClass="emph" presetSubtype="0" grpId="1" nodeType="withEffect">
                                  <p:stCondLst>
                                    <p:cond delay="0"/>
                                  </p:stCondLst>
                                  <p:endCondLst>
                                    <p:cond evt="onNext" delay="0">
                                      <p:tgtEl>
                                        <p:sldTgt/>
                                      </p:tgtEl>
                                    </p:cond>
                                  </p:endCondLst>
                                  <p:childTnLst>
                                    <p:set>
                                      <p:cBhvr rctx="PPT">
                                        <p:cTn id="29" dur="indefinite"/>
                                        <p:tgtEl>
                                          <p:spTgt spid="10"/>
                                        </p:tgtEl>
                                        <p:attrNameLst>
                                          <p:attrName>style.opacity</p:attrName>
                                        </p:attrNameLst>
                                      </p:cBhvr>
                                      <p:to>
                                        <p:strVal val="0.25"/>
                                      </p:to>
                                    </p:set>
                                    <p:animEffect filter="image" prLst="opacity: 0.25">
                                      <p:cBhvr rctx="IE">
                                        <p:cTn id="30" dur="indefinite"/>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mph" presetSubtype="0" grpId="1" nodeType="clickEffect">
                                  <p:stCondLst>
                                    <p:cond delay="0"/>
                                  </p:stCondLst>
                                  <p:endCondLst>
                                    <p:cond evt="onNext" delay="0">
                                      <p:tgtEl>
                                        <p:sldTgt/>
                                      </p:tgtEl>
                                    </p:cond>
                                  </p:endCondLst>
                                  <p:childTnLst>
                                    <p:set>
                                      <p:cBhvr rctx="PPT">
                                        <p:cTn id="34" dur="indefinite"/>
                                        <p:tgtEl>
                                          <p:spTgt spid="16"/>
                                        </p:tgtEl>
                                        <p:attrNameLst>
                                          <p:attrName>style.opacity</p:attrName>
                                        </p:attrNameLst>
                                      </p:cBhvr>
                                      <p:to>
                                        <p:strVal val="0.25"/>
                                      </p:to>
                                    </p:set>
                                    <p:animEffect filter="image" prLst="opacity: 0.25">
                                      <p:cBhvr rctx="IE">
                                        <p:cTn id="35" dur="indefinite"/>
                                        <p:tgtEl>
                                          <p:spTgt spid="16"/>
                                        </p:tgtEl>
                                      </p:cBhvr>
                                    </p:animEffect>
                                  </p:childTnLst>
                                </p:cTn>
                              </p:par>
                              <p:par>
                                <p:cTn id="36" presetID="9" presetClass="emph" presetSubtype="0" grpId="1" nodeType="withEffect">
                                  <p:stCondLst>
                                    <p:cond delay="0"/>
                                  </p:stCondLst>
                                  <p:endCondLst>
                                    <p:cond evt="onNext" delay="0">
                                      <p:tgtEl>
                                        <p:sldTgt/>
                                      </p:tgtEl>
                                    </p:cond>
                                  </p:endCondLst>
                                  <p:childTnLst>
                                    <p:set>
                                      <p:cBhvr rctx="PPT">
                                        <p:cTn id="37" dur="indefinite"/>
                                        <p:tgtEl>
                                          <p:spTgt spid="26"/>
                                        </p:tgtEl>
                                        <p:attrNameLst>
                                          <p:attrName>style.opacity</p:attrName>
                                        </p:attrNameLst>
                                      </p:cBhvr>
                                      <p:to>
                                        <p:strVal val="0.25"/>
                                      </p:to>
                                    </p:set>
                                    <p:animEffect filter="image" prLst="opacity: 0.25">
                                      <p:cBhvr rctx="IE">
                                        <p:cTn id="38" dur="indefinite"/>
                                        <p:tgtEl>
                                          <p:spTgt spid="26"/>
                                        </p:tgtEl>
                                      </p:cBhvr>
                                    </p:animEffect>
                                  </p:childTnLst>
                                </p:cTn>
                              </p:par>
                              <p:par>
                                <p:cTn id="39" presetID="9" presetClass="emph" presetSubtype="0" grpId="1" nodeType="withEffect">
                                  <p:stCondLst>
                                    <p:cond delay="0"/>
                                  </p:stCondLst>
                                  <p:endCondLst>
                                    <p:cond evt="onNext" delay="0">
                                      <p:tgtEl>
                                        <p:sldTgt/>
                                      </p:tgtEl>
                                    </p:cond>
                                  </p:endCondLst>
                                  <p:childTnLst>
                                    <p:set>
                                      <p:cBhvr rctx="PPT">
                                        <p:cTn id="40" dur="indefinite"/>
                                        <p:tgtEl>
                                          <p:spTgt spid="27"/>
                                        </p:tgtEl>
                                        <p:attrNameLst>
                                          <p:attrName>style.opacity</p:attrName>
                                        </p:attrNameLst>
                                      </p:cBhvr>
                                      <p:to>
                                        <p:strVal val="0.25"/>
                                      </p:to>
                                    </p:set>
                                    <p:animEffect filter="image" prLst="opacity: 0.25">
                                      <p:cBhvr rctx="IE">
                                        <p:cTn id="41" dur="indefinite"/>
                                        <p:tgtEl>
                                          <p:spTgt spid="27"/>
                                        </p:tgtEl>
                                      </p:cBhvr>
                                    </p:animEffect>
                                  </p:childTnLst>
                                </p:cTn>
                              </p:par>
                              <p:par>
                                <p:cTn id="42" presetID="9" presetClass="emph" presetSubtype="0" grpId="1" nodeType="withEffect">
                                  <p:stCondLst>
                                    <p:cond delay="0"/>
                                  </p:stCondLst>
                                  <p:endCondLst>
                                    <p:cond evt="onNext" delay="0">
                                      <p:tgtEl>
                                        <p:sldTgt/>
                                      </p:tgtEl>
                                    </p:cond>
                                  </p:endCondLst>
                                  <p:childTnLst>
                                    <p:set>
                                      <p:cBhvr rctx="PPT">
                                        <p:cTn id="43" dur="indefinite"/>
                                        <p:tgtEl>
                                          <p:spTgt spid="17"/>
                                        </p:tgtEl>
                                        <p:attrNameLst>
                                          <p:attrName>style.opacity</p:attrName>
                                        </p:attrNameLst>
                                      </p:cBhvr>
                                      <p:to>
                                        <p:strVal val="0.25"/>
                                      </p:to>
                                    </p:set>
                                    <p:animEffect filter="image" prLst="opacity: 0.25">
                                      <p:cBhvr rctx="IE">
                                        <p:cTn id="44" dur="indefinite"/>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1.976E-6 -2.31956E-6 L 1.976E-6 0.08148 " pathEditMode="relative" rAng="0" ptsTypes="AA">
                                      <p:cBhvr>
                                        <p:cTn id="48" dur="1250" fill="hold"/>
                                        <p:tgtEl>
                                          <p:spTgt spid="5"/>
                                        </p:tgtEl>
                                        <p:attrNameLst>
                                          <p:attrName>ppt_x</p:attrName>
                                          <p:attrName>ppt_y</p:attrName>
                                        </p:attrNameLst>
                                      </p:cBhvr>
                                      <p:rCtr x="0" y="4063"/>
                                    </p:animMotion>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animBg="1"/>
      <p:bldP spid="16" grpId="1" animBg="1"/>
      <p:bldP spid="17" grpId="0" animBg="1"/>
      <p:bldP spid="17" grpId="1" animBg="1"/>
      <p:bldP spid="26" grpId="0" animBg="1"/>
      <p:bldP spid="26" grpId="1" animBg="1"/>
      <p:bldP spid="27" grpId="0" animBg="1"/>
      <p:bldP spid="27" grpId="1" animBg="1"/>
      <p:bldP spid="11" grpId="0" animBg="1"/>
      <p:bldP spid="11" grpId="1"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87" y="110156"/>
            <a:ext cx="10515600" cy="1325563"/>
          </a:xfrm>
        </p:spPr>
        <p:txBody>
          <a:bodyPr/>
          <a:lstStyle/>
          <a:p>
            <a:r>
              <a:rPr lang="en-US" dirty="0" smtClean="0">
                <a:solidFill>
                  <a:srgbClr val="EB3C00"/>
                </a:solidFill>
                <a:latin typeface="Segoe UI Light" panose="020B0502040204020203" pitchFamily="34" charset="0"/>
                <a:cs typeface="Segoe UI Light" panose="020B0502040204020203" pitchFamily="34" charset="0"/>
              </a:rPr>
              <a:t>Admin Experience Simplification journey</a:t>
            </a:r>
            <a:endParaRPr lang="en-US" dirty="0">
              <a:solidFill>
                <a:srgbClr val="EB3C00"/>
              </a:solidFill>
              <a:latin typeface="Segoe UI Light" panose="020B0502040204020203" pitchFamily="34" charset="0"/>
              <a:cs typeface="Segoe UI Light" panose="020B0502040204020203" pitchFamily="34" charset="0"/>
            </a:endParaRPr>
          </a:p>
        </p:txBody>
      </p:sp>
      <p:sp>
        <p:nvSpPr>
          <p:cNvPr id="4" name="Right Arrow 3"/>
          <p:cNvSpPr/>
          <p:nvPr/>
        </p:nvSpPr>
        <p:spPr bwMode="auto">
          <a:xfrm>
            <a:off x="135402" y="4415763"/>
            <a:ext cx="11789679" cy="1076499"/>
          </a:xfrm>
          <a:prstGeom prst="rightArrow">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28" tIns="45690" rIns="45690" bIns="456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3298" fontAlgn="base">
              <a:spcBef>
                <a:spcPct val="0"/>
              </a:spcBef>
              <a:spcAft>
                <a:spcPct val="0"/>
              </a:spcAft>
            </a:pPr>
            <a:r>
              <a:rPr lang="en-US" sz="1999" dirty="0">
                <a:solidFill>
                  <a:schemeClr val="bg1"/>
                </a:solidFill>
                <a:latin typeface="Segoe UI Light" pitchFamily="34" charset="0"/>
                <a:ea typeface="Segoe UI" pitchFamily="34" charset="0"/>
                <a:cs typeface="Segoe UI" pitchFamily="34" charset="0"/>
              </a:rPr>
              <a:t>March 2014 </a:t>
            </a:r>
          </a:p>
        </p:txBody>
      </p:sp>
      <p:sp>
        <p:nvSpPr>
          <p:cNvPr id="5" name="Rectangle 4"/>
          <p:cNvSpPr/>
          <p:nvPr/>
        </p:nvSpPr>
        <p:spPr bwMode="auto">
          <a:xfrm>
            <a:off x="621519" y="3962315"/>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Updated Message Center</a:t>
            </a:r>
          </a:p>
        </p:txBody>
      </p:sp>
      <p:sp>
        <p:nvSpPr>
          <p:cNvPr id="6" name="Rectangle 5"/>
          <p:cNvSpPr/>
          <p:nvPr/>
        </p:nvSpPr>
        <p:spPr bwMode="auto">
          <a:xfrm>
            <a:off x="621519" y="5342882"/>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err="1">
                <a:solidFill>
                  <a:schemeClr val="bg1"/>
                </a:solidFill>
                <a:ea typeface="Segoe UI" pitchFamily="34" charset="0"/>
                <a:cs typeface="Segoe UI" pitchFamily="34" charset="0"/>
              </a:rPr>
              <a:t>gTLDs</a:t>
            </a:r>
            <a:r>
              <a:rPr lang="en-US" sz="1200" dirty="0">
                <a:solidFill>
                  <a:schemeClr val="bg1"/>
                </a:solidFill>
                <a:ea typeface="Segoe UI" pitchFamily="34" charset="0"/>
                <a:cs typeface="Segoe UI" pitchFamily="34" charset="0"/>
              </a:rPr>
              <a:t> supported</a:t>
            </a:r>
          </a:p>
        </p:txBody>
      </p:sp>
      <p:sp>
        <p:nvSpPr>
          <p:cNvPr id="7" name="Rectangle 6"/>
          <p:cNvSpPr/>
          <p:nvPr/>
        </p:nvSpPr>
        <p:spPr bwMode="auto">
          <a:xfrm>
            <a:off x="2544815" y="1200921"/>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Simplified new user creation</a:t>
            </a:r>
          </a:p>
        </p:txBody>
      </p:sp>
      <p:sp>
        <p:nvSpPr>
          <p:cNvPr id="8" name="Rectangle 7"/>
          <p:cNvSpPr/>
          <p:nvPr/>
        </p:nvSpPr>
        <p:spPr bwMode="auto">
          <a:xfrm>
            <a:off x="2544815" y="1880211"/>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Auto license assignment</a:t>
            </a:r>
          </a:p>
        </p:txBody>
      </p:sp>
      <p:sp>
        <p:nvSpPr>
          <p:cNvPr id="9" name="Rectangle 8"/>
          <p:cNvSpPr/>
          <p:nvPr/>
        </p:nvSpPr>
        <p:spPr bwMode="auto">
          <a:xfrm>
            <a:off x="2544815" y="2559501"/>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More detailed user profile detail panel</a:t>
            </a:r>
          </a:p>
        </p:txBody>
      </p:sp>
      <p:sp>
        <p:nvSpPr>
          <p:cNvPr id="10" name="Rectangle 9"/>
          <p:cNvSpPr/>
          <p:nvPr/>
        </p:nvSpPr>
        <p:spPr bwMode="auto">
          <a:xfrm>
            <a:off x="4482185" y="3962315"/>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Proactive DNS records check</a:t>
            </a:r>
          </a:p>
        </p:txBody>
      </p:sp>
      <p:sp>
        <p:nvSpPr>
          <p:cNvPr id="11" name="Rectangle 10"/>
          <p:cNvSpPr/>
          <p:nvPr/>
        </p:nvSpPr>
        <p:spPr bwMode="auto">
          <a:xfrm>
            <a:off x="2544815" y="3968585"/>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External sharing</a:t>
            </a:r>
          </a:p>
        </p:txBody>
      </p:sp>
      <p:sp>
        <p:nvSpPr>
          <p:cNvPr id="12" name="Rectangle 11"/>
          <p:cNvSpPr/>
          <p:nvPr/>
        </p:nvSpPr>
        <p:spPr bwMode="auto">
          <a:xfrm>
            <a:off x="2575006" y="5337764"/>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Brower and OS Reports</a:t>
            </a:r>
          </a:p>
        </p:txBody>
      </p:sp>
      <p:sp>
        <p:nvSpPr>
          <p:cNvPr id="13" name="Rectangle 12"/>
          <p:cNvSpPr/>
          <p:nvPr/>
        </p:nvSpPr>
        <p:spPr bwMode="auto">
          <a:xfrm>
            <a:off x="6501911" y="2569689"/>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Unified O365 Admin Center navigation</a:t>
            </a:r>
          </a:p>
        </p:txBody>
      </p:sp>
      <p:sp>
        <p:nvSpPr>
          <p:cNvPr id="14" name="Rectangle 13"/>
          <p:cNvSpPr/>
          <p:nvPr/>
        </p:nvSpPr>
        <p:spPr bwMode="auto">
          <a:xfrm>
            <a:off x="2544815" y="3256373"/>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Manual password assignment</a:t>
            </a:r>
          </a:p>
        </p:txBody>
      </p:sp>
      <p:sp>
        <p:nvSpPr>
          <p:cNvPr id="15" name="Rectangle 14"/>
          <p:cNvSpPr/>
          <p:nvPr/>
        </p:nvSpPr>
        <p:spPr bwMode="auto">
          <a:xfrm>
            <a:off x="6501911" y="3250618"/>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Updated groups management</a:t>
            </a:r>
          </a:p>
        </p:txBody>
      </p:sp>
      <p:sp>
        <p:nvSpPr>
          <p:cNvPr id="16" name="Rectangle 15"/>
          <p:cNvSpPr/>
          <p:nvPr/>
        </p:nvSpPr>
        <p:spPr bwMode="auto">
          <a:xfrm>
            <a:off x="6501911" y="3946626"/>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Cross suite top </a:t>
            </a:r>
            <a:r>
              <a:rPr lang="en-US" sz="1200" dirty="0" err="1">
                <a:solidFill>
                  <a:schemeClr val="bg1"/>
                </a:solidFill>
                <a:ea typeface="Segoe UI" pitchFamily="34" charset="0"/>
                <a:cs typeface="Segoe UI" pitchFamily="34" charset="0"/>
              </a:rPr>
              <a:t>nav</a:t>
            </a:r>
            <a:r>
              <a:rPr lang="en-US" sz="1200" dirty="0">
                <a:solidFill>
                  <a:schemeClr val="bg1"/>
                </a:solidFill>
                <a:ea typeface="Segoe UI" pitchFamily="34" charset="0"/>
                <a:cs typeface="Segoe UI" pitchFamily="34" charset="0"/>
              </a:rPr>
              <a:t> bar</a:t>
            </a:r>
          </a:p>
        </p:txBody>
      </p:sp>
      <p:sp>
        <p:nvSpPr>
          <p:cNvPr id="18" name="Rectangle 17"/>
          <p:cNvSpPr/>
          <p:nvPr/>
        </p:nvSpPr>
        <p:spPr bwMode="auto">
          <a:xfrm>
            <a:off x="8474701" y="5337764"/>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Custom themes</a:t>
            </a:r>
          </a:p>
        </p:txBody>
      </p:sp>
      <p:sp>
        <p:nvSpPr>
          <p:cNvPr id="19" name="Rectangle 18"/>
          <p:cNvSpPr/>
          <p:nvPr/>
        </p:nvSpPr>
        <p:spPr bwMode="auto">
          <a:xfrm>
            <a:off x="9849494" y="3256373"/>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Simplified user management</a:t>
            </a:r>
          </a:p>
        </p:txBody>
      </p:sp>
      <p:sp>
        <p:nvSpPr>
          <p:cNvPr id="20" name="Rectangle 19"/>
          <p:cNvSpPr/>
          <p:nvPr/>
        </p:nvSpPr>
        <p:spPr bwMode="auto">
          <a:xfrm>
            <a:off x="10459008" y="3962315"/>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smtClean="0">
                <a:solidFill>
                  <a:schemeClr val="bg1"/>
                </a:solidFill>
                <a:ea typeface="Segoe UI" pitchFamily="34" charset="0"/>
                <a:cs typeface="Segoe UI" pitchFamily="34" charset="0"/>
              </a:rPr>
              <a:t>Simplified domain setup</a:t>
            </a:r>
            <a:endParaRPr lang="en-US" sz="1200" dirty="0">
              <a:solidFill>
                <a:schemeClr val="bg1"/>
              </a:solidFill>
              <a:ea typeface="Segoe UI" pitchFamily="34" charset="0"/>
              <a:cs typeface="Segoe UI" pitchFamily="34" charset="0"/>
            </a:endParaRPr>
          </a:p>
        </p:txBody>
      </p:sp>
      <p:sp>
        <p:nvSpPr>
          <p:cNvPr id="21" name="Rectangle 20"/>
          <p:cNvSpPr/>
          <p:nvPr/>
        </p:nvSpPr>
        <p:spPr bwMode="auto">
          <a:xfrm>
            <a:off x="9849494" y="2562371"/>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App-launcher top </a:t>
            </a:r>
            <a:r>
              <a:rPr lang="en-US" sz="1200" dirty="0" err="1">
                <a:solidFill>
                  <a:schemeClr val="bg1"/>
                </a:solidFill>
                <a:ea typeface="Segoe UI" pitchFamily="34" charset="0"/>
                <a:cs typeface="Segoe UI" pitchFamily="34" charset="0"/>
              </a:rPr>
              <a:t>nav</a:t>
            </a:r>
            <a:r>
              <a:rPr lang="en-US" sz="1200" dirty="0">
                <a:solidFill>
                  <a:schemeClr val="bg1"/>
                </a:solidFill>
                <a:ea typeface="Segoe UI" pitchFamily="34" charset="0"/>
                <a:cs typeface="Segoe UI" pitchFamily="34" charset="0"/>
              </a:rPr>
              <a:t> bar</a:t>
            </a:r>
          </a:p>
        </p:txBody>
      </p:sp>
      <p:sp>
        <p:nvSpPr>
          <p:cNvPr id="22" name="Rectangle 21"/>
          <p:cNvSpPr/>
          <p:nvPr/>
        </p:nvSpPr>
        <p:spPr bwMode="auto">
          <a:xfrm>
            <a:off x="9849494" y="1874451"/>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Admin dashboard for Business Plans</a:t>
            </a:r>
          </a:p>
        </p:txBody>
      </p:sp>
      <p:sp>
        <p:nvSpPr>
          <p:cNvPr id="24" name="Rectangle 23"/>
          <p:cNvSpPr/>
          <p:nvPr/>
        </p:nvSpPr>
        <p:spPr bwMode="auto">
          <a:xfrm>
            <a:off x="9227149" y="6040651"/>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User details to Exchange reports</a:t>
            </a:r>
          </a:p>
        </p:txBody>
      </p:sp>
      <p:sp>
        <p:nvSpPr>
          <p:cNvPr id="25" name="Rectangle 24"/>
          <p:cNvSpPr/>
          <p:nvPr/>
        </p:nvSpPr>
        <p:spPr bwMode="auto">
          <a:xfrm>
            <a:off x="10433612" y="5334709"/>
            <a:ext cx="1491469" cy="611001"/>
          </a:xfrm>
          <a:prstGeom prst="rect">
            <a:avLst/>
          </a:prstGeom>
          <a:solidFill>
            <a:srgbClr val="0072C6"/>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1200" dirty="0">
                <a:solidFill>
                  <a:schemeClr val="bg1"/>
                </a:solidFill>
                <a:ea typeface="Segoe UI" pitchFamily="34" charset="0"/>
                <a:cs typeface="Segoe UI" pitchFamily="34" charset="0"/>
              </a:rPr>
              <a:t>Lync Device usage reports</a:t>
            </a:r>
          </a:p>
        </p:txBody>
      </p:sp>
    </p:spTree>
    <p:extLst>
      <p:ext uri="{BB962C8B-B14F-4D97-AF65-F5344CB8AC3E}">
        <p14:creationId xmlns:p14="http://schemas.microsoft.com/office/powerpoint/2010/main" val="142394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6699" y="365125"/>
            <a:ext cx="6438901" cy="9094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rgbClr val="EB3C00"/>
                </a:solidFill>
                <a:latin typeface="Segoe UI Light" panose="020B0502040204020203" pitchFamily="34" charset="0"/>
                <a:cs typeface="Segoe UI Light" panose="020B0502040204020203" pitchFamily="34" charset="0"/>
              </a:rPr>
              <a:t>Self Guided SMB Deployment Guide </a:t>
            </a:r>
            <a:r>
              <a:rPr lang="en-US" sz="4800" dirty="0" smtClean="0">
                <a:solidFill>
                  <a:srgbClr val="EB3C00"/>
                </a:solidFill>
              </a:rPr>
              <a:t/>
            </a:r>
            <a:br>
              <a:rPr lang="en-US" sz="4800" dirty="0" smtClean="0">
                <a:solidFill>
                  <a:srgbClr val="EB3C00"/>
                </a:solidFill>
              </a:rPr>
            </a:br>
            <a:r>
              <a:rPr lang="en-US" sz="2800" dirty="0" smtClean="0">
                <a:solidFill>
                  <a:srgbClr val="EB3C00"/>
                </a:solidFill>
              </a:rPr>
              <a:t/>
            </a:r>
            <a:br>
              <a:rPr lang="en-US" sz="2800" dirty="0" smtClean="0">
                <a:solidFill>
                  <a:srgbClr val="EB3C00"/>
                </a:solidFill>
              </a:rPr>
            </a:br>
            <a:endParaRPr lang="en-IN" sz="2800" dirty="0">
              <a:solidFill>
                <a:srgbClr val="EB3C00"/>
              </a:solidFill>
            </a:endParaRPr>
          </a:p>
        </p:txBody>
      </p:sp>
      <p:sp>
        <p:nvSpPr>
          <p:cNvPr id="3" name="Rectangle 2"/>
          <p:cNvSpPr/>
          <p:nvPr/>
        </p:nvSpPr>
        <p:spPr>
          <a:xfrm>
            <a:off x="266699" y="2691813"/>
            <a:ext cx="5488405" cy="3644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lvl="1">
              <a:lnSpc>
                <a:spcPct val="90000"/>
              </a:lnSpc>
              <a:spcAft>
                <a:spcPts val="1800"/>
              </a:spcAft>
              <a:buSzPct val="100000"/>
            </a:pPr>
            <a:r>
              <a:rPr lang="en-US" sz="24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We want you to be successful, so we’ve created this guide to make your Office 365 installation as smooth as possible</a:t>
            </a:r>
          </a:p>
          <a:p>
            <a:pPr marL="0" lvl="1">
              <a:lnSpc>
                <a:spcPct val="90000"/>
              </a:lnSpc>
              <a:spcAft>
                <a:spcPts val="1800"/>
              </a:spcAft>
              <a:buSzPct val="100000"/>
            </a:pPr>
            <a:r>
              <a:rPr lang="en-US" sz="24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Step-by-step guide to help SMB customers setup and onboard Office 365</a:t>
            </a:r>
          </a:p>
          <a:p>
            <a:pPr marL="0" lvl="1">
              <a:lnSpc>
                <a:spcPct val="90000"/>
              </a:lnSpc>
              <a:spcAft>
                <a:spcPts val="1800"/>
              </a:spcAft>
              <a:buSzPct val="100000"/>
            </a:pPr>
            <a:r>
              <a:rPr lang="en-US" sz="24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Comprehensive, yet simple to help customers through the first month in the service</a:t>
            </a:r>
          </a:p>
        </p:txBody>
      </p:sp>
      <p:sp>
        <p:nvSpPr>
          <p:cNvPr id="4" name="Freeform 3"/>
          <p:cNvSpPr/>
          <p:nvPr/>
        </p:nvSpPr>
        <p:spPr>
          <a:xfrm>
            <a:off x="266699" y="1851433"/>
            <a:ext cx="5577840" cy="0"/>
          </a:xfrm>
          <a:custGeom>
            <a:avLst/>
            <a:gdLst>
              <a:gd name="connsiteX0" fmla="*/ 0 w 5562600"/>
              <a:gd name="connsiteY0" fmla="*/ 0 h 0"/>
              <a:gd name="connsiteX1" fmla="*/ 5562600 w 5562600"/>
              <a:gd name="connsiteY1" fmla="*/ 0 h 0"/>
            </a:gdLst>
            <a:ahLst/>
            <a:cxnLst>
              <a:cxn ang="0">
                <a:pos x="connsiteX0" y="connsiteY0"/>
              </a:cxn>
              <a:cxn ang="0">
                <a:pos x="connsiteX1" y="connsiteY1"/>
              </a:cxn>
            </a:cxnLst>
            <a:rect l="l" t="t" r="r" b="b"/>
            <a:pathLst>
              <a:path w="5562600">
                <a:moveTo>
                  <a:pt x="0" y="0"/>
                </a:moveTo>
                <a:lnTo>
                  <a:pt x="5562600" y="0"/>
                </a:lnTo>
              </a:path>
            </a:pathLst>
          </a:custGeom>
          <a:noFill/>
          <a:ln w="19050">
            <a:solidFill>
              <a:srgbClr val="EB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77217" y="3244334"/>
            <a:ext cx="237566" cy="369332"/>
          </a:xfrm>
          <a:prstGeom prst="rect">
            <a:avLst/>
          </a:prstGeom>
        </p:spPr>
        <p:txBody>
          <a:bodyPr wrap="none">
            <a:spAutoFit/>
          </a:bodyPr>
          <a:lstStyle/>
          <a:p>
            <a:r>
              <a:rPr lang="en-US" dirty="0"/>
              <a:t> </a:t>
            </a:r>
          </a:p>
        </p:txBody>
      </p:sp>
      <p:sp>
        <p:nvSpPr>
          <p:cNvPr id="7" name="Rectangle 6"/>
          <p:cNvSpPr/>
          <p:nvPr/>
        </p:nvSpPr>
        <p:spPr>
          <a:xfrm>
            <a:off x="5977217" y="3244334"/>
            <a:ext cx="237566" cy="369332"/>
          </a:xfrm>
          <a:prstGeom prst="rect">
            <a:avLst/>
          </a:prstGeom>
        </p:spPr>
        <p:txBody>
          <a:bodyPr wrap="none">
            <a:spAutoFit/>
          </a:bodyPr>
          <a:lstStyle/>
          <a:p>
            <a:r>
              <a:rPr lang="en-US" dirty="0"/>
              <a:t> </a:t>
            </a:r>
          </a:p>
        </p:txBody>
      </p:sp>
      <p:sp>
        <p:nvSpPr>
          <p:cNvPr id="8" name="Rectangle 7"/>
          <p:cNvSpPr/>
          <p:nvPr/>
        </p:nvSpPr>
        <p:spPr>
          <a:xfrm>
            <a:off x="5977217" y="3244334"/>
            <a:ext cx="237566" cy="369332"/>
          </a:xfrm>
          <a:prstGeom prst="rect">
            <a:avLst/>
          </a:prstGeom>
        </p:spPr>
        <p:txBody>
          <a:bodyPr wrap="none">
            <a:spAutoFit/>
          </a:bodyPr>
          <a:lstStyle/>
          <a:p>
            <a:r>
              <a:rPr lang="en-US" dirty="0"/>
              <a:t> </a:t>
            </a:r>
          </a:p>
        </p:txBody>
      </p:sp>
      <p:sp>
        <p:nvSpPr>
          <p:cNvPr id="9" name="Rectangle 8"/>
          <p:cNvSpPr/>
          <p:nvPr/>
        </p:nvSpPr>
        <p:spPr>
          <a:xfrm>
            <a:off x="5977217" y="3244334"/>
            <a:ext cx="237566" cy="369332"/>
          </a:xfrm>
          <a:prstGeom prst="rect">
            <a:avLst/>
          </a:prstGeom>
        </p:spPr>
        <p:txBody>
          <a:bodyPr wrap="none">
            <a:spAutoFit/>
          </a:bodyPr>
          <a:lstStyle/>
          <a:p>
            <a:r>
              <a:rPr lang="en-US" dirty="0"/>
              <a:t> </a:t>
            </a:r>
          </a:p>
        </p:txBody>
      </p:sp>
      <p:pic>
        <p:nvPicPr>
          <p:cNvPr id="12" name="Picture 11"/>
          <p:cNvPicPr>
            <a:picLocks noChangeAspect="1"/>
          </p:cNvPicPr>
          <p:nvPr/>
        </p:nvPicPr>
        <p:blipFill>
          <a:blip r:embed="rId3"/>
          <a:stretch>
            <a:fillRect/>
          </a:stretch>
        </p:blipFill>
        <p:spPr>
          <a:xfrm>
            <a:off x="6802712" y="3177187"/>
            <a:ext cx="5223034" cy="349648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stretch>
            <a:fillRect/>
          </a:stretch>
        </p:blipFill>
        <p:spPr>
          <a:xfrm>
            <a:off x="5755104" y="1160538"/>
            <a:ext cx="5772960" cy="3353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4651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3B00"/>
        </a:solidFill>
        <a:effectLst/>
      </p:bgPr>
    </p:bg>
    <p:spTree>
      <p:nvGrpSpPr>
        <p:cNvPr id="1" name=""/>
        <p:cNvGrpSpPr/>
        <p:nvPr/>
      </p:nvGrpSpPr>
      <p:grpSpPr>
        <a:xfrm>
          <a:off x="0" y="0"/>
          <a:ext cx="0" cy="0"/>
          <a:chOff x="0" y="0"/>
          <a:chExt cx="0" cy="0"/>
        </a:xfrm>
      </p:grpSpPr>
      <p:grpSp>
        <p:nvGrpSpPr>
          <p:cNvPr id="2" name="Group 1"/>
          <p:cNvGrpSpPr/>
          <p:nvPr/>
        </p:nvGrpSpPr>
        <p:grpSpPr>
          <a:xfrm>
            <a:off x="8797491" y="3242719"/>
            <a:ext cx="2992078" cy="2942031"/>
            <a:chOff x="1031876" y="4435475"/>
            <a:chExt cx="1328738" cy="1306513"/>
          </a:xfrm>
        </p:grpSpPr>
        <p:sp>
          <p:nvSpPr>
            <p:cNvPr id="3" name="Freeform 7"/>
            <p:cNvSpPr>
              <a:spLocks/>
            </p:cNvSpPr>
            <p:nvPr/>
          </p:nvSpPr>
          <p:spPr bwMode="auto">
            <a:xfrm>
              <a:off x="1138238" y="4613275"/>
              <a:ext cx="684213" cy="1123950"/>
            </a:xfrm>
            <a:custGeom>
              <a:avLst/>
              <a:gdLst>
                <a:gd name="T0" fmla="*/ 913 w 914"/>
                <a:gd name="T1" fmla="*/ 336 h 1506"/>
                <a:gd name="T2" fmla="*/ 457 w 914"/>
                <a:gd name="T3" fmla="*/ 0 h 1506"/>
                <a:gd name="T4" fmla="*/ 0 w 914"/>
                <a:gd name="T5" fmla="*/ 364 h 1506"/>
                <a:gd name="T6" fmla="*/ 0 w 914"/>
                <a:gd name="T7" fmla="*/ 1506 h 1506"/>
                <a:gd name="T8" fmla="*/ 809 w 914"/>
                <a:gd name="T9" fmla="*/ 1506 h 1506"/>
                <a:gd name="T10" fmla="*/ 799 w 914"/>
                <a:gd name="T11" fmla="*/ 907 h 1506"/>
                <a:gd name="T12" fmla="*/ 914 w 914"/>
                <a:gd name="T13" fmla="*/ 907 h 1506"/>
                <a:gd name="T14" fmla="*/ 914 w 914"/>
                <a:gd name="T15" fmla="*/ 336 h 1506"/>
                <a:gd name="T16" fmla="*/ 913 w 914"/>
                <a:gd name="T17" fmla="*/ 336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4" h="1506">
                  <a:moveTo>
                    <a:pt x="913" y="336"/>
                  </a:moveTo>
                  <a:cubicBezTo>
                    <a:pt x="898" y="97"/>
                    <a:pt x="699" y="0"/>
                    <a:pt x="457" y="0"/>
                  </a:cubicBezTo>
                  <a:cubicBezTo>
                    <a:pt x="205" y="0"/>
                    <a:pt x="0" y="112"/>
                    <a:pt x="0" y="364"/>
                  </a:cubicBezTo>
                  <a:cubicBezTo>
                    <a:pt x="0" y="1506"/>
                    <a:pt x="0" y="1506"/>
                    <a:pt x="0" y="1506"/>
                  </a:cubicBezTo>
                  <a:cubicBezTo>
                    <a:pt x="809" y="1506"/>
                    <a:pt x="809" y="1506"/>
                    <a:pt x="809" y="1506"/>
                  </a:cubicBezTo>
                  <a:cubicBezTo>
                    <a:pt x="799" y="907"/>
                    <a:pt x="799" y="907"/>
                    <a:pt x="799" y="907"/>
                  </a:cubicBezTo>
                  <a:cubicBezTo>
                    <a:pt x="914" y="907"/>
                    <a:pt x="914" y="907"/>
                    <a:pt x="914" y="907"/>
                  </a:cubicBezTo>
                  <a:cubicBezTo>
                    <a:pt x="914" y="336"/>
                    <a:pt x="914" y="336"/>
                    <a:pt x="914" y="336"/>
                  </a:cubicBezTo>
                  <a:cubicBezTo>
                    <a:pt x="913" y="336"/>
                    <a:pt x="913" y="336"/>
                    <a:pt x="913" y="336"/>
                  </a:cubicBezTo>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Oval 8"/>
            <p:cNvSpPr>
              <a:spLocks noChangeArrowheads="1"/>
            </p:cNvSpPr>
            <p:nvPr/>
          </p:nvSpPr>
          <p:spPr bwMode="auto">
            <a:xfrm>
              <a:off x="1651001" y="5076825"/>
              <a:ext cx="42863" cy="42863"/>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9"/>
            <p:cNvSpPr>
              <a:spLocks/>
            </p:cNvSpPr>
            <p:nvPr/>
          </p:nvSpPr>
          <p:spPr bwMode="auto">
            <a:xfrm>
              <a:off x="1138238" y="4435475"/>
              <a:ext cx="796925" cy="1025525"/>
            </a:xfrm>
            <a:custGeom>
              <a:avLst/>
              <a:gdLst>
                <a:gd name="T0" fmla="*/ 944 w 1066"/>
                <a:gd name="T1" fmla="*/ 448 h 1373"/>
                <a:gd name="T2" fmla="*/ 1066 w 1066"/>
                <a:gd name="T3" fmla="*/ 373 h 1373"/>
                <a:gd name="T4" fmla="*/ 710 w 1066"/>
                <a:gd name="T5" fmla="*/ 235 h 1373"/>
                <a:gd name="T6" fmla="*/ 823 w 1066"/>
                <a:gd name="T7" fmla="*/ 76 h 1373"/>
                <a:gd name="T8" fmla="*/ 374 w 1066"/>
                <a:gd name="T9" fmla="*/ 243 h 1373"/>
                <a:gd name="T10" fmla="*/ 455 w 1066"/>
                <a:gd name="T11" fmla="*/ 34 h 1373"/>
                <a:gd name="T12" fmla="*/ 2 w 1066"/>
                <a:gd name="T13" fmla="*/ 437 h 1373"/>
                <a:gd name="T14" fmla="*/ 0 w 1066"/>
                <a:gd name="T15" fmla="*/ 750 h 1373"/>
                <a:gd name="T16" fmla="*/ 0 w 1066"/>
                <a:gd name="T17" fmla="*/ 943 h 1373"/>
                <a:gd name="T18" fmla="*/ 0 w 1066"/>
                <a:gd name="T19" fmla="*/ 1373 h 1373"/>
                <a:gd name="T20" fmla="*/ 0 w 1066"/>
                <a:gd name="T21" fmla="*/ 1373 h 1373"/>
                <a:gd name="T22" fmla="*/ 335 w 1066"/>
                <a:gd name="T23" fmla="*/ 1087 h 1373"/>
                <a:gd name="T24" fmla="*/ 335 w 1066"/>
                <a:gd name="T25" fmla="*/ 886 h 1373"/>
                <a:gd name="T26" fmla="*/ 346 w 1066"/>
                <a:gd name="T27" fmla="*/ 879 h 1373"/>
                <a:gd name="T28" fmla="*/ 457 w 1066"/>
                <a:gd name="T29" fmla="*/ 760 h 1373"/>
                <a:gd name="T30" fmla="*/ 458 w 1066"/>
                <a:gd name="T31" fmla="*/ 829 h 1373"/>
                <a:gd name="T32" fmla="*/ 736 w 1066"/>
                <a:gd name="T33" fmla="*/ 619 h 1373"/>
                <a:gd name="T34" fmla="*/ 710 w 1066"/>
                <a:gd name="T35" fmla="*/ 731 h 1373"/>
                <a:gd name="T36" fmla="*/ 931 w 1066"/>
                <a:gd name="T37" fmla="*/ 567 h 1373"/>
                <a:gd name="T38" fmla="*/ 1016 w 1066"/>
                <a:gd name="T39" fmla="*/ 610 h 1373"/>
                <a:gd name="T40" fmla="*/ 944 w 1066"/>
                <a:gd name="T41" fmla="*/ 448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6" h="1373">
                  <a:moveTo>
                    <a:pt x="944" y="448"/>
                  </a:moveTo>
                  <a:cubicBezTo>
                    <a:pt x="1066" y="373"/>
                    <a:pt x="1066" y="373"/>
                    <a:pt x="1066" y="373"/>
                  </a:cubicBezTo>
                  <a:cubicBezTo>
                    <a:pt x="937" y="152"/>
                    <a:pt x="710" y="235"/>
                    <a:pt x="710" y="235"/>
                  </a:cubicBezTo>
                  <a:cubicBezTo>
                    <a:pt x="823" y="76"/>
                    <a:pt x="823" y="76"/>
                    <a:pt x="823" y="76"/>
                  </a:cubicBezTo>
                  <a:cubicBezTo>
                    <a:pt x="541" y="0"/>
                    <a:pt x="374" y="243"/>
                    <a:pt x="374" y="243"/>
                  </a:cubicBezTo>
                  <a:cubicBezTo>
                    <a:pt x="455" y="34"/>
                    <a:pt x="455" y="34"/>
                    <a:pt x="455" y="34"/>
                  </a:cubicBezTo>
                  <a:cubicBezTo>
                    <a:pt x="61" y="76"/>
                    <a:pt x="2" y="437"/>
                    <a:pt x="2" y="437"/>
                  </a:cubicBezTo>
                  <a:cubicBezTo>
                    <a:pt x="0" y="750"/>
                    <a:pt x="0" y="750"/>
                    <a:pt x="0" y="750"/>
                  </a:cubicBezTo>
                  <a:cubicBezTo>
                    <a:pt x="0" y="943"/>
                    <a:pt x="0" y="943"/>
                    <a:pt x="0" y="943"/>
                  </a:cubicBezTo>
                  <a:cubicBezTo>
                    <a:pt x="0" y="1373"/>
                    <a:pt x="0" y="1373"/>
                    <a:pt x="0" y="1373"/>
                  </a:cubicBezTo>
                  <a:cubicBezTo>
                    <a:pt x="0" y="1373"/>
                    <a:pt x="0" y="1373"/>
                    <a:pt x="0" y="1373"/>
                  </a:cubicBezTo>
                  <a:cubicBezTo>
                    <a:pt x="314" y="1316"/>
                    <a:pt x="335" y="1087"/>
                    <a:pt x="335" y="1087"/>
                  </a:cubicBezTo>
                  <a:cubicBezTo>
                    <a:pt x="335" y="886"/>
                    <a:pt x="335" y="886"/>
                    <a:pt x="335" y="886"/>
                  </a:cubicBezTo>
                  <a:cubicBezTo>
                    <a:pt x="346" y="879"/>
                    <a:pt x="346" y="879"/>
                    <a:pt x="346" y="879"/>
                  </a:cubicBezTo>
                  <a:cubicBezTo>
                    <a:pt x="346" y="879"/>
                    <a:pt x="409" y="829"/>
                    <a:pt x="457" y="760"/>
                  </a:cubicBezTo>
                  <a:cubicBezTo>
                    <a:pt x="458" y="829"/>
                    <a:pt x="458" y="829"/>
                    <a:pt x="458" y="829"/>
                  </a:cubicBezTo>
                  <a:cubicBezTo>
                    <a:pt x="688" y="757"/>
                    <a:pt x="736" y="619"/>
                    <a:pt x="736" y="619"/>
                  </a:cubicBezTo>
                  <a:cubicBezTo>
                    <a:pt x="710" y="731"/>
                    <a:pt x="710" y="731"/>
                    <a:pt x="710" y="731"/>
                  </a:cubicBezTo>
                  <a:cubicBezTo>
                    <a:pt x="858" y="684"/>
                    <a:pt x="914" y="621"/>
                    <a:pt x="931" y="567"/>
                  </a:cubicBezTo>
                  <a:cubicBezTo>
                    <a:pt x="1016" y="610"/>
                    <a:pt x="1016" y="610"/>
                    <a:pt x="1016" y="610"/>
                  </a:cubicBezTo>
                  <a:cubicBezTo>
                    <a:pt x="1037" y="514"/>
                    <a:pt x="979" y="467"/>
                    <a:pt x="944" y="448"/>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0"/>
            <p:cNvSpPr>
              <a:spLocks/>
            </p:cNvSpPr>
            <p:nvPr/>
          </p:nvSpPr>
          <p:spPr bwMode="auto">
            <a:xfrm>
              <a:off x="1257301" y="5097463"/>
              <a:ext cx="139700" cy="277813"/>
            </a:xfrm>
            <a:custGeom>
              <a:avLst/>
              <a:gdLst>
                <a:gd name="T0" fmla="*/ 187 w 187"/>
                <a:gd name="T1" fmla="*/ 0 h 373"/>
                <a:gd name="T2" fmla="*/ 0 w 187"/>
                <a:gd name="T3" fmla="*/ 187 h 373"/>
                <a:gd name="T4" fmla="*/ 187 w 187"/>
                <a:gd name="T5" fmla="*/ 373 h 373"/>
                <a:gd name="T6" fmla="*/ 187 w 187"/>
                <a:gd name="T7" fmla="*/ 0 h 373"/>
              </a:gdLst>
              <a:ahLst/>
              <a:cxnLst>
                <a:cxn ang="0">
                  <a:pos x="T0" y="T1"/>
                </a:cxn>
                <a:cxn ang="0">
                  <a:pos x="T2" y="T3"/>
                </a:cxn>
                <a:cxn ang="0">
                  <a:pos x="T4" y="T5"/>
                </a:cxn>
                <a:cxn ang="0">
                  <a:pos x="T6" y="T7"/>
                </a:cxn>
              </a:cxnLst>
              <a:rect l="0" t="0" r="r" b="b"/>
              <a:pathLst>
                <a:path w="187" h="373">
                  <a:moveTo>
                    <a:pt x="187" y="0"/>
                  </a:moveTo>
                  <a:cubicBezTo>
                    <a:pt x="84" y="0"/>
                    <a:pt x="0" y="83"/>
                    <a:pt x="0" y="187"/>
                  </a:cubicBezTo>
                  <a:cubicBezTo>
                    <a:pt x="0" y="290"/>
                    <a:pt x="84" y="373"/>
                    <a:pt x="187" y="373"/>
                  </a:cubicBezTo>
                  <a:cubicBezTo>
                    <a:pt x="187" y="0"/>
                    <a:pt x="187" y="0"/>
                    <a:pt x="187" y="0"/>
                  </a:cubicBezTo>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auto">
            <a:xfrm>
              <a:off x="1397001" y="5167313"/>
              <a:ext cx="0" cy="95250"/>
            </a:xfrm>
            <a:custGeom>
              <a:avLst/>
              <a:gdLst>
                <a:gd name="T0" fmla="*/ 0 h 128"/>
                <a:gd name="T1" fmla="*/ 0 h 128"/>
                <a:gd name="T2" fmla="*/ 128 h 128"/>
                <a:gd name="T3" fmla="*/ 128 h 128"/>
                <a:gd name="T4" fmla="*/ 0 h 128"/>
              </a:gdLst>
              <a:ahLst/>
              <a:cxnLst>
                <a:cxn ang="0">
                  <a:pos x="0" y="T0"/>
                </a:cxn>
                <a:cxn ang="0">
                  <a:pos x="0" y="T1"/>
                </a:cxn>
                <a:cxn ang="0">
                  <a:pos x="0" y="T2"/>
                </a:cxn>
                <a:cxn ang="0">
                  <a:pos x="0" y="T3"/>
                </a:cxn>
                <a:cxn ang="0">
                  <a:pos x="0" y="T4"/>
                </a:cxn>
              </a:cxnLst>
              <a:rect l="0" t="0" r="r" b="b"/>
              <a:pathLst>
                <a:path h="128">
                  <a:moveTo>
                    <a:pt x="0" y="0"/>
                  </a:moveTo>
                  <a:cubicBezTo>
                    <a:pt x="0" y="0"/>
                    <a:pt x="0" y="0"/>
                    <a:pt x="0" y="0"/>
                  </a:cubicBezTo>
                  <a:cubicBezTo>
                    <a:pt x="0" y="128"/>
                    <a:pt x="0" y="128"/>
                    <a:pt x="0" y="128"/>
                  </a:cubicBezTo>
                  <a:cubicBezTo>
                    <a:pt x="0" y="128"/>
                    <a:pt x="0" y="128"/>
                    <a:pt x="0" y="128"/>
                  </a:cubicBezTo>
                  <a:cubicBezTo>
                    <a:pt x="0" y="0"/>
                    <a:pt x="0" y="0"/>
                    <a:pt x="0" y="0"/>
                  </a:cubicBezTo>
                </a:path>
              </a:pathLst>
            </a:custGeom>
            <a:solidFill>
              <a:srgbClr val="D99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2"/>
            <p:cNvSpPr>
              <a:spLocks/>
            </p:cNvSpPr>
            <p:nvPr/>
          </p:nvSpPr>
          <p:spPr bwMode="auto">
            <a:xfrm>
              <a:off x="1343026" y="5167313"/>
              <a:ext cx="53975" cy="95250"/>
            </a:xfrm>
            <a:custGeom>
              <a:avLst/>
              <a:gdLst>
                <a:gd name="T0" fmla="*/ 71 w 71"/>
                <a:gd name="T1" fmla="*/ 0 h 128"/>
                <a:gd name="T2" fmla="*/ 0 w 71"/>
                <a:gd name="T3" fmla="*/ 32 h 128"/>
                <a:gd name="T4" fmla="*/ 71 w 71"/>
                <a:gd name="T5" fmla="*/ 128 h 128"/>
                <a:gd name="T6" fmla="*/ 71 w 71"/>
                <a:gd name="T7" fmla="*/ 0 h 128"/>
              </a:gdLst>
              <a:ahLst/>
              <a:cxnLst>
                <a:cxn ang="0">
                  <a:pos x="T0" y="T1"/>
                </a:cxn>
                <a:cxn ang="0">
                  <a:pos x="T2" y="T3"/>
                </a:cxn>
                <a:cxn ang="0">
                  <a:pos x="T4" y="T5"/>
                </a:cxn>
                <a:cxn ang="0">
                  <a:pos x="T6" y="T7"/>
                </a:cxn>
              </a:cxnLst>
              <a:rect l="0" t="0" r="r" b="b"/>
              <a:pathLst>
                <a:path w="71" h="128">
                  <a:moveTo>
                    <a:pt x="71" y="0"/>
                  </a:moveTo>
                  <a:cubicBezTo>
                    <a:pt x="43" y="0"/>
                    <a:pt x="18" y="12"/>
                    <a:pt x="0" y="32"/>
                  </a:cubicBezTo>
                  <a:cubicBezTo>
                    <a:pt x="71" y="128"/>
                    <a:pt x="71" y="128"/>
                    <a:pt x="71" y="128"/>
                  </a:cubicBezTo>
                  <a:cubicBezTo>
                    <a:pt x="71" y="0"/>
                    <a:pt x="71" y="0"/>
                    <a:pt x="71" y="0"/>
                  </a:cubicBezTo>
                </a:path>
              </a:pathLst>
            </a:custGeom>
            <a:solidFill>
              <a:srgbClr val="D99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auto">
            <a:xfrm>
              <a:off x="1138238" y="5737225"/>
              <a:ext cx="604838" cy="1588"/>
            </a:xfrm>
            <a:prstGeom prst="rect">
              <a:avLst/>
            </a:prstGeom>
            <a:solidFill>
              <a:srgbClr val="00A0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auto">
            <a:xfrm>
              <a:off x="1138238" y="5737225"/>
              <a:ext cx="60483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5"/>
            <p:cNvSpPr>
              <a:spLocks noEditPoints="1"/>
            </p:cNvSpPr>
            <p:nvPr/>
          </p:nvSpPr>
          <p:spPr bwMode="auto">
            <a:xfrm>
              <a:off x="1138238" y="4910138"/>
              <a:ext cx="604838" cy="827088"/>
            </a:xfrm>
            <a:custGeom>
              <a:avLst/>
              <a:gdLst>
                <a:gd name="T0" fmla="*/ 345 w 809"/>
                <a:gd name="T1" fmla="*/ 472 h 1109"/>
                <a:gd name="T2" fmla="*/ 345 w 809"/>
                <a:gd name="T3" fmla="*/ 531 h 1109"/>
                <a:gd name="T4" fmla="*/ 345 w 809"/>
                <a:gd name="T5" fmla="*/ 531 h 1109"/>
                <a:gd name="T6" fmla="*/ 345 w 809"/>
                <a:gd name="T7" fmla="*/ 624 h 1109"/>
                <a:gd name="T8" fmla="*/ 261 w 809"/>
                <a:gd name="T9" fmla="*/ 605 h 1109"/>
                <a:gd name="T10" fmla="*/ 0 w 809"/>
                <a:gd name="T11" fmla="*/ 738 h 1109"/>
                <a:gd name="T12" fmla="*/ 0 w 809"/>
                <a:gd name="T13" fmla="*/ 738 h 1109"/>
                <a:gd name="T14" fmla="*/ 0 w 809"/>
                <a:gd name="T15" fmla="*/ 1109 h 1109"/>
                <a:gd name="T16" fmla="*/ 809 w 809"/>
                <a:gd name="T17" fmla="*/ 1109 h 1109"/>
                <a:gd name="T18" fmla="*/ 345 w 809"/>
                <a:gd name="T19" fmla="*/ 472 h 1109"/>
                <a:gd name="T20" fmla="*/ 0 w 809"/>
                <a:gd name="T21" fmla="*/ 0 h 1109"/>
                <a:gd name="T22" fmla="*/ 0 w 809"/>
                <a:gd name="T23" fmla="*/ 115 h 1109"/>
                <a:gd name="T24" fmla="*/ 1 w 809"/>
                <a:gd name="T25" fmla="*/ 1 h 1109"/>
                <a:gd name="T26" fmla="*/ 0 w 809"/>
                <a:gd name="T27" fmla="*/ 0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9" h="1109">
                  <a:moveTo>
                    <a:pt x="345" y="472"/>
                  </a:moveTo>
                  <a:cubicBezTo>
                    <a:pt x="345" y="531"/>
                    <a:pt x="345" y="531"/>
                    <a:pt x="345" y="531"/>
                  </a:cubicBezTo>
                  <a:cubicBezTo>
                    <a:pt x="345" y="531"/>
                    <a:pt x="345" y="531"/>
                    <a:pt x="345" y="531"/>
                  </a:cubicBezTo>
                  <a:cubicBezTo>
                    <a:pt x="345" y="624"/>
                    <a:pt x="345" y="624"/>
                    <a:pt x="345" y="624"/>
                  </a:cubicBezTo>
                  <a:cubicBezTo>
                    <a:pt x="315" y="624"/>
                    <a:pt x="286" y="617"/>
                    <a:pt x="261" y="605"/>
                  </a:cubicBezTo>
                  <a:cubicBezTo>
                    <a:pt x="213" y="659"/>
                    <a:pt x="132" y="714"/>
                    <a:pt x="0" y="738"/>
                  </a:cubicBezTo>
                  <a:cubicBezTo>
                    <a:pt x="0" y="738"/>
                    <a:pt x="0" y="738"/>
                    <a:pt x="0" y="738"/>
                  </a:cubicBezTo>
                  <a:cubicBezTo>
                    <a:pt x="0" y="1109"/>
                    <a:pt x="0" y="1109"/>
                    <a:pt x="0" y="1109"/>
                  </a:cubicBezTo>
                  <a:cubicBezTo>
                    <a:pt x="809" y="1109"/>
                    <a:pt x="809" y="1109"/>
                    <a:pt x="809" y="1109"/>
                  </a:cubicBezTo>
                  <a:cubicBezTo>
                    <a:pt x="345" y="472"/>
                    <a:pt x="345" y="472"/>
                    <a:pt x="345" y="472"/>
                  </a:cubicBezTo>
                  <a:moveTo>
                    <a:pt x="0" y="0"/>
                  </a:moveTo>
                  <a:cubicBezTo>
                    <a:pt x="0" y="115"/>
                    <a:pt x="0" y="115"/>
                    <a:pt x="0" y="115"/>
                  </a:cubicBezTo>
                  <a:cubicBezTo>
                    <a:pt x="1" y="1"/>
                    <a:pt x="1" y="1"/>
                    <a:pt x="1" y="1"/>
                  </a:cubicBezTo>
                  <a:cubicBezTo>
                    <a:pt x="0" y="0"/>
                    <a:pt x="0" y="0"/>
                    <a:pt x="0" y="0"/>
                  </a:cubicBezTo>
                </a:path>
              </a:pathLst>
            </a:custGeom>
            <a:solidFill>
              <a:srgbClr val="E5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6"/>
            <p:cNvSpPr>
              <a:spLocks/>
            </p:cNvSpPr>
            <p:nvPr/>
          </p:nvSpPr>
          <p:spPr bwMode="auto">
            <a:xfrm>
              <a:off x="1138238" y="4910138"/>
              <a:ext cx="195263" cy="550863"/>
            </a:xfrm>
            <a:custGeom>
              <a:avLst/>
              <a:gdLst>
                <a:gd name="T0" fmla="*/ 1 w 261"/>
                <a:gd name="T1" fmla="*/ 0 h 737"/>
                <a:gd name="T2" fmla="*/ 0 w 261"/>
                <a:gd name="T3" fmla="*/ 114 h 737"/>
                <a:gd name="T4" fmla="*/ 0 w 261"/>
                <a:gd name="T5" fmla="*/ 737 h 737"/>
                <a:gd name="T6" fmla="*/ 0 w 261"/>
                <a:gd name="T7" fmla="*/ 737 h 737"/>
                <a:gd name="T8" fmla="*/ 261 w 261"/>
                <a:gd name="T9" fmla="*/ 604 h 737"/>
                <a:gd name="T10" fmla="*/ 158 w 261"/>
                <a:gd name="T11" fmla="*/ 437 h 737"/>
                <a:gd name="T12" fmla="*/ 219 w 261"/>
                <a:gd name="T13" fmla="*/ 299 h 737"/>
                <a:gd name="T14" fmla="*/ 1 w 261"/>
                <a:gd name="T15" fmla="*/ 0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737">
                  <a:moveTo>
                    <a:pt x="1" y="0"/>
                  </a:moveTo>
                  <a:cubicBezTo>
                    <a:pt x="0" y="114"/>
                    <a:pt x="0" y="114"/>
                    <a:pt x="0" y="114"/>
                  </a:cubicBezTo>
                  <a:cubicBezTo>
                    <a:pt x="0" y="737"/>
                    <a:pt x="0" y="737"/>
                    <a:pt x="0" y="737"/>
                  </a:cubicBezTo>
                  <a:cubicBezTo>
                    <a:pt x="0" y="737"/>
                    <a:pt x="0" y="737"/>
                    <a:pt x="0" y="737"/>
                  </a:cubicBezTo>
                  <a:cubicBezTo>
                    <a:pt x="132" y="713"/>
                    <a:pt x="213" y="658"/>
                    <a:pt x="261" y="604"/>
                  </a:cubicBezTo>
                  <a:cubicBezTo>
                    <a:pt x="200" y="573"/>
                    <a:pt x="158" y="510"/>
                    <a:pt x="158" y="437"/>
                  </a:cubicBezTo>
                  <a:cubicBezTo>
                    <a:pt x="158" y="382"/>
                    <a:pt x="181" y="333"/>
                    <a:pt x="219" y="299"/>
                  </a:cubicBezTo>
                  <a:cubicBezTo>
                    <a:pt x="1" y="0"/>
                    <a:pt x="1" y="0"/>
                    <a:pt x="1" y="0"/>
                  </a:cubicBezTo>
                </a:path>
              </a:pathLst>
            </a:custGeom>
            <a:solidFill>
              <a:srgbClr val="E5E2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p:cNvSpPr>
            <p:nvPr/>
          </p:nvSpPr>
          <p:spPr bwMode="auto">
            <a:xfrm>
              <a:off x="1257301" y="5133975"/>
              <a:ext cx="139700" cy="241300"/>
            </a:xfrm>
            <a:custGeom>
              <a:avLst/>
              <a:gdLst>
                <a:gd name="T0" fmla="*/ 61 w 187"/>
                <a:gd name="T1" fmla="*/ 0 h 324"/>
                <a:gd name="T2" fmla="*/ 0 w 187"/>
                <a:gd name="T3" fmla="*/ 138 h 324"/>
                <a:gd name="T4" fmla="*/ 103 w 187"/>
                <a:gd name="T5" fmla="*/ 305 h 324"/>
                <a:gd name="T6" fmla="*/ 187 w 187"/>
                <a:gd name="T7" fmla="*/ 324 h 324"/>
                <a:gd name="T8" fmla="*/ 187 w 187"/>
                <a:gd name="T9" fmla="*/ 231 h 324"/>
                <a:gd name="T10" fmla="*/ 93 w 187"/>
                <a:gd name="T11" fmla="*/ 138 h 324"/>
                <a:gd name="T12" fmla="*/ 116 w 187"/>
                <a:gd name="T13" fmla="*/ 76 h 324"/>
                <a:gd name="T14" fmla="*/ 61 w 187"/>
                <a:gd name="T15" fmla="*/ 0 h 3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24">
                  <a:moveTo>
                    <a:pt x="61" y="0"/>
                  </a:moveTo>
                  <a:cubicBezTo>
                    <a:pt x="23" y="34"/>
                    <a:pt x="0" y="83"/>
                    <a:pt x="0" y="138"/>
                  </a:cubicBezTo>
                  <a:cubicBezTo>
                    <a:pt x="0" y="211"/>
                    <a:pt x="42" y="274"/>
                    <a:pt x="103" y="305"/>
                  </a:cubicBezTo>
                  <a:cubicBezTo>
                    <a:pt x="128" y="317"/>
                    <a:pt x="157" y="324"/>
                    <a:pt x="187" y="324"/>
                  </a:cubicBezTo>
                  <a:cubicBezTo>
                    <a:pt x="187" y="231"/>
                    <a:pt x="187" y="231"/>
                    <a:pt x="187" y="231"/>
                  </a:cubicBezTo>
                  <a:cubicBezTo>
                    <a:pt x="135" y="231"/>
                    <a:pt x="93" y="189"/>
                    <a:pt x="93" y="138"/>
                  </a:cubicBezTo>
                  <a:cubicBezTo>
                    <a:pt x="93" y="114"/>
                    <a:pt x="102" y="92"/>
                    <a:pt x="116" y="76"/>
                  </a:cubicBezTo>
                  <a:cubicBezTo>
                    <a:pt x="61" y="0"/>
                    <a:pt x="61" y="0"/>
                    <a:pt x="61" y="0"/>
                  </a:cubicBezTo>
                </a:path>
              </a:pathLst>
            </a:custGeom>
            <a:solidFill>
              <a:srgbClr val="E5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8"/>
            <p:cNvSpPr>
              <a:spLocks/>
            </p:cNvSpPr>
            <p:nvPr/>
          </p:nvSpPr>
          <p:spPr bwMode="auto">
            <a:xfrm>
              <a:off x="1397001" y="5262563"/>
              <a:ext cx="0" cy="44450"/>
            </a:xfrm>
            <a:custGeom>
              <a:avLst/>
              <a:gdLst>
                <a:gd name="T0" fmla="*/ 0 h 59"/>
                <a:gd name="T1" fmla="*/ 59 h 59"/>
                <a:gd name="T2" fmla="*/ 59 h 59"/>
                <a:gd name="T3" fmla="*/ 0 h 59"/>
                <a:gd name="T4" fmla="*/ 0 h 59"/>
              </a:gdLst>
              <a:ahLst/>
              <a:cxnLst>
                <a:cxn ang="0">
                  <a:pos x="0" y="T0"/>
                </a:cxn>
                <a:cxn ang="0">
                  <a:pos x="0" y="T1"/>
                </a:cxn>
                <a:cxn ang="0">
                  <a:pos x="0" y="T2"/>
                </a:cxn>
                <a:cxn ang="0">
                  <a:pos x="0" y="T3"/>
                </a:cxn>
                <a:cxn ang="0">
                  <a:pos x="0" y="T4"/>
                </a:cxn>
              </a:cxnLst>
              <a:rect l="0" t="0" r="r" b="b"/>
              <a:pathLst>
                <a:path h="59">
                  <a:moveTo>
                    <a:pt x="0" y="0"/>
                  </a:moveTo>
                  <a:cubicBezTo>
                    <a:pt x="0" y="59"/>
                    <a:pt x="0" y="59"/>
                    <a:pt x="0" y="59"/>
                  </a:cubicBezTo>
                  <a:cubicBezTo>
                    <a:pt x="0" y="59"/>
                    <a:pt x="0" y="59"/>
                    <a:pt x="0" y="59"/>
                  </a:cubicBezTo>
                  <a:cubicBezTo>
                    <a:pt x="0" y="0"/>
                    <a:pt x="0" y="0"/>
                    <a:pt x="0" y="0"/>
                  </a:cubicBezTo>
                  <a:cubicBezTo>
                    <a:pt x="0" y="0"/>
                    <a:pt x="0" y="0"/>
                    <a:pt x="0" y="0"/>
                  </a:cubicBezTo>
                </a:path>
              </a:pathLst>
            </a:custGeom>
            <a:solidFill>
              <a:srgbClr val="C38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9"/>
            <p:cNvSpPr>
              <a:spLocks/>
            </p:cNvSpPr>
            <p:nvPr/>
          </p:nvSpPr>
          <p:spPr bwMode="auto">
            <a:xfrm>
              <a:off x="1327151" y="5191125"/>
              <a:ext cx="69850" cy="115888"/>
            </a:xfrm>
            <a:custGeom>
              <a:avLst/>
              <a:gdLst>
                <a:gd name="T0" fmla="*/ 23 w 94"/>
                <a:gd name="T1" fmla="*/ 0 h 155"/>
                <a:gd name="T2" fmla="*/ 0 w 94"/>
                <a:gd name="T3" fmla="*/ 62 h 155"/>
                <a:gd name="T4" fmla="*/ 94 w 94"/>
                <a:gd name="T5" fmla="*/ 155 h 155"/>
                <a:gd name="T6" fmla="*/ 94 w 94"/>
                <a:gd name="T7" fmla="*/ 96 h 155"/>
                <a:gd name="T8" fmla="*/ 23 w 94"/>
                <a:gd name="T9" fmla="*/ 0 h 155"/>
              </a:gdLst>
              <a:ahLst/>
              <a:cxnLst>
                <a:cxn ang="0">
                  <a:pos x="T0" y="T1"/>
                </a:cxn>
                <a:cxn ang="0">
                  <a:pos x="T2" y="T3"/>
                </a:cxn>
                <a:cxn ang="0">
                  <a:pos x="T4" y="T5"/>
                </a:cxn>
                <a:cxn ang="0">
                  <a:pos x="T6" y="T7"/>
                </a:cxn>
                <a:cxn ang="0">
                  <a:pos x="T8" y="T9"/>
                </a:cxn>
              </a:cxnLst>
              <a:rect l="0" t="0" r="r" b="b"/>
              <a:pathLst>
                <a:path w="94" h="155">
                  <a:moveTo>
                    <a:pt x="23" y="0"/>
                  </a:moveTo>
                  <a:cubicBezTo>
                    <a:pt x="9" y="16"/>
                    <a:pt x="0" y="38"/>
                    <a:pt x="0" y="62"/>
                  </a:cubicBezTo>
                  <a:cubicBezTo>
                    <a:pt x="0" y="113"/>
                    <a:pt x="42" y="155"/>
                    <a:pt x="94" y="155"/>
                  </a:cubicBezTo>
                  <a:cubicBezTo>
                    <a:pt x="94" y="96"/>
                    <a:pt x="94" y="96"/>
                    <a:pt x="94" y="96"/>
                  </a:cubicBezTo>
                  <a:cubicBezTo>
                    <a:pt x="23" y="0"/>
                    <a:pt x="23" y="0"/>
                    <a:pt x="23" y="0"/>
                  </a:cubicBezTo>
                </a:path>
              </a:pathLst>
            </a:custGeom>
            <a:solidFill>
              <a:srgbClr val="C38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20"/>
            <p:cNvSpPr>
              <a:spLocks noChangeArrowheads="1"/>
            </p:cNvSpPr>
            <p:nvPr/>
          </p:nvSpPr>
          <p:spPr bwMode="auto">
            <a:xfrm>
              <a:off x="1031876" y="4543425"/>
              <a:ext cx="282575" cy="282575"/>
            </a:xfrm>
            <a:prstGeom prst="ellipse">
              <a:avLst/>
            </a:pr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1"/>
            <p:cNvSpPr>
              <a:spLocks noEditPoints="1"/>
            </p:cNvSpPr>
            <p:nvPr/>
          </p:nvSpPr>
          <p:spPr bwMode="auto">
            <a:xfrm>
              <a:off x="1031876" y="4678363"/>
              <a:ext cx="0" cy="6350"/>
            </a:xfrm>
            <a:custGeom>
              <a:avLst/>
              <a:gdLst>
                <a:gd name="T0" fmla="*/ 0 w 1"/>
                <a:gd name="T1" fmla="*/ 10 h 10"/>
                <a:gd name="T2" fmla="*/ 0 w 1"/>
                <a:gd name="T3" fmla="*/ 10 h 10"/>
                <a:gd name="T4" fmla="*/ 0 w 1"/>
                <a:gd name="T5" fmla="*/ 10 h 10"/>
                <a:gd name="T6" fmla="*/ 0 w 1"/>
                <a:gd name="T7" fmla="*/ 10 h 10"/>
                <a:gd name="T8" fmla="*/ 0 w 1"/>
                <a:gd name="T9" fmla="*/ 9 h 10"/>
                <a:gd name="T10" fmla="*/ 0 w 1"/>
                <a:gd name="T11" fmla="*/ 10 h 10"/>
                <a:gd name="T12" fmla="*/ 0 w 1"/>
                <a:gd name="T13" fmla="*/ 9 h 10"/>
                <a:gd name="T14" fmla="*/ 0 w 1"/>
                <a:gd name="T15" fmla="*/ 8 h 10"/>
                <a:gd name="T16" fmla="*/ 0 w 1"/>
                <a:gd name="T17" fmla="*/ 9 h 10"/>
                <a:gd name="T18" fmla="*/ 0 w 1"/>
                <a:gd name="T19" fmla="*/ 8 h 10"/>
                <a:gd name="T20" fmla="*/ 0 w 1"/>
                <a:gd name="T21" fmla="*/ 8 h 10"/>
                <a:gd name="T22" fmla="*/ 0 w 1"/>
                <a:gd name="T23" fmla="*/ 8 h 10"/>
                <a:gd name="T24" fmla="*/ 0 w 1"/>
                <a:gd name="T25" fmla="*/ 8 h 10"/>
                <a:gd name="T26" fmla="*/ 0 w 1"/>
                <a:gd name="T27" fmla="*/ 7 h 10"/>
                <a:gd name="T28" fmla="*/ 0 w 1"/>
                <a:gd name="T29" fmla="*/ 8 h 10"/>
                <a:gd name="T30" fmla="*/ 0 w 1"/>
                <a:gd name="T31" fmla="*/ 7 h 10"/>
                <a:gd name="T32" fmla="*/ 0 w 1"/>
                <a:gd name="T33" fmla="*/ 7 h 10"/>
                <a:gd name="T34" fmla="*/ 0 w 1"/>
                <a:gd name="T35" fmla="*/ 7 h 10"/>
                <a:gd name="T36" fmla="*/ 0 w 1"/>
                <a:gd name="T37" fmla="*/ 7 h 10"/>
                <a:gd name="T38" fmla="*/ 0 w 1"/>
                <a:gd name="T39" fmla="*/ 6 h 10"/>
                <a:gd name="T40" fmla="*/ 0 w 1"/>
                <a:gd name="T41" fmla="*/ 6 h 10"/>
                <a:gd name="T42" fmla="*/ 0 w 1"/>
                <a:gd name="T43" fmla="*/ 6 h 10"/>
                <a:gd name="T44" fmla="*/ 0 w 1"/>
                <a:gd name="T45" fmla="*/ 5 h 10"/>
                <a:gd name="T46" fmla="*/ 0 w 1"/>
                <a:gd name="T47" fmla="*/ 6 h 10"/>
                <a:gd name="T48" fmla="*/ 0 w 1"/>
                <a:gd name="T49" fmla="*/ 5 h 10"/>
                <a:gd name="T50" fmla="*/ 0 w 1"/>
                <a:gd name="T51" fmla="*/ 5 h 10"/>
                <a:gd name="T52" fmla="*/ 0 w 1"/>
                <a:gd name="T53" fmla="*/ 5 h 10"/>
                <a:gd name="T54" fmla="*/ 0 w 1"/>
                <a:gd name="T55" fmla="*/ 5 h 10"/>
                <a:gd name="T56" fmla="*/ 0 w 1"/>
                <a:gd name="T57" fmla="*/ 4 h 10"/>
                <a:gd name="T58" fmla="*/ 0 w 1"/>
                <a:gd name="T59" fmla="*/ 5 h 10"/>
                <a:gd name="T60" fmla="*/ 0 w 1"/>
                <a:gd name="T61" fmla="*/ 4 h 10"/>
                <a:gd name="T62" fmla="*/ 0 w 1"/>
                <a:gd name="T63" fmla="*/ 4 h 10"/>
                <a:gd name="T64" fmla="*/ 0 w 1"/>
                <a:gd name="T65" fmla="*/ 4 h 10"/>
                <a:gd name="T66" fmla="*/ 0 w 1"/>
                <a:gd name="T67" fmla="*/ 4 h 10"/>
                <a:gd name="T68" fmla="*/ 0 w 1"/>
                <a:gd name="T69" fmla="*/ 3 h 10"/>
                <a:gd name="T70" fmla="*/ 0 w 1"/>
                <a:gd name="T71" fmla="*/ 3 h 10"/>
                <a:gd name="T72" fmla="*/ 0 w 1"/>
                <a:gd name="T73" fmla="*/ 3 h 10"/>
                <a:gd name="T74" fmla="*/ 0 w 1"/>
                <a:gd name="T75" fmla="*/ 3 h 10"/>
                <a:gd name="T76" fmla="*/ 0 w 1"/>
                <a:gd name="T77" fmla="*/ 3 h 10"/>
                <a:gd name="T78" fmla="*/ 0 w 1"/>
                <a:gd name="T79" fmla="*/ 3 h 10"/>
                <a:gd name="T80" fmla="*/ 1 w 1"/>
                <a:gd name="T81" fmla="*/ 2 h 10"/>
                <a:gd name="T82" fmla="*/ 0 w 1"/>
                <a:gd name="T83" fmla="*/ 2 h 10"/>
                <a:gd name="T84" fmla="*/ 1 w 1"/>
                <a:gd name="T85" fmla="*/ 2 h 10"/>
                <a:gd name="T86" fmla="*/ 1 w 1"/>
                <a:gd name="T87" fmla="*/ 1 h 10"/>
                <a:gd name="T88" fmla="*/ 1 w 1"/>
                <a:gd name="T89" fmla="*/ 1 h 10"/>
                <a:gd name="T90" fmla="*/ 1 w 1"/>
                <a:gd name="T91" fmla="*/ 1 h 10"/>
                <a:gd name="T92" fmla="*/ 1 w 1"/>
                <a:gd name="T93" fmla="*/ 1 h 10"/>
                <a:gd name="T94" fmla="*/ 1 w 1"/>
                <a:gd name="T95" fmla="*/ 1 h 10"/>
                <a:gd name="T96" fmla="*/ 1 w 1"/>
                <a:gd name="T97" fmla="*/ 1 h 10"/>
                <a:gd name="T98" fmla="*/ 1 w 1"/>
                <a:gd name="T99" fmla="*/ 0 h 10"/>
                <a:gd name="T100" fmla="*/ 1 w 1"/>
                <a:gd name="T101" fmla="*/ 0 h 10"/>
                <a:gd name="T102" fmla="*/ 1 w 1"/>
                <a:gd name="T103" fmla="*/ 0 h 10"/>
                <a:gd name="T104" fmla="*/ 1 w 1"/>
                <a:gd name="T105" fmla="*/ 0 h 10"/>
                <a:gd name="T106" fmla="*/ 1 w 1"/>
                <a:gd name="T107" fmla="*/ 0 h 10"/>
                <a:gd name="T108" fmla="*/ 1 w 1"/>
                <a:gd name="T10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 h="10">
                  <a:moveTo>
                    <a:pt x="0" y="10"/>
                  </a:moveTo>
                  <a:cubicBezTo>
                    <a:pt x="0" y="10"/>
                    <a:pt x="0" y="10"/>
                    <a:pt x="0" y="10"/>
                  </a:cubicBezTo>
                  <a:cubicBezTo>
                    <a:pt x="0" y="10"/>
                    <a:pt x="0" y="10"/>
                    <a:pt x="0" y="10"/>
                  </a:cubicBezTo>
                  <a:cubicBezTo>
                    <a:pt x="0" y="10"/>
                    <a:pt x="0" y="10"/>
                    <a:pt x="0" y="10"/>
                  </a:cubicBezTo>
                  <a:moveTo>
                    <a:pt x="0" y="9"/>
                  </a:moveTo>
                  <a:cubicBezTo>
                    <a:pt x="0" y="9"/>
                    <a:pt x="0" y="9"/>
                    <a:pt x="0" y="10"/>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7"/>
                  </a:moveTo>
                  <a:cubicBezTo>
                    <a:pt x="0" y="7"/>
                    <a:pt x="0" y="8"/>
                    <a:pt x="0" y="8"/>
                  </a:cubicBezTo>
                  <a:cubicBezTo>
                    <a:pt x="0" y="8"/>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5"/>
                  </a:moveTo>
                  <a:cubicBezTo>
                    <a:pt x="0" y="6"/>
                    <a:pt x="0" y="6"/>
                    <a:pt x="0" y="6"/>
                  </a:cubicBezTo>
                  <a:cubicBezTo>
                    <a:pt x="0" y="6"/>
                    <a:pt x="0" y="6"/>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2"/>
                  </a:moveTo>
                  <a:cubicBezTo>
                    <a:pt x="0" y="2"/>
                    <a:pt x="0" y="2"/>
                    <a:pt x="0" y="2"/>
                  </a:cubicBezTo>
                  <a:cubicBezTo>
                    <a:pt x="0" y="2"/>
                    <a:pt x="0"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00A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noEditPoints="1"/>
            </p:cNvSpPr>
            <p:nvPr/>
          </p:nvSpPr>
          <p:spPr bwMode="auto">
            <a:xfrm>
              <a:off x="1173163" y="4826000"/>
              <a:ext cx="9525" cy="0"/>
            </a:xfrm>
            <a:custGeom>
              <a:avLst/>
              <a:gdLst>
                <a:gd name="T0" fmla="*/ 0 w 12"/>
                <a:gd name="T1" fmla="*/ 0 w 12"/>
                <a:gd name="T2" fmla="*/ 0 w 12"/>
                <a:gd name="T3" fmla="*/ 1 w 12"/>
                <a:gd name="T4" fmla="*/ 1 w 12"/>
                <a:gd name="T5" fmla="*/ 1 w 12"/>
                <a:gd name="T6" fmla="*/ 1 w 12"/>
                <a:gd name="T7" fmla="*/ 1 w 12"/>
                <a:gd name="T8" fmla="*/ 1 w 12"/>
                <a:gd name="T9" fmla="*/ 2 w 12"/>
                <a:gd name="T10" fmla="*/ 2 w 12"/>
                <a:gd name="T11" fmla="*/ 2 w 12"/>
                <a:gd name="T12" fmla="*/ 3 w 12"/>
                <a:gd name="T13" fmla="*/ 2 w 12"/>
                <a:gd name="T14" fmla="*/ 3 w 12"/>
                <a:gd name="T15" fmla="*/ 3 w 12"/>
                <a:gd name="T16" fmla="*/ 3 w 12"/>
                <a:gd name="T17" fmla="*/ 3 w 12"/>
                <a:gd name="T18" fmla="*/ 4 w 12"/>
                <a:gd name="T19" fmla="*/ 4 w 12"/>
                <a:gd name="T20" fmla="*/ 4 w 12"/>
                <a:gd name="T21" fmla="*/ 5 w 12"/>
                <a:gd name="T22" fmla="*/ 4 w 12"/>
                <a:gd name="T23" fmla="*/ 5 w 12"/>
                <a:gd name="T24" fmla="*/ 5 w 12"/>
                <a:gd name="T25" fmla="*/ 5 w 12"/>
                <a:gd name="T26" fmla="*/ 5 w 12"/>
                <a:gd name="T27" fmla="*/ 6 w 12"/>
                <a:gd name="T28" fmla="*/ 6 w 12"/>
                <a:gd name="T29" fmla="*/ 6 w 12"/>
                <a:gd name="T30" fmla="*/ 7 w 12"/>
                <a:gd name="T31" fmla="*/ 6 w 12"/>
                <a:gd name="T32" fmla="*/ 7 w 12"/>
                <a:gd name="T33" fmla="*/ 9 w 12"/>
                <a:gd name="T34" fmla="*/ 9 w 12"/>
                <a:gd name="T35" fmla="*/ 9 w 12"/>
                <a:gd name="T36" fmla="*/ 10 w 12"/>
                <a:gd name="T37" fmla="*/ 10 w 12"/>
                <a:gd name="T38" fmla="*/ 10 w 12"/>
                <a:gd name="T39" fmla="*/ 10 w 12"/>
                <a:gd name="T40" fmla="*/ 10 w 12"/>
                <a:gd name="T41" fmla="*/ 10 w 12"/>
                <a:gd name="T42" fmla="*/ 11 w 12"/>
                <a:gd name="T43" fmla="*/ 11 w 12"/>
                <a:gd name="T44" fmla="*/ 11 w 12"/>
                <a:gd name="T45" fmla="*/ 12 w 12"/>
                <a:gd name="T46" fmla="*/ 12 w 12"/>
                <a:gd name="T47" fmla="*/ 12 w 12"/>
                <a:gd name="T48" fmla="*/ 12 w 12"/>
                <a:gd name="T49" fmla="*/ 12 w 12"/>
                <a:gd name="T50" fmla="*/ 12 w 1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Lst>
              <a:rect l="0" t="0" r="r" b="b"/>
              <a:pathLst>
                <a:path w="12">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3" y="0"/>
                  </a:moveTo>
                  <a:cubicBezTo>
                    <a:pt x="3" y="0"/>
                    <a:pt x="3" y="0"/>
                    <a:pt x="2" y="0"/>
                  </a:cubicBezTo>
                  <a:cubicBezTo>
                    <a:pt x="3" y="0"/>
                    <a:pt x="3" y="0"/>
                    <a:pt x="3"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5" y="0"/>
                  </a:moveTo>
                  <a:cubicBezTo>
                    <a:pt x="5" y="0"/>
                    <a:pt x="4" y="0"/>
                    <a:pt x="4" y="0"/>
                  </a:cubicBezTo>
                  <a:cubicBezTo>
                    <a:pt x="4" y="0"/>
                    <a:pt x="5" y="0"/>
                    <a:pt x="5" y="0"/>
                  </a:cubicBezTo>
                  <a:moveTo>
                    <a:pt x="5" y="0"/>
                  </a:moveTo>
                  <a:cubicBezTo>
                    <a:pt x="5" y="0"/>
                    <a:pt x="5" y="0"/>
                    <a:pt x="5" y="0"/>
                  </a:cubicBezTo>
                  <a:cubicBezTo>
                    <a:pt x="5" y="0"/>
                    <a:pt x="5" y="0"/>
                    <a:pt x="5" y="0"/>
                  </a:cubicBezTo>
                  <a:moveTo>
                    <a:pt x="6" y="0"/>
                  </a:moveTo>
                  <a:cubicBezTo>
                    <a:pt x="6" y="0"/>
                    <a:pt x="6" y="0"/>
                    <a:pt x="6" y="0"/>
                  </a:cubicBezTo>
                  <a:cubicBezTo>
                    <a:pt x="6" y="0"/>
                    <a:pt x="6" y="0"/>
                    <a:pt x="6" y="0"/>
                  </a:cubicBezTo>
                  <a:moveTo>
                    <a:pt x="7" y="0"/>
                  </a:moveTo>
                  <a:cubicBezTo>
                    <a:pt x="7" y="0"/>
                    <a:pt x="6" y="0"/>
                    <a:pt x="6" y="0"/>
                  </a:cubicBezTo>
                  <a:cubicBezTo>
                    <a:pt x="6" y="0"/>
                    <a:pt x="7" y="0"/>
                    <a:pt x="7" y="0"/>
                  </a:cubicBezTo>
                  <a:moveTo>
                    <a:pt x="9" y="0"/>
                  </a:moveTo>
                  <a:cubicBezTo>
                    <a:pt x="9" y="0"/>
                    <a:pt x="9" y="0"/>
                    <a:pt x="9" y="0"/>
                  </a:cubicBezTo>
                  <a:cubicBezTo>
                    <a:pt x="9" y="0"/>
                    <a:pt x="9" y="0"/>
                    <a:pt x="9"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1" y="0"/>
                  </a:moveTo>
                  <a:cubicBezTo>
                    <a:pt x="11" y="0"/>
                    <a:pt x="11" y="0"/>
                    <a:pt x="11" y="0"/>
                  </a:cubicBezTo>
                  <a:cubicBezTo>
                    <a:pt x="11" y="0"/>
                    <a:pt x="11" y="0"/>
                    <a:pt x="11" y="0"/>
                  </a:cubicBezTo>
                  <a:moveTo>
                    <a:pt x="12" y="0"/>
                  </a:moveTo>
                  <a:cubicBezTo>
                    <a:pt x="12" y="0"/>
                    <a:pt x="12" y="0"/>
                    <a:pt x="12" y="0"/>
                  </a:cubicBezTo>
                  <a:cubicBezTo>
                    <a:pt x="12" y="0"/>
                    <a:pt x="12" y="0"/>
                    <a:pt x="12" y="0"/>
                  </a:cubicBezTo>
                  <a:moveTo>
                    <a:pt x="12" y="0"/>
                  </a:moveTo>
                  <a:cubicBezTo>
                    <a:pt x="12" y="0"/>
                    <a:pt x="12" y="0"/>
                    <a:pt x="12" y="0"/>
                  </a:cubicBezTo>
                  <a:cubicBezTo>
                    <a:pt x="12" y="0"/>
                    <a:pt x="12" y="0"/>
                    <a:pt x="12" y="0"/>
                  </a:cubicBezTo>
                </a:path>
              </a:pathLst>
            </a:custGeom>
            <a:solidFill>
              <a:srgbClr val="E5E2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3"/>
            <p:cNvSpPr>
              <a:spLocks/>
            </p:cNvSpPr>
            <p:nvPr/>
          </p:nvSpPr>
          <p:spPr bwMode="auto">
            <a:xfrm>
              <a:off x="1031876" y="4608513"/>
              <a:ext cx="246063" cy="217488"/>
            </a:xfrm>
            <a:custGeom>
              <a:avLst/>
              <a:gdLst>
                <a:gd name="T0" fmla="*/ 1 w 331"/>
                <a:gd name="T1" fmla="*/ 93 h 292"/>
                <a:gd name="T2" fmla="*/ 1 w 331"/>
                <a:gd name="T3" fmla="*/ 93 h 292"/>
                <a:gd name="T4" fmla="*/ 1 w 331"/>
                <a:gd name="T5" fmla="*/ 94 h 292"/>
                <a:gd name="T6" fmla="*/ 1 w 331"/>
                <a:gd name="T7" fmla="*/ 94 h 292"/>
                <a:gd name="T8" fmla="*/ 1 w 331"/>
                <a:gd name="T9" fmla="*/ 95 h 292"/>
                <a:gd name="T10" fmla="*/ 0 w 331"/>
                <a:gd name="T11" fmla="*/ 96 h 292"/>
                <a:gd name="T12" fmla="*/ 0 w 331"/>
                <a:gd name="T13" fmla="*/ 96 h 292"/>
                <a:gd name="T14" fmla="*/ 0 w 331"/>
                <a:gd name="T15" fmla="*/ 97 h 292"/>
                <a:gd name="T16" fmla="*/ 0 w 331"/>
                <a:gd name="T17" fmla="*/ 97 h 292"/>
                <a:gd name="T18" fmla="*/ 0 w 331"/>
                <a:gd name="T19" fmla="*/ 98 h 292"/>
                <a:gd name="T20" fmla="*/ 0 w 331"/>
                <a:gd name="T21" fmla="*/ 98 h 292"/>
                <a:gd name="T22" fmla="*/ 0 w 331"/>
                <a:gd name="T23" fmla="*/ 99 h 292"/>
                <a:gd name="T24" fmla="*/ 0 w 331"/>
                <a:gd name="T25" fmla="*/ 100 h 292"/>
                <a:gd name="T26" fmla="*/ 0 w 331"/>
                <a:gd name="T27" fmla="*/ 100 h 292"/>
                <a:gd name="T28" fmla="*/ 0 w 331"/>
                <a:gd name="T29" fmla="*/ 101 h 292"/>
                <a:gd name="T30" fmla="*/ 0 w 331"/>
                <a:gd name="T31" fmla="*/ 101 h 292"/>
                <a:gd name="T32" fmla="*/ 0 w 331"/>
                <a:gd name="T33" fmla="*/ 102 h 292"/>
                <a:gd name="T34" fmla="*/ 0 w 331"/>
                <a:gd name="T35" fmla="*/ 103 h 292"/>
                <a:gd name="T36" fmla="*/ 189 w 331"/>
                <a:gd name="T37" fmla="*/ 292 h 292"/>
                <a:gd name="T38" fmla="*/ 190 w 331"/>
                <a:gd name="T39" fmla="*/ 292 h 292"/>
                <a:gd name="T40" fmla="*/ 191 w 331"/>
                <a:gd name="T41" fmla="*/ 292 h 292"/>
                <a:gd name="T42" fmla="*/ 191 w 331"/>
                <a:gd name="T43" fmla="*/ 292 h 292"/>
                <a:gd name="T44" fmla="*/ 192 w 331"/>
                <a:gd name="T45" fmla="*/ 292 h 292"/>
                <a:gd name="T46" fmla="*/ 193 w 331"/>
                <a:gd name="T47" fmla="*/ 292 h 292"/>
                <a:gd name="T48" fmla="*/ 193 w 331"/>
                <a:gd name="T49" fmla="*/ 292 h 292"/>
                <a:gd name="T50" fmla="*/ 194 w 331"/>
                <a:gd name="T51" fmla="*/ 292 h 292"/>
                <a:gd name="T52" fmla="*/ 195 w 331"/>
                <a:gd name="T53" fmla="*/ 292 h 292"/>
                <a:gd name="T54" fmla="*/ 195 w 331"/>
                <a:gd name="T55" fmla="*/ 292 h 292"/>
                <a:gd name="T56" fmla="*/ 196 w 331"/>
                <a:gd name="T57" fmla="*/ 292 h 292"/>
                <a:gd name="T58" fmla="*/ 197 w 331"/>
                <a:gd name="T59" fmla="*/ 292 h 292"/>
                <a:gd name="T60" fmla="*/ 199 w 331"/>
                <a:gd name="T61" fmla="*/ 292 h 292"/>
                <a:gd name="T62" fmla="*/ 200 w 331"/>
                <a:gd name="T63" fmla="*/ 292 h 292"/>
                <a:gd name="T64" fmla="*/ 200 w 331"/>
                <a:gd name="T65" fmla="*/ 292 h 292"/>
                <a:gd name="T66" fmla="*/ 201 w 331"/>
                <a:gd name="T67" fmla="*/ 292 h 292"/>
                <a:gd name="T68" fmla="*/ 202 w 331"/>
                <a:gd name="T69" fmla="*/ 292 h 292"/>
                <a:gd name="T70" fmla="*/ 202 w 331"/>
                <a:gd name="T71" fmla="*/ 292 h 292"/>
                <a:gd name="T72" fmla="*/ 31 w 331"/>
                <a:gd name="T7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292">
                  <a:moveTo>
                    <a:pt x="31" y="0"/>
                  </a:moveTo>
                  <a:cubicBezTo>
                    <a:pt x="13" y="27"/>
                    <a:pt x="3" y="58"/>
                    <a:pt x="1" y="93"/>
                  </a:cubicBezTo>
                  <a:cubicBezTo>
                    <a:pt x="1" y="93"/>
                    <a:pt x="1" y="93"/>
                    <a:pt x="1" y="93"/>
                  </a:cubicBezTo>
                  <a:cubicBezTo>
                    <a:pt x="1" y="93"/>
                    <a:pt x="1" y="93"/>
                    <a:pt x="1" y="93"/>
                  </a:cubicBezTo>
                  <a:cubicBezTo>
                    <a:pt x="1" y="93"/>
                    <a:pt x="1" y="93"/>
                    <a:pt x="1" y="93"/>
                  </a:cubicBezTo>
                  <a:cubicBezTo>
                    <a:pt x="1" y="93"/>
                    <a:pt x="1" y="94"/>
                    <a:pt x="1" y="94"/>
                  </a:cubicBezTo>
                  <a:cubicBezTo>
                    <a:pt x="1" y="94"/>
                    <a:pt x="1" y="94"/>
                    <a:pt x="1" y="94"/>
                  </a:cubicBezTo>
                  <a:cubicBezTo>
                    <a:pt x="1" y="94"/>
                    <a:pt x="1" y="94"/>
                    <a:pt x="1" y="94"/>
                  </a:cubicBezTo>
                  <a:cubicBezTo>
                    <a:pt x="1" y="94"/>
                    <a:pt x="1" y="94"/>
                    <a:pt x="1" y="94"/>
                  </a:cubicBezTo>
                  <a:cubicBezTo>
                    <a:pt x="1" y="95"/>
                    <a:pt x="1" y="95"/>
                    <a:pt x="1" y="95"/>
                  </a:cubicBezTo>
                  <a:cubicBezTo>
                    <a:pt x="0" y="95"/>
                    <a:pt x="0" y="95"/>
                    <a:pt x="0" y="95"/>
                  </a:cubicBezTo>
                  <a:cubicBezTo>
                    <a:pt x="0" y="95"/>
                    <a:pt x="0" y="95"/>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100"/>
                    <a:pt x="0" y="100"/>
                    <a:pt x="0" y="100"/>
                  </a:cubicBezTo>
                  <a:cubicBezTo>
                    <a:pt x="0" y="100"/>
                    <a:pt x="0" y="100"/>
                    <a:pt x="0" y="100"/>
                  </a:cubicBezTo>
                  <a:cubicBezTo>
                    <a:pt x="0" y="100"/>
                    <a:pt x="0" y="100"/>
                    <a:pt x="0" y="100"/>
                  </a:cubicBezTo>
                  <a:cubicBezTo>
                    <a:pt x="0" y="100"/>
                    <a:pt x="0" y="101"/>
                    <a:pt x="0" y="101"/>
                  </a:cubicBezTo>
                  <a:cubicBezTo>
                    <a:pt x="0" y="101"/>
                    <a:pt x="0" y="101"/>
                    <a:pt x="0" y="101"/>
                  </a:cubicBezTo>
                  <a:cubicBezTo>
                    <a:pt x="0" y="101"/>
                    <a:pt x="0" y="101"/>
                    <a:pt x="0" y="101"/>
                  </a:cubicBezTo>
                  <a:cubicBezTo>
                    <a:pt x="0" y="101"/>
                    <a:pt x="0" y="101"/>
                    <a:pt x="0" y="101"/>
                  </a:cubicBezTo>
                  <a:cubicBezTo>
                    <a:pt x="0" y="102"/>
                    <a:pt x="0" y="102"/>
                    <a:pt x="0" y="102"/>
                  </a:cubicBezTo>
                  <a:cubicBezTo>
                    <a:pt x="0" y="102"/>
                    <a:pt x="0" y="102"/>
                    <a:pt x="0" y="102"/>
                  </a:cubicBezTo>
                  <a:cubicBezTo>
                    <a:pt x="0" y="102"/>
                    <a:pt x="0" y="102"/>
                    <a:pt x="0" y="103"/>
                  </a:cubicBezTo>
                  <a:cubicBezTo>
                    <a:pt x="0" y="103"/>
                    <a:pt x="0" y="103"/>
                    <a:pt x="0" y="103"/>
                  </a:cubicBezTo>
                  <a:cubicBezTo>
                    <a:pt x="0" y="103"/>
                    <a:pt x="0" y="103"/>
                    <a:pt x="0" y="103"/>
                  </a:cubicBezTo>
                  <a:cubicBezTo>
                    <a:pt x="0" y="208"/>
                    <a:pt x="85" y="292"/>
                    <a:pt x="189" y="292"/>
                  </a:cubicBezTo>
                  <a:cubicBezTo>
                    <a:pt x="190" y="292"/>
                    <a:pt x="190" y="292"/>
                    <a:pt x="190" y="292"/>
                  </a:cubicBezTo>
                  <a:cubicBezTo>
                    <a:pt x="190" y="292"/>
                    <a:pt x="190" y="292"/>
                    <a:pt x="190" y="292"/>
                  </a:cubicBezTo>
                  <a:cubicBezTo>
                    <a:pt x="190" y="292"/>
                    <a:pt x="190" y="292"/>
                    <a:pt x="191" y="292"/>
                  </a:cubicBezTo>
                  <a:cubicBezTo>
                    <a:pt x="191" y="292"/>
                    <a:pt x="191" y="292"/>
                    <a:pt x="191" y="292"/>
                  </a:cubicBezTo>
                  <a:cubicBezTo>
                    <a:pt x="191" y="292"/>
                    <a:pt x="191" y="292"/>
                    <a:pt x="191" y="292"/>
                  </a:cubicBezTo>
                  <a:cubicBezTo>
                    <a:pt x="191" y="292"/>
                    <a:pt x="191" y="292"/>
                    <a:pt x="191" y="292"/>
                  </a:cubicBezTo>
                  <a:cubicBezTo>
                    <a:pt x="192" y="292"/>
                    <a:pt x="192" y="292"/>
                    <a:pt x="192" y="292"/>
                  </a:cubicBezTo>
                  <a:cubicBezTo>
                    <a:pt x="192" y="292"/>
                    <a:pt x="192" y="292"/>
                    <a:pt x="192" y="292"/>
                  </a:cubicBezTo>
                  <a:cubicBezTo>
                    <a:pt x="192" y="292"/>
                    <a:pt x="192" y="292"/>
                    <a:pt x="192" y="292"/>
                  </a:cubicBezTo>
                  <a:cubicBezTo>
                    <a:pt x="193" y="292"/>
                    <a:pt x="193" y="292"/>
                    <a:pt x="193" y="292"/>
                  </a:cubicBezTo>
                  <a:cubicBezTo>
                    <a:pt x="193" y="292"/>
                    <a:pt x="193" y="292"/>
                    <a:pt x="193" y="292"/>
                  </a:cubicBezTo>
                  <a:cubicBezTo>
                    <a:pt x="193" y="292"/>
                    <a:pt x="193" y="292"/>
                    <a:pt x="193" y="292"/>
                  </a:cubicBezTo>
                  <a:cubicBezTo>
                    <a:pt x="194" y="292"/>
                    <a:pt x="194" y="292"/>
                    <a:pt x="194" y="292"/>
                  </a:cubicBezTo>
                  <a:cubicBezTo>
                    <a:pt x="194" y="292"/>
                    <a:pt x="194" y="292"/>
                    <a:pt x="194" y="292"/>
                  </a:cubicBezTo>
                  <a:cubicBezTo>
                    <a:pt x="194" y="292"/>
                    <a:pt x="194" y="292"/>
                    <a:pt x="194" y="292"/>
                  </a:cubicBezTo>
                  <a:cubicBezTo>
                    <a:pt x="194" y="292"/>
                    <a:pt x="195" y="292"/>
                    <a:pt x="195" y="292"/>
                  </a:cubicBezTo>
                  <a:cubicBezTo>
                    <a:pt x="195" y="292"/>
                    <a:pt x="195" y="292"/>
                    <a:pt x="195" y="292"/>
                  </a:cubicBezTo>
                  <a:cubicBezTo>
                    <a:pt x="195" y="292"/>
                    <a:pt x="195" y="292"/>
                    <a:pt x="195" y="292"/>
                  </a:cubicBezTo>
                  <a:cubicBezTo>
                    <a:pt x="195" y="292"/>
                    <a:pt x="196" y="292"/>
                    <a:pt x="196" y="292"/>
                  </a:cubicBezTo>
                  <a:cubicBezTo>
                    <a:pt x="196" y="292"/>
                    <a:pt x="196" y="292"/>
                    <a:pt x="196" y="292"/>
                  </a:cubicBezTo>
                  <a:cubicBezTo>
                    <a:pt x="196" y="292"/>
                    <a:pt x="196" y="292"/>
                    <a:pt x="196" y="292"/>
                  </a:cubicBezTo>
                  <a:cubicBezTo>
                    <a:pt x="196" y="292"/>
                    <a:pt x="197" y="292"/>
                    <a:pt x="197" y="292"/>
                  </a:cubicBezTo>
                  <a:cubicBezTo>
                    <a:pt x="197" y="292"/>
                    <a:pt x="198" y="292"/>
                    <a:pt x="199" y="292"/>
                  </a:cubicBezTo>
                  <a:cubicBezTo>
                    <a:pt x="199" y="292"/>
                    <a:pt x="199" y="292"/>
                    <a:pt x="199" y="292"/>
                  </a:cubicBezTo>
                  <a:cubicBezTo>
                    <a:pt x="199" y="292"/>
                    <a:pt x="200" y="292"/>
                    <a:pt x="200" y="292"/>
                  </a:cubicBezTo>
                  <a:cubicBezTo>
                    <a:pt x="200" y="292"/>
                    <a:pt x="200" y="292"/>
                    <a:pt x="200" y="292"/>
                  </a:cubicBezTo>
                  <a:cubicBezTo>
                    <a:pt x="200" y="292"/>
                    <a:pt x="200" y="292"/>
                    <a:pt x="200" y="292"/>
                  </a:cubicBezTo>
                  <a:cubicBezTo>
                    <a:pt x="200" y="292"/>
                    <a:pt x="200" y="292"/>
                    <a:pt x="200" y="292"/>
                  </a:cubicBezTo>
                  <a:cubicBezTo>
                    <a:pt x="201" y="292"/>
                    <a:pt x="201" y="292"/>
                    <a:pt x="201" y="292"/>
                  </a:cubicBezTo>
                  <a:cubicBezTo>
                    <a:pt x="201" y="292"/>
                    <a:pt x="201" y="292"/>
                    <a:pt x="201" y="292"/>
                  </a:cubicBezTo>
                  <a:cubicBezTo>
                    <a:pt x="201" y="292"/>
                    <a:pt x="202" y="292"/>
                    <a:pt x="202" y="292"/>
                  </a:cubicBezTo>
                  <a:cubicBezTo>
                    <a:pt x="202" y="292"/>
                    <a:pt x="202" y="292"/>
                    <a:pt x="202" y="292"/>
                  </a:cubicBezTo>
                  <a:cubicBezTo>
                    <a:pt x="202" y="292"/>
                    <a:pt x="202" y="292"/>
                    <a:pt x="202" y="292"/>
                  </a:cubicBezTo>
                  <a:cubicBezTo>
                    <a:pt x="202" y="292"/>
                    <a:pt x="202" y="292"/>
                    <a:pt x="202" y="292"/>
                  </a:cubicBezTo>
                  <a:cubicBezTo>
                    <a:pt x="253" y="288"/>
                    <a:pt x="299" y="265"/>
                    <a:pt x="331" y="229"/>
                  </a:cubicBezTo>
                  <a:cubicBezTo>
                    <a:pt x="31" y="0"/>
                    <a:pt x="31" y="0"/>
                    <a:pt x="31" y="0"/>
                  </a:cubicBezTo>
                </a:path>
              </a:pathLst>
            </a:custGeom>
            <a:solidFill>
              <a:srgbClr val="D00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4"/>
            <p:cNvSpPr>
              <a:spLocks/>
            </p:cNvSpPr>
            <p:nvPr/>
          </p:nvSpPr>
          <p:spPr bwMode="auto">
            <a:xfrm>
              <a:off x="1143001" y="4633913"/>
              <a:ext cx="44450" cy="104775"/>
            </a:xfrm>
            <a:custGeom>
              <a:avLst/>
              <a:gdLst>
                <a:gd name="T0" fmla="*/ 60 w 60"/>
                <a:gd name="T1" fmla="*/ 0 h 141"/>
                <a:gd name="T2" fmla="*/ 60 w 60"/>
                <a:gd name="T3" fmla="*/ 141 h 141"/>
                <a:gd name="T4" fmla="*/ 30 w 60"/>
                <a:gd name="T5" fmla="*/ 141 h 141"/>
                <a:gd name="T6" fmla="*/ 30 w 60"/>
                <a:gd name="T7" fmla="*/ 34 h 141"/>
                <a:gd name="T8" fmla="*/ 17 w 60"/>
                <a:gd name="T9" fmla="*/ 42 h 141"/>
                <a:gd name="T10" fmla="*/ 0 w 60"/>
                <a:gd name="T11" fmla="*/ 46 h 141"/>
                <a:gd name="T12" fmla="*/ 0 w 60"/>
                <a:gd name="T13" fmla="*/ 20 h 141"/>
                <a:gd name="T14" fmla="*/ 42 w 60"/>
                <a:gd name="T15" fmla="*/ 0 h 141"/>
                <a:gd name="T16" fmla="*/ 60 w 60"/>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1">
                  <a:moveTo>
                    <a:pt x="60" y="0"/>
                  </a:moveTo>
                  <a:cubicBezTo>
                    <a:pt x="60" y="141"/>
                    <a:pt x="60" y="141"/>
                    <a:pt x="60" y="141"/>
                  </a:cubicBezTo>
                  <a:cubicBezTo>
                    <a:pt x="30" y="141"/>
                    <a:pt x="30" y="141"/>
                    <a:pt x="30" y="141"/>
                  </a:cubicBezTo>
                  <a:cubicBezTo>
                    <a:pt x="30" y="34"/>
                    <a:pt x="30" y="34"/>
                    <a:pt x="30" y="34"/>
                  </a:cubicBezTo>
                  <a:cubicBezTo>
                    <a:pt x="27" y="37"/>
                    <a:pt x="22" y="39"/>
                    <a:pt x="17" y="42"/>
                  </a:cubicBezTo>
                  <a:cubicBezTo>
                    <a:pt x="11" y="44"/>
                    <a:pt x="6" y="45"/>
                    <a:pt x="0" y="46"/>
                  </a:cubicBezTo>
                  <a:cubicBezTo>
                    <a:pt x="0" y="20"/>
                    <a:pt x="0" y="20"/>
                    <a:pt x="0" y="20"/>
                  </a:cubicBezTo>
                  <a:cubicBezTo>
                    <a:pt x="16" y="16"/>
                    <a:pt x="30" y="9"/>
                    <a:pt x="42" y="0"/>
                  </a:cubicBez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5"/>
            <p:cNvSpPr>
              <a:spLocks/>
            </p:cNvSpPr>
            <p:nvPr/>
          </p:nvSpPr>
          <p:spPr bwMode="auto">
            <a:xfrm>
              <a:off x="1981201" y="5170488"/>
              <a:ext cx="358775" cy="571500"/>
            </a:xfrm>
            <a:custGeom>
              <a:avLst/>
              <a:gdLst>
                <a:gd name="T0" fmla="*/ 127 w 480"/>
                <a:gd name="T1" fmla="*/ 400 h 767"/>
                <a:gd name="T2" fmla="*/ 127 w 480"/>
                <a:gd name="T3" fmla="*/ 60 h 767"/>
                <a:gd name="T4" fmla="*/ 127 w 480"/>
                <a:gd name="T5" fmla="*/ 60 h 767"/>
                <a:gd name="T6" fmla="*/ 64 w 480"/>
                <a:gd name="T7" fmla="*/ 0 h 767"/>
                <a:gd name="T8" fmla="*/ 0 w 480"/>
                <a:gd name="T9" fmla="*/ 60 h 767"/>
                <a:gd name="T10" fmla="*/ 0 w 480"/>
                <a:gd name="T11" fmla="*/ 60 h 767"/>
                <a:gd name="T12" fmla="*/ 0 w 480"/>
                <a:gd name="T13" fmla="*/ 400 h 767"/>
                <a:gd name="T14" fmla="*/ 0 w 480"/>
                <a:gd name="T15" fmla="*/ 615 h 767"/>
                <a:gd name="T16" fmla="*/ 0 w 480"/>
                <a:gd name="T17" fmla="*/ 767 h 767"/>
                <a:gd name="T18" fmla="*/ 480 w 480"/>
                <a:gd name="T19" fmla="*/ 767 h 767"/>
                <a:gd name="T20" fmla="*/ 480 w 480"/>
                <a:gd name="T21" fmla="*/ 400 h 767"/>
                <a:gd name="T22" fmla="*/ 127 w 480"/>
                <a:gd name="T23" fmla="*/ 40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0" h="767">
                  <a:moveTo>
                    <a:pt x="127" y="400"/>
                  </a:moveTo>
                  <a:cubicBezTo>
                    <a:pt x="127" y="60"/>
                    <a:pt x="127" y="60"/>
                    <a:pt x="127" y="60"/>
                  </a:cubicBezTo>
                  <a:cubicBezTo>
                    <a:pt x="127" y="60"/>
                    <a:pt x="127" y="60"/>
                    <a:pt x="127" y="60"/>
                  </a:cubicBezTo>
                  <a:cubicBezTo>
                    <a:pt x="125" y="26"/>
                    <a:pt x="97" y="0"/>
                    <a:pt x="64" y="0"/>
                  </a:cubicBezTo>
                  <a:cubicBezTo>
                    <a:pt x="30" y="0"/>
                    <a:pt x="2" y="26"/>
                    <a:pt x="0" y="60"/>
                  </a:cubicBezTo>
                  <a:cubicBezTo>
                    <a:pt x="0" y="60"/>
                    <a:pt x="0" y="60"/>
                    <a:pt x="0" y="60"/>
                  </a:cubicBezTo>
                  <a:cubicBezTo>
                    <a:pt x="0" y="400"/>
                    <a:pt x="0" y="400"/>
                    <a:pt x="0" y="400"/>
                  </a:cubicBezTo>
                  <a:cubicBezTo>
                    <a:pt x="0" y="615"/>
                    <a:pt x="0" y="615"/>
                    <a:pt x="0" y="615"/>
                  </a:cubicBezTo>
                  <a:cubicBezTo>
                    <a:pt x="0" y="767"/>
                    <a:pt x="0" y="767"/>
                    <a:pt x="0" y="767"/>
                  </a:cubicBezTo>
                  <a:cubicBezTo>
                    <a:pt x="480" y="767"/>
                    <a:pt x="480" y="767"/>
                    <a:pt x="480" y="767"/>
                  </a:cubicBezTo>
                  <a:cubicBezTo>
                    <a:pt x="480" y="400"/>
                    <a:pt x="480" y="400"/>
                    <a:pt x="480" y="400"/>
                  </a:cubicBezTo>
                  <a:lnTo>
                    <a:pt x="127" y="40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6"/>
            <p:cNvSpPr>
              <a:spLocks/>
            </p:cNvSpPr>
            <p:nvPr/>
          </p:nvSpPr>
          <p:spPr bwMode="auto">
            <a:xfrm>
              <a:off x="1981201" y="5330825"/>
              <a:ext cx="379413" cy="411163"/>
            </a:xfrm>
            <a:custGeom>
              <a:avLst/>
              <a:gdLst>
                <a:gd name="T0" fmla="*/ 445 w 508"/>
                <a:gd name="T1" fmla="*/ 81 h 552"/>
                <a:gd name="T2" fmla="*/ 381 w 508"/>
                <a:gd name="T3" fmla="*/ 145 h 552"/>
                <a:gd name="T4" fmla="*/ 381 w 508"/>
                <a:gd name="T5" fmla="*/ 88 h 552"/>
                <a:gd name="T6" fmla="*/ 381 w 508"/>
                <a:gd name="T7" fmla="*/ 88 h 552"/>
                <a:gd name="T8" fmla="*/ 381 w 508"/>
                <a:gd name="T9" fmla="*/ 86 h 552"/>
                <a:gd name="T10" fmla="*/ 318 w 508"/>
                <a:gd name="T11" fmla="*/ 23 h 552"/>
                <a:gd name="T12" fmla="*/ 254 w 508"/>
                <a:gd name="T13" fmla="*/ 86 h 552"/>
                <a:gd name="T14" fmla="*/ 254 w 508"/>
                <a:gd name="T15" fmla="*/ 88 h 552"/>
                <a:gd name="T16" fmla="*/ 254 w 508"/>
                <a:gd name="T17" fmla="*/ 88 h 552"/>
                <a:gd name="T18" fmla="*/ 254 w 508"/>
                <a:gd name="T19" fmla="*/ 86 h 552"/>
                <a:gd name="T20" fmla="*/ 254 w 508"/>
                <a:gd name="T21" fmla="*/ 64 h 552"/>
                <a:gd name="T22" fmla="*/ 191 w 508"/>
                <a:gd name="T23" fmla="*/ 0 h 552"/>
                <a:gd name="T24" fmla="*/ 127 w 508"/>
                <a:gd name="T25" fmla="*/ 64 h 552"/>
                <a:gd name="T26" fmla="*/ 127 w 508"/>
                <a:gd name="T27" fmla="*/ 127 h 552"/>
                <a:gd name="T28" fmla="*/ 127 w 508"/>
                <a:gd name="T29" fmla="*/ 131 h 552"/>
                <a:gd name="T30" fmla="*/ 127 w 508"/>
                <a:gd name="T31" fmla="*/ 131 h 552"/>
                <a:gd name="T32" fmla="*/ 127 w 508"/>
                <a:gd name="T33" fmla="*/ 127 h 552"/>
                <a:gd name="T34" fmla="*/ 64 w 508"/>
                <a:gd name="T35" fmla="*/ 63 h 552"/>
                <a:gd name="T36" fmla="*/ 0 w 508"/>
                <a:gd name="T37" fmla="*/ 127 h 552"/>
                <a:gd name="T38" fmla="*/ 0 w 508"/>
                <a:gd name="T39" fmla="*/ 131 h 552"/>
                <a:gd name="T40" fmla="*/ 0 w 508"/>
                <a:gd name="T41" fmla="*/ 131 h 552"/>
                <a:gd name="T42" fmla="*/ 0 w 508"/>
                <a:gd name="T43" fmla="*/ 552 h 552"/>
                <a:gd name="T44" fmla="*/ 70 w 508"/>
                <a:gd name="T45" fmla="*/ 552 h 552"/>
                <a:gd name="T46" fmla="*/ 127 w 508"/>
                <a:gd name="T47" fmla="*/ 552 h 552"/>
                <a:gd name="T48" fmla="*/ 376 w 508"/>
                <a:gd name="T49" fmla="*/ 552 h 552"/>
                <a:gd name="T50" fmla="*/ 400 w 508"/>
                <a:gd name="T51" fmla="*/ 469 h 552"/>
                <a:gd name="T52" fmla="*/ 223 w 508"/>
                <a:gd name="T53" fmla="*/ 304 h 552"/>
                <a:gd name="T54" fmla="*/ 127 w 508"/>
                <a:gd name="T55" fmla="*/ 330 h 552"/>
                <a:gd name="T56" fmla="*/ 127 w 508"/>
                <a:gd name="T57" fmla="*/ 232 h 552"/>
                <a:gd name="T58" fmla="*/ 127 w 508"/>
                <a:gd name="T59" fmla="*/ 230 h 552"/>
                <a:gd name="T60" fmla="*/ 127 w 508"/>
                <a:gd name="T61" fmla="*/ 230 h 552"/>
                <a:gd name="T62" fmla="*/ 127 w 508"/>
                <a:gd name="T63" fmla="*/ 232 h 552"/>
                <a:gd name="T64" fmla="*/ 191 w 508"/>
                <a:gd name="T65" fmla="*/ 295 h 552"/>
                <a:gd name="T66" fmla="*/ 254 w 508"/>
                <a:gd name="T67" fmla="*/ 232 h 552"/>
                <a:gd name="T68" fmla="*/ 254 w 508"/>
                <a:gd name="T69" fmla="*/ 230 h 552"/>
                <a:gd name="T70" fmla="*/ 254 w 508"/>
                <a:gd name="T71" fmla="*/ 230 h 552"/>
                <a:gd name="T72" fmla="*/ 254 w 508"/>
                <a:gd name="T73" fmla="*/ 232 h 552"/>
                <a:gd name="T74" fmla="*/ 254 w 508"/>
                <a:gd name="T75" fmla="*/ 254 h 552"/>
                <a:gd name="T76" fmla="*/ 254 w 508"/>
                <a:gd name="T77" fmla="*/ 254 h 552"/>
                <a:gd name="T78" fmla="*/ 318 w 508"/>
                <a:gd name="T79" fmla="*/ 313 h 552"/>
                <a:gd name="T80" fmla="*/ 381 w 508"/>
                <a:gd name="T81" fmla="*/ 254 h 552"/>
                <a:gd name="T82" fmla="*/ 381 w 508"/>
                <a:gd name="T83" fmla="*/ 254 h 552"/>
                <a:gd name="T84" fmla="*/ 381 w 508"/>
                <a:gd name="T85" fmla="*/ 306 h 552"/>
                <a:gd name="T86" fmla="*/ 381 w 508"/>
                <a:gd name="T87" fmla="*/ 306 h 552"/>
                <a:gd name="T88" fmla="*/ 445 w 508"/>
                <a:gd name="T89" fmla="*/ 367 h 552"/>
                <a:gd name="T90" fmla="*/ 508 w 508"/>
                <a:gd name="T91" fmla="*/ 306 h 552"/>
                <a:gd name="T92" fmla="*/ 508 w 508"/>
                <a:gd name="T93" fmla="*/ 306 h 552"/>
                <a:gd name="T94" fmla="*/ 508 w 508"/>
                <a:gd name="T95" fmla="*/ 145 h 552"/>
                <a:gd name="T96" fmla="*/ 445 w 508"/>
                <a:gd name="T97" fmla="*/ 8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8" h="552">
                  <a:moveTo>
                    <a:pt x="445" y="81"/>
                  </a:moveTo>
                  <a:cubicBezTo>
                    <a:pt x="410" y="81"/>
                    <a:pt x="381" y="110"/>
                    <a:pt x="381" y="145"/>
                  </a:cubicBezTo>
                  <a:cubicBezTo>
                    <a:pt x="381" y="88"/>
                    <a:pt x="381" y="88"/>
                    <a:pt x="381" y="88"/>
                  </a:cubicBezTo>
                  <a:cubicBezTo>
                    <a:pt x="381" y="88"/>
                    <a:pt x="381" y="88"/>
                    <a:pt x="381" y="88"/>
                  </a:cubicBezTo>
                  <a:cubicBezTo>
                    <a:pt x="381" y="88"/>
                    <a:pt x="381" y="87"/>
                    <a:pt x="381" y="86"/>
                  </a:cubicBezTo>
                  <a:cubicBezTo>
                    <a:pt x="381" y="51"/>
                    <a:pt x="353" y="23"/>
                    <a:pt x="318" y="23"/>
                  </a:cubicBezTo>
                  <a:cubicBezTo>
                    <a:pt x="283" y="23"/>
                    <a:pt x="254" y="51"/>
                    <a:pt x="254" y="86"/>
                  </a:cubicBezTo>
                  <a:cubicBezTo>
                    <a:pt x="254" y="87"/>
                    <a:pt x="254" y="88"/>
                    <a:pt x="254" y="88"/>
                  </a:cubicBezTo>
                  <a:cubicBezTo>
                    <a:pt x="254" y="88"/>
                    <a:pt x="254" y="88"/>
                    <a:pt x="254" y="88"/>
                  </a:cubicBezTo>
                  <a:cubicBezTo>
                    <a:pt x="254" y="86"/>
                    <a:pt x="254" y="86"/>
                    <a:pt x="254" y="86"/>
                  </a:cubicBezTo>
                  <a:cubicBezTo>
                    <a:pt x="254" y="64"/>
                    <a:pt x="254" y="64"/>
                    <a:pt x="254" y="64"/>
                  </a:cubicBezTo>
                  <a:cubicBezTo>
                    <a:pt x="254" y="29"/>
                    <a:pt x="226" y="0"/>
                    <a:pt x="191" y="0"/>
                  </a:cubicBezTo>
                  <a:cubicBezTo>
                    <a:pt x="156" y="0"/>
                    <a:pt x="127" y="29"/>
                    <a:pt x="127" y="64"/>
                  </a:cubicBezTo>
                  <a:cubicBezTo>
                    <a:pt x="127" y="127"/>
                    <a:pt x="127" y="127"/>
                    <a:pt x="127" y="127"/>
                  </a:cubicBezTo>
                  <a:cubicBezTo>
                    <a:pt x="127" y="131"/>
                    <a:pt x="127" y="131"/>
                    <a:pt x="127" y="131"/>
                  </a:cubicBezTo>
                  <a:cubicBezTo>
                    <a:pt x="127" y="131"/>
                    <a:pt x="127" y="131"/>
                    <a:pt x="127" y="131"/>
                  </a:cubicBezTo>
                  <a:cubicBezTo>
                    <a:pt x="127" y="130"/>
                    <a:pt x="127" y="128"/>
                    <a:pt x="127" y="127"/>
                  </a:cubicBezTo>
                  <a:cubicBezTo>
                    <a:pt x="127" y="91"/>
                    <a:pt x="99" y="63"/>
                    <a:pt x="64" y="63"/>
                  </a:cubicBezTo>
                  <a:cubicBezTo>
                    <a:pt x="29" y="63"/>
                    <a:pt x="0" y="91"/>
                    <a:pt x="0" y="127"/>
                  </a:cubicBezTo>
                  <a:cubicBezTo>
                    <a:pt x="0" y="128"/>
                    <a:pt x="0" y="130"/>
                    <a:pt x="0" y="131"/>
                  </a:cubicBezTo>
                  <a:cubicBezTo>
                    <a:pt x="0" y="131"/>
                    <a:pt x="0" y="131"/>
                    <a:pt x="0" y="131"/>
                  </a:cubicBezTo>
                  <a:cubicBezTo>
                    <a:pt x="0" y="552"/>
                    <a:pt x="0" y="552"/>
                    <a:pt x="0" y="552"/>
                  </a:cubicBezTo>
                  <a:cubicBezTo>
                    <a:pt x="70" y="552"/>
                    <a:pt x="70" y="552"/>
                    <a:pt x="70" y="552"/>
                  </a:cubicBezTo>
                  <a:cubicBezTo>
                    <a:pt x="127" y="552"/>
                    <a:pt x="127" y="552"/>
                    <a:pt x="127" y="552"/>
                  </a:cubicBezTo>
                  <a:cubicBezTo>
                    <a:pt x="376" y="552"/>
                    <a:pt x="376" y="552"/>
                    <a:pt x="376" y="552"/>
                  </a:cubicBezTo>
                  <a:cubicBezTo>
                    <a:pt x="391" y="528"/>
                    <a:pt x="400" y="499"/>
                    <a:pt x="400" y="469"/>
                  </a:cubicBezTo>
                  <a:cubicBezTo>
                    <a:pt x="400" y="378"/>
                    <a:pt x="321" y="304"/>
                    <a:pt x="223" y="304"/>
                  </a:cubicBezTo>
                  <a:cubicBezTo>
                    <a:pt x="188" y="304"/>
                    <a:pt x="155" y="313"/>
                    <a:pt x="127" y="330"/>
                  </a:cubicBezTo>
                  <a:cubicBezTo>
                    <a:pt x="127" y="232"/>
                    <a:pt x="127" y="232"/>
                    <a:pt x="127" y="232"/>
                  </a:cubicBezTo>
                  <a:cubicBezTo>
                    <a:pt x="127" y="230"/>
                    <a:pt x="127" y="230"/>
                    <a:pt x="127" y="230"/>
                  </a:cubicBezTo>
                  <a:cubicBezTo>
                    <a:pt x="127" y="230"/>
                    <a:pt x="127" y="230"/>
                    <a:pt x="127" y="230"/>
                  </a:cubicBezTo>
                  <a:cubicBezTo>
                    <a:pt x="127" y="231"/>
                    <a:pt x="127" y="231"/>
                    <a:pt x="127" y="232"/>
                  </a:cubicBezTo>
                  <a:cubicBezTo>
                    <a:pt x="127" y="267"/>
                    <a:pt x="156" y="295"/>
                    <a:pt x="191" y="295"/>
                  </a:cubicBezTo>
                  <a:cubicBezTo>
                    <a:pt x="226" y="295"/>
                    <a:pt x="254" y="267"/>
                    <a:pt x="254" y="232"/>
                  </a:cubicBezTo>
                  <a:cubicBezTo>
                    <a:pt x="254" y="231"/>
                    <a:pt x="254" y="231"/>
                    <a:pt x="254" y="230"/>
                  </a:cubicBezTo>
                  <a:cubicBezTo>
                    <a:pt x="254" y="230"/>
                    <a:pt x="254" y="230"/>
                    <a:pt x="254" y="230"/>
                  </a:cubicBezTo>
                  <a:cubicBezTo>
                    <a:pt x="254" y="232"/>
                    <a:pt x="254" y="232"/>
                    <a:pt x="254" y="232"/>
                  </a:cubicBezTo>
                  <a:cubicBezTo>
                    <a:pt x="254" y="254"/>
                    <a:pt x="254" y="254"/>
                    <a:pt x="254" y="254"/>
                  </a:cubicBezTo>
                  <a:cubicBezTo>
                    <a:pt x="254" y="254"/>
                    <a:pt x="254" y="254"/>
                    <a:pt x="254" y="254"/>
                  </a:cubicBezTo>
                  <a:cubicBezTo>
                    <a:pt x="257" y="287"/>
                    <a:pt x="284" y="313"/>
                    <a:pt x="318" y="313"/>
                  </a:cubicBezTo>
                  <a:cubicBezTo>
                    <a:pt x="351" y="313"/>
                    <a:pt x="379" y="287"/>
                    <a:pt x="381" y="254"/>
                  </a:cubicBezTo>
                  <a:cubicBezTo>
                    <a:pt x="381" y="254"/>
                    <a:pt x="381" y="254"/>
                    <a:pt x="381" y="254"/>
                  </a:cubicBezTo>
                  <a:cubicBezTo>
                    <a:pt x="381" y="306"/>
                    <a:pt x="381" y="306"/>
                    <a:pt x="381" y="306"/>
                  </a:cubicBezTo>
                  <a:cubicBezTo>
                    <a:pt x="381" y="306"/>
                    <a:pt x="381" y="306"/>
                    <a:pt x="381" y="306"/>
                  </a:cubicBezTo>
                  <a:cubicBezTo>
                    <a:pt x="383" y="340"/>
                    <a:pt x="411" y="367"/>
                    <a:pt x="445" y="367"/>
                  </a:cubicBezTo>
                  <a:cubicBezTo>
                    <a:pt x="479" y="367"/>
                    <a:pt x="507" y="340"/>
                    <a:pt x="508" y="306"/>
                  </a:cubicBezTo>
                  <a:cubicBezTo>
                    <a:pt x="508" y="306"/>
                    <a:pt x="508" y="306"/>
                    <a:pt x="508" y="306"/>
                  </a:cubicBezTo>
                  <a:cubicBezTo>
                    <a:pt x="508" y="145"/>
                    <a:pt x="508" y="145"/>
                    <a:pt x="508" y="145"/>
                  </a:cubicBezTo>
                  <a:cubicBezTo>
                    <a:pt x="508" y="110"/>
                    <a:pt x="480" y="81"/>
                    <a:pt x="445" y="81"/>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Title 4"/>
          <p:cNvSpPr txBox="1">
            <a:spLocks/>
          </p:cNvSpPr>
          <p:nvPr/>
        </p:nvSpPr>
        <p:spPr>
          <a:xfrm>
            <a:off x="978694" y="2017209"/>
            <a:ext cx="10237787" cy="10895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smtClean="0">
                <a:gradFill>
                  <a:gsLst>
                    <a:gs pos="2917">
                      <a:schemeClr val="bg1"/>
                    </a:gs>
                    <a:gs pos="100000">
                      <a:schemeClr val="bg1"/>
                    </a:gs>
                  </a:gsLst>
                  <a:lin ang="5400000" scaled="0"/>
                </a:gradFill>
                <a:latin typeface="Segoe UI Light" panose="020B0502040204020203" pitchFamily="34" charset="0"/>
                <a:cs typeface="Segoe UI Light" panose="020B0502040204020203" pitchFamily="34" charset="0"/>
              </a:rPr>
              <a:t>FastTrack Getting Started</a:t>
            </a:r>
            <a:endParaRPr lang="en-US" sz="6000" dirty="0">
              <a:gradFill>
                <a:gsLst>
                  <a:gs pos="2917">
                    <a:schemeClr val="bg1"/>
                  </a:gs>
                  <a:gs pos="100000">
                    <a:schemeClr val="bg1"/>
                  </a:gs>
                </a:gsLst>
                <a:lin ang="5400000" scaled="0"/>
              </a:gradFill>
              <a:latin typeface="Segoe UI Light" panose="020B0502040204020203" pitchFamily="34" charset="0"/>
              <a:cs typeface="Segoe UI Light" panose="020B0502040204020203" pitchFamily="34" charset="0"/>
            </a:endParaRPr>
          </a:p>
        </p:txBody>
      </p:sp>
      <p:sp>
        <p:nvSpPr>
          <p:cNvPr id="24" name="Text Placeholder 1"/>
          <p:cNvSpPr txBox="1">
            <a:spLocks/>
          </p:cNvSpPr>
          <p:nvPr/>
        </p:nvSpPr>
        <p:spPr>
          <a:xfrm>
            <a:off x="978694" y="3425825"/>
            <a:ext cx="10237787" cy="49859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200" dirty="0" smtClean="0">
                <a:gradFill>
                  <a:gsLst>
                    <a:gs pos="2917">
                      <a:schemeClr val="bg1"/>
                    </a:gs>
                    <a:gs pos="100000">
                      <a:schemeClr val="bg1"/>
                    </a:gs>
                  </a:gsLst>
                  <a:lin ang="5400000" scaled="0"/>
                </a:gradFill>
                <a:latin typeface="Segoe UI Light" panose="020B0502040204020203" pitchFamily="34" charset="0"/>
                <a:cs typeface="Segoe UI Light" panose="020B0502040204020203" pitchFamily="34" charset="0"/>
              </a:rPr>
              <a:t>http://deploy.office.com/getting-started</a:t>
            </a:r>
            <a:endParaRPr lang="en-US" sz="3200" dirty="0">
              <a:gradFill>
                <a:gsLst>
                  <a:gs pos="2917">
                    <a:schemeClr val="bg1"/>
                  </a:gs>
                  <a:gs pos="100000">
                    <a:schemeClr val="bg1"/>
                  </a:gs>
                </a:gsLst>
                <a:lin ang="5400000" scaled="0"/>
              </a:gra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81294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6388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38800" y="365125"/>
            <a:ext cx="5715000" cy="1311128"/>
          </a:xfrm>
        </p:spPr>
        <p:txBody>
          <a:bodyPr lIns="182880"/>
          <a:lstStyle/>
          <a:p>
            <a:r>
              <a:rPr lang="en-IN" dirty="0" smtClean="0">
                <a:solidFill>
                  <a:srgbClr val="0070C0"/>
                </a:solidFill>
              </a:rPr>
              <a:t>Getting Started </a:t>
            </a:r>
            <a:br>
              <a:rPr lang="en-IN" dirty="0" smtClean="0">
                <a:solidFill>
                  <a:srgbClr val="0070C0"/>
                </a:solidFill>
              </a:rPr>
            </a:br>
            <a:r>
              <a:rPr lang="en-IN" dirty="0" smtClean="0">
                <a:solidFill>
                  <a:srgbClr val="0070C0"/>
                </a:solidFill>
              </a:rPr>
              <a:t>for users</a:t>
            </a:r>
            <a:endParaRPr lang="en-IN" dirty="0">
              <a:solidFill>
                <a:srgbClr val="0070C0"/>
              </a:solidFill>
            </a:endParaRPr>
          </a:p>
        </p:txBody>
      </p:sp>
      <p:pic>
        <p:nvPicPr>
          <p:cNvPr id="9" name="Picture 8"/>
          <p:cNvPicPr>
            <a:picLocks noChangeAspect="1"/>
          </p:cNvPicPr>
          <p:nvPr/>
        </p:nvPicPr>
        <p:blipFill rotWithShape="1">
          <a:blip r:embed="rId2"/>
          <a:stretch/>
        </p:blipFill>
        <p:spPr>
          <a:xfrm>
            <a:off x="72190" y="872238"/>
            <a:ext cx="5494421" cy="5113525"/>
          </a:xfrm>
          <a:prstGeom prst="rect">
            <a:avLst/>
          </a:prstGeom>
          <a:noFill/>
          <a:ln>
            <a:noFill/>
          </a:ln>
        </p:spPr>
      </p:pic>
      <p:sp>
        <p:nvSpPr>
          <p:cNvPr id="4" name="Rectangle 3"/>
          <p:cNvSpPr/>
          <p:nvPr/>
        </p:nvSpPr>
        <p:spPr>
          <a:xfrm>
            <a:off x="5638800" y="2100942"/>
            <a:ext cx="6286500" cy="4457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lstStyle/>
          <a:p>
            <a:pPr marL="0" lvl="1">
              <a:lnSpc>
                <a:spcPct val="90000"/>
              </a:lnSpc>
              <a:spcBef>
                <a:spcPts val="1200"/>
              </a:spcBef>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Provides an environment where business users can experience Office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365</a:t>
            </a:r>
            <a:endPar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endParaRPr>
          </a:p>
          <a:p>
            <a:pPr marL="0" lvl="1">
              <a:lnSpc>
                <a:spcPct val="90000"/>
              </a:lnSpc>
              <a:spcBef>
                <a:spcPts val="1200"/>
              </a:spcBef>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Deployments are isolated to their own site collection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
            </a:r>
            <a:b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b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so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users can experience SharePoint without affecting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
            </a:r>
            <a:b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b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the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production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environment</a:t>
            </a:r>
            <a:endPar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endParaRPr>
          </a:p>
          <a:p>
            <a:pPr marL="0" lvl="1">
              <a:lnSpc>
                <a:spcPct val="90000"/>
              </a:lnSpc>
              <a:spcBef>
                <a:spcPts val="1200"/>
              </a:spcBef>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Users can watch training videos about Office 365 features and associated content within the site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
            </a:r>
            <a:b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b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allows for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immediate experience of some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of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the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
            </a:r>
            <a:b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b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features discussed</a:t>
            </a:r>
            <a:endPar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endParaRPr>
          </a:p>
          <a:p>
            <a:pPr marL="0" lvl="1">
              <a:lnSpc>
                <a:spcPct val="90000"/>
              </a:lnSpc>
              <a:spcBef>
                <a:spcPts val="1200"/>
              </a:spcBef>
              <a:buSzPct val="100000"/>
            </a:pP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Foster ideas and creativity to automate manual processes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or </a:t>
            </a:r>
            <a:r>
              <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enhance existing ones with FastTrack sample </a:t>
            </a:r>
            <a:r>
              <a:rPr lang="en-US" sz="2000" dirty="0" smtClean="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rPr>
              <a:t>content</a:t>
            </a:r>
            <a:endParaRPr lang="en-US" sz="2000" dirty="0">
              <a:ln>
                <a:solidFill>
                  <a:srgbClr val="FFFFFF">
                    <a:alpha val="0"/>
                  </a:srgbClr>
                </a:solidFill>
              </a:ln>
              <a:gradFill>
                <a:gsLst>
                  <a:gs pos="2917">
                    <a:schemeClr val="bg2">
                      <a:lumMod val="50000"/>
                    </a:schemeClr>
                  </a:gs>
                  <a:gs pos="100000">
                    <a:schemeClr val="bg2">
                      <a:lumMod val="50000"/>
                    </a:schemeClr>
                  </a:gs>
                </a:gsLst>
                <a:lin ang="5400000" scaled="0"/>
              </a:gradFill>
              <a:latin typeface="Segoe UI Light" panose="020B0502040204020203" pitchFamily="34" charset="0"/>
              <a:cs typeface="Segoe UI Light" panose="020B0502040204020203" pitchFamily="34" charset="0"/>
            </a:endParaRPr>
          </a:p>
        </p:txBody>
      </p:sp>
      <p:sp>
        <p:nvSpPr>
          <p:cNvPr id="10" name="Freeform 9"/>
          <p:cNvSpPr/>
          <p:nvPr/>
        </p:nvSpPr>
        <p:spPr>
          <a:xfrm>
            <a:off x="5832775" y="1982168"/>
            <a:ext cx="5577840" cy="0"/>
          </a:xfrm>
          <a:custGeom>
            <a:avLst/>
            <a:gdLst>
              <a:gd name="connsiteX0" fmla="*/ 0 w 5562600"/>
              <a:gd name="connsiteY0" fmla="*/ 0 h 0"/>
              <a:gd name="connsiteX1" fmla="*/ 5562600 w 5562600"/>
              <a:gd name="connsiteY1" fmla="*/ 0 h 0"/>
            </a:gdLst>
            <a:ahLst/>
            <a:cxnLst>
              <a:cxn ang="0">
                <a:pos x="connsiteX0" y="connsiteY0"/>
              </a:cxn>
              <a:cxn ang="0">
                <a:pos x="connsiteX1" y="connsiteY1"/>
              </a:cxn>
            </a:cxnLst>
            <a:rect l="l" t="t" r="r" b="b"/>
            <a:pathLst>
              <a:path w="5562600">
                <a:moveTo>
                  <a:pt x="0" y="0"/>
                </a:moveTo>
                <a:lnTo>
                  <a:pt x="556260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15" y="6447831"/>
            <a:ext cx="1619598" cy="212213"/>
          </a:xfrm>
          <a:prstGeom prst="rect">
            <a:avLst/>
          </a:prstGeom>
        </p:spPr>
      </p:pic>
    </p:spTree>
    <p:extLst>
      <p:ext uri="{BB962C8B-B14F-4D97-AF65-F5344CB8AC3E}">
        <p14:creationId xmlns:p14="http://schemas.microsoft.com/office/powerpoint/2010/main" val="338670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58A5F9FCB3234681BC7030F1831C34" ma:contentTypeVersion="1" ma:contentTypeDescription="Create a new document." ma:contentTypeScope="" ma:versionID="15bd2459614886903f74bc459d76cc0f">
  <xsd:schema xmlns:xsd="http://www.w3.org/2001/XMLSchema" xmlns:xs="http://www.w3.org/2001/XMLSchema" xmlns:p="http://schemas.microsoft.com/office/2006/metadata/properties" xmlns:ns3="e0cd0f9c-cb2e-4b52-8c00-fb27f1ee33db" targetNamespace="http://schemas.microsoft.com/office/2006/metadata/properties" ma:root="true" ma:fieldsID="83816de6536f646992efc3ea05ea879d" ns3:_="">
    <xsd:import namespace="e0cd0f9c-cb2e-4b52-8c00-fb27f1ee33d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cd0f9c-cb2e-4b52-8c00-fb27f1ee33d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718F3C-55A3-445C-9B9D-1681DABBDCF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0cd0f9c-cb2e-4b52-8c00-fb27f1ee33db"/>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FEBEC19-1B09-4427-86DD-54B8E18DE130}">
  <ds:schemaRefs>
    <ds:schemaRef ds:uri="http://schemas.microsoft.com/sharepoint/v3/contenttype/forms"/>
  </ds:schemaRefs>
</ds:datastoreItem>
</file>

<file path=customXml/itemProps3.xml><?xml version="1.0" encoding="utf-8"?>
<ds:datastoreItem xmlns:ds="http://schemas.openxmlformats.org/officeDocument/2006/customXml" ds:itemID="{7D5F60BE-4055-4956-BA77-8942FBB2EE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cd0f9c-cb2e-4b52-8c00-fb27f1ee33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3189</Words>
  <Application>Microsoft Office PowerPoint</Application>
  <PresentationFormat>Widescreen</PresentationFormat>
  <Paragraphs>313</Paragraphs>
  <Slides>26</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Calibri Light</vt:lpstr>
      <vt:lpstr>Segoe Semibold</vt:lpstr>
      <vt:lpstr>Segoe UI</vt:lpstr>
      <vt:lpstr>Segoe UI Black</vt:lpstr>
      <vt:lpstr>Segoe UI Light</vt:lpstr>
      <vt:lpstr>Segoe UI Semibold</vt:lpstr>
      <vt:lpstr>Segoe UI Semilight</vt:lpstr>
      <vt:lpstr>Segoe UI Symbol</vt:lpstr>
      <vt:lpstr>Office Theme</vt:lpstr>
      <vt:lpstr>PowerPoint Presentation</vt:lpstr>
      <vt:lpstr>Office 365 SMB Deployment </vt:lpstr>
      <vt:lpstr>Path to a successful Office 365 deployment and adoption</vt:lpstr>
      <vt:lpstr>New plans for SMBs</vt:lpstr>
      <vt:lpstr>Core Office 365 plan layout</vt:lpstr>
      <vt:lpstr>Admin Experience Simplification journey</vt:lpstr>
      <vt:lpstr>PowerPoint Presentation</vt:lpstr>
      <vt:lpstr>PowerPoint Presentation</vt:lpstr>
      <vt:lpstr>Getting Started  for users</vt:lpstr>
      <vt:lpstr>Getting Started  for IT</vt:lpstr>
      <vt:lpstr>FastTrack Management App</vt:lpstr>
      <vt:lpstr>Additional scenarios</vt:lpstr>
      <vt:lpstr>Demonstration</vt:lpstr>
      <vt:lpstr> Choices to fit your organization</vt:lpstr>
      <vt:lpstr>PowerPoint Presentation</vt:lpstr>
      <vt:lpstr>PowerPoint Presentation</vt:lpstr>
      <vt:lpstr>What do you need to do to be successful?</vt:lpstr>
      <vt:lpstr>First days with Office 365</vt:lpstr>
      <vt:lpstr>PowerPoint Presentation</vt:lpstr>
      <vt:lpstr>Ongoing usage and support</vt:lpstr>
      <vt:lpstr>PowerPoint Presentation</vt:lpstr>
      <vt:lpstr>PowerPoint Presentation</vt:lpstr>
      <vt:lpstr>PowerPoint Presentation</vt:lpstr>
      <vt:lpstr>Join us on the Office 365 Technical Network</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Salazar</dc:creator>
  <cp:lastModifiedBy>Jeremy Jenkins</cp:lastModifiedBy>
  <cp:revision>2</cp:revision>
  <dcterms:created xsi:type="dcterms:W3CDTF">2014-11-03T20:01:44Z</dcterms:created>
  <dcterms:modified xsi:type="dcterms:W3CDTF">2014-11-06T08:09:17Z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0x010100FC58A5F9FCB3234681BC7030F1831C34</vt:lpwstr>
  </property>
</Properties>
</file>