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2.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media/image53.jpg" ContentType="image/png"/>
  <Override PartName="/ppt/media/image54.jpg" ContentType="image/png"/>
  <Override PartName="/ppt/media/image55.jpg" ContentType="image/png"/>
  <Override PartName="/ppt/media/image56.jpg" ContentType="image/png"/>
  <Override PartName="/ppt/media/image57.jpg" ContentType="image/png"/>
  <Override PartName="/ppt/media/image58.jpg" ContentType="image/png"/>
  <Override PartName="/ppt/media/image59.jpg" ContentType="image/png"/>
  <Override PartName="/ppt/media/image60.jpg" ContentType="image/png"/>
  <Override PartName="/ppt/media/image61.jpg" ContentType="image/png"/>
  <Override PartName="/ppt/media/image62.jpg" ContentType="image/png"/>
  <Override PartName="/ppt/media/image63.jpg" ContentType="image/png"/>
  <Override PartName="/ppt/media/image64.jpg" ContentType="image/png"/>
  <Override PartName="/ppt/media/image65.jpg" ContentType="image/png"/>
  <Override PartName="/ppt/media/image66.jpg" ContentType="image/png"/>
  <Override PartName="/ppt/media/image67.jpg" ContentType="image/png"/>
  <Override PartName="/ppt/media/image68.jpg" ContentType="image/png"/>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 id="2147484321" r:id="rId6"/>
  </p:sldMasterIdLst>
  <p:notesMasterIdLst>
    <p:notesMasterId r:id="rId43"/>
  </p:notesMasterIdLst>
  <p:handoutMasterIdLst>
    <p:handoutMasterId r:id="rId44"/>
  </p:handout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92" r:id="rId38"/>
    <p:sldId id="291" r:id="rId39"/>
    <p:sldId id="287" r:id="rId40"/>
    <p:sldId id="288" r:id="rId41"/>
    <p:sldId id="289"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in" id="{6FE73614-0939-4C22-8A5B-AFA44E3F6872}">
          <p14:sldIdLst>
            <p14:sldId id="256"/>
            <p14:sldId id="257"/>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92"/>
            <p14:sldId id="291"/>
            <p14:sldId id="287"/>
            <p14:sldId id="288"/>
            <p14:sldId id="289"/>
          </p14:sldIdLst>
        </p14:section>
      </p14:sectionLst>
    </p:ex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80673" autoAdjust="0"/>
  </p:normalViewPr>
  <p:slideViewPr>
    <p:cSldViewPr snapToObjects="1">
      <p:cViewPr varScale="1">
        <p:scale>
          <a:sx n="107" d="100"/>
          <a:sy n="107" d="100"/>
        </p:scale>
        <p:origin x="588" y="108"/>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varScale="1">
      <p:scale>
        <a:sx n="1" d="1"/>
        <a:sy n="1" d="1"/>
      </p:scale>
      <p:origin x="0" y="-6552"/>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10/28/2014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10/28/2014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2119735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5402786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302051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930932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463445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pPr lvl="1" algn="l"/>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4401022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09575" y="703263"/>
            <a:ext cx="6257925" cy="3519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defTabSz="922926">
              <a:spcBef>
                <a:spcPct val="0"/>
              </a:spcBef>
              <a:spcAft>
                <a:spcPts val="336"/>
              </a:spcAft>
              <a:defRPr/>
            </a:pPr>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18</a:t>
            </a:fld>
            <a:endParaRPr lang="en-US" dirty="0">
              <a:solidFill>
                <a:prstClr val="black"/>
              </a:solidFill>
            </a:endParaRPr>
          </a:p>
        </p:txBody>
      </p:sp>
    </p:spTree>
    <p:extLst>
      <p:ext uri="{BB962C8B-B14F-4D97-AF65-F5344CB8AC3E}">
        <p14:creationId xmlns:p14="http://schemas.microsoft.com/office/powerpoint/2010/main" val="30472650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pPr marL="217261" lvl="2" indent="0">
              <a:buNone/>
            </a:pPr>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469524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330146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6201369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4089662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a:xfrm>
            <a:off x="708349" y="4457905"/>
            <a:ext cx="5660378" cy="4222351"/>
          </a:xfrm>
          <a:prstGeom prst="rect">
            <a:avLst/>
          </a:prstGeom>
        </p:spPr>
        <p:txBody>
          <a:bodyPr lIns="92296" tIns="46148" rIns="92296" bIns="46148">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4306182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09575" y="703263"/>
            <a:ext cx="6257925" cy="3519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defTabSz="922926">
              <a:spcBef>
                <a:spcPct val="0"/>
              </a:spcBef>
              <a:spcAft>
                <a:spcPts val="336"/>
              </a:spcAft>
              <a:defRPr/>
            </a:pPr>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24</a:t>
            </a:fld>
            <a:endParaRPr lang="en-US" dirty="0">
              <a:solidFill>
                <a:prstClr val="black"/>
              </a:solidFill>
            </a:endParaRPr>
          </a:p>
        </p:txBody>
      </p:sp>
    </p:spTree>
    <p:extLst>
      <p:ext uri="{BB962C8B-B14F-4D97-AF65-F5344CB8AC3E}">
        <p14:creationId xmlns:p14="http://schemas.microsoft.com/office/powerpoint/2010/main" val="995170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7689578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884388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3550403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6613" y="755650"/>
            <a:ext cx="5259387" cy="2959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9C3F3E1-9A54-4BF8-89C0-CE2F21C4F21E}"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4114294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5916918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C0B3DC90-8186-4A5E-A7E0-2D98D0336302}" type="datetime1">
              <a:rPr lang="en-US" smtClean="0">
                <a:solidFill>
                  <a:prstClr val="black"/>
                </a:solidFill>
              </a:rPr>
              <a:pPr/>
              <a:t>10/28/2014</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a:xfrm>
            <a:off x="0" y="8829966"/>
            <a:ext cx="5923788" cy="372294"/>
          </a:xfrm>
          <a:prstGeom prst="rect">
            <a:avLst/>
          </a:prstGeom>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1877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4450402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344837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a:xfrm>
            <a:off x="0" y="8686800"/>
            <a:ext cx="5920740" cy="355964"/>
          </a:xfrm>
          <a:prstGeom prst="rect">
            <a:avLst/>
          </a:prstGeom>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10/28/2014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32114177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a:xfrm>
            <a:off x="0" y="8914527"/>
            <a:ext cx="6109875" cy="365296"/>
          </a:xfrm>
          <a:prstGeom prst="rect">
            <a:avLst/>
          </a:prstGeom>
        </p:spPr>
        <p:txBody>
          <a:bodyPr/>
          <a:lstStyle/>
          <a:p>
            <a:pPr defTabSz="9402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402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97F8B8F-A984-4A34-A668-38A5E9D4D6CA}"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40725678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
        <p:nvSpPr>
          <p:cNvPr id="10" name="Footer Placeholder 9"/>
          <p:cNvSpPr>
            <a:spLocks noGrp="1"/>
          </p:cNvSpPr>
          <p:nvPr>
            <p:ph type="ftr" sz="quarter" idx="14"/>
          </p:nvPr>
        </p:nvSpPr>
        <p:spPr>
          <a:xfrm>
            <a:off x="0" y="8686800"/>
            <a:ext cx="5920740" cy="355964"/>
          </a:xfrm>
          <a:prstGeom prst="rect">
            <a:avLst/>
          </a:prstGeom>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767921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59418">
              <a:spcAft>
                <a:spcPts val="350"/>
              </a:spcAft>
              <a:buNone/>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a:xfrm>
            <a:off x="0" y="8914527"/>
            <a:ext cx="6109875" cy="365296"/>
          </a:xfrm>
          <a:prstGeom prst="rect">
            <a:avLst/>
          </a:prstGeom>
        </p:spPr>
        <p:txBody>
          <a:bodyPr/>
          <a:lstStyle/>
          <a:p>
            <a:pPr defTabSz="9402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402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8479450-AFB6-4A00-841A-E3AC69709822}"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9327023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5025" y="755650"/>
            <a:ext cx="5262563" cy="2959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TechReady 18</a:t>
            </a:r>
            <a:endParaRPr lang="en-US" dirty="0">
              <a:solidFill>
                <a:prstClr val="black"/>
              </a:solidFill>
            </a:endParaRPr>
          </a:p>
        </p:txBody>
      </p:sp>
      <p:sp>
        <p:nvSpPr>
          <p:cNvPr id="5" name="Footer Placeholder 4"/>
          <p:cNvSpPr>
            <a:spLocks noGrp="1"/>
          </p:cNvSpPr>
          <p:nvPr>
            <p:ph type="ftr" sz="quarter" idx="11"/>
          </p:nvPr>
        </p:nvSpPr>
        <p:spPr>
          <a:xfrm>
            <a:off x="0" y="8914527"/>
            <a:ext cx="6109875" cy="365296"/>
          </a:xfrm>
          <a:prstGeom prst="rect">
            <a:avLst/>
          </a:prstGeom>
        </p:spPr>
        <p:txBody>
          <a:bodyPr/>
          <a:lstStyle/>
          <a:p>
            <a:pPr defTabSz="9402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a:t>
            </a:r>
          </a:p>
          <a:p>
            <a:pPr defTabSz="940242"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A3C6AAF-A677-4853-B2FC-2BB333431C0F}" type="datetime1">
              <a:rPr lang="en-US" smtClean="0">
                <a:solidFill>
                  <a:prstClr val="black"/>
                </a:solidFill>
              </a:rPr>
              <a:pPr/>
              <a:t>10/28/2014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96008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11163" y="703263"/>
            <a:ext cx="6254750" cy="3519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xfrm>
            <a:off x="409797" y="4615656"/>
            <a:ext cx="6176961" cy="44580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marL="109306" lvl="1" indent="0">
              <a:buNone/>
            </a:pPr>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42530085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09575" y="703263"/>
            <a:ext cx="6257925" cy="3519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76802" name="Notes Placeholder 2"/>
          <p:cNvSpPr>
            <a:spLocks noGrp="1"/>
          </p:cNvSpPr>
          <p:nvPr>
            <p:ph type="body" idx="1"/>
          </p:nvPr>
        </p:nvSpPr>
        <p:spPr bwMode="auto">
          <a:xfrm>
            <a:off x="409797" y="4539456"/>
            <a:ext cx="6176961" cy="4534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pPr marL="217262" lvl="1" indent="-107956"/>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41135391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09575" y="703263"/>
            <a:ext cx="6257925" cy="3519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xfrm>
            <a:off x="409797" y="4539456"/>
            <a:ext cx="6176961" cy="453422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defTabSz="922926">
              <a:spcBef>
                <a:spcPct val="0"/>
              </a:spcBef>
              <a:spcAft>
                <a:spcPts val="336"/>
              </a:spcAft>
              <a:defRPr/>
            </a:pPr>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9</a:t>
            </a:fld>
            <a:endParaRPr lang="en-US" dirty="0">
              <a:solidFill>
                <a:prstClr val="black"/>
              </a:solidFill>
            </a:endParaRPr>
          </a:p>
        </p:txBody>
      </p:sp>
    </p:spTree>
    <p:extLst>
      <p:ext uri="{BB962C8B-B14F-4D97-AF65-F5344CB8AC3E}">
        <p14:creationId xmlns:p14="http://schemas.microsoft.com/office/powerpoint/2010/main" val="16786058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xfrm>
            <a:off x="409575" y="703263"/>
            <a:ext cx="6257925" cy="35194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76802" name="Notes Placeholder 2"/>
          <p:cNvSpPr>
            <a:spLocks noGrp="1"/>
          </p:cNvSpPr>
          <p:nvPr>
            <p:ph type="body" idx="1"/>
          </p:nvPr>
        </p:nvSpPr>
        <p:spPr bwMode="auto">
          <a:xfrm>
            <a:off x="409797" y="4222750"/>
            <a:ext cx="6176961" cy="4850926"/>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wrap="square" numCol="1" anchor="t" anchorCtr="0" compatLnSpc="1">
            <a:prstTxWarp prst="textNoShape">
              <a:avLst/>
            </a:prstTxWarp>
          </a:bodyPr>
          <a:lstStyle/>
          <a:p>
            <a:pPr defTabSz="922926">
              <a:spcBef>
                <a:spcPct val="0"/>
              </a:spcBef>
              <a:spcAft>
                <a:spcPts val="336"/>
              </a:spcAft>
              <a:defRPr/>
            </a:pPr>
            <a:endParaRPr lang="en-US" dirty="0"/>
          </a:p>
        </p:txBody>
      </p:sp>
      <p:sp>
        <p:nvSpPr>
          <p:cNvPr id="4" name="Slide Number Placeholder 3"/>
          <p:cNvSpPr>
            <a:spLocks noGrp="1"/>
          </p:cNvSpPr>
          <p:nvPr>
            <p:ph type="sldNum" sz="quarter" idx="5"/>
          </p:nvPr>
        </p:nvSpPr>
        <p:spPr/>
        <p:txBody>
          <a:bodyPr/>
          <a:lstStyle/>
          <a:p>
            <a:pPr>
              <a:defRPr/>
            </a:pPr>
            <a:fld id="{895D59B2-0670-964E-B82C-E84CBE5FB555}" type="slidenum">
              <a:rPr lang="en-US">
                <a:solidFill>
                  <a:prstClr val="black"/>
                </a:solidFill>
              </a:rPr>
              <a:pPr>
                <a:defRPr/>
              </a:pPr>
              <a:t>10</a:t>
            </a:fld>
            <a:endParaRPr lang="en-US" dirty="0">
              <a:solidFill>
                <a:prstClr val="black"/>
              </a:solidFill>
            </a:endParaRPr>
          </a:p>
        </p:txBody>
      </p:sp>
    </p:spTree>
    <p:extLst>
      <p:ext uri="{BB962C8B-B14F-4D97-AF65-F5344CB8AC3E}">
        <p14:creationId xmlns:p14="http://schemas.microsoft.com/office/powerpoint/2010/main" val="5420115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3.xml"/><Relationship Id="rId4" Type="http://schemas.openxmlformats.org/officeDocument/2006/relationships/image" Target="../media/image15.png"/></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4.png"/><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4119621962"/>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37641656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4960777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70282589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00202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03744861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5985571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58352857"/>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52807543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4687171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0181670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315140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777318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94002"/>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052481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140923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932914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1283094"/>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22614013"/>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76892132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381343915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77817652"/>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29427450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31039728"/>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9155715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spTree>
    <p:extLst>
      <p:ext uri="{BB962C8B-B14F-4D97-AF65-F5344CB8AC3E}">
        <p14:creationId xmlns:p14="http://schemas.microsoft.com/office/powerpoint/2010/main" val="275715170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343527007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2535366055"/>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17802612"/>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7243958"/>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473410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2947222"/>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3870279"/>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498614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2137601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29660" y="1476622"/>
            <a:ext cx="11375536" cy="2228302"/>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8191702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Rectangle 2"/>
          <p:cNvSpPr/>
          <p:nvPr userDrawn="1"/>
        </p:nvSpPr>
        <p:spPr>
          <a:xfrm>
            <a:off x="0" y="0"/>
            <a:ext cx="12436475" cy="6188302"/>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84309" y="6433574"/>
            <a:ext cx="1541255" cy="327207"/>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42666" y="2485523"/>
            <a:ext cx="9751144" cy="1217256"/>
          </a:xfrm>
          <a:prstGeom prst="rect">
            <a:avLst/>
          </a:prstGeom>
        </p:spPr>
      </p:pic>
    </p:spTree>
    <p:extLst>
      <p:ext uri="{BB962C8B-B14F-4D97-AF65-F5344CB8AC3E}">
        <p14:creationId xmlns:p14="http://schemas.microsoft.com/office/powerpoint/2010/main" val="2835351094"/>
      </p:ext>
    </p:extLst>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0856"/>
          <a:stretch/>
        </p:blipFill>
        <p:spPr>
          <a:xfrm>
            <a:off x="6224048" y="-7124"/>
            <a:ext cx="6212427" cy="7001649"/>
          </a:xfrm>
          <a:prstGeom prst="rect">
            <a:avLst/>
          </a:prstGeom>
        </p:spPr>
      </p:pic>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6" name="Picture 5"/>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42861" y="3063289"/>
            <a:ext cx="5298982" cy="661483"/>
          </a:xfrm>
          <a:prstGeom prst="rect">
            <a:avLst/>
          </a:prstGeom>
        </p:spPr>
      </p:pic>
    </p:spTree>
    <p:extLst>
      <p:ext uri="{BB962C8B-B14F-4D97-AF65-F5344CB8AC3E}">
        <p14:creationId xmlns:p14="http://schemas.microsoft.com/office/powerpoint/2010/main" val="427217769"/>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6440" t="15023" r="8188" b="12829"/>
          <a:stretch/>
        </p:blipFill>
        <p:spPr>
          <a:xfrm>
            <a:off x="0" y="-15543"/>
            <a:ext cx="12436475" cy="7010068"/>
          </a:xfrm>
          <a:prstGeom prst="rect">
            <a:avLst/>
          </a:prstGeom>
        </p:spPr>
      </p:pic>
      <p:sp>
        <p:nvSpPr>
          <p:cNvPr id="4" name="Rectangle 3"/>
          <p:cNvSpPr/>
          <p:nvPr userDrawn="1"/>
        </p:nvSpPr>
        <p:spPr>
          <a:xfrm>
            <a:off x="0" y="0"/>
            <a:ext cx="7003290" cy="7002297"/>
          </a:xfrm>
          <a:prstGeom prst="rect">
            <a:avLst/>
          </a:prstGeom>
          <a:solidFill>
            <a:srgbClr val="E43816">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dirty="0">
              <a:solidFill>
                <a:srgbClr val="FFFFFF"/>
              </a:solidFill>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376767" y="6298833"/>
            <a:ext cx="1515891" cy="323686"/>
          </a:xfrm>
          <a:prstGeom prst="rect">
            <a:avLst/>
          </a:prstGeom>
        </p:spPr>
      </p:pic>
      <p:pic>
        <p:nvPicPr>
          <p:cNvPr id="7" name="Picture 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00965" y="3090044"/>
            <a:ext cx="5601359" cy="699229"/>
          </a:xfrm>
          <a:prstGeom prst="rect">
            <a:avLst/>
          </a:prstGeom>
        </p:spPr>
      </p:pic>
    </p:spTree>
    <p:extLst>
      <p:ext uri="{BB962C8B-B14F-4D97-AF65-F5344CB8AC3E}">
        <p14:creationId xmlns:p14="http://schemas.microsoft.com/office/powerpoint/2010/main" val="4200330404"/>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mp; Content, 2-color,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8" y="1742998"/>
            <a:ext cx="10726460" cy="2050837"/>
          </a:xfrm>
          <a:prstGeom prst="rect">
            <a:avLst/>
          </a:prstGeom>
        </p:spPr>
        <p:txBody>
          <a:bodyPr>
            <a:spAutoFit/>
          </a:bodyPr>
          <a:lstStyle>
            <a:lvl1pPr marL="0" indent="0">
              <a:spcBef>
                <a:spcPts val="2448"/>
              </a:spcBef>
              <a:buNone/>
              <a:defRPr sz="4080">
                <a:solidFill>
                  <a:schemeClr val="tx1"/>
                </a:solidFill>
                <a:latin typeface="+mj-lt"/>
              </a:defRPr>
            </a:lvl1pPr>
            <a:lvl2pPr marL="0" indent="0">
              <a:buNone/>
              <a:defRPr sz="2040">
                <a:gradFill>
                  <a:gsLst>
                    <a:gs pos="100000">
                      <a:schemeClr val="bg2"/>
                    </a:gs>
                    <a:gs pos="6000">
                      <a:schemeClr val="bg2"/>
                    </a:gs>
                  </a:gsLst>
                  <a:lin ang="5400000" scaled="0"/>
                </a:gradFill>
              </a:defRPr>
            </a:lvl2pPr>
            <a:lvl3pPr marL="236387" indent="0">
              <a:buNone/>
              <a:defRPr sz="2040">
                <a:gradFill>
                  <a:gsLst>
                    <a:gs pos="100000">
                      <a:schemeClr val="bg2"/>
                    </a:gs>
                    <a:gs pos="6000">
                      <a:schemeClr val="bg2"/>
                    </a:gs>
                  </a:gsLst>
                  <a:lin ang="5400000" scaled="0"/>
                </a:gradFill>
              </a:defRPr>
            </a:lvl3pPr>
            <a:lvl4pPr marL="466298" indent="0">
              <a:buNone/>
              <a:defRPr sz="2040">
                <a:gradFill>
                  <a:gsLst>
                    <a:gs pos="100000">
                      <a:schemeClr val="bg2"/>
                    </a:gs>
                    <a:gs pos="6000">
                      <a:schemeClr val="bg2"/>
                    </a:gs>
                  </a:gsLst>
                  <a:lin ang="5400000" scaled="0"/>
                </a:gradFill>
              </a:defRPr>
            </a:lvl4pPr>
            <a:lvl5pPr marL="707543" indent="0">
              <a:buNone/>
              <a:defRPr sz="2040">
                <a:gradFill>
                  <a:gsLst>
                    <a:gs pos="100000">
                      <a:schemeClr val="bg2"/>
                    </a:gs>
                    <a:gs pos="6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a:xfrm>
            <a:off x="855008" y="372394"/>
            <a:ext cx="10726460" cy="856957"/>
          </a:xfrm>
        </p:spPr>
        <p:txBody>
          <a:bodyPr anchor="t">
            <a:spAutoFit/>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5609584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Content, no Bullets">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855009" y="1737959"/>
            <a:ext cx="10726460" cy="2043957"/>
          </a:xfrm>
          <a:prstGeom prst="rect">
            <a:avLst/>
          </a:prstGeom>
        </p:spPr>
        <p:txBody>
          <a:bodyPr/>
          <a:lstStyle>
            <a:lvl1pPr marL="0" indent="0">
              <a:spcBef>
                <a:spcPts val="2448"/>
              </a:spcBef>
              <a:buNone/>
              <a:defRPr sz="4080">
                <a:gradFill>
                  <a:gsLst>
                    <a:gs pos="100000">
                      <a:schemeClr val="bg2"/>
                    </a:gs>
                    <a:gs pos="0">
                      <a:schemeClr val="bg2"/>
                    </a:gs>
                  </a:gsLst>
                  <a:lin ang="5400000" scaled="0"/>
                </a:gradFill>
                <a:latin typeface="+mj-lt"/>
              </a:defRPr>
            </a:lvl1pPr>
            <a:lvl2pPr marL="0" indent="0">
              <a:buNone/>
              <a:defRPr sz="2040">
                <a:gradFill>
                  <a:gsLst>
                    <a:gs pos="100000">
                      <a:schemeClr val="bg2"/>
                    </a:gs>
                    <a:gs pos="0">
                      <a:schemeClr val="bg2"/>
                    </a:gs>
                  </a:gsLst>
                  <a:lin ang="5400000" scaled="0"/>
                </a:gradFill>
              </a:defRPr>
            </a:lvl2pPr>
            <a:lvl3pPr marL="236387" indent="0">
              <a:buNone/>
              <a:defRPr sz="2040">
                <a:gradFill>
                  <a:gsLst>
                    <a:gs pos="100000">
                      <a:schemeClr val="bg2"/>
                    </a:gs>
                    <a:gs pos="0">
                      <a:schemeClr val="bg2"/>
                    </a:gs>
                  </a:gsLst>
                  <a:lin ang="5400000" scaled="0"/>
                </a:gradFill>
              </a:defRPr>
            </a:lvl3pPr>
            <a:lvl4pPr marL="466298" indent="0">
              <a:buNone/>
              <a:defRPr sz="2040">
                <a:gradFill>
                  <a:gsLst>
                    <a:gs pos="100000">
                      <a:schemeClr val="bg2"/>
                    </a:gs>
                    <a:gs pos="0">
                      <a:schemeClr val="bg2"/>
                    </a:gs>
                  </a:gsLst>
                  <a:lin ang="5400000" scaled="0"/>
                </a:gradFill>
              </a:defRPr>
            </a:lvl4pPr>
            <a:lvl5pPr marL="707543" indent="0">
              <a:buNone/>
              <a:defRPr sz="2040">
                <a:gradFill>
                  <a:gsLst>
                    <a:gs pos="100000">
                      <a:schemeClr val="bg2"/>
                    </a:gs>
                    <a:gs pos="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554238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Content w/Bullets">
    <p:spTree>
      <p:nvGrpSpPr>
        <p:cNvPr id="1" name=""/>
        <p:cNvGrpSpPr/>
        <p:nvPr/>
      </p:nvGrpSpPr>
      <p:grpSpPr>
        <a:xfrm>
          <a:off x="0" y="0"/>
          <a:ext cx="0" cy="0"/>
          <a:chOff x="0" y="0"/>
          <a:chExt cx="0" cy="0"/>
        </a:xfrm>
      </p:grpSpPr>
      <p:sp>
        <p:nvSpPr>
          <p:cNvPr id="2" name="Title 1"/>
          <p:cNvSpPr>
            <a:spLocks noGrp="1"/>
          </p:cNvSpPr>
          <p:nvPr>
            <p:ph type="title"/>
          </p:nvPr>
        </p:nvSpPr>
        <p:spPr>
          <a:xfrm>
            <a:off x="529661" y="233152"/>
            <a:ext cx="11375536" cy="856957"/>
          </a:xfrm>
        </p:spPr>
        <p:txBody>
          <a:bodyPr anchor="t" anchorCtr="0"/>
          <a:lstStyle>
            <a:lvl1pPr>
              <a:defRPr>
                <a:solidFill>
                  <a:schemeClr val="tx1"/>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29661" y="1476621"/>
            <a:ext cx="11375536" cy="2163842"/>
          </a:xfrm>
          <a:prstGeom prst="rect">
            <a:avLst/>
          </a:prstGeom>
        </p:spPr>
        <p:txBody>
          <a:bodyPr anchor="t" anchorCtr="0">
            <a:spAutoFit/>
          </a:bodyPr>
          <a:lstStyle>
            <a:lvl1pPr marL="289818" indent="-289818">
              <a:buFont typeface="Wingdings" pitchFamily="2" charset="2"/>
              <a:buChar char=""/>
              <a:defRPr sz="4080"/>
            </a:lvl1pPr>
            <a:lvl2pPr marL="527824" indent="-238007">
              <a:buFont typeface="Wingdings" pitchFamily="2" charset="2"/>
              <a:buChar char=""/>
              <a:defRPr>
                <a:latin typeface="+mn-lt"/>
              </a:defRPr>
            </a:lvl2pPr>
            <a:lvl3pPr marL="756116" indent="-228292">
              <a:buFont typeface="Wingdings" pitchFamily="2" charset="2"/>
              <a:buChar char=""/>
              <a:tabLst/>
              <a:defRPr>
                <a:latin typeface="+mn-lt"/>
              </a:defRPr>
            </a:lvl3pPr>
            <a:lvl4pPr marL="932597" indent="-176481">
              <a:buFont typeface="Wingdings" pitchFamily="2" charset="2"/>
              <a:buChar char=""/>
              <a:defRPr>
                <a:latin typeface="+mn-lt"/>
              </a:defRPr>
            </a:lvl4pPr>
            <a:lvl5pPr marL="1109078" indent="-176481">
              <a:buFont typeface="Wingdings" pitchFamily="2" charset="2"/>
              <a:buChar char=""/>
              <a:tabLst/>
              <a:defRPr>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631251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ntent, 2-color,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3"/>
            <a:ext cx="5180846" cy="2615864"/>
          </a:xfrm>
        </p:spPr>
        <p:txBody>
          <a:bodyPr/>
          <a:lstStyle>
            <a:lvl1pPr marL="0" indent="0">
              <a:spcBef>
                <a:spcPts val="1224"/>
              </a:spcBef>
              <a:buNone/>
              <a:defRPr sz="4080">
                <a:solidFill>
                  <a:schemeClr val="tx1"/>
                </a:solidFill>
                <a:latin typeface="+mj-lt"/>
              </a:defRPr>
            </a:lvl1pPr>
            <a:lvl2pPr marL="0" indent="0">
              <a:buNone/>
              <a:defRPr sz="2040"/>
            </a:lvl2pPr>
            <a:lvl3pPr marL="238007" indent="0">
              <a:buNone/>
              <a:defRPr sz="2040"/>
            </a:lvl3pPr>
            <a:lvl4pPr marL="466298" indent="0">
              <a:buNone/>
              <a:defRPr sz="2040"/>
            </a:lvl4pPr>
            <a:lvl5pPr marL="707543" indent="0">
              <a:buNone/>
              <a:defRPr sz="204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405482" y="1476624"/>
            <a:ext cx="5175986" cy="2655493"/>
          </a:xfrm>
        </p:spPr>
        <p:txBody>
          <a:bodyPr/>
          <a:lstStyle>
            <a:lvl1pPr marL="0" indent="0">
              <a:spcBef>
                <a:spcPts val="1224"/>
              </a:spcBef>
              <a:buNone/>
              <a:defRPr lang="en-US" sz="4080" kern="1200" spc="-71" baseline="0" dirty="0" smtClean="0">
                <a:solidFill>
                  <a:schemeClr val="tx1"/>
                </a:soli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250">
                      <a:schemeClr val="bg2"/>
                    </a:gs>
                    <a:gs pos="100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250">
                      <a:schemeClr val="bg2"/>
                    </a:gs>
                    <a:gs pos="100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097878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2-Content, no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smtClean="0"/>
              <a:t>Click to edit Master title style</a:t>
            </a:r>
            <a:endParaRPr lang="en-US" dirty="0"/>
          </a:p>
        </p:txBody>
      </p:sp>
      <p:sp>
        <p:nvSpPr>
          <p:cNvPr id="6" name="Text Placeholder 5"/>
          <p:cNvSpPr>
            <a:spLocks noGrp="1"/>
          </p:cNvSpPr>
          <p:nvPr>
            <p:ph type="body" sz="quarter" idx="11"/>
          </p:nvPr>
        </p:nvSpPr>
        <p:spPr>
          <a:xfrm>
            <a:off x="855008" y="1476624"/>
            <a:ext cx="5180846" cy="2609048"/>
          </a:xfrm>
        </p:spPr>
        <p:txBody>
          <a:bodyPr/>
          <a:lstStyle>
            <a:lvl1pPr marL="0" indent="0">
              <a:spcBef>
                <a:spcPts val="1224"/>
              </a:spcBef>
              <a:buNone/>
              <a:defRPr sz="4080">
                <a:gradFill>
                  <a:gsLst>
                    <a:gs pos="1000">
                      <a:schemeClr val="bg2"/>
                    </a:gs>
                    <a:gs pos="98000">
                      <a:schemeClr val="bg2"/>
                    </a:gs>
                  </a:gsLst>
                  <a:lin ang="5400000" scaled="0"/>
                </a:gradFill>
                <a:latin typeface="+mj-lt"/>
              </a:defRPr>
            </a:lvl1pPr>
            <a:lvl2pPr marL="0" indent="0">
              <a:buNone/>
              <a:defRPr sz="2040">
                <a:gradFill>
                  <a:gsLst>
                    <a:gs pos="1000">
                      <a:schemeClr val="bg2"/>
                    </a:gs>
                    <a:gs pos="98000">
                      <a:schemeClr val="bg2"/>
                    </a:gs>
                  </a:gsLst>
                  <a:lin ang="5400000" scaled="0"/>
                </a:gradFill>
              </a:defRPr>
            </a:lvl2pPr>
            <a:lvl3pPr marL="238007" indent="0">
              <a:buNone/>
              <a:defRPr sz="2040">
                <a:gradFill>
                  <a:gsLst>
                    <a:gs pos="1000">
                      <a:schemeClr val="bg2"/>
                    </a:gs>
                    <a:gs pos="98000">
                      <a:schemeClr val="bg2"/>
                    </a:gs>
                  </a:gsLst>
                  <a:lin ang="5400000" scaled="0"/>
                </a:gradFill>
              </a:defRPr>
            </a:lvl3pPr>
            <a:lvl4pPr marL="466298" indent="0">
              <a:buNone/>
              <a:defRPr sz="2040">
                <a:gradFill>
                  <a:gsLst>
                    <a:gs pos="1000">
                      <a:schemeClr val="bg2"/>
                    </a:gs>
                    <a:gs pos="98000">
                      <a:schemeClr val="bg2"/>
                    </a:gs>
                  </a:gsLst>
                  <a:lin ang="5400000" scaled="0"/>
                </a:gradFill>
              </a:defRPr>
            </a:lvl4pPr>
            <a:lvl5pPr marL="707543" indent="0">
              <a:buNone/>
              <a:defRPr sz="2040">
                <a:gradFill>
                  <a:gsLst>
                    <a:gs pos="1000">
                      <a:schemeClr val="bg2"/>
                    </a:gs>
                    <a:gs pos="98000">
                      <a:schemeClr val="bg2"/>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8"/>
          <p:cNvSpPr>
            <a:spLocks noGrp="1"/>
          </p:cNvSpPr>
          <p:nvPr>
            <p:ph type="body" sz="quarter" idx="12"/>
          </p:nvPr>
        </p:nvSpPr>
        <p:spPr>
          <a:xfrm>
            <a:off x="6327217" y="1476624"/>
            <a:ext cx="5254251" cy="2655493"/>
          </a:xfrm>
        </p:spPr>
        <p:txBody>
          <a:bodyPr/>
          <a:lstStyle>
            <a:lvl1pPr marL="0" indent="0">
              <a:spcBef>
                <a:spcPts val="1224"/>
              </a:spcBef>
              <a:buNone/>
              <a:defRPr lang="en-US" sz="4080" kern="1200" spc="-71" baseline="0" dirty="0" smtClean="0">
                <a:gradFill>
                  <a:gsLst>
                    <a:gs pos="1000">
                      <a:schemeClr val="bg2"/>
                    </a:gs>
                    <a:gs pos="98000">
                      <a:schemeClr val="bg2"/>
                    </a:gs>
                  </a:gsLst>
                  <a:lin ang="5400000" scaled="0"/>
                </a:gradFill>
                <a:latin typeface="+mj-lt"/>
                <a:ea typeface="+mn-ea"/>
                <a:cs typeface="+mn-cs"/>
              </a:defRPr>
            </a:lvl1pPr>
            <a:lvl2pPr marL="3238"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2pPr>
            <a:lvl3pPr marL="23800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3pPr>
            <a:lvl4pPr marL="469536"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smtClean="0">
                <a:gradFill>
                  <a:gsLst>
                    <a:gs pos="1000">
                      <a:schemeClr val="bg2"/>
                    </a:gs>
                    <a:gs pos="98000">
                      <a:schemeClr val="bg2"/>
                    </a:gs>
                  </a:gsLst>
                  <a:lin ang="5400000" scaled="0"/>
                </a:gradFill>
                <a:latin typeface="+mn-lt"/>
                <a:ea typeface="+mn-ea"/>
                <a:cs typeface="+mn-cs"/>
              </a:defRPr>
            </a:lvl4pPr>
            <a:lvl5pPr marL="701067" marR="0" indent="0" algn="l" defTabSz="932559" rtl="0" eaLnBrk="1" fontAlgn="auto" latinLnBrk="0" hangingPunct="1">
              <a:lnSpc>
                <a:spcPct val="90000"/>
              </a:lnSpc>
              <a:spcBef>
                <a:spcPct val="20000"/>
              </a:spcBef>
              <a:spcAft>
                <a:spcPts val="0"/>
              </a:spcAft>
              <a:buClrTx/>
              <a:buSzPct val="90000"/>
              <a:buFont typeface="Arial" pitchFamily="34" charset="0"/>
              <a:buNone/>
              <a:tabLst/>
              <a:defRPr lang="en-US" sz="2040" kern="1200" spc="-71" baseline="0" dirty="0">
                <a:gradFill>
                  <a:gsLst>
                    <a:gs pos="1000">
                      <a:schemeClr val="bg2"/>
                    </a:gs>
                    <a:gs pos="98000">
                      <a:schemeClr val="bg2"/>
                    </a:gs>
                  </a:gsLst>
                  <a:lin ang="5400000" scaled="0"/>
                </a:gradFill>
                <a:latin typeface="+mn-lt"/>
                <a:ea typeface="+mn-ea"/>
                <a:cs typeface="+mn-cs"/>
              </a:defRPr>
            </a:lvl5pPr>
          </a:lstStyle>
          <a:p>
            <a:pPr marL="0" marR="0" lvl="0"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Click to edit Master text styles</a:t>
            </a:r>
          </a:p>
          <a:p>
            <a:pPr marL="0" marR="0" lvl="1"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Second level</a:t>
            </a:r>
          </a:p>
          <a:p>
            <a:pPr marL="0" marR="0" lvl="2"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Third level</a:t>
            </a:r>
          </a:p>
          <a:p>
            <a:pPr marL="0" marR="0" lvl="3"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Fourth level</a:t>
            </a:r>
          </a:p>
          <a:p>
            <a:pPr marL="0" marR="0" lvl="4" indent="0" algn="l" defTabSz="932559" rtl="0" eaLnBrk="1" fontAlgn="auto" latinLnBrk="0" hangingPunct="1">
              <a:lnSpc>
                <a:spcPct val="90000"/>
              </a:lnSpc>
              <a:spcBef>
                <a:spcPct val="20000"/>
              </a:spcBef>
              <a:spcAft>
                <a:spcPts val="0"/>
              </a:spcAft>
              <a:buClrTx/>
              <a:buSzPct val="90000"/>
              <a:buFont typeface="Arial" pitchFamily="34" charset="0"/>
              <a:buNone/>
              <a:tabLst/>
            </a:pPr>
            <a:r>
              <a:rPr lang="en-US" smtClean="0"/>
              <a:t>Fifth level</a:t>
            </a: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9367032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bwMode="white">
          <a:xfrm>
            <a:off x="-23637" y="0"/>
            <a:ext cx="6106504" cy="69945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Title 1"/>
          <p:cNvSpPr>
            <a:spLocks noGrp="1"/>
          </p:cNvSpPr>
          <p:nvPr>
            <p:ph type="title" hasCustomPrompt="1"/>
          </p:nvPr>
        </p:nvSpPr>
        <p:spPr>
          <a:xfrm>
            <a:off x="421497" y="1146731"/>
            <a:ext cx="5192228" cy="786328"/>
          </a:xfrm>
        </p:spPr>
        <p:txBody>
          <a:bodyPr>
            <a:spAutoFit/>
          </a:bodyPr>
          <a:lstStyle>
            <a:lvl1pPr>
              <a:defRPr sz="4998" baseline="0">
                <a:solidFill>
                  <a:schemeClr val="bg1"/>
                </a:solidFill>
              </a:defRPr>
            </a:lvl1pPr>
          </a:lstStyle>
          <a:p>
            <a:r>
              <a:rPr lang="en-US" dirty="0" smtClean="0"/>
              <a:t>Title of Slide here…</a:t>
            </a:r>
            <a:endParaRPr lang="en-US" dirty="0"/>
          </a:p>
        </p:txBody>
      </p:sp>
      <p:sp>
        <p:nvSpPr>
          <p:cNvPr id="9" name="Text Placeholder 2"/>
          <p:cNvSpPr>
            <a:spLocks noGrp="1"/>
          </p:cNvSpPr>
          <p:nvPr>
            <p:ph type="body" idx="1" hasCustomPrompt="1"/>
          </p:nvPr>
        </p:nvSpPr>
        <p:spPr>
          <a:xfrm>
            <a:off x="421497" y="2098525"/>
            <a:ext cx="5192228" cy="546192"/>
          </a:xfrm>
        </p:spPr>
        <p:txBody>
          <a:bodyPr>
            <a:spAutoFit/>
          </a:bodyPr>
          <a:lstStyle>
            <a:lvl1pPr marL="0" indent="0">
              <a:buNone/>
              <a:defRPr sz="3264">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sp>
        <p:nvSpPr>
          <p:cNvPr id="11" name="Text Placeholder 2"/>
          <p:cNvSpPr>
            <a:spLocks noGrp="1"/>
          </p:cNvSpPr>
          <p:nvPr>
            <p:ph type="body" idx="10" hasCustomPrompt="1"/>
          </p:nvPr>
        </p:nvSpPr>
        <p:spPr>
          <a:xfrm>
            <a:off x="6616503" y="1707337"/>
            <a:ext cx="5213617" cy="376684"/>
          </a:xfrm>
        </p:spPr>
        <p:txBody>
          <a:bodyPr>
            <a:spAutoFit/>
          </a:bodyPr>
          <a:lstStyle>
            <a:lvl1pPr marL="0" indent="0">
              <a:buNone/>
              <a:defRPr sz="2040"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Click to edit text…</a:t>
            </a:r>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773865766"/>
      </p:ext>
    </p:extLst>
  </p:cSld>
  <p:clrMapOvr>
    <a:masterClrMapping/>
  </p:clrMapOvr>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Rectangle 6"/>
          <p:cNvSpPr/>
          <p:nvPr userDrawn="1"/>
        </p:nvSpPr>
        <p:spPr>
          <a:xfrm>
            <a:off x="6389239"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590732" y="2409225"/>
            <a:ext cx="5440958" cy="3784815"/>
          </a:xfrm>
          <a:prstGeom prst="rect">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Rectangle 8"/>
          <p:cNvSpPr/>
          <p:nvPr userDrawn="1"/>
        </p:nvSpPr>
        <p:spPr>
          <a:xfrm>
            <a:off x="0" y="0"/>
            <a:ext cx="12436475" cy="1764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10" name="Title Placeholder 1"/>
          <p:cNvSpPr>
            <a:spLocks noGrp="1"/>
          </p:cNvSpPr>
          <p:nvPr>
            <p:ph type="title" hasCustomPrompt="1"/>
          </p:nvPr>
        </p:nvSpPr>
        <p:spPr>
          <a:xfrm>
            <a:off x="709310" y="443457"/>
            <a:ext cx="10726460" cy="941711"/>
          </a:xfrm>
          <a:prstGeom prst="rect">
            <a:avLst/>
          </a:prstGeom>
        </p:spPr>
        <p:txBody>
          <a:bodyPr vert="horz" lIns="91440" tIns="45720" rIns="91440" bIns="45720" rtlCol="0" anchor="t" anchorCtr="0">
            <a:spAutoFit/>
          </a:bodyPr>
          <a:lstStyle>
            <a:lvl1pPr>
              <a:defRPr sz="6119">
                <a:solidFill>
                  <a:schemeClr val="bg1"/>
                </a:solidFill>
              </a:defRPr>
            </a:lvl1pPr>
          </a:lstStyle>
          <a:p>
            <a:r>
              <a:rPr lang="en-US" dirty="0" smtClean="0"/>
              <a:t>Slide Title here…</a:t>
            </a:r>
            <a:endParaRPr lang="en-US" dirty="0"/>
          </a:p>
        </p:txBody>
      </p:sp>
      <p:sp>
        <p:nvSpPr>
          <p:cNvPr id="11" name="Text Placeholder 2"/>
          <p:cNvSpPr>
            <a:spLocks noGrp="1"/>
          </p:cNvSpPr>
          <p:nvPr>
            <p:ph type="body" idx="1" hasCustomPrompt="1"/>
          </p:nvPr>
        </p:nvSpPr>
        <p:spPr>
          <a:xfrm>
            <a:off x="823918" y="2622947"/>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1 here…</a:t>
            </a:r>
          </a:p>
        </p:txBody>
      </p:sp>
      <p:sp>
        <p:nvSpPr>
          <p:cNvPr id="12" name="Text Placeholder 2"/>
          <p:cNvSpPr>
            <a:spLocks noGrp="1"/>
          </p:cNvSpPr>
          <p:nvPr>
            <p:ph type="body" idx="10" hasCustomPrompt="1"/>
          </p:nvPr>
        </p:nvSpPr>
        <p:spPr>
          <a:xfrm>
            <a:off x="6599105" y="2622946"/>
            <a:ext cx="4819134" cy="433187"/>
          </a:xfrm>
        </p:spPr>
        <p:txBody>
          <a:bodyPr>
            <a:spAutoFit/>
          </a:bodyPr>
          <a:lstStyle>
            <a:lvl1pPr marL="0" indent="0">
              <a:buNone/>
              <a:defRPr sz="2448" baseline="0">
                <a:solidFill>
                  <a:schemeClr val="tx1"/>
                </a:solidFill>
                <a:latin typeface="Segoe UI Light" panose="020B0502040204020203" pitchFamily="34" charset="0"/>
                <a:cs typeface="Segoe UI Light" panose="020B0502040204020203" pitchFamily="34" charset="0"/>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Headline 2 here…</a:t>
            </a:r>
          </a:p>
        </p:txBody>
      </p:sp>
      <p:sp>
        <p:nvSpPr>
          <p:cNvPr id="13" name="Text Placeholder 2"/>
          <p:cNvSpPr>
            <a:spLocks noGrp="1"/>
          </p:cNvSpPr>
          <p:nvPr>
            <p:ph type="body" idx="11" hasCustomPrompt="1"/>
          </p:nvPr>
        </p:nvSpPr>
        <p:spPr>
          <a:xfrm>
            <a:off x="818074"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sp>
        <p:nvSpPr>
          <p:cNvPr id="14" name="Text Placeholder 2"/>
          <p:cNvSpPr>
            <a:spLocks noGrp="1"/>
          </p:cNvSpPr>
          <p:nvPr>
            <p:ph type="body" idx="12" hasCustomPrompt="1"/>
          </p:nvPr>
        </p:nvSpPr>
        <p:spPr>
          <a:xfrm>
            <a:off x="6606877" y="3252601"/>
            <a:ext cx="4824978" cy="348433"/>
          </a:xfrm>
        </p:spPr>
        <p:txBody>
          <a:bodyPr>
            <a:spAutoFit/>
          </a:bodyPr>
          <a:lstStyle>
            <a:lvl1pPr marL="0" indent="0">
              <a:buNone/>
              <a:defRPr sz="1836" baseline="0">
                <a:solidFill>
                  <a:srgbClr val="5D5D5D"/>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Body copy here…</a:t>
            </a:r>
          </a:p>
        </p:txBody>
      </p:sp>
      <p:pic>
        <p:nvPicPr>
          <p:cNvPr id="15" name="Picture 1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17" name="Picture 1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61680953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p:cNvSpPr/>
          <p:nvPr userDrawn="1"/>
        </p:nvSpPr>
        <p:spPr>
          <a:xfrm>
            <a:off x="6210465" y="0"/>
            <a:ext cx="6226010" cy="6994525"/>
          </a:xfrm>
          <a:prstGeom prst="rect">
            <a:avLst/>
          </a:prstGeom>
          <a:solidFill>
            <a:srgbClr val="5D5D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8" name="Rectangle 7"/>
          <p:cNvSpPr/>
          <p:nvPr userDrawn="1"/>
        </p:nvSpPr>
        <p:spPr>
          <a:xfrm>
            <a:off x="6653514" y="575842"/>
            <a:ext cx="738416" cy="737575"/>
          </a:xfrm>
          <a:prstGeom prst="rect">
            <a:avLst/>
          </a:prstGeom>
          <a:solidFill>
            <a:srgbClr val="F18B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566365" y="571156"/>
            <a:ext cx="5192228" cy="786328"/>
          </a:xfrm>
        </p:spPr>
        <p:txBody>
          <a:bodyPr>
            <a:spAutoFit/>
          </a:bodyPr>
          <a:lstStyle>
            <a:lvl1pPr>
              <a:defRPr sz="4998">
                <a:solidFill>
                  <a:schemeClr val="tx1"/>
                </a:solidFill>
              </a:defRPr>
            </a:lvl1pPr>
          </a:lstStyle>
          <a:p>
            <a:r>
              <a:rPr lang="en-US" dirty="0" smtClean="0"/>
              <a:t>Title of Slide here…</a:t>
            </a:r>
            <a:endParaRPr lang="en-US" dirty="0"/>
          </a:p>
        </p:txBody>
      </p:sp>
      <p:sp>
        <p:nvSpPr>
          <p:cNvPr id="10" name="Picture Placeholder 3"/>
          <p:cNvSpPr>
            <a:spLocks noGrp="1"/>
          </p:cNvSpPr>
          <p:nvPr>
            <p:ph type="pic" sz="quarter" idx="14" hasCustomPrompt="1"/>
          </p:nvPr>
        </p:nvSpPr>
        <p:spPr>
          <a:xfrm>
            <a:off x="0" y="4868757"/>
            <a:ext cx="6210465" cy="487890"/>
          </a:xfrm>
        </p:spPr>
        <p:txBody>
          <a:bodyPr lIns="182880" anchor="ctr"/>
          <a:lstStyle>
            <a:lvl1pPr marL="0" indent="0" algn="l">
              <a:buNone/>
              <a:defRPr/>
            </a:lvl1pPr>
          </a:lstStyle>
          <a:p>
            <a:r>
              <a:rPr lang="en-US" dirty="0" smtClean="0"/>
              <a:t>	Click to insert photo.</a:t>
            </a:r>
            <a:endParaRPr lang="en-US" dirty="0"/>
          </a:p>
        </p:txBody>
      </p:sp>
      <p:sp>
        <p:nvSpPr>
          <p:cNvPr id="11" name="Text Placeholder 2"/>
          <p:cNvSpPr>
            <a:spLocks noGrp="1"/>
          </p:cNvSpPr>
          <p:nvPr>
            <p:ph type="body" idx="1" hasCustomPrompt="1"/>
          </p:nvPr>
        </p:nvSpPr>
        <p:spPr>
          <a:xfrm>
            <a:off x="605179" y="1722234"/>
            <a:ext cx="5178636" cy="433187"/>
          </a:xfrm>
        </p:spPr>
        <p:txBody>
          <a:bodyPr>
            <a:spAutoFit/>
          </a:bodyPr>
          <a:lstStyle>
            <a:lvl1pPr marL="0" indent="0">
              <a:buNone/>
              <a:defRPr sz="2448">
                <a:solidFill>
                  <a:schemeClr val="tx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Subtitle copy here…</a:t>
            </a:r>
          </a:p>
        </p:txBody>
      </p:sp>
      <p:sp>
        <p:nvSpPr>
          <p:cNvPr id="12" name="Text Placeholder 2"/>
          <p:cNvSpPr>
            <a:spLocks noGrp="1"/>
          </p:cNvSpPr>
          <p:nvPr>
            <p:ph type="body" idx="15" hasCustomPrompt="1"/>
          </p:nvPr>
        </p:nvSpPr>
        <p:spPr>
          <a:xfrm>
            <a:off x="7575345" y="575842"/>
            <a:ext cx="4473651" cy="353469"/>
          </a:xfrm>
        </p:spPr>
        <p:txBody>
          <a:bodyPr>
            <a:spAutoFit/>
          </a:bodyPr>
          <a:lstStyle>
            <a:lvl1pPr marL="0" indent="0">
              <a:buNone/>
              <a:defRPr sz="1836">
                <a:solidFill>
                  <a:srgbClr val="EB3E1B"/>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r>
              <a:rPr lang="en-US" dirty="0" smtClean="0">
                <a:solidFill>
                  <a:schemeClr val="bg1"/>
                </a:solidFill>
              </a:rPr>
              <a:t>•   </a:t>
            </a:r>
            <a:r>
              <a:rPr lang="en-US" sz="1836" dirty="0" smtClean="0">
                <a:solidFill>
                  <a:schemeClr val="bg1"/>
                </a:solidFill>
              </a:rPr>
              <a:t>Subtitle copy here...</a:t>
            </a:r>
            <a:endParaRPr lang="en-US" sz="1836" dirty="0">
              <a:solidFill>
                <a:schemeClr val="bg1"/>
              </a:solidFill>
            </a:endParaRPr>
          </a:p>
        </p:txBody>
      </p:sp>
      <p:sp>
        <p:nvSpPr>
          <p:cNvPr id="13" name="Freeform 23"/>
          <p:cNvSpPr>
            <a:spLocks noEditPoints="1"/>
          </p:cNvSpPr>
          <p:nvPr userDrawn="1"/>
        </p:nvSpPr>
        <p:spPr bwMode="black">
          <a:xfrm>
            <a:off x="6801845" y="722893"/>
            <a:ext cx="441754" cy="443472"/>
          </a:xfrm>
          <a:custGeom>
            <a:avLst/>
            <a:gdLst>
              <a:gd name="T0" fmla="*/ 108 w 150"/>
              <a:gd name="T1" fmla="*/ 104 h 150"/>
              <a:gd name="T2" fmla="*/ 42 w 150"/>
              <a:gd name="T3" fmla="*/ 104 h 150"/>
              <a:gd name="T4" fmla="*/ 38 w 150"/>
              <a:gd name="T5" fmla="*/ 100 h 150"/>
              <a:gd name="T6" fmla="*/ 38 w 150"/>
              <a:gd name="T7" fmla="*/ 50 h 150"/>
              <a:gd name="T8" fmla="*/ 42 w 150"/>
              <a:gd name="T9" fmla="*/ 46 h 150"/>
              <a:gd name="T10" fmla="*/ 108 w 150"/>
              <a:gd name="T11" fmla="*/ 46 h 150"/>
              <a:gd name="T12" fmla="*/ 112 w 150"/>
              <a:gd name="T13" fmla="*/ 50 h 150"/>
              <a:gd name="T14" fmla="*/ 112 w 150"/>
              <a:gd name="T15" fmla="*/ 100 h 150"/>
              <a:gd name="T16" fmla="*/ 108 w 150"/>
              <a:gd name="T17" fmla="*/ 104 h 150"/>
              <a:gd name="T18" fmla="*/ 45 w 150"/>
              <a:gd name="T19" fmla="*/ 96 h 150"/>
              <a:gd name="T20" fmla="*/ 105 w 150"/>
              <a:gd name="T21" fmla="*/ 96 h 150"/>
              <a:gd name="T22" fmla="*/ 105 w 150"/>
              <a:gd name="T23" fmla="*/ 62 h 150"/>
              <a:gd name="T24" fmla="*/ 77 w 150"/>
              <a:gd name="T25" fmla="*/ 84 h 150"/>
              <a:gd name="T26" fmla="*/ 72 w 150"/>
              <a:gd name="T27" fmla="*/ 84 h 150"/>
              <a:gd name="T28" fmla="*/ 45 w 150"/>
              <a:gd name="T29" fmla="*/ 63 h 150"/>
              <a:gd name="T30" fmla="*/ 45 w 150"/>
              <a:gd name="T31" fmla="*/ 96 h 150"/>
              <a:gd name="T32" fmla="*/ 46 w 150"/>
              <a:gd name="T33" fmla="*/ 54 h 150"/>
              <a:gd name="T34" fmla="*/ 74 w 150"/>
              <a:gd name="T35" fmla="*/ 76 h 150"/>
              <a:gd name="T36" fmla="*/ 103 w 150"/>
              <a:gd name="T37" fmla="*/ 54 h 150"/>
              <a:gd name="T38" fmla="*/ 46 w 150"/>
              <a:gd name="T39" fmla="*/ 54 h 150"/>
              <a:gd name="T40" fmla="*/ 75 w 150"/>
              <a:gd name="T41" fmla="*/ 10 h 150"/>
              <a:gd name="T42" fmla="*/ 10 w 150"/>
              <a:gd name="T43" fmla="*/ 75 h 150"/>
              <a:gd name="T44" fmla="*/ 75 w 150"/>
              <a:gd name="T45" fmla="*/ 140 h 150"/>
              <a:gd name="T46" fmla="*/ 140 w 150"/>
              <a:gd name="T47" fmla="*/ 75 h 150"/>
              <a:gd name="T48" fmla="*/ 75 w 150"/>
              <a:gd name="T49" fmla="*/ 10 h 150"/>
              <a:gd name="T50" fmla="*/ 75 w 150"/>
              <a:gd name="T51" fmla="*/ 0 h 150"/>
              <a:gd name="T52" fmla="*/ 150 w 150"/>
              <a:gd name="T53" fmla="*/ 75 h 150"/>
              <a:gd name="T54" fmla="*/ 75 w 150"/>
              <a:gd name="T55" fmla="*/ 150 h 150"/>
              <a:gd name="T56" fmla="*/ 0 w 150"/>
              <a:gd name="T57" fmla="*/ 75 h 150"/>
              <a:gd name="T58" fmla="*/ 75 w 150"/>
              <a:gd name="T59" fmla="*/ 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0" h="150">
                <a:moveTo>
                  <a:pt x="108" y="104"/>
                </a:moveTo>
                <a:cubicBezTo>
                  <a:pt x="42" y="104"/>
                  <a:pt x="42" y="104"/>
                  <a:pt x="42" y="104"/>
                </a:cubicBezTo>
                <a:cubicBezTo>
                  <a:pt x="39" y="104"/>
                  <a:pt x="38" y="102"/>
                  <a:pt x="38" y="100"/>
                </a:cubicBezTo>
                <a:cubicBezTo>
                  <a:pt x="38" y="50"/>
                  <a:pt x="38" y="50"/>
                  <a:pt x="38" y="50"/>
                </a:cubicBezTo>
                <a:cubicBezTo>
                  <a:pt x="38" y="48"/>
                  <a:pt x="39" y="46"/>
                  <a:pt x="42" y="46"/>
                </a:cubicBezTo>
                <a:cubicBezTo>
                  <a:pt x="108" y="46"/>
                  <a:pt x="108" y="46"/>
                  <a:pt x="108" y="46"/>
                </a:cubicBezTo>
                <a:cubicBezTo>
                  <a:pt x="111" y="46"/>
                  <a:pt x="112" y="48"/>
                  <a:pt x="112" y="50"/>
                </a:cubicBezTo>
                <a:cubicBezTo>
                  <a:pt x="112" y="100"/>
                  <a:pt x="112" y="100"/>
                  <a:pt x="112" y="100"/>
                </a:cubicBezTo>
                <a:cubicBezTo>
                  <a:pt x="112" y="102"/>
                  <a:pt x="111" y="104"/>
                  <a:pt x="108" y="104"/>
                </a:cubicBezTo>
                <a:close/>
                <a:moveTo>
                  <a:pt x="45" y="96"/>
                </a:moveTo>
                <a:cubicBezTo>
                  <a:pt x="105" y="96"/>
                  <a:pt x="105" y="96"/>
                  <a:pt x="105" y="96"/>
                </a:cubicBezTo>
                <a:cubicBezTo>
                  <a:pt x="105" y="62"/>
                  <a:pt x="105" y="62"/>
                  <a:pt x="105" y="62"/>
                </a:cubicBezTo>
                <a:cubicBezTo>
                  <a:pt x="77" y="84"/>
                  <a:pt x="77" y="84"/>
                  <a:pt x="77" y="84"/>
                </a:cubicBezTo>
                <a:cubicBezTo>
                  <a:pt x="75" y="85"/>
                  <a:pt x="73" y="85"/>
                  <a:pt x="72" y="84"/>
                </a:cubicBezTo>
                <a:cubicBezTo>
                  <a:pt x="45" y="63"/>
                  <a:pt x="45" y="63"/>
                  <a:pt x="45" y="63"/>
                </a:cubicBezTo>
                <a:lnTo>
                  <a:pt x="45" y="96"/>
                </a:lnTo>
                <a:close/>
                <a:moveTo>
                  <a:pt x="46" y="54"/>
                </a:moveTo>
                <a:cubicBezTo>
                  <a:pt x="74" y="76"/>
                  <a:pt x="74" y="76"/>
                  <a:pt x="74" y="76"/>
                </a:cubicBezTo>
                <a:cubicBezTo>
                  <a:pt x="103" y="54"/>
                  <a:pt x="103" y="54"/>
                  <a:pt x="103" y="54"/>
                </a:cubicBezTo>
                <a:lnTo>
                  <a:pt x="46" y="54"/>
                </a:lnTo>
                <a:close/>
                <a:moveTo>
                  <a:pt x="75" y="10"/>
                </a:moveTo>
                <a:cubicBezTo>
                  <a:pt x="39" y="10"/>
                  <a:pt x="10" y="39"/>
                  <a:pt x="10" y="75"/>
                </a:cubicBezTo>
                <a:cubicBezTo>
                  <a:pt x="10" y="111"/>
                  <a:pt x="39" y="140"/>
                  <a:pt x="75" y="140"/>
                </a:cubicBezTo>
                <a:cubicBezTo>
                  <a:pt x="111" y="140"/>
                  <a:pt x="140" y="111"/>
                  <a:pt x="140" y="75"/>
                </a:cubicBezTo>
                <a:cubicBezTo>
                  <a:pt x="140" y="39"/>
                  <a:pt x="111" y="10"/>
                  <a:pt x="75" y="10"/>
                </a:cubicBezTo>
                <a:moveTo>
                  <a:pt x="75" y="0"/>
                </a:moveTo>
                <a:cubicBezTo>
                  <a:pt x="116" y="0"/>
                  <a:pt x="150" y="34"/>
                  <a:pt x="150" y="75"/>
                </a:cubicBezTo>
                <a:cubicBezTo>
                  <a:pt x="150" y="116"/>
                  <a:pt x="116" y="150"/>
                  <a:pt x="75" y="150"/>
                </a:cubicBezTo>
                <a:cubicBezTo>
                  <a:pt x="34" y="150"/>
                  <a:pt x="0" y="116"/>
                  <a:pt x="0" y="75"/>
                </a:cubicBezTo>
                <a:cubicBezTo>
                  <a:pt x="0" y="34"/>
                  <a:pt x="34" y="0"/>
                  <a:pt x="75" y="0"/>
                </a:cubicBezTo>
              </a:path>
            </a:pathLst>
          </a:custGeom>
          <a:solidFill>
            <a:schemeClr val="bg1"/>
          </a:solidFill>
          <a:ln>
            <a:noFill/>
          </a:ln>
          <a:extLst/>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4" name="Picture 1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233897814"/>
      </p:ext>
    </p:extLst>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8" name="Rectangle 7"/>
          <p:cNvSpPr/>
          <p:nvPr userDrawn="1"/>
        </p:nvSpPr>
        <p:spPr>
          <a:xfrm>
            <a:off x="0" y="0"/>
            <a:ext cx="12436475" cy="6994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97"/>
            <a:endParaRPr lang="en-US" sz="1836">
              <a:solidFill>
                <a:srgbClr val="FFFFFF"/>
              </a:solidFill>
            </a:endParaRPr>
          </a:p>
        </p:txBody>
      </p:sp>
      <p:sp>
        <p:nvSpPr>
          <p:cNvPr id="9"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292824561"/>
      </p:ext>
    </p:extLst>
  </p:cSld>
  <p:clrMapOvr>
    <a:masterClrMapping/>
  </p:clrMapOvr>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2"/>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059242"/>
            <a:ext cx="10443076" cy="1109343"/>
          </a:xfrm>
          <a:prstGeom prst="rect">
            <a:avLst/>
          </a:prstGeom>
        </p:spPr>
        <p:txBody>
          <a:bodyPr anchor="b"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612746443"/>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rgbClr val="E6E6E6"/>
        </a:solidFill>
        <a:effectLst/>
      </p:bgPr>
    </p:bg>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rgbClr val="5D5D5D"/>
                </a:solidFill>
              </a:defRPr>
            </a:lvl1pPr>
          </a:lstStyle>
          <a:p>
            <a:r>
              <a:rPr lang="en-US" dirty="0" smtClean="0"/>
              <a:t>Click to edit title style</a:t>
            </a:r>
            <a:endParaRPr lang="en-US" dirty="0"/>
          </a:p>
        </p:txBody>
      </p:sp>
      <p:sp>
        <p:nvSpPr>
          <p:cNvPr id="8"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rgbClr val="5D5D5D"/>
                </a:solidFill>
                <a:latin typeface="+mj-lt"/>
              </a:defRPr>
            </a:lvl1pPr>
          </a:lstStyle>
          <a:p>
            <a:pPr lvl="0"/>
            <a:r>
              <a:rPr lang="en-US" dirty="0" smtClean="0"/>
              <a:t>Subtitle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1647304124"/>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5"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2"/>
                </a:solidFill>
              </a:defRPr>
            </a:lvl1pPr>
          </a:lstStyle>
          <a:p>
            <a:r>
              <a:rPr lang="en-US" dirty="0" smtClean="0"/>
              <a:t>Click to edit title style</a:t>
            </a:r>
            <a:endParaRPr lang="en-US" dirty="0"/>
          </a:p>
        </p:txBody>
      </p:sp>
      <p:sp>
        <p:nvSpPr>
          <p:cNvPr id="6" name="Text Placeholder 4"/>
          <p:cNvSpPr>
            <a:spLocks noGrp="1"/>
          </p:cNvSpPr>
          <p:nvPr>
            <p:ph type="body" sz="quarter" idx="12" hasCustomPrompt="1"/>
          </p:nvPr>
        </p:nvSpPr>
        <p:spPr>
          <a:xfrm>
            <a:off x="998319" y="3494024"/>
            <a:ext cx="10443076" cy="508524"/>
          </a:xfrm>
          <a:prstGeom prst="rect">
            <a:avLst/>
          </a:prstGeom>
        </p:spPr>
        <p:txBody>
          <a:bodyPr>
            <a:noAutofit/>
          </a:bodyPr>
          <a:lstStyle>
            <a:lvl1pPr marL="0" indent="0">
              <a:spcBef>
                <a:spcPts val="0"/>
              </a:spcBef>
              <a:buNone/>
              <a:defRPr spc="-71" baseline="0">
                <a:solidFill>
                  <a:schemeClr val="bg2"/>
                </a:solidFill>
                <a:latin typeface="+mj-lt"/>
              </a:defRPr>
            </a:lvl1pPr>
          </a:lstStyle>
          <a:p>
            <a:pPr lvl="0"/>
            <a:r>
              <a:rPr lang="en-US" dirty="0" smtClean="0"/>
              <a:t>Subtitle</a:t>
            </a:r>
            <a:endParaRPr lang="en-US" dirty="0"/>
          </a:p>
        </p:txBody>
      </p:sp>
    </p:spTree>
    <p:extLst>
      <p:ext uri="{BB962C8B-B14F-4D97-AF65-F5344CB8AC3E}">
        <p14:creationId xmlns:p14="http://schemas.microsoft.com/office/powerpoint/2010/main" val="2935425840"/>
      </p:ext>
    </p:extLst>
  </p:cSld>
  <p:clrMapOvr>
    <a:masterClrMapping/>
  </p:clrMapOvr>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1"/>
        </a:solidFill>
        <a:effectLst/>
      </p:bgPr>
    </p:bg>
    <p:spTree>
      <p:nvGrpSpPr>
        <p:cNvPr id="1" name=""/>
        <p:cNvGrpSpPr/>
        <p:nvPr/>
      </p:nvGrpSpPr>
      <p:grpSpPr>
        <a:xfrm>
          <a:off x="0" y="0"/>
          <a:ext cx="0" cy="0"/>
          <a:chOff x="0" y="0"/>
          <a:chExt cx="0" cy="0"/>
        </a:xfrm>
      </p:grpSpPr>
      <p:sp>
        <p:nvSpPr>
          <p:cNvPr id="10"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1"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4185499272"/>
      </p:ext>
    </p:extLst>
  </p:cSld>
  <p:clrMapOvr>
    <a:masterClrMapping/>
  </p:clrMapOvr>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7"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831167979"/>
      </p:ext>
    </p:extLst>
  </p:cSld>
  <p:clrMapOvr>
    <a:masterClrMapping/>
  </p:clrMapOvr>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and Vertical Text">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1346997948"/>
      </p:ext>
    </p:extLst>
  </p:cSld>
  <p:clrMapOvr>
    <a:masterClrMapping/>
  </p:clrMapOvr>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ertical Title and Text">
    <p:bg>
      <p:bgPr>
        <a:solidFill>
          <a:schemeClr val="tx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98115" y="6602396"/>
            <a:ext cx="855566" cy="182688"/>
          </a:xfrm>
          <a:prstGeom prst="rect">
            <a:avLst/>
          </a:prstGeom>
        </p:spPr>
      </p:pic>
      <p:sp>
        <p:nvSpPr>
          <p:cNvPr id="9" name="Title 1"/>
          <p:cNvSpPr>
            <a:spLocks noGrp="1"/>
          </p:cNvSpPr>
          <p:nvPr>
            <p:ph type="title" hasCustomPrompt="1"/>
          </p:nvPr>
        </p:nvSpPr>
        <p:spPr>
          <a:xfrm>
            <a:off x="998319" y="2151538"/>
            <a:ext cx="10443076" cy="1111219"/>
          </a:xfrm>
          <a:prstGeom prst="rect">
            <a:avLst/>
          </a:prstGeom>
        </p:spPr>
        <p:txBody>
          <a:bodyPr anchor="t" anchorCtr="0"/>
          <a:lstStyle>
            <a:lvl1pPr>
              <a:defRPr sz="7343" spc="-153" baseline="0">
                <a:solidFill>
                  <a:schemeClr val="bg1"/>
                </a:solidFill>
              </a:defRPr>
            </a:lvl1pPr>
          </a:lstStyle>
          <a:p>
            <a:r>
              <a:rPr lang="en-US" dirty="0" smtClean="0"/>
              <a:t>Click to edit title style</a:t>
            </a:r>
            <a:endParaRPr lang="en-US" dirty="0"/>
          </a:p>
        </p:txBody>
      </p:sp>
      <p:sp>
        <p:nvSpPr>
          <p:cNvPr id="10" name="Text Placeholder 4"/>
          <p:cNvSpPr>
            <a:spLocks noGrp="1"/>
          </p:cNvSpPr>
          <p:nvPr>
            <p:ph type="body" sz="quarter" idx="12" hasCustomPrompt="1"/>
          </p:nvPr>
        </p:nvSpPr>
        <p:spPr>
          <a:xfrm>
            <a:off x="998319" y="3494024"/>
            <a:ext cx="10443076" cy="487890"/>
          </a:xfrm>
          <a:prstGeom prst="rect">
            <a:avLst/>
          </a:prstGeom>
        </p:spPr>
        <p:txBody>
          <a:bodyPr>
            <a:spAutoFit/>
          </a:bodyPr>
          <a:lstStyle>
            <a:lvl1pPr marL="0" indent="0">
              <a:spcBef>
                <a:spcPts val="0"/>
              </a:spcBef>
              <a:buNone/>
              <a:defRPr spc="-71" baseline="0">
                <a:solidFill>
                  <a:schemeClr val="bg1"/>
                </a:solidFill>
                <a:latin typeface="+mj-lt"/>
              </a:defRPr>
            </a:lvl1pPr>
          </a:lstStyle>
          <a:p>
            <a:pPr lvl="0"/>
            <a:r>
              <a:rPr lang="en-US" dirty="0" smtClean="0"/>
              <a:t>Subtitle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36056" y="6581293"/>
            <a:ext cx="1652074" cy="206231"/>
          </a:xfrm>
          <a:prstGeom prst="rect">
            <a:avLst/>
          </a:prstGeom>
        </p:spPr>
      </p:pic>
    </p:spTree>
    <p:extLst>
      <p:ext uri="{BB962C8B-B14F-4D97-AF65-F5344CB8AC3E}">
        <p14:creationId xmlns:p14="http://schemas.microsoft.com/office/powerpoint/2010/main" val="2596025171"/>
      </p:ext>
    </p:extLst>
  </p:cSld>
  <p:clrMapOvr>
    <a:masterClrMapping/>
  </p:clrMapOvr>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531140" y="1476624"/>
            <a:ext cx="5542487" cy="1224224"/>
          </a:xfrm>
          <a:prstGeom prst="rect">
            <a:avLst/>
          </a:prstGeom>
        </p:spPr>
        <p:txBody>
          <a:bodyPr>
            <a:spAutoFit/>
          </a:bodyPr>
          <a:lstStyle>
            <a:lvl1pPr marL="0" indent="0">
              <a:buNone/>
              <a:defRPr sz="4080" b="0" cap="none" baseline="0">
                <a:solidFill>
                  <a:schemeClr val="tx1"/>
                </a:solidFill>
                <a:latin typeface="+mj-lt"/>
              </a:defRPr>
            </a:lvl1pPr>
            <a:lvl2pPr marL="621622" indent="0">
              <a:buNone/>
              <a:defRPr sz="2754" b="1"/>
            </a:lvl2pPr>
            <a:lvl3pPr marL="1243245" indent="0">
              <a:buNone/>
              <a:defRPr sz="2448" b="1"/>
            </a:lvl3pPr>
            <a:lvl4pPr marL="1864867" indent="0">
              <a:buNone/>
              <a:defRPr sz="2142" b="1"/>
            </a:lvl4pPr>
            <a:lvl5pPr marL="2486489" indent="0">
              <a:buNone/>
              <a:defRPr sz="2142" b="1"/>
            </a:lvl5pPr>
            <a:lvl6pPr marL="3108112" indent="0">
              <a:buNone/>
              <a:defRPr sz="2142" b="1"/>
            </a:lvl6pPr>
            <a:lvl7pPr marL="3729734" indent="0">
              <a:buNone/>
              <a:defRPr sz="2142" b="1"/>
            </a:lvl7pPr>
            <a:lvl8pPr marL="4351355" indent="0">
              <a:buNone/>
              <a:defRPr sz="2142" b="1"/>
            </a:lvl8pPr>
            <a:lvl9pPr marL="4972978" indent="0">
              <a:buNone/>
              <a:defRPr sz="2142" b="1"/>
            </a:lvl9pPr>
          </a:lstStyle>
          <a:p>
            <a:pPr lvl="0"/>
            <a:r>
              <a:rPr lang="en-US" dirty="0" smtClean="0"/>
              <a:t>Click to edit Master text styles.</a:t>
            </a:r>
          </a:p>
        </p:txBody>
      </p:sp>
      <p:sp>
        <p:nvSpPr>
          <p:cNvPr id="4" name="Content Placeholder 5"/>
          <p:cNvSpPr>
            <a:spLocks noGrp="1"/>
          </p:cNvSpPr>
          <p:nvPr>
            <p:ph sz="quarter" idx="13"/>
          </p:nvPr>
        </p:nvSpPr>
        <p:spPr>
          <a:xfrm>
            <a:off x="531141" y="2789432"/>
            <a:ext cx="5553332" cy="376684"/>
          </a:xfrm>
          <a:prstGeom prst="rect">
            <a:avLst/>
          </a:prstGeom>
        </p:spPr>
        <p:txBody>
          <a:bodyPr>
            <a:spAutoFit/>
          </a:bodyPr>
          <a:lstStyle>
            <a:lvl1pPr marL="0" indent="0">
              <a:spcBef>
                <a:spcPts val="1224"/>
              </a:spcBef>
              <a:buFont typeface="Arial" pitchFamily="34" charset="0"/>
              <a:buNone/>
              <a:defRPr lang="en-US" sz="2040" kern="1200" spc="0" dirty="0" smtClean="0">
                <a:gradFill>
                  <a:gsLst>
                    <a:gs pos="100000">
                      <a:schemeClr val="bg2"/>
                    </a:gs>
                    <a:gs pos="0">
                      <a:schemeClr val="bg2"/>
                    </a:gs>
                  </a:gsLst>
                  <a:lin ang="5400000" scaled="0"/>
                </a:gradFill>
                <a:latin typeface="+mn-lt"/>
                <a:ea typeface="+mn-ea"/>
                <a:cs typeface="Segoe UI" pitchFamily="34" charset="0"/>
              </a:defRPr>
            </a:lvl1pPr>
            <a:lvl2pPr marL="932433" indent="-388514">
              <a:defRPr lang="en-US" sz="2142" kern="1200" dirty="0" smtClean="0">
                <a:solidFill>
                  <a:schemeClr val="bg2">
                    <a:lumMod val="50000"/>
                  </a:schemeClr>
                </a:solidFill>
                <a:latin typeface="+mn-lt"/>
                <a:ea typeface="+mn-ea"/>
                <a:cs typeface="Arial" pitchFamily="34" charset="0"/>
              </a:defRPr>
            </a:lvl2pPr>
            <a:lvl3pPr marL="932433" indent="-233108">
              <a:defRPr lang="en-US" sz="1938" kern="1200" dirty="0" smtClean="0">
                <a:solidFill>
                  <a:schemeClr val="bg2">
                    <a:lumMod val="50000"/>
                  </a:schemeClr>
                </a:solidFill>
                <a:latin typeface="+mn-lt"/>
                <a:ea typeface="+mn-ea"/>
                <a:cs typeface="Arial" pitchFamily="34" charset="0"/>
              </a:defRPr>
            </a:lvl3pPr>
            <a:lvl4pPr marL="1243245" indent="-233108">
              <a:defRPr lang="en-US" sz="1632" kern="1200" dirty="0" smtClean="0">
                <a:solidFill>
                  <a:schemeClr val="bg2">
                    <a:lumMod val="50000"/>
                  </a:schemeClr>
                </a:solidFill>
                <a:latin typeface="+mn-lt"/>
                <a:ea typeface="+mn-ea"/>
                <a:cs typeface="Arial" pitchFamily="34" charset="0"/>
              </a:defRPr>
            </a:lvl4pPr>
            <a:lvl5pPr marL="1476353" indent="-233108">
              <a:defRPr lang="en-US" sz="1632" kern="1200" dirty="0">
                <a:solidFill>
                  <a:schemeClr val="bg2">
                    <a:lumMod val="50000"/>
                  </a:schemeClr>
                </a:solidFill>
                <a:latin typeface="+mn-lt"/>
                <a:ea typeface="+mn-ea"/>
                <a:cs typeface="Arial" pitchFamily="34" charset="0"/>
              </a:defRPr>
            </a:lvl5pPr>
            <a:lvl6pPr>
              <a:defRPr sz="2142"/>
            </a:lvl6pPr>
            <a:lvl7pPr>
              <a:defRPr sz="2142"/>
            </a:lvl7pPr>
            <a:lvl8pPr>
              <a:defRPr sz="2142"/>
            </a:lvl8pPr>
            <a:lvl9pPr>
              <a:defRPr sz="2142"/>
            </a:lvl9pPr>
          </a:lstStyle>
          <a:p>
            <a:pPr lvl="0"/>
            <a:r>
              <a:rPr lang="en-US" smtClean="0"/>
              <a:t>Click to edit Master text styles</a:t>
            </a:r>
          </a:p>
        </p:txBody>
      </p:sp>
      <p:sp>
        <p:nvSpPr>
          <p:cNvPr id="5" name="Picture Placeholder 3"/>
          <p:cNvSpPr>
            <a:spLocks noGrp="1"/>
          </p:cNvSpPr>
          <p:nvPr>
            <p:ph type="pic" sz="quarter" idx="14" hasCustomPrompt="1"/>
          </p:nvPr>
        </p:nvSpPr>
        <p:spPr>
          <a:xfrm>
            <a:off x="6333210" y="3253317"/>
            <a:ext cx="6100026" cy="487890"/>
          </a:xfrm>
        </p:spPr>
        <p:txBody>
          <a:bodyPr lIns="182880" anchor="ctr"/>
          <a:lstStyle>
            <a:lvl1pPr marL="0" indent="0" algn="l">
              <a:buNone/>
              <a:defRPr/>
            </a:lvl1pPr>
          </a:lstStyle>
          <a:p>
            <a:r>
              <a:rPr lang="en-US" dirty="0" smtClean="0"/>
              <a:t>Click to insert photo.</a:t>
            </a:r>
            <a:endParaRPr lang="en-US" dirty="0"/>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37241130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3"/>
          <p:cNvSpPr>
            <a:spLocks noGrp="1"/>
          </p:cNvSpPr>
          <p:nvPr>
            <p:ph type="pic" sz="quarter" idx="14" hasCustomPrompt="1"/>
          </p:nvPr>
        </p:nvSpPr>
        <p:spPr>
          <a:xfrm>
            <a:off x="0" y="2972767"/>
            <a:ext cx="12436475" cy="1011687"/>
          </a:xfrm>
        </p:spPr>
        <p:txBody>
          <a:bodyPr lIns="182880" anchor="ctr"/>
          <a:lstStyle>
            <a:lvl1pPr marL="0" indent="0" algn="l">
              <a:buNone/>
              <a:defRPr/>
            </a:lvl1pPr>
          </a:lstStyle>
          <a:p>
            <a:r>
              <a:rPr lang="en-US" dirty="0" smtClean="0"/>
              <a:t>	Click to insert photo.</a:t>
            </a:r>
          </a:p>
          <a:p>
            <a:r>
              <a:rPr lang="en-US" dirty="0" smtClean="0"/>
              <a:t>	(layer sent to back)</a:t>
            </a:r>
            <a:endParaRPr lang="en-US" dirty="0"/>
          </a:p>
        </p:txBody>
      </p:sp>
      <p:sp>
        <p:nvSpPr>
          <p:cNvPr id="4" name="Title 1"/>
          <p:cNvSpPr>
            <a:spLocks noGrp="1"/>
          </p:cNvSpPr>
          <p:nvPr>
            <p:ph type="title" hasCustomPrompt="1"/>
          </p:nvPr>
        </p:nvSpPr>
        <p:spPr>
          <a:xfrm>
            <a:off x="414989" y="478905"/>
            <a:ext cx="5310778" cy="1866936"/>
          </a:xfrm>
          <a:solidFill>
            <a:srgbClr val="EB3E1B">
              <a:alpha val="80000"/>
            </a:srgbClr>
          </a:solidFill>
          <a:ln>
            <a:noFill/>
          </a:ln>
        </p:spPr>
        <p:txBody>
          <a:bodyPr>
            <a:noAutofit/>
          </a:bodyPr>
          <a:lstStyle>
            <a:lvl1pPr>
              <a:defRPr sz="4896" baseline="0">
                <a:solidFill>
                  <a:schemeClr val="bg1"/>
                </a:solidFill>
              </a:defRPr>
            </a:lvl1pPr>
          </a:lstStyle>
          <a:p>
            <a:r>
              <a:rPr lang="en-US" dirty="0" smtClean="0"/>
              <a:t> Title of Slide here…</a:t>
            </a:r>
            <a:endParaRPr lang="en-US" dirty="0"/>
          </a:p>
        </p:txBody>
      </p:sp>
      <p:sp>
        <p:nvSpPr>
          <p:cNvPr id="5" name="Text Placeholder 2"/>
          <p:cNvSpPr>
            <a:spLocks noGrp="1"/>
          </p:cNvSpPr>
          <p:nvPr>
            <p:ph type="body" idx="1" hasCustomPrompt="1"/>
          </p:nvPr>
        </p:nvSpPr>
        <p:spPr>
          <a:xfrm>
            <a:off x="414989" y="2345841"/>
            <a:ext cx="5310778" cy="3766492"/>
          </a:xfrm>
          <a:solidFill>
            <a:srgbClr val="EB3E1B">
              <a:alpha val="80000"/>
            </a:srgbClr>
          </a:solidFill>
          <a:ln>
            <a:noFill/>
          </a:ln>
        </p:spPr>
        <p:txBody>
          <a:bodyPr>
            <a:noAutofit/>
          </a:bodyPr>
          <a:lstStyle>
            <a:lvl1pPr marL="0" indent="0">
              <a:buNone/>
              <a:defRPr sz="2448" baseline="0">
                <a:solidFill>
                  <a:schemeClr val="bg1"/>
                </a:solidFill>
              </a:defRPr>
            </a:lvl1pPr>
            <a:lvl2pPr marL="466298" indent="0">
              <a:buNone/>
              <a:defRPr sz="2040">
                <a:solidFill>
                  <a:schemeClr val="tx1">
                    <a:tint val="75000"/>
                  </a:schemeClr>
                </a:solidFill>
              </a:defRPr>
            </a:lvl2pPr>
            <a:lvl3pPr marL="932597" indent="0">
              <a:buNone/>
              <a:defRPr sz="1836">
                <a:solidFill>
                  <a:schemeClr val="tx1">
                    <a:tint val="75000"/>
                  </a:schemeClr>
                </a:solidFill>
              </a:defRPr>
            </a:lvl3pPr>
            <a:lvl4pPr marL="1398895" indent="0">
              <a:buNone/>
              <a:defRPr sz="1632">
                <a:solidFill>
                  <a:schemeClr val="tx1">
                    <a:tint val="75000"/>
                  </a:schemeClr>
                </a:solidFill>
              </a:defRPr>
            </a:lvl4pPr>
            <a:lvl5pPr marL="1865193" indent="0">
              <a:buNone/>
              <a:defRPr sz="1632">
                <a:solidFill>
                  <a:schemeClr val="tx1">
                    <a:tint val="75000"/>
                  </a:schemeClr>
                </a:solidFill>
              </a:defRPr>
            </a:lvl5pPr>
            <a:lvl6pPr marL="2331491" indent="0">
              <a:buNone/>
              <a:defRPr sz="1632">
                <a:solidFill>
                  <a:schemeClr val="tx1">
                    <a:tint val="75000"/>
                  </a:schemeClr>
                </a:solidFill>
              </a:defRPr>
            </a:lvl6pPr>
            <a:lvl7pPr marL="2797790" indent="0">
              <a:buNone/>
              <a:defRPr sz="1632">
                <a:solidFill>
                  <a:schemeClr val="tx1">
                    <a:tint val="75000"/>
                  </a:schemeClr>
                </a:solidFill>
              </a:defRPr>
            </a:lvl7pPr>
            <a:lvl8pPr marL="3264088" indent="0">
              <a:buNone/>
              <a:defRPr sz="1632">
                <a:solidFill>
                  <a:schemeClr val="tx1">
                    <a:tint val="75000"/>
                  </a:schemeClr>
                </a:solidFill>
              </a:defRPr>
            </a:lvl8pPr>
            <a:lvl9pPr marL="3730386" indent="0">
              <a:buNone/>
              <a:defRPr sz="1632">
                <a:solidFill>
                  <a:schemeClr val="tx1">
                    <a:tint val="75000"/>
                  </a:schemeClr>
                </a:solidFill>
              </a:defRPr>
            </a:lvl9pPr>
          </a:lstStyle>
          <a:p>
            <a:pPr lvl="0"/>
            <a:r>
              <a:rPr lang="en-US" dirty="0" smtClean="0"/>
              <a:t>   Click to edit text</a:t>
            </a:r>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284215" y="6569401"/>
            <a:ext cx="846979" cy="179813"/>
          </a:xfrm>
          <a:prstGeom prst="rect">
            <a:avLst/>
          </a:prstGeom>
        </p:spPr>
      </p:pic>
      <p:pic>
        <p:nvPicPr>
          <p:cNvPr id="8" name="Picture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1233" y="6582007"/>
            <a:ext cx="1650942" cy="206091"/>
          </a:xfrm>
          <a:prstGeom prst="rect">
            <a:avLst/>
          </a:prstGeom>
        </p:spPr>
      </p:pic>
    </p:spTree>
    <p:extLst>
      <p:ext uri="{BB962C8B-B14F-4D97-AF65-F5344CB8AC3E}">
        <p14:creationId xmlns:p14="http://schemas.microsoft.com/office/powerpoint/2010/main" val="4195200893"/>
      </p:ext>
    </p:extLst>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cSld name="1_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55008" y="6482889"/>
            <a:ext cx="2798207" cy="372394"/>
          </a:xfrm>
          <a:prstGeom prst="rect">
            <a:avLst/>
          </a:prstGeom>
        </p:spPr>
        <p:txBody>
          <a:bodyPr/>
          <a:lstStyle/>
          <a:p>
            <a:pPr defTabSz="932597"/>
            <a:fld id="{E22491F9-F3FF-4C03-8751-4D117BFF996F}" type="datetimeFigureOut">
              <a:rPr lang="en-US" smtClean="0">
                <a:solidFill>
                  <a:srgbClr val="EB3C00"/>
                </a:solidFill>
              </a:rPr>
              <a:pPr defTabSz="932597"/>
              <a:t>10/28/2014</a:t>
            </a:fld>
            <a:endParaRPr lang="en-US">
              <a:solidFill>
                <a:srgbClr val="EB3C00"/>
              </a:solidFill>
            </a:endParaRPr>
          </a:p>
        </p:txBody>
      </p:sp>
      <p:sp>
        <p:nvSpPr>
          <p:cNvPr id="3" name="Footer Placeholder 2"/>
          <p:cNvSpPr>
            <a:spLocks noGrp="1"/>
          </p:cNvSpPr>
          <p:nvPr>
            <p:ph type="ftr" sz="quarter" idx="11"/>
          </p:nvPr>
        </p:nvSpPr>
        <p:spPr>
          <a:xfrm>
            <a:off x="4119583" y="6482889"/>
            <a:ext cx="4197310" cy="372394"/>
          </a:xfrm>
          <a:prstGeom prst="rect">
            <a:avLst/>
          </a:prstGeom>
        </p:spPr>
        <p:txBody>
          <a:bodyPr/>
          <a:lstStyle/>
          <a:p>
            <a:pPr defTabSz="932597"/>
            <a:endParaRPr lang="en-US">
              <a:solidFill>
                <a:srgbClr val="EB3C00"/>
              </a:solidFill>
            </a:endParaRPr>
          </a:p>
        </p:txBody>
      </p:sp>
      <p:sp>
        <p:nvSpPr>
          <p:cNvPr id="4" name="Slide Number Placeholder 3"/>
          <p:cNvSpPr>
            <a:spLocks noGrp="1"/>
          </p:cNvSpPr>
          <p:nvPr>
            <p:ph type="sldNum" sz="quarter" idx="12"/>
          </p:nvPr>
        </p:nvSpPr>
        <p:spPr>
          <a:xfrm>
            <a:off x="8783260" y="6482889"/>
            <a:ext cx="2798207" cy="372394"/>
          </a:xfrm>
          <a:prstGeom prst="rect">
            <a:avLst/>
          </a:prstGeom>
        </p:spPr>
        <p:txBody>
          <a:bodyPr/>
          <a:lstStyle/>
          <a:p>
            <a:pPr defTabSz="932597"/>
            <a:fld id="{F4B6A5BD-745E-4019-9289-0F74100B0369}" type="slidenum">
              <a:rPr lang="en-US" smtClean="0">
                <a:solidFill>
                  <a:srgbClr val="EB3C00"/>
                </a:solidFill>
              </a:rPr>
              <a:pPr defTabSz="932597"/>
              <a:t>‹#›</a:t>
            </a:fld>
            <a:endParaRPr lang="en-US">
              <a:solidFill>
                <a:srgbClr val="EB3C00"/>
              </a:solidFill>
            </a:endParaRPr>
          </a:p>
        </p:txBody>
      </p:sp>
    </p:spTree>
    <p:extLst>
      <p:ext uri="{BB962C8B-B14F-4D97-AF65-F5344CB8AC3E}">
        <p14:creationId xmlns:p14="http://schemas.microsoft.com/office/powerpoint/2010/main" val="10409839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39" Type="http://schemas.openxmlformats.org/officeDocument/2006/relationships/image" Target="../media/image2.png"/><Relationship Id="rId3" Type="http://schemas.openxmlformats.org/officeDocument/2006/relationships/slideLayout" Target="../slideLayouts/slideLayout36.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38" Type="http://schemas.openxmlformats.org/officeDocument/2006/relationships/image" Target="../media/image1.png"/><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theme" Target="../theme/theme2.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slideLayout" Target="../slideLayouts/slideLayout69.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slideLayout" Target="../slideLayouts/slideLayout6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theme" Target="../theme/theme3.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8"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078569179"/>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 id="2147484319" r:id="rId35"/>
    <p:sldLayoutId id="2147484320" r:id="rId36"/>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9"/>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55008" y="619890"/>
            <a:ext cx="10726460" cy="856957"/>
          </a:xfrm>
          <a:prstGeom prst="rect">
            <a:avLst/>
          </a:prstGeom>
        </p:spPr>
        <p:txBody>
          <a:bodyPr vert="horz" lIns="91440" tIns="45720" rIns="91440" bIns="45720" rtlCol="0" anchor="t" anchorCtr="0">
            <a:spAutoFit/>
          </a:bodyPr>
          <a:lstStyle/>
          <a:p>
            <a:r>
              <a:rPr lang="en-US" smtClean="0"/>
              <a:t>Click to edit Master title style</a:t>
            </a:r>
            <a:endParaRPr lang="en-US" dirty="0"/>
          </a:p>
        </p:txBody>
      </p:sp>
      <p:sp>
        <p:nvSpPr>
          <p:cNvPr id="3" name="Text Placeholder 2"/>
          <p:cNvSpPr>
            <a:spLocks noGrp="1"/>
          </p:cNvSpPr>
          <p:nvPr>
            <p:ph type="body" idx="1"/>
          </p:nvPr>
        </p:nvSpPr>
        <p:spPr>
          <a:xfrm>
            <a:off x="855008" y="1861969"/>
            <a:ext cx="10726460" cy="1994334"/>
          </a:xfrm>
          <a:prstGeom prst="rect">
            <a:avLst/>
          </a:prstGeom>
        </p:spPr>
        <p:txBody>
          <a:bodyPr vert="horz" lIns="91440" tIns="45720" rIns="91440" bIns="4572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60769921"/>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 id="2147484337" r:id="rId16"/>
    <p:sldLayoutId id="2147484338" r:id="rId17"/>
    <p:sldLayoutId id="2147484339" r:id="rId18"/>
    <p:sldLayoutId id="2147484340" r:id="rId19"/>
    <p:sldLayoutId id="2147484341" r:id="rId20"/>
    <p:sldLayoutId id="2147484342" r:id="rId21"/>
    <p:sldLayoutId id="2147484343" r:id="rId22"/>
  </p:sldLayoutIdLst>
  <p:timing>
    <p:tnLst>
      <p:par>
        <p:cTn id="1" dur="indefinite" restart="never" nodeType="tmRoot"/>
      </p:par>
    </p:tnLst>
  </p:timing>
  <p:txStyles>
    <p:titleStyle>
      <a:lvl1pPr algn="l" defTabSz="932597" rtl="0" eaLnBrk="1" latinLnBrk="0" hangingPunct="1">
        <a:lnSpc>
          <a:spcPct val="90000"/>
        </a:lnSpc>
        <a:spcBef>
          <a:spcPct val="0"/>
        </a:spcBef>
        <a:buNone/>
        <a:defRPr sz="5507" kern="1200">
          <a:solidFill>
            <a:schemeClr val="tx1"/>
          </a:solidFill>
          <a:latin typeface="Segoe UI Light" panose="020B0502040204020203" pitchFamily="34" charset="0"/>
          <a:ea typeface="+mj-ea"/>
          <a:cs typeface="Segoe UI Light" panose="020B0502040204020203" pitchFamily="34" charset="0"/>
        </a:defRPr>
      </a:lvl1pPr>
    </p:titleStyle>
    <p:bodyStyle>
      <a:lvl1pPr marL="233149" indent="-233149" algn="l" defTabSz="932597" rtl="0" eaLnBrk="1" latinLnBrk="0" hangingPunct="1">
        <a:lnSpc>
          <a:spcPct val="90000"/>
        </a:lnSpc>
        <a:spcBef>
          <a:spcPts val="1020"/>
        </a:spcBef>
        <a:buFont typeface="Arial" panose="020B0604020202020204" pitchFamily="34" charset="0"/>
        <a:buChar char="•"/>
        <a:defRPr sz="2856" kern="1200">
          <a:solidFill>
            <a:schemeClr val="bg2"/>
          </a:solidFill>
          <a:latin typeface="Segoe UI Light" panose="020B0502040204020203" pitchFamily="34" charset="0"/>
          <a:ea typeface="+mn-ea"/>
          <a:cs typeface="Segoe UI Light" panose="020B0502040204020203" pitchFamily="34" charset="0"/>
        </a:defRPr>
      </a:lvl1pPr>
      <a:lvl2pPr marL="699447"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2pPr>
      <a:lvl3pPr marL="1165746" indent="-233149" algn="l" defTabSz="932597" rtl="0" eaLnBrk="1" latinLnBrk="0" hangingPunct="1">
        <a:lnSpc>
          <a:spcPct val="90000"/>
        </a:lnSpc>
        <a:spcBef>
          <a:spcPts val="510"/>
        </a:spcBef>
        <a:buFont typeface="Arial" panose="020B0604020202020204" pitchFamily="34" charset="0"/>
        <a:buChar char="•"/>
        <a:defRPr sz="2448" kern="1200">
          <a:solidFill>
            <a:schemeClr val="bg2"/>
          </a:solidFill>
          <a:latin typeface="Segoe UI Light" panose="020B0502040204020203" pitchFamily="34" charset="0"/>
          <a:ea typeface="+mn-ea"/>
          <a:cs typeface="Segoe UI Light" panose="020B0502040204020203" pitchFamily="34" charset="0"/>
        </a:defRPr>
      </a:lvl3pPr>
      <a:lvl4pPr marL="1632044"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4pPr>
      <a:lvl5pPr marL="2098342" indent="-233149" algn="l" defTabSz="932597" rtl="0" eaLnBrk="1" latinLnBrk="0" hangingPunct="1">
        <a:lnSpc>
          <a:spcPct val="90000"/>
        </a:lnSpc>
        <a:spcBef>
          <a:spcPts val="510"/>
        </a:spcBef>
        <a:buFont typeface="Arial" panose="020B0604020202020204" pitchFamily="34" charset="0"/>
        <a:buChar char="•"/>
        <a:defRPr sz="2040" kern="1200">
          <a:solidFill>
            <a:schemeClr val="bg2"/>
          </a:solidFill>
          <a:latin typeface="Segoe UI Light" panose="020B0502040204020203" pitchFamily="34" charset="0"/>
          <a:ea typeface="+mn-ea"/>
          <a:cs typeface="Segoe UI Light" panose="020B0502040204020203" pitchFamily="34" charset="0"/>
        </a:defRPr>
      </a:lvl5pPr>
      <a:lvl6pPr marL="2564641"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6pPr>
      <a:lvl7pPr marL="3030939"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7pPr>
      <a:lvl8pPr marL="3497237"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8pPr>
      <a:lvl9pPr marL="3963535" indent="-233149" algn="l" defTabSz="932597" rtl="0" eaLnBrk="1" latinLnBrk="0" hangingPunct="1">
        <a:lnSpc>
          <a:spcPct val="90000"/>
        </a:lnSpc>
        <a:spcBef>
          <a:spcPts val="510"/>
        </a:spcBef>
        <a:buFont typeface="Arial" panose="020B0604020202020204" pitchFamily="34" charset="0"/>
        <a:buChar char="•"/>
        <a:defRPr sz="1836" kern="1200">
          <a:solidFill>
            <a:schemeClr val="tx1"/>
          </a:solidFill>
          <a:latin typeface="+mn-lt"/>
          <a:ea typeface="+mn-ea"/>
          <a:cs typeface="+mn-cs"/>
        </a:defRPr>
      </a:lvl9pPr>
    </p:bodyStyle>
    <p:otherStyle>
      <a:defPPr>
        <a:defRPr lang="en-US"/>
      </a:defPPr>
      <a:lvl1pPr marL="0" algn="l" defTabSz="932597" rtl="0" eaLnBrk="1" latinLnBrk="0" hangingPunct="1">
        <a:defRPr sz="1836" kern="1200">
          <a:solidFill>
            <a:schemeClr val="tx1"/>
          </a:solidFill>
          <a:latin typeface="+mn-lt"/>
          <a:ea typeface="+mn-ea"/>
          <a:cs typeface="+mn-cs"/>
        </a:defRPr>
      </a:lvl1pPr>
      <a:lvl2pPr marL="466298" algn="l" defTabSz="932597" rtl="0" eaLnBrk="1" latinLnBrk="0" hangingPunct="1">
        <a:defRPr sz="1836" kern="1200">
          <a:solidFill>
            <a:schemeClr val="tx1"/>
          </a:solidFill>
          <a:latin typeface="+mn-lt"/>
          <a:ea typeface="+mn-ea"/>
          <a:cs typeface="+mn-cs"/>
        </a:defRPr>
      </a:lvl2pPr>
      <a:lvl3pPr marL="932597" algn="l" defTabSz="932597" rtl="0" eaLnBrk="1" latinLnBrk="0" hangingPunct="1">
        <a:defRPr sz="1836" kern="1200">
          <a:solidFill>
            <a:schemeClr val="tx1"/>
          </a:solidFill>
          <a:latin typeface="+mn-lt"/>
          <a:ea typeface="+mn-ea"/>
          <a:cs typeface="+mn-cs"/>
        </a:defRPr>
      </a:lvl3pPr>
      <a:lvl4pPr marL="1398895" algn="l" defTabSz="932597" rtl="0" eaLnBrk="1" latinLnBrk="0" hangingPunct="1">
        <a:defRPr sz="1836" kern="1200">
          <a:solidFill>
            <a:schemeClr val="tx1"/>
          </a:solidFill>
          <a:latin typeface="+mn-lt"/>
          <a:ea typeface="+mn-ea"/>
          <a:cs typeface="+mn-cs"/>
        </a:defRPr>
      </a:lvl4pPr>
      <a:lvl5pPr marL="1865193" algn="l" defTabSz="932597" rtl="0" eaLnBrk="1" latinLnBrk="0" hangingPunct="1">
        <a:defRPr sz="1836" kern="1200">
          <a:solidFill>
            <a:schemeClr val="tx1"/>
          </a:solidFill>
          <a:latin typeface="+mn-lt"/>
          <a:ea typeface="+mn-ea"/>
          <a:cs typeface="+mn-cs"/>
        </a:defRPr>
      </a:lvl5pPr>
      <a:lvl6pPr marL="2331491" algn="l" defTabSz="932597" rtl="0" eaLnBrk="1" latinLnBrk="0" hangingPunct="1">
        <a:defRPr sz="1836" kern="1200">
          <a:solidFill>
            <a:schemeClr val="tx1"/>
          </a:solidFill>
          <a:latin typeface="+mn-lt"/>
          <a:ea typeface="+mn-ea"/>
          <a:cs typeface="+mn-cs"/>
        </a:defRPr>
      </a:lvl6pPr>
      <a:lvl7pPr marL="2797790" algn="l" defTabSz="932597" rtl="0" eaLnBrk="1" latinLnBrk="0" hangingPunct="1">
        <a:defRPr sz="1836" kern="1200">
          <a:solidFill>
            <a:schemeClr val="tx1"/>
          </a:solidFill>
          <a:latin typeface="+mn-lt"/>
          <a:ea typeface="+mn-ea"/>
          <a:cs typeface="+mn-cs"/>
        </a:defRPr>
      </a:lvl7pPr>
      <a:lvl8pPr marL="3264088" algn="l" defTabSz="932597" rtl="0" eaLnBrk="1" latinLnBrk="0" hangingPunct="1">
        <a:defRPr sz="1836" kern="1200">
          <a:solidFill>
            <a:schemeClr val="tx1"/>
          </a:solidFill>
          <a:latin typeface="+mn-lt"/>
          <a:ea typeface="+mn-ea"/>
          <a:cs typeface="+mn-cs"/>
        </a:defRPr>
      </a:lvl8pPr>
      <a:lvl9pPr marL="3730386" algn="l" defTabSz="932597" rtl="0" eaLnBrk="1" latinLnBrk="0" hangingPunct="1">
        <a:defRPr sz="1836"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6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jpeg"/></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11.xml"/><Relationship Id="rId1" Type="http://schemas.openxmlformats.org/officeDocument/2006/relationships/slideLayout" Target="../slideLayouts/slideLayout64.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64.xml"/><Relationship Id="rId6" Type="http://schemas.openxmlformats.org/officeDocument/2006/relationships/image" Target="../media/image42.png"/><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1.jpeg"/><Relationship Id="rId1" Type="http://schemas.openxmlformats.org/officeDocument/2006/relationships/slideLayout" Target="../slideLayouts/slideLayout6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9.png"/></Relationships>
</file>

<file path=ppt/slides/_rels/slide15.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64.xml"/><Relationship Id="rId6" Type="http://schemas.openxmlformats.org/officeDocument/2006/relationships/image" Target="../media/image42.png"/><Relationship Id="rId5" Type="http://schemas.openxmlformats.org/officeDocument/2006/relationships/image" Target="../media/image51.png"/><Relationship Id="rId4" Type="http://schemas.openxmlformats.org/officeDocument/2006/relationships/image" Target="../media/image41.jpeg"/></Relationships>
</file>

<file path=ppt/slides/_rels/slide16.xml.rels><?xml version="1.0" encoding="UTF-8" standalone="yes"?>
<Relationships xmlns="http://schemas.openxmlformats.org/package/2006/relationships"><Relationship Id="rId8" Type="http://schemas.openxmlformats.org/officeDocument/2006/relationships/image" Target="../media/image54.jpg"/><Relationship Id="rId13" Type="http://schemas.openxmlformats.org/officeDocument/2006/relationships/image" Target="../media/image59.jpg"/><Relationship Id="rId18" Type="http://schemas.openxmlformats.org/officeDocument/2006/relationships/image" Target="../media/image64.jpg"/><Relationship Id="rId3" Type="http://schemas.openxmlformats.org/officeDocument/2006/relationships/image" Target="../media/image41.jpeg"/><Relationship Id="rId21" Type="http://schemas.openxmlformats.org/officeDocument/2006/relationships/image" Target="../media/image67.jpg"/><Relationship Id="rId7" Type="http://schemas.openxmlformats.org/officeDocument/2006/relationships/image" Target="../media/image53.jpg"/><Relationship Id="rId12" Type="http://schemas.openxmlformats.org/officeDocument/2006/relationships/image" Target="../media/image58.jpg"/><Relationship Id="rId17" Type="http://schemas.openxmlformats.org/officeDocument/2006/relationships/image" Target="../media/image63.jpg"/><Relationship Id="rId2" Type="http://schemas.openxmlformats.org/officeDocument/2006/relationships/notesSlide" Target="../notesSlides/notesSlide14.xml"/><Relationship Id="rId16" Type="http://schemas.openxmlformats.org/officeDocument/2006/relationships/image" Target="../media/image62.jpg"/><Relationship Id="rId20" Type="http://schemas.openxmlformats.org/officeDocument/2006/relationships/image" Target="../media/image66.jpg"/><Relationship Id="rId1" Type="http://schemas.openxmlformats.org/officeDocument/2006/relationships/slideLayout" Target="../slideLayouts/slideLayout64.xml"/><Relationship Id="rId6" Type="http://schemas.openxmlformats.org/officeDocument/2006/relationships/image" Target="../media/image52.png"/><Relationship Id="rId11" Type="http://schemas.openxmlformats.org/officeDocument/2006/relationships/image" Target="../media/image57.jpg"/><Relationship Id="rId5" Type="http://schemas.openxmlformats.org/officeDocument/2006/relationships/image" Target="../media/image43.png"/><Relationship Id="rId15" Type="http://schemas.openxmlformats.org/officeDocument/2006/relationships/image" Target="../media/image61.jpg"/><Relationship Id="rId10" Type="http://schemas.openxmlformats.org/officeDocument/2006/relationships/image" Target="../media/image56.jpg"/><Relationship Id="rId19" Type="http://schemas.openxmlformats.org/officeDocument/2006/relationships/image" Target="../media/image65.jpg"/><Relationship Id="rId4" Type="http://schemas.openxmlformats.org/officeDocument/2006/relationships/image" Target="../media/image42.png"/><Relationship Id="rId9" Type="http://schemas.openxmlformats.org/officeDocument/2006/relationships/image" Target="../media/image55.jpg"/><Relationship Id="rId14" Type="http://schemas.openxmlformats.org/officeDocument/2006/relationships/image" Target="../media/image60.jpg"/><Relationship Id="rId22" Type="http://schemas.openxmlformats.org/officeDocument/2006/relationships/image" Target="../media/image68.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64.xml"/></Relationships>
</file>

<file path=ppt/slides/_rels/slide19.xml.rels><?xml version="1.0" encoding="UTF-8" standalone="yes"?>
<Relationships xmlns="http://schemas.openxmlformats.org/package/2006/relationships"><Relationship Id="rId3" Type="http://schemas.openxmlformats.org/officeDocument/2006/relationships/image" Target="../media/image41.jpeg"/><Relationship Id="rId7" Type="http://schemas.openxmlformats.org/officeDocument/2006/relationships/image" Target="../media/image43.png"/><Relationship Id="rId2" Type="http://schemas.openxmlformats.org/officeDocument/2006/relationships/notesSlide" Target="../notesSlides/notesSlide16.xml"/><Relationship Id="rId1" Type="http://schemas.openxmlformats.org/officeDocument/2006/relationships/slideLayout" Target="../slideLayouts/slideLayout64.xml"/><Relationship Id="rId6" Type="http://schemas.openxmlformats.org/officeDocument/2006/relationships/image" Target="../media/image42.png"/><Relationship Id="rId5" Type="http://schemas.openxmlformats.org/officeDocument/2006/relationships/image" Target="../media/image70.png"/><Relationship Id="rId4" Type="http://schemas.openxmlformats.org/officeDocument/2006/relationships/image" Target="../media/image6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7.xml"/></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7.xml"/><Relationship Id="rId1" Type="http://schemas.openxmlformats.org/officeDocument/2006/relationships/slideLayout" Target="../slideLayouts/slideLayout6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71.png"/></Relationships>
</file>

<file path=ppt/slides/_rels/slide2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8.xml"/><Relationship Id="rId1" Type="http://schemas.openxmlformats.org/officeDocument/2006/relationships/slideLayout" Target="../slideLayouts/slideLayout64.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72.png"/></Relationships>
</file>

<file path=ppt/slides/_rels/slide22.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jpeg"/><Relationship Id="rId7" Type="http://schemas.openxmlformats.org/officeDocument/2006/relationships/image" Target="../media/image42.png"/><Relationship Id="rId2" Type="http://schemas.openxmlformats.org/officeDocument/2006/relationships/notesSlide" Target="../notesSlides/notesSlide19.xml"/><Relationship Id="rId1" Type="http://schemas.openxmlformats.org/officeDocument/2006/relationships/slideLayout" Target="../slideLayouts/slideLayout64.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0.xml"/><Relationship Id="rId1" Type="http://schemas.openxmlformats.org/officeDocument/2006/relationships/slideLayout" Target="../slideLayouts/slideLayout64.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1.xml"/><Relationship Id="rId1" Type="http://schemas.openxmlformats.org/officeDocument/2006/relationships/slideLayout" Target="../slideLayouts/slideLayout64.xml"/><Relationship Id="rId6" Type="http://schemas.openxmlformats.org/officeDocument/2006/relationships/image" Target="../media/image76.pn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41.jpeg"/><Relationship Id="rId7" Type="http://schemas.openxmlformats.org/officeDocument/2006/relationships/image" Target="../media/image42.png"/><Relationship Id="rId2" Type="http://schemas.openxmlformats.org/officeDocument/2006/relationships/notesSlide" Target="../notesSlides/notesSlide22.xml"/><Relationship Id="rId1" Type="http://schemas.openxmlformats.org/officeDocument/2006/relationships/slideLayout" Target="../slideLayouts/slideLayout64.xml"/><Relationship Id="rId6" Type="http://schemas.openxmlformats.org/officeDocument/2006/relationships/image" Target="../media/image79.png"/><Relationship Id="rId5" Type="http://schemas.openxmlformats.org/officeDocument/2006/relationships/image" Target="../media/image78.png"/><Relationship Id="rId10" Type="http://schemas.openxmlformats.org/officeDocument/2006/relationships/image" Target="../media/image81.png"/><Relationship Id="rId4" Type="http://schemas.openxmlformats.org/officeDocument/2006/relationships/image" Target="../media/image77.png"/><Relationship Id="rId9" Type="http://schemas.openxmlformats.org/officeDocument/2006/relationships/image" Target="../media/image80.jpeg"/></Relationships>
</file>

<file path=ppt/slides/_rels/slide27.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41.jpeg"/><Relationship Id="rId7"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64.xml"/><Relationship Id="rId6" Type="http://schemas.openxmlformats.org/officeDocument/2006/relationships/image" Target="../media/image42.png"/><Relationship Id="rId5" Type="http://schemas.openxmlformats.org/officeDocument/2006/relationships/image" Target="../media/image83.png"/><Relationship Id="rId4" Type="http://schemas.openxmlformats.org/officeDocument/2006/relationships/image" Target="../media/image82.jpeg"/><Relationship Id="rId9" Type="http://schemas.openxmlformats.org/officeDocument/2006/relationships/image" Target="../media/image85.pn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4.xml"/><Relationship Id="rId1" Type="http://schemas.openxmlformats.org/officeDocument/2006/relationships/slideLayout" Target="../slideLayouts/slideLayout64.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47.xml"/></Relationships>
</file>

<file path=ppt/slides/_rels/slide31.xml.rels><?xml version="1.0" encoding="UTF-8" standalone="yes"?>
<Relationships xmlns="http://schemas.openxmlformats.org/package/2006/relationships"><Relationship Id="rId8" Type="http://schemas.openxmlformats.org/officeDocument/2006/relationships/hyperlink" Target="http://channel9.msdn.com/Events/MEC/2014/ARC301" TargetMode="External"/><Relationship Id="rId3" Type="http://schemas.openxmlformats.org/officeDocument/2006/relationships/hyperlink" Target="http://channel9.msdn.com/Events/mec/2014" TargetMode="External"/><Relationship Id="rId7" Type="http://schemas.openxmlformats.org/officeDocument/2006/relationships/hyperlink" Target="http://channel9.msdn.com/Events/MEC/2014/USX203" TargetMode="External"/><Relationship Id="rId2" Type="http://schemas.openxmlformats.org/officeDocument/2006/relationships/notesSlide" Target="../notesSlides/notesSlide26.xml"/><Relationship Id="rId1" Type="http://schemas.openxmlformats.org/officeDocument/2006/relationships/slideLayout" Target="../slideLayouts/slideLayout46.xml"/><Relationship Id="rId6" Type="http://schemas.openxmlformats.org/officeDocument/2006/relationships/hyperlink" Target="http://channel9.msdn.com/Events/MEC/2014/USX204" TargetMode="External"/><Relationship Id="rId5" Type="http://schemas.openxmlformats.org/officeDocument/2006/relationships/hyperlink" Target="http://channel9.msdn.com/Events/MEC/2014/USX202" TargetMode="External"/><Relationship Id="rId4" Type="http://schemas.openxmlformats.org/officeDocument/2006/relationships/hyperlink" Target="http://channel9.msdn.com/Events/MEC/2014/KEY101" TargetMode="External"/><Relationship Id="rId9" Type="http://schemas.openxmlformats.org/officeDocument/2006/relationships/hyperlink" Target="http://trustoffice365.com/"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86.png"/><Relationship Id="rId2" Type="http://schemas.openxmlformats.org/officeDocument/2006/relationships/notesSlide" Target="../notesSlides/notesSlide27.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88.emf"/><Relationship Id="rId2" Type="http://schemas.openxmlformats.org/officeDocument/2006/relationships/image" Target="../media/image87.emf"/><Relationship Id="rId1" Type="http://schemas.openxmlformats.org/officeDocument/2006/relationships/slideLayout" Target="../slideLayouts/slideLayout91.xml"/><Relationship Id="rId6" Type="http://schemas.openxmlformats.org/officeDocument/2006/relationships/image" Target="../media/image91.emf"/><Relationship Id="rId5" Type="http://schemas.openxmlformats.org/officeDocument/2006/relationships/image" Target="../media/image90.emf"/><Relationship Id="rId4" Type="http://schemas.openxmlformats.org/officeDocument/2006/relationships/image" Target="../media/image89.em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52.xml"/><Relationship Id="rId6" Type="http://schemas.openxmlformats.org/officeDocument/2006/relationships/image" Target="../media/image94.jpg"/><Relationship Id="rId5" Type="http://schemas.openxmlformats.org/officeDocument/2006/relationships/image" Target="../media/image93.png"/><Relationship Id="rId4" Type="http://schemas.openxmlformats.org/officeDocument/2006/relationships/image" Target="../media/image92.png"/></Relationships>
</file>

<file path=ppt/slides/_rels/slide3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9.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6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8.jpg"/><Relationship Id="rId7" Type="http://schemas.openxmlformats.org/officeDocument/2006/relationships/image" Target="../media/image21.jpg"/><Relationship Id="rId2" Type="http://schemas.openxmlformats.org/officeDocument/2006/relationships/notesSlide" Target="../notesSlides/notesSlide3.xml"/><Relationship Id="rId1" Type="http://schemas.openxmlformats.org/officeDocument/2006/relationships/slideLayout" Target="../slideLayouts/slideLayout45.xml"/><Relationship Id="rId6" Type="http://schemas.microsoft.com/office/2007/relationships/hdphoto" Target="../media/hdphoto1.wdp"/><Relationship Id="rId5" Type="http://schemas.openxmlformats.org/officeDocument/2006/relationships/image" Target="../media/image20.png"/><Relationship Id="rId4" Type="http://schemas.openxmlformats.org/officeDocument/2006/relationships/image" Target="../media/image19.jpg"/><Relationship Id="rId9" Type="http://schemas.openxmlformats.org/officeDocument/2006/relationships/image" Target="../media/image23.jpg"/></Relationships>
</file>

<file path=ppt/slides/_rels/slide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45.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0.png"/></Relationships>
</file>

<file path=ppt/slides/_rels/slide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xml"/><Relationship Id="rId1" Type="http://schemas.openxmlformats.org/officeDocument/2006/relationships/slideLayout" Target="../slideLayouts/slideLayout45.xml"/><Relationship Id="rId4" Type="http://schemas.openxmlformats.org/officeDocument/2006/relationships/image" Target="../media/image32.jpg"/></Relationships>
</file>

<file path=ppt/slides/_rels/slide7.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62.xml"/><Relationship Id="rId6" Type="http://schemas.openxmlformats.org/officeDocument/2006/relationships/image" Target="../media/image35.png"/><Relationship Id="rId5" Type="http://schemas.microsoft.com/office/2007/relationships/hdphoto" Target="../media/hdphoto2.wdp"/><Relationship Id="rId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63.xml"/><Relationship Id="rId5" Type="http://schemas.openxmlformats.org/officeDocument/2006/relationships/image" Target="../media/image33.jpeg"/><Relationship Id="rId4" Type="http://schemas.openxmlformats.org/officeDocument/2006/relationships/image" Target="../media/image3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3"/>
          <p:cNvSpPr>
            <a:spLocks noGrp="1"/>
          </p:cNvSpPr>
          <p:nvPr>
            <p:ph type="title"/>
          </p:nvPr>
        </p:nvSpPr>
        <p:spPr/>
        <p:txBody>
          <a:bodyPr/>
          <a:lstStyle/>
          <a:p>
            <a:r>
              <a:rPr lang="en-US" sz="5400" dirty="0" smtClean="0"/>
              <a:t>What’s New </a:t>
            </a:r>
            <a:br>
              <a:rPr lang="en-US" sz="5400" dirty="0" smtClean="0"/>
            </a:br>
            <a:r>
              <a:rPr lang="en-US" sz="5400" dirty="0" smtClean="0"/>
              <a:t>in Exchange Online</a:t>
            </a:r>
            <a:endParaRPr lang="en-US" sz="5400" dirty="0"/>
          </a:p>
        </p:txBody>
      </p:sp>
      <p:sp>
        <p:nvSpPr>
          <p:cNvPr id="10" name="Text Placeholder 9"/>
          <p:cNvSpPr>
            <a:spLocks noGrp="1"/>
          </p:cNvSpPr>
          <p:nvPr>
            <p:ph type="body" sz="quarter" idx="14"/>
          </p:nvPr>
        </p:nvSpPr>
        <p:spPr/>
        <p:txBody>
          <a:bodyPr/>
          <a:lstStyle/>
          <a:p>
            <a:r>
              <a:rPr lang="en-US" sz="2400" dirty="0" smtClean="0"/>
              <a:t>OFC-B233</a:t>
            </a:r>
          </a:p>
          <a:p>
            <a:r>
              <a:rPr lang="en-US" sz="2400" dirty="0" smtClean="0"/>
              <a:t>Tore </a:t>
            </a:r>
            <a:r>
              <a:rPr lang="en-US" sz="2400" dirty="0" err="1" smtClean="0"/>
              <a:t>Sundelin</a:t>
            </a:r>
            <a:r>
              <a:rPr lang="en-US" sz="2400" dirty="0" smtClean="0"/>
              <a:t>- Principal Program Manager</a:t>
            </a:r>
          </a:p>
          <a:p>
            <a:r>
              <a:rPr lang="en-US" sz="2400" dirty="0" err="1" smtClean="0"/>
              <a:t>Shobhit</a:t>
            </a:r>
            <a:r>
              <a:rPr lang="en-US" sz="2400" dirty="0" smtClean="0"/>
              <a:t> </a:t>
            </a:r>
            <a:r>
              <a:rPr lang="en-US" sz="2400" dirty="0" err="1" smtClean="0"/>
              <a:t>Sahay</a:t>
            </a:r>
            <a:r>
              <a:rPr lang="en-US" sz="2400" dirty="0" smtClean="0"/>
              <a:t>- Technical Product Manager</a:t>
            </a:r>
          </a:p>
          <a:p>
            <a:endParaRPr lang="en-US" dirty="0"/>
          </a:p>
        </p:txBody>
      </p:sp>
    </p:spTree>
    <p:extLst>
      <p:ext uri="{BB962C8B-B14F-4D97-AF65-F5344CB8AC3E}">
        <p14:creationId xmlns:p14="http://schemas.microsoft.com/office/powerpoint/2010/main" val="985381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34440" y="-1"/>
            <a:ext cx="4818383" cy="7009567"/>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783943" y="911"/>
            <a:ext cx="7651653" cy="699361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Rectangle 3"/>
          <p:cNvSpPr/>
          <p:nvPr/>
        </p:nvSpPr>
        <p:spPr bwMode="auto">
          <a:xfrm>
            <a:off x="289783" y="2136494"/>
            <a:ext cx="4114800" cy="9035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55" tIns="46615" rIns="46615" bIns="186521" numCol="1" spcCol="0" rtlCol="0" fromWordArt="0" anchor="t" anchorCtr="0" forceAA="0" compatLnSpc="1">
            <a:prstTxWarp prst="textNoShape">
              <a:avLst/>
            </a:prstTxWarp>
            <a:noAutofit/>
          </a:bodyPr>
          <a:lstStyle/>
          <a:p>
            <a:pPr defTabSz="932202">
              <a:lnSpc>
                <a:spcPct val="90000"/>
              </a:lnSpc>
              <a:spcBef>
                <a:spcPct val="0"/>
              </a:spcBef>
            </a:pPr>
            <a:r>
              <a:rPr lang="en-US" sz="5507" b="1" spc="-154" dirty="0" smtClean="0">
                <a:ln w="3175">
                  <a:noFill/>
                </a:ln>
                <a:gradFill>
                  <a:gsLst>
                    <a:gs pos="43871">
                      <a:srgbClr val="FFFFFF"/>
                    </a:gs>
                    <a:gs pos="83000">
                      <a:srgbClr val="FFFFFF"/>
                    </a:gs>
                  </a:gsLst>
                  <a:lin ang="5400000" scaled="1"/>
                </a:gradFill>
                <a:latin typeface="Segoe UI Light"/>
                <a:cs typeface="Arial" charset="0"/>
              </a:rPr>
              <a:t>Work Smarter</a:t>
            </a:r>
            <a:endParaRPr lang="en-US" sz="5507" b="1" spc="-154" dirty="0">
              <a:ln w="3175">
                <a:noFill/>
              </a:ln>
              <a:gradFill>
                <a:gsLst>
                  <a:gs pos="43871">
                    <a:srgbClr val="FFFFFF"/>
                  </a:gs>
                  <a:gs pos="83000">
                    <a:srgbClr val="FFFFFF"/>
                  </a:gs>
                </a:gsLst>
                <a:lin ang="5400000" scaled="1"/>
              </a:gradFill>
              <a:latin typeface="Segoe UI Light"/>
              <a:cs typeface="Arial" charset="0"/>
            </a:endParaRPr>
          </a:p>
        </p:txBody>
      </p:sp>
      <p:sp>
        <p:nvSpPr>
          <p:cNvPr id="9" name="Rectangle 8"/>
          <p:cNvSpPr/>
          <p:nvPr/>
        </p:nvSpPr>
        <p:spPr bwMode="auto">
          <a:xfrm>
            <a:off x="289782" y="3048896"/>
            <a:ext cx="4114800" cy="1582627"/>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vert="horz" wrap="square" lIns="186423" tIns="182880" rIns="0" bIns="186423" numCol="1" rtlCol="0" anchor="t" anchorCtr="0" compatLnSpc="1">
            <a:prstTxWarp prst="textNoShape">
              <a:avLst/>
            </a:prstTxWarp>
          </a:bodyPr>
          <a:lstStyle/>
          <a:p>
            <a:pPr defTabSz="951455">
              <a:lnSpc>
                <a:spcPct val="90000"/>
              </a:lnSpc>
              <a:spcBef>
                <a:spcPct val="0"/>
              </a:spcBef>
              <a:spcAft>
                <a:spcPts val="1224"/>
              </a:spcAft>
            </a:pPr>
            <a:r>
              <a:rPr lang="en-US" sz="2000" dirty="0" smtClean="0">
                <a:gradFill>
                  <a:gsLst>
                    <a:gs pos="43871">
                      <a:srgbClr val="FFFFFF"/>
                    </a:gs>
                    <a:gs pos="83000">
                      <a:srgbClr val="FFFFFF"/>
                    </a:gs>
                  </a:gsLst>
                  <a:lin ang="5400000" scaled="1"/>
                </a:gradFill>
                <a:latin typeface="Segoe UI Light"/>
              </a:rPr>
              <a:t>Tame email overload with tools that help you focus on what’s important </a:t>
            </a:r>
            <a:br>
              <a:rPr lang="en-US" sz="2000" dirty="0" smtClean="0">
                <a:gradFill>
                  <a:gsLst>
                    <a:gs pos="43871">
                      <a:srgbClr val="FFFFFF"/>
                    </a:gs>
                    <a:gs pos="83000">
                      <a:srgbClr val="FFFFFF"/>
                    </a:gs>
                  </a:gsLst>
                  <a:lin ang="5400000" scaled="1"/>
                </a:gradFill>
                <a:latin typeface="Segoe UI Light"/>
              </a:rPr>
            </a:br>
            <a:r>
              <a:rPr lang="en-US" sz="2000" dirty="0" smtClean="0">
                <a:gradFill>
                  <a:gsLst>
                    <a:gs pos="43871">
                      <a:srgbClr val="FFFFFF"/>
                    </a:gs>
                    <a:gs pos="83000">
                      <a:srgbClr val="FFFFFF"/>
                    </a:gs>
                  </a:gsLst>
                  <a:lin ang="5400000" scaled="1"/>
                </a:gradFill>
                <a:latin typeface="Segoe UI Light"/>
              </a:rPr>
              <a:t>and work more efficiently</a:t>
            </a:r>
            <a:endParaRPr lang="en-US" sz="2000" dirty="0">
              <a:gradFill>
                <a:gsLst>
                  <a:gs pos="43871">
                    <a:srgbClr val="FFFFFF"/>
                  </a:gs>
                  <a:gs pos="83000">
                    <a:srgbClr val="FFFFFF"/>
                  </a:gs>
                </a:gsLst>
                <a:lin ang="5400000" scaled="1"/>
              </a:gradFill>
              <a:latin typeface="Segoe UI Light"/>
            </a:endParaRPr>
          </a:p>
        </p:txBody>
      </p:sp>
      <p:sp>
        <p:nvSpPr>
          <p:cNvPr id="10" name="Rectangle 9"/>
          <p:cNvSpPr/>
          <p:nvPr/>
        </p:nvSpPr>
        <p:spPr bwMode="auto">
          <a:xfrm>
            <a:off x="7424351" y="677862"/>
            <a:ext cx="5011245" cy="663166"/>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a:solidFill>
                  <a:srgbClr val="FFFFFF"/>
                </a:solidFill>
                <a:latin typeface="Segoe UI Light"/>
              </a:rPr>
              <a:t>People </a:t>
            </a:r>
            <a:r>
              <a:rPr lang="en-US" sz="2447" dirty="0" smtClean="0">
                <a:solidFill>
                  <a:srgbClr val="FFFFFF"/>
                </a:solidFill>
                <a:latin typeface="Segoe UI Light"/>
              </a:rPr>
              <a:t>view</a:t>
            </a:r>
            <a:endParaRPr lang="en-US" sz="2447" dirty="0">
              <a:solidFill>
                <a:srgbClr val="FFFFFF"/>
              </a:solidFill>
              <a:latin typeface="Segoe UI Light"/>
            </a:endParaRPr>
          </a:p>
        </p:txBody>
      </p:sp>
      <p:sp>
        <p:nvSpPr>
          <p:cNvPr id="11" name="Rectangle 10"/>
          <p:cNvSpPr/>
          <p:nvPr/>
        </p:nvSpPr>
        <p:spPr bwMode="auto">
          <a:xfrm>
            <a:off x="7424351" y="1407178"/>
            <a:ext cx="5009371" cy="663166"/>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solidFill>
                  <a:srgbClr val="FFFFFF"/>
                </a:solidFill>
                <a:latin typeface="Segoe UI Light"/>
              </a:rPr>
              <a:t>Clutter view</a:t>
            </a:r>
            <a:endParaRPr lang="en-US" sz="2447" dirty="0">
              <a:solidFill>
                <a:srgbClr val="FFFFFF"/>
              </a:solidFill>
              <a:latin typeface="Segoe UI Light"/>
            </a:endParaRPr>
          </a:p>
        </p:txBody>
      </p:sp>
      <p:sp>
        <p:nvSpPr>
          <p:cNvPr id="12" name="Rectangle 11"/>
          <p:cNvSpPr/>
          <p:nvPr/>
        </p:nvSpPr>
        <p:spPr bwMode="auto">
          <a:xfrm>
            <a:off x="7424351" y="2136494"/>
            <a:ext cx="5009371" cy="663166"/>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solidFill>
                  <a:srgbClr val="FFFFFF"/>
                </a:solidFill>
                <a:latin typeface="Segoe UI Light"/>
              </a:rPr>
              <a:t>Rich content</a:t>
            </a:r>
            <a:endParaRPr lang="en-US" sz="2447" dirty="0">
              <a:solidFill>
                <a:srgbClr val="FFFFFF"/>
              </a:solidFill>
              <a:latin typeface="Segoe UI Light"/>
            </a:endParaRPr>
          </a:p>
        </p:txBody>
      </p:sp>
      <p:sp>
        <p:nvSpPr>
          <p:cNvPr id="13" name="Rectangle 12"/>
          <p:cNvSpPr/>
          <p:nvPr/>
        </p:nvSpPr>
        <p:spPr bwMode="auto">
          <a:xfrm>
            <a:off x="7424351" y="2865810"/>
            <a:ext cx="5009371" cy="663166"/>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solidFill>
                  <a:srgbClr val="FFFFFF"/>
                </a:solidFill>
                <a:latin typeface="Segoe UI Light"/>
              </a:rPr>
              <a:t>Search enhancements</a:t>
            </a:r>
            <a:endParaRPr lang="en-US" sz="2447" dirty="0">
              <a:solidFill>
                <a:srgbClr val="FFFFFF"/>
              </a:solidFill>
              <a:latin typeface="Segoe UI Light"/>
            </a:endParaRPr>
          </a:p>
        </p:txBody>
      </p:sp>
      <p:sp>
        <p:nvSpPr>
          <p:cNvPr id="14" name="Rectangle 13"/>
          <p:cNvSpPr/>
          <p:nvPr/>
        </p:nvSpPr>
        <p:spPr bwMode="auto">
          <a:xfrm>
            <a:off x="7427104" y="3595126"/>
            <a:ext cx="5009371" cy="663166"/>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solidFill>
                  <a:srgbClr val="FFFFFF"/>
                </a:solidFill>
                <a:latin typeface="Segoe UI Light"/>
              </a:rPr>
              <a:t>App enhancements</a:t>
            </a:r>
            <a:endParaRPr lang="en-US" sz="2447" dirty="0">
              <a:solidFill>
                <a:srgbClr val="FFFFFF"/>
              </a:solidFill>
              <a:latin typeface="Segoe UI Light"/>
            </a:endParaRPr>
          </a:p>
        </p:txBody>
      </p:sp>
      <p:sp>
        <p:nvSpPr>
          <p:cNvPr id="16" name="Rectangle 15"/>
          <p:cNvSpPr/>
          <p:nvPr/>
        </p:nvSpPr>
        <p:spPr bwMode="auto">
          <a:xfrm>
            <a:off x="7427104" y="4324445"/>
            <a:ext cx="5009371" cy="663166"/>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solidFill>
                  <a:srgbClr val="FFFFFF"/>
                </a:solidFill>
                <a:latin typeface="Segoe UI Light"/>
              </a:rPr>
              <a:t>OWA for devices</a:t>
            </a:r>
            <a:endParaRPr lang="en-US" sz="2447" dirty="0">
              <a:solidFill>
                <a:srgbClr val="FFFFFF"/>
              </a:solidFill>
              <a:latin typeface="Segoe UI Light"/>
            </a:endParaRPr>
          </a:p>
        </p:txBody>
      </p:sp>
    </p:spTree>
    <p:extLst>
      <p:ext uri="{BB962C8B-B14F-4D97-AF65-F5344CB8AC3E}">
        <p14:creationId xmlns:p14="http://schemas.microsoft.com/office/powerpoint/2010/main" val="761445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1+#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750" fill="hold"/>
                                        <p:tgtEl>
                                          <p:spTgt spid="14"/>
                                        </p:tgtEl>
                                        <p:attrNameLst>
                                          <p:attrName>ppt_x</p:attrName>
                                        </p:attrNameLst>
                                      </p:cBhvr>
                                      <p:tavLst>
                                        <p:tav tm="0">
                                          <p:val>
                                            <p:strVal val="1+#ppt_w/2"/>
                                          </p:val>
                                        </p:tav>
                                        <p:tav tm="100000">
                                          <p:val>
                                            <p:strVal val="#ppt_x"/>
                                          </p:val>
                                        </p:tav>
                                      </p:tavLst>
                                    </p:anim>
                                    <p:anim calcmode="lin" valueType="num">
                                      <p:cBhvr additive="base">
                                        <p:cTn id="24" dur="750" fill="hold"/>
                                        <p:tgtEl>
                                          <p:spTgt spid="14"/>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50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750" fill="hold"/>
                                        <p:tgtEl>
                                          <p:spTgt spid="16"/>
                                        </p:tgtEl>
                                        <p:attrNameLst>
                                          <p:attrName>ppt_x</p:attrName>
                                        </p:attrNameLst>
                                      </p:cBhvr>
                                      <p:tavLst>
                                        <p:tav tm="0">
                                          <p:val>
                                            <p:strVal val="1+#ppt_w/2"/>
                                          </p:val>
                                        </p:tav>
                                        <p:tav tm="100000">
                                          <p:val>
                                            <p:strVal val="#ppt_x"/>
                                          </p:val>
                                        </p:tav>
                                      </p:tavLst>
                                    </p:anim>
                                    <p:anim calcmode="lin" valueType="num">
                                      <p:cBhvr additive="base">
                                        <p:cTn id="28" dur="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4548821" y="1641795"/>
            <a:ext cx="6078024" cy="4751067"/>
          </a:xfrm>
          <a:prstGeom prst="rect">
            <a:avLst/>
          </a:prstGeom>
          <a:ln>
            <a:solidFill>
              <a:schemeClr val="tx1">
                <a:lumMod val="50000"/>
              </a:schemeClr>
            </a:solidFill>
          </a:ln>
        </p:spPr>
      </p:pic>
      <p:pic>
        <p:nvPicPr>
          <p:cNvPr id="15"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smtClean="0">
                <a:ln w="3175">
                  <a:noFill/>
                </a:ln>
                <a:gradFill>
                  <a:gsLst>
                    <a:gs pos="43871">
                      <a:srgbClr val="FFFFFF"/>
                    </a:gs>
                    <a:gs pos="83000">
                      <a:srgbClr val="FFFFFF"/>
                    </a:gs>
                  </a:gsLst>
                  <a:lin ang="5400000" scaled="1"/>
                </a:gradFill>
                <a:latin typeface="Segoe UI Light"/>
                <a:cs typeface="Arial" charset="0"/>
              </a:rPr>
              <a:t>People View</a:t>
            </a:r>
            <a:endParaRPr lang="en-US" sz="4080" b="1" spc="-154" dirty="0">
              <a:ln w="3175">
                <a:noFill/>
              </a:ln>
              <a:gradFill>
                <a:gsLst>
                  <a:gs pos="43871">
                    <a:srgbClr val="FFFFFF"/>
                  </a:gs>
                  <a:gs pos="83000">
                    <a:srgbClr val="FFFFFF"/>
                  </a:gs>
                </a:gsLst>
                <a:lin ang="5400000" scaled="1"/>
              </a:gradFill>
              <a:latin typeface="Segoe UI Light"/>
              <a:cs typeface="Arial" charset="0"/>
            </a:endParaRPr>
          </a:p>
        </p:txBody>
      </p:sp>
      <p:sp>
        <p:nvSpPr>
          <p:cNvPr id="18" name="TextBox 17"/>
          <p:cNvSpPr txBox="1"/>
          <p:nvPr/>
        </p:nvSpPr>
        <p:spPr>
          <a:xfrm>
            <a:off x="173724" y="3308637"/>
            <a:ext cx="2955054" cy="753476"/>
          </a:xfrm>
          <a:prstGeom prst="rect">
            <a:avLst/>
          </a:prstGeom>
          <a:noFill/>
        </p:spPr>
        <p:txBody>
          <a:bodyPr wrap="square" lIns="0" tIns="0" rIns="0" bIns="0" rtlCol="0">
            <a:spAutoFit/>
          </a:bodyPr>
          <a:lstStyle/>
          <a:p>
            <a:pPr algn="r"/>
            <a:r>
              <a:rPr lang="en-US" sz="1632" spc="-71" dirty="0">
                <a:gradFill>
                  <a:gsLst>
                    <a:gs pos="2917">
                      <a:srgbClr val="FFFFFF"/>
                    </a:gs>
                    <a:gs pos="96000">
                      <a:srgbClr val="FFFFFF"/>
                    </a:gs>
                  </a:gsLst>
                  <a:lin ang="5400000" scaled="0"/>
                </a:gradFill>
              </a:rPr>
              <a:t>Exchange automatically updates list of people based on your mailbox content and email habits</a:t>
            </a:r>
          </a:p>
        </p:txBody>
      </p:sp>
      <p:sp>
        <p:nvSpPr>
          <p:cNvPr id="21" name="TextBox 20"/>
          <p:cNvSpPr txBox="1"/>
          <p:nvPr/>
        </p:nvSpPr>
        <p:spPr>
          <a:xfrm>
            <a:off x="414183" y="5293393"/>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6000">
                      <a:srgbClr val="FFFFFF"/>
                    </a:gs>
                  </a:gsLst>
                  <a:lin ang="5400000" scaled="0"/>
                </a:gradFill>
              </a:rPr>
              <a:t>Helps you focus on what’s important and stay on </a:t>
            </a:r>
          </a:p>
          <a:p>
            <a:pPr algn="r"/>
            <a:r>
              <a:rPr lang="en-US" sz="1632" spc="-71" dirty="0">
                <a:gradFill>
                  <a:gsLst>
                    <a:gs pos="2917">
                      <a:srgbClr val="FFFFFF"/>
                    </a:gs>
                    <a:gs pos="96000">
                      <a:srgbClr val="FFFFFF"/>
                    </a:gs>
                  </a:gsLst>
                  <a:lin ang="5400000" scaled="0"/>
                </a:gradFill>
              </a:rPr>
              <a:t>top of your inbox</a:t>
            </a:r>
          </a:p>
        </p:txBody>
      </p:sp>
      <p:sp>
        <p:nvSpPr>
          <p:cNvPr id="14" name="TextBox 13"/>
          <p:cNvSpPr txBox="1"/>
          <p:nvPr/>
        </p:nvSpPr>
        <p:spPr>
          <a:xfrm>
            <a:off x="404040" y="1587809"/>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6000">
                      <a:srgbClr val="FFFFFF"/>
                    </a:gs>
                  </a:gsLst>
                  <a:lin ang="5400000" scaled="0"/>
                </a:gradFill>
              </a:rPr>
              <a:t>Quickly see a filtered list of messages from people you frequently email</a:t>
            </a:r>
          </a:p>
        </p:txBody>
      </p:sp>
      <p:cxnSp>
        <p:nvCxnSpPr>
          <p:cNvPr id="28" name="Straight Connector 27"/>
          <p:cNvCxnSpPr/>
          <p:nvPr/>
        </p:nvCxnSpPr>
        <p:spPr>
          <a:xfrm flipV="1">
            <a:off x="3268377" y="3321337"/>
            <a:ext cx="0" cy="718800"/>
          </a:xfrm>
          <a:prstGeom prst="line">
            <a:avLst/>
          </a:prstGeom>
          <a:noFill/>
          <a:ln w="50800" cap="flat" cmpd="sng" algn="ctr">
            <a:solidFill>
              <a:srgbClr val="505050"/>
            </a:solidFill>
            <a:prstDash val="solid"/>
            <a:headEnd type="none" w="med" len="med"/>
            <a:tailEnd type="none" w="med" len="med"/>
          </a:ln>
          <a:effectLst/>
        </p:spPr>
      </p:cxnSp>
      <p:cxnSp>
        <p:nvCxnSpPr>
          <p:cNvPr id="30" name="Straight Connector 29"/>
          <p:cNvCxnSpPr/>
          <p:nvPr/>
        </p:nvCxnSpPr>
        <p:spPr>
          <a:xfrm flipH="1" flipV="1">
            <a:off x="3268377" y="2031838"/>
            <a:ext cx="1349660" cy="2760824"/>
          </a:xfrm>
          <a:prstGeom prst="line">
            <a:avLst/>
          </a:prstGeom>
          <a:noFill/>
          <a:ln w="19050" cap="rnd" cmpd="sng" algn="ctr">
            <a:solidFill>
              <a:schemeClr val="tx1">
                <a:lumMod val="50000"/>
              </a:schemeClr>
            </a:solidFill>
            <a:prstDash val="sysDot"/>
            <a:headEnd type="oval"/>
            <a:tailEnd type="none"/>
          </a:ln>
          <a:effectLst/>
        </p:spPr>
      </p:cxnSp>
      <p:cxnSp>
        <p:nvCxnSpPr>
          <p:cNvPr id="31" name="Straight Connector 30"/>
          <p:cNvCxnSpPr/>
          <p:nvPr/>
        </p:nvCxnSpPr>
        <p:spPr>
          <a:xfrm flipV="1">
            <a:off x="3268377" y="5328069"/>
            <a:ext cx="0" cy="718800"/>
          </a:xfrm>
          <a:prstGeom prst="line">
            <a:avLst/>
          </a:prstGeom>
          <a:noFill/>
          <a:ln w="50800" cap="flat" cmpd="sng" algn="ctr">
            <a:solidFill>
              <a:schemeClr val="tx1"/>
            </a:solidFill>
            <a:prstDash val="solid"/>
            <a:headEnd type="none" w="med" len="med"/>
            <a:tailEnd type="none" w="med" len="med"/>
          </a:ln>
          <a:effectLst/>
        </p:spPr>
      </p:cxnSp>
      <p:cxnSp>
        <p:nvCxnSpPr>
          <p:cNvPr id="35" name="Straight Connector 34"/>
          <p:cNvCxnSpPr/>
          <p:nvPr/>
        </p:nvCxnSpPr>
        <p:spPr>
          <a:xfrm flipV="1">
            <a:off x="3268377" y="3308637"/>
            <a:ext cx="0" cy="718800"/>
          </a:xfrm>
          <a:prstGeom prst="line">
            <a:avLst/>
          </a:prstGeom>
          <a:noFill/>
          <a:ln w="50800" cap="flat" cmpd="sng" algn="ctr">
            <a:solidFill>
              <a:schemeClr val="tx1"/>
            </a:solidFill>
            <a:prstDash val="solid"/>
            <a:headEnd type="none" w="med" len="med"/>
            <a:tailEnd type="none" w="med" len="med"/>
          </a:ln>
          <a:effectLst/>
        </p:spPr>
      </p:cxnSp>
      <p:pic>
        <p:nvPicPr>
          <p:cNvPr id="16" name="Picture 6" descr="\\MAGNUM\Projects\Microsoft\Cloud Power FY12\Design\ICONS_PNG\Cloud.png"/>
          <p:cNvPicPr>
            <a:picLocks noChangeAspect="1" noChangeArrowheads="1"/>
          </p:cNvPicPr>
          <p:nvPr/>
        </p:nvPicPr>
        <p:blipFill>
          <a:blip r:embed="rId5" cstate="print">
            <a:biLevel thresh="25000"/>
          </a:blip>
          <a:srcRect/>
          <a:stretch>
            <a:fillRect/>
          </a:stretch>
        </p:blipFill>
        <p:spPr bwMode="auto">
          <a:xfrm>
            <a:off x="10919873" y="-532"/>
            <a:ext cx="663787" cy="663787"/>
          </a:xfrm>
          <a:prstGeom prst="rect">
            <a:avLst/>
          </a:prstGeom>
          <a:noFill/>
        </p:spPr>
      </p:pic>
      <p:pic>
        <p:nvPicPr>
          <p:cNvPr id="19" name="Picture 2" descr="\\MAGNUM\Projects\Microsoft\Cloud Power FY12\Design\Icons\PNGs\Server_2.png"/>
          <p:cNvPicPr>
            <a:picLocks noChangeAspect="1" noChangeArrowheads="1"/>
          </p:cNvPicPr>
          <p:nvPr/>
        </p:nvPicPr>
        <p:blipFill>
          <a:blip r:embed="rId6" cstate="print">
            <a:biLevel thresh="25000"/>
          </a:blip>
          <a:srcRect/>
          <a:stretch>
            <a:fillRect/>
          </a:stretch>
        </p:blipFill>
        <p:spPr bwMode="auto">
          <a:xfrm>
            <a:off x="11689330" y="59365"/>
            <a:ext cx="543991" cy="543991"/>
          </a:xfrm>
          <a:prstGeom prst="rect">
            <a:avLst/>
          </a:prstGeom>
          <a:noFill/>
        </p:spPr>
      </p:pic>
      <p:sp>
        <p:nvSpPr>
          <p:cNvPr id="20" name="Rectangle 19"/>
          <p:cNvSpPr/>
          <p:nvPr/>
        </p:nvSpPr>
        <p:spPr>
          <a:xfrm>
            <a:off x="10784170" y="542311"/>
            <a:ext cx="935195"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Shipped </a:t>
            </a:r>
            <a:br>
              <a:rPr lang="en-US" sz="1200" spc="-70" dirty="0" smtClean="0">
                <a:gradFill>
                  <a:gsLst>
                    <a:gs pos="2917">
                      <a:srgbClr val="FFFFFF"/>
                    </a:gs>
                    <a:gs pos="97000">
                      <a:srgbClr val="FFFFFF"/>
                    </a:gs>
                  </a:gsLst>
                  <a:lin ang="5400000" scaled="0"/>
                </a:gradFill>
              </a:rPr>
            </a:br>
            <a:r>
              <a:rPr lang="en-US" sz="1200" spc="-70" dirty="0" smtClean="0">
                <a:gradFill>
                  <a:gsLst>
                    <a:gs pos="2917">
                      <a:srgbClr val="FFFFFF"/>
                    </a:gs>
                    <a:gs pos="97000">
                      <a:srgbClr val="FFFFFF"/>
                    </a:gs>
                  </a:gsLst>
                  <a:lin ang="5400000" scaled="0"/>
                </a:gradFill>
              </a:rPr>
              <a:t>Q1 2014</a:t>
            </a:r>
            <a:endParaRPr lang="en-US" sz="1200" spc="-70" dirty="0">
              <a:gradFill>
                <a:gsLst>
                  <a:gs pos="2917">
                    <a:srgbClr val="FFFFFF"/>
                  </a:gs>
                  <a:gs pos="97000">
                    <a:srgbClr val="FFFFFF"/>
                  </a:gs>
                </a:gsLst>
                <a:lin ang="5400000" scaled="0"/>
              </a:gradFill>
            </a:endParaRPr>
          </a:p>
        </p:txBody>
      </p:sp>
      <p:sp>
        <p:nvSpPr>
          <p:cNvPr id="22" name="Rectangle 21"/>
          <p:cNvSpPr/>
          <p:nvPr/>
        </p:nvSpPr>
        <p:spPr>
          <a:xfrm>
            <a:off x="11524591" y="539266"/>
            <a:ext cx="885732"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Next version</a:t>
            </a:r>
            <a:endParaRPr lang="en-US" sz="1200" spc="-70" dirty="0">
              <a:gradFill>
                <a:gsLst>
                  <a:gs pos="2917">
                    <a:srgbClr val="FFFFFF"/>
                  </a:gs>
                  <a:gs pos="97000">
                    <a:srgbClr val="FFFFFF"/>
                  </a:gs>
                </a:gsLst>
                <a:lin ang="5400000" scaled="0"/>
              </a:gradFill>
            </a:endParaRPr>
          </a:p>
        </p:txBody>
      </p:sp>
    </p:spTree>
    <p:extLst>
      <p:ext uri="{BB962C8B-B14F-4D97-AF65-F5344CB8AC3E}">
        <p14:creationId xmlns:p14="http://schemas.microsoft.com/office/powerpoint/2010/main" val="2549391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par>
                                <p:cTn id="8" presetID="22" presetClass="entr" presetSubtype="8"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left)">
                                      <p:cBhvr>
                                        <p:cTn id="10" dur="500"/>
                                        <p:tgtEl>
                                          <p:spTgt spid="30"/>
                                        </p:tgtEl>
                                      </p:cBhvr>
                                    </p:animEffect>
                                  </p:childTnLst>
                                </p:cTn>
                              </p:par>
                              <p:par>
                                <p:cTn id="11" presetID="22" presetClass="entr" presetSubtype="8"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left)">
                                      <p:cBhvr>
                                        <p:cTn id="13" dur="500"/>
                                        <p:tgtEl>
                                          <p:spTgt spid="31"/>
                                        </p:tgtEl>
                                      </p:cBhvr>
                                    </p:animEffect>
                                  </p:childTnLst>
                                </p:cTn>
                              </p:par>
                              <p:par>
                                <p:cTn id="14" presetID="22" presetClass="entr" presetSubtype="8" fill="hold" nodeType="withEffect">
                                  <p:stCondLst>
                                    <p:cond delay="0"/>
                                  </p:stCondLst>
                                  <p:childTnLst>
                                    <p:set>
                                      <p:cBhvr>
                                        <p:cTn id="15" dur="1" fill="hold">
                                          <p:stCondLst>
                                            <p:cond delay="0"/>
                                          </p:stCondLst>
                                        </p:cTn>
                                        <p:tgtEl>
                                          <p:spTgt spid="35"/>
                                        </p:tgtEl>
                                        <p:attrNameLst>
                                          <p:attrName>style.visibility</p:attrName>
                                        </p:attrNameLst>
                                      </p:cBhvr>
                                      <p:to>
                                        <p:strVal val="visible"/>
                                      </p:to>
                                    </p:set>
                                    <p:animEffect transition="in" filter="wipe(left)">
                                      <p:cBhvr>
                                        <p:cTn id="1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smtClean="0">
                <a:ln w="3175">
                  <a:noFill/>
                </a:ln>
                <a:gradFill>
                  <a:gsLst>
                    <a:gs pos="43871">
                      <a:srgbClr val="FFFFFF"/>
                    </a:gs>
                    <a:gs pos="83000">
                      <a:srgbClr val="FFFFFF"/>
                    </a:gs>
                  </a:gsLst>
                  <a:lin ang="5400000" scaled="1"/>
                </a:gradFill>
                <a:latin typeface="Segoe UI Light"/>
                <a:cs typeface="Arial" charset="0"/>
              </a:rPr>
              <a:t>Clutter View</a:t>
            </a:r>
            <a:endParaRPr lang="en-US" sz="4080" b="1" spc="-154" dirty="0">
              <a:ln w="3175">
                <a:noFill/>
              </a:ln>
              <a:gradFill>
                <a:gsLst>
                  <a:gs pos="43871">
                    <a:srgbClr val="FFFFFF"/>
                  </a:gs>
                  <a:gs pos="83000">
                    <a:srgbClr val="FFFFFF"/>
                  </a:gs>
                </a:gsLst>
                <a:lin ang="5400000" scaled="1"/>
              </a:gradFill>
              <a:latin typeface="Segoe UI Light"/>
              <a:cs typeface="Arial" charset="0"/>
            </a:endParaRPr>
          </a:p>
        </p:txBody>
      </p:sp>
      <p:sp>
        <p:nvSpPr>
          <p:cNvPr id="18" name="TextBox 17"/>
          <p:cNvSpPr txBox="1"/>
          <p:nvPr/>
        </p:nvSpPr>
        <p:spPr>
          <a:xfrm>
            <a:off x="391683" y="3467112"/>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6000">
                      <a:srgbClr val="FFFFFF"/>
                    </a:gs>
                  </a:gsLst>
                  <a:lin ang="5400000" scaled="0"/>
                </a:gradFill>
              </a:rPr>
              <a:t>Reduces interruptions and keeps important email from being buried</a:t>
            </a:r>
          </a:p>
        </p:txBody>
      </p:sp>
      <p:sp>
        <p:nvSpPr>
          <p:cNvPr id="21" name="TextBox 20"/>
          <p:cNvSpPr txBox="1"/>
          <p:nvPr/>
        </p:nvSpPr>
        <p:spPr>
          <a:xfrm>
            <a:off x="391683" y="5199083"/>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6000">
                      <a:srgbClr val="FFFFFF"/>
                    </a:gs>
                  </a:gsLst>
                  <a:lin ang="5400000" scaled="0"/>
                </a:gradFill>
              </a:rPr>
              <a:t>Feedback loop lets you train the system to understand which email messages are low priority</a:t>
            </a:r>
          </a:p>
        </p:txBody>
      </p:sp>
      <p:sp>
        <p:nvSpPr>
          <p:cNvPr id="14" name="TextBox 13"/>
          <p:cNvSpPr txBox="1"/>
          <p:nvPr/>
        </p:nvSpPr>
        <p:spPr>
          <a:xfrm>
            <a:off x="404040" y="1587808"/>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6000">
                      <a:srgbClr val="FFFFFF"/>
                    </a:gs>
                  </a:gsLst>
                  <a:lin ang="5400000" scaled="0"/>
                </a:gradFill>
              </a:rPr>
              <a:t>Less-important email messages are shown in a separate view so they don’t clutter your inbox</a:t>
            </a:r>
          </a:p>
        </p:txBody>
      </p:sp>
      <p:cxnSp>
        <p:nvCxnSpPr>
          <p:cNvPr id="27" name="Straight Connector 26"/>
          <p:cNvCxnSpPr/>
          <p:nvPr/>
        </p:nvCxnSpPr>
        <p:spPr>
          <a:xfrm flipV="1">
            <a:off x="3222712" y="3501788"/>
            <a:ext cx="0" cy="718800"/>
          </a:xfrm>
          <a:prstGeom prst="line">
            <a:avLst/>
          </a:prstGeom>
          <a:noFill/>
          <a:ln w="50800" cap="flat" cmpd="sng" algn="ctr">
            <a:solidFill>
              <a:schemeClr val="tx1"/>
            </a:solidFill>
            <a:prstDash val="solid"/>
            <a:headEnd type="none" w="med" len="med"/>
            <a:tailEnd type="none" w="med" len="med"/>
          </a:ln>
          <a:effectLst/>
        </p:spPr>
      </p:cxnSp>
      <p:cxnSp>
        <p:nvCxnSpPr>
          <p:cNvPr id="28" name="Straight Connector 27"/>
          <p:cNvCxnSpPr/>
          <p:nvPr/>
        </p:nvCxnSpPr>
        <p:spPr>
          <a:xfrm flipV="1">
            <a:off x="3227189" y="5233759"/>
            <a:ext cx="0" cy="718800"/>
          </a:xfrm>
          <a:prstGeom prst="line">
            <a:avLst/>
          </a:prstGeom>
          <a:noFill/>
          <a:ln w="50800" cap="flat" cmpd="sng" algn="ctr">
            <a:solidFill>
              <a:schemeClr val="tx1"/>
            </a:solidFill>
            <a:prstDash val="solid"/>
            <a:headEnd type="none" w="med" len="med"/>
            <a:tailEnd type="none" w="med" len="med"/>
          </a:ln>
          <a:effectLst/>
        </p:spPr>
      </p:cxnSp>
      <p:pic>
        <p:nvPicPr>
          <p:cNvPr id="17" name="Picture 6" descr="\\MAGNUM\Projects\Microsoft\Cloud Power FY12\Design\ICONS_PNG\Cloud.png"/>
          <p:cNvPicPr>
            <a:picLocks noChangeAspect="1" noChangeArrowheads="1"/>
          </p:cNvPicPr>
          <p:nvPr/>
        </p:nvPicPr>
        <p:blipFill>
          <a:blip r:embed="rId4" cstate="print">
            <a:biLevel thresh="25000"/>
          </a:blip>
          <a:srcRect/>
          <a:stretch>
            <a:fillRect/>
          </a:stretch>
        </p:blipFill>
        <p:spPr bwMode="auto">
          <a:xfrm>
            <a:off x="10923004" y="-532"/>
            <a:ext cx="663787" cy="663787"/>
          </a:xfrm>
          <a:prstGeom prst="rect">
            <a:avLst/>
          </a:prstGeom>
          <a:noFill/>
        </p:spPr>
      </p:pic>
      <p:pic>
        <p:nvPicPr>
          <p:cNvPr id="19" name="Picture 2" descr="\\MAGNUM\Projects\Microsoft\Cloud Power FY12\Design\Icons\PNGs\Server_2.png"/>
          <p:cNvPicPr>
            <a:picLocks noChangeAspect="1" noChangeArrowheads="1"/>
          </p:cNvPicPr>
          <p:nvPr/>
        </p:nvPicPr>
        <p:blipFill>
          <a:blip r:embed="rId5" cstate="print">
            <a:biLevel thresh="25000"/>
          </a:blip>
          <a:srcRect/>
          <a:stretch>
            <a:fillRect/>
          </a:stretch>
        </p:blipFill>
        <p:spPr bwMode="auto">
          <a:xfrm>
            <a:off x="11692461" y="59365"/>
            <a:ext cx="543991" cy="543991"/>
          </a:xfrm>
          <a:prstGeom prst="rect">
            <a:avLst/>
          </a:prstGeom>
          <a:noFill/>
        </p:spPr>
      </p:pic>
      <p:sp>
        <p:nvSpPr>
          <p:cNvPr id="2" name="Rectangle 1"/>
          <p:cNvSpPr/>
          <p:nvPr/>
        </p:nvSpPr>
        <p:spPr>
          <a:xfrm>
            <a:off x="10787301" y="542311"/>
            <a:ext cx="935195"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Target: </a:t>
            </a:r>
            <a:r>
              <a:rPr lang="en-US" sz="1200" spc="-70" smtClean="0">
                <a:gradFill>
                  <a:gsLst>
                    <a:gs pos="2917">
                      <a:srgbClr val="FFFFFF"/>
                    </a:gs>
                    <a:gs pos="97000">
                      <a:srgbClr val="FFFFFF"/>
                    </a:gs>
                  </a:gsLst>
                  <a:lin ang="5400000" scaled="0"/>
                </a:gradFill>
              </a:rPr>
              <a:t/>
            </a:r>
            <a:br>
              <a:rPr lang="en-US" sz="1200" spc="-70" smtClean="0">
                <a:gradFill>
                  <a:gsLst>
                    <a:gs pos="2917">
                      <a:srgbClr val="FFFFFF"/>
                    </a:gs>
                    <a:gs pos="97000">
                      <a:srgbClr val="FFFFFF"/>
                    </a:gs>
                  </a:gsLst>
                  <a:lin ang="5400000" scaled="0"/>
                </a:gradFill>
              </a:rPr>
            </a:br>
            <a:r>
              <a:rPr lang="en-US" sz="1200" spc="-70" smtClean="0">
                <a:gradFill>
                  <a:gsLst>
                    <a:gs pos="2917">
                      <a:srgbClr val="FFFFFF"/>
                    </a:gs>
                    <a:gs pos="97000">
                      <a:srgbClr val="FFFFFF"/>
                    </a:gs>
                  </a:gsLst>
                  <a:lin ang="5400000" scaled="0"/>
                </a:gradFill>
              </a:rPr>
              <a:t>Q4 </a:t>
            </a:r>
            <a:r>
              <a:rPr lang="en-US" sz="1200" spc="-70" dirty="0" smtClean="0">
                <a:gradFill>
                  <a:gsLst>
                    <a:gs pos="2917">
                      <a:srgbClr val="FFFFFF"/>
                    </a:gs>
                    <a:gs pos="97000">
                      <a:srgbClr val="FFFFFF"/>
                    </a:gs>
                  </a:gsLst>
                  <a:lin ang="5400000" scaled="0"/>
                </a:gradFill>
              </a:rPr>
              <a:t>2014</a:t>
            </a:r>
            <a:endParaRPr lang="en-US" sz="1200" spc="-70" dirty="0">
              <a:gradFill>
                <a:gsLst>
                  <a:gs pos="2917">
                    <a:srgbClr val="FFFFFF"/>
                  </a:gs>
                  <a:gs pos="97000">
                    <a:srgbClr val="FFFFFF"/>
                  </a:gs>
                </a:gsLst>
                <a:lin ang="5400000" scaled="0"/>
              </a:gradFill>
            </a:endParaRPr>
          </a:p>
        </p:txBody>
      </p:sp>
      <p:sp>
        <p:nvSpPr>
          <p:cNvPr id="22" name="Rectangle 21"/>
          <p:cNvSpPr/>
          <p:nvPr/>
        </p:nvSpPr>
        <p:spPr>
          <a:xfrm>
            <a:off x="11527722" y="539266"/>
            <a:ext cx="885732"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No </a:t>
            </a:r>
            <a:br>
              <a:rPr lang="en-US" sz="1200" spc="-70" dirty="0" smtClean="0">
                <a:gradFill>
                  <a:gsLst>
                    <a:gs pos="2917">
                      <a:srgbClr val="FFFFFF"/>
                    </a:gs>
                    <a:gs pos="97000">
                      <a:srgbClr val="FFFFFF"/>
                    </a:gs>
                  </a:gsLst>
                  <a:lin ang="5400000" scaled="0"/>
                </a:gradFill>
              </a:rPr>
            </a:br>
            <a:r>
              <a:rPr lang="en-US" sz="1200" spc="-70" dirty="0" smtClean="0">
                <a:gradFill>
                  <a:gsLst>
                    <a:gs pos="2917">
                      <a:srgbClr val="FFFFFF"/>
                    </a:gs>
                    <a:gs pos="97000">
                      <a:srgbClr val="FFFFFF"/>
                    </a:gs>
                  </a:gsLst>
                  <a:lin ang="5400000" scaled="0"/>
                </a:gradFill>
              </a:rPr>
              <a:t>release</a:t>
            </a:r>
            <a:endParaRPr lang="en-US" sz="1200" spc="-70" dirty="0">
              <a:gradFill>
                <a:gsLst>
                  <a:gs pos="2917">
                    <a:srgbClr val="FFFFFF"/>
                  </a:gs>
                  <a:gs pos="97000">
                    <a:srgbClr val="FFFFFF"/>
                  </a:gs>
                </a:gsLst>
                <a:lin ang="5400000" scaled="0"/>
              </a:gradFill>
            </a:endParaRPr>
          </a:p>
        </p:txBody>
      </p:sp>
      <p:pic>
        <p:nvPicPr>
          <p:cNvPr id="30" name="Picture 29"/>
          <p:cNvPicPr>
            <a:picLocks noChangeAspect="1"/>
          </p:cNvPicPr>
          <p:nvPr/>
        </p:nvPicPr>
        <p:blipFill rotWithShape="1">
          <a:blip r:embed="rId6"/>
          <a:srcRect b="3737"/>
          <a:stretch/>
        </p:blipFill>
        <p:spPr>
          <a:xfrm>
            <a:off x="4482068" y="1287462"/>
            <a:ext cx="6307154" cy="6825362"/>
          </a:xfrm>
          <a:prstGeom prst="rect">
            <a:avLst/>
          </a:prstGeom>
          <a:solidFill>
            <a:schemeClr val="tx1">
              <a:lumMod val="50000"/>
            </a:schemeClr>
          </a:solidFill>
          <a:effectLst/>
        </p:spPr>
      </p:pic>
      <p:pic>
        <p:nvPicPr>
          <p:cNvPr id="31" name="Picture 2" descr="ffae17db-39b4-4cfd-8e1b-aab97d214742"/>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6866029" y="2350523"/>
            <a:ext cx="3732056" cy="5756758"/>
          </a:xfrm>
          <a:prstGeom prst="rect">
            <a:avLst/>
          </a:prstGeom>
          <a:ln>
            <a:noFill/>
          </a:ln>
          <a:effectLst/>
          <a:extLst>
            <a:ext uri="{909E8E84-426E-40DD-AFC4-6F175D3DCCD1}">
              <a14:hiddenFill xmlns:a14="http://schemas.microsoft.com/office/drawing/2010/main">
                <a:solidFill>
                  <a:srgbClr val="FFFFFF"/>
                </a:solidFill>
              </a14:hiddenFill>
            </a:ext>
          </a:extLst>
        </p:spPr>
      </p:pic>
      <p:cxnSp>
        <p:nvCxnSpPr>
          <p:cNvPr id="29" name="Straight Connector 28"/>
          <p:cNvCxnSpPr/>
          <p:nvPr/>
        </p:nvCxnSpPr>
        <p:spPr>
          <a:xfrm flipH="1" flipV="1">
            <a:off x="3222713" y="1897063"/>
            <a:ext cx="1623925" cy="1723467"/>
          </a:xfrm>
          <a:prstGeom prst="line">
            <a:avLst/>
          </a:prstGeom>
          <a:noFill/>
          <a:ln w="19050" cap="rnd" cmpd="sng" algn="ctr">
            <a:solidFill>
              <a:schemeClr val="tx1">
                <a:lumMod val="50000"/>
              </a:schemeClr>
            </a:solidFill>
            <a:prstDash val="sysDot"/>
            <a:headEnd type="oval"/>
            <a:tailEnd type="none"/>
          </a:ln>
          <a:effectLst/>
        </p:spPr>
      </p:cxnSp>
    </p:spTree>
    <p:extLst>
      <p:ext uri="{BB962C8B-B14F-4D97-AF65-F5344CB8AC3E}">
        <p14:creationId xmlns:p14="http://schemas.microsoft.com/office/powerpoint/2010/main" val="1607663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22" presetClass="entr" presetSubtype="8"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Outlook Web App Rich Content</a:t>
            </a:r>
          </a:p>
        </p:txBody>
      </p:sp>
      <p:sp>
        <p:nvSpPr>
          <p:cNvPr id="28" name="TextBox 27"/>
          <p:cNvSpPr txBox="1"/>
          <p:nvPr/>
        </p:nvSpPr>
        <p:spPr>
          <a:xfrm>
            <a:off x="579437" y="2278062"/>
            <a:ext cx="2743128"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URL preview helps you decide whether an article is worth reading before you click</a:t>
            </a:r>
          </a:p>
        </p:txBody>
      </p:sp>
      <p:sp>
        <p:nvSpPr>
          <p:cNvPr id="30" name="TextBox 29"/>
          <p:cNvSpPr txBox="1"/>
          <p:nvPr/>
        </p:nvSpPr>
        <p:spPr>
          <a:xfrm>
            <a:off x="1493837" y="4954987"/>
            <a:ext cx="2280856"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Inline player allows you to view video content right from your inbox</a:t>
            </a:r>
          </a:p>
        </p:txBody>
      </p:sp>
      <p:pic>
        <p:nvPicPr>
          <p:cNvPr id="31" name="Picture 30"/>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723765" y="1825240"/>
            <a:ext cx="7838042" cy="2190303"/>
          </a:xfrm>
          <a:prstGeom prst="rect">
            <a:avLst/>
          </a:prstGeom>
          <a:ln>
            <a:solidFill>
              <a:schemeClr val="tx1">
                <a:lumMod val="50000"/>
              </a:schemeClr>
            </a:solidFill>
          </a:ln>
        </p:spPr>
      </p:pic>
      <p:pic>
        <p:nvPicPr>
          <p:cNvPr id="32" name="Picture 31"/>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4178290" y="4389660"/>
            <a:ext cx="7578291" cy="2112777"/>
          </a:xfrm>
          <a:prstGeom prst="rect">
            <a:avLst/>
          </a:prstGeom>
          <a:ln>
            <a:solidFill>
              <a:schemeClr val="tx1">
                <a:lumMod val="50000"/>
              </a:schemeClr>
            </a:solidFill>
          </a:ln>
        </p:spPr>
      </p:pic>
      <p:cxnSp>
        <p:nvCxnSpPr>
          <p:cNvPr id="33" name="Straight Connector 32"/>
          <p:cNvCxnSpPr/>
          <p:nvPr/>
        </p:nvCxnSpPr>
        <p:spPr>
          <a:xfrm flipH="1" flipV="1">
            <a:off x="3456839" y="2699655"/>
            <a:ext cx="721451" cy="215276"/>
          </a:xfrm>
          <a:prstGeom prst="line">
            <a:avLst/>
          </a:prstGeom>
          <a:noFill/>
          <a:ln w="19050" cap="rnd" cmpd="sng" algn="ctr">
            <a:solidFill>
              <a:schemeClr val="tx1">
                <a:lumMod val="50000"/>
              </a:schemeClr>
            </a:solidFill>
            <a:prstDash val="sysDot"/>
            <a:headEnd type="oval"/>
            <a:tailEnd type="none"/>
          </a:ln>
          <a:effectLst/>
        </p:spPr>
      </p:cxnSp>
      <p:cxnSp>
        <p:nvCxnSpPr>
          <p:cNvPr id="34" name="Straight Connector 33"/>
          <p:cNvCxnSpPr/>
          <p:nvPr/>
        </p:nvCxnSpPr>
        <p:spPr>
          <a:xfrm flipH="1" flipV="1">
            <a:off x="3932238" y="5446049"/>
            <a:ext cx="685799" cy="185338"/>
          </a:xfrm>
          <a:prstGeom prst="line">
            <a:avLst/>
          </a:prstGeom>
          <a:noFill/>
          <a:ln w="19050" cap="rnd" cmpd="sng" algn="ctr">
            <a:solidFill>
              <a:schemeClr val="tx1">
                <a:lumMod val="50000"/>
              </a:schemeClr>
            </a:solidFill>
            <a:prstDash val="sysDot"/>
            <a:headEnd type="oval"/>
            <a:tailEnd type="none"/>
          </a:ln>
          <a:effectLst/>
        </p:spPr>
      </p:cxnSp>
      <p:pic>
        <p:nvPicPr>
          <p:cNvPr id="25" name="Picture 6" descr="\\MAGNUM\Projects\Microsoft\Cloud Power FY12\Design\ICONS_PNG\Cloud.png"/>
          <p:cNvPicPr>
            <a:picLocks noChangeAspect="1" noChangeArrowheads="1"/>
          </p:cNvPicPr>
          <p:nvPr/>
        </p:nvPicPr>
        <p:blipFill>
          <a:blip r:embed="rId6" cstate="print">
            <a:biLevel thresh="25000"/>
          </a:blip>
          <a:srcRect/>
          <a:stretch>
            <a:fillRect/>
          </a:stretch>
        </p:blipFill>
        <p:spPr bwMode="auto">
          <a:xfrm>
            <a:off x="10919873" y="-532"/>
            <a:ext cx="663787" cy="663787"/>
          </a:xfrm>
          <a:prstGeom prst="rect">
            <a:avLst/>
          </a:prstGeom>
          <a:noFill/>
        </p:spPr>
      </p:pic>
      <p:pic>
        <p:nvPicPr>
          <p:cNvPr id="26" name="Picture 2" descr="\\MAGNUM\Projects\Microsoft\Cloud Power FY12\Design\Icons\PNGs\Server_2.png"/>
          <p:cNvPicPr>
            <a:picLocks noChangeAspect="1" noChangeArrowheads="1"/>
          </p:cNvPicPr>
          <p:nvPr/>
        </p:nvPicPr>
        <p:blipFill>
          <a:blip r:embed="rId7" cstate="print">
            <a:biLevel thresh="25000"/>
          </a:blip>
          <a:srcRect/>
          <a:stretch>
            <a:fillRect/>
          </a:stretch>
        </p:blipFill>
        <p:spPr bwMode="auto">
          <a:xfrm>
            <a:off x="11689330" y="59365"/>
            <a:ext cx="543991" cy="543991"/>
          </a:xfrm>
          <a:prstGeom prst="rect">
            <a:avLst/>
          </a:prstGeom>
          <a:noFill/>
        </p:spPr>
      </p:pic>
      <p:sp>
        <p:nvSpPr>
          <p:cNvPr id="27" name="Rectangle 26"/>
          <p:cNvSpPr/>
          <p:nvPr/>
        </p:nvSpPr>
        <p:spPr>
          <a:xfrm>
            <a:off x="10784170" y="542311"/>
            <a:ext cx="935195"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Shipped </a:t>
            </a:r>
            <a:br>
              <a:rPr lang="en-US" sz="1200" spc="-70" dirty="0" smtClean="0">
                <a:gradFill>
                  <a:gsLst>
                    <a:gs pos="2917">
                      <a:srgbClr val="FFFFFF"/>
                    </a:gs>
                    <a:gs pos="97000">
                      <a:srgbClr val="FFFFFF"/>
                    </a:gs>
                  </a:gsLst>
                  <a:lin ang="5400000" scaled="0"/>
                </a:gradFill>
              </a:rPr>
            </a:br>
            <a:r>
              <a:rPr lang="en-US" sz="1200" spc="-70" dirty="0" smtClean="0">
                <a:gradFill>
                  <a:gsLst>
                    <a:gs pos="2917">
                      <a:srgbClr val="FFFFFF"/>
                    </a:gs>
                    <a:gs pos="97000">
                      <a:srgbClr val="FFFFFF"/>
                    </a:gs>
                  </a:gsLst>
                  <a:lin ang="5400000" scaled="0"/>
                </a:gradFill>
              </a:rPr>
              <a:t>Q2 2014</a:t>
            </a:r>
            <a:endParaRPr lang="en-US" sz="1200" spc="-70" dirty="0">
              <a:gradFill>
                <a:gsLst>
                  <a:gs pos="2917">
                    <a:srgbClr val="FFFFFF"/>
                  </a:gs>
                  <a:gs pos="97000">
                    <a:srgbClr val="FFFFFF"/>
                  </a:gs>
                </a:gsLst>
                <a:lin ang="5400000" scaled="0"/>
              </a:gradFill>
            </a:endParaRPr>
          </a:p>
        </p:txBody>
      </p:sp>
      <p:sp>
        <p:nvSpPr>
          <p:cNvPr id="37" name="Rectangle 36"/>
          <p:cNvSpPr/>
          <p:nvPr/>
        </p:nvSpPr>
        <p:spPr>
          <a:xfrm>
            <a:off x="11524591" y="539266"/>
            <a:ext cx="885732"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Next version</a:t>
            </a:r>
            <a:endParaRPr lang="en-US" sz="1200" spc="-70" dirty="0">
              <a:gradFill>
                <a:gsLst>
                  <a:gs pos="2917">
                    <a:srgbClr val="FFFFFF"/>
                  </a:gs>
                  <a:gs pos="97000">
                    <a:srgbClr val="FFFFFF"/>
                  </a:gs>
                </a:gsLst>
                <a:lin ang="5400000" scaled="0"/>
              </a:gradFill>
            </a:endParaRPr>
          </a:p>
        </p:txBody>
      </p:sp>
    </p:spTree>
    <p:extLst>
      <p:ext uri="{BB962C8B-B14F-4D97-AF65-F5344CB8AC3E}">
        <p14:creationId xmlns:p14="http://schemas.microsoft.com/office/powerpoint/2010/main" val="308249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par>
                                <p:cTn id="8" presetID="22" presetClass="entr" presetSubtype="8"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wipe(left)">
                                      <p:cBhvr>
                                        <p:cTn id="1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Rectangle 2"/>
          <p:cNvSpPr/>
          <p:nvPr/>
        </p:nvSpPr>
        <p:spPr bwMode="auto">
          <a:xfrm>
            <a:off x="2502" y="0"/>
            <a:ext cx="12433094" cy="101032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Outlook Web App Search Enhancements</a:t>
            </a:r>
          </a:p>
        </p:txBody>
      </p:sp>
      <p:sp>
        <p:nvSpPr>
          <p:cNvPr id="4" name="TextBox 3"/>
          <p:cNvSpPr txBox="1"/>
          <p:nvPr/>
        </p:nvSpPr>
        <p:spPr>
          <a:xfrm>
            <a:off x="295845" y="3897744"/>
            <a:ext cx="1466108" cy="1255793"/>
          </a:xfrm>
          <a:prstGeom prst="rect">
            <a:avLst/>
          </a:prstGeom>
          <a:noFill/>
        </p:spPr>
        <p:txBody>
          <a:bodyPr wrap="square" lIns="0" tIns="0" rIns="0" bIns="0" rtlCol="0">
            <a:spAutoFit/>
          </a:bodyPr>
          <a:lstStyle/>
          <a:p>
            <a:r>
              <a:rPr lang="en-US" sz="1632" spc="-71" dirty="0">
                <a:gradFill>
                  <a:gsLst>
                    <a:gs pos="2917">
                      <a:srgbClr val="FFFFFF"/>
                    </a:gs>
                    <a:gs pos="100000">
                      <a:srgbClr val="FFFFFF"/>
                    </a:gs>
                  </a:gsLst>
                  <a:lin ang="5400000" scaled="0"/>
                </a:gradFill>
              </a:rPr>
              <a:t>Quickly refine searches by sender, folder, attachment, or date sent</a:t>
            </a:r>
          </a:p>
        </p:txBody>
      </p:sp>
      <p:pic>
        <p:nvPicPr>
          <p:cNvPr id="5" name="Picture 4"/>
          <p:cNvPicPr>
            <a:picLocks noChangeAspect="1"/>
          </p:cNvPicPr>
          <p:nvPr/>
        </p:nvPicPr>
        <p:blipFill rotWithShape="1">
          <a:blip r:embed="rId3"/>
          <a:srcRect t="5628" r="11165"/>
          <a:stretch/>
        </p:blipFill>
        <p:spPr>
          <a:xfrm>
            <a:off x="2104853" y="1533352"/>
            <a:ext cx="5029200" cy="5110368"/>
          </a:xfrm>
          <a:prstGeom prst="rect">
            <a:avLst/>
          </a:prstGeom>
          <a:ln>
            <a:solidFill>
              <a:schemeClr val="tx1">
                <a:lumMod val="50000"/>
              </a:schemeClr>
            </a:solidFill>
          </a:ln>
        </p:spPr>
      </p:pic>
      <p:cxnSp>
        <p:nvCxnSpPr>
          <p:cNvPr id="6" name="Straight Connector 5"/>
          <p:cNvCxnSpPr/>
          <p:nvPr/>
        </p:nvCxnSpPr>
        <p:spPr>
          <a:xfrm flipH="1" flipV="1">
            <a:off x="1419052" y="1794648"/>
            <a:ext cx="914401" cy="964858"/>
          </a:xfrm>
          <a:prstGeom prst="line">
            <a:avLst/>
          </a:prstGeom>
          <a:noFill/>
          <a:ln w="19050" cap="flat" cmpd="sng" algn="ctr">
            <a:solidFill>
              <a:schemeClr val="tx1">
                <a:lumMod val="50000"/>
              </a:schemeClr>
            </a:solidFill>
            <a:prstDash val="sysDot"/>
            <a:headEnd type="oval"/>
            <a:tailEnd type="none"/>
          </a:ln>
          <a:effectLst/>
        </p:spPr>
      </p:cxnSp>
      <p:cxnSp>
        <p:nvCxnSpPr>
          <p:cNvPr id="7" name="Straight Connector 6"/>
          <p:cNvCxnSpPr/>
          <p:nvPr/>
        </p:nvCxnSpPr>
        <p:spPr>
          <a:xfrm flipH="1" flipV="1">
            <a:off x="1419052" y="4234688"/>
            <a:ext cx="762001" cy="581907"/>
          </a:xfrm>
          <a:prstGeom prst="line">
            <a:avLst/>
          </a:prstGeom>
          <a:noFill/>
          <a:ln w="19050" cap="flat" cmpd="sng" algn="ctr">
            <a:solidFill>
              <a:schemeClr val="tx1">
                <a:lumMod val="50000"/>
              </a:schemeClr>
            </a:solidFill>
            <a:prstDash val="sysDot"/>
            <a:headEnd type="oval"/>
            <a:tailEnd type="none"/>
          </a:ln>
          <a:effectLst/>
        </p:spPr>
      </p:cxnSp>
      <p:sp>
        <p:nvSpPr>
          <p:cNvPr id="8" name="TextBox 7"/>
          <p:cNvSpPr txBox="1"/>
          <p:nvPr/>
        </p:nvSpPr>
        <p:spPr>
          <a:xfrm>
            <a:off x="530912" y="1439862"/>
            <a:ext cx="1650140" cy="753476"/>
          </a:xfrm>
          <a:prstGeom prst="rect">
            <a:avLst/>
          </a:prstGeom>
          <a:noFill/>
        </p:spPr>
        <p:txBody>
          <a:bodyPr wrap="square" lIns="0" tIns="0" rIns="0" bIns="0" rtlCol="0">
            <a:spAutoFit/>
          </a:bodyPr>
          <a:lstStyle/>
          <a:p>
            <a:r>
              <a:rPr lang="en-US" sz="1632" spc="-71" dirty="0">
                <a:gradFill>
                  <a:gsLst>
                    <a:gs pos="2917">
                      <a:srgbClr val="FFFFFF"/>
                    </a:gs>
                    <a:gs pos="100000">
                      <a:srgbClr val="FFFFFF"/>
                    </a:gs>
                  </a:gsLst>
                  <a:lin ang="5400000" scaled="0"/>
                </a:gradFill>
              </a:rPr>
              <a:t>Personalized keyword suggestions</a:t>
            </a:r>
          </a:p>
        </p:txBody>
      </p:sp>
      <p:cxnSp>
        <p:nvCxnSpPr>
          <p:cNvPr id="9" name="Straight Connector 8"/>
          <p:cNvCxnSpPr/>
          <p:nvPr/>
        </p:nvCxnSpPr>
        <p:spPr>
          <a:xfrm flipH="1">
            <a:off x="1419052" y="3764226"/>
            <a:ext cx="762000" cy="470462"/>
          </a:xfrm>
          <a:prstGeom prst="line">
            <a:avLst/>
          </a:prstGeom>
          <a:noFill/>
          <a:ln w="19050" cap="flat" cmpd="sng" algn="ctr">
            <a:solidFill>
              <a:schemeClr val="tx1">
                <a:lumMod val="50000"/>
              </a:schemeClr>
            </a:solidFill>
            <a:prstDash val="sysDot"/>
            <a:headEnd type="oval"/>
            <a:tailEnd type="none"/>
          </a:ln>
          <a:effectLst/>
        </p:spPr>
      </p:cxnSp>
      <p:cxnSp>
        <p:nvCxnSpPr>
          <p:cNvPr id="10" name="Straight Connector 9"/>
          <p:cNvCxnSpPr/>
          <p:nvPr/>
        </p:nvCxnSpPr>
        <p:spPr>
          <a:xfrm flipH="1" flipV="1">
            <a:off x="1419052" y="4234688"/>
            <a:ext cx="762001" cy="1337265"/>
          </a:xfrm>
          <a:prstGeom prst="line">
            <a:avLst/>
          </a:prstGeom>
          <a:noFill/>
          <a:ln w="19050" cap="flat" cmpd="sng" algn="ctr">
            <a:solidFill>
              <a:schemeClr val="tx1">
                <a:lumMod val="50000"/>
              </a:schemeClr>
            </a:solidFill>
            <a:prstDash val="sysDot"/>
            <a:headEnd type="oval"/>
            <a:tailEnd type="none"/>
          </a:ln>
          <a:effectLst/>
        </p:spPr>
      </p:cxnSp>
      <p:sp>
        <p:nvSpPr>
          <p:cNvPr id="15" name="TextBox 14"/>
          <p:cNvSpPr txBox="1"/>
          <p:nvPr/>
        </p:nvSpPr>
        <p:spPr>
          <a:xfrm>
            <a:off x="10462701" y="3238435"/>
            <a:ext cx="1822100" cy="1506951"/>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Calendar search allows you to easily </a:t>
            </a:r>
            <a:r>
              <a:rPr lang="en-US" sz="1632" spc="-71" dirty="0" smtClean="0">
                <a:gradFill>
                  <a:gsLst>
                    <a:gs pos="2917">
                      <a:srgbClr val="FFFFFF"/>
                    </a:gs>
                    <a:gs pos="95000">
                      <a:srgbClr val="FFFFFF"/>
                    </a:gs>
                  </a:gsLst>
                  <a:lin ang="5400000" scaled="0"/>
                </a:gradFill>
              </a:rPr>
              <a:t>search </a:t>
            </a:r>
            <a:r>
              <a:rPr lang="en-US" sz="1632" spc="-71" dirty="0">
                <a:gradFill>
                  <a:gsLst>
                    <a:gs pos="2917">
                      <a:srgbClr val="FFFFFF"/>
                    </a:gs>
                    <a:gs pos="95000">
                      <a:srgbClr val="FFFFFF"/>
                    </a:gs>
                  </a:gsLst>
                  <a:lin ang="5400000" scaled="0"/>
                </a:gradFill>
              </a:rPr>
              <a:t>your own calendar, group calendars or other people’s calendars</a:t>
            </a:r>
          </a:p>
        </p:txBody>
      </p:sp>
      <p:pic>
        <p:nvPicPr>
          <p:cNvPr id="16" name="Picture 15"/>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216960" y="1366949"/>
            <a:ext cx="4327299" cy="4124366"/>
          </a:xfrm>
          <a:prstGeom prst="rect">
            <a:avLst/>
          </a:prstGeom>
          <a:ln>
            <a:solidFill>
              <a:schemeClr val="tx1">
                <a:lumMod val="50000"/>
              </a:schemeClr>
            </a:solidFill>
          </a:ln>
        </p:spPr>
      </p:pic>
      <p:cxnSp>
        <p:nvCxnSpPr>
          <p:cNvPr id="17" name="Straight Connector 16"/>
          <p:cNvCxnSpPr/>
          <p:nvPr/>
        </p:nvCxnSpPr>
        <p:spPr>
          <a:xfrm>
            <a:off x="7666037" y="2492506"/>
            <a:ext cx="3140242" cy="1405238"/>
          </a:xfrm>
          <a:prstGeom prst="line">
            <a:avLst/>
          </a:prstGeom>
          <a:noFill/>
          <a:ln w="19050" cap="flat" cmpd="sng" algn="ctr">
            <a:solidFill>
              <a:schemeClr val="tx1">
                <a:lumMod val="50000"/>
              </a:schemeClr>
            </a:solidFill>
            <a:prstDash val="sysDot"/>
            <a:headEnd type="oval"/>
            <a:tailEnd type="none"/>
          </a:ln>
          <a:effectLst/>
        </p:spPr>
      </p:cxnSp>
      <p:pic>
        <p:nvPicPr>
          <p:cNvPr id="18" name="Picture 6" descr="\\MAGNUM\Projects\Microsoft\Cloud Power FY12\Design\ICONS_PNG\Cloud.png"/>
          <p:cNvPicPr>
            <a:picLocks noChangeAspect="1" noChangeArrowheads="1"/>
          </p:cNvPicPr>
          <p:nvPr/>
        </p:nvPicPr>
        <p:blipFill>
          <a:blip r:embed="rId5" cstate="print">
            <a:biLevel thresh="25000"/>
          </a:blip>
          <a:srcRect/>
          <a:stretch>
            <a:fillRect/>
          </a:stretch>
        </p:blipFill>
        <p:spPr bwMode="auto">
          <a:xfrm>
            <a:off x="10919873" y="-532"/>
            <a:ext cx="663787" cy="663787"/>
          </a:xfrm>
          <a:prstGeom prst="rect">
            <a:avLst/>
          </a:prstGeom>
          <a:noFill/>
        </p:spPr>
      </p:pic>
      <p:pic>
        <p:nvPicPr>
          <p:cNvPr id="19" name="Picture 2" descr="\\MAGNUM\Projects\Microsoft\Cloud Power FY12\Design\Icons\PNGs\Server_2.png"/>
          <p:cNvPicPr>
            <a:picLocks noChangeAspect="1" noChangeArrowheads="1"/>
          </p:cNvPicPr>
          <p:nvPr/>
        </p:nvPicPr>
        <p:blipFill>
          <a:blip r:embed="rId6" cstate="print">
            <a:biLevel thresh="25000"/>
          </a:blip>
          <a:srcRect/>
          <a:stretch>
            <a:fillRect/>
          </a:stretch>
        </p:blipFill>
        <p:spPr bwMode="auto">
          <a:xfrm>
            <a:off x="11689330" y="59365"/>
            <a:ext cx="543991" cy="543991"/>
          </a:xfrm>
          <a:prstGeom prst="rect">
            <a:avLst/>
          </a:prstGeom>
          <a:noFill/>
        </p:spPr>
      </p:pic>
      <p:sp>
        <p:nvSpPr>
          <p:cNvPr id="20" name="Rectangle 19"/>
          <p:cNvSpPr/>
          <p:nvPr/>
        </p:nvSpPr>
        <p:spPr>
          <a:xfrm>
            <a:off x="10784170" y="542311"/>
            <a:ext cx="935195"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Shipped </a:t>
            </a:r>
            <a:br>
              <a:rPr lang="en-US" sz="1200" spc="-70" dirty="0" smtClean="0">
                <a:gradFill>
                  <a:gsLst>
                    <a:gs pos="2917">
                      <a:srgbClr val="FFFFFF"/>
                    </a:gs>
                    <a:gs pos="97000">
                      <a:srgbClr val="FFFFFF"/>
                    </a:gs>
                  </a:gsLst>
                  <a:lin ang="5400000" scaled="0"/>
                </a:gradFill>
              </a:rPr>
            </a:br>
            <a:r>
              <a:rPr lang="en-US" sz="1200" spc="-70" dirty="0" smtClean="0">
                <a:gradFill>
                  <a:gsLst>
                    <a:gs pos="2917">
                      <a:srgbClr val="FFFFFF"/>
                    </a:gs>
                    <a:gs pos="97000">
                      <a:srgbClr val="FFFFFF"/>
                    </a:gs>
                  </a:gsLst>
                  <a:lin ang="5400000" scaled="0"/>
                </a:gradFill>
              </a:rPr>
              <a:t>Q1 2015</a:t>
            </a:r>
            <a:endParaRPr lang="en-US" sz="1200" spc="-70" dirty="0">
              <a:gradFill>
                <a:gsLst>
                  <a:gs pos="2917">
                    <a:srgbClr val="FFFFFF"/>
                  </a:gs>
                  <a:gs pos="97000">
                    <a:srgbClr val="FFFFFF"/>
                  </a:gs>
                </a:gsLst>
                <a:lin ang="5400000" scaled="0"/>
              </a:gradFill>
            </a:endParaRPr>
          </a:p>
        </p:txBody>
      </p:sp>
      <p:sp>
        <p:nvSpPr>
          <p:cNvPr id="21" name="Rectangle 20"/>
          <p:cNvSpPr/>
          <p:nvPr/>
        </p:nvSpPr>
        <p:spPr>
          <a:xfrm>
            <a:off x="11524591" y="539266"/>
            <a:ext cx="885732"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Next version</a:t>
            </a:r>
            <a:endParaRPr lang="en-US" sz="1200" spc="-70" dirty="0">
              <a:gradFill>
                <a:gsLst>
                  <a:gs pos="2917">
                    <a:srgbClr val="FFFFFF"/>
                  </a:gs>
                  <a:gs pos="97000">
                    <a:srgbClr val="FFFFFF"/>
                  </a:gs>
                </a:gsLst>
                <a:lin ang="5400000" scaled="0"/>
              </a:gradFill>
            </a:endParaRPr>
          </a:p>
        </p:txBody>
      </p:sp>
    </p:spTree>
    <p:extLst>
      <p:ext uri="{BB962C8B-B14F-4D97-AF65-F5344CB8AC3E}">
        <p14:creationId xmlns:p14="http://schemas.microsoft.com/office/powerpoint/2010/main" val="33400868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par>
                                <p:cTn id="14" presetID="22" presetClass="entr" presetSubtype="8"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left)">
                                      <p:cBhvr>
                                        <p:cTn id="16" dur="500"/>
                                        <p:tgtEl>
                                          <p:spTgt spid="10"/>
                                        </p:tgtEl>
                                      </p:cBhvr>
                                    </p:animEffect>
                                  </p:childTnLst>
                                </p:cTn>
                              </p:par>
                              <p:par>
                                <p:cTn id="17" presetID="22" presetClass="entr" presetSubtype="2" fill="hold" nodeType="withEffect">
                                  <p:stCondLst>
                                    <p:cond delay="50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p:cNvPicPr>
          <p:nvPr/>
        </p:nvPicPr>
        <p:blipFill rotWithShape="1">
          <a:blip r:embed="rId3">
            <a:extLst>
              <a:ext uri="{28A0092B-C50C-407E-A947-70E740481C1C}">
                <a14:useLocalDpi xmlns:a14="http://schemas.microsoft.com/office/drawing/2010/main" val="0"/>
              </a:ext>
            </a:extLst>
          </a:blip>
          <a:srcRect b="3924"/>
          <a:stretch/>
        </p:blipFill>
        <p:spPr>
          <a:xfrm>
            <a:off x="2911458" y="1214780"/>
            <a:ext cx="4267987" cy="3073016"/>
          </a:xfrm>
          <a:prstGeom prst="rect">
            <a:avLst/>
          </a:prstGeom>
          <a:ln>
            <a:solidFill>
              <a:schemeClr val="tx1">
                <a:lumMod val="50000"/>
              </a:schemeClr>
            </a:solidFill>
          </a:ln>
          <a:effectLst/>
        </p:spPr>
      </p:pic>
      <p:pic>
        <p:nvPicPr>
          <p:cNvPr id="15" name="Picture 2"/>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0" y="-1444"/>
            <a:ext cx="12436475" cy="101032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App Enhancements</a:t>
            </a:r>
          </a:p>
        </p:txBody>
      </p:sp>
      <p:sp>
        <p:nvSpPr>
          <p:cNvPr id="18" name="TextBox 17"/>
          <p:cNvSpPr txBox="1"/>
          <p:nvPr/>
        </p:nvSpPr>
        <p:spPr>
          <a:xfrm>
            <a:off x="190949" y="4169028"/>
            <a:ext cx="2215770" cy="1004634"/>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Developers can write </a:t>
            </a:r>
            <a:r>
              <a:rPr lang="en-US" sz="1632" spc="-71" dirty="0" smtClean="0">
                <a:gradFill>
                  <a:gsLst>
                    <a:gs pos="2917">
                      <a:srgbClr val="FFFFFF"/>
                    </a:gs>
                    <a:gs pos="95000">
                      <a:srgbClr val="FFFFFF"/>
                    </a:gs>
                  </a:gsLst>
                  <a:lin ang="5400000" scaled="0"/>
                </a:gradFill>
              </a:rPr>
              <a:t/>
            </a:r>
            <a:br>
              <a:rPr lang="en-US" sz="1632" spc="-71" dirty="0" smtClean="0">
                <a:gradFill>
                  <a:gsLst>
                    <a:gs pos="2917">
                      <a:srgbClr val="FFFFFF"/>
                    </a:gs>
                    <a:gs pos="95000">
                      <a:srgbClr val="FFFFFF"/>
                    </a:gs>
                  </a:gsLst>
                  <a:lin ang="5400000" scaled="0"/>
                </a:gradFill>
              </a:rPr>
            </a:br>
            <a:r>
              <a:rPr lang="en-US" sz="1632" spc="-71" dirty="0" smtClean="0">
                <a:gradFill>
                  <a:gsLst>
                    <a:gs pos="2917">
                      <a:srgbClr val="FFFFFF"/>
                    </a:gs>
                    <a:gs pos="95000">
                      <a:srgbClr val="FFFFFF"/>
                    </a:gs>
                  </a:gsLst>
                  <a:lin ang="5400000" scaled="0"/>
                </a:gradFill>
              </a:rPr>
              <a:t>code </a:t>
            </a:r>
            <a:r>
              <a:rPr lang="en-US" sz="1632" spc="-71" dirty="0">
                <a:gradFill>
                  <a:gsLst>
                    <a:gs pos="2917">
                      <a:srgbClr val="FFFFFF"/>
                    </a:gs>
                    <a:gs pos="95000">
                      <a:srgbClr val="FFFFFF"/>
                    </a:gs>
                  </a:gsLst>
                  <a:lin ang="5400000" scaled="0"/>
                </a:gradFill>
              </a:rPr>
              <a:t>that enhances the experience of composing an </a:t>
            </a:r>
            <a:r>
              <a:rPr lang="en-US" sz="1632" spc="-71" dirty="0" smtClean="0">
                <a:gradFill>
                  <a:gsLst>
                    <a:gs pos="2917">
                      <a:srgbClr val="FFFFFF"/>
                    </a:gs>
                    <a:gs pos="95000">
                      <a:srgbClr val="FFFFFF"/>
                    </a:gs>
                  </a:gsLst>
                  <a:lin ang="5400000" scaled="0"/>
                </a:gradFill>
              </a:rPr>
              <a:t>email</a:t>
            </a:r>
            <a:endParaRPr lang="en-US" sz="1632" spc="-71" dirty="0">
              <a:gradFill>
                <a:gsLst>
                  <a:gs pos="2917">
                    <a:srgbClr val="FFFFFF"/>
                  </a:gs>
                  <a:gs pos="95000">
                    <a:srgbClr val="FFFFFF"/>
                  </a:gs>
                </a:gsLst>
                <a:lin ang="5400000" scaled="0"/>
              </a:gradFill>
            </a:endParaRPr>
          </a:p>
        </p:txBody>
      </p:sp>
      <p:sp>
        <p:nvSpPr>
          <p:cNvPr id="14" name="TextBox 13"/>
          <p:cNvSpPr txBox="1"/>
          <p:nvPr/>
        </p:nvSpPr>
        <p:spPr>
          <a:xfrm>
            <a:off x="190949" y="2314977"/>
            <a:ext cx="2219724" cy="1004634"/>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Apps for OWA and Outlook get more powerful with an enhanced API</a:t>
            </a:r>
          </a:p>
        </p:txBody>
      </p:sp>
      <p:sp>
        <p:nvSpPr>
          <p:cNvPr id="26" name="TextBox 25"/>
          <p:cNvSpPr txBox="1"/>
          <p:nvPr/>
        </p:nvSpPr>
        <p:spPr>
          <a:xfrm>
            <a:off x="8283537" y="1803887"/>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Built-in “My Templates” app lets you quickly insert reusable responses that you define</a:t>
            </a:r>
          </a:p>
        </p:txBody>
      </p:sp>
      <p:cxnSp>
        <p:nvCxnSpPr>
          <p:cNvPr id="22" name="Straight Connector 21"/>
          <p:cNvCxnSpPr/>
          <p:nvPr/>
        </p:nvCxnSpPr>
        <p:spPr>
          <a:xfrm flipV="1">
            <a:off x="2580450" y="2360094"/>
            <a:ext cx="0" cy="914400"/>
          </a:xfrm>
          <a:prstGeom prst="line">
            <a:avLst/>
          </a:prstGeom>
          <a:noFill/>
          <a:ln w="50800" cap="flat" cmpd="sng" algn="ctr">
            <a:solidFill>
              <a:schemeClr val="tx1"/>
            </a:solidFill>
            <a:prstDash val="solid"/>
            <a:headEnd type="none" w="med" len="med"/>
            <a:tailEnd type="none" w="med" len="med"/>
          </a:ln>
          <a:effectLst/>
        </p:spPr>
      </p:cxnSp>
      <p:cxnSp>
        <p:nvCxnSpPr>
          <p:cNvPr id="25" name="Straight Connector 24"/>
          <p:cNvCxnSpPr/>
          <p:nvPr/>
        </p:nvCxnSpPr>
        <p:spPr>
          <a:xfrm flipV="1">
            <a:off x="2580450" y="4214145"/>
            <a:ext cx="0" cy="914400"/>
          </a:xfrm>
          <a:prstGeom prst="line">
            <a:avLst/>
          </a:prstGeom>
          <a:noFill/>
          <a:ln w="50800" cap="flat" cmpd="sng" algn="ctr">
            <a:solidFill>
              <a:schemeClr val="tx1"/>
            </a:solidFill>
            <a:prstDash val="solid"/>
            <a:headEnd type="none" w="med" len="med"/>
            <a:tailEnd type="none" w="med" len="med"/>
          </a:ln>
          <a:effectLst/>
        </p:spPr>
      </p:cxnSp>
      <p:cxnSp>
        <p:nvCxnSpPr>
          <p:cNvPr id="30" name="Straight Connector 29"/>
          <p:cNvCxnSpPr>
            <a:endCxn id="26" idx="1"/>
          </p:cNvCxnSpPr>
          <p:nvPr/>
        </p:nvCxnSpPr>
        <p:spPr>
          <a:xfrm flipV="1">
            <a:off x="6548803" y="2180625"/>
            <a:ext cx="1734734" cy="666297"/>
          </a:xfrm>
          <a:prstGeom prst="line">
            <a:avLst/>
          </a:prstGeom>
          <a:noFill/>
          <a:ln w="19050" cap="rnd" cmpd="sng" algn="ctr">
            <a:solidFill>
              <a:schemeClr val="tx1">
                <a:lumMod val="50000"/>
              </a:schemeClr>
            </a:solidFill>
            <a:prstDash val="sysDot"/>
            <a:headEnd type="oval"/>
            <a:tailEnd type="none"/>
          </a:ln>
          <a:effectLst/>
        </p:spPr>
      </p:cxnSp>
      <p:pic>
        <p:nvPicPr>
          <p:cNvPr id="19" name="Picture 18"/>
          <p:cNvPicPr>
            <a:picLocks noChangeAspect="1"/>
          </p:cNvPicPr>
          <p:nvPr/>
        </p:nvPicPr>
        <p:blipFill rotWithShape="1">
          <a:blip r:embed="rId5">
            <a:extLst>
              <a:ext uri="{28A0092B-C50C-407E-A947-70E740481C1C}">
                <a14:useLocalDpi xmlns:a14="http://schemas.microsoft.com/office/drawing/2010/main" val="0"/>
              </a:ext>
            </a:extLst>
          </a:blip>
          <a:srcRect r="1665"/>
          <a:stretch/>
        </p:blipFill>
        <p:spPr>
          <a:xfrm>
            <a:off x="4702287" y="3192462"/>
            <a:ext cx="4046298" cy="3533023"/>
          </a:xfrm>
          <a:prstGeom prst="rect">
            <a:avLst/>
          </a:prstGeom>
          <a:noFill/>
          <a:ln>
            <a:solidFill>
              <a:schemeClr val="tx1">
                <a:lumMod val="65000"/>
              </a:schemeClr>
            </a:solidFill>
          </a:ln>
        </p:spPr>
      </p:pic>
      <p:sp>
        <p:nvSpPr>
          <p:cNvPr id="27" name="TextBox 26"/>
          <p:cNvSpPr txBox="1"/>
          <p:nvPr/>
        </p:nvSpPr>
        <p:spPr>
          <a:xfrm>
            <a:off x="9013426" y="3508360"/>
            <a:ext cx="2049799" cy="753476"/>
          </a:xfrm>
          <a:prstGeom prst="rect">
            <a:avLst/>
          </a:prstGeom>
          <a:noFill/>
        </p:spPr>
        <p:txBody>
          <a:bodyPr wrap="square" lIns="0" tIns="0" rIns="0" bIns="0" rtlCol="0">
            <a:spAutoFit/>
          </a:bodyPr>
          <a:lstStyle/>
          <a:p>
            <a:pPr algn="r"/>
            <a:r>
              <a:rPr lang="en-US" sz="1632" spc="-71" dirty="0" smtClean="0">
                <a:gradFill>
                  <a:gsLst>
                    <a:gs pos="2917">
                      <a:srgbClr val="FFFFFF"/>
                    </a:gs>
                    <a:gs pos="95000">
                      <a:srgbClr val="FFFFFF"/>
                    </a:gs>
                  </a:gsLst>
                  <a:lin ang="5400000" scaled="0"/>
                </a:gradFill>
              </a:rPr>
              <a:t>Install third-party apps from marketplace, or build your own apps </a:t>
            </a:r>
            <a:endParaRPr lang="en-US" sz="1632" spc="-71" dirty="0">
              <a:gradFill>
                <a:gsLst>
                  <a:gs pos="2917">
                    <a:srgbClr val="FFFFFF"/>
                  </a:gs>
                  <a:gs pos="95000">
                    <a:srgbClr val="FFFFFF"/>
                  </a:gs>
                </a:gsLst>
                <a:lin ang="5400000" scaled="0"/>
              </a:gradFill>
            </a:endParaRPr>
          </a:p>
        </p:txBody>
      </p:sp>
      <p:cxnSp>
        <p:nvCxnSpPr>
          <p:cNvPr id="28" name="Straight Connector 27"/>
          <p:cNvCxnSpPr/>
          <p:nvPr/>
        </p:nvCxnSpPr>
        <p:spPr>
          <a:xfrm flipV="1">
            <a:off x="8656637" y="3878262"/>
            <a:ext cx="533400" cy="76200"/>
          </a:xfrm>
          <a:prstGeom prst="line">
            <a:avLst/>
          </a:prstGeom>
          <a:noFill/>
          <a:ln w="19050" cap="rnd" cmpd="sng" algn="ctr">
            <a:solidFill>
              <a:schemeClr val="tx1">
                <a:lumMod val="50000"/>
              </a:schemeClr>
            </a:solidFill>
            <a:prstDash val="sysDot"/>
            <a:headEnd type="oval"/>
            <a:tailEnd type="none"/>
          </a:ln>
          <a:effectLst/>
        </p:spPr>
      </p:cxnSp>
      <p:pic>
        <p:nvPicPr>
          <p:cNvPr id="29" name="Picture 6" descr="\\MAGNUM\Projects\Microsoft\Cloud Power FY12\Design\ICONS_PNG\Cloud.png"/>
          <p:cNvPicPr>
            <a:picLocks noChangeAspect="1" noChangeArrowheads="1"/>
          </p:cNvPicPr>
          <p:nvPr/>
        </p:nvPicPr>
        <p:blipFill>
          <a:blip r:embed="rId6" cstate="print">
            <a:biLevel thresh="25000"/>
          </a:blip>
          <a:srcRect/>
          <a:stretch>
            <a:fillRect/>
          </a:stretch>
        </p:blipFill>
        <p:spPr bwMode="auto">
          <a:xfrm>
            <a:off x="10919873" y="-532"/>
            <a:ext cx="663787" cy="663787"/>
          </a:xfrm>
          <a:prstGeom prst="rect">
            <a:avLst/>
          </a:prstGeom>
          <a:noFill/>
        </p:spPr>
      </p:pic>
      <p:pic>
        <p:nvPicPr>
          <p:cNvPr id="33" name="Picture 2" descr="\\MAGNUM\Projects\Microsoft\Cloud Power FY12\Design\Icons\PNGs\Server_2.png"/>
          <p:cNvPicPr>
            <a:picLocks noChangeAspect="1" noChangeArrowheads="1"/>
          </p:cNvPicPr>
          <p:nvPr/>
        </p:nvPicPr>
        <p:blipFill>
          <a:blip r:embed="rId7" cstate="print">
            <a:biLevel thresh="25000"/>
          </a:blip>
          <a:srcRect/>
          <a:stretch>
            <a:fillRect/>
          </a:stretch>
        </p:blipFill>
        <p:spPr bwMode="auto">
          <a:xfrm>
            <a:off x="11689330" y="59365"/>
            <a:ext cx="543991" cy="543991"/>
          </a:xfrm>
          <a:prstGeom prst="rect">
            <a:avLst/>
          </a:prstGeom>
          <a:noFill/>
        </p:spPr>
      </p:pic>
      <p:sp>
        <p:nvSpPr>
          <p:cNvPr id="34" name="Rectangle 33"/>
          <p:cNvSpPr/>
          <p:nvPr/>
        </p:nvSpPr>
        <p:spPr>
          <a:xfrm>
            <a:off x="10784170" y="542311"/>
            <a:ext cx="935195"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Shipped </a:t>
            </a:r>
            <a:br>
              <a:rPr lang="en-US" sz="1200" spc="-70" dirty="0" smtClean="0">
                <a:gradFill>
                  <a:gsLst>
                    <a:gs pos="2917">
                      <a:srgbClr val="FFFFFF"/>
                    </a:gs>
                    <a:gs pos="97000">
                      <a:srgbClr val="FFFFFF"/>
                    </a:gs>
                  </a:gsLst>
                  <a:lin ang="5400000" scaled="0"/>
                </a:gradFill>
              </a:rPr>
            </a:br>
            <a:r>
              <a:rPr lang="en-US" sz="1200" spc="-70" dirty="0" smtClean="0">
                <a:gradFill>
                  <a:gsLst>
                    <a:gs pos="2917">
                      <a:srgbClr val="FFFFFF"/>
                    </a:gs>
                    <a:gs pos="97000">
                      <a:srgbClr val="FFFFFF"/>
                    </a:gs>
                  </a:gsLst>
                  <a:lin ang="5400000" scaled="0"/>
                </a:gradFill>
              </a:rPr>
              <a:t>Q1 2014</a:t>
            </a:r>
            <a:endParaRPr lang="en-US" sz="1200" spc="-70" dirty="0">
              <a:gradFill>
                <a:gsLst>
                  <a:gs pos="2917">
                    <a:srgbClr val="FFFFFF"/>
                  </a:gs>
                  <a:gs pos="97000">
                    <a:srgbClr val="FFFFFF"/>
                  </a:gs>
                </a:gsLst>
                <a:lin ang="5400000" scaled="0"/>
              </a:gradFill>
            </a:endParaRPr>
          </a:p>
        </p:txBody>
      </p:sp>
      <p:sp>
        <p:nvSpPr>
          <p:cNvPr id="35" name="Rectangle 34"/>
          <p:cNvSpPr/>
          <p:nvPr/>
        </p:nvSpPr>
        <p:spPr>
          <a:xfrm>
            <a:off x="11524591" y="539266"/>
            <a:ext cx="885732"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  2013 SP1</a:t>
            </a:r>
          </a:p>
        </p:txBody>
      </p:sp>
    </p:spTree>
    <p:extLst>
      <p:ext uri="{BB962C8B-B14F-4D97-AF65-F5344CB8AC3E}">
        <p14:creationId xmlns:p14="http://schemas.microsoft.com/office/powerpoint/2010/main" val="3647096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22" presetClass="entr" presetSubtype="2" fill="hold" nodeType="withEffect">
                                  <p:stCondLst>
                                    <p:cond delay="50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22" presetClass="entr" presetSubtype="2" fill="hold" nodeType="with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wipe(right)">
                                      <p:cBhvr>
                                        <p:cTn id="1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0" y="-1444"/>
            <a:ext cx="12435596" cy="101032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OWA for devices</a:t>
            </a:r>
          </a:p>
        </p:txBody>
      </p:sp>
      <p:cxnSp>
        <p:nvCxnSpPr>
          <p:cNvPr id="22" name="Straight Connector 21"/>
          <p:cNvCxnSpPr/>
          <p:nvPr/>
        </p:nvCxnSpPr>
        <p:spPr>
          <a:xfrm flipV="1">
            <a:off x="2496852" y="4147960"/>
            <a:ext cx="0" cy="981229"/>
          </a:xfrm>
          <a:prstGeom prst="line">
            <a:avLst/>
          </a:prstGeom>
          <a:noFill/>
          <a:ln w="50800" cap="flat" cmpd="sng" algn="ctr">
            <a:solidFill>
              <a:schemeClr val="tx1"/>
            </a:solidFill>
            <a:prstDash val="solid"/>
            <a:headEnd type="none" w="med" len="med"/>
            <a:tailEnd type="none" w="med" len="med"/>
          </a:ln>
          <a:effectLst/>
        </p:spPr>
      </p:cxnSp>
      <p:sp>
        <p:nvSpPr>
          <p:cNvPr id="85" name="TextBox 84"/>
          <p:cNvSpPr txBox="1"/>
          <p:nvPr/>
        </p:nvSpPr>
        <p:spPr>
          <a:xfrm>
            <a:off x="2371067" y="2044949"/>
            <a:ext cx="2219724" cy="251159"/>
          </a:xfrm>
          <a:prstGeom prst="rect">
            <a:avLst/>
          </a:prstGeom>
          <a:noFill/>
        </p:spPr>
        <p:txBody>
          <a:bodyPr wrap="square" lIns="0" tIns="0" rIns="0" bIns="0" rtlCol="0">
            <a:spAutoFit/>
          </a:bodyPr>
          <a:lstStyle/>
          <a:p>
            <a:pPr algn="ctr"/>
            <a:r>
              <a:rPr lang="en-US" sz="1632" spc="-71" dirty="0" smtClean="0">
                <a:gradFill>
                  <a:gsLst>
                    <a:gs pos="2917">
                      <a:srgbClr val="FFFFFF"/>
                    </a:gs>
                    <a:gs pos="96000">
                      <a:srgbClr val="FFFFFF"/>
                    </a:gs>
                  </a:gsLst>
                  <a:lin ang="5400000" scaled="0"/>
                </a:gradFill>
              </a:rPr>
              <a:t>OWA for iPhone</a:t>
            </a:r>
            <a:endParaRPr lang="en-US" sz="1632" spc="-71" dirty="0">
              <a:gradFill>
                <a:gsLst>
                  <a:gs pos="2917">
                    <a:srgbClr val="FFFFFF"/>
                  </a:gs>
                  <a:gs pos="96000">
                    <a:srgbClr val="FFFFFF"/>
                  </a:gs>
                </a:gsLst>
                <a:lin ang="5400000" scaled="0"/>
              </a:gradFill>
            </a:endParaRPr>
          </a:p>
        </p:txBody>
      </p:sp>
      <p:sp>
        <p:nvSpPr>
          <p:cNvPr id="86" name="TextBox 85"/>
          <p:cNvSpPr txBox="1"/>
          <p:nvPr/>
        </p:nvSpPr>
        <p:spPr>
          <a:xfrm>
            <a:off x="8875629" y="2000725"/>
            <a:ext cx="2219724" cy="251159"/>
          </a:xfrm>
          <a:prstGeom prst="rect">
            <a:avLst/>
          </a:prstGeom>
          <a:noFill/>
        </p:spPr>
        <p:txBody>
          <a:bodyPr wrap="square" lIns="0" tIns="0" rIns="0" bIns="0" rtlCol="0">
            <a:spAutoFit/>
          </a:bodyPr>
          <a:lstStyle/>
          <a:p>
            <a:pPr algn="ctr"/>
            <a:r>
              <a:rPr lang="en-US" sz="1632" spc="-71" dirty="0">
                <a:gradFill>
                  <a:gsLst>
                    <a:gs pos="2917">
                      <a:srgbClr val="FFFFFF"/>
                    </a:gs>
                    <a:gs pos="96000">
                      <a:srgbClr val="FFFFFF"/>
                    </a:gs>
                  </a:gsLst>
                  <a:lin ang="5400000" scaled="0"/>
                </a:gradFill>
              </a:rPr>
              <a:t>OWA for Android Phone</a:t>
            </a:r>
          </a:p>
        </p:txBody>
      </p:sp>
      <p:sp>
        <p:nvSpPr>
          <p:cNvPr id="6" name="Rectangle 5"/>
          <p:cNvSpPr/>
          <p:nvPr/>
        </p:nvSpPr>
        <p:spPr>
          <a:xfrm>
            <a:off x="57167" y="2870952"/>
            <a:ext cx="2328472" cy="877163"/>
          </a:xfrm>
          <a:prstGeom prst="rect">
            <a:avLst/>
          </a:prstGeom>
        </p:spPr>
        <p:txBody>
          <a:bodyPr wrap="square">
            <a:spAutoFit/>
          </a:bodyPr>
          <a:lstStyle/>
          <a:p>
            <a:pPr algn="r"/>
            <a:r>
              <a:rPr lang="en-US" sz="1632" spc="-71" dirty="0">
                <a:gradFill>
                  <a:gsLst>
                    <a:gs pos="2917">
                      <a:srgbClr val="FFFFFF"/>
                    </a:gs>
                    <a:gs pos="96000">
                      <a:srgbClr val="FFFFFF"/>
                    </a:gs>
                  </a:gsLst>
                  <a:lin ang="5400000" scaled="0"/>
                </a:gradFill>
              </a:rPr>
              <a:t>Mobile application designed specifically for phone and tablets</a:t>
            </a:r>
          </a:p>
        </p:txBody>
      </p:sp>
      <p:sp>
        <p:nvSpPr>
          <p:cNvPr id="8" name="Rectangle 7"/>
          <p:cNvSpPr/>
          <p:nvPr/>
        </p:nvSpPr>
        <p:spPr>
          <a:xfrm>
            <a:off x="57167" y="4069188"/>
            <a:ext cx="2331267" cy="1138773"/>
          </a:xfrm>
          <a:prstGeom prst="rect">
            <a:avLst/>
          </a:prstGeom>
        </p:spPr>
        <p:txBody>
          <a:bodyPr wrap="square">
            <a:spAutoFit/>
          </a:bodyPr>
          <a:lstStyle/>
          <a:p>
            <a:pPr algn="r"/>
            <a:r>
              <a:rPr lang="en-US" sz="1632" spc="-71" dirty="0">
                <a:gradFill>
                  <a:gsLst>
                    <a:gs pos="2917">
                      <a:srgbClr val="FFFFFF"/>
                    </a:gs>
                    <a:gs pos="96000">
                      <a:srgbClr val="FFFFFF"/>
                    </a:gs>
                  </a:gsLst>
                  <a:lin ang="5400000" scaled="0"/>
                </a:gradFill>
              </a:rPr>
              <a:t>Gives users the most complete set of Exchange-powered capabilities</a:t>
            </a:r>
          </a:p>
        </p:txBody>
      </p:sp>
      <p:cxnSp>
        <p:nvCxnSpPr>
          <p:cNvPr id="87" name="Straight Connector 86"/>
          <p:cNvCxnSpPr/>
          <p:nvPr/>
        </p:nvCxnSpPr>
        <p:spPr>
          <a:xfrm flipV="1">
            <a:off x="2510480" y="2932795"/>
            <a:ext cx="0" cy="753476"/>
          </a:xfrm>
          <a:prstGeom prst="line">
            <a:avLst/>
          </a:prstGeom>
          <a:noFill/>
          <a:ln w="50800" cap="flat" cmpd="sng" algn="ctr">
            <a:solidFill>
              <a:schemeClr val="tx1"/>
            </a:solidFill>
            <a:prstDash val="solid"/>
            <a:headEnd type="none" w="med" len="med"/>
            <a:tailEnd type="none" w="med" len="med"/>
          </a:ln>
          <a:effectLst/>
        </p:spPr>
      </p:cxnSp>
      <p:pic>
        <p:nvPicPr>
          <p:cNvPr id="96" name="Picture 6" descr="\\MAGNUM\Projects\Microsoft\Cloud Power FY12\Design\ICONS_PNG\Cloud.png"/>
          <p:cNvPicPr>
            <a:picLocks noChangeAspect="1" noChangeArrowheads="1"/>
          </p:cNvPicPr>
          <p:nvPr/>
        </p:nvPicPr>
        <p:blipFill>
          <a:blip r:embed="rId4" cstate="print">
            <a:biLevel thresh="25000"/>
          </a:blip>
          <a:srcRect/>
          <a:stretch>
            <a:fillRect/>
          </a:stretch>
        </p:blipFill>
        <p:spPr bwMode="auto">
          <a:xfrm>
            <a:off x="8175995" y="-532"/>
            <a:ext cx="663787" cy="663787"/>
          </a:xfrm>
          <a:prstGeom prst="rect">
            <a:avLst/>
          </a:prstGeom>
          <a:noFill/>
        </p:spPr>
      </p:pic>
      <p:pic>
        <p:nvPicPr>
          <p:cNvPr id="97" name="Picture 2" descr="\\MAGNUM\Projects\Microsoft\Cloud Power FY12\Design\Icons\PNGs\Server_2.png"/>
          <p:cNvPicPr>
            <a:picLocks noChangeAspect="1" noChangeArrowheads="1"/>
          </p:cNvPicPr>
          <p:nvPr/>
        </p:nvPicPr>
        <p:blipFill>
          <a:blip r:embed="rId5" cstate="print">
            <a:biLevel thresh="25000"/>
          </a:blip>
          <a:srcRect/>
          <a:stretch>
            <a:fillRect/>
          </a:stretch>
        </p:blipFill>
        <p:spPr bwMode="auto">
          <a:xfrm>
            <a:off x="8945452" y="59365"/>
            <a:ext cx="543991" cy="543991"/>
          </a:xfrm>
          <a:prstGeom prst="rect">
            <a:avLst/>
          </a:prstGeom>
          <a:noFill/>
        </p:spPr>
      </p:pic>
      <p:sp>
        <p:nvSpPr>
          <p:cNvPr id="98" name="Rectangle 97"/>
          <p:cNvSpPr/>
          <p:nvPr/>
        </p:nvSpPr>
        <p:spPr>
          <a:xfrm>
            <a:off x="8040292" y="542311"/>
            <a:ext cx="935195"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a:t>
            </a:r>
          </a:p>
          <a:p>
            <a:pPr algn="ctr"/>
            <a:r>
              <a:rPr lang="en-US" sz="1200" spc="-70" dirty="0">
                <a:gradFill>
                  <a:gsLst>
                    <a:gs pos="2917">
                      <a:srgbClr val="FFFFFF"/>
                    </a:gs>
                    <a:gs pos="97000">
                      <a:srgbClr val="FFFFFF"/>
                    </a:gs>
                  </a:gsLst>
                  <a:lin ang="5400000" scaled="0"/>
                </a:gradFill>
              </a:rPr>
              <a:t>Jul 2013</a:t>
            </a:r>
          </a:p>
        </p:txBody>
      </p:sp>
      <p:sp>
        <p:nvSpPr>
          <p:cNvPr id="99" name="Rectangle 98"/>
          <p:cNvSpPr/>
          <p:nvPr/>
        </p:nvSpPr>
        <p:spPr>
          <a:xfrm>
            <a:off x="8780713" y="539266"/>
            <a:ext cx="885732"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a:t>
            </a:r>
          </a:p>
          <a:p>
            <a:pPr algn="ctr"/>
            <a:r>
              <a:rPr lang="en-US" sz="1200" spc="-70" dirty="0">
                <a:gradFill>
                  <a:gsLst>
                    <a:gs pos="2917">
                      <a:srgbClr val="FFFFFF"/>
                    </a:gs>
                    <a:gs pos="97000">
                      <a:srgbClr val="FFFFFF"/>
                    </a:gs>
                  </a:gsLst>
                  <a:lin ang="5400000" scaled="0"/>
                </a:gradFill>
              </a:rPr>
              <a:t>2013 SP1</a:t>
            </a:r>
          </a:p>
        </p:txBody>
      </p:sp>
      <p:sp>
        <p:nvSpPr>
          <p:cNvPr id="100" name="Rectangle 99"/>
          <p:cNvSpPr/>
          <p:nvPr/>
        </p:nvSpPr>
        <p:spPr>
          <a:xfrm>
            <a:off x="7308358" y="156096"/>
            <a:ext cx="935195" cy="461665"/>
          </a:xfrm>
          <a:prstGeom prst="rect">
            <a:avLst/>
          </a:prstGeom>
        </p:spPr>
        <p:txBody>
          <a:bodyPr wrap="square">
            <a:spAutoFit/>
          </a:bodyPr>
          <a:lstStyle/>
          <a:p>
            <a:r>
              <a:rPr lang="en-US" sz="1200" b="1" spc="-70" dirty="0" smtClean="0">
                <a:gradFill>
                  <a:gsLst>
                    <a:gs pos="2917">
                      <a:srgbClr val="FFFFFF"/>
                    </a:gs>
                    <a:gs pos="95000">
                      <a:srgbClr val="FFFFFF"/>
                    </a:gs>
                  </a:gsLst>
                  <a:lin ang="5400000" scaled="0"/>
                </a:gradFill>
              </a:rPr>
              <a:t>iPhone </a:t>
            </a:r>
            <a:br>
              <a:rPr lang="en-US" sz="1200" b="1" spc="-70" dirty="0" smtClean="0">
                <a:gradFill>
                  <a:gsLst>
                    <a:gs pos="2917">
                      <a:srgbClr val="FFFFFF"/>
                    </a:gs>
                    <a:gs pos="95000">
                      <a:srgbClr val="FFFFFF"/>
                    </a:gs>
                  </a:gsLst>
                  <a:lin ang="5400000" scaled="0"/>
                </a:gradFill>
              </a:rPr>
            </a:br>
            <a:r>
              <a:rPr lang="en-US" sz="1200" b="1" spc="-70" dirty="0" smtClean="0">
                <a:gradFill>
                  <a:gsLst>
                    <a:gs pos="2917">
                      <a:srgbClr val="FFFFFF"/>
                    </a:gs>
                    <a:gs pos="95000">
                      <a:srgbClr val="FFFFFF"/>
                    </a:gs>
                  </a:gsLst>
                  <a:lin ang="5400000" scaled="0"/>
                </a:gradFill>
              </a:rPr>
              <a:t>and iPad </a:t>
            </a:r>
            <a:endParaRPr lang="en-US" sz="1200" b="1" spc="-70" dirty="0">
              <a:gradFill>
                <a:gsLst>
                  <a:gs pos="2917">
                    <a:srgbClr val="FFFFFF"/>
                  </a:gs>
                  <a:gs pos="95000">
                    <a:srgbClr val="FFFFFF"/>
                  </a:gs>
                </a:gsLst>
                <a:lin ang="5400000" scaled="0"/>
              </a:gradFill>
            </a:endParaRPr>
          </a:p>
        </p:txBody>
      </p:sp>
      <p:sp>
        <p:nvSpPr>
          <p:cNvPr id="101" name="Rectangle 100"/>
          <p:cNvSpPr/>
          <p:nvPr/>
        </p:nvSpPr>
        <p:spPr>
          <a:xfrm>
            <a:off x="10129069" y="156096"/>
            <a:ext cx="935195" cy="461665"/>
          </a:xfrm>
          <a:prstGeom prst="rect">
            <a:avLst/>
          </a:prstGeom>
        </p:spPr>
        <p:txBody>
          <a:bodyPr wrap="square">
            <a:spAutoFit/>
          </a:bodyPr>
          <a:lstStyle/>
          <a:p>
            <a:r>
              <a:rPr lang="en-US" sz="1200" b="1" spc="-70" dirty="0" smtClean="0">
                <a:gradFill>
                  <a:gsLst>
                    <a:gs pos="2917">
                      <a:srgbClr val="FFFFFF"/>
                    </a:gs>
                    <a:gs pos="95000">
                      <a:srgbClr val="FFFFFF"/>
                    </a:gs>
                  </a:gsLst>
                  <a:lin ang="5400000" scaled="0"/>
                </a:gradFill>
              </a:rPr>
              <a:t>Android phone</a:t>
            </a:r>
          </a:p>
        </p:txBody>
      </p:sp>
      <p:grpSp>
        <p:nvGrpSpPr>
          <p:cNvPr id="137" name="Group 136"/>
          <p:cNvGrpSpPr/>
          <p:nvPr/>
        </p:nvGrpSpPr>
        <p:grpSpPr>
          <a:xfrm>
            <a:off x="3032487" y="2797631"/>
            <a:ext cx="5550267" cy="2774585"/>
            <a:chOff x="2180183" y="1239167"/>
            <a:chExt cx="9212769" cy="4728925"/>
          </a:xfrm>
        </p:grpSpPr>
        <p:grpSp>
          <p:nvGrpSpPr>
            <p:cNvPr id="138" name="Group 137"/>
            <p:cNvGrpSpPr/>
            <p:nvPr/>
          </p:nvGrpSpPr>
          <p:grpSpPr>
            <a:xfrm rot="5752347">
              <a:off x="5944399" y="519539"/>
              <a:ext cx="4728925" cy="6168181"/>
              <a:chOff x="3619424" y="1406811"/>
              <a:chExt cx="4555091" cy="5941440"/>
            </a:xfrm>
          </p:grpSpPr>
          <p:sp>
            <p:nvSpPr>
              <p:cNvPr id="167" name="Rounded Rectangle 166"/>
              <p:cNvSpPr/>
              <p:nvPr/>
            </p:nvSpPr>
            <p:spPr bwMode="auto">
              <a:xfrm>
                <a:off x="3619424" y="1406811"/>
                <a:ext cx="4555091" cy="5941440"/>
              </a:xfrm>
              <a:prstGeom prst="roundRect">
                <a:avLst>
                  <a:gd name="adj" fmla="val 3956"/>
                </a:avLst>
              </a:prstGeom>
              <a:solidFill>
                <a:srgbClr val="000000"/>
              </a:solidFill>
              <a:ln w="10795" cap="flat" cmpd="sng" algn="ctr">
                <a:noFill/>
                <a:prstDash val="solid"/>
                <a:headEnd type="none" w="med" len="med"/>
                <a:tailEnd type="none" w="med" len="med"/>
              </a:ln>
              <a:effectLst/>
              <a:scene3d>
                <a:camera prst="orthographicFront"/>
                <a:lightRig rig="balanced" dir="t"/>
              </a:scene3d>
              <a:sp3d extrusionH="76200" contourW="12700" prstMaterial="metal">
                <a:bevelT w="44450" h="50800" prst="angle"/>
                <a:extrusionClr>
                  <a:srgbClr val="FFFFFF"/>
                </a:extrusionClr>
                <a:contourClr>
                  <a:srgbClr val="FFFFFF"/>
                </a:contourClr>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168" name="Oval 167"/>
              <p:cNvSpPr/>
              <p:nvPr/>
            </p:nvSpPr>
            <p:spPr bwMode="auto">
              <a:xfrm>
                <a:off x="5739789" y="6919943"/>
                <a:ext cx="314359" cy="314359"/>
              </a:xfrm>
              <a:prstGeom prst="ellipse">
                <a:avLst/>
              </a:prstGeom>
              <a:solidFill>
                <a:srgbClr val="000000">
                  <a:lumMod val="95000"/>
                  <a:lumOff val="5000"/>
                </a:srgbClr>
              </a:solidFill>
              <a:ln w="10795" cap="flat" cmpd="sng" algn="ctr">
                <a:noFill/>
                <a:prstDash val="solid"/>
                <a:headEnd type="none" w="med" len="med"/>
                <a:tailEnd type="none" w="med" len="med"/>
              </a:ln>
              <a:effectLst/>
              <a:scene3d>
                <a:camera prst="orthographicFront"/>
                <a:lightRig rig="threePt" dir="t"/>
              </a:scene3d>
              <a:sp3d prstMaterial="plastic">
                <a:bevelT w="139700" h="38100" prst="softRound"/>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169" name="Rectangle 168"/>
              <p:cNvSpPr/>
              <p:nvPr/>
            </p:nvSpPr>
            <p:spPr bwMode="auto">
              <a:xfrm>
                <a:off x="4073620" y="1941763"/>
                <a:ext cx="3668617" cy="4864231"/>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grpSp>
        <p:grpSp>
          <p:nvGrpSpPr>
            <p:cNvPr id="139" name="Group 138"/>
            <p:cNvGrpSpPr/>
            <p:nvPr/>
          </p:nvGrpSpPr>
          <p:grpSpPr>
            <a:xfrm rot="334740">
              <a:off x="7480027" y="3077115"/>
              <a:ext cx="2384881" cy="992370"/>
              <a:chOff x="1926789" y="3200012"/>
              <a:chExt cx="2194473" cy="904863"/>
            </a:xfrm>
          </p:grpSpPr>
          <p:sp>
            <p:nvSpPr>
              <p:cNvPr id="165" name="TextBox 164"/>
              <p:cNvSpPr txBox="1"/>
              <p:nvPr/>
            </p:nvSpPr>
            <p:spPr>
              <a:xfrm>
                <a:off x="2368662" y="3200012"/>
                <a:ext cx="1752600" cy="904863"/>
              </a:xfrm>
              <a:prstGeom prst="rect">
                <a:avLst/>
              </a:prstGeom>
              <a:noFill/>
            </p:spPr>
            <p:txBody>
              <a:bodyPr wrap="square" lIns="182880" tIns="146304" rIns="182880" bIns="146304" rtlCol="0">
                <a:spAutoFit/>
              </a:bodyPr>
              <a:lstStyle/>
              <a:p>
                <a:pPr defTabSz="914400">
                  <a:lnSpc>
                    <a:spcPct val="90000"/>
                  </a:lnSpc>
                  <a:defRPr/>
                </a:pPr>
                <a:r>
                  <a:rPr lang="en-US" sz="2400" kern="0" dirty="0" smtClean="0">
                    <a:solidFill>
                      <a:srgbClr val="0072C6"/>
                    </a:solidFill>
                    <a:latin typeface="Segoe UI Light"/>
                  </a:rPr>
                  <a:t>OWA </a:t>
                </a:r>
              </a:p>
              <a:p>
                <a:pPr defTabSz="914400">
                  <a:lnSpc>
                    <a:spcPct val="90000"/>
                  </a:lnSpc>
                  <a:defRPr/>
                </a:pPr>
                <a:r>
                  <a:rPr lang="en-US" sz="2000" kern="0" dirty="0" smtClean="0">
                    <a:solidFill>
                      <a:srgbClr val="0072C6"/>
                    </a:solidFill>
                    <a:latin typeface="Segoe UI Light"/>
                  </a:rPr>
                  <a:t>for iPad</a:t>
                </a:r>
              </a:p>
            </p:txBody>
          </p:sp>
          <p:pic>
            <p:nvPicPr>
              <p:cNvPr id="166" name="Picture 165"/>
              <p:cNvPicPr>
                <a:picLocks noChangeAspect="1"/>
              </p:cNvPicPr>
              <p:nvPr/>
            </p:nvPicPr>
            <p:blipFill>
              <a:blip r:embed="rId6"/>
              <a:stretch>
                <a:fillRect/>
              </a:stretch>
            </p:blipFill>
            <p:spPr>
              <a:xfrm>
                <a:off x="1926789" y="3303969"/>
                <a:ext cx="571500" cy="628650"/>
              </a:xfrm>
              <a:prstGeom prst="rect">
                <a:avLst/>
              </a:prstGeom>
            </p:spPr>
          </p:pic>
        </p:grpSp>
        <p:grpSp>
          <p:nvGrpSpPr>
            <p:cNvPr id="140" name="Group 139"/>
            <p:cNvGrpSpPr/>
            <p:nvPr/>
          </p:nvGrpSpPr>
          <p:grpSpPr>
            <a:xfrm rot="21278030">
              <a:off x="2180183" y="1511029"/>
              <a:ext cx="2034274" cy="4305941"/>
              <a:chOff x="731837" y="1668462"/>
              <a:chExt cx="2209800" cy="4677474"/>
            </a:xfrm>
          </p:grpSpPr>
          <p:grpSp>
            <p:nvGrpSpPr>
              <p:cNvPr id="160" name="Group 159"/>
              <p:cNvGrpSpPr/>
              <p:nvPr/>
            </p:nvGrpSpPr>
            <p:grpSpPr>
              <a:xfrm>
                <a:off x="731837" y="1668462"/>
                <a:ext cx="2209800" cy="4677474"/>
                <a:chOff x="8770937" y="2125662"/>
                <a:chExt cx="2209800" cy="4677474"/>
              </a:xfrm>
            </p:grpSpPr>
            <p:sp>
              <p:nvSpPr>
                <p:cNvPr id="162" name="Rounded Rectangle 161"/>
                <p:cNvSpPr/>
                <p:nvPr/>
              </p:nvSpPr>
              <p:spPr bwMode="auto">
                <a:xfrm>
                  <a:off x="8770937" y="2125662"/>
                  <a:ext cx="2209800" cy="4677474"/>
                </a:xfrm>
                <a:prstGeom prst="roundRect">
                  <a:avLst>
                    <a:gd name="adj" fmla="val 14598"/>
                  </a:avLst>
                </a:prstGeom>
                <a:solidFill>
                  <a:srgbClr val="000000"/>
                </a:solidFill>
                <a:ln w="10795" cap="flat" cmpd="sng" algn="ctr">
                  <a:noFill/>
                  <a:prstDash val="solid"/>
                  <a:headEnd type="none" w="med" len="med"/>
                  <a:tailEnd type="none" w="med" len="med"/>
                </a:ln>
                <a:effectLst/>
                <a:scene3d>
                  <a:camera prst="orthographicFront"/>
                  <a:lightRig rig="balanced" dir="t"/>
                </a:scene3d>
                <a:sp3d extrusionH="76200" contourW="12700" prstMaterial="metal">
                  <a:bevelT w="44450" h="50800" prst="angle"/>
                  <a:extrusionClr>
                    <a:srgbClr val="FFFFFF"/>
                  </a:extrusionClr>
                  <a:contourClr>
                    <a:srgbClr val="FFFFFF"/>
                  </a:contourClr>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163" name="Oval 162"/>
                <p:cNvSpPr/>
                <p:nvPr/>
              </p:nvSpPr>
              <p:spPr bwMode="auto">
                <a:xfrm>
                  <a:off x="9658779" y="6242638"/>
                  <a:ext cx="434115" cy="434115"/>
                </a:xfrm>
                <a:prstGeom prst="ellipse">
                  <a:avLst/>
                </a:prstGeom>
                <a:solidFill>
                  <a:srgbClr val="000000">
                    <a:lumMod val="95000"/>
                    <a:lumOff val="5000"/>
                  </a:srgbClr>
                </a:solidFill>
                <a:ln w="10795" cap="flat" cmpd="sng" algn="ctr">
                  <a:noFill/>
                  <a:prstDash val="solid"/>
                  <a:headEnd type="none" w="med" len="med"/>
                  <a:tailEnd type="none" w="med" len="med"/>
                </a:ln>
                <a:effectLst/>
                <a:scene3d>
                  <a:camera prst="orthographicFront"/>
                  <a:lightRig rig="threePt" dir="t"/>
                </a:scene3d>
                <a:sp3d prstMaterial="plastic">
                  <a:bevelT w="139700" h="38100" prst="softRound"/>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164" name="Rounded Rectangle 163"/>
                <p:cNvSpPr/>
                <p:nvPr/>
              </p:nvSpPr>
              <p:spPr bwMode="auto">
                <a:xfrm>
                  <a:off x="9685336" y="2449892"/>
                  <a:ext cx="381000" cy="76200"/>
                </a:xfrm>
                <a:prstGeom prst="roundRect">
                  <a:avLst/>
                </a:prstGeom>
                <a:solidFill>
                  <a:srgbClr val="000000">
                    <a:lumMod val="95000"/>
                    <a:lumOff val="5000"/>
                    <a:alpha val="50000"/>
                  </a:srgbClr>
                </a:solidFill>
                <a:ln w="10795" cap="flat" cmpd="sng" algn="ctr">
                  <a:noFill/>
                  <a:prstDash val="solid"/>
                  <a:headEnd type="none" w="med" len="med"/>
                  <a:tailEnd type="none" w="med" len="med"/>
                </a:ln>
                <a:effectLst/>
                <a:scene3d>
                  <a:camera prst="orthographicFront"/>
                  <a:lightRig rig="threePt" dir="t"/>
                </a:scene3d>
                <a:sp3d prstMaterial="metal">
                  <a:bevelT w="38100" h="57150" prst="relaxedInset"/>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grpSp>
          <p:sp>
            <p:nvSpPr>
              <p:cNvPr id="161" name="Rectangle 160"/>
              <p:cNvSpPr/>
              <p:nvPr/>
            </p:nvSpPr>
            <p:spPr bwMode="auto">
              <a:xfrm>
                <a:off x="846137" y="2317186"/>
                <a:ext cx="1981201" cy="3380017"/>
              </a:xfrm>
              <a:prstGeom prst="rect">
                <a:avLst/>
              </a:prstGeom>
              <a:solidFill>
                <a:srgbClr val="FFFFFF"/>
              </a:solidFill>
              <a:ln w="10795" cap="flat" cmpd="sng" algn="ctr">
                <a:noFill/>
                <a:prstDash val="solid"/>
                <a:headEnd type="none" w="med" len="med"/>
                <a:tailEnd type="none" w="med" len="med"/>
              </a:ln>
              <a:effectLst/>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grpSp>
        <p:pic>
          <p:nvPicPr>
            <p:cNvPr id="159" name="Picture 158"/>
            <p:cNvPicPr>
              <a:picLocks noChangeAspect="1"/>
            </p:cNvPicPr>
            <p:nvPr/>
          </p:nvPicPr>
          <p:blipFill>
            <a:blip r:embed="rId6"/>
            <a:stretch>
              <a:fillRect/>
            </a:stretch>
          </p:blipFill>
          <p:spPr>
            <a:xfrm rot="21314652">
              <a:off x="2313592" y="3312106"/>
              <a:ext cx="571499" cy="628651"/>
            </a:xfrm>
            <a:prstGeom prst="rect">
              <a:avLst/>
            </a:prstGeom>
          </p:spPr>
        </p:pic>
        <p:pic>
          <p:nvPicPr>
            <p:cNvPr id="142" name="Picture 1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3" name="Picture 14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4" name="Picture 14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5" name="Picture 14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6" name="Picture 14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7" name="Picture 14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8" name="Picture 14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49" name="Picture 148"/>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rot="21278173">
              <a:off x="2275961" y="1971553"/>
              <a:ext cx="1827189" cy="3243260"/>
            </a:xfrm>
            <a:prstGeom prst="rect">
              <a:avLst/>
            </a:prstGeom>
          </p:spPr>
        </p:pic>
        <p:pic>
          <p:nvPicPr>
            <p:cNvPr id="150" name="Picture 149"/>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1" name="Picture 150"/>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2" name="Picture 15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3" name="Picture 152"/>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4" name="Picture 153"/>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5" name="Picture 154"/>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6" name="Picture 155"/>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pic>
          <p:nvPicPr>
            <p:cNvPr id="157" name="Picture 156"/>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rot="352377">
              <a:off x="5781856" y="1712631"/>
              <a:ext cx="5081003" cy="3810752"/>
            </a:xfrm>
            <a:prstGeom prst="rect">
              <a:avLst/>
            </a:prstGeom>
          </p:spPr>
        </p:pic>
      </p:grpSp>
      <p:grpSp>
        <p:nvGrpSpPr>
          <p:cNvPr id="170" name="Group 169"/>
          <p:cNvGrpSpPr/>
          <p:nvPr/>
        </p:nvGrpSpPr>
        <p:grpSpPr>
          <a:xfrm rot="21137794">
            <a:off x="9393089" y="2654483"/>
            <a:ext cx="1516865" cy="3131721"/>
            <a:chOff x="5047961" y="1516062"/>
            <a:chExt cx="2426265" cy="5219086"/>
          </a:xfrm>
        </p:grpSpPr>
        <p:grpSp>
          <p:nvGrpSpPr>
            <p:cNvPr id="171" name="Group 170"/>
            <p:cNvGrpSpPr/>
            <p:nvPr/>
          </p:nvGrpSpPr>
          <p:grpSpPr>
            <a:xfrm>
              <a:off x="5047961" y="1516062"/>
              <a:ext cx="2426265" cy="5219086"/>
              <a:chOff x="8770937" y="2125662"/>
              <a:chExt cx="2209800" cy="4677474"/>
            </a:xfrm>
          </p:grpSpPr>
          <p:sp>
            <p:nvSpPr>
              <p:cNvPr id="173" name="Rounded Rectangle 172"/>
              <p:cNvSpPr/>
              <p:nvPr/>
            </p:nvSpPr>
            <p:spPr bwMode="auto">
              <a:xfrm>
                <a:off x="8770937" y="2125662"/>
                <a:ext cx="2209800" cy="4677474"/>
              </a:xfrm>
              <a:prstGeom prst="roundRect">
                <a:avLst>
                  <a:gd name="adj" fmla="val 4484"/>
                </a:avLst>
              </a:prstGeom>
              <a:solidFill>
                <a:srgbClr val="000000"/>
              </a:solidFill>
              <a:ln w="10795" cap="flat" cmpd="sng" algn="ctr">
                <a:noFill/>
                <a:prstDash val="solid"/>
                <a:headEnd type="none" w="med" len="med"/>
                <a:tailEnd type="none" w="med" len="med"/>
              </a:ln>
              <a:effectLst>
                <a:softEdge rad="0"/>
              </a:effectLst>
              <a:scene3d>
                <a:camera prst="orthographicFront"/>
                <a:lightRig rig="glow" dir="t"/>
              </a:scene3d>
              <a:sp3d extrusionH="76200" contourW="12700" prstMaterial="softEdge">
                <a:bevelT w="57150" h="63500"/>
                <a:bevelB w="44450"/>
                <a:extrusionClr>
                  <a:srgbClr val="FFFFFF"/>
                </a:extrusionClr>
                <a:contourClr>
                  <a:srgbClr val="FFFFFF"/>
                </a:contourClr>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sp>
            <p:nvSpPr>
              <p:cNvPr id="174" name="Rounded Rectangle 173"/>
              <p:cNvSpPr/>
              <p:nvPr/>
            </p:nvSpPr>
            <p:spPr bwMode="auto">
              <a:xfrm>
                <a:off x="9821889" y="2449892"/>
                <a:ext cx="107896" cy="76200"/>
              </a:xfrm>
              <a:prstGeom prst="roundRect">
                <a:avLst>
                  <a:gd name="adj" fmla="val 50000"/>
                </a:avLst>
              </a:prstGeom>
              <a:solidFill>
                <a:srgbClr val="000000">
                  <a:lumMod val="95000"/>
                  <a:lumOff val="5000"/>
                  <a:alpha val="50000"/>
                </a:srgbClr>
              </a:solidFill>
              <a:ln w="10795" cap="flat" cmpd="sng" algn="ctr">
                <a:noFill/>
                <a:prstDash val="solid"/>
                <a:headEnd type="none" w="med" len="med"/>
                <a:tailEnd type="none" w="med" len="med"/>
              </a:ln>
              <a:effectLst/>
              <a:scene3d>
                <a:camera prst="orthographicFront"/>
                <a:lightRig rig="threePt" dir="t"/>
              </a:scene3d>
              <a:sp3d prstMaterial="metal">
                <a:bevelT w="38100" h="57150" prst="relaxedInset"/>
              </a:sp3d>
            </p:spPr>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defRPr/>
                </a:pPr>
                <a:endParaRPr lang="en-US" sz="2000" kern="0" dirty="0" smtClean="0">
                  <a:gradFill>
                    <a:gsLst>
                      <a:gs pos="0">
                        <a:srgbClr val="FFFFFF"/>
                      </a:gs>
                      <a:gs pos="100000">
                        <a:srgbClr val="FFFFFF"/>
                      </a:gs>
                    </a:gsLst>
                    <a:lin ang="5400000" scaled="0"/>
                  </a:gradFill>
                </a:endParaRPr>
              </a:p>
            </p:txBody>
          </p:sp>
        </p:grpSp>
        <p:pic>
          <p:nvPicPr>
            <p:cNvPr id="172" name="Picture 17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43">
              <a:off x="5151491" y="1960904"/>
              <a:ext cx="2214674" cy="3931046"/>
            </a:xfrm>
            <a:prstGeom prst="rect">
              <a:avLst/>
            </a:prstGeom>
          </p:spPr>
        </p:pic>
      </p:grpSp>
      <p:sp>
        <p:nvSpPr>
          <p:cNvPr id="58" name="TextBox 57"/>
          <p:cNvSpPr txBox="1"/>
          <p:nvPr/>
        </p:nvSpPr>
        <p:spPr>
          <a:xfrm>
            <a:off x="5690309" y="2008010"/>
            <a:ext cx="2219724" cy="251159"/>
          </a:xfrm>
          <a:prstGeom prst="rect">
            <a:avLst/>
          </a:prstGeom>
          <a:noFill/>
        </p:spPr>
        <p:txBody>
          <a:bodyPr wrap="square" lIns="0" tIns="0" rIns="0" bIns="0" rtlCol="0">
            <a:spAutoFit/>
          </a:bodyPr>
          <a:lstStyle/>
          <a:p>
            <a:pPr algn="ctr"/>
            <a:r>
              <a:rPr lang="en-US" sz="1632" spc="-71" dirty="0">
                <a:gradFill>
                  <a:gsLst>
                    <a:gs pos="2917">
                      <a:srgbClr val="FFFFFF"/>
                    </a:gs>
                    <a:gs pos="96000">
                      <a:srgbClr val="FFFFFF"/>
                    </a:gs>
                  </a:gsLst>
                  <a:lin ang="5400000" scaled="0"/>
                </a:gradFill>
              </a:rPr>
              <a:t>OWA for iPad</a:t>
            </a:r>
          </a:p>
        </p:txBody>
      </p:sp>
      <p:pic>
        <p:nvPicPr>
          <p:cNvPr id="57" name="Picture 6" descr="\\MAGNUM\Projects\Microsoft\Cloud Power FY12\Design\ICONS_PNG\Cloud.png"/>
          <p:cNvPicPr>
            <a:picLocks noChangeAspect="1" noChangeArrowheads="1"/>
          </p:cNvPicPr>
          <p:nvPr/>
        </p:nvPicPr>
        <p:blipFill>
          <a:blip r:embed="rId4" cstate="print">
            <a:biLevel thresh="25000"/>
          </a:blip>
          <a:srcRect/>
          <a:stretch>
            <a:fillRect/>
          </a:stretch>
        </p:blipFill>
        <p:spPr bwMode="auto">
          <a:xfrm>
            <a:off x="10919873" y="-532"/>
            <a:ext cx="663787" cy="663787"/>
          </a:xfrm>
          <a:prstGeom prst="rect">
            <a:avLst/>
          </a:prstGeom>
          <a:noFill/>
        </p:spPr>
      </p:pic>
      <p:pic>
        <p:nvPicPr>
          <p:cNvPr id="59" name="Picture 2" descr="\\MAGNUM\Projects\Microsoft\Cloud Power FY12\Design\Icons\PNGs\Server_2.png"/>
          <p:cNvPicPr>
            <a:picLocks noChangeAspect="1" noChangeArrowheads="1"/>
          </p:cNvPicPr>
          <p:nvPr/>
        </p:nvPicPr>
        <p:blipFill>
          <a:blip r:embed="rId5" cstate="print">
            <a:biLevel thresh="25000"/>
          </a:blip>
          <a:srcRect/>
          <a:stretch>
            <a:fillRect/>
          </a:stretch>
        </p:blipFill>
        <p:spPr bwMode="auto">
          <a:xfrm>
            <a:off x="11689330" y="59365"/>
            <a:ext cx="543991" cy="543991"/>
          </a:xfrm>
          <a:prstGeom prst="rect">
            <a:avLst/>
          </a:prstGeom>
          <a:noFill/>
        </p:spPr>
      </p:pic>
      <p:sp>
        <p:nvSpPr>
          <p:cNvPr id="60" name="Rectangle 59"/>
          <p:cNvSpPr/>
          <p:nvPr/>
        </p:nvSpPr>
        <p:spPr>
          <a:xfrm>
            <a:off x="10784170" y="542311"/>
            <a:ext cx="935195"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a:t>
            </a:r>
          </a:p>
          <a:p>
            <a:pPr algn="ctr"/>
            <a:r>
              <a:rPr lang="en-US" sz="1200" spc="-70" dirty="0">
                <a:gradFill>
                  <a:gsLst>
                    <a:gs pos="2917">
                      <a:srgbClr val="FFFFFF"/>
                    </a:gs>
                    <a:gs pos="97000">
                      <a:srgbClr val="FFFFFF"/>
                    </a:gs>
                  </a:gsLst>
                  <a:lin ang="5400000" scaled="0"/>
                </a:gradFill>
              </a:rPr>
              <a:t>Jun 2014</a:t>
            </a:r>
          </a:p>
        </p:txBody>
      </p:sp>
      <p:sp>
        <p:nvSpPr>
          <p:cNvPr id="61" name="Rectangle 60"/>
          <p:cNvSpPr/>
          <p:nvPr/>
        </p:nvSpPr>
        <p:spPr>
          <a:xfrm>
            <a:off x="11524591" y="539266"/>
            <a:ext cx="885732"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Target:  Future CU</a:t>
            </a:r>
          </a:p>
        </p:txBody>
      </p:sp>
    </p:spTree>
    <p:extLst>
      <p:ext uri="{BB962C8B-B14F-4D97-AF65-F5344CB8AC3E}">
        <p14:creationId xmlns:p14="http://schemas.microsoft.com/office/powerpoint/2010/main" val="338068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par>
                                <p:cTn id="8" presetID="22" presetClass="entr" presetSubtype="8" fill="hold"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wipe(left)">
                                      <p:cBhvr>
                                        <p:cTn id="1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73108360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0" y="-1"/>
            <a:ext cx="4783943" cy="700956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783943" y="911"/>
            <a:ext cx="7651653" cy="699361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7418918" y="1226144"/>
            <a:ext cx="5011245" cy="663166"/>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2917">
                      <a:srgbClr val="FFFFFF"/>
                    </a:gs>
                    <a:gs pos="96000">
                      <a:srgbClr val="FFFFFF"/>
                    </a:gs>
                  </a:gsLst>
                  <a:lin ang="5400000" scaled="0"/>
                </a:gradFill>
                <a:latin typeface="Segoe UI Light"/>
              </a:rPr>
              <a:t>Groups</a:t>
            </a:r>
          </a:p>
        </p:txBody>
      </p:sp>
      <p:sp>
        <p:nvSpPr>
          <p:cNvPr id="11" name="Rectangle 10"/>
          <p:cNvSpPr/>
          <p:nvPr/>
        </p:nvSpPr>
        <p:spPr bwMode="auto">
          <a:xfrm>
            <a:off x="7420790" y="1972408"/>
            <a:ext cx="5009371" cy="663166"/>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2917">
                      <a:srgbClr val="FFFFFF"/>
                    </a:gs>
                    <a:gs pos="96000">
                      <a:srgbClr val="FFFFFF"/>
                    </a:gs>
                  </a:gsLst>
                  <a:lin ang="5400000" scaled="0"/>
                </a:gradFill>
                <a:latin typeface="Segoe UI Light"/>
              </a:rPr>
              <a:t>Group email experience</a:t>
            </a:r>
            <a:endParaRPr lang="en-US" sz="2447" dirty="0">
              <a:gradFill>
                <a:gsLst>
                  <a:gs pos="2917">
                    <a:srgbClr val="FFFFFF"/>
                  </a:gs>
                  <a:gs pos="96000">
                    <a:srgbClr val="FFFFFF"/>
                  </a:gs>
                </a:gsLst>
                <a:lin ang="5400000" scaled="0"/>
              </a:gradFill>
              <a:latin typeface="Segoe UI Light"/>
            </a:endParaRPr>
          </a:p>
        </p:txBody>
      </p:sp>
      <p:sp>
        <p:nvSpPr>
          <p:cNvPr id="12" name="Rectangle 11"/>
          <p:cNvSpPr/>
          <p:nvPr/>
        </p:nvSpPr>
        <p:spPr bwMode="auto">
          <a:xfrm>
            <a:off x="7420793" y="2717555"/>
            <a:ext cx="5009371" cy="663166"/>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2917">
                      <a:srgbClr val="FFFFFF"/>
                    </a:gs>
                    <a:gs pos="96000">
                      <a:srgbClr val="FFFFFF"/>
                    </a:gs>
                  </a:gsLst>
                  <a:lin ang="5400000" scaled="0"/>
                </a:gradFill>
                <a:latin typeface="Segoe UI Light"/>
              </a:rPr>
              <a:t>Group calendar experience</a:t>
            </a:r>
            <a:endParaRPr lang="en-US" sz="2447" dirty="0">
              <a:gradFill>
                <a:gsLst>
                  <a:gs pos="2917">
                    <a:srgbClr val="FFFFFF"/>
                  </a:gs>
                  <a:gs pos="96000">
                    <a:srgbClr val="FFFFFF"/>
                  </a:gs>
                </a:gsLst>
                <a:lin ang="5400000" scaled="0"/>
              </a:gradFill>
              <a:latin typeface="Segoe UI Light"/>
            </a:endParaRPr>
          </a:p>
        </p:txBody>
      </p:sp>
      <p:sp>
        <p:nvSpPr>
          <p:cNvPr id="13" name="Rectangle 12"/>
          <p:cNvSpPr/>
          <p:nvPr/>
        </p:nvSpPr>
        <p:spPr bwMode="auto">
          <a:xfrm>
            <a:off x="7449078" y="3462702"/>
            <a:ext cx="5009371" cy="663166"/>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2917">
                      <a:srgbClr val="FFFFFF"/>
                    </a:gs>
                    <a:gs pos="96000">
                      <a:srgbClr val="FFFFFF"/>
                    </a:gs>
                  </a:gsLst>
                  <a:lin ang="5400000" scaled="0"/>
                </a:gradFill>
                <a:latin typeface="Segoe UI Light"/>
              </a:rPr>
              <a:t>Document collaboration</a:t>
            </a:r>
            <a:endParaRPr lang="en-US" sz="2447" dirty="0">
              <a:gradFill>
                <a:gsLst>
                  <a:gs pos="2917">
                    <a:srgbClr val="FFFFFF"/>
                  </a:gs>
                  <a:gs pos="96000">
                    <a:srgbClr val="FFFFFF"/>
                  </a:gs>
                </a:gsLst>
                <a:lin ang="5400000" scaled="0"/>
              </a:gradFill>
              <a:latin typeface="Segoe UI Light"/>
            </a:endParaRPr>
          </a:p>
        </p:txBody>
      </p:sp>
      <p:sp>
        <p:nvSpPr>
          <p:cNvPr id="14" name="Rectangle 13"/>
          <p:cNvSpPr/>
          <p:nvPr/>
        </p:nvSpPr>
        <p:spPr bwMode="auto">
          <a:xfrm>
            <a:off x="289783" y="2136494"/>
            <a:ext cx="4114800" cy="9035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55" tIns="46615" rIns="46615" bIns="186521" numCol="1" spcCol="0" rtlCol="0" fromWordArt="0" anchor="t" anchorCtr="0" forceAA="0" compatLnSpc="1">
            <a:prstTxWarp prst="textNoShape">
              <a:avLst/>
            </a:prstTxWarp>
            <a:noAutofit/>
          </a:bodyPr>
          <a:lstStyle/>
          <a:p>
            <a:pPr defTabSz="932202">
              <a:lnSpc>
                <a:spcPct val="90000"/>
              </a:lnSpc>
              <a:spcBef>
                <a:spcPct val="0"/>
              </a:spcBef>
            </a:pPr>
            <a:r>
              <a:rPr lang="en-US" sz="5507" b="1" spc="-154" dirty="0">
                <a:ln w="3175">
                  <a:noFill/>
                </a:ln>
                <a:gradFill>
                  <a:gsLst>
                    <a:gs pos="43871">
                      <a:srgbClr val="FFFFFF"/>
                    </a:gs>
                    <a:gs pos="83000">
                      <a:srgbClr val="FFFFFF"/>
                    </a:gs>
                  </a:gsLst>
                  <a:lin ang="5400000" scaled="1"/>
                </a:gradFill>
                <a:latin typeface="Segoe UI Light"/>
                <a:cs typeface="Arial" charset="0"/>
              </a:rPr>
              <a:t>Social Email</a:t>
            </a:r>
          </a:p>
        </p:txBody>
      </p:sp>
      <p:sp>
        <p:nvSpPr>
          <p:cNvPr id="15" name="Rectangle 14"/>
          <p:cNvSpPr/>
          <p:nvPr/>
        </p:nvSpPr>
        <p:spPr bwMode="auto">
          <a:xfrm>
            <a:off x="289782" y="3048896"/>
            <a:ext cx="4114800" cy="1582627"/>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vert="horz" wrap="square" lIns="186423" tIns="182880" rIns="0" bIns="186423" numCol="1" rtlCol="0" anchor="t" anchorCtr="0" compatLnSpc="1">
            <a:prstTxWarp prst="textNoShape">
              <a:avLst/>
            </a:prstTxWarp>
          </a:bodyPr>
          <a:lstStyle/>
          <a:p>
            <a:pPr defTabSz="951455">
              <a:lnSpc>
                <a:spcPct val="90000"/>
              </a:lnSpc>
              <a:spcBef>
                <a:spcPct val="0"/>
              </a:spcBef>
              <a:spcAft>
                <a:spcPts val="1224"/>
              </a:spcAft>
            </a:pPr>
            <a:r>
              <a:rPr lang="en-US" sz="2000" dirty="0">
                <a:gradFill>
                  <a:gsLst>
                    <a:gs pos="43871">
                      <a:srgbClr val="FFFFFF"/>
                    </a:gs>
                    <a:gs pos="83000">
                      <a:srgbClr val="FFFFFF"/>
                    </a:gs>
                  </a:gsLst>
                  <a:lin ang="5400000" scaled="1"/>
                </a:gradFill>
                <a:latin typeface="Segoe UI Light"/>
              </a:rPr>
              <a:t>Combine the strengths of email </a:t>
            </a:r>
            <a:r>
              <a:rPr lang="en-US" sz="2000" dirty="0" smtClean="0">
                <a:gradFill>
                  <a:gsLst>
                    <a:gs pos="43871">
                      <a:srgbClr val="FFFFFF"/>
                    </a:gs>
                    <a:gs pos="83000">
                      <a:srgbClr val="FFFFFF"/>
                    </a:gs>
                  </a:gsLst>
                  <a:lin ang="5400000" scaled="1"/>
                </a:gradFill>
                <a:latin typeface="Segoe UI Light"/>
              </a:rPr>
              <a:t/>
            </a:r>
            <a:br>
              <a:rPr lang="en-US" sz="2000" dirty="0" smtClean="0">
                <a:gradFill>
                  <a:gsLst>
                    <a:gs pos="43871">
                      <a:srgbClr val="FFFFFF"/>
                    </a:gs>
                    <a:gs pos="83000">
                      <a:srgbClr val="FFFFFF"/>
                    </a:gs>
                  </a:gsLst>
                  <a:lin ang="5400000" scaled="1"/>
                </a:gradFill>
                <a:latin typeface="Segoe UI Light"/>
              </a:rPr>
            </a:br>
            <a:r>
              <a:rPr lang="en-US" sz="2000" dirty="0" smtClean="0">
                <a:gradFill>
                  <a:gsLst>
                    <a:gs pos="43871">
                      <a:srgbClr val="FFFFFF"/>
                    </a:gs>
                    <a:gs pos="83000">
                      <a:srgbClr val="FFFFFF"/>
                    </a:gs>
                  </a:gsLst>
                  <a:lin ang="5400000" scaled="1"/>
                </a:gradFill>
                <a:latin typeface="Segoe UI Light"/>
              </a:rPr>
              <a:t>with </a:t>
            </a:r>
            <a:r>
              <a:rPr lang="en-US" sz="2000" dirty="0">
                <a:gradFill>
                  <a:gsLst>
                    <a:gs pos="43871">
                      <a:srgbClr val="FFFFFF"/>
                    </a:gs>
                    <a:gs pos="83000">
                      <a:srgbClr val="FFFFFF"/>
                    </a:gs>
                  </a:gsLst>
                  <a:lin ang="5400000" scaled="1"/>
                </a:gradFill>
                <a:latin typeface="Segoe UI Light"/>
              </a:rPr>
              <a:t>social technologies to make </a:t>
            </a:r>
            <a:r>
              <a:rPr lang="en-US" sz="2000" dirty="0" smtClean="0">
                <a:gradFill>
                  <a:gsLst>
                    <a:gs pos="43871">
                      <a:srgbClr val="FFFFFF"/>
                    </a:gs>
                    <a:gs pos="83000">
                      <a:srgbClr val="FFFFFF"/>
                    </a:gs>
                  </a:gsLst>
                  <a:lin ang="5400000" scaled="1"/>
                </a:gradFill>
                <a:latin typeface="Segoe UI Light"/>
              </a:rPr>
              <a:t/>
            </a:r>
            <a:br>
              <a:rPr lang="en-US" sz="2000" dirty="0" smtClean="0">
                <a:gradFill>
                  <a:gsLst>
                    <a:gs pos="43871">
                      <a:srgbClr val="FFFFFF"/>
                    </a:gs>
                    <a:gs pos="83000">
                      <a:srgbClr val="FFFFFF"/>
                    </a:gs>
                  </a:gsLst>
                  <a:lin ang="5400000" scaled="1"/>
                </a:gradFill>
                <a:latin typeface="Segoe UI Light"/>
              </a:rPr>
            </a:br>
            <a:r>
              <a:rPr lang="en-US" sz="2000" dirty="0" smtClean="0">
                <a:gradFill>
                  <a:gsLst>
                    <a:gs pos="43871">
                      <a:srgbClr val="FFFFFF"/>
                    </a:gs>
                    <a:gs pos="83000">
                      <a:srgbClr val="FFFFFF"/>
                    </a:gs>
                  </a:gsLst>
                  <a:lin ang="5400000" scaled="1"/>
                </a:gradFill>
                <a:latin typeface="Segoe UI Light"/>
              </a:rPr>
              <a:t>group-based </a:t>
            </a:r>
            <a:r>
              <a:rPr lang="en-US" sz="2000" dirty="0">
                <a:gradFill>
                  <a:gsLst>
                    <a:gs pos="43871">
                      <a:srgbClr val="FFFFFF"/>
                    </a:gs>
                    <a:gs pos="83000">
                      <a:srgbClr val="FFFFFF"/>
                    </a:gs>
                  </a:gsLst>
                  <a:lin ang="5400000" scaled="1"/>
                </a:gradFill>
                <a:latin typeface="Segoe UI Light"/>
              </a:rPr>
              <a:t>work easier and </a:t>
            </a:r>
            <a:r>
              <a:rPr lang="en-US" sz="2000" dirty="0" smtClean="0">
                <a:gradFill>
                  <a:gsLst>
                    <a:gs pos="43871">
                      <a:srgbClr val="FFFFFF"/>
                    </a:gs>
                    <a:gs pos="83000">
                      <a:srgbClr val="FFFFFF"/>
                    </a:gs>
                  </a:gsLst>
                  <a:lin ang="5400000" scaled="1"/>
                </a:gradFill>
                <a:latin typeface="Segoe UI Light"/>
              </a:rPr>
              <a:t/>
            </a:r>
            <a:br>
              <a:rPr lang="en-US" sz="2000" dirty="0" smtClean="0">
                <a:gradFill>
                  <a:gsLst>
                    <a:gs pos="43871">
                      <a:srgbClr val="FFFFFF"/>
                    </a:gs>
                    <a:gs pos="83000">
                      <a:srgbClr val="FFFFFF"/>
                    </a:gs>
                  </a:gsLst>
                  <a:lin ang="5400000" scaled="1"/>
                </a:gradFill>
                <a:latin typeface="Segoe UI Light"/>
              </a:rPr>
            </a:br>
            <a:r>
              <a:rPr lang="en-US" sz="2000" dirty="0" smtClean="0">
                <a:gradFill>
                  <a:gsLst>
                    <a:gs pos="43871">
                      <a:srgbClr val="FFFFFF"/>
                    </a:gs>
                    <a:gs pos="83000">
                      <a:srgbClr val="FFFFFF"/>
                    </a:gs>
                  </a:gsLst>
                  <a:lin ang="5400000" scaled="1"/>
                </a:gradFill>
                <a:latin typeface="Segoe UI Light"/>
              </a:rPr>
              <a:t>make </a:t>
            </a:r>
            <a:r>
              <a:rPr lang="en-US" sz="2000" dirty="0">
                <a:gradFill>
                  <a:gsLst>
                    <a:gs pos="43871">
                      <a:srgbClr val="FFFFFF"/>
                    </a:gs>
                    <a:gs pos="83000">
                      <a:srgbClr val="FFFFFF"/>
                    </a:gs>
                  </a:gsLst>
                  <a:lin ang="5400000" scaled="1"/>
                </a:gradFill>
                <a:latin typeface="Segoe UI Light"/>
              </a:rPr>
              <a:t>your organization more agile</a:t>
            </a:r>
          </a:p>
          <a:p>
            <a:pPr defTabSz="951455">
              <a:lnSpc>
                <a:spcPct val="90000"/>
              </a:lnSpc>
              <a:spcBef>
                <a:spcPct val="0"/>
              </a:spcBef>
              <a:spcAft>
                <a:spcPts val="1224"/>
              </a:spcAft>
            </a:pPr>
            <a:endParaRPr lang="en-US" sz="2000" dirty="0">
              <a:gradFill>
                <a:gsLst>
                  <a:gs pos="43871">
                    <a:srgbClr val="FFFFFF"/>
                  </a:gs>
                  <a:gs pos="83000">
                    <a:srgbClr val="FFFFFF"/>
                  </a:gs>
                </a:gsLst>
                <a:lin ang="5400000" scaled="1"/>
              </a:gradFill>
              <a:latin typeface="Segoe UI Light"/>
            </a:endParaRPr>
          </a:p>
        </p:txBody>
      </p:sp>
    </p:spTree>
    <p:extLst>
      <p:ext uri="{BB962C8B-B14F-4D97-AF65-F5344CB8AC3E}">
        <p14:creationId xmlns:p14="http://schemas.microsoft.com/office/powerpoint/2010/main" val="4226358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1+#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973" cy="1010320"/>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Groups</a:t>
            </a:r>
          </a:p>
        </p:txBody>
      </p:sp>
      <p:sp>
        <p:nvSpPr>
          <p:cNvPr id="18" name="TextBox 17"/>
          <p:cNvSpPr txBox="1"/>
          <p:nvPr/>
        </p:nvSpPr>
        <p:spPr>
          <a:xfrm>
            <a:off x="10485437" y="2756314"/>
            <a:ext cx="1536125" cy="1004634"/>
          </a:xfrm>
          <a:prstGeom prst="rect">
            <a:avLst/>
          </a:prstGeom>
          <a:noFill/>
        </p:spPr>
        <p:txBody>
          <a:bodyPr wrap="square" lIns="0" tIns="0" rIns="0" bIns="0" rtlCol="0">
            <a:spAutoFit/>
          </a:bodyPr>
          <a:lstStyle/>
          <a:p>
            <a:r>
              <a:rPr lang="en-US" sz="1632" spc="-71" dirty="0">
                <a:gradFill>
                  <a:gsLst>
                    <a:gs pos="2917">
                      <a:srgbClr val="FFFFFF"/>
                    </a:gs>
                    <a:gs pos="96000">
                      <a:srgbClr val="FFFFFF"/>
                    </a:gs>
                  </a:gsLst>
                  <a:lin ang="5400000" scaled="0"/>
                </a:gradFill>
              </a:rPr>
              <a:t>Create or join groups with ease, from anywhere in Office 365</a:t>
            </a:r>
          </a:p>
        </p:txBody>
      </p:sp>
      <p:sp>
        <p:nvSpPr>
          <p:cNvPr id="21" name="TextBox 20"/>
          <p:cNvSpPr txBox="1"/>
          <p:nvPr/>
        </p:nvSpPr>
        <p:spPr>
          <a:xfrm>
            <a:off x="57035" y="5554662"/>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With public groups, </a:t>
            </a:r>
          </a:p>
          <a:p>
            <a:pPr algn="r"/>
            <a:r>
              <a:rPr lang="en-US" sz="1632" spc="-71" dirty="0">
                <a:gradFill>
                  <a:gsLst>
                    <a:gs pos="2917">
                      <a:srgbClr val="FFFFFF"/>
                    </a:gs>
                    <a:gs pos="95000">
                      <a:srgbClr val="FFFFFF"/>
                    </a:gs>
                  </a:gsLst>
                  <a:lin ang="5400000" scaled="0"/>
                </a:gradFill>
              </a:rPr>
              <a:t>conversations are open </a:t>
            </a:r>
            <a:r>
              <a:rPr lang="en-US" sz="1632" spc="-71" dirty="0" smtClean="0">
                <a:gradFill>
                  <a:gsLst>
                    <a:gs pos="2917">
                      <a:srgbClr val="FFFFFF"/>
                    </a:gs>
                    <a:gs pos="95000">
                      <a:srgbClr val="FFFFFF"/>
                    </a:gs>
                  </a:gsLst>
                  <a:lin ang="5400000" scaled="0"/>
                </a:gradFill>
              </a:rPr>
              <a:t/>
            </a:r>
            <a:br>
              <a:rPr lang="en-US" sz="1632" spc="-71" dirty="0" smtClean="0">
                <a:gradFill>
                  <a:gsLst>
                    <a:gs pos="2917">
                      <a:srgbClr val="FFFFFF"/>
                    </a:gs>
                    <a:gs pos="95000">
                      <a:srgbClr val="FFFFFF"/>
                    </a:gs>
                  </a:gsLst>
                  <a:lin ang="5400000" scaled="0"/>
                </a:gradFill>
              </a:rPr>
            </a:br>
            <a:r>
              <a:rPr lang="en-US" sz="1632" spc="-71" dirty="0" smtClean="0">
                <a:gradFill>
                  <a:gsLst>
                    <a:gs pos="2917">
                      <a:srgbClr val="FFFFFF"/>
                    </a:gs>
                    <a:gs pos="95000">
                      <a:srgbClr val="FFFFFF"/>
                    </a:gs>
                  </a:gsLst>
                  <a:lin ang="5400000" scaled="0"/>
                </a:gradFill>
              </a:rPr>
              <a:t>and </a:t>
            </a:r>
            <a:r>
              <a:rPr lang="en-US" sz="1632" spc="-71" dirty="0">
                <a:gradFill>
                  <a:gsLst>
                    <a:gs pos="2917">
                      <a:srgbClr val="FFFFFF"/>
                    </a:gs>
                    <a:gs pos="95000">
                      <a:srgbClr val="FFFFFF"/>
                    </a:gs>
                  </a:gsLst>
                  <a:lin ang="5400000" scaled="0"/>
                </a:gradFill>
              </a:rPr>
              <a:t>discoverable</a:t>
            </a:r>
          </a:p>
        </p:txBody>
      </p:sp>
      <p:sp>
        <p:nvSpPr>
          <p:cNvPr id="14" name="TextBox 13"/>
          <p:cNvSpPr txBox="1"/>
          <p:nvPr/>
        </p:nvSpPr>
        <p:spPr>
          <a:xfrm>
            <a:off x="121008" y="1668462"/>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Unified experience for group conversations, calendar, and document collaboration</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238246" y="1122003"/>
            <a:ext cx="4846972" cy="5415448"/>
          </a:xfrm>
          <a:prstGeom prst="rect">
            <a:avLst/>
          </a:prstGeom>
          <a:ln>
            <a:solidFill>
              <a:schemeClr val="tx1">
                <a:lumMod val="50000"/>
              </a:schemeClr>
            </a:solidFill>
          </a:ln>
        </p:spPr>
      </p:pic>
      <p:pic>
        <p:nvPicPr>
          <p:cNvPr id="26" name="Picture 25"/>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492300" y="1745749"/>
            <a:ext cx="2785873" cy="4791702"/>
          </a:xfrm>
          <a:prstGeom prst="rect">
            <a:avLst/>
          </a:prstGeom>
          <a:ln>
            <a:solidFill>
              <a:schemeClr val="tx1">
                <a:lumMod val="50000"/>
              </a:schemeClr>
            </a:solidFill>
          </a:ln>
        </p:spPr>
      </p:pic>
      <p:cxnSp>
        <p:nvCxnSpPr>
          <p:cNvPr id="25" name="Straight Connector 24"/>
          <p:cNvCxnSpPr/>
          <p:nvPr/>
        </p:nvCxnSpPr>
        <p:spPr>
          <a:xfrm>
            <a:off x="8958431" y="2536999"/>
            <a:ext cx="1423374" cy="502317"/>
          </a:xfrm>
          <a:prstGeom prst="line">
            <a:avLst/>
          </a:prstGeom>
          <a:noFill/>
          <a:ln w="19050" cap="rnd" cmpd="sng" algn="ctr">
            <a:solidFill>
              <a:schemeClr val="tx1">
                <a:lumMod val="50000"/>
              </a:schemeClr>
            </a:solidFill>
            <a:prstDash val="sysDot"/>
            <a:headEnd type="oval"/>
            <a:tailEnd type="none"/>
          </a:ln>
          <a:effectLst/>
        </p:spPr>
      </p:cxnSp>
      <p:cxnSp>
        <p:nvCxnSpPr>
          <p:cNvPr id="28" name="Straight Connector 27"/>
          <p:cNvCxnSpPr/>
          <p:nvPr/>
        </p:nvCxnSpPr>
        <p:spPr>
          <a:xfrm flipV="1">
            <a:off x="2947291" y="5554662"/>
            <a:ext cx="0" cy="753476"/>
          </a:xfrm>
          <a:prstGeom prst="line">
            <a:avLst/>
          </a:prstGeom>
          <a:noFill/>
          <a:ln w="50800" cap="flat" cmpd="sng" algn="ctr">
            <a:solidFill>
              <a:schemeClr val="tx1"/>
            </a:solidFill>
            <a:prstDash val="solid"/>
            <a:headEnd type="none" w="med" len="med"/>
            <a:tailEnd type="none" w="med" len="med"/>
          </a:ln>
          <a:effectLst/>
        </p:spPr>
      </p:cxnSp>
      <p:sp>
        <p:nvSpPr>
          <p:cNvPr id="19" name="TextBox 18"/>
          <p:cNvSpPr txBox="1"/>
          <p:nvPr/>
        </p:nvSpPr>
        <p:spPr>
          <a:xfrm>
            <a:off x="270028" y="4141600"/>
            <a:ext cx="2518425"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Easily create two types of groups – private groups </a:t>
            </a:r>
            <a:r>
              <a:rPr lang="en-US" sz="1632" spc="-71" dirty="0" smtClean="0">
                <a:gradFill>
                  <a:gsLst>
                    <a:gs pos="2917">
                      <a:srgbClr val="FFFFFF"/>
                    </a:gs>
                    <a:gs pos="95000">
                      <a:srgbClr val="FFFFFF"/>
                    </a:gs>
                  </a:gsLst>
                  <a:lin ang="5400000" scaled="0"/>
                </a:gradFill>
              </a:rPr>
              <a:t/>
            </a:r>
            <a:br>
              <a:rPr lang="en-US" sz="1632" spc="-71" dirty="0" smtClean="0">
                <a:gradFill>
                  <a:gsLst>
                    <a:gs pos="2917">
                      <a:srgbClr val="FFFFFF"/>
                    </a:gs>
                    <a:gs pos="95000">
                      <a:srgbClr val="FFFFFF"/>
                    </a:gs>
                  </a:gsLst>
                  <a:lin ang="5400000" scaled="0"/>
                </a:gradFill>
              </a:rPr>
            </a:br>
            <a:r>
              <a:rPr lang="en-US" sz="1632" spc="-71" dirty="0" smtClean="0">
                <a:gradFill>
                  <a:gsLst>
                    <a:gs pos="2917">
                      <a:srgbClr val="FFFFFF"/>
                    </a:gs>
                    <a:gs pos="95000">
                      <a:srgbClr val="FFFFFF"/>
                    </a:gs>
                  </a:gsLst>
                  <a:lin ang="5400000" scaled="0"/>
                </a:gradFill>
              </a:rPr>
              <a:t>and </a:t>
            </a:r>
            <a:r>
              <a:rPr lang="en-US" sz="1632" spc="-71" dirty="0">
                <a:gradFill>
                  <a:gsLst>
                    <a:gs pos="2917">
                      <a:srgbClr val="FFFFFF"/>
                    </a:gs>
                    <a:gs pos="95000">
                      <a:srgbClr val="FFFFFF"/>
                    </a:gs>
                  </a:gsLst>
                  <a:lin ang="5400000" scaled="0"/>
                </a:gradFill>
              </a:rPr>
              <a:t>public groups</a:t>
            </a:r>
          </a:p>
        </p:txBody>
      </p:sp>
      <p:cxnSp>
        <p:nvCxnSpPr>
          <p:cNvPr id="20" name="Straight Connector 19"/>
          <p:cNvCxnSpPr/>
          <p:nvPr/>
        </p:nvCxnSpPr>
        <p:spPr>
          <a:xfrm flipV="1">
            <a:off x="2947291" y="4141600"/>
            <a:ext cx="0" cy="753476"/>
          </a:xfrm>
          <a:prstGeom prst="line">
            <a:avLst/>
          </a:prstGeom>
          <a:noFill/>
          <a:ln w="50800" cap="flat" cmpd="sng" algn="ctr">
            <a:solidFill>
              <a:schemeClr val="tx1"/>
            </a:solidFill>
            <a:prstDash val="solid"/>
            <a:headEnd type="none" w="med" len="med"/>
            <a:tailEnd type="none" w="med" len="med"/>
          </a:ln>
          <a:effectLst/>
        </p:spPr>
      </p:cxnSp>
      <p:cxnSp>
        <p:nvCxnSpPr>
          <p:cNvPr id="29" name="Straight Connector 28"/>
          <p:cNvCxnSpPr/>
          <p:nvPr/>
        </p:nvCxnSpPr>
        <p:spPr>
          <a:xfrm flipH="1" flipV="1">
            <a:off x="2947291" y="1859316"/>
            <a:ext cx="451546" cy="2591948"/>
          </a:xfrm>
          <a:prstGeom prst="line">
            <a:avLst/>
          </a:prstGeom>
          <a:noFill/>
          <a:ln w="19050" cap="rnd" cmpd="sng" algn="ctr">
            <a:solidFill>
              <a:schemeClr val="tx1">
                <a:lumMod val="50000"/>
              </a:schemeClr>
            </a:solidFill>
            <a:prstDash val="sysDot"/>
            <a:headEnd type="oval"/>
            <a:tailEnd type="none"/>
          </a:ln>
          <a:effectLst/>
        </p:spPr>
      </p:cxnSp>
      <p:pic>
        <p:nvPicPr>
          <p:cNvPr id="32" name="Picture 6" descr="\\MAGNUM\Projects\Microsoft\Cloud Power FY12\Design\ICONS_PNG\Cloud.png"/>
          <p:cNvPicPr>
            <a:picLocks noChangeAspect="1" noChangeArrowheads="1"/>
          </p:cNvPicPr>
          <p:nvPr/>
        </p:nvPicPr>
        <p:blipFill>
          <a:blip r:embed="rId6" cstate="print">
            <a:biLevel thresh="25000"/>
          </a:blip>
          <a:srcRect/>
          <a:stretch>
            <a:fillRect/>
          </a:stretch>
        </p:blipFill>
        <p:spPr bwMode="auto">
          <a:xfrm>
            <a:off x="10919873" y="-532"/>
            <a:ext cx="663787" cy="663787"/>
          </a:xfrm>
          <a:prstGeom prst="rect">
            <a:avLst/>
          </a:prstGeom>
          <a:noFill/>
        </p:spPr>
      </p:pic>
      <p:pic>
        <p:nvPicPr>
          <p:cNvPr id="33" name="Picture 2" descr="\\MAGNUM\Projects\Microsoft\Cloud Power FY12\Design\Icons\PNGs\Server_2.png"/>
          <p:cNvPicPr>
            <a:picLocks noChangeAspect="1" noChangeArrowheads="1"/>
          </p:cNvPicPr>
          <p:nvPr/>
        </p:nvPicPr>
        <p:blipFill>
          <a:blip r:embed="rId7" cstate="print">
            <a:biLevel thresh="25000"/>
          </a:blip>
          <a:srcRect/>
          <a:stretch>
            <a:fillRect/>
          </a:stretch>
        </p:blipFill>
        <p:spPr bwMode="auto">
          <a:xfrm>
            <a:off x="11689330" y="59365"/>
            <a:ext cx="543991" cy="543991"/>
          </a:xfrm>
          <a:prstGeom prst="rect">
            <a:avLst/>
          </a:prstGeom>
          <a:noFill/>
        </p:spPr>
      </p:pic>
      <p:sp>
        <p:nvSpPr>
          <p:cNvPr id="34" name="Rectangle 33"/>
          <p:cNvSpPr/>
          <p:nvPr/>
        </p:nvSpPr>
        <p:spPr>
          <a:xfrm>
            <a:off x="10784170" y="542311"/>
            <a:ext cx="935195"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  Oct 2014</a:t>
            </a:r>
          </a:p>
        </p:txBody>
      </p:sp>
      <p:sp>
        <p:nvSpPr>
          <p:cNvPr id="35" name="Rectangle 34"/>
          <p:cNvSpPr/>
          <p:nvPr/>
        </p:nvSpPr>
        <p:spPr>
          <a:xfrm>
            <a:off x="11524591" y="539266"/>
            <a:ext cx="885732" cy="276999"/>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TBD</a:t>
            </a:r>
          </a:p>
        </p:txBody>
      </p:sp>
      <p:cxnSp>
        <p:nvCxnSpPr>
          <p:cNvPr id="24" name="Straight Connector 23"/>
          <p:cNvCxnSpPr/>
          <p:nvPr/>
        </p:nvCxnSpPr>
        <p:spPr>
          <a:xfrm flipV="1">
            <a:off x="2947291" y="1668462"/>
            <a:ext cx="0" cy="753476"/>
          </a:xfrm>
          <a:prstGeom prst="line">
            <a:avLst/>
          </a:prstGeom>
          <a:noFill/>
          <a:ln w="50800" cap="flat" cmpd="sng" algn="ctr">
            <a:solidFill>
              <a:schemeClr val="tx1"/>
            </a:solidFill>
            <a:prstDash val="solid"/>
            <a:headEnd type="none" w="med" len="med"/>
            <a:tailEnd type="none" w="med" len="med"/>
          </a:ln>
          <a:effectLst/>
        </p:spPr>
      </p:cxnSp>
    </p:spTree>
    <p:extLst>
      <p:ext uri="{BB962C8B-B14F-4D97-AF65-F5344CB8AC3E}">
        <p14:creationId xmlns:p14="http://schemas.microsoft.com/office/powerpoint/2010/main" val="2878784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nodeType="withEffect">
                                  <p:stCondLst>
                                    <p:cond delay="0"/>
                                  </p:stCondLst>
                                  <p:childTnLst>
                                    <p:set>
                                      <p:cBhvr>
                                        <p:cTn id="9" dur="1" fill="hold">
                                          <p:stCondLst>
                                            <p:cond delay="0"/>
                                          </p:stCondLst>
                                        </p:cTn>
                                        <p:tgtEl>
                                          <p:spTgt spid="25"/>
                                        </p:tgtEl>
                                        <p:attrNameLst>
                                          <p:attrName>style.visibility</p:attrName>
                                        </p:attrNameLst>
                                      </p:cBhvr>
                                      <p:to>
                                        <p:strVal val="visible"/>
                                      </p:to>
                                    </p:set>
                                    <p:animEffect transition="in" filter="wipe(left)">
                                      <p:cBhvr>
                                        <p:cTn id="10" dur="500"/>
                                        <p:tgtEl>
                                          <p:spTgt spid="25"/>
                                        </p:tgtEl>
                                      </p:cBhvr>
                                    </p:animEffect>
                                  </p:childTnLst>
                                </p:cTn>
                              </p:par>
                              <p:par>
                                <p:cTn id="11" presetID="22" presetClass="entr" presetSubtype="8"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left)">
                                      <p:cBhvr>
                                        <p:cTn id="13" dur="500"/>
                                        <p:tgtEl>
                                          <p:spTgt spid="28"/>
                                        </p:tgtEl>
                                      </p:cBhvr>
                                    </p:animEffect>
                                  </p:childTnLst>
                                </p:cTn>
                              </p:par>
                              <p:par>
                                <p:cTn id="14" presetID="22" presetClass="entr" presetSubtype="8" fill="hold"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par>
                                <p:cTn id="17" presetID="2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8" y="1212850"/>
            <a:ext cx="11887200" cy="2308324"/>
          </a:xfrm>
        </p:spPr>
        <p:txBody>
          <a:bodyPr/>
          <a:lstStyle/>
          <a:p>
            <a:pPr marL="0" lvl="0" indent="0">
              <a:spcBef>
                <a:spcPts val="0"/>
              </a:spcBef>
              <a:spcAft>
                <a:spcPts val="1200"/>
              </a:spcAft>
              <a:buNone/>
            </a:pPr>
            <a:endParaRPr lang="en-US" sz="3600" b="1" dirty="0" smtClean="0">
              <a:gradFill>
                <a:gsLst>
                  <a:gs pos="1250">
                    <a:schemeClr val="tx1"/>
                  </a:gs>
                  <a:gs pos="100000">
                    <a:schemeClr val="tx1"/>
                  </a:gs>
                </a:gsLst>
                <a:lin ang="5400000" scaled="0"/>
              </a:gradFill>
            </a:endParaRPr>
          </a:p>
          <a:p>
            <a:pPr marL="0" lvl="1" indent="0">
              <a:spcBef>
                <a:spcPts val="0"/>
              </a:spcBef>
              <a:spcAft>
                <a:spcPts val="1200"/>
              </a:spcAft>
            </a:pPr>
            <a:r>
              <a:rPr lang="en-US" sz="2800" dirty="0" smtClean="0">
                <a:latin typeface="+mj-lt"/>
              </a:rPr>
              <a:t>Exchange release cycle </a:t>
            </a:r>
          </a:p>
          <a:p>
            <a:pPr marL="0" lvl="1" indent="0">
              <a:spcBef>
                <a:spcPts val="0"/>
              </a:spcBef>
              <a:spcAft>
                <a:spcPts val="1200"/>
              </a:spcAft>
            </a:pPr>
            <a:r>
              <a:rPr lang="en-US" sz="2800" dirty="0" smtClean="0">
                <a:latin typeface="+mj-lt"/>
              </a:rPr>
              <a:t>Latest from the world of Exchange</a:t>
            </a:r>
          </a:p>
          <a:p>
            <a:pPr marL="0" lvl="1" indent="0">
              <a:spcBef>
                <a:spcPts val="0"/>
              </a:spcBef>
              <a:spcAft>
                <a:spcPts val="1200"/>
              </a:spcAft>
            </a:pPr>
            <a:r>
              <a:rPr lang="en-US" sz="2800" dirty="0" smtClean="0">
                <a:latin typeface="+mj-lt"/>
              </a:rPr>
              <a:t>Q&amp;A</a:t>
            </a:r>
            <a:endParaRPr lang="en-US" sz="2800" dirty="0">
              <a:latin typeface="+mj-lt"/>
            </a:endParaRPr>
          </a:p>
        </p:txBody>
      </p:sp>
      <p:sp>
        <p:nvSpPr>
          <p:cNvPr id="2" name="Title 1"/>
          <p:cNvSpPr>
            <a:spLocks noGrp="1"/>
          </p:cNvSpPr>
          <p:nvPr>
            <p:ph type="title"/>
          </p:nvPr>
        </p:nvSpPr>
        <p:spPr/>
        <p:txBody>
          <a:bodyPr/>
          <a:lstStyle/>
          <a:p>
            <a:r>
              <a:rPr lang="en-US" dirty="0" smtClean="0"/>
              <a:t>Session agenda</a:t>
            </a:r>
            <a:endParaRPr lang="en-US" dirty="0"/>
          </a:p>
        </p:txBody>
      </p:sp>
    </p:spTree>
    <p:extLst>
      <p:ext uri="{BB962C8B-B14F-4D97-AF65-F5344CB8AC3E}">
        <p14:creationId xmlns:p14="http://schemas.microsoft.com/office/powerpoint/2010/main" val="358427582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Group email experience</a:t>
            </a:r>
          </a:p>
        </p:txBody>
      </p:sp>
      <p:sp>
        <p:nvSpPr>
          <p:cNvPr id="18" name="TextBox 17"/>
          <p:cNvSpPr txBox="1"/>
          <p:nvPr/>
        </p:nvSpPr>
        <p:spPr>
          <a:xfrm>
            <a:off x="404040" y="3467103"/>
            <a:ext cx="2691211" cy="251159"/>
          </a:xfrm>
          <a:prstGeom prst="rect">
            <a:avLst/>
          </a:prstGeom>
          <a:noFill/>
        </p:spPr>
        <p:txBody>
          <a:bodyPr wrap="square" lIns="0" tIns="0" rIns="0" bIns="0" rtlCol="0">
            <a:spAutoFit/>
          </a:bodyPr>
          <a:lstStyle/>
          <a:p>
            <a:pPr algn="r"/>
            <a:endParaRPr lang="en-US" sz="1632" spc="-71" dirty="0">
              <a:gradFill>
                <a:gsLst>
                  <a:gs pos="2917">
                    <a:srgbClr val="442359"/>
                  </a:gs>
                  <a:gs pos="95000">
                    <a:srgbClr val="442359"/>
                  </a:gs>
                </a:gsLst>
                <a:lin ang="5400000" scaled="0"/>
              </a:gradFill>
            </a:endParaRPr>
          </a:p>
        </p:txBody>
      </p:sp>
      <p:sp>
        <p:nvSpPr>
          <p:cNvPr id="21" name="TextBox 20"/>
          <p:cNvSpPr txBox="1"/>
          <p:nvPr/>
        </p:nvSpPr>
        <p:spPr>
          <a:xfrm>
            <a:off x="404040" y="4030662"/>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New members joining the group can quickly catch up on past conversations</a:t>
            </a:r>
          </a:p>
        </p:txBody>
      </p:sp>
      <p:sp>
        <p:nvSpPr>
          <p:cNvPr id="14" name="TextBox 13"/>
          <p:cNvSpPr txBox="1"/>
          <p:nvPr/>
        </p:nvSpPr>
        <p:spPr>
          <a:xfrm>
            <a:off x="404040" y="1587813"/>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Easily switch between your group conversations and your personal inbox</a:t>
            </a:r>
          </a:p>
        </p:txBody>
      </p:sp>
      <p:sp>
        <p:nvSpPr>
          <p:cNvPr id="25" name="TextBox 24"/>
          <p:cNvSpPr txBox="1"/>
          <p:nvPr/>
        </p:nvSpPr>
        <p:spPr>
          <a:xfrm>
            <a:off x="479026" y="2735262"/>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Quick compose/reply options and feed-like conversations make group messaging intuitive</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t="3218" r="28788"/>
          <a:stretch/>
        </p:blipFill>
        <p:spPr>
          <a:xfrm>
            <a:off x="3779837" y="1592262"/>
            <a:ext cx="7162800" cy="4979016"/>
          </a:xfrm>
          <a:prstGeom prst="rect">
            <a:avLst/>
          </a:prstGeom>
          <a:ln>
            <a:solidFill>
              <a:schemeClr val="tx1">
                <a:lumMod val="50000"/>
              </a:schemeClr>
            </a:solidFill>
          </a:ln>
        </p:spPr>
      </p:pic>
      <p:cxnSp>
        <p:nvCxnSpPr>
          <p:cNvPr id="24" name="Straight Connector 23"/>
          <p:cNvCxnSpPr/>
          <p:nvPr/>
        </p:nvCxnSpPr>
        <p:spPr>
          <a:xfrm flipV="1">
            <a:off x="3216452" y="1598791"/>
            <a:ext cx="0" cy="731520"/>
          </a:xfrm>
          <a:prstGeom prst="line">
            <a:avLst/>
          </a:prstGeom>
          <a:noFill/>
          <a:ln w="50800" cap="flat" cmpd="sng" algn="ctr">
            <a:solidFill>
              <a:schemeClr val="tx1"/>
            </a:solidFill>
            <a:prstDash val="solid"/>
            <a:headEnd type="none" w="med" len="med"/>
            <a:tailEnd type="none" w="med" len="med"/>
          </a:ln>
          <a:effectLst/>
        </p:spPr>
      </p:cxnSp>
      <p:cxnSp>
        <p:nvCxnSpPr>
          <p:cNvPr id="28" name="Straight Connector 27"/>
          <p:cNvCxnSpPr/>
          <p:nvPr/>
        </p:nvCxnSpPr>
        <p:spPr>
          <a:xfrm flipH="1">
            <a:off x="3286897" y="2150041"/>
            <a:ext cx="1782076" cy="988575"/>
          </a:xfrm>
          <a:prstGeom prst="line">
            <a:avLst/>
          </a:prstGeom>
          <a:noFill/>
          <a:ln w="19050" cap="rnd" cmpd="sng" algn="ctr">
            <a:solidFill>
              <a:schemeClr val="tx1">
                <a:lumMod val="50000"/>
              </a:schemeClr>
            </a:solidFill>
            <a:prstDash val="sysDot"/>
            <a:headEnd type="oval"/>
            <a:tailEnd type="none"/>
          </a:ln>
          <a:effectLst/>
        </p:spPr>
      </p:cxnSp>
      <p:cxnSp>
        <p:nvCxnSpPr>
          <p:cNvPr id="29" name="Straight Connector 28"/>
          <p:cNvCxnSpPr/>
          <p:nvPr/>
        </p:nvCxnSpPr>
        <p:spPr>
          <a:xfrm flipV="1">
            <a:off x="3228493" y="4030663"/>
            <a:ext cx="0" cy="753475"/>
          </a:xfrm>
          <a:prstGeom prst="line">
            <a:avLst/>
          </a:prstGeom>
          <a:noFill/>
          <a:ln w="50800" cap="flat" cmpd="sng" algn="ctr">
            <a:solidFill>
              <a:schemeClr val="tx1"/>
            </a:solidFill>
            <a:prstDash val="solid"/>
            <a:headEnd type="none" w="med" len="med"/>
            <a:tailEnd type="none" w="med" len="med"/>
          </a:ln>
          <a:effectLst/>
        </p:spPr>
      </p:cxnSp>
      <p:pic>
        <p:nvPicPr>
          <p:cNvPr id="16" name="Picture 6" descr="\\MAGNUM\Projects\Microsoft\Cloud Power FY12\Design\ICONS_PNG\Cloud.png"/>
          <p:cNvPicPr>
            <a:picLocks noChangeAspect="1" noChangeArrowheads="1"/>
          </p:cNvPicPr>
          <p:nvPr/>
        </p:nvPicPr>
        <p:blipFill>
          <a:blip r:embed="rId5" cstate="print">
            <a:biLevel thresh="25000"/>
          </a:blip>
          <a:srcRect/>
          <a:stretch>
            <a:fillRect/>
          </a:stretch>
        </p:blipFill>
        <p:spPr bwMode="auto">
          <a:xfrm>
            <a:off x="10919873" y="-532"/>
            <a:ext cx="663787" cy="663787"/>
          </a:xfrm>
          <a:prstGeom prst="rect">
            <a:avLst/>
          </a:prstGeom>
          <a:noFill/>
        </p:spPr>
      </p:pic>
      <p:pic>
        <p:nvPicPr>
          <p:cNvPr id="17" name="Picture 2" descr="\\MAGNUM\Projects\Microsoft\Cloud Power FY12\Design\Icons\PNGs\Server_2.png"/>
          <p:cNvPicPr>
            <a:picLocks noChangeAspect="1" noChangeArrowheads="1"/>
          </p:cNvPicPr>
          <p:nvPr/>
        </p:nvPicPr>
        <p:blipFill>
          <a:blip r:embed="rId6" cstate="print">
            <a:biLevel thresh="25000"/>
          </a:blip>
          <a:srcRect/>
          <a:stretch>
            <a:fillRect/>
          </a:stretch>
        </p:blipFill>
        <p:spPr bwMode="auto">
          <a:xfrm>
            <a:off x="11689330" y="59365"/>
            <a:ext cx="543991" cy="543991"/>
          </a:xfrm>
          <a:prstGeom prst="rect">
            <a:avLst/>
          </a:prstGeom>
          <a:noFill/>
        </p:spPr>
      </p:pic>
      <p:sp>
        <p:nvSpPr>
          <p:cNvPr id="19" name="Rectangle 18"/>
          <p:cNvSpPr/>
          <p:nvPr/>
        </p:nvSpPr>
        <p:spPr>
          <a:xfrm>
            <a:off x="10784170" y="542311"/>
            <a:ext cx="935195"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  Oct 2014</a:t>
            </a:r>
          </a:p>
        </p:txBody>
      </p:sp>
      <p:sp>
        <p:nvSpPr>
          <p:cNvPr id="20" name="Rectangle 19"/>
          <p:cNvSpPr/>
          <p:nvPr/>
        </p:nvSpPr>
        <p:spPr>
          <a:xfrm>
            <a:off x="11524591" y="539266"/>
            <a:ext cx="885732" cy="276999"/>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TBD</a:t>
            </a:r>
          </a:p>
        </p:txBody>
      </p:sp>
    </p:spTree>
    <p:extLst>
      <p:ext uri="{BB962C8B-B14F-4D97-AF65-F5344CB8AC3E}">
        <p14:creationId xmlns:p14="http://schemas.microsoft.com/office/powerpoint/2010/main" val="94532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left)">
                                      <p:cBhvr>
                                        <p:cTn id="10" dur="500"/>
                                        <p:tgtEl>
                                          <p:spTgt spid="28"/>
                                        </p:tgtEl>
                                      </p:cBhvr>
                                    </p:animEffect>
                                  </p:childTnLst>
                                </p:cTn>
                              </p:par>
                              <p:par>
                                <p:cTn id="11" presetID="22" presetClass="entr" presetSubtype="8"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Group calendar experience</a:t>
            </a:r>
          </a:p>
        </p:txBody>
      </p:sp>
      <p:sp>
        <p:nvSpPr>
          <p:cNvPr id="18" name="TextBox 17"/>
          <p:cNvSpPr txBox="1"/>
          <p:nvPr/>
        </p:nvSpPr>
        <p:spPr>
          <a:xfrm>
            <a:off x="330487" y="5120391"/>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Each member can decide which meetings they want to add to their personal calendar</a:t>
            </a:r>
          </a:p>
        </p:txBody>
      </p:sp>
      <p:sp>
        <p:nvSpPr>
          <p:cNvPr id="21" name="TextBox 20"/>
          <p:cNvSpPr txBox="1"/>
          <p:nvPr/>
        </p:nvSpPr>
        <p:spPr>
          <a:xfrm>
            <a:off x="309849" y="3007502"/>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As new members join the group, they can quickly get up to speed with group meetings</a:t>
            </a:r>
          </a:p>
        </p:txBody>
      </p:sp>
      <p:sp>
        <p:nvSpPr>
          <p:cNvPr id="14" name="TextBox 13"/>
          <p:cNvSpPr txBox="1"/>
          <p:nvPr/>
        </p:nvSpPr>
        <p:spPr>
          <a:xfrm>
            <a:off x="348535" y="1676363"/>
            <a:ext cx="2691211" cy="502317"/>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Track milestones, events, vacations on a group calendar</a:t>
            </a:r>
          </a:p>
        </p:txBody>
      </p:sp>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t="3438" b="771"/>
          <a:stretch/>
        </p:blipFill>
        <p:spPr>
          <a:xfrm>
            <a:off x="3627437" y="1668462"/>
            <a:ext cx="8640479" cy="4246183"/>
          </a:xfrm>
          <a:prstGeom prst="rect">
            <a:avLst/>
          </a:prstGeom>
          <a:ln>
            <a:solidFill>
              <a:schemeClr val="tx1">
                <a:lumMod val="50000"/>
              </a:schemeClr>
            </a:solidFill>
          </a:ln>
        </p:spPr>
      </p:pic>
      <p:cxnSp>
        <p:nvCxnSpPr>
          <p:cNvPr id="24" name="Straight Connector 23"/>
          <p:cNvCxnSpPr/>
          <p:nvPr/>
        </p:nvCxnSpPr>
        <p:spPr>
          <a:xfrm flipV="1">
            <a:off x="3154558" y="3007503"/>
            <a:ext cx="0" cy="753475"/>
          </a:xfrm>
          <a:prstGeom prst="line">
            <a:avLst/>
          </a:prstGeom>
          <a:noFill/>
          <a:ln w="50800" cap="flat" cmpd="sng" algn="ctr">
            <a:solidFill>
              <a:schemeClr val="tx1"/>
            </a:solidFill>
            <a:prstDash val="solid"/>
            <a:headEnd type="none" w="med" len="med"/>
            <a:tailEnd type="none" w="med" len="med"/>
          </a:ln>
          <a:effectLst/>
        </p:spPr>
      </p:cxnSp>
      <p:cxnSp>
        <p:nvCxnSpPr>
          <p:cNvPr id="26" name="Straight Connector 25"/>
          <p:cNvCxnSpPr/>
          <p:nvPr/>
        </p:nvCxnSpPr>
        <p:spPr>
          <a:xfrm flipH="1">
            <a:off x="3173608" y="4525962"/>
            <a:ext cx="4793118" cy="1009267"/>
          </a:xfrm>
          <a:prstGeom prst="line">
            <a:avLst/>
          </a:prstGeom>
          <a:noFill/>
          <a:ln w="19050" cap="rnd" cmpd="sng" algn="ctr">
            <a:solidFill>
              <a:schemeClr val="tx1">
                <a:lumMod val="50000"/>
              </a:schemeClr>
            </a:solidFill>
            <a:prstDash val="sysDot"/>
            <a:headEnd type="oval"/>
            <a:tailEnd type="none"/>
          </a:ln>
          <a:effectLst/>
        </p:spPr>
      </p:cxnSp>
      <p:cxnSp>
        <p:nvCxnSpPr>
          <p:cNvPr id="27" name="Straight Connector 26"/>
          <p:cNvCxnSpPr/>
          <p:nvPr/>
        </p:nvCxnSpPr>
        <p:spPr>
          <a:xfrm flipV="1">
            <a:off x="3154558" y="1654157"/>
            <a:ext cx="0" cy="546728"/>
          </a:xfrm>
          <a:prstGeom prst="line">
            <a:avLst/>
          </a:prstGeom>
          <a:noFill/>
          <a:ln w="50800" cap="flat" cmpd="sng" algn="ctr">
            <a:solidFill>
              <a:schemeClr val="tx1"/>
            </a:solidFill>
            <a:prstDash val="solid"/>
            <a:headEnd type="none" w="med" len="med"/>
            <a:tailEnd type="none" w="med" len="med"/>
          </a:ln>
          <a:effectLst/>
        </p:spPr>
      </p:cxnSp>
      <p:pic>
        <p:nvPicPr>
          <p:cNvPr id="17" name="Picture 6" descr="\\MAGNUM\Projects\Microsoft\Cloud Power FY12\Design\ICONS_PNG\Cloud.png"/>
          <p:cNvPicPr>
            <a:picLocks noChangeAspect="1" noChangeArrowheads="1"/>
          </p:cNvPicPr>
          <p:nvPr/>
        </p:nvPicPr>
        <p:blipFill>
          <a:blip r:embed="rId5" cstate="print">
            <a:biLevel thresh="25000"/>
          </a:blip>
          <a:srcRect/>
          <a:stretch>
            <a:fillRect/>
          </a:stretch>
        </p:blipFill>
        <p:spPr bwMode="auto">
          <a:xfrm>
            <a:off x="10919873" y="-532"/>
            <a:ext cx="663787" cy="663787"/>
          </a:xfrm>
          <a:prstGeom prst="rect">
            <a:avLst/>
          </a:prstGeom>
          <a:noFill/>
        </p:spPr>
      </p:pic>
      <p:pic>
        <p:nvPicPr>
          <p:cNvPr id="19" name="Picture 2" descr="\\MAGNUM\Projects\Microsoft\Cloud Power FY12\Design\Icons\PNGs\Server_2.png"/>
          <p:cNvPicPr>
            <a:picLocks noChangeAspect="1" noChangeArrowheads="1"/>
          </p:cNvPicPr>
          <p:nvPr/>
        </p:nvPicPr>
        <p:blipFill>
          <a:blip r:embed="rId6" cstate="print">
            <a:biLevel thresh="25000"/>
          </a:blip>
          <a:srcRect/>
          <a:stretch>
            <a:fillRect/>
          </a:stretch>
        </p:blipFill>
        <p:spPr bwMode="auto">
          <a:xfrm>
            <a:off x="11689330" y="59365"/>
            <a:ext cx="543991" cy="543991"/>
          </a:xfrm>
          <a:prstGeom prst="rect">
            <a:avLst/>
          </a:prstGeom>
          <a:noFill/>
        </p:spPr>
      </p:pic>
      <p:sp>
        <p:nvSpPr>
          <p:cNvPr id="20" name="Rectangle 19"/>
          <p:cNvSpPr/>
          <p:nvPr/>
        </p:nvSpPr>
        <p:spPr>
          <a:xfrm>
            <a:off x="10784170" y="542311"/>
            <a:ext cx="935195"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  Oct 2014</a:t>
            </a:r>
          </a:p>
        </p:txBody>
      </p:sp>
      <p:sp>
        <p:nvSpPr>
          <p:cNvPr id="29" name="Rectangle 28"/>
          <p:cNvSpPr/>
          <p:nvPr/>
        </p:nvSpPr>
        <p:spPr>
          <a:xfrm>
            <a:off x="11524591" y="539266"/>
            <a:ext cx="885732" cy="276999"/>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TBD</a:t>
            </a:r>
          </a:p>
        </p:txBody>
      </p:sp>
    </p:spTree>
    <p:extLst>
      <p:ext uri="{BB962C8B-B14F-4D97-AF65-F5344CB8AC3E}">
        <p14:creationId xmlns:p14="http://schemas.microsoft.com/office/powerpoint/2010/main" val="3916835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par>
                                <p:cTn id="8" presetID="22" presetClass="entr" presetSubtype="8" fill="hold"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left)">
                                      <p:cBhvr>
                                        <p:cTn id="10" dur="500"/>
                                        <p:tgtEl>
                                          <p:spTgt spid="26"/>
                                        </p:tgtEl>
                                      </p:cBhvr>
                                    </p:animEffect>
                                  </p:childTnLst>
                                </p:cTn>
                              </p:par>
                              <p:par>
                                <p:cTn id="11" presetID="22" presetClass="entr" presetSubtype="8"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3" y="0"/>
            <a:ext cx="12433972" cy="1010320"/>
          </a:xfrm>
          <a:prstGeom prst="rect">
            <a:avLst/>
          </a:prstGeom>
          <a:solidFill>
            <a:schemeClr val="accent3">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Document collaboration</a:t>
            </a:r>
          </a:p>
        </p:txBody>
      </p:sp>
      <p:sp>
        <p:nvSpPr>
          <p:cNvPr id="18" name="TextBox 17"/>
          <p:cNvSpPr txBox="1"/>
          <p:nvPr/>
        </p:nvSpPr>
        <p:spPr>
          <a:xfrm>
            <a:off x="134741" y="5783262"/>
            <a:ext cx="1948245" cy="1004634"/>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Edit a document </a:t>
            </a:r>
            <a:r>
              <a:rPr lang="en-US" sz="1632" spc="-71" dirty="0" smtClean="0">
                <a:gradFill>
                  <a:gsLst>
                    <a:gs pos="2917">
                      <a:srgbClr val="FFFFFF"/>
                    </a:gs>
                    <a:gs pos="95000">
                      <a:srgbClr val="FFFFFF"/>
                    </a:gs>
                  </a:gsLst>
                  <a:lin ang="5400000" scaled="0"/>
                </a:gradFill>
              </a:rPr>
              <a:t/>
            </a:r>
            <a:br>
              <a:rPr lang="en-US" sz="1632" spc="-71" dirty="0" smtClean="0">
                <a:gradFill>
                  <a:gsLst>
                    <a:gs pos="2917">
                      <a:srgbClr val="FFFFFF"/>
                    </a:gs>
                    <a:gs pos="95000">
                      <a:srgbClr val="FFFFFF"/>
                    </a:gs>
                  </a:gsLst>
                  <a:lin ang="5400000" scaled="0"/>
                </a:gradFill>
              </a:rPr>
            </a:br>
            <a:r>
              <a:rPr lang="en-US" sz="1632" spc="-71" dirty="0" smtClean="0">
                <a:gradFill>
                  <a:gsLst>
                    <a:gs pos="2917">
                      <a:srgbClr val="FFFFFF"/>
                    </a:gs>
                    <a:gs pos="95000">
                      <a:srgbClr val="FFFFFF"/>
                    </a:gs>
                  </a:gsLst>
                  <a:lin ang="5400000" scaled="0"/>
                </a:gradFill>
              </a:rPr>
              <a:t>and </a:t>
            </a:r>
            <a:r>
              <a:rPr lang="en-US" sz="1632" spc="-71" dirty="0">
                <a:gradFill>
                  <a:gsLst>
                    <a:gs pos="2917">
                      <a:srgbClr val="FFFFFF"/>
                    </a:gs>
                    <a:gs pos="95000">
                      <a:srgbClr val="FFFFFF"/>
                    </a:gs>
                  </a:gsLst>
                  <a:lin ang="5400000" scaled="0"/>
                </a:gradFill>
              </a:rPr>
              <a:t>respond to the conversation from the same view in OWA</a:t>
            </a:r>
          </a:p>
        </p:txBody>
      </p:sp>
      <p:sp>
        <p:nvSpPr>
          <p:cNvPr id="14" name="TextBox 13"/>
          <p:cNvSpPr txBox="1"/>
          <p:nvPr/>
        </p:nvSpPr>
        <p:spPr>
          <a:xfrm>
            <a:off x="134741" y="3658186"/>
            <a:ext cx="20054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Users can attach a link to a file that is stored in One Drive for Business</a:t>
            </a:r>
          </a:p>
        </p:txBody>
      </p:sp>
      <p:sp>
        <p:nvSpPr>
          <p:cNvPr id="12" name="TextBox 11"/>
          <p:cNvSpPr txBox="1"/>
          <p:nvPr/>
        </p:nvSpPr>
        <p:spPr>
          <a:xfrm>
            <a:off x="134741" y="1820862"/>
            <a:ext cx="20054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Directly attach a file to email from OneDrive </a:t>
            </a:r>
            <a:r>
              <a:rPr lang="en-US" sz="1632" spc="-71" dirty="0" smtClean="0">
                <a:gradFill>
                  <a:gsLst>
                    <a:gs pos="2917">
                      <a:srgbClr val="FFFFFF"/>
                    </a:gs>
                    <a:gs pos="95000">
                      <a:srgbClr val="FFFFFF"/>
                    </a:gs>
                  </a:gsLst>
                  <a:lin ang="5400000" scaled="0"/>
                </a:gradFill>
              </a:rPr>
              <a:t/>
            </a:r>
            <a:br>
              <a:rPr lang="en-US" sz="1632" spc="-71" dirty="0" smtClean="0">
                <a:gradFill>
                  <a:gsLst>
                    <a:gs pos="2917">
                      <a:srgbClr val="FFFFFF"/>
                    </a:gs>
                    <a:gs pos="95000">
                      <a:srgbClr val="FFFFFF"/>
                    </a:gs>
                  </a:gsLst>
                  <a:lin ang="5400000" scaled="0"/>
                </a:gradFill>
              </a:rPr>
            </a:br>
            <a:r>
              <a:rPr lang="en-US" sz="1632" spc="-71" dirty="0" smtClean="0">
                <a:gradFill>
                  <a:gsLst>
                    <a:gs pos="2917">
                      <a:srgbClr val="FFFFFF"/>
                    </a:gs>
                    <a:gs pos="95000">
                      <a:srgbClr val="FFFFFF"/>
                    </a:gs>
                  </a:gsLst>
                  <a:lin ang="5400000" scaled="0"/>
                </a:gradFill>
              </a:rPr>
              <a:t>for </a:t>
            </a:r>
            <a:r>
              <a:rPr lang="en-US" sz="1632" spc="-71" dirty="0">
                <a:gradFill>
                  <a:gsLst>
                    <a:gs pos="2917">
                      <a:srgbClr val="FFFFFF"/>
                    </a:gs>
                    <a:gs pos="95000">
                      <a:srgbClr val="FFFFFF"/>
                    </a:gs>
                  </a:gsLst>
                  <a:lin ang="5400000" scaled="0"/>
                </a:gradFill>
              </a:rPr>
              <a:t>Business</a:t>
            </a:r>
          </a:p>
        </p:txBody>
      </p:sp>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2627041" y="3477784"/>
            <a:ext cx="3485306" cy="2323634"/>
          </a:xfrm>
          <a:prstGeom prst="rect">
            <a:avLst/>
          </a:prstGeom>
          <a:ln>
            <a:solidFill>
              <a:srgbClr val="969696"/>
            </a:solidFill>
          </a:ln>
        </p:spPr>
      </p:pic>
      <p:pic>
        <p:nvPicPr>
          <p:cNvPr id="4" name="Picture 3"/>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636171" y="1269947"/>
            <a:ext cx="4257221" cy="2128611"/>
          </a:xfrm>
          <a:prstGeom prst="rect">
            <a:avLst/>
          </a:prstGeom>
          <a:ln>
            <a:solidFill>
              <a:srgbClr val="969696"/>
            </a:solidFill>
          </a:ln>
        </p:spPr>
      </p:pic>
      <p:pic>
        <p:nvPicPr>
          <p:cNvPr id="16" name="Picture 15"/>
          <p:cNvPicPr>
            <a:picLocks noChangeAspect="1"/>
          </p:cNvPicPr>
          <p:nvPr/>
        </p:nvPicPr>
        <p:blipFill rotWithShape="1">
          <a:blip r:embed="rId6">
            <a:extLst>
              <a:ext uri="{28A0092B-C50C-407E-A947-70E740481C1C}">
                <a14:useLocalDpi xmlns:a14="http://schemas.microsoft.com/office/drawing/2010/main" val="0"/>
              </a:ext>
            </a:extLst>
          </a:blip>
          <a:srcRect/>
          <a:stretch/>
        </p:blipFill>
        <p:spPr>
          <a:xfrm>
            <a:off x="6599237" y="1675598"/>
            <a:ext cx="5652785" cy="4672024"/>
          </a:xfrm>
          <a:prstGeom prst="rect">
            <a:avLst/>
          </a:prstGeom>
          <a:ln>
            <a:solidFill>
              <a:schemeClr val="tx1">
                <a:lumMod val="50000"/>
              </a:schemeClr>
            </a:solidFill>
          </a:ln>
        </p:spPr>
      </p:pic>
      <p:cxnSp>
        <p:nvCxnSpPr>
          <p:cNvPr id="17" name="Straight Connector 16"/>
          <p:cNvCxnSpPr/>
          <p:nvPr/>
        </p:nvCxnSpPr>
        <p:spPr>
          <a:xfrm flipH="1" flipV="1">
            <a:off x="2255837" y="2125662"/>
            <a:ext cx="464925" cy="685800"/>
          </a:xfrm>
          <a:prstGeom prst="line">
            <a:avLst/>
          </a:prstGeom>
          <a:noFill/>
          <a:ln w="19050" cap="rnd" cmpd="sng" algn="ctr">
            <a:solidFill>
              <a:schemeClr val="tx1">
                <a:lumMod val="50000"/>
              </a:schemeClr>
            </a:solidFill>
            <a:prstDash val="sysDot"/>
            <a:headEnd type="oval"/>
            <a:tailEnd type="none"/>
          </a:ln>
          <a:effectLst/>
        </p:spPr>
      </p:cxnSp>
      <p:cxnSp>
        <p:nvCxnSpPr>
          <p:cNvPr id="19" name="Straight Connector 18"/>
          <p:cNvCxnSpPr/>
          <p:nvPr/>
        </p:nvCxnSpPr>
        <p:spPr>
          <a:xfrm flipH="1" flipV="1">
            <a:off x="2268007" y="3920722"/>
            <a:ext cx="541682" cy="251812"/>
          </a:xfrm>
          <a:prstGeom prst="line">
            <a:avLst/>
          </a:prstGeom>
          <a:noFill/>
          <a:ln w="19050" cap="rnd" cmpd="sng" algn="ctr">
            <a:solidFill>
              <a:schemeClr val="tx1">
                <a:lumMod val="50000"/>
              </a:schemeClr>
            </a:solidFill>
            <a:prstDash val="sysDot"/>
            <a:headEnd type="oval"/>
            <a:tailEnd type="none"/>
          </a:ln>
          <a:effectLst/>
        </p:spPr>
      </p:cxnSp>
      <p:cxnSp>
        <p:nvCxnSpPr>
          <p:cNvPr id="27" name="Straight Connector 26"/>
          <p:cNvCxnSpPr/>
          <p:nvPr/>
        </p:nvCxnSpPr>
        <p:spPr>
          <a:xfrm flipH="1">
            <a:off x="2289242" y="5173662"/>
            <a:ext cx="4767195" cy="993786"/>
          </a:xfrm>
          <a:prstGeom prst="line">
            <a:avLst/>
          </a:prstGeom>
          <a:noFill/>
          <a:ln w="19050" cap="rnd" cmpd="sng" algn="ctr">
            <a:solidFill>
              <a:schemeClr val="tx1">
                <a:lumMod val="50000"/>
              </a:schemeClr>
            </a:solidFill>
            <a:prstDash val="sysDot"/>
            <a:headEnd type="oval"/>
            <a:tailEnd type="none"/>
          </a:ln>
          <a:effectLst/>
        </p:spPr>
      </p:cxnSp>
      <p:sp>
        <p:nvSpPr>
          <p:cNvPr id="20" name="TextBox 19"/>
          <p:cNvSpPr txBox="1"/>
          <p:nvPr/>
        </p:nvSpPr>
        <p:spPr>
          <a:xfrm>
            <a:off x="3314394" y="5990978"/>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Side-by-side view of attachments and conversation reduces the need to toggle</a:t>
            </a:r>
          </a:p>
        </p:txBody>
      </p:sp>
      <p:cxnSp>
        <p:nvCxnSpPr>
          <p:cNvPr id="21" name="Straight Connector 20"/>
          <p:cNvCxnSpPr/>
          <p:nvPr/>
        </p:nvCxnSpPr>
        <p:spPr>
          <a:xfrm flipH="1">
            <a:off x="6258481" y="5919841"/>
            <a:ext cx="2550556" cy="402684"/>
          </a:xfrm>
          <a:prstGeom prst="line">
            <a:avLst/>
          </a:prstGeom>
          <a:noFill/>
          <a:ln w="19050" cap="rnd" cmpd="sng" algn="ctr">
            <a:solidFill>
              <a:schemeClr val="tx1">
                <a:lumMod val="50000"/>
              </a:schemeClr>
            </a:solidFill>
            <a:prstDash val="sysDot"/>
            <a:headEnd type="oval"/>
            <a:tailEnd type="none"/>
          </a:ln>
          <a:effectLst/>
        </p:spPr>
      </p:cxnSp>
      <p:cxnSp>
        <p:nvCxnSpPr>
          <p:cNvPr id="29" name="Straight Connector 28"/>
          <p:cNvCxnSpPr/>
          <p:nvPr/>
        </p:nvCxnSpPr>
        <p:spPr>
          <a:xfrm flipH="1">
            <a:off x="6258481" y="5933464"/>
            <a:ext cx="4150756" cy="389061"/>
          </a:xfrm>
          <a:prstGeom prst="line">
            <a:avLst/>
          </a:prstGeom>
          <a:noFill/>
          <a:ln w="19050" cap="rnd" cmpd="sng" algn="ctr">
            <a:solidFill>
              <a:schemeClr val="tx1">
                <a:lumMod val="50000"/>
              </a:schemeClr>
            </a:solidFill>
            <a:prstDash val="sysDot"/>
            <a:headEnd type="oval"/>
            <a:tailEnd type="none"/>
          </a:ln>
          <a:effectLst/>
        </p:spPr>
      </p:cxnSp>
      <p:pic>
        <p:nvPicPr>
          <p:cNvPr id="22" name="Picture 6" descr="\\MAGNUM\Projects\Microsoft\Cloud Power FY12\Design\ICONS_PNG\Cloud.png"/>
          <p:cNvPicPr>
            <a:picLocks noChangeAspect="1" noChangeArrowheads="1"/>
          </p:cNvPicPr>
          <p:nvPr/>
        </p:nvPicPr>
        <p:blipFill>
          <a:blip r:embed="rId7" cstate="print">
            <a:biLevel thresh="25000"/>
          </a:blip>
          <a:srcRect/>
          <a:stretch>
            <a:fillRect/>
          </a:stretch>
        </p:blipFill>
        <p:spPr bwMode="auto">
          <a:xfrm>
            <a:off x="10919873" y="-532"/>
            <a:ext cx="663787" cy="663787"/>
          </a:xfrm>
          <a:prstGeom prst="rect">
            <a:avLst/>
          </a:prstGeom>
          <a:noFill/>
        </p:spPr>
      </p:pic>
      <p:pic>
        <p:nvPicPr>
          <p:cNvPr id="24" name="Picture 2" descr="\\MAGNUM\Projects\Microsoft\Cloud Power FY12\Design\Icons\PNGs\Server_2.png"/>
          <p:cNvPicPr>
            <a:picLocks noChangeAspect="1" noChangeArrowheads="1"/>
          </p:cNvPicPr>
          <p:nvPr/>
        </p:nvPicPr>
        <p:blipFill>
          <a:blip r:embed="rId8" cstate="print">
            <a:biLevel thresh="25000"/>
          </a:blip>
          <a:srcRect/>
          <a:stretch>
            <a:fillRect/>
          </a:stretch>
        </p:blipFill>
        <p:spPr bwMode="auto">
          <a:xfrm>
            <a:off x="11689330" y="59365"/>
            <a:ext cx="543991" cy="543991"/>
          </a:xfrm>
          <a:prstGeom prst="rect">
            <a:avLst/>
          </a:prstGeom>
          <a:noFill/>
        </p:spPr>
      </p:pic>
      <p:sp>
        <p:nvSpPr>
          <p:cNvPr id="28" name="Rectangle 27"/>
          <p:cNvSpPr/>
          <p:nvPr/>
        </p:nvSpPr>
        <p:spPr>
          <a:xfrm>
            <a:off x="10784170" y="542311"/>
            <a:ext cx="935195"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Shipped:  </a:t>
            </a:r>
            <a:r>
              <a:rPr lang="en-US" sz="1200" spc="-70" dirty="0" smtClean="0">
                <a:gradFill>
                  <a:gsLst>
                    <a:gs pos="2917">
                      <a:srgbClr val="FFFFFF"/>
                    </a:gs>
                    <a:gs pos="97000">
                      <a:srgbClr val="FFFFFF"/>
                    </a:gs>
                  </a:gsLst>
                  <a:lin ang="5400000" scaled="0"/>
                </a:gradFill>
              </a:rPr>
              <a:t>Q4 </a:t>
            </a:r>
            <a:r>
              <a:rPr lang="en-US" sz="1200" spc="-70" dirty="0">
                <a:gradFill>
                  <a:gsLst>
                    <a:gs pos="2917">
                      <a:srgbClr val="FFFFFF"/>
                    </a:gs>
                    <a:gs pos="97000">
                      <a:srgbClr val="FFFFFF"/>
                    </a:gs>
                  </a:gsLst>
                  <a:lin ang="5400000" scaled="0"/>
                </a:gradFill>
              </a:rPr>
              <a:t>2014</a:t>
            </a:r>
          </a:p>
        </p:txBody>
      </p:sp>
      <p:sp>
        <p:nvSpPr>
          <p:cNvPr id="32" name="Rectangle 31"/>
          <p:cNvSpPr/>
          <p:nvPr/>
        </p:nvSpPr>
        <p:spPr>
          <a:xfrm>
            <a:off x="11524591" y="539266"/>
            <a:ext cx="885732" cy="461665"/>
          </a:xfrm>
          <a:prstGeom prst="rect">
            <a:avLst/>
          </a:prstGeom>
        </p:spPr>
        <p:txBody>
          <a:bodyPr wrap="square">
            <a:spAutoFit/>
          </a:bodyPr>
          <a:lstStyle/>
          <a:p>
            <a:pPr algn="ctr"/>
            <a:r>
              <a:rPr lang="en-US" sz="1200" spc="-70" dirty="0" smtClean="0">
                <a:gradFill>
                  <a:gsLst>
                    <a:gs pos="2917">
                      <a:srgbClr val="FFFFFF"/>
                    </a:gs>
                    <a:gs pos="97000">
                      <a:srgbClr val="FFFFFF"/>
                    </a:gs>
                  </a:gsLst>
                  <a:lin ang="5400000" scaled="0"/>
                </a:gradFill>
              </a:rPr>
              <a:t>Next Version</a:t>
            </a:r>
            <a:endParaRPr lang="en-US" sz="1200" spc="-70" dirty="0">
              <a:gradFill>
                <a:gsLst>
                  <a:gs pos="2917">
                    <a:srgbClr val="FFFFFF"/>
                  </a:gs>
                  <a:gs pos="97000">
                    <a:srgbClr val="FFFFFF"/>
                  </a:gs>
                </a:gsLst>
                <a:lin ang="5400000" scaled="0"/>
              </a:gradFill>
            </a:endParaRPr>
          </a:p>
        </p:txBody>
      </p:sp>
    </p:spTree>
    <p:extLst>
      <p:ext uri="{BB962C8B-B14F-4D97-AF65-F5344CB8AC3E}">
        <p14:creationId xmlns:p14="http://schemas.microsoft.com/office/powerpoint/2010/main" val="2690539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par>
                                <p:cTn id="8" presetID="22" presetClass="entr" presetSubtype="8"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left)">
                                      <p:cBhvr>
                                        <p:cTn id="10" dur="500"/>
                                        <p:tgtEl>
                                          <p:spTgt spid="19"/>
                                        </p:tgtEl>
                                      </p:cBhvr>
                                    </p:animEffect>
                                  </p:childTnLst>
                                </p:cTn>
                              </p:par>
                              <p:par>
                                <p:cTn id="11" presetID="22" presetClass="entr" presetSubtype="8"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par>
                                <p:cTn id="14" presetID="2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left)">
                                      <p:cBhvr>
                                        <p:cTn id="16" dur="500"/>
                                        <p:tgtEl>
                                          <p:spTgt spid="21"/>
                                        </p:tgtEl>
                                      </p:cBhvr>
                                    </p:animEffect>
                                  </p:childTnLst>
                                </p:cTn>
                              </p:par>
                              <p:par>
                                <p:cTn id="17" presetID="2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4088880575"/>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bwMode="auto">
          <a:xfrm>
            <a:off x="-34440" y="-1"/>
            <a:ext cx="4818383" cy="7009567"/>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783943" y="911"/>
            <a:ext cx="7651653" cy="699361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7444708" y="927459"/>
            <a:ext cx="5011245" cy="663166"/>
          </a:xfrm>
          <a:prstGeom prst="rect">
            <a:avLst/>
          </a:prstGeom>
          <a:solidFill>
            <a:schemeClr val="accent5">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0">
                      <a:srgbClr val="FFFFFF"/>
                    </a:gs>
                    <a:gs pos="100000">
                      <a:srgbClr val="FFFFFF"/>
                    </a:gs>
                  </a:gsLst>
                  <a:lin ang="5400000" scaled="0"/>
                </a:gradFill>
                <a:latin typeface="Segoe UI Light"/>
              </a:rPr>
              <a:t>Compliance center</a:t>
            </a:r>
          </a:p>
        </p:txBody>
      </p:sp>
      <p:sp>
        <p:nvSpPr>
          <p:cNvPr id="11" name="Rectangle 10"/>
          <p:cNvSpPr/>
          <p:nvPr/>
        </p:nvSpPr>
        <p:spPr bwMode="auto">
          <a:xfrm>
            <a:off x="7427104" y="1666649"/>
            <a:ext cx="5009371" cy="663166"/>
          </a:xfrm>
          <a:prstGeom prst="rect">
            <a:avLst/>
          </a:prstGeom>
          <a:solidFill>
            <a:schemeClr val="accent5">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0">
                      <a:srgbClr val="FFFFFF"/>
                    </a:gs>
                    <a:gs pos="100000">
                      <a:srgbClr val="FFFFFF"/>
                    </a:gs>
                  </a:gsLst>
                  <a:lin ang="5400000" scaled="0"/>
                </a:gradFill>
                <a:latin typeface="Segoe UI Light"/>
              </a:rPr>
              <a:t>Data loss prevention</a:t>
            </a:r>
            <a:endParaRPr lang="en-US" sz="2447" dirty="0">
              <a:gradFill>
                <a:gsLst>
                  <a:gs pos="0">
                    <a:srgbClr val="FFFFFF"/>
                  </a:gs>
                  <a:gs pos="100000">
                    <a:srgbClr val="FFFFFF"/>
                  </a:gs>
                </a:gsLst>
                <a:lin ang="5400000" scaled="0"/>
              </a:gradFill>
              <a:latin typeface="Segoe UI Light"/>
            </a:endParaRPr>
          </a:p>
        </p:txBody>
      </p:sp>
      <p:sp>
        <p:nvSpPr>
          <p:cNvPr id="12" name="Rectangle 11"/>
          <p:cNvSpPr/>
          <p:nvPr/>
        </p:nvSpPr>
        <p:spPr bwMode="auto">
          <a:xfrm>
            <a:off x="7427104" y="2405839"/>
            <a:ext cx="5009371" cy="663166"/>
          </a:xfrm>
          <a:prstGeom prst="rect">
            <a:avLst/>
          </a:prstGeom>
          <a:solidFill>
            <a:schemeClr val="accent5">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0">
                      <a:srgbClr val="FFFFFF"/>
                    </a:gs>
                    <a:gs pos="100000">
                      <a:srgbClr val="FFFFFF"/>
                    </a:gs>
                  </a:gsLst>
                  <a:lin ang="5400000" scaled="0"/>
                </a:gradFill>
                <a:latin typeface="Segoe UI Light"/>
              </a:rPr>
              <a:t>Office 365 Message Encryption</a:t>
            </a:r>
            <a:endParaRPr lang="en-US" sz="2447" dirty="0">
              <a:gradFill>
                <a:gsLst>
                  <a:gs pos="0">
                    <a:srgbClr val="FFFFFF"/>
                  </a:gs>
                  <a:gs pos="100000">
                    <a:srgbClr val="FFFFFF"/>
                  </a:gs>
                </a:gsLst>
                <a:lin ang="5400000" scaled="0"/>
              </a:gradFill>
              <a:latin typeface="Segoe UI Light"/>
            </a:endParaRPr>
          </a:p>
        </p:txBody>
      </p:sp>
      <p:sp>
        <p:nvSpPr>
          <p:cNvPr id="13" name="Rectangle 12"/>
          <p:cNvSpPr/>
          <p:nvPr/>
        </p:nvSpPr>
        <p:spPr bwMode="auto">
          <a:xfrm>
            <a:off x="7427104" y="3145029"/>
            <a:ext cx="5009371" cy="663166"/>
          </a:xfrm>
          <a:prstGeom prst="rect">
            <a:avLst/>
          </a:prstGeom>
          <a:solidFill>
            <a:schemeClr val="accent5">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447" dirty="0" smtClean="0">
                <a:gradFill>
                  <a:gsLst>
                    <a:gs pos="0">
                      <a:srgbClr val="FFFFFF"/>
                    </a:gs>
                    <a:gs pos="100000">
                      <a:srgbClr val="FFFFFF"/>
                    </a:gs>
                  </a:gsLst>
                  <a:lin ang="5400000" scaled="0"/>
                </a:gradFill>
                <a:latin typeface="Segoe UI Light"/>
              </a:rPr>
              <a:t>Exchange Online Protection </a:t>
            </a:r>
            <a:endParaRPr lang="en-US" sz="2447" dirty="0">
              <a:gradFill>
                <a:gsLst>
                  <a:gs pos="0">
                    <a:srgbClr val="FFFFFF"/>
                  </a:gs>
                  <a:gs pos="100000">
                    <a:srgbClr val="FFFFFF"/>
                  </a:gs>
                </a:gsLst>
                <a:lin ang="5400000" scaled="0"/>
              </a:gradFill>
              <a:latin typeface="Segoe UI Light"/>
            </a:endParaRPr>
          </a:p>
        </p:txBody>
      </p:sp>
      <p:sp>
        <p:nvSpPr>
          <p:cNvPr id="14" name="Rectangle 13"/>
          <p:cNvSpPr/>
          <p:nvPr/>
        </p:nvSpPr>
        <p:spPr bwMode="auto">
          <a:xfrm>
            <a:off x="289783" y="1211264"/>
            <a:ext cx="4114800" cy="18288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55" tIns="46615" rIns="46615" bIns="186521" numCol="1" spcCol="0" rtlCol="0" fromWordArt="0" anchor="t" anchorCtr="0" forceAA="0" compatLnSpc="1">
            <a:prstTxWarp prst="textNoShape">
              <a:avLst/>
            </a:prstTxWarp>
            <a:noAutofit/>
          </a:bodyPr>
          <a:lstStyle/>
          <a:p>
            <a:pPr defTabSz="932202">
              <a:lnSpc>
                <a:spcPct val="90000"/>
              </a:lnSpc>
              <a:spcBef>
                <a:spcPct val="0"/>
              </a:spcBef>
            </a:pPr>
            <a:r>
              <a:rPr lang="en-US" sz="5507" b="1" spc="-154" dirty="0">
                <a:ln w="3175">
                  <a:noFill/>
                </a:ln>
                <a:gradFill>
                  <a:gsLst>
                    <a:gs pos="43871">
                      <a:srgbClr val="FFFFFF"/>
                    </a:gs>
                    <a:gs pos="83000">
                      <a:srgbClr val="FFFFFF"/>
                    </a:gs>
                  </a:gsLst>
                  <a:lin ang="5400000" scaled="1"/>
                </a:gradFill>
                <a:latin typeface="Segoe UI Light"/>
                <a:cs typeface="Arial" charset="0"/>
              </a:rPr>
              <a:t>Security and Compliance</a:t>
            </a:r>
          </a:p>
        </p:txBody>
      </p:sp>
      <p:sp>
        <p:nvSpPr>
          <p:cNvPr id="15" name="Rectangle 14"/>
          <p:cNvSpPr/>
          <p:nvPr/>
        </p:nvSpPr>
        <p:spPr bwMode="auto">
          <a:xfrm>
            <a:off x="289782" y="3048896"/>
            <a:ext cx="4114800" cy="1582627"/>
          </a:xfrm>
          <a:prstGeom prst="rect">
            <a:avLst/>
          </a:prstGeom>
          <a:noFill/>
          <a:ln>
            <a:noFill/>
          </a:ln>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vert="horz" wrap="square" lIns="186423" tIns="182880" rIns="0" bIns="186423" numCol="1" rtlCol="0" anchor="t" anchorCtr="0" compatLnSpc="1">
            <a:prstTxWarp prst="textNoShape">
              <a:avLst/>
            </a:prstTxWarp>
          </a:bodyPr>
          <a:lstStyle/>
          <a:p>
            <a:pPr defTabSz="951455">
              <a:lnSpc>
                <a:spcPct val="90000"/>
              </a:lnSpc>
              <a:spcBef>
                <a:spcPct val="0"/>
              </a:spcBef>
              <a:spcAft>
                <a:spcPts val="1224"/>
              </a:spcAft>
            </a:pPr>
            <a:r>
              <a:rPr lang="en-US" sz="2000" dirty="0">
                <a:gradFill>
                  <a:gsLst>
                    <a:gs pos="43871">
                      <a:srgbClr val="FFFFFF"/>
                    </a:gs>
                    <a:gs pos="83000">
                      <a:srgbClr val="FFFFFF"/>
                    </a:gs>
                  </a:gsLst>
                  <a:lin ang="5400000" scaled="1"/>
                </a:gradFill>
                <a:latin typeface="Segoe UI Light"/>
              </a:rPr>
              <a:t>Protect your organization’s data </a:t>
            </a:r>
            <a:r>
              <a:rPr lang="en-US" sz="2000" dirty="0" smtClean="0">
                <a:gradFill>
                  <a:gsLst>
                    <a:gs pos="43871">
                      <a:srgbClr val="FFFFFF"/>
                    </a:gs>
                    <a:gs pos="83000">
                      <a:srgbClr val="FFFFFF"/>
                    </a:gs>
                  </a:gsLst>
                  <a:lin ang="5400000" scaled="1"/>
                </a:gradFill>
                <a:latin typeface="Segoe UI Light"/>
              </a:rPr>
              <a:t/>
            </a:r>
            <a:br>
              <a:rPr lang="en-US" sz="2000" dirty="0" smtClean="0">
                <a:gradFill>
                  <a:gsLst>
                    <a:gs pos="43871">
                      <a:srgbClr val="FFFFFF"/>
                    </a:gs>
                    <a:gs pos="83000">
                      <a:srgbClr val="FFFFFF"/>
                    </a:gs>
                  </a:gsLst>
                  <a:lin ang="5400000" scaled="1"/>
                </a:gradFill>
                <a:latin typeface="Segoe UI Light"/>
              </a:rPr>
            </a:br>
            <a:r>
              <a:rPr lang="en-US" sz="2000" dirty="0" smtClean="0">
                <a:gradFill>
                  <a:gsLst>
                    <a:gs pos="43871">
                      <a:srgbClr val="FFFFFF"/>
                    </a:gs>
                    <a:gs pos="83000">
                      <a:srgbClr val="FFFFFF"/>
                    </a:gs>
                  </a:gsLst>
                  <a:lin ang="5400000" scaled="1"/>
                </a:gradFill>
                <a:latin typeface="Segoe UI Light"/>
              </a:rPr>
              <a:t>and </a:t>
            </a:r>
            <a:r>
              <a:rPr lang="en-US" sz="2000" dirty="0">
                <a:gradFill>
                  <a:gsLst>
                    <a:gs pos="43871">
                      <a:srgbClr val="FFFFFF"/>
                    </a:gs>
                    <a:gs pos="83000">
                      <a:srgbClr val="FFFFFF"/>
                    </a:gs>
                  </a:gsLst>
                  <a:lin ang="5400000" scaled="1"/>
                </a:gradFill>
                <a:latin typeface="Segoe UI Light"/>
              </a:rPr>
              <a:t>comply with legal requirements using tools that are integrated and easy to use</a:t>
            </a:r>
          </a:p>
        </p:txBody>
      </p:sp>
    </p:spTree>
    <p:extLst>
      <p:ext uri="{BB962C8B-B14F-4D97-AF65-F5344CB8AC3E}">
        <p14:creationId xmlns:p14="http://schemas.microsoft.com/office/powerpoint/2010/main" val="53826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1+#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1+#ppt_w/2"/>
                                          </p:val>
                                        </p:tav>
                                        <p:tav tm="100000">
                                          <p:val>
                                            <p:strVal val="#ppt_x"/>
                                          </p:val>
                                        </p:tav>
                                      </p:tavLst>
                                    </p:anim>
                                    <p:anim calcmode="lin" valueType="num">
                                      <p:cBhvr additive="base">
                                        <p:cTn id="20"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5">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smtClean="0">
                <a:ln w="3175">
                  <a:noFill/>
                </a:ln>
                <a:gradFill>
                  <a:gsLst>
                    <a:gs pos="43871">
                      <a:srgbClr val="FFFFFF"/>
                    </a:gs>
                    <a:gs pos="83000">
                      <a:srgbClr val="FFFFFF"/>
                    </a:gs>
                  </a:gsLst>
                  <a:lin ang="5400000" scaled="1"/>
                </a:gradFill>
                <a:latin typeface="Segoe UI Light"/>
                <a:cs typeface="Arial" charset="0"/>
              </a:rPr>
              <a:t>Compliance Center</a:t>
            </a:r>
            <a:endParaRPr lang="en-US" sz="4080" b="1" spc="-154" dirty="0">
              <a:ln w="3175">
                <a:noFill/>
              </a:ln>
              <a:gradFill>
                <a:gsLst>
                  <a:gs pos="43871">
                    <a:srgbClr val="FFFFFF"/>
                  </a:gs>
                  <a:gs pos="83000">
                    <a:srgbClr val="FFFFFF"/>
                  </a:gs>
                </a:gsLst>
                <a:lin ang="5400000" scaled="1"/>
              </a:gradFill>
              <a:latin typeface="Segoe UI Light"/>
              <a:cs typeface="Arial" charset="0"/>
            </a:endParaRPr>
          </a:p>
        </p:txBody>
      </p:sp>
      <p:sp>
        <p:nvSpPr>
          <p:cNvPr id="18" name="TextBox 17"/>
          <p:cNvSpPr txBox="1"/>
          <p:nvPr/>
        </p:nvSpPr>
        <p:spPr>
          <a:xfrm>
            <a:off x="431336" y="1452327"/>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Administer compliance features across Exchange, SharePoint, and Lync from one location</a:t>
            </a:r>
          </a:p>
        </p:txBody>
      </p:sp>
      <p:sp>
        <p:nvSpPr>
          <p:cNvPr id="21" name="TextBox 20"/>
          <p:cNvSpPr txBox="1"/>
          <p:nvPr/>
        </p:nvSpPr>
        <p:spPr>
          <a:xfrm>
            <a:off x="404040" y="4853461"/>
            <a:ext cx="2691211"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Give legal and compliance specialists the right tools with the right permissions</a:t>
            </a:r>
          </a:p>
        </p:txBody>
      </p:sp>
      <p:sp>
        <p:nvSpPr>
          <p:cNvPr id="14" name="TextBox 13"/>
          <p:cNvSpPr txBox="1"/>
          <p:nvPr/>
        </p:nvSpPr>
        <p:spPr>
          <a:xfrm>
            <a:off x="404040" y="3116262"/>
            <a:ext cx="2728097" cy="753476"/>
          </a:xfrm>
          <a:prstGeom prst="rect">
            <a:avLst/>
          </a:prstGeom>
          <a:noFill/>
        </p:spPr>
        <p:txBody>
          <a:bodyPr wrap="square" lIns="0" tIns="0" rIns="0" bIns="0" rtlCol="0">
            <a:spAutoFit/>
          </a:bodyPr>
          <a:lstStyle/>
          <a:p>
            <a:pPr algn="r"/>
            <a:r>
              <a:rPr lang="en-US" sz="1632" spc="-71" dirty="0">
                <a:gradFill>
                  <a:gsLst>
                    <a:gs pos="2917">
                      <a:srgbClr val="FFFFFF"/>
                    </a:gs>
                    <a:gs pos="95000">
                      <a:srgbClr val="FFFFFF"/>
                    </a:gs>
                  </a:gsLst>
                  <a:lin ang="5400000" scaled="0"/>
                </a:gradFill>
              </a:rPr>
              <a:t>Intuitive management of </a:t>
            </a:r>
            <a:r>
              <a:rPr lang="en-US" sz="1632" spc="-71" dirty="0" smtClean="0">
                <a:gradFill>
                  <a:gsLst>
                    <a:gs pos="2917">
                      <a:srgbClr val="FFFFFF"/>
                    </a:gs>
                    <a:gs pos="95000">
                      <a:srgbClr val="FFFFFF"/>
                    </a:gs>
                  </a:gsLst>
                  <a:lin ang="5400000" scaled="0"/>
                </a:gradFill>
              </a:rPr>
              <a:t>DLP</a:t>
            </a:r>
            <a:r>
              <a:rPr lang="en-US" sz="1632" spc="-71" dirty="0">
                <a:gradFill>
                  <a:gsLst>
                    <a:gs pos="2917">
                      <a:srgbClr val="FFFFFF"/>
                    </a:gs>
                    <a:gs pos="95000">
                      <a:srgbClr val="FFFFFF"/>
                    </a:gs>
                  </a:gsLst>
                  <a:lin ang="5400000" scaled="0"/>
                </a:gradFill>
              </a:rPr>
              <a:t>, eDiscovery, legal holds, </a:t>
            </a:r>
            <a:r>
              <a:rPr lang="en-US" sz="1632" spc="-71" dirty="0" smtClean="0">
                <a:gradFill>
                  <a:gsLst>
                    <a:gs pos="2917">
                      <a:srgbClr val="FFFFFF"/>
                    </a:gs>
                    <a:gs pos="95000">
                      <a:srgbClr val="FFFFFF"/>
                    </a:gs>
                  </a:gsLst>
                  <a:lin ang="5400000" scaled="0"/>
                </a:gradFill>
              </a:rPr>
              <a:t>auditing</a:t>
            </a:r>
            <a:r>
              <a:rPr lang="en-US" sz="1632" spc="-71" dirty="0">
                <a:gradFill>
                  <a:gsLst>
                    <a:gs pos="2917">
                      <a:srgbClr val="FFFFFF"/>
                    </a:gs>
                    <a:gs pos="95000">
                      <a:srgbClr val="FFFFFF"/>
                    </a:gs>
                  </a:gsLst>
                  <a:lin ang="5400000" scaled="0"/>
                </a:gradFill>
              </a:rPr>
              <a:t>, and encryption</a:t>
            </a:r>
          </a:p>
        </p:txBody>
      </p:sp>
      <p:cxnSp>
        <p:nvCxnSpPr>
          <p:cNvPr id="27" name="Straight Connector 26"/>
          <p:cNvCxnSpPr/>
          <p:nvPr/>
        </p:nvCxnSpPr>
        <p:spPr>
          <a:xfrm flipV="1">
            <a:off x="3250491" y="4853461"/>
            <a:ext cx="0" cy="753476"/>
          </a:xfrm>
          <a:prstGeom prst="line">
            <a:avLst/>
          </a:prstGeom>
          <a:noFill/>
          <a:ln w="50800" cap="flat" cmpd="sng" algn="ctr">
            <a:solidFill>
              <a:schemeClr val="tx1"/>
            </a:solidFill>
            <a:prstDash val="solid"/>
            <a:headEnd type="none" w="med" len="med"/>
            <a:tailEnd type="none" w="med" len="med"/>
          </a:ln>
          <a:effectLst/>
        </p:spPr>
      </p:cxnSp>
      <p:cxnSp>
        <p:nvCxnSpPr>
          <p:cNvPr id="29" name="Straight Connector 28"/>
          <p:cNvCxnSpPr/>
          <p:nvPr/>
        </p:nvCxnSpPr>
        <p:spPr>
          <a:xfrm flipV="1">
            <a:off x="3257343" y="3116262"/>
            <a:ext cx="0" cy="753476"/>
          </a:xfrm>
          <a:prstGeom prst="line">
            <a:avLst/>
          </a:prstGeom>
          <a:noFill/>
          <a:ln w="50800" cap="flat" cmpd="sng" algn="ctr">
            <a:solidFill>
              <a:schemeClr val="tx1"/>
            </a:solidFill>
            <a:prstDash val="solid"/>
            <a:headEnd type="none" w="med" len="med"/>
            <a:tailEnd type="none" w="med" len="med"/>
          </a:ln>
          <a:effectLst/>
        </p:spPr>
      </p:cxnSp>
      <p:pic>
        <p:nvPicPr>
          <p:cNvPr id="16" name="Picture 6" descr="\\MAGNUM\Projects\Microsoft\Cloud Power FY12\Design\ICONS_PNG\Cloud.png"/>
          <p:cNvPicPr>
            <a:picLocks noChangeAspect="1" noChangeArrowheads="1"/>
          </p:cNvPicPr>
          <p:nvPr/>
        </p:nvPicPr>
        <p:blipFill>
          <a:blip r:embed="rId4" cstate="print">
            <a:biLevel thresh="25000"/>
          </a:blip>
          <a:srcRect/>
          <a:stretch>
            <a:fillRect/>
          </a:stretch>
        </p:blipFill>
        <p:spPr bwMode="auto">
          <a:xfrm>
            <a:off x="10910972" y="-33617"/>
            <a:ext cx="663787" cy="663787"/>
          </a:xfrm>
          <a:prstGeom prst="rect">
            <a:avLst/>
          </a:prstGeom>
          <a:noFill/>
        </p:spPr>
      </p:pic>
      <p:pic>
        <p:nvPicPr>
          <p:cNvPr id="17" name="Picture 2" descr="\\MAGNUM\Projects\Microsoft\Cloud Power FY12\Design\Icons\PNGs\Server_2.png"/>
          <p:cNvPicPr>
            <a:picLocks noChangeAspect="1" noChangeArrowheads="1"/>
          </p:cNvPicPr>
          <p:nvPr/>
        </p:nvPicPr>
        <p:blipFill>
          <a:blip r:embed="rId5" cstate="print">
            <a:biLevel thresh="25000"/>
          </a:blip>
          <a:srcRect/>
          <a:stretch>
            <a:fillRect/>
          </a:stretch>
        </p:blipFill>
        <p:spPr bwMode="auto">
          <a:xfrm>
            <a:off x="11680429" y="26280"/>
            <a:ext cx="543991" cy="543991"/>
          </a:xfrm>
          <a:prstGeom prst="rect">
            <a:avLst/>
          </a:prstGeom>
          <a:noFill/>
        </p:spPr>
      </p:pic>
      <p:sp>
        <p:nvSpPr>
          <p:cNvPr id="26" name="Rectangle 25"/>
          <p:cNvSpPr/>
          <p:nvPr/>
        </p:nvSpPr>
        <p:spPr>
          <a:xfrm>
            <a:off x="10775269" y="509226"/>
            <a:ext cx="935195" cy="461665"/>
          </a:xfrm>
          <a:prstGeom prst="rect">
            <a:avLst/>
          </a:prstGeom>
        </p:spPr>
        <p:txBody>
          <a:bodyPr wrap="square">
            <a:spAutoFit/>
          </a:bodyPr>
          <a:lstStyle/>
          <a:p>
            <a:pPr algn="ctr"/>
            <a:r>
              <a:rPr lang="en-US" sz="1200" spc="-70" dirty="0" smtClean="0">
                <a:solidFill>
                  <a:srgbClr val="FFFFFF"/>
                </a:solidFill>
              </a:rPr>
              <a:t>Target: </a:t>
            </a:r>
            <a:br>
              <a:rPr lang="en-US" sz="1200" spc="-70" dirty="0" smtClean="0">
                <a:solidFill>
                  <a:srgbClr val="FFFFFF"/>
                </a:solidFill>
              </a:rPr>
            </a:br>
            <a:r>
              <a:rPr lang="en-US" sz="1200" spc="-70" dirty="0" smtClean="0">
                <a:solidFill>
                  <a:srgbClr val="FFFFFF"/>
                </a:solidFill>
              </a:rPr>
              <a:t>Q4 2014</a:t>
            </a:r>
            <a:endParaRPr lang="en-US" sz="1200" spc="-70" dirty="0">
              <a:solidFill>
                <a:srgbClr val="FFFFFF"/>
              </a:solidFill>
            </a:endParaRPr>
          </a:p>
        </p:txBody>
      </p:sp>
      <p:sp>
        <p:nvSpPr>
          <p:cNvPr id="28" name="Rectangle 27"/>
          <p:cNvSpPr/>
          <p:nvPr/>
        </p:nvSpPr>
        <p:spPr>
          <a:xfrm>
            <a:off x="11515690" y="506181"/>
            <a:ext cx="885732" cy="461665"/>
          </a:xfrm>
          <a:prstGeom prst="rect">
            <a:avLst/>
          </a:prstGeom>
        </p:spPr>
        <p:txBody>
          <a:bodyPr wrap="square">
            <a:spAutoFit/>
          </a:bodyPr>
          <a:lstStyle/>
          <a:p>
            <a:pPr algn="ctr"/>
            <a:r>
              <a:rPr lang="en-US" sz="1200" spc="-70" dirty="0" smtClean="0">
                <a:solidFill>
                  <a:srgbClr val="FFFFFF"/>
                </a:solidFill>
              </a:rPr>
              <a:t>Next version</a:t>
            </a:r>
            <a:endParaRPr lang="en-US" sz="1200" spc="-70" dirty="0">
              <a:solidFill>
                <a:srgbClr val="FFFFFF"/>
              </a:solidFill>
            </a:endParaRPr>
          </a:p>
        </p:txBody>
      </p:sp>
      <p:pic>
        <p:nvPicPr>
          <p:cNvPr id="1026" name="Picture 1" descr="image001"/>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3627437" y="1709452"/>
            <a:ext cx="8452195" cy="3938887"/>
          </a:xfrm>
          <a:prstGeom prst="rect">
            <a:avLst/>
          </a:prstGeom>
          <a:noFill/>
          <a:ln>
            <a:solidFill>
              <a:schemeClr val="tx1">
                <a:lumMod val="50000"/>
              </a:schemeClr>
            </a:solidFill>
            <a:miter lim="800000"/>
          </a:ln>
          <a:effectLst/>
          <a:extLst/>
        </p:spPr>
      </p:pic>
      <p:cxnSp>
        <p:nvCxnSpPr>
          <p:cNvPr id="19" name="Straight Connector 18"/>
          <p:cNvCxnSpPr/>
          <p:nvPr/>
        </p:nvCxnSpPr>
        <p:spPr>
          <a:xfrm flipV="1">
            <a:off x="3234646" y="1452327"/>
            <a:ext cx="0" cy="753476"/>
          </a:xfrm>
          <a:prstGeom prst="line">
            <a:avLst/>
          </a:prstGeom>
          <a:noFill/>
          <a:ln w="50800" cap="flat" cmpd="sng" algn="ctr">
            <a:solidFill>
              <a:schemeClr val="tx1"/>
            </a:solidFill>
            <a:prstDash val="solid"/>
            <a:headEnd type="none" w="med" len="med"/>
            <a:tailEnd type="none" w="med" len="med"/>
          </a:ln>
          <a:effectLst/>
        </p:spPr>
      </p:cxnSp>
    </p:spTree>
    <p:extLst>
      <p:ext uri="{BB962C8B-B14F-4D97-AF65-F5344CB8AC3E}">
        <p14:creationId xmlns:p14="http://schemas.microsoft.com/office/powerpoint/2010/main" val="1046749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22" presetClass="entr" presetSubtype="8"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left)">
                                      <p:cBhvr>
                                        <p:cTn id="1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973" cy="1010320"/>
          </a:xfrm>
          <a:prstGeom prst="rect">
            <a:avLst/>
          </a:prstGeom>
          <a:solidFill>
            <a:schemeClr val="accent5">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Data loss prevention</a:t>
            </a:r>
          </a:p>
        </p:txBody>
      </p:sp>
      <p:sp>
        <p:nvSpPr>
          <p:cNvPr id="16" name="Pentagon 15"/>
          <p:cNvSpPr/>
          <p:nvPr/>
        </p:nvSpPr>
        <p:spPr bwMode="auto">
          <a:xfrm>
            <a:off x="8047036" y="6105337"/>
            <a:ext cx="4389439" cy="822960"/>
          </a:xfrm>
          <a:prstGeom prst="homePlate">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13916" fontAlgn="base">
              <a:lnSpc>
                <a:spcPct val="90000"/>
              </a:lnSpc>
              <a:spcBef>
                <a:spcPct val="0"/>
              </a:spcBef>
              <a:spcAft>
                <a:spcPct val="0"/>
              </a:spcAft>
            </a:pPr>
            <a:r>
              <a:rPr lang="en-US" sz="1700" dirty="0">
                <a:gradFill>
                  <a:gsLst>
                    <a:gs pos="2917">
                      <a:srgbClr val="FFFFFF"/>
                    </a:gs>
                    <a:gs pos="98000">
                      <a:srgbClr val="FFFFFF"/>
                    </a:gs>
                  </a:gsLst>
                  <a:lin ang="5400000" scaled="0"/>
                </a:gradFill>
                <a:cs typeface="Segoe UI" panose="020B0502040204020203" pitchFamily="34" charset="0"/>
              </a:rPr>
              <a:t>SharePoint and </a:t>
            </a:r>
            <a:br>
              <a:rPr lang="en-US" sz="1700" dirty="0">
                <a:gradFill>
                  <a:gsLst>
                    <a:gs pos="2917">
                      <a:srgbClr val="FFFFFF"/>
                    </a:gs>
                    <a:gs pos="98000">
                      <a:srgbClr val="FFFFFF"/>
                    </a:gs>
                  </a:gsLst>
                  <a:lin ang="5400000" scaled="0"/>
                </a:gradFill>
                <a:cs typeface="Segoe UI" panose="020B0502040204020203" pitchFamily="34" charset="0"/>
              </a:rPr>
            </a:br>
            <a:r>
              <a:rPr lang="en-US" sz="1700" dirty="0">
                <a:gradFill>
                  <a:gsLst>
                    <a:gs pos="2917">
                      <a:srgbClr val="FFFFFF"/>
                    </a:gs>
                    <a:gs pos="98000">
                      <a:srgbClr val="FFFFFF"/>
                    </a:gs>
                  </a:gsLst>
                  <a:lin ang="5400000" scaled="0"/>
                </a:gradFill>
                <a:cs typeface="Segoe UI" panose="020B0502040204020203" pitchFamily="34" charset="0"/>
              </a:rPr>
              <a:t>OneDrive search</a:t>
            </a:r>
          </a:p>
        </p:txBody>
      </p:sp>
      <p:sp>
        <p:nvSpPr>
          <p:cNvPr id="24" name="Rectangle 23"/>
          <p:cNvSpPr/>
          <p:nvPr/>
        </p:nvSpPr>
        <p:spPr bwMode="auto">
          <a:xfrm>
            <a:off x="0" y="6105337"/>
            <a:ext cx="4048829" cy="822960"/>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13916" fontAlgn="base">
              <a:lnSpc>
                <a:spcPct val="90000"/>
              </a:lnSpc>
              <a:spcBef>
                <a:spcPct val="0"/>
              </a:spcBef>
              <a:spcAft>
                <a:spcPct val="0"/>
              </a:spcAft>
            </a:pPr>
            <a:r>
              <a:rPr lang="en-US" sz="1700" dirty="0" smtClean="0">
                <a:gradFill>
                  <a:gsLst>
                    <a:gs pos="2917">
                      <a:srgbClr val="FFFFFF"/>
                    </a:gs>
                    <a:gs pos="98000">
                      <a:srgbClr val="FFFFFF"/>
                    </a:gs>
                  </a:gsLst>
                  <a:lin ang="5400000" scaled="0"/>
                </a:gradFill>
                <a:cs typeface="Segoe UI" panose="020B0502040204020203" pitchFamily="34" charset="0"/>
              </a:rPr>
              <a:t>Initial release</a:t>
            </a:r>
            <a:endParaRPr lang="en-US" sz="1700" dirty="0">
              <a:gradFill>
                <a:gsLst>
                  <a:gs pos="2917">
                    <a:srgbClr val="FFFFFF"/>
                  </a:gs>
                  <a:gs pos="98000">
                    <a:srgbClr val="FFFFFF"/>
                  </a:gs>
                </a:gsLst>
                <a:lin ang="5400000" scaled="0"/>
              </a:gradFill>
              <a:cs typeface="Segoe UI" panose="020B0502040204020203" pitchFamily="34" charset="0"/>
            </a:endParaRPr>
          </a:p>
        </p:txBody>
      </p:sp>
      <p:sp>
        <p:nvSpPr>
          <p:cNvPr id="25" name="Rectangle 24"/>
          <p:cNvSpPr/>
          <p:nvPr/>
        </p:nvSpPr>
        <p:spPr bwMode="auto">
          <a:xfrm>
            <a:off x="4083346" y="6105337"/>
            <a:ext cx="3929172" cy="822960"/>
          </a:xfrm>
          <a:prstGeom prst="rect">
            <a:avLst/>
          </a:prstGeom>
          <a:solidFill>
            <a:schemeClr val="tx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146304" rIns="182880" bIns="146304" numCol="1" rtlCol="0" anchor="t" anchorCtr="0" compatLnSpc="1">
            <a:prstTxWarp prst="textNoShape">
              <a:avLst/>
            </a:prstTxWarp>
          </a:bodyPr>
          <a:lstStyle/>
          <a:p>
            <a:pPr defTabSz="913916" fontAlgn="base">
              <a:lnSpc>
                <a:spcPct val="90000"/>
              </a:lnSpc>
              <a:spcBef>
                <a:spcPct val="0"/>
              </a:spcBef>
              <a:spcAft>
                <a:spcPct val="0"/>
              </a:spcAft>
            </a:pPr>
            <a:r>
              <a:rPr lang="en-US" sz="1700" dirty="0">
                <a:gradFill>
                  <a:gsLst>
                    <a:gs pos="2917">
                      <a:srgbClr val="FFFFFF"/>
                    </a:gs>
                    <a:gs pos="98000">
                      <a:srgbClr val="FFFFFF"/>
                    </a:gs>
                  </a:gsLst>
                  <a:lin ang="5400000" scaled="0"/>
                </a:gradFill>
                <a:cs typeface="Segoe UI" panose="020B0502040204020203" pitchFamily="34" charset="0"/>
              </a:rPr>
              <a:t>Mobile Policy Tips, </a:t>
            </a:r>
            <a:br>
              <a:rPr lang="en-US" sz="1700" dirty="0">
                <a:gradFill>
                  <a:gsLst>
                    <a:gs pos="2917">
                      <a:srgbClr val="FFFFFF"/>
                    </a:gs>
                    <a:gs pos="98000">
                      <a:srgbClr val="FFFFFF"/>
                    </a:gs>
                  </a:gsLst>
                  <a:lin ang="5400000" scaled="0"/>
                </a:gradFill>
                <a:cs typeface="Segoe UI" panose="020B0502040204020203" pitchFamily="34" charset="0"/>
              </a:rPr>
            </a:br>
            <a:r>
              <a:rPr lang="en-US" sz="1700" dirty="0">
                <a:gradFill>
                  <a:gsLst>
                    <a:gs pos="2917">
                      <a:srgbClr val="FFFFFF"/>
                    </a:gs>
                    <a:gs pos="98000">
                      <a:srgbClr val="FFFFFF"/>
                    </a:gs>
                  </a:gsLst>
                  <a:lin ang="5400000" scaled="0"/>
                </a:gradFill>
                <a:cs typeface="Segoe UI" panose="020B0502040204020203" pitchFamily="34" charset="0"/>
              </a:rPr>
              <a:t>Doc. fingerprinting</a:t>
            </a:r>
          </a:p>
        </p:txBody>
      </p:sp>
      <p:pic>
        <p:nvPicPr>
          <p:cNvPr id="29" name="Picture 28"/>
          <p:cNvPicPr>
            <a:picLocks noChangeAspect="1"/>
          </p:cNvPicPr>
          <p:nvPr/>
        </p:nvPicPr>
        <p:blipFill>
          <a:blip r:embed="rId4"/>
          <a:stretch>
            <a:fillRect/>
          </a:stretch>
        </p:blipFill>
        <p:spPr>
          <a:xfrm>
            <a:off x="1112837" y="1139587"/>
            <a:ext cx="2799172" cy="2180408"/>
          </a:xfrm>
          <a:prstGeom prst="rect">
            <a:avLst/>
          </a:prstGeom>
          <a:ln>
            <a:solidFill>
              <a:schemeClr val="tx1">
                <a:lumMod val="50000"/>
              </a:schemeClr>
            </a:solidFill>
            <a:miter lim="800000"/>
          </a:ln>
          <a:effectLst/>
        </p:spPr>
      </p:pic>
      <p:pic>
        <p:nvPicPr>
          <p:cNvPr id="30" name="Picture 29"/>
          <p:cNvPicPr>
            <a:picLocks noChangeAspect="1"/>
          </p:cNvPicPr>
          <p:nvPr/>
        </p:nvPicPr>
        <p:blipFill rotWithShape="1">
          <a:blip r:embed="rId5"/>
          <a:srcRect t="45600"/>
          <a:stretch/>
        </p:blipFill>
        <p:spPr>
          <a:xfrm>
            <a:off x="200171" y="4083854"/>
            <a:ext cx="3784934" cy="1305077"/>
          </a:xfrm>
          <a:prstGeom prst="rect">
            <a:avLst/>
          </a:prstGeom>
          <a:ln>
            <a:solidFill>
              <a:schemeClr val="tx1">
                <a:lumMod val="50000"/>
              </a:schemeClr>
            </a:solidFill>
            <a:miter lim="800000"/>
          </a:ln>
          <a:effectLst/>
        </p:spPr>
      </p:pic>
      <p:pic>
        <p:nvPicPr>
          <p:cNvPr id="35" name="Picture 34"/>
          <p:cNvPicPr>
            <a:picLocks noChangeAspect="1"/>
          </p:cNvPicPr>
          <p:nvPr/>
        </p:nvPicPr>
        <p:blipFill rotWithShape="1">
          <a:blip r:embed="rId6"/>
          <a:srcRect r="49717" b="52065"/>
          <a:stretch/>
        </p:blipFill>
        <p:spPr>
          <a:xfrm>
            <a:off x="8479789" y="2243122"/>
            <a:ext cx="3665900" cy="3266387"/>
          </a:xfrm>
          <a:prstGeom prst="rect">
            <a:avLst/>
          </a:prstGeom>
          <a:ln>
            <a:solidFill>
              <a:schemeClr val="tx1">
                <a:lumMod val="50000"/>
              </a:schemeClr>
            </a:solidFill>
            <a:miter lim="800000"/>
          </a:ln>
          <a:effectLst/>
        </p:spPr>
      </p:pic>
      <p:sp>
        <p:nvSpPr>
          <p:cNvPr id="36" name="TextBox 13"/>
          <p:cNvSpPr txBox="1"/>
          <p:nvPr/>
        </p:nvSpPr>
        <p:spPr>
          <a:xfrm>
            <a:off x="9829623" y="1285647"/>
            <a:ext cx="2090029" cy="502317"/>
          </a:xfrm>
          <a:prstGeom prst="rect">
            <a:avLst/>
          </a:prstGeom>
          <a:noFill/>
        </p:spPr>
        <p:txBody>
          <a:bodyPr wrap="squar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r>
              <a:rPr lang="en-US" sz="1632" spc="-71" dirty="0">
                <a:gradFill>
                  <a:gsLst>
                    <a:gs pos="2917">
                      <a:srgbClr val="FFFFFF"/>
                    </a:gs>
                    <a:gs pos="98000">
                      <a:srgbClr val="FFFFFF"/>
                    </a:gs>
                  </a:gsLst>
                  <a:lin ang="5400000" scaled="0"/>
                </a:gradFill>
              </a:rPr>
              <a:t>Search for sensitive content in documents</a:t>
            </a:r>
          </a:p>
        </p:txBody>
      </p:sp>
      <p:cxnSp>
        <p:nvCxnSpPr>
          <p:cNvPr id="37" name="Straight Connector 36"/>
          <p:cNvCxnSpPr/>
          <p:nvPr/>
        </p:nvCxnSpPr>
        <p:spPr>
          <a:xfrm flipV="1">
            <a:off x="10106556" y="1872852"/>
            <a:ext cx="454778" cy="1128963"/>
          </a:xfrm>
          <a:prstGeom prst="line">
            <a:avLst/>
          </a:prstGeom>
          <a:noFill/>
          <a:ln w="19050" cap="flat" cmpd="sng" algn="ctr">
            <a:solidFill>
              <a:schemeClr val="tx1">
                <a:lumMod val="50000"/>
              </a:schemeClr>
            </a:solidFill>
            <a:prstDash val="sysDot"/>
            <a:headEnd type="oval"/>
            <a:tailEnd type="none"/>
          </a:ln>
          <a:effectLst/>
        </p:spPr>
      </p:cxnSp>
      <p:sp>
        <p:nvSpPr>
          <p:cNvPr id="38" name="TextBox 13"/>
          <p:cNvSpPr txBox="1"/>
          <p:nvPr/>
        </p:nvSpPr>
        <p:spPr>
          <a:xfrm>
            <a:off x="4288061" y="1412765"/>
            <a:ext cx="1552152" cy="1004634"/>
          </a:xfrm>
          <a:prstGeom prst="rect">
            <a:avLst/>
          </a:prstGeom>
          <a:noFill/>
        </p:spPr>
        <p:txBody>
          <a:bodyPr wrap="squar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r>
              <a:rPr lang="en-US" sz="1632" spc="-71" dirty="0" smtClean="0">
                <a:gradFill>
                  <a:gsLst>
                    <a:gs pos="2917">
                      <a:srgbClr val="FFFFFF"/>
                    </a:gs>
                    <a:gs pos="98000">
                      <a:srgbClr val="FFFFFF"/>
                    </a:gs>
                  </a:gsLst>
                  <a:lin ang="5400000" scaled="0"/>
                </a:gradFill>
              </a:rPr>
              <a:t>Policy Tips in </a:t>
            </a:r>
          </a:p>
          <a:p>
            <a:r>
              <a:rPr lang="en-US" sz="1632" spc="-71" dirty="0" smtClean="0">
                <a:gradFill>
                  <a:gsLst>
                    <a:gs pos="2917">
                      <a:srgbClr val="FFFFFF"/>
                    </a:gs>
                    <a:gs pos="98000">
                      <a:srgbClr val="FFFFFF"/>
                    </a:gs>
                  </a:gsLst>
                  <a:lin ang="5400000" scaled="0"/>
                </a:gradFill>
              </a:rPr>
              <a:t>OWA and </a:t>
            </a:r>
          </a:p>
          <a:p>
            <a:r>
              <a:rPr lang="en-US" sz="1632" spc="-71" dirty="0" smtClean="0">
                <a:gradFill>
                  <a:gsLst>
                    <a:gs pos="2917">
                      <a:srgbClr val="FFFFFF"/>
                    </a:gs>
                    <a:gs pos="98000">
                      <a:srgbClr val="FFFFFF"/>
                    </a:gs>
                  </a:gsLst>
                  <a:lin ang="5400000" scaled="0"/>
                </a:gradFill>
              </a:rPr>
              <a:t>OWA for </a:t>
            </a:r>
            <a:r>
              <a:rPr lang="en-US" sz="1632" spc="-71" dirty="0">
                <a:gradFill>
                  <a:gsLst>
                    <a:gs pos="2917">
                      <a:srgbClr val="FFFFFF"/>
                    </a:gs>
                    <a:gs pos="98000">
                      <a:srgbClr val="FFFFFF"/>
                    </a:gs>
                  </a:gsLst>
                  <a:lin ang="5400000" scaled="0"/>
                </a:gradFill>
              </a:rPr>
              <a:t>d</a:t>
            </a:r>
            <a:r>
              <a:rPr lang="en-US" sz="1632" spc="-71" dirty="0" smtClean="0">
                <a:gradFill>
                  <a:gsLst>
                    <a:gs pos="2917">
                      <a:srgbClr val="FFFFFF"/>
                    </a:gs>
                    <a:gs pos="98000">
                      <a:srgbClr val="FFFFFF"/>
                    </a:gs>
                  </a:gsLst>
                  <a:lin ang="5400000" scaled="0"/>
                </a:gradFill>
              </a:rPr>
              <a:t>evices</a:t>
            </a:r>
            <a:endParaRPr lang="en-US" sz="1632" spc="-71" dirty="0">
              <a:gradFill>
                <a:gsLst>
                  <a:gs pos="2917">
                    <a:srgbClr val="FFFFFF"/>
                  </a:gs>
                  <a:gs pos="98000">
                    <a:srgbClr val="FFFFFF"/>
                  </a:gs>
                </a:gsLst>
                <a:lin ang="5400000" scaled="0"/>
              </a:gradFill>
            </a:endParaRPr>
          </a:p>
          <a:p>
            <a:endParaRPr lang="en-US" sz="1632" spc="-71" dirty="0">
              <a:gradFill>
                <a:gsLst>
                  <a:gs pos="2917">
                    <a:srgbClr val="FFFFFF"/>
                  </a:gs>
                  <a:gs pos="98000">
                    <a:srgbClr val="FFFFFF"/>
                  </a:gs>
                </a:gsLst>
                <a:lin ang="5400000" scaled="0"/>
              </a:gradFill>
            </a:endParaRPr>
          </a:p>
        </p:txBody>
      </p:sp>
      <p:sp>
        <p:nvSpPr>
          <p:cNvPr id="40" name="TextBox 13"/>
          <p:cNvSpPr txBox="1"/>
          <p:nvPr/>
        </p:nvSpPr>
        <p:spPr>
          <a:xfrm>
            <a:off x="4413703" y="5486987"/>
            <a:ext cx="2090029" cy="753476"/>
          </a:xfrm>
          <a:prstGeom prst="rect">
            <a:avLst/>
          </a:prstGeom>
          <a:noFill/>
        </p:spPr>
        <p:txBody>
          <a:bodyPr wrap="squar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r>
              <a:rPr lang="en-US" sz="1632" spc="-71" dirty="0" smtClean="0">
                <a:gradFill>
                  <a:gsLst>
                    <a:gs pos="2917">
                      <a:srgbClr val="FFFFFF"/>
                    </a:gs>
                    <a:gs pos="95000">
                      <a:srgbClr val="FFFFFF"/>
                    </a:gs>
                  </a:gsLst>
                  <a:lin ang="5400000" scaled="0"/>
                </a:gradFill>
              </a:rPr>
              <a:t>Document </a:t>
            </a:r>
            <a:br>
              <a:rPr lang="en-US" sz="1632" spc="-71" dirty="0" smtClean="0">
                <a:gradFill>
                  <a:gsLst>
                    <a:gs pos="2917">
                      <a:srgbClr val="FFFFFF"/>
                    </a:gs>
                    <a:gs pos="95000">
                      <a:srgbClr val="FFFFFF"/>
                    </a:gs>
                  </a:gsLst>
                  <a:lin ang="5400000" scaled="0"/>
                </a:gradFill>
              </a:rPr>
            </a:br>
            <a:r>
              <a:rPr lang="en-US" sz="1632" spc="-71" dirty="0" smtClean="0">
                <a:gradFill>
                  <a:gsLst>
                    <a:gs pos="2917">
                      <a:srgbClr val="FFFFFF"/>
                    </a:gs>
                    <a:gs pos="95000">
                      <a:srgbClr val="FFFFFF"/>
                    </a:gs>
                  </a:gsLst>
                  <a:lin ang="5400000" scaled="0"/>
                </a:gradFill>
              </a:rPr>
              <a:t>fingerprinting</a:t>
            </a:r>
            <a:endParaRPr lang="en-US" sz="1632" spc="-71" dirty="0">
              <a:gradFill>
                <a:gsLst>
                  <a:gs pos="2917">
                    <a:srgbClr val="FFFFFF"/>
                  </a:gs>
                  <a:gs pos="95000">
                    <a:srgbClr val="FFFFFF"/>
                  </a:gs>
                </a:gsLst>
                <a:lin ang="5400000" scaled="0"/>
              </a:gradFill>
            </a:endParaRPr>
          </a:p>
          <a:p>
            <a:endParaRPr lang="en-US" sz="1632" spc="-71" dirty="0">
              <a:gradFill>
                <a:gsLst>
                  <a:gs pos="2917">
                    <a:srgbClr val="FFFFFF"/>
                  </a:gs>
                  <a:gs pos="95000">
                    <a:srgbClr val="FFFFFF"/>
                  </a:gs>
                </a:gsLst>
                <a:lin ang="5400000" scaled="0"/>
              </a:gradFill>
            </a:endParaRPr>
          </a:p>
        </p:txBody>
      </p:sp>
      <p:sp>
        <p:nvSpPr>
          <p:cNvPr id="42" name="TextBox 13"/>
          <p:cNvSpPr txBox="1"/>
          <p:nvPr/>
        </p:nvSpPr>
        <p:spPr>
          <a:xfrm>
            <a:off x="169209" y="2237045"/>
            <a:ext cx="1471961" cy="1004634"/>
          </a:xfrm>
          <a:prstGeom prst="rect">
            <a:avLst/>
          </a:prstGeom>
          <a:noFill/>
        </p:spPr>
        <p:txBody>
          <a:bodyPr wrap="squar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r>
              <a:rPr lang="en-US" sz="1632" spc="-71" dirty="0" smtClean="0">
                <a:gradFill>
                  <a:gsLst>
                    <a:gs pos="2917">
                      <a:srgbClr val="FFFFFF"/>
                    </a:gs>
                    <a:gs pos="95000">
                      <a:srgbClr val="FFFFFF"/>
                    </a:gs>
                  </a:gsLst>
                  <a:lin ang="5400000" scaled="0"/>
                </a:gradFill>
              </a:rPr>
              <a:t>Built-in </a:t>
            </a:r>
          </a:p>
          <a:p>
            <a:r>
              <a:rPr lang="en-US" sz="1632" spc="-71" dirty="0" smtClean="0">
                <a:gradFill>
                  <a:gsLst>
                    <a:gs pos="2917">
                      <a:srgbClr val="FFFFFF"/>
                    </a:gs>
                    <a:gs pos="95000">
                      <a:srgbClr val="FFFFFF"/>
                    </a:gs>
                  </a:gsLst>
                  <a:lin ang="5400000" scaled="0"/>
                </a:gradFill>
              </a:rPr>
              <a:t>policy </a:t>
            </a:r>
          </a:p>
          <a:p>
            <a:r>
              <a:rPr lang="en-US" sz="1632" spc="-71" dirty="0" smtClean="0">
                <a:gradFill>
                  <a:gsLst>
                    <a:gs pos="2917">
                      <a:srgbClr val="FFFFFF"/>
                    </a:gs>
                    <a:gs pos="95000">
                      <a:srgbClr val="FFFFFF"/>
                    </a:gs>
                  </a:gsLst>
                  <a:lin ang="5400000" scaled="0"/>
                </a:gradFill>
              </a:rPr>
              <a:t>templates</a:t>
            </a:r>
            <a:endParaRPr lang="en-US" sz="1632" spc="-71" dirty="0">
              <a:gradFill>
                <a:gsLst>
                  <a:gs pos="2917">
                    <a:srgbClr val="FFFFFF"/>
                  </a:gs>
                  <a:gs pos="95000">
                    <a:srgbClr val="FFFFFF"/>
                  </a:gs>
                </a:gsLst>
                <a:lin ang="5400000" scaled="0"/>
              </a:gradFill>
            </a:endParaRPr>
          </a:p>
          <a:p>
            <a:endParaRPr lang="en-US" sz="1632" spc="-71" dirty="0">
              <a:gradFill>
                <a:gsLst>
                  <a:gs pos="2917">
                    <a:srgbClr val="FFFFFF"/>
                  </a:gs>
                  <a:gs pos="95000">
                    <a:srgbClr val="FFFFFF"/>
                  </a:gs>
                </a:gsLst>
                <a:lin ang="5400000" scaled="0"/>
              </a:gradFill>
            </a:endParaRPr>
          </a:p>
        </p:txBody>
      </p:sp>
      <p:cxnSp>
        <p:nvCxnSpPr>
          <p:cNvPr id="43" name="Straight Connector 42"/>
          <p:cNvCxnSpPr>
            <a:stCxn id="29" idx="1"/>
          </p:cNvCxnSpPr>
          <p:nvPr/>
        </p:nvCxnSpPr>
        <p:spPr>
          <a:xfrm flipH="1">
            <a:off x="788645" y="2229791"/>
            <a:ext cx="324192" cy="336727"/>
          </a:xfrm>
          <a:prstGeom prst="line">
            <a:avLst/>
          </a:prstGeom>
          <a:noFill/>
          <a:ln w="19050" cap="flat" cmpd="sng" algn="ctr">
            <a:solidFill>
              <a:schemeClr val="tx1">
                <a:lumMod val="50000"/>
              </a:schemeClr>
            </a:solidFill>
            <a:prstDash val="sysDot"/>
            <a:headEnd type="oval"/>
            <a:tailEnd type="none"/>
          </a:ln>
          <a:effectLst/>
        </p:spPr>
      </p:cxnSp>
      <p:sp>
        <p:nvSpPr>
          <p:cNvPr id="44" name="TextBox 13"/>
          <p:cNvSpPr txBox="1"/>
          <p:nvPr/>
        </p:nvSpPr>
        <p:spPr>
          <a:xfrm>
            <a:off x="2055259" y="5738145"/>
            <a:ext cx="2090029" cy="502317"/>
          </a:xfrm>
          <a:prstGeom prst="rect">
            <a:avLst/>
          </a:prstGeom>
          <a:noFill/>
        </p:spPr>
        <p:txBody>
          <a:bodyPr wrap="square" lIns="0" tIns="0" rIns="0" bIns="0" rtlCol="0">
            <a:sp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r>
              <a:rPr lang="en-US" sz="1632" spc="-71" dirty="0" smtClean="0">
                <a:gradFill>
                  <a:gsLst>
                    <a:gs pos="2917">
                      <a:srgbClr val="FFFFFF"/>
                    </a:gs>
                    <a:gs pos="95000">
                      <a:srgbClr val="FFFFFF"/>
                    </a:gs>
                  </a:gsLst>
                  <a:lin ang="5400000" scaled="0"/>
                </a:gradFill>
              </a:rPr>
              <a:t>Policy tips in Outlook</a:t>
            </a:r>
            <a:endParaRPr lang="en-US" sz="1632" spc="-71" dirty="0">
              <a:gradFill>
                <a:gsLst>
                  <a:gs pos="2917">
                    <a:srgbClr val="FFFFFF"/>
                  </a:gs>
                  <a:gs pos="95000">
                    <a:srgbClr val="FFFFFF"/>
                  </a:gs>
                </a:gsLst>
                <a:lin ang="5400000" scaled="0"/>
              </a:gradFill>
            </a:endParaRPr>
          </a:p>
          <a:p>
            <a:endParaRPr lang="en-US" sz="1632" spc="-71" dirty="0">
              <a:gradFill>
                <a:gsLst>
                  <a:gs pos="2917">
                    <a:srgbClr val="FFFFFF"/>
                  </a:gs>
                  <a:gs pos="95000">
                    <a:srgbClr val="FFFFFF"/>
                  </a:gs>
                </a:gsLst>
                <a:lin ang="5400000" scaled="0"/>
              </a:gradFill>
            </a:endParaRPr>
          </a:p>
        </p:txBody>
      </p:sp>
      <p:cxnSp>
        <p:nvCxnSpPr>
          <p:cNvPr id="45" name="Straight Connector 44"/>
          <p:cNvCxnSpPr/>
          <p:nvPr/>
        </p:nvCxnSpPr>
        <p:spPr>
          <a:xfrm>
            <a:off x="2548054" y="4736392"/>
            <a:ext cx="123961" cy="933241"/>
          </a:xfrm>
          <a:prstGeom prst="line">
            <a:avLst/>
          </a:prstGeom>
          <a:noFill/>
          <a:ln w="19050" cap="flat" cmpd="sng" algn="ctr">
            <a:solidFill>
              <a:schemeClr val="tx1">
                <a:lumMod val="50000"/>
              </a:schemeClr>
            </a:solidFill>
            <a:prstDash val="sysDot"/>
            <a:headEnd type="oval"/>
            <a:tailEnd type="none"/>
          </a:ln>
          <a:effectLst/>
        </p:spPr>
      </p:cxnSp>
      <p:pic>
        <p:nvPicPr>
          <p:cNvPr id="52" name="Picture 6" descr="\\MAGNUM\Projects\Microsoft\Cloud Power FY12\Design\ICONS_PNG\Cloud.png"/>
          <p:cNvPicPr>
            <a:picLocks noChangeAspect="1" noChangeArrowheads="1"/>
          </p:cNvPicPr>
          <p:nvPr/>
        </p:nvPicPr>
        <p:blipFill>
          <a:blip r:embed="rId7" cstate="print">
            <a:biLevel thresh="25000"/>
          </a:blip>
          <a:srcRect/>
          <a:stretch>
            <a:fillRect/>
          </a:stretch>
        </p:blipFill>
        <p:spPr bwMode="auto">
          <a:xfrm>
            <a:off x="6703236" y="6077468"/>
            <a:ext cx="548640" cy="548640"/>
          </a:xfrm>
          <a:prstGeom prst="rect">
            <a:avLst/>
          </a:prstGeom>
          <a:noFill/>
        </p:spPr>
      </p:pic>
      <p:pic>
        <p:nvPicPr>
          <p:cNvPr id="53" name="Picture 2" descr="\\MAGNUM\Projects\Microsoft\Cloud Power FY12\Design\Icons\PNGs\Server_2.png"/>
          <p:cNvPicPr>
            <a:picLocks noChangeAspect="1" noChangeArrowheads="1"/>
          </p:cNvPicPr>
          <p:nvPr/>
        </p:nvPicPr>
        <p:blipFill>
          <a:blip r:embed="rId8" cstate="print">
            <a:biLevel thresh="25000"/>
          </a:blip>
          <a:srcRect/>
          <a:stretch>
            <a:fillRect/>
          </a:stretch>
        </p:blipFill>
        <p:spPr bwMode="auto">
          <a:xfrm>
            <a:off x="7472693" y="6124536"/>
            <a:ext cx="457200" cy="457200"/>
          </a:xfrm>
          <a:prstGeom prst="rect">
            <a:avLst/>
          </a:prstGeom>
          <a:noFill/>
        </p:spPr>
      </p:pic>
      <p:sp>
        <p:nvSpPr>
          <p:cNvPr id="54" name="Rectangle 53"/>
          <p:cNvSpPr/>
          <p:nvPr/>
        </p:nvSpPr>
        <p:spPr>
          <a:xfrm>
            <a:off x="6497084" y="6489628"/>
            <a:ext cx="935195" cy="430887"/>
          </a:xfrm>
          <a:prstGeom prst="rect">
            <a:avLst/>
          </a:prstGeom>
        </p:spPr>
        <p:txBody>
          <a:bodyPr wrap="square">
            <a:spAutoFit/>
          </a:bodyPr>
          <a:lstStyle/>
          <a:p>
            <a:pPr algn="ctr"/>
            <a:r>
              <a:rPr lang="en-US" sz="1100" spc="-70" dirty="0" smtClean="0">
                <a:gradFill>
                  <a:gsLst>
                    <a:gs pos="2917">
                      <a:srgbClr val="FFFFFF"/>
                    </a:gs>
                    <a:gs pos="98000">
                      <a:srgbClr val="FFFFFF"/>
                    </a:gs>
                  </a:gsLst>
                  <a:lin ang="5400000" scaled="0"/>
                </a:gradFill>
              </a:rPr>
              <a:t>Shipped: </a:t>
            </a:r>
            <a:br>
              <a:rPr lang="en-US" sz="1100" spc="-70" dirty="0" smtClean="0">
                <a:gradFill>
                  <a:gsLst>
                    <a:gs pos="2917">
                      <a:srgbClr val="FFFFFF"/>
                    </a:gs>
                    <a:gs pos="98000">
                      <a:srgbClr val="FFFFFF"/>
                    </a:gs>
                  </a:gsLst>
                  <a:lin ang="5400000" scaled="0"/>
                </a:gradFill>
              </a:rPr>
            </a:br>
            <a:r>
              <a:rPr lang="en-US" sz="1100" spc="-70" dirty="0" smtClean="0">
                <a:gradFill>
                  <a:gsLst>
                    <a:gs pos="2917">
                      <a:srgbClr val="FFFFFF"/>
                    </a:gs>
                    <a:gs pos="98000">
                      <a:srgbClr val="FFFFFF"/>
                    </a:gs>
                  </a:gsLst>
                  <a:lin ang="5400000" scaled="0"/>
                </a:gradFill>
              </a:rPr>
              <a:t>Q1 2014</a:t>
            </a:r>
            <a:endParaRPr lang="en-US" sz="1100" spc="-70" dirty="0">
              <a:gradFill>
                <a:gsLst>
                  <a:gs pos="2917">
                    <a:srgbClr val="FFFFFF"/>
                  </a:gs>
                  <a:gs pos="98000">
                    <a:srgbClr val="FFFFFF"/>
                  </a:gs>
                </a:gsLst>
                <a:lin ang="5400000" scaled="0"/>
              </a:gradFill>
            </a:endParaRPr>
          </a:p>
        </p:txBody>
      </p:sp>
      <p:sp>
        <p:nvSpPr>
          <p:cNvPr id="55" name="Rectangle 54"/>
          <p:cNvSpPr/>
          <p:nvPr/>
        </p:nvSpPr>
        <p:spPr>
          <a:xfrm>
            <a:off x="7237505" y="6489628"/>
            <a:ext cx="885732" cy="430887"/>
          </a:xfrm>
          <a:prstGeom prst="rect">
            <a:avLst/>
          </a:prstGeom>
        </p:spPr>
        <p:txBody>
          <a:bodyPr wrap="square">
            <a:spAutoFit/>
          </a:bodyPr>
          <a:lstStyle/>
          <a:p>
            <a:pPr algn="ctr"/>
            <a:r>
              <a:rPr lang="en-US" sz="1100" spc="-70" dirty="0" smtClean="0">
                <a:gradFill>
                  <a:gsLst>
                    <a:gs pos="2917">
                      <a:srgbClr val="FFFFFF"/>
                    </a:gs>
                    <a:gs pos="98000">
                      <a:srgbClr val="FFFFFF"/>
                    </a:gs>
                  </a:gsLst>
                  <a:lin ang="5400000" scaled="0"/>
                </a:gradFill>
              </a:rPr>
              <a:t>Shipped: 2013 SP1</a:t>
            </a:r>
            <a:endParaRPr lang="en-US" sz="1100" spc="-70" dirty="0">
              <a:gradFill>
                <a:gsLst>
                  <a:gs pos="2917">
                    <a:srgbClr val="FFFFFF"/>
                  </a:gs>
                  <a:gs pos="98000">
                    <a:srgbClr val="FFFFFF"/>
                  </a:gs>
                </a:gsLst>
                <a:lin ang="5400000" scaled="0"/>
              </a:gradFill>
            </a:endParaRPr>
          </a:p>
        </p:txBody>
      </p:sp>
      <p:pic>
        <p:nvPicPr>
          <p:cNvPr id="56" name="Picture 6" descr="\\MAGNUM\Projects\Microsoft\Cloud Power FY12\Design\ICONS_PNG\Cloud.png"/>
          <p:cNvPicPr>
            <a:picLocks noChangeAspect="1" noChangeArrowheads="1"/>
          </p:cNvPicPr>
          <p:nvPr/>
        </p:nvPicPr>
        <p:blipFill>
          <a:blip r:embed="rId7" cstate="print">
            <a:biLevel thresh="25000"/>
          </a:blip>
          <a:srcRect/>
          <a:stretch>
            <a:fillRect/>
          </a:stretch>
        </p:blipFill>
        <p:spPr bwMode="auto">
          <a:xfrm>
            <a:off x="2723468" y="6077468"/>
            <a:ext cx="548640" cy="548640"/>
          </a:xfrm>
          <a:prstGeom prst="rect">
            <a:avLst/>
          </a:prstGeom>
          <a:noFill/>
        </p:spPr>
      </p:pic>
      <p:pic>
        <p:nvPicPr>
          <p:cNvPr id="57" name="Picture 2" descr="\\MAGNUM\Projects\Microsoft\Cloud Power FY12\Design\Icons\PNGs\Server_2.png"/>
          <p:cNvPicPr>
            <a:picLocks noChangeAspect="1" noChangeArrowheads="1"/>
          </p:cNvPicPr>
          <p:nvPr/>
        </p:nvPicPr>
        <p:blipFill>
          <a:blip r:embed="rId8" cstate="print">
            <a:biLevel thresh="25000"/>
          </a:blip>
          <a:srcRect/>
          <a:stretch>
            <a:fillRect/>
          </a:stretch>
        </p:blipFill>
        <p:spPr bwMode="auto">
          <a:xfrm>
            <a:off x="3492925" y="6124536"/>
            <a:ext cx="457200" cy="457200"/>
          </a:xfrm>
          <a:prstGeom prst="rect">
            <a:avLst/>
          </a:prstGeom>
          <a:noFill/>
        </p:spPr>
      </p:pic>
      <p:sp>
        <p:nvSpPr>
          <p:cNvPr id="58" name="Rectangle 57"/>
          <p:cNvSpPr/>
          <p:nvPr/>
        </p:nvSpPr>
        <p:spPr>
          <a:xfrm>
            <a:off x="2533173" y="6489628"/>
            <a:ext cx="935195" cy="430887"/>
          </a:xfrm>
          <a:prstGeom prst="rect">
            <a:avLst/>
          </a:prstGeom>
        </p:spPr>
        <p:txBody>
          <a:bodyPr wrap="square">
            <a:spAutoFit/>
          </a:bodyPr>
          <a:lstStyle/>
          <a:p>
            <a:pPr algn="ctr"/>
            <a:r>
              <a:rPr lang="en-US" sz="1100" spc="-70" dirty="0" smtClean="0">
                <a:gradFill>
                  <a:gsLst>
                    <a:gs pos="2917">
                      <a:srgbClr val="FFFFFF"/>
                    </a:gs>
                    <a:gs pos="98000">
                      <a:srgbClr val="FFFFFF"/>
                    </a:gs>
                  </a:gsLst>
                  <a:lin ang="5400000" scaled="0"/>
                </a:gradFill>
              </a:rPr>
              <a:t>Shipped: </a:t>
            </a:r>
            <a:br>
              <a:rPr lang="en-US" sz="1100" spc="-70" dirty="0" smtClean="0">
                <a:gradFill>
                  <a:gsLst>
                    <a:gs pos="2917">
                      <a:srgbClr val="FFFFFF"/>
                    </a:gs>
                    <a:gs pos="98000">
                      <a:srgbClr val="FFFFFF"/>
                    </a:gs>
                  </a:gsLst>
                  <a:lin ang="5400000" scaled="0"/>
                </a:gradFill>
              </a:rPr>
            </a:br>
            <a:r>
              <a:rPr lang="en-US" sz="1100" spc="-70" dirty="0" smtClean="0">
                <a:gradFill>
                  <a:gsLst>
                    <a:gs pos="2917">
                      <a:srgbClr val="FFFFFF"/>
                    </a:gs>
                    <a:gs pos="98000">
                      <a:srgbClr val="FFFFFF"/>
                    </a:gs>
                  </a:gsLst>
                  <a:lin ang="5400000" scaled="0"/>
                </a:gradFill>
              </a:rPr>
              <a:t>Q2 2013</a:t>
            </a:r>
            <a:endParaRPr lang="en-US" sz="1100" spc="-70" dirty="0">
              <a:gradFill>
                <a:gsLst>
                  <a:gs pos="2917">
                    <a:srgbClr val="FFFFFF"/>
                  </a:gs>
                  <a:gs pos="98000">
                    <a:srgbClr val="FFFFFF"/>
                  </a:gs>
                </a:gsLst>
                <a:lin ang="5400000" scaled="0"/>
              </a:gradFill>
            </a:endParaRPr>
          </a:p>
        </p:txBody>
      </p:sp>
      <p:sp>
        <p:nvSpPr>
          <p:cNvPr id="59" name="Rectangle 58"/>
          <p:cNvSpPr/>
          <p:nvPr/>
        </p:nvSpPr>
        <p:spPr>
          <a:xfrm>
            <a:off x="3273594" y="6489628"/>
            <a:ext cx="885732" cy="430887"/>
          </a:xfrm>
          <a:prstGeom prst="rect">
            <a:avLst/>
          </a:prstGeom>
        </p:spPr>
        <p:txBody>
          <a:bodyPr wrap="square">
            <a:spAutoFit/>
          </a:bodyPr>
          <a:lstStyle/>
          <a:p>
            <a:pPr algn="ctr"/>
            <a:r>
              <a:rPr lang="en-US" sz="1100" spc="-70" dirty="0" smtClean="0">
                <a:gradFill>
                  <a:gsLst>
                    <a:gs pos="2917">
                      <a:srgbClr val="FFFFFF"/>
                    </a:gs>
                    <a:gs pos="98000">
                      <a:srgbClr val="FFFFFF"/>
                    </a:gs>
                  </a:gsLst>
                  <a:lin ang="5400000" scaled="0"/>
                </a:gradFill>
              </a:rPr>
              <a:t>Shipped: 2013</a:t>
            </a:r>
            <a:endParaRPr lang="en-US" sz="1100" spc="-70" dirty="0">
              <a:gradFill>
                <a:gsLst>
                  <a:gs pos="2917">
                    <a:srgbClr val="FFFFFF"/>
                  </a:gs>
                  <a:gs pos="98000">
                    <a:srgbClr val="FFFFFF"/>
                  </a:gs>
                </a:gsLst>
                <a:lin ang="5400000" scaled="0"/>
              </a:gradFill>
            </a:endParaRPr>
          </a:p>
        </p:txBody>
      </p:sp>
      <p:pic>
        <p:nvPicPr>
          <p:cNvPr id="60" name="Picture 6" descr="\\MAGNUM\Projects\Microsoft\Cloud Power FY12\Design\ICONS_PNG\Cloud.png"/>
          <p:cNvPicPr>
            <a:picLocks noChangeAspect="1" noChangeArrowheads="1"/>
          </p:cNvPicPr>
          <p:nvPr/>
        </p:nvPicPr>
        <p:blipFill>
          <a:blip r:embed="rId7" cstate="print">
            <a:biLevel thresh="25000"/>
          </a:blip>
          <a:srcRect/>
          <a:stretch>
            <a:fillRect/>
          </a:stretch>
        </p:blipFill>
        <p:spPr bwMode="auto">
          <a:xfrm>
            <a:off x="10790237" y="6077468"/>
            <a:ext cx="548640" cy="548640"/>
          </a:xfrm>
          <a:prstGeom prst="rect">
            <a:avLst/>
          </a:prstGeom>
          <a:noFill/>
        </p:spPr>
      </p:pic>
      <p:pic>
        <p:nvPicPr>
          <p:cNvPr id="61" name="Picture 2" descr="\\MAGNUM\Projects\Microsoft\Cloud Power FY12\Design\Icons\PNGs\Server_2.png"/>
          <p:cNvPicPr>
            <a:picLocks noChangeAspect="1" noChangeArrowheads="1"/>
          </p:cNvPicPr>
          <p:nvPr/>
        </p:nvPicPr>
        <p:blipFill>
          <a:blip r:embed="rId8" cstate="print">
            <a:biLevel thresh="25000"/>
          </a:blip>
          <a:srcRect/>
          <a:stretch>
            <a:fillRect/>
          </a:stretch>
        </p:blipFill>
        <p:spPr bwMode="auto">
          <a:xfrm>
            <a:off x="11559694" y="6124536"/>
            <a:ext cx="457200" cy="457200"/>
          </a:xfrm>
          <a:prstGeom prst="rect">
            <a:avLst/>
          </a:prstGeom>
          <a:noFill/>
        </p:spPr>
      </p:pic>
      <p:sp>
        <p:nvSpPr>
          <p:cNvPr id="62" name="Rectangle 61"/>
          <p:cNvSpPr/>
          <p:nvPr/>
        </p:nvSpPr>
        <p:spPr>
          <a:xfrm>
            <a:off x="10628778" y="6489628"/>
            <a:ext cx="935195" cy="430887"/>
          </a:xfrm>
          <a:prstGeom prst="rect">
            <a:avLst/>
          </a:prstGeom>
        </p:spPr>
        <p:txBody>
          <a:bodyPr wrap="square">
            <a:spAutoFit/>
          </a:bodyPr>
          <a:lstStyle/>
          <a:p>
            <a:pPr algn="ctr"/>
            <a:r>
              <a:rPr lang="en-US" sz="1100" spc="-70" dirty="0" smtClean="0">
                <a:gradFill>
                  <a:gsLst>
                    <a:gs pos="2917">
                      <a:srgbClr val="FFFFFF"/>
                    </a:gs>
                    <a:gs pos="98000">
                      <a:srgbClr val="FFFFFF"/>
                    </a:gs>
                  </a:gsLst>
                  <a:lin ang="5400000" scaled="0"/>
                </a:gradFill>
              </a:rPr>
              <a:t>Shipped: </a:t>
            </a:r>
            <a:r>
              <a:rPr lang="en-US" sz="1100" spc="-70" dirty="0">
                <a:gradFill>
                  <a:gsLst>
                    <a:gs pos="2917">
                      <a:srgbClr val="FFFFFF"/>
                    </a:gs>
                    <a:gs pos="98000">
                      <a:srgbClr val="FFFFFF"/>
                    </a:gs>
                  </a:gsLst>
                  <a:lin ang="5400000" scaled="0"/>
                </a:gradFill>
              </a:rPr>
              <a:t/>
            </a:r>
            <a:br>
              <a:rPr lang="en-US" sz="1100" spc="-70" dirty="0">
                <a:gradFill>
                  <a:gsLst>
                    <a:gs pos="2917">
                      <a:srgbClr val="FFFFFF"/>
                    </a:gs>
                    <a:gs pos="98000">
                      <a:srgbClr val="FFFFFF"/>
                    </a:gs>
                  </a:gsLst>
                  <a:lin ang="5400000" scaled="0"/>
                </a:gradFill>
              </a:rPr>
            </a:br>
            <a:r>
              <a:rPr lang="en-US" sz="1100" spc="-70" dirty="0" smtClean="0">
                <a:gradFill>
                  <a:gsLst>
                    <a:gs pos="2917">
                      <a:srgbClr val="FFFFFF"/>
                    </a:gs>
                    <a:gs pos="98000">
                      <a:srgbClr val="FFFFFF"/>
                    </a:gs>
                  </a:gsLst>
                  <a:lin ang="5400000" scaled="0"/>
                </a:gradFill>
              </a:rPr>
              <a:t>Q3 2014</a:t>
            </a:r>
            <a:endParaRPr lang="en-US" sz="1100" spc="-70" dirty="0">
              <a:gradFill>
                <a:gsLst>
                  <a:gs pos="2917">
                    <a:srgbClr val="FFFFFF"/>
                  </a:gs>
                  <a:gs pos="98000">
                    <a:srgbClr val="FFFFFF"/>
                  </a:gs>
                </a:gsLst>
                <a:lin ang="5400000" scaled="0"/>
              </a:gradFill>
            </a:endParaRPr>
          </a:p>
        </p:txBody>
      </p:sp>
      <p:sp>
        <p:nvSpPr>
          <p:cNvPr id="63" name="Rectangle 62"/>
          <p:cNvSpPr/>
          <p:nvPr/>
        </p:nvSpPr>
        <p:spPr>
          <a:xfrm>
            <a:off x="11369199" y="6489628"/>
            <a:ext cx="885732" cy="430887"/>
          </a:xfrm>
          <a:prstGeom prst="rect">
            <a:avLst/>
          </a:prstGeom>
        </p:spPr>
        <p:txBody>
          <a:bodyPr wrap="square">
            <a:spAutoFit/>
          </a:bodyPr>
          <a:lstStyle/>
          <a:p>
            <a:pPr algn="ctr"/>
            <a:r>
              <a:rPr lang="en-US" sz="1100" spc="-70" dirty="0" smtClean="0">
                <a:gradFill>
                  <a:gsLst>
                    <a:gs pos="2917">
                      <a:srgbClr val="FFFFFF"/>
                    </a:gs>
                    <a:gs pos="98000">
                      <a:srgbClr val="FFFFFF"/>
                    </a:gs>
                  </a:gsLst>
                  <a:lin ang="5400000" scaled="0"/>
                </a:gradFill>
              </a:rPr>
              <a:t>Next </a:t>
            </a:r>
            <a:br>
              <a:rPr lang="en-US" sz="1100" spc="-70" dirty="0" smtClean="0">
                <a:gradFill>
                  <a:gsLst>
                    <a:gs pos="2917">
                      <a:srgbClr val="FFFFFF"/>
                    </a:gs>
                    <a:gs pos="98000">
                      <a:srgbClr val="FFFFFF"/>
                    </a:gs>
                  </a:gsLst>
                  <a:lin ang="5400000" scaled="0"/>
                </a:gradFill>
              </a:rPr>
            </a:br>
            <a:r>
              <a:rPr lang="en-US" sz="1100" spc="-70" dirty="0" smtClean="0">
                <a:gradFill>
                  <a:gsLst>
                    <a:gs pos="2917">
                      <a:srgbClr val="FFFFFF"/>
                    </a:gs>
                    <a:gs pos="98000">
                      <a:srgbClr val="FFFFFF"/>
                    </a:gs>
                  </a:gsLst>
                  <a:lin ang="5400000" scaled="0"/>
                </a:gradFill>
              </a:rPr>
              <a:t>version</a:t>
            </a:r>
            <a:endParaRPr lang="en-US" sz="1100" spc="-70" dirty="0">
              <a:gradFill>
                <a:gsLst>
                  <a:gs pos="2917">
                    <a:srgbClr val="FFFFFF"/>
                  </a:gs>
                  <a:gs pos="98000">
                    <a:srgbClr val="FFFFFF"/>
                  </a:gs>
                </a:gsLst>
                <a:lin ang="5400000" scaled="0"/>
              </a:gradFill>
            </a:endParaRPr>
          </a:p>
        </p:txBody>
      </p:sp>
      <p:pic>
        <p:nvPicPr>
          <p:cNvPr id="64" name="Picture 63"/>
          <p:cNvPicPr>
            <a:picLocks noChangeAspect="1"/>
          </p:cNvPicPr>
          <p:nvPr/>
        </p:nvPicPr>
        <p:blipFill rotWithShape="1">
          <a:blip r:embed="rId9">
            <a:extLst>
              <a:ext uri="{28A0092B-C50C-407E-A947-70E740481C1C}">
                <a14:useLocalDpi xmlns:a14="http://schemas.microsoft.com/office/drawing/2010/main" val="0"/>
              </a:ext>
            </a:extLst>
          </a:blip>
          <a:srcRect/>
          <a:stretch/>
        </p:blipFill>
        <p:spPr>
          <a:xfrm>
            <a:off x="4265975" y="3237811"/>
            <a:ext cx="3434661" cy="2179135"/>
          </a:xfrm>
          <a:prstGeom prst="rect">
            <a:avLst/>
          </a:prstGeom>
          <a:ln>
            <a:solidFill>
              <a:schemeClr val="tx1">
                <a:lumMod val="50000"/>
              </a:schemeClr>
            </a:solidFill>
            <a:miter lim="800000"/>
          </a:ln>
          <a:effectLst/>
        </p:spPr>
      </p:pic>
      <p:pic>
        <p:nvPicPr>
          <p:cNvPr id="32" name="Picture 31"/>
          <p:cNvPicPr>
            <a:picLocks noChangeAspect="1"/>
          </p:cNvPicPr>
          <p:nvPr/>
        </p:nvPicPr>
        <p:blipFill rotWithShape="1">
          <a:blip r:embed="rId10">
            <a:extLst>
              <a:ext uri="{28A0092B-C50C-407E-A947-70E740481C1C}">
                <a14:useLocalDpi xmlns:a14="http://schemas.microsoft.com/office/drawing/2010/main" val="0"/>
              </a:ext>
            </a:extLst>
          </a:blip>
          <a:srcRect/>
          <a:stretch/>
        </p:blipFill>
        <p:spPr>
          <a:xfrm>
            <a:off x="6242032" y="1186644"/>
            <a:ext cx="1886335" cy="2721213"/>
          </a:xfrm>
          <a:prstGeom prst="rect">
            <a:avLst/>
          </a:prstGeom>
          <a:ln>
            <a:solidFill>
              <a:schemeClr val="tx1">
                <a:lumMod val="65000"/>
              </a:schemeClr>
            </a:solidFill>
            <a:miter lim="800000"/>
          </a:ln>
          <a:effectLst/>
        </p:spPr>
      </p:pic>
      <p:cxnSp>
        <p:nvCxnSpPr>
          <p:cNvPr id="41" name="Straight Connector 40"/>
          <p:cNvCxnSpPr/>
          <p:nvPr/>
        </p:nvCxnSpPr>
        <p:spPr>
          <a:xfrm flipH="1">
            <a:off x="4975443" y="5278648"/>
            <a:ext cx="88694" cy="227569"/>
          </a:xfrm>
          <a:prstGeom prst="line">
            <a:avLst/>
          </a:prstGeom>
          <a:noFill/>
          <a:ln w="19050" cap="flat" cmpd="sng" algn="ctr">
            <a:solidFill>
              <a:schemeClr val="tx1">
                <a:lumMod val="50000"/>
              </a:schemeClr>
            </a:solidFill>
            <a:prstDash val="sysDot"/>
            <a:headEnd type="oval"/>
            <a:tailEnd type="none"/>
          </a:ln>
          <a:effectLst/>
        </p:spPr>
      </p:cxnSp>
      <p:cxnSp>
        <p:nvCxnSpPr>
          <p:cNvPr id="39" name="Straight Connector 38"/>
          <p:cNvCxnSpPr/>
          <p:nvPr/>
        </p:nvCxnSpPr>
        <p:spPr>
          <a:xfrm flipH="1" flipV="1">
            <a:off x="5462090" y="1764798"/>
            <a:ext cx="805075" cy="64490"/>
          </a:xfrm>
          <a:prstGeom prst="line">
            <a:avLst/>
          </a:prstGeom>
          <a:noFill/>
          <a:ln w="19050" cap="flat" cmpd="sng" algn="ctr">
            <a:solidFill>
              <a:schemeClr val="tx1">
                <a:lumMod val="50000"/>
              </a:schemeClr>
            </a:solidFill>
            <a:prstDash val="sysDot"/>
            <a:headEnd type="oval"/>
            <a:tailEnd type="none"/>
          </a:ln>
          <a:effectLst/>
        </p:spPr>
      </p:cxnSp>
    </p:spTree>
    <p:extLst>
      <p:ext uri="{BB962C8B-B14F-4D97-AF65-F5344CB8AC3E}">
        <p14:creationId xmlns:p14="http://schemas.microsoft.com/office/powerpoint/2010/main" val="813238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3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300"/>
                                        <p:tgtEl>
                                          <p:spTgt spid="24"/>
                                        </p:tgtEl>
                                      </p:cBhvr>
                                    </p:animEffect>
                                  </p:childTnLst>
                                </p:cTn>
                              </p:par>
                              <p:par>
                                <p:cTn id="11" presetID="10" presetClass="entr" presetSubtype="0" fill="hold" nodeType="with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300"/>
                                        <p:tgtEl>
                                          <p:spTgt spid="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300"/>
                                        <p:tgtEl>
                                          <p:spTgt spid="42"/>
                                        </p:tgtEl>
                                      </p:cBhvr>
                                    </p:animEffect>
                                  </p:childTnLst>
                                </p:cTn>
                              </p:par>
                              <p:par>
                                <p:cTn id="17" presetID="10" presetClass="entr" presetSubtype="0"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300"/>
                                        <p:tgtEl>
                                          <p:spTgt spid="30"/>
                                        </p:tgtEl>
                                      </p:cBhvr>
                                    </p:animEffect>
                                  </p:childTnLst>
                                </p:cTn>
                              </p:par>
                              <p:par>
                                <p:cTn id="20" presetID="10" presetClass="entr" presetSubtype="0"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3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300"/>
                                        <p:tgtEl>
                                          <p:spTgt spid="44"/>
                                        </p:tgtEl>
                                      </p:cBhvr>
                                    </p:animEffect>
                                  </p:childTnLst>
                                </p:cTn>
                              </p:par>
                              <p:par>
                                <p:cTn id="26" presetID="10"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300"/>
                                        <p:tgtEl>
                                          <p:spTgt spid="56"/>
                                        </p:tgtEl>
                                      </p:cBhvr>
                                    </p:animEffect>
                                  </p:childTnLst>
                                </p:cTn>
                              </p:par>
                              <p:par>
                                <p:cTn id="29" presetID="10" presetClass="entr" presetSubtype="0" fill="hold" nodeType="with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300"/>
                                        <p:tgtEl>
                                          <p:spTgt spid="5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fade">
                                      <p:cBhvr>
                                        <p:cTn id="34" dur="300"/>
                                        <p:tgtEl>
                                          <p:spTgt spid="5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300"/>
                                        <p:tgtEl>
                                          <p:spTgt spid="58"/>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300"/>
                                        <p:tgtEl>
                                          <p:spTgt spid="25"/>
                                        </p:tgtEl>
                                      </p:cBhvr>
                                    </p:animEffect>
                                  </p:childTnLst>
                                </p:cTn>
                              </p:par>
                              <p:par>
                                <p:cTn id="43" presetID="10" presetClass="entr" presetSubtype="0" fill="hold" nodeType="with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fade">
                                      <p:cBhvr>
                                        <p:cTn id="45" dur="300"/>
                                        <p:tgtEl>
                                          <p:spTgt spid="3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300"/>
                                        <p:tgtEl>
                                          <p:spTgt spid="38"/>
                                        </p:tgtEl>
                                      </p:cBhvr>
                                    </p:animEffect>
                                  </p:childTnLst>
                                </p:cTn>
                              </p:par>
                              <p:par>
                                <p:cTn id="49" presetID="10" presetClass="entr" presetSubtype="0" fill="hold" nodeType="with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fade">
                                      <p:cBhvr>
                                        <p:cTn id="51" dur="300"/>
                                        <p:tgtEl>
                                          <p:spTgt spid="4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fade">
                                      <p:cBhvr>
                                        <p:cTn id="54" dur="300"/>
                                        <p:tgtEl>
                                          <p:spTgt spid="40"/>
                                        </p:tgtEl>
                                      </p:cBhvr>
                                    </p:animEffect>
                                  </p:childTnLst>
                                </p:cTn>
                              </p:par>
                              <p:par>
                                <p:cTn id="55" presetID="10" presetClass="entr" presetSubtype="0" fill="hold" nodeType="withEffect">
                                  <p:stCondLst>
                                    <p:cond delay="0"/>
                                  </p:stCondLst>
                                  <p:childTnLst>
                                    <p:set>
                                      <p:cBhvr>
                                        <p:cTn id="56" dur="1" fill="hold">
                                          <p:stCondLst>
                                            <p:cond delay="0"/>
                                          </p:stCondLst>
                                        </p:cTn>
                                        <p:tgtEl>
                                          <p:spTgt spid="64"/>
                                        </p:tgtEl>
                                        <p:attrNameLst>
                                          <p:attrName>style.visibility</p:attrName>
                                        </p:attrNameLst>
                                      </p:cBhvr>
                                      <p:to>
                                        <p:strVal val="visible"/>
                                      </p:to>
                                    </p:set>
                                    <p:animEffect transition="in" filter="fade">
                                      <p:cBhvr>
                                        <p:cTn id="57" dur="300"/>
                                        <p:tgtEl>
                                          <p:spTgt spid="64"/>
                                        </p:tgtEl>
                                      </p:cBhvr>
                                    </p:animEffect>
                                  </p:childTnLst>
                                </p:cTn>
                              </p:par>
                              <p:par>
                                <p:cTn id="58" presetID="10" presetClass="entr" presetSubtype="0" fill="hold" nodeType="withEffect">
                                  <p:stCondLst>
                                    <p:cond delay="0"/>
                                  </p:stCondLst>
                                  <p:childTnLst>
                                    <p:set>
                                      <p:cBhvr>
                                        <p:cTn id="59" dur="1" fill="hold">
                                          <p:stCondLst>
                                            <p:cond delay="0"/>
                                          </p:stCondLst>
                                        </p:cTn>
                                        <p:tgtEl>
                                          <p:spTgt spid="32"/>
                                        </p:tgtEl>
                                        <p:attrNameLst>
                                          <p:attrName>style.visibility</p:attrName>
                                        </p:attrNameLst>
                                      </p:cBhvr>
                                      <p:to>
                                        <p:strVal val="visible"/>
                                      </p:to>
                                    </p:set>
                                    <p:animEffect transition="in" filter="fade">
                                      <p:cBhvr>
                                        <p:cTn id="60" dur="300"/>
                                        <p:tgtEl>
                                          <p:spTgt spid="32"/>
                                        </p:tgtEl>
                                      </p:cBhvr>
                                    </p:animEffect>
                                  </p:childTnLst>
                                </p:cTn>
                              </p:par>
                              <p:par>
                                <p:cTn id="61" presetID="10" presetClass="entr" presetSubtype="0" fill="hold" nodeType="with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fade">
                                      <p:cBhvr>
                                        <p:cTn id="63" dur="300"/>
                                        <p:tgtEl>
                                          <p:spTgt spid="52"/>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4"/>
                                        </p:tgtEl>
                                        <p:attrNameLst>
                                          <p:attrName>style.visibility</p:attrName>
                                        </p:attrNameLst>
                                      </p:cBhvr>
                                      <p:to>
                                        <p:strVal val="visible"/>
                                      </p:to>
                                    </p:set>
                                    <p:animEffect transition="in" filter="fade">
                                      <p:cBhvr>
                                        <p:cTn id="66" dur="300"/>
                                        <p:tgtEl>
                                          <p:spTgt spid="54"/>
                                        </p:tgtEl>
                                      </p:cBhvr>
                                    </p:animEffect>
                                  </p:childTnLst>
                                </p:cTn>
                              </p:par>
                              <p:par>
                                <p:cTn id="67" presetID="10" presetClass="entr" presetSubtype="0" fill="hold" nodeType="withEffect">
                                  <p:stCondLst>
                                    <p:cond delay="0"/>
                                  </p:stCondLst>
                                  <p:childTnLst>
                                    <p:set>
                                      <p:cBhvr>
                                        <p:cTn id="68" dur="1" fill="hold">
                                          <p:stCondLst>
                                            <p:cond delay="0"/>
                                          </p:stCondLst>
                                        </p:cTn>
                                        <p:tgtEl>
                                          <p:spTgt spid="53"/>
                                        </p:tgtEl>
                                        <p:attrNameLst>
                                          <p:attrName>style.visibility</p:attrName>
                                        </p:attrNameLst>
                                      </p:cBhvr>
                                      <p:to>
                                        <p:strVal val="visible"/>
                                      </p:to>
                                    </p:set>
                                    <p:animEffect transition="in" filter="fade">
                                      <p:cBhvr>
                                        <p:cTn id="69" dur="300"/>
                                        <p:tgtEl>
                                          <p:spTgt spid="53"/>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55"/>
                                        </p:tgtEl>
                                        <p:attrNameLst>
                                          <p:attrName>style.visibility</p:attrName>
                                        </p:attrNameLst>
                                      </p:cBhvr>
                                      <p:to>
                                        <p:strVal val="visible"/>
                                      </p:to>
                                    </p:set>
                                    <p:animEffect transition="in" filter="fade">
                                      <p:cBhvr>
                                        <p:cTn id="72" dur="300"/>
                                        <p:tgtEl>
                                          <p:spTgt spid="55"/>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300"/>
                                        <p:tgtEl>
                                          <p:spTgt spid="16"/>
                                        </p:tgtEl>
                                      </p:cBhvr>
                                    </p:animEffect>
                                  </p:childTnLst>
                                </p:cTn>
                              </p:par>
                              <p:par>
                                <p:cTn id="78" presetID="10" presetClass="entr" presetSubtype="0" fill="hold" nodeType="with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300"/>
                                        <p:tgtEl>
                                          <p:spTgt spid="35"/>
                                        </p:tgtEl>
                                      </p:cBhvr>
                                    </p:animEffect>
                                  </p:childTnLst>
                                </p:cTn>
                              </p:par>
                              <p:par>
                                <p:cTn id="81" presetID="10" presetClass="entr" presetSubtype="0" fill="hold"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300"/>
                                        <p:tgtEl>
                                          <p:spTgt spid="37"/>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6"/>
                                        </p:tgtEl>
                                        <p:attrNameLst>
                                          <p:attrName>style.visibility</p:attrName>
                                        </p:attrNameLst>
                                      </p:cBhvr>
                                      <p:to>
                                        <p:strVal val="visible"/>
                                      </p:to>
                                    </p:set>
                                    <p:animEffect transition="in" filter="fade">
                                      <p:cBhvr>
                                        <p:cTn id="86" dur="300"/>
                                        <p:tgtEl>
                                          <p:spTgt spid="36"/>
                                        </p:tgtEl>
                                      </p:cBhvr>
                                    </p:animEffect>
                                  </p:childTnLst>
                                </p:cTn>
                              </p:par>
                              <p:par>
                                <p:cTn id="87" presetID="10" presetClass="entr" presetSubtype="0" fill="hold" nodeType="withEffect">
                                  <p:stCondLst>
                                    <p:cond delay="0"/>
                                  </p:stCondLst>
                                  <p:childTnLst>
                                    <p:set>
                                      <p:cBhvr>
                                        <p:cTn id="88" dur="1" fill="hold">
                                          <p:stCondLst>
                                            <p:cond delay="0"/>
                                          </p:stCondLst>
                                        </p:cTn>
                                        <p:tgtEl>
                                          <p:spTgt spid="60"/>
                                        </p:tgtEl>
                                        <p:attrNameLst>
                                          <p:attrName>style.visibility</p:attrName>
                                        </p:attrNameLst>
                                      </p:cBhvr>
                                      <p:to>
                                        <p:strVal val="visible"/>
                                      </p:to>
                                    </p:set>
                                    <p:animEffect transition="in" filter="fade">
                                      <p:cBhvr>
                                        <p:cTn id="89" dur="300"/>
                                        <p:tgtEl>
                                          <p:spTgt spid="60"/>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3"/>
                                        </p:tgtEl>
                                        <p:attrNameLst>
                                          <p:attrName>style.visibility</p:attrName>
                                        </p:attrNameLst>
                                      </p:cBhvr>
                                      <p:to>
                                        <p:strVal val="visible"/>
                                      </p:to>
                                    </p:set>
                                    <p:animEffect transition="in" filter="fade">
                                      <p:cBhvr>
                                        <p:cTn id="92" dur="300"/>
                                        <p:tgtEl>
                                          <p:spTgt spid="63"/>
                                        </p:tgtEl>
                                      </p:cBhvr>
                                    </p:animEffect>
                                  </p:childTnLst>
                                </p:cTn>
                              </p:par>
                              <p:par>
                                <p:cTn id="93" presetID="10" presetClass="entr" presetSubtype="0" fill="hold" nodeType="withEffect">
                                  <p:stCondLst>
                                    <p:cond delay="0"/>
                                  </p:stCondLst>
                                  <p:childTnLst>
                                    <p:set>
                                      <p:cBhvr>
                                        <p:cTn id="94" dur="1" fill="hold">
                                          <p:stCondLst>
                                            <p:cond delay="0"/>
                                          </p:stCondLst>
                                        </p:cTn>
                                        <p:tgtEl>
                                          <p:spTgt spid="61"/>
                                        </p:tgtEl>
                                        <p:attrNameLst>
                                          <p:attrName>style.visibility</p:attrName>
                                        </p:attrNameLst>
                                      </p:cBhvr>
                                      <p:to>
                                        <p:strVal val="visible"/>
                                      </p:to>
                                    </p:set>
                                    <p:animEffect transition="in" filter="fade">
                                      <p:cBhvr>
                                        <p:cTn id="95" dur="300"/>
                                        <p:tgtEl>
                                          <p:spTgt spid="6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62"/>
                                        </p:tgtEl>
                                        <p:attrNameLst>
                                          <p:attrName>style.visibility</p:attrName>
                                        </p:attrNameLst>
                                      </p:cBhvr>
                                      <p:to>
                                        <p:strVal val="visible"/>
                                      </p:to>
                                    </p:set>
                                    <p:animEffect transition="in" filter="fade">
                                      <p:cBhvr>
                                        <p:cTn id="98" dur="3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4" grpId="0" animBg="1"/>
      <p:bldP spid="25" grpId="0" animBg="1"/>
      <p:bldP spid="36" grpId="0"/>
      <p:bldP spid="38" grpId="0"/>
      <p:bldP spid="40" grpId="0"/>
      <p:bldP spid="42" grpId="0"/>
      <p:bldP spid="44" grpId="0"/>
      <p:bldP spid="54" grpId="0"/>
      <p:bldP spid="55" grpId="0"/>
      <p:bldP spid="58" grpId="0"/>
      <p:bldP spid="59" grpId="0"/>
      <p:bldP spid="62" grpId="0"/>
      <p:bldP spid="6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2507" y="912"/>
            <a:ext cx="12433089" cy="100796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0"/>
            <a:ext cx="12433094" cy="1010320"/>
          </a:xfrm>
          <a:prstGeom prst="rect">
            <a:avLst/>
          </a:prstGeom>
          <a:solidFill>
            <a:schemeClr val="accent5">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Office 365 Message Encryption</a:t>
            </a:r>
          </a:p>
        </p:txBody>
      </p:sp>
      <p:sp>
        <p:nvSpPr>
          <p:cNvPr id="44" name="Rectangle 43"/>
          <p:cNvSpPr/>
          <p:nvPr/>
        </p:nvSpPr>
        <p:spPr>
          <a:xfrm>
            <a:off x="8179917" y="1600187"/>
            <a:ext cx="3802325" cy="2581429"/>
          </a:xfrm>
          <a:prstGeom prst="rect">
            <a:avLst/>
          </a:prstGeom>
          <a:solidFill>
            <a:srgbClr val="FFFFFF">
              <a:lumMod val="95000"/>
            </a:srgbClr>
          </a:solidFill>
          <a:ln w="12700" cap="flat" cmpd="sng" algn="ctr">
            <a:noFill/>
            <a:prstDash val="solid"/>
            <a:miter lim="800000"/>
          </a:ln>
          <a:effectLst/>
        </p:spPr>
        <p:txBody>
          <a:bodyPr rtlCol="0" anchor="ctr"/>
          <a:lstStyle/>
          <a:p>
            <a:pPr algn="ctr" defTabSz="914400">
              <a:defRPr/>
            </a:pPr>
            <a:endParaRPr lang="en-US" sz="1873" kern="0" smtClean="0">
              <a:solidFill>
                <a:srgbClr val="FFFFFF"/>
              </a:solidFill>
              <a:latin typeface="Segoe UI Light"/>
            </a:endParaRPr>
          </a:p>
        </p:txBody>
      </p:sp>
      <p:sp>
        <p:nvSpPr>
          <p:cNvPr id="45" name="Text Placeholder 12"/>
          <p:cNvSpPr txBox="1">
            <a:spLocks/>
          </p:cNvSpPr>
          <p:nvPr/>
        </p:nvSpPr>
        <p:spPr>
          <a:xfrm>
            <a:off x="8179918" y="4998170"/>
            <a:ext cx="3802325" cy="1470892"/>
          </a:xfrm>
          <a:prstGeom prst="rect">
            <a:avLst/>
          </a:prstGeom>
          <a:solidFill>
            <a:srgbClr val="FFFFFF">
              <a:lumMod val="85000"/>
            </a:srgbClr>
          </a:solidFill>
          <a:ln w="6350" cap="flat" cmpd="sng" algn="ctr">
            <a:no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defPPr>
              <a:defRPr lang="en-US"/>
            </a:defPPr>
            <a:lvl1pPr defTabSz="913927" fontAlgn="base">
              <a:lnSpc>
                <a:spcPct val="90000"/>
              </a:lnSpc>
              <a:spcBef>
                <a:spcPct val="0"/>
              </a:spcBef>
              <a:spcAft>
                <a:spcPct val="0"/>
              </a:spcAft>
              <a:defRPr sz="1567">
                <a:gradFill>
                  <a:gsLst>
                    <a:gs pos="0">
                      <a:schemeClr val="bg2">
                        <a:lumMod val="50000"/>
                      </a:schemeClr>
                    </a:gs>
                    <a:gs pos="100000">
                      <a:schemeClr val="bg2">
                        <a:lumMod val="50000"/>
                      </a:schemeClr>
                    </a:gs>
                  </a:gsLst>
                  <a:lin ang="5400000" scaled="1"/>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spcBef>
                <a:spcPts val="816"/>
              </a:spcBef>
              <a:defRPr/>
            </a:pPr>
            <a:r>
              <a:rPr lang="en-US" sz="1428" kern="0" dirty="0" smtClean="0">
                <a:gradFill>
                  <a:gsLst>
                    <a:gs pos="0">
                      <a:srgbClr val="5D5D5D">
                        <a:lumMod val="50000"/>
                      </a:srgbClr>
                    </a:gs>
                    <a:gs pos="100000">
                      <a:srgbClr val="5D5D5D">
                        <a:lumMod val="50000"/>
                      </a:srgbClr>
                    </a:gs>
                  </a:gsLst>
                  <a:lin ang="5400000" scaled="1"/>
                </a:gradFill>
              </a:rPr>
              <a:t>Easily view encrypted mails on iOS </a:t>
            </a:r>
            <a:br>
              <a:rPr lang="en-US" sz="1428" kern="0" dirty="0" smtClean="0">
                <a:gradFill>
                  <a:gsLst>
                    <a:gs pos="0">
                      <a:srgbClr val="5D5D5D">
                        <a:lumMod val="50000"/>
                      </a:srgbClr>
                    </a:gs>
                    <a:gs pos="100000">
                      <a:srgbClr val="5D5D5D">
                        <a:lumMod val="50000"/>
                      </a:srgbClr>
                    </a:gs>
                  </a:gsLst>
                  <a:lin ang="5400000" scaled="1"/>
                </a:gradFill>
              </a:rPr>
            </a:br>
            <a:r>
              <a:rPr lang="en-US" sz="1428" kern="0" dirty="0" smtClean="0">
                <a:gradFill>
                  <a:gsLst>
                    <a:gs pos="0">
                      <a:srgbClr val="5D5D5D">
                        <a:lumMod val="50000"/>
                      </a:srgbClr>
                    </a:gs>
                    <a:gs pos="100000">
                      <a:srgbClr val="5D5D5D">
                        <a:lumMod val="50000"/>
                      </a:srgbClr>
                    </a:gs>
                  </a:gsLst>
                  <a:lin ang="5400000" scaled="1"/>
                </a:gradFill>
              </a:rPr>
              <a:t>and Android devices</a:t>
            </a:r>
            <a:endParaRPr lang="en-US" sz="1428" kern="0" dirty="0">
              <a:gradFill>
                <a:gsLst>
                  <a:gs pos="0">
                    <a:srgbClr val="5D5D5D">
                      <a:lumMod val="50000"/>
                    </a:srgbClr>
                  </a:gs>
                  <a:gs pos="100000">
                    <a:srgbClr val="5D5D5D">
                      <a:lumMod val="50000"/>
                    </a:srgbClr>
                  </a:gs>
                </a:gsLst>
                <a:lin ang="5400000" scaled="1"/>
              </a:gradFill>
            </a:endParaRPr>
          </a:p>
          <a:p>
            <a:pPr>
              <a:spcBef>
                <a:spcPts val="816"/>
              </a:spcBef>
              <a:defRPr/>
            </a:pPr>
            <a:r>
              <a:rPr lang="en-US" sz="1428" kern="0" dirty="0" smtClean="0">
                <a:gradFill>
                  <a:gsLst>
                    <a:gs pos="0">
                      <a:srgbClr val="5D5D5D">
                        <a:lumMod val="50000"/>
                      </a:srgbClr>
                    </a:gs>
                    <a:gs pos="100000">
                      <a:srgbClr val="5D5D5D">
                        <a:lumMod val="50000"/>
                      </a:srgbClr>
                    </a:gs>
                  </a:gsLst>
                  <a:lin ang="5400000" scaled="1"/>
                </a:gradFill>
              </a:rPr>
              <a:t>Reply, forward directly from the app</a:t>
            </a:r>
            <a:endParaRPr lang="en-US" sz="1428" kern="0" dirty="0">
              <a:gradFill>
                <a:gsLst>
                  <a:gs pos="0">
                    <a:srgbClr val="5D5D5D">
                      <a:lumMod val="50000"/>
                    </a:srgbClr>
                  </a:gs>
                  <a:gs pos="100000">
                    <a:srgbClr val="5D5D5D">
                      <a:lumMod val="50000"/>
                    </a:srgbClr>
                  </a:gs>
                </a:gsLst>
                <a:lin ang="5400000" scaled="1"/>
              </a:gradFill>
            </a:endParaRPr>
          </a:p>
        </p:txBody>
      </p:sp>
      <p:sp>
        <p:nvSpPr>
          <p:cNvPr id="46" name="Rectangle 45"/>
          <p:cNvSpPr/>
          <p:nvPr/>
        </p:nvSpPr>
        <p:spPr>
          <a:xfrm>
            <a:off x="8179918" y="4183060"/>
            <a:ext cx="3802325" cy="815110"/>
          </a:xfrm>
          <a:prstGeom prst="rect">
            <a:avLst/>
          </a:prstGeom>
          <a:solidFill>
            <a:schemeClr val="accent5"/>
          </a:solidFill>
          <a:ln w="12700" cap="flat" cmpd="sng" algn="ctr">
            <a:noFill/>
            <a:prstDash val="solid"/>
            <a:miter lim="800000"/>
          </a:ln>
          <a:effectLst/>
        </p:spPr>
        <p:txBody>
          <a:bodyPr lIns="186521" rtlCol="0" anchor="ctr"/>
          <a:lstStyle/>
          <a:p>
            <a:pPr defTabSz="914400">
              <a:defRPr/>
            </a:pPr>
            <a:r>
              <a:rPr lang="en-US" sz="2200" kern="0" dirty="0" smtClean="0">
                <a:gradFill>
                  <a:gsLst>
                    <a:gs pos="43871">
                      <a:srgbClr val="FFFFFF"/>
                    </a:gs>
                    <a:gs pos="83000">
                      <a:srgbClr val="FFFFFF"/>
                    </a:gs>
                  </a:gsLst>
                  <a:lin ang="5400000" scaled="1"/>
                </a:gradFill>
                <a:latin typeface="Segoe UI Light"/>
              </a:rPr>
              <a:t>iOS &amp; Android Apps</a:t>
            </a:r>
            <a:endParaRPr lang="en-US" sz="2200" i="1" kern="0" dirty="0" smtClean="0">
              <a:gradFill>
                <a:gsLst>
                  <a:gs pos="43871">
                    <a:srgbClr val="FFFFFF"/>
                  </a:gs>
                  <a:gs pos="83000">
                    <a:srgbClr val="FFFFFF"/>
                  </a:gs>
                </a:gsLst>
                <a:lin ang="5400000" scaled="1"/>
              </a:gradFill>
              <a:latin typeface="Segoe UI Light"/>
            </a:endParaRPr>
          </a:p>
        </p:txBody>
      </p:sp>
      <p:sp>
        <p:nvSpPr>
          <p:cNvPr id="47" name="Rectangle 46"/>
          <p:cNvSpPr/>
          <p:nvPr/>
        </p:nvSpPr>
        <p:spPr>
          <a:xfrm>
            <a:off x="4275342" y="1600187"/>
            <a:ext cx="3802325" cy="2581430"/>
          </a:xfrm>
          <a:prstGeom prst="rect">
            <a:avLst/>
          </a:prstGeom>
          <a:solidFill>
            <a:srgbClr val="FFFFFF">
              <a:lumMod val="95000"/>
            </a:srgbClr>
          </a:solidFill>
          <a:ln w="12700" cap="flat" cmpd="sng" algn="ctr">
            <a:noFill/>
            <a:prstDash val="solid"/>
            <a:miter lim="800000"/>
          </a:ln>
          <a:effectLst/>
        </p:spPr>
        <p:txBody>
          <a:bodyPr rtlCol="0" anchor="ctr"/>
          <a:lstStyle/>
          <a:p>
            <a:pPr algn="ctr" defTabSz="914400">
              <a:defRPr/>
            </a:pPr>
            <a:endParaRPr lang="en-US" sz="1873" kern="0" smtClean="0">
              <a:solidFill>
                <a:srgbClr val="FFFFFF"/>
              </a:solidFill>
              <a:latin typeface="Segoe UI Light"/>
            </a:endParaRPr>
          </a:p>
        </p:txBody>
      </p:sp>
      <p:sp>
        <p:nvSpPr>
          <p:cNvPr id="48" name="Rectangle 47"/>
          <p:cNvSpPr/>
          <p:nvPr/>
        </p:nvSpPr>
        <p:spPr>
          <a:xfrm>
            <a:off x="370769" y="1600187"/>
            <a:ext cx="3802324" cy="2581431"/>
          </a:xfrm>
          <a:prstGeom prst="rect">
            <a:avLst/>
          </a:prstGeom>
          <a:solidFill>
            <a:srgbClr val="FFFFFF">
              <a:lumMod val="95000"/>
            </a:srgbClr>
          </a:solidFill>
          <a:ln w="12700" cap="flat" cmpd="sng" algn="ctr">
            <a:noFill/>
            <a:prstDash val="solid"/>
            <a:miter lim="800000"/>
          </a:ln>
          <a:effectLst/>
        </p:spPr>
        <p:txBody>
          <a:bodyPr rtlCol="0" anchor="ctr"/>
          <a:lstStyle/>
          <a:p>
            <a:pPr algn="ctr" defTabSz="914400">
              <a:defRPr/>
            </a:pPr>
            <a:endParaRPr lang="en-US" sz="1873" kern="0" smtClean="0">
              <a:solidFill>
                <a:srgbClr val="FFFFFF"/>
              </a:solidFill>
              <a:latin typeface="Segoe UI Light"/>
            </a:endParaRPr>
          </a:p>
        </p:txBody>
      </p:sp>
      <p:sp>
        <p:nvSpPr>
          <p:cNvPr id="49" name="Text Placeholder 12"/>
          <p:cNvSpPr txBox="1">
            <a:spLocks/>
          </p:cNvSpPr>
          <p:nvPr/>
        </p:nvSpPr>
        <p:spPr>
          <a:xfrm>
            <a:off x="370769" y="4972176"/>
            <a:ext cx="3802325" cy="1496886"/>
          </a:xfrm>
          <a:prstGeom prst="rect">
            <a:avLst/>
          </a:prstGeom>
          <a:solidFill>
            <a:srgbClr val="FFFFFF">
              <a:lumMod val="85000"/>
            </a:srgbClr>
          </a:solidFill>
          <a:ln w="6350" cap="flat" cmpd="sng" algn="ctr">
            <a:no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defPPr>
              <a:defRPr lang="en-US"/>
            </a:defPPr>
            <a:lvl1pPr defTabSz="913927" fontAlgn="base">
              <a:lnSpc>
                <a:spcPct val="90000"/>
              </a:lnSpc>
              <a:spcBef>
                <a:spcPct val="0"/>
              </a:spcBef>
              <a:spcAft>
                <a:spcPct val="0"/>
              </a:spcAft>
              <a:defRPr sz="1567">
                <a:gradFill>
                  <a:gsLst>
                    <a:gs pos="0">
                      <a:schemeClr val="bg2">
                        <a:lumMod val="50000"/>
                      </a:schemeClr>
                    </a:gs>
                    <a:gs pos="100000">
                      <a:schemeClr val="bg2">
                        <a:lumMod val="50000"/>
                      </a:schemeClr>
                    </a:gs>
                  </a:gsLst>
                  <a:lin ang="5400000" scaled="1"/>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sz="1428" kern="0" dirty="0" smtClean="0">
                <a:gradFill>
                  <a:gsLst>
                    <a:gs pos="0">
                      <a:srgbClr val="5D5D5D">
                        <a:lumMod val="50000"/>
                      </a:srgbClr>
                    </a:gs>
                    <a:gs pos="100000">
                      <a:srgbClr val="5D5D5D">
                        <a:lumMod val="50000"/>
                      </a:srgbClr>
                    </a:gs>
                  </a:gsLst>
                  <a:lin ang="5400000" scaled="1"/>
                </a:gradFill>
              </a:rPr>
              <a:t>Send encrypted mail to anyone</a:t>
            </a:r>
          </a:p>
          <a:p>
            <a:pPr>
              <a:defRPr/>
            </a:pPr>
            <a:endParaRPr lang="en-US" sz="1428" kern="0" dirty="0">
              <a:gradFill>
                <a:gsLst>
                  <a:gs pos="0">
                    <a:srgbClr val="5D5D5D">
                      <a:lumMod val="50000"/>
                    </a:srgbClr>
                  </a:gs>
                  <a:gs pos="100000">
                    <a:srgbClr val="5D5D5D">
                      <a:lumMod val="50000"/>
                    </a:srgbClr>
                  </a:gs>
                </a:gsLst>
                <a:lin ang="5400000" scaled="1"/>
              </a:gradFill>
            </a:endParaRPr>
          </a:p>
          <a:p>
            <a:pPr>
              <a:defRPr/>
            </a:pPr>
            <a:r>
              <a:rPr lang="en-US" sz="1428" kern="0" dirty="0" smtClean="0">
                <a:gradFill>
                  <a:gsLst>
                    <a:gs pos="0">
                      <a:srgbClr val="5D5D5D">
                        <a:lumMod val="50000"/>
                      </a:srgbClr>
                    </a:gs>
                    <a:gs pos="100000">
                      <a:srgbClr val="5D5D5D">
                        <a:lumMod val="50000"/>
                      </a:srgbClr>
                    </a:gs>
                  </a:gsLst>
                  <a:lin ang="5400000" scaled="1"/>
                </a:gradFill>
              </a:rPr>
              <a:t>Customize secure portal with your brand</a:t>
            </a:r>
          </a:p>
          <a:p>
            <a:pPr>
              <a:defRPr/>
            </a:pPr>
            <a:endParaRPr lang="en-US" sz="1428" kern="0" dirty="0">
              <a:gradFill>
                <a:gsLst>
                  <a:gs pos="0">
                    <a:srgbClr val="5D5D5D">
                      <a:lumMod val="50000"/>
                    </a:srgbClr>
                  </a:gs>
                  <a:gs pos="100000">
                    <a:srgbClr val="5D5D5D">
                      <a:lumMod val="50000"/>
                    </a:srgbClr>
                  </a:gs>
                </a:gsLst>
                <a:lin ang="5400000" scaled="1"/>
              </a:gradFill>
            </a:endParaRPr>
          </a:p>
          <a:p>
            <a:pPr>
              <a:defRPr/>
            </a:pPr>
            <a:r>
              <a:rPr lang="en-US" sz="1428" kern="0" dirty="0" smtClean="0">
                <a:gradFill>
                  <a:gsLst>
                    <a:gs pos="0">
                      <a:srgbClr val="5D5D5D">
                        <a:lumMod val="50000"/>
                      </a:srgbClr>
                    </a:gs>
                    <a:gs pos="100000">
                      <a:srgbClr val="5D5D5D">
                        <a:lumMod val="50000"/>
                      </a:srgbClr>
                    </a:gs>
                  </a:gsLst>
                  <a:lin ang="5400000" scaled="1"/>
                </a:gradFill>
              </a:rPr>
              <a:t>Familiar Outlook Web App interface</a:t>
            </a:r>
          </a:p>
          <a:p>
            <a:pPr>
              <a:defRPr/>
            </a:pPr>
            <a:endParaRPr lang="en-US" sz="1428" kern="0" dirty="0">
              <a:gradFill>
                <a:gsLst>
                  <a:gs pos="0">
                    <a:srgbClr val="5D5D5D">
                      <a:lumMod val="50000"/>
                    </a:srgbClr>
                  </a:gs>
                  <a:gs pos="100000">
                    <a:srgbClr val="5D5D5D">
                      <a:lumMod val="50000"/>
                    </a:srgbClr>
                  </a:gs>
                </a:gsLst>
                <a:lin ang="5400000" scaled="1"/>
              </a:gradFill>
            </a:endParaRPr>
          </a:p>
          <a:p>
            <a:pPr>
              <a:defRPr/>
            </a:pPr>
            <a:r>
              <a:rPr lang="en-US" sz="1428" kern="0" dirty="0" smtClean="0">
                <a:gradFill>
                  <a:gsLst>
                    <a:gs pos="0">
                      <a:srgbClr val="5D5D5D">
                        <a:lumMod val="50000"/>
                      </a:srgbClr>
                    </a:gs>
                    <a:gs pos="100000">
                      <a:srgbClr val="5D5D5D">
                        <a:lumMod val="50000"/>
                      </a:srgbClr>
                    </a:gs>
                  </a:gsLst>
                  <a:lin ang="5400000" scaled="1"/>
                </a:gradFill>
              </a:rPr>
              <a:t> </a:t>
            </a:r>
          </a:p>
          <a:p>
            <a:pPr>
              <a:defRPr/>
            </a:pPr>
            <a:endParaRPr lang="en-US" sz="1428" kern="0" dirty="0">
              <a:gradFill>
                <a:gsLst>
                  <a:gs pos="0">
                    <a:srgbClr val="5D5D5D">
                      <a:lumMod val="50000"/>
                    </a:srgbClr>
                  </a:gs>
                  <a:gs pos="100000">
                    <a:srgbClr val="5D5D5D">
                      <a:lumMod val="50000"/>
                    </a:srgbClr>
                  </a:gs>
                </a:gsLst>
                <a:lin ang="5400000" scaled="1"/>
              </a:gradFill>
            </a:endParaRPr>
          </a:p>
          <a:p>
            <a:pPr>
              <a:defRPr/>
            </a:pPr>
            <a:endParaRPr lang="en-US" sz="1428" kern="0" dirty="0">
              <a:gradFill>
                <a:gsLst>
                  <a:gs pos="0">
                    <a:srgbClr val="5D5D5D">
                      <a:lumMod val="50000"/>
                    </a:srgbClr>
                  </a:gs>
                  <a:gs pos="100000">
                    <a:srgbClr val="5D5D5D">
                      <a:lumMod val="50000"/>
                    </a:srgbClr>
                  </a:gs>
                </a:gsLst>
                <a:lin ang="5400000" scaled="1"/>
              </a:gradFill>
            </a:endParaRPr>
          </a:p>
        </p:txBody>
      </p:sp>
      <p:sp>
        <p:nvSpPr>
          <p:cNvPr id="50" name="Rectangle 49"/>
          <p:cNvSpPr/>
          <p:nvPr/>
        </p:nvSpPr>
        <p:spPr>
          <a:xfrm>
            <a:off x="370769" y="4183062"/>
            <a:ext cx="3802325" cy="789114"/>
          </a:xfrm>
          <a:prstGeom prst="rect">
            <a:avLst/>
          </a:prstGeom>
          <a:solidFill>
            <a:schemeClr val="accent5"/>
          </a:solidFill>
          <a:ln w="12700" cap="flat" cmpd="sng" algn="ctr">
            <a:noFill/>
            <a:prstDash val="solid"/>
            <a:miter lim="800000"/>
          </a:ln>
          <a:effectLst/>
        </p:spPr>
        <p:txBody>
          <a:bodyPr lIns="186521" rtlCol="0" anchor="ctr"/>
          <a:lstStyle/>
          <a:p>
            <a:pPr defTabSz="914400">
              <a:defRPr/>
            </a:pPr>
            <a:r>
              <a:rPr lang="en-US" sz="2200" kern="0" dirty="0" smtClean="0">
                <a:gradFill>
                  <a:gsLst>
                    <a:gs pos="43871">
                      <a:srgbClr val="FFFFFF"/>
                    </a:gs>
                    <a:gs pos="83000">
                      <a:srgbClr val="FFFFFF"/>
                    </a:gs>
                  </a:gsLst>
                  <a:lin ang="5400000" scaled="1"/>
                </a:gradFill>
                <a:latin typeface="Segoe UI Light"/>
              </a:rPr>
              <a:t>Initial Release</a:t>
            </a:r>
            <a:endParaRPr lang="en-US" sz="2200" i="1" kern="0" dirty="0" smtClean="0">
              <a:gradFill>
                <a:gsLst>
                  <a:gs pos="43871">
                    <a:srgbClr val="FFFFFF"/>
                  </a:gs>
                  <a:gs pos="83000">
                    <a:srgbClr val="FFFFFF"/>
                  </a:gs>
                </a:gsLst>
                <a:lin ang="5400000" scaled="1"/>
              </a:gradFill>
              <a:latin typeface="Segoe UI Light"/>
            </a:endParaRPr>
          </a:p>
        </p:txBody>
      </p:sp>
      <p:sp>
        <p:nvSpPr>
          <p:cNvPr id="51" name="Text Placeholder 12"/>
          <p:cNvSpPr txBox="1">
            <a:spLocks/>
          </p:cNvSpPr>
          <p:nvPr/>
        </p:nvSpPr>
        <p:spPr>
          <a:xfrm>
            <a:off x="4275343" y="4998170"/>
            <a:ext cx="3802325" cy="1470892"/>
          </a:xfrm>
          <a:prstGeom prst="rect">
            <a:avLst/>
          </a:prstGeom>
          <a:solidFill>
            <a:srgbClr val="FFFFFF">
              <a:lumMod val="85000"/>
            </a:srgbClr>
          </a:solidFill>
          <a:ln w="6350" cap="flat" cmpd="sng" algn="ctr">
            <a:noFill/>
            <a:prstDash val="solid"/>
            <a:miter lim="800000"/>
            <a:headEnd type="none" w="med" len="med"/>
            <a:tailEnd type="none" w="med" len="med"/>
          </a:ln>
          <a:effectLst/>
        </p:spPr>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defPPr>
              <a:defRPr lang="en-US"/>
            </a:defPPr>
            <a:lvl1pPr defTabSz="913927" fontAlgn="base">
              <a:lnSpc>
                <a:spcPct val="90000"/>
              </a:lnSpc>
              <a:spcBef>
                <a:spcPct val="0"/>
              </a:spcBef>
              <a:spcAft>
                <a:spcPct val="0"/>
              </a:spcAft>
              <a:defRPr sz="1567">
                <a:gradFill>
                  <a:gsLst>
                    <a:gs pos="0">
                      <a:schemeClr val="bg2">
                        <a:lumMod val="50000"/>
                      </a:schemeClr>
                    </a:gs>
                    <a:gs pos="100000">
                      <a:schemeClr val="bg2">
                        <a:lumMod val="50000"/>
                      </a:schemeClr>
                    </a:gs>
                  </a:gsLst>
                  <a:lin ang="5400000" scaled="1"/>
                </a:gradFill>
                <a:latin typeface="Segoe UI" pitchFamily="34" charset="0"/>
                <a:ea typeface="Segoe UI" pitchFamily="34" charset="0"/>
                <a:cs typeface="Segoe UI"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defRPr/>
            </a:pPr>
            <a:r>
              <a:rPr lang="en-US" sz="1428" kern="0" dirty="0" smtClean="0">
                <a:gradFill>
                  <a:gsLst>
                    <a:gs pos="0">
                      <a:srgbClr val="5D5D5D">
                        <a:lumMod val="50000"/>
                      </a:srgbClr>
                    </a:gs>
                    <a:gs pos="100000">
                      <a:srgbClr val="5D5D5D">
                        <a:lumMod val="50000"/>
                      </a:srgbClr>
                    </a:gs>
                  </a:gsLst>
                  <a:lin ang="5400000" scaled="1"/>
                </a:gradFill>
              </a:rPr>
              <a:t>Access encrypted emails without </a:t>
            </a:r>
            <a:br>
              <a:rPr lang="en-US" sz="1428" kern="0" dirty="0" smtClean="0">
                <a:gradFill>
                  <a:gsLst>
                    <a:gs pos="0">
                      <a:srgbClr val="5D5D5D">
                        <a:lumMod val="50000"/>
                      </a:srgbClr>
                    </a:gs>
                    <a:gs pos="100000">
                      <a:srgbClr val="5D5D5D">
                        <a:lumMod val="50000"/>
                      </a:srgbClr>
                    </a:gs>
                  </a:gsLst>
                  <a:lin ang="5400000" scaled="1"/>
                </a:gradFill>
              </a:rPr>
            </a:br>
            <a:r>
              <a:rPr lang="en-US" sz="1428" kern="0" dirty="0" smtClean="0">
                <a:gradFill>
                  <a:gsLst>
                    <a:gs pos="0">
                      <a:srgbClr val="5D5D5D">
                        <a:lumMod val="50000"/>
                      </a:srgbClr>
                    </a:gs>
                    <a:gs pos="100000">
                      <a:srgbClr val="5D5D5D">
                        <a:lumMod val="50000"/>
                      </a:srgbClr>
                    </a:gs>
                  </a:gsLst>
                  <a:lin ang="5400000" scaled="1"/>
                </a:gradFill>
              </a:rPr>
              <a:t>Microsoft Account </a:t>
            </a:r>
            <a:endParaRPr lang="en-US" sz="1428" kern="0" dirty="0">
              <a:gradFill>
                <a:gsLst>
                  <a:gs pos="0">
                    <a:srgbClr val="5D5D5D">
                      <a:lumMod val="50000"/>
                    </a:srgbClr>
                  </a:gs>
                  <a:gs pos="100000">
                    <a:srgbClr val="5D5D5D">
                      <a:lumMod val="50000"/>
                    </a:srgbClr>
                  </a:gs>
                </a:gsLst>
                <a:lin ang="5400000" scaled="1"/>
              </a:gradFill>
            </a:endParaRPr>
          </a:p>
        </p:txBody>
      </p:sp>
      <p:sp>
        <p:nvSpPr>
          <p:cNvPr id="52" name="Rectangle 51"/>
          <p:cNvSpPr/>
          <p:nvPr/>
        </p:nvSpPr>
        <p:spPr>
          <a:xfrm>
            <a:off x="4275343" y="4183061"/>
            <a:ext cx="3802325" cy="815109"/>
          </a:xfrm>
          <a:prstGeom prst="rect">
            <a:avLst/>
          </a:prstGeom>
          <a:solidFill>
            <a:schemeClr val="accent5"/>
          </a:solidFill>
          <a:ln w="12700" cap="flat" cmpd="sng" algn="ctr">
            <a:noFill/>
            <a:prstDash val="solid"/>
            <a:miter lim="800000"/>
          </a:ln>
          <a:effectLst/>
        </p:spPr>
        <p:txBody>
          <a:bodyPr lIns="186521" rtlCol="0" anchor="ctr"/>
          <a:lstStyle/>
          <a:p>
            <a:pPr defTabSz="914400">
              <a:defRPr/>
            </a:pPr>
            <a:r>
              <a:rPr lang="en-US" sz="2200" kern="0" dirty="0" smtClean="0">
                <a:gradFill>
                  <a:gsLst>
                    <a:gs pos="43871">
                      <a:srgbClr val="FFFFFF"/>
                    </a:gs>
                    <a:gs pos="83000">
                      <a:srgbClr val="FFFFFF"/>
                    </a:gs>
                  </a:gsLst>
                  <a:lin ang="5400000" scaled="1"/>
                </a:gradFill>
                <a:latin typeface="Segoe UI Light"/>
              </a:rPr>
              <a:t>One Time Passcode</a:t>
            </a:r>
            <a:endParaRPr lang="en-US" sz="2200" i="1" kern="0" dirty="0" smtClean="0">
              <a:gradFill>
                <a:gsLst>
                  <a:gs pos="43871">
                    <a:srgbClr val="FFFFFF"/>
                  </a:gs>
                  <a:gs pos="83000">
                    <a:srgbClr val="FFFFFF"/>
                  </a:gs>
                </a:gsLst>
                <a:lin ang="5400000" scaled="1"/>
              </a:gradFill>
              <a:latin typeface="Segoe UI Light"/>
            </a:endParaRPr>
          </a:p>
        </p:txBody>
      </p:sp>
      <p:pic>
        <p:nvPicPr>
          <p:cNvPr id="53" name="Picture 52"/>
          <p:cNvPicPr>
            <a:picLocks noChangeAspect="1"/>
          </p:cNvPicPr>
          <p:nvPr/>
        </p:nvPicPr>
        <p:blipFill rotWithShape="1">
          <a:blip r:embed="rId4">
            <a:extLst>
              <a:ext uri="{28A0092B-C50C-407E-A947-70E740481C1C}">
                <a14:useLocalDpi xmlns:a14="http://schemas.microsoft.com/office/drawing/2010/main" val="0"/>
              </a:ext>
            </a:extLst>
          </a:blip>
          <a:srcRect l="6808" t="1408" r="6178" b="1209"/>
          <a:stretch/>
        </p:blipFill>
        <p:spPr>
          <a:xfrm>
            <a:off x="531257" y="1918726"/>
            <a:ext cx="3474720" cy="1944353"/>
          </a:xfrm>
          <a:prstGeom prst="rect">
            <a:avLst/>
          </a:prstGeom>
          <a:ln>
            <a:solidFill>
              <a:schemeClr val="tx1">
                <a:lumMod val="65000"/>
              </a:schemeClr>
            </a:solidFill>
            <a:miter lim="800000"/>
          </a:ln>
          <a:effectLst/>
        </p:spPr>
      </p:pic>
      <p:pic>
        <p:nvPicPr>
          <p:cNvPr id="54" name="Picture 53"/>
          <p:cNvPicPr>
            <a:picLocks noChangeAspect="1"/>
          </p:cNvPicPr>
          <p:nvPr/>
        </p:nvPicPr>
        <p:blipFill rotWithShape="1">
          <a:blip r:embed="rId5"/>
          <a:srcRect l="16979" t="28887" r="20633" b="20821"/>
          <a:stretch/>
        </p:blipFill>
        <p:spPr>
          <a:xfrm>
            <a:off x="4435831" y="1918725"/>
            <a:ext cx="3474720" cy="1944354"/>
          </a:xfrm>
          <a:prstGeom prst="rect">
            <a:avLst/>
          </a:prstGeom>
          <a:ln>
            <a:solidFill>
              <a:schemeClr val="tx1">
                <a:lumMod val="65000"/>
              </a:schemeClr>
            </a:solidFill>
            <a:miter lim="800000"/>
          </a:ln>
          <a:effectLst/>
        </p:spPr>
      </p:pic>
      <p:pic>
        <p:nvPicPr>
          <p:cNvPr id="66" name="Picture 6" descr="\\MAGNUM\Projects\Microsoft\Cloud Power FY12\Design\ICONS_PNG\Cloud.png"/>
          <p:cNvPicPr>
            <a:picLocks noChangeAspect="1" noChangeArrowheads="1"/>
          </p:cNvPicPr>
          <p:nvPr/>
        </p:nvPicPr>
        <p:blipFill>
          <a:blip r:embed="rId6" cstate="print">
            <a:biLevel thresh="25000"/>
          </a:blip>
          <a:srcRect/>
          <a:stretch>
            <a:fillRect/>
          </a:stretch>
        </p:blipFill>
        <p:spPr bwMode="auto">
          <a:xfrm>
            <a:off x="7386876" y="4144715"/>
            <a:ext cx="548640" cy="548640"/>
          </a:xfrm>
          <a:prstGeom prst="rect">
            <a:avLst/>
          </a:prstGeom>
          <a:noFill/>
        </p:spPr>
      </p:pic>
      <p:sp>
        <p:nvSpPr>
          <p:cNvPr id="68" name="Rectangle 67"/>
          <p:cNvSpPr/>
          <p:nvPr/>
        </p:nvSpPr>
        <p:spPr>
          <a:xfrm>
            <a:off x="7180724" y="4541289"/>
            <a:ext cx="935195" cy="430887"/>
          </a:xfrm>
          <a:prstGeom prst="rect">
            <a:avLst/>
          </a:prstGeom>
        </p:spPr>
        <p:txBody>
          <a:bodyPr wrap="square">
            <a:spAutoFit/>
          </a:bodyPr>
          <a:lstStyle/>
          <a:p>
            <a:pPr algn="ctr"/>
            <a:r>
              <a:rPr lang="en-US" sz="1100" spc="-70" dirty="0" smtClean="0">
                <a:gradFill>
                  <a:gsLst>
                    <a:gs pos="43871">
                      <a:srgbClr val="FFFFFF"/>
                    </a:gs>
                    <a:gs pos="83000">
                      <a:srgbClr val="FFFFFF"/>
                    </a:gs>
                  </a:gsLst>
                  <a:lin ang="5400000" scaled="1"/>
                </a:gradFill>
              </a:rPr>
              <a:t>Shipped: </a:t>
            </a:r>
            <a:br>
              <a:rPr lang="en-US" sz="1100" spc="-70" dirty="0" smtClean="0">
                <a:gradFill>
                  <a:gsLst>
                    <a:gs pos="43871">
                      <a:srgbClr val="FFFFFF"/>
                    </a:gs>
                    <a:gs pos="83000">
                      <a:srgbClr val="FFFFFF"/>
                    </a:gs>
                  </a:gsLst>
                  <a:lin ang="5400000" scaled="1"/>
                </a:gradFill>
              </a:rPr>
            </a:br>
            <a:r>
              <a:rPr lang="en-US" sz="1100" spc="-70" dirty="0" smtClean="0">
                <a:gradFill>
                  <a:gsLst>
                    <a:gs pos="43871">
                      <a:srgbClr val="FFFFFF"/>
                    </a:gs>
                    <a:gs pos="83000">
                      <a:srgbClr val="FFFFFF"/>
                    </a:gs>
                  </a:gsLst>
                  <a:lin ang="5400000" scaled="1"/>
                </a:gradFill>
              </a:rPr>
              <a:t>Oct 2014</a:t>
            </a:r>
            <a:endParaRPr lang="en-US" sz="1100" spc="-70" dirty="0">
              <a:gradFill>
                <a:gsLst>
                  <a:gs pos="43871">
                    <a:srgbClr val="FFFFFF"/>
                  </a:gs>
                  <a:gs pos="83000">
                    <a:srgbClr val="FFFFFF"/>
                  </a:gs>
                </a:gsLst>
                <a:lin ang="5400000" scaled="1"/>
              </a:gradFill>
            </a:endParaRPr>
          </a:p>
        </p:txBody>
      </p:sp>
      <p:pic>
        <p:nvPicPr>
          <p:cNvPr id="70" name="Picture 6" descr="\\MAGNUM\Projects\Microsoft\Cloud Power FY12\Design\ICONS_PNG\Cloud.png"/>
          <p:cNvPicPr>
            <a:picLocks noChangeAspect="1" noChangeArrowheads="1"/>
          </p:cNvPicPr>
          <p:nvPr/>
        </p:nvPicPr>
        <p:blipFill>
          <a:blip r:embed="rId6" cstate="print">
            <a:biLevel thresh="25000"/>
          </a:blip>
          <a:srcRect/>
          <a:stretch>
            <a:fillRect/>
          </a:stretch>
        </p:blipFill>
        <p:spPr bwMode="auto">
          <a:xfrm>
            <a:off x="3500189" y="4129129"/>
            <a:ext cx="548640" cy="548640"/>
          </a:xfrm>
          <a:prstGeom prst="rect">
            <a:avLst/>
          </a:prstGeom>
          <a:noFill/>
        </p:spPr>
      </p:pic>
      <p:sp>
        <p:nvSpPr>
          <p:cNvPr id="72" name="Rectangle 71"/>
          <p:cNvSpPr/>
          <p:nvPr/>
        </p:nvSpPr>
        <p:spPr>
          <a:xfrm>
            <a:off x="3309894" y="4541289"/>
            <a:ext cx="935195" cy="430887"/>
          </a:xfrm>
          <a:prstGeom prst="rect">
            <a:avLst/>
          </a:prstGeom>
        </p:spPr>
        <p:txBody>
          <a:bodyPr wrap="square">
            <a:spAutoFit/>
          </a:bodyPr>
          <a:lstStyle/>
          <a:p>
            <a:pPr algn="ctr"/>
            <a:r>
              <a:rPr lang="en-US" sz="1100" spc="-70" dirty="0" smtClean="0">
                <a:gradFill>
                  <a:gsLst>
                    <a:gs pos="43871">
                      <a:srgbClr val="FFFFFF"/>
                    </a:gs>
                    <a:gs pos="83000">
                      <a:srgbClr val="FFFFFF"/>
                    </a:gs>
                  </a:gsLst>
                  <a:lin ang="5400000" scaled="1"/>
                </a:gradFill>
              </a:rPr>
              <a:t>Shipped: </a:t>
            </a:r>
            <a:br>
              <a:rPr lang="en-US" sz="1100" spc="-70" dirty="0" smtClean="0">
                <a:gradFill>
                  <a:gsLst>
                    <a:gs pos="43871">
                      <a:srgbClr val="FFFFFF"/>
                    </a:gs>
                    <a:gs pos="83000">
                      <a:srgbClr val="FFFFFF"/>
                    </a:gs>
                  </a:gsLst>
                  <a:lin ang="5400000" scaled="1"/>
                </a:gradFill>
              </a:rPr>
            </a:br>
            <a:r>
              <a:rPr lang="en-US" sz="1100" spc="-70" dirty="0" smtClean="0">
                <a:gradFill>
                  <a:gsLst>
                    <a:gs pos="43871">
                      <a:srgbClr val="FFFFFF"/>
                    </a:gs>
                    <a:gs pos="83000">
                      <a:srgbClr val="FFFFFF"/>
                    </a:gs>
                  </a:gsLst>
                  <a:lin ang="5400000" scaled="1"/>
                </a:gradFill>
              </a:rPr>
              <a:t>Feb 2014</a:t>
            </a:r>
            <a:endParaRPr lang="en-US" sz="1100" spc="-70" dirty="0">
              <a:gradFill>
                <a:gsLst>
                  <a:gs pos="43871">
                    <a:srgbClr val="FFFFFF"/>
                  </a:gs>
                  <a:gs pos="83000">
                    <a:srgbClr val="FFFFFF"/>
                  </a:gs>
                </a:gsLst>
                <a:lin ang="5400000" scaled="1"/>
              </a:gradFill>
            </a:endParaRPr>
          </a:p>
        </p:txBody>
      </p:sp>
      <p:pic>
        <p:nvPicPr>
          <p:cNvPr id="74" name="Picture 6" descr="\\MAGNUM\Projects\Microsoft\Cloud Power FY12\Design\ICONS_PNG\Cloud.png"/>
          <p:cNvPicPr>
            <a:picLocks noChangeAspect="1" noChangeArrowheads="1"/>
          </p:cNvPicPr>
          <p:nvPr/>
        </p:nvPicPr>
        <p:blipFill>
          <a:blip r:embed="rId6" cstate="print">
            <a:biLevel thresh="25000"/>
          </a:blip>
          <a:srcRect/>
          <a:stretch>
            <a:fillRect/>
          </a:stretch>
        </p:blipFill>
        <p:spPr bwMode="auto">
          <a:xfrm>
            <a:off x="11285035" y="4135867"/>
            <a:ext cx="548640" cy="548640"/>
          </a:xfrm>
          <a:prstGeom prst="rect">
            <a:avLst/>
          </a:prstGeom>
          <a:noFill/>
        </p:spPr>
      </p:pic>
      <p:sp>
        <p:nvSpPr>
          <p:cNvPr id="76" name="Rectangle 75"/>
          <p:cNvSpPr/>
          <p:nvPr/>
        </p:nvSpPr>
        <p:spPr>
          <a:xfrm>
            <a:off x="11123576" y="4541289"/>
            <a:ext cx="935195" cy="430887"/>
          </a:xfrm>
          <a:prstGeom prst="rect">
            <a:avLst/>
          </a:prstGeom>
        </p:spPr>
        <p:txBody>
          <a:bodyPr wrap="square">
            <a:spAutoFit/>
          </a:bodyPr>
          <a:lstStyle/>
          <a:p>
            <a:pPr algn="ctr"/>
            <a:r>
              <a:rPr lang="en-US" sz="1100" spc="-70" dirty="0" smtClean="0">
                <a:gradFill>
                  <a:gsLst>
                    <a:gs pos="43871">
                      <a:srgbClr val="FFFFFF"/>
                    </a:gs>
                    <a:gs pos="83000">
                      <a:srgbClr val="FFFFFF"/>
                    </a:gs>
                  </a:gsLst>
                  <a:lin ang="5400000" scaled="1"/>
                </a:gradFill>
              </a:rPr>
              <a:t>Target:</a:t>
            </a:r>
            <a:br>
              <a:rPr lang="en-US" sz="1100" spc="-70" dirty="0" smtClean="0">
                <a:gradFill>
                  <a:gsLst>
                    <a:gs pos="43871">
                      <a:srgbClr val="FFFFFF"/>
                    </a:gs>
                    <a:gs pos="83000">
                      <a:srgbClr val="FFFFFF"/>
                    </a:gs>
                  </a:gsLst>
                  <a:lin ang="5400000" scaled="1"/>
                </a:gradFill>
              </a:rPr>
            </a:br>
            <a:r>
              <a:rPr lang="en-US" sz="1100" spc="-70" dirty="0" smtClean="0">
                <a:gradFill>
                  <a:gsLst>
                    <a:gs pos="43871">
                      <a:srgbClr val="FFFFFF"/>
                    </a:gs>
                    <a:gs pos="83000">
                      <a:srgbClr val="FFFFFF"/>
                    </a:gs>
                  </a:gsLst>
                  <a:lin ang="5400000" scaled="1"/>
                </a:gradFill>
              </a:rPr>
              <a:t>Q4 2014</a:t>
            </a:r>
            <a:endParaRPr lang="en-US" sz="1100" spc="-70" dirty="0">
              <a:gradFill>
                <a:gsLst>
                  <a:gs pos="43871">
                    <a:srgbClr val="FFFFFF"/>
                  </a:gs>
                  <a:gs pos="83000">
                    <a:srgbClr val="FFFFFF"/>
                  </a:gs>
                </a:gsLst>
                <a:lin ang="5400000" scaled="1"/>
              </a:gradFill>
            </a:endParaRPr>
          </a:p>
        </p:txBody>
      </p:sp>
      <p:pic>
        <p:nvPicPr>
          <p:cNvPr id="25" name="Picture 2" descr="\\MAGNUM\Projects\Microsoft\Cloud Power FY12\Design\Icons\PNGs\Server_2.png"/>
          <p:cNvPicPr>
            <a:picLocks noChangeAspect="1" noChangeArrowheads="1"/>
          </p:cNvPicPr>
          <p:nvPr/>
        </p:nvPicPr>
        <p:blipFill>
          <a:blip r:embed="rId7" cstate="print">
            <a:biLevel thresh="25000"/>
          </a:blip>
          <a:srcRect/>
          <a:stretch>
            <a:fillRect/>
          </a:stretch>
        </p:blipFill>
        <p:spPr bwMode="auto">
          <a:xfrm>
            <a:off x="11689330" y="59365"/>
            <a:ext cx="543991" cy="543991"/>
          </a:xfrm>
          <a:prstGeom prst="rect">
            <a:avLst/>
          </a:prstGeom>
          <a:noFill/>
        </p:spPr>
      </p:pic>
      <p:sp>
        <p:nvSpPr>
          <p:cNvPr id="26" name="Rectangle 25"/>
          <p:cNvSpPr/>
          <p:nvPr/>
        </p:nvSpPr>
        <p:spPr>
          <a:xfrm>
            <a:off x="11524591" y="539266"/>
            <a:ext cx="885732"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Not applicable</a:t>
            </a:r>
          </a:p>
        </p:txBody>
      </p:sp>
      <p:pic>
        <p:nvPicPr>
          <p:cNvPr id="55" name="Picture 5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13253" y="1964680"/>
            <a:ext cx="1041998" cy="1852442"/>
          </a:xfrm>
          <a:prstGeom prst="rect">
            <a:avLst/>
          </a:prstGeom>
          <a:ln>
            <a:solidFill>
              <a:schemeClr val="tx1">
                <a:lumMod val="65000"/>
              </a:schemeClr>
            </a:solidFill>
          </a:ln>
          <a:effectLst/>
        </p:spPr>
      </p:pic>
      <p:pic>
        <p:nvPicPr>
          <p:cNvPr id="56" name="Picture 55"/>
          <p:cNvPicPr>
            <a:picLocks noChangeAspect="1"/>
          </p:cNvPicPr>
          <p:nvPr/>
        </p:nvPicPr>
        <p:blipFill>
          <a:blip r:embed="rId9"/>
          <a:stretch>
            <a:fillRect/>
          </a:stretch>
        </p:blipFill>
        <p:spPr>
          <a:xfrm>
            <a:off x="10059634" y="1963752"/>
            <a:ext cx="1375180" cy="1854298"/>
          </a:xfrm>
          <a:prstGeom prst="rect">
            <a:avLst/>
          </a:prstGeom>
          <a:ln>
            <a:solidFill>
              <a:schemeClr val="tx1">
                <a:lumMod val="65000"/>
              </a:schemeClr>
            </a:solidFill>
          </a:ln>
          <a:effectLst/>
        </p:spPr>
      </p:pic>
    </p:spTree>
    <p:extLst>
      <p:ext uri="{BB962C8B-B14F-4D97-AF65-F5344CB8AC3E}">
        <p14:creationId xmlns:p14="http://schemas.microsoft.com/office/powerpoint/2010/main" val="1095196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1000"/>
                                        <p:tgtEl>
                                          <p:spTgt spid="48"/>
                                        </p:tgtEl>
                                      </p:cBhvr>
                                    </p:animEffect>
                                    <p:anim calcmode="lin" valueType="num">
                                      <p:cBhvr>
                                        <p:cTn id="13" dur="1000" fill="hold"/>
                                        <p:tgtEl>
                                          <p:spTgt spid="48"/>
                                        </p:tgtEl>
                                        <p:attrNameLst>
                                          <p:attrName>ppt_x</p:attrName>
                                        </p:attrNameLst>
                                      </p:cBhvr>
                                      <p:tavLst>
                                        <p:tav tm="0">
                                          <p:val>
                                            <p:strVal val="#ppt_x"/>
                                          </p:val>
                                        </p:tav>
                                        <p:tav tm="100000">
                                          <p:val>
                                            <p:strVal val="#ppt_x"/>
                                          </p:val>
                                        </p:tav>
                                      </p:tavLst>
                                    </p:anim>
                                    <p:anim calcmode="lin" valueType="num">
                                      <p:cBhvr>
                                        <p:cTn id="14" dur="1000" fill="hold"/>
                                        <p:tgtEl>
                                          <p:spTgt spid="4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1000"/>
                                        <p:tgtEl>
                                          <p:spTgt spid="49"/>
                                        </p:tgtEl>
                                      </p:cBhvr>
                                    </p:animEffect>
                                    <p:anim calcmode="lin" valueType="num">
                                      <p:cBhvr>
                                        <p:cTn id="23" dur="1000" fill="hold"/>
                                        <p:tgtEl>
                                          <p:spTgt spid="49"/>
                                        </p:tgtEl>
                                        <p:attrNameLst>
                                          <p:attrName>ppt_x</p:attrName>
                                        </p:attrNameLst>
                                      </p:cBhvr>
                                      <p:tavLst>
                                        <p:tav tm="0">
                                          <p:val>
                                            <p:strVal val="#ppt_x"/>
                                          </p:val>
                                        </p:tav>
                                        <p:tav tm="100000">
                                          <p:val>
                                            <p:strVal val="#ppt_x"/>
                                          </p:val>
                                        </p:tav>
                                      </p:tavLst>
                                    </p:anim>
                                    <p:anim calcmode="lin" valueType="num">
                                      <p:cBhvr>
                                        <p:cTn id="24" dur="1000" fill="hold"/>
                                        <p:tgtEl>
                                          <p:spTgt spid="4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0"/>
                                        </p:tgtEl>
                                        <p:attrNameLst>
                                          <p:attrName>style.visibility</p:attrName>
                                        </p:attrNameLst>
                                      </p:cBhvr>
                                      <p:to>
                                        <p:strVal val="visible"/>
                                      </p:to>
                                    </p:set>
                                    <p:animEffect transition="in" filter="fade">
                                      <p:cBhvr>
                                        <p:cTn id="27" dur="1000"/>
                                        <p:tgtEl>
                                          <p:spTgt spid="70"/>
                                        </p:tgtEl>
                                      </p:cBhvr>
                                    </p:animEffect>
                                    <p:anim calcmode="lin" valueType="num">
                                      <p:cBhvr>
                                        <p:cTn id="28" dur="1000" fill="hold"/>
                                        <p:tgtEl>
                                          <p:spTgt spid="70"/>
                                        </p:tgtEl>
                                        <p:attrNameLst>
                                          <p:attrName>ppt_x</p:attrName>
                                        </p:attrNameLst>
                                      </p:cBhvr>
                                      <p:tavLst>
                                        <p:tav tm="0">
                                          <p:val>
                                            <p:strVal val="#ppt_x"/>
                                          </p:val>
                                        </p:tav>
                                        <p:tav tm="100000">
                                          <p:val>
                                            <p:strVal val="#ppt_x"/>
                                          </p:val>
                                        </p:tav>
                                      </p:tavLst>
                                    </p:anim>
                                    <p:anim calcmode="lin" valueType="num">
                                      <p:cBhvr>
                                        <p:cTn id="29" dur="1000" fill="hold"/>
                                        <p:tgtEl>
                                          <p:spTgt spid="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fade">
                                      <p:cBhvr>
                                        <p:cTn id="32" dur="1000"/>
                                        <p:tgtEl>
                                          <p:spTgt spid="72"/>
                                        </p:tgtEl>
                                      </p:cBhvr>
                                    </p:animEffect>
                                    <p:anim calcmode="lin" valueType="num">
                                      <p:cBhvr>
                                        <p:cTn id="33" dur="1000" fill="hold"/>
                                        <p:tgtEl>
                                          <p:spTgt spid="72"/>
                                        </p:tgtEl>
                                        <p:attrNameLst>
                                          <p:attrName>ppt_x</p:attrName>
                                        </p:attrNameLst>
                                      </p:cBhvr>
                                      <p:tavLst>
                                        <p:tav tm="0">
                                          <p:val>
                                            <p:strVal val="#ppt_x"/>
                                          </p:val>
                                        </p:tav>
                                        <p:tav tm="100000">
                                          <p:val>
                                            <p:strVal val="#ppt_x"/>
                                          </p:val>
                                        </p:tav>
                                      </p:tavLst>
                                    </p:anim>
                                    <p:anim calcmode="lin" valueType="num">
                                      <p:cBhvr>
                                        <p:cTn id="34" dur="1000" fill="hold"/>
                                        <p:tgtEl>
                                          <p:spTgt spid="7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1000"/>
                                        <p:tgtEl>
                                          <p:spTgt spid="54"/>
                                        </p:tgtEl>
                                      </p:cBhvr>
                                    </p:animEffect>
                                    <p:anim calcmode="lin" valueType="num">
                                      <p:cBhvr>
                                        <p:cTn id="40" dur="1000" fill="hold"/>
                                        <p:tgtEl>
                                          <p:spTgt spid="54"/>
                                        </p:tgtEl>
                                        <p:attrNameLst>
                                          <p:attrName>ppt_x</p:attrName>
                                        </p:attrNameLst>
                                      </p:cBhvr>
                                      <p:tavLst>
                                        <p:tav tm="0">
                                          <p:val>
                                            <p:strVal val="#ppt_x"/>
                                          </p:val>
                                        </p:tav>
                                        <p:tav tm="100000">
                                          <p:val>
                                            <p:strVal val="#ppt_x"/>
                                          </p:val>
                                        </p:tav>
                                      </p:tavLst>
                                    </p:anim>
                                    <p:anim calcmode="lin" valueType="num">
                                      <p:cBhvr>
                                        <p:cTn id="41" dur="1000" fill="hold"/>
                                        <p:tgtEl>
                                          <p:spTgt spid="5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Effect transition="in" filter="fade">
                                      <p:cBhvr>
                                        <p:cTn id="44" dur="1000"/>
                                        <p:tgtEl>
                                          <p:spTgt spid="47"/>
                                        </p:tgtEl>
                                      </p:cBhvr>
                                    </p:animEffect>
                                    <p:anim calcmode="lin" valueType="num">
                                      <p:cBhvr>
                                        <p:cTn id="45" dur="1000" fill="hold"/>
                                        <p:tgtEl>
                                          <p:spTgt spid="47"/>
                                        </p:tgtEl>
                                        <p:attrNameLst>
                                          <p:attrName>ppt_x</p:attrName>
                                        </p:attrNameLst>
                                      </p:cBhvr>
                                      <p:tavLst>
                                        <p:tav tm="0">
                                          <p:val>
                                            <p:strVal val="#ppt_x"/>
                                          </p:val>
                                        </p:tav>
                                        <p:tav tm="100000">
                                          <p:val>
                                            <p:strVal val="#ppt_x"/>
                                          </p:val>
                                        </p:tav>
                                      </p:tavLst>
                                    </p:anim>
                                    <p:anim calcmode="lin" valueType="num">
                                      <p:cBhvr>
                                        <p:cTn id="46" dur="1000" fill="hold"/>
                                        <p:tgtEl>
                                          <p:spTgt spid="4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1000"/>
                                        <p:tgtEl>
                                          <p:spTgt spid="52"/>
                                        </p:tgtEl>
                                      </p:cBhvr>
                                    </p:animEffect>
                                    <p:anim calcmode="lin" valueType="num">
                                      <p:cBhvr>
                                        <p:cTn id="50" dur="1000" fill="hold"/>
                                        <p:tgtEl>
                                          <p:spTgt spid="52"/>
                                        </p:tgtEl>
                                        <p:attrNameLst>
                                          <p:attrName>ppt_x</p:attrName>
                                        </p:attrNameLst>
                                      </p:cBhvr>
                                      <p:tavLst>
                                        <p:tav tm="0">
                                          <p:val>
                                            <p:strVal val="#ppt_x"/>
                                          </p:val>
                                        </p:tav>
                                        <p:tav tm="100000">
                                          <p:val>
                                            <p:strVal val="#ppt_x"/>
                                          </p:val>
                                        </p:tav>
                                      </p:tavLst>
                                    </p:anim>
                                    <p:anim calcmode="lin" valueType="num">
                                      <p:cBhvr>
                                        <p:cTn id="51" dur="1000" fill="hold"/>
                                        <p:tgtEl>
                                          <p:spTgt spid="5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1000"/>
                                        <p:tgtEl>
                                          <p:spTgt spid="51"/>
                                        </p:tgtEl>
                                      </p:cBhvr>
                                    </p:animEffect>
                                    <p:anim calcmode="lin" valueType="num">
                                      <p:cBhvr>
                                        <p:cTn id="55" dur="1000" fill="hold"/>
                                        <p:tgtEl>
                                          <p:spTgt spid="51"/>
                                        </p:tgtEl>
                                        <p:attrNameLst>
                                          <p:attrName>ppt_x</p:attrName>
                                        </p:attrNameLst>
                                      </p:cBhvr>
                                      <p:tavLst>
                                        <p:tav tm="0">
                                          <p:val>
                                            <p:strVal val="#ppt_x"/>
                                          </p:val>
                                        </p:tav>
                                        <p:tav tm="100000">
                                          <p:val>
                                            <p:strVal val="#ppt_x"/>
                                          </p:val>
                                        </p:tav>
                                      </p:tavLst>
                                    </p:anim>
                                    <p:anim calcmode="lin" valueType="num">
                                      <p:cBhvr>
                                        <p:cTn id="56" dur="1000" fill="hold"/>
                                        <p:tgtEl>
                                          <p:spTgt spid="51"/>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animEffect transition="in" filter="fade">
                                      <p:cBhvr>
                                        <p:cTn id="59" dur="1000"/>
                                        <p:tgtEl>
                                          <p:spTgt spid="66"/>
                                        </p:tgtEl>
                                      </p:cBhvr>
                                    </p:animEffect>
                                    <p:anim calcmode="lin" valueType="num">
                                      <p:cBhvr>
                                        <p:cTn id="60" dur="1000" fill="hold"/>
                                        <p:tgtEl>
                                          <p:spTgt spid="66"/>
                                        </p:tgtEl>
                                        <p:attrNameLst>
                                          <p:attrName>ppt_x</p:attrName>
                                        </p:attrNameLst>
                                      </p:cBhvr>
                                      <p:tavLst>
                                        <p:tav tm="0">
                                          <p:val>
                                            <p:strVal val="#ppt_x"/>
                                          </p:val>
                                        </p:tav>
                                        <p:tav tm="100000">
                                          <p:val>
                                            <p:strVal val="#ppt_x"/>
                                          </p:val>
                                        </p:tav>
                                      </p:tavLst>
                                    </p:anim>
                                    <p:anim calcmode="lin" valueType="num">
                                      <p:cBhvr>
                                        <p:cTn id="61" dur="1000" fill="hold"/>
                                        <p:tgtEl>
                                          <p:spTgt spid="6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68"/>
                                        </p:tgtEl>
                                        <p:attrNameLst>
                                          <p:attrName>style.visibility</p:attrName>
                                        </p:attrNameLst>
                                      </p:cBhvr>
                                      <p:to>
                                        <p:strVal val="visible"/>
                                      </p:to>
                                    </p:set>
                                    <p:animEffect transition="in" filter="fade">
                                      <p:cBhvr>
                                        <p:cTn id="64" dur="1000"/>
                                        <p:tgtEl>
                                          <p:spTgt spid="68"/>
                                        </p:tgtEl>
                                      </p:cBhvr>
                                    </p:animEffect>
                                    <p:anim calcmode="lin" valueType="num">
                                      <p:cBhvr>
                                        <p:cTn id="65" dur="1000" fill="hold"/>
                                        <p:tgtEl>
                                          <p:spTgt spid="68"/>
                                        </p:tgtEl>
                                        <p:attrNameLst>
                                          <p:attrName>ppt_x</p:attrName>
                                        </p:attrNameLst>
                                      </p:cBhvr>
                                      <p:tavLst>
                                        <p:tav tm="0">
                                          <p:val>
                                            <p:strVal val="#ppt_x"/>
                                          </p:val>
                                        </p:tav>
                                        <p:tav tm="100000">
                                          <p:val>
                                            <p:strVal val="#ppt_x"/>
                                          </p:val>
                                        </p:tav>
                                      </p:tavLst>
                                    </p:anim>
                                    <p:anim calcmode="lin" valueType="num">
                                      <p:cBhvr>
                                        <p:cTn id="66"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1000"/>
                                        <p:tgtEl>
                                          <p:spTgt spid="44"/>
                                        </p:tgtEl>
                                      </p:cBhvr>
                                    </p:animEffect>
                                    <p:anim calcmode="lin" valueType="num">
                                      <p:cBhvr>
                                        <p:cTn id="72" dur="1000" fill="hold"/>
                                        <p:tgtEl>
                                          <p:spTgt spid="44"/>
                                        </p:tgtEl>
                                        <p:attrNameLst>
                                          <p:attrName>ppt_x</p:attrName>
                                        </p:attrNameLst>
                                      </p:cBhvr>
                                      <p:tavLst>
                                        <p:tav tm="0">
                                          <p:val>
                                            <p:strVal val="#ppt_x"/>
                                          </p:val>
                                        </p:tav>
                                        <p:tav tm="100000">
                                          <p:val>
                                            <p:strVal val="#ppt_x"/>
                                          </p:val>
                                        </p:tav>
                                      </p:tavLst>
                                    </p:anim>
                                    <p:anim calcmode="lin" valueType="num">
                                      <p:cBhvr>
                                        <p:cTn id="73" dur="1000" fill="hold"/>
                                        <p:tgtEl>
                                          <p:spTgt spid="44"/>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fade">
                                      <p:cBhvr>
                                        <p:cTn id="76" dur="1000"/>
                                        <p:tgtEl>
                                          <p:spTgt spid="55"/>
                                        </p:tgtEl>
                                      </p:cBhvr>
                                    </p:animEffect>
                                    <p:anim calcmode="lin" valueType="num">
                                      <p:cBhvr>
                                        <p:cTn id="77" dur="1000" fill="hold"/>
                                        <p:tgtEl>
                                          <p:spTgt spid="55"/>
                                        </p:tgtEl>
                                        <p:attrNameLst>
                                          <p:attrName>ppt_x</p:attrName>
                                        </p:attrNameLst>
                                      </p:cBhvr>
                                      <p:tavLst>
                                        <p:tav tm="0">
                                          <p:val>
                                            <p:strVal val="#ppt_x"/>
                                          </p:val>
                                        </p:tav>
                                        <p:tav tm="100000">
                                          <p:val>
                                            <p:strVal val="#ppt_x"/>
                                          </p:val>
                                        </p:tav>
                                      </p:tavLst>
                                    </p:anim>
                                    <p:anim calcmode="lin" valueType="num">
                                      <p:cBhvr>
                                        <p:cTn id="78" dur="1000" fill="hold"/>
                                        <p:tgtEl>
                                          <p:spTgt spid="55"/>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1000"/>
                                        <p:tgtEl>
                                          <p:spTgt spid="56"/>
                                        </p:tgtEl>
                                      </p:cBhvr>
                                    </p:animEffect>
                                    <p:anim calcmode="lin" valueType="num">
                                      <p:cBhvr>
                                        <p:cTn id="82" dur="1000" fill="hold"/>
                                        <p:tgtEl>
                                          <p:spTgt spid="56"/>
                                        </p:tgtEl>
                                        <p:attrNameLst>
                                          <p:attrName>ppt_x</p:attrName>
                                        </p:attrNameLst>
                                      </p:cBhvr>
                                      <p:tavLst>
                                        <p:tav tm="0">
                                          <p:val>
                                            <p:strVal val="#ppt_x"/>
                                          </p:val>
                                        </p:tav>
                                        <p:tav tm="100000">
                                          <p:val>
                                            <p:strVal val="#ppt_x"/>
                                          </p:val>
                                        </p:tav>
                                      </p:tavLst>
                                    </p:anim>
                                    <p:anim calcmode="lin" valueType="num">
                                      <p:cBhvr>
                                        <p:cTn id="83" dur="1000" fill="hold"/>
                                        <p:tgtEl>
                                          <p:spTgt spid="56"/>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45"/>
                                        </p:tgtEl>
                                        <p:attrNameLst>
                                          <p:attrName>style.visibility</p:attrName>
                                        </p:attrNameLst>
                                      </p:cBhvr>
                                      <p:to>
                                        <p:strVal val="visible"/>
                                      </p:to>
                                    </p:set>
                                    <p:animEffect transition="in" filter="fade">
                                      <p:cBhvr>
                                        <p:cTn id="86" dur="1000"/>
                                        <p:tgtEl>
                                          <p:spTgt spid="45"/>
                                        </p:tgtEl>
                                      </p:cBhvr>
                                    </p:animEffect>
                                    <p:anim calcmode="lin" valueType="num">
                                      <p:cBhvr>
                                        <p:cTn id="87" dur="1000" fill="hold"/>
                                        <p:tgtEl>
                                          <p:spTgt spid="45"/>
                                        </p:tgtEl>
                                        <p:attrNameLst>
                                          <p:attrName>ppt_x</p:attrName>
                                        </p:attrNameLst>
                                      </p:cBhvr>
                                      <p:tavLst>
                                        <p:tav tm="0">
                                          <p:val>
                                            <p:strVal val="#ppt_x"/>
                                          </p:val>
                                        </p:tav>
                                        <p:tav tm="100000">
                                          <p:val>
                                            <p:strVal val="#ppt_x"/>
                                          </p:val>
                                        </p:tav>
                                      </p:tavLst>
                                    </p:anim>
                                    <p:anim calcmode="lin" valueType="num">
                                      <p:cBhvr>
                                        <p:cTn id="88" dur="1000" fill="hold"/>
                                        <p:tgtEl>
                                          <p:spTgt spid="4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46"/>
                                        </p:tgtEl>
                                        <p:attrNameLst>
                                          <p:attrName>style.visibility</p:attrName>
                                        </p:attrNameLst>
                                      </p:cBhvr>
                                      <p:to>
                                        <p:strVal val="visible"/>
                                      </p:to>
                                    </p:set>
                                    <p:animEffect transition="in" filter="fade">
                                      <p:cBhvr>
                                        <p:cTn id="91" dur="1000"/>
                                        <p:tgtEl>
                                          <p:spTgt spid="46"/>
                                        </p:tgtEl>
                                      </p:cBhvr>
                                    </p:animEffect>
                                    <p:anim calcmode="lin" valueType="num">
                                      <p:cBhvr>
                                        <p:cTn id="92" dur="1000" fill="hold"/>
                                        <p:tgtEl>
                                          <p:spTgt spid="46"/>
                                        </p:tgtEl>
                                        <p:attrNameLst>
                                          <p:attrName>ppt_x</p:attrName>
                                        </p:attrNameLst>
                                      </p:cBhvr>
                                      <p:tavLst>
                                        <p:tav tm="0">
                                          <p:val>
                                            <p:strVal val="#ppt_x"/>
                                          </p:val>
                                        </p:tav>
                                        <p:tav tm="100000">
                                          <p:val>
                                            <p:strVal val="#ppt_x"/>
                                          </p:val>
                                        </p:tav>
                                      </p:tavLst>
                                    </p:anim>
                                    <p:anim calcmode="lin" valueType="num">
                                      <p:cBhvr>
                                        <p:cTn id="93" dur="1000" fill="hold"/>
                                        <p:tgtEl>
                                          <p:spTgt spid="46"/>
                                        </p:tgtEl>
                                        <p:attrNameLst>
                                          <p:attrName>ppt_y</p:attrName>
                                        </p:attrNameLst>
                                      </p:cBhvr>
                                      <p:tavLst>
                                        <p:tav tm="0">
                                          <p:val>
                                            <p:strVal val="#ppt_y+.1"/>
                                          </p:val>
                                        </p:tav>
                                        <p:tav tm="100000">
                                          <p:val>
                                            <p:strVal val="#ppt_y"/>
                                          </p:val>
                                        </p:tav>
                                      </p:tavLst>
                                    </p:anim>
                                  </p:childTnLst>
                                </p:cTn>
                              </p:par>
                              <p:par>
                                <p:cTn id="94" presetID="42" presetClass="entr" presetSubtype="0" fill="hold" nodeType="withEffect">
                                  <p:stCondLst>
                                    <p:cond delay="0"/>
                                  </p:stCondLst>
                                  <p:childTnLst>
                                    <p:set>
                                      <p:cBhvr>
                                        <p:cTn id="95" dur="1" fill="hold">
                                          <p:stCondLst>
                                            <p:cond delay="0"/>
                                          </p:stCondLst>
                                        </p:cTn>
                                        <p:tgtEl>
                                          <p:spTgt spid="74"/>
                                        </p:tgtEl>
                                        <p:attrNameLst>
                                          <p:attrName>style.visibility</p:attrName>
                                        </p:attrNameLst>
                                      </p:cBhvr>
                                      <p:to>
                                        <p:strVal val="visible"/>
                                      </p:to>
                                    </p:set>
                                    <p:animEffect transition="in" filter="fade">
                                      <p:cBhvr>
                                        <p:cTn id="96" dur="1000"/>
                                        <p:tgtEl>
                                          <p:spTgt spid="74"/>
                                        </p:tgtEl>
                                      </p:cBhvr>
                                    </p:animEffect>
                                    <p:anim calcmode="lin" valueType="num">
                                      <p:cBhvr>
                                        <p:cTn id="97" dur="1000" fill="hold"/>
                                        <p:tgtEl>
                                          <p:spTgt spid="74"/>
                                        </p:tgtEl>
                                        <p:attrNameLst>
                                          <p:attrName>ppt_x</p:attrName>
                                        </p:attrNameLst>
                                      </p:cBhvr>
                                      <p:tavLst>
                                        <p:tav tm="0">
                                          <p:val>
                                            <p:strVal val="#ppt_x"/>
                                          </p:val>
                                        </p:tav>
                                        <p:tav tm="100000">
                                          <p:val>
                                            <p:strVal val="#ppt_x"/>
                                          </p:val>
                                        </p:tav>
                                      </p:tavLst>
                                    </p:anim>
                                    <p:anim calcmode="lin" valueType="num">
                                      <p:cBhvr>
                                        <p:cTn id="98" dur="1000" fill="hold"/>
                                        <p:tgtEl>
                                          <p:spTgt spid="74"/>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76"/>
                                        </p:tgtEl>
                                        <p:attrNameLst>
                                          <p:attrName>style.visibility</p:attrName>
                                        </p:attrNameLst>
                                      </p:cBhvr>
                                      <p:to>
                                        <p:strVal val="visible"/>
                                      </p:to>
                                    </p:set>
                                    <p:animEffect transition="in" filter="fade">
                                      <p:cBhvr>
                                        <p:cTn id="101" dur="1000"/>
                                        <p:tgtEl>
                                          <p:spTgt spid="76"/>
                                        </p:tgtEl>
                                      </p:cBhvr>
                                    </p:animEffect>
                                    <p:anim calcmode="lin" valueType="num">
                                      <p:cBhvr>
                                        <p:cTn id="102" dur="1000" fill="hold"/>
                                        <p:tgtEl>
                                          <p:spTgt spid="76"/>
                                        </p:tgtEl>
                                        <p:attrNameLst>
                                          <p:attrName>ppt_x</p:attrName>
                                        </p:attrNameLst>
                                      </p:cBhvr>
                                      <p:tavLst>
                                        <p:tav tm="0">
                                          <p:val>
                                            <p:strVal val="#ppt_x"/>
                                          </p:val>
                                        </p:tav>
                                        <p:tav tm="100000">
                                          <p:val>
                                            <p:strVal val="#ppt_x"/>
                                          </p:val>
                                        </p:tav>
                                      </p:tavLst>
                                    </p:anim>
                                    <p:anim calcmode="lin" valueType="num">
                                      <p:cBhvr>
                                        <p:cTn id="10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animBg="1"/>
      <p:bldP spid="49" grpId="0" animBg="1"/>
      <p:bldP spid="50" grpId="0" animBg="1"/>
      <p:bldP spid="51" grpId="0" animBg="1"/>
      <p:bldP spid="52" grpId="0" animBg="1"/>
      <p:bldP spid="68" grpId="0"/>
      <p:bldP spid="72" grpId="0"/>
      <p:bldP spid="7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3389" y="1408"/>
            <a:ext cx="12431326" cy="1007822"/>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3385" y="497"/>
            <a:ext cx="12431330" cy="1010176"/>
          </a:xfrm>
          <a:prstGeom prst="rect">
            <a:avLst/>
          </a:prstGeom>
          <a:solidFill>
            <a:schemeClr val="accent5">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74320" tIns="46615" rIns="46615" bIns="186521" numCol="1" spcCol="0" rtlCol="0" fromWordArt="0" anchor="b" anchorCtr="0" forceAA="0" compatLnSpc="1">
            <a:prstTxWarp prst="textNoShape">
              <a:avLst/>
            </a:prstTxWarp>
            <a:noAutofit/>
          </a:bodyPr>
          <a:lstStyle/>
          <a:p>
            <a:pPr defTabSz="932202">
              <a:lnSpc>
                <a:spcPct val="90000"/>
              </a:lnSpc>
              <a:spcBef>
                <a:spcPct val="0"/>
              </a:spcBef>
            </a:pPr>
            <a:r>
              <a:rPr lang="en-US" sz="4080" b="1" spc="-154" dirty="0">
                <a:ln w="3175">
                  <a:noFill/>
                </a:ln>
                <a:gradFill>
                  <a:gsLst>
                    <a:gs pos="43871">
                      <a:srgbClr val="FFFFFF"/>
                    </a:gs>
                    <a:gs pos="83000">
                      <a:srgbClr val="FFFFFF"/>
                    </a:gs>
                  </a:gsLst>
                  <a:lin ang="5400000" scaled="1"/>
                </a:gradFill>
                <a:latin typeface="Segoe UI Light"/>
                <a:cs typeface="Arial" charset="0"/>
              </a:rPr>
              <a:t>Exchange Online Protection</a:t>
            </a:r>
          </a:p>
        </p:txBody>
      </p:sp>
      <p:sp>
        <p:nvSpPr>
          <p:cNvPr id="118" name="Rectangle 117"/>
          <p:cNvSpPr/>
          <p:nvPr/>
        </p:nvSpPr>
        <p:spPr bwMode="auto">
          <a:xfrm>
            <a:off x="1735280" y="4915046"/>
            <a:ext cx="1408176" cy="592854"/>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Remote PowerShell Access</a:t>
            </a:r>
          </a:p>
        </p:txBody>
      </p:sp>
      <p:sp>
        <p:nvSpPr>
          <p:cNvPr id="119" name="Rectangle 118"/>
          <p:cNvSpPr/>
          <p:nvPr/>
        </p:nvSpPr>
        <p:spPr bwMode="auto">
          <a:xfrm>
            <a:off x="1735280" y="4521223"/>
            <a:ext cx="1408176" cy="34215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Increased Domain Limit</a:t>
            </a:r>
          </a:p>
        </p:txBody>
      </p:sp>
      <p:sp>
        <p:nvSpPr>
          <p:cNvPr id="120" name="Rectangle 119"/>
          <p:cNvSpPr/>
          <p:nvPr/>
        </p:nvSpPr>
        <p:spPr bwMode="auto">
          <a:xfrm>
            <a:off x="5326979" y="2921327"/>
            <a:ext cx="1365810" cy="35305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Enhanced Reporting</a:t>
            </a:r>
          </a:p>
        </p:txBody>
      </p:sp>
      <p:sp>
        <p:nvSpPr>
          <p:cNvPr id="121" name="Rectangle 120"/>
          <p:cNvSpPr/>
          <p:nvPr/>
        </p:nvSpPr>
        <p:spPr bwMode="auto">
          <a:xfrm>
            <a:off x="2175334" y="3238431"/>
            <a:ext cx="1465089" cy="496043"/>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Junk Mail Reporting for OWA</a:t>
            </a:r>
          </a:p>
        </p:txBody>
      </p:sp>
      <p:sp>
        <p:nvSpPr>
          <p:cNvPr id="122" name="Rectangle 121"/>
          <p:cNvSpPr/>
          <p:nvPr/>
        </p:nvSpPr>
        <p:spPr bwMode="auto">
          <a:xfrm>
            <a:off x="4909803" y="4576014"/>
            <a:ext cx="1713156" cy="345217"/>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Match Subdomains</a:t>
            </a:r>
          </a:p>
        </p:txBody>
      </p:sp>
      <p:sp>
        <p:nvSpPr>
          <p:cNvPr id="123" name="Rounded Rectangular Callout 27"/>
          <p:cNvSpPr/>
          <p:nvPr/>
        </p:nvSpPr>
        <p:spPr bwMode="auto">
          <a:xfrm>
            <a:off x="3267731" y="4523360"/>
            <a:ext cx="1596942" cy="508447"/>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End User Access to Quarantine</a:t>
            </a:r>
          </a:p>
        </p:txBody>
      </p:sp>
      <p:sp>
        <p:nvSpPr>
          <p:cNvPr id="124" name="Rectangle 123"/>
          <p:cNvSpPr/>
          <p:nvPr/>
        </p:nvSpPr>
        <p:spPr bwMode="auto">
          <a:xfrm>
            <a:off x="6697719" y="4497570"/>
            <a:ext cx="1487448" cy="348009"/>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Bulk Mail Enhancements</a:t>
            </a:r>
          </a:p>
        </p:txBody>
      </p:sp>
      <p:sp>
        <p:nvSpPr>
          <p:cNvPr id="125" name="Rectangle 124"/>
          <p:cNvSpPr/>
          <p:nvPr/>
        </p:nvSpPr>
        <p:spPr bwMode="auto">
          <a:xfrm>
            <a:off x="1331197" y="2604924"/>
            <a:ext cx="1797997"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Extended Message Trace</a:t>
            </a:r>
          </a:p>
        </p:txBody>
      </p:sp>
      <p:sp>
        <p:nvSpPr>
          <p:cNvPr id="127" name="Rounded Rectangular Callout 27"/>
          <p:cNvSpPr/>
          <p:nvPr/>
        </p:nvSpPr>
        <p:spPr bwMode="auto">
          <a:xfrm>
            <a:off x="5823207" y="3318517"/>
            <a:ext cx="1163707" cy="496043"/>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da-DK"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User/Groups </a:t>
            </a:r>
            <a:br>
              <a:rPr lang="da-DK"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br>
            <a:r>
              <a:rPr lang="da-DK"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in EOP</a:t>
            </a:r>
          </a:p>
        </p:txBody>
      </p:sp>
      <p:sp>
        <p:nvSpPr>
          <p:cNvPr id="128" name="Rounded Rectangular Callout 27"/>
          <p:cNvSpPr/>
          <p:nvPr/>
        </p:nvSpPr>
        <p:spPr bwMode="auto">
          <a:xfrm>
            <a:off x="7197741" y="3158861"/>
            <a:ext cx="1163707"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da-DK"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DKIM Inbound</a:t>
            </a:r>
          </a:p>
        </p:txBody>
      </p:sp>
      <p:sp>
        <p:nvSpPr>
          <p:cNvPr id="130" name="Rectangle 129"/>
          <p:cNvSpPr/>
          <p:nvPr/>
        </p:nvSpPr>
        <p:spPr bwMode="auto">
          <a:xfrm>
            <a:off x="326390" y="3099006"/>
            <a:ext cx="1797997" cy="496043"/>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Configure End User </a:t>
            </a:r>
            <a:b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b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Spam Notification</a:t>
            </a:r>
          </a:p>
        </p:txBody>
      </p:sp>
      <p:sp>
        <p:nvSpPr>
          <p:cNvPr id="131" name="Rectangle 130"/>
          <p:cNvSpPr/>
          <p:nvPr/>
        </p:nvSpPr>
        <p:spPr bwMode="auto">
          <a:xfrm>
            <a:off x="210883" y="4514190"/>
            <a:ext cx="1438326" cy="592854"/>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Policy by group , domain or user</a:t>
            </a:r>
          </a:p>
        </p:txBody>
      </p:sp>
      <p:sp>
        <p:nvSpPr>
          <p:cNvPr id="132" name="Rectangle 131"/>
          <p:cNvSpPr/>
          <p:nvPr/>
        </p:nvSpPr>
        <p:spPr bwMode="auto">
          <a:xfrm>
            <a:off x="1735280" y="5559566"/>
            <a:ext cx="1408176" cy="508447"/>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Directory Based Edge Blocking</a:t>
            </a:r>
          </a:p>
        </p:txBody>
      </p:sp>
      <p:sp>
        <p:nvSpPr>
          <p:cNvPr id="134" name="Rectangle 133"/>
          <p:cNvSpPr/>
          <p:nvPr/>
        </p:nvSpPr>
        <p:spPr bwMode="auto">
          <a:xfrm>
            <a:off x="5326978" y="2276595"/>
            <a:ext cx="1797997"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Enhanced Anti-Phishing</a:t>
            </a:r>
          </a:p>
        </p:txBody>
      </p:sp>
      <p:sp>
        <p:nvSpPr>
          <p:cNvPr id="135" name="Rectangle 134"/>
          <p:cNvSpPr/>
          <p:nvPr/>
        </p:nvSpPr>
        <p:spPr bwMode="auto">
          <a:xfrm>
            <a:off x="3267730" y="5095745"/>
            <a:ext cx="1578907" cy="508447"/>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International </a:t>
            </a:r>
            <a:b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b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Spam Filtering</a:t>
            </a:r>
          </a:p>
        </p:txBody>
      </p:sp>
      <p:sp>
        <p:nvSpPr>
          <p:cNvPr id="136" name="Rectangle 135"/>
          <p:cNvSpPr/>
          <p:nvPr/>
        </p:nvSpPr>
        <p:spPr bwMode="auto">
          <a:xfrm>
            <a:off x="6697719" y="4901825"/>
            <a:ext cx="1487448" cy="668538"/>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Improved Admin UI including search capabilities</a:t>
            </a:r>
          </a:p>
        </p:txBody>
      </p:sp>
      <p:sp>
        <p:nvSpPr>
          <p:cNvPr id="137" name="Rounded Rectangular Callout 27"/>
          <p:cNvSpPr/>
          <p:nvPr/>
        </p:nvSpPr>
        <p:spPr bwMode="auto">
          <a:xfrm>
            <a:off x="3173085" y="2511926"/>
            <a:ext cx="2081128" cy="649932"/>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Custom Content and Malware Filter for specified user, group, </a:t>
            </a:r>
            <a:b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b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or domains</a:t>
            </a:r>
          </a:p>
        </p:txBody>
      </p:sp>
      <p:sp>
        <p:nvSpPr>
          <p:cNvPr id="138" name="Rounded Rectangular Callout 27"/>
          <p:cNvSpPr/>
          <p:nvPr/>
        </p:nvSpPr>
        <p:spPr bwMode="auto">
          <a:xfrm>
            <a:off x="7198915" y="2747072"/>
            <a:ext cx="1163707"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da-DK"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Deferal alert</a:t>
            </a:r>
          </a:p>
        </p:txBody>
      </p:sp>
      <p:sp>
        <p:nvSpPr>
          <p:cNvPr id="139" name="Rectangle 138"/>
          <p:cNvSpPr/>
          <p:nvPr/>
        </p:nvSpPr>
        <p:spPr bwMode="auto">
          <a:xfrm>
            <a:off x="4909803" y="4962391"/>
            <a:ext cx="1713155" cy="348357"/>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Self-signed certificate (TLS)</a:t>
            </a:r>
          </a:p>
        </p:txBody>
      </p:sp>
      <p:sp>
        <p:nvSpPr>
          <p:cNvPr id="140" name="Rectangle 139"/>
          <p:cNvSpPr/>
          <p:nvPr/>
        </p:nvSpPr>
        <p:spPr bwMode="auto">
          <a:xfrm>
            <a:off x="5326978" y="1872378"/>
            <a:ext cx="1797997" cy="35305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Bulk updating of word lists</a:t>
            </a:r>
          </a:p>
        </p:txBody>
      </p:sp>
      <p:sp>
        <p:nvSpPr>
          <p:cNvPr id="141" name="Rectangle 140"/>
          <p:cNvSpPr/>
          <p:nvPr/>
        </p:nvSpPr>
        <p:spPr bwMode="auto">
          <a:xfrm>
            <a:off x="7197740" y="2048043"/>
            <a:ext cx="1163708" cy="649932"/>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Transport rule reporting improvements</a:t>
            </a:r>
          </a:p>
        </p:txBody>
      </p:sp>
      <p:sp>
        <p:nvSpPr>
          <p:cNvPr id="142" name="Rounded Rectangular Callout 27"/>
          <p:cNvSpPr/>
          <p:nvPr/>
        </p:nvSpPr>
        <p:spPr bwMode="auto">
          <a:xfrm>
            <a:off x="3173085" y="2106796"/>
            <a:ext cx="2081128"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Dictionary files for ETR/Policy</a:t>
            </a:r>
          </a:p>
        </p:txBody>
      </p:sp>
      <p:sp>
        <p:nvSpPr>
          <p:cNvPr id="143" name="Rounded Rectangular Callout 27"/>
          <p:cNvSpPr/>
          <p:nvPr/>
        </p:nvSpPr>
        <p:spPr bwMode="auto">
          <a:xfrm>
            <a:off x="5326979" y="1477777"/>
            <a:ext cx="1797996"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Transport rule search</a:t>
            </a:r>
          </a:p>
        </p:txBody>
      </p:sp>
      <p:sp>
        <p:nvSpPr>
          <p:cNvPr id="144" name="Rectangle 143"/>
          <p:cNvSpPr/>
          <p:nvPr/>
        </p:nvSpPr>
        <p:spPr bwMode="auto">
          <a:xfrm>
            <a:off x="6697719" y="5626607"/>
            <a:ext cx="1487448" cy="496043"/>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Increased policies from 100 to 300</a:t>
            </a:r>
          </a:p>
        </p:txBody>
      </p:sp>
      <p:cxnSp>
        <p:nvCxnSpPr>
          <p:cNvPr id="145" name="Straight Connector 144"/>
          <p:cNvCxnSpPr/>
          <p:nvPr/>
        </p:nvCxnSpPr>
        <p:spPr>
          <a:xfrm flipV="1">
            <a:off x="8533920" y="1571327"/>
            <a:ext cx="0" cy="4580474"/>
          </a:xfrm>
          <a:prstGeom prst="line">
            <a:avLst/>
          </a:prstGeom>
          <a:noFill/>
          <a:ln w="15875" cap="flat" cmpd="sng" algn="ctr">
            <a:solidFill>
              <a:schemeClr val="tx1"/>
            </a:solidFill>
            <a:prstDash val="solid"/>
            <a:miter lim="800000"/>
            <a:headEnd type="none" w="med" len="med"/>
            <a:tailEnd type="none" w="med" len="med"/>
          </a:ln>
          <a:effectLst/>
        </p:spPr>
      </p:cxnSp>
      <p:sp>
        <p:nvSpPr>
          <p:cNvPr id="146" name="Rectangle 145"/>
          <p:cNvSpPr/>
          <p:nvPr/>
        </p:nvSpPr>
        <p:spPr bwMode="auto">
          <a:xfrm>
            <a:off x="8705364" y="2394009"/>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Advanced Threat Protection </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47" name="Rectangle 146"/>
          <p:cNvSpPr/>
          <p:nvPr/>
        </p:nvSpPr>
        <p:spPr bwMode="auto">
          <a:xfrm>
            <a:off x="10294157" y="3097760"/>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14400">
              <a:defRPr/>
            </a:pPr>
            <a:r>
              <a:rPr lang="en-US" sz="1000" kern="0" dirty="0" smtClean="0">
                <a:gradFill>
                  <a:gsLst>
                    <a:gs pos="0">
                      <a:srgbClr val="FFFFFF"/>
                    </a:gs>
                    <a:gs pos="100000">
                      <a:srgbClr val="FFFFFF"/>
                    </a:gs>
                  </a:gsLst>
                  <a:lin ang="5400000" scaled="1"/>
                </a:gradFill>
              </a:rPr>
              <a:t>Message Quarantine enhancements</a:t>
            </a:r>
          </a:p>
        </p:txBody>
      </p:sp>
      <p:sp>
        <p:nvSpPr>
          <p:cNvPr id="148" name="Rectangle 147"/>
          <p:cNvSpPr/>
          <p:nvPr/>
        </p:nvSpPr>
        <p:spPr bwMode="auto">
          <a:xfrm>
            <a:off x="10277715" y="5343780"/>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Detailed Reporting </a:t>
            </a:r>
            <a:br>
              <a:rPr lang="en-US" sz="1000" kern="0" dirty="0" smtClean="0">
                <a:gradFill>
                  <a:gsLst>
                    <a:gs pos="0">
                      <a:srgbClr val="FFFFFF"/>
                    </a:gs>
                    <a:gs pos="100000">
                      <a:srgbClr val="FFFFFF"/>
                    </a:gs>
                  </a:gsLst>
                  <a:lin ang="5400000" scaled="1"/>
                </a:gradFill>
              </a:rPr>
            </a:br>
            <a:r>
              <a:rPr lang="en-US" sz="1000" kern="0" dirty="0" smtClean="0">
                <a:gradFill>
                  <a:gsLst>
                    <a:gs pos="0">
                      <a:srgbClr val="FFFFFF"/>
                    </a:gs>
                    <a:gs pos="100000">
                      <a:srgbClr val="FFFFFF"/>
                    </a:gs>
                  </a:gsLst>
                  <a:lin ang="5400000" scaled="1"/>
                </a:gradFill>
              </a:rPr>
              <a:t>&amp; Message Tracking</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49" name="Rectangle 148"/>
          <p:cNvSpPr/>
          <p:nvPr/>
        </p:nvSpPr>
        <p:spPr bwMode="auto">
          <a:xfrm>
            <a:off x="10277715" y="4591320"/>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Enhanced Bulk </a:t>
            </a:r>
            <a:br>
              <a:rPr lang="en-US" sz="1000" kern="0" dirty="0" smtClean="0">
                <a:gradFill>
                  <a:gsLst>
                    <a:gs pos="0">
                      <a:srgbClr val="FFFFFF"/>
                    </a:gs>
                    <a:gs pos="100000">
                      <a:srgbClr val="FFFFFF"/>
                    </a:gs>
                  </a:gsLst>
                  <a:lin ang="5400000" scaled="1"/>
                </a:gradFill>
              </a:rPr>
            </a:br>
            <a:r>
              <a:rPr lang="en-US" sz="1000" kern="0" dirty="0" smtClean="0">
                <a:gradFill>
                  <a:gsLst>
                    <a:gs pos="0">
                      <a:srgbClr val="FFFFFF"/>
                    </a:gs>
                    <a:gs pos="100000">
                      <a:srgbClr val="FFFFFF"/>
                    </a:gs>
                  </a:gsLst>
                  <a:lin ang="5400000" scaled="1"/>
                </a:gradFill>
              </a:rPr>
              <a:t>mail Protection</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50" name="Rectangle 149"/>
          <p:cNvSpPr/>
          <p:nvPr/>
        </p:nvSpPr>
        <p:spPr bwMode="auto">
          <a:xfrm>
            <a:off x="8699627" y="5346361"/>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DMARC-Inbound </a:t>
            </a:r>
            <a:br>
              <a:rPr lang="en-US" sz="1000" kern="0" dirty="0" smtClean="0">
                <a:gradFill>
                  <a:gsLst>
                    <a:gs pos="0">
                      <a:srgbClr val="FFFFFF"/>
                    </a:gs>
                    <a:gs pos="100000">
                      <a:srgbClr val="FFFFFF"/>
                    </a:gs>
                  </a:gsLst>
                  <a:lin ang="5400000" scaled="1"/>
                </a:gradFill>
              </a:rPr>
            </a:br>
            <a:r>
              <a:rPr lang="en-US" sz="1000" kern="0" dirty="0" smtClean="0">
                <a:gradFill>
                  <a:gsLst>
                    <a:gs pos="0">
                      <a:srgbClr val="FFFFFF"/>
                    </a:gs>
                    <a:gs pos="100000">
                      <a:srgbClr val="FFFFFF"/>
                    </a:gs>
                  </a:gsLst>
                  <a:lin ang="5400000" scaled="1"/>
                </a:gradFill>
              </a:rPr>
              <a:t>&amp; Outbound</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51" name="Rectangle 150"/>
          <p:cNvSpPr/>
          <p:nvPr/>
        </p:nvSpPr>
        <p:spPr bwMode="auto">
          <a:xfrm>
            <a:off x="8705364" y="3096651"/>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DKIM  Outbound</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52" name="Rectangle 151"/>
          <p:cNvSpPr/>
          <p:nvPr/>
        </p:nvSpPr>
        <p:spPr bwMode="auto">
          <a:xfrm>
            <a:off x="8699627" y="4591320"/>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Strengthened coverage against malicious URLs</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53" name="Rectangle 152"/>
          <p:cNvSpPr/>
          <p:nvPr/>
        </p:nvSpPr>
        <p:spPr bwMode="auto">
          <a:xfrm>
            <a:off x="10304975" y="2389608"/>
            <a:ext cx="1438326" cy="592854"/>
          </a:xfrm>
          <a:prstGeom prst="rect">
            <a:avLst/>
          </a:prstGeom>
          <a:solidFill>
            <a:schemeClr val="accent2"/>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rPr>
              <a:t>Expanding Geocentric affinity</a:t>
            </a:r>
            <a:endPar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endParaRPr>
          </a:p>
        </p:txBody>
      </p:sp>
      <p:sp>
        <p:nvSpPr>
          <p:cNvPr id="155" name="Rectangle 154"/>
          <p:cNvSpPr/>
          <p:nvPr/>
        </p:nvSpPr>
        <p:spPr>
          <a:xfrm>
            <a:off x="8659365" y="1550071"/>
            <a:ext cx="3129936" cy="451467"/>
          </a:xfrm>
          <a:prstGeom prst="rect">
            <a:avLst/>
          </a:prstGeom>
          <a:solidFill>
            <a:schemeClr val="accent4"/>
          </a:solidFill>
          <a:ln w="12700" cap="flat" cmpd="sng" algn="ctr">
            <a:noFill/>
            <a:prstDash val="solid"/>
            <a:miter lim="800000"/>
          </a:ln>
          <a:effectLst/>
        </p:spPr>
        <p:txBody>
          <a:bodyPr lIns="186521" rtlCol="0" anchor="ctr"/>
          <a:lstStyle/>
          <a:p>
            <a:pPr algn="ctr" defTabSz="914400">
              <a:defRPr/>
            </a:pPr>
            <a:r>
              <a:rPr lang="en-US" sz="2000" kern="0" dirty="0" smtClean="0">
                <a:gradFill>
                  <a:gsLst>
                    <a:gs pos="0">
                      <a:srgbClr val="FFFFFF"/>
                    </a:gs>
                    <a:gs pos="100000">
                      <a:srgbClr val="FFFFFF"/>
                    </a:gs>
                  </a:gsLst>
                  <a:lin ang="5400000" scaled="1"/>
                </a:gradFill>
                <a:latin typeface="Segoe UI Light"/>
              </a:rPr>
              <a:t>Key upcoming features</a:t>
            </a:r>
            <a:endParaRPr lang="en-US" sz="2000" i="1" kern="0" dirty="0" smtClean="0">
              <a:gradFill>
                <a:gsLst>
                  <a:gs pos="0">
                    <a:srgbClr val="FFFFFF"/>
                  </a:gs>
                  <a:gs pos="100000">
                    <a:srgbClr val="FFFFFF"/>
                  </a:gs>
                </a:gsLst>
                <a:lin ang="5400000" scaled="1"/>
              </a:gradFill>
              <a:latin typeface="Segoe UI Light"/>
            </a:endParaRPr>
          </a:p>
        </p:txBody>
      </p:sp>
      <p:sp>
        <p:nvSpPr>
          <p:cNvPr id="156" name="TextBox 155"/>
          <p:cNvSpPr txBox="1"/>
          <p:nvPr/>
        </p:nvSpPr>
        <p:spPr>
          <a:xfrm>
            <a:off x="361297" y="1300524"/>
            <a:ext cx="3357195" cy="502317"/>
          </a:xfrm>
          <a:prstGeom prst="rect">
            <a:avLst/>
          </a:prstGeom>
          <a:noFill/>
        </p:spPr>
        <p:txBody>
          <a:bodyPr wrap="square" lIns="0" tIns="0" rIns="0" bIns="0" rtlCol="0">
            <a:spAutoFit/>
          </a:bodyPr>
          <a:lstStyle/>
          <a:p>
            <a:r>
              <a:rPr lang="en-US" sz="1632" spc="-71" dirty="0" smtClean="0">
                <a:gradFill>
                  <a:gsLst>
                    <a:gs pos="2917">
                      <a:srgbClr val="FFFFFF"/>
                    </a:gs>
                    <a:gs pos="95000">
                      <a:srgbClr val="FFFFFF"/>
                    </a:gs>
                  </a:gsLst>
                  <a:lin ang="5400000" scaled="0"/>
                </a:gradFill>
              </a:rPr>
              <a:t>Robust spam and malware protection that keeps pace with evolving threats</a:t>
            </a:r>
            <a:endParaRPr lang="en-US" sz="1632" spc="-71" dirty="0">
              <a:gradFill>
                <a:gsLst>
                  <a:gs pos="2917">
                    <a:srgbClr val="FFFFFF"/>
                  </a:gs>
                  <a:gs pos="95000">
                    <a:srgbClr val="FFFFFF"/>
                  </a:gs>
                </a:gsLst>
                <a:lin ang="5400000" scaled="0"/>
              </a:gradFill>
            </a:endParaRPr>
          </a:p>
        </p:txBody>
      </p:sp>
      <p:sp>
        <p:nvSpPr>
          <p:cNvPr id="129" name="Right Arrow 4"/>
          <p:cNvSpPr/>
          <p:nvPr/>
        </p:nvSpPr>
        <p:spPr bwMode="auto">
          <a:xfrm>
            <a:off x="117483" y="3586219"/>
            <a:ext cx="12295156" cy="1097800"/>
          </a:xfrm>
          <a:prstGeom prst="rightArrow">
            <a:avLst/>
          </a:prstGeom>
          <a:solidFill>
            <a:schemeClr val="accent6"/>
          </a:solidFill>
          <a:ln w="6350" cap="flat" cmpd="sng" algn="ctr">
            <a:noFill/>
            <a:prstDash val="solid"/>
            <a:miter lim="800000"/>
            <a:headEnd type="none" w="med" len="med"/>
            <a:tailEnd type="none" w="med" len="med"/>
          </a:ln>
          <a:effectLst/>
        </p:spPr>
        <p:txBody>
          <a:bodyPr rot="0" spcFirstLastPara="0" vertOverflow="overflow" horzOverflow="overflow" vert="horz" wrap="square" lIns="186445" tIns="46593" rIns="46593" bIns="4659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2038" kern="0" dirty="0" smtClean="0">
                <a:gradFill>
                  <a:gsLst>
                    <a:gs pos="0">
                      <a:srgbClr val="FFFFFF"/>
                    </a:gs>
                    <a:gs pos="100000">
                      <a:srgbClr val="FFFFFF"/>
                    </a:gs>
                  </a:gsLst>
                  <a:lin ang="5400000" scaled="1"/>
                </a:gradFill>
                <a:latin typeface="Segoe UI Light" pitchFamily="34" charset="0"/>
                <a:ea typeface="Segoe UI" pitchFamily="34" charset="0"/>
                <a:cs typeface="Segoe UI" pitchFamily="34" charset="0"/>
              </a:rPr>
              <a:t>Mar 2013</a:t>
            </a:r>
          </a:p>
        </p:txBody>
      </p:sp>
      <p:sp>
        <p:nvSpPr>
          <p:cNvPr id="44" name="Rounded Rectangular Callout 27"/>
          <p:cNvSpPr/>
          <p:nvPr/>
        </p:nvSpPr>
        <p:spPr bwMode="auto">
          <a:xfrm>
            <a:off x="3691251" y="3318517"/>
            <a:ext cx="2081128" cy="353065"/>
          </a:xfrm>
          <a:prstGeom prst="rect">
            <a:avLst/>
          </a:prstGeom>
          <a:solidFill>
            <a:srgbClr val="5D5D5D">
              <a:lumMod val="60000"/>
              <a:lumOff val="40000"/>
            </a:srgbClr>
          </a:solidFill>
          <a:ln w="12700" cap="flat" cmpd="sng" algn="ctr">
            <a:noFill/>
            <a:prstDash val="solid"/>
            <a:miter lim="800000"/>
            <a:headEnd type="none" w="med" len="med"/>
            <a:tailEnd type="none" w="med" len="med"/>
          </a:ln>
          <a:effectLst/>
        </p:spPr>
        <p:txBody>
          <a:bodyPr rot="0" spcFirstLastPara="0" vertOverflow="overflow" horzOverflow="overflow" vert="horz" wrap="square" lIns="93223" tIns="93223" rIns="93223" bIns="93223" numCol="1" spcCol="0" rtlCol="0" fromWordArt="0" anchor="ctr" anchorCtr="0" forceAA="0" compatLnSpc="1">
            <a:prstTxWarp prst="textNoShape">
              <a:avLst/>
            </a:prstTxWarp>
            <a:noAutofit/>
          </a:bodyPr>
          <a:lstStyle/>
          <a:p>
            <a:pPr defTabSz="931373" fontAlgn="base">
              <a:spcBef>
                <a:spcPct val="0"/>
              </a:spcBef>
              <a:spcAft>
                <a:spcPct val="0"/>
              </a:spcAft>
              <a:defRPr/>
            </a:pPr>
            <a:r>
              <a:rPr lang="en-US" sz="1000" kern="0" dirty="0" smtClean="0">
                <a:gradFill>
                  <a:gsLst>
                    <a:gs pos="0">
                      <a:srgbClr val="FFFFFF"/>
                    </a:gs>
                    <a:gs pos="100000">
                      <a:srgbClr val="FFFFFF"/>
                    </a:gs>
                  </a:gsLst>
                  <a:lin ang="5400000" scaled="1"/>
                </a:gradFill>
                <a:ea typeface="Segoe UI" panose="020B0502040204020203" pitchFamily="34" charset="0"/>
                <a:cs typeface="Segoe UI" panose="020B0502040204020203" pitchFamily="34" charset="0"/>
              </a:rPr>
              <a:t>Support for IPv6</a:t>
            </a:r>
          </a:p>
        </p:txBody>
      </p:sp>
      <p:pic>
        <p:nvPicPr>
          <p:cNvPr id="45" name="Picture 2" descr="\\MAGNUM\Projects\Microsoft\Cloud Power FY12\Design\Icons\PNGs\Server_2.png"/>
          <p:cNvPicPr>
            <a:picLocks noChangeAspect="1" noChangeArrowheads="1"/>
          </p:cNvPicPr>
          <p:nvPr/>
        </p:nvPicPr>
        <p:blipFill>
          <a:blip r:embed="rId4" cstate="print">
            <a:biLevel thresh="25000"/>
          </a:blip>
          <a:srcRect/>
          <a:stretch>
            <a:fillRect/>
          </a:stretch>
        </p:blipFill>
        <p:spPr bwMode="auto">
          <a:xfrm>
            <a:off x="11689330" y="59365"/>
            <a:ext cx="543991" cy="543991"/>
          </a:xfrm>
          <a:prstGeom prst="rect">
            <a:avLst/>
          </a:prstGeom>
          <a:noFill/>
        </p:spPr>
      </p:pic>
      <p:sp>
        <p:nvSpPr>
          <p:cNvPr id="46" name="Rectangle 45"/>
          <p:cNvSpPr/>
          <p:nvPr/>
        </p:nvSpPr>
        <p:spPr>
          <a:xfrm>
            <a:off x="11524591" y="539266"/>
            <a:ext cx="885732" cy="461665"/>
          </a:xfrm>
          <a:prstGeom prst="rect">
            <a:avLst/>
          </a:prstGeom>
        </p:spPr>
        <p:txBody>
          <a:bodyPr wrap="square">
            <a:spAutoFit/>
          </a:bodyPr>
          <a:lstStyle/>
          <a:p>
            <a:pPr algn="ctr"/>
            <a:r>
              <a:rPr lang="en-US" sz="1200" spc="-70" dirty="0">
                <a:gradFill>
                  <a:gsLst>
                    <a:gs pos="2917">
                      <a:srgbClr val="FFFFFF"/>
                    </a:gs>
                    <a:gs pos="97000">
                      <a:srgbClr val="FFFFFF"/>
                    </a:gs>
                  </a:gsLst>
                  <a:lin ang="5400000" scaled="0"/>
                </a:gradFill>
              </a:rPr>
              <a:t>Not applicable</a:t>
            </a:r>
          </a:p>
        </p:txBody>
      </p:sp>
    </p:spTree>
    <p:extLst>
      <p:ext uri="{BB962C8B-B14F-4D97-AF65-F5344CB8AC3E}">
        <p14:creationId xmlns:p14="http://schemas.microsoft.com/office/powerpoint/2010/main" val="291481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120"/>
                                        </p:tgtEl>
                                        <p:attrNameLst>
                                          <p:attrName>style.visibility</p:attrName>
                                        </p:attrNameLst>
                                      </p:cBhvr>
                                      <p:to>
                                        <p:strVal val="visible"/>
                                      </p:to>
                                    </p:set>
                                    <p:animEffect transition="in" filter="fade">
                                      <p:cBhvr>
                                        <p:cTn id="7" dur="650"/>
                                        <p:tgtEl>
                                          <p:spTgt spid="120"/>
                                        </p:tgtEl>
                                      </p:cBhvr>
                                    </p:animEffect>
                                  </p:childTnLst>
                                </p:cTn>
                              </p:par>
                              <p:par>
                                <p:cTn id="8" presetID="63" presetClass="path" presetSubtype="0" decel="100000" fill="hold" grpId="1" nodeType="withEffect">
                                  <p:stCondLst>
                                    <p:cond delay="500"/>
                                  </p:stCondLst>
                                  <p:childTnLst>
                                    <p:animMotion origin="layout" path="M -0.02412 2.29233E-6 L -2.74955E-6 2.29233E-6 " pathEditMode="relative" rAng="0" ptsTypes="AA">
                                      <p:cBhvr>
                                        <p:cTn id="9" dur="650" fill="hold"/>
                                        <p:tgtEl>
                                          <p:spTgt spid="120"/>
                                        </p:tgtEl>
                                        <p:attrNameLst>
                                          <p:attrName>ppt_x</p:attrName>
                                          <p:attrName>ppt_y</p:attrName>
                                        </p:attrNameLst>
                                      </p:cBhvr>
                                      <p:rCtr x="1200" y="0"/>
                                    </p:animMotion>
                                  </p:childTnLst>
                                </p:cTn>
                              </p:par>
                              <p:par>
                                <p:cTn id="10" presetID="10" presetClass="entr" presetSubtype="0" fill="hold" grpId="0" nodeType="withEffect">
                                  <p:stCondLst>
                                    <p:cond delay="700"/>
                                  </p:stCondLst>
                                  <p:childTnLst>
                                    <p:set>
                                      <p:cBhvr>
                                        <p:cTn id="11" dur="1" fill="hold">
                                          <p:stCondLst>
                                            <p:cond delay="0"/>
                                          </p:stCondLst>
                                        </p:cTn>
                                        <p:tgtEl>
                                          <p:spTgt spid="125"/>
                                        </p:tgtEl>
                                        <p:attrNameLst>
                                          <p:attrName>style.visibility</p:attrName>
                                        </p:attrNameLst>
                                      </p:cBhvr>
                                      <p:to>
                                        <p:strVal val="visible"/>
                                      </p:to>
                                    </p:set>
                                    <p:animEffect transition="in" filter="fade">
                                      <p:cBhvr>
                                        <p:cTn id="12" dur="650"/>
                                        <p:tgtEl>
                                          <p:spTgt spid="125"/>
                                        </p:tgtEl>
                                      </p:cBhvr>
                                    </p:animEffect>
                                  </p:childTnLst>
                                </p:cTn>
                              </p:par>
                              <p:par>
                                <p:cTn id="13" presetID="63" presetClass="path" presetSubtype="0" decel="100000" fill="hold" grpId="1" nodeType="withEffect">
                                  <p:stCondLst>
                                    <p:cond delay="700"/>
                                  </p:stCondLst>
                                  <p:childTnLst>
                                    <p:animMotion origin="layout" path="M -0.02413 -2.02451E-6 L 4.15624E-6 -2.02451E-6 " pathEditMode="relative" rAng="0" ptsTypes="AA">
                                      <p:cBhvr>
                                        <p:cTn id="14" dur="650" fill="hold"/>
                                        <p:tgtEl>
                                          <p:spTgt spid="125"/>
                                        </p:tgtEl>
                                        <p:attrNameLst>
                                          <p:attrName>ppt_x</p:attrName>
                                          <p:attrName>ppt_y</p:attrName>
                                        </p:attrNameLst>
                                      </p:cBhvr>
                                      <p:rCtr x="1200" y="0"/>
                                    </p:animMotion>
                                  </p:childTnLst>
                                </p:cTn>
                              </p:par>
                              <p:par>
                                <p:cTn id="15" presetID="10" presetClass="entr" presetSubtype="0" fill="hold" grpId="0" nodeType="withEffect">
                                  <p:stCondLst>
                                    <p:cond delay="650"/>
                                  </p:stCondLst>
                                  <p:childTnLst>
                                    <p:set>
                                      <p:cBhvr>
                                        <p:cTn id="16" dur="1" fill="hold">
                                          <p:stCondLst>
                                            <p:cond delay="0"/>
                                          </p:stCondLst>
                                        </p:cTn>
                                        <p:tgtEl>
                                          <p:spTgt spid="121"/>
                                        </p:tgtEl>
                                        <p:attrNameLst>
                                          <p:attrName>style.visibility</p:attrName>
                                        </p:attrNameLst>
                                      </p:cBhvr>
                                      <p:to>
                                        <p:strVal val="visible"/>
                                      </p:to>
                                    </p:set>
                                    <p:animEffect transition="in" filter="fade">
                                      <p:cBhvr>
                                        <p:cTn id="17" dur="650"/>
                                        <p:tgtEl>
                                          <p:spTgt spid="121"/>
                                        </p:tgtEl>
                                      </p:cBhvr>
                                    </p:animEffect>
                                  </p:childTnLst>
                                </p:cTn>
                              </p:par>
                              <p:par>
                                <p:cTn id="18" presetID="63" presetClass="path" presetSubtype="0" decel="100000" fill="hold" grpId="1" nodeType="withEffect">
                                  <p:stCondLst>
                                    <p:cond delay="650"/>
                                  </p:stCondLst>
                                  <p:childTnLst>
                                    <p:animMotion origin="layout" path="M -0.02413 -3.6995E-6 L 4.79959E-7 -3.6995E-6 " pathEditMode="relative" rAng="0" ptsTypes="AA">
                                      <p:cBhvr>
                                        <p:cTn id="19" dur="650" fill="hold"/>
                                        <p:tgtEl>
                                          <p:spTgt spid="121"/>
                                        </p:tgtEl>
                                        <p:attrNameLst>
                                          <p:attrName>ppt_x</p:attrName>
                                          <p:attrName>ppt_y</p:attrName>
                                        </p:attrNameLst>
                                      </p:cBhvr>
                                      <p:rCtr x="1200" y="0"/>
                                    </p:animMotion>
                                  </p:childTnLst>
                                </p:cTn>
                              </p:par>
                              <p:par>
                                <p:cTn id="20" presetID="10" presetClass="entr" presetSubtype="0" fill="hold" grpId="0" nodeType="withEffect">
                                  <p:stCondLst>
                                    <p:cond delay="1500"/>
                                  </p:stCondLst>
                                  <p:childTnLst>
                                    <p:set>
                                      <p:cBhvr>
                                        <p:cTn id="21" dur="1" fill="hold">
                                          <p:stCondLst>
                                            <p:cond delay="0"/>
                                          </p:stCondLst>
                                        </p:cTn>
                                        <p:tgtEl>
                                          <p:spTgt spid="128"/>
                                        </p:tgtEl>
                                        <p:attrNameLst>
                                          <p:attrName>style.visibility</p:attrName>
                                        </p:attrNameLst>
                                      </p:cBhvr>
                                      <p:to>
                                        <p:strVal val="visible"/>
                                      </p:to>
                                    </p:set>
                                    <p:animEffect transition="in" filter="fade">
                                      <p:cBhvr>
                                        <p:cTn id="22" dur="650"/>
                                        <p:tgtEl>
                                          <p:spTgt spid="128"/>
                                        </p:tgtEl>
                                      </p:cBhvr>
                                    </p:animEffect>
                                  </p:childTnLst>
                                </p:cTn>
                              </p:par>
                              <p:par>
                                <p:cTn id="23" presetID="63" presetClass="path" presetSubtype="0" decel="100000" fill="hold" grpId="1" nodeType="withEffect">
                                  <p:stCondLst>
                                    <p:cond delay="1500"/>
                                  </p:stCondLst>
                                  <p:childTnLst>
                                    <p:animMotion origin="layout" path="M -0.02412 -3.54517E-6 L -3.41333E-6 -3.54517E-6 " pathEditMode="relative" rAng="0" ptsTypes="AA">
                                      <p:cBhvr>
                                        <p:cTn id="24" dur="650" fill="hold"/>
                                        <p:tgtEl>
                                          <p:spTgt spid="128"/>
                                        </p:tgtEl>
                                        <p:attrNameLst>
                                          <p:attrName>ppt_x</p:attrName>
                                          <p:attrName>ppt_y</p:attrName>
                                        </p:attrNameLst>
                                      </p:cBhvr>
                                      <p:rCtr x="1200" y="0"/>
                                    </p:animMotion>
                                  </p:childTnLst>
                                </p:cTn>
                              </p:par>
                              <p:par>
                                <p:cTn id="25" presetID="10" presetClass="entr" presetSubtype="0" fill="hold" grpId="0" nodeType="withEffect">
                                  <p:stCondLst>
                                    <p:cond delay="1800"/>
                                  </p:stCondLst>
                                  <p:childTnLst>
                                    <p:set>
                                      <p:cBhvr>
                                        <p:cTn id="26" dur="1" fill="hold">
                                          <p:stCondLst>
                                            <p:cond delay="0"/>
                                          </p:stCondLst>
                                        </p:cTn>
                                        <p:tgtEl>
                                          <p:spTgt spid="127"/>
                                        </p:tgtEl>
                                        <p:attrNameLst>
                                          <p:attrName>style.visibility</p:attrName>
                                        </p:attrNameLst>
                                      </p:cBhvr>
                                      <p:to>
                                        <p:strVal val="visible"/>
                                      </p:to>
                                    </p:set>
                                    <p:animEffect transition="in" filter="fade">
                                      <p:cBhvr>
                                        <p:cTn id="27" dur="650"/>
                                        <p:tgtEl>
                                          <p:spTgt spid="127"/>
                                        </p:tgtEl>
                                      </p:cBhvr>
                                    </p:animEffect>
                                  </p:childTnLst>
                                </p:cTn>
                              </p:par>
                              <p:par>
                                <p:cTn id="28" presetID="63" presetClass="path" presetSubtype="0" decel="100000" fill="hold" grpId="1" nodeType="withEffect">
                                  <p:stCondLst>
                                    <p:cond delay="1800"/>
                                  </p:stCondLst>
                                  <p:childTnLst>
                                    <p:animMotion origin="layout" path="M -0.02412 -8.17068E-8 L -4.41665E-6 -8.17068E-8 " pathEditMode="relative" rAng="0" ptsTypes="AA">
                                      <p:cBhvr>
                                        <p:cTn id="29" dur="650" fill="hold"/>
                                        <p:tgtEl>
                                          <p:spTgt spid="127"/>
                                        </p:tgtEl>
                                        <p:attrNameLst>
                                          <p:attrName>ppt_x</p:attrName>
                                          <p:attrName>ppt_y</p:attrName>
                                        </p:attrNameLst>
                                      </p:cBhvr>
                                      <p:rCtr x="1200" y="0"/>
                                    </p:animMotion>
                                  </p:childTnLst>
                                </p:cTn>
                              </p:par>
                              <p:par>
                                <p:cTn id="30" presetID="10" presetClass="entr" presetSubtype="0" fill="hold" grpId="0" nodeType="withEffect">
                                  <p:stCondLst>
                                    <p:cond delay="500"/>
                                  </p:stCondLst>
                                  <p:childTnLst>
                                    <p:set>
                                      <p:cBhvr>
                                        <p:cTn id="31" dur="1" fill="hold">
                                          <p:stCondLst>
                                            <p:cond delay="0"/>
                                          </p:stCondLst>
                                        </p:cTn>
                                        <p:tgtEl>
                                          <p:spTgt spid="119"/>
                                        </p:tgtEl>
                                        <p:attrNameLst>
                                          <p:attrName>style.visibility</p:attrName>
                                        </p:attrNameLst>
                                      </p:cBhvr>
                                      <p:to>
                                        <p:strVal val="visible"/>
                                      </p:to>
                                    </p:set>
                                    <p:animEffect transition="in" filter="fade">
                                      <p:cBhvr>
                                        <p:cTn id="32" dur="650"/>
                                        <p:tgtEl>
                                          <p:spTgt spid="119"/>
                                        </p:tgtEl>
                                      </p:cBhvr>
                                    </p:animEffect>
                                  </p:childTnLst>
                                </p:cTn>
                              </p:par>
                              <p:par>
                                <p:cTn id="33" presetID="63" presetClass="path" presetSubtype="0" decel="100000" fill="hold" grpId="1" nodeType="withEffect">
                                  <p:stCondLst>
                                    <p:cond delay="500"/>
                                  </p:stCondLst>
                                  <p:childTnLst>
                                    <p:animMotion origin="layout" path="M -0.02413 1.20744E-6 L 3.62522E-7 1.20744E-6 " pathEditMode="relative" rAng="0" ptsTypes="AA">
                                      <p:cBhvr>
                                        <p:cTn id="34" dur="650" fill="hold"/>
                                        <p:tgtEl>
                                          <p:spTgt spid="119"/>
                                        </p:tgtEl>
                                        <p:attrNameLst>
                                          <p:attrName>ppt_x</p:attrName>
                                          <p:attrName>ppt_y</p:attrName>
                                        </p:attrNameLst>
                                      </p:cBhvr>
                                      <p:rCtr x="1200" y="0"/>
                                    </p:animMotion>
                                  </p:childTnLst>
                                </p:cTn>
                              </p:par>
                              <p:par>
                                <p:cTn id="35" presetID="10" presetClass="entr" presetSubtype="0" fill="hold" grpId="0" nodeType="withEffect">
                                  <p:stCondLst>
                                    <p:cond delay="700"/>
                                  </p:stCondLst>
                                  <p:childTnLst>
                                    <p:set>
                                      <p:cBhvr>
                                        <p:cTn id="36" dur="1" fill="hold">
                                          <p:stCondLst>
                                            <p:cond delay="0"/>
                                          </p:stCondLst>
                                        </p:cTn>
                                        <p:tgtEl>
                                          <p:spTgt spid="118"/>
                                        </p:tgtEl>
                                        <p:attrNameLst>
                                          <p:attrName>style.visibility</p:attrName>
                                        </p:attrNameLst>
                                      </p:cBhvr>
                                      <p:to>
                                        <p:strVal val="visible"/>
                                      </p:to>
                                    </p:set>
                                    <p:animEffect transition="in" filter="fade">
                                      <p:cBhvr>
                                        <p:cTn id="37" dur="650"/>
                                        <p:tgtEl>
                                          <p:spTgt spid="118"/>
                                        </p:tgtEl>
                                      </p:cBhvr>
                                    </p:animEffect>
                                  </p:childTnLst>
                                </p:cTn>
                              </p:par>
                              <p:par>
                                <p:cTn id="38" presetID="63" presetClass="path" presetSubtype="0" decel="100000" fill="hold" grpId="1" nodeType="withEffect">
                                  <p:stCondLst>
                                    <p:cond delay="700"/>
                                  </p:stCondLst>
                                  <p:childTnLst>
                                    <p:animMotion origin="layout" path="M -0.02413 2.29687E-6 L 3.62522E-7 2.29687E-6 " pathEditMode="relative" rAng="0" ptsTypes="AA">
                                      <p:cBhvr>
                                        <p:cTn id="39" dur="650" fill="hold"/>
                                        <p:tgtEl>
                                          <p:spTgt spid="118"/>
                                        </p:tgtEl>
                                        <p:attrNameLst>
                                          <p:attrName>ppt_x</p:attrName>
                                          <p:attrName>ppt_y</p:attrName>
                                        </p:attrNameLst>
                                      </p:cBhvr>
                                      <p:rCtr x="1200" y="0"/>
                                    </p:animMotion>
                                  </p:childTnLst>
                                </p:cTn>
                              </p:par>
                              <p:par>
                                <p:cTn id="40" presetID="10" presetClass="entr" presetSubtype="0" fill="hold" grpId="0" nodeType="withEffect">
                                  <p:stCondLst>
                                    <p:cond delay="900"/>
                                  </p:stCondLst>
                                  <p:childTnLst>
                                    <p:set>
                                      <p:cBhvr>
                                        <p:cTn id="41" dur="1" fill="hold">
                                          <p:stCondLst>
                                            <p:cond delay="0"/>
                                          </p:stCondLst>
                                        </p:cTn>
                                        <p:tgtEl>
                                          <p:spTgt spid="123"/>
                                        </p:tgtEl>
                                        <p:attrNameLst>
                                          <p:attrName>style.visibility</p:attrName>
                                        </p:attrNameLst>
                                      </p:cBhvr>
                                      <p:to>
                                        <p:strVal val="visible"/>
                                      </p:to>
                                    </p:set>
                                    <p:animEffect transition="in" filter="fade">
                                      <p:cBhvr>
                                        <p:cTn id="42" dur="650"/>
                                        <p:tgtEl>
                                          <p:spTgt spid="123"/>
                                        </p:tgtEl>
                                      </p:cBhvr>
                                    </p:animEffect>
                                  </p:childTnLst>
                                </p:cTn>
                              </p:par>
                              <p:par>
                                <p:cTn id="43" presetID="63" presetClass="path" presetSubtype="0" decel="100000" fill="hold" grpId="1" nodeType="withEffect">
                                  <p:stCondLst>
                                    <p:cond delay="900"/>
                                  </p:stCondLst>
                                  <p:childTnLst>
                                    <p:animMotion origin="layout" path="M -0.02412 -4.80708E-6 L -3.07889E-6 -4.80708E-6 " pathEditMode="relative" rAng="0" ptsTypes="AA">
                                      <p:cBhvr>
                                        <p:cTn id="44" dur="650" fill="hold"/>
                                        <p:tgtEl>
                                          <p:spTgt spid="123"/>
                                        </p:tgtEl>
                                        <p:attrNameLst>
                                          <p:attrName>ppt_x</p:attrName>
                                          <p:attrName>ppt_y</p:attrName>
                                        </p:attrNameLst>
                                      </p:cBhvr>
                                      <p:rCtr x="1200" y="0"/>
                                    </p:animMotion>
                                  </p:childTnLst>
                                </p:cTn>
                              </p:par>
                              <p:par>
                                <p:cTn id="45" presetID="10" presetClass="entr" presetSubtype="0" fill="hold" grpId="0" nodeType="withEffect">
                                  <p:stCondLst>
                                    <p:cond delay="1150"/>
                                  </p:stCondLst>
                                  <p:childTnLst>
                                    <p:set>
                                      <p:cBhvr>
                                        <p:cTn id="46" dur="1" fill="hold">
                                          <p:stCondLst>
                                            <p:cond delay="0"/>
                                          </p:stCondLst>
                                        </p:cTn>
                                        <p:tgtEl>
                                          <p:spTgt spid="122"/>
                                        </p:tgtEl>
                                        <p:attrNameLst>
                                          <p:attrName>style.visibility</p:attrName>
                                        </p:attrNameLst>
                                      </p:cBhvr>
                                      <p:to>
                                        <p:strVal val="visible"/>
                                      </p:to>
                                    </p:set>
                                    <p:animEffect transition="in" filter="fade">
                                      <p:cBhvr>
                                        <p:cTn id="47" dur="650"/>
                                        <p:tgtEl>
                                          <p:spTgt spid="122"/>
                                        </p:tgtEl>
                                      </p:cBhvr>
                                    </p:animEffect>
                                  </p:childTnLst>
                                </p:cTn>
                              </p:par>
                              <p:par>
                                <p:cTn id="48" presetID="63" presetClass="path" presetSubtype="0" decel="100000" fill="hold" grpId="1" nodeType="withEffect">
                                  <p:stCondLst>
                                    <p:cond delay="1150"/>
                                  </p:stCondLst>
                                  <p:childTnLst>
                                    <p:animMotion origin="layout" path="M -0.02412 5.31094E-7 L -4.8481E-6 5.31094E-7 " pathEditMode="relative" rAng="0" ptsTypes="AA">
                                      <p:cBhvr>
                                        <p:cTn id="49" dur="650" fill="hold"/>
                                        <p:tgtEl>
                                          <p:spTgt spid="122"/>
                                        </p:tgtEl>
                                        <p:attrNameLst>
                                          <p:attrName>ppt_x</p:attrName>
                                          <p:attrName>ppt_y</p:attrName>
                                        </p:attrNameLst>
                                      </p:cBhvr>
                                      <p:rCtr x="1200" y="0"/>
                                    </p:animMotion>
                                  </p:childTnLst>
                                </p:cTn>
                              </p:par>
                              <p:par>
                                <p:cTn id="50" presetID="10" presetClass="entr" presetSubtype="0" fill="hold" grpId="0" nodeType="withEffect">
                                  <p:stCondLst>
                                    <p:cond delay="1500"/>
                                  </p:stCondLst>
                                  <p:childTnLst>
                                    <p:set>
                                      <p:cBhvr>
                                        <p:cTn id="51" dur="1" fill="hold">
                                          <p:stCondLst>
                                            <p:cond delay="0"/>
                                          </p:stCondLst>
                                        </p:cTn>
                                        <p:tgtEl>
                                          <p:spTgt spid="124"/>
                                        </p:tgtEl>
                                        <p:attrNameLst>
                                          <p:attrName>style.visibility</p:attrName>
                                        </p:attrNameLst>
                                      </p:cBhvr>
                                      <p:to>
                                        <p:strVal val="visible"/>
                                      </p:to>
                                    </p:set>
                                    <p:animEffect transition="in" filter="fade">
                                      <p:cBhvr>
                                        <p:cTn id="52" dur="650"/>
                                        <p:tgtEl>
                                          <p:spTgt spid="124"/>
                                        </p:tgtEl>
                                      </p:cBhvr>
                                    </p:animEffect>
                                  </p:childTnLst>
                                </p:cTn>
                              </p:par>
                              <p:par>
                                <p:cTn id="53" presetID="63" presetClass="path" presetSubtype="0" decel="100000" fill="hold" grpId="1" nodeType="withEffect">
                                  <p:stCondLst>
                                    <p:cond delay="1500"/>
                                  </p:stCondLst>
                                  <p:childTnLst>
                                    <p:animMotion origin="layout" path="M -0.02412 1.72946E-6 L -4.77661E-6 1.72946E-6 " pathEditMode="relative" rAng="0" ptsTypes="AA">
                                      <p:cBhvr>
                                        <p:cTn id="54" dur="650" fill="hold"/>
                                        <p:tgtEl>
                                          <p:spTgt spid="124"/>
                                        </p:tgtEl>
                                        <p:attrNameLst>
                                          <p:attrName>ppt_x</p:attrName>
                                          <p:attrName>ppt_y</p:attrName>
                                        </p:attrNameLst>
                                      </p:cBhvr>
                                      <p:rCtr x="1200" y="0"/>
                                    </p:animMotion>
                                  </p:childTnLst>
                                </p:cTn>
                              </p:par>
                              <p:par>
                                <p:cTn id="55" presetID="2" presetClass="exit" presetSubtype="2" fill="hold" grpId="2" nodeType="withEffect">
                                  <p:stCondLst>
                                    <p:cond delay="0"/>
                                  </p:stCondLst>
                                  <p:childTnLst>
                                    <p:anim calcmode="lin" valueType="num">
                                      <p:cBhvr additive="base">
                                        <p:cTn id="56" dur="500"/>
                                        <p:tgtEl>
                                          <p:spTgt spid="120"/>
                                        </p:tgtEl>
                                        <p:attrNameLst>
                                          <p:attrName>ppt_x</p:attrName>
                                        </p:attrNameLst>
                                      </p:cBhvr>
                                      <p:tavLst>
                                        <p:tav tm="0">
                                          <p:val>
                                            <p:strVal val="ppt_x"/>
                                          </p:val>
                                        </p:tav>
                                        <p:tav tm="100000">
                                          <p:val>
                                            <p:strVal val="1+ppt_w/2"/>
                                          </p:val>
                                        </p:tav>
                                      </p:tavLst>
                                    </p:anim>
                                    <p:anim calcmode="lin" valueType="num">
                                      <p:cBhvr additive="base">
                                        <p:cTn id="57" dur="500"/>
                                        <p:tgtEl>
                                          <p:spTgt spid="120"/>
                                        </p:tgtEl>
                                        <p:attrNameLst>
                                          <p:attrName>ppt_y</p:attrName>
                                        </p:attrNameLst>
                                      </p:cBhvr>
                                      <p:tavLst>
                                        <p:tav tm="0">
                                          <p:val>
                                            <p:strVal val="ppt_y"/>
                                          </p:val>
                                        </p:tav>
                                        <p:tav tm="100000">
                                          <p:val>
                                            <p:strVal val="ppt_y"/>
                                          </p:val>
                                        </p:tav>
                                      </p:tavLst>
                                    </p:anim>
                                    <p:set>
                                      <p:cBhvr>
                                        <p:cTn id="58" dur="1" fill="hold">
                                          <p:stCondLst>
                                            <p:cond delay="499"/>
                                          </p:stCondLst>
                                        </p:cTn>
                                        <p:tgtEl>
                                          <p:spTgt spid="120"/>
                                        </p:tgtEl>
                                        <p:attrNameLst>
                                          <p:attrName>style.visibility</p:attrName>
                                        </p:attrNameLst>
                                      </p:cBhvr>
                                      <p:to>
                                        <p:strVal val="hidden"/>
                                      </p:to>
                                    </p:set>
                                  </p:childTnLst>
                                </p:cTn>
                              </p:par>
                              <p:par>
                                <p:cTn id="59" presetID="2" presetClass="exit" presetSubtype="2" fill="hold" grpId="2" nodeType="withEffect">
                                  <p:stCondLst>
                                    <p:cond delay="0"/>
                                  </p:stCondLst>
                                  <p:childTnLst>
                                    <p:anim calcmode="lin" valueType="num">
                                      <p:cBhvr additive="base">
                                        <p:cTn id="60" dur="500"/>
                                        <p:tgtEl>
                                          <p:spTgt spid="125"/>
                                        </p:tgtEl>
                                        <p:attrNameLst>
                                          <p:attrName>ppt_x</p:attrName>
                                        </p:attrNameLst>
                                      </p:cBhvr>
                                      <p:tavLst>
                                        <p:tav tm="0">
                                          <p:val>
                                            <p:strVal val="ppt_x"/>
                                          </p:val>
                                        </p:tav>
                                        <p:tav tm="100000">
                                          <p:val>
                                            <p:strVal val="1+ppt_w/2"/>
                                          </p:val>
                                        </p:tav>
                                      </p:tavLst>
                                    </p:anim>
                                    <p:anim calcmode="lin" valueType="num">
                                      <p:cBhvr additive="base">
                                        <p:cTn id="61" dur="500"/>
                                        <p:tgtEl>
                                          <p:spTgt spid="125"/>
                                        </p:tgtEl>
                                        <p:attrNameLst>
                                          <p:attrName>ppt_y</p:attrName>
                                        </p:attrNameLst>
                                      </p:cBhvr>
                                      <p:tavLst>
                                        <p:tav tm="0">
                                          <p:val>
                                            <p:strVal val="ppt_y"/>
                                          </p:val>
                                        </p:tav>
                                        <p:tav tm="100000">
                                          <p:val>
                                            <p:strVal val="ppt_y"/>
                                          </p:val>
                                        </p:tav>
                                      </p:tavLst>
                                    </p:anim>
                                    <p:set>
                                      <p:cBhvr>
                                        <p:cTn id="62" dur="1" fill="hold">
                                          <p:stCondLst>
                                            <p:cond delay="499"/>
                                          </p:stCondLst>
                                        </p:cTn>
                                        <p:tgtEl>
                                          <p:spTgt spid="125"/>
                                        </p:tgtEl>
                                        <p:attrNameLst>
                                          <p:attrName>style.visibility</p:attrName>
                                        </p:attrNameLst>
                                      </p:cBhvr>
                                      <p:to>
                                        <p:strVal val="hidden"/>
                                      </p:to>
                                    </p:set>
                                  </p:childTnLst>
                                </p:cTn>
                              </p:par>
                              <p:par>
                                <p:cTn id="63" presetID="2" presetClass="exit" presetSubtype="2" fill="hold" grpId="2" nodeType="withEffect">
                                  <p:stCondLst>
                                    <p:cond delay="0"/>
                                  </p:stCondLst>
                                  <p:childTnLst>
                                    <p:anim calcmode="lin" valueType="num">
                                      <p:cBhvr additive="base">
                                        <p:cTn id="64" dur="500"/>
                                        <p:tgtEl>
                                          <p:spTgt spid="121"/>
                                        </p:tgtEl>
                                        <p:attrNameLst>
                                          <p:attrName>ppt_x</p:attrName>
                                        </p:attrNameLst>
                                      </p:cBhvr>
                                      <p:tavLst>
                                        <p:tav tm="0">
                                          <p:val>
                                            <p:strVal val="ppt_x"/>
                                          </p:val>
                                        </p:tav>
                                        <p:tav tm="100000">
                                          <p:val>
                                            <p:strVal val="1+ppt_w/2"/>
                                          </p:val>
                                        </p:tav>
                                      </p:tavLst>
                                    </p:anim>
                                    <p:anim calcmode="lin" valueType="num">
                                      <p:cBhvr additive="base">
                                        <p:cTn id="65" dur="500"/>
                                        <p:tgtEl>
                                          <p:spTgt spid="121"/>
                                        </p:tgtEl>
                                        <p:attrNameLst>
                                          <p:attrName>ppt_y</p:attrName>
                                        </p:attrNameLst>
                                      </p:cBhvr>
                                      <p:tavLst>
                                        <p:tav tm="0">
                                          <p:val>
                                            <p:strVal val="ppt_y"/>
                                          </p:val>
                                        </p:tav>
                                        <p:tav tm="100000">
                                          <p:val>
                                            <p:strVal val="ppt_y"/>
                                          </p:val>
                                        </p:tav>
                                      </p:tavLst>
                                    </p:anim>
                                    <p:set>
                                      <p:cBhvr>
                                        <p:cTn id="66" dur="1" fill="hold">
                                          <p:stCondLst>
                                            <p:cond delay="499"/>
                                          </p:stCondLst>
                                        </p:cTn>
                                        <p:tgtEl>
                                          <p:spTgt spid="121"/>
                                        </p:tgtEl>
                                        <p:attrNameLst>
                                          <p:attrName>style.visibility</p:attrName>
                                        </p:attrNameLst>
                                      </p:cBhvr>
                                      <p:to>
                                        <p:strVal val="hidden"/>
                                      </p:to>
                                    </p:set>
                                  </p:childTnLst>
                                </p:cTn>
                              </p:par>
                              <p:par>
                                <p:cTn id="67" presetID="2" presetClass="exit" presetSubtype="2" fill="hold" grpId="2" nodeType="withEffect">
                                  <p:stCondLst>
                                    <p:cond delay="0"/>
                                  </p:stCondLst>
                                  <p:childTnLst>
                                    <p:anim calcmode="lin" valueType="num">
                                      <p:cBhvr additive="base">
                                        <p:cTn id="68" dur="500"/>
                                        <p:tgtEl>
                                          <p:spTgt spid="128"/>
                                        </p:tgtEl>
                                        <p:attrNameLst>
                                          <p:attrName>ppt_x</p:attrName>
                                        </p:attrNameLst>
                                      </p:cBhvr>
                                      <p:tavLst>
                                        <p:tav tm="0">
                                          <p:val>
                                            <p:strVal val="ppt_x"/>
                                          </p:val>
                                        </p:tav>
                                        <p:tav tm="100000">
                                          <p:val>
                                            <p:strVal val="1+ppt_w/2"/>
                                          </p:val>
                                        </p:tav>
                                      </p:tavLst>
                                    </p:anim>
                                    <p:anim calcmode="lin" valueType="num">
                                      <p:cBhvr additive="base">
                                        <p:cTn id="69" dur="500"/>
                                        <p:tgtEl>
                                          <p:spTgt spid="128"/>
                                        </p:tgtEl>
                                        <p:attrNameLst>
                                          <p:attrName>ppt_y</p:attrName>
                                        </p:attrNameLst>
                                      </p:cBhvr>
                                      <p:tavLst>
                                        <p:tav tm="0">
                                          <p:val>
                                            <p:strVal val="ppt_y"/>
                                          </p:val>
                                        </p:tav>
                                        <p:tav tm="100000">
                                          <p:val>
                                            <p:strVal val="ppt_y"/>
                                          </p:val>
                                        </p:tav>
                                      </p:tavLst>
                                    </p:anim>
                                    <p:set>
                                      <p:cBhvr>
                                        <p:cTn id="70" dur="1" fill="hold">
                                          <p:stCondLst>
                                            <p:cond delay="499"/>
                                          </p:stCondLst>
                                        </p:cTn>
                                        <p:tgtEl>
                                          <p:spTgt spid="128"/>
                                        </p:tgtEl>
                                        <p:attrNameLst>
                                          <p:attrName>style.visibility</p:attrName>
                                        </p:attrNameLst>
                                      </p:cBhvr>
                                      <p:to>
                                        <p:strVal val="hidden"/>
                                      </p:to>
                                    </p:set>
                                  </p:childTnLst>
                                </p:cTn>
                              </p:par>
                              <p:par>
                                <p:cTn id="71" presetID="2" presetClass="exit" presetSubtype="2" fill="hold" grpId="2" nodeType="withEffect">
                                  <p:stCondLst>
                                    <p:cond delay="0"/>
                                  </p:stCondLst>
                                  <p:childTnLst>
                                    <p:anim calcmode="lin" valueType="num">
                                      <p:cBhvr additive="base">
                                        <p:cTn id="72" dur="500"/>
                                        <p:tgtEl>
                                          <p:spTgt spid="127"/>
                                        </p:tgtEl>
                                        <p:attrNameLst>
                                          <p:attrName>ppt_x</p:attrName>
                                        </p:attrNameLst>
                                      </p:cBhvr>
                                      <p:tavLst>
                                        <p:tav tm="0">
                                          <p:val>
                                            <p:strVal val="ppt_x"/>
                                          </p:val>
                                        </p:tav>
                                        <p:tav tm="100000">
                                          <p:val>
                                            <p:strVal val="1+ppt_w/2"/>
                                          </p:val>
                                        </p:tav>
                                      </p:tavLst>
                                    </p:anim>
                                    <p:anim calcmode="lin" valueType="num">
                                      <p:cBhvr additive="base">
                                        <p:cTn id="73" dur="500"/>
                                        <p:tgtEl>
                                          <p:spTgt spid="127"/>
                                        </p:tgtEl>
                                        <p:attrNameLst>
                                          <p:attrName>ppt_y</p:attrName>
                                        </p:attrNameLst>
                                      </p:cBhvr>
                                      <p:tavLst>
                                        <p:tav tm="0">
                                          <p:val>
                                            <p:strVal val="ppt_y"/>
                                          </p:val>
                                        </p:tav>
                                        <p:tav tm="100000">
                                          <p:val>
                                            <p:strVal val="ppt_y"/>
                                          </p:val>
                                        </p:tav>
                                      </p:tavLst>
                                    </p:anim>
                                    <p:set>
                                      <p:cBhvr>
                                        <p:cTn id="74" dur="1" fill="hold">
                                          <p:stCondLst>
                                            <p:cond delay="499"/>
                                          </p:stCondLst>
                                        </p:cTn>
                                        <p:tgtEl>
                                          <p:spTgt spid="127"/>
                                        </p:tgtEl>
                                        <p:attrNameLst>
                                          <p:attrName>style.visibility</p:attrName>
                                        </p:attrNameLst>
                                      </p:cBhvr>
                                      <p:to>
                                        <p:strVal val="hidden"/>
                                      </p:to>
                                    </p:set>
                                  </p:childTnLst>
                                </p:cTn>
                              </p:par>
                              <p:par>
                                <p:cTn id="75" presetID="2" presetClass="exit" presetSubtype="2" fill="hold" grpId="2" nodeType="withEffect">
                                  <p:stCondLst>
                                    <p:cond delay="0"/>
                                  </p:stCondLst>
                                  <p:childTnLst>
                                    <p:anim calcmode="lin" valueType="num">
                                      <p:cBhvr additive="base">
                                        <p:cTn id="76" dur="500"/>
                                        <p:tgtEl>
                                          <p:spTgt spid="119"/>
                                        </p:tgtEl>
                                        <p:attrNameLst>
                                          <p:attrName>ppt_x</p:attrName>
                                        </p:attrNameLst>
                                      </p:cBhvr>
                                      <p:tavLst>
                                        <p:tav tm="0">
                                          <p:val>
                                            <p:strVal val="ppt_x"/>
                                          </p:val>
                                        </p:tav>
                                        <p:tav tm="100000">
                                          <p:val>
                                            <p:strVal val="1+ppt_w/2"/>
                                          </p:val>
                                        </p:tav>
                                      </p:tavLst>
                                    </p:anim>
                                    <p:anim calcmode="lin" valueType="num">
                                      <p:cBhvr additive="base">
                                        <p:cTn id="77" dur="500"/>
                                        <p:tgtEl>
                                          <p:spTgt spid="119"/>
                                        </p:tgtEl>
                                        <p:attrNameLst>
                                          <p:attrName>ppt_y</p:attrName>
                                        </p:attrNameLst>
                                      </p:cBhvr>
                                      <p:tavLst>
                                        <p:tav tm="0">
                                          <p:val>
                                            <p:strVal val="ppt_y"/>
                                          </p:val>
                                        </p:tav>
                                        <p:tav tm="100000">
                                          <p:val>
                                            <p:strVal val="ppt_y"/>
                                          </p:val>
                                        </p:tav>
                                      </p:tavLst>
                                    </p:anim>
                                    <p:set>
                                      <p:cBhvr>
                                        <p:cTn id="78" dur="1" fill="hold">
                                          <p:stCondLst>
                                            <p:cond delay="499"/>
                                          </p:stCondLst>
                                        </p:cTn>
                                        <p:tgtEl>
                                          <p:spTgt spid="119"/>
                                        </p:tgtEl>
                                        <p:attrNameLst>
                                          <p:attrName>style.visibility</p:attrName>
                                        </p:attrNameLst>
                                      </p:cBhvr>
                                      <p:to>
                                        <p:strVal val="hidden"/>
                                      </p:to>
                                    </p:set>
                                  </p:childTnLst>
                                </p:cTn>
                              </p:par>
                              <p:par>
                                <p:cTn id="79" presetID="2" presetClass="exit" presetSubtype="2" fill="hold" grpId="2" nodeType="withEffect">
                                  <p:stCondLst>
                                    <p:cond delay="0"/>
                                  </p:stCondLst>
                                  <p:childTnLst>
                                    <p:anim calcmode="lin" valueType="num">
                                      <p:cBhvr additive="base">
                                        <p:cTn id="80" dur="500"/>
                                        <p:tgtEl>
                                          <p:spTgt spid="118"/>
                                        </p:tgtEl>
                                        <p:attrNameLst>
                                          <p:attrName>ppt_x</p:attrName>
                                        </p:attrNameLst>
                                      </p:cBhvr>
                                      <p:tavLst>
                                        <p:tav tm="0">
                                          <p:val>
                                            <p:strVal val="ppt_x"/>
                                          </p:val>
                                        </p:tav>
                                        <p:tav tm="100000">
                                          <p:val>
                                            <p:strVal val="1+ppt_w/2"/>
                                          </p:val>
                                        </p:tav>
                                      </p:tavLst>
                                    </p:anim>
                                    <p:anim calcmode="lin" valueType="num">
                                      <p:cBhvr additive="base">
                                        <p:cTn id="81" dur="500"/>
                                        <p:tgtEl>
                                          <p:spTgt spid="118"/>
                                        </p:tgtEl>
                                        <p:attrNameLst>
                                          <p:attrName>ppt_y</p:attrName>
                                        </p:attrNameLst>
                                      </p:cBhvr>
                                      <p:tavLst>
                                        <p:tav tm="0">
                                          <p:val>
                                            <p:strVal val="ppt_y"/>
                                          </p:val>
                                        </p:tav>
                                        <p:tav tm="100000">
                                          <p:val>
                                            <p:strVal val="ppt_y"/>
                                          </p:val>
                                        </p:tav>
                                      </p:tavLst>
                                    </p:anim>
                                    <p:set>
                                      <p:cBhvr>
                                        <p:cTn id="82" dur="1" fill="hold">
                                          <p:stCondLst>
                                            <p:cond delay="499"/>
                                          </p:stCondLst>
                                        </p:cTn>
                                        <p:tgtEl>
                                          <p:spTgt spid="118"/>
                                        </p:tgtEl>
                                        <p:attrNameLst>
                                          <p:attrName>style.visibility</p:attrName>
                                        </p:attrNameLst>
                                      </p:cBhvr>
                                      <p:to>
                                        <p:strVal val="hidden"/>
                                      </p:to>
                                    </p:set>
                                  </p:childTnLst>
                                </p:cTn>
                              </p:par>
                              <p:par>
                                <p:cTn id="83" presetID="2" presetClass="exit" presetSubtype="2" fill="hold" grpId="2" nodeType="withEffect">
                                  <p:stCondLst>
                                    <p:cond delay="0"/>
                                  </p:stCondLst>
                                  <p:childTnLst>
                                    <p:anim calcmode="lin" valueType="num">
                                      <p:cBhvr additive="base">
                                        <p:cTn id="84" dur="500"/>
                                        <p:tgtEl>
                                          <p:spTgt spid="123"/>
                                        </p:tgtEl>
                                        <p:attrNameLst>
                                          <p:attrName>ppt_x</p:attrName>
                                        </p:attrNameLst>
                                      </p:cBhvr>
                                      <p:tavLst>
                                        <p:tav tm="0">
                                          <p:val>
                                            <p:strVal val="ppt_x"/>
                                          </p:val>
                                        </p:tav>
                                        <p:tav tm="100000">
                                          <p:val>
                                            <p:strVal val="1+ppt_w/2"/>
                                          </p:val>
                                        </p:tav>
                                      </p:tavLst>
                                    </p:anim>
                                    <p:anim calcmode="lin" valueType="num">
                                      <p:cBhvr additive="base">
                                        <p:cTn id="85" dur="500"/>
                                        <p:tgtEl>
                                          <p:spTgt spid="123"/>
                                        </p:tgtEl>
                                        <p:attrNameLst>
                                          <p:attrName>ppt_y</p:attrName>
                                        </p:attrNameLst>
                                      </p:cBhvr>
                                      <p:tavLst>
                                        <p:tav tm="0">
                                          <p:val>
                                            <p:strVal val="ppt_y"/>
                                          </p:val>
                                        </p:tav>
                                        <p:tav tm="100000">
                                          <p:val>
                                            <p:strVal val="ppt_y"/>
                                          </p:val>
                                        </p:tav>
                                      </p:tavLst>
                                    </p:anim>
                                    <p:set>
                                      <p:cBhvr>
                                        <p:cTn id="86" dur="1" fill="hold">
                                          <p:stCondLst>
                                            <p:cond delay="499"/>
                                          </p:stCondLst>
                                        </p:cTn>
                                        <p:tgtEl>
                                          <p:spTgt spid="123"/>
                                        </p:tgtEl>
                                        <p:attrNameLst>
                                          <p:attrName>style.visibility</p:attrName>
                                        </p:attrNameLst>
                                      </p:cBhvr>
                                      <p:to>
                                        <p:strVal val="hidden"/>
                                      </p:to>
                                    </p:set>
                                  </p:childTnLst>
                                </p:cTn>
                              </p:par>
                              <p:par>
                                <p:cTn id="87" presetID="2" presetClass="exit" presetSubtype="2" fill="hold" grpId="2" nodeType="withEffect">
                                  <p:stCondLst>
                                    <p:cond delay="0"/>
                                  </p:stCondLst>
                                  <p:childTnLst>
                                    <p:anim calcmode="lin" valueType="num">
                                      <p:cBhvr additive="base">
                                        <p:cTn id="88" dur="500"/>
                                        <p:tgtEl>
                                          <p:spTgt spid="122"/>
                                        </p:tgtEl>
                                        <p:attrNameLst>
                                          <p:attrName>ppt_x</p:attrName>
                                        </p:attrNameLst>
                                      </p:cBhvr>
                                      <p:tavLst>
                                        <p:tav tm="0">
                                          <p:val>
                                            <p:strVal val="ppt_x"/>
                                          </p:val>
                                        </p:tav>
                                        <p:tav tm="100000">
                                          <p:val>
                                            <p:strVal val="1+ppt_w/2"/>
                                          </p:val>
                                        </p:tav>
                                      </p:tavLst>
                                    </p:anim>
                                    <p:anim calcmode="lin" valueType="num">
                                      <p:cBhvr additive="base">
                                        <p:cTn id="89" dur="500"/>
                                        <p:tgtEl>
                                          <p:spTgt spid="122"/>
                                        </p:tgtEl>
                                        <p:attrNameLst>
                                          <p:attrName>ppt_y</p:attrName>
                                        </p:attrNameLst>
                                      </p:cBhvr>
                                      <p:tavLst>
                                        <p:tav tm="0">
                                          <p:val>
                                            <p:strVal val="ppt_y"/>
                                          </p:val>
                                        </p:tav>
                                        <p:tav tm="100000">
                                          <p:val>
                                            <p:strVal val="ppt_y"/>
                                          </p:val>
                                        </p:tav>
                                      </p:tavLst>
                                    </p:anim>
                                    <p:set>
                                      <p:cBhvr>
                                        <p:cTn id="90" dur="1" fill="hold">
                                          <p:stCondLst>
                                            <p:cond delay="499"/>
                                          </p:stCondLst>
                                        </p:cTn>
                                        <p:tgtEl>
                                          <p:spTgt spid="122"/>
                                        </p:tgtEl>
                                        <p:attrNameLst>
                                          <p:attrName>style.visibility</p:attrName>
                                        </p:attrNameLst>
                                      </p:cBhvr>
                                      <p:to>
                                        <p:strVal val="hidden"/>
                                      </p:to>
                                    </p:set>
                                  </p:childTnLst>
                                </p:cTn>
                              </p:par>
                              <p:par>
                                <p:cTn id="91" presetID="2" presetClass="exit" presetSubtype="2" fill="hold" grpId="2" nodeType="withEffect">
                                  <p:stCondLst>
                                    <p:cond delay="0"/>
                                  </p:stCondLst>
                                  <p:childTnLst>
                                    <p:anim calcmode="lin" valueType="num">
                                      <p:cBhvr additive="base">
                                        <p:cTn id="92" dur="500"/>
                                        <p:tgtEl>
                                          <p:spTgt spid="124"/>
                                        </p:tgtEl>
                                        <p:attrNameLst>
                                          <p:attrName>ppt_x</p:attrName>
                                        </p:attrNameLst>
                                      </p:cBhvr>
                                      <p:tavLst>
                                        <p:tav tm="0">
                                          <p:val>
                                            <p:strVal val="ppt_x"/>
                                          </p:val>
                                        </p:tav>
                                        <p:tav tm="100000">
                                          <p:val>
                                            <p:strVal val="1+ppt_w/2"/>
                                          </p:val>
                                        </p:tav>
                                      </p:tavLst>
                                    </p:anim>
                                    <p:anim calcmode="lin" valueType="num">
                                      <p:cBhvr additive="base">
                                        <p:cTn id="93" dur="500"/>
                                        <p:tgtEl>
                                          <p:spTgt spid="124"/>
                                        </p:tgtEl>
                                        <p:attrNameLst>
                                          <p:attrName>ppt_y</p:attrName>
                                        </p:attrNameLst>
                                      </p:cBhvr>
                                      <p:tavLst>
                                        <p:tav tm="0">
                                          <p:val>
                                            <p:strVal val="ppt_y"/>
                                          </p:val>
                                        </p:tav>
                                        <p:tav tm="100000">
                                          <p:val>
                                            <p:strVal val="ppt_y"/>
                                          </p:val>
                                        </p:tav>
                                      </p:tavLst>
                                    </p:anim>
                                    <p:set>
                                      <p:cBhvr>
                                        <p:cTn id="94" dur="1" fill="hold">
                                          <p:stCondLst>
                                            <p:cond delay="499"/>
                                          </p:stCondLst>
                                        </p:cTn>
                                        <p:tgtEl>
                                          <p:spTgt spid="124"/>
                                        </p:tgtEl>
                                        <p:attrNameLst>
                                          <p:attrName>style.visibility</p:attrName>
                                        </p:attrNameLst>
                                      </p:cBhvr>
                                      <p:to>
                                        <p:strVal val="hidden"/>
                                      </p:to>
                                    </p:set>
                                  </p:childTnLst>
                                </p:cTn>
                              </p:par>
                              <p:par>
                                <p:cTn id="95" presetID="10" presetClass="entr" presetSubtype="0" fill="hold" grpId="0" nodeType="withEffect">
                                  <p:stCondLst>
                                    <p:cond delay="700"/>
                                  </p:stCondLst>
                                  <p:childTnLst>
                                    <p:set>
                                      <p:cBhvr>
                                        <p:cTn id="96" dur="1" fill="hold">
                                          <p:stCondLst>
                                            <p:cond delay="0"/>
                                          </p:stCondLst>
                                        </p:cTn>
                                        <p:tgtEl>
                                          <p:spTgt spid="130"/>
                                        </p:tgtEl>
                                        <p:attrNameLst>
                                          <p:attrName>style.visibility</p:attrName>
                                        </p:attrNameLst>
                                      </p:cBhvr>
                                      <p:to>
                                        <p:strVal val="visible"/>
                                      </p:to>
                                    </p:set>
                                    <p:animEffect transition="in" filter="fade">
                                      <p:cBhvr>
                                        <p:cTn id="97" dur="650"/>
                                        <p:tgtEl>
                                          <p:spTgt spid="130"/>
                                        </p:tgtEl>
                                      </p:cBhvr>
                                    </p:animEffect>
                                  </p:childTnLst>
                                </p:cTn>
                              </p:par>
                              <p:par>
                                <p:cTn id="98" presetID="63" presetClass="path" presetSubtype="0" decel="100000" fill="hold" grpId="1" nodeType="withEffect">
                                  <p:stCondLst>
                                    <p:cond delay="700"/>
                                  </p:stCondLst>
                                  <p:childTnLst>
                                    <p:animMotion origin="layout" path="M -0.02412 -9.35089E-7 L -1.17947E-6 -9.35089E-7 " pathEditMode="relative" rAng="0" ptsTypes="AA">
                                      <p:cBhvr>
                                        <p:cTn id="99" dur="650" fill="hold"/>
                                        <p:tgtEl>
                                          <p:spTgt spid="130"/>
                                        </p:tgtEl>
                                        <p:attrNameLst>
                                          <p:attrName>ppt_x</p:attrName>
                                          <p:attrName>ppt_y</p:attrName>
                                        </p:attrNameLst>
                                      </p:cBhvr>
                                      <p:rCtr x="1200" y="0"/>
                                    </p:animMotion>
                                  </p:childTnLst>
                                </p:cTn>
                              </p:par>
                              <p:par>
                                <p:cTn id="100" presetID="2" presetClass="exit" presetSubtype="2" fill="hold" grpId="2" nodeType="withEffect">
                                  <p:stCondLst>
                                    <p:cond delay="0"/>
                                  </p:stCondLst>
                                  <p:childTnLst>
                                    <p:anim calcmode="lin" valueType="num">
                                      <p:cBhvr additive="base">
                                        <p:cTn id="101" dur="500"/>
                                        <p:tgtEl>
                                          <p:spTgt spid="130"/>
                                        </p:tgtEl>
                                        <p:attrNameLst>
                                          <p:attrName>ppt_x</p:attrName>
                                        </p:attrNameLst>
                                      </p:cBhvr>
                                      <p:tavLst>
                                        <p:tav tm="0">
                                          <p:val>
                                            <p:strVal val="ppt_x"/>
                                          </p:val>
                                        </p:tav>
                                        <p:tav tm="100000">
                                          <p:val>
                                            <p:strVal val="1+ppt_w/2"/>
                                          </p:val>
                                        </p:tav>
                                      </p:tavLst>
                                    </p:anim>
                                    <p:anim calcmode="lin" valueType="num">
                                      <p:cBhvr additive="base">
                                        <p:cTn id="102" dur="500"/>
                                        <p:tgtEl>
                                          <p:spTgt spid="130"/>
                                        </p:tgtEl>
                                        <p:attrNameLst>
                                          <p:attrName>ppt_y</p:attrName>
                                        </p:attrNameLst>
                                      </p:cBhvr>
                                      <p:tavLst>
                                        <p:tav tm="0">
                                          <p:val>
                                            <p:strVal val="ppt_y"/>
                                          </p:val>
                                        </p:tav>
                                        <p:tav tm="100000">
                                          <p:val>
                                            <p:strVal val="ppt_y"/>
                                          </p:val>
                                        </p:tav>
                                      </p:tavLst>
                                    </p:anim>
                                    <p:set>
                                      <p:cBhvr>
                                        <p:cTn id="103" dur="1" fill="hold">
                                          <p:stCondLst>
                                            <p:cond delay="499"/>
                                          </p:stCondLst>
                                        </p:cTn>
                                        <p:tgtEl>
                                          <p:spTgt spid="130"/>
                                        </p:tgtEl>
                                        <p:attrNameLst>
                                          <p:attrName>style.visibility</p:attrName>
                                        </p:attrNameLst>
                                      </p:cBhvr>
                                      <p:to>
                                        <p:strVal val="hidden"/>
                                      </p:to>
                                    </p:set>
                                  </p:childTnLst>
                                </p:cTn>
                              </p:par>
                              <p:par>
                                <p:cTn id="104" presetID="10" presetClass="entr" presetSubtype="0" fill="hold" grpId="0" nodeType="withEffect">
                                  <p:stCondLst>
                                    <p:cond delay="700"/>
                                  </p:stCondLst>
                                  <p:childTnLst>
                                    <p:set>
                                      <p:cBhvr>
                                        <p:cTn id="105" dur="1" fill="hold">
                                          <p:stCondLst>
                                            <p:cond delay="0"/>
                                          </p:stCondLst>
                                        </p:cTn>
                                        <p:tgtEl>
                                          <p:spTgt spid="131"/>
                                        </p:tgtEl>
                                        <p:attrNameLst>
                                          <p:attrName>style.visibility</p:attrName>
                                        </p:attrNameLst>
                                      </p:cBhvr>
                                      <p:to>
                                        <p:strVal val="visible"/>
                                      </p:to>
                                    </p:set>
                                    <p:animEffect transition="in" filter="fade">
                                      <p:cBhvr>
                                        <p:cTn id="106" dur="650"/>
                                        <p:tgtEl>
                                          <p:spTgt spid="131"/>
                                        </p:tgtEl>
                                      </p:cBhvr>
                                    </p:animEffect>
                                  </p:childTnLst>
                                </p:cTn>
                              </p:par>
                              <p:par>
                                <p:cTn id="107" presetID="63" presetClass="path" presetSubtype="0" decel="100000" fill="hold" grpId="1" nodeType="withEffect">
                                  <p:stCondLst>
                                    <p:cond delay="700"/>
                                  </p:stCondLst>
                                  <p:childTnLst>
                                    <p:animMotion origin="layout" path="M -0.02413 -1.03495E-6 L 3.12484E-6 -1.03495E-6 " pathEditMode="relative" rAng="0" ptsTypes="AA">
                                      <p:cBhvr>
                                        <p:cTn id="108" dur="650" fill="hold"/>
                                        <p:tgtEl>
                                          <p:spTgt spid="131"/>
                                        </p:tgtEl>
                                        <p:attrNameLst>
                                          <p:attrName>ppt_x</p:attrName>
                                          <p:attrName>ppt_y</p:attrName>
                                        </p:attrNameLst>
                                      </p:cBhvr>
                                      <p:rCtr x="1200" y="0"/>
                                    </p:animMotion>
                                  </p:childTnLst>
                                </p:cTn>
                              </p:par>
                              <p:par>
                                <p:cTn id="109" presetID="2" presetClass="exit" presetSubtype="2" fill="hold" grpId="2" nodeType="withEffect">
                                  <p:stCondLst>
                                    <p:cond delay="0"/>
                                  </p:stCondLst>
                                  <p:childTnLst>
                                    <p:anim calcmode="lin" valueType="num">
                                      <p:cBhvr additive="base">
                                        <p:cTn id="110" dur="500"/>
                                        <p:tgtEl>
                                          <p:spTgt spid="131"/>
                                        </p:tgtEl>
                                        <p:attrNameLst>
                                          <p:attrName>ppt_x</p:attrName>
                                        </p:attrNameLst>
                                      </p:cBhvr>
                                      <p:tavLst>
                                        <p:tav tm="0">
                                          <p:val>
                                            <p:strVal val="ppt_x"/>
                                          </p:val>
                                        </p:tav>
                                        <p:tav tm="100000">
                                          <p:val>
                                            <p:strVal val="1+ppt_w/2"/>
                                          </p:val>
                                        </p:tav>
                                      </p:tavLst>
                                    </p:anim>
                                    <p:anim calcmode="lin" valueType="num">
                                      <p:cBhvr additive="base">
                                        <p:cTn id="111" dur="500"/>
                                        <p:tgtEl>
                                          <p:spTgt spid="131"/>
                                        </p:tgtEl>
                                        <p:attrNameLst>
                                          <p:attrName>ppt_y</p:attrName>
                                        </p:attrNameLst>
                                      </p:cBhvr>
                                      <p:tavLst>
                                        <p:tav tm="0">
                                          <p:val>
                                            <p:strVal val="ppt_y"/>
                                          </p:val>
                                        </p:tav>
                                        <p:tav tm="100000">
                                          <p:val>
                                            <p:strVal val="ppt_y"/>
                                          </p:val>
                                        </p:tav>
                                      </p:tavLst>
                                    </p:anim>
                                    <p:set>
                                      <p:cBhvr>
                                        <p:cTn id="112" dur="1" fill="hold">
                                          <p:stCondLst>
                                            <p:cond delay="499"/>
                                          </p:stCondLst>
                                        </p:cTn>
                                        <p:tgtEl>
                                          <p:spTgt spid="131"/>
                                        </p:tgtEl>
                                        <p:attrNameLst>
                                          <p:attrName>style.visibility</p:attrName>
                                        </p:attrNameLst>
                                      </p:cBhvr>
                                      <p:to>
                                        <p:strVal val="hidden"/>
                                      </p:to>
                                    </p:set>
                                  </p:childTnLst>
                                </p:cTn>
                              </p:par>
                              <p:par>
                                <p:cTn id="113" presetID="10" presetClass="entr" presetSubtype="0" fill="hold" grpId="0" nodeType="withEffect">
                                  <p:stCondLst>
                                    <p:cond delay="800"/>
                                  </p:stCondLst>
                                  <p:childTnLst>
                                    <p:set>
                                      <p:cBhvr>
                                        <p:cTn id="114" dur="1" fill="hold">
                                          <p:stCondLst>
                                            <p:cond delay="0"/>
                                          </p:stCondLst>
                                        </p:cTn>
                                        <p:tgtEl>
                                          <p:spTgt spid="132"/>
                                        </p:tgtEl>
                                        <p:attrNameLst>
                                          <p:attrName>style.visibility</p:attrName>
                                        </p:attrNameLst>
                                      </p:cBhvr>
                                      <p:to>
                                        <p:strVal val="visible"/>
                                      </p:to>
                                    </p:set>
                                    <p:animEffect transition="in" filter="fade">
                                      <p:cBhvr>
                                        <p:cTn id="115" dur="650"/>
                                        <p:tgtEl>
                                          <p:spTgt spid="132"/>
                                        </p:tgtEl>
                                      </p:cBhvr>
                                    </p:animEffect>
                                  </p:childTnLst>
                                </p:cTn>
                              </p:par>
                              <p:par>
                                <p:cTn id="116" presetID="63" presetClass="path" presetSubtype="0" decel="100000" fill="hold" grpId="1" nodeType="withEffect">
                                  <p:stCondLst>
                                    <p:cond delay="800"/>
                                  </p:stCondLst>
                                  <p:childTnLst>
                                    <p:animMotion origin="layout" path="M -0.02412 3.4453E-6 L -1.98877E-6 3.4453E-6 " pathEditMode="relative" rAng="0" ptsTypes="AA">
                                      <p:cBhvr>
                                        <p:cTn id="117" dur="650" fill="hold"/>
                                        <p:tgtEl>
                                          <p:spTgt spid="132"/>
                                        </p:tgtEl>
                                        <p:attrNameLst>
                                          <p:attrName>ppt_x</p:attrName>
                                          <p:attrName>ppt_y</p:attrName>
                                        </p:attrNameLst>
                                      </p:cBhvr>
                                      <p:rCtr x="1200" y="0"/>
                                    </p:animMotion>
                                  </p:childTnLst>
                                </p:cTn>
                              </p:par>
                              <p:par>
                                <p:cTn id="118" presetID="2" presetClass="exit" presetSubtype="2" fill="hold" grpId="2" nodeType="withEffect">
                                  <p:stCondLst>
                                    <p:cond delay="0"/>
                                  </p:stCondLst>
                                  <p:childTnLst>
                                    <p:anim calcmode="lin" valueType="num">
                                      <p:cBhvr additive="base">
                                        <p:cTn id="119" dur="500"/>
                                        <p:tgtEl>
                                          <p:spTgt spid="132"/>
                                        </p:tgtEl>
                                        <p:attrNameLst>
                                          <p:attrName>ppt_x</p:attrName>
                                        </p:attrNameLst>
                                      </p:cBhvr>
                                      <p:tavLst>
                                        <p:tav tm="0">
                                          <p:val>
                                            <p:strVal val="ppt_x"/>
                                          </p:val>
                                        </p:tav>
                                        <p:tav tm="100000">
                                          <p:val>
                                            <p:strVal val="1+ppt_w/2"/>
                                          </p:val>
                                        </p:tav>
                                      </p:tavLst>
                                    </p:anim>
                                    <p:anim calcmode="lin" valueType="num">
                                      <p:cBhvr additive="base">
                                        <p:cTn id="120" dur="500"/>
                                        <p:tgtEl>
                                          <p:spTgt spid="132"/>
                                        </p:tgtEl>
                                        <p:attrNameLst>
                                          <p:attrName>ppt_y</p:attrName>
                                        </p:attrNameLst>
                                      </p:cBhvr>
                                      <p:tavLst>
                                        <p:tav tm="0">
                                          <p:val>
                                            <p:strVal val="ppt_y"/>
                                          </p:val>
                                        </p:tav>
                                        <p:tav tm="100000">
                                          <p:val>
                                            <p:strVal val="ppt_y"/>
                                          </p:val>
                                        </p:tav>
                                      </p:tavLst>
                                    </p:anim>
                                    <p:set>
                                      <p:cBhvr>
                                        <p:cTn id="121" dur="1" fill="hold">
                                          <p:stCondLst>
                                            <p:cond delay="499"/>
                                          </p:stCondLst>
                                        </p:cTn>
                                        <p:tgtEl>
                                          <p:spTgt spid="132"/>
                                        </p:tgtEl>
                                        <p:attrNameLst>
                                          <p:attrName>style.visibility</p:attrName>
                                        </p:attrNameLst>
                                      </p:cBhvr>
                                      <p:to>
                                        <p:strVal val="hidden"/>
                                      </p:to>
                                    </p:set>
                                  </p:childTnLst>
                                </p:cTn>
                              </p:par>
                              <p:par>
                                <p:cTn id="122" presetID="10" presetClass="entr" presetSubtype="0" fill="hold" grpId="0" nodeType="withEffect">
                                  <p:stCondLst>
                                    <p:cond delay="700"/>
                                  </p:stCondLst>
                                  <p:childTnLst>
                                    <p:set>
                                      <p:cBhvr>
                                        <p:cTn id="123" dur="1" fill="hold">
                                          <p:stCondLst>
                                            <p:cond delay="0"/>
                                          </p:stCondLst>
                                        </p:cTn>
                                        <p:tgtEl>
                                          <p:spTgt spid="134"/>
                                        </p:tgtEl>
                                        <p:attrNameLst>
                                          <p:attrName>style.visibility</p:attrName>
                                        </p:attrNameLst>
                                      </p:cBhvr>
                                      <p:to>
                                        <p:strVal val="visible"/>
                                      </p:to>
                                    </p:set>
                                    <p:animEffect transition="in" filter="fade">
                                      <p:cBhvr>
                                        <p:cTn id="124" dur="650"/>
                                        <p:tgtEl>
                                          <p:spTgt spid="134"/>
                                        </p:tgtEl>
                                      </p:cBhvr>
                                    </p:animEffect>
                                  </p:childTnLst>
                                </p:cTn>
                              </p:par>
                              <p:par>
                                <p:cTn id="125" presetID="63" presetClass="path" presetSubtype="0" decel="100000" fill="hold" grpId="1" nodeType="withEffect">
                                  <p:stCondLst>
                                    <p:cond delay="700"/>
                                  </p:stCondLst>
                                  <p:childTnLst>
                                    <p:animMotion origin="layout" path="M -0.02412 -4.87063E-6 L -2.97421E-6 -4.87063E-6 " pathEditMode="relative" rAng="0" ptsTypes="AA">
                                      <p:cBhvr>
                                        <p:cTn id="126" dur="650" fill="hold"/>
                                        <p:tgtEl>
                                          <p:spTgt spid="134"/>
                                        </p:tgtEl>
                                        <p:attrNameLst>
                                          <p:attrName>ppt_x</p:attrName>
                                          <p:attrName>ppt_y</p:attrName>
                                        </p:attrNameLst>
                                      </p:cBhvr>
                                      <p:rCtr x="1200" y="0"/>
                                    </p:animMotion>
                                  </p:childTnLst>
                                </p:cTn>
                              </p:par>
                              <p:par>
                                <p:cTn id="127" presetID="2" presetClass="exit" presetSubtype="2" fill="hold" grpId="2" nodeType="withEffect">
                                  <p:stCondLst>
                                    <p:cond delay="0"/>
                                  </p:stCondLst>
                                  <p:childTnLst>
                                    <p:anim calcmode="lin" valueType="num">
                                      <p:cBhvr additive="base">
                                        <p:cTn id="128" dur="500"/>
                                        <p:tgtEl>
                                          <p:spTgt spid="134"/>
                                        </p:tgtEl>
                                        <p:attrNameLst>
                                          <p:attrName>ppt_x</p:attrName>
                                        </p:attrNameLst>
                                      </p:cBhvr>
                                      <p:tavLst>
                                        <p:tav tm="0">
                                          <p:val>
                                            <p:strVal val="ppt_x"/>
                                          </p:val>
                                        </p:tav>
                                        <p:tav tm="100000">
                                          <p:val>
                                            <p:strVal val="1+ppt_w/2"/>
                                          </p:val>
                                        </p:tav>
                                      </p:tavLst>
                                    </p:anim>
                                    <p:anim calcmode="lin" valueType="num">
                                      <p:cBhvr additive="base">
                                        <p:cTn id="129" dur="500"/>
                                        <p:tgtEl>
                                          <p:spTgt spid="134"/>
                                        </p:tgtEl>
                                        <p:attrNameLst>
                                          <p:attrName>ppt_y</p:attrName>
                                        </p:attrNameLst>
                                      </p:cBhvr>
                                      <p:tavLst>
                                        <p:tav tm="0">
                                          <p:val>
                                            <p:strVal val="ppt_y"/>
                                          </p:val>
                                        </p:tav>
                                        <p:tav tm="100000">
                                          <p:val>
                                            <p:strVal val="ppt_y"/>
                                          </p:val>
                                        </p:tav>
                                      </p:tavLst>
                                    </p:anim>
                                    <p:set>
                                      <p:cBhvr>
                                        <p:cTn id="130" dur="1" fill="hold">
                                          <p:stCondLst>
                                            <p:cond delay="499"/>
                                          </p:stCondLst>
                                        </p:cTn>
                                        <p:tgtEl>
                                          <p:spTgt spid="134"/>
                                        </p:tgtEl>
                                        <p:attrNameLst>
                                          <p:attrName>style.visibility</p:attrName>
                                        </p:attrNameLst>
                                      </p:cBhvr>
                                      <p:to>
                                        <p:strVal val="hidden"/>
                                      </p:to>
                                    </p:set>
                                  </p:childTnLst>
                                </p:cTn>
                              </p:par>
                              <p:par>
                                <p:cTn id="131" presetID="10" presetClass="entr" presetSubtype="0" fill="hold" grpId="0" nodeType="withEffect">
                                  <p:stCondLst>
                                    <p:cond delay="800"/>
                                  </p:stCondLst>
                                  <p:childTnLst>
                                    <p:set>
                                      <p:cBhvr>
                                        <p:cTn id="132" dur="1" fill="hold">
                                          <p:stCondLst>
                                            <p:cond delay="0"/>
                                          </p:stCondLst>
                                        </p:cTn>
                                        <p:tgtEl>
                                          <p:spTgt spid="135"/>
                                        </p:tgtEl>
                                        <p:attrNameLst>
                                          <p:attrName>style.visibility</p:attrName>
                                        </p:attrNameLst>
                                      </p:cBhvr>
                                      <p:to>
                                        <p:strVal val="visible"/>
                                      </p:to>
                                    </p:set>
                                    <p:animEffect transition="in" filter="fade">
                                      <p:cBhvr>
                                        <p:cTn id="133" dur="650"/>
                                        <p:tgtEl>
                                          <p:spTgt spid="135"/>
                                        </p:tgtEl>
                                      </p:cBhvr>
                                    </p:animEffect>
                                  </p:childTnLst>
                                </p:cTn>
                              </p:par>
                              <p:par>
                                <p:cTn id="134" presetID="63" presetClass="path" presetSubtype="0" decel="100000" fill="hold" grpId="1" nodeType="withEffect">
                                  <p:stCondLst>
                                    <p:cond delay="800"/>
                                  </p:stCondLst>
                                  <p:childTnLst>
                                    <p:animMotion origin="layout" path="M -0.02413 1.46618E-6 L 4.62599E-6 1.46618E-6 " pathEditMode="relative" rAng="0" ptsTypes="AA">
                                      <p:cBhvr>
                                        <p:cTn id="135" dur="650" fill="hold"/>
                                        <p:tgtEl>
                                          <p:spTgt spid="135"/>
                                        </p:tgtEl>
                                        <p:attrNameLst>
                                          <p:attrName>ppt_x</p:attrName>
                                          <p:attrName>ppt_y</p:attrName>
                                        </p:attrNameLst>
                                      </p:cBhvr>
                                      <p:rCtr x="1200" y="0"/>
                                    </p:animMotion>
                                  </p:childTnLst>
                                </p:cTn>
                              </p:par>
                              <p:par>
                                <p:cTn id="136" presetID="2" presetClass="exit" presetSubtype="2" fill="hold" grpId="2" nodeType="withEffect">
                                  <p:stCondLst>
                                    <p:cond delay="0"/>
                                  </p:stCondLst>
                                  <p:childTnLst>
                                    <p:anim calcmode="lin" valueType="num">
                                      <p:cBhvr additive="base">
                                        <p:cTn id="137" dur="500"/>
                                        <p:tgtEl>
                                          <p:spTgt spid="135"/>
                                        </p:tgtEl>
                                        <p:attrNameLst>
                                          <p:attrName>ppt_x</p:attrName>
                                        </p:attrNameLst>
                                      </p:cBhvr>
                                      <p:tavLst>
                                        <p:tav tm="0">
                                          <p:val>
                                            <p:strVal val="ppt_x"/>
                                          </p:val>
                                        </p:tav>
                                        <p:tav tm="100000">
                                          <p:val>
                                            <p:strVal val="1+ppt_w/2"/>
                                          </p:val>
                                        </p:tav>
                                      </p:tavLst>
                                    </p:anim>
                                    <p:anim calcmode="lin" valueType="num">
                                      <p:cBhvr additive="base">
                                        <p:cTn id="138" dur="500"/>
                                        <p:tgtEl>
                                          <p:spTgt spid="135"/>
                                        </p:tgtEl>
                                        <p:attrNameLst>
                                          <p:attrName>ppt_y</p:attrName>
                                        </p:attrNameLst>
                                      </p:cBhvr>
                                      <p:tavLst>
                                        <p:tav tm="0">
                                          <p:val>
                                            <p:strVal val="ppt_y"/>
                                          </p:val>
                                        </p:tav>
                                        <p:tav tm="100000">
                                          <p:val>
                                            <p:strVal val="ppt_y"/>
                                          </p:val>
                                        </p:tav>
                                      </p:tavLst>
                                    </p:anim>
                                    <p:set>
                                      <p:cBhvr>
                                        <p:cTn id="139" dur="1" fill="hold">
                                          <p:stCondLst>
                                            <p:cond delay="499"/>
                                          </p:stCondLst>
                                        </p:cTn>
                                        <p:tgtEl>
                                          <p:spTgt spid="135"/>
                                        </p:tgtEl>
                                        <p:attrNameLst>
                                          <p:attrName>style.visibility</p:attrName>
                                        </p:attrNameLst>
                                      </p:cBhvr>
                                      <p:to>
                                        <p:strVal val="hidden"/>
                                      </p:to>
                                    </p:set>
                                  </p:childTnLst>
                                </p:cTn>
                              </p:par>
                              <p:par>
                                <p:cTn id="140" presetID="10" presetClass="entr" presetSubtype="0" fill="hold" grpId="0" nodeType="withEffect">
                                  <p:stCondLst>
                                    <p:cond delay="800"/>
                                  </p:stCondLst>
                                  <p:childTnLst>
                                    <p:set>
                                      <p:cBhvr>
                                        <p:cTn id="141" dur="1" fill="hold">
                                          <p:stCondLst>
                                            <p:cond delay="0"/>
                                          </p:stCondLst>
                                        </p:cTn>
                                        <p:tgtEl>
                                          <p:spTgt spid="136"/>
                                        </p:tgtEl>
                                        <p:attrNameLst>
                                          <p:attrName>style.visibility</p:attrName>
                                        </p:attrNameLst>
                                      </p:cBhvr>
                                      <p:to>
                                        <p:strVal val="visible"/>
                                      </p:to>
                                    </p:set>
                                    <p:animEffect transition="in" filter="fade">
                                      <p:cBhvr>
                                        <p:cTn id="142" dur="650"/>
                                        <p:tgtEl>
                                          <p:spTgt spid="136"/>
                                        </p:tgtEl>
                                      </p:cBhvr>
                                    </p:animEffect>
                                  </p:childTnLst>
                                </p:cTn>
                              </p:par>
                              <p:par>
                                <p:cTn id="143" presetID="63" presetClass="path" presetSubtype="0" decel="100000" fill="hold" grpId="1" nodeType="withEffect">
                                  <p:stCondLst>
                                    <p:cond delay="800"/>
                                  </p:stCondLst>
                                  <p:childTnLst>
                                    <p:animMotion origin="layout" path="M -0.02412 -5.85565E-7 L -4.77661E-6 -5.85565E-7 " pathEditMode="relative" rAng="0" ptsTypes="AA">
                                      <p:cBhvr>
                                        <p:cTn id="144" dur="650" fill="hold"/>
                                        <p:tgtEl>
                                          <p:spTgt spid="136"/>
                                        </p:tgtEl>
                                        <p:attrNameLst>
                                          <p:attrName>ppt_x</p:attrName>
                                          <p:attrName>ppt_y</p:attrName>
                                        </p:attrNameLst>
                                      </p:cBhvr>
                                      <p:rCtr x="1200" y="0"/>
                                    </p:animMotion>
                                  </p:childTnLst>
                                </p:cTn>
                              </p:par>
                              <p:par>
                                <p:cTn id="145" presetID="2" presetClass="exit" presetSubtype="2" fill="hold" grpId="2" nodeType="withEffect">
                                  <p:stCondLst>
                                    <p:cond delay="0"/>
                                  </p:stCondLst>
                                  <p:childTnLst>
                                    <p:anim calcmode="lin" valueType="num">
                                      <p:cBhvr additive="base">
                                        <p:cTn id="146" dur="500"/>
                                        <p:tgtEl>
                                          <p:spTgt spid="136"/>
                                        </p:tgtEl>
                                        <p:attrNameLst>
                                          <p:attrName>ppt_x</p:attrName>
                                        </p:attrNameLst>
                                      </p:cBhvr>
                                      <p:tavLst>
                                        <p:tav tm="0">
                                          <p:val>
                                            <p:strVal val="ppt_x"/>
                                          </p:val>
                                        </p:tav>
                                        <p:tav tm="100000">
                                          <p:val>
                                            <p:strVal val="1+ppt_w/2"/>
                                          </p:val>
                                        </p:tav>
                                      </p:tavLst>
                                    </p:anim>
                                    <p:anim calcmode="lin" valueType="num">
                                      <p:cBhvr additive="base">
                                        <p:cTn id="147" dur="500"/>
                                        <p:tgtEl>
                                          <p:spTgt spid="136"/>
                                        </p:tgtEl>
                                        <p:attrNameLst>
                                          <p:attrName>ppt_y</p:attrName>
                                        </p:attrNameLst>
                                      </p:cBhvr>
                                      <p:tavLst>
                                        <p:tav tm="0">
                                          <p:val>
                                            <p:strVal val="ppt_y"/>
                                          </p:val>
                                        </p:tav>
                                        <p:tav tm="100000">
                                          <p:val>
                                            <p:strVal val="ppt_y"/>
                                          </p:val>
                                        </p:tav>
                                      </p:tavLst>
                                    </p:anim>
                                    <p:set>
                                      <p:cBhvr>
                                        <p:cTn id="148" dur="1" fill="hold">
                                          <p:stCondLst>
                                            <p:cond delay="499"/>
                                          </p:stCondLst>
                                        </p:cTn>
                                        <p:tgtEl>
                                          <p:spTgt spid="136"/>
                                        </p:tgtEl>
                                        <p:attrNameLst>
                                          <p:attrName>style.visibility</p:attrName>
                                        </p:attrNameLst>
                                      </p:cBhvr>
                                      <p:to>
                                        <p:strVal val="hidden"/>
                                      </p:to>
                                    </p:set>
                                  </p:childTnLst>
                                </p:cTn>
                              </p:par>
                              <p:par>
                                <p:cTn id="149" presetID="10" presetClass="entr" presetSubtype="0" fill="hold" grpId="0" nodeType="withEffect">
                                  <p:stCondLst>
                                    <p:cond delay="900"/>
                                  </p:stCondLst>
                                  <p:childTnLst>
                                    <p:set>
                                      <p:cBhvr>
                                        <p:cTn id="150" dur="1" fill="hold">
                                          <p:stCondLst>
                                            <p:cond delay="0"/>
                                          </p:stCondLst>
                                        </p:cTn>
                                        <p:tgtEl>
                                          <p:spTgt spid="137"/>
                                        </p:tgtEl>
                                        <p:attrNameLst>
                                          <p:attrName>style.visibility</p:attrName>
                                        </p:attrNameLst>
                                      </p:cBhvr>
                                      <p:to>
                                        <p:strVal val="visible"/>
                                      </p:to>
                                    </p:set>
                                    <p:animEffect transition="in" filter="fade">
                                      <p:cBhvr>
                                        <p:cTn id="151" dur="650"/>
                                        <p:tgtEl>
                                          <p:spTgt spid="137"/>
                                        </p:tgtEl>
                                      </p:cBhvr>
                                    </p:animEffect>
                                  </p:childTnLst>
                                </p:cTn>
                              </p:par>
                              <p:par>
                                <p:cTn id="152" presetID="63" presetClass="path" presetSubtype="0" decel="100000" fill="hold" grpId="1" nodeType="withEffect">
                                  <p:stCondLst>
                                    <p:cond delay="900"/>
                                  </p:stCondLst>
                                  <p:childTnLst>
                                    <p:animMotion origin="layout" path="M -0.02412 -1.07581E-6 L -4.40899E-6 -1.07581E-6 " pathEditMode="relative" rAng="0" ptsTypes="AA">
                                      <p:cBhvr>
                                        <p:cTn id="153" dur="650" fill="hold"/>
                                        <p:tgtEl>
                                          <p:spTgt spid="137"/>
                                        </p:tgtEl>
                                        <p:attrNameLst>
                                          <p:attrName>ppt_x</p:attrName>
                                          <p:attrName>ppt_y</p:attrName>
                                        </p:attrNameLst>
                                      </p:cBhvr>
                                      <p:rCtr x="1200" y="0"/>
                                    </p:animMotion>
                                  </p:childTnLst>
                                </p:cTn>
                              </p:par>
                              <p:par>
                                <p:cTn id="154" presetID="2" presetClass="exit" presetSubtype="2" fill="hold" grpId="2" nodeType="withEffect">
                                  <p:stCondLst>
                                    <p:cond delay="0"/>
                                  </p:stCondLst>
                                  <p:childTnLst>
                                    <p:anim calcmode="lin" valueType="num">
                                      <p:cBhvr additive="base">
                                        <p:cTn id="155" dur="500"/>
                                        <p:tgtEl>
                                          <p:spTgt spid="137"/>
                                        </p:tgtEl>
                                        <p:attrNameLst>
                                          <p:attrName>ppt_x</p:attrName>
                                        </p:attrNameLst>
                                      </p:cBhvr>
                                      <p:tavLst>
                                        <p:tav tm="0">
                                          <p:val>
                                            <p:strVal val="ppt_x"/>
                                          </p:val>
                                        </p:tav>
                                        <p:tav tm="100000">
                                          <p:val>
                                            <p:strVal val="1+ppt_w/2"/>
                                          </p:val>
                                        </p:tav>
                                      </p:tavLst>
                                    </p:anim>
                                    <p:anim calcmode="lin" valueType="num">
                                      <p:cBhvr additive="base">
                                        <p:cTn id="156" dur="500"/>
                                        <p:tgtEl>
                                          <p:spTgt spid="137"/>
                                        </p:tgtEl>
                                        <p:attrNameLst>
                                          <p:attrName>ppt_y</p:attrName>
                                        </p:attrNameLst>
                                      </p:cBhvr>
                                      <p:tavLst>
                                        <p:tav tm="0">
                                          <p:val>
                                            <p:strVal val="ppt_y"/>
                                          </p:val>
                                        </p:tav>
                                        <p:tav tm="100000">
                                          <p:val>
                                            <p:strVal val="ppt_y"/>
                                          </p:val>
                                        </p:tav>
                                      </p:tavLst>
                                    </p:anim>
                                    <p:set>
                                      <p:cBhvr>
                                        <p:cTn id="157" dur="1" fill="hold">
                                          <p:stCondLst>
                                            <p:cond delay="499"/>
                                          </p:stCondLst>
                                        </p:cTn>
                                        <p:tgtEl>
                                          <p:spTgt spid="137"/>
                                        </p:tgtEl>
                                        <p:attrNameLst>
                                          <p:attrName>style.visibility</p:attrName>
                                        </p:attrNameLst>
                                      </p:cBhvr>
                                      <p:to>
                                        <p:strVal val="hidden"/>
                                      </p:to>
                                    </p:set>
                                  </p:childTnLst>
                                </p:cTn>
                              </p:par>
                              <p:par>
                                <p:cTn id="158" presetID="10" presetClass="entr" presetSubtype="0" fill="hold" grpId="0" nodeType="withEffect">
                                  <p:stCondLst>
                                    <p:cond delay="1500"/>
                                  </p:stCondLst>
                                  <p:childTnLst>
                                    <p:set>
                                      <p:cBhvr>
                                        <p:cTn id="159" dur="1" fill="hold">
                                          <p:stCondLst>
                                            <p:cond delay="0"/>
                                          </p:stCondLst>
                                        </p:cTn>
                                        <p:tgtEl>
                                          <p:spTgt spid="138"/>
                                        </p:tgtEl>
                                        <p:attrNameLst>
                                          <p:attrName>style.visibility</p:attrName>
                                        </p:attrNameLst>
                                      </p:cBhvr>
                                      <p:to>
                                        <p:strVal val="visible"/>
                                      </p:to>
                                    </p:set>
                                    <p:animEffect transition="in" filter="fade">
                                      <p:cBhvr>
                                        <p:cTn id="160" dur="650"/>
                                        <p:tgtEl>
                                          <p:spTgt spid="138"/>
                                        </p:tgtEl>
                                      </p:cBhvr>
                                    </p:animEffect>
                                  </p:childTnLst>
                                </p:cTn>
                              </p:par>
                              <p:par>
                                <p:cTn id="161" presetID="63" presetClass="path" presetSubtype="0" decel="100000" fill="hold" grpId="1" nodeType="withEffect">
                                  <p:stCondLst>
                                    <p:cond delay="1500"/>
                                  </p:stCondLst>
                                  <p:childTnLst>
                                    <p:animMotion origin="layout" path="M -0.02413 -4.2079E-6 L 3.0457E-6 -4.2079E-6 " pathEditMode="relative" rAng="0" ptsTypes="AA">
                                      <p:cBhvr>
                                        <p:cTn id="162" dur="650" fill="hold"/>
                                        <p:tgtEl>
                                          <p:spTgt spid="138"/>
                                        </p:tgtEl>
                                        <p:attrNameLst>
                                          <p:attrName>ppt_x</p:attrName>
                                          <p:attrName>ppt_y</p:attrName>
                                        </p:attrNameLst>
                                      </p:cBhvr>
                                      <p:rCtr x="1200" y="0"/>
                                    </p:animMotion>
                                  </p:childTnLst>
                                </p:cTn>
                              </p:par>
                              <p:par>
                                <p:cTn id="163" presetID="2" presetClass="exit" presetSubtype="2" fill="hold" grpId="2" nodeType="withEffect">
                                  <p:stCondLst>
                                    <p:cond delay="0"/>
                                  </p:stCondLst>
                                  <p:childTnLst>
                                    <p:anim calcmode="lin" valueType="num">
                                      <p:cBhvr additive="base">
                                        <p:cTn id="164" dur="500"/>
                                        <p:tgtEl>
                                          <p:spTgt spid="138"/>
                                        </p:tgtEl>
                                        <p:attrNameLst>
                                          <p:attrName>ppt_x</p:attrName>
                                        </p:attrNameLst>
                                      </p:cBhvr>
                                      <p:tavLst>
                                        <p:tav tm="0">
                                          <p:val>
                                            <p:strVal val="ppt_x"/>
                                          </p:val>
                                        </p:tav>
                                        <p:tav tm="100000">
                                          <p:val>
                                            <p:strVal val="1+ppt_w/2"/>
                                          </p:val>
                                        </p:tav>
                                      </p:tavLst>
                                    </p:anim>
                                    <p:anim calcmode="lin" valueType="num">
                                      <p:cBhvr additive="base">
                                        <p:cTn id="165" dur="500"/>
                                        <p:tgtEl>
                                          <p:spTgt spid="138"/>
                                        </p:tgtEl>
                                        <p:attrNameLst>
                                          <p:attrName>ppt_y</p:attrName>
                                        </p:attrNameLst>
                                      </p:cBhvr>
                                      <p:tavLst>
                                        <p:tav tm="0">
                                          <p:val>
                                            <p:strVal val="ppt_y"/>
                                          </p:val>
                                        </p:tav>
                                        <p:tav tm="100000">
                                          <p:val>
                                            <p:strVal val="ppt_y"/>
                                          </p:val>
                                        </p:tav>
                                      </p:tavLst>
                                    </p:anim>
                                    <p:set>
                                      <p:cBhvr>
                                        <p:cTn id="166" dur="1" fill="hold">
                                          <p:stCondLst>
                                            <p:cond delay="499"/>
                                          </p:stCondLst>
                                        </p:cTn>
                                        <p:tgtEl>
                                          <p:spTgt spid="138"/>
                                        </p:tgtEl>
                                        <p:attrNameLst>
                                          <p:attrName>style.visibility</p:attrName>
                                        </p:attrNameLst>
                                      </p:cBhvr>
                                      <p:to>
                                        <p:strVal val="hidden"/>
                                      </p:to>
                                    </p:set>
                                  </p:childTnLst>
                                </p:cTn>
                              </p:par>
                              <p:par>
                                <p:cTn id="167" presetID="10" presetClass="entr" presetSubtype="0" fill="hold" grpId="0" nodeType="withEffect">
                                  <p:stCondLst>
                                    <p:cond delay="1150"/>
                                  </p:stCondLst>
                                  <p:childTnLst>
                                    <p:set>
                                      <p:cBhvr>
                                        <p:cTn id="168" dur="1" fill="hold">
                                          <p:stCondLst>
                                            <p:cond delay="0"/>
                                          </p:stCondLst>
                                        </p:cTn>
                                        <p:tgtEl>
                                          <p:spTgt spid="139"/>
                                        </p:tgtEl>
                                        <p:attrNameLst>
                                          <p:attrName>style.visibility</p:attrName>
                                        </p:attrNameLst>
                                      </p:cBhvr>
                                      <p:to>
                                        <p:strVal val="visible"/>
                                      </p:to>
                                    </p:set>
                                    <p:animEffect transition="in" filter="fade">
                                      <p:cBhvr>
                                        <p:cTn id="169" dur="650"/>
                                        <p:tgtEl>
                                          <p:spTgt spid="139"/>
                                        </p:tgtEl>
                                      </p:cBhvr>
                                    </p:animEffect>
                                  </p:childTnLst>
                                </p:cTn>
                              </p:par>
                              <p:par>
                                <p:cTn id="170" presetID="63" presetClass="path" presetSubtype="0" decel="100000" fill="hold" grpId="1" nodeType="withEffect">
                                  <p:stCondLst>
                                    <p:cond delay="1150"/>
                                  </p:stCondLst>
                                  <p:childTnLst>
                                    <p:animMotion origin="layout" path="M -0.02412 3.18656E-6 L -4.82002E-6 3.18656E-6 " pathEditMode="relative" rAng="0" ptsTypes="AA">
                                      <p:cBhvr>
                                        <p:cTn id="171" dur="650" fill="hold"/>
                                        <p:tgtEl>
                                          <p:spTgt spid="139"/>
                                        </p:tgtEl>
                                        <p:attrNameLst>
                                          <p:attrName>ppt_x</p:attrName>
                                          <p:attrName>ppt_y</p:attrName>
                                        </p:attrNameLst>
                                      </p:cBhvr>
                                      <p:rCtr x="1200" y="0"/>
                                    </p:animMotion>
                                  </p:childTnLst>
                                </p:cTn>
                              </p:par>
                              <p:par>
                                <p:cTn id="172" presetID="2" presetClass="exit" presetSubtype="2" fill="hold" grpId="2" nodeType="withEffect">
                                  <p:stCondLst>
                                    <p:cond delay="0"/>
                                  </p:stCondLst>
                                  <p:childTnLst>
                                    <p:anim calcmode="lin" valueType="num">
                                      <p:cBhvr additive="base">
                                        <p:cTn id="173" dur="500"/>
                                        <p:tgtEl>
                                          <p:spTgt spid="139"/>
                                        </p:tgtEl>
                                        <p:attrNameLst>
                                          <p:attrName>ppt_x</p:attrName>
                                        </p:attrNameLst>
                                      </p:cBhvr>
                                      <p:tavLst>
                                        <p:tav tm="0">
                                          <p:val>
                                            <p:strVal val="ppt_x"/>
                                          </p:val>
                                        </p:tav>
                                        <p:tav tm="100000">
                                          <p:val>
                                            <p:strVal val="1+ppt_w/2"/>
                                          </p:val>
                                        </p:tav>
                                      </p:tavLst>
                                    </p:anim>
                                    <p:anim calcmode="lin" valueType="num">
                                      <p:cBhvr additive="base">
                                        <p:cTn id="174" dur="500"/>
                                        <p:tgtEl>
                                          <p:spTgt spid="139"/>
                                        </p:tgtEl>
                                        <p:attrNameLst>
                                          <p:attrName>ppt_y</p:attrName>
                                        </p:attrNameLst>
                                      </p:cBhvr>
                                      <p:tavLst>
                                        <p:tav tm="0">
                                          <p:val>
                                            <p:strVal val="ppt_y"/>
                                          </p:val>
                                        </p:tav>
                                        <p:tav tm="100000">
                                          <p:val>
                                            <p:strVal val="ppt_y"/>
                                          </p:val>
                                        </p:tav>
                                      </p:tavLst>
                                    </p:anim>
                                    <p:set>
                                      <p:cBhvr>
                                        <p:cTn id="175" dur="1" fill="hold">
                                          <p:stCondLst>
                                            <p:cond delay="499"/>
                                          </p:stCondLst>
                                        </p:cTn>
                                        <p:tgtEl>
                                          <p:spTgt spid="139"/>
                                        </p:tgtEl>
                                        <p:attrNameLst>
                                          <p:attrName>style.visibility</p:attrName>
                                        </p:attrNameLst>
                                      </p:cBhvr>
                                      <p:to>
                                        <p:strVal val="hidden"/>
                                      </p:to>
                                    </p:set>
                                  </p:childTnLst>
                                </p:cTn>
                              </p:par>
                              <p:par>
                                <p:cTn id="176" presetID="10" presetClass="entr" presetSubtype="0" fill="hold" grpId="0" nodeType="withEffect">
                                  <p:stCondLst>
                                    <p:cond delay="700"/>
                                  </p:stCondLst>
                                  <p:childTnLst>
                                    <p:set>
                                      <p:cBhvr>
                                        <p:cTn id="177" dur="1" fill="hold">
                                          <p:stCondLst>
                                            <p:cond delay="0"/>
                                          </p:stCondLst>
                                        </p:cTn>
                                        <p:tgtEl>
                                          <p:spTgt spid="140"/>
                                        </p:tgtEl>
                                        <p:attrNameLst>
                                          <p:attrName>style.visibility</p:attrName>
                                        </p:attrNameLst>
                                      </p:cBhvr>
                                      <p:to>
                                        <p:strVal val="visible"/>
                                      </p:to>
                                    </p:set>
                                    <p:animEffect transition="in" filter="fade">
                                      <p:cBhvr>
                                        <p:cTn id="178" dur="650"/>
                                        <p:tgtEl>
                                          <p:spTgt spid="140"/>
                                        </p:tgtEl>
                                      </p:cBhvr>
                                    </p:animEffect>
                                  </p:childTnLst>
                                </p:cTn>
                              </p:par>
                              <p:par>
                                <p:cTn id="179" presetID="63" presetClass="path" presetSubtype="0" decel="100000" fill="hold" grpId="1" nodeType="withEffect">
                                  <p:stCondLst>
                                    <p:cond delay="700"/>
                                  </p:stCondLst>
                                  <p:childTnLst>
                                    <p:animMotion origin="layout" path="M -0.02412 2.16523E-6 L -2.97421E-6 2.16523E-6 " pathEditMode="relative" rAng="0" ptsTypes="AA">
                                      <p:cBhvr>
                                        <p:cTn id="180" dur="650" fill="hold"/>
                                        <p:tgtEl>
                                          <p:spTgt spid="140"/>
                                        </p:tgtEl>
                                        <p:attrNameLst>
                                          <p:attrName>ppt_x</p:attrName>
                                          <p:attrName>ppt_y</p:attrName>
                                        </p:attrNameLst>
                                      </p:cBhvr>
                                      <p:rCtr x="1200" y="0"/>
                                    </p:animMotion>
                                  </p:childTnLst>
                                </p:cTn>
                              </p:par>
                              <p:par>
                                <p:cTn id="181" presetID="2" presetClass="exit" presetSubtype="2" fill="hold" grpId="2" nodeType="withEffect">
                                  <p:stCondLst>
                                    <p:cond delay="0"/>
                                  </p:stCondLst>
                                  <p:childTnLst>
                                    <p:anim calcmode="lin" valueType="num">
                                      <p:cBhvr additive="base">
                                        <p:cTn id="182" dur="500"/>
                                        <p:tgtEl>
                                          <p:spTgt spid="140"/>
                                        </p:tgtEl>
                                        <p:attrNameLst>
                                          <p:attrName>ppt_x</p:attrName>
                                        </p:attrNameLst>
                                      </p:cBhvr>
                                      <p:tavLst>
                                        <p:tav tm="0">
                                          <p:val>
                                            <p:strVal val="ppt_x"/>
                                          </p:val>
                                        </p:tav>
                                        <p:tav tm="100000">
                                          <p:val>
                                            <p:strVal val="1+ppt_w/2"/>
                                          </p:val>
                                        </p:tav>
                                      </p:tavLst>
                                    </p:anim>
                                    <p:anim calcmode="lin" valueType="num">
                                      <p:cBhvr additive="base">
                                        <p:cTn id="183" dur="500"/>
                                        <p:tgtEl>
                                          <p:spTgt spid="140"/>
                                        </p:tgtEl>
                                        <p:attrNameLst>
                                          <p:attrName>ppt_y</p:attrName>
                                        </p:attrNameLst>
                                      </p:cBhvr>
                                      <p:tavLst>
                                        <p:tav tm="0">
                                          <p:val>
                                            <p:strVal val="ppt_y"/>
                                          </p:val>
                                        </p:tav>
                                        <p:tav tm="100000">
                                          <p:val>
                                            <p:strVal val="ppt_y"/>
                                          </p:val>
                                        </p:tav>
                                      </p:tavLst>
                                    </p:anim>
                                    <p:set>
                                      <p:cBhvr>
                                        <p:cTn id="184" dur="1" fill="hold">
                                          <p:stCondLst>
                                            <p:cond delay="499"/>
                                          </p:stCondLst>
                                        </p:cTn>
                                        <p:tgtEl>
                                          <p:spTgt spid="140"/>
                                        </p:tgtEl>
                                        <p:attrNameLst>
                                          <p:attrName>style.visibility</p:attrName>
                                        </p:attrNameLst>
                                      </p:cBhvr>
                                      <p:to>
                                        <p:strVal val="hidden"/>
                                      </p:to>
                                    </p:set>
                                  </p:childTnLst>
                                </p:cTn>
                              </p:par>
                              <p:par>
                                <p:cTn id="185" presetID="10" presetClass="entr" presetSubtype="0" fill="hold" grpId="0" nodeType="withEffect">
                                  <p:stCondLst>
                                    <p:cond delay="1500"/>
                                  </p:stCondLst>
                                  <p:childTnLst>
                                    <p:set>
                                      <p:cBhvr>
                                        <p:cTn id="186" dur="1" fill="hold">
                                          <p:stCondLst>
                                            <p:cond delay="0"/>
                                          </p:stCondLst>
                                        </p:cTn>
                                        <p:tgtEl>
                                          <p:spTgt spid="141"/>
                                        </p:tgtEl>
                                        <p:attrNameLst>
                                          <p:attrName>style.visibility</p:attrName>
                                        </p:attrNameLst>
                                      </p:cBhvr>
                                      <p:to>
                                        <p:strVal val="visible"/>
                                      </p:to>
                                    </p:set>
                                    <p:animEffect transition="in" filter="fade">
                                      <p:cBhvr>
                                        <p:cTn id="187" dur="650"/>
                                        <p:tgtEl>
                                          <p:spTgt spid="141"/>
                                        </p:tgtEl>
                                      </p:cBhvr>
                                    </p:animEffect>
                                  </p:childTnLst>
                                </p:cTn>
                              </p:par>
                              <p:par>
                                <p:cTn id="188" presetID="63" presetClass="path" presetSubtype="0" decel="100000" fill="hold" grpId="1" nodeType="withEffect">
                                  <p:stCondLst>
                                    <p:cond delay="1500"/>
                                  </p:stCondLst>
                                  <p:childTnLst>
                                    <p:animMotion origin="layout" path="M -0.02412 4.48933E-6 L -3.41333E-6 4.48933E-6 " pathEditMode="relative" rAng="0" ptsTypes="AA">
                                      <p:cBhvr>
                                        <p:cTn id="189" dur="650" fill="hold"/>
                                        <p:tgtEl>
                                          <p:spTgt spid="141"/>
                                        </p:tgtEl>
                                        <p:attrNameLst>
                                          <p:attrName>ppt_x</p:attrName>
                                          <p:attrName>ppt_y</p:attrName>
                                        </p:attrNameLst>
                                      </p:cBhvr>
                                      <p:rCtr x="1200" y="0"/>
                                    </p:animMotion>
                                  </p:childTnLst>
                                </p:cTn>
                              </p:par>
                              <p:par>
                                <p:cTn id="190" presetID="2" presetClass="exit" presetSubtype="2" fill="hold" grpId="2" nodeType="withEffect">
                                  <p:stCondLst>
                                    <p:cond delay="0"/>
                                  </p:stCondLst>
                                  <p:childTnLst>
                                    <p:anim calcmode="lin" valueType="num">
                                      <p:cBhvr additive="base">
                                        <p:cTn id="191" dur="500"/>
                                        <p:tgtEl>
                                          <p:spTgt spid="141"/>
                                        </p:tgtEl>
                                        <p:attrNameLst>
                                          <p:attrName>ppt_x</p:attrName>
                                        </p:attrNameLst>
                                      </p:cBhvr>
                                      <p:tavLst>
                                        <p:tav tm="0">
                                          <p:val>
                                            <p:strVal val="ppt_x"/>
                                          </p:val>
                                        </p:tav>
                                        <p:tav tm="100000">
                                          <p:val>
                                            <p:strVal val="1+ppt_w/2"/>
                                          </p:val>
                                        </p:tav>
                                      </p:tavLst>
                                    </p:anim>
                                    <p:anim calcmode="lin" valueType="num">
                                      <p:cBhvr additive="base">
                                        <p:cTn id="192" dur="500"/>
                                        <p:tgtEl>
                                          <p:spTgt spid="141"/>
                                        </p:tgtEl>
                                        <p:attrNameLst>
                                          <p:attrName>ppt_y</p:attrName>
                                        </p:attrNameLst>
                                      </p:cBhvr>
                                      <p:tavLst>
                                        <p:tav tm="0">
                                          <p:val>
                                            <p:strVal val="ppt_y"/>
                                          </p:val>
                                        </p:tav>
                                        <p:tav tm="100000">
                                          <p:val>
                                            <p:strVal val="ppt_y"/>
                                          </p:val>
                                        </p:tav>
                                      </p:tavLst>
                                    </p:anim>
                                    <p:set>
                                      <p:cBhvr>
                                        <p:cTn id="193" dur="1" fill="hold">
                                          <p:stCondLst>
                                            <p:cond delay="499"/>
                                          </p:stCondLst>
                                        </p:cTn>
                                        <p:tgtEl>
                                          <p:spTgt spid="141"/>
                                        </p:tgtEl>
                                        <p:attrNameLst>
                                          <p:attrName>style.visibility</p:attrName>
                                        </p:attrNameLst>
                                      </p:cBhvr>
                                      <p:to>
                                        <p:strVal val="hidden"/>
                                      </p:to>
                                    </p:set>
                                  </p:childTnLst>
                                </p:cTn>
                              </p:par>
                              <p:par>
                                <p:cTn id="194" presetID="10" presetClass="entr" presetSubtype="0" fill="hold" grpId="0" nodeType="withEffect">
                                  <p:stCondLst>
                                    <p:cond delay="900"/>
                                  </p:stCondLst>
                                  <p:childTnLst>
                                    <p:set>
                                      <p:cBhvr>
                                        <p:cTn id="195" dur="1" fill="hold">
                                          <p:stCondLst>
                                            <p:cond delay="0"/>
                                          </p:stCondLst>
                                        </p:cTn>
                                        <p:tgtEl>
                                          <p:spTgt spid="142"/>
                                        </p:tgtEl>
                                        <p:attrNameLst>
                                          <p:attrName>style.visibility</p:attrName>
                                        </p:attrNameLst>
                                      </p:cBhvr>
                                      <p:to>
                                        <p:strVal val="visible"/>
                                      </p:to>
                                    </p:set>
                                    <p:animEffect transition="in" filter="fade">
                                      <p:cBhvr>
                                        <p:cTn id="196" dur="650"/>
                                        <p:tgtEl>
                                          <p:spTgt spid="142"/>
                                        </p:tgtEl>
                                      </p:cBhvr>
                                    </p:animEffect>
                                  </p:childTnLst>
                                </p:cTn>
                              </p:par>
                              <p:par>
                                <p:cTn id="197" presetID="63" presetClass="path" presetSubtype="0" decel="100000" fill="hold" grpId="1" nodeType="withEffect">
                                  <p:stCondLst>
                                    <p:cond delay="900"/>
                                  </p:stCondLst>
                                  <p:childTnLst>
                                    <p:animMotion origin="layout" path="M -0.02412 4.43032E-6 L -4.40899E-6 4.43032E-6 " pathEditMode="relative" rAng="0" ptsTypes="AA">
                                      <p:cBhvr>
                                        <p:cTn id="198" dur="650" fill="hold"/>
                                        <p:tgtEl>
                                          <p:spTgt spid="142"/>
                                        </p:tgtEl>
                                        <p:attrNameLst>
                                          <p:attrName>ppt_x</p:attrName>
                                          <p:attrName>ppt_y</p:attrName>
                                        </p:attrNameLst>
                                      </p:cBhvr>
                                      <p:rCtr x="1200" y="0"/>
                                    </p:animMotion>
                                  </p:childTnLst>
                                </p:cTn>
                              </p:par>
                              <p:par>
                                <p:cTn id="199" presetID="2" presetClass="exit" presetSubtype="2" fill="hold" grpId="2" nodeType="withEffect">
                                  <p:stCondLst>
                                    <p:cond delay="0"/>
                                  </p:stCondLst>
                                  <p:childTnLst>
                                    <p:anim calcmode="lin" valueType="num">
                                      <p:cBhvr additive="base">
                                        <p:cTn id="200" dur="500"/>
                                        <p:tgtEl>
                                          <p:spTgt spid="142"/>
                                        </p:tgtEl>
                                        <p:attrNameLst>
                                          <p:attrName>ppt_x</p:attrName>
                                        </p:attrNameLst>
                                      </p:cBhvr>
                                      <p:tavLst>
                                        <p:tav tm="0">
                                          <p:val>
                                            <p:strVal val="ppt_x"/>
                                          </p:val>
                                        </p:tav>
                                        <p:tav tm="100000">
                                          <p:val>
                                            <p:strVal val="1+ppt_w/2"/>
                                          </p:val>
                                        </p:tav>
                                      </p:tavLst>
                                    </p:anim>
                                    <p:anim calcmode="lin" valueType="num">
                                      <p:cBhvr additive="base">
                                        <p:cTn id="201" dur="500"/>
                                        <p:tgtEl>
                                          <p:spTgt spid="142"/>
                                        </p:tgtEl>
                                        <p:attrNameLst>
                                          <p:attrName>ppt_y</p:attrName>
                                        </p:attrNameLst>
                                      </p:cBhvr>
                                      <p:tavLst>
                                        <p:tav tm="0">
                                          <p:val>
                                            <p:strVal val="ppt_y"/>
                                          </p:val>
                                        </p:tav>
                                        <p:tav tm="100000">
                                          <p:val>
                                            <p:strVal val="ppt_y"/>
                                          </p:val>
                                        </p:tav>
                                      </p:tavLst>
                                    </p:anim>
                                    <p:set>
                                      <p:cBhvr>
                                        <p:cTn id="202" dur="1" fill="hold">
                                          <p:stCondLst>
                                            <p:cond delay="499"/>
                                          </p:stCondLst>
                                        </p:cTn>
                                        <p:tgtEl>
                                          <p:spTgt spid="142"/>
                                        </p:tgtEl>
                                        <p:attrNameLst>
                                          <p:attrName>style.visibility</p:attrName>
                                        </p:attrNameLst>
                                      </p:cBhvr>
                                      <p:to>
                                        <p:strVal val="hidden"/>
                                      </p:to>
                                    </p:set>
                                  </p:childTnLst>
                                </p:cTn>
                              </p:par>
                              <p:par>
                                <p:cTn id="203" presetID="10" presetClass="entr" presetSubtype="0" fill="hold" grpId="0" nodeType="withEffect">
                                  <p:stCondLst>
                                    <p:cond delay="900"/>
                                  </p:stCondLst>
                                  <p:childTnLst>
                                    <p:set>
                                      <p:cBhvr>
                                        <p:cTn id="204" dur="1" fill="hold">
                                          <p:stCondLst>
                                            <p:cond delay="0"/>
                                          </p:stCondLst>
                                        </p:cTn>
                                        <p:tgtEl>
                                          <p:spTgt spid="143"/>
                                        </p:tgtEl>
                                        <p:attrNameLst>
                                          <p:attrName>style.visibility</p:attrName>
                                        </p:attrNameLst>
                                      </p:cBhvr>
                                      <p:to>
                                        <p:strVal val="visible"/>
                                      </p:to>
                                    </p:set>
                                    <p:animEffect transition="in" filter="fade">
                                      <p:cBhvr>
                                        <p:cTn id="205" dur="650"/>
                                        <p:tgtEl>
                                          <p:spTgt spid="143"/>
                                        </p:tgtEl>
                                      </p:cBhvr>
                                    </p:animEffect>
                                  </p:childTnLst>
                                </p:cTn>
                              </p:par>
                              <p:par>
                                <p:cTn id="206" presetID="63" presetClass="path" presetSubtype="0" decel="100000" fill="hold" grpId="1" nodeType="withEffect">
                                  <p:stCondLst>
                                    <p:cond delay="900"/>
                                  </p:stCondLst>
                                  <p:childTnLst>
                                    <p:animMotion origin="layout" path="M -0.02412 1.87018E-6 L -3.70947E-6 1.87018E-6 " pathEditMode="relative" rAng="0" ptsTypes="AA">
                                      <p:cBhvr>
                                        <p:cTn id="207" dur="650" fill="hold"/>
                                        <p:tgtEl>
                                          <p:spTgt spid="143"/>
                                        </p:tgtEl>
                                        <p:attrNameLst>
                                          <p:attrName>ppt_x</p:attrName>
                                          <p:attrName>ppt_y</p:attrName>
                                        </p:attrNameLst>
                                      </p:cBhvr>
                                      <p:rCtr x="1200" y="0"/>
                                    </p:animMotion>
                                  </p:childTnLst>
                                </p:cTn>
                              </p:par>
                              <p:par>
                                <p:cTn id="208" presetID="2" presetClass="exit" presetSubtype="2" fill="hold" grpId="2" nodeType="withEffect">
                                  <p:stCondLst>
                                    <p:cond delay="0"/>
                                  </p:stCondLst>
                                  <p:childTnLst>
                                    <p:anim calcmode="lin" valueType="num">
                                      <p:cBhvr additive="base">
                                        <p:cTn id="209" dur="500"/>
                                        <p:tgtEl>
                                          <p:spTgt spid="143"/>
                                        </p:tgtEl>
                                        <p:attrNameLst>
                                          <p:attrName>ppt_x</p:attrName>
                                        </p:attrNameLst>
                                      </p:cBhvr>
                                      <p:tavLst>
                                        <p:tav tm="0">
                                          <p:val>
                                            <p:strVal val="ppt_x"/>
                                          </p:val>
                                        </p:tav>
                                        <p:tav tm="100000">
                                          <p:val>
                                            <p:strVal val="1+ppt_w/2"/>
                                          </p:val>
                                        </p:tav>
                                      </p:tavLst>
                                    </p:anim>
                                    <p:anim calcmode="lin" valueType="num">
                                      <p:cBhvr additive="base">
                                        <p:cTn id="210" dur="500"/>
                                        <p:tgtEl>
                                          <p:spTgt spid="143"/>
                                        </p:tgtEl>
                                        <p:attrNameLst>
                                          <p:attrName>ppt_y</p:attrName>
                                        </p:attrNameLst>
                                      </p:cBhvr>
                                      <p:tavLst>
                                        <p:tav tm="0">
                                          <p:val>
                                            <p:strVal val="ppt_y"/>
                                          </p:val>
                                        </p:tav>
                                        <p:tav tm="100000">
                                          <p:val>
                                            <p:strVal val="ppt_y"/>
                                          </p:val>
                                        </p:tav>
                                      </p:tavLst>
                                    </p:anim>
                                    <p:set>
                                      <p:cBhvr>
                                        <p:cTn id="211" dur="1" fill="hold">
                                          <p:stCondLst>
                                            <p:cond delay="499"/>
                                          </p:stCondLst>
                                        </p:cTn>
                                        <p:tgtEl>
                                          <p:spTgt spid="143"/>
                                        </p:tgtEl>
                                        <p:attrNameLst>
                                          <p:attrName>style.visibility</p:attrName>
                                        </p:attrNameLst>
                                      </p:cBhvr>
                                      <p:to>
                                        <p:strVal val="hidden"/>
                                      </p:to>
                                    </p:set>
                                  </p:childTnLst>
                                </p:cTn>
                              </p:par>
                              <p:par>
                                <p:cTn id="212" presetID="10" presetClass="entr" presetSubtype="0" fill="hold" grpId="0" nodeType="withEffect">
                                  <p:stCondLst>
                                    <p:cond delay="1150"/>
                                  </p:stCondLst>
                                  <p:childTnLst>
                                    <p:set>
                                      <p:cBhvr>
                                        <p:cTn id="213" dur="1" fill="hold">
                                          <p:stCondLst>
                                            <p:cond delay="0"/>
                                          </p:stCondLst>
                                        </p:cTn>
                                        <p:tgtEl>
                                          <p:spTgt spid="144"/>
                                        </p:tgtEl>
                                        <p:attrNameLst>
                                          <p:attrName>style.visibility</p:attrName>
                                        </p:attrNameLst>
                                      </p:cBhvr>
                                      <p:to>
                                        <p:strVal val="visible"/>
                                      </p:to>
                                    </p:set>
                                    <p:animEffect transition="in" filter="fade">
                                      <p:cBhvr>
                                        <p:cTn id="214" dur="650"/>
                                        <p:tgtEl>
                                          <p:spTgt spid="144"/>
                                        </p:tgtEl>
                                      </p:cBhvr>
                                    </p:animEffect>
                                  </p:childTnLst>
                                </p:cTn>
                              </p:par>
                              <p:par>
                                <p:cTn id="215" presetID="63" presetClass="path" presetSubtype="0" decel="100000" fill="hold" grpId="1" nodeType="withEffect">
                                  <p:stCondLst>
                                    <p:cond delay="1150"/>
                                  </p:stCondLst>
                                  <p:childTnLst>
                                    <p:animMotion origin="layout" path="M -0.02412 2.4966E-6 L -4.77661E-6 2.4966E-6 " pathEditMode="relative" rAng="0" ptsTypes="AA">
                                      <p:cBhvr>
                                        <p:cTn id="216" dur="650" fill="hold"/>
                                        <p:tgtEl>
                                          <p:spTgt spid="144"/>
                                        </p:tgtEl>
                                        <p:attrNameLst>
                                          <p:attrName>ppt_x</p:attrName>
                                          <p:attrName>ppt_y</p:attrName>
                                        </p:attrNameLst>
                                      </p:cBhvr>
                                      <p:rCtr x="1200" y="0"/>
                                    </p:animMotion>
                                  </p:childTnLst>
                                </p:cTn>
                              </p:par>
                              <p:par>
                                <p:cTn id="217" presetID="2" presetClass="exit" presetSubtype="2" fill="hold" grpId="2" nodeType="withEffect">
                                  <p:stCondLst>
                                    <p:cond delay="0"/>
                                  </p:stCondLst>
                                  <p:childTnLst>
                                    <p:anim calcmode="lin" valueType="num">
                                      <p:cBhvr additive="base">
                                        <p:cTn id="218" dur="500"/>
                                        <p:tgtEl>
                                          <p:spTgt spid="144"/>
                                        </p:tgtEl>
                                        <p:attrNameLst>
                                          <p:attrName>ppt_x</p:attrName>
                                        </p:attrNameLst>
                                      </p:cBhvr>
                                      <p:tavLst>
                                        <p:tav tm="0">
                                          <p:val>
                                            <p:strVal val="ppt_x"/>
                                          </p:val>
                                        </p:tav>
                                        <p:tav tm="100000">
                                          <p:val>
                                            <p:strVal val="1+ppt_w/2"/>
                                          </p:val>
                                        </p:tav>
                                      </p:tavLst>
                                    </p:anim>
                                    <p:anim calcmode="lin" valueType="num">
                                      <p:cBhvr additive="base">
                                        <p:cTn id="219" dur="500"/>
                                        <p:tgtEl>
                                          <p:spTgt spid="144"/>
                                        </p:tgtEl>
                                        <p:attrNameLst>
                                          <p:attrName>ppt_y</p:attrName>
                                        </p:attrNameLst>
                                      </p:cBhvr>
                                      <p:tavLst>
                                        <p:tav tm="0">
                                          <p:val>
                                            <p:strVal val="ppt_y"/>
                                          </p:val>
                                        </p:tav>
                                        <p:tav tm="100000">
                                          <p:val>
                                            <p:strVal val="ppt_y"/>
                                          </p:val>
                                        </p:tav>
                                      </p:tavLst>
                                    </p:anim>
                                    <p:set>
                                      <p:cBhvr>
                                        <p:cTn id="220" dur="1" fill="hold">
                                          <p:stCondLst>
                                            <p:cond delay="499"/>
                                          </p:stCondLst>
                                        </p:cTn>
                                        <p:tgtEl>
                                          <p:spTgt spid="144"/>
                                        </p:tgtEl>
                                        <p:attrNameLst>
                                          <p:attrName>style.visibility</p:attrName>
                                        </p:attrNameLst>
                                      </p:cBhvr>
                                      <p:to>
                                        <p:strVal val="hidden"/>
                                      </p:to>
                                    </p:set>
                                  </p:childTnLst>
                                </p:cTn>
                              </p:par>
                              <p:par>
                                <p:cTn id="221" presetID="42" presetClass="entr" presetSubtype="0" fill="hold" nodeType="withEffect">
                                  <p:stCondLst>
                                    <p:cond delay="0"/>
                                  </p:stCondLst>
                                  <p:childTnLst>
                                    <p:set>
                                      <p:cBhvr>
                                        <p:cTn id="222" dur="1" fill="hold">
                                          <p:stCondLst>
                                            <p:cond delay="0"/>
                                          </p:stCondLst>
                                        </p:cTn>
                                        <p:tgtEl>
                                          <p:spTgt spid="145"/>
                                        </p:tgtEl>
                                        <p:attrNameLst>
                                          <p:attrName>style.visibility</p:attrName>
                                        </p:attrNameLst>
                                      </p:cBhvr>
                                      <p:to>
                                        <p:strVal val="visible"/>
                                      </p:to>
                                    </p:set>
                                    <p:animEffect transition="in" filter="fade">
                                      <p:cBhvr>
                                        <p:cTn id="223" dur="1000"/>
                                        <p:tgtEl>
                                          <p:spTgt spid="145"/>
                                        </p:tgtEl>
                                      </p:cBhvr>
                                    </p:animEffect>
                                    <p:anim calcmode="lin" valueType="num">
                                      <p:cBhvr>
                                        <p:cTn id="224" dur="1000" fill="hold"/>
                                        <p:tgtEl>
                                          <p:spTgt spid="145"/>
                                        </p:tgtEl>
                                        <p:attrNameLst>
                                          <p:attrName>ppt_x</p:attrName>
                                        </p:attrNameLst>
                                      </p:cBhvr>
                                      <p:tavLst>
                                        <p:tav tm="0">
                                          <p:val>
                                            <p:strVal val="#ppt_x"/>
                                          </p:val>
                                        </p:tav>
                                        <p:tav tm="100000">
                                          <p:val>
                                            <p:strVal val="#ppt_x"/>
                                          </p:val>
                                        </p:tav>
                                      </p:tavLst>
                                    </p:anim>
                                    <p:anim calcmode="lin" valueType="num">
                                      <p:cBhvr>
                                        <p:cTn id="225" dur="1000" fill="hold"/>
                                        <p:tgtEl>
                                          <p:spTgt spid="145"/>
                                        </p:tgtEl>
                                        <p:attrNameLst>
                                          <p:attrName>ppt_y</p:attrName>
                                        </p:attrNameLst>
                                      </p:cBhvr>
                                      <p:tavLst>
                                        <p:tav tm="0">
                                          <p:val>
                                            <p:strVal val="#ppt_y+.1"/>
                                          </p:val>
                                        </p:tav>
                                        <p:tav tm="100000">
                                          <p:val>
                                            <p:strVal val="#ppt_y"/>
                                          </p:val>
                                        </p:tav>
                                      </p:tavLst>
                                    </p:anim>
                                  </p:childTnLst>
                                </p:cTn>
                              </p:par>
                              <p:par>
                                <p:cTn id="226" presetID="10" presetClass="entr" presetSubtype="0" fill="hold" grpId="0" nodeType="withEffect">
                                  <p:stCondLst>
                                    <p:cond delay="700"/>
                                  </p:stCondLst>
                                  <p:childTnLst>
                                    <p:set>
                                      <p:cBhvr>
                                        <p:cTn id="227" dur="1" fill="hold">
                                          <p:stCondLst>
                                            <p:cond delay="0"/>
                                          </p:stCondLst>
                                        </p:cTn>
                                        <p:tgtEl>
                                          <p:spTgt spid="146"/>
                                        </p:tgtEl>
                                        <p:attrNameLst>
                                          <p:attrName>style.visibility</p:attrName>
                                        </p:attrNameLst>
                                      </p:cBhvr>
                                      <p:to>
                                        <p:strVal val="visible"/>
                                      </p:to>
                                    </p:set>
                                    <p:animEffect transition="in" filter="fade">
                                      <p:cBhvr>
                                        <p:cTn id="228" dur="650"/>
                                        <p:tgtEl>
                                          <p:spTgt spid="146"/>
                                        </p:tgtEl>
                                      </p:cBhvr>
                                    </p:animEffect>
                                  </p:childTnLst>
                                </p:cTn>
                              </p:par>
                              <p:par>
                                <p:cTn id="229" presetID="63" presetClass="path" presetSubtype="0" decel="100000" fill="hold" grpId="1" nodeType="withEffect">
                                  <p:stCondLst>
                                    <p:cond delay="700"/>
                                  </p:stCondLst>
                                  <p:childTnLst>
                                    <p:animMotion origin="layout" path="M -0.02413 3.62233E-6 L 4.87363E-6 3.62233E-6 " pathEditMode="relative" rAng="0" ptsTypes="AA">
                                      <p:cBhvr>
                                        <p:cTn id="230" dur="650" fill="hold"/>
                                        <p:tgtEl>
                                          <p:spTgt spid="146"/>
                                        </p:tgtEl>
                                        <p:attrNameLst>
                                          <p:attrName>ppt_x</p:attrName>
                                          <p:attrName>ppt_y</p:attrName>
                                        </p:attrNameLst>
                                      </p:cBhvr>
                                      <p:rCtr x="1200" y="0"/>
                                    </p:animMotion>
                                  </p:childTnLst>
                                </p:cTn>
                              </p:par>
                              <p:par>
                                <p:cTn id="231" presetID="2" presetClass="exit" presetSubtype="2" fill="hold" grpId="2" nodeType="withEffect">
                                  <p:stCondLst>
                                    <p:cond delay="0"/>
                                  </p:stCondLst>
                                  <p:childTnLst>
                                    <p:anim calcmode="lin" valueType="num">
                                      <p:cBhvr additive="base">
                                        <p:cTn id="232" dur="500"/>
                                        <p:tgtEl>
                                          <p:spTgt spid="146"/>
                                        </p:tgtEl>
                                        <p:attrNameLst>
                                          <p:attrName>ppt_x</p:attrName>
                                        </p:attrNameLst>
                                      </p:cBhvr>
                                      <p:tavLst>
                                        <p:tav tm="0">
                                          <p:val>
                                            <p:strVal val="ppt_x"/>
                                          </p:val>
                                        </p:tav>
                                        <p:tav tm="100000">
                                          <p:val>
                                            <p:strVal val="1+ppt_w/2"/>
                                          </p:val>
                                        </p:tav>
                                      </p:tavLst>
                                    </p:anim>
                                    <p:anim calcmode="lin" valueType="num">
                                      <p:cBhvr additive="base">
                                        <p:cTn id="233" dur="500"/>
                                        <p:tgtEl>
                                          <p:spTgt spid="146"/>
                                        </p:tgtEl>
                                        <p:attrNameLst>
                                          <p:attrName>ppt_y</p:attrName>
                                        </p:attrNameLst>
                                      </p:cBhvr>
                                      <p:tavLst>
                                        <p:tav tm="0">
                                          <p:val>
                                            <p:strVal val="ppt_y"/>
                                          </p:val>
                                        </p:tav>
                                        <p:tav tm="100000">
                                          <p:val>
                                            <p:strVal val="ppt_y"/>
                                          </p:val>
                                        </p:tav>
                                      </p:tavLst>
                                    </p:anim>
                                    <p:set>
                                      <p:cBhvr>
                                        <p:cTn id="234" dur="1" fill="hold">
                                          <p:stCondLst>
                                            <p:cond delay="499"/>
                                          </p:stCondLst>
                                        </p:cTn>
                                        <p:tgtEl>
                                          <p:spTgt spid="146"/>
                                        </p:tgtEl>
                                        <p:attrNameLst>
                                          <p:attrName>style.visibility</p:attrName>
                                        </p:attrNameLst>
                                      </p:cBhvr>
                                      <p:to>
                                        <p:strVal val="hidden"/>
                                      </p:to>
                                    </p:set>
                                  </p:childTnLst>
                                </p:cTn>
                              </p:par>
                              <p:par>
                                <p:cTn id="235" presetID="10" presetClass="entr" presetSubtype="0" fill="hold" grpId="0" nodeType="withEffect">
                                  <p:stCondLst>
                                    <p:cond delay="700"/>
                                  </p:stCondLst>
                                  <p:childTnLst>
                                    <p:set>
                                      <p:cBhvr>
                                        <p:cTn id="236" dur="1" fill="hold">
                                          <p:stCondLst>
                                            <p:cond delay="0"/>
                                          </p:stCondLst>
                                        </p:cTn>
                                        <p:tgtEl>
                                          <p:spTgt spid="147"/>
                                        </p:tgtEl>
                                        <p:attrNameLst>
                                          <p:attrName>style.visibility</p:attrName>
                                        </p:attrNameLst>
                                      </p:cBhvr>
                                      <p:to>
                                        <p:strVal val="visible"/>
                                      </p:to>
                                    </p:set>
                                    <p:animEffect transition="in" filter="fade">
                                      <p:cBhvr>
                                        <p:cTn id="237" dur="650"/>
                                        <p:tgtEl>
                                          <p:spTgt spid="147"/>
                                        </p:tgtEl>
                                      </p:cBhvr>
                                    </p:animEffect>
                                  </p:childTnLst>
                                </p:cTn>
                              </p:par>
                              <p:par>
                                <p:cTn id="238" presetID="63" presetClass="path" presetSubtype="0" decel="100000" fill="hold" grpId="1" nodeType="withEffect">
                                  <p:stCondLst>
                                    <p:cond delay="700"/>
                                  </p:stCondLst>
                                  <p:childTnLst>
                                    <p:animMotion origin="layout" path="M -0.02412 1.94734E-6 L -1.48583E-6 1.94734E-6 " pathEditMode="relative" rAng="0" ptsTypes="AA">
                                      <p:cBhvr>
                                        <p:cTn id="239" dur="650" fill="hold"/>
                                        <p:tgtEl>
                                          <p:spTgt spid="147"/>
                                        </p:tgtEl>
                                        <p:attrNameLst>
                                          <p:attrName>ppt_x</p:attrName>
                                          <p:attrName>ppt_y</p:attrName>
                                        </p:attrNameLst>
                                      </p:cBhvr>
                                      <p:rCtr x="1200" y="0"/>
                                    </p:animMotion>
                                  </p:childTnLst>
                                </p:cTn>
                              </p:par>
                              <p:par>
                                <p:cTn id="240" presetID="2" presetClass="exit" presetSubtype="2" fill="hold" grpId="2" nodeType="withEffect">
                                  <p:stCondLst>
                                    <p:cond delay="0"/>
                                  </p:stCondLst>
                                  <p:childTnLst>
                                    <p:anim calcmode="lin" valueType="num">
                                      <p:cBhvr additive="base">
                                        <p:cTn id="241" dur="500"/>
                                        <p:tgtEl>
                                          <p:spTgt spid="147"/>
                                        </p:tgtEl>
                                        <p:attrNameLst>
                                          <p:attrName>ppt_x</p:attrName>
                                        </p:attrNameLst>
                                      </p:cBhvr>
                                      <p:tavLst>
                                        <p:tav tm="0">
                                          <p:val>
                                            <p:strVal val="ppt_x"/>
                                          </p:val>
                                        </p:tav>
                                        <p:tav tm="100000">
                                          <p:val>
                                            <p:strVal val="1+ppt_w/2"/>
                                          </p:val>
                                        </p:tav>
                                      </p:tavLst>
                                    </p:anim>
                                    <p:anim calcmode="lin" valueType="num">
                                      <p:cBhvr additive="base">
                                        <p:cTn id="242" dur="500"/>
                                        <p:tgtEl>
                                          <p:spTgt spid="147"/>
                                        </p:tgtEl>
                                        <p:attrNameLst>
                                          <p:attrName>ppt_y</p:attrName>
                                        </p:attrNameLst>
                                      </p:cBhvr>
                                      <p:tavLst>
                                        <p:tav tm="0">
                                          <p:val>
                                            <p:strVal val="ppt_y"/>
                                          </p:val>
                                        </p:tav>
                                        <p:tav tm="100000">
                                          <p:val>
                                            <p:strVal val="ppt_y"/>
                                          </p:val>
                                        </p:tav>
                                      </p:tavLst>
                                    </p:anim>
                                    <p:set>
                                      <p:cBhvr>
                                        <p:cTn id="243" dur="1" fill="hold">
                                          <p:stCondLst>
                                            <p:cond delay="499"/>
                                          </p:stCondLst>
                                        </p:cTn>
                                        <p:tgtEl>
                                          <p:spTgt spid="147"/>
                                        </p:tgtEl>
                                        <p:attrNameLst>
                                          <p:attrName>style.visibility</p:attrName>
                                        </p:attrNameLst>
                                      </p:cBhvr>
                                      <p:to>
                                        <p:strVal val="hidden"/>
                                      </p:to>
                                    </p:set>
                                  </p:childTnLst>
                                </p:cTn>
                              </p:par>
                              <p:par>
                                <p:cTn id="244" presetID="10" presetClass="entr" presetSubtype="0" fill="hold" grpId="0" nodeType="withEffect">
                                  <p:stCondLst>
                                    <p:cond delay="700"/>
                                  </p:stCondLst>
                                  <p:childTnLst>
                                    <p:set>
                                      <p:cBhvr>
                                        <p:cTn id="245" dur="1" fill="hold">
                                          <p:stCondLst>
                                            <p:cond delay="0"/>
                                          </p:stCondLst>
                                        </p:cTn>
                                        <p:tgtEl>
                                          <p:spTgt spid="148"/>
                                        </p:tgtEl>
                                        <p:attrNameLst>
                                          <p:attrName>style.visibility</p:attrName>
                                        </p:attrNameLst>
                                      </p:cBhvr>
                                      <p:to>
                                        <p:strVal val="visible"/>
                                      </p:to>
                                    </p:set>
                                    <p:animEffect transition="in" filter="fade">
                                      <p:cBhvr>
                                        <p:cTn id="246" dur="650"/>
                                        <p:tgtEl>
                                          <p:spTgt spid="148"/>
                                        </p:tgtEl>
                                      </p:cBhvr>
                                    </p:animEffect>
                                  </p:childTnLst>
                                </p:cTn>
                              </p:par>
                              <p:par>
                                <p:cTn id="247" presetID="63" presetClass="path" presetSubtype="0" decel="100000" fill="hold" grpId="1" nodeType="withEffect">
                                  <p:stCondLst>
                                    <p:cond delay="700"/>
                                  </p:stCondLst>
                                  <p:childTnLst>
                                    <p:animMotion origin="layout" path="M -0.02413 1.95188E-6 L 3.81159E-6 1.95188E-6 " pathEditMode="relative" rAng="0" ptsTypes="AA">
                                      <p:cBhvr>
                                        <p:cTn id="248" dur="650" fill="hold"/>
                                        <p:tgtEl>
                                          <p:spTgt spid="148"/>
                                        </p:tgtEl>
                                        <p:attrNameLst>
                                          <p:attrName>ppt_x</p:attrName>
                                          <p:attrName>ppt_y</p:attrName>
                                        </p:attrNameLst>
                                      </p:cBhvr>
                                      <p:rCtr x="1200" y="0"/>
                                    </p:animMotion>
                                  </p:childTnLst>
                                </p:cTn>
                              </p:par>
                              <p:par>
                                <p:cTn id="249" presetID="2" presetClass="exit" presetSubtype="2" fill="hold" grpId="2" nodeType="withEffect">
                                  <p:stCondLst>
                                    <p:cond delay="0"/>
                                  </p:stCondLst>
                                  <p:childTnLst>
                                    <p:anim calcmode="lin" valueType="num">
                                      <p:cBhvr additive="base">
                                        <p:cTn id="250" dur="500"/>
                                        <p:tgtEl>
                                          <p:spTgt spid="148"/>
                                        </p:tgtEl>
                                        <p:attrNameLst>
                                          <p:attrName>ppt_x</p:attrName>
                                        </p:attrNameLst>
                                      </p:cBhvr>
                                      <p:tavLst>
                                        <p:tav tm="0">
                                          <p:val>
                                            <p:strVal val="ppt_x"/>
                                          </p:val>
                                        </p:tav>
                                        <p:tav tm="100000">
                                          <p:val>
                                            <p:strVal val="1+ppt_w/2"/>
                                          </p:val>
                                        </p:tav>
                                      </p:tavLst>
                                    </p:anim>
                                    <p:anim calcmode="lin" valueType="num">
                                      <p:cBhvr additive="base">
                                        <p:cTn id="251" dur="500"/>
                                        <p:tgtEl>
                                          <p:spTgt spid="148"/>
                                        </p:tgtEl>
                                        <p:attrNameLst>
                                          <p:attrName>ppt_y</p:attrName>
                                        </p:attrNameLst>
                                      </p:cBhvr>
                                      <p:tavLst>
                                        <p:tav tm="0">
                                          <p:val>
                                            <p:strVal val="ppt_y"/>
                                          </p:val>
                                        </p:tav>
                                        <p:tav tm="100000">
                                          <p:val>
                                            <p:strVal val="ppt_y"/>
                                          </p:val>
                                        </p:tav>
                                      </p:tavLst>
                                    </p:anim>
                                    <p:set>
                                      <p:cBhvr>
                                        <p:cTn id="252" dur="1" fill="hold">
                                          <p:stCondLst>
                                            <p:cond delay="499"/>
                                          </p:stCondLst>
                                        </p:cTn>
                                        <p:tgtEl>
                                          <p:spTgt spid="148"/>
                                        </p:tgtEl>
                                        <p:attrNameLst>
                                          <p:attrName>style.visibility</p:attrName>
                                        </p:attrNameLst>
                                      </p:cBhvr>
                                      <p:to>
                                        <p:strVal val="hidden"/>
                                      </p:to>
                                    </p:set>
                                  </p:childTnLst>
                                </p:cTn>
                              </p:par>
                              <p:par>
                                <p:cTn id="253" presetID="10" presetClass="entr" presetSubtype="0" fill="hold" grpId="0" nodeType="withEffect">
                                  <p:stCondLst>
                                    <p:cond delay="700"/>
                                  </p:stCondLst>
                                  <p:childTnLst>
                                    <p:set>
                                      <p:cBhvr>
                                        <p:cTn id="254" dur="1" fill="hold">
                                          <p:stCondLst>
                                            <p:cond delay="0"/>
                                          </p:stCondLst>
                                        </p:cTn>
                                        <p:tgtEl>
                                          <p:spTgt spid="149"/>
                                        </p:tgtEl>
                                        <p:attrNameLst>
                                          <p:attrName>style.visibility</p:attrName>
                                        </p:attrNameLst>
                                      </p:cBhvr>
                                      <p:to>
                                        <p:strVal val="visible"/>
                                      </p:to>
                                    </p:set>
                                    <p:animEffect transition="in" filter="fade">
                                      <p:cBhvr>
                                        <p:cTn id="255" dur="650"/>
                                        <p:tgtEl>
                                          <p:spTgt spid="149"/>
                                        </p:tgtEl>
                                      </p:cBhvr>
                                    </p:animEffect>
                                  </p:childTnLst>
                                </p:cTn>
                              </p:par>
                              <p:par>
                                <p:cTn id="256" presetID="63" presetClass="path" presetSubtype="0" decel="100000" fill="hold" grpId="1" nodeType="withEffect">
                                  <p:stCondLst>
                                    <p:cond delay="700"/>
                                  </p:stCondLst>
                                  <p:childTnLst>
                                    <p:animMotion origin="layout" path="M -0.02413 2.52383E-6 L 2.64999E-6 2.52383E-6 " pathEditMode="relative" rAng="0" ptsTypes="AA">
                                      <p:cBhvr>
                                        <p:cTn id="257" dur="650" fill="hold"/>
                                        <p:tgtEl>
                                          <p:spTgt spid="149"/>
                                        </p:tgtEl>
                                        <p:attrNameLst>
                                          <p:attrName>ppt_x</p:attrName>
                                          <p:attrName>ppt_y</p:attrName>
                                        </p:attrNameLst>
                                      </p:cBhvr>
                                      <p:rCtr x="1200" y="0"/>
                                    </p:animMotion>
                                  </p:childTnLst>
                                </p:cTn>
                              </p:par>
                              <p:par>
                                <p:cTn id="258" presetID="2" presetClass="exit" presetSubtype="2" fill="hold" grpId="2" nodeType="withEffect">
                                  <p:stCondLst>
                                    <p:cond delay="0"/>
                                  </p:stCondLst>
                                  <p:childTnLst>
                                    <p:anim calcmode="lin" valueType="num">
                                      <p:cBhvr additive="base">
                                        <p:cTn id="259" dur="500"/>
                                        <p:tgtEl>
                                          <p:spTgt spid="149"/>
                                        </p:tgtEl>
                                        <p:attrNameLst>
                                          <p:attrName>ppt_x</p:attrName>
                                        </p:attrNameLst>
                                      </p:cBhvr>
                                      <p:tavLst>
                                        <p:tav tm="0">
                                          <p:val>
                                            <p:strVal val="ppt_x"/>
                                          </p:val>
                                        </p:tav>
                                        <p:tav tm="100000">
                                          <p:val>
                                            <p:strVal val="1+ppt_w/2"/>
                                          </p:val>
                                        </p:tav>
                                      </p:tavLst>
                                    </p:anim>
                                    <p:anim calcmode="lin" valueType="num">
                                      <p:cBhvr additive="base">
                                        <p:cTn id="260" dur="500"/>
                                        <p:tgtEl>
                                          <p:spTgt spid="149"/>
                                        </p:tgtEl>
                                        <p:attrNameLst>
                                          <p:attrName>ppt_y</p:attrName>
                                        </p:attrNameLst>
                                      </p:cBhvr>
                                      <p:tavLst>
                                        <p:tav tm="0">
                                          <p:val>
                                            <p:strVal val="ppt_y"/>
                                          </p:val>
                                        </p:tav>
                                        <p:tav tm="100000">
                                          <p:val>
                                            <p:strVal val="ppt_y"/>
                                          </p:val>
                                        </p:tav>
                                      </p:tavLst>
                                    </p:anim>
                                    <p:set>
                                      <p:cBhvr>
                                        <p:cTn id="261" dur="1" fill="hold">
                                          <p:stCondLst>
                                            <p:cond delay="499"/>
                                          </p:stCondLst>
                                        </p:cTn>
                                        <p:tgtEl>
                                          <p:spTgt spid="149"/>
                                        </p:tgtEl>
                                        <p:attrNameLst>
                                          <p:attrName>style.visibility</p:attrName>
                                        </p:attrNameLst>
                                      </p:cBhvr>
                                      <p:to>
                                        <p:strVal val="hidden"/>
                                      </p:to>
                                    </p:set>
                                  </p:childTnLst>
                                </p:cTn>
                              </p:par>
                              <p:par>
                                <p:cTn id="262" presetID="10" presetClass="entr" presetSubtype="0" fill="hold" grpId="0" nodeType="withEffect">
                                  <p:stCondLst>
                                    <p:cond delay="700"/>
                                  </p:stCondLst>
                                  <p:childTnLst>
                                    <p:set>
                                      <p:cBhvr>
                                        <p:cTn id="263" dur="1" fill="hold">
                                          <p:stCondLst>
                                            <p:cond delay="0"/>
                                          </p:stCondLst>
                                        </p:cTn>
                                        <p:tgtEl>
                                          <p:spTgt spid="150"/>
                                        </p:tgtEl>
                                        <p:attrNameLst>
                                          <p:attrName>style.visibility</p:attrName>
                                        </p:attrNameLst>
                                      </p:cBhvr>
                                      <p:to>
                                        <p:strVal val="visible"/>
                                      </p:to>
                                    </p:set>
                                    <p:animEffect transition="in" filter="fade">
                                      <p:cBhvr>
                                        <p:cTn id="264" dur="650"/>
                                        <p:tgtEl>
                                          <p:spTgt spid="150"/>
                                        </p:tgtEl>
                                      </p:cBhvr>
                                    </p:animEffect>
                                  </p:childTnLst>
                                </p:cTn>
                              </p:par>
                              <p:par>
                                <p:cTn id="265" presetID="63" presetClass="path" presetSubtype="0" decel="100000" fill="hold" grpId="1" nodeType="withEffect">
                                  <p:stCondLst>
                                    <p:cond delay="700"/>
                                  </p:stCondLst>
                                  <p:childTnLst>
                                    <p:animMotion origin="layout" path="M -0.02413 4.98865E-6 L 7.65892E-7 4.98865E-6 " pathEditMode="relative" rAng="0" ptsTypes="AA">
                                      <p:cBhvr>
                                        <p:cTn id="266" dur="650" fill="hold"/>
                                        <p:tgtEl>
                                          <p:spTgt spid="150"/>
                                        </p:tgtEl>
                                        <p:attrNameLst>
                                          <p:attrName>ppt_x</p:attrName>
                                          <p:attrName>ppt_y</p:attrName>
                                        </p:attrNameLst>
                                      </p:cBhvr>
                                      <p:rCtr x="1200" y="0"/>
                                    </p:animMotion>
                                  </p:childTnLst>
                                </p:cTn>
                              </p:par>
                              <p:par>
                                <p:cTn id="267" presetID="2" presetClass="exit" presetSubtype="2" fill="hold" grpId="2" nodeType="withEffect">
                                  <p:stCondLst>
                                    <p:cond delay="0"/>
                                  </p:stCondLst>
                                  <p:childTnLst>
                                    <p:anim calcmode="lin" valueType="num">
                                      <p:cBhvr additive="base">
                                        <p:cTn id="268" dur="500"/>
                                        <p:tgtEl>
                                          <p:spTgt spid="150"/>
                                        </p:tgtEl>
                                        <p:attrNameLst>
                                          <p:attrName>ppt_x</p:attrName>
                                        </p:attrNameLst>
                                      </p:cBhvr>
                                      <p:tavLst>
                                        <p:tav tm="0">
                                          <p:val>
                                            <p:strVal val="ppt_x"/>
                                          </p:val>
                                        </p:tav>
                                        <p:tav tm="100000">
                                          <p:val>
                                            <p:strVal val="1+ppt_w/2"/>
                                          </p:val>
                                        </p:tav>
                                      </p:tavLst>
                                    </p:anim>
                                    <p:anim calcmode="lin" valueType="num">
                                      <p:cBhvr additive="base">
                                        <p:cTn id="269" dur="500"/>
                                        <p:tgtEl>
                                          <p:spTgt spid="150"/>
                                        </p:tgtEl>
                                        <p:attrNameLst>
                                          <p:attrName>ppt_y</p:attrName>
                                        </p:attrNameLst>
                                      </p:cBhvr>
                                      <p:tavLst>
                                        <p:tav tm="0">
                                          <p:val>
                                            <p:strVal val="ppt_y"/>
                                          </p:val>
                                        </p:tav>
                                        <p:tav tm="100000">
                                          <p:val>
                                            <p:strVal val="ppt_y"/>
                                          </p:val>
                                        </p:tav>
                                      </p:tavLst>
                                    </p:anim>
                                    <p:set>
                                      <p:cBhvr>
                                        <p:cTn id="270" dur="1" fill="hold">
                                          <p:stCondLst>
                                            <p:cond delay="499"/>
                                          </p:stCondLst>
                                        </p:cTn>
                                        <p:tgtEl>
                                          <p:spTgt spid="150"/>
                                        </p:tgtEl>
                                        <p:attrNameLst>
                                          <p:attrName>style.visibility</p:attrName>
                                        </p:attrNameLst>
                                      </p:cBhvr>
                                      <p:to>
                                        <p:strVal val="hidden"/>
                                      </p:to>
                                    </p:set>
                                  </p:childTnLst>
                                </p:cTn>
                              </p:par>
                              <p:par>
                                <p:cTn id="271" presetID="10" presetClass="entr" presetSubtype="0" fill="hold" grpId="0" nodeType="withEffect">
                                  <p:stCondLst>
                                    <p:cond delay="700"/>
                                  </p:stCondLst>
                                  <p:childTnLst>
                                    <p:set>
                                      <p:cBhvr>
                                        <p:cTn id="272" dur="1" fill="hold">
                                          <p:stCondLst>
                                            <p:cond delay="0"/>
                                          </p:stCondLst>
                                        </p:cTn>
                                        <p:tgtEl>
                                          <p:spTgt spid="151"/>
                                        </p:tgtEl>
                                        <p:attrNameLst>
                                          <p:attrName>style.visibility</p:attrName>
                                        </p:attrNameLst>
                                      </p:cBhvr>
                                      <p:to>
                                        <p:strVal val="visible"/>
                                      </p:to>
                                    </p:set>
                                    <p:animEffect transition="in" filter="fade">
                                      <p:cBhvr>
                                        <p:cTn id="273" dur="650"/>
                                        <p:tgtEl>
                                          <p:spTgt spid="151"/>
                                        </p:tgtEl>
                                      </p:cBhvr>
                                    </p:animEffect>
                                  </p:childTnLst>
                                </p:cTn>
                              </p:par>
                              <p:par>
                                <p:cTn id="274" presetID="63" presetClass="path" presetSubtype="0" decel="100000" fill="hold" grpId="1" nodeType="withEffect">
                                  <p:stCondLst>
                                    <p:cond delay="700"/>
                                  </p:stCondLst>
                                  <p:childTnLst>
                                    <p:animMotion origin="layout" path="M -0.02413 3.5724E-6 L 7.65892E-7 3.5724E-6 " pathEditMode="relative" rAng="0" ptsTypes="AA">
                                      <p:cBhvr>
                                        <p:cTn id="275" dur="650" fill="hold"/>
                                        <p:tgtEl>
                                          <p:spTgt spid="151"/>
                                        </p:tgtEl>
                                        <p:attrNameLst>
                                          <p:attrName>ppt_x</p:attrName>
                                          <p:attrName>ppt_y</p:attrName>
                                        </p:attrNameLst>
                                      </p:cBhvr>
                                      <p:rCtr x="1200" y="0"/>
                                    </p:animMotion>
                                  </p:childTnLst>
                                </p:cTn>
                              </p:par>
                              <p:par>
                                <p:cTn id="276" presetID="2" presetClass="exit" presetSubtype="2" fill="hold" grpId="2" nodeType="withEffect">
                                  <p:stCondLst>
                                    <p:cond delay="0"/>
                                  </p:stCondLst>
                                  <p:childTnLst>
                                    <p:anim calcmode="lin" valueType="num">
                                      <p:cBhvr additive="base">
                                        <p:cTn id="277" dur="500"/>
                                        <p:tgtEl>
                                          <p:spTgt spid="151"/>
                                        </p:tgtEl>
                                        <p:attrNameLst>
                                          <p:attrName>ppt_x</p:attrName>
                                        </p:attrNameLst>
                                      </p:cBhvr>
                                      <p:tavLst>
                                        <p:tav tm="0">
                                          <p:val>
                                            <p:strVal val="ppt_x"/>
                                          </p:val>
                                        </p:tav>
                                        <p:tav tm="100000">
                                          <p:val>
                                            <p:strVal val="1+ppt_w/2"/>
                                          </p:val>
                                        </p:tav>
                                      </p:tavLst>
                                    </p:anim>
                                    <p:anim calcmode="lin" valueType="num">
                                      <p:cBhvr additive="base">
                                        <p:cTn id="278" dur="500"/>
                                        <p:tgtEl>
                                          <p:spTgt spid="151"/>
                                        </p:tgtEl>
                                        <p:attrNameLst>
                                          <p:attrName>ppt_y</p:attrName>
                                        </p:attrNameLst>
                                      </p:cBhvr>
                                      <p:tavLst>
                                        <p:tav tm="0">
                                          <p:val>
                                            <p:strVal val="ppt_y"/>
                                          </p:val>
                                        </p:tav>
                                        <p:tav tm="100000">
                                          <p:val>
                                            <p:strVal val="ppt_y"/>
                                          </p:val>
                                        </p:tav>
                                      </p:tavLst>
                                    </p:anim>
                                    <p:set>
                                      <p:cBhvr>
                                        <p:cTn id="279" dur="1" fill="hold">
                                          <p:stCondLst>
                                            <p:cond delay="499"/>
                                          </p:stCondLst>
                                        </p:cTn>
                                        <p:tgtEl>
                                          <p:spTgt spid="151"/>
                                        </p:tgtEl>
                                        <p:attrNameLst>
                                          <p:attrName>style.visibility</p:attrName>
                                        </p:attrNameLst>
                                      </p:cBhvr>
                                      <p:to>
                                        <p:strVal val="hidden"/>
                                      </p:to>
                                    </p:set>
                                  </p:childTnLst>
                                </p:cTn>
                              </p:par>
                              <p:par>
                                <p:cTn id="280" presetID="10" presetClass="entr" presetSubtype="0" fill="hold" grpId="0" nodeType="withEffect">
                                  <p:stCondLst>
                                    <p:cond delay="700"/>
                                  </p:stCondLst>
                                  <p:childTnLst>
                                    <p:set>
                                      <p:cBhvr>
                                        <p:cTn id="281" dur="1" fill="hold">
                                          <p:stCondLst>
                                            <p:cond delay="0"/>
                                          </p:stCondLst>
                                        </p:cTn>
                                        <p:tgtEl>
                                          <p:spTgt spid="152"/>
                                        </p:tgtEl>
                                        <p:attrNameLst>
                                          <p:attrName>style.visibility</p:attrName>
                                        </p:attrNameLst>
                                      </p:cBhvr>
                                      <p:to>
                                        <p:strVal val="visible"/>
                                      </p:to>
                                    </p:set>
                                    <p:animEffect transition="in" filter="fade">
                                      <p:cBhvr>
                                        <p:cTn id="282" dur="650"/>
                                        <p:tgtEl>
                                          <p:spTgt spid="152"/>
                                        </p:tgtEl>
                                      </p:cBhvr>
                                    </p:animEffect>
                                  </p:childTnLst>
                                </p:cTn>
                              </p:par>
                              <p:par>
                                <p:cTn id="283" presetID="63" presetClass="path" presetSubtype="0" decel="100000" fill="hold" grpId="1" nodeType="withEffect">
                                  <p:stCondLst>
                                    <p:cond delay="700"/>
                                  </p:stCondLst>
                                  <p:childTnLst>
                                    <p:animMotion origin="layout" path="M -0.02412 2.52383E-6 L -4.53153E-6 2.52383E-6 " pathEditMode="relative" rAng="0" ptsTypes="AA">
                                      <p:cBhvr>
                                        <p:cTn id="284" dur="650" fill="hold"/>
                                        <p:tgtEl>
                                          <p:spTgt spid="152"/>
                                        </p:tgtEl>
                                        <p:attrNameLst>
                                          <p:attrName>ppt_x</p:attrName>
                                          <p:attrName>ppt_y</p:attrName>
                                        </p:attrNameLst>
                                      </p:cBhvr>
                                      <p:rCtr x="1200" y="0"/>
                                    </p:animMotion>
                                  </p:childTnLst>
                                </p:cTn>
                              </p:par>
                              <p:par>
                                <p:cTn id="285" presetID="2" presetClass="exit" presetSubtype="2" fill="hold" grpId="2" nodeType="withEffect">
                                  <p:stCondLst>
                                    <p:cond delay="0"/>
                                  </p:stCondLst>
                                  <p:childTnLst>
                                    <p:anim calcmode="lin" valueType="num">
                                      <p:cBhvr additive="base">
                                        <p:cTn id="286" dur="500"/>
                                        <p:tgtEl>
                                          <p:spTgt spid="152"/>
                                        </p:tgtEl>
                                        <p:attrNameLst>
                                          <p:attrName>ppt_x</p:attrName>
                                        </p:attrNameLst>
                                      </p:cBhvr>
                                      <p:tavLst>
                                        <p:tav tm="0">
                                          <p:val>
                                            <p:strVal val="ppt_x"/>
                                          </p:val>
                                        </p:tav>
                                        <p:tav tm="100000">
                                          <p:val>
                                            <p:strVal val="1+ppt_w/2"/>
                                          </p:val>
                                        </p:tav>
                                      </p:tavLst>
                                    </p:anim>
                                    <p:anim calcmode="lin" valueType="num">
                                      <p:cBhvr additive="base">
                                        <p:cTn id="287" dur="500"/>
                                        <p:tgtEl>
                                          <p:spTgt spid="152"/>
                                        </p:tgtEl>
                                        <p:attrNameLst>
                                          <p:attrName>ppt_y</p:attrName>
                                        </p:attrNameLst>
                                      </p:cBhvr>
                                      <p:tavLst>
                                        <p:tav tm="0">
                                          <p:val>
                                            <p:strVal val="ppt_y"/>
                                          </p:val>
                                        </p:tav>
                                        <p:tav tm="100000">
                                          <p:val>
                                            <p:strVal val="ppt_y"/>
                                          </p:val>
                                        </p:tav>
                                      </p:tavLst>
                                    </p:anim>
                                    <p:set>
                                      <p:cBhvr>
                                        <p:cTn id="288" dur="1" fill="hold">
                                          <p:stCondLst>
                                            <p:cond delay="499"/>
                                          </p:stCondLst>
                                        </p:cTn>
                                        <p:tgtEl>
                                          <p:spTgt spid="152"/>
                                        </p:tgtEl>
                                        <p:attrNameLst>
                                          <p:attrName>style.visibility</p:attrName>
                                        </p:attrNameLst>
                                      </p:cBhvr>
                                      <p:to>
                                        <p:strVal val="hidden"/>
                                      </p:to>
                                    </p:set>
                                  </p:childTnLst>
                                </p:cTn>
                              </p:par>
                              <p:par>
                                <p:cTn id="289" presetID="10" presetClass="entr" presetSubtype="0" fill="hold" grpId="0" nodeType="withEffect">
                                  <p:stCondLst>
                                    <p:cond delay="700"/>
                                  </p:stCondLst>
                                  <p:childTnLst>
                                    <p:set>
                                      <p:cBhvr>
                                        <p:cTn id="290" dur="1" fill="hold">
                                          <p:stCondLst>
                                            <p:cond delay="0"/>
                                          </p:stCondLst>
                                        </p:cTn>
                                        <p:tgtEl>
                                          <p:spTgt spid="153"/>
                                        </p:tgtEl>
                                        <p:attrNameLst>
                                          <p:attrName>style.visibility</p:attrName>
                                        </p:attrNameLst>
                                      </p:cBhvr>
                                      <p:to>
                                        <p:strVal val="visible"/>
                                      </p:to>
                                    </p:set>
                                    <p:animEffect transition="in" filter="fade">
                                      <p:cBhvr>
                                        <p:cTn id="291" dur="650"/>
                                        <p:tgtEl>
                                          <p:spTgt spid="153"/>
                                        </p:tgtEl>
                                      </p:cBhvr>
                                    </p:animEffect>
                                  </p:childTnLst>
                                </p:cTn>
                              </p:par>
                              <p:par>
                                <p:cTn id="292" presetID="63" presetClass="path" presetSubtype="0" decel="100000" fill="hold" grpId="1" nodeType="withEffect">
                                  <p:stCondLst>
                                    <p:cond delay="700"/>
                                  </p:stCondLst>
                                  <p:childTnLst>
                                    <p:animMotion origin="layout" path="M -0.02413 4.51203E-6 L 2.6219E-6 4.51203E-6 " pathEditMode="relative" rAng="0" ptsTypes="AA">
                                      <p:cBhvr>
                                        <p:cTn id="293" dur="650" fill="hold"/>
                                        <p:tgtEl>
                                          <p:spTgt spid="153"/>
                                        </p:tgtEl>
                                        <p:attrNameLst>
                                          <p:attrName>ppt_x</p:attrName>
                                          <p:attrName>ppt_y</p:attrName>
                                        </p:attrNameLst>
                                      </p:cBhvr>
                                      <p:rCtr x="1200" y="0"/>
                                    </p:animMotion>
                                  </p:childTnLst>
                                </p:cTn>
                              </p:par>
                              <p:par>
                                <p:cTn id="294" presetID="2" presetClass="exit" presetSubtype="2" fill="hold" grpId="2" nodeType="withEffect">
                                  <p:stCondLst>
                                    <p:cond delay="0"/>
                                  </p:stCondLst>
                                  <p:childTnLst>
                                    <p:anim calcmode="lin" valueType="num">
                                      <p:cBhvr additive="base">
                                        <p:cTn id="295" dur="500"/>
                                        <p:tgtEl>
                                          <p:spTgt spid="153"/>
                                        </p:tgtEl>
                                        <p:attrNameLst>
                                          <p:attrName>ppt_x</p:attrName>
                                        </p:attrNameLst>
                                      </p:cBhvr>
                                      <p:tavLst>
                                        <p:tav tm="0">
                                          <p:val>
                                            <p:strVal val="ppt_x"/>
                                          </p:val>
                                        </p:tav>
                                        <p:tav tm="100000">
                                          <p:val>
                                            <p:strVal val="1+ppt_w/2"/>
                                          </p:val>
                                        </p:tav>
                                      </p:tavLst>
                                    </p:anim>
                                    <p:anim calcmode="lin" valueType="num">
                                      <p:cBhvr additive="base">
                                        <p:cTn id="296" dur="500"/>
                                        <p:tgtEl>
                                          <p:spTgt spid="153"/>
                                        </p:tgtEl>
                                        <p:attrNameLst>
                                          <p:attrName>ppt_y</p:attrName>
                                        </p:attrNameLst>
                                      </p:cBhvr>
                                      <p:tavLst>
                                        <p:tav tm="0">
                                          <p:val>
                                            <p:strVal val="ppt_y"/>
                                          </p:val>
                                        </p:tav>
                                        <p:tav tm="100000">
                                          <p:val>
                                            <p:strVal val="ppt_y"/>
                                          </p:val>
                                        </p:tav>
                                      </p:tavLst>
                                    </p:anim>
                                    <p:set>
                                      <p:cBhvr>
                                        <p:cTn id="297" dur="1" fill="hold">
                                          <p:stCondLst>
                                            <p:cond delay="499"/>
                                          </p:stCondLst>
                                        </p:cTn>
                                        <p:tgtEl>
                                          <p:spTgt spid="153"/>
                                        </p:tgtEl>
                                        <p:attrNameLst>
                                          <p:attrName>style.visibility</p:attrName>
                                        </p:attrNameLst>
                                      </p:cBhvr>
                                      <p:to>
                                        <p:strVal val="hidden"/>
                                      </p:to>
                                    </p:set>
                                  </p:childTnLst>
                                </p:cTn>
                              </p:par>
                              <p:par>
                                <p:cTn id="298" presetID="42" presetClass="entr" presetSubtype="0" fill="hold" grpId="0" nodeType="withEffect">
                                  <p:stCondLst>
                                    <p:cond delay="0"/>
                                  </p:stCondLst>
                                  <p:childTnLst>
                                    <p:set>
                                      <p:cBhvr>
                                        <p:cTn id="299" dur="1" fill="hold">
                                          <p:stCondLst>
                                            <p:cond delay="0"/>
                                          </p:stCondLst>
                                        </p:cTn>
                                        <p:tgtEl>
                                          <p:spTgt spid="155"/>
                                        </p:tgtEl>
                                        <p:attrNameLst>
                                          <p:attrName>style.visibility</p:attrName>
                                        </p:attrNameLst>
                                      </p:cBhvr>
                                      <p:to>
                                        <p:strVal val="visible"/>
                                      </p:to>
                                    </p:set>
                                    <p:animEffect transition="in" filter="fade">
                                      <p:cBhvr>
                                        <p:cTn id="300" dur="1000"/>
                                        <p:tgtEl>
                                          <p:spTgt spid="155"/>
                                        </p:tgtEl>
                                      </p:cBhvr>
                                    </p:animEffect>
                                    <p:anim calcmode="lin" valueType="num">
                                      <p:cBhvr>
                                        <p:cTn id="301" dur="1000" fill="hold"/>
                                        <p:tgtEl>
                                          <p:spTgt spid="155"/>
                                        </p:tgtEl>
                                        <p:attrNameLst>
                                          <p:attrName>ppt_x</p:attrName>
                                        </p:attrNameLst>
                                      </p:cBhvr>
                                      <p:tavLst>
                                        <p:tav tm="0">
                                          <p:val>
                                            <p:strVal val="#ppt_x"/>
                                          </p:val>
                                        </p:tav>
                                        <p:tav tm="100000">
                                          <p:val>
                                            <p:strVal val="#ppt_x"/>
                                          </p:val>
                                        </p:tav>
                                      </p:tavLst>
                                    </p:anim>
                                    <p:anim calcmode="lin" valueType="num">
                                      <p:cBhvr>
                                        <p:cTn id="302" dur="1000" fill="hold"/>
                                        <p:tgtEl>
                                          <p:spTgt spid="155"/>
                                        </p:tgtEl>
                                        <p:attrNameLst>
                                          <p:attrName>ppt_y</p:attrName>
                                        </p:attrNameLst>
                                      </p:cBhvr>
                                      <p:tavLst>
                                        <p:tav tm="0">
                                          <p:val>
                                            <p:strVal val="#ppt_y+.1"/>
                                          </p:val>
                                        </p:tav>
                                        <p:tav tm="100000">
                                          <p:val>
                                            <p:strVal val="#ppt_y"/>
                                          </p:val>
                                        </p:tav>
                                      </p:tavLst>
                                    </p:anim>
                                  </p:childTnLst>
                                </p:cTn>
                              </p:par>
                              <p:par>
                                <p:cTn id="303" presetID="10" presetClass="entr" presetSubtype="0" fill="hold" grpId="0" nodeType="withEffect">
                                  <p:stCondLst>
                                    <p:cond delay="900"/>
                                  </p:stCondLst>
                                  <p:childTnLst>
                                    <p:set>
                                      <p:cBhvr>
                                        <p:cTn id="304" dur="1" fill="hold">
                                          <p:stCondLst>
                                            <p:cond delay="0"/>
                                          </p:stCondLst>
                                        </p:cTn>
                                        <p:tgtEl>
                                          <p:spTgt spid="44"/>
                                        </p:tgtEl>
                                        <p:attrNameLst>
                                          <p:attrName>style.visibility</p:attrName>
                                        </p:attrNameLst>
                                      </p:cBhvr>
                                      <p:to>
                                        <p:strVal val="visible"/>
                                      </p:to>
                                    </p:set>
                                    <p:animEffect transition="in" filter="fade">
                                      <p:cBhvr>
                                        <p:cTn id="305" dur="650"/>
                                        <p:tgtEl>
                                          <p:spTgt spid="44"/>
                                        </p:tgtEl>
                                      </p:cBhvr>
                                    </p:animEffect>
                                  </p:childTnLst>
                                </p:cTn>
                              </p:par>
                              <p:par>
                                <p:cTn id="306" presetID="63" presetClass="path" presetSubtype="0" decel="100000" fill="hold" grpId="1" nodeType="withEffect">
                                  <p:stCondLst>
                                    <p:cond delay="900"/>
                                  </p:stCondLst>
                                  <p:childTnLst>
                                    <p:animMotion origin="layout" path="M -0.02413 -3.6995E-6 L 2.70615E-6 -3.6995E-6 " pathEditMode="relative" rAng="0" ptsTypes="AA">
                                      <p:cBhvr>
                                        <p:cTn id="307" dur="650" fill="hold"/>
                                        <p:tgtEl>
                                          <p:spTgt spid="44"/>
                                        </p:tgtEl>
                                        <p:attrNameLst>
                                          <p:attrName>ppt_x</p:attrName>
                                          <p:attrName>ppt_y</p:attrName>
                                        </p:attrNameLst>
                                      </p:cBhvr>
                                      <p:rCtr x="1200" y="0"/>
                                    </p:animMotion>
                                  </p:childTnLst>
                                </p:cTn>
                              </p:par>
                              <p:par>
                                <p:cTn id="308" presetID="2" presetClass="exit" presetSubtype="2" fill="hold" grpId="2" nodeType="withEffect">
                                  <p:stCondLst>
                                    <p:cond delay="0"/>
                                  </p:stCondLst>
                                  <p:childTnLst>
                                    <p:anim calcmode="lin" valueType="num">
                                      <p:cBhvr additive="base">
                                        <p:cTn id="309" dur="500"/>
                                        <p:tgtEl>
                                          <p:spTgt spid="44"/>
                                        </p:tgtEl>
                                        <p:attrNameLst>
                                          <p:attrName>ppt_x</p:attrName>
                                        </p:attrNameLst>
                                      </p:cBhvr>
                                      <p:tavLst>
                                        <p:tav tm="0">
                                          <p:val>
                                            <p:strVal val="ppt_x"/>
                                          </p:val>
                                        </p:tav>
                                        <p:tav tm="100000">
                                          <p:val>
                                            <p:strVal val="1+ppt_w/2"/>
                                          </p:val>
                                        </p:tav>
                                      </p:tavLst>
                                    </p:anim>
                                    <p:anim calcmode="lin" valueType="num">
                                      <p:cBhvr additive="base">
                                        <p:cTn id="310" dur="500"/>
                                        <p:tgtEl>
                                          <p:spTgt spid="44"/>
                                        </p:tgtEl>
                                        <p:attrNameLst>
                                          <p:attrName>ppt_y</p:attrName>
                                        </p:attrNameLst>
                                      </p:cBhvr>
                                      <p:tavLst>
                                        <p:tav tm="0">
                                          <p:val>
                                            <p:strVal val="ppt_y"/>
                                          </p:val>
                                        </p:tav>
                                        <p:tav tm="100000">
                                          <p:val>
                                            <p:strVal val="ppt_y"/>
                                          </p:val>
                                        </p:tav>
                                      </p:tavLst>
                                    </p:anim>
                                    <p:set>
                                      <p:cBhvr>
                                        <p:cTn id="311" dur="1" fill="hold">
                                          <p:stCondLst>
                                            <p:cond delay="499"/>
                                          </p:stCondLst>
                                        </p:cTn>
                                        <p:tgtEl>
                                          <p:spTgt spid="4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P spid="118" grpId="1" animBg="1"/>
      <p:bldP spid="118" grpId="2" animBg="1"/>
      <p:bldP spid="119" grpId="0" animBg="1"/>
      <p:bldP spid="119" grpId="1" animBg="1"/>
      <p:bldP spid="119" grpId="2" animBg="1"/>
      <p:bldP spid="120" grpId="0" animBg="1"/>
      <p:bldP spid="120" grpId="1" animBg="1"/>
      <p:bldP spid="120" grpId="2" animBg="1"/>
      <p:bldP spid="121" grpId="0" animBg="1"/>
      <p:bldP spid="121" grpId="1" animBg="1"/>
      <p:bldP spid="121" grpId="2" animBg="1"/>
      <p:bldP spid="122" grpId="0" animBg="1"/>
      <p:bldP spid="122" grpId="1" animBg="1"/>
      <p:bldP spid="122" grpId="2" animBg="1"/>
      <p:bldP spid="123" grpId="0" animBg="1"/>
      <p:bldP spid="123" grpId="1" animBg="1"/>
      <p:bldP spid="123" grpId="2" animBg="1"/>
      <p:bldP spid="124" grpId="0" animBg="1"/>
      <p:bldP spid="124" grpId="1" animBg="1"/>
      <p:bldP spid="124" grpId="2" animBg="1"/>
      <p:bldP spid="125" grpId="0" animBg="1"/>
      <p:bldP spid="125" grpId="1" animBg="1"/>
      <p:bldP spid="125" grpId="2" animBg="1"/>
      <p:bldP spid="127" grpId="0" animBg="1"/>
      <p:bldP spid="127" grpId="1" animBg="1"/>
      <p:bldP spid="127" grpId="2" animBg="1"/>
      <p:bldP spid="128" grpId="0" animBg="1"/>
      <p:bldP spid="128" grpId="1" animBg="1"/>
      <p:bldP spid="128" grpId="2" animBg="1"/>
      <p:bldP spid="130" grpId="0" animBg="1"/>
      <p:bldP spid="130" grpId="1" animBg="1"/>
      <p:bldP spid="130" grpId="2" animBg="1"/>
      <p:bldP spid="131" grpId="0" animBg="1"/>
      <p:bldP spid="131" grpId="1" animBg="1"/>
      <p:bldP spid="131" grpId="2" animBg="1"/>
      <p:bldP spid="132" grpId="0" animBg="1"/>
      <p:bldP spid="132" grpId="1" animBg="1"/>
      <p:bldP spid="132" grpId="2" animBg="1"/>
      <p:bldP spid="134" grpId="0" animBg="1"/>
      <p:bldP spid="134" grpId="1" animBg="1"/>
      <p:bldP spid="134" grpId="2" animBg="1"/>
      <p:bldP spid="135" grpId="0" animBg="1"/>
      <p:bldP spid="135" grpId="1" animBg="1"/>
      <p:bldP spid="135" grpId="2" animBg="1"/>
      <p:bldP spid="136" grpId="0" animBg="1"/>
      <p:bldP spid="136" grpId="1" animBg="1"/>
      <p:bldP spid="136" grpId="2" animBg="1"/>
      <p:bldP spid="137" grpId="0" animBg="1"/>
      <p:bldP spid="137" grpId="1" animBg="1"/>
      <p:bldP spid="137" grpId="2" animBg="1"/>
      <p:bldP spid="138" grpId="0" animBg="1"/>
      <p:bldP spid="138" grpId="1" animBg="1"/>
      <p:bldP spid="138" grpId="2" animBg="1"/>
      <p:bldP spid="139" grpId="0" animBg="1"/>
      <p:bldP spid="139" grpId="1" animBg="1"/>
      <p:bldP spid="139" grpId="2" animBg="1"/>
      <p:bldP spid="140" grpId="0" animBg="1"/>
      <p:bldP spid="140" grpId="1" animBg="1"/>
      <p:bldP spid="140" grpId="2" animBg="1"/>
      <p:bldP spid="141" grpId="0" animBg="1"/>
      <p:bldP spid="141" grpId="1" animBg="1"/>
      <p:bldP spid="141" grpId="2" animBg="1"/>
      <p:bldP spid="142" grpId="0" animBg="1"/>
      <p:bldP spid="142" grpId="1" animBg="1"/>
      <p:bldP spid="142" grpId="2" animBg="1"/>
      <p:bldP spid="143" grpId="0" animBg="1"/>
      <p:bldP spid="143" grpId="1" animBg="1"/>
      <p:bldP spid="143" grpId="2" animBg="1"/>
      <p:bldP spid="144" grpId="0" animBg="1"/>
      <p:bldP spid="144" grpId="1" animBg="1"/>
      <p:bldP spid="144" grpId="2" animBg="1"/>
      <p:bldP spid="146" grpId="0" animBg="1"/>
      <p:bldP spid="146" grpId="1" animBg="1"/>
      <p:bldP spid="146" grpId="2" animBg="1"/>
      <p:bldP spid="147" grpId="0" animBg="1"/>
      <p:bldP spid="147" grpId="1" animBg="1"/>
      <p:bldP spid="147" grpId="2" animBg="1"/>
      <p:bldP spid="148" grpId="0" animBg="1"/>
      <p:bldP spid="148" grpId="1" animBg="1"/>
      <p:bldP spid="148" grpId="2" animBg="1"/>
      <p:bldP spid="149" grpId="0" animBg="1"/>
      <p:bldP spid="149" grpId="1" animBg="1"/>
      <p:bldP spid="149" grpId="2" animBg="1"/>
      <p:bldP spid="150" grpId="0" animBg="1"/>
      <p:bldP spid="150" grpId="1" animBg="1"/>
      <p:bldP spid="150" grpId="2" animBg="1"/>
      <p:bldP spid="151" grpId="0" animBg="1"/>
      <p:bldP spid="151" grpId="1" animBg="1"/>
      <p:bldP spid="151" grpId="2" animBg="1"/>
      <p:bldP spid="152" grpId="0" animBg="1"/>
      <p:bldP spid="152" grpId="1" animBg="1"/>
      <p:bldP spid="152" grpId="2" animBg="1"/>
      <p:bldP spid="153" grpId="0" animBg="1"/>
      <p:bldP spid="153" grpId="1" animBg="1"/>
      <p:bldP spid="153" grpId="2" animBg="1"/>
      <p:bldP spid="155" grpId="0" animBg="1"/>
      <p:bldP spid="44" grpId="0" animBg="1"/>
      <p:bldP spid="44" grpId="1" animBg="1"/>
      <p:bldP spid="44" grpId="2"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Tree>
    <p:extLst>
      <p:ext uri="{BB962C8B-B14F-4D97-AF65-F5344CB8AC3E}">
        <p14:creationId xmlns:p14="http://schemas.microsoft.com/office/powerpoint/2010/main" val="168030457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237809"/>
          </a:xfrm>
        </p:spPr>
        <p:txBody>
          <a:bodyPr/>
          <a:lstStyle/>
          <a:p>
            <a:pPr marL="403225" lvl="0" indent="-403225"/>
            <a:r>
              <a:rPr lang="en-US" sz="3200" dirty="0" smtClean="0"/>
              <a:t>Dates and individual features are subject to change</a:t>
            </a:r>
          </a:p>
          <a:p>
            <a:pPr marL="403225" lvl="0" indent="-403225"/>
            <a:r>
              <a:rPr lang="en-US" sz="3200" dirty="0" smtClean="0"/>
              <a:t>Some visuals in this presentation are mockups and prototypes</a:t>
            </a:r>
          </a:p>
          <a:p>
            <a:pPr marL="403225" lvl="0" indent="-403225"/>
            <a:r>
              <a:rPr lang="en-US" sz="3200" dirty="0" smtClean="0"/>
              <a:t>Pricing and packaging of new capabilities is yet to be determined</a:t>
            </a:r>
          </a:p>
          <a:p>
            <a:pPr marL="403225" lvl="0" indent="-403225"/>
            <a:r>
              <a:rPr lang="en-US" sz="3200" dirty="0" smtClean="0"/>
              <a:t>New features are continuously delivered to the cloud first and then most are packaged into the next version of Exchange Server</a:t>
            </a:r>
          </a:p>
          <a:p>
            <a:pPr marL="403225" indent="-403225"/>
            <a:endParaRPr lang="en-US" sz="3200" dirty="0"/>
          </a:p>
        </p:txBody>
      </p:sp>
      <p:sp>
        <p:nvSpPr>
          <p:cNvPr id="2" name="Title 1"/>
          <p:cNvSpPr>
            <a:spLocks noGrp="1"/>
          </p:cNvSpPr>
          <p:nvPr>
            <p:ph type="title"/>
          </p:nvPr>
        </p:nvSpPr>
        <p:spPr/>
        <p:txBody>
          <a:bodyPr/>
          <a:lstStyle/>
          <a:p>
            <a:r>
              <a:rPr lang="en-US" smtClean="0"/>
              <a:t>Caveats</a:t>
            </a:r>
            <a:endParaRPr lang="en-US" dirty="0"/>
          </a:p>
        </p:txBody>
      </p:sp>
      <p:sp>
        <p:nvSpPr>
          <p:cNvPr id="6" name="TextBox 5"/>
          <p:cNvSpPr txBox="1">
            <a:spLocks noChangeArrowheads="1"/>
          </p:cNvSpPr>
          <p:nvPr/>
        </p:nvSpPr>
        <p:spPr bwMode="auto">
          <a:xfrm>
            <a:off x="292286" y="4870688"/>
            <a:ext cx="11869551" cy="1826975"/>
          </a:xfrm>
          <a:prstGeom prst="rect">
            <a:avLst/>
          </a:prstGeom>
          <a:noFill/>
          <a:ln w="9525" cap="flat" cmpd="sng" algn="ctr">
            <a:noFill/>
            <a:prstDash val="solid"/>
            <a:miter lim="800000"/>
            <a:headEnd type="none" w="med" len="med"/>
            <a:tailEnd type="none" w="med" len="med"/>
          </a:ln>
          <a:effectLst/>
        </p:spPr>
        <p:txBody>
          <a:bodyPr wrap="square">
            <a:spAutoFit/>
          </a:bodyPr>
          <a:lstStyle/>
          <a:p>
            <a:pPr eaLnBrk="0" hangingPunct="0">
              <a:lnSpc>
                <a:spcPct val="85000"/>
              </a:lnSpc>
              <a:buClr>
                <a:srgbClr val="EB3C00"/>
              </a:buClr>
              <a:buFont typeface="Wingdings" pitchFamily="2" charset="2"/>
              <a:buNone/>
              <a:defRPr/>
            </a:pPr>
            <a:r>
              <a:rPr lang="en-US" sz="1020" dirty="0">
                <a:gradFill>
                  <a:gsLst>
                    <a:gs pos="0">
                      <a:srgbClr val="FFFFFF"/>
                    </a:gs>
                    <a:gs pos="100000">
                      <a:srgbClr val="FFFFFF"/>
                    </a:gs>
                  </a:gsLst>
                  <a:lin ang="5400000" scaled="0"/>
                </a:gradFill>
              </a:rPr>
              <a:t>Disclaimer</a:t>
            </a:r>
          </a:p>
          <a:p>
            <a:pPr eaLnBrk="0" hangingPunct="0">
              <a:lnSpc>
                <a:spcPct val="85000"/>
              </a:lnSpc>
              <a:buClr>
                <a:srgbClr val="EB3C00"/>
              </a:buClr>
              <a:buFont typeface="Wingdings" pitchFamily="2" charset="2"/>
              <a:buNone/>
              <a:defRPr/>
            </a:pPr>
            <a:r>
              <a:rPr lang="en-US" sz="1020" dirty="0">
                <a:gradFill>
                  <a:gsLst>
                    <a:gs pos="0">
                      <a:srgbClr val="FFFFFF"/>
                    </a:gs>
                    <a:gs pos="100000">
                      <a:srgbClr val="FFFFFF"/>
                    </a:gs>
                  </a:gsLst>
                  <a:lin ang="5400000" scaled="0"/>
                </a:gradFill>
              </a:rPr>
              <a:t>This presentation contains preliminary information that may be changed substantially prior to final commercial release of the software described herein.</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The information contained in this presentation represents the current view of Microsoft Corporation on the issues discussed as of the date of the presentation.  Because Microsoft must respond to changing market conditions, it should not be interpreted to be a commitment on the part of Microsoft, and Microsoft cannot guarantee the accuracy of any information presented after the date of the presentation.</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This presentation is for informational purposes only.  MICROSOFT MAKES NO WARRANTIES, EXPRESS, IMPLIED OR STATUTORY, AS TO THE INFORMATION IN THIS PRESENTATION.</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Microsoft may have patents, patent applications, trademarks, copyrights, or other intellectual property rights covering subject matter in this presentation.  Except as expressly provided in any written license agreement from Microsoft, the furnishing of this information does not give you any license to these patents, trademarks, copyrights, or other intellectual property.</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
            </a:r>
            <a:br>
              <a:rPr lang="en-US" sz="1020" dirty="0">
                <a:gradFill>
                  <a:gsLst>
                    <a:gs pos="0">
                      <a:srgbClr val="FFFFFF"/>
                    </a:gs>
                    <a:gs pos="100000">
                      <a:srgbClr val="FFFFFF"/>
                    </a:gs>
                  </a:gsLst>
                  <a:lin ang="5400000" scaled="0"/>
                </a:gradFill>
              </a:rPr>
            </a:br>
            <a:r>
              <a:rPr lang="en-US" sz="1020" dirty="0">
                <a:gradFill>
                  <a:gsLst>
                    <a:gs pos="0">
                      <a:srgbClr val="FFFFFF"/>
                    </a:gs>
                    <a:gs pos="100000">
                      <a:srgbClr val="FFFFFF"/>
                    </a:gs>
                  </a:gsLst>
                  <a:lin ang="5400000" scaled="0"/>
                </a:gradFill>
              </a:rPr>
              <a:t>© </a:t>
            </a:r>
            <a:r>
              <a:rPr lang="en-US" sz="1020" dirty="0" smtClean="0">
                <a:gradFill>
                  <a:gsLst>
                    <a:gs pos="0">
                      <a:srgbClr val="FFFFFF"/>
                    </a:gs>
                    <a:gs pos="100000">
                      <a:srgbClr val="FFFFFF"/>
                    </a:gs>
                  </a:gsLst>
                  <a:lin ang="5400000" scaled="0"/>
                </a:gradFill>
              </a:rPr>
              <a:t>2014 </a:t>
            </a:r>
            <a:r>
              <a:rPr lang="en-US" sz="1020" dirty="0">
                <a:gradFill>
                  <a:gsLst>
                    <a:gs pos="0">
                      <a:srgbClr val="FFFFFF"/>
                    </a:gs>
                    <a:gs pos="100000">
                      <a:srgbClr val="FFFFFF"/>
                    </a:gs>
                  </a:gsLst>
                  <a:lin ang="5400000" scaled="0"/>
                </a:gradFill>
              </a:rPr>
              <a:t>Microsoft Corporation.  All rights </a:t>
            </a:r>
            <a:r>
              <a:rPr lang="en-US" sz="1020" dirty="0" smtClean="0">
                <a:gradFill>
                  <a:gsLst>
                    <a:gs pos="0">
                      <a:srgbClr val="FFFFFF"/>
                    </a:gs>
                    <a:gs pos="100000">
                      <a:srgbClr val="FFFFFF"/>
                    </a:gs>
                  </a:gsLst>
                  <a:lin ang="5400000" scaled="0"/>
                </a:gradFill>
              </a:rPr>
              <a:t>reserved.</a:t>
            </a:r>
            <a:endParaRPr lang="en-US" sz="102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5863454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74637" y="1212850"/>
            <a:ext cx="11887200" cy="4518160"/>
          </a:xfrm>
        </p:spPr>
        <p:txBody>
          <a:bodyPr/>
          <a:lstStyle/>
          <a:p>
            <a:pPr>
              <a:spcBef>
                <a:spcPts val="2400"/>
              </a:spcBef>
            </a:pPr>
            <a:r>
              <a:rPr lang="en-US" sz="3200" dirty="0"/>
              <a:t>OFC-B223 The Microsoft Roadmap for Enterprise Social </a:t>
            </a:r>
            <a:endParaRPr lang="en-US" sz="3200" dirty="0" smtClean="0"/>
          </a:p>
          <a:p>
            <a:pPr>
              <a:spcBef>
                <a:spcPts val="2400"/>
              </a:spcBef>
            </a:pPr>
            <a:r>
              <a:rPr lang="en-US" sz="3200" dirty="0" smtClean="0"/>
              <a:t>OFC- B317 Office </a:t>
            </a:r>
            <a:r>
              <a:rPr lang="en-US" sz="3200" dirty="0"/>
              <a:t>365 Exchange Hybrid Deployment </a:t>
            </a:r>
          </a:p>
          <a:p>
            <a:pPr lvl="0">
              <a:spcBef>
                <a:spcPts val="2400"/>
              </a:spcBef>
            </a:pPr>
            <a:r>
              <a:rPr lang="en-US" sz="3200" dirty="0" smtClean="0">
                <a:gradFill>
                  <a:gsLst>
                    <a:gs pos="1250">
                      <a:schemeClr val="tx1"/>
                    </a:gs>
                    <a:gs pos="100000">
                      <a:schemeClr val="tx1"/>
                    </a:gs>
                  </a:gsLst>
                  <a:lin ang="5400000" scaled="0"/>
                </a:gradFill>
              </a:rPr>
              <a:t>OFC-B312 </a:t>
            </a:r>
            <a:r>
              <a:rPr lang="en-US" sz="3200" dirty="0" smtClean="0"/>
              <a:t>– Data loss prevention in </a:t>
            </a:r>
            <a:r>
              <a:rPr lang="en-US" sz="3200" dirty="0"/>
              <a:t>Office 365: </a:t>
            </a:r>
            <a:r>
              <a:rPr lang="en-US" sz="2800" dirty="0" smtClean="0"/>
              <a:t/>
            </a:r>
            <a:br>
              <a:rPr lang="en-US" sz="2800" dirty="0" smtClean="0"/>
            </a:br>
            <a:r>
              <a:rPr lang="en-US" sz="2400" dirty="0" smtClean="0"/>
              <a:t>Prevent that oops moment!</a:t>
            </a:r>
          </a:p>
          <a:p>
            <a:pPr lvl="0">
              <a:spcBef>
                <a:spcPts val="2400"/>
              </a:spcBef>
            </a:pPr>
            <a:r>
              <a:rPr lang="en-US" sz="3200" dirty="0" smtClean="0">
                <a:gradFill>
                  <a:gsLst>
                    <a:gs pos="1250">
                      <a:schemeClr val="tx1"/>
                    </a:gs>
                    <a:gs pos="100000">
                      <a:schemeClr val="tx1"/>
                    </a:gs>
                  </a:gsLst>
                  <a:lin ang="5400000" scaled="0"/>
                </a:gradFill>
              </a:rPr>
              <a:t>OFC-B318 – </a:t>
            </a:r>
            <a:r>
              <a:rPr lang="en-US" sz="3200" dirty="0"/>
              <a:t>Deploying Microsoft Exchange Server </a:t>
            </a:r>
            <a:r>
              <a:rPr lang="en-US" sz="3200" dirty="0" smtClean="0"/>
              <a:t>2013</a:t>
            </a:r>
          </a:p>
          <a:p>
            <a:pPr lvl="0">
              <a:spcBef>
                <a:spcPts val="2400"/>
              </a:spcBef>
            </a:pPr>
            <a:r>
              <a:rPr lang="en-US" sz="3200" dirty="0" smtClean="0"/>
              <a:t>OFC-B313 - Data </a:t>
            </a:r>
            <a:r>
              <a:rPr lang="en-US" sz="3200" dirty="0"/>
              <a:t>Secrecy, Spam, Virus, Malware Concerns? Office 365 Has You Covered! </a:t>
            </a:r>
            <a:endParaRPr lang="en-US" sz="3200" dirty="0" smtClean="0"/>
          </a:p>
        </p:txBody>
      </p:sp>
      <p:sp>
        <p:nvSpPr>
          <p:cNvPr id="2" name="Title 1"/>
          <p:cNvSpPr>
            <a:spLocks noGrp="1"/>
          </p:cNvSpPr>
          <p:nvPr>
            <p:ph type="title"/>
          </p:nvPr>
        </p:nvSpPr>
        <p:spPr/>
        <p:txBody>
          <a:bodyPr/>
          <a:lstStyle/>
          <a:p>
            <a:r>
              <a:rPr lang="en-US" dirty="0" smtClean="0"/>
              <a:t>Related content</a:t>
            </a:r>
            <a:endParaRPr lang="en-US" dirty="0"/>
          </a:p>
        </p:txBody>
      </p:sp>
      <p:sp>
        <p:nvSpPr>
          <p:cNvPr id="13" name="Text Placeholder 7"/>
          <p:cNvSpPr txBox="1">
            <a:spLocks/>
          </p:cNvSpPr>
          <p:nvPr/>
        </p:nvSpPr>
        <p:spPr>
          <a:xfrm>
            <a:off x="272271" y="5575789"/>
            <a:ext cx="11125197" cy="11818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u="sng" dirty="0">
                <a:gradFill>
                  <a:gsLst>
                    <a:gs pos="1250">
                      <a:srgbClr val="FFFFFF"/>
                    </a:gs>
                    <a:gs pos="100000">
                      <a:srgbClr val="FFFFFF"/>
                    </a:gs>
                  </a:gsLst>
                  <a:lin ang="5400000" scaled="0"/>
                </a:gradFill>
              </a:rPr>
              <a:t>Find us later </a:t>
            </a:r>
            <a:r>
              <a:rPr lang="en-US" u="sng" dirty="0" smtClean="0">
                <a:gradFill>
                  <a:gsLst>
                    <a:gs pos="1250">
                      <a:srgbClr val="FFFFFF"/>
                    </a:gs>
                    <a:gs pos="100000">
                      <a:srgbClr val="FFFFFF"/>
                    </a:gs>
                  </a:gsLst>
                  <a:lin ang="5400000" scaled="0"/>
                </a:gradFill>
              </a:rPr>
              <a:t>at the Exchange Booth</a:t>
            </a:r>
            <a:r>
              <a:rPr lang="en-US" sz="3800" dirty="0" smtClean="0">
                <a:gradFill>
                  <a:gsLst>
                    <a:gs pos="1250">
                      <a:srgbClr val="FFFFFF"/>
                    </a:gs>
                    <a:gs pos="100000">
                      <a:srgbClr val="FFFFFF"/>
                    </a:gs>
                  </a:gsLst>
                  <a:lin ang="5400000" scaled="0"/>
                </a:gradFill>
              </a:rPr>
              <a:t/>
            </a:r>
            <a:br>
              <a:rPr lang="en-US" sz="3800" dirty="0" smtClean="0">
                <a:gradFill>
                  <a:gsLst>
                    <a:gs pos="1250">
                      <a:srgbClr val="FFFFFF"/>
                    </a:gs>
                    <a:gs pos="100000">
                      <a:srgbClr val="FFFFFF"/>
                    </a:gs>
                  </a:gsLst>
                  <a:lin ang="5400000" scaled="0"/>
                </a:gradFill>
              </a:rPr>
            </a:br>
            <a:endParaRPr lang="en-US" sz="32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7320424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63" presetClass="path" presetSubtype="0" decel="100000" fill="hold" grpId="1" nodeType="withEffect">
                                  <p:stCondLst>
                                    <p:cond delay="1000"/>
                                  </p:stCondLst>
                                  <p:childTnLst>
                                    <p:animMotion origin="layout" path="M -0.02413 1.78393E-6 L 2.26704E-6 1.78393E-6 " pathEditMode="relative" rAng="0" ptsTypes="AA">
                                      <p:cBhvr>
                                        <p:cTn id="14" dur="500" fill="hold"/>
                                        <p:tgtEl>
                                          <p:spTgt spid="1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4936736"/>
          </a:xfrm>
        </p:spPr>
        <p:txBody>
          <a:bodyPr/>
          <a:lstStyle/>
          <a:p>
            <a:pPr marL="0" indent="0" defTabSz="932559">
              <a:buNone/>
            </a:pPr>
            <a:r>
              <a:rPr lang="en-US" sz="3600" spc="-71" dirty="0">
                <a:gradFill>
                  <a:gsLst>
                    <a:gs pos="2917">
                      <a:srgbClr val="797A7D"/>
                    </a:gs>
                    <a:gs pos="95000">
                      <a:srgbClr val="797A7D"/>
                    </a:gs>
                  </a:gsLst>
                  <a:lin ang="5400000" scaled="0"/>
                </a:gradFill>
                <a:hlinkClick r:id="rId3"/>
              </a:rPr>
              <a:t>Microsoft Exchange Conference 2014 session recordings</a:t>
            </a:r>
            <a:endParaRPr lang="en-US" sz="3600" spc="-71" dirty="0">
              <a:gradFill>
                <a:gsLst>
                  <a:gs pos="2917">
                    <a:srgbClr val="797A7D"/>
                  </a:gs>
                  <a:gs pos="95000">
                    <a:srgbClr val="797A7D"/>
                  </a:gs>
                </a:gsLst>
                <a:lin ang="5400000" scaled="0"/>
              </a:gradFill>
            </a:endParaRPr>
          </a:p>
          <a:p>
            <a:pPr marL="0" indent="0" defTabSz="932559">
              <a:buNone/>
            </a:pPr>
            <a:r>
              <a:rPr lang="en-US" sz="2800" dirty="0">
                <a:solidFill>
                  <a:srgbClr val="000000"/>
                </a:solidFill>
                <a:hlinkClick r:id="rId4"/>
              </a:rPr>
              <a:t>Keynote</a:t>
            </a:r>
            <a:endParaRPr lang="en-US" sz="2800" dirty="0">
              <a:solidFill>
                <a:srgbClr val="000000"/>
              </a:solidFill>
            </a:endParaRPr>
          </a:p>
          <a:p>
            <a:pPr marL="0" indent="0" defTabSz="932559">
              <a:buNone/>
            </a:pPr>
            <a:r>
              <a:rPr lang="en-US" sz="2800" dirty="0">
                <a:solidFill>
                  <a:srgbClr val="000000"/>
                </a:solidFill>
                <a:hlinkClick r:id="rId5"/>
              </a:rPr>
              <a:t>Introducing Groups</a:t>
            </a:r>
            <a:endParaRPr lang="en-US" sz="2800" dirty="0">
              <a:solidFill>
                <a:srgbClr val="000000"/>
              </a:solidFill>
            </a:endParaRPr>
          </a:p>
          <a:p>
            <a:pPr marL="0" indent="0" defTabSz="932559">
              <a:buNone/>
            </a:pPr>
            <a:r>
              <a:rPr lang="en-US" sz="2800" dirty="0">
                <a:solidFill>
                  <a:srgbClr val="000000"/>
                </a:solidFill>
                <a:hlinkClick r:id="rId6"/>
              </a:rPr>
              <a:t>Introducing the Personalized Inbox: "Clutter," People View, and Search Refiners</a:t>
            </a:r>
            <a:endParaRPr lang="en-US" sz="2800" dirty="0">
              <a:solidFill>
                <a:srgbClr val="000000"/>
              </a:solidFill>
            </a:endParaRPr>
          </a:p>
          <a:p>
            <a:pPr marL="0" indent="0" defTabSz="932559">
              <a:buNone/>
            </a:pPr>
            <a:r>
              <a:rPr lang="en-US" sz="2800" dirty="0">
                <a:solidFill>
                  <a:srgbClr val="000000"/>
                </a:solidFill>
                <a:hlinkClick r:id="rId7"/>
              </a:rPr>
              <a:t>Introducing Document Collaboration in Outlook Web App</a:t>
            </a:r>
            <a:endParaRPr lang="en-US" sz="2800" dirty="0">
              <a:solidFill>
                <a:srgbClr val="000000"/>
              </a:solidFill>
            </a:endParaRPr>
          </a:p>
          <a:p>
            <a:pPr marL="0" indent="0" defTabSz="932559">
              <a:buNone/>
            </a:pPr>
            <a:r>
              <a:rPr lang="en-US" sz="2800" dirty="0">
                <a:solidFill>
                  <a:srgbClr val="000000"/>
                </a:solidFill>
                <a:hlinkClick r:id="rId8"/>
              </a:rPr>
              <a:t>Behind the curtain: How we run Exchange Online</a:t>
            </a:r>
            <a:endParaRPr lang="en-US" sz="2800" dirty="0">
              <a:solidFill>
                <a:srgbClr val="000000"/>
              </a:solidFill>
            </a:endParaRPr>
          </a:p>
          <a:p>
            <a:pPr marL="0" indent="0" defTabSz="932559">
              <a:buNone/>
            </a:pPr>
            <a:endParaRPr lang="en-US" spc="-71" dirty="0">
              <a:gradFill>
                <a:gsLst>
                  <a:gs pos="2917">
                    <a:srgbClr val="797A7D"/>
                  </a:gs>
                  <a:gs pos="95000">
                    <a:srgbClr val="797A7D"/>
                  </a:gs>
                </a:gsLst>
                <a:lin ang="5400000" scaled="0"/>
              </a:gradFill>
              <a:hlinkClick r:id="rId9"/>
            </a:endParaRPr>
          </a:p>
          <a:p>
            <a:pPr marL="0" indent="0" defTabSz="932559">
              <a:buNone/>
            </a:pPr>
            <a:r>
              <a:rPr lang="en-US" sz="3600" spc="-71" dirty="0">
                <a:gradFill>
                  <a:gsLst>
                    <a:gs pos="2917">
                      <a:srgbClr val="797A7D"/>
                    </a:gs>
                    <a:gs pos="95000">
                      <a:srgbClr val="797A7D"/>
                    </a:gs>
                  </a:gsLst>
                  <a:lin ang="5400000" scaled="0"/>
                </a:gradFill>
                <a:hlinkClick r:id="rId9"/>
              </a:rPr>
              <a:t>Office 365 Trust Center</a:t>
            </a:r>
            <a:endParaRPr lang="en-US" sz="3600" spc="-71" dirty="0">
              <a:gradFill>
                <a:gsLst>
                  <a:gs pos="2917">
                    <a:srgbClr val="797A7D"/>
                  </a:gs>
                  <a:gs pos="95000">
                    <a:srgbClr val="797A7D"/>
                  </a:gs>
                </a:gsLst>
                <a:lin ang="5400000" scaled="0"/>
              </a:gradFill>
            </a:endParaRPr>
          </a:p>
          <a:p>
            <a:pPr marL="0" indent="0">
              <a:buNone/>
            </a:pPr>
            <a:endParaRPr lang="en-US" sz="2800" dirty="0"/>
          </a:p>
        </p:txBody>
      </p:sp>
      <p:sp>
        <p:nvSpPr>
          <p:cNvPr id="2" name="Title 1"/>
          <p:cNvSpPr>
            <a:spLocks noGrp="1"/>
          </p:cNvSpPr>
          <p:nvPr>
            <p:ph type="title"/>
          </p:nvPr>
        </p:nvSpPr>
        <p:spPr/>
        <p:txBody>
          <a:bodyPr/>
          <a:lstStyle/>
          <a:p>
            <a:r>
              <a:rPr lang="en-US" dirty="0" smtClean="0"/>
              <a:t>Resources</a:t>
            </a:r>
            <a:endParaRPr lang="en-US" dirty="0"/>
          </a:p>
        </p:txBody>
      </p:sp>
      <p:sp>
        <p:nvSpPr>
          <p:cNvPr id="3" name="TextBox 2"/>
          <p:cNvSpPr txBox="1"/>
          <p:nvPr/>
        </p:nvSpPr>
        <p:spPr>
          <a:xfrm>
            <a:off x="531947" y="1231205"/>
            <a:ext cx="65" cy="565091"/>
          </a:xfrm>
          <a:prstGeom prst="rect">
            <a:avLst/>
          </a:prstGeom>
          <a:noFill/>
        </p:spPr>
        <p:txBody>
          <a:bodyPr wrap="none" lIns="0" tIns="0" rIns="0" bIns="0" rtlCol="0">
            <a:spAutoFit/>
          </a:bodyPr>
          <a:lstStyle/>
          <a:p>
            <a:pPr defTabSz="932559"/>
            <a:endParaRPr lang="en-US" sz="3672" spc="-71" dirty="0">
              <a:gradFill>
                <a:gsLst>
                  <a:gs pos="2917">
                    <a:srgbClr val="797A7D"/>
                  </a:gs>
                  <a:gs pos="95000">
                    <a:srgbClr val="797A7D"/>
                  </a:gs>
                </a:gsLst>
                <a:lin ang="5400000" scaled="0"/>
              </a:gradFill>
            </a:endParaRPr>
          </a:p>
        </p:txBody>
      </p:sp>
    </p:spTree>
    <p:extLst>
      <p:ext uri="{BB962C8B-B14F-4D97-AF65-F5344CB8AC3E}">
        <p14:creationId xmlns:p14="http://schemas.microsoft.com/office/powerpoint/2010/main" val="4195349251"/>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91512820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cxnSp>
        <p:nvCxnSpPr>
          <p:cNvPr id="48" name="Straight Connector 47"/>
          <p:cNvCxnSpPr/>
          <p:nvPr/>
        </p:nvCxnSpPr>
        <p:spPr>
          <a:xfrm flipH="1" flipV="1">
            <a:off x="2498808" y="2931211"/>
            <a:ext cx="6290452" cy="1259217"/>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9052736" y="1376517"/>
            <a:ext cx="404503" cy="2613310"/>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2498808" y="1151799"/>
            <a:ext cx="5427602" cy="1462522"/>
          </a:xfrm>
          <a:prstGeom prst="line">
            <a:avLst/>
          </a:prstGeom>
          <a:ln w="38100">
            <a:solidFill>
              <a:schemeClr val="accent2">
                <a:lumMod val="50000"/>
                <a:alpha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4" name="Freeform 13"/>
          <p:cNvSpPr>
            <a:spLocks/>
          </p:cNvSpPr>
          <p:nvPr/>
        </p:nvSpPr>
        <p:spPr bwMode="auto">
          <a:xfrm>
            <a:off x="8980045" y="4114912"/>
            <a:ext cx="852030" cy="455438"/>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43" name="Freeform 13"/>
          <p:cNvSpPr>
            <a:spLocks/>
          </p:cNvSpPr>
          <p:nvPr/>
        </p:nvSpPr>
        <p:spPr bwMode="auto">
          <a:xfrm flipH="1">
            <a:off x="8072274" y="641941"/>
            <a:ext cx="1202830" cy="642952"/>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39" name="Freeform 13"/>
          <p:cNvSpPr>
            <a:spLocks/>
          </p:cNvSpPr>
          <p:nvPr/>
        </p:nvSpPr>
        <p:spPr bwMode="auto">
          <a:xfrm>
            <a:off x="675862" y="2226819"/>
            <a:ext cx="1726371" cy="922801"/>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accent2">
              <a:lumMod val="75000"/>
              <a:alpha val="50000"/>
            </a:schemeClr>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pic>
        <p:nvPicPr>
          <p:cNvPr id="15" name="Picture 14"/>
          <p:cNvPicPr>
            <a:picLocks noChangeAspect="1"/>
          </p:cNvPicPr>
          <p:nvPr/>
        </p:nvPicPr>
        <p:blipFill>
          <a:blip r:embed="rId2"/>
          <a:stretch>
            <a:fillRect/>
          </a:stretch>
        </p:blipFill>
        <p:spPr>
          <a:xfrm>
            <a:off x="9595347" y="659843"/>
            <a:ext cx="1365835" cy="1476578"/>
          </a:xfrm>
          <a:prstGeom prst="rect">
            <a:avLst/>
          </a:prstGeom>
        </p:spPr>
      </p:pic>
      <p:pic>
        <p:nvPicPr>
          <p:cNvPr id="16" name="Picture 15"/>
          <p:cNvPicPr>
            <a:picLocks noChangeAspect="1"/>
          </p:cNvPicPr>
          <p:nvPr/>
        </p:nvPicPr>
        <p:blipFill>
          <a:blip r:embed="rId3"/>
          <a:stretch>
            <a:fillRect/>
          </a:stretch>
        </p:blipFill>
        <p:spPr>
          <a:xfrm>
            <a:off x="467809" y="1151798"/>
            <a:ext cx="876569" cy="900260"/>
          </a:xfrm>
          <a:prstGeom prst="rect">
            <a:avLst/>
          </a:prstGeom>
        </p:spPr>
      </p:pic>
      <p:pic>
        <p:nvPicPr>
          <p:cNvPr id="17" name="Picture 16"/>
          <p:cNvPicPr>
            <a:picLocks noChangeAspect="1"/>
          </p:cNvPicPr>
          <p:nvPr/>
        </p:nvPicPr>
        <p:blipFill>
          <a:blip r:embed="rId4"/>
          <a:stretch>
            <a:fillRect/>
          </a:stretch>
        </p:blipFill>
        <p:spPr>
          <a:xfrm>
            <a:off x="478131" y="3313846"/>
            <a:ext cx="1565514" cy="1628981"/>
          </a:xfrm>
          <a:prstGeom prst="rect">
            <a:avLst/>
          </a:prstGeom>
        </p:spPr>
      </p:pic>
      <p:pic>
        <p:nvPicPr>
          <p:cNvPr id="18" name="Picture 17"/>
          <p:cNvPicPr>
            <a:picLocks noChangeAspect="1"/>
          </p:cNvPicPr>
          <p:nvPr/>
        </p:nvPicPr>
        <p:blipFill>
          <a:blip r:embed="rId5"/>
          <a:stretch>
            <a:fillRect/>
          </a:stretch>
        </p:blipFill>
        <p:spPr>
          <a:xfrm>
            <a:off x="2353326" y="482564"/>
            <a:ext cx="1394517" cy="1492722"/>
          </a:xfrm>
          <a:prstGeom prst="rect">
            <a:avLst/>
          </a:prstGeom>
        </p:spPr>
      </p:pic>
      <p:pic>
        <p:nvPicPr>
          <p:cNvPr id="19" name="Picture 18"/>
          <p:cNvPicPr>
            <a:picLocks noChangeAspect="1"/>
          </p:cNvPicPr>
          <p:nvPr/>
        </p:nvPicPr>
        <p:blipFill>
          <a:blip r:embed="rId6"/>
          <a:stretch>
            <a:fillRect/>
          </a:stretch>
        </p:blipFill>
        <p:spPr>
          <a:xfrm>
            <a:off x="10474803" y="3248892"/>
            <a:ext cx="1552355" cy="1661676"/>
          </a:xfrm>
          <a:prstGeom prst="rect">
            <a:avLst/>
          </a:prstGeom>
        </p:spPr>
      </p:pic>
      <p:grpSp>
        <p:nvGrpSpPr>
          <p:cNvPr id="34" name="Group 33"/>
          <p:cNvGrpSpPr/>
          <p:nvPr/>
        </p:nvGrpSpPr>
        <p:grpSpPr>
          <a:xfrm>
            <a:off x="3299479" y="1030394"/>
            <a:ext cx="5837519" cy="3120341"/>
            <a:chOff x="2536609" y="1772242"/>
            <a:chExt cx="5723577" cy="3059436"/>
          </a:xfrm>
        </p:grpSpPr>
        <p:sp>
          <p:nvSpPr>
            <p:cNvPr id="32" name="Freeform 13"/>
            <p:cNvSpPr>
              <a:spLocks/>
            </p:cNvSpPr>
            <p:nvPr/>
          </p:nvSpPr>
          <p:spPr bwMode="auto">
            <a:xfrm>
              <a:off x="2536609" y="1772242"/>
              <a:ext cx="5723577" cy="3059436"/>
            </a:xfrm>
            <a:custGeom>
              <a:avLst/>
              <a:gdLst>
                <a:gd name="T0" fmla="*/ 1736 w 2210"/>
                <a:gd name="T1" fmla="*/ 1180 h 1180"/>
                <a:gd name="T2" fmla="*/ 313 w 2210"/>
                <a:gd name="T3" fmla="*/ 1180 h 1180"/>
                <a:gd name="T4" fmla="*/ 14 w 2210"/>
                <a:gd name="T5" fmla="*/ 943 h 1180"/>
                <a:gd name="T6" fmla="*/ 212 w 2210"/>
                <a:gd name="T7" fmla="*/ 658 h 1180"/>
                <a:gd name="T8" fmla="*/ 500 w 2210"/>
                <a:gd name="T9" fmla="*/ 388 h 1180"/>
                <a:gd name="T10" fmla="*/ 1048 w 2210"/>
                <a:gd name="T11" fmla="*/ 0 h 1180"/>
                <a:gd name="T12" fmla="*/ 1514 w 2210"/>
                <a:gd name="T13" fmla="*/ 294 h 1180"/>
                <a:gd name="T14" fmla="*/ 1736 w 2210"/>
                <a:gd name="T15" fmla="*/ 235 h 1180"/>
                <a:gd name="T16" fmla="*/ 2210 w 2210"/>
                <a:gd name="T17" fmla="*/ 710 h 1180"/>
                <a:gd name="T18" fmla="*/ 1736 w 2210"/>
                <a:gd name="T19" fmla="*/ 118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10" h="1180">
                  <a:moveTo>
                    <a:pt x="1736" y="1180"/>
                  </a:moveTo>
                  <a:cubicBezTo>
                    <a:pt x="313" y="1180"/>
                    <a:pt x="313" y="1180"/>
                    <a:pt x="313" y="1180"/>
                  </a:cubicBezTo>
                  <a:cubicBezTo>
                    <a:pt x="183" y="1180"/>
                    <a:pt x="13" y="1105"/>
                    <a:pt x="14" y="943"/>
                  </a:cubicBezTo>
                  <a:cubicBezTo>
                    <a:pt x="0" y="785"/>
                    <a:pt x="107" y="683"/>
                    <a:pt x="212" y="658"/>
                  </a:cubicBezTo>
                  <a:cubicBezTo>
                    <a:pt x="226" y="497"/>
                    <a:pt x="334" y="391"/>
                    <a:pt x="500" y="388"/>
                  </a:cubicBezTo>
                  <a:cubicBezTo>
                    <a:pt x="513" y="119"/>
                    <a:pt x="775" y="0"/>
                    <a:pt x="1048" y="0"/>
                  </a:cubicBezTo>
                  <a:cubicBezTo>
                    <a:pt x="1249" y="0"/>
                    <a:pt x="1430" y="117"/>
                    <a:pt x="1514" y="294"/>
                  </a:cubicBezTo>
                  <a:cubicBezTo>
                    <a:pt x="1581" y="256"/>
                    <a:pt x="1656" y="235"/>
                    <a:pt x="1736" y="235"/>
                  </a:cubicBezTo>
                  <a:cubicBezTo>
                    <a:pt x="1996" y="235"/>
                    <a:pt x="2210" y="449"/>
                    <a:pt x="2210" y="710"/>
                  </a:cubicBezTo>
                  <a:cubicBezTo>
                    <a:pt x="2210" y="966"/>
                    <a:pt x="1996" y="1180"/>
                    <a:pt x="1736" y="1180"/>
                  </a:cubicBezTo>
                  <a:close/>
                </a:path>
              </a:pathLst>
            </a:custGeom>
            <a:solidFill>
              <a:schemeClr val="bg1"/>
            </a:solidFill>
            <a:ln>
              <a:noFill/>
            </a:ln>
          </p:spPr>
          <p:txBody>
            <a:bodyPr vert="horz" wrap="square" lIns="93260" tIns="46630" rIns="93260" bIns="46630" numCol="1" anchor="t" anchorCtr="0" compatLnSpc="1">
              <a:prstTxWarp prst="textNoShape">
                <a:avLst/>
              </a:prstTxWarp>
            </a:bodyPr>
            <a:lstStyle/>
            <a:p>
              <a:pPr defTabSz="932597"/>
              <a:endParaRPr lang="en-US" sz="1836">
                <a:solidFill>
                  <a:srgbClr val="EB3C00"/>
                </a:solidFill>
              </a:endParaRPr>
            </a:p>
          </p:txBody>
        </p:sp>
        <p:sp>
          <p:nvSpPr>
            <p:cNvPr id="25" name="Freeform 5"/>
            <p:cNvSpPr>
              <a:spLocks noEditPoints="1"/>
            </p:cNvSpPr>
            <p:nvPr/>
          </p:nvSpPr>
          <p:spPr bwMode="auto">
            <a:xfrm>
              <a:off x="3795830" y="3019183"/>
              <a:ext cx="3509939" cy="777218"/>
            </a:xfrm>
            <a:custGeom>
              <a:avLst/>
              <a:gdLst>
                <a:gd name="T0" fmla="*/ 200 w 1905"/>
                <a:gd name="T1" fmla="*/ 10 h 419"/>
                <a:gd name="T2" fmla="*/ 350 w 1905"/>
                <a:gd name="T3" fmla="*/ 39 h 419"/>
                <a:gd name="T4" fmla="*/ 12 w 1905"/>
                <a:gd name="T5" fmla="*/ 341 h 419"/>
                <a:gd name="T6" fmla="*/ 117 w 1905"/>
                <a:gd name="T7" fmla="*/ 352 h 419"/>
                <a:gd name="T8" fmla="*/ 225 w 1905"/>
                <a:gd name="T9" fmla="*/ 68 h 419"/>
                <a:gd name="T10" fmla="*/ 77 w 1905"/>
                <a:gd name="T11" fmla="*/ 304 h 419"/>
                <a:gd name="T12" fmla="*/ 939 w 1905"/>
                <a:gd name="T13" fmla="*/ 71 h 419"/>
                <a:gd name="T14" fmla="*/ 860 w 1905"/>
                <a:gd name="T15" fmla="*/ 154 h 419"/>
                <a:gd name="T16" fmla="*/ 794 w 1905"/>
                <a:gd name="T17" fmla="*/ 108 h 419"/>
                <a:gd name="T18" fmla="*/ 838 w 1905"/>
                <a:gd name="T19" fmla="*/ 69 h 419"/>
                <a:gd name="T20" fmla="*/ 760 w 1905"/>
                <a:gd name="T21" fmla="*/ 156 h 419"/>
                <a:gd name="T22" fmla="*/ 758 w 1905"/>
                <a:gd name="T23" fmla="*/ 181 h 419"/>
                <a:gd name="T24" fmla="*/ 791 w 1905"/>
                <a:gd name="T25" fmla="*/ 333 h 419"/>
                <a:gd name="T26" fmla="*/ 860 w 1905"/>
                <a:gd name="T27" fmla="*/ 333 h 419"/>
                <a:gd name="T28" fmla="*/ 892 w 1905"/>
                <a:gd name="T29" fmla="*/ 181 h 419"/>
                <a:gd name="T30" fmla="*/ 892 w 1905"/>
                <a:gd name="T31" fmla="*/ 156 h 419"/>
                <a:gd name="T32" fmla="*/ 938 w 1905"/>
                <a:gd name="T33" fmla="*/ 95 h 419"/>
                <a:gd name="T34" fmla="*/ 681 w 1905"/>
                <a:gd name="T35" fmla="*/ 115 h 419"/>
                <a:gd name="T36" fmla="*/ 544 w 1905"/>
                <a:gd name="T37" fmla="*/ 91 h 419"/>
                <a:gd name="T38" fmla="*/ 477 w 1905"/>
                <a:gd name="T39" fmla="*/ 234 h 419"/>
                <a:gd name="T40" fmla="*/ 609 w 1905"/>
                <a:gd name="T41" fmla="*/ 339 h 419"/>
                <a:gd name="T42" fmla="*/ 713 w 1905"/>
                <a:gd name="T43" fmla="*/ 215 h 419"/>
                <a:gd name="T44" fmla="*/ 588 w 1905"/>
                <a:gd name="T45" fmla="*/ 107 h 419"/>
                <a:gd name="T46" fmla="*/ 682 w 1905"/>
                <a:gd name="T47" fmla="*/ 216 h 419"/>
                <a:gd name="T48" fmla="*/ 537 w 1905"/>
                <a:gd name="T49" fmla="*/ 292 h 419"/>
                <a:gd name="T50" fmla="*/ 526 w 1905"/>
                <a:gd name="T51" fmla="*/ 142 h 419"/>
                <a:gd name="T52" fmla="*/ 1599 w 1905"/>
                <a:gd name="T53" fmla="*/ 126 h 419"/>
                <a:gd name="T54" fmla="*/ 1667 w 1905"/>
                <a:gd name="T55" fmla="*/ 339 h 419"/>
                <a:gd name="T56" fmla="*/ 1637 w 1905"/>
                <a:gd name="T57" fmla="*/ 183 h 419"/>
                <a:gd name="T58" fmla="*/ 1628 w 1905"/>
                <a:gd name="T59" fmla="*/ 131 h 419"/>
                <a:gd name="T60" fmla="*/ 1634 w 1905"/>
                <a:gd name="T61" fmla="*/ 208 h 419"/>
                <a:gd name="T62" fmla="*/ 1636 w 1905"/>
                <a:gd name="T63" fmla="*/ 310 h 419"/>
                <a:gd name="T64" fmla="*/ 1248 w 1905"/>
                <a:gd name="T65" fmla="*/ 314 h 419"/>
                <a:gd name="T66" fmla="*/ 1327 w 1905"/>
                <a:gd name="T67" fmla="*/ 251 h 419"/>
                <a:gd name="T68" fmla="*/ 1181 w 1905"/>
                <a:gd name="T69" fmla="*/ 200 h 419"/>
                <a:gd name="T70" fmla="*/ 1313 w 1905"/>
                <a:gd name="T71" fmla="*/ 324 h 419"/>
                <a:gd name="T72" fmla="*/ 1203 w 1905"/>
                <a:gd name="T73" fmla="*/ 229 h 419"/>
                <a:gd name="T74" fmla="*/ 1298 w 1905"/>
                <a:gd name="T75" fmla="*/ 227 h 419"/>
                <a:gd name="T76" fmla="*/ 1769 w 1905"/>
                <a:gd name="T77" fmla="*/ 333 h 419"/>
                <a:gd name="T78" fmla="*/ 1879 w 1905"/>
                <a:gd name="T79" fmla="*/ 201 h 419"/>
                <a:gd name="T80" fmla="*/ 1801 w 1905"/>
                <a:gd name="T81" fmla="*/ 113 h 419"/>
                <a:gd name="T82" fmla="*/ 1889 w 1905"/>
                <a:gd name="T83" fmla="*/ 84 h 419"/>
                <a:gd name="T84" fmla="*/ 1769 w 1905"/>
                <a:gd name="T85" fmla="*/ 210 h 419"/>
                <a:gd name="T86" fmla="*/ 1833 w 1905"/>
                <a:gd name="T87" fmla="*/ 313 h 419"/>
                <a:gd name="T88" fmla="*/ 1477 w 1905"/>
                <a:gd name="T89" fmla="*/ 106 h 419"/>
                <a:gd name="T90" fmla="*/ 1427 w 1905"/>
                <a:gd name="T91" fmla="*/ 193 h 419"/>
                <a:gd name="T92" fmla="*/ 1485 w 1905"/>
                <a:gd name="T93" fmla="*/ 224 h 419"/>
                <a:gd name="T94" fmla="*/ 1400 w 1905"/>
                <a:gd name="T95" fmla="*/ 295 h 419"/>
                <a:gd name="T96" fmla="*/ 1494 w 1905"/>
                <a:gd name="T97" fmla="*/ 334 h 419"/>
                <a:gd name="T98" fmla="*/ 1486 w 1905"/>
                <a:gd name="T99" fmla="*/ 204 h 419"/>
                <a:gd name="T100" fmla="*/ 1462 w 1905"/>
                <a:gd name="T101" fmla="*/ 80 h 419"/>
                <a:gd name="T102" fmla="*/ 1413 w 1905"/>
                <a:gd name="T103" fmla="*/ 120 h 419"/>
                <a:gd name="T104" fmla="*/ 1083 w 1905"/>
                <a:gd name="T105" fmla="*/ 182 h 419"/>
                <a:gd name="T106" fmla="*/ 1139 w 1905"/>
                <a:gd name="T107" fmla="*/ 156 h 419"/>
                <a:gd name="T108" fmla="*/ 1120 w 1905"/>
                <a:gd name="T109" fmla="*/ 338 h 419"/>
                <a:gd name="T110" fmla="*/ 987 w 1905"/>
                <a:gd name="T111" fmla="*/ 159 h 419"/>
                <a:gd name="T112" fmla="*/ 958 w 1905"/>
                <a:gd name="T113" fmla="*/ 164 h 419"/>
                <a:gd name="T114" fmla="*/ 987 w 1905"/>
                <a:gd name="T115" fmla="*/ 246 h 419"/>
                <a:gd name="T116" fmla="*/ 954 w 1905"/>
                <a:gd name="T117" fmla="*/ 92 h 419"/>
                <a:gd name="T118" fmla="*/ 2 w 1905"/>
                <a:gd name="T119" fmla="*/ 336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05" h="419">
                  <a:moveTo>
                    <a:pt x="1" y="336"/>
                  </a:moveTo>
                  <a:cubicBezTo>
                    <a:pt x="1" y="336"/>
                    <a:pt x="1" y="336"/>
                    <a:pt x="0" y="336"/>
                  </a:cubicBezTo>
                  <a:cubicBezTo>
                    <a:pt x="0" y="252"/>
                    <a:pt x="0" y="168"/>
                    <a:pt x="0" y="85"/>
                  </a:cubicBezTo>
                  <a:cubicBezTo>
                    <a:pt x="1" y="84"/>
                    <a:pt x="2" y="84"/>
                    <a:pt x="3" y="84"/>
                  </a:cubicBezTo>
                  <a:cubicBezTo>
                    <a:pt x="69" y="59"/>
                    <a:pt x="135" y="34"/>
                    <a:pt x="200" y="10"/>
                  </a:cubicBezTo>
                  <a:cubicBezTo>
                    <a:pt x="208" y="7"/>
                    <a:pt x="216" y="4"/>
                    <a:pt x="224" y="0"/>
                  </a:cubicBezTo>
                  <a:cubicBezTo>
                    <a:pt x="225" y="0"/>
                    <a:pt x="226" y="0"/>
                    <a:pt x="226" y="0"/>
                  </a:cubicBezTo>
                  <a:cubicBezTo>
                    <a:pt x="232" y="3"/>
                    <a:pt x="237" y="4"/>
                    <a:pt x="243" y="6"/>
                  </a:cubicBezTo>
                  <a:cubicBezTo>
                    <a:pt x="278" y="16"/>
                    <a:pt x="313" y="26"/>
                    <a:pt x="347" y="36"/>
                  </a:cubicBezTo>
                  <a:cubicBezTo>
                    <a:pt x="349" y="36"/>
                    <a:pt x="350" y="37"/>
                    <a:pt x="350" y="39"/>
                  </a:cubicBezTo>
                  <a:cubicBezTo>
                    <a:pt x="350" y="153"/>
                    <a:pt x="350" y="268"/>
                    <a:pt x="350" y="382"/>
                  </a:cubicBezTo>
                  <a:cubicBezTo>
                    <a:pt x="350" y="384"/>
                    <a:pt x="349" y="385"/>
                    <a:pt x="348" y="385"/>
                  </a:cubicBezTo>
                  <a:cubicBezTo>
                    <a:pt x="307" y="396"/>
                    <a:pt x="267" y="408"/>
                    <a:pt x="227" y="419"/>
                  </a:cubicBezTo>
                  <a:cubicBezTo>
                    <a:pt x="225" y="419"/>
                    <a:pt x="224" y="419"/>
                    <a:pt x="223" y="419"/>
                  </a:cubicBezTo>
                  <a:cubicBezTo>
                    <a:pt x="153" y="393"/>
                    <a:pt x="83" y="367"/>
                    <a:pt x="12" y="341"/>
                  </a:cubicBezTo>
                  <a:cubicBezTo>
                    <a:pt x="9" y="339"/>
                    <a:pt x="5" y="338"/>
                    <a:pt x="1" y="336"/>
                  </a:cubicBezTo>
                  <a:cubicBezTo>
                    <a:pt x="2" y="336"/>
                    <a:pt x="2" y="336"/>
                    <a:pt x="2" y="336"/>
                  </a:cubicBezTo>
                  <a:cubicBezTo>
                    <a:pt x="7" y="337"/>
                    <a:pt x="11" y="338"/>
                    <a:pt x="16" y="338"/>
                  </a:cubicBezTo>
                  <a:cubicBezTo>
                    <a:pt x="32" y="340"/>
                    <a:pt x="49" y="343"/>
                    <a:pt x="65" y="345"/>
                  </a:cubicBezTo>
                  <a:cubicBezTo>
                    <a:pt x="83" y="347"/>
                    <a:pt x="100" y="350"/>
                    <a:pt x="117" y="352"/>
                  </a:cubicBezTo>
                  <a:cubicBezTo>
                    <a:pt x="134" y="355"/>
                    <a:pt x="152" y="357"/>
                    <a:pt x="169" y="359"/>
                  </a:cubicBezTo>
                  <a:cubicBezTo>
                    <a:pt x="187" y="362"/>
                    <a:pt x="205" y="364"/>
                    <a:pt x="222" y="367"/>
                  </a:cubicBezTo>
                  <a:cubicBezTo>
                    <a:pt x="225" y="367"/>
                    <a:pt x="225" y="366"/>
                    <a:pt x="225" y="364"/>
                  </a:cubicBezTo>
                  <a:cubicBezTo>
                    <a:pt x="225" y="266"/>
                    <a:pt x="225" y="168"/>
                    <a:pt x="225" y="69"/>
                  </a:cubicBezTo>
                  <a:cubicBezTo>
                    <a:pt x="225" y="69"/>
                    <a:pt x="225" y="69"/>
                    <a:pt x="225" y="68"/>
                  </a:cubicBezTo>
                  <a:cubicBezTo>
                    <a:pt x="225" y="67"/>
                    <a:pt x="225" y="66"/>
                    <a:pt x="223" y="67"/>
                  </a:cubicBezTo>
                  <a:cubicBezTo>
                    <a:pt x="218" y="68"/>
                    <a:pt x="212" y="69"/>
                    <a:pt x="207" y="71"/>
                  </a:cubicBezTo>
                  <a:cubicBezTo>
                    <a:pt x="164" y="81"/>
                    <a:pt x="122" y="91"/>
                    <a:pt x="80" y="101"/>
                  </a:cubicBezTo>
                  <a:cubicBezTo>
                    <a:pt x="78" y="102"/>
                    <a:pt x="77" y="102"/>
                    <a:pt x="77" y="104"/>
                  </a:cubicBezTo>
                  <a:cubicBezTo>
                    <a:pt x="77" y="171"/>
                    <a:pt x="77" y="237"/>
                    <a:pt x="77" y="304"/>
                  </a:cubicBezTo>
                  <a:cubicBezTo>
                    <a:pt x="77" y="306"/>
                    <a:pt x="77" y="307"/>
                    <a:pt x="75" y="307"/>
                  </a:cubicBezTo>
                  <a:cubicBezTo>
                    <a:pt x="55" y="315"/>
                    <a:pt x="35" y="323"/>
                    <a:pt x="15" y="330"/>
                  </a:cubicBezTo>
                  <a:cubicBezTo>
                    <a:pt x="11" y="332"/>
                    <a:pt x="6" y="334"/>
                    <a:pt x="2" y="336"/>
                  </a:cubicBezTo>
                  <a:cubicBezTo>
                    <a:pt x="2" y="336"/>
                    <a:pt x="1" y="336"/>
                    <a:pt x="1" y="336"/>
                  </a:cubicBezTo>
                  <a:close/>
                  <a:moveTo>
                    <a:pt x="939" y="71"/>
                  </a:moveTo>
                  <a:cubicBezTo>
                    <a:pt x="939" y="70"/>
                    <a:pt x="938" y="69"/>
                    <a:pt x="936" y="69"/>
                  </a:cubicBezTo>
                  <a:cubicBezTo>
                    <a:pt x="932" y="67"/>
                    <a:pt x="927" y="67"/>
                    <a:pt x="922" y="66"/>
                  </a:cubicBezTo>
                  <a:cubicBezTo>
                    <a:pt x="910" y="66"/>
                    <a:pt x="899" y="67"/>
                    <a:pt x="889" y="73"/>
                  </a:cubicBezTo>
                  <a:cubicBezTo>
                    <a:pt x="870" y="85"/>
                    <a:pt x="861" y="102"/>
                    <a:pt x="861" y="124"/>
                  </a:cubicBezTo>
                  <a:cubicBezTo>
                    <a:pt x="860" y="134"/>
                    <a:pt x="860" y="144"/>
                    <a:pt x="860" y="154"/>
                  </a:cubicBezTo>
                  <a:cubicBezTo>
                    <a:pt x="860" y="156"/>
                    <a:pt x="860" y="156"/>
                    <a:pt x="859" y="156"/>
                  </a:cubicBezTo>
                  <a:cubicBezTo>
                    <a:pt x="837" y="156"/>
                    <a:pt x="815" y="156"/>
                    <a:pt x="793" y="156"/>
                  </a:cubicBezTo>
                  <a:cubicBezTo>
                    <a:pt x="791" y="156"/>
                    <a:pt x="791" y="156"/>
                    <a:pt x="791" y="154"/>
                  </a:cubicBezTo>
                  <a:cubicBezTo>
                    <a:pt x="791" y="146"/>
                    <a:pt x="791" y="137"/>
                    <a:pt x="791" y="128"/>
                  </a:cubicBezTo>
                  <a:cubicBezTo>
                    <a:pt x="791" y="121"/>
                    <a:pt x="791" y="114"/>
                    <a:pt x="794" y="108"/>
                  </a:cubicBezTo>
                  <a:cubicBezTo>
                    <a:pt x="797" y="99"/>
                    <a:pt x="803" y="94"/>
                    <a:pt x="812" y="92"/>
                  </a:cubicBezTo>
                  <a:cubicBezTo>
                    <a:pt x="821" y="90"/>
                    <a:pt x="830" y="91"/>
                    <a:pt x="838" y="94"/>
                  </a:cubicBezTo>
                  <a:cubicBezTo>
                    <a:pt x="838" y="95"/>
                    <a:pt x="839" y="95"/>
                    <a:pt x="840" y="95"/>
                  </a:cubicBezTo>
                  <a:cubicBezTo>
                    <a:pt x="840" y="87"/>
                    <a:pt x="840" y="79"/>
                    <a:pt x="840" y="71"/>
                  </a:cubicBezTo>
                  <a:cubicBezTo>
                    <a:pt x="840" y="70"/>
                    <a:pt x="839" y="69"/>
                    <a:pt x="838" y="69"/>
                  </a:cubicBezTo>
                  <a:cubicBezTo>
                    <a:pt x="833" y="67"/>
                    <a:pt x="828" y="67"/>
                    <a:pt x="823" y="66"/>
                  </a:cubicBezTo>
                  <a:cubicBezTo>
                    <a:pt x="812" y="66"/>
                    <a:pt x="802" y="67"/>
                    <a:pt x="792" y="72"/>
                  </a:cubicBezTo>
                  <a:cubicBezTo>
                    <a:pt x="772" y="83"/>
                    <a:pt x="763" y="101"/>
                    <a:pt x="762" y="123"/>
                  </a:cubicBezTo>
                  <a:cubicBezTo>
                    <a:pt x="762" y="133"/>
                    <a:pt x="762" y="144"/>
                    <a:pt x="762" y="154"/>
                  </a:cubicBezTo>
                  <a:cubicBezTo>
                    <a:pt x="762" y="156"/>
                    <a:pt x="762" y="156"/>
                    <a:pt x="760" y="156"/>
                  </a:cubicBezTo>
                  <a:cubicBezTo>
                    <a:pt x="751" y="156"/>
                    <a:pt x="742" y="156"/>
                    <a:pt x="733" y="156"/>
                  </a:cubicBezTo>
                  <a:cubicBezTo>
                    <a:pt x="732" y="156"/>
                    <a:pt x="731" y="157"/>
                    <a:pt x="731" y="158"/>
                  </a:cubicBezTo>
                  <a:cubicBezTo>
                    <a:pt x="731" y="165"/>
                    <a:pt x="731" y="172"/>
                    <a:pt x="731" y="179"/>
                  </a:cubicBezTo>
                  <a:cubicBezTo>
                    <a:pt x="731" y="180"/>
                    <a:pt x="732" y="181"/>
                    <a:pt x="733" y="181"/>
                  </a:cubicBezTo>
                  <a:cubicBezTo>
                    <a:pt x="742" y="181"/>
                    <a:pt x="750" y="181"/>
                    <a:pt x="758" y="181"/>
                  </a:cubicBezTo>
                  <a:cubicBezTo>
                    <a:pt x="762" y="181"/>
                    <a:pt x="762" y="181"/>
                    <a:pt x="762" y="185"/>
                  </a:cubicBezTo>
                  <a:cubicBezTo>
                    <a:pt x="762" y="234"/>
                    <a:pt x="762" y="284"/>
                    <a:pt x="762" y="333"/>
                  </a:cubicBezTo>
                  <a:cubicBezTo>
                    <a:pt x="762" y="335"/>
                    <a:pt x="762" y="336"/>
                    <a:pt x="764" y="336"/>
                  </a:cubicBezTo>
                  <a:cubicBezTo>
                    <a:pt x="772" y="335"/>
                    <a:pt x="780" y="335"/>
                    <a:pt x="788" y="336"/>
                  </a:cubicBezTo>
                  <a:cubicBezTo>
                    <a:pt x="790" y="336"/>
                    <a:pt x="791" y="335"/>
                    <a:pt x="791" y="333"/>
                  </a:cubicBezTo>
                  <a:cubicBezTo>
                    <a:pt x="791" y="283"/>
                    <a:pt x="791" y="233"/>
                    <a:pt x="791" y="183"/>
                  </a:cubicBezTo>
                  <a:cubicBezTo>
                    <a:pt x="791" y="181"/>
                    <a:pt x="791" y="181"/>
                    <a:pt x="793" y="181"/>
                  </a:cubicBezTo>
                  <a:cubicBezTo>
                    <a:pt x="815" y="181"/>
                    <a:pt x="836" y="181"/>
                    <a:pt x="858" y="181"/>
                  </a:cubicBezTo>
                  <a:cubicBezTo>
                    <a:pt x="860" y="181"/>
                    <a:pt x="860" y="181"/>
                    <a:pt x="860" y="184"/>
                  </a:cubicBezTo>
                  <a:cubicBezTo>
                    <a:pt x="860" y="233"/>
                    <a:pt x="860" y="283"/>
                    <a:pt x="860" y="333"/>
                  </a:cubicBezTo>
                  <a:cubicBezTo>
                    <a:pt x="860" y="335"/>
                    <a:pt x="861" y="336"/>
                    <a:pt x="863" y="336"/>
                  </a:cubicBezTo>
                  <a:cubicBezTo>
                    <a:pt x="871" y="335"/>
                    <a:pt x="878" y="336"/>
                    <a:pt x="886" y="336"/>
                  </a:cubicBezTo>
                  <a:cubicBezTo>
                    <a:pt x="889" y="336"/>
                    <a:pt x="889" y="336"/>
                    <a:pt x="889" y="332"/>
                  </a:cubicBezTo>
                  <a:cubicBezTo>
                    <a:pt x="889" y="283"/>
                    <a:pt x="889" y="233"/>
                    <a:pt x="889" y="183"/>
                  </a:cubicBezTo>
                  <a:cubicBezTo>
                    <a:pt x="889" y="181"/>
                    <a:pt x="890" y="181"/>
                    <a:pt x="892" y="181"/>
                  </a:cubicBezTo>
                  <a:cubicBezTo>
                    <a:pt x="904" y="181"/>
                    <a:pt x="917" y="181"/>
                    <a:pt x="929" y="181"/>
                  </a:cubicBezTo>
                  <a:cubicBezTo>
                    <a:pt x="931" y="181"/>
                    <a:pt x="931" y="180"/>
                    <a:pt x="931" y="179"/>
                  </a:cubicBezTo>
                  <a:cubicBezTo>
                    <a:pt x="931" y="172"/>
                    <a:pt x="931" y="165"/>
                    <a:pt x="931" y="159"/>
                  </a:cubicBezTo>
                  <a:cubicBezTo>
                    <a:pt x="931" y="157"/>
                    <a:pt x="931" y="156"/>
                    <a:pt x="929" y="156"/>
                  </a:cubicBezTo>
                  <a:cubicBezTo>
                    <a:pt x="916" y="156"/>
                    <a:pt x="904" y="156"/>
                    <a:pt x="892" y="156"/>
                  </a:cubicBezTo>
                  <a:cubicBezTo>
                    <a:pt x="890" y="156"/>
                    <a:pt x="889" y="156"/>
                    <a:pt x="889" y="154"/>
                  </a:cubicBezTo>
                  <a:cubicBezTo>
                    <a:pt x="889" y="146"/>
                    <a:pt x="889" y="138"/>
                    <a:pt x="889" y="129"/>
                  </a:cubicBezTo>
                  <a:cubicBezTo>
                    <a:pt x="889" y="124"/>
                    <a:pt x="890" y="119"/>
                    <a:pt x="891" y="114"/>
                  </a:cubicBezTo>
                  <a:cubicBezTo>
                    <a:pt x="894" y="98"/>
                    <a:pt x="905" y="89"/>
                    <a:pt x="922" y="91"/>
                  </a:cubicBezTo>
                  <a:cubicBezTo>
                    <a:pt x="928" y="91"/>
                    <a:pt x="933" y="93"/>
                    <a:pt x="938" y="95"/>
                  </a:cubicBezTo>
                  <a:cubicBezTo>
                    <a:pt x="938" y="87"/>
                    <a:pt x="938" y="79"/>
                    <a:pt x="939" y="71"/>
                  </a:cubicBezTo>
                  <a:close/>
                  <a:moveTo>
                    <a:pt x="712" y="194"/>
                  </a:moveTo>
                  <a:cubicBezTo>
                    <a:pt x="712" y="188"/>
                    <a:pt x="711" y="182"/>
                    <a:pt x="710" y="177"/>
                  </a:cubicBezTo>
                  <a:cubicBezTo>
                    <a:pt x="709" y="169"/>
                    <a:pt x="706" y="160"/>
                    <a:pt x="703" y="152"/>
                  </a:cubicBezTo>
                  <a:cubicBezTo>
                    <a:pt x="698" y="139"/>
                    <a:pt x="691" y="126"/>
                    <a:pt x="681" y="115"/>
                  </a:cubicBezTo>
                  <a:cubicBezTo>
                    <a:pt x="673" y="107"/>
                    <a:pt x="665" y="101"/>
                    <a:pt x="655" y="95"/>
                  </a:cubicBezTo>
                  <a:cubicBezTo>
                    <a:pt x="638" y="85"/>
                    <a:pt x="620" y="81"/>
                    <a:pt x="601" y="80"/>
                  </a:cubicBezTo>
                  <a:cubicBezTo>
                    <a:pt x="596" y="80"/>
                    <a:pt x="591" y="80"/>
                    <a:pt x="587" y="81"/>
                  </a:cubicBezTo>
                  <a:cubicBezTo>
                    <a:pt x="581" y="81"/>
                    <a:pt x="575" y="82"/>
                    <a:pt x="569" y="83"/>
                  </a:cubicBezTo>
                  <a:cubicBezTo>
                    <a:pt x="561" y="85"/>
                    <a:pt x="552" y="87"/>
                    <a:pt x="544" y="91"/>
                  </a:cubicBezTo>
                  <a:cubicBezTo>
                    <a:pt x="533" y="96"/>
                    <a:pt x="523" y="102"/>
                    <a:pt x="514" y="111"/>
                  </a:cubicBezTo>
                  <a:cubicBezTo>
                    <a:pt x="509" y="114"/>
                    <a:pt x="506" y="119"/>
                    <a:pt x="503" y="123"/>
                  </a:cubicBezTo>
                  <a:cubicBezTo>
                    <a:pt x="492" y="137"/>
                    <a:pt x="485" y="153"/>
                    <a:pt x="480" y="170"/>
                  </a:cubicBezTo>
                  <a:cubicBezTo>
                    <a:pt x="477" y="181"/>
                    <a:pt x="476" y="193"/>
                    <a:pt x="475" y="204"/>
                  </a:cubicBezTo>
                  <a:cubicBezTo>
                    <a:pt x="475" y="214"/>
                    <a:pt x="475" y="224"/>
                    <a:pt x="477" y="234"/>
                  </a:cubicBezTo>
                  <a:cubicBezTo>
                    <a:pt x="478" y="248"/>
                    <a:pt x="482" y="260"/>
                    <a:pt x="487" y="273"/>
                  </a:cubicBezTo>
                  <a:cubicBezTo>
                    <a:pt x="494" y="289"/>
                    <a:pt x="504" y="302"/>
                    <a:pt x="517" y="313"/>
                  </a:cubicBezTo>
                  <a:cubicBezTo>
                    <a:pt x="525" y="321"/>
                    <a:pt x="534" y="326"/>
                    <a:pt x="544" y="331"/>
                  </a:cubicBezTo>
                  <a:cubicBezTo>
                    <a:pt x="557" y="336"/>
                    <a:pt x="571" y="339"/>
                    <a:pt x="585" y="340"/>
                  </a:cubicBezTo>
                  <a:cubicBezTo>
                    <a:pt x="593" y="340"/>
                    <a:pt x="601" y="340"/>
                    <a:pt x="609" y="339"/>
                  </a:cubicBezTo>
                  <a:cubicBezTo>
                    <a:pt x="616" y="338"/>
                    <a:pt x="624" y="337"/>
                    <a:pt x="631" y="335"/>
                  </a:cubicBezTo>
                  <a:cubicBezTo>
                    <a:pt x="653" y="328"/>
                    <a:pt x="670" y="317"/>
                    <a:pt x="684" y="299"/>
                  </a:cubicBezTo>
                  <a:cubicBezTo>
                    <a:pt x="693" y="289"/>
                    <a:pt x="699" y="276"/>
                    <a:pt x="704" y="263"/>
                  </a:cubicBezTo>
                  <a:cubicBezTo>
                    <a:pt x="707" y="255"/>
                    <a:pt x="709" y="246"/>
                    <a:pt x="710" y="237"/>
                  </a:cubicBezTo>
                  <a:cubicBezTo>
                    <a:pt x="712" y="230"/>
                    <a:pt x="712" y="222"/>
                    <a:pt x="713" y="215"/>
                  </a:cubicBezTo>
                  <a:cubicBezTo>
                    <a:pt x="713" y="210"/>
                    <a:pt x="713" y="205"/>
                    <a:pt x="713" y="200"/>
                  </a:cubicBezTo>
                  <a:cubicBezTo>
                    <a:pt x="713" y="198"/>
                    <a:pt x="712" y="196"/>
                    <a:pt x="712" y="194"/>
                  </a:cubicBezTo>
                  <a:close/>
                  <a:moveTo>
                    <a:pt x="526" y="142"/>
                  </a:moveTo>
                  <a:cubicBezTo>
                    <a:pt x="533" y="132"/>
                    <a:pt x="542" y="124"/>
                    <a:pt x="552" y="118"/>
                  </a:cubicBezTo>
                  <a:cubicBezTo>
                    <a:pt x="563" y="112"/>
                    <a:pt x="575" y="108"/>
                    <a:pt x="588" y="107"/>
                  </a:cubicBezTo>
                  <a:cubicBezTo>
                    <a:pt x="600" y="106"/>
                    <a:pt x="612" y="107"/>
                    <a:pt x="624" y="111"/>
                  </a:cubicBezTo>
                  <a:cubicBezTo>
                    <a:pt x="634" y="114"/>
                    <a:pt x="642" y="119"/>
                    <a:pt x="650" y="125"/>
                  </a:cubicBezTo>
                  <a:cubicBezTo>
                    <a:pt x="659" y="133"/>
                    <a:pt x="665" y="142"/>
                    <a:pt x="670" y="152"/>
                  </a:cubicBezTo>
                  <a:cubicBezTo>
                    <a:pt x="676" y="163"/>
                    <a:pt x="679" y="174"/>
                    <a:pt x="680" y="186"/>
                  </a:cubicBezTo>
                  <a:cubicBezTo>
                    <a:pt x="682" y="196"/>
                    <a:pt x="682" y="206"/>
                    <a:pt x="682" y="216"/>
                  </a:cubicBezTo>
                  <a:cubicBezTo>
                    <a:pt x="681" y="236"/>
                    <a:pt x="678" y="255"/>
                    <a:pt x="668" y="273"/>
                  </a:cubicBezTo>
                  <a:cubicBezTo>
                    <a:pt x="654" y="296"/>
                    <a:pt x="634" y="309"/>
                    <a:pt x="608" y="312"/>
                  </a:cubicBezTo>
                  <a:cubicBezTo>
                    <a:pt x="599" y="313"/>
                    <a:pt x="590" y="314"/>
                    <a:pt x="581" y="313"/>
                  </a:cubicBezTo>
                  <a:cubicBezTo>
                    <a:pt x="573" y="312"/>
                    <a:pt x="566" y="309"/>
                    <a:pt x="559" y="306"/>
                  </a:cubicBezTo>
                  <a:cubicBezTo>
                    <a:pt x="551" y="303"/>
                    <a:pt x="543" y="298"/>
                    <a:pt x="537" y="292"/>
                  </a:cubicBezTo>
                  <a:cubicBezTo>
                    <a:pt x="530" y="286"/>
                    <a:pt x="525" y="279"/>
                    <a:pt x="521" y="272"/>
                  </a:cubicBezTo>
                  <a:cubicBezTo>
                    <a:pt x="515" y="261"/>
                    <a:pt x="511" y="250"/>
                    <a:pt x="509" y="239"/>
                  </a:cubicBezTo>
                  <a:cubicBezTo>
                    <a:pt x="508" y="233"/>
                    <a:pt x="507" y="228"/>
                    <a:pt x="507" y="223"/>
                  </a:cubicBezTo>
                  <a:cubicBezTo>
                    <a:pt x="506" y="218"/>
                    <a:pt x="506" y="213"/>
                    <a:pt x="506" y="206"/>
                  </a:cubicBezTo>
                  <a:cubicBezTo>
                    <a:pt x="507" y="184"/>
                    <a:pt x="512" y="162"/>
                    <a:pt x="526" y="142"/>
                  </a:cubicBezTo>
                  <a:close/>
                  <a:moveTo>
                    <a:pt x="1719" y="90"/>
                  </a:moveTo>
                  <a:cubicBezTo>
                    <a:pt x="1719" y="88"/>
                    <a:pt x="1719" y="87"/>
                    <a:pt x="1717" y="86"/>
                  </a:cubicBezTo>
                  <a:cubicBezTo>
                    <a:pt x="1708" y="83"/>
                    <a:pt x="1698" y="81"/>
                    <a:pt x="1688" y="81"/>
                  </a:cubicBezTo>
                  <a:cubicBezTo>
                    <a:pt x="1674" y="80"/>
                    <a:pt x="1661" y="80"/>
                    <a:pt x="1647" y="85"/>
                  </a:cubicBezTo>
                  <a:cubicBezTo>
                    <a:pt x="1626" y="93"/>
                    <a:pt x="1611" y="107"/>
                    <a:pt x="1599" y="126"/>
                  </a:cubicBezTo>
                  <a:cubicBezTo>
                    <a:pt x="1585" y="148"/>
                    <a:pt x="1579" y="173"/>
                    <a:pt x="1576" y="199"/>
                  </a:cubicBezTo>
                  <a:cubicBezTo>
                    <a:pt x="1575" y="217"/>
                    <a:pt x="1575" y="235"/>
                    <a:pt x="1577" y="253"/>
                  </a:cubicBezTo>
                  <a:cubicBezTo>
                    <a:pt x="1579" y="269"/>
                    <a:pt x="1583" y="285"/>
                    <a:pt x="1590" y="299"/>
                  </a:cubicBezTo>
                  <a:cubicBezTo>
                    <a:pt x="1597" y="312"/>
                    <a:pt x="1606" y="323"/>
                    <a:pt x="1619" y="331"/>
                  </a:cubicBezTo>
                  <a:cubicBezTo>
                    <a:pt x="1634" y="339"/>
                    <a:pt x="1650" y="341"/>
                    <a:pt x="1667" y="339"/>
                  </a:cubicBezTo>
                  <a:cubicBezTo>
                    <a:pt x="1694" y="335"/>
                    <a:pt x="1714" y="321"/>
                    <a:pt x="1726" y="296"/>
                  </a:cubicBezTo>
                  <a:cubicBezTo>
                    <a:pt x="1735" y="276"/>
                    <a:pt x="1737" y="256"/>
                    <a:pt x="1733" y="235"/>
                  </a:cubicBezTo>
                  <a:cubicBezTo>
                    <a:pt x="1729" y="216"/>
                    <a:pt x="1720" y="201"/>
                    <a:pt x="1704" y="190"/>
                  </a:cubicBezTo>
                  <a:cubicBezTo>
                    <a:pt x="1693" y="183"/>
                    <a:pt x="1681" y="179"/>
                    <a:pt x="1668" y="179"/>
                  </a:cubicBezTo>
                  <a:cubicBezTo>
                    <a:pt x="1657" y="178"/>
                    <a:pt x="1647" y="179"/>
                    <a:pt x="1637" y="183"/>
                  </a:cubicBezTo>
                  <a:cubicBezTo>
                    <a:pt x="1623" y="189"/>
                    <a:pt x="1613" y="199"/>
                    <a:pt x="1607" y="212"/>
                  </a:cubicBezTo>
                  <a:cubicBezTo>
                    <a:pt x="1606" y="213"/>
                    <a:pt x="1606" y="214"/>
                    <a:pt x="1605" y="214"/>
                  </a:cubicBezTo>
                  <a:cubicBezTo>
                    <a:pt x="1605" y="213"/>
                    <a:pt x="1605" y="212"/>
                    <a:pt x="1605" y="211"/>
                  </a:cubicBezTo>
                  <a:cubicBezTo>
                    <a:pt x="1605" y="200"/>
                    <a:pt x="1606" y="188"/>
                    <a:pt x="1608" y="176"/>
                  </a:cubicBezTo>
                  <a:cubicBezTo>
                    <a:pt x="1612" y="160"/>
                    <a:pt x="1618" y="144"/>
                    <a:pt x="1628" y="131"/>
                  </a:cubicBezTo>
                  <a:cubicBezTo>
                    <a:pt x="1636" y="119"/>
                    <a:pt x="1647" y="111"/>
                    <a:pt x="1660" y="107"/>
                  </a:cubicBezTo>
                  <a:cubicBezTo>
                    <a:pt x="1676" y="103"/>
                    <a:pt x="1692" y="105"/>
                    <a:pt x="1708" y="110"/>
                  </a:cubicBezTo>
                  <a:cubicBezTo>
                    <a:pt x="1712" y="111"/>
                    <a:pt x="1715" y="113"/>
                    <a:pt x="1719" y="115"/>
                  </a:cubicBezTo>
                  <a:cubicBezTo>
                    <a:pt x="1719" y="106"/>
                    <a:pt x="1719" y="98"/>
                    <a:pt x="1719" y="90"/>
                  </a:cubicBezTo>
                  <a:close/>
                  <a:moveTo>
                    <a:pt x="1634" y="208"/>
                  </a:moveTo>
                  <a:cubicBezTo>
                    <a:pt x="1649" y="200"/>
                    <a:pt x="1675" y="201"/>
                    <a:pt x="1689" y="215"/>
                  </a:cubicBezTo>
                  <a:cubicBezTo>
                    <a:pt x="1697" y="222"/>
                    <a:pt x="1701" y="231"/>
                    <a:pt x="1703" y="241"/>
                  </a:cubicBezTo>
                  <a:cubicBezTo>
                    <a:pt x="1706" y="256"/>
                    <a:pt x="1706" y="271"/>
                    <a:pt x="1701" y="285"/>
                  </a:cubicBezTo>
                  <a:cubicBezTo>
                    <a:pt x="1695" y="300"/>
                    <a:pt x="1684" y="311"/>
                    <a:pt x="1668" y="314"/>
                  </a:cubicBezTo>
                  <a:cubicBezTo>
                    <a:pt x="1657" y="317"/>
                    <a:pt x="1646" y="316"/>
                    <a:pt x="1636" y="310"/>
                  </a:cubicBezTo>
                  <a:cubicBezTo>
                    <a:pt x="1626" y="305"/>
                    <a:pt x="1619" y="296"/>
                    <a:pt x="1614" y="286"/>
                  </a:cubicBezTo>
                  <a:cubicBezTo>
                    <a:pt x="1609" y="276"/>
                    <a:pt x="1607" y="266"/>
                    <a:pt x="1607" y="255"/>
                  </a:cubicBezTo>
                  <a:cubicBezTo>
                    <a:pt x="1607" y="234"/>
                    <a:pt x="1616" y="218"/>
                    <a:pt x="1634" y="208"/>
                  </a:cubicBezTo>
                  <a:close/>
                  <a:moveTo>
                    <a:pt x="1313" y="297"/>
                  </a:moveTo>
                  <a:cubicBezTo>
                    <a:pt x="1293" y="312"/>
                    <a:pt x="1272" y="318"/>
                    <a:pt x="1248" y="314"/>
                  </a:cubicBezTo>
                  <a:cubicBezTo>
                    <a:pt x="1230" y="312"/>
                    <a:pt x="1217" y="304"/>
                    <a:pt x="1209" y="288"/>
                  </a:cubicBezTo>
                  <a:cubicBezTo>
                    <a:pt x="1203" y="278"/>
                    <a:pt x="1201" y="267"/>
                    <a:pt x="1201" y="256"/>
                  </a:cubicBezTo>
                  <a:cubicBezTo>
                    <a:pt x="1201" y="254"/>
                    <a:pt x="1201" y="253"/>
                    <a:pt x="1203" y="253"/>
                  </a:cubicBezTo>
                  <a:cubicBezTo>
                    <a:pt x="1244" y="253"/>
                    <a:pt x="1284" y="253"/>
                    <a:pt x="1325" y="253"/>
                  </a:cubicBezTo>
                  <a:cubicBezTo>
                    <a:pt x="1327" y="253"/>
                    <a:pt x="1327" y="253"/>
                    <a:pt x="1327" y="251"/>
                  </a:cubicBezTo>
                  <a:cubicBezTo>
                    <a:pt x="1327" y="245"/>
                    <a:pt x="1327" y="240"/>
                    <a:pt x="1327" y="234"/>
                  </a:cubicBezTo>
                  <a:cubicBezTo>
                    <a:pt x="1327" y="223"/>
                    <a:pt x="1326" y="212"/>
                    <a:pt x="1322" y="201"/>
                  </a:cubicBezTo>
                  <a:cubicBezTo>
                    <a:pt x="1317" y="185"/>
                    <a:pt x="1308" y="171"/>
                    <a:pt x="1292" y="162"/>
                  </a:cubicBezTo>
                  <a:cubicBezTo>
                    <a:pt x="1272" y="150"/>
                    <a:pt x="1249" y="149"/>
                    <a:pt x="1227" y="156"/>
                  </a:cubicBezTo>
                  <a:cubicBezTo>
                    <a:pt x="1205" y="164"/>
                    <a:pt x="1190" y="179"/>
                    <a:pt x="1181" y="200"/>
                  </a:cubicBezTo>
                  <a:cubicBezTo>
                    <a:pt x="1173" y="216"/>
                    <a:pt x="1170" y="234"/>
                    <a:pt x="1171" y="252"/>
                  </a:cubicBezTo>
                  <a:cubicBezTo>
                    <a:pt x="1171" y="266"/>
                    <a:pt x="1173" y="280"/>
                    <a:pt x="1179" y="293"/>
                  </a:cubicBezTo>
                  <a:cubicBezTo>
                    <a:pt x="1189" y="319"/>
                    <a:pt x="1208" y="334"/>
                    <a:pt x="1236" y="339"/>
                  </a:cubicBezTo>
                  <a:cubicBezTo>
                    <a:pt x="1250" y="341"/>
                    <a:pt x="1264" y="340"/>
                    <a:pt x="1277" y="338"/>
                  </a:cubicBezTo>
                  <a:cubicBezTo>
                    <a:pt x="1290" y="336"/>
                    <a:pt x="1302" y="331"/>
                    <a:pt x="1313" y="324"/>
                  </a:cubicBezTo>
                  <a:cubicBezTo>
                    <a:pt x="1314" y="323"/>
                    <a:pt x="1315" y="322"/>
                    <a:pt x="1315" y="320"/>
                  </a:cubicBezTo>
                  <a:cubicBezTo>
                    <a:pt x="1315" y="313"/>
                    <a:pt x="1315" y="306"/>
                    <a:pt x="1315" y="298"/>
                  </a:cubicBezTo>
                  <a:cubicBezTo>
                    <a:pt x="1315" y="297"/>
                    <a:pt x="1315" y="297"/>
                    <a:pt x="1314" y="296"/>
                  </a:cubicBezTo>
                  <a:cubicBezTo>
                    <a:pt x="1314" y="296"/>
                    <a:pt x="1313" y="297"/>
                    <a:pt x="1313" y="297"/>
                  </a:cubicBezTo>
                  <a:close/>
                  <a:moveTo>
                    <a:pt x="1203" y="229"/>
                  </a:moveTo>
                  <a:cubicBezTo>
                    <a:pt x="1201" y="229"/>
                    <a:pt x="1201" y="228"/>
                    <a:pt x="1201" y="226"/>
                  </a:cubicBezTo>
                  <a:cubicBezTo>
                    <a:pt x="1205" y="210"/>
                    <a:pt x="1212" y="195"/>
                    <a:pt x="1226" y="185"/>
                  </a:cubicBezTo>
                  <a:cubicBezTo>
                    <a:pt x="1241" y="174"/>
                    <a:pt x="1264" y="174"/>
                    <a:pt x="1279" y="184"/>
                  </a:cubicBezTo>
                  <a:cubicBezTo>
                    <a:pt x="1288" y="191"/>
                    <a:pt x="1293" y="200"/>
                    <a:pt x="1296" y="211"/>
                  </a:cubicBezTo>
                  <a:cubicBezTo>
                    <a:pt x="1297" y="216"/>
                    <a:pt x="1297" y="221"/>
                    <a:pt x="1298" y="227"/>
                  </a:cubicBezTo>
                  <a:cubicBezTo>
                    <a:pt x="1298" y="228"/>
                    <a:pt x="1297" y="229"/>
                    <a:pt x="1295" y="229"/>
                  </a:cubicBezTo>
                  <a:cubicBezTo>
                    <a:pt x="1280" y="229"/>
                    <a:pt x="1265" y="229"/>
                    <a:pt x="1249" y="229"/>
                  </a:cubicBezTo>
                  <a:cubicBezTo>
                    <a:pt x="1234" y="229"/>
                    <a:pt x="1219" y="229"/>
                    <a:pt x="1203" y="229"/>
                  </a:cubicBezTo>
                  <a:close/>
                  <a:moveTo>
                    <a:pt x="1763" y="324"/>
                  </a:moveTo>
                  <a:cubicBezTo>
                    <a:pt x="1763" y="330"/>
                    <a:pt x="1763" y="330"/>
                    <a:pt x="1769" y="333"/>
                  </a:cubicBezTo>
                  <a:cubicBezTo>
                    <a:pt x="1780" y="337"/>
                    <a:pt x="1791" y="339"/>
                    <a:pt x="1803" y="340"/>
                  </a:cubicBezTo>
                  <a:cubicBezTo>
                    <a:pt x="1818" y="341"/>
                    <a:pt x="1832" y="340"/>
                    <a:pt x="1846" y="336"/>
                  </a:cubicBezTo>
                  <a:cubicBezTo>
                    <a:pt x="1871" y="329"/>
                    <a:pt x="1889" y="314"/>
                    <a:pt x="1898" y="291"/>
                  </a:cubicBezTo>
                  <a:cubicBezTo>
                    <a:pt x="1905" y="274"/>
                    <a:pt x="1905" y="257"/>
                    <a:pt x="1902" y="239"/>
                  </a:cubicBezTo>
                  <a:cubicBezTo>
                    <a:pt x="1899" y="224"/>
                    <a:pt x="1891" y="211"/>
                    <a:pt x="1879" y="201"/>
                  </a:cubicBezTo>
                  <a:cubicBezTo>
                    <a:pt x="1861" y="187"/>
                    <a:pt x="1840" y="183"/>
                    <a:pt x="1819" y="183"/>
                  </a:cubicBezTo>
                  <a:cubicBezTo>
                    <a:pt x="1812" y="183"/>
                    <a:pt x="1805" y="184"/>
                    <a:pt x="1798" y="184"/>
                  </a:cubicBezTo>
                  <a:cubicBezTo>
                    <a:pt x="1796" y="184"/>
                    <a:pt x="1796" y="184"/>
                    <a:pt x="1796" y="182"/>
                  </a:cubicBezTo>
                  <a:cubicBezTo>
                    <a:pt x="1796" y="179"/>
                    <a:pt x="1796" y="175"/>
                    <a:pt x="1797" y="171"/>
                  </a:cubicBezTo>
                  <a:cubicBezTo>
                    <a:pt x="1798" y="152"/>
                    <a:pt x="1799" y="133"/>
                    <a:pt x="1801" y="113"/>
                  </a:cubicBezTo>
                  <a:cubicBezTo>
                    <a:pt x="1801" y="111"/>
                    <a:pt x="1801" y="110"/>
                    <a:pt x="1804" y="110"/>
                  </a:cubicBezTo>
                  <a:cubicBezTo>
                    <a:pt x="1832" y="111"/>
                    <a:pt x="1861" y="110"/>
                    <a:pt x="1890" y="111"/>
                  </a:cubicBezTo>
                  <a:cubicBezTo>
                    <a:pt x="1892" y="111"/>
                    <a:pt x="1892" y="110"/>
                    <a:pt x="1892" y="108"/>
                  </a:cubicBezTo>
                  <a:cubicBezTo>
                    <a:pt x="1892" y="101"/>
                    <a:pt x="1892" y="94"/>
                    <a:pt x="1892" y="87"/>
                  </a:cubicBezTo>
                  <a:cubicBezTo>
                    <a:pt x="1892" y="85"/>
                    <a:pt x="1892" y="84"/>
                    <a:pt x="1889" y="84"/>
                  </a:cubicBezTo>
                  <a:cubicBezTo>
                    <a:pt x="1853" y="84"/>
                    <a:pt x="1816" y="85"/>
                    <a:pt x="1779" y="84"/>
                  </a:cubicBezTo>
                  <a:cubicBezTo>
                    <a:pt x="1776" y="84"/>
                    <a:pt x="1776" y="85"/>
                    <a:pt x="1776" y="87"/>
                  </a:cubicBezTo>
                  <a:cubicBezTo>
                    <a:pt x="1774" y="107"/>
                    <a:pt x="1773" y="126"/>
                    <a:pt x="1772" y="145"/>
                  </a:cubicBezTo>
                  <a:cubicBezTo>
                    <a:pt x="1770" y="166"/>
                    <a:pt x="1769" y="188"/>
                    <a:pt x="1767" y="209"/>
                  </a:cubicBezTo>
                  <a:cubicBezTo>
                    <a:pt x="1767" y="210"/>
                    <a:pt x="1768" y="211"/>
                    <a:pt x="1769" y="210"/>
                  </a:cubicBezTo>
                  <a:cubicBezTo>
                    <a:pt x="1778" y="209"/>
                    <a:pt x="1787" y="209"/>
                    <a:pt x="1796" y="209"/>
                  </a:cubicBezTo>
                  <a:cubicBezTo>
                    <a:pt x="1807" y="208"/>
                    <a:pt x="1818" y="208"/>
                    <a:pt x="1830" y="210"/>
                  </a:cubicBezTo>
                  <a:cubicBezTo>
                    <a:pt x="1840" y="212"/>
                    <a:pt x="1850" y="216"/>
                    <a:pt x="1858" y="223"/>
                  </a:cubicBezTo>
                  <a:cubicBezTo>
                    <a:pt x="1869" y="232"/>
                    <a:pt x="1874" y="245"/>
                    <a:pt x="1874" y="259"/>
                  </a:cubicBezTo>
                  <a:cubicBezTo>
                    <a:pt x="1875" y="286"/>
                    <a:pt x="1859" y="307"/>
                    <a:pt x="1833" y="313"/>
                  </a:cubicBezTo>
                  <a:cubicBezTo>
                    <a:pt x="1815" y="317"/>
                    <a:pt x="1797" y="315"/>
                    <a:pt x="1780" y="308"/>
                  </a:cubicBezTo>
                  <a:cubicBezTo>
                    <a:pt x="1774" y="306"/>
                    <a:pt x="1769" y="303"/>
                    <a:pt x="1763" y="299"/>
                  </a:cubicBezTo>
                  <a:cubicBezTo>
                    <a:pt x="1763" y="307"/>
                    <a:pt x="1763" y="315"/>
                    <a:pt x="1763" y="324"/>
                  </a:cubicBezTo>
                  <a:close/>
                  <a:moveTo>
                    <a:pt x="1413" y="120"/>
                  </a:moveTo>
                  <a:cubicBezTo>
                    <a:pt x="1432" y="107"/>
                    <a:pt x="1454" y="102"/>
                    <a:pt x="1477" y="106"/>
                  </a:cubicBezTo>
                  <a:cubicBezTo>
                    <a:pt x="1490" y="109"/>
                    <a:pt x="1500" y="117"/>
                    <a:pt x="1504" y="130"/>
                  </a:cubicBezTo>
                  <a:cubicBezTo>
                    <a:pt x="1507" y="137"/>
                    <a:pt x="1507" y="145"/>
                    <a:pt x="1507" y="152"/>
                  </a:cubicBezTo>
                  <a:cubicBezTo>
                    <a:pt x="1505" y="168"/>
                    <a:pt x="1498" y="180"/>
                    <a:pt x="1483" y="187"/>
                  </a:cubicBezTo>
                  <a:cubicBezTo>
                    <a:pt x="1474" y="191"/>
                    <a:pt x="1464" y="193"/>
                    <a:pt x="1454" y="193"/>
                  </a:cubicBezTo>
                  <a:cubicBezTo>
                    <a:pt x="1445" y="194"/>
                    <a:pt x="1436" y="193"/>
                    <a:pt x="1427" y="193"/>
                  </a:cubicBezTo>
                  <a:cubicBezTo>
                    <a:pt x="1426" y="193"/>
                    <a:pt x="1425" y="194"/>
                    <a:pt x="1425" y="196"/>
                  </a:cubicBezTo>
                  <a:cubicBezTo>
                    <a:pt x="1425" y="202"/>
                    <a:pt x="1425" y="209"/>
                    <a:pt x="1425" y="216"/>
                  </a:cubicBezTo>
                  <a:cubicBezTo>
                    <a:pt x="1425" y="218"/>
                    <a:pt x="1426" y="218"/>
                    <a:pt x="1427" y="218"/>
                  </a:cubicBezTo>
                  <a:cubicBezTo>
                    <a:pt x="1436" y="218"/>
                    <a:pt x="1445" y="218"/>
                    <a:pt x="1453" y="218"/>
                  </a:cubicBezTo>
                  <a:cubicBezTo>
                    <a:pt x="1464" y="218"/>
                    <a:pt x="1475" y="220"/>
                    <a:pt x="1485" y="224"/>
                  </a:cubicBezTo>
                  <a:cubicBezTo>
                    <a:pt x="1494" y="227"/>
                    <a:pt x="1503" y="232"/>
                    <a:pt x="1508" y="240"/>
                  </a:cubicBezTo>
                  <a:cubicBezTo>
                    <a:pt x="1517" y="253"/>
                    <a:pt x="1518" y="268"/>
                    <a:pt x="1514" y="282"/>
                  </a:cubicBezTo>
                  <a:cubicBezTo>
                    <a:pt x="1509" y="298"/>
                    <a:pt x="1497" y="308"/>
                    <a:pt x="1482" y="312"/>
                  </a:cubicBezTo>
                  <a:cubicBezTo>
                    <a:pt x="1453" y="320"/>
                    <a:pt x="1426" y="314"/>
                    <a:pt x="1402" y="297"/>
                  </a:cubicBezTo>
                  <a:cubicBezTo>
                    <a:pt x="1402" y="297"/>
                    <a:pt x="1401" y="296"/>
                    <a:pt x="1400" y="295"/>
                  </a:cubicBezTo>
                  <a:cubicBezTo>
                    <a:pt x="1400" y="306"/>
                    <a:pt x="1400" y="315"/>
                    <a:pt x="1400" y="325"/>
                  </a:cubicBezTo>
                  <a:cubicBezTo>
                    <a:pt x="1400" y="326"/>
                    <a:pt x="1401" y="327"/>
                    <a:pt x="1401" y="327"/>
                  </a:cubicBezTo>
                  <a:cubicBezTo>
                    <a:pt x="1406" y="330"/>
                    <a:pt x="1410" y="332"/>
                    <a:pt x="1415" y="334"/>
                  </a:cubicBezTo>
                  <a:cubicBezTo>
                    <a:pt x="1426" y="338"/>
                    <a:pt x="1437" y="339"/>
                    <a:pt x="1449" y="340"/>
                  </a:cubicBezTo>
                  <a:cubicBezTo>
                    <a:pt x="1464" y="341"/>
                    <a:pt x="1479" y="339"/>
                    <a:pt x="1494" y="334"/>
                  </a:cubicBezTo>
                  <a:cubicBezTo>
                    <a:pt x="1513" y="328"/>
                    <a:pt x="1528" y="317"/>
                    <a:pt x="1537" y="300"/>
                  </a:cubicBezTo>
                  <a:cubicBezTo>
                    <a:pt x="1543" y="289"/>
                    <a:pt x="1545" y="278"/>
                    <a:pt x="1545" y="267"/>
                  </a:cubicBezTo>
                  <a:cubicBezTo>
                    <a:pt x="1546" y="256"/>
                    <a:pt x="1544" y="246"/>
                    <a:pt x="1539" y="237"/>
                  </a:cubicBezTo>
                  <a:cubicBezTo>
                    <a:pt x="1530" y="221"/>
                    <a:pt x="1516" y="211"/>
                    <a:pt x="1498" y="207"/>
                  </a:cubicBezTo>
                  <a:cubicBezTo>
                    <a:pt x="1494" y="206"/>
                    <a:pt x="1490" y="205"/>
                    <a:pt x="1486" y="204"/>
                  </a:cubicBezTo>
                  <a:cubicBezTo>
                    <a:pt x="1487" y="203"/>
                    <a:pt x="1488" y="203"/>
                    <a:pt x="1489" y="203"/>
                  </a:cubicBezTo>
                  <a:cubicBezTo>
                    <a:pt x="1502" y="199"/>
                    <a:pt x="1513" y="194"/>
                    <a:pt x="1521" y="184"/>
                  </a:cubicBezTo>
                  <a:cubicBezTo>
                    <a:pt x="1537" y="165"/>
                    <a:pt x="1540" y="143"/>
                    <a:pt x="1533" y="121"/>
                  </a:cubicBezTo>
                  <a:cubicBezTo>
                    <a:pt x="1528" y="102"/>
                    <a:pt x="1514" y="92"/>
                    <a:pt x="1497" y="85"/>
                  </a:cubicBezTo>
                  <a:cubicBezTo>
                    <a:pt x="1486" y="81"/>
                    <a:pt x="1474" y="80"/>
                    <a:pt x="1462" y="80"/>
                  </a:cubicBezTo>
                  <a:cubicBezTo>
                    <a:pt x="1445" y="81"/>
                    <a:pt x="1429" y="84"/>
                    <a:pt x="1414" y="92"/>
                  </a:cubicBezTo>
                  <a:cubicBezTo>
                    <a:pt x="1411" y="94"/>
                    <a:pt x="1409" y="96"/>
                    <a:pt x="1410" y="100"/>
                  </a:cubicBezTo>
                  <a:cubicBezTo>
                    <a:pt x="1410" y="106"/>
                    <a:pt x="1410" y="113"/>
                    <a:pt x="1410" y="120"/>
                  </a:cubicBezTo>
                  <a:cubicBezTo>
                    <a:pt x="1410" y="121"/>
                    <a:pt x="1410" y="121"/>
                    <a:pt x="1410" y="123"/>
                  </a:cubicBezTo>
                  <a:cubicBezTo>
                    <a:pt x="1411" y="122"/>
                    <a:pt x="1412" y="121"/>
                    <a:pt x="1413" y="120"/>
                  </a:cubicBezTo>
                  <a:close/>
                  <a:moveTo>
                    <a:pt x="1149" y="301"/>
                  </a:moveTo>
                  <a:cubicBezTo>
                    <a:pt x="1134" y="312"/>
                    <a:pt x="1118" y="317"/>
                    <a:pt x="1100" y="315"/>
                  </a:cubicBezTo>
                  <a:cubicBezTo>
                    <a:pt x="1078" y="313"/>
                    <a:pt x="1062" y="302"/>
                    <a:pt x="1052" y="283"/>
                  </a:cubicBezTo>
                  <a:cubicBezTo>
                    <a:pt x="1043" y="263"/>
                    <a:pt x="1043" y="242"/>
                    <a:pt x="1049" y="221"/>
                  </a:cubicBezTo>
                  <a:cubicBezTo>
                    <a:pt x="1054" y="203"/>
                    <a:pt x="1065" y="189"/>
                    <a:pt x="1083" y="182"/>
                  </a:cubicBezTo>
                  <a:cubicBezTo>
                    <a:pt x="1101" y="174"/>
                    <a:pt x="1119" y="175"/>
                    <a:pt x="1137" y="183"/>
                  </a:cubicBezTo>
                  <a:cubicBezTo>
                    <a:pt x="1142" y="185"/>
                    <a:pt x="1146" y="188"/>
                    <a:pt x="1151" y="191"/>
                  </a:cubicBezTo>
                  <a:cubicBezTo>
                    <a:pt x="1151" y="181"/>
                    <a:pt x="1151" y="171"/>
                    <a:pt x="1151" y="162"/>
                  </a:cubicBezTo>
                  <a:cubicBezTo>
                    <a:pt x="1151" y="161"/>
                    <a:pt x="1150" y="161"/>
                    <a:pt x="1149" y="160"/>
                  </a:cubicBezTo>
                  <a:cubicBezTo>
                    <a:pt x="1146" y="159"/>
                    <a:pt x="1143" y="157"/>
                    <a:pt x="1139" y="156"/>
                  </a:cubicBezTo>
                  <a:cubicBezTo>
                    <a:pt x="1123" y="151"/>
                    <a:pt x="1107" y="151"/>
                    <a:pt x="1091" y="153"/>
                  </a:cubicBezTo>
                  <a:cubicBezTo>
                    <a:pt x="1064" y="157"/>
                    <a:pt x="1044" y="171"/>
                    <a:pt x="1030" y="194"/>
                  </a:cubicBezTo>
                  <a:cubicBezTo>
                    <a:pt x="1013" y="223"/>
                    <a:pt x="1011" y="254"/>
                    <a:pt x="1022" y="285"/>
                  </a:cubicBezTo>
                  <a:cubicBezTo>
                    <a:pt x="1030" y="311"/>
                    <a:pt x="1048" y="328"/>
                    <a:pt x="1074" y="336"/>
                  </a:cubicBezTo>
                  <a:cubicBezTo>
                    <a:pt x="1089" y="341"/>
                    <a:pt x="1105" y="341"/>
                    <a:pt x="1120" y="338"/>
                  </a:cubicBezTo>
                  <a:cubicBezTo>
                    <a:pt x="1130" y="337"/>
                    <a:pt x="1140" y="333"/>
                    <a:pt x="1149" y="328"/>
                  </a:cubicBezTo>
                  <a:cubicBezTo>
                    <a:pt x="1150" y="328"/>
                    <a:pt x="1150" y="328"/>
                    <a:pt x="1150" y="326"/>
                  </a:cubicBezTo>
                  <a:cubicBezTo>
                    <a:pt x="1150" y="318"/>
                    <a:pt x="1150" y="309"/>
                    <a:pt x="1150" y="300"/>
                  </a:cubicBezTo>
                  <a:cubicBezTo>
                    <a:pt x="1150" y="301"/>
                    <a:pt x="1149" y="301"/>
                    <a:pt x="1149" y="301"/>
                  </a:cubicBezTo>
                  <a:close/>
                  <a:moveTo>
                    <a:pt x="987" y="159"/>
                  </a:moveTo>
                  <a:cubicBezTo>
                    <a:pt x="987" y="159"/>
                    <a:pt x="987" y="158"/>
                    <a:pt x="987" y="158"/>
                  </a:cubicBezTo>
                  <a:cubicBezTo>
                    <a:pt x="987" y="157"/>
                    <a:pt x="986" y="156"/>
                    <a:pt x="985" y="156"/>
                  </a:cubicBezTo>
                  <a:cubicBezTo>
                    <a:pt x="976" y="156"/>
                    <a:pt x="968" y="156"/>
                    <a:pt x="959" y="156"/>
                  </a:cubicBezTo>
                  <a:cubicBezTo>
                    <a:pt x="958" y="156"/>
                    <a:pt x="958" y="157"/>
                    <a:pt x="958" y="158"/>
                  </a:cubicBezTo>
                  <a:cubicBezTo>
                    <a:pt x="958" y="160"/>
                    <a:pt x="958" y="162"/>
                    <a:pt x="958" y="164"/>
                  </a:cubicBezTo>
                  <a:cubicBezTo>
                    <a:pt x="958" y="220"/>
                    <a:pt x="958" y="276"/>
                    <a:pt x="958" y="332"/>
                  </a:cubicBezTo>
                  <a:cubicBezTo>
                    <a:pt x="958" y="336"/>
                    <a:pt x="958" y="336"/>
                    <a:pt x="961" y="336"/>
                  </a:cubicBezTo>
                  <a:cubicBezTo>
                    <a:pt x="969" y="336"/>
                    <a:pt x="976" y="336"/>
                    <a:pt x="984" y="336"/>
                  </a:cubicBezTo>
                  <a:cubicBezTo>
                    <a:pt x="987" y="336"/>
                    <a:pt x="987" y="336"/>
                    <a:pt x="987" y="332"/>
                  </a:cubicBezTo>
                  <a:cubicBezTo>
                    <a:pt x="987" y="304"/>
                    <a:pt x="987" y="275"/>
                    <a:pt x="987" y="246"/>
                  </a:cubicBezTo>
                  <a:cubicBezTo>
                    <a:pt x="987" y="217"/>
                    <a:pt x="987" y="188"/>
                    <a:pt x="987" y="159"/>
                  </a:cubicBezTo>
                  <a:close/>
                  <a:moveTo>
                    <a:pt x="973" y="111"/>
                  </a:moveTo>
                  <a:cubicBezTo>
                    <a:pt x="983" y="111"/>
                    <a:pt x="991" y="103"/>
                    <a:pt x="991" y="92"/>
                  </a:cubicBezTo>
                  <a:cubicBezTo>
                    <a:pt x="991" y="81"/>
                    <a:pt x="983" y="73"/>
                    <a:pt x="972" y="73"/>
                  </a:cubicBezTo>
                  <a:cubicBezTo>
                    <a:pt x="962" y="74"/>
                    <a:pt x="954" y="82"/>
                    <a:pt x="954" y="92"/>
                  </a:cubicBezTo>
                  <a:cubicBezTo>
                    <a:pt x="954" y="103"/>
                    <a:pt x="961" y="111"/>
                    <a:pt x="973" y="111"/>
                  </a:cubicBezTo>
                  <a:close/>
                  <a:moveTo>
                    <a:pt x="1" y="336"/>
                  </a:moveTo>
                  <a:cubicBezTo>
                    <a:pt x="1" y="336"/>
                    <a:pt x="1" y="336"/>
                    <a:pt x="1" y="336"/>
                  </a:cubicBezTo>
                  <a:cubicBezTo>
                    <a:pt x="2" y="336"/>
                    <a:pt x="2" y="336"/>
                    <a:pt x="2" y="336"/>
                  </a:cubicBezTo>
                  <a:cubicBezTo>
                    <a:pt x="2" y="336"/>
                    <a:pt x="2" y="336"/>
                    <a:pt x="2" y="336"/>
                  </a:cubicBezTo>
                  <a:cubicBezTo>
                    <a:pt x="2" y="336"/>
                    <a:pt x="1" y="336"/>
                    <a:pt x="1" y="336"/>
                  </a:cubicBezTo>
                  <a:close/>
                </a:path>
              </a:pathLst>
            </a:custGeom>
            <a:solidFill>
              <a:srgbClr val="EA3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60" tIns="46630" rIns="93260" bIns="46630" numCol="1" anchor="t" anchorCtr="0" compatLnSpc="1">
              <a:prstTxWarp prst="textNoShape">
                <a:avLst/>
              </a:prstTxWarp>
            </a:bodyPr>
            <a:lstStyle/>
            <a:p>
              <a:pPr defTabSz="932597"/>
              <a:endParaRPr lang="en-US" sz="1836">
                <a:solidFill>
                  <a:prstClr val="black"/>
                </a:solidFill>
              </a:endParaRPr>
            </a:p>
          </p:txBody>
        </p:sp>
        <p:cxnSp>
          <p:nvCxnSpPr>
            <p:cNvPr id="27" name="Straight Connector 26"/>
            <p:cNvCxnSpPr/>
            <p:nvPr/>
          </p:nvCxnSpPr>
          <p:spPr>
            <a:xfrm>
              <a:off x="3767719" y="3912514"/>
              <a:ext cx="3566160" cy="0"/>
            </a:xfrm>
            <a:prstGeom prst="line">
              <a:avLst/>
            </a:prstGeom>
            <a:ln w="25400">
              <a:solidFill>
                <a:schemeClr val="bg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767719" y="3867394"/>
              <a:ext cx="3566160" cy="704488"/>
            </a:xfrm>
            <a:prstGeom prst="rect">
              <a:avLst/>
            </a:prstGeom>
            <a:noFill/>
          </p:spPr>
          <p:txBody>
            <a:bodyPr wrap="square" lIns="0" rIns="0" rtlCol="0">
              <a:spAutoFit/>
            </a:bodyPr>
            <a:lstStyle/>
            <a:p>
              <a:pPr defTabSz="932597"/>
              <a:r>
                <a:rPr lang="en-US" sz="3978" spc="-102" dirty="0">
                  <a:gradFill>
                    <a:gsLst>
                      <a:gs pos="4724">
                        <a:srgbClr val="EB3C00"/>
                      </a:gs>
                      <a:gs pos="36000">
                        <a:srgbClr val="EB3C00"/>
                      </a:gs>
                    </a:gsLst>
                    <a:lin ang="5400000" scaled="0"/>
                  </a:gradFill>
                  <a:latin typeface="Segoe Pro Light" panose="020B0302040504020203" pitchFamily="34" charset="0"/>
                </a:rPr>
                <a:t>Technical Network</a:t>
              </a:r>
            </a:p>
          </p:txBody>
        </p:sp>
      </p:grpSp>
      <p:sp>
        <p:nvSpPr>
          <p:cNvPr id="35" name="TextBox 34"/>
          <p:cNvSpPr txBox="1"/>
          <p:nvPr/>
        </p:nvSpPr>
        <p:spPr>
          <a:xfrm>
            <a:off x="3161371" y="4248526"/>
            <a:ext cx="6113733" cy="612897"/>
          </a:xfrm>
          <a:prstGeom prst="rect">
            <a:avLst/>
          </a:prstGeom>
          <a:noFill/>
        </p:spPr>
        <p:txBody>
          <a:bodyPr wrap="square" rtlCol="0">
            <a:spAutoFit/>
          </a:bodyPr>
          <a:lstStyle/>
          <a:p>
            <a:pPr algn="ctr" defTabSz="932597">
              <a:lnSpc>
                <a:spcPct val="90000"/>
              </a:lnSpc>
            </a:pPr>
            <a:r>
              <a:rPr lang="en-US" sz="3672" dirty="0">
                <a:gradFill>
                  <a:gsLst>
                    <a:gs pos="4724">
                      <a:srgbClr val="0070C0">
                        <a:lumMod val="20000"/>
                        <a:lumOff val="80000"/>
                      </a:srgbClr>
                    </a:gs>
                    <a:gs pos="36000">
                      <a:srgbClr val="0070C0">
                        <a:lumMod val="20000"/>
                        <a:lumOff val="80000"/>
                      </a:srgbClr>
                    </a:gs>
                  </a:gsLst>
                  <a:lin ang="5400000" scaled="0"/>
                </a:gradFill>
              </a:rPr>
              <a:t>Join the conversation!</a:t>
            </a:r>
          </a:p>
        </p:txBody>
      </p:sp>
      <p:sp>
        <p:nvSpPr>
          <p:cNvPr id="36" name="TextBox 35"/>
          <p:cNvSpPr txBox="1"/>
          <p:nvPr/>
        </p:nvSpPr>
        <p:spPr>
          <a:xfrm>
            <a:off x="2047428" y="4856078"/>
            <a:ext cx="8341619" cy="1246851"/>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defTabSz="932597">
              <a:lnSpc>
                <a:spcPct val="90000"/>
              </a:lnSpc>
            </a:pPr>
            <a:r>
              <a:rPr lang="en-US" sz="4080" dirty="0">
                <a:gradFill>
                  <a:gsLst>
                    <a:gs pos="4724">
                      <a:srgbClr val="FFFFFF"/>
                    </a:gs>
                    <a:gs pos="36000">
                      <a:srgbClr val="FFFFFF"/>
                    </a:gs>
                  </a:gsLst>
                  <a:lin ang="5400000" scaled="0"/>
                </a:gradFill>
                <a:latin typeface="Segoe Pro Light" panose="020B0302040504020203" pitchFamily="34" charset="0"/>
              </a:rPr>
              <a:t>Share</a:t>
            </a:r>
            <a:r>
              <a:rPr lang="en-US" sz="4080" b="1" dirty="0">
                <a:gradFill>
                  <a:gsLst>
                    <a:gs pos="4724">
                      <a:srgbClr val="FFFFFF"/>
                    </a:gs>
                    <a:gs pos="36000">
                      <a:srgbClr val="FFFFFF"/>
                    </a:gs>
                  </a:gsLst>
                  <a:lin ang="5400000" scaled="0"/>
                </a:gradFill>
                <a:latin typeface="Segoe Pro SemiLight" panose="020B0402040204020203" pitchFamily="34" charset="0"/>
              </a:rPr>
              <a:t> tips and best practices </a:t>
            </a:r>
            <a:br>
              <a:rPr lang="en-US" sz="4080" b="1" dirty="0">
                <a:gradFill>
                  <a:gsLst>
                    <a:gs pos="4724">
                      <a:srgbClr val="FFFFFF"/>
                    </a:gs>
                    <a:gs pos="36000">
                      <a:srgbClr val="FFFFFF"/>
                    </a:gs>
                  </a:gsLst>
                  <a:lin ang="5400000" scaled="0"/>
                </a:gradFill>
                <a:latin typeface="Segoe Pro SemiLight" panose="020B0402040204020203" pitchFamily="34" charset="0"/>
              </a:rPr>
            </a:br>
            <a:r>
              <a:rPr lang="en-US" sz="4080" dirty="0">
                <a:gradFill>
                  <a:gsLst>
                    <a:gs pos="4724">
                      <a:srgbClr val="FFFFFF"/>
                    </a:gs>
                    <a:gs pos="36000">
                      <a:srgbClr val="FFFFFF"/>
                    </a:gs>
                  </a:gsLst>
                  <a:lin ang="5400000" scaled="0"/>
                </a:gradFill>
                <a:latin typeface="Segoe Pro Light" panose="020B0302040504020203" pitchFamily="34" charset="0"/>
              </a:rPr>
              <a:t>with other </a:t>
            </a:r>
            <a:r>
              <a:rPr lang="en-US" sz="4080" b="1" dirty="0">
                <a:gradFill>
                  <a:gsLst>
                    <a:gs pos="4724">
                      <a:srgbClr val="FFFFFF"/>
                    </a:gs>
                    <a:gs pos="36000">
                      <a:srgbClr val="FFFFFF"/>
                    </a:gs>
                  </a:gsLst>
                  <a:lin ang="5400000" scaled="0"/>
                </a:gradFill>
                <a:latin typeface="Segoe Pro SemiLight" panose="020B0402040204020203" pitchFamily="34" charset="0"/>
              </a:rPr>
              <a:t>Office 365 </a:t>
            </a:r>
            <a:r>
              <a:rPr lang="en-US" sz="4080" dirty="0">
                <a:gradFill>
                  <a:gsLst>
                    <a:gs pos="4724">
                      <a:srgbClr val="FFFFFF"/>
                    </a:gs>
                    <a:gs pos="36000">
                      <a:srgbClr val="FFFFFF"/>
                    </a:gs>
                  </a:gsLst>
                  <a:lin ang="5400000" scaled="0"/>
                </a:gradFill>
                <a:latin typeface="Segoe Pro Light" panose="020B0302040504020203" pitchFamily="34" charset="0"/>
              </a:rPr>
              <a:t>experts</a:t>
            </a:r>
          </a:p>
        </p:txBody>
      </p:sp>
      <p:sp>
        <p:nvSpPr>
          <p:cNvPr id="37" name="TextBox 36"/>
          <p:cNvSpPr txBox="1"/>
          <p:nvPr/>
        </p:nvSpPr>
        <p:spPr>
          <a:xfrm>
            <a:off x="8163580" y="6236951"/>
            <a:ext cx="4272013" cy="382308"/>
          </a:xfrm>
          <a:prstGeom prst="rect">
            <a:avLst/>
          </a:prstGeom>
          <a:noFill/>
        </p:spPr>
        <p:txBody>
          <a:bodyPr wrap="square" rtlCol="0">
            <a:spAutoFit/>
          </a:bodyPr>
          <a:lstStyle>
            <a:defPPr>
              <a:defRPr lang="en-US"/>
            </a:defPPr>
            <a:lvl1pPr algn="ctr">
              <a:defRPr sz="3600">
                <a:gradFill>
                  <a:gsLst>
                    <a:gs pos="4724">
                      <a:schemeClr val="accent1">
                        <a:lumMod val="20000"/>
                        <a:lumOff val="80000"/>
                      </a:schemeClr>
                    </a:gs>
                    <a:gs pos="36000">
                      <a:schemeClr val="accent1">
                        <a:lumMod val="20000"/>
                        <a:lumOff val="80000"/>
                      </a:schemeClr>
                    </a:gs>
                  </a:gsLst>
                  <a:lin ang="5400000" scaled="0"/>
                </a:gradFill>
              </a:defRPr>
            </a:lvl1pPr>
          </a:lstStyle>
          <a:p>
            <a:pPr algn="l" defTabSz="932597">
              <a:lnSpc>
                <a:spcPct val="90000"/>
              </a:lnSpc>
            </a:pPr>
            <a:r>
              <a:rPr lang="en-US" sz="2040" dirty="0">
                <a:gradFill>
                  <a:gsLst>
                    <a:gs pos="4724">
                      <a:srgbClr val="0070C0">
                        <a:lumMod val="20000"/>
                        <a:lumOff val="80000"/>
                      </a:srgbClr>
                    </a:gs>
                    <a:gs pos="36000">
                      <a:srgbClr val="0070C0">
                        <a:lumMod val="20000"/>
                        <a:lumOff val="80000"/>
                      </a:srgbClr>
                    </a:gs>
                  </a:gsLst>
                  <a:lin ang="5400000" scaled="0"/>
                </a:gradFill>
                <a:latin typeface="Segoe Pro SemiLight" panose="020B0402040204020203" pitchFamily="34" charset="0"/>
              </a:rPr>
              <a:t>http://aka.ms/o365technetwork</a:t>
            </a:r>
          </a:p>
        </p:txBody>
      </p:sp>
      <p:cxnSp>
        <p:nvCxnSpPr>
          <p:cNvPr id="3" name="Straight Connector 2"/>
          <p:cNvCxnSpPr/>
          <p:nvPr/>
        </p:nvCxnSpPr>
        <p:spPr>
          <a:xfrm>
            <a:off x="3778930" y="1440354"/>
            <a:ext cx="776167" cy="53493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flipH="1">
            <a:off x="1460716" y="1440354"/>
            <a:ext cx="790848" cy="1615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H="1" flipV="1">
            <a:off x="692538" y="2093069"/>
            <a:ext cx="213554" cy="1220777"/>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2194323" y="3522977"/>
            <a:ext cx="1038461" cy="660133"/>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flipH="1">
            <a:off x="8978037" y="1889371"/>
            <a:ext cx="776270" cy="325375"/>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flipH="1" flipV="1">
            <a:off x="8946276" y="3746380"/>
            <a:ext cx="1370162" cy="333146"/>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flipH="1" flipV="1">
            <a:off x="10851067" y="1901807"/>
            <a:ext cx="399913" cy="1193042"/>
          </a:xfrm>
          <a:prstGeom prst="line">
            <a:avLst/>
          </a:prstGeom>
          <a:ln w="38100">
            <a:solidFill>
              <a:schemeClr val="bg1"/>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7140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Please complete an evaluation form</a:t>
            </a:r>
            <a:br>
              <a:rPr lang="en-US" dirty="0" smtClean="0"/>
            </a:br>
            <a:r>
              <a:rPr lang="en-US" sz="4400" dirty="0" smtClean="0"/>
              <a:t>your input is important!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756216151"/>
      </p:ext>
    </p:extLst>
  </p:cSld>
  <p:clrMapOvr>
    <a:masterClrMapping/>
  </p:clrMapOvr>
  <p:transition spd="slow">
    <p:push/>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1798953"/>
      </p:ext>
    </p:extLst>
  </p:cSld>
  <p:clrMapOvr>
    <a:masterClrMapping/>
  </p:clrMapOvr>
  <p:transition spd="slow">
    <p:push/>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4103773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these people have in common?</a:t>
            </a:r>
            <a:endParaRPr lang="en-US" dirty="0"/>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0690" y="1649514"/>
            <a:ext cx="2303360" cy="2303360"/>
          </a:xfrm>
          <a:prstGeom prst="rect">
            <a:avLst/>
          </a:prstGeom>
        </p:spPr>
      </p:pic>
      <p:pic>
        <p:nvPicPr>
          <p:cNvPr id="20" name="Picture 19"/>
          <p:cNvPicPr>
            <a:picLocks noChangeAspect="1"/>
          </p:cNvPicPr>
          <p:nvPr/>
        </p:nvPicPr>
        <p:blipFill rotWithShape="1">
          <a:blip r:embed="rId4">
            <a:extLst>
              <a:ext uri="{28A0092B-C50C-407E-A947-70E740481C1C}">
                <a14:useLocalDpi xmlns:a14="http://schemas.microsoft.com/office/drawing/2010/main" val="0"/>
              </a:ext>
            </a:extLst>
          </a:blip>
          <a:srcRect l="21987" r="16453" b="16935"/>
          <a:stretch/>
        </p:blipFill>
        <p:spPr>
          <a:xfrm>
            <a:off x="8048145" y="4115410"/>
            <a:ext cx="2267266" cy="2296002"/>
          </a:xfrm>
          <a:prstGeom prst="rect">
            <a:avLst/>
          </a:prstGeom>
        </p:spPr>
      </p:pic>
      <p:pic>
        <p:nvPicPr>
          <p:cNvPr id="22" name="Picture 21"/>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l="15872" r="18400" b="43777"/>
          <a:stretch/>
        </p:blipFill>
        <p:spPr>
          <a:xfrm>
            <a:off x="8050234" y="1592263"/>
            <a:ext cx="2303360" cy="2286000"/>
          </a:xfrm>
          <a:prstGeom prst="rect">
            <a:avLst/>
          </a:prstGeom>
        </p:spPr>
      </p:pic>
      <p:pic>
        <p:nvPicPr>
          <p:cNvPr id="23" name="Picture 22"/>
          <p:cNvPicPr>
            <a:picLocks noChangeAspect="1"/>
          </p:cNvPicPr>
          <p:nvPr/>
        </p:nvPicPr>
        <p:blipFill rotWithShape="1">
          <a:blip r:embed="rId7">
            <a:extLst>
              <a:ext uri="{28A0092B-C50C-407E-A947-70E740481C1C}">
                <a14:useLocalDpi xmlns:a14="http://schemas.microsoft.com/office/drawing/2010/main" val="0"/>
              </a:ext>
            </a:extLst>
          </a:blip>
          <a:srcRect t="6284" b="18081"/>
          <a:stretch/>
        </p:blipFill>
        <p:spPr>
          <a:xfrm>
            <a:off x="4664761" y="1649514"/>
            <a:ext cx="2320792" cy="2209801"/>
          </a:xfrm>
          <a:prstGeom prst="rect">
            <a:avLst/>
          </a:prstGeom>
        </p:spPr>
      </p:pic>
      <p:pic>
        <p:nvPicPr>
          <p:cNvPr id="25" name="Picture 24"/>
          <p:cNvPicPr>
            <a:picLocks noChangeAspect="1"/>
          </p:cNvPicPr>
          <p:nvPr/>
        </p:nvPicPr>
        <p:blipFill rotWithShape="1">
          <a:blip r:embed="rId8">
            <a:extLst>
              <a:ext uri="{28A0092B-C50C-407E-A947-70E740481C1C}">
                <a14:useLocalDpi xmlns:a14="http://schemas.microsoft.com/office/drawing/2010/main" val="0"/>
              </a:ext>
            </a:extLst>
          </a:blip>
          <a:srcRect l="11802" b="40814"/>
          <a:stretch/>
        </p:blipFill>
        <p:spPr>
          <a:xfrm>
            <a:off x="1297762" y="4192948"/>
            <a:ext cx="2266288" cy="2246694"/>
          </a:xfrm>
          <a:prstGeom prst="rect">
            <a:avLst/>
          </a:prstGeom>
        </p:spPr>
      </p:pic>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664761" y="4115410"/>
            <a:ext cx="2320722" cy="2352389"/>
          </a:xfrm>
          <a:prstGeom prst="rect">
            <a:avLst/>
          </a:prstGeom>
        </p:spPr>
      </p:pic>
    </p:spTree>
    <p:extLst>
      <p:ext uri="{BB962C8B-B14F-4D97-AF65-F5344CB8AC3E}">
        <p14:creationId xmlns:p14="http://schemas.microsoft.com/office/powerpoint/2010/main" val="3129938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stretch>
            <a:fillRect/>
          </a:stretch>
        </p:blipFill>
        <p:spPr>
          <a:xfrm>
            <a:off x="-55134" y="1439198"/>
            <a:ext cx="6753225" cy="6696075"/>
          </a:xfrm>
          <a:prstGeom prst="rect">
            <a:avLst/>
          </a:prstGeom>
          <a:ln>
            <a:solidFill>
              <a:srgbClr val="969696"/>
            </a:solidFill>
          </a:ln>
          <a:effectLst>
            <a:outerShdw blurRad="292100" dist="139700" dir="2700000" algn="tl" rotWithShape="0">
              <a:srgbClr val="333333">
                <a:alpha val="65000"/>
              </a:srgbClr>
            </a:outerShdw>
          </a:effectLst>
        </p:spPr>
      </p:pic>
      <p:pic>
        <p:nvPicPr>
          <p:cNvPr id="7" name="Picture 6"/>
          <p:cNvPicPr>
            <a:picLocks noChangeAspect="1"/>
          </p:cNvPicPr>
          <p:nvPr/>
        </p:nvPicPr>
        <p:blipFill rotWithShape="1">
          <a:blip r:embed="rId4"/>
          <a:srcRect l="16203" t="20083"/>
          <a:stretch/>
        </p:blipFill>
        <p:spPr>
          <a:xfrm>
            <a:off x="429575" y="2736189"/>
            <a:ext cx="6568883" cy="6089643"/>
          </a:xfrm>
          <a:prstGeom prst="rect">
            <a:avLst/>
          </a:prstGeom>
          <a:ln>
            <a:solidFill>
              <a:srgbClr val="969696"/>
            </a:solidFill>
          </a:ln>
        </p:spPr>
      </p:pic>
      <p:pic>
        <p:nvPicPr>
          <p:cNvPr id="8" name="Picture 7"/>
          <p:cNvPicPr>
            <a:picLocks noChangeAspect="1"/>
          </p:cNvPicPr>
          <p:nvPr/>
        </p:nvPicPr>
        <p:blipFill rotWithShape="1">
          <a:blip r:embed="rId5"/>
          <a:srcRect t="22183"/>
          <a:stretch/>
        </p:blipFill>
        <p:spPr>
          <a:xfrm>
            <a:off x="1082670" y="3681815"/>
            <a:ext cx="6619875" cy="5403410"/>
          </a:xfrm>
          <a:prstGeom prst="rect">
            <a:avLst/>
          </a:prstGeom>
          <a:ln>
            <a:solidFill>
              <a:srgbClr val="969696"/>
            </a:solidFill>
          </a:ln>
          <a:effectLst>
            <a:outerShdw blurRad="292100" dist="139700" dir="2700000" algn="tl" rotWithShape="0">
              <a:srgbClr val="333333">
                <a:alpha val="65000"/>
              </a:srgbClr>
            </a:outerShdw>
          </a:effectLst>
        </p:spPr>
      </p:pic>
      <p:sp>
        <p:nvSpPr>
          <p:cNvPr id="2" name="Title 1"/>
          <p:cNvSpPr>
            <a:spLocks noGrp="1"/>
          </p:cNvSpPr>
          <p:nvPr>
            <p:ph type="title"/>
          </p:nvPr>
        </p:nvSpPr>
        <p:spPr/>
        <p:txBody>
          <a:bodyPr/>
          <a:lstStyle/>
          <a:p>
            <a:r>
              <a:rPr lang="en-US" dirty="0" smtClean="0"/>
              <a:t>Is email dead?</a:t>
            </a:r>
            <a:endParaRPr lang="en-US" dirty="0"/>
          </a:p>
        </p:txBody>
      </p:sp>
      <p:pic>
        <p:nvPicPr>
          <p:cNvPr id="6" name="Picture 5"/>
          <p:cNvPicPr>
            <a:picLocks noChangeAspect="1"/>
          </p:cNvPicPr>
          <p:nvPr/>
        </p:nvPicPr>
        <p:blipFill>
          <a:blip r:embed="rId6"/>
          <a:stretch>
            <a:fillRect/>
          </a:stretch>
        </p:blipFill>
        <p:spPr>
          <a:xfrm>
            <a:off x="2103437" y="4787235"/>
            <a:ext cx="6543675" cy="7353300"/>
          </a:xfrm>
          <a:prstGeom prst="rect">
            <a:avLst/>
          </a:prstGeom>
          <a:ln>
            <a:solidFill>
              <a:srgbClr val="969696"/>
            </a:solidFill>
          </a:ln>
        </p:spPr>
      </p:pic>
      <p:pic>
        <p:nvPicPr>
          <p:cNvPr id="5" name="Picture 4"/>
          <p:cNvPicPr>
            <a:picLocks noChangeAspect="1"/>
          </p:cNvPicPr>
          <p:nvPr/>
        </p:nvPicPr>
        <p:blipFill rotWithShape="1">
          <a:blip r:embed="rId7"/>
          <a:srcRect b="13562"/>
          <a:stretch/>
        </p:blipFill>
        <p:spPr>
          <a:xfrm>
            <a:off x="5837237" y="497078"/>
            <a:ext cx="6222959" cy="5057584"/>
          </a:xfrm>
          <a:prstGeom prst="rect">
            <a:avLst/>
          </a:prstGeom>
          <a:ln>
            <a:solidFill>
              <a:srgbClr val="969696"/>
            </a:solidFill>
          </a:ln>
          <a:effectLst>
            <a:outerShdw blurRad="292100" dist="139700" dir="2700000" algn="tl" rotWithShape="0">
              <a:srgbClr val="333333">
                <a:alpha val="65000"/>
              </a:srgbClr>
            </a:outerShdw>
          </a:effectLst>
        </p:spPr>
      </p:pic>
      <p:pic>
        <p:nvPicPr>
          <p:cNvPr id="4" name="Picture 3"/>
          <p:cNvPicPr>
            <a:picLocks noChangeAspect="1"/>
          </p:cNvPicPr>
          <p:nvPr/>
        </p:nvPicPr>
        <p:blipFill>
          <a:blip r:embed="rId8"/>
          <a:stretch>
            <a:fillRect/>
          </a:stretch>
        </p:blipFill>
        <p:spPr>
          <a:xfrm>
            <a:off x="6438181" y="2310475"/>
            <a:ext cx="7296150" cy="3848100"/>
          </a:xfrm>
          <a:prstGeom prst="rect">
            <a:avLst/>
          </a:prstGeom>
          <a:ln>
            <a:solidFill>
              <a:srgbClr val="969696"/>
            </a:solidFill>
          </a:ln>
          <a:effectLst>
            <a:outerShdw blurRad="292100" dist="139700" dir="2700000" algn="tl" rotWithShape="0">
              <a:srgbClr val="333333">
                <a:alpha val="65000"/>
              </a:srgbClr>
            </a:outerShdw>
          </a:effectLst>
        </p:spPr>
      </p:pic>
      <p:pic>
        <p:nvPicPr>
          <p:cNvPr id="10" name="Picture 9"/>
          <p:cNvPicPr>
            <a:picLocks noChangeAspect="1"/>
          </p:cNvPicPr>
          <p:nvPr/>
        </p:nvPicPr>
        <p:blipFill rotWithShape="1">
          <a:blip r:embed="rId9"/>
          <a:srcRect t="9825"/>
          <a:stretch/>
        </p:blipFill>
        <p:spPr>
          <a:xfrm>
            <a:off x="7141900" y="4640262"/>
            <a:ext cx="6876932" cy="6477433"/>
          </a:xfrm>
          <a:prstGeom prst="rect">
            <a:avLst/>
          </a:prstGeom>
          <a:ln>
            <a:solidFill>
              <a:srgbClr val="969696"/>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5931547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3778" r="51778"/>
          <a:stretch/>
        </p:blipFill>
        <p:spPr>
          <a:xfrm>
            <a:off x="6497545" y="1918362"/>
            <a:ext cx="2946400" cy="4419600"/>
          </a:xfrm>
          <a:prstGeom prst="rect">
            <a:avLst/>
          </a:prstGeom>
        </p:spPr>
      </p:pic>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l="5294" t="3125" r="5294" b="6250"/>
          <a:stretch/>
        </p:blipFill>
        <p:spPr>
          <a:xfrm>
            <a:off x="2966989" y="1924123"/>
            <a:ext cx="2895600" cy="4419600"/>
          </a:xfrm>
          <a:prstGeom prst="rect">
            <a:avLst/>
          </a:prstGeom>
        </p:spPr>
      </p:pic>
      <p:sp>
        <p:nvSpPr>
          <p:cNvPr id="12" name="Title 11"/>
          <p:cNvSpPr>
            <a:spLocks noGrp="1"/>
          </p:cNvSpPr>
          <p:nvPr>
            <p:ph type="title"/>
          </p:nvPr>
        </p:nvSpPr>
        <p:spPr/>
        <p:txBody>
          <a:bodyPr/>
          <a:lstStyle/>
          <a:p>
            <a:r>
              <a:rPr lang="en-US" dirty="0" smtClean="0"/>
              <a:t>Is email old?</a:t>
            </a:r>
            <a:endParaRPr lang="en-US" dirty="0"/>
          </a:p>
        </p:txBody>
      </p:sp>
      <p:sp>
        <p:nvSpPr>
          <p:cNvPr id="13" name="TextBox 12"/>
          <p:cNvSpPr txBox="1"/>
          <p:nvPr/>
        </p:nvSpPr>
        <p:spPr>
          <a:xfrm>
            <a:off x="3548806" y="1399682"/>
            <a:ext cx="1814215"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Perception</a:t>
            </a:r>
          </a:p>
        </p:txBody>
      </p:sp>
      <p:sp>
        <p:nvSpPr>
          <p:cNvPr id="14" name="TextBox 13"/>
          <p:cNvSpPr txBox="1"/>
          <p:nvPr/>
        </p:nvSpPr>
        <p:spPr>
          <a:xfrm>
            <a:off x="7313072" y="1385270"/>
            <a:ext cx="1266437"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FFFFFF"/>
                    </a:gs>
                    <a:gs pos="30000">
                      <a:srgbClr val="FFFFFF"/>
                    </a:gs>
                  </a:gsLst>
                  <a:lin ang="5400000" scaled="0"/>
                </a:gradFill>
              </a:rPr>
              <a:t>Reality</a:t>
            </a:r>
          </a:p>
        </p:txBody>
      </p:sp>
    </p:spTree>
    <p:extLst>
      <p:ext uri="{BB962C8B-B14F-4D97-AF65-F5344CB8AC3E}">
        <p14:creationId xmlns:p14="http://schemas.microsoft.com/office/powerpoint/2010/main" val="69081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8" name="Down Arrow 107"/>
          <p:cNvSpPr/>
          <p:nvPr/>
        </p:nvSpPr>
        <p:spPr bwMode="auto">
          <a:xfrm rot="-2100000">
            <a:off x="4823683" y="3613110"/>
            <a:ext cx="128664" cy="960120"/>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95" name="Down Arrow 94"/>
          <p:cNvSpPr/>
          <p:nvPr/>
        </p:nvSpPr>
        <p:spPr bwMode="auto">
          <a:xfrm rot="-2100000">
            <a:off x="1300362" y="3596374"/>
            <a:ext cx="128664" cy="960120"/>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98" name="Down Arrow 97"/>
          <p:cNvSpPr/>
          <p:nvPr/>
        </p:nvSpPr>
        <p:spPr bwMode="auto">
          <a:xfrm rot="-2100000">
            <a:off x="3135177" y="3620598"/>
            <a:ext cx="128664" cy="960120"/>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103" name="Down Arrow 102"/>
          <p:cNvSpPr/>
          <p:nvPr/>
        </p:nvSpPr>
        <p:spPr bwMode="auto">
          <a:xfrm rot="-2100000">
            <a:off x="6671968" y="3604817"/>
            <a:ext cx="128664" cy="960120"/>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102" name="Down Arrow 101"/>
          <p:cNvSpPr/>
          <p:nvPr/>
        </p:nvSpPr>
        <p:spPr bwMode="auto">
          <a:xfrm rot="19292731">
            <a:off x="8235294" y="3398990"/>
            <a:ext cx="457016" cy="1235367"/>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25" name="Rectangle 24"/>
          <p:cNvSpPr/>
          <p:nvPr/>
        </p:nvSpPr>
        <p:spPr bwMode="auto">
          <a:xfrm>
            <a:off x="1041967" y="4507469"/>
            <a:ext cx="8716752" cy="2109336"/>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r" defTabSz="932103" fontAlgn="base">
              <a:lnSpc>
                <a:spcPct val="90000"/>
              </a:lnSpc>
              <a:spcBef>
                <a:spcPct val="0"/>
              </a:spcBef>
              <a:spcAft>
                <a:spcPct val="0"/>
              </a:spcAft>
            </a:pPr>
            <a:endParaRPr lang="en-US" sz="4398" dirty="0">
              <a:gradFill>
                <a:gsLst>
                  <a:gs pos="0">
                    <a:srgbClr val="FFFFFF"/>
                  </a:gs>
                  <a:gs pos="100000">
                    <a:srgbClr val="FFFFFF"/>
                  </a:gs>
                </a:gsLst>
                <a:lin ang="5400000" scaled="0"/>
              </a:gradFill>
              <a:latin typeface="Segoe UI Light"/>
            </a:endParaRPr>
          </a:p>
        </p:txBody>
      </p:sp>
      <p:sp>
        <p:nvSpPr>
          <p:cNvPr id="22" name="Rectangle 21"/>
          <p:cNvSpPr/>
          <p:nvPr/>
        </p:nvSpPr>
        <p:spPr bwMode="auto">
          <a:xfrm>
            <a:off x="341369" y="1544776"/>
            <a:ext cx="8777133" cy="2182047"/>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algn="r" defTabSz="932103" fontAlgn="base">
              <a:lnSpc>
                <a:spcPct val="90000"/>
              </a:lnSpc>
              <a:spcBef>
                <a:spcPct val="0"/>
              </a:spcBef>
              <a:spcAft>
                <a:spcPct val="0"/>
              </a:spcAft>
            </a:pPr>
            <a:endParaRPr lang="en-US" sz="4398" dirty="0">
              <a:gradFill>
                <a:gsLst>
                  <a:gs pos="0">
                    <a:srgbClr val="FFFFFF"/>
                  </a:gs>
                  <a:gs pos="100000">
                    <a:srgbClr val="FFFFFF"/>
                  </a:gs>
                </a:gsLst>
                <a:lin ang="5400000" scaled="0"/>
              </a:gradFill>
              <a:latin typeface="Segoe UI Light"/>
            </a:endParaRPr>
          </a:p>
        </p:txBody>
      </p:sp>
      <p:pic>
        <p:nvPicPr>
          <p:cNvPr id="2051" name="Picture 3" descr="\\psf\Home\Dropbox\Greg\MSFT Resources\MS Brand Imagery\MSC12_Robert_001\MSC12_Peter_001.jpg"/>
          <p:cNvPicPr>
            <a:picLocks noChangeAspect="1" noChangeArrowheads="1"/>
          </p:cNvPicPr>
          <p:nvPr/>
        </p:nvPicPr>
        <p:blipFill rotWithShape="1">
          <a:blip r:embed="rId3">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auto">
          <a:xfrm>
            <a:off x="2502" y="1408"/>
            <a:ext cx="12431473" cy="100991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3" name="Rectangle 22"/>
          <p:cNvSpPr/>
          <p:nvPr/>
        </p:nvSpPr>
        <p:spPr bwMode="auto">
          <a:xfrm>
            <a:off x="2502" y="-6527"/>
            <a:ext cx="12431473" cy="1017848"/>
          </a:xfrm>
          <a:prstGeom prst="rect">
            <a:avLst/>
          </a:prstGeom>
          <a:solidFill>
            <a:schemeClr val="accent6">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46597" rIns="46597" bIns="186446" numCol="1" spcCol="0" rtlCol="0" fromWordArt="0" anchor="ctr" anchorCtr="0" forceAA="0" compatLnSpc="1">
            <a:prstTxWarp prst="textNoShape">
              <a:avLst/>
            </a:prstTxWarp>
            <a:noAutofit/>
          </a:bodyPr>
          <a:lstStyle/>
          <a:p>
            <a:pPr defTabSz="931833">
              <a:lnSpc>
                <a:spcPct val="90000"/>
              </a:lnSpc>
              <a:spcBef>
                <a:spcPct val="0"/>
              </a:spcBef>
            </a:pPr>
            <a:endParaRPr lang="en-US" sz="5398" spc="-154" dirty="0">
              <a:ln w="3175">
                <a:noFill/>
              </a:ln>
              <a:gradFill>
                <a:gsLst>
                  <a:gs pos="43871">
                    <a:srgbClr val="FFFFFF"/>
                  </a:gs>
                  <a:gs pos="83000">
                    <a:srgbClr val="FFFFFF"/>
                  </a:gs>
                </a:gsLst>
                <a:lin ang="5400000" scaled="1"/>
              </a:gradFill>
              <a:latin typeface="Segoe UI Light"/>
              <a:cs typeface="Arial" charset="0"/>
            </a:endParaRPr>
          </a:p>
        </p:txBody>
      </p:sp>
      <p:grpSp>
        <p:nvGrpSpPr>
          <p:cNvPr id="8" name="Group 7"/>
          <p:cNvGrpSpPr/>
          <p:nvPr/>
        </p:nvGrpSpPr>
        <p:grpSpPr>
          <a:xfrm>
            <a:off x="6056987" y="2278939"/>
            <a:ext cx="2742097" cy="1247530"/>
            <a:chOff x="9662863" y="2650822"/>
            <a:chExt cx="2743200" cy="1248032"/>
          </a:xfrm>
        </p:grpSpPr>
        <p:sp>
          <p:nvSpPr>
            <p:cNvPr id="41" name="Rectangle 40"/>
            <p:cNvSpPr/>
            <p:nvPr/>
          </p:nvSpPr>
          <p:spPr bwMode="auto">
            <a:xfrm>
              <a:off x="9662863" y="2650822"/>
              <a:ext cx="2743200" cy="1248032"/>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1999" dirty="0">
                  <a:gradFill>
                    <a:gsLst>
                      <a:gs pos="0">
                        <a:srgbClr val="FFFFFF"/>
                      </a:gs>
                      <a:gs pos="100000">
                        <a:srgbClr val="FFFFFF"/>
                      </a:gs>
                    </a:gsLst>
                    <a:lin ang="5400000" scaled="0"/>
                  </a:gradFill>
                  <a:cs typeface="Segoe UI" panose="020B0502040204020203" pitchFamily="34" charset="0"/>
                </a:rPr>
                <a:t>Rapid Feedback</a:t>
              </a:r>
            </a:p>
          </p:txBody>
        </p:sp>
        <p:sp>
          <p:nvSpPr>
            <p:cNvPr id="4" name="Bent-Up Arrow 3"/>
            <p:cNvSpPr/>
            <p:nvPr/>
          </p:nvSpPr>
          <p:spPr bwMode="auto">
            <a:xfrm flipV="1">
              <a:off x="10556849" y="3155103"/>
              <a:ext cx="548640" cy="548640"/>
            </a:xfrm>
            <a:prstGeom prst="ben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43" name="Bent-Up Arrow 42"/>
            <p:cNvSpPr/>
            <p:nvPr/>
          </p:nvSpPr>
          <p:spPr bwMode="auto">
            <a:xfrm flipH="1">
              <a:off x="10223496" y="3155103"/>
              <a:ext cx="548640" cy="548640"/>
            </a:xfrm>
            <a:prstGeom prst="bentUp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grpSp>
      <p:grpSp>
        <p:nvGrpSpPr>
          <p:cNvPr id="9" name="Group 8"/>
          <p:cNvGrpSpPr/>
          <p:nvPr/>
        </p:nvGrpSpPr>
        <p:grpSpPr>
          <a:xfrm>
            <a:off x="3158777" y="2288260"/>
            <a:ext cx="2742097" cy="1188243"/>
            <a:chOff x="6157714" y="2635244"/>
            <a:chExt cx="2743200" cy="1188720"/>
          </a:xfrm>
        </p:grpSpPr>
        <p:sp>
          <p:nvSpPr>
            <p:cNvPr id="35" name="Rectangle 34"/>
            <p:cNvSpPr/>
            <p:nvPr/>
          </p:nvSpPr>
          <p:spPr bwMode="auto">
            <a:xfrm>
              <a:off x="6157714" y="2635244"/>
              <a:ext cx="2743200" cy="118872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1999" dirty="0">
                  <a:gradFill>
                    <a:gsLst>
                      <a:gs pos="0">
                        <a:srgbClr val="FFFFFF"/>
                      </a:gs>
                      <a:gs pos="100000">
                        <a:srgbClr val="FFFFFF"/>
                      </a:gs>
                    </a:gsLst>
                    <a:lin ang="5400000" scaled="0"/>
                  </a:gradFill>
                  <a:cs typeface="Segoe UI" panose="020B0502040204020203" pitchFamily="34" charset="0"/>
                </a:rPr>
                <a:t>Continuous Innovation</a:t>
              </a:r>
            </a:p>
          </p:txBody>
        </p:sp>
        <p:grpSp>
          <p:nvGrpSpPr>
            <p:cNvPr id="5" name="Group 4"/>
            <p:cNvGrpSpPr/>
            <p:nvPr/>
          </p:nvGrpSpPr>
          <p:grpSpPr>
            <a:xfrm>
              <a:off x="6711580" y="3077205"/>
              <a:ext cx="1259257" cy="182880"/>
              <a:chOff x="3478273" y="4281009"/>
              <a:chExt cx="1259257" cy="182880"/>
            </a:xfrm>
          </p:grpSpPr>
          <p:sp>
            <p:nvSpPr>
              <p:cNvPr id="3" name="Cross 2"/>
              <p:cNvSpPr/>
              <p:nvPr/>
            </p:nvSpPr>
            <p:spPr bwMode="auto">
              <a:xfrm>
                <a:off x="3478273"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26" name="Cross 25"/>
              <p:cNvSpPr/>
              <p:nvPr/>
            </p:nvSpPr>
            <p:spPr bwMode="auto">
              <a:xfrm>
                <a:off x="3747367"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27" name="Cross 26"/>
              <p:cNvSpPr/>
              <p:nvPr/>
            </p:nvSpPr>
            <p:spPr bwMode="auto">
              <a:xfrm>
                <a:off x="4016461"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28" name="Cross 27"/>
              <p:cNvSpPr/>
              <p:nvPr/>
            </p:nvSpPr>
            <p:spPr bwMode="auto">
              <a:xfrm>
                <a:off x="4285555"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29" name="Cross 28"/>
              <p:cNvSpPr/>
              <p:nvPr/>
            </p:nvSpPr>
            <p:spPr bwMode="auto">
              <a:xfrm>
                <a:off x="4554650"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grpSp>
        <p:grpSp>
          <p:nvGrpSpPr>
            <p:cNvPr id="45" name="Group 44"/>
            <p:cNvGrpSpPr/>
            <p:nvPr/>
          </p:nvGrpSpPr>
          <p:grpSpPr>
            <a:xfrm>
              <a:off x="6863980" y="3229605"/>
              <a:ext cx="1259257" cy="182880"/>
              <a:chOff x="3478273" y="4281009"/>
              <a:chExt cx="1259257" cy="182880"/>
            </a:xfrm>
          </p:grpSpPr>
          <p:sp>
            <p:nvSpPr>
              <p:cNvPr id="46" name="Cross 45"/>
              <p:cNvSpPr/>
              <p:nvPr/>
            </p:nvSpPr>
            <p:spPr bwMode="auto">
              <a:xfrm>
                <a:off x="3478273"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47" name="Cross 46"/>
              <p:cNvSpPr/>
              <p:nvPr/>
            </p:nvSpPr>
            <p:spPr bwMode="auto">
              <a:xfrm>
                <a:off x="3747367"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50" name="Cross 49"/>
              <p:cNvSpPr/>
              <p:nvPr/>
            </p:nvSpPr>
            <p:spPr bwMode="auto">
              <a:xfrm>
                <a:off x="4016461"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51" name="Cross 50"/>
              <p:cNvSpPr/>
              <p:nvPr/>
            </p:nvSpPr>
            <p:spPr bwMode="auto">
              <a:xfrm>
                <a:off x="4285555"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52" name="Cross 51"/>
              <p:cNvSpPr/>
              <p:nvPr/>
            </p:nvSpPr>
            <p:spPr bwMode="auto">
              <a:xfrm>
                <a:off x="4554650"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grpSp>
        <p:grpSp>
          <p:nvGrpSpPr>
            <p:cNvPr id="58" name="Group 57"/>
            <p:cNvGrpSpPr/>
            <p:nvPr/>
          </p:nvGrpSpPr>
          <p:grpSpPr>
            <a:xfrm>
              <a:off x="7016380" y="3382005"/>
              <a:ext cx="1259257" cy="182880"/>
              <a:chOff x="3478273" y="4281009"/>
              <a:chExt cx="1259257" cy="182880"/>
            </a:xfrm>
          </p:grpSpPr>
          <p:sp>
            <p:nvSpPr>
              <p:cNvPr id="60" name="Cross 59"/>
              <p:cNvSpPr/>
              <p:nvPr/>
            </p:nvSpPr>
            <p:spPr bwMode="auto">
              <a:xfrm>
                <a:off x="3478273"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66" name="Cross 65"/>
              <p:cNvSpPr/>
              <p:nvPr/>
            </p:nvSpPr>
            <p:spPr bwMode="auto">
              <a:xfrm>
                <a:off x="3747367"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67" name="Cross 66"/>
              <p:cNvSpPr/>
              <p:nvPr/>
            </p:nvSpPr>
            <p:spPr bwMode="auto">
              <a:xfrm>
                <a:off x="4016461"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68" name="Cross 67"/>
              <p:cNvSpPr/>
              <p:nvPr/>
            </p:nvSpPr>
            <p:spPr bwMode="auto">
              <a:xfrm>
                <a:off x="4285555"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69" name="Cross 68"/>
              <p:cNvSpPr/>
              <p:nvPr/>
            </p:nvSpPr>
            <p:spPr bwMode="auto">
              <a:xfrm>
                <a:off x="4554650"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grpSp>
        <p:grpSp>
          <p:nvGrpSpPr>
            <p:cNvPr id="70" name="Group 69"/>
            <p:cNvGrpSpPr/>
            <p:nvPr/>
          </p:nvGrpSpPr>
          <p:grpSpPr>
            <a:xfrm>
              <a:off x="7168780" y="3534405"/>
              <a:ext cx="1259257" cy="182880"/>
              <a:chOff x="3478273" y="4281009"/>
              <a:chExt cx="1259257" cy="182880"/>
            </a:xfrm>
          </p:grpSpPr>
          <p:sp>
            <p:nvSpPr>
              <p:cNvPr id="71" name="Cross 70"/>
              <p:cNvSpPr/>
              <p:nvPr/>
            </p:nvSpPr>
            <p:spPr bwMode="auto">
              <a:xfrm>
                <a:off x="3478273"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72" name="Cross 71"/>
              <p:cNvSpPr/>
              <p:nvPr/>
            </p:nvSpPr>
            <p:spPr bwMode="auto">
              <a:xfrm>
                <a:off x="3747367"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73" name="Cross 72"/>
              <p:cNvSpPr/>
              <p:nvPr/>
            </p:nvSpPr>
            <p:spPr bwMode="auto">
              <a:xfrm>
                <a:off x="4016461"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74" name="Cross 73"/>
              <p:cNvSpPr/>
              <p:nvPr/>
            </p:nvSpPr>
            <p:spPr bwMode="auto">
              <a:xfrm>
                <a:off x="4285555"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75" name="Cross 74"/>
              <p:cNvSpPr/>
              <p:nvPr/>
            </p:nvSpPr>
            <p:spPr bwMode="auto">
              <a:xfrm>
                <a:off x="4554650" y="4281009"/>
                <a:ext cx="182880" cy="182880"/>
              </a:xfrm>
              <a:prstGeom prst="plus">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grpSp>
      </p:grpSp>
      <p:sp>
        <p:nvSpPr>
          <p:cNvPr id="6" name="TextBox 5"/>
          <p:cNvSpPr txBox="1"/>
          <p:nvPr/>
        </p:nvSpPr>
        <p:spPr>
          <a:xfrm>
            <a:off x="487631" y="1544777"/>
            <a:ext cx="2289580" cy="780096"/>
          </a:xfrm>
          <a:prstGeom prst="rect">
            <a:avLst/>
          </a:prstGeom>
          <a:noFill/>
        </p:spPr>
        <p:txBody>
          <a:bodyPr wrap="none" lIns="182806" tIns="146246" rIns="182806" bIns="146246" rtlCol="0">
            <a:spAutoFit/>
          </a:bodyPr>
          <a:lstStyle/>
          <a:p>
            <a:pPr defTabSz="932372">
              <a:lnSpc>
                <a:spcPct val="90000"/>
              </a:lnSpc>
              <a:spcAft>
                <a:spcPts val="600"/>
              </a:spcAft>
            </a:pPr>
            <a:r>
              <a:rPr lang="en-US" sz="3500" dirty="0">
                <a:gradFill>
                  <a:gsLst>
                    <a:gs pos="2917">
                      <a:srgbClr val="FFFFFF"/>
                    </a:gs>
                    <a:gs pos="30000">
                      <a:srgbClr val="FFFFFF"/>
                    </a:gs>
                  </a:gsLst>
                  <a:lin ang="5400000" scaled="0"/>
                </a:gradFill>
                <a:latin typeface="Segoe UI Light"/>
              </a:rPr>
              <a:t>Office 365</a:t>
            </a:r>
          </a:p>
        </p:txBody>
      </p:sp>
      <p:sp>
        <p:nvSpPr>
          <p:cNvPr id="84" name="TextBox 83"/>
          <p:cNvSpPr txBox="1"/>
          <p:nvPr/>
        </p:nvSpPr>
        <p:spPr>
          <a:xfrm>
            <a:off x="1041968" y="4526043"/>
            <a:ext cx="3485548" cy="780096"/>
          </a:xfrm>
          <a:prstGeom prst="rect">
            <a:avLst/>
          </a:prstGeom>
          <a:noFill/>
        </p:spPr>
        <p:txBody>
          <a:bodyPr wrap="none" lIns="182806" tIns="146246" rIns="182806" bIns="146246" rtlCol="0">
            <a:spAutoFit/>
          </a:bodyPr>
          <a:lstStyle/>
          <a:p>
            <a:pPr defTabSz="932372">
              <a:lnSpc>
                <a:spcPct val="90000"/>
              </a:lnSpc>
              <a:spcAft>
                <a:spcPts val="600"/>
              </a:spcAft>
            </a:pPr>
            <a:r>
              <a:rPr lang="en-US" sz="3500" dirty="0">
                <a:gradFill>
                  <a:gsLst>
                    <a:gs pos="2917">
                      <a:srgbClr val="FFFFFF"/>
                    </a:gs>
                    <a:gs pos="30000">
                      <a:srgbClr val="FFFFFF"/>
                    </a:gs>
                  </a:gsLst>
                  <a:lin ang="5400000" scaled="0"/>
                </a:gradFill>
                <a:latin typeface="Segoe UI Light"/>
              </a:rPr>
              <a:t>Exchange Server</a:t>
            </a:r>
          </a:p>
        </p:txBody>
      </p:sp>
      <p:grpSp>
        <p:nvGrpSpPr>
          <p:cNvPr id="13" name="Group 12"/>
          <p:cNvGrpSpPr/>
          <p:nvPr/>
        </p:nvGrpSpPr>
        <p:grpSpPr>
          <a:xfrm>
            <a:off x="4469587" y="5276225"/>
            <a:ext cx="3107709" cy="1188242"/>
            <a:chOff x="6446837" y="5356542"/>
            <a:chExt cx="3108959" cy="1188720"/>
          </a:xfrm>
        </p:grpSpPr>
        <p:sp>
          <p:nvSpPr>
            <p:cNvPr id="87" name="Rectangle 86"/>
            <p:cNvSpPr/>
            <p:nvPr/>
          </p:nvSpPr>
          <p:spPr bwMode="auto">
            <a:xfrm>
              <a:off x="6446837" y="5356542"/>
              <a:ext cx="3108959" cy="118872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1999" dirty="0" smtClean="0">
                  <a:gradFill>
                    <a:gsLst>
                      <a:gs pos="0">
                        <a:srgbClr val="FFFFFF"/>
                      </a:gs>
                      <a:gs pos="100000">
                        <a:srgbClr val="FFFFFF"/>
                      </a:gs>
                    </a:gsLst>
                    <a:lin ang="5400000" scaled="0"/>
                  </a:gradFill>
                  <a:cs typeface="Segoe UI" panose="020B0502040204020203" pitchFamily="34" charset="0"/>
                </a:rPr>
                <a:t>Simplified update model</a:t>
              </a:r>
              <a:endParaRPr lang="en-US" sz="1999" dirty="0">
                <a:gradFill>
                  <a:gsLst>
                    <a:gs pos="0">
                      <a:srgbClr val="FFFFFF"/>
                    </a:gs>
                    <a:gs pos="100000">
                      <a:srgbClr val="FFFFFF"/>
                    </a:gs>
                  </a:gsLst>
                  <a:lin ang="5400000" scaled="0"/>
                </a:gradFill>
                <a:cs typeface="Segoe UI" panose="020B0502040204020203" pitchFamily="34" charset="0"/>
              </a:endParaRPr>
            </a:p>
          </p:txBody>
        </p:sp>
        <p:sp>
          <p:nvSpPr>
            <p:cNvPr id="7" name="Rectangle 6"/>
            <p:cNvSpPr/>
            <p:nvPr/>
          </p:nvSpPr>
          <p:spPr bwMode="auto">
            <a:xfrm>
              <a:off x="6701127" y="5822373"/>
              <a:ext cx="1097280" cy="4572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 tIns="46618" rIns="45720" bIns="46618" numCol="1" rtlCol="0" anchor="ctr" anchorCtr="0" compatLnSpc="1">
              <a:prstTxWarp prst="textNoShape">
                <a:avLst/>
              </a:prstTxWarp>
            </a:bodyPr>
            <a:lstStyle/>
            <a:p>
              <a:pPr defTabSz="932103" fontAlgn="base">
                <a:spcBef>
                  <a:spcPct val="0"/>
                </a:spcBef>
                <a:spcAft>
                  <a:spcPct val="0"/>
                </a:spcAft>
              </a:pPr>
              <a:r>
                <a:rPr lang="en-US" sz="1399" dirty="0">
                  <a:gradFill>
                    <a:gsLst>
                      <a:gs pos="0">
                        <a:srgbClr val="505050"/>
                      </a:gs>
                      <a:gs pos="100000">
                        <a:srgbClr val="505050"/>
                      </a:gs>
                    </a:gsLst>
                    <a:lin ang="5400000" scaled="0"/>
                  </a:gradFill>
                </a:rPr>
                <a:t>Cumulative Updates</a:t>
              </a:r>
            </a:p>
          </p:txBody>
        </p:sp>
        <p:sp>
          <p:nvSpPr>
            <p:cNvPr id="93" name="Rectangle 92"/>
            <p:cNvSpPr/>
            <p:nvPr/>
          </p:nvSpPr>
          <p:spPr bwMode="auto">
            <a:xfrm>
              <a:off x="7940356" y="5816278"/>
              <a:ext cx="1097280" cy="4572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 tIns="46618" rIns="45720" bIns="46618" numCol="1" rtlCol="0" anchor="ctr" anchorCtr="0" compatLnSpc="1">
              <a:prstTxWarp prst="textNoShape">
                <a:avLst/>
              </a:prstTxWarp>
            </a:bodyPr>
            <a:lstStyle/>
            <a:p>
              <a:pPr defTabSz="932103" fontAlgn="base">
                <a:spcBef>
                  <a:spcPct val="0"/>
                </a:spcBef>
                <a:spcAft>
                  <a:spcPct val="0"/>
                </a:spcAft>
              </a:pPr>
              <a:r>
                <a:rPr lang="en-US" sz="1399" dirty="0">
                  <a:gradFill>
                    <a:gsLst>
                      <a:gs pos="0">
                        <a:srgbClr val="505050"/>
                      </a:gs>
                      <a:gs pos="100000">
                        <a:srgbClr val="505050"/>
                      </a:gs>
                    </a:gsLst>
                    <a:lin ang="5400000" scaled="0"/>
                  </a:gradFill>
                </a:rPr>
                <a:t>Service Packs</a:t>
              </a:r>
            </a:p>
          </p:txBody>
        </p:sp>
      </p:grpSp>
      <p:grpSp>
        <p:nvGrpSpPr>
          <p:cNvPr id="14" name="Group 13"/>
          <p:cNvGrpSpPr/>
          <p:nvPr/>
        </p:nvGrpSpPr>
        <p:grpSpPr>
          <a:xfrm>
            <a:off x="7882499" y="5276225"/>
            <a:ext cx="1960331" cy="1188242"/>
            <a:chOff x="10104437" y="5356542"/>
            <a:chExt cx="1961120" cy="1188720"/>
          </a:xfrm>
        </p:grpSpPr>
        <p:sp>
          <p:nvSpPr>
            <p:cNvPr id="90" name="Rectangle 89"/>
            <p:cNvSpPr/>
            <p:nvPr/>
          </p:nvSpPr>
          <p:spPr bwMode="auto">
            <a:xfrm>
              <a:off x="10104437" y="5356542"/>
              <a:ext cx="1961120" cy="118872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1999" dirty="0">
                  <a:gradFill>
                    <a:gsLst>
                      <a:gs pos="0">
                        <a:srgbClr val="FFFFFF"/>
                      </a:gs>
                      <a:gs pos="100000">
                        <a:srgbClr val="FFFFFF"/>
                      </a:gs>
                    </a:gsLst>
                    <a:lin ang="5400000" scaled="0"/>
                  </a:gradFill>
                  <a:cs typeface="Segoe UI" panose="020B0502040204020203" pitchFamily="34" charset="0"/>
                </a:rPr>
                <a:t>Next </a:t>
              </a:r>
              <a:r>
                <a:rPr lang="en-US" sz="1999" dirty="0" smtClean="0">
                  <a:gradFill>
                    <a:gsLst>
                      <a:gs pos="0">
                        <a:srgbClr val="FFFFFF"/>
                      </a:gs>
                      <a:gs pos="100000">
                        <a:srgbClr val="FFFFFF"/>
                      </a:gs>
                    </a:gsLst>
                    <a:lin ang="5400000" scaled="0"/>
                  </a:gradFill>
                  <a:cs typeface="Segoe UI" panose="020B0502040204020203" pitchFamily="34" charset="0"/>
                </a:rPr>
                <a:t>version</a:t>
              </a:r>
              <a:endParaRPr lang="en-US" sz="1999" dirty="0">
                <a:gradFill>
                  <a:gsLst>
                    <a:gs pos="0">
                      <a:srgbClr val="FFFFFF"/>
                    </a:gs>
                    <a:gs pos="100000">
                      <a:srgbClr val="FFFFFF"/>
                    </a:gs>
                  </a:gsLst>
                  <a:lin ang="5400000" scaled="0"/>
                </a:gradFill>
                <a:cs typeface="Segoe UI" panose="020B0502040204020203" pitchFamily="34" charset="0"/>
              </a:endParaRPr>
            </a:p>
          </p:txBody>
        </p:sp>
        <p:sp>
          <p:nvSpPr>
            <p:cNvPr id="94" name="Rectangle 93"/>
            <p:cNvSpPr/>
            <p:nvPr/>
          </p:nvSpPr>
          <p:spPr bwMode="auto">
            <a:xfrm>
              <a:off x="10243657" y="5783263"/>
              <a:ext cx="1097280" cy="4572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 tIns="46618" rIns="45720" bIns="46618" numCol="1" rtlCol="0" anchor="ctr" anchorCtr="0" compatLnSpc="1">
              <a:prstTxWarp prst="textNoShape">
                <a:avLst/>
              </a:prstTxWarp>
            </a:bodyPr>
            <a:lstStyle/>
            <a:p>
              <a:pPr defTabSz="932103" fontAlgn="base">
                <a:spcBef>
                  <a:spcPct val="0"/>
                </a:spcBef>
                <a:spcAft>
                  <a:spcPct val="0"/>
                </a:spcAft>
              </a:pPr>
              <a:r>
                <a:rPr lang="en-US" sz="1399" dirty="0" smtClean="0">
                  <a:gradFill>
                    <a:gsLst>
                      <a:gs pos="0">
                        <a:srgbClr val="505050"/>
                      </a:gs>
                      <a:gs pos="100000">
                        <a:srgbClr val="505050"/>
                      </a:gs>
                    </a:gsLst>
                    <a:lin ang="5400000" scaled="0"/>
                  </a:gradFill>
                </a:rPr>
                <a:t> </a:t>
              </a:r>
              <a:r>
                <a:rPr lang="en-US" sz="1399" dirty="0" err="1" smtClean="0">
                  <a:gradFill>
                    <a:gsLst>
                      <a:gs pos="0">
                        <a:srgbClr val="505050"/>
                      </a:gs>
                      <a:gs pos="100000">
                        <a:srgbClr val="505050"/>
                      </a:gs>
                    </a:gsLst>
                    <a:lin ang="5400000" scaled="0"/>
                  </a:gradFill>
                </a:rPr>
                <a:t>vNext</a:t>
              </a:r>
              <a:endParaRPr lang="en-US" sz="1399" dirty="0">
                <a:gradFill>
                  <a:gsLst>
                    <a:gs pos="0">
                      <a:srgbClr val="505050"/>
                    </a:gs>
                    <a:gs pos="100000">
                      <a:srgbClr val="505050"/>
                    </a:gs>
                  </a:gsLst>
                  <a:lin ang="5400000" scaled="0"/>
                </a:gradFill>
              </a:endParaRPr>
            </a:p>
            <a:p>
              <a:pPr defTabSz="932103" fontAlgn="base">
                <a:spcBef>
                  <a:spcPct val="0"/>
                </a:spcBef>
                <a:spcAft>
                  <a:spcPct val="0"/>
                </a:spcAft>
              </a:pPr>
              <a:r>
                <a:rPr lang="en-US" sz="1399" dirty="0" smtClean="0">
                  <a:gradFill>
                    <a:gsLst>
                      <a:gs pos="0">
                        <a:srgbClr val="505050"/>
                      </a:gs>
                      <a:gs pos="100000">
                        <a:srgbClr val="505050"/>
                      </a:gs>
                    </a:gsLst>
                    <a:lin ang="5400000" scaled="0"/>
                  </a:gradFill>
                </a:rPr>
                <a:t> H2 </a:t>
              </a:r>
              <a:r>
                <a:rPr lang="en-US" sz="1399" dirty="0">
                  <a:gradFill>
                    <a:gsLst>
                      <a:gs pos="0">
                        <a:srgbClr val="505050"/>
                      </a:gs>
                      <a:gs pos="100000">
                        <a:srgbClr val="505050"/>
                      </a:gs>
                    </a:gsLst>
                    <a:lin ang="5400000" scaled="0"/>
                  </a:gradFill>
                </a:rPr>
                <a:t>2015</a:t>
              </a:r>
            </a:p>
          </p:txBody>
        </p:sp>
      </p:grpSp>
      <p:grpSp>
        <p:nvGrpSpPr>
          <p:cNvPr id="11" name="Group 10"/>
          <p:cNvGrpSpPr/>
          <p:nvPr/>
        </p:nvGrpSpPr>
        <p:grpSpPr>
          <a:xfrm>
            <a:off x="576739" y="2265067"/>
            <a:ext cx="3199112" cy="1188241"/>
            <a:chOff x="3253303" y="2650823"/>
            <a:chExt cx="3200400" cy="1188720"/>
          </a:xfrm>
        </p:grpSpPr>
        <p:sp>
          <p:nvSpPr>
            <p:cNvPr id="82" name="Rectangle 81"/>
            <p:cNvSpPr/>
            <p:nvPr/>
          </p:nvSpPr>
          <p:spPr bwMode="auto">
            <a:xfrm>
              <a:off x="3253303" y="2650823"/>
              <a:ext cx="3200400" cy="118872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000" dirty="0" smtClean="0">
                  <a:gradFill>
                    <a:gsLst>
                      <a:gs pos="0">
                        <a:srgbClr val="FFFFFF"/>
                      </a:gs>
                      <a:gs pos="100000">
                        <a:srgbClr val="FFFFFF"/>
                      </a:gs>
                    </a:gsLst>
                    <a:lin ang="5400000" scaled="0"/>
                  </a:gradFill>
                  <a:cs typeface="Segoe UI" panose="020B0502040204020203" pitchFamily="34" charset="0"/>
                </a:rPr>
                <a:t>Cloud-first </a:t>
              </a:r>
              <a:r>
                <a:rPr lang="en-US" sz="2000" dirty="0">
                  <a:gradFill>
                    <a:gsLst>
                      <a:gs pos="0">
                        <a:srgbClr val="FFFFFF"/>
                      </a:gs>
                      <a:gs pos="100000">
                        <a:srgbClr val="FFFFFF"/>
                      </a:gs>
                    </a:gsLst>
                    <a:lin ang="5400000" scaled="0"/>
                  </a:gradFill>
                  <a:cs typeface="Segoe UI" panose="020B0502040204020203" pitchFamily="34" charset="0"/>
                </a:rPr>
                <a:t>Delivery</a:t>
              </a:r>
            </a:p>
          </p:txBody>
        </p:sp>
        <p:pic>
          <p:nvPicPr>
            <p:cNvPr id="63" name="Picture 2" descr="C:\Users\chrisw\Desktop\Cloud Services 3.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black">
            <a:xfrm>
              <a:off x="3835738" y="3068077"/>
              <a:ext cx="904219" cy="623474"/>
            </a:xfrm>
            <a:prstGeom prst="rect">
              <a:avLst/>
            </a:prstGeom>
            <a:noFill/>
            <a:extLst>
              <a:ext uri="{909E8E84-426E-40DD-AFC4-6F175D3DCCD1}">
                <a14:hiddenFill xmlns:a14="http://schemas.microsoft.com/office/drawing/2010/main">
                  <a:solidFill>
                    <a:srgbClr val="FFFFFF"/>
                  </a:solidFill>
                </a14:hiddenFill>
              </a:ext>
            </a:extLst>
          </p:spPr>
        </p:pic>
      </p:grpSp>
      <p:sp>
        <p:nvSpPr>
          <p:cNvPr id="85" name="Rectangle 84"/>
          <p:cNvSpPr/>
          <p:nvPr/>
        </p:nvSpPr>
        <p:spPr bwMode="auto">
          <a:xfrm>
            <a:off x="-2309906" y="2635800"/>
            <a:ext cx="2833407" cy="50271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000" dirty="0" smtClean="0">
                <a:gradFill>
                  <a:gsLst>
                    <a:gs pos="0">
                      <a:srgbClr val="FFFFFF"/>
                    </a:gs>
                    <a:gs pos="100000">
                      <a:srgbClr val="FFFFFF"/>
                    </a:gs>
                  </a:gsLst>
                  <a:lin ang="5400000" scaled="0"/>
                </a:gradFill>
                <a:cs typeface="Segoe UI" panose="020B0502040204020203" pitchFamily="34" charset="0"/>
              </a:rPr>
              <a:t>One Team</a:t>
            </a:r>
            <a:endParaRPr lang="en-US" sz="2000" dirty="0">
              <a:gradFill>
                <a:gsLst>
                  <a:gs pos="0">
                    <a:srgbClr val="FFFFFF"/>
                  </a:gs>
                  <a:gs pos="100000">
                    <a:srgbClr val="FFFFFF"/>
                  </a:gs>
                </a:gsLst>
                <a:lin ang="5400000" scaled="0"/>
              </a:gradFill>
              <a:cs typeface="Segoe UI" panose="020B0502040204020203" pitchFamily="34" charset="0"/>
            </a:endParaRPr>
          </a:p>
        </p:txBody>
      </p:sp>
      <p:sp>
        <p:nvSpPr>
          <p:cNvPr id="86" name="Rectangle 85"/>
          <p:cNvSpPr/>
          <p:nvPr/>
        </p:nvSpPr>
        <p:spPr bwMode="auto">
          <a:xfrm>
            <a:off x="-2296378" y="3272468"/>
            <a:ext cx="2833407" cy="502717"/>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000" dirty="0">
                <a:gradFill>
                  <a:gsLst>
                    <a:gs pos="0">
                      <a:srgbClr val="FFFFFF"/>
                    </a:gs>
                    <a:gs pos="100000">
                      <a:srgbClr val="FFFFFF"/>
                    </a:gs>
                  </a:gsLst>
                  <a:lin ang="5400000" scaled="0"/>
                </a:gradFill>
                <a:cs typeface="Segoe UI" panose="020B0502040204020203" pitchFamily="34" charset="0"/>
              </a:rPr>
              <a:t>Single Codebase</a:t>
            </a:r>
          </a:p>
        </p:txBody>
      </p:sp>
      <p:grpSp>
        <p:nvGrpSpPr>
          <p:cNvPr id="15" name="Group 14"/>
          <p:cNvGrpSpPr/>
          <p:nvPr/>
        </p:nvGrpSpPr>
        <p:grpSpPr>
          <a:xfrm>
            <a:off x="1118136" y="5276225"/>
            <a:ext cx="3199113" cy="1188242"/>
            <a:chOff x="3094037" y="5356542"/>
            <a:chExt cx="3200400" cy="1188720"/>
          </a:xfrm>
        </p:grpSpPr>
        <p:sp>
          <p:nvSpPr>
            <p:cNvPr id="83" name="Rectangle 82"/>
            <p:cNvSpPr/>
            <p:nvPr/>
          </p:nvSpPr>
          <p:spPr bwMode="auto">
            <a:xfrm>
              <a:off x="3094037" y="5356542"/>
              <a:ext cx="3200400" cy="1188720"/>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03" tIns="91403" rIns="91403" bIns="91403"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000" dirty="0">
                  <a:gradFill>
                    <a:gsLst>
                      <a:gs pos="0">
                        <a:srgbClr val="FFFFFF"/>
                      </a:gs>
                      <a:gs pos="100000">
                        <a:srgbClr val="FFFFFF"/>
                      </a:gs>
                    </a:gsLst>
                    <a:lin ang="5400000" scaled="0"/>
                  </a:gradFill>
                  <a:cs typeface="Segoe UI" panose="020B0502040204020203" pitchFamily="34" charset="0"/>
                </a:rPr>
                <a:t>Consistent </a:t>
              </a:r>
              <a:r>
                <a:rPr lang="en-US" sz="2000" dirty="0" smtClean="0">
                  <a:gradFill>
                    <a:gsLst>
                      <a:gs pos="0">
                        <a:srgbClr val="FFFFFF"/>
                      </a:gs>
                      <a:gs pos="100000">
                        <a:srgbClr val="FFFFFF"/>
                      </a:gs>
                    </a:gsLst>
                    <a:lin ang="5400000" scaled="0"/>
                  </a:gradFill>
                  <a:cs typeface="Segoe UI" panose="020B0502040204020203" pitchFamily="34" charset="0"/>
                </a:rPr>
                <a:t>release rhythm</a:t>
              </a:r>
              <a:endParaRPr lang="en-US" sz="2000" dirty="0">
                <a:gradFill>
                  <a:gsLst>
                    <a:gs pos="0">
                      <a:srgbClr val="FFFFFF"/>
                    </a:gs>
                    <a:gs pos="100000">
                      <a:srgbClr val="FFFFFF"/>
                    </a:gs>
                  </a:gsLst>
                  <a:lin ang="5400000" scaled="0"/>
                </a:gradFill>
                <a:cs typeface="Segoe UI" panose="020B0502040204020203" pitchFamily="34" charset="0"/>
              </a:endParaRPr>
            </a:p>
          </p:txBody>
        </p:sp>
        <p:pic>
          <p:nvPicPr>
            <p:cNvPr id="88" name="Picture 47" descr="C:\Users\sakuu\Documents\Ballmer MGX 2011\Tile Icons\Calenda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black">
            <a:xfrm>
              <a:off x="3711743" y="5891443"/>
              <a:ext cx="468070" cy="428352"/>
            </a:xfrm>
            <a:prstGeom prst="rect">
              <a:avLst/>
            </a:prstGeom>
            <a:noFill/>
            <a:extLst>
              <a:ext uri="{909E8E84-426E-40DD-AFC4-6F175D3DCCD1}">
                <a14:hiddenFill xmlns:a14="http://schemas.microsoft.com/office/drawing/2010/main">
                  <a:solidFill>
                    <a:srgbClr val="FFFFFF"/>
                  </a:solidFill>
                </a14:hiddenFill>
              </a:ext>
            </a:extLst>
          </p:spPr>
        </p:pic>
      </p:grpSp>
      <p:pic>
        <p:nvPicPr>
          <p:cNvPr id="91" name="Picture 47" descr="C:\Users\sakuu\Documents\Ballmer MGX 2011\Tile Icons\Calenda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black">
          <a:xfrm>
            <a:off x="2355814" y="5810911"/>
            <a:ext cx="467882" cy="42818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47" descr="C:\Users\sakuu\Documents\Ballmer MGX 2011\Tile Icons\Calendar.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black">
          <a:xfrm>
            <a:off x="2976034" y="5810911"/>
            <a:ext cx="467882" cy="428180"/>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3041968" y="3850485"/>
            <a:ext cx="1232793" cy="492443"/>
          </a:xfrm>
          <a:prstGeom prst="rect">
            <a:avLst/>
          </a:prstGeom>
        </p:spPr>
        <p:txBody>
          <a:bodyPr wrap="square">
            <a:spAutoFit/>
          </a:bodyPr>
          <a:lstStyle/>
          <a:p>
            <a:pPr algn="ctr" defTabSz="932103" fontAlgn="base">
              <a:spcBef>
                <a:spcPct val="0"/>
              </a:spcBef>
              <a:spcAft>
                <a:spcPct val="0"/>
              </a:spcAft>
            </a:pPr>
            <a:r>
              <a:rPr lang="en-US" sz="1300" dirty="0">
                <a:gradFill>
                  <a:gsLst>
                    <a:gs pos="0">
                      <a:srgbClr val="FFFFFF"/>
                    </a:gs>
                    <a:gs pos="100000">
                      <a:srgbClr val="FFFFFF"/>
                    </a:gs>
                  </a:gsLst>
                  <a:lin ang="5400000" scaled="0"/>
                </a:gradFill>
              </a:rPr>
              <a:t>Cumulative u</a:t>
            </a:r>
            <a:r>
              <a:rPr lang="en-US" sz="1300" dirty="0" smtClean="0">
                <a:gradFill>
                  <a:gsLst>
                    <a:gs pos="0">
                      <a:srgbClr val="FFFFFF"/>
                    </a:gs>
                    <a:gs pos="100000">
                      <a:srgbClr val="FFFFFF"/>
                    </a:gs>
                  </a:gsLst>
                  <a:lin ang="5400000" scaled="0"/>
                </a:gradFill>
              </a:rPr>
              <a:t>pdate</a:t>
            </a:r>
            <a:endParaRPr lang="en-US" sz="1300" dirty="0">
              <a:gradFill>
                <a:gsLst>
                  <a:gs pos="0">
                    <a:srgbClr val="FFFFFF"/>
                  </a:gs>
                  <a:gs pos="100000">
                    <a:srgbClr val="FFFFFF"/>
                  </a:gs>
                </a:gsLst>
                <a:lin ang="5400000" scaled="0"/>
              </a:gradFill>
            </a:endParaRPr>
          </a:p>
        </p:txBody>
      </p:sp>
      <p:sp>
        <p:nvSpPr>
          <p:cNvPr id="104" name="Rectangle 103"/>
          <p:cNvSpPr/>
          <p:nvPr/>
        </p:nvSpPr>
        <p:spPr>
          <a:xfrm>
            <a:off x="1240888" y="3855089"/>
            <a:ext cx="1232793" cy="492443"/>
          </a:xfrm>
          <a:prstGeom prst="rect">
            <a:avLst/>
          </a:prstGeom>
        </p:spPr>
        <p:txBody>
          <a:bodyPr wrap="square">
            <a:spAutoFit/>
          </a:bodyPr>
          <a:lstStyle/>
          <a:p>
            <a:pPr algn="ctr" defTabSz="932103" fontAlgn="base">
              <a:spcBef>
                <a:spcPct val="0"/>
              </a:spcBef>
              <a:spcAft>
                <a:spcPct val="0"/>
              </a:spcAft>
            </a:pPr>
            <a:r>
              <a:rPr lang="en-US" sz="1300" dirty="0">
                <a:gradFill>
                  <a:gsLst>
                    <a:gs pos="0">
                      <a:srgbClr val="FFFFFF"/>
                    </a:gs>
                    <a:gs pos="100000">
                      <a:srgbClr val="FFFFFF"/>
                    </a:gs>
                  </a:gsLst>
                  <a:lin ang="5400000" scaled="0"/>
                </a:gradFill>
              </a:rPr>
              <a:t>Cumulative u</a:t>
            </a:r>
            <a:r>
              <a:rPr lang="en-US" sz="1300" dirty="0" smtClean="0">
                <a:gradFill>
                  <a:gsLst>
                    <a:gs pos="0">
                      <a:srgbClr val="FFFFFF"/>
                    </a:gs>
                    <a:gs pos="100000">
                      <a:srgbClr val="FFFFFF"/>
                    </a:gs>
                  </a:gsLst>
                  <a:lin ang="5400000" scaled="0"/>
                </a:gradFill>
              </a:rPr>
              <a:t>pdate</a:t>
            </a:r>
            <a:endParaRPr lang="en-US" sz="1300" dirty="0">
              <a:gradFill>
                <a:gsLst>
                  <a:gs pos="0">
                    <a:srgbClr val="FFFFFF"/>
                  </a:gs>
                  <a:gs pos="100000">
                    <a:srgbClr val="FFFFFF"/>
                  </a:gs>
                </a:gsLst>
                <a:lin ang="5400000" scaled="0"/>
              </a:gradFill>
            </a:endParaRPr>
          </a:p>
        </p:txBody>
      </p:sp>
      <p:sp>
        <p:nvSpPr>
          <p:cNvPr id="105" name="Rectangle 104"/>
          <p:cNvSpPr/>
          <p:nvPr/>
        </p:nvSpPr>
        <p:spPr>
          <a:xfrm>
            <a:off x="4718218" y="3845815"/>
            <a:ext cx="1232793" cy="492443"/>
          </a:xfrm>
          <a:prstGeom prst="rect">
            <a:avLst/>
          </a:prstGeom>
        </p:spPr>
        <p:txBody>
          <a:bodyPr wrap="square">
            <a:spAutoFit/>
          </a:bodyPr>
          <a:lstStyle/>
          <a:p>
            <a:pPr algn="ctr" defTabSz="932103" fontAlgn="base">
              <a:spcBef>
                <a:spcPct val="0"/>
              </a:spcBef>
              <a:spcAft>
                <a:spcPct val="0"/>
              </a:spcAft>
            </a:pPr>
            <a:r>
              <a:rPr lang="en-US" sz="1300" dirty="0" smtClean="0">
                <a:gradFill>
                  <a:gsLst>
                    <a:gs pos="0">
                      <a:srgbClr val="FFFFFF"/>
                    </a:gs>
                    <a:gs pos="100000">
                      <a:srgbClr val="FFFFFF"/>
                    </a:gs>
                  </a:gsLst>
                  <a:lin ang="5400000" scaled="0"/>
                </a:gradFill>
              </a:rPr>
              <a:t>Service </a:t>
            </a:r>
            <a:br>
              <a:rPr lang="en-US" sz="1300" dirty="0" smtClean="0">
                <a:gradFill>
                  <a:gsLst>
                    <a:gs pos="0">
                      <a:srgbClr val="FFFFFF"/>
                    </a:gs>
                    <a:gs pos="100000">
                      <a:srgbClr val="FFFFFF"/>
                    </a:gs>
                  </a:gsLst>
                  <a:lin ang="5400000" scaled="0"/>
                </a:gradFill>
              </a:rPr>
            </a:br>
            <a:r>
              <a:rPr lang="en-US" sz="1300" dirty="0" smtClean="0">
                <a:gradFill>
                  <a:gsLst>
                    <a:gs pos="0">
                      <a:srgbClr val="FFFFFF"/>
                    </a:gs>
                    <a:gs pos="100000">
                      <a:srgbClr val="FFFFFF"/>
                    </a:gs>
                  </a:gsLst>
                  <a:lin ang="5400000" scaled="0"/>
                </a:gradFill>
              </a:rPr>
              <a:t>pack</a:t>
            </a:r>
            <a:endParaRPr lang="en-US" sz="1300" dirty="0">
              <a:gradFill>
                <a:gsLst>
                  <a:gs pos="0">
                    <a:srgbClr val="FFFFFF"/>
                  </a:gs>
                  <a:gs pos="100000">
                    <a:srgbClr val="FFFFFF"/>
                  </a:gs>
                </a:gsLst>
                <a:lin ang="5400000" scaled="0"/>
              </a:gradFill>
            </a:endParaRPr>
          </a:p>
        </p:txBody>
      </p:sp>
      <p:sp>
        <p:nvSpPr>
          <p:cNvPr id="106" name="Rectangle 105"/>
          <p:cNvSpPr/>
          <p:nvPr/>
        </p:nvSpPr>
        <p:spPr>
          <a:xfrm>
            <a:off x="6632413" y="3836600"/>
            <a:ext cx="1232793" cy="492443"/>
          </a:xfrm>
          <a:prstGeom prst="rect">
            <a:avLst/>
          </a:prstGeom>
        </p:spPr>
        <p:txBody>
          <a:bodyPr wrap="square">
            <a:spAutoFit/>
          </a:bodyPr>
          <a:lstStyle/>
          <a:p>
            <a:pPr algn="ctr" defTabSz="932103" fontAlgn="base">
              <a:spcBef>
                <a:spcPct val="0"/>
              </a:spcBef>
              <a:spcAft>
                <a:spcPct val="0"/>
              </a:spcAft>
            </a:pPr>
            <a:r>
              <a:rPr lang="en-US" sz="1300" dirty="0" smtClean="0">
                <a:gradFill>
                  <a:gsLst>
                    <a:gs pos="0">
                      <a:srgbClr val="FFFFFF"/>
                    </a:gs>
                    <a:gs pos="100000">
                      <a:srgbClr val="FFFFFF"/>
                    </a:gs>
                  </a:gsLst>
                  <a:lin ang="5400000" scaled="0"/>
                </a:gradFill>
              </a:rPr>
              <a:t>Cumulative update</a:t>
            </a:r>
            <a:endParaRPr lang="en-US" sz="1300" dirty="0">
              <a:gradFill>
                <a:gsLst>
                  <a:gs pos="0">
                    <a:srgbClr val="FFFFFF"/>
                  </a:gs>
                  <a:gs pos="100000">
                    <a:srgbClr val="FFFFFF"/>
                  </a:gs>
                </a:gsLst>
                <a:lin ang="5400000" scaled="0"/>
              </a:gradFill>
            </a:endParaRPr>
          </a:p>
        </p:txBody>
      </p:sp>
      <p:sp>
        <p:nvSpPr>
          <p:cNvPr id="107" name="Rectangle 106"/>
          <p:cNvSpPr/>
          <p:nvPr/>
        </p:nvSpPr>
        <p:spPr>
          <a:xfrm>
            <a:off x="8502105" y="3817793"/>
            <a:ext cx="1418186" cy="492443"/>
          </a:xfrm>
          <a:prstGeom prst="rect">
            <a:avLst/>
          </a:prstGeom>
        </p:spPr>
        <p:txBody>
          <a:bodyPr wrap="square">
            <a:spAutoFit/>
          </a:bodyPr>
          <a:lstStyle/>
          <a:p>
            <a:pPr algn="ctr" defTabSz="932103" fontAlgn="base">
              <a:spcBef>
                <a:spcPct val="0"/>
              </a:spcBef>
              <a:spcAft>
                <a:spcPct val="0"/>
              </a:spcAft>
            </a:pPr>
            <a:r>
              <a:rPr lang="en-US" sz="1300" b="1" dirty="0" smtClean="0">
                <a:gradFill>
                  <a:gsLst>
                    <a:gs pos="0">
                      <a:srgbClr val="FFFFFF"/>
                    </a:gs>
                    <a:gs pos="100000">
                      <a:srgbClr val="FFFFFF"/>
                    </a:gs>
                  </a:gsLst>
                  <a:lin ang="5400000" scaled="0"/>
                </a:gradFill>
              </a:rPr>
              <a:t>New</a:t>
            </a:r>
            <a:br>
              <a:rPr lang="en-US" sz="1300" b="1" dirty="0" smtClean="0">
                <a:gradFill>
                  <a:gsLst>
                    <a:gs pos="0">
                      <a:srgbClr val="FFFFFF"/>
                    </a:gs>
                    <a:gs pos="100000">
                      <a:srgbClr val="FFFFFF"/>
                    </a:gs>
                  </a:gsLst>
                  <a:lin ang="5400000" scaled="0"/>
                </a:gradFill>
              </a:rPr>
            </a:br>
            <a:r>
              <a:rPr lang="en-US" sz="1300" b="1" dirty="0" smtClean="0">
                <a:gradFill>
                  <a:gsLst>
                    <a:gs pos="0">
                      <a:srgbClr val="FFFFFF"/>
                    </a:gs>
                    <a:gs pos="100000">
                      <a:srgbClr val="FFFFFF"/>
                    </a:gs>
                  </a:gsLst>
                  <a:lin ang="5400000" scaled="0"/>
                </a:gradFill>
              </a:rPr>
              <a:t>version</a:t>
            </a:r>
            <a:endParaRPr lang="en-US" sz="1300" b="1" dirty="0">
              <a:gradFill>
                <a:gsLst>
                  <a:gs pos="0">
                    <a:srgbClr val="FFFFFF"/>
                  </a:gs>
                  <a:gs pos="100000">
                    <a:srgbClr val="FFFFFF"/>
                  </a:gs>
                </a:gsLst>
                <a:lin ang="5400000" scaled="0"/>
              </a:gradFill>
            </a:endParaRPr>
          </a:p>
        </p:txBody>
      </p:sp>
      <p:sp>
        <p:nvSpPr>
          <p:cNvPr id="77" name="Rectangle 76"/>
          <p:cNvSpPr/>
          <p:nvPr/>
        </p:nvSpPr>
        <p:spPr bwMode="auto">
          <a:xfrm>
            <a:off x="9791169" y="4506575"/>
            <a:ext cx="2218268" cy="2110229"/>
          </a:xfrm>
          <a:prstGeom prst="rect">
            <a:avLst/>
          </a:prstGeom>
          <a:solidFill>
            <a:srgbClr val="0070C0"/>
          </a:solidFill>
          <a:ln w="9525" cap="flat" cmpd="sng" algn="ctr">
            <a:noFill/>
            <a:prstDash val="solid"/>
            <a:headEnd type="none" w="med" len="med"/>
            <a:tailEnd type="none" w="med" len="med"/>
          </a:ln>
          <a:effectLst/>
        </p:spPr>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3600" dirty="0" smtClean="0">
                <a:gradFill>
                  <a:gsLst>
                    <a:gs pos="2917">
                      <a:srgbClr val="FFFFFF"/>
                    </a:gs>
                    <a:gs pos="30000">
                      <a:srgbClr val="FFFFFF"/>
                    </a:gs>
                  </a:gsLst>
                  <a:lin ang="5400000" scaled="0"/>
                </a:gradFill>
                <a:latin typeface="Segoe UI Light"/>
              </a:rPr>
              <a:t>Outlook</a:t>
            </a:r>
            <a:endParaRPr lang="en-US" sz="4400" dirty="0">
              <a:gradFill>
                <a:gsLst>
                  <a:gs pos="0">
                    <a:srgbClr val="FFFFFF"/>
                  </a:gs>
                  <a:gs pos="100000">
                    <a:srgbClr val="FFFFFF"/>
                  </a:gs>
                </a:gsLst>
                <a:lin ang="5400000" scaled="0"/>
              </a:gradFill>
              <a:latin typeface="Segoe UI Light"/>
            </a:endParaRPr>
          </a:p>
        </p:txBody>
      </p:sp>
      <p:sp>
        <p:nvSpPr>
          <p:cNvPr id="78" name="Down Arrow 77"/>
          <p:cNvSpPr/>
          <p:nvPr/>
        </p:nvSpPr>
        <p:spPr bwMode="auto">
          <a:xfrm rot="19292731">
            <a:off x="10153727" y="3379740"/>
            <a:ext cx="457016" cy="1235367"/>
          </a:xfrm>
          <a:prstGeom prst="downArrow">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18" rIns="0" bIns="46618" numCol="1" rtlCol="0" anchor="ctr" anchorCtr="0" compatLnSpc="1">
            <a:prstTxWarp prst="textNoShape">
              <a:avLst/>
            </a:prstTxWarp>
          </a:bodyPr>
          <a:lstStyle/>
          <a:p>
            <a:pPr algn="ctr" defTabSz="932103" fontAlgn="base">
              <a:spcBef>
                <a:spcPct val="0"/>
              </a:spcBef>
              <a:spcAft>
                <a:spcPct val="0"/>
              </a:spcAft>
            </a:pPr>
            <a:endParaRPr lang="en-US" sz="1999" dirty="0">
              <a:gradFill>
                <a:gsLst>
                  <a:gs pos="0">
                    <a:srgbClr val="FFFFFF"/>
                  </a:gs>
                  <a:gs pos="100000">
                    <a:srgbClr val="FFFFFF"/>
                  </a:gs>
                </a:gsLst>
                <a:lin ang="5400000" scaled="0"/>
              </a:gradFill>
            </a:endParaRPr>
          </a:p>
        </p:txBody>
      </p:sp>
      <p:sp>
        <p:nvSpPr>
          <p:cNvPr id="79" name="Rectangle 78"/>
          <p:cNvSpPr/>
          <p:nvPr/>
        </p:nvSpPr>
        <p:spPr>
          <a:xfrm>
            <a:off x="10402897" y="3775184"/>
            <a:ext cx="1418186" cy="492443"/>
          </a:xfrm>
          <a:prstGeom prst="rect">
            <a:avLst/>
          </a:prstGeom>
        </p:spPr>
        <p:txBody>
          <a:bodyPr wrap="square">
            <a:spAutoFit/>
          </a:bodyPr>
          <a:lstStyle/>
          <a:p>
            <a:pPr algn="ctr" defTabSz="932103" fontAlgn="base">
              <a:spcBef>
                <a:spcPct val="0"/>
              </a:spcBef>
              <a:spcAft>
                <a:spcPct val="0"/>
              </a:spcAft>
            </a:pPr>
            <a:r>
              <a:rPr lang="en-US" sz="1300" b="1" dirty="0" smtClean="0">
                <a:gradFill>
                  <a:gsLst>
                    <a:gs pos="0">
                      <a:srgbClr val="FFFFFF"/>
                    </a:gs>
                    <a:gs pos="100000">
                      <a:srgbClr val="FFFFFF"/>
                    </a:gs>
                  </a:gsLst>
                  <a:lin ang="5400000" scaled="0"/>
                </a:gradFill>
              </a:rPr>
              <a:t>New</a:t>
            </a:r>
            <a:br>
              <a:rPr lang="en-US" sz="1300" b="1" dirty="0" smtClean="0">
                <a:gradFill>
                  <a:gsLst>
                    <a:gs pos="0">
                      <a:srgbClr val="FFFFFF"/>
                    </a:gs>
                    <a:gs pos="100000">
                      <a:srgbClr val="FFFFFF"/>
                    </a:gs>
                  </a:gsLst>
                  <a:lin ang="5400000" scaled="0"/>
                </a:gradFill>
              </a:rPr>
            </a:br>
            <a:r>
              <a:rPr lang="en-US" sz="1300" b="1" dirty="0" smtClean="0">
                <a:gradFill>
                  <a:gsLst>
                    <a:gs pos="0">
                      <a:srgbClr val="FFFFFF"/>
                    </a:gs>
                    <a:gs pos="100000">
                      <a:srgbClr val="FFFFFF"/>
                    </a:gs>
                  </a:gsLst>
                  <a:lin ang="5400000" scaled="0"/>
                </a:gradFill>
              </a:rPr>
              <a:t>version</a:t>
            </a:r>
            <a:endParaRPr lang="en-US" sz="1300" b="1" dirty="0">
              <a:gradFill>
                <a:gsLst>
                  <a:gs pos="0">
                    <a:srgbClr val="FFFFFF"/>
                  </a:gs>
                  <a:gs pos="100000">
                    <a:srgbClr val="FFFFFF"/>
                  </a:gs>
                </a:gsLst>
                <a:lin ang="5400000" scaled="0"/>
              </a:gradFill>
            </a:endParaRPr>
          </a:p>
        </p:txBody>
      </p:sp>
      <p:sp>
        <p:nvSpPr>
          <p:cNvPr id="76" name="Rectangle 75"/>
          <p:cNvSpPr/>
          <p:nvPr/>
        </p:nvSpPr>
        <p:spPr bwMode="auto">
          <a:xfrm>
            <a:off x="9149462" y="1544775"/>
            <a:ext cx="2218268" cy="2182048"/>
          </a:xfrm>
          <a:prstGeom prst="rect">
            <a:avLst/>
          </a:prstGeom>
          <a:solidFill>
            <a:schemeClr val="accent3"/>
          </a:solidFill>
          <a:ln w="9525" cap="flat" cmpd="sng" algn="ctr">
            <a:noFill/>
            <a:prstDash val="solid"/>
            <a:headEnd type="none" w="med" len="med"/>
            <a:tailEnd type="none" w="med" len="med"/>
          </a:ln>
          <a:effectLst/>
        </p:spPr>
        <p:txBody>
          <a:bodyPr rot="0" spcFirstLastPara="0" vertOverflow="overflow" horzOverflow="overflow" vert="horz" wrap="square" lIns="182806" tIns="146246" rIns="182806" bIns="146246" numCol="1" spcCol="0" rtlCol="0" fromWordArt="0" anchor="t" anchorCtr="0" forceAA="0" compatLnSpc="1">
            <a:prstTxWarp prst="textNoShape">
              <a:avLst/>
            </a:prstTxWarp>
            <a:noAutofit/>
          </a:bodyPr>
          <a:lstStyle/>
          <a:p>
            <a:pPr defTabSz="932103" fontAlgn="base">
              <a:lnSpc>
                <a:spcPct val="90000"/>
              </a:lnSpc>
              <a:spcBef>
                <a:spcPct val="0"/>
              </a:spcBef>
              <a:spcAft>
                <a:spcPct val="0"/>
              </a:spcAft>
            </a:pPr>
            <a:r>
              <a:rPr lang="en-US" sz="2800" dirty="0">
                <a:gradFill>
                  <a:gsLst>
                    <a:gs pos="2917">
                      <a:srgbClr val="FFFFFF"/>
                    </a:gs>
                    <a:gs pos="30000">
                      <a:srgbClr val="FFFFFF"/>
                    </a:gs>
                  </a:gsLst>
                  <a:lin ang="5400000" scaled="0"/>
                </a:gradFill>
                <a:latin typeface="Segoe UI Light"/>
              </a:rPr>
              <a:t>Outlook Web App</a:t>
            </a:r>
          </a:p>
        </p:txBody>
      </p:sp>
      <p:pic>
        <p:nvPicPr>
          <p:cNvPr id="109" name="Picture 5" descr="C:\Users\v-junyo\Dropbox\ZumTeam\Team_Resources\Design inspirations\Metro_Style_Icons\app_64.png"/>
          <p:cNvPicPr>
            <a:picLocks noChangeAspect="1" noChangeArrowheads="1"/>
          </p:cNvPicPr>
          <p:nvPr/>
        </p:nvPicPr>
        <p:blipFill>
          <a:blip r:embed="rId7">
            <a:lum bright="70000" contrast="-70000"/>
            <a:extLst>
              <a:ext uri="{28A0092B-C50C-407E-A947-70E740481C1C}">
                <a14:useLocalDpi xmlns:a14="http://schemas.microsoft.com/office/drawing/2010/main" val="0"/>
              </a:ext>
            </a:extLst>
          </a:blip>
          <a:srcRect/>
          <a:stretch>
            <a:fillRect/>
          </a:stretch>
        </p:blipFill>
        <p:spPr bwMode="auto">
          <a:xfrm flipH="1">
            <a:off x="9891909" y="2714002"/>
            <a:ext cx="704887" cy="705070"/>
          </a:xfrm>
          <a:prstGeom prst="rect">
            <a:avLst/>
          </a:prstGeom>
          <a:noFill/>
          <a:extLst>
            <a:ext uri="{909E8E84-426E-40DD-AFC4-6F175D3DCCD1}">
              <a14:hiddenFill xmlns:a14="http://schemas.microsoft.com/office/drawing/2010/main">
                <a:solidFill>
                  <a:srgbClr val="FFFFFF"/>
                </a:solidFill>
              </a14:hiddenFill>
            </a:ext>
          </a:extLst>
        </p:spPr>
      </p:pic>
      <p:grpSp>
        <p:nvGrpSpPr>
          <p:cNvPr id="97" name="Group 96"/>
          <p:cNvGrpSpPr>
            <a:grpSpLocks noChangeAspect="1"/>
          </p:cNvGrpSpPr>
          <p:nvPr/>
        </p:nvGrpSpPr>
        <p:grpSpPr>
          <a:xfrm>
            <a:off x="10547276" y="5640873"/>
            <a:ext cx="724346" cy="516598"/>
            <a:chOff x="1919150" y="3044496"/>
            <a:chExt cx="666391" cy="475141"/>
          </a:xfrm>
        </p:grpSpPr>
        <p:sp>
          <p:nvSpPr>
            <p:cNvPr id="99" name="Round Same Side Corner Rectangle 11"/>
            <p:cNvSpPr/>
            <p:nvPr/>
          </p:nvSpPr>
          <p:spPr>
            <a:xfrm>
              <a:off x="1970085" y="3044496"/>
              <a:ext cx="564520" cy="361776"/>
            </a:xfrm>
            <a:custGeom>
              <a:avLst/>
              <a:gdLst/>
              <a:ahLst/>
              <a:cxnLst/>
              <a:rect l="l" t="t" r="r" b="b"/>
              <a:pathLst>
                <a:path w="564520" h="361776">
                  <a:moveTo>
                    <a:pt x="21117" y="19360"/>
                  </a:moveTo>
                  <a:lnTo>
                    <a:pt x="21117" y="345592"/>
                  </a:lnTo>
                  <a:lnTo>
                    <a:pt x="543404" y="345592"/>
                  </a:lnTo>
                  <a:lnTo>
                    <a:pt x="543404" y="19360"/>
                  </a:lnTo>
                  <a:close/>
                  <a:moveTo>
                    <a:pt x="17539" y="0"/>
                  </a:moveTo>
                  <a:lnTo>
                    <a:pt x="546981" y="0"/>
                  </a:lnTo>
                  <a:cubicBezTo>
                    <a:pt x="556668" y="0"/>
                    <a:pt x="564520" y="7852"/>
                    <a:pt x="564520" y="17539"/>
                  </a:cubicBezTo>
                  <a:lnTo>
                    <a:pt x="564520" y="361776"/>
                  </a:lnTo>
                  <a:lnTo>
                    <a:pt x="0" y="361776"/>
                  </a:lnTo>
                  <a:lnTo>
                    <a:pt x="0" y="17539"/>
                  </a:lnTo>
                  <a:cubicBezTo>
                    <a:pt x="0" y="7852"/>
                    <a:pt x="7852" y="0"/>
                    <a:pt x="17539" y="0"/>
                  </a:cubicBezTo>
                  <a:close/>
                </a:path>
              </a:pathLst>
            </a:custGeom>
            <a:solidFill>
              <a:srgbClr val="FFFFFF"/>
            </a:solidFill>
            <a:ln w="25400" cap="flat" cmpd="sng" algn="ctr">
              <a:noFill/>
              <a:prstDash val="solid"/>
            </a:ln>
            <a:effectLst/>
          </p:spPr>
          <p:txBody>
            <a:bodyPr rtlCol="0" anchor="ctr"/>
            <a:lstStyle/>
            <a:p>
              <a:pPr algn="ctr" defTabSz="914400">
                <a:defRPr/>
              </a:pPr>
              <a:endParaRPr lang="en-US" kern="0">
                <a:solidFill>
                  <a:sysClr val="window" lastClr="FFFFFF"/>
                </a:solidFill>
                <a:latin typeface="Segoe"/>
              </a:endParaRPr>
            </a:p>
          </p:txBody>
        </p:sp>
        <p:sp>
          <p:nvSpPr>
            <p:cNvPr id="100" name="Trapezoid 12"/>
            <p:cNvSpPr/>
            <p:nvPr/>
          </p:nvSpPr>
          <p:spPr>
            <a:xfrm>
              <a:off x="1919150" y="3408078"/>
              <a:ext cx="666391" cy="84127"/>
            </a:xfrm>
            <a:custGeom>
              <a:avLst/>
              <a:gdLst/>
              <a:ahLst/>
              <a:cxnLst/>
              <a:rect l="l" t="t" r="r" b="b"/>
              <a:pathLst>
                <a:path w="666391" h="84127">
                  <a:moveTo>
                    <a:pt x="257990" y="52557"/>
                  </a:moveTo>
                  <a:lnTo>
                    <a:pt x="241755" y="79989"/>
                  </a:lnTo>
                  <a:lnTo>
                    <a:pt x="424635" y="79989"/>
                  </a:lnTo>
                  <a:lnTo>
                    <a:pt x="408400" y="52557"/>
                  </a:lnTo>
                  <a:close/>
                  <a:moveTo>
                    <a:pt x="49787" y="0"/>
                  </a:moveTo>
                  <a:lnTo>
                    <a:pt x="616604" y="0"/>
                  </a:lnTo>
                  <a:lnTo>
                    <a:pt x="666391" y="84127"/>
                  </a:lnTo>
                  <a:lnTo>
                    <a:pt x="0" y="84127"/>
                  </a:lnTo>
                  <a:close/>
                </a:path>
              </a:pathLst>
            </a:custGeom>
            <a:solidFill>
              <a:srgbClr val="FFFFFF"/>
            </a:solidFill>
            <a:ln w="25400" cap="flat" cmpd="sng" algn="ctr">
              <a:noFill/>
              <a:prstDash val="solid"/>
            </a:ln>
            <a:effectLst/>
          </p:spPr>
          <p:txBody>
            <a:bodyPr rtlCol="0" anchor="ctr"/>
            <a:lstStyle/>
            <a:p>
              <a:pPr algn="ctr" defTabSz="914400">
                <a:defRPr/>
              </a:pPr>
              <a:endParaRPr lang="en-US" kern="0">
                <a:solidFill>
                  <a:sysClr val="window" lastClr="FFFFFF"/>
                </a:solidFill>
                <a:latin typeface="Segoe"/>
              </a:endParaRPr>
            </a:p>
          </p:txBody>
        </p:sp>
        <p:sp>
          <p:nvSpPr>
            <p:cNvPr id="101" name="Rectangle 100"/>
            <p:cNvSpPr/>
            <p:nvPr/>
          </p:nvSpPr>
          <p:spPr>
            <a:xfrm>
              <a:off x="1919446" y="3492205"/>
              <a:ext cx="665798" cy="27432"/>
            </a:xfrm>
            <a:prstGeom prst="rect">
              <a:avLst/>
            </a:prstGeom>
            <a:solidFill>
              <a:srgbClr val="FFFFFF"/>
            </a:solidFill>
            <a:ln w="25400" cap="flat" cmpd="sng" algn="ctr">
              <a:noFill/>
              <a:prstDash val="solid"/>
            </a:ln>
            <a:effectLst/>
          </p:spPr>
          <p:txBody>
            <a:bodyPr rtlCol="0" anchor="ctr"/>
            <a:lstStyle/>
            <a:p>
              <a:pPr algn="ctr" defTabSz="914400">
                <a:defRPr/>
              </a:pPr>
              <a:endParaRPr lang="en-US" kern="0">
                <a:solidFill>
                  <a:sysClr val="window" lastClr="FFFFFF"/>
                </a:solidFill>
                <a:latin typeface="Segoe"/>
              </a:endParaRPr>
            </a:p>
          </p:txBody>
        </p:sp>
      </p:grpSp>
      <p:sp>
        <p:nvSpPr>
          <p:cNvPr id="80" name="Title 1"/>
          <p:cNvSpPr txBox="1">
            <a:spLocks/>
          </p:cNvSpPr>
          <p:nvPr/>
        </p:nvSpPr>
        <p:spPr>
          <a:xfrm>
            <a:off x="277030" y="76637"/>
            <a:ext cx="11884782" cy="917206"/>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pc="-154">
                <a:gradFill>
                  <a:gsLst>
                    <a:gs pos="43871">
                      <a:srgbClr val="FFFFFF"/>
                    </a:gs>
                    <a:gs pos="83000">
                      <a:srgbClr val="FFFFFF"/>
                    </a:gs>
                  </a:gsLst>
                  <a:lin ang="5400000" scaled="1"/>
                </a:gradFill>
                <a:cs typeface="Arial" charset="0"/>
              </a:rPr>
              <a:t>Delivering Innovation</a:t>
            </a:r>
          </a:p>
        </p:txBody>
      </p:sp>
    </p:spTree>
    <p:extLst>
      <p:ext uri="{BB962C8B-B14F-4D97-AF65-F5344CB8AC3E}">
        <p14:creationId xmlns:p14="http://schemas.microsoft.com/office/powerpoint/2010/main" val="350707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par>
                                <p:cTn id="15" presetID="10"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84"/>
                                        </p:tgtEl>
                                        <p:attrNameLst>
                                          <p:attrName>style.visibility</p:attrName>
                                        </p:attrNameLst>
                                      </p:cBhvr>
                                      <p:to>
                                        <p:strVal val="visible"/>
                                      </p:to>
                                    </p:set>
                                    <p:animEffect transition="in" filter="fade">
                                      <p:cBhvr>
                                        <p:cTn id="25" dur="500"/>
                                        <p:tgtEl>
                                          <p:spTgt spid="8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par>
                                <p:cTn id="29" presetID="10"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par>
                                <p:cTn id="32" presetID="10" presetClass="entr" presetSubtype="0"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95"/>
                                        </p:tgtEl>
                                        <p:attrNameLst>
                                          <p:attrName>style.visibility</p:attrName>
                                        </p:attrNameLst>
                                      </p:cBhvr>
                                      <p:to>
                                        <p:strVal val="visible"/>
                                      </p:to>
                                    </p:set>
                                    <p:animEffect transition="in" filter="fade">
                                      <p:cBhvr>
                                        <p:cTn id="40" dur="500"/>
                                        <p:tgtEl>
                                          <p:spTgt spid="95"/>
                                        </p:tgtEl>
                                      </p:cBhvr>
                                    </p:animEffect>
                                    <p:anim calcmode="lin" valueType="num">
                                      <p:cBhvr>
                                        <p:cTn id="41" dur="500" fill="hold"/>
                                        <p:tgtEl>
                                          <p:spTgt spid="95"/>
                                        </p:tgtEl>
                                        <p:attrNameLst>
                                          <p:attrName>ppt_x</p:attrName>
                                        </p:attrNameLst>
                                      </p:cBhvr>
                                      <p:tavLst>
                                        <p:tav tm="0">
                                          <p:val>
                                            <p:strVal val="#ppt_x"/>
                                          </p:val>
                                        </p:tav>
                                        <p:tav tm="100000">
                                          <p:val>
                                            <p:strVal val="#ppt_x"/>
                                          </p:val>
                                        </p:tav>
                                      </p:tavLst>
                                    </p:anim>
                                    <p:anim calcmode="lin" valueType="num">
                                      <p:cBhvr>
                                        <p:cTn id="42" dur="500" fill="hold"/>
                                        <p:tgtEl>
                                          <p:spTgt spid="95"/>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0"/>
                                  </p:stCondLst>
                                  <p:childTnLst>
                                    <p:set>
                                      <p:cBhvr>
                                        <p:cTn id="44" dur="1" fill="hold">
                                          <p:stCondLst>
                                            <p:cond delay="0"/>
                                          </p:stCondLst>
                                        </p:cTn>
                                        <p:tgtEl>
                                          <p:spTgt spid="92"/>
                                        </p:tgtEl>
                                        <p:attrNameLst>
                                          <p:attrName>style.visibility</p:attrName>
                                        </p:attrNameLst>
                                      </p:cBhvr>
                                      <p:to>
                                        <p:strVal val="visible"/>
                                      </p:to>
                                    </p:set>
                                    <p:animEffect transition="in" filter="fade">
                                      <p:cBhvr>
                                        <p:cTn id="45" dur="500"/>
                                        <p:tgtEl>
                                          <p:spTgt spid="92"/>
                                        </p:tgtEl>
                                      </p:cBhvr>
                                    </p:animEffect>
                                  </p:childTnLst>
                                </p:cTn>
                              </p:par>
                              <p:par>
                                <p:cTn id="46" presetID="10" presetClass="entr" presetSubtype="0" fill="hold" nodeType="withEffect">
                                  <p:stCondLst>
                                    <p:cond delay="0"/>
                                  </p:stCondLst>
                                  <p:childTnLst>
                                    <p:set>
                                      <p:cBhvr>
                                        <p:cTn id="47" dur="1" fill="hold">
                                          <p:stCondLst>
                                            <p:cond delay="0"/>
                                          </p:stCondLst>
                                        </p:cTn>
                                        <p:tgtEl>
                                          <p:spTgt spid="91"/>
                                        </p:tgtEl>
                                        <p:attrNameLst>
                                          <p:attrName>style.visibility</p:attrName>
                                        </p:attrNameLst>
                                      </p:cBhvr>
                                      <p:to>
                                        <p:strVal val="visible"/>
                                      </p:to>
                                    </p:set>
                                    <p:animEffect transition="in" filter="fade">
                                      <p:cBhvr>
                                        <p:cTn id="48" dur="500"/>
                                        <p:tgtEl>
                                          <p:spTgt spid="91"/>
                                        </p:tgtEl>
                                      </p:cBhvr>
                                    </p:animEffect>
                                  </p:childTnLst>
                                </p:cTn>
                              </p:par>
                            </p:childTnLst>
                          </p:cTn>
                        </p:par>
                        <p:par>
                          <p:cTn id="49" fill="hold">
                            <p:stCondLst>
                              <p:cond delay="500"/>
                            </p:stCondLst>
                            <p:childTnLst>
                              <p:par>
                                <p:cTn id="50" presetID="47" presetClass="entr" presetSubtype="0" fill="hold" grpId="0" nodeType="afterEffect">
                                  <p:stCondLst>
                                    <p:cond delay="0"/>
                                  </p:stCondLst>
                                  <p:childTnLst>
                                    <p:set>
                                      <p:cBhvr>
                                        <p:cTn id="51" dur="1" fill="hold">
                                          <p:stCondLst>
                                            <p:cond delay="0"/>
                                          </p:stCondLst>
                                        </p:cTn>
                                        <p:tgtEl>
                                          <p:spTgt spid="102"/>
                                        </p:tgtEl>
                                        <p:attrNameLst>
                                          <p:attrName>style.visibility</p:attrName>
                                        </p:attrNameLst>
                                      </p:cBhvr>
                                      <p:to>
                                        <p:strVal val="visible"/>
                                      </p:to>
                                    </p:set>
                                    <p:animEffect transition="in" filter="fade">
                                      <p:cBhvr>
                                        <p:cTn id="52" dur="500"/>
                                        <p:tgtEl>
                                          <p:spTgt spid="102"/>
                                        </p:tgtEl>
                                      </p:cBhvr>
                                    </p:animEffect>
                                    <p:anim calcmode="lin" valueType="num">
                                      <p:cBhvr>
                                        <p:cTn id="53" dur="500" fill="hold"/>
                                        <p:tgtEl>
                                          <p:spTgt spid="102"/>
                                        </p:tgtEl>
                                        <p:attrNameLst>
                                          <p:attrName>ppt_x</p:attrName>
                                        </p:attrNameLst>
                                      </p:cBhvr>
                                      <p:tavLst>
                                        <p:tav tm="0">
                                          <p:val>
                                            <p:strVal val="#ppt_x"/>
                                          </p:val>
                                        </p:tav>
                                        <p:tav tm="100000">
                                          <p:val>
                                            <p:strVal val="#ppt_x"/>
                                          </p:val>
                                        </p:tav>
                                      </p:tavLst>
                                    </p:anim>
                                    <p:anim calcmode="lin" valueType="num">
                                      <p:cBhvr>
                                        <p:cTn id="54" dur="500" fill="hold"/>
                                        <p:tgtEl>
                                          <p:spTgt spid="102"/>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8"/>
                                        </p:tgtEl>
                                        <p:attrNameLst>
                                          <p:attrName>style.visibility</p:attrName>
                                        </p:attrNameLst>
                                      </p:cBhvr>
                                      <p:to>
                                        <p:strVal val="visible"/>
                                      </p:to>
                                    </p:set>
                                    <p:animEffect transition="in" filter="fade">
                                      <p:cBhvr>
                                        <p:cTn id="57" dur="500"/>
                                        <p:tgtEl>
                                          <p:spTgt spid="98"/>
                                        </p:tgtEl>
                                      </p:cBhvr>
                                    </p:animEffect>
                                    <p:anim calcmode="lin" valueType="num">
                                      <p:cBhvr>
                                        <p:cTn id="58" dur="500" fill="hold"/>
                                        <p:tgtEl>
                                          <p:spTgt spid="98"/>
                                        </p:tgtEl>
                                        <p:attrNameLst>
                                          <p:attrName>ppt_x</p:attrName>
                                        </p:attrNameLst>
                                      </p:cBhvr>
                                      <p:tavLst>
                                        <p:tav tm="0">
                                          <p:val>
                                            <p:strVal val="#ppt_x"/>
                                          </p:val>
                                        </p:tav>
                                        <p:tav tm="100000">
                                          <p:val>
                                            <p:strVal val="#ppt_x"/>
                                          </p:val>
                                        </p:tav>
                                      </p:tavLst>
                                    </p:anim>
                                    <p:anim calcmode="lin" valueType="num">
                                      <p:cBhvr>
                                        <p:cTn id="59" dur="500" fill="hold"/>
                                        <p:tgtEl>
                                          <p:spTgt spid="98"/>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03"/>
                                        </p:tgtEl>
                                        <p:attrNameLst>
                                          <p:attrName>style.visibility</p:attrName>
                                        </p:attrNameLst>
                                      </p:cBhvr>
                                      <p:to>
                                        <p:strVal val="visible"/>
                                      </p:to>
                                    </p:set>
                                    <p:animEffect transition="in" filter="fade">
                                      <p:cBhvr>
                                        <p:cTn id="62" dur="500"/>
                                        <p:tgtEl>
                                          <p:spTgt spid="103"/>
                                        </p:tgtEl>
                                      </p:cBhvr>
                                    </p:animEffect>
                                    <p:anim calcmode="lin" valueType="num">
                                      <p:cBhvr>
                                        <p:cTn id="63" dur="500" fill="hold"/>
                                        <p:tgtEl>
                                          <p:spTgt spid="103"/>
                                        </p:tgtEl>
                                        <p:attrNameLst>
                                          <p:attrName>ppt_x</p:attrName>
                                        </p:attrNameLst>
                                      </p:cBhvr>
                                      <p:tavLst>
                                        <p:tav tm="0">
                                          <p:val>
                                            <p:strVal val="#ppt_x"/>
                                          </p:val>
                                        </p:tav>
                                        <p:tav tm="100000">
                                          <p:val>
                                            <p:strVal val="#ppt_x"/>
                                          </p:val>
                                        </p:tav>
                                      </p:tavLst>
                                    </p:anim>
                                    <p:anim calcmode="lin" valueType="num">
                                      <p:cBhvr>
                                        <p:cTn id="64" dur="500" fill="hold"/>
                                        <p:tgtEl>
                                          <p:spTgt spid="10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108"/>
                                        </p:tgtEl>
                                        <p:attrNameLst>
                                          <p:attrName>style.visibility</p:attrName>
                                        </p:attrNameLst>
                                      </p:cBhvr>
                                      <p:to>
                                        <p:strVal val="visible"/>
                                      </p:to>
                                    </p:set>
                                    <p:animEffect transition="in" filter="fade">
                                      <p:cBhvr>
                                        <p:cTn id="67" dur="500"/>
                                        <p:tgtEl>
                                          <p:spTgt spid="108"/>
                                        </p:tgtEl>
                                      </p:cBhvr>
                                    </p:animEffect>
                                    <p:anim calcmode="lin" valueType="num">
                                      <p:cBhvr>
                                        <p:cTn id="68" dur="500" fill="hold"/>
                                        <p:tgtEl>
                                          <p:spTgt spid="108"/>
                                        </p:tgtEl>
                                        <p:attrNameLst>
                                          <p:attrName>ppt_x</p:attrName>
                                        </p:attrNameLst>
                                      </p:cBhvr>
                                      <p:tavLst>
                                        <p:tav tm="0">
                                          <p:val>
                                            <p:strVal val="#ppt_x"/>
                                          </p:val>
                                        </p:tav>
                                        <p:tav tm="100000">
                                          <p:val>
                                            <p:strVal val="#ppt_x"/>
                                          </p:val>
                                        </p:tav>
                                      </p:tavLst>
                                    </p:anim>
                                    <p:anim calcmode="lin" valueType="num">
                                      <p:cBhvr>
                                        <p:cTn id="69" dur="500" fill="hold"/>
                                        <p:tgtEl>
                                          <p:spTgt spid="108"/>
                                        </p:tgtEl>
                                        <p:attrNameLst>
                                          <p:attrName>ppt_y</p:attrName>
                                        </p:attrNameLst>
                                      </p:cBhvr>
                                      <p:tavLst>
                                        <p:tav tm="0">
                                          <p:val>
                                            <p:strVal val="#ppt_y-.1"/>
                                          </p:val>
                                        </p:tav>
                                        <p:tav tm="100000">
                                          <p:val>
                                            <p:strVal val="#ppt_y"/>
                                          </p:val>
                                        </p:tav>
                                      </p:tavLst>
                                    </p:anim>
                                  </p:childTnLst>
                                </p:cTn>
                              </p:par>
                              <p:par>
                                <p:cTn id="70" presetID="1" presetClass="entr" presetSubtype="0" fill="hold" grpId="0" nodeType="withEffect">
                                  <p:stCondLst>
                                    <p:cond delay="0"/>
                                  </p:stCondLst>
                                  <p:childTnLst>
                                    <p:set>
                                      <p:cBhvr>
                                        <p:cTn id="71" dur="1" fill="hold">
                                          <p:stCondLst>
                                            <p:cond delay="0"/>
                                          </p:stCondLst>
                                        </p:cTn>
                                        <p:tgtEl>
                                          <p:spTgt spid="104"/>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2"/>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105"/>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106"/>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107"/>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76"/>
                                        </p:tgtEl>
                                        <p:attrNameLst>
                                          <p:attrName>style.visibility</p:attrName>
                                        </p:attrNameLst>
                                      </p:cBhvr>
                                      <p:to>
                                        <p:strVal val="visible"/>
                                      </p:to>
                                    </p:set>
                                    <p:animEffect transition="in" filter="fade">
                                      <p:cBhvr>
                                        <p:cTn id="84" dur="250"/>
                                        <p:tgtEl>
                                          <p:spTgt spid="76"/>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250"/>
                                        <p:tgtEl>
                                          <p:spTgt spid="7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79"/>
                                        </p:tgtEl>
                                        <p:attrNameLst>
                                          <p:attrName>style.visibility</p:attrName>
                                        </p:attrNameLst>
                                      </p:cBhvr>
                                      <p:to>
                                        <p:strVal val="visible"/>
                                      </p:to>
                                    </p:set>
                                    <p:animEffect transition="in" filter="fade">
                                      <p:cBhvr>
                                        <p:cTn id="90" dur="250"/>
                                        <p:tgtEl>
                                          <p:spTgt spid="7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77"/>
                                        </p:tgtEl>
                                        <p:attrNameLst>
                                          <p:attrName>style.visibility</p:attrName>
                                        </p:attrNameLst>
                                      </p:cBhvr>
                                      <p:to>
                                        <p:strVal val="visible"/>
                                      </p:to>
                                    </p:set>
                                    <p:animEffect transition="in" filter="fade">
                                      <p:cBhvr>
                                        <p:cTn id="93" dur="250"/>
                                        <p:tgtEl>
                                          <p:spTgt spid="77"/>
                                        </p:tgtEl>
                                      </p:cBhvr>
                                    </p:animEffect>
                                  </p:childTnLst>
                                </p:cTn>
                              </p:par>
                              <p:par>
                                <p:cTn id="94" presetID="10" presetClass="entr" presetSubtype="0" fill="hold" nodeType="withEffect">
                                  <p:stCondLst>
                                    <p:cond delay="0"/>
                                  </p:stCondLst>
                                  <p:childTnLst>
                                    <p:set>
                                      <p:cBhvr>
                                        <p:cTn id="95" dur="1" fill="hold">
                                          <p:stCondLst>
                                            <p:cond delay="0"/>
                                          </p:stCondLst>
                                        </p:cTn>
                                        <p:tgtEl>
                                          <p:spTgt spid="109"/>
                                        </p:tgtEl>
                                        <p:attrNameLst>
                                          <p:attrName>style.visibility</p:attrName>
                                        </p:attrNameLst>
                                      </p:cBhvr>
                                      <p:to>
                                        <p:strVal val="visible"/>
                                      </p:to>
                                    </p:set>
                                    <p:animEffect transition="in" filter="fade">
                                      <p:cBhvr>
                                        <p:cTn id="96" dur="250"/>
                                        <p:tgtEl>
                                          <p:spTgt spid="109"/>
                                        </p:tgtEl>
                                      </p:cBhvr>
                                    </p:animEffect>
                                  </p:childTnLst>
                                </p:cTn>
                              </p:par>
                              <p:par>
                                <p:cTn id="97" presetID="10" presetClass="entr" presetSubtype="0" fill="hold" nodeType="withEffect">
                                  <p:stCondLst>
                                    <p:cond delay="0"/>
                                  </p:stCondLst>
                                  <p:childTnLst>
                                    <p:set>
                                      <p:cBhvr>
                                        <p:cTn id="98" dur="1" fill="hold">
                                          <p:stCondLst>
                                            <p:cond delay="0"/>
                                          </p:stCondLst>
                                        </p:cTn>
                                        <p:tgtEl>
                                          <p:spTgt spid="97"/>
                                        </p:tgtEl>
                                        <p:attrNameLst>
                                          <p:attrName>style.visibility</p:attrName>
                                        </p:attrNameLst>
                                      </p:cBhvr>
                                      <p:to>
                                        <p:strVal val="visible"/>
                                      </p:to>
                                    </p:set>
                                    <p:animEffect transition="in" filter="fade">
                                      <p:cBhvr>
                                        <p:cTn id="99" dur="25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95" grpId="0" animBg="1"/>
      <p:bldP spid="98" grpId="0" animBg="1"/>
      <p:bldP spid="103" grpId="0" animBg="1"/>
      <p:bldP spid="102" grpId="0" animBg="1"/>
      <p:bldP spid="25" grpId="0" animBg="1"/>
      <p:bldP spid="22" grpId="0" animBg="1"/>
      <p:bldP spid="6" grpId="0"/>
      <p:bldP spid="84" grpId="0"/>
      <p:bldP spid="12" grpId="0"/>
      <p:bldP spid="104" grpId="0"/>
      <p:bldP spid="105" grpId="0"/>
      <p:bldP spid="106" grpId="0"/>
      <p:bldP spid="107" grpId="0"/>
      <p:bldP spid="77" grpId="0" animBg="1"/>
      <p:bldP spid="78" grpId="0" animBg="1"/>
      <p:bldP spid="79" grpId="0"/>
      <p:bldP spid="7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9" name="Rectangle 48"/>
          <p:cNvSpPr/>
          <p:nvPr/>
        </p:nvSpPr>
        <p:spPr bwMode="auto">
          <a:xfrm>
            <a:off x="274638" y="2125661"/>
            <a:ext cx="5897880" cy="4572001"/>
          </a:xfrm>
          <a:prstGeom prst="rect">
            <a:avLst/>
          </a:prstGeom>
          <a:solidFill>
            <a:schemeClr val="accent6">
              <a:lumMod val="20000"/>
              <a:lumOff val="80000"/>
              <a:alpha val="8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46630" rIns="46630" bIns="4663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3200" dirty="0">
              <a:gradFill>
                <a:gsLst>
                  <a:gs pos="0">
                    <a:srgbClr val="FFFFFF"/>
                  </a:gs>
                  <a:gs pos="100000">
                    <a:srgbClr val="FFFFFF"/>
                  </a:gs>
                </a:gsLst>
                <a:lin ang="5400000" scaled="0"/>
              </a:gradFill>
              <a:latin typeface="Segoe UI Light"/>
            </a:endParaRPr>
          </a:p>
        </p:txBody>
      </p:sp>
      <p:sp>
        <p:nvSpPr>
          <p:cNvPr id="19" name="Rectangular Callout 18"/>
          <p:cNvSpPr/>
          <p:nvPr/>
        </p:nvSpPr>
        <p:spPr bwMode="auto">
          <a:xfrm>
            <a:off x="443866" y="2331634"/>
            <a:ext cx="5559425" cy="1097330"/>
          </a:xfrm>
          <a:prstGeom prst="wedgeRectCallout">
            <a:avLst>
              <a:gd name="adj1" fmla="val 33290"/>
              <a:gd name="adj2" fmla="val 67460"/>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1600" dirty="0" smtClean="0">
                <a:gradFill>
                  <a:gsLst>
                    <a:gs pos="0">
                      <a:srgbClr val="505050"/>
                    </a:gs>
                    <a:gs pos="100000">
                      <a:srgbClr val="505050"/>
                    </a:gs>
                  </a:gsLst>
                  <a:lin ang="5400000" scaled="0"/>
                </a:gradFill>
              </a:rPr>
              <a:t>There’s </a:t>
            </a:r>
            <a:r>
              <a:rPr lang="en-US" sz="1600" dirty="0">
                <a:gradFill>
                  <a:gsLst>
                    <a:gs pos="0">
                      <a:srgbClr val="505050"/>
                    </a:gs>
                    <a:gs pos="100000">
                      <a:srgbClr val="505050"/>
                    </a:gs>
                  </a:gsLst>
                  <a:lin ang="5400000" scaled="0"/>
                </a:gradFill>
              </a:rPr>
              <a:t>too much stuff in my inbox; I can’t keep </a:t>
            </a:r>
            <a:r>
              <a:rPr lang="en-US" sz="1600" dirty="0" smtClean="0">
                <a:gradFill>
                  <a:gsLst>
                    <a:gs pos="0">
                      <a:srgbClr val="505050"/>
                    </a:gs>
                    <a:gs pos="100000">
                      <a:srgbClr val="505050"/>
                    </a:gs>
                  </a:gsLst>
                  <a:lin ang="5400000" scaled="0"/>
                </a:gradFill>
              </a:rPr>
              <a:t>up</a:t>
            </a:r>
            <a:endParaRPr lang="en-US" sz="1600" dirty="0">
              <a:gradFill>
                <a:gsLst>
                  <a:gs pos="0">
                    <a:srgbClr val="505050"/>
                  </a:gs>
                  <a:gs pos="100000">
                    <a:srgbClr val="505050"/>
                  </a:gs>
                </a:gsLst>
                <a:lin ang="5400000" scaled="0"/>
              </a:gradFill>
            </a:endParaRPr>
          </a:p>
        </p:txBody>
      </p:sp>
      <p:sp>
        <p:nvSpPr>
          <p:cNvPr id="48" name="Rectangle 47"/>
          <p:cNvSpPr/>
          <p:nvPr/>
        </p:nvSpPr>
        <p:spPr bwMode="auto">
          <a:xfrm>
            <a:off x="6221027" y="2125661"/>
            <a:ext cx="5943600" cy="4572001"/>
          </a:xfrm>
          <a:prstGeom prst="rect">
            <a:avLst/>
          </a:prstGeom>
          <a:solidFill>
            <a:schemeClr val="accent6">
              <a:lumMod val="20000"/>
              <a:lumOff val="80000"/>
              <a:alpha val="85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46630" rIns="46630" bIns="46630"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endParaRPr lang="en-US" sz="3200" dirty="0">
              <a:gradFill>
                <a:gsLst>
                  <a:gs pos="0">
                    <a:srgbClr val="FFFFFF"/>
                  </a:gs>
                  <a:gs pos="100000">
                    <a:srgbClr val="FFFFFF"/>
                  </a:gs>
                </a:gsLst>
                <a:lin ang="5400000" scaled="0"/>
              </a:gradFill>
              <a:latin typeface="Segoe UI Light"/>
            </a:endParaRPr>
          </a:p>
        </p:txBody>
      </p:sp>
      <p:sp>
        <p:nvSpPr>
          <p:cNvPr id="11" name="Rectangle 10"/>
          <p:cNvSpPr/>
          <p:nvPr/>
        </p:nvSpPr>
        <p:spPr bwMode="auto">
          <a:xfrm>
            <a:off x="6218238" y="1211263"/>
            <a:ext cx="5943600" cy="914400"/>
          </a:xfrm>
          <a:prstGeom prst="rect">
            <a:avLst/>
          </a:prstGeom>
          <a:solidFill>
            <a:schemeClr val="accent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3200" dirty="0">
                <a:gradFill>
                  <a:gsLst>
                    <a:gs pos="0">
                      <a:srgbClr val="FFFFFF"/>
                    </a:gs>
                    <a:gs pos="100000">
                      <a:srgbClr val="FFFFFF"/>
                    </a:gs>
                  </a:gsLst>
                  <a:lin ang="5400000" scaled="0"/>
                </a:gradFill>
                <a:latin typeface="Segoe UI Light"/>
              </a:rPr>
              <a:t>Challenges for organizations</a:t>
            </a:r>
          </a:p>
        </p:txBody>
      </p:sp>
      <p:sp>
        <p:nvSpPr>
          <p:cNvPr id="10" name="Rectangle 9"/>
          <p:cNvSpPr/>
          <p:nvPr/>
        </p:nvSpPr>
        <p:spPr bwMode="auto">
          <a:xfrm>
            <a:off x="274638" y="1211263"/>
            <a:ext cx="5897880" cy="914400"/>
          </a:xfrm>
          <a:prstGeom prst="rect">
            <a:avLst/>
          </a:prstGeom>
          <a:solidFill>
            <a:schemeClr val="accent6"/>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3200" dirty="0" smtClean="0">
                <a:gradFill>
                  <a:gsLst>
                    <a:gs pos="0">
                      <a:srgbClr val="FFFFFF"/>
                    </a:gs>
                    <a:gs pos="100000">
                      <a:srgbClr val="FFFFFF"/>
                    </a:gs>
                  </a:gsLst>
                  <a:lin ang="5400000" scaled="0"/>
                </a:gradFill>
                <a:latin typeface="Segoe UI Light"/>
              </a:rPr>
              <a:t>Challenges for individuals</a:t>
            </a:r>
            <a:endParaRPr lang="en-US" sz="3200" dirty="0">
              <a:gradFill>
                <a:gsLst>
                  <a:gs pos="0">
                    <a:srgbClr val="FFFFFF"/>
                  </a:gs>
                  <a:gs pos="100000">
                    <a:srgbClr val="FFFFFF"/>
                  </a:gs>
                </a:gsLst>
                <a:lin ang="5400000" scaled="0"/>
              </a:gradFill>
              <a:latin typeface="Segoe UI Light"/>
            </a:endParaRPr>
          </a:p>
        </p:txBody>
      </p:sp>
      <p:sp>
        <p:nvSpPr>
          <p:cNvPr id="15" name="TextBox 14"/>
          <p:cNvSpPr txBox="1"/>
          <p:nvPr/>
        </p:nvSpPr>
        <p:spPr>
          <a:xfrm>
            <a:off x="444603" y="2472101"/>
            <a:ext cx="744435" cy="1514261"/>
          </a:xfrm>
          <a:prstGeom prst="rect">
            <a:avLst/>
          </a:prstGeom>
          <a:noFill/>
        </p:spPr>
        <p:txBody>
          <a:bodyPr wrap="none" lIns="182880" tIns="146304" rIns="182880" bIns="146304" rtlCol="0">
            <a:spAutoFit/>
          </a:bodyPr>
          <a:lstStyle/>
          <a:p>
            <a:pPr>
              <a:lnSpc>
                <a:spcPct val="90000"/>
              </a:lnSpc>
              <a:spcAft>
                <a:spcPts val="600"/>
              </a:spcAft>
            </a:pPr>
            <a:r>
              <a:rPr lang="en-US" sz="8800" dirty="0" smtClean="0">
                <a:solidFill>
                  <a:srgbClr val="0072C6"/>
                </a:solidFill>
                <a:latin typeface="Gloucester MT Extra Condensed" panose="02030808020601010101" pitchFamily="18" charset="0"/>
              </a:rPr>
              <a:t>“</a:t>
            </a:r>
          </a:p>
        </p:txBody>
      </p:sp>
      <p:sp>
        <p:nvSpPr>
          <p:cNvPr id="53" name="Rectangular Callout 52"/>
          <p:cNvSpPr/>
          <p:nvPr/>
        </p:nvSpPr>
        <p:spPr bwMode="auto">
          <a:xfrm>
            <a:off x="443866" y="3758518"/>
            <a:ext cx="5559425" cy="1097330"/>
          </a:xfrm>
          <a:prstGeom prst="wedgeRectCallout">
            <a:avLst>
              <a:gd name="adj1" fmla="val 33290"/>
              <a:gd name="adj2" fmla="val 67460"/>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0" tIns="146304" rIns="91440" bIns="146304" numCol="1" rtlCol="0" anchor="ctr" anchorCtr="0" compatLnSpc="1">
            <a:prstTxWarp prst="textNoShape">
              <a:avLst/>
            </a:prstTxWarp>
          </a:bodyPr>
          <a:lstStyle/>
          <a:p>
            <a:pPr defTabSz="932472" fontAlgn="base">
              <a:lnSpc>
                <a:spcPct val="90000"/>
              </a:lnSpc>
              <a:spcBef>
                <a:spcPct val="0"/>
              </a:spcBef>
              <a:spcAft>
                <a:spcPct val="0"/>
              </a:spcAft>
            </a:pPr>
            <a:r>
              <a:rPr lang="en-US" sz="1600" dirty="0">
                <a:gradFill>
                  <a:gsLst>
                    <a:gs pos="0">
                      <a:srgbClr val="505050"/>
                    </a:gs>
                    <a:gs pos="100000">
                      <a:srgbClr val="505050"/>
                    </a:gs>
                  </a:gsLst>
                  <a:lin ang="5400000" scaled="0"/>
                </a:gradFill>
              </a:rPr>
              <a:t>Important </a:t>
            </a:r>
            <a:r>
              <a:rPr lang="en-US" sz="1600" dirty="0" smtClean="0">
                <a:gradFill>
                  <a:gsLst>
                    <a:gs pos="0">
                      <a:srgbClr val="505050"/>
                    </a:gs>
                    <a:gs pos="100000">
                      <a:srgbClr val="505050"/>
                    </a:gs>
                  </a:gsLst>
                  <a:lin ang="5400000" scaled="0"/>
                </a:gradFill>
              </a:rPr>
              <a:t>email </a:t>
            </a:r>
            <a:r>
              <a:rPr lang="en-US" sz="1600" dirty="0">
                <a:gradFill>
                  <a:gsLst>
                    <a:gs pos="0">
                      <a:srgbClr val="505050"/>
                    </a:gs>
                    <a:gs pos="100000">
                      <a:srgbClr val="505050"/>
                    </a:gs>
                  </a:gsLst>
                  <a:lin ang="5400000" scaled="0"/>
                </a:gradFill>
              </a:rPr>
              <a:t>get buried underneath other </a:t>
            </a:r>
            <a:r>
              <a:rPr lang="en-US" sz="1600" dirty="0" smtClean="0">
                <a:gradFill>
                  <a:gsLst>
                    <a:gs pos="0">
                      <a:srgbClr val="505050"/>
                    </a:gs>
                    <a:gs pos="100000">
                      <a:srgbClr val="505050"/>
                    </a:gs>
                  </a:gsLst>
                  <a:lin ang="5400000" scaled="0"/>
                </a:gradFill>
              </a:rPr>
              <a:t>clutter</a:t>
            </a:r>
            <a:endParaRPr lang="en-US" sz="1600" dirty="0">
              <a:gradFill>
                <a:gsLst>
                  <a:gs pos="0">
                    <a:srgbClr val="505050"/>
                  </a:gs>
                  <a:gs pos="100000">
                    <a:srgbClr val="505050"/>
                  </a:gs>
                </a:gsLst>
                <a:lin ang="5400000" scaled="0"/>
              </a:gradFill>
            </a:endParaRPr>
          </a:p>
        </p:txBody>
      </p:sp>
      <p:sp>
        <p:nvSpPr>
          <p:cNvPr id="54" name="TextBox 53"/>
          <p:cNvSpPr txBox="1"/>
          <p:nvPr/>
        </p:nvSpPr>
        <p:spPr>
          <a:xfrm>
            <a:off x="444603" y="3909618"/>
            <a:ext cx="744435" cy="1514261"/>
          </a:xfrm>
          <a:prstGeom prst="rect">
            <a:avLst/>
          </a:prstGeom>
          <a:noFill/>
        </p:spPr>
        <p:txBody>
          <a:bodyPr wrap="none" lIns="182880" tIns="146304" rIns="182880" bIns="146304" rtlCol="0">
            <a:spAutoFit/>
          </a:bodyPr>
          <a:lstStyle/>
          <a:p>
            <a:pPr>
              <a:lnSpc>
                <a:spcPct val="90000"/>
              </a:lnSpc>
              <a:spcAft>
                <a:spcPts val="600"/>
              </a:spcAft>
            </a:pPr>
            <a:r>
              <a:rPr lang="en-US" sz="8800" dirty="0" smtClean="0">
                <a:solidFill>
                  <a:srgbClr val="0072C6"/>
                </a:solidFill>
                <a:latin typeface="Gloucester MT Extra Condensed" panose="02030808020601010101" pitchFamily="18" charset="0"/>
              </a:rPr>
              <a:t>“</a:t>
            </a:r>
          </a:p>
        </p:txBody>
      </p:sp>
      <p:sp>
        <p:nvSpPr>
          <p:cNvPr id="55" name="Rectangular Callout 54"/>
          <p:cNvSpPr/>
          <p:nvPr/>
        </p:nvSpPr>
        <p:spPr bwMode="auto">
          <a:xfrm>
            <a:off x="443866" y="5173662"/>
            <a:ext cx="5559425" cy="1097330"/>
          </a:xfrm>
          <a:prstGeom prst="wedgeRectCallout">
            <a:avLst>
              <a:gd name="adj1" fmla="val 33290"/>
              <a:gd name="adj2" fmla="val 67460"/>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731520" tIns="146304" rIns="182880" bIns="146304" numCol="1" rtlCol="0" anchor="ctr" anchorCtr="0" compatLnSpc="1">
            <a:prstTxWarp prst="textNoShape">
              <a:avLst/>
            </a:prstTxWarp>
          </a:bodyPr>
          <a:lstStyle/>
          <a:p>
            <a:pPr defTabSz="932472" fontAlgn="base">
              <a:lnSpc>
                <a:spcPct val="90000"/>
              </a:lnSpc>
              <a:spcBef>
                <a:spcPct val="0"/>
              </a:spcBef>
              <a:spcAft>
                <a:spcPct val="0"/>
              </a:spcAft>
            </a:pPr>
            <a:r>
              <a:rPr lang="en-US" sz="1600" dirty="0" smtClean="0">
                <a:gradFill>
                  <a:gsLst>
                    <a:gs pos="0">
                      <a:srgbClr val="505050"/>
                    </a:gs>
                    <a:gs pos="100000">
                      <a:srgbClr val="505050"/>
                    </a:gs>
                  </a:gsLst>
                  <a:lin ang="5400000" scaled="0"/>
                </a:gradFill>
              </a:rPr>
              <a:t>People send </a:t>
            </a:r>
            <a:r>
              <a:rPr lang="en-US" sz="1600" dirty="0">
                <a:gradFill>
                  <a:gsLst>
                    <a:gs pos="0">
                      <a:srgbClr val="505050"/>
                    </a:gs>
                    <a:gs pos="100000">
                      <a:srgbClr val="505050"/>
                    </a:gs>
                  </a:gsLst>
                  <a:lin ang="5400000" scaled="0"/>
                </a:gradFill>
              </a:rPr>
              <a:t>documents as attachments, so we end up with versioning </a:t>
            </a:r>
            <a:r>
              <a:rPr lang="en-US" sz="1600" dirty="0" smtClean="0">
                <a:gradFill>
                  <a:gsLst>
                    <a:gs pos="0">
                      <a:srgbClr val="505050"/>
                    </a:gs>
                    <a:gs pos="100000">
                      <a:srgbClr val="505050"/>
                    </a:gs>
                  </a:gsLst>
                  <a:lin ang="5400000" scaled="0"/>
                </a:gradFill>
              </a:rPr>
              <a:t>problems</a:t>
            </a:r>
            <a:endParaRPr lang="en-US" sz="1600" dirty="0">
              <a:gradFill>
                <a:gsLst>
                  <a:gs pos="0">
                    <a:srgbClr val="505050"/>
                  </a:gs>
                  <a:gs pos="100000">
                    <a:srgbClr val="505050"/>
                  </a:gs>
                </a:gsLst>
                <a:lin ang="5400000" scaled="0"/>
              </a:gradFill>
            </a:endParaRPr>
          </a:p>
        </p:txBody>
      </p:sp>
      <p:sp>
        <p:nvSpPr>
          <p:cNvPr id="56" name="TextBox 55"/>
          <p:cNvSpPr txBox="1"/>
          <p:nvPr/>
        </p:nvSpPr>
        <p:spPr>
          <a:xfrm>
            <a:off x="444603" y="5314129"/>
            <a:ext cx="744435" cy="1514261"/>
          </a:xfrm>
          <a:prstGeom prst="rect">
            <a:avLst/>
          </a:prstGeom>
          <a:noFill/>
        </p:spPr>
        <p:txBody>
          <a:bodyPr wrap="none" lIns="182880" tIns="146304" rIns="182880" bIns="146304" rtlCol="0">
            <a:spAutoFit/>
          </a:bodyPr>
          <a:lstStyle/>
          <a:p>
            <a:pPr>
              <a:lnSpc>
                <a:spcPct val="90000"/>
              </a:lnSpc>
              <a:spcAft>
                <a:spcPts val="600"/>
              </a:spcAft>
            </a:pPr>
            <a:r>
              <a:rPr lang="en-US" sz="8800" dirty="0" smtClean="0">
                <a:solidFill>
                  <a:srgbClr val="0072C6"/>
                </a:solidFill>
                <a:latin typeface="Gloucester MT Extra Condensed" panose="02030808020601010101" pitchFamily="18" charset="0"/>
              </a:rPr>
              <a:t>“</a:t>
            </a:r>
          </a:p>
        </p:txBody>
      </p:sp>
      <p:pic>
        <p:nvPicPr>
          <p:cNvPr id="61" name="Picture 9" descr="W:\Open Engagements\Productivity\MS-Unified Communications\#1601 BizProd MOD Team Core Content Work\New Iconography\People\Draft\060712_people\Man_06071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66708" y="1370444"/>
            <a:ext cx="599197" cy="598012"/>
          </a:xfrm>
          <a:prstGeom prst="rect">
            <a:avLst/>
          </a:prstGeom>
          <a:noFill/>
          <a:extLst>
            <a:ext uri="{909E8E84-426E-40DD-AFC4-6F175D3DCCD1}">
              <a14:hiddenFill xmlns:a14="http://schemas.microsoft.com/office/drawing/2010/main">
                <a:solidFill>
                  <a:srgbClr val="FFFFFF"/>
                </a:solidFill>
              </a14:hiddenFill>
            </a:ext>
          </a:extLst>
        </p:spPr>
      </p:pic>
      <p:pic>
        <p:nvPicPr>
          <p:cNvPr id="62" name="Picture 5" descr="W:\Open Engagements\Productivity\MS-Unified Communications\#1601 BizProd MOD Team Core Content Work\New Iconography\People\GroupOfPeople_06081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247438" y="1361474"/>
            <a:ext cx="637217" cy="637217"/>
          </a:xfrm>
          <a:prstGeom prst="rect">
            <a:avLst/>
          </a:prstGeom>
          <a:noFill/>
          <a:extLst>
            <a:ext uri="{909E8E84-426E-40DD-AFC4-6F175D3DCCD1}">
              <a14:hiddenFill xmlns:a14="http://schemas.microsoft.com/office/drawing/2010/main">
                <a:solidFill>
                  <a:srgbClr val="FFFFFF"/>
                </a:solidFill>
              </a14:hiddenFill>
            </a:ext>
          </a:extLst>
        </p:spPr>
      </p:pic>
      <p:sp>
        <p:nvSpPr>
          <p:cNvPr id="57" name="Rectangular Callout 56"/>
          <p:cNvSpPr/>
          <p:nvPr/>
        </p:nvSpPr>
        <p:spPr bwMode="auto">
          <a:xfrm>
            <a:off x="6432300" y="3781834"/>
            <a:ext cx="5559425" cy="1097330"/>
          </a:xfrm>
          <a:prstGeom prst="wedgeRectCallout">
            <a:avLst>
              <a:gd name="adj1" fmla="val 33290"/>
              <a:gd name="adj2" fmla="val 67460"/>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gradFill>
                  <a:gsLst>
                    <a:gs pos="0">
                      <a:srgbClr val="505050"/>
                    </a:gs>
                    <a:gs pos="100000">
                      <a:srgbClr val="505050"/>
                    </a:gs>
                  </a:gsLst>
                  <a:lin ang="5400000" scaled="0"/>
                </a:gradFill>
              </a:rPr>
              <a:t>As </a:t>
            </a:r>
            <a:r>
              <a:rPr lang="en-US" sz="1600" dirty="0">
                <a:gradFill>
                  <a:gsLst>
                    <a:gs pos="0">
                      <a:srgbClr val="505050"/>
                    </a:gs>
                    <a:gs pos="100000">
                      <a:srgbClr val="505050"/>
                    </a:gs>
                  </a:gsLst>
                  <a:lin ang="5400000" scaled="0"/>
                </a:gradFill>
              </a:rPr>
              <a:t>email data grows, its hard to keep up with legal and regulatory </a:t>
            </a:r>
            <a:r>
              <a:rPr lang="en-US" sz="1600" dirty="0" smtClean="0">
                <a:gradFill>
                  <a:gsLst>
                    <a:gs pos="0">
                      <a:srgbClr val="505050"/>
                    </a:gs>
                    <a:gs pos="100000">
                      <a:srgbClr val="505050"/>
                    </a:gs>
                  </a:gsLst>
                  <a:lin ang="5400000" scaled="0"/>
                </a:gradFill>
              </a:rPr>
              <a:t>requirements</a:t>
            </a:r>
            <a:endParaRPr lang="en-US" sz="1600" dirty="0">
              <a:gradFill>
                <a:gsLst>
                  <a:gs pos="0">
                    <a:srgbClr val="505050"/>
                  </a:gs>
                  <a:gs pos="100000">
                    <a:srgbClr val="505050"/>
                  </a:gs>
                </a:gsLst>
                <a:lin ang="5400000" scaled="0"/>
              </a:gradFill>
            </a:endParaRPr>
          </a:p>
        </p:txBody>
      </p:sp>
      <p:sp>
        <p:nvSpPr>
          <p:cNvPr id="22" name="Rectangular Callout 21"/>
          <p:cNvSpPr/>
          <p:nvPr/>
        </p:nvSpPr>
        <p:spPr bwMode="auto">
          <a:xfrm>
            <a:off x="6432300" y="5173662"/>
            <a:ext cx="5559425" cy="1097330"/>
          </a:xfrm>
          <a:prstGeom prst="wedgeRectCallout">
            <a:avLst>
              <a:gd name="adj1" fmla="val 33290"/>
              <a:gd name="adj2" fmla="val 67460"/>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gradFill>
                  <a:gsLst>
                    <a:gs pos="0">
                      <a:srgbClr val="505050"/>
                    </a:gs>
                    <a:gs pos="100000">
                      <a:srgbClr val="505050"/>
                    </a:gs>
                  </a:gsLst>
                  <a:lin ang="5400000" scaled="0"/>
                </a:gradFill>
              </a:rPr>
              <a:t>We need better tools for keeping our company’s email safe, private, and secure</a:t>
            </a:r>
            <a:endParaRPr lang="en-US" sz="1600" dirty="0">
              <a:gradFill>
                <a:gsLst>
                  <a:gs pos="0">
                    <a:srgbClr val="505050"/>
                  </a:gs>
                  <a:gs pos="100000">
                    <a:srgbClr val="505050"/>
                  </a:gs>
                </a:gsLst>
                <a:lin ang="5400000" scaled="0"/>
              </a:gradFill>
            </a:endParaRPr>
          </a:p>
        </p:txBody>
      </p:sp>
      <p:sp>
        <p:nvSpPr>
          <p:cNvPr id="59" name="Rectangular Callout 58"/>
          <p:cNvSpPr/>
          <p:nvPr/>
        </p:nvSpPr>
        <p:spPr bwMode="auto">
          <a:xfrm>
            <a:off x="6410326" y="2331634"/>
            <a:ext cx="5559425" cy="1097330"/>
          </a:xfrm>
          <a:prstGeom prst="wedgeRectCallout">
            <a:avLst>
              <a:gd name="adj1" fmla="val 33290"/>
              <a:gd name="adj2" fmla="val 67460"/>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31520" tIns="146304" rIns="182880" bIns="146304" numCol="1" spcCol="0" rtlCol="0" fromWordArt="0" anchor="ctr" anchorCtr="0" forceAA="0" compatLnSpc="1">
            <a:prstTxWarp prst="textNoShape">
              <a:avLst/>
            </a:prstTxWarp>
            <a:noAutofit/>
          </a:bodyPr>
          <a:lstStyle/>
          <a:p>
            <a:pPr defTabSz="932472" fontAlgn="base">
              <a:lnSpc>
                <a:spcPct val="90000"/>
              </a:lnSpc>
              <a:spcBef>
                <a:spcPct val="0"/>
              </a:spcBef>
              <a:spcAft>
                <a:spcPct val="0"/>
              </a:spcAft>
            </a:pPr>
            <a:r>
              <a:rPr lang="en-US" sz="1600" dirty="0" smtClean="0">
                <a:gradFill>
                  <a:gsLst>
                    <a:gs pos="0">
                      <a:srgbClr val="505050"/>
                    </a:gs>
                    <a:gs pos="100000">
                      <a:srgbClr val="505050"/>
                    </a:gs>
                  </a:gsLst>
                  <a:lin ang="5400000" scaled="0"/>
                </a:gradFill>
              </a:rPr>
              <a:t>Too much of our company’s knowledge is locked up in people’s email</a:t>
            </a:r>
            <a:endParaRPr lang="en-US" sz="1600" dirty="0">
              <a:gradFill>
                <a:gsLst>
                  <a:gs pos="0">
                    <a:srgbClr val="505050"/>
                  </a:gs>
                  <a:gs pos="100000">
                    <a:srgbClr val="505050"/>
                  </a:gs>
                </a:gsLst>
                <a:lin ang="5400000" scaled="0"/>
              </a:gradFill>
            </a:endParaRPr>
          </a:p>
        </p:txBody>
      </p:sp>
      <p:grpSp>
        <p:nvGrpSpPr>
          <p:cNvPr id="65" name="Group 64"/>
          <p:cNvGrpSpPr/>
          <p:nvPr/>
        </p:nvGrpSpPr>
        <p:grpSpPr>
          <a:xfrm>
            <a:off x="6410326" y="2472101"/>
            <a:ext cx="744435" cy="2951778"/>
            <a:chOff x="6364606" y="2472101"/>
            <a:chExt cx="744435" cy="2951778"/>
          </a:xfrm>
        </p:grpSpPr>
        <p:sp>
          <p:nvSpPr>
            <p:cNvPr id="63" name="TextBox 62"/>
            <p:cNvSpPr txBox="1"/>
            <p:nvPr/>
          </p:nvSpPr>
          <p:spPr>
            <a:xfrm>
              <a:off x="6364606" y="2472101"/>
              <a:ext cx="744435" cy="1514261"/>
            </a:xfrm>
            <a:prstGeom prst="rect">
              <a:avLst/>
            </a:prstGeom>
            <a:noFill/>
          </p:spPr>
          <p:txBody>
            <a:bodyPr wrap="none" lIns="182880" tIns="146304" rIns="182880" bIns="146304" rtlCol="0">
              <a:spAutoFit/>
            </a:bodyPr>
            <a:lstStyle/>
            <a:p>
              <a:pPr>
                <a:lnSpc>
                  <a:spcPct val="90000"/>
                </a:lnSpc>
                <a:spcAft>
                  <a:spcPts val="600"/>
                </a:spcAft>
              </a:pPr>
              <a:r>
                <a:rPr lang="en-US" sz="8800" dirty="0" smtClean="0">
                  <a:solidFill>
                    <a:srgbClr val="0072C6"/>
                  </a:solidFill>
                  <a:latin typeface="Gloucester MT Extra Condensed" panose="02030808020601010101" pitchFamily="18" charset="0"/>
                </a:rPr>
                <a:t>“</a:t>
              </a:r>
            </a:p>
          </p:txBody>
        </p:sp>
        <p:sp>
          <p:nvSpPr>
            <p:cNvPr id="64" name="TextBox 63"/>
            <p:cNvSpPr txBox="1"/>
            <p:nvPr/>
          </p:nvSpPr>
          <p:spPr>
            <a:xfrm>
              <a:off x="6364606" y="3909618"/>
              <a:ext cx="744435" cy="1514261"/>
            </a:xfrm>
            <a:prstGeom prst="rect">
              <a:avLst/>
            </a:prstGeom>
            <a:noFill/>
          </p:spPr>
          <p:txBody>
            <a:bodyPr wrap="none" lIns="182880" tIns="146304" rIns="182880" bIns="146304" rtlCol="0">
              <a:spAutoFit/>
            </a:bodyPr>
            <a:lstStyle/>
            <a:p>
              <a:pPr>
                <a:lnSpc>
                  <a:spcPct val="90000"/>
                </a:lnSpc>
                <a:spcAft>
                  <a:spcPts val="600"/>
                </a:spcAft>
              </a:pPr>
              <a:r>
                <a:rPr lang="en-US" sz="8800" dirty="0" smtClean="0">
                  <a:solidFill>
                    <a:srgbClr val="0072C6"/>
                  </a:solidFill>
                  <a:latin typeface="Gloucester MT Extra Condensed" panose="02030808020601010101" pitchFamily="18" charset="0"/>
                </a:rPr>
                <a:t>“</a:t>
              </a:r>
            </a:p>
          </p:txBody>
        </p:sp>
      </p:grpSp>
      <p:sp>
        <p:nvSpPr>
          <p:cNvPr id="25" name="TextBox 24"/>
          <p:cNvSpPr txBox="1"/>
          <p:nvPr/>
        </p:nvSpPr>
        <p:spPr>
          <a:xfrm>
            <a:off x="6396672" y="5304249"/>
            <a:ext cx="744435" cy="1514261"/>
          </a:xfrm>
          <a:prstGeom prst="rect">
            <a:avLst/>
          </a:prstGeom>
          <a:noFill/>
        </p:spPr>
        <p:txBody>
          <a:bodyPr wrap="none" lIns="182880" tIns="146304" rIns="182880" bIns="146304" rtlCol="0">
            <a:spAutoFit/>
          </a:bodyPr>
          <a:lstStyle/>
          <a:p>
            <a:pPr>
              <a:lnSpc>
                <a:spcPct val="90000"/>
              </a:lnSpc>
              <a:spcAft>
                <a:spcPts val="600"/>
              </a:spcAft>
            </a:pPr>
            <a:r>
              <a:rPr lang="en-US" sz="8800" dirty="0" smtClean="0">
                <a:solidFill>
                  <a:srgbClr val="0072C6"/>
                </a:solidFill>
                <a:latin typeface="Gloucester MT Extra Condensed" panose="02030808020601010101" pitchFamily="18" charset="0"/>
              </a:rPr>
              <a:t>“</a:t>
            </a:r>
          </a:p>
        </p:txBody>
      </p:sp>
      <p:pic>
        <p:nvPicPr>
          <p:cNvPr id="26" name="Picture 3" descr="\\psf\Home\Dropbox\Greg\MSFT Resources\MS Brand Imagery\MSC12_Robert_001\MSC12_Peter_001.jpg"/>
          <p:cNvPicPr>
            <a:picLocks noChangeAspect="1" noChangeArrowheads="1"/>
          </p:cNvPicPr>
          <p:nvPr/>
        </p:nvPicPr>
        <p:blipFill rotWithShape="1">
          <a:blip r:embed="rId5">
            <a:duotone>
              <a:schemeClr val="bg2">
                <a:shade val="45000"/>
                <a:satMod val="135000"/>
              </a:schemeClr>
              <a:prstClr val="white"/>
            </a:duotone>
            <a:extLst>
              <a:ext uri="{28A0092B-C50C-407E-A947-70E740481C1C}">
                <a14:useLocalDpi xmlns:a14="http://schemas.microsoft.com/office/drawing/2010/main" val="0"/>
              </a:ext>
            </a:extLst>
          </a:blip>
          <a:srcRect/>
          <a:stretch/>
        </p:blipFill>
        <p:spPr bwMode="auto">
          <a:xfrm>
            <a:off x="2502" y="1408"/>
            <a:ext cx="12431473" cy="1009913"/>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7" name="Rectangle 26"/>
          <p:cNvSpPr/>
          <p:nvPr/>
        </p:nvSpPr>
        <p:spPr bwMode="auto">
          <a:xfrm>
            <a:off x="2502" y="-6527"/>
            <a:ext cx="12431473" cy="1017848"/>
          </a:xfrm>
          <a:prstGeom prst="rect">
            <a:avLst/>
          </a:prstGeom>
          <a:solidFill>
            <a:schemeClr val="accent6">
              <a:alpha val="8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6" tIns="46597" rIns="46597" bIns="186446" numCol="1" spcCol="0" rtlCol="0" fromWordArt="0" anchor="ctr" anchorCtr="0" forceAA="0" compatLnSpc="1">
            <a:prstTxWarp prst="textNoShape">
              <a:avLst/>
            </a:prstTxWarp>
            <a:noAutofit/>
          </a:bodyPr>
          <a:lstStyle/>
          <a:p>
            <a:pPr defTabSz="931833">
              <a:lnSpc>
                <a:spcPct val="90000"/>
              </a:lnSpc>
              <a:spcBef>
                <a:spcPct val="0"/>
              </a:spcBef>
            </a:pPr>
            <a:endParaRPr lang="en-US" sz="5398" spc="-154" dirty="0">
              <a:ln w="3175">
                <a:noFill/>
              </a:ln>
              <a:gradFill>
                <a:gsLst>
                  <a:gs pos="43871">
                    <a:srgbClr val="FFFFFF"/>
                  </a:gs>
                  <a:gs pos="83000">
                    <a:srgbClr val="FFFFFF"/>
                  </a:gs>
                </a:gsLst>
                <a:lin ang="5400000" scaled="1"/>
              </a:gradFill>
              <a:latin typeface="Segoe UI Light"/>
              <a:cs typeface="Arial" charset="0"/>
            </a:endParaRPr>
          </a:p>
        </p:txBody>
      </p:sp>
      <p:sp>
        <p:nvSpPr>
          <p:cNvPr id="28" name="Title 1"/>
          <p:cNvSpPr txBox="1">
            <a:spLocks/>
          </p:cNvSpPr>
          <p:nvPr/>
        </p:nvSpPr>
        <p:spPr>
          <a:xfrm>
            <a:off x="277030" y="76637"/>
            <a:ext cx="11884782" cy="917206"/>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pc="-154">
                <a:gradFill>
                  <a:gsLst>
                    <a:gs pos="43871">
                      <a:srgbClr val="FFFFFF"/>
                    </a:gs>
                    <a:gs pos="83000">
                      <a:srgbClr val="FFFFFF"/>
                    </a:gs>
                  </a:gsLst>
                  <a:lin ang="5400000" scaled="1"/>
                </a:gradFill>
                <a:cs typeface="Arial" charset="0"/>
              </a:rPr>
              <a:t>Email Challenges</a:t>
            </a:r>
          </a:p>
        </p:txBody>
      </p:sp>
    </p:spTree>
    <p:extLst>
      <p:ext uri="{BB962C8B-B14F-4D97-AF65-F5344CB8AC3E}">
        <p14:creationId xmlns:p14="http://schemas.microsoft.com/office/powerpoint/2010/main" val="1458561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bwMode="auto">
          <a:xfrm>
            <a:off x="4226485" y="2628362"/>
            <a:ext cx="1981200" cy="2895600"/>
          </a:xfrm>
          <a:prstGeom prst="rect">
            <a:avLst/>
          </a:prstGeom>
          <a:solidFill>
            <a:schemeClr val="accent4">
              <a:alpha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600" dirty="0" smtClean="0">
                <a:gradFill>
                  <a:gsLst>
                    <a:gs pos="0">
                      <a:srgbClr val="FFFFFF"/>
                    </a:gs>
                    <a:gs pos="100000">
                      <a:srgbClr val="FFFFFF"/>
                    </a:gs>
                  </a:gsLst>
                  <a:lin ang="5400000" scaled="0"/>
                </a:gradFill>
                <a:latin typeface="Segoe UI Light"/>
              </a:rPr>
              <a:t>Work Smarter</a:t>
            </a:r>
            <a:endParaRPr lang="en-US" sz="2600" dirty="0">
              <a:gradFill>
                <a:gsLst>
                  <a:gs pos="0">
                    <a:srgbClr val="FFFFFF"/>
                  </a:gs>
                  <a:gs pos="100000">
                    <a:srgbClr val="FFFFFF"/>
                  </a:gs>
                </a:gsLst>
                <a:lin ang="5400000" scaled="0"/>
              </a:gradFill>
              <a:latin typeface="Segoe UI Light"/>
            </a:endParaRPr>
          </a:p>
        </p:txBody>
      </p:sp>
      <p:sp>
        <p:nvSpPr>
          <p:cNvPr id="8" name="Rectangle 7"/>
          <p:cNvSpPr/>
          <p:nvPr/>
        </p:nvSpPr>
        <p:spPr bwMode="auto">
          <a:xfrm>
            <a:off x="5680313" y="1793373"/>
            <a:ext cx="1981200" cy="2895600"/>
          </a:xfrm>
          <a:prstGeom prst="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1280160" numCol="1" spcCol="0" rtlCol="0" fromWordArt="0" anchor="ctr" anchorCtr="0" forceAA="0" compatLnSpc="1">
            <a:prstTxWarp prst="textNoShape">
              <a:avLst/>
            </a:prstTxWarp>
            <a:noAutofit/>
          </a:bodyPr>
          <a:lstStyle/>
          <a:p>
            <a:pPr algn="ctr" defTabSz="951455">
              <a:lnSpc>
                <a:spcPct val="90000"/>
              </a:lnSpc>
              <a:spcBef>
                <a:spcPct val="0"/>
              </a:spcBef>
              <a:spcAft>
                <a:spcPts val="1224"/>
              </a:spcAft>
            </a:pPr>
            <a:r>
              <a:rPr lang="en-US" sz="2600" dirty="0">
                <a:gradFill>
                  <a:gsLst>
                    <a:gs pos="0">
                      <a:srgbClr val="FFFFFF"/>
                    </a:gs>
                    <a:gs pos="100000">
                      <a:srgbClr val="FFFFFF"/>
                    </a:gs>
                  </a:gsLst>
                  <a:lin ang="5400000" scaled="0"/>
                </a:gradFill>
                <a:latin typeface="Segoe UI Light"/>
              </a:rPr>
              <a:t>Social </a:t>
            </a:r>
            <a:r>
              <a:rPr lang="en-US" sz="2600" dirty="0" smtClean="0">
                <a:gradFill>
                  <a:gsLst>
                    <a:gs pos="0">
                      <a:srgbClr val="FFFFFF"/>
                    </a:gs>
                    <a:gs pos="100000">
                      <a:srgbClr val="FFFFFF"/>
                    </a:gs>
                  </a:gsLst>
                  <a:lin ang="5400000" scaled="0"/>
                </a:gradFill>
                <a:latin typeface="Segoe UI Light"/>
              </a:rPr>
              <a:t/>
            </a:r>
            <a:br>
              <a:rPr lang="en-US" sz="2600" dirty="0" smtClean="0">
                <a:gradFill>
                  <a:gsLst>
                    <a:gs pos="0">
                      <a:srgbClr val="FFFFFF"/>
                    </a:gs>
                    <a:gs pos="100000">
                      <a:srgbClr val="FFFFFF"/>
                    </a:gs>
                  </a:gsLst>
                  <a:lin ang="5400000" scaled="0"/>
                </a:gradFill>
                <a:latin typeface="Segoe UI Light"/>
              </a:rPr>
            </a:br>
            <a:r>
              <a:rPr lang="en-US" sz="2600" dirty="0" smtClean="0">
                <a:gradFill>
                  <a:gsLst>
                    <a:gs pos="0">
                      <a:srgbClr val="FFFFFF"/>
                    </a:gs>
                    <a:gs pos="100000">
                      <a:srgbClr val="FFFFFF"/>
                    </a:gs>
                  </a:gsLst>
                  <a:lin ang="5400000" scaled="0"/>
                </a:gradFill>
                <a:latin typeface="Segoe UI Light"/>
              </a:rPr>
              <a:t>Email</a:t>
            </a:r>
            <a:endParaRPr lang="en-US" sz="2600" dirty="0">
              <a:gradFill>
                <a:gsLst>
                  <a:gs pos="0">
                    <a:srgbClr val="FFFFFF"/>
                  </a:gs>
                  <a:gs pos="100000">
                    <a:srgbClr val="FFFFFF"/>
                  </a:gs>
                </a:gsLst>
                <a:lin ang="5400000" scaled="0"/>
              </a:gradFill>
              <a:latin typeface="Segoe UI Light"/>
            </a:endParaRPr>
          </a:p>
        </p:txBody>
      </p:sp>
      <p:sp>
        <p:nvSpPr>
          <p:cNvPr id="9" name="Rectangle 8"/>
          <p:cNvSpPr/>
          <p:nvPr/>
        </p:nvSpPr>
        <p:spPr bwMode="auto">
          <a:xfrm>
            <a:off x="7134142" y="3253282"/>
            <a:ext cx="1981200" cy="2895600"/>
          </a:xfrm>
          <a:prstGeom prst="rect">
            <a:avLst/>
          </a:prstGeom>
          <a:solidFill>
            <a:schemeClr val="accent5">
              <a:alpha val="92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1" tIns="46630" rIns="46630" bIns="46630" numCol="1" spcCol="0" rtlCol="0" fromWordArt="0" anchor="ctr" anchorCtr="0" forceAA="0" compatLnSpc="1">
            <a:prstTxWarp prst="textNoShape">
              <a:avLst/>
            </a:prstTxWarp>
            <a:noAutofit/>
          </a:bodyPr>
          <a:lstStyle/>
          <a:p>
            <a:pPr defTabSz="951455">
              <a:lnSpc>
                <a:spcPct val="90000"/>
              </a:lnSpc>
              <a:spcBef>
                <a:spcPct val="0"/>
              </a:spcBef>
              <a:spcAft>
                <a:spcPts val="1224"/>
              </a:spcAft>
            </a:pPr>
            <a:r>
              <a:rPr lang="en-US" sz="2600" dirty="0">
                <a:gradFill>
                  <a:gsLst>
                    <a:gs pos="0">
                      <a:srgbClr val="FFFFFF"/>
                    </a:gs>
                    <a:gs pos="100000">
                      <a:srgbClr val="FFFFFF"/>
                    </a:gs>
                  </a:gsLst>
                  <a:lin ang="5400000" scaled="0"/>
                </a:gradFill>
                <a:latin typeface="Segoe UI Light"/>
              </a:rPr>
              <a:t>Security </a:t>
            </a:r>
            <a:r>
              <a:rPr lang="en-US" sz="2600" dirty="0" smtClean="0">
                <a:gradFill>
                  <a:gsLst>
                    <a:gs pos="0">
                      <a:srgbClr val="FFFFFF"/>
                    </a:gs>
                    <a:gs pos="100000">
                      <a:srgbClr val="FFFFFF"/>
                    </a:gs>
                  </a:gsLst>
                  <a:lin ang="5400000" scaled="0"/>
                </a:gradFill>
                <a:latin typeface="Segoe UI Light"/>
              </a:rPr>
              <a:t>and </a:t>
            </a:r>
            <a:r>
              <a:rPr lang="en-US" sz="2600" dirty="0">
                <a:gradFill>
                  <a:gsLst>
                    <a:gs pos="0">
                      <a:srgbClr val="FFFFFF"/>
                    </a:gs>
                    <a:gs pos="100000">
                      <a:srgbClr val="FFFFFF"/>
                    </a:gs>
                  </a:gsLst>
                  <a:lin ang="5400000" scaled="0"/>
                </a:gradFill>
                <a:latin typeface="Segoe UI Light"/>
              </a:rPr>
              <a:t>Compliance</a:t>
            </a:r>
          </a:p>
        </p:txBody>
      </p:sp>
      <p:sp>
        <p:nvSpPr>
          <p:cNvPr id="2" name="Title 1"/>
          <p:cNvSpPr>
            <a:spLocks noGrp="1"/>
          </p:cNvSpPr>
          <p:nvPr>
            <p:ph type="title"/>
          </p:nvPr>
        </p:nvSpPr>
        <p:spPr/>
        <p:txBody>
          <a:bodyPr/>
          <a:lstStyle/>
          <a:p>
            <a:r>
              <a:rPr lang="en-US" dirty="0" smtClean="0"/>
              <a:t>What’s New In Exchange</a:t>
            </a:r>
            <a:br>
              <a:rPr lang="en-US" dirty="0" smtClean="0"/>
            </a:br>
            <a:endParaRPr lang="en-US" dirty="0"/>
          </a:p>
        </p:txBody>
      </p:sp>
    </p:spTree>
    <p:extLst>
      <p:ext uri="{BB962C8B-B14F-4D97-AF65-F5344CB8AC3E}">
        <p14:creationId xmlns:p14="http://schemas.microsoft.com/office/powerpoint/2010/main" val="1441464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50" fill="hold"/>
                                        <p:tgtEl>
                                          <p:spTgt spid="8"/>
                                        </p:tgtEl>
                                        <p:attrNameLst>
                                          <p:attrName>ppt_x</p:attrName>
                                        </p:attrNameLst>
                                      </p:cBhvr>
                                      <p:tavLst>
                                        <p:tav tm="0">
                                          <p:val>
                                            <p:strVal val="1+#ppt_w/2"/>
                                          </p:val>
                                        </p:tav>
                                        <p:tav tm="100000">
                                          <p:val>
                                            <p:strVal val="#ppt_x"/>
                                          </p:val>
                                        </p:tav>
                                      </p:tavLst>
                                    </p:anim>
                                    <p:anim calcmode="lin" valueType="num">
                                      <p:cBhvr additive="base">
                                        <p:cTn id="12" dur="75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750" fill="hold"/>
                                        <p:tgtEl>
                                          <p:spTgt spid="9"/>
                                        </p:tgtEl>
                                        <p:attrNameLst>
                                          <p:attrName>ppt_x</p:attrName>
                                        </p:attrNameLst>
                                      </p:cBhvr>
                                      <p:tavLst>
                                        <p:tav tm="0">
                                          <p:val>
                                            <p:strVal val="1+#ppt_w/2"/>
                                          </p:val>
                                        </p:tav>
                                        <p:tav tm="100000">
                                          <p:val>
                                            <p:strVal val="#ppt_x"/>
                                          </p:val>
                                        </p:tav>
                                      </p:tavLst>
                                    </p:anim>
                                    <p:anim calcmode="lin" valueType="num">
                                      <p:cBhvr additive="base">
                                        <p:cTn id="16" dur="7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animBg="1"/>
      <p:bldP spid="9" grpId="0" animBg="1"/>
    </p:bld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_v02.potx" id="{1DC5CB81-1092-4D98-82FC-5A51789E423C}" vid="{8D4EAD8D-F2B6-4BBA-B857-867178C2DA62}"/>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3.xml><?xml version="1.0" encoding="utf-8"?>
<a:theme xmlns:a="http://schemas.openxmlformats.org/drawingml/2006/main" name="Office Theme">
  <a:themeElements>
    <a:clrScheme name="Ignite Colros">
      <a:dk1>
        <a:srgbClr val="EB3C00"/>
      </a:dk1>
      <a:lt1>
        <a:srgbClr val="FFFFFF"/>
      </a:lt1>
      <a:dk2>
        <a:srgbClr val="F18B14"/>
      </a:dk2>
      <a:lt2>
        <a:srgbClr val="5D5D5D"/>
      </a:lt2>
      <a:accent1>
        <a:srgbClr val="0070C0"/>
      </a:accent1>
      <a:accent2>
        <a:srgbClr val="7030A0"/>
      </a:accent2>
      <a:accent3>
        <a:srgbClr val="00B050"/>
      </a:accent3>
      <a:accent4>
        <a:srgbClr val="FFC000"/>
      </a:accent4>
      <a:accent5>
        <a:srgbClr val="7F7F7F"/>
      </a:accent5>
      <a:accent6>
        <a:srgbClr val="FFFFFF"/>
      </a:accent6>
      <a:hlink>
        <a:srgbClr val="0563C1"/>
      </a:hlink>
      <a:folHlink>
        <a:srgbClr val="954F72"/>
      </a:folHlink>
    </a:clrScheme>
    <a:fontScheme name="Custom 5">
      <a:majorFont>
        <a:latin typeface="Segoe UI Light"/>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365-Summit-Template" id="{9902B3E6-2A0F-4B13-AA32-F6B98562624F}" vid="{E71FDA62-7214-40AF-AB30-4E36C858CB35}"/>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Tore Sundelin</External_x0020_Speaker>
    <Session_x0020_Code xmlns="e36bfbf9-5e42-489c-a259-4c54eb22cb57">OFC-B233</Session_x0020_Code>
    <Presentation_x0020_Date xmlns="e36bfbf9-5e42-489c-a259-4c54eb22cb57">2014-10-28T00:00:00+01:00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schemas.microsoft.com/office/2006/documentManagement/types"/>
    <ds:schemaRef ds:uri="230e9df3-be65-4c73-a93b-d1236ebd677e"/>
    <ds:schemaRef ds:uri="http://purl.org/dc/elements/1.1/"/>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e36bfbf9-5e42-489c-a259-4c54eb22cb57"/>
    <ds:schemaRef ds:uri="http://www.w3.org/XML/1998/namespace"/>
    <ds:schemaRef ds:uri="http://purl.org/dc/dcmitype/"/>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Template</Template>
  <TotalTime>5</TotalTime>
  <Words>2480</Words>
  <Application>Microsoft Office PowerPoint</Application>
  <PresentationFormat>Custom</PresentationFormat>
  <Paragraphs>340</Paragraphs>
  <Slides>36</Slides>
  <Notes>30</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36</vt:i4>
      </vt:variant>
    </vt:vector>
  </HeadingPairs>
  <TitlesOfParts>
    <vt:vector size="49" baseType="lpstr">
      <vt:lpstr>Arial</vt:lpstr>
      <vt:lpstr>Calibri</vt:lpstr>
      <vt:lpstr>Consolas</vt:lpstr>
      <vt:lpstr>Gloucester MT Extra Condensed</vt:lpstr>
      <vt:lpstr>Segoe</vt:lpstr>
      <vt:lpstr>Segoe Pro Light</vt:lpstr>
      <vt:lpstr>Segoe Pro SemiLight</vt:lpstr>
      <vt:lpstr>Segoe UI</vt:lpstr>
      <vt:lpstr>Segoe UI Light</vt:lpstr>
      <vt:lpstr>Wingdings</vt:lpstr>
      <vt:lpstr>TEE14 Speaker PPT Template</vt:lpstr>
      <vt:lpstr>1_TEE14 Speaker PPT Template</vt:lpstr>
      <vt:lpstr>Office Theme</vt:lpstr>
      <vt:lpstr>What’s New  in Exchange Online</vt:lpstr>
      <vt:lpstr>Session agenda</vt:lpstr>
      <vt:lpstr>Caveats</vt:lpstr>
      <vt:lpstr>What do these people have in common?</vt:lpstr>
      <vt:lpstr>Is email dead?</vt:lpstr>
      <vt:lpstr>Is email old?</vt:lpstr>
      <vt:lpstr>PowerPoint Presentation</vt:lpstr>
      <vt:lpstr>PowerPoint Presentation</vt:lpstr>
      <vt:lpstr>What’s New In Exchange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Demo</vt:lpstr>
      <vt:lpstr>PowerPoint Presentation</vt:lpstr>
      <vt:lpstr>PowerPoint Presentation</vt:lpstr>
      <vt:lpstr>PowerPoint Presentation</vt:lpstr>
      <vt:lpstr>PowerPoint Presentation</vt:lpstr>
      <vt:lpstr>PowerPoint Presentation</vt:lpstr>
      <vt:lpstr>Demo</vt:lpstr>
      <vt:lpstr>PowerPoint Presentation</vt:lpstr>
      <vt:lpstr>PowerPoint Presentation</vt:lpstr>
      <vt:lpstr>PowerPoint Presentation</vt:lpstr>
      <vt:lpstr>PowerPoint Presentation</vt:lpstr>
      <vt:lpstr>PowerPoint Presentation</vt:lpstr>
      <vt:lpstr>Demo</vt:lpstr>
      <vt:lpstr>Related content</vt:lpstr>
      <vt:lpstr>Resources</vt:lpstr>
      <vt:lpstr>Resources</vt:lpstr>
      <vt:lpstr>PowerPoint Presentation</vt:lpstr>
      <vt:lpstr>Please complete an evaluation form your input is important!</vt:lpstr>
      <vt:lpstr>Evaluate this session</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What’s New in Microsoft Exchange Online</dc:title>
  <dc:subject>TechEd 2014</dc:subject>
  <dc:creator>Shows</dc:creator>
  <cp:keywords/>
  <dc:description>Template: Jordan Cayabyab, Artitudes Design
Formatting: 
Audience Type:</dc:description>
  <cp:lastModifiedBy>Sylvia Tedjo</cp:lastModifiedBy>
  <cp:revision>4</cp:revision>
  <dcterms:created xsi:type="dcterms:W3CDTF">2014-10-26T07:51:43Z</dcterms:created>
  <dcterms:modified xsi:type="dcterms:W3CDTF">2014-10-28T16:37:34Z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