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6" r:id="rId5"/>
  </p:sldMasterIdLst>
  <p:notesMasterIdLst>
    <p:notesMasterId r:id="rId55"/>
  </p:notesMasterIdLst>
  <p:handoutMasterIdLst>
    <p:handoutMasterId r:id="rId56"/>
  </p:handoutMasterIdLst>
  <p:sldIdLst>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01" r:id="rId50"/>
    <p:sldId id="306" r:id="rId51"/>
    <p:sldId id="307" r:id="rId52"/>
    <p:sldId id="308" r:id="rId53"/>
    <p:sldId id="304"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01"/>
            <p14:sldId id="306"/>
            <p14:sldId id="307"/>
            <p14:sldId id="308"/>
            <p14:sldId id="304"/>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60" d="100"/>
          <a:sy n="60" d="100"/>
        </p:scale>
        <p:origin x="732" y="6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25" d="100"/>
        <a:sy n="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0C349-58FC-4A87-ABB4-0C9D437E2A36}" type="doc">
      <dgm:prSet loTypeId="urn:microsoft.com/office/officeart/2005/8/layout/gear1" loCatId="process" qsTypeId="urn:microsoft.com/office/officeart/2005/8/quickstyle/3d2" qsCatId="3D" csTypeId="urn:microsoft.com/office/officeart/2005/8/colors/colorful5" csCatId="colorful" phldr="1"/>
      <dgm:spPr/>
    </dgm:pt>
    <dgm:pt modelId="{D34507B1-1200-4ECC-9407-7636186882C3}">
      <dgm:prSet phldrT="[Text]"/>
      <dgm:spPr/>
      <dgm:t>
        <a:bodyPr/>
        <a:lstStyle/>
        <a:p>
          <a:r>
            <a:rPr lang="en-US" dirty="0" smtClean="0"/>
            <a:t>Managed</a:t>
          </a:r>
        </a:p>
        <a:p>
          <a:endParaRPr lang="en-US" dirty="0" smtClean="0"/>
        </a:p>
        <a:p>
          <a:endParaRPr lang="en-US" dirty="0"/>
        </a:p>
      </dgm:t>
    </dgm:pt>
    <dgm:pt modelId="{7C980AA4-4C10-4186-93ED-04797CC1CC5F}" type="parTrans" cxnId="{F39492C7-0BD4-45D0-AC97-B264A4983CC1}">
      <dgm:prSet/>
      <dgm:spPr/>
      <dgm:t>
        <a:bodyPr/>
        <a:lstStyle/>
        <a:p>
          <a:endParaRPr lang="en-US"/>
        </a:p>
      </dgm:t>
    </dgm:pt>
    <dgm:pt modelId="{07756A27-E2DB-4AD0-8CF1-7B8AA31F2C66}" type="sibTrans" cxnId="{F39492C7-0BD4-45D0-AC97-B264A4983CC1}">
      <dgm:prSet/>
      <dgm:spPr/>
      <dgm:t>
        <a:bodyPr/>
        <a:lstStyle/>
        <a:p>
          <a:endParaRPr lang="en-US"/>
        </a:p>
      </dgm:t>
    </dgm:pt>
    <dgm:pt modelId="{860F1DE6-7356-4D8E-B057-29A4424A39EC}">
      <dgm:prSet phldrT="[Text]"/>
      <dgm:spPr/>
      <dgm:t>
        <a:bodyPr/>
        <a:lstStyle/>
        <a:p>
          <a:r>
            <a:rPr lang="en-US" dirty="0" smtClean="0"/>
            <a:t>Scheduled</a:t>
          </a:r>
          <a:endParaRPr lang="en-US" dirty="0"/>
        </a:p>
      </dgm:t>
    </dgm:pt>
    <dgm:pt modelId="{652774F8-1670-4DA5-B07C-44EE3B4E6940}" type="parTrans" cxnId="{D40B5659-BB3E-4F6A-987B-F347F3C513D6}">
      <dgm:prSet/>
      <dgm:spPr/>
      <dgm:t>
        <a:bodyPr/>
        <a:lstStyle/>
        <a:p>
          <a:endParaRPr lang="en-US"/>
        </a:p>
      </dgm:t>
    </dgm:pt>
    <dgm:pt modelId="{49AC7D31-355A-432E-80D3-5E7EAB5AEDEC}" type="sibTrans" cxnId="{D40B5659-BB3E-4F6A-987B-F347F3C513D6}">
      <dgm:prSet/>
      <dgm:spPr/>
      <dgm:t>
        <a:bodyPr/>
        <a:lstStyle/>
        <a:p>
          <a:endParaRPr lang="en-US"/>
        </a:p>
      </dgm:t>
    </dgm:pt>
    <dgm:pt modelId="{3B2DBA09-895F-4E9E-92CD-DBEDF5C58FEC}">
      <dgm:prSet phldrT="[Text]"/>
      <dgm:spPr/>
      <dgm:t>
        <a:bodyPr/>
        <a:lstStyle/>
        <a:p>
          <a:r>
            <a:rPr lang="en-US" dirty="0" smtClean="0"/>
            <a:t>Ad hoc</a:t>
          </a:r>
          <a:endParaRPr lang="en-US" dirty="0"/>
        </a:p>
      </dgm:t>
    </dgm:pt>
    <dgm:pt modelId="{57B9FFB6-F984-4F5A-9C1E-240C9BECEA12}" type="parTrans" cxnId="{42F72D86-4E07-496E-AB36-7B9B6DABD945}">
      <dgm:prSet/>
      <dgm:spPr/>
      <dgm:t>
        <a:bodyPr/>
        <a:lstStyle/>
        <a:p>
          <a:endParaRPr lang="en-US"/>
        </a:p>
      </dgm:t>
    </dgm:pt>
    <dgm:pt modelId="{681BCF51-0C18-4DAD-8424-0AFF8E35DCCD}" type="sibTrans" cxnId="{42F72D86-4E07-496E-AB36-7B9B6DABD945}">
      <dgm:prSet/>
      <dgm:spPr/>
      <dgm:t>
        <a:bodyPr/>
        <a:lstStyle/>
        <a:p>
          <a:endParaRPr lang="en-US"/>
        </a:p>
      </dgm:t>
    </dgm:pt>
    <dgm:pt modelId="{BB6ECBB0-1782-47D8-9E27-87F8C451EAB2}">
      <dgm:prSet phldrT="[Text]"/>
      <dgm:spPr/>
      <dgm:t>
        <a:bodyPr/>
        <a:lstStyle/>
        <a:p>
          <a:endParaRPr lang="en-US"/>
        </a:p>
      </dgm:t>
    </dgm:pt>
    <dgm:pt modelId="{6958637C-82DC-4094-A601-EAF9E85501A4}" type="parTrans" cxnId="{E3D65EF4-833F-46B7-A544-70E408DF3255}">
      <dgm:prSet/>
      <dgm:spPr/>
      <dgm:t>
        <a:bodyPr/>
        <a:lstStyle/>
        <a:p>
          <a:endParaRPr lang="en-US"/>
        </a:p>
      </dgm:t>
    </dgm:pt>
    <dgm:pt modelId="{8C1F9ED1-4504-4068-9482-7A13C0C2F107}" type="sibTrans" cxnId="{E3D65EF4-833F-46B7-A544-70E408DF3255}">
      <dgm:prSet/>
      <dgm:spPr/>
      <dgm:t>
        <a:bodyPr/>
        <a:lstStyle/>
        <a:p>
          <a:endParaRPr lang="en-US"/>
        </a:p>
      </dgm:t>
    </dgm:pt>
    <dgm:pt modelId="{7B9F1CCC-10C2-4795-915E-E77F2849FE63}" type="pres">
      <dgm:prSet presAssocID="{DD00C349-58FC-4A87-ABB4-0C9D437E2A36}" presName="composite" presStyleCnt="0">
        <dgm:presLayoutVars>
          <dgm:chMax val="3"/>
          <dgm:animLvl val="lvl"/>
          <dgm:resizeHandles val="exact"/>
        </dgm:presLayoutVars>
      </dgm:prSet>
      <dgm:spPr/>
    </dgm:pt>
    <dgm:pt modelId="{1E561D12-AA44-4BCD-BD43-6DB79ADAC05B}" type="pres">
      <dgm:prSet presAssocID="{D34507B1-1200-4ECC-9407-7636186882C3}" presName="gear1" presStyleLbl="node1" presStyleIdx="0" presStyleCnt="3">
        <dgm:presLayoutVars>
          <dgm:chMax val="1"/>
          <dgm:bulletEnabled val="1"/>
        </dgm:presLayoutVars>
      </dgm:prSet>
      <dgm:spPr/>
      <dgm:t>
        <a:bodyPr/>
        <a:lstStyle/>
        <a:p>
          <a:endParaRPr lang="en-US"/>
        </a:p>
      </dgm:t>
    </dgm:pt>
    <dgm:pt modelId="{4A6834D0-D116-4EA5-AC19-DACC42271EDB}" type="pres">
      <dgm:prSet presAssocID="{D34507B1-1200-4ECC-9407-7636186882C3}" presName="gear1srcNode" presStyleLbl="node1" presStyleIdx="0" presStyleCnt="3"/>
      <dgm:spPr/>
      <dgm:t>
        <a:bodyPr/>
        <a:lstStyle/>
        <a:p>
          <a:endParaRPr lang="en-US"/>
        </a:p>
      </dgm:t>
    </dgm:pt>
    <dgm:pt modelId="{6B853E36-51CC-417F-89FF-DC8CE73467EE}" type="pres">
      <dgm:prSet presAssocID="{D34507B1-1200-4ECC-9407-7636186882C3}" presName="gear1dstNode" presStyleLbl="node1" presStyleIdx="0" presStyleCnt="3"/>
      <dgm:spPr/>
      <dgm:t>
        <a:bodyPr/>
        <a:lstStyle/>
        <a:p>
          <a:endParaRPr lang="en-US"/>
        </a:p>
      </dgm:t>
    </dgm:pt>
    <dgm:pt modelId="{EC54FB60-ACA1-4D55-94A1-77670DFED4F6}" type="pres">
      <dgm:prSet presAssocID="{860F1DE6-7356-4D8E-B057-29A4424A39EC}" presName="gear2" presStyleLbl="node1" presStyleIdx="1" presStyleCnt="3">
        <dgm:presLayoutVars>
          <dgm:chMax val="1"/>
          <dgm:bulletEnabled val="1"/>
        </dgm:presLayoutVars>
      </dgm:prSet>
      <dgm:spPr/>
      <dgm:t>
        <a:bodyPr/>
        <a:lstStyle/>
        <a:p>
          <a:endParaRPr lang="en-US"/>
        </a:p>
      </dgm:t>
    </dgm:pt>
    <dgm:pt modelId="{EE4BD4A2-8B61-4402-8648-1149F803D068}" type="pres">
      <dgm:prSet presAssocID="{860F1DE6-7356-4D8E-B057-29A4424A39EC}" presName="gear2srcNode" presStyleLbl="node1" presStyleIdx="1" presStyleCnt="3"/>
      <dgm:spPr/>
      <dgm:t>
        <a:bodyPr/>
        <a:lstStyle/>
        <a:p>
          <a:endParaRPr lang="en-US"/>
        </a:p>
      </dgm:t>
    </dgm:pt>
    <dgm:pt modelId="{80086100-EEDA-4283-872F-E1219255AF07}" type="pres">
      <dgm:prSet presAssocID="{860F1DE6-7356-4D8E-B057-29A4424A39EC}" presName="gear2dstNode" presStyleLbl="node1" presStyleIdx="1" presStyleCnt="3"/>
      <dgm:spPr/>
      <dgm:t>
        <a:bodyPr/>
        <a:lstStyle/>
        <a:p>
          <a:endParaRPr lang="en-US"/>
        </a:p>
      </dgm:t>
    </dgm:pt>
    <dgm:pt modelId="{5E579856-8603-41BE-8840-CF985E88FCD8}" type="pres">
      <dgm:prSet presAssocID="{3B2DBA09-895F-4E9E-92CD-DBEDF5C58FEC}" presName="gear3" presStyleLbl="node1" presStyleIdx="2" presStyleCnt="3"/>
      <dgm:spPr/>
      <dgm:t>
        <a:bodyPr/>
        <a:lstStyle/>
        <a:p>
          <a:endParaRPr lang="en-US"/>
        </a:p>
      </dgm:t>
    </dgm:pt>
    <dgm:pt modelId="{1622111A-3A2D-470E-B51F-06EFAE492A8F}" type="pres">
      <dgm:prSet presAssocID="{3B2DBA09-895F-4E9E-92CD-DBEDF5C58FEC}" presName="gear3tx" presStyleLbl="node1" presStyleIdx="2" presStyleCnt="3">
        <dgm:presLayoutVars>
          <dgm:chMax val="1"/>
          <dgm:bulletEnabled val="1"/>
        </dgm:presLayoutVars>
      </dgm:prSet>
      <dgm:spPr/>
      <dgm:t>
        <a:bodyPr/>
        <a:lstStyle/>
        <a:p>
          <a:endParaRPr lang="en-US"/>
        </a:p>
      </dgm:t>
    </dgm:pt>
    <dgm:pt modelId="{9BBD9B5B-BBA2-4613-BB3B-C4837F1FE9C3}" type="pres">
      <dgm:prSet presAssocID="{3B2DBA09-895F-4E9E-92CD-DBEDF5C58FEC}" presName="gear3srcNode" presStyleLbl="node1" presStyleIdx="2" presStyleCnt="3"/>
      <dgm:spPr/>
      <dgm:t>
        <a:bodyPr/>
        <a:lstStyle/>
        <a:p>
          <a:endParaRPr lang="en-US"/>
        </a:p>
      </dgm:t>
    </dgm:pt>
    <dgm:pt modelId="{A972E21D-687B-44D0-8888-6A16721F72C9}" type="pres">
      <dgm:prSet presAssocID="{3B2DBA09-895F-4E9E-92CD-DBEDF5C58FEC}" presName="gear3dstNode" presStyleLbl="node1" presStyleIdx="2" presStyleCnt="3"/>
      <dgm:spPr/>
      <dgm:t>
        <a:bodyPr/>
        <a:lstStyle/>
        <a:p>
          <a:endParaRPr lang="en-US"/>
        </a:p>
      </dgm:t>
    </dgm:pt>
    <dgm:pt modelId="{BAE1E381-C0B0-42F7-BD38-3652D84F7929}" type="pres">
      <dgm:prSet presAssocID="{07756A27-E2DB-4AD0-8CF1-7B8AA31F2C66}" presName="connector1" presStyleLbl="sibTrans2D1" presStyleIdx="0" presStyleCnt="3"/>
      <dgm:spPr/>
      <dgm:t>
        <a:bodyPr/>
        <a:lstStyle/>
        <a:p>
          <a:endParaRPr lang="en-US"/>
        </a:p>
      </dgm:t>
    </dgm:pt>
    <dgm:pt modelId="{3933B047-E9E9-4074-AA4D-933ADB3F2794}" type="pres">
      <dgm:prSet presAssocID="{49AC7D31-355A-432E-80D3-5E7EAB5AEDEC}" presName="connector2" presStyleLbl="sibTrans2D1" presStyleIdx="1" presStyleCnt="3"/>
      <dgm:spPr/>
      <dgm:t>
        <a:bodyPr/>
        <a:lstStyle/>
        <a:p>
          <a:endParaRPr lang="en-US"/>
        </a:p>
      </dgm:t>
    </dgm:pt>
    <dgm:pt modelId="{8D21B15C-C8D8-48F0-BFAC-06A7EF1DC802}" type="pres">
      <dgm:prSet presAssocID="{681BCF51-0C18-4DAD-8424-0AFF8E35DCCD}" presName="connector3" presStyleLbl="sibTrans2D1" presStyleIdx="2" presStyleCnt="3"/>
      <dgm:spPr/>
      <dgm:t>
        <a:bodyPr/>
        <a:lstStyle/>
        <a:p>
          <a:endParaRPr lang="en-US"/>
        </a:p>
      </dgm:t>
    </dgm:pt>
  </dgm:ptLst>
  <dgm:cxnLst>
    <dgm:cxn modelId="{1193CD30-B750-4E09-8870-F4A092B4B526}" type="presOf" srcId="{3B2DBA09-895F-4E9E-92CD-DBEDF5C58FEC}" destId="{9BBD9B5B-BBA2-4613-BB3B-C4837F1FE9C3}" srcOrd="2" destOrd="0" presId="urn:microsoft.com/office/officeart/2005/8/layout/gear1"/>
    <dgm:cxn modelId="{3A9695FF-788E-457E-A246-1700E2AEDA31}" type="presOf" srcId="{D34507B1-1200-4ECC-9407-7636186882C3}" destId="{1E561D12-AA44-4BCD-BD43-6DB79ADAC05B}" srcOrd="0" destOrd="0" presId="urn:microsoft.com/office/officeart/2005/8/layout/gear1"/>
    <dgm:cxn modelId="{00640661-8733-468D-B0ED-5E86C1D37E41}" type="presOf" srcId="{3B2DBA09-895F-4E9E-92CD-DBEDF5C58FEC}" destId="{1622111A-3A2D-470E-B51F-06EFAE492A8F}" srcOrd="1" destOrd="0" presId="urn:microsoft.com/office/officeart/2005/8/layout/gear1"/>
    <dgm:cxn modelId="{7588D086-EFF3-46EC-B015-8DF59CE6F40B}" type="presOf" srcId="{D34507B1-1200-4ECC-9407-7636186882C3}" destId="{4A6834D0-D116-4EA5-AC19-DACC42271EDB}" srcOrd="1" destOrd="0" presId="urn:microsoft.com/office/officeart/2005/8/layout/gear1"/>
    <dgm:cxn modelId="{B8515500-5F0B-4589-AB1D-7AC972D424BA}" type="presOf" srcId="{07756A27-E2DB-4AD0-8CF1-7B8AA31F2C66}" destId="{BAE1E381-C0B0-42F7-BD38-3652D84F7929}" srcOrd="0" destOrd="0" presId="urn:microsoft.com/office/officeart/2005/8/layout/gear1"/>
    <dgm:cxn modelId="{19112384-3400-49F3-8CE5-2BF9761111B3}" type="presOf" srcId="{3B2DBA09-895F-4E9E-92CD-DBEDF5C58FEC}" destId="{A972E21D-687B-44D0-8888-6A16721F72C9}" srcOrd="3" destOrd="0" presId="urn:microsoft.com/office/officeart/2005/8/layout/gear1"/>
    <dgm:cxn modelId="{F39492C7-0BD4-45D0-AC97-B264A4983CC1}" srcId="{DD00C349-58FC-4A87-ABB4-0C9D437E2A36}" destId="{D34507B1-1200-4ECC-9407-7636186882C3}" srcOrd="0" destOrd="0" parTransId="{7C980AA4-4C10-4186-93ED-04797CC1CC5F}" sibTransId="{07756A27-E2DB-4AD0-8CF1-7B8AA31F2C66}"/>
    <dgm:cxn modelId="{52C0C380-AE2C-4FCA-95D5-6E1A22C3A561}" type="presOf" srcId="{860F1DE6-7356-4D8E-B057-29A4424A39EC}" destId="{EC54FB60-ACA1-4D55-94A1-77670DFED4F6}" srcOrd="0" destOrd="0" presId="urn:microsoft.com/office/officeart/2005/8/layout/gear1"/>
    <dgm:cxn modelId="{D40B5659-BB3E-4F6A-987B-F347F3C513D6}" srcId="{DD00C349-58FC-4A87-ABB4-0C9D437E2A36}" destId="{860F1DE6-7356-4D8E-B057-29A4424A39EC}" srcOrd="1" destOrd="0" parTransId="{652774F8-1670-4DA5-B07C-44EE3B4E6940}" sibTransId="{49AC7D31-355A-432E-80D3-5E7EAB5AEDEC}"/>
    <dgm:cxn modelId="{42F72D86-4E07-496E-AB36-7B9B6DABD945}" srcId="{DD00C349-58FC-4A87-ABB4-0C9D437E2A36}" destId="{3B2DBA09-895F-4E9E-92CD-DBEDF5C58FEC}" srcOrd="2" destOrd="0" parTransId="{57B9FFB6-F984-4F5A-9C1E-240C9BECEA12}" sibTransId="{681BCF51-0C18-4DAD-8424-0AFF8E35DCCD}"/>
    <dgm:cxn modelId="{350AB85F-F042-4B64-B93D-5E6698211CA9}" type="presOf" srcId="{DD00C349-58FC-4A87-ABB4-0C9D437E2A36}" destId="{7B9F1CCC-10C2-4795-915E-E77F2849FE63}" srcOrd="0" destOrd="0" presId="urn:microsoft.com/office/officeart/2005/8/layout/gear1"/>
    <dgm:cxn modelId="{8DA17742-7303-46F1-B7FC-BD91CF4E28C9}" type="presOf" srcId="{D34507B1-1200-4ECC-9407-7636186882C3}" destId="{6B853E36-51CC-417F-89FF-DC8CE73467EE}" srcOrd="2" destOrd="0" presId="urn:microsoft.com/office/officeart/2005/8/layout/gear1"/>
    <dgm:cxn modelId="{22C00EFE-4638-4D1E-BC21-EE4D15960325}" type="presOf" srcId="{681BCF51-0C18-4DAD-8424-0AFF8E35DCCD}" destId="{8D21B15C-C8D8-48F0-BFAC-06A7EF1DC802}" srcOrd="0" destOrd="0" presId="urn:microsoft.com/office/officeart/2005/8/layout/gear1"/>
    <dgm:cxn modelId="{D4E06A92-84D3-4748-99A6-F98F31C60EDC}" type="presOf" srcId="{3B2DBA09-895F-4E9E-92CD-DBEDF5C58FEC}" destId="{5E579856-8603-41BE-8840-CF985E88FCD8}" srcOrd="0" destOrd="0" presId="urn:microsoft.com/office/officeart/2005/8/layout/gear1"/>
    <dgm:cxn modelId="{BCE24F6C-15D5-4E7F-8AB0-61298AC43920}" type="presOf" srcId="{860F1DE6-7356-4D8E-B057-29A4424A39EC}" destId="{EE4BD4A2-8B61-4402-8648-1149F803D068}" srcOrd="1" destOrd="0" presId="urn:microsoft.com/office/officeart/2005/8/layout/gear1"/>
    <dgm:cxn modelId="{845DAC23-499E-44AE-9B2A-A841C6575A51}" type="presOf" srcId="{860F1DE6-7356-4D8E-B057-29A4424A39EC}" destId="{80086100-EEDA-4283-872F-E1219255AF07}" srcOrd="2" destOrd="0" presId="urn:microsoft.com/office/officeart/2005/8/layout/gear1"/>
    <dgm:cxn modelId="{E3D65EF4-833F-46B7-A544-70E408DF3255}" srcId="{DD00C349-58FC-4A87-ABB4-0C9D437E2A36}" destId="{BB6ECBB0-1782-47D8-9E27-87F8C451EAB2}" srcOrd="3" destOrd="0" parTransId="{6958637C-82DC-4094-A601-EAF9E85501A4}" sibTransId="{8C1F9ED1-4504-4068-9482-7A13C0C2F107}"/>
    <dgm:cxn modelId="{8779689E-D348-43D4-B607-A7118D14F6CF}" type="presOf" srcId="{49AC7D31-355A-432E-80D3-5E7EAB5AEDEC}" destId="{3933B047-E9E9-4074-AA4D-933ADB3F2794}" srcOrd="0" destOrd="0" presId="urn:microsoft.com/office/officeart/2005/8/layout/gear1"/>
    <dgm:cxn modelId="{926EDB99-DE43-4D6A-AC96-04A58E29A5B3}" type="presParOf" srcId="{7B9F1CCC-10C2-4795-915E-E77F2849FE63}" destId="{1E561D12-AA44-4BCD-BD43-6DB79ADAC05B}" srcOrd="0" destOrd="0" presId="urn:microsoft.com/office/officeart/2005/8/layout/gear1"/>
    <dgm:cxn modelId="{B1EECA3A-4B04-4229-A574-5A3C7C644568}" type="presParOf" srcId="{7B9F1CCC-10C2-4795-915E-E77F2849FE63}" destId="{4A6834D0-D116-4EA5-AC19-DACC42271EDB}" srcOrd="1" destOrd="0" presId="urn:microsoft.com/office/officeart/2005/8/layout/gear1"/>
    <dgm:cxn modelId="{6B66C01D-831D-4730-A7F0-8D138E93C743}" type="presParOf" srcId="{7B9F1CCC-10C2-4795-915E-E77F2849FE63}" destId="{6B853E36-51CC-417F-89FF-DC8CE73467EE}" srcOrd="2" destOrd="0" presId="urn:microsoft.com/office/officeart/2005/8/layout/gear1"/>
    <dgm:cxn modelId="{AE05A3CA-CEB6-4F2F-88AC-894D16D57002}" type="presParOf" srcId="{7B9F1CCC-10C2-4795-915E-E77F2849FE63}" destId="{EC54FB60-ACA1-4D55-94A1-77670DFED4F6}" srcOrd="3" destOrd="0" presId="urn:microsoft.com/office/officeart/2005/8/layout/gear1"/>
    <dgm:cxn modelId="{6C8FFE87-88C4-4C15-AA4B-EE04396C60C4}" type="presParOf" srcId="{7B9F1CCC-10C2-4795-915E-E77F2849FE63}" destId="{EE4BD4A2-8B61-4402-8648-1149F803D068}" srcOrd="4" destOrd="0" presId="urn:microsoft.com/office/officeart/2005/8/layout/gear1"/>
    <dgm:cxn modelId="{7A859EC7-73D5-4EA9-A06F-D258F0141A2C}" type="presParOf" srcId="{7B9F1CCC-10C2-4795-915E-E77F2849FE63}" destId="{80086100-EEDA-4283-872F-E1219255AF07}" srcOrd="5" destOrd="0" presId="urn:microsoft.com/office/officeart/2005/8/layout/gear1"/>
    <dgm:cxn modelId="{1F24957F-BD5F-4146-8349-F423392203B1}" type="presParOf" srcId="{7B9F1CCC-10C2-4795-915E-E77F2849FE63}" destId="{5E579856-8603-41BE-8840-CF985E88FCD8}" srcOrd="6" destOrd="0" presId="urn:microsoft.com/office/officeart/2005/8/layout/gear1"/>
    <dgm:cxn modelId="{045DF8B1-0A51-4046-883C-31FA00BAB142}" type="presParOf" srcId="{7B9F1CCC-10C2-4795-915E-E77F2849FE63}" destId="{1622111A-3A2D-470E-B51F-06EFAE492A8F}" srcOrd="7" destOrd="0" presId="urn:microsoft.com/office/officeart/2005/8/layout/gear1"/>
    <dgm:cxn modelId="{279F57B5-1C06-4CA4-9C0C-A62DF0811DE4}" type="presParOf" srcId="{7B9F1CCC-10C2-4795-915E-E77F2849FE63}" destId="{9BBD9B5B-BBA2-4613-BB3B-C4837F1FE9C3}" srcOrd="8" destOrd="0" presId="urn:microsoft.com/office/officeart/2005/8/layout/gear1"/>
    <dgm:cxn modelId="{2C52F890-BA85-4913-8133-A6D3900D433E}" type="presParOf" srcId="{7B9F1CCC-10C2-4795-915E-E77F2849FE63}" destId="{A972E21D-687B-44D0-8888-6A16721F72C9}" srcOrd="9" destOrd="0" presId="urn:microsoft.com/office/officeart/2005/8/layout/gear1"/>
    <dgm:cxn modelId="{7D54D758-99B3-49A6-91CF-A459DEC642D2}" type="presParOf" srcId="{7B9F1CCC-10C2-4795-915E-E77F2849FE63}" destId="{BAE1E381-C0B0-42F7-BD38-3652D84F7929}" srcOrd="10" destOrd="0" presId="urn:microsoft.com/office/officeart/2005/8/layout/gear1"/>
    <dgm:cxn modelId="{2AD6C72F-0CE0-40C5-9DE0-91DAC1257173}" type="presParOf" srcId="{7B9F1CCC-10C2-4795-915E-E77F2849FE63}" destId="{3933B047-E9E9-4074-AA4D-933ADB3F2794}" srcOrd="11" destOrd="0" presId="urn:microsoft.com/office/officeart/2005/8/layout/gear1"/>
    <dgm:cxn modelId="{847E8F37-AF58-4A4F-83FF-9E52E20C39D3}" type="presParOf" srcId="{7B9F1CCC-10C2-4795-915E-E77F2849FE63}" destId="{8D21B15C-C8D8-48F0-BFAC-06A7EF1DC80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9263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127300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4660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9064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9184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10/31/2014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315094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Conference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072C6F5-2689-40C2-81A8-11D1A2BF3895}"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0171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10/31/2014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420265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73537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51746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955099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spTree>
    <p:extLst>
      <p:ext uri="{BB962C8B-B14F-4D97-AF65-F5344CB8AC3E}">
        <p14:creationId xmlns:p14="http://schemas.microsoft.com/office/powerpoint/2010/main" val="185643807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069320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33175806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147280222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36252718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44163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60364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86000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55493"/>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37369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609048"/>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55493"/>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83123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98"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64">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40"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50870351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119">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4632645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98">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68757"/>
            <a:ext cx="6210465" cy="487890"/>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48">
                <a:solidFill>
                  <a:schemeClr val="tx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53469"/>
          </a:xfrm>
        </p:spPr>
        <p:txBody>
          <a:bodyPr>
            <a:spAutoFit/>
          </a:bodyPr>
          <a:lstStyle>
            <a:lvl1pPr marL="0" indent="0">
              <a:buNone/>
              <a:defRPr sz="1836">
                <a:solidFill>
                  <a:srgbClr val="EB3E1B"/>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r>
              <a:rPr lang="en-US" dirty="0" smtClean="0">
                <a:solidFill>
                  <a:schemeClr val="bg1"/>
                </a:solidFill>
              </a:rPr>
              <a:t>•   </a:t>
            </a:r>
            <a:r>
              <a:rPr lang="en-US" sz="1836" dirty="0" smtClean="0">
                <a:solidFill>
                  <a:schemeClr val="bg1"/>
                </a:solidFill>
              </a:rPr>
              <a:t>Subtitle copy here...</a:t>
            </a:r>
            <a:endParaRPr lang="en-US" sz="1836"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67878265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42580572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41716079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187795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20631651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98758652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64954070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52869890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474389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80" b="0" cap="none" baseline="0">
                <a:solidFill>
                  <a:schemeClr val="tx1"/>
                </a:soli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3317"/>
            <a:ext cx="6100026" cy="48789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61300976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72767"/>
            <a:ext cx="12436475" cy="1011687"/>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96"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48" baseline="0">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58331557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pPr defTabSz="932597"/>
            <a:fld id="{E22491F9-F3FF-4C03-8751-4D117BFF996F}" type="datetimeFigureOut">
              <a:rPr lang="en-US" smtClean="0">
                <a:solidFill>
                  <a:srgbClr val="EB3C00"/>
                </a:solidFill>
              </a:rPr>
              <a:pPr defTabSz="932597"/>
              <a:t>10/31/2014</a:t>
            </a:fld>
            <a:endParaRPr lang="en-US">
              <a:solidFill>
                <a:srgbClr val="EB3C00"/>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EB3C00"/>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pPr defTabSz="932597"/>
            <a:fld id="{F4B6A5BD-745E-4019-9289-0F74100B0369}" type="slidenum">
              <a:rPr lang="en-US" smtClean="0">
                <a:solidFill>
                  <a:srgbClr val="EB3C00"/>
                </a:solidFill>
              </a:rPr>
              <a:pPr defTabSz="932597"/>
              <a:t>‹#›</a:t>
            </a:fld>
            <a:endParaRPr lang="en-US">
              <a:solidFill>
                <a:srgbClr val="EB3C00"/>
              </a:solidFill>
            </a:endParaRPr>
          </a:p>
        </p:txBody>
      </p:sp>
    </p:spTree>
    <p:extLst>
      <p:ext uri="{BB962C8B-B14F-4D97-AF65-F5344CB8AC3E}">
        <p14:creationId xmlns:p14="http://schemas.microsoft.com/office/powerpoint/2010/main" val="312570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309" r:id="rId34"/>
    <p:sldLayoutId id="2147484310"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7900949"/>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 id="2147484300" r:id="rId14"/>
    <p:sldLayoutId id="2147484301" r:id="rId15"/>
    <p:sldLayoutId id="2147484302" r:id="rId16"/>
    <p:sldLayoutId id="2147484303" r:id="rId17"/>
    <p:sldLayoutId id="2147484304" r:id="rId18"/>
    <p:sldLayoutId id="2147484305" r:id="rId19"/>
    <p:sldLayoutId id="2147484306" r:id="rId20"/>
    <p:sldLayoutId id="2147484307" r:id="rId21"/>
    <p:sldLayoutId id="2147484308" r:id="rId22"/>
  </p:sldLayoutIdLst>
  <p:timing>
    <p:tnLst>
      <p:par>
        <p:cTn id="1" dur="indefinite" restart="never" nodeType="tmRoot"/>
      </p:par>
    </p:tnLst>
  </p:timing>
  <p:txStyles>
    <p:titleStyle>
      <a:lvl1pPr algn="l" defTabSz="932597" rtl="0" eaLnBrk="1" latinLnBrk="0" hangingPunct="1">
        <a:lnSpc>
          <a:spcPct val="90000"/>
        </a:lnSpc>
        <a:spcBef>
          <a:spcPct val="0"/>
        </a:spcBef>
        <a:buNone/>
        <a:defRPr sz="5507"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bg2"/>
          </a:solidFill>
          <a:latin typeface="Segoe UI Light" panose="020B0502040204020203" pitchFamily="34" charset="0"/>
          <a:ea typeface="+mn-ea"/>
          <a:cs typeface="Segoe UI Light" panose="020B0502040204020203" pitchFamily="34" charset="0"/>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2pPr>
      <a:lvl3pPr marL="1165746"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3pPr>
      <a:lvl4pPr marL="1632044"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4pPr>
      <a:lvl5pPr marL="2098342"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echnet.microsoft.com/en-us/lync/gg278164.aspx"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57.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47.xml.rels><?xml version="1.0" encoding="UTF-8" standalone="yes"?>
<Relationships xmlns="http://schemas.openxmlformats.org/package/2006/relationships"><Relationship Id="rId8" Type="http://schemas.openxmlformats.org/officeDocument/2006/relationships/hyperlink" Target="http://www.microsoft.com/learning/en/us/Course.aspx?ID=10750AB&amp;Locale=en-us" TargetMode="External"/><Relationship Id="rId3" Type="http://schemas.openxmlformats.org/officeDocument/2006/relationships/hyperlink" Target="http://www.microsoft.com/learning/en/us/Course.aspx?ID=10751AB&amp;Locale=en-us" TargetMode="External"/><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hyperlink" Target="http://www.microsoft.com/learning/en/us/classlocator.aspx" TargetMode="External"/><Relationship Id="rId4" Type="http://schemas.openxmlformats.org/officeDocument/2006/relationships/hyperlink" Target="http://www.microsoft.com/learning/en/us/Exam.aspx?ID=70-247&amp;Locale=en-us" TargetMode="External"/><Relationship Id="rId9" Type="http://schemas.openxmlformats.org/officeDocument/2006/relationships/image" Target="../media/image52.wmf"/></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37252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t>
            </a:r>
            <a:r>
              <a:rPr lang="en-US" dirty="0" smtClean="0"/>
              <a:t>et-CSConferencingPolicy</a:t>
            </a:r>
            <a:endParaRPr lang="en-US" dirty="0"/>
          </a:p>
        </p:txBody>
      </p:sp>
      <p:sp>
        <p:nvSpPr>
          <p:cNvPr id="4" name="Text Placeholder 3"/>
          <p:cNvSpPr>
            <a:spLocks noGrp="1"/>
          </p:cNvSpPr>
          <p:nvPr>
            <p:ph type="body" sz="quarter" idx="10"/>
          </p:nvPr>
        </p:nvSpPr>
        <p:spPr>
          <a:xfrm>
            <a:off x="274639" y="1897062"/>
            <a:ext cx="11887199" cy="3847207"/>
          </a:xfrm>
        </p:spPr>
        <p:txBody>
          <a:bodyPr/>
          <a:lstStyle/>
          <a:p>
            <a:pPr>
              <a:tabLst>
                <a:tab pos="6864350" algn="l"/>
              </a:tabLst>
            </a:pPr>
            <a:r>
              <a:rPr lang="en-US" sz="2000" dirty="0" smtClean="0">
                <a:solidFill>
                  <a:srgbClr val="C00000"/>
                </a:solidFill>
              </a:rPr>
              <a:t>Identity	: </a:t>
            </a:r>
            <a:r>
              <a:rPr lang="en-US" sz="2000" dirty="0" err="1" smtClean="0">
                <a:solidFill>
                  <a:srgbClr val="C00000"/>
                </a:solidFill>
              </a:rPr>
              <a:t>Tag:LargeMeeting</a:t>
            </a:r>
            <a:endParaRPr lang="en-US" sz="2000" dirty="0">
              <a:solidFill>
                <a:srgbClr val="C00000"/>
              </a:solidFill>
            </a:endParaRPr>
          </a:p>
          <a:p>
            <a:pPr>
              <a:tabLst>
                <a:tab pos="6864350" algn="l"/>
              </a:tabLst>
            </a:pPr>
            <a:r>
              <a:rPr lang="en-US" sz="2000" dirty="0" err="1" smtClean="0">
                <a:solidFill>
                  <a:srgbClr val="C00000"/>
                </a:solidFill>
              </a:rPr>
              <a:t>AllowMultiView</a:t>
            </a:r>
            <a:r>
              <a:rPr lang="en-US" sz="2000" dirty="0" smtClean="0">
                <a:solidFill>
                  <a:srgbClr val="C00000"/>
                </a:solidFill>
              </a:rPr>
              <a:t>	: </a:t>
            </a:r>
            <a:r>
              <a:rPr lang="en-US" sz="2000" dirty="0">
                <a:solidFill>
                  <a:srgbClr val="C00000"/>
                </a:solidFill>
              </a:rPr>
              <a:t>False</a:t>
            </a:r>
          </a:p>
          <a:p>
            <a:pPr>
              <a:tabLst>
                <a:tab pos="6864350" algn="l"/>
              </a:tabLst>
            </a:pPr>
            <a:r>
              <a:rPr lang="en-US" sz="2000" dirty="0" smtClean="0"/>
              <a:t>Description	: </a:t>
            </a:r>
            <a:r>
              <a:rPr lang="en-US" sz="2000" dirty="0"/>
              <a:t>Large meeting policy for special </a:t>
            </a:r>
            <a:r>
              <a:rPr lang="en-US" sz="2000" dirty="0" smtClean="0"/>
              <a:t>events</a:t>
            </a:r>
          </a:p>
          <a:p>
            <a:pPr>
              <a:tabLst>
                <a:tab pos="6864350" algn="l"/>
              </a:tabLst>
            </a:pPr>
            <a:r>
              <a:rPr lang="en-US" sz="2000" dirty="0" err="1" smtClean="0">
                <a:solidFill>
                  <a:srgbClr val="C00000"/>
                </a:solidFill>
              </a:rPr>
              <a:t>AllowAnnotations</a:t>
            </a:r>
            <a:r>
              <a:rPr lang="en-US" sz="2000" dirty="0" smtClean="0">
                <a:solidFill>
                  <a:srgbClr val="C00000"/>
                </a:solidFill>
              </a:rPr>
              <a:t>	: </a:t>
            </a:r>
            <a:r>
              <a:rPr lang="en-US" sz="2000" dirty="0">
                <a:solidFill>
                  <a:srgbClr val="C00000"/>
                </a:solidFill>
              </a:rPr>
              <a:t>False</a:t>
            </a:r>
          </a:p>
          <a:p>
            <a:pPr>
              <a:tabLst>
                <a:tab pos="6864350" algn="l"/>
              </a:tabLst>
            </a:pPr>
            <a:r>
              <a:rPr lang="en-US" sz="2000" dirty="0" err="1" smtClean="0">
                <a:solidFill>
                  <a:srgbClr val="C00000"/>
                </a:solidFill>
              </a:rPr>
              <a:t>AllowPolls</a:t>
            </a:r>
            <a:r>
              <a:rPr lang="en-US" sz="2000" dirty="0" smtClean="0">
                <a:solidFill>
                  <a:srgbClr val="C00000"/>
                </a:solidFill>
              </a:rPr>
              <a:t>	: </a:t>
            </a:r>
            <a:r>
              <a:rPr lang="en-US" sz="2000" dirty="0">
                <a:solidFill>
                  <a:srgbClr val="C00000"/>
                </a:solidFill>
              </a:rPr>
              <a:t>True</a:t>
            </a:r>
          </a:p>
          <a:p>
            <a:pPr>
              <a:tabLst>
                <a:tab pos="6864350" algn="l"/>
              </a:tabLst>
            </a:pPr>
            <a:r>
              <a:rPr lang="en-US" sz="2000" dirty="0" err="1">
                <a:solidFill>
                  <a:srgbClr val="C00000"/>
                </a:solidFill>
              </a:rPr>
              <a:t>EnableAppDesktopSharing</a:t>
            </a:r>
            <a:r>
              <a:rPr lang="en-US" sz="2000" dirty="0">
                <a:solidFill>
                  <a:srgbClr val="C00000"/>
                </a:solidFill>
              </a:rPr>
              <a:t>	: None</a:t>
            </a:r>
          </a:p>
          <a:p>
            <a:pPr>
              <a:tabLst>
                <a:tab pos="6864350" algn="l"/>
              </a:tabLst>
            </a:pPr>
            <a:r>
              <a:rPr lang="en-US" sz="2000" dirty="0" err="1"/>
              <a:t>AllowConferenceRecording</a:t>
            </a:r>
            <a:r>
              <a:rPr lang="en-US" sz="2000" dirty="0"/>
              <a:t>	: True</a:t>
            </a:r>
          </a:p>
          <a:p>
            <a:pPr>
              <a:tabLst>
                <a:tab pos="6864350" algn="l"/>
              </a:tabLst>
            </a:pPr>
            <a:r>
              <a:rPr lang="en-US" sz="2000" b="1" dirty="0" smtClean="0">
                <a:solidFill>
                  <a:srgbClr val="C00000"/>
                </a:solidFill>
                <a:effectLst>
                  <a:outerShdw blurRad="38100" dist="38100" dir="2700000" algn="tl">
                    <a:srgbClr val="000000">
                      <a:alpha val="43137"/>
                    </a:srgbClr>
                  </a:outerShdw>
                </a:effectLst>
              </a:rPr>
              <a:t>AllowLargeMeetings</a:t>
            </a:r>
            <a:r>
              <a:rPr lang="en-US" sz="2000" b="1" dirty="0">
                <a:solidFill>
                  <a:srgbClr val="C00000"/>
                </a:solidFill>
                <a:effectLst>
                  <a:outerShdw blurRad="38100" dist="38100" dir="2700000" algn="tl">
                    <a:srgbClr val="000000">
                      <a:alpha val="43137"/>
                    </a:srgbClr>
                  </a:outerShdw>
                </a:effectLst>
              </a:rPr>
              <a:t>	: True</a:t>
            </a:r>
          </a:p>
          <a:p>
            <a:pPr>
              <a:tabLst>
                <a:tab pos="6864350" algn="l"/>
              </a:tabLst>
            </a:pPr>
            <a:r>
              <a:rPr lang="en-US" sz="2000" dirty="0" err="1" smtClean="0">
                <a:solidFill>
                  <a:srgbClr val="C00000"/>
                </a:solidFill>
              </a:rPr>
              <a:t>MaxVideoConferenceResolution</a:t>
            </a:r>
            <a:r>
              <a:rPr lang="en-US" sz="2000" dirty="0">
                <a:solidFill>
                  <a:srgbClr val="C00000"/>
                </a:solidFill>
              </a:rPr>
              <a:t>	: VGA</a:t>
            </a:r>
          </a:p>
          <a:p>
            <a:pPr>
              <a:tabLst>
                <a:tab pos="6864350" algn="l"/>
              </a:tabLst>
            </a:pPr>
            <a:r>
              <a:rPr lang="en-US" sz="2000" dirty="0" err="1">
                <a:solidFill>
                  <a:srgbClr val="C00000"/>
                </a:solidFill>
              </a:rPr>
              <a:t>MaxMeetingSize</a:t>
            </a:r>
            <a:r>
              <a:rPr lang="en-US" sz="2000" dirty="0">
                <a:solidFill>
                  <a:srgbClr val="C00000"/>
                </a:solidFill>
              </a:rPr>
              <a:t>	: 1000</a:t>
            </a:r>
          </a:p>
          <a:p>
            <a:pPr>
              <a:tabLst>
                <a:tab pos="6864350" algn="l"/>
              </a:tabLst>
            </a:pPr>
            <a:endParaRPr lang="en-US" sz="2000" dirty="0"/>
          </a:p>
        </p:txBody>
      </p:sp>
      <p:sp>
        <p:nvSpPr>
          <p:cNvPr id="2" name="TextBox 1"/>
          <p:cNvSpPr txBox="1"/>
          <p:nvPr/>
        </p:nvSpPr>
        <p:spPr>
          <a:xfrm>
            <a:off x="276430" y="1212849"/>
            <a:ext cx="55440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505050"/>
                    </a:gs>
                    <a:gs pos="30000">
                      <a:srgbClr val="505050"/>
                    </a:gs>
                  </a:gsLst>
                  <a:lin ang="5400000" scaled="0"/>
                </a:gradFill>
              </a:rPr>
              <a:t>Recommendations for Large Meetings</a:t>
            </a:r>
          </a:p>
        </p:txBody>
      </p:sp>
    </p:spTree>
    <p:extLst>
      <p:ext uri="{BB962C8B-B14F-4D97-AF65-F5344CB8AC3E}">
        <p14:creationId xmlns:p14="http://schemas.microsoft.com/office/powerpoint/2010/main" val="325573358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Large Meeting Policy </a:t>
            </a:r>
            <a:r>
              <a:rPr lang="en-US" sz="1800" dirty="0">
                <a:solidFill>
                  <a:schemeClr val="accent1"/>
                </a:solidFill>
              </a:rPr>
              <a:t>(Lync Administrator)</a:t>
            </a:r>
            <a:endParaRPr lang="en-US" dirty="0"/>
          </a:p>
        </p:txBody>
      </p:sp>
      <p:sp>
        <p:nvSpPr>
          <p:cNvPr id="2" name="Text Placeholder 1"/>
          <p:cNvSpPr>
            <a:spLocks noGrp="1"/>
          </p:cNvSpPr>
          <p:nvPr>
            <p:ph type="body" sz="quarter" idx="4294967295"/>
          </p:nvPr>
        </p:nvSpPr>
        <p:spPr>
          <a:xfrm>
            <a:off x="274638" y="1212850"/>
            <a:ext cx="11887200" cy="2511457"/>
          </a:xfrm>
          <a:prstGeom prst="rect">
            <a:avLst/>
          </a:prstGeom>
        </p:spPr>
        <p:txBody>
          <a:bodyPr/>
          <a:lstStyle/>
          <a:p>
            <a:r>
              <a:rPr lang="en-US" dirty="0" smtClean="0"/>
              <a:t>Apply </a:t>
            </a:r>
            <a:r>
              <a:rPr lang="en-US" dirty="0" err="1" smtClean="0"/>
              <a:t>LargeMeeting</a:t>
            </a:r>
            <a:r>
              <a:rPr lang="en-US" dirty="0" smtClean="0"/>
              <a:t> policy to meeting organizer Lync account</a:t>
            </a:r>
          </a:p>
          <a:p>
            <a:pPr lvl="1"/>
            <a:r>
              <a:rPr lang="en-US" dirty="0" smtClean="0"/>
              <a:t>Use Lync Control Panel or </a:t>
            </a:r>
          </a:p>
          <a:p>
            <a:pPr lvl="1"/>
            <a:r>
              <a:rPr lang="en-US" dirty="0" smtClean="0"/>
              <a:t>Lync Server Management Shell </a:t>
            </a:r>
          </a:p>
          <a:p>
            <a:pPr marL="342900" lvl="1" indent="0">
              <a:buNone/>
            </a:pPr>
            <a:r>
              <a:rPr lang="en-US" dirty="0" smtClean="0"/>
              <a:t>PowerShell)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803" y="2006367"/>
            <a:ext cx="6629400" cy="4810234"/>
          </a:xfrm>
          <a:prstGeom prst="rect">
            <a:avLst/>
          </a:prstGeom>
        </p:spPr>
      </p:pic>
      <p:sp>
        <p:nvSpPr>
          <p:cNvPr id="5" name="Oval 4"/>
          <p:cNvSpPr/>
          <p:nvPr/>
        </p:nvSpPr>
        <p:spPr bwMode="auto">
          <a:xfrm>
            <a:off x="6827837" y="6011862"/>
            <a:ext cx="3352800" cy="609600"/>
          </a:xfrm>
          <a:prstGeom prst="ellipse">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83942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Scheduling the meeting</a:t>
            </a:r>
            <a:endParaRPr lang="en-US" dirty="0"/>
          </a:p>
        </p:txBody>
      </p:sp>
    </p:spTree>
    <p:extLst>
      <p:ext uri="{BB962C8B-B14F-4D97-AF65-F5344CB8AC3E}">
        <p14:creationId xmlns:p14="http://schemas.microsoft.com/office/powerpoint/2010/main" val="79302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Book the meeting</a:t>
            </a:r>
            <a:endParaRPr lang="en-US" dirty="0"/>
          </a:p>
        </p:txBody>
      </p:sp>
      <p:sp>
        <p:nvSpPr>
          <p:cNvPr id="4" name="Text Placeholder 3"/>
          <p:cNvSpPr>
            <a:spLocks noGrp="1"/>
          </p:cNvSpPr>
          <p:nvPr>
            <p:ph type="body" sz="quarter" idx="4294967295"/>
          </p:nvPr>
        </p:nvSpPr>
        <p:spPr>
          <a:xfrm>
            <a:off x="274638" y="1212850"/>
            <a:ext cx="11887200" cy="3108543"/>
          </a:xfrm>
          <a:prstGeom prst="rect">
            <a:avLst/>
          </a:prstGeom>
        </p:spPr>
        <p:txBody>
          <a:bodyPr/>
          <a:lstStyle/>
          <a:p>
            <a:r>
              <a:rPr lang="en-US" dirty="0" smtClean="0"/>
              <a:t>Reminder:</a:t>
            </a:r>
          </a:p>
          <a:p>
            <a:pPr lvl="1"/>
            <a:r>
              <a:rPr lang="en-US" dirty="0" smtClean="0"/>
              <a:t>Use dedicated Large Meeting account</a:t>
            </a:r>
          </a:p>
          <a:p>
            <a:r>
              <a:rPr lang="en-US" dirty="0" smtClean="0"/>
              <a:t>Create Outlook Meeting Invite</a:t>
            </a:r>
          </a:p>
          <a:p>
            <a:pPr lvl="1"/>
            <a:r>
              <a:rPr lang="en-US" dirty="0" smtClean="0"/>
              <a:t>Create meeting using A New Meeting Space</a:t>
            </a:r>
          </a:p>
          <a:p>
            <a:pPr lvl="1"/>
            <a:r>
              <a:rPr lang="en-US" dirty="0" smtClean="0"/>
              <a:t>Declare Presenters</a:t>
            </a:r>
          </a:p>
          <a:p>
            <a:pPr lvl="1"/>
            <a:r>
              <a:rPr lang="en-US" dirty="0" smtClean="0"/>
              <a:t>Check Meeting Options</a:t>
            </a:r>
          </a:p>
          <a:p>
            <a:pPr lvl="1"/>
            <a:r>
              <a:rPr lang="en-US" dirty="0" smtClean="0"/>
              <a:t>Don’t copy Meeting Text to another meeting</a:t>
            </a:r>
            <a:endParaRPr lang="en-US" dirty="0"/>
          </a:p>
        </p:txBody>
      </p:sp>
    </p:spTree>
    <p:extLst>
      <p:ext uri="{BB962C8B-B14F-4D97-AF65-F5344CB8AC3E}">
        <p14:creationId xmlns:p14="http://schemas.microsoft.com/office/powerpoint/2010/main" val="42035715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Schedule the meeting</a:t>
            </a:r>
            <a:endParaRPr lang="en-US" dirty="0"/>
          </a:p>
        </p:txBody>
      </p:sp>
    </p:spTree>
    <p:extLst>
      <p:ext uri="{BB962C8B-B14F-4D97-AF65-F5344CB8AC3E}">
        <p14:creationId xmlns:p14="http://schemas.microsoft.com/office/powerpoint/2010/main" val="21068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0624" y="415924"/>
            <a:ext cx="7515225" cy="6162675"/>
          </a:xfrm>
          <a:prstGeom prst="rect">
            <a:avLst/>
          </a:prstGeom>
        </p:spPr>
      </p:pic>
    </p:spTree>
    <p:extLst>
      <p:ext uri="{BB962C8B-B14F-4D97-AF65-F5344CB8AC3E}">
        <p14:creationId xmlns:p14="http://schemas.microsoft.com/office/powerpoint/2010/main" val="328737216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Meeting Room Layout</a:t>
            </a:r>
            <a:endParaRPr lang="en-US" dirty="0"/>
          </a:p>
        </p:txBody>
      </p:sp>
    </p:spTree>
    <p:extLst>
      <p:ext uri="{BB962C8B-B14F-4D97-AF65-F5344CB8AC3E}">
        <p14:creationId xmlns:p14="http://schemas.microsoft.com/office/powerpoint/2010/main" val="39058153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Room Layout Caveats</a:t>
            </a:r>
            <a:endParaRPr lang="en-US" dirty="0"/>
          </a:p>
        </p:txBody>
      </p:sp>
      <p:sp>
        <p:nvSpPr>
          <p:cNvPr id="4" name="Text Placeholder 3"/>
          <p:cNvSpPr>
            <a:spLocks noGrp="1"/>
          </p:cNvSpPr>
          <p:nvPr>
            <p:ph type="body" sz="quarter" idx="4294967295"/>
          </p:nvPr>
        </p:nvSpPr>
        <p:spPr>
          <a:xfrm>
            <a:off x="274638" y="1212850"/>
            <a:ext cx="11887200" cy="4124206"/>
          </a:xfrm>
          <a:prstGeom prst="rect">
            <a:avLst/>
          </a:prstGeom>
        </p:spPr>
        <p:txBody>
          <a:bodyPr/>
          <a:lstStyle/>
          <a:p>
            <a:r>
              <a:rPr lang="en-US" dirty="0" smtClean="0"/>
              <a:t>“Normal” Lync Meetings</a:t>
            </a:r>
          </a:p>
          <a:p>
            <a:pPr lvl="1"/>
            <a:r>
              <a:rPr lang="en-US" dirty="0" smtClean="0"/>
              <a:t>Most Lync Meetings are Self Contained and Self Managed</a:t>
            </a:r>
          </a:p>
          <a:p>
            <a:pPr lvl="1"/>
            <a:r>
              <a:rPr lang="en-US" dirty="0" smtClean="0"/>
              <a:t>Don’t need the White Glove Service</a:t>
            </a:r>
          </a:p>
          <a:p>
            <a:r>
              <a:rPr lang="en-US" dirty="0" smtClean="0"/>
              <a:t>Larger Managed Meetings</a:t>
            </a:r>
          </a:p>
          <a:p>
            <a:pPr lvl="1"/>
            <a:r>
              <a:rPr lang="en-US" dirty="0" smtClean="0"/>
              <a:t>Specific people with specific jobs</a:t>
            </a:r>
          </a:p>
          <a:p>
            <a:r>
              <a:rPr lang="en-US" dirty="0" smtClean="0"/>
              <a:t>White Glove Self-Service</a:t>
            </a:r>
          </a:p>
          <a:p>
            <a:pPr lvl="1"/>
            <a:r>
              <a:rPr lang="en-US" b="1" dirty="0" smtClean="0"/>
              <a:t>Setting the highest Exec Presentation bar</a:t>
            </a:r>
          </a:p>
          <a:p>
            <a:pPr lvl="1"/>
            <a:r>
              <a:rPr lang="en-US" dirty="0" smtClean="0"/>
              <a:t>e.g. Town Hall “production” meetings</a:t>
            </a:r>
          </a:p>
          <a:p>
            <a:pPr lvl="2"/>
            <a:r>
              <a:rPr lang="en-US" dirty="0" smtClean="0"/>
              <a:t>4 laptops/Lync accounts</a:t>
            </a:r>
            <a:endParaRPr lang="en-US" dirty="0"/>
          </a:p>
        </p:txBody>
      </p:sp>
    </p:spTree>
    <p:extLst>
      <p:ext uri="{BB962C8B-B14F-4D97-AF65-F5344CB8AC3E}">
        <p14:creationId xmlns:p14="http://schemas.microsoft.com/office/powerpoint/2010/main" val="27711371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Room Layout </a:t>
            </a:r>
            <a:r>
              <a:rPr lang="en-US" sz="3600" dirty="0" smtClean="0"/>
              <a:t>(White Glove)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639" y="5326062"/>
            <a:ext cx="1418334" cy="1228069"/>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1207" y="2290333"/>
            <a:ext cx="1429322" cy="1237583"/>
          </a:xfrm>
          <a:prstGeom prst="rect">
            <a:avLst/>
          </a:prstGeom>
        </p:spPr>
      </p:pic>
      <p:grpSp>
        <p:nvGrpSpPr>
          <p:cNvPr id="6" name="Group 5"/>
          <p:cNvGrpSpPr/>
          <p:nvPr/>
        </p:nvGrpSpPr>
        <p:grpSpPr>
          <a:xfrm>
            <a:off x="4308620" y="1211262"/>
            <a:ext cx="2970573" cy="2275722"/>
            <a:chOff x="3915457" y="430377"/>
            <a:chExt cx="2912591" cy="223130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5457" y="430377"/>
              <a:ext cx="2912591" cy="22313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1717" y="608459"/>
              <a:ext cx="2600069" cy="1875138"/>
            </a:xfrm>
            <a:prstGeom prst="rect">
              <a:avLst/>
            </a:prstGeom>
          </p:spPr>
        </p:pic>
      </p:grpSp>
      <p:cxnSp>
        <p:nvCxnSpPr>
          <p:cNvPr id="9" name="Curved Connector 8"/>
          <p:cNvCxnSpPr/>
          <p:nvPr/>
        </p:nvCxnSpPr>
        <p:spPr>
          <a:xfrm rot="16200000" flipV="1">
            <a:off x="5858568" y="3909849"/>
            <a:ext cx="1942560" cy="1096831"/>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303" y="5309512"/>
            <a:ext cx="1329534" cy="115118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6889" y="4062630"/>
            <a:ext cx="981176" cy="981176"/>
          </a:xfrm>
          <a:prstGeom prst="rect">
            <a:avLst/>
          </a:prstGeom>
        </p:spPr>
      </p:pic>
      <p:cxnSp>
        <p:nvCxnSpPr>
          <p:cNvPr id="13" name="Curved Connector 12"/>
          <p:cNvCxnSpPr>
            <a:stCxn id="12" idx="3"/>
          </p:cNvCxnSpPr>
          <p:nvPr/>
        </p:nvCxnSpPr>
        <p:spPr>
          <a:xfrm rot="10800000" flipH="1" flipV="1">
            <a:off x="326889" y="4553219"/>
            <a:ext cx="1530051" cy="1436770"/>
          </a:xfrm>
          <a:prstGeom prst="curvedConnector3">
            <a:avLst>
              <a:gd name="adj1" fmla="val -1523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7382" y="3775384"/>
            <a:ext cx="728596" cy="96794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2215" y="4330709"/>
            <a:ext cx="699453" cy="699453"/>
          </a:xfrm>
          <a:prstGeom prst="rect">
            <a:avLst/>
          </a:prstGeom>
        </p:spPr>
      </p:pic>
      <p:cxnSp>
        <p:nvCxnSpPr>
          <p:cNvPr id="16" name="Curved Connector 15"/>
          <p:cNvCxnSpPr/>
          <p:nvPr/>
        </p:nvCxnSpPr>
        <p:spPr>
          <a:xfrm rot="16200000" flipV="1">
            <a:off x="3192716" y="3447744"/>
            <a:ext cx="1727893" cy="1143693"/>
          </a:xfrm>
          <a:prstGeom prst="curvedConnector3">
            <a:avLst>
              <a:gd name="adj1" fmla="val -15246"/>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7819" y="2694768"/>
            <a:ext cx="939554" cy="460876"/>
          </a:xfrm>
          <a:prstGeom prst="rect">
            <a:avLst/>
          </a:prstGeom>
        </p:spPr>
      </p:pic>
      <p:pic>
        <p:nvPicPr>
          <p:cNvPr id="18" name="Picture 17"/>
          <p:cNvPicPr>
            <a:picLocks noChangeAspect="1"/>
          </p:cNvPicPr>
          <p:nvPr/>
        </p:nvPicPr>
        <p:blipFill>
          <a:blip r:embed="rId9"/>
          <a:stretch>
            <a:fillRect/>
          </a:stretch>
        </p:blipFill>
        <p:spPr>
          <a:xfrm>
            <a:off x="3667441" y="1275513"/>
            <a:ext cx="446190" cy="703850"/>
          </a:xfrm>
          <a:prstGeom prst="rect">
            <a:avLst/>
          </a:prstGeom>
        </p:spPr>
      </p:pic>
      <p:pic>
        <p:nvPicPr>
          <p:cNvPr id="19" name="Picture 18"/>
          <p:cNvPicPr>
            <a:picLocks noChangeAspect="1"/>
          </p:cNvPicPr>
          <p:nvPr/>
        </p:nvPicPr>
        <p:blipFill>
          <a:blip r:embed="rId9"/>
          <a:stretch>
            <a:fillRect/>
          </a:stretch>
        </p:blipFill>
        <p:spPr>
          <a:xfrm flipH="1">
            <a:off x="7564389" y="1275513"/>
            <a:ext cx="446190" cy="703850"/>
          </a:xfrm>
          <a:prstGeom prst="rect">
            <a:avLst/>
          </a:prstGeom>
        </p:spPr>
      </p:pic>
      <p:cxnSp>
        <p:nvCxnSpPr>
          <p:cNvPr id="20" name="Curved Connector 19"/>
          <p:cNvCxnSpPr>
            <a:stCxn id="17" idx="2"/>
          </p:cNvCxnSpPr>
          <p:nvPr/>
        </p:nvCxnSpPr>
        <p:spPr>
          <a:xfrm rot="5400000">
            <a:off x="1915699" y="4175886"/>
            <a:ext cx="2422140" cy="381655"/>
          </a:xfrm>
          <a:prstGeom prst="curvedConnector3">
            <a:avLst>
              <a:gd name="adj1" fmla="val 10093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795285" y="5478462"/>
            <a:ext cx="3223552" cy="1222386"/>
          </a:xfrm>
          <a:prstGeom prst="rect">
            <a:avLst/>
          </a:prstGeom>
          <a:noFill/>
        </p:spPr>
        <p:txBody>
          <a:bodyPr wrap="square" rtlCol="0">
            <a:spAutoFit/>
          </a:bodyPr>
          <a:lstStyle/>
          <a:p>
            <a:r>
              <a:rPr lang="en-US" dirty="0">
                <a:solidFill>
                  <a:srgbClr val="FFFFFF"/>
                </a:solidFill>
              </a:rPr>
              <a:t>PC connected to in-room</a:t>
            </a:r>
          </a:p>
          <a:p>
            <a:r>
              <a:rPr lang="en-US" dirty="0">
                <a:solidFill>
                  <a:srgbClr val="FFFFFF"/>
                </a:solidFill>
              </a:rPr>
              <a:t>Screen showing </a:t>
            </a:r>
            <a:r>
              <a:rPr lang="en-US" dirty="0" smtClean="0">
                <a:solidFill>
                  <a:srgbClr val="FFFFFF"/>
                </a:solidFill>
              </a:rPr>
              <a:t>Shared </a:t>
            </a:r>
            <a:r>
              <a:rPr lang="en-US" dirty="0">
                <a:solidFill>
                  <a:srgbClr val="FFFFFF"/>
                </a:solidFill>
              </a:rPr>
              <a:t>Presentation </a:t>
            </a:r>
            <a:r>
              <a:rPr lang="en-US" dirty="0" smtClean="0">
                <a:solidFill>
                  <a:srgbClr val="FFFFFF"/>
                </a:solidFill>
              </a:rPr>
              <a:t>content Full Screen via Lync</a:t>
            </a:r>
            <a:endParaRPr lang="en-US" dirty="0">
              <a:solidFill>
                <a:srgbClr val="FFFFFF"/>
              </a:solidFill>
            </a:endParaRPr>
          </a:p>
        </p:txBody>
      </p:sp>
      <p:sp>
        <p:nvSpPr>
          <p:cNvPr id="22" name="TextBox 21"/>
          <p:cNvSpPr txBox="1"/>
          <p:nvPr/>
        </p:nvSpPr>
        <p:spPr>
          <a:xfrm>
            <a:off x="9770474" y="2349122"/>
            <a:ext cx="2669366" cy="1200329"/>
          </a:xfrm>
          <a:prstGeom prst="rect">
            <a:avLst/>
          </a:prstGeom>
          <a:noFill/>
        </p:spPr>
        <p:txBody>
          <a:bodyPr wrap="square" rtlCol="0">
            <a:spAutoFit/>
          </a:bodyPr>
          <a:lstStyle/>
          <a:p>
            <a:r>
              <a:rPr lang="en-US" dirty="0">
                <a:solidFill>
                  <a:srgbClr val="FFFFFF"/>
                </a:solidFill>
              </a:rPr>
              <a:t>Moderator PC</a:t>
            </a:r>
          </a:p>
          <a:p>
            <a:r>
              <a:rPr lang="en-US" dirty="0">
                <a:solidFill>
                  <a:srgbClr val="FFFFFF"/>
                </a:solidFill>
              </a:rPr>
              <a:t>Used to monitor </a:t>
            </a:r>
            <a:r>
              <a:rPr lang="en-US" dirty="0" smtClean="0">
                <a:solidFill>
                  <a:srgbClr val="FFFFFF"/>
                </a:solidFill>
              </a:rPr>
              <a:t>IM, Q&amp;A </a:t>
            </a:r>
            <a:r>
              <a:rPr lang="en-US" dirty="0">
                <a:solidFill>
                  <a:srgbClr val="FFFFFF"/>
                </a:solidFill>
              </a:rPr>
              <a:t>and Mute attendees</a:t>
            </a:r>
          </a:p>
        </p:txBody>
      </p:sp>
      <p:sp>
        <p:nvSpPr>
          <p:cNvPr id="23" name="TextBox 22"/>
          <p:cNvSpPr txBox="1"/>
          <p:nvPr/>
        </p:nvSpPr>
        <p:spPr>
          <a:xfrm>
            <a:off x="61731" y="3368346"/>
            <a:ext cx="1952779" cy="646331"/>
          </a:xfrm>
          <a:prstGeom prst="rect">
            <a:avLst/>
          </a:prstGeom>
          <a:noFill/>
        </p:spPr>
        <p:txBody>
          <a:bodyPr wrap="none" rtlCol="0">
            <a:spAutoFit/>
          </a:bodyPr>
          <a:lstStyle/>
          <a:p>
            <a:r>
              <a:rPr lang="en-US" dirty="0">
                <a:solidFill>
                  <a:srgbClr val="FFFFFF"/>
                </a:solidFill>
              </a:rPr>
              <a:t>Video Camera or </a:t>
            </a:r>
          </a:p>
          <a:p>
            <a:r>
              <a:rPr lang="en-US" dirty="0" err="1">
                <a:solidFill>
                  <a:srgbClr val="FFFFFF"/>
                </a:solidFill>
              </a:rPr>
              <a:t>WebCam</a:t>
            </a:r>
            <a:endParaRPr lang="en-US" dirty="0">
              <a:solidFill>
                <a:srgbClr val="FFFFFF"/>
              </a:solidFill>
            </a:endParaRPr>
          </a:p>
        </p:txBody>
      </p:sp>
      <p:sp>
        <p:nvSpPr>
          <p:cNvPr id="24" name="TextBox 23"/>
          <p:cNvSpPr txBox="1"/>
          <p:nvPr/>
        </p:nvSpPr>
        <p:spPr>
          <a:xfrm>
            <a:off x="1451798" y="1966849"/>
            <a:ext cx="2420001" cy="542399"/>
          </a:xfrm>
          <a:prstGeom prst="rect">
            <a:avLst/>
          </a:prstGeom>
          <a:noFill/>
        </p:spPr>
        <p:txBody>
          <a:bodyPr wrap="none" rtlCol="0">
            <a:spAutoFit/>
          </a:bodyPr>
          <a:lstStyle/>
          <a:p>
            <a:r>
              <a:rPr lang="en-US" sz="1428" dirty="0" smtClean="0">
                <a:solidFill>
                  <a:srgbClr val="FFFFFF"/>
                </a:solidFill>
              </a:rPr>
              <a:t>In-room </a:t>
            </a:r>
            <a:r>
              <a:rPr lang="en-US" sz="1428" dirty="0">
                <a:solidFill>
                  <a:srgbClr val="FFFFFF"/>
                </a:solidFill>
              </a:rPr>
              <a:t>audio system</a:t>
            </a:r>
          </a:p>
          <a:p>
            <a:r>
              <a:rPr lang="en-US" sz="1428" dirty="0" smtClean="0">
                <a:solidFill>
                  <a:srgbClr val="FFFFFF"/>
                </a:solidFill>
              </a:rPr>
              <a:t>(microphone </a:t>
            </a:r>
            <a:r>
              <a:rPr lang="en-US" sz="1428" dirty="0">
                <a:solidFill>
                  <a:srgbClr val="FFFFFF"/>
                </a:solidFill>
              </a:rPr>
              <a:t>and speakers)</a:t>
            </a:r>
          </a:p>
        </p:txBody>
      </p:sp>
      <p:sp>
        <p:nvSpPr>
          <p:cNvPr id="25" name="TextBox 24"/>
          <p:cNvSpPr txBox="1"/>
          <p:nvPr/>
        </p:nvSpPr>
        <p:spPr>
          <a:xfrm>
            <a:off x="751760" y="6557940"/>
            <a:ext cx="2311146" cy="369332"/>
          </a:xfrm>
          <a:prstGeom prst="rect">
            <a:avLst/>
          </a:prstGeom>
          <a:noFill/>
        </p:spPr>
        <p:txBody>
          <a:bodyPr wrap="none" rtlCol="0">
            <a:spAutoFit/>
          </a:bodyPr>
          <a:lstStyle/>
          <a:p>
            <a:r>
              <a:rPr lang="en-US" dirty="0">
                <a:solidFill>
                  <a:srgbClr val="505050"/>
                </a:solidFill>
              </a:rPr>
              <a:t>Camera/</a:t>
            </a:r>
            <a:r>
              <a:rPr lang="en-US" dirty="0" err="1">
                <a:solidFill>
                  <a:srgbClr val="505050"/>
                </a:solidFill>
              </a:rPr>
              <a:t>WebCam</a:t>
            </a:r>
            <a:r>
              <a:rPr lang="en-US" dirty="0">
                <a:solidFill>
                  <a:srgbClr val="505050"/>
                </a:solidFill>
              </a:rPr>
              <a:t> PC</a:t>
            </a:r>
          </a:p>
        </p:txBody>
      </p:sp>
      <p:sp>
        <p:nvSpPr>
          <p:cNvPr id="26" name="TextBox 25"/>
          <p:cNvSpPr txBox="1"/>
          <p:nvPr/>
        </p:nvSpPr>
        <p:spPr>
          <a:xfrm>
            <a:off x="3198260" y="5431365"/>
            <a:ext cx="3168496" cy="923330"/>
          </a:xfrm>
          <a:prstGeom prst="rect">
            <a:avLst/>
          </a:prstGeom>
          <a:noFill/>
        </p:spPr>
        <p:txBody>
          <a:bodyPr wrap="none" rtlCol="0">
            <a:spAutoFit/>
          </a:bodyPr>
          <a:lstStyle/>
          <a:p>
            <a:r>
              <a:rPr lang="en-US" dirty="0">
                <a:solidFill>
                  <a:srgbClr val="FFFFFF"/>
                </a:solidFill>
              </a:rPr>
              <a:t>Connection between in-room</a:t>
            </a:r>
          </a:p>
          <a:p>
            <a:r>
              <a:rPr lang="en-US" dirty="0">
                <a:solidFill>
                  <a:srgbClr val="FFFFFF"/>
                </a:solidFill>
              </a:rPr>
              <a:t>Audio system and</a:t>
            </a:r>
          </a:p>
          <a:p>
            <a:r>
              <a:rPr lang="en-US" dirty="0">
                <a:solidFill>
                  <a:srgbClr val="FFFFFF"/>
                </a:solidFill>
              </a:rPr>
              <a:t>Lync PC</a:t>
            </a:r>
          </a:p>
        </p:txBody>
      </p:sp>
      <p:sp>
        <p:nvSpPr>
          <p:cNvPr id="27" name="TextBox 26"/>
          <p:cNvSpPr txBox="1"/>
          <p:nvPr/>
        </p:nvSpPr>
        <p:spPr>
          <a:xfrm>
            <a:off x="9439901" y="3989987"/>
            <a:ext cx="3405835" cy="1126462"/>
          </a:xfrm>
          <a:prstGeom prst="rect">
            <a:avLst/>
          </a:prstGeom>
          <a:noFill/>
        </p:spPr>
        <p:txBody>
          <a:bodyPr wrap="square" lIns="182880" tIns="146304" rIns="182880" bIns="146304" rtlCol="0">
            <a:spAutoFit/>
          </a:bodyPr>
          <a:lstStyle/>
          <a:p>
            <a:r>
              <a:rPr lang="en-US" dirty="0" smtClean="0">
                <a:solidFill>
                  <a:srgbClr val="FFFFFF"/>
                </a:solidFill>
              </a:rPr>
              <a:t>PC joined to Lync Meeting</a:t>
            </a:r>
          </a:p>
          <a:p>
            <a:r>
              <a:rPr lang="en-US" dirty="0" smtClean="0">
                <a:solidFill>
                  <a:srgbClr val="FFFFFF"/>
                </a:solidFill>
              </a:rPr>
              <a:t>Presenter </a:t>
            </a:r>
            <a:r>
              <a:rPr lang="en-US" dirty="0">
                <a:solidFill>
                  <a:srgbClr val="FFFFFF"/>
                </a:solidFill>
              </a:rPr>
              <a:t>advances slides </a:t>
            </a:r>
            <a:r>
              <a:rPr lang="en-US" dirty="0" smtClean="0">
                <a:solidFill>
                  <a:srgbClr val="FFFFFF"/>
                </a:solidFill>
              </a:rPr>
              <a:t>using remote </a:t>
            </a:r>
            <a:r>
              <a:rPr lang="en-US" dirty="0">
                <a:solidFill>
                  <a:srgbClr val="FFFFFF"/>
                </a:solidFill>
              </a:rPr>
              <a:t>“clicker</a:t>
            </a:r>
            <a:r>
              <a:rPr lang="en-US" dirty="0" smtClean="0">
                <a:solidFill>
                  <a:srgbClr val="FFFFFF"/>
                </a:solidFill>
              </a:rPr>
              <a:t>”</a:t>
            </a:r>
            <a:endParaRPr lang="en-US" dirty="0">
              <a:solidFill>
                <a:srgbClr val="FFFFFF"/>
              </a:solidFill>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0579" y="3954462"/>
            <a:ext cx="1429322" cy="1237583"/>
          </a:xfrm>
          <a:prstGeom prst="rect">
            <a:avLst/>
          </a:prstGeom>
        </p:spPr>
      </p:pic>
    </p:spTree>
    <p:extLst>
      <p:ext uri="{BB962C8B-B14F-4D97-AF65-F5344CB8AC3E}">
        <p14:creationId xmlns:p14="http://schemas.microsoft.com/office/powerpoint/2010/main" val="12638026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3" y="23692"/>
            <a:ext cx="12472388" cy="7026697"/>
          </a:xfrm>
          <a:prstGeom prst="rect">
            <a:avLst/>
          </a:prstGeom>
        </p:spPr>
      </p:pic>
    </p:spTree>
    <p:extLst>
      <p:ext uri="{BB962C8B-B14F-4D97-AF65-F5344CB8AC3E}">
        <p14:creationId xmlns:p14="http://schemas.microsoft.com/office/powerpoint/2010/main" val="20481795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Large Meetings Best Practices </a:t>
            </a:r>
            <a:endParaRPr lang="en-US" dirty="0"/>
          </a:p>
        </p:txBody>
      </p:sp>
      <p:sp>
        <p:nvSpPr>
          <p:cNvPr id="3" name="Text Placeholder 2"/>
          <p:cNvSpPr>
            <a:spLocks noGrp="1"/>
          </p:cNvSpPr>
          <p:nvPr>
            <p:ph type="body" sz="quarter" idx="14"/>
          </p:nvPr>
        </p:nvSpPr>
        <p:spPr/>
        <p:txBody>
          <a:bodyPr/>
          <a:lstStyle/>
          <a:p>
            <a:r>
              <a:rPr lang="en-US" dirty="0" smtClean="0"/>
              <a:t>Sandra Martinez Polo</a:t>
            </a:r>
          </a:p>
          <a:p>
            <a:r>
              <a:rPr lang="en-US" dirty="0" smtClean="0"/>
              <a:t>Communications TSP</a:t>
            </a:r>
          </a:p>
          <a:p>
            <a:r>
              <a:rPr lang="en-US" smtClean="0"/>
              <a:t>Microsoft Spain</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b="1" dirty="0" smtClean="0"/>
          </a:p>
          <a:p>
            <a:pPr>
              <a:buClr>
                <a:srgbClr val="FFFFFF"/>
              </a:buClr>
            </a:pPr>
            <a:r>
              <a:rPr lang="en-US" b="1" dirty="0" smtClean="0"/>
              <a:t>OFC-B323 </a:t>
            </a:r>
            <a:endParaRPr lang="en-US" b="1" dirty="0"/>
          </a:p>
        </p:txBody>
      </p:sp>
    </p:spTree>
    <p:extLst>
      <p:ext uri="{BB962C8B-B14F-4D97-AF65-F5344CB8AC3E}">
        <p14:creationId xmlns:p14="http://schemas.microsoft.com/office/powerpoint/2010/main" val="56872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Audio Video</a:t>
            </a:r>
            <a:endParaRPr lang="en-US" dirty="0"/>
          </a:p>
        </p:txBody>
      </p:sp>
      <p:sp>
        <p:nvSpPr>
          <p:cNvPr id="5" name="Text Placeholder 4"/>
          <p:cNvSpPr>
            <a:spLocks noGrp="1"/>
          </p:cNvSpPr>
          <p:nvPr>
            <p:ph type="body" sz="quarter" idx="4294967295"/>
          </p:nvPr>
        </p:nvSpPr>
        <p:spPr>
          <a:xfrm>
            <a:off x="274638" y="1212850"/>
            <a:ext cx="11887200" cy="3785652"/>
          </a:xfrm>
          <a:prstGeom prst="rect">
            <a:avLst/>
          </a:prstGeom>
        </p:spPr>
        <p:txBody>
          <a:bodyPr/>
          <a:lstStyle/>
          <a:p>
            <a:r>
              <a:rPr lang="en-US" dirty="0" smtClean="0"/>
              <a:t>Approved Devices</a:t>
            </a:r>
          </a:p>
          <a:p>
            <a:pPr lvl="1"/>
            <a:r>
              <a:rPr lang="en-US" dirty="0" err="1" smtClean="0"/>
              <a:t>WebCams</a:t>
            </a:r>
            <a:endParaRPr lang="en-US" dirty="0" smtClean="0"/>
          </a:p>
          <a:p>
            <a:pPr lvl="1"/>
            <a:r>
              <a:rPr lang="en-US" dirty="0" smtClean="0"/>
              <a:t>Speakerphones</a:t>
            </a:r>
          </a:p>
          <a:p>
            <a:pPr lvl="1"/>
            <a:r>
              <a:rPr lang="en-US" dirty="0" smtClean="0"/>
              <a:t>Wireless mics/headsets</a:t>
            </a:r>
          </a:p>
          <a:p>
            <a:pPr lvl="1"/>
            <a:r>
              <a:rPr lang="en-US" dirty="0" smtClean="0">
                <a:hlinkClick r:id="rId2"/>
              </a:rPr>
              <a:t>http</a:t>
            </a:r>
            <a:r>
              <a:rPr lang="en-US" dirty="0">
                <a:hlinkClick r:id="rId2"/>
              </a:rPr>
              <a:t>://</a:t>
            </a:r>
            <a:r>
              <a:rPr lang="en-US" dirty="0" smtClean="0">
                <a:hlinkClick r:id="rId2"/>
              </a:rPr>
              <a:t>technet.microsoft.com/en-us/lync/gg278164.aspx</a:t>
            </a:r>
            <a:endParaRPr lang="en-US" dirty="0" smtClean="0"/>
          </a:p>
          <a:p>
            <a:r>
              <a:rPr lang="en-US" dirty="0" smtClean="0"/>
              <a:t>Capture Devices</a:t>
            </a:r>
          </a:p>
          <a:p>
            <a:pPr lvl="1"/>
            <a:r>
              <a:rPr lang="en-US" dirty="0"/>
              <a:t>Mic/Line </a:t>
            </a:r>
            <a:r>
              <a:rPr lang="en-US" dirty="0" smtClean="0"/>
              <a:t>Input</a:t>
            </a:r>
          </a:p>
          <a:p>
            <a:pPr lvl="1"/>
            <a:r>
              <a:rPr lang="en-US" dirty="0" smtClean="0"/>
              <a:t>USB Mixers </a:t>
            </a:r>
          </a:p>
          <a:p>
            <a:pPr lvl="1"/>
            <a:r>
              <a:rPr lang="en-US" dirty="0" err="1" smtClean="0"/>
              <a:t>Vaddio</a:t>
            </a:r>
            <a:r>
              <a:rPr lang="en-US" dirty="0" smtClean="0"/>
              <a:t> AV Bridge</a:t>
            </a:r>
            <a:endParaRPr lang="en-US" dirty="0"/>
          </a:p>
        </p:txBody>
      </p:sp>
    </p:spTree>
    <p:extLst>
      <p:ext uri="{BB962C8B-B14F-4D97-AF65-F5344CB8AC3E}">
        <p14:creationId xmlns:p14="http://schemas.microsoft.com/office/powerpoint/2010/main" val="20342059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Large Meeting</a:t>
            </a:r>
            <a:br>
              <a:rPr lang="en-US" dirty="0" smtClean="0"/>
            </a:br>
            <a:r>
              <a:rPr lang="en-US" dirty="0" smtClean="0"/>
              <a:t>Best Practices</a:t>
            </a:r>
            <a:endParaRPr lang="en-US" dirty="0"/>
          </a:p>
        </p:txBody>
      </p:sp>
    </p:spTree>
    <p:extLst>
      <p:ext uri="{BB962C8B-B14F-4D97-AF65-F5344CB8AC3E}">
        <p14:creationId xmlns:p14="http://schemas.microsoft.com/office/powerpoint/2010/main" val="48833305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Best Practices: Scheduling</a:t>
            </a:r>
            <a:endParaRPr lang="en-US" dirty="0"/>
          </a:p>
        </p:txBody>
      </p:sp>
      <p:sp>
        <p:nvSpPr>
          <p:cNvPr id="5" name="Content Placeholder 4"/>
          <p:cNvSpPr>
            <a:spLocks noGrp="1"/>
          </p:cNvSpPr>
          <p:nvPr>
            <p:ph idx="4294967295"/>
          </p:nvPr>
        </p:nvSpPr>
        <p:spPr>
          <a:xfrm>
            <a:off x="315635" y="1485604"/>
            <a:ext cx="11848568" cy="4437962"/>
          </a:xfrm>
          <a:prstGeom prst="rect">
            <a:avLst/>
          </a:prstGeom>
        </p:spPr>
        <p:txBody>
          <a:bodyPr>
            <a:normAutofit fontScale="70000" lnSpcReduction="20000"/>
          </a:bodyPr>
          <a:lstStyle/>
          <a:p>
            <a:r>
              <a:rPr lang="en-US" dirty="0" smtClean="0"/>
              <a:t>If expecting &gt;250 attendees, confirm with your Lync Admin that you are in the Lync Large Meeting pool before scheduling</a:t>
            </a:r>
            <a:endParaRPr lang="en-US" sz="2900" dirty="0" smtClean="0"/>
          </a:p>
          <a:p>
            <a:r>
              <a:rPr lang="en-US" dirty="0" smtClean="0"/>
              <a:t>Consider having a dedicated “Large Meeting Organizer” user account</a:t>
            </a:r>
          </a:p>
          <a:p>
            <a:pPr lvl="1"/>
            <a:r>
              <a:rPr lang="en-US" dirty="0" smtClean="0"/>
              <a:t> Allows better visibility/ability to manage scheduling of Large Meeting resources</a:t>
            </a:r>
          </a:p>
          <a:p>
            <a:r>
              <a:rPr lang="en-US" dirty="0" smtClean="0"/>
              <a:t>Assign at least one back-up presenter to assist during live event</a:t>
            </a:r>
          </a:p>
          <a:p>
            <a:r>
              <a:rPr lang="en-US" dirty="0" smtClean="0"/>
              <a:t>Plan for a dry-run session several days in advance of your event</a:t>
            </a:r>
          </a:p>
          <a:p>
            <a:r>
              <a:rPr lang="en-US" dirty="0" smtClean="0"/>
              <a:t>From </a:t>
            </a:r>
            <a:r>
              <a:rPr lang="en-US" b="1" dirty="0" smtClean="0"/>
              <a:t>Meeting Options </a:t>
            </a:r>
          </a:p>
          <a:p>
            <a:pPr lvl="1"/>
            <a:r>
              <a:rPr lang="en-US" dirty="0"/>
              <a:t>Select </a:t>
            </a:r>
            <a:r>
              <a:rPr lang="en-US" b="1" dirty="0"/>
              <a:t>A New Meeting Space </a:t>
            </a:r>
            <a:r>
              <a:rPr lang="en-US" dirty="0"/>
              <a:t>to </a:t>
            </a:r>
            <a:r>
              <a:rPr lang="en-US" dirty="0" smtClean="0"/>
              <a:t>ensure you are using a unique </a:t>
            </a:r>
            <a:r>
              <a:rPr lang="en-US" dirty="0"/>
              <a:t>URL</a:t>
            </a:r>
          </a:p>
          <a:p>
            <a:pPr lvl="1"/>
            <a:r>
              <a:rPr lang="en-US" dirty="0"/>
              <a:t>Select desired setting for </a:t>
            </a:r>
            <a:r>
              <a:rPr lang="en-US" b="1" dirty="0"/>
              <a:t>These people don’t have to wait in the lobby</a:t>
            </a:r>
          </a:p>
          <a:p>
            <a:pPr lvl="1"/>
            <a:r>
              <a:rPr lang="en-US" dirty="0" smtClean="0"/>
              <a:t>Designate your presenters and attendees</a:t>
            </a:r>
          </a:p>
          <a:p>
            <a:pPr lvl="1"/>
            <a:r>
              <a:rPr lang="en-US" dirty="0" smtClean="0"/>
              <a:t>Consider enabling some/all of the following as-needed:</a:t>
            </a:r>
          </a:p>
          <a:p>
            <a:pPr lvl="2"/>
            <a:r>
              <a:rPr lang="en-US" b="1" dirty="0" smtClean="0"/>
              <a:t>Disabling IM </a:t>
            </a:r>
            <a:r>
              <a:rPr lang="en-US" dirty="0" smtClean="0"/>
              <a:t>(can’t be re-enabled during meeting)</a:t>
            </a:r>
          </a:p>
          <a:p>
            <a:pPr lvl="2"/>
            <a:r>
              <a:rPr lang="en-US" b="1" dirty="0" smtClean="0"/>
              <a:t>Muting all Attendees </a:t>
            </a:r>
          </a:p>
          <a:p>
            <a:pPr lvl="2"/>
            <a:r>
              <a:rPr lang="en-US" b="1" dirty="0" smtClean="0"/>
              <a:t>Blocking Attendees’ Video</a:t>
            </a:r>
          </a:p>
        </p:txBody>
      </p:sp>
    </p:spTree>
    <p:extLst>
      <p:ext uri="{BB962C8B-B14F-4D97-AF65-F5344CB8AC3E}">
        <p14:creationId xmlns:p14="http://schemas.microsoft.com/office/powerpoint/2010/main" val="4794581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Prepare The Meeting Content</a:t>
            </a:r>
            <a:endParaRPr lang="en-US" dirty="0"/>
          </a:p>
        </p:txBody>
      </p:sp>
      <p:sp>
        <p:nvSpPr>
          <p:cNvPr id="4" name="Text Placeholder 3"/>
          <p:cNvSpPr>
            <a:spLocks noGrp="1"/>
          </p:cNvSpPr>
          <p:nvPr>
            <p:ph type="body" sz="quarter" idx="4294967295"/>
          </p:nvPr>
        </p:nvSpPr>
        <p:spPr>
          <a:xfrm>
            <a:off x="274638" y="1212850"/>
            <a:ext cx="11887200" cy="2769989"/>
          </a:xfrm>
          <a:prstGeom prst="rect">
            <a:avLst/>
          </a:prstGeom>
        </p:spPr>
        <p:txBody>
          <a:bodyPr/>
          <a:lstStyle/>
          <a:p>
            <a:r>
              <a:rPr lang="en-US" dirty="0" smtClean="0"/>
              <a:t>Day </a:t>
            </a:r>
            <a:r>
              <a:rPr lang="en-US" strike="sngStrike" dirty="0" smtClean="0"/>
              <a:t> of </a:t>
            </a:r>
            <a:r>
              <a:rPr lang="en-US" dirty="0" smtClean="0"/>
              <a:t> before the meeting</a:t>
            </a:r>
          </a:p>
          <a:p>
            <a:pPr lvl="1"/>
            <a:r>
              <a:rPr lang="en-US" dirty="0" smtClean="0"/>
              <a:t>Finalize Content</a:t>
            </a:r>
          </a:p>
          <a:p>
            <a:pPr lvl="1"/>
            <a:r>
              <a:rPr lang="en-US" dirty="0" smtClean="0"/>
              <a:t>Embed and Compress Videos</a:t>
            </a:r>
          </a:p>
          <a:p>
            <a:pPr lvl="1"/>
            <a:r>
              <a:rPr lang="en-US" dirty="0" smtClean="0"/>
              <a:t>(Other Video options?)</a:t>
            </a:r>
          </a:p>
          <a:p>
            <a:pPr lvl="1"/>
            <a:r>
              <a:rPr lang="en-US" dirty="0" smtClean="0"/>
              <a:t>Upload Meeting Content</a:t>
            </a:r>
          </a:p>
          <a:p>
            <a:pPr lvl="1"/>
            <a:r>
              <a:rPr lang="en-US" dirty="0" smtClean="0"/>
              <a:t>Don’t forget – Large Meetings – PPT only</a:t>
            </a:r>
          </a:p>
          <a:p>
            <a:pPr lvl="1"/>
            <a:r>
              <a:rPr lang="en-US" dirty="0" smtClean="0"/>
              <a:t>Only Close the meeting (Don’t end)</a:t>
            </a:r>
            <a:endParaRPr lang="en-US" dirty="0"/>
          </a:p>
        </p:txBody>
      </p:sp>
    </p:spTree>
    <p:extLst>
      <p:ext uri="{BB962C8B-B14F-4D97-AF65-F5344CB8AC3E}">
        <p14:creationId xmlns:p14="http://schemas.microsoft.com/office/powerpoint/2010/main" val="366718852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T-1 day</a:t>
            </a:r>
            <a:endParaRPr lang="en-US" dirty="0"/>
          </a:p>
        </p:txBody>
      </p:sp>
      <p:sp>
        <p:nvSpPr>
          <p:cNvPr id="3" name="Content Placeholder 2"/>
          <p:cNvSpPr>
            <a:spLocks noGrp="1"/>
          </p:cNvSpPr>
          <p:nvPr>
            <p:ph idx="4294967295"/>
          </p:nvPr>
        </p:nvSpPr>
        <p:spPr>
          <a:xfrm>
            <a:off x="274639" y="1211262"/>
            <a:ext cx="11879050" cy="4693897"/>
          </a:xfrm>
          <a:prstGeom prst="rect">
            <a:avLst/>
          </a:prstGeom>
        </p:spPr>
        <p:txBody>
          <a:bodyPr>
            <a:noAutofit/>
          </a:bodyPr>
          <a:lstStyle/>
          <a:p>
            <a:r>
              <a:rPr lang="en-US" sz="2800" dirty="0"/>
              <a:t>If video clip is required, ensure file is embedded in PPT and optimized</a:t>
            </a:r>
          </a:p>
          <a:p>
            <a:r>
              <a:rPr lang="en-US" sz="2800" dirty="0" smtClean="0"/>
              <a:t>Do </a:t>
            </a:r>
            <a:r>
              <a:rPr lang="en-US" sz="2800" dirty="0"/>
              <a:t>not use application sharing to present </a:t>
            </a:r>
            <a:r>
              <a:rPr lang="en-US" sz="2800" dirty="0" smtClean="0"/>
              <a:t>PPT deck</a:t>
            </a:r>
          </a:p>
          <a:p>
            <a:r>
              <a:rPr lang="en-US" sz="2800" dirty="0" smtClean="0"/>
              <a:t>Upload PPT deck(s) and click through slides to ensure builds work properly </a:t>
            </a:r>
          </a:p>
          <a:p>
            <a:r>
              <a:rPr lang="en-US" sz="2800" dirty="0"/>
              <a:t>Determine how you will address questions</a:t>
            </a:r>
          </a:p>
          <a:p>
            <a:pPr lvl="1"/>
            <a:r>
              <a:rPr lang="en-US" sz="1600" dirty="0"/>
              <a:t>IM window: can be distracting if you have lots of attendees</a:t>
            </a:r>
          </a:p>
          <a:p>
            <a:pPr lvl="1"/>
            <a:r>
              <a:rPr lang="en-US" sz="1600" dirty="0"/>
              <a:t>Q&amp;A feature: separate tab within the client – can be enabled/disabled from within the client</a:t>
            </a:r>
          </a:p>
          <a:p>
            <a:r>
              <a:rPr lang="en-US" sz="2800" dirty="0" smtClean="0"/>
              <a:t>Consider </a:t>
            </a:r>
            <a:r>
              <a:rPr lang="en-US" sz="2800" dirty="0"/>
              <a:t>having cycling slides </a:t>
            </a:r>
            <a:r>
              <a:rPr lang="en-US" sz="2800" dirty="0" smtClean="0"/>
              <a:t>to play in advance of meeting </a:t>
            </a:r>
            <a:r>
              <a:rPr lang="en-US" sz="2800" dirty="0"/>
              <a:t>start</a:t>
            </a:r>
          </a:p>
          <a:p>
            <a:pPr lvl="1"/>
            <a:r>
              <a:rPr lang="en-US" sz="1600" dirty="0"/>
              <a:t>Use the animation feature in PPT and set the slides to change every 10 </a:t>
            </a:r>
            <a:r>
              <a:rPr lang="en-US" sz="1600" dirty="0" smtClean="0"/>
              <a:t>seconds</a:t>
            </a:r>
          </a:p>
          <a:p>
            <a:pPr lvl="1"/>
            <a:r>
              <a:rPr lang="en-US" sz="1600" dirty="0" smtClean="0"/>
              <a:t>Communicate detail about the session, speakers, and available resources</a:t>
            </a:r>
          </a:p>
          <a:p>
            <a:pPr lvl="1"/>
            <a:r>
              <a:rPr lang="en-US" sz="1600" dirty="0" smtClean="0"/>
              <a:t>Share logistical information about the event</a:t>
            </a:r>
            <a:endParaRPr lang="en-US" sz="1600" dirty="0"/>
          </a:p>
          <a:p>
            <a:r>
              <a:rPr lang="en-US" sz="2800" dirty="0" smtClean="0"/>
              <a:t>Familiarize yourself with the recording functionality and plan to have at least two separate computers recording the live session</a:t>
            </a:r>
          </a:p>
          <a:p>
            <a:r>
              <a:rPr lang="en-US" sz="2800" dirty="0" smtClean="0"/>
              <a:t>Confirm </a:t>
            </a:r>
            <a:r>
              <a:rPr lang="en-US" sz="2800" dirty="0"/>
              <a:t>all computers being used in the meeting have the latest version of the full Lync client </a:t>
            </a:r>
            <a:r>
              <a:rPr lang="en-US" sz="2800" dirty="0" smtClean="0"/>
              <a:t>installed</a:t>
            </a:r>
          </a:p>
          <a:p>
            <a:endParaRPr lang="en-US" sz="2800" dirty="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2070973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T-60 Minutes</a:t>
            </a:r>
            <a:endParaRPr lang="en-US" dirty="0"/>
          </a:p>
        </p:txBody>
      </p:sp>
      <p:sp>
        <p:nvSpPr>
          <p:cNvPr id="3" name="Content Placeholder 2"/>
          <p:cNvSpPr>
            <a:spLocks noGrp="1"/>
          </p:cNvSpPr>
          <p:nvPr>
            <p:ph idx="4294967295"/>
          </p:nvPr>
        </p:nvSpPr>
        <p:spPr>
          <a:xfrm>
            <a:off x="285153" y="1394165"/>
            <a:ext cx="11879050" cy="4437962"/>
          </a:xfrm>
          <a:prstGeom prst="rect">
            <a:avLst/>
          </a:prstGeom>
        </p:spPr>
        <p:txBody>
          <a:bodyPr>
            <a:normAutofit fontScale="92500" lnSpcReduction="10000"/>
          </a:bodyPr>
          <a:lstStyle/>
          <a:p>
            <a:r>
              <a:rPr lang="en-US" dirty="0" smtClean="0"/>
              <a:t>Presenters/back-up presenters log </a:t>
            </a:r>
            <a:r>
              <a:rPr lang="en-US" dirty="0"/>
              <a:t>in at least </a:t>
            </a:r>
            <a:r>
              <a:rPr lang="en-US" dirty="0" smtClean="0"/>
              <a:t>30 </a:t>
            </a:r>
            <a:r>
              <a:rPr lang="en-US" dirty="0"/>
              <a:t>minutes in </a:t>
            </a:r>
            <a:r>
              <a:rPr lang="en-US" dirty="0" smtClean="0"/>
              <a:t>advance of meeting start</a:t>
            </a:r>
            <a:endParaRPr lang="en-US" dirty="0"/>
          </a:p>
          <a:p>
            <a:r>
              <a:rPr lang="en-US" dirty="0" smtClean="0"/>
              <a:t>All presenters should use hardwired internet connection</a:t>
            </a:r>
          </a:p>
          <a:p>
            <a:r>
              <a:rPr lang="en-US" dirty="0" smtClean="0"/>
              <a:t>Ensure only one active audio sound source at any given time</a:t>
            </a:r>
          </a:p>
          <a:p>
            <a:r>
              <a:rPr lang="en-US" dirty="0" smtClean="0"/>
              <a:t>Close out of all non-essential applications</a:t>
            </a:r>
          </a:p>
          <a:p>
            <a:r>
              <a:rPr lang="en-US" dirty="0" smtClean="0"/>
              <a:t>Open up </a:t>
            </a:r>
            <a:r>
              <a:rPr lang="en-US" b="1" i="1" dirty="0" smtClean="0"/>
              <a:t>More Options</a:t>
            </a:r>
            <a:r>
              <a:rPr lang="en-US" dirty="0" smtClean="0"/>
              <a:t> (…) menu and get ready to record</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43619576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In meeting</a:t>
            </a:r>
            <a:endParaRPr lang="en-US" dirty="0"/>
          </a:p>
        </p:txBody>
      </p:sp>
      <p:sp>
        <p:nvSpPr>
          <p:cNvPr id="3" name="Content Placeholder 2"/>
          <p:cNvSpPr>
            <a:spLocks noGrp="1"/>
          </p:cNvSpPr>
          <p:nvPr>
            <p:ph idx="4294967295"/>
          </p:nvPr>
        </p:nvSpPr>
        <p:spPr>
          <a:xfrm>
            <a:off x="264837" y="1394165"/>
            <a:ext cx="11899366" cy="4437962"/>
          </a:xfrm>
          <a:prstGeom prst="rect">
            <a:avLst/>
          </a:prstGeom>
        </p:spPr>
        <p:txBody>
          <a:bodyPr>
            <a:normAutofit fontScale="92500" lnSpcReduction="10000"/>
          </a:bodyPr>
          <a:lstStyle/>
          <a:p>
            <a:r>
              <a:rPr lang="en-US" dirty="0" smtClean="0"/>
              <a:t>Read a welcome script:</a:t>
            </a:r>
            <a:endParaRPr lang="en-US" i="1" dirty="0"/>
          </a:p>
          <a:p>
            <a:pPr lvl="1"/>
            <a:r>
              <a:rPr lang="en-US" i="1" dirty="0" smtClean="0"/>
              <a:t>“Session is being recorded – please disconnect now if you do not want to participate”</a:t>
            </a:r>
          </a:p>
          <a:p>
            <a:pPr lvl="1"/>
            <a:r>
              <a:rPr lang="en-US" i="1" dirty="0" smtClean="0"/>
              <a:t>“Questions will be addressed at end of session” </a:t>
            </a:r>
            <a:r>
              <a:rPr lang="en-US" dirty="0"/>
              <a:t>-</a:t>
            </a:r>
            <a:r>
              <a:rPr lang="en-US" dirty="0" smtClean="0"/>
              <a:t>OR-</a:t>
            </a:r>
            <a:r>
              <a:rPr lang="en-US" i="1" dirty="0" smtClean="0"/>
              <a:t> “Use IM window to ask questions throughout”</a:t>
            </a:r>
          </a:p>
          <a:p>
            <a:pPr lvl="1"/>
            <a:r>
              <a:rPr lang="en-US" i="1" dirty="0" smtClean="0"/>
              <a:t>“Your line is muted and you will be unmuted at the appropriate time” </a:t>
            </a:r>
            <a:r>
              <a:rPr lang="en-US" dirty="0"/>
              <a:t>-</a:t>
            </a:r>
            <a:r>
              <a:rPr lang="en-US" dirty="0" smtClean="0"/>
              <a:t>OR-</a:t>
            </a:r>
            <a:r>
              <a:rPr lang="en-US" i="1" dirty="0" smtClean="0"/>
              <a:t> “Your line will be muted for the duration of the session”</a:t>
            </a:r>
          </a:p>
          <a:p>
            <a:r>
              <a:rPr lang="en-US" dirty="0"/>
              <a:t>Considering </a:t>
            </a:r>
            <a:r>
              <a:rPr lang="en-US" dirty="0" smtClean="0"/>
              <a:t>locking presenter’s video </a:t>
            </a:r>
            <a:r>
              <a:rPr lang="en-US" sz="2400" dirty="0" smtClean="0"/>
              <a:t>(Lock Video Spotlight)</a:t>
            </a:r>
            <a:endParaRPr lang="en-US" sz="2400" dirty="0"/>
          </a:p>
          <a:p>
            <a:r>
              <a:rPr lang="en-US" dirty="0" smtClean="0"/>
              <a:t>Limit desktop shares to meetings with &lt;250 participants</a:t>
            </a:r>
          </a:p>
          <a:p>
            <a:r>
              <a:rPr lang="en-US" dirty="0" smtClean="0"/>
              <a:t>Record the session if appropriate</a:t>
            </a:r>
          </a:p>
          <a:p>
            <a:pPr lvl="1"/>
            <a:r>
              <a:rPr lang="en-US" dirty="0" smtClean="0"/>
              <a:t>Don’t forget to stop recording at the end of the session!</a:t>
            </a:r>
            <a:endParaRPr lang="en-US" dirty="0"/>
          </a:p>
        </p:txBody>
      </p:sp>
    </p:spTree>
    <p:extLst>
      <p:ext uri="{BB962C8B-B14F-4D97-AF65-F5344CB8AC3E}">
        <p14:creationId xmlns:p14="http://schemas.microsoft.com/office/powerpoint/2010/main" val="425511310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Prepare The Meeting Content</a:t>
            </a:r>
            <a:endParaRPr lang="en-US" dirty="0"/>
          </a:p>
        </p:txBody>
      </p:sp>
    </p:spTree>
    <p:extLst>
      <p:ext uri="{BB962C8B-B14F-4D97-AF65-F5344CB8AC3E}">
        <p14:creationId xmlns:p14="http://schemas.microsoft.com/office/powerpoint/2010/main" val="17037166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Prepare Meeting Content</a:t>
            </a:r>
            <a:endParaRPr lang="en-US" dirty="0"/>
          </a:p>
        </p:txBody>
      </p:sp>
    </p:spTree>
    <p:extLst>
      <p:ext uri="{BB962C8B-B14F-4D97-AF65-F5344CB8AC3E}">
        <p14:creationId xmlns:p14="http://schemas.microsoft.com/office/powerpoint/2010/main" val="277931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Features</a:t>
            </a:r>
            <a:endParaRPr lang="en-US" dirty="0"/>
          </a:p>
        </p:txBody>
      </p:sp>
    </p:spTree>
    <p:extLst>
      <p:ext uri="{BB962C8B-B14F-4D97-AF65-F5344CB8AC3E}">
        <p14:creationId xmlns:p14="http://schemas.microsoft.com/office/powerpoint/2010/main" val="292412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OFC-B323 Large Meetings Best Practices </a:t>
            </a:r>
            <a:endParaRPr lang="en-US" dirty="0"/>
          </a:p>
        </p:txBody>
      </p:sp>
      <p:sp>
        <p:nvSpPr>
          <p:cNvPr id="4" name="Text Placeholder 3"/>
          <p:cNvSpPr>
            <a:spLocks noGrp="1"/>
          </p:cNvSpPr>
          <p:nvPr>
            <p:ph type="body" sz="quarter" idx="14"/>
          </p:nvPr>
        </p:nvSpPr>
        <p:spPr>
          <a:xfrm>
            <a:off x="291477" y="4649390"/>
            <a:ext cx="5485039" cy="914399"/>
          </a:xfrm>
        </p:spPr>
        <p:txBody>
          <a:bodyPr/>
          <a:lstStyle/>
          <a:p>
            <a:r>
              <a:rPr lang="en-US" dirty="0" smtClean="0"/>
              <a:t>Sandra Martinez Polo</a:t>
            </a:r>
          </a:p>
          <a:p>
            <a:r>
              <a:rPr lang="en-US" dirty="0" smtClean="0"/>
              <a:t>Communications TSP</a:t>
            </a:r>
          </a:p>
          <a:p>
            <a:r>
              <a:rPr lang="en-US" dirty="0" smtClean="0"/>
              <a:t>Microsoft Spain</a:t>
            </a:r>
            <a:endParaRPr lang="en-US" dirty="0"/>
          </a:p>
        </p:txBody>
      </p:sp>
    </p:spTree>
    <p:extLst>
      <p:ext uri="{BB962C8B-B14F-4D97-AF65-F5344CB8AC3E}">
        <p14:creationId xmlns:p14="http://schemas.microsoft.com/office/powerpoint/2010/main" val="336091467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Features</a:t>
            </a:r>
            <a:endParaRPr lang="en-US" dirty="0"/>
          </a:p>
        </p:txBody>
      </p:sp>
      <p:sp>
        <p:nvSpPr>
          <p:cNvPr id="4" name="Text Placeholder 3"/>
          <p:cNvSpPr>
            <a:spLocks noGrp="1"/>
          </p:cNvSpPr>
          <p:nvPr>
            <p:ph type="body" sz="quarter" idx="4294967295"/>
          </p:nvPr>
        </p:nvSpPr>
        <p:spPr>
          <a:xfrm>
            <a:off x="274638" y="1212850"/>
            <a:ext cx="11887200" cy="3447098"/>
          </a:xfrm>
          <a:prstGeom prst="rect">
            <a:avLst/>
          </a:prstGeom>
        </p:spPr>
        <p:txBody>
          <a:bodyPr/>
          <a:lstStyle/>
          <a:p>
            <a:r>
              <a:rPr lang="en-US" dirty="0" smtClean="0"/>
              <a:t>Lock Video Spotlight</a:t>
            </a:r>
          </a:p>
          <a:p>
            <a:r>
              <a:rPr lang="en-US" dirty="0" smtClean="0"/>
              <a:t>IM Mute</a:t>
            </a:r>
          </a:p>
          <a:p>
            <a:r>
              <a:rPr lang="en-US" dirty="0" smtClean="0"/>
              <a:t>Q&amp;A</a:t>
            </a:r>
          </a:p>
          <a:p>
            <a:r>
              <a:rPr lang="en-US" dirty="0" smtClean="0"/>
              <a:t>Recording</a:t>
            </a:r>
          </a:p>
          <a:p>
            <a:r>
              <a:rPr lang="en-US" dirty="0" smtClean="0"/>
              <a:t>Roster Management</a:t>
            </a:r>
            <a:endParaRPr lang="en-US" dirty="0"/>
          </a:p>
        </p:txBody>
      </p:sp>
    </p:spTree>
    <p:extLst>
      <p:ext uri="{BB962C8B-B14F-4D97-AF65-F5344CB8AC3E}">
        <p14:creationId xmlns:p14="http://schemas.microsoft.com/office/powerpoint/2010/main" val="97837785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New Features</a:t>
            </a:r>
            <a:endParaRPr lang="en-US" dirty="0"/>
          </a:p>
        </p:txBody>
      </p:sp>
    </p:spTree>
    <p:extLst>
      <p:ext uri="{BB962C8B-B14F-4D97-AF65-F5344CB8AC3E}">
        <p14:creationId xmlns:p14="http://schemas.microsoft.com/office/powerpoint/2010/main" val="68785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Video Spotlight</a:t>
            </a:r>
            <a:endParaRPr lang="en-US" dirty="0"/>
          </a:p>
        </p:txBody>
      </p:sp>
      <p:pic>
        <p:nvPicPr>
          <p:cNvPr id="4" name="Lock Video Spotl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475" y="1414605"/>
            <a:ext cx="5899892" cy="5008704"/>
          </a:xfrm>
          <a:prstGeom prst="rect">
            <a:avLst/>
          </a:prstGeom>
        </p:spPr>
      </p:pic>
    </p:spTree>
    <p:extLst>
      <p:ext uri="{BB962C8B-B14F-4D97-AF65-F5344CB8AC3E}">
        <p14:creationId xmlns:p14="http://schemas.microsoft.com/office/powerpoint/2010/main" val="1318294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Features</a:t>
            </a:r>
            <a:endParaRPr lang="en-US" dirty="0"/>
          </a:p>
        </p:txBody>
      </p:sp>
      <p:sp>
        <p:nvSpPr>
          <p:cNvPr id="5" name="Text Placeholder 4"/>
          <p:cNvSpPr>
            <a:spLocks noGrp="1"/>
          </p:cNvSpPr>
          <p:nvPr>
            <p:ph type="body" sz="quarter" idx="4294967295"/>
          </p:nvPr>
        </p:nvSpPr>
        <p:spPr>
          <a:xfrm>
            <a:off x="274638" y="1212850"/>
            <a:ext cx="11887200" cy="738664"/>
          </a:xfrm>
          <a:prstGeom prst="rect">
            <a:avLst/>
          </a:prstGeom>
        </p:spPr>
        <p:txBody>
          <a:bodyPr/>
          <a:lstStyle/>
          <a:p>
            <a:r>
              <a:rPr lang="en-US" dirty="0" smtClean="0"/>
              <a:t>Roster Management – over 75 participants</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3403" t="55249"/>
          <a:stretch/>
        </p:blipFill>
        <p:spPr>
          <a:xfrm>
            <a:off x="3398837" y="2887662"/>
            <a:ext cx="5202735" cy="2522704"/>
          </a:xfrm>
          <a:prstGeom prst="rect">
            <a:avLst/>
          </a:prstGeom>
        </p:spPr>
      </p:pic>
    </p:spTree>
    <p:extLst>
      <p:ext uri="{BB962C8B-B14F-4D97-AF65-F5344CB8AC3E}">
        <p14:creationId xmlns:p14="http://schemas.microsoft.com/office/powerpoint/2010/main" val="173524927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Mute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37" y="1516062"/>
            <a:ext cx="4972744" cy="3315163"/>
          </a:xfrm>
          <a:prstGeom prst="rect">
            <a:avLst/>
          </a:prstGeom>
        </p:spPr>
      </p:pic>
      <p:pic>
        <p:nvPicPr>
          <p:cNvPr id="5" name="Picture 4"/>
          <p:cNvPicPr>
            <a:picLocks noChangeAspect="1"/>
          </p:cNvPicPr>
          <p:nvPr/>
        </p:nvPicPr>
        <p:blipFill>
          <a:blip r:embed="rId3"/>
          <a:stretch>
            <a:fillRect/>
          </a:stretch>
        </p:blipFill>
        <p:spPr>
          <a:xfrm>
            <a:off x="5684837" y="1007381"/>
            <a:ext cx="6359484" cy="5214938"/>
          </a:xfrm>
          <a:prstGeom prst="rect">
            <a:avLst/>
          </a:prstGeom>
        </p:spPr>
      </p:pic>
      <p:sp>
        <p:nvSpPr>
          <p:cNvPr id="6" name="Oval 5"/>
          <p:cNvSpPr/>
          <p:nvPr/>
        </p:nvSpPr>
        <p:spPr bwMode="auto">
          <a:xfrm>
            <a:off x="7285037" y="4831225"/>
            <a:ext cx="1066800" cy="266237"/>
          </a:xfrm>
          <a:prstGeom prst="ellipse">
            <a:avLst/>
          </a:prstGeom>
          <a:noFill/>
          <a:ln w="31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8715803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437" y="333056"/>
            <a:ext cx="8229600" cy="6172200"/>
          </a:xfrm>
          <a:prstGeom prst="rect">
            <a:avLst/>
          </a:prstGeom>
        </p:spPr>
      </p:pic>
    </p:spTree>
    <p:extLst>
      <p:ext uri="{BB962C8B-B14F-4D97-AF65-F5344CB8AC3E}">
        <p14:creationId xmlns:p14="http://schemas.microsoft.com/office/powerpoint/2010/main" val="71804097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Options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784" y="1212849"/>
            <a:ext cx="6301274" cy="5128944"/>
          </a:xfrm>
          <a:prstGeom prst="rect">
            <a:avLst/>
          </a:prstGeom>
        </p:spPr>
      </p:pic>
    </p:spTree>
    <p:extLst>
      <p:ext uri="{BB962C8B-B14F-4D97-AF65-F5344CB8AC3E}">
        <p14:creationId xmlns:p14="http://schemas.microsoft.com/office/powerpoint/2010/main" val="185769449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Features</a:t>
            </a:r>
            <a:endParaRPr lang="en-US" dirty="0"/>
          </a:p>
        </p:txBody>
      </p:sp>
      <p:sp>
        <p:nvSpPr>
          <p:cNvPr id="5" name="Text Placeholder 4"/>
          <p:cNvSpPr>
            <a:spLocks noGrp="1"/>
          </p:cNvSpPr>
          <p:nvPr>
            <p:ph type="body" sz="quarter" idx="4294967295"/>
          </p:nvPr>
        </p:nvSpPr>
        <p:spPr>
          <a:xfrm>
            <a:off x="274638" y="1212850"/>
            <a:ext cx="11887200" cy="1415772"/>
          </a:xfrm>
          <a:prstGeom prst="rect">
            <a:avLst/>
          </a:prstGeom>
        </p:spPr>
        <p:txBody>
          <a:bodyPr/>
          <a:lstStyle/>
          <a:p>
            <a:r>
              <a:rPr lang="en-US" dirty="0" smtClean="0"/>
              <a:t>Roster </a:t>
            </a:r>
            <a:r>
              <a:rPr lang="en-US" dirty="0"/>
              <a:t>Management – over 75 participants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345" y="1954186"/>
            <a:ext cx="4667786" cy="4886230"/>
          </a:xfrm>
          <a:prstGeom prst="rect">
            <a:avLst/>
          </a:prstGeom>
        </p:spPr>
      </p:pic>
    </p:spTree>
    <p:extLst>
      <p:ext uri="{BB962C8B-B14F-4D97-AF65-F5344CB8AC3E}">
        <p14:creationId xmlns:p14="http://schemas.microsoft.com/office/powerpoint/2010/main" val="404575559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Roster Management</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3403" t="55249"/>
          <a:stretch/>
        </p:blipFill>
        <p:spPr>
          <a:xfrm>
            <a:off x="3398837" y="2887662"/>
            <a:ext cx="5202735" cy="2522704"/>
          </a:xfrm>
          <a:prstGeom prst="rect">
            <a:avLst/>
          </a:prstGeom>
        </p:spPr>
      </p:pic>
    </p:spTree>
    <p:extLst>
      <p:ext uri="{BB962C8B-B14F-4D97-AF65-F5344CB8AC3E}">
        <p14:creationId xmlns:p14="http://schemas.microsoft.com/office/powerpoint/2010/main" val="187167621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262" y="706438"/>
            <a:ext cx="8743950" cy="62198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037" y="6391598"/>
            <a:ext cx="2255715" cy="419136"/>
          </a:xfrm>
          <a:prstGeom prst="rect">
            <a:avLst/>
          </a:prstGeom>
        </p:spPr>
      </p:pic>
      <p:pic>
        <p:nvPicPr>
          <p:cNvPr id="7" name="Picture 6"/>
          <p:cNvPicPr>
            <a:picLocks noChangeAspect="1"/>
          </p:cNvPicPr>
          <p:nvPr/>
        </p:nvPicPr>
        <p:blipFill>
          <a:blip r:embed="rId4"/>
          <a:stretch>
            <a:fillRect/>
          </a:stretch>
        </p:blipFill>
        <p:spPr>
          <a:xfrm>
            <a:off x="3916651" y="2693702"/>
            <a:ext cx="198120" cy="228600"/>
          </a:xfrm>
          <a:prstGeom prst="rect">
            <a:avLst/>
          </a:prstGeom>
        </p:spPr>
      </p:pic>
      <p:sp>
        <p:nvSpPr>
          <p:cNvPr id="9" name="Oval 8"/>
          <p:cNvSpPr/>
          <p:nvPr/>
        </p:nvSpPr>
        <p:spPr bwMode="auto">
          <a:xfrm>
            <a:off x="1646237" y="2735262"/>
            <a:ext cx="3276600" cy="1295400"/>
          </a:xfrm>
          <a:prstGeom prst="ellipse">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Oval 9"/>
          <p:cNvSpPr/>
          <p:nvPr/>
        </p:nvSpPr>
        <p:spPr bwMode="auto">
          <a:xfrm>
            <a:off x="1440593" y="1744662"/>
            <a:ext cx="3482243" cy="1524000"/>
          </a:xfrm>
          <a:prstGeom prst="ellipse">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Oval 10"/>
          <p:cNvSpPr/>
          <p:nvPr/>
        </p:nvSpPr>
        <p:spPr bwMode="auto">
          <a:xfrm>
            <a:off x="3017837" y="525462"/>
            <a:ext cx="1265266" cy="647068"/>
          </a:xfrm>
          <a:prstGeom prst="ellipse">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itle 3"/>
          <p:cNvSpPr>
            <a:spLocks noGrp="1"/>
          </p:cNvSpPr>
          <p:nvPr>
            <p:ph type="title"/>
          </p:nvPr>
        </p:nvSpPr>
        <p:spPr>
          <a:xfrm>
            <a:off x="274639" y="-84138"/>
            <a:ext cx="11889564" cy="917575"/>
          </a:xfrm>
        </p:spPr>
        <p:txBody>
          <a:bodyPr/>
          <a:lstStyle/>
          <a:p>
            <a:r>
              <a:rPr lang="en-US" sz="3600" dirty="0" smtClean="0"/>
              <a:t>Roster Management – </a:t>
            </a:r>
            <a:r>
              <a:rPr lang="en-US" sz="3600" dirty="0" err="1" smtClean="0"/>
              <a:t>allowlargemeetings</a:t>
            </a:r>
            <a:r>
              <a:rPr lang="en-US" sz="3600" dirty="0" smtClean="0"/>
              <a:t> true</a:t>
            </a:r>
            <a:endParaRPr lang="en-US" sz="3600" dirty="0"/>
          </a:p>
        </p:txBody>
      </p:sp>
    </p:spTree>
    <p:extLst>
      <p:ext uri="{BB962C8B-B14F-4D97-AF65-F5344CB8AC3E}">
        <p14:creationId xmlns:p14="http://schemas.microsoft.com/office/powerpoint/2010/main" val="4277504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74638" y="1212850"/>
            <a:ext cx="11887200" cy="3385542"/>
          </a:xfrm>
          <a:prstGeom prst="rect">
            <a:avLst/>
          </a:prstGeom>
        </p:spPr>
        <p:txBody>
          <a:bodyPr/>
          <a:lstStyle/>
          <a:p>
            <a:r>
              <a:rPr lang="en-US" dirty="0"/>
              <a:t>Session </a:t>
            </a:r>
            <a:r>
              <a:rPr lang="en-US" dirty="0" smtClean="0"/>
              <a:t>Objectives: </a:t>
            </a:r>
            <a:endParaRPr lang="en-US" dirty="0"/>
          </a:p>
          <a:p>
            <a:pPr lvl="1"/>
            <a:r>
              <a:rPr lang="en-US" dirty="0" smtClean="0"/>
              <a:t>Understand how Lync 2013 supports meetings of up to 1000 users</a:t>
            </a:r>
            <a:endParaRPr lang="en-US" dirty="0"/>
          </a:p>
          <a:p>
            <a:pPr lvl="1"/>
            <a:r>
              <a:rPr lang="en-US" dirty="0" smtClean="0"/>
              <a:t>Get “best practices” for running Large and Managed meetings</a:t>
            </a:r>
          </a:p>
          <a:p>
            <a:pPr lvl="1"/>
            <a:endParaRPr lang="en-US" dirty="0" smtClean="0"/>
          </a:p>
          <a:p>
            <a:r>
              <a:rPr lang="en-US" dirty="0" smtClean="0"/>
              <a:t>Key Takeaways</a:t>
            </a:r>
          </a:p>
          <a:p>
            <a:pPr lvl="1"/>
            <a:r>
              <a:rPr lang="en-US" dirty="0" smtClean="0"/>
              <a:t>Lync 2013 can support up to 1000 users in a meeting </a:t>
            </a:r>
            <a:endParaRPr lang="en-US" dirty="0"/>
          </a:p>
          <a:p>
            <a:pPr lvl="1"/>
            <a:r>
              <a:rPr lang="en-US" dirty="0" smtClean="0"/>
              <a:t>Running successful Large and Managed Meetings requires some planning and adoption of “best practices” </a:t>
            </a:r>
            <a:endParaRPr lang="en-US" dirty="0"/>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65128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t>
            </a:r>
            <a:r>
              <a:rPr lang="en-US" dirty="0" smtClean="0"/>
              <a:t>et-CSConferencingPolicy</a:t>
            </a:r>
            <a:endParaRPr lang="en-US" dirty="0"/>
          </a:p>
        </p:txBody>
      </p:sp>
      <p:sp>
        <p:nvSpPr>
          <p:cNvPr id="4" name="Text Placeholder 3"/>
          <p:cNvSpPr>
            <a:spLocks noGrp="1"/>
          </p:cNvSpPr>
          <p:nvPr>
            <p:ph type="body" sz="quarter" idx="10"/>
          </p:nvPr>
        </p:nvSpPr>
        <p:spPr>
          <a:xfrm>
            <a:off x="274639" y="1897062"/>
            <a:ext cx="11887199" cy="3847207"/>
          </a:xfrm>
        </p:spPr>
        <p:txBody>
          <a:bodyPr/>
          <a:lstStyle/>
          <a:p>
            <a:pPr>
              <a:tabLst>
                <a:tab pos="6864350" algn="l"/>
              </a:tabLst>
            </a:pPr>
            <a:r>
              <a:rPr lang="en-US" sz="2000" dirty="0" smtClean="0">
                <a:solidFill>
                  <a:srgbClr val="C00000"/>
                </a:solidFill>
              </a:rPr>
              <a:t>Identity	: </a:t>
            </a:r>
            <a:r>
              <a:rPr lang="en-US" sz="2000" dirty="0" err="1" smtClean="0">
                <a:solidFill>
                  <a:srgbClr val="C00000"/>
                </a:solidFill>
              </a:rPr>
              <a:t>Tag:LargeMeeting</a:t>
            </a:r>
            <a:endParaRPr lang="en-US" sz="2000" dirty="0">
              <a:solidFill>
                <a:srgbClr val="C00000"/>
              </a:solidFill>
            </a:endParaRPr>
          </a:p>
          <a:p>
            <a:pPr>
              <a:tabLst>
                <a:tab pos="6864350" algn="l"/>
              </a:tabLst>
            </a:pPr>
            <a:r>
              <a:rPr lang="en-US" sz="2000" dirty="0" err="1" smtClean="0">
                <a:solidFill>
                  <a:srgbClr val="C00000"/>
                </a:solidFill>
              </a:rPr>
              <a:t>AllowMultiView</a:t>
            </a:r>
            <a:r>
              <a:rPr lang="en-US" sz="2000" dirty="0" smtClean="0">
                <a:solidFill>
                  <a:srgbClr val="C00000"/>
                </a:solidFill>
              </a:rPr>
              <a:t>	: </a:t>
            </a:r>
            <a:r>
              <a:rPr lang="en-US" sz="2000" dirty="0">
                <a:solidFill>
                  <a:srgbClr val="C00000"/>
                </a:solidFill>
              </a:rPr>
              <a:t>False</a:t>
            </a:r>
          </a:p>
          <a:p>
            <a:pPr>
              <a:tabLst>
                <a:tab pos="6864350" algn="l"/>
              </a:tabLst>
            </a:pPr>
            <a:r>
              <a:rPr lang="en-US" sz="2000" dirty="0" smtClean="0"/>
              <a:t>Description	: </a:t>
            </a:r>
            <a:r>
              <a:rPr lang="en-US" sz="2000" dirty="0"/>
              <a:t>Large meeting policy for special </a:t>
            </a:r>
            <a:r>
              <a:rPr lang="en-US" sz="2000" dirty="0" smtClean="0"/>
              <a:t>events</a:t>
            </a:r>
          </a:p>
          <a:p>
            <a:pPr>
              <a:tabLst>
                <a:tab pos="6864350" algn="l"/>
              </a:tabLst>
            </a:pPr>
            <a:r>
              <a:rPr lang="en-US" sz="2000" dirty="0" err="1" smtClean="0">
                <a:solidFill>
                  <a:srgbClr val="C00000"/>
                </a:solidFill>
              </a:rPr>
              <a:t>AllowAnnotations</a:t>
            </a:r>
            <a:r>
              <a:rPr lang="en-US" sz="2000" dirty="0" smtClean="0">
                <a:solidFill>
                  <a:srgbClr val="C00000"/>
                </a:solidFill>
              </a:rPr>
              <a:t>	: </a:t>
            </a:r>
            <a:r>
              <a:rPr lang="en-US" sz="2000" dirty="0">
                <a:solidFill>
                  <a:srgbClr val="C00000"/>
                </a:solidFill>
              </a:rPr>
              <a:t>False</a:t>
            </a:r>
          </a:p>
          <a:p>
            <a:pPr>
              <a:tabLst>
                <a:tab pos="6864350" algn="l"/>
              </a:tabLst>
            </a:pPr>
            <a:r>
              <a:rPr lang="en-US" sz="2000" dirty="0" err="1" smtClean="0">
                <a:solidFill>
                  <a:srgbClr val="C00000"/>
                </a:solidFill>
              </a:rPr>
              <a:t>AllowPolls</a:t>
            </a:r>
            <a:r>
              <a:rPr lang="en-US" sz="2000" dirty="0" smtClean="0">
                <a:solidFill>
                  <a:srgbClr val="C00000"/>
                </a:solidFill>
              </a:rPr>
              <a:t>	: </a:t>
            </a:r>
            <a:r>
              <a:rPr lang="en-US" sz="2000" dirty="0">
                <a:solidFill>
                  <a:srgbClr val="C00000"/>
                </a:solidFill>
              </a:rPr>
              <a:t>True</a:t>
            </a:r>
          </a:p>
          <a:p>
            <a:pPr>
              <a:tabLst>
                <a:tab pos="6864350" algn="l"/>
              </a:tabLst>
            </a:pPr>
            <a:r>
              <a:rPr lang="en-US" sz="2000" dirty="0" err="1">
                <a:solidFill>
                  <a:srgbClr val="C00000"/>
                </a:solidFill>
              </a:rPr>
              <a:t>EnableAppDesktopSharing</a:t>
            </a:r>
            <a:r>
              <a:rPr lang="en-US" sz="2000" dirty="0">
                <a:solidFill>
                  <a:srgbClr val="C00000"/>
                </a:solidFill>
              </a:rPr>
              <a:t>	: None</a:t>
            </a:r>
          </a:p>
          <a:p>
            <a:pPr>
              <a:tabLst>
                <a:tab pos="6864350" algn="l"/>
              </a:tabLst>
            </a:pPr>
            <a:r>
              <a:rPr lang="en-US" sz="2000" dirty="0" err="1"/>
              <a:t>AllowConferenceRecording</a:t>
            </a:r>
            <a:r>
              <a:rPr lang="en-US" sz="2000" dirty="0"/>
              <a:t>	: True</a:t>
            </a:r>
          </a:p>
          <a:p>
            <a:pPr>
              <a:tabLst>
                <a:tab pos="6864350" algn="l"/>
              </a:tabLst>
            </a:pPr>
            <a:r>
              <a:rPr lang="en-US" sz="2000" b="1" dirty="0" smtClean="0">
                <a:solidFill>
                  <a:srgbClr val="C00000"/>
                </a:solidFill>
                <a:effectLst>
                  <a:outerShdw blurRad="38100" dist="38100" dir="2700000" algn="tl">
                    <a:srgbClr val="000000">
                      <a:alpha val="43137"/>
                    </a:srgbClr>
                  </a:outerShdw>
                </a:effectLst>
              </a:rPr>
              <a:t>AllowLargeMeetings</a:t>
            </a:r>
            <a:r>
              <a:rPr lang="en-US" sz="2000" b="1" dirty="0">
                <a:solidFill>
                  <a:srgbClr val="C00000"/>
                </a:solidFill>
                <a:effectLst>
                  <a:outerShdw blurRad="38100" dist="38100" dir="2700000" algn="tl">
                    <a:srgbClr val="000000">
                      <a:alpha val="43137"/>
                    </a:srgbClr>
                  </a:outerShdw>
                </a:effectLst>
              </a:rPr>
              <a:t>	: True</a:t>
            </a:r>
          </a:p>
          <a:p>
            <a:pPr>
              <a:tabLst>
                <a:tab pos="6864350" algn="l"/>
              </a:tabLst>
            </a:pPr>
            <a:r>
              <a:rPr lang="en-US" sz="2000" dirty="0" err="1" smtClean="0">
                <a:solidFill>
                  <a:srgbClr val="C00000"/>
                </a:solidFill>
              </a:rPr>
              <a:t>MaxVideoConferenceResolution</a:t>
            </a:r>
            <a:r>
              <a:rPr lang="en-US" sz="2000" dirty="0">
                <a:solidFill>
                  <a:srgbClr val="C00000"/>
                </a:solidFill>
              </a:rPr>
              <a:t>	: VGA</a:t>
            </a:r>
          </a:p>
          <a:p>
            <a:pPr>
              <a:tabLst>
                <a:tab pos="6864350" algn="l"/>
              </a:tabLst>
            </a:pPr>
            <a:r>
              <a:rPr lang="en-US" sz="2000" dirty="0" err="1">
                <a:solidFill>
                  <a:srgbClr val="C00000"/>
                </a:solidFill>
              </a:rPr>
              <a:t>MaxMeetingSize</a:t>
            </a:r>
            <a:r>
              <a:rPr lang="en-US" sz="2000" dirty="0">
                <a:solidFill>
                  <a:srgbClr val="C00000"/>
                </a:solidFill>
              </a:rPr>
              <a:t>	: 1000</a:t>
            </a:r>
          </a:p>
          <a:p>
            <a:pPr>
              <a:tabLst>
                <a:tab pos="6864350" algn="l"/>
              </a:tabLst>
            </a:pPr>
            <a:endParaRPr lang="en-US" sz="2000" dirty="0"/>
          </a:p>
        </p:txBody>
      </p:sp>
      <p:sp>
        <p:nvSpPr>
          <p:cNvPr id="2" name="TextBox 1"/>
          <p:cNvSpPr txBox="1"/>
          <p:nvPr/>
        </p:nvSpPr>
        <p:spPr>
          <a:xfrm>
            <a:off x="276430" y="1212849"/>
            <a:ext cx="55440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505050"/>
                    </a:gs>
                    <a:gs pos="30000">
                      <a:srgbClr val="505050"/>
                    </a:gs>
                  </a:gsLst>
                  <a:lin ang="5400000" scaled="0"/>
                </a:gradFill>
              </a:rPr>
              <a:t>Recommendations for Large Meetings</a:t>
            </a:r>
          </a:p>
        </p:txBody>
      </p:sp>
    </p:spTree>
    <p:extLst>
      <p:ext uri="{BB962C8B-B14F-4D97-AF65-F5344CB8AC3E}">
        <p14:creationId xmlns:p14="http://schemas.microsoft.com/office/powerpoint/2010/main" val="169962824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Tree>
    <p:extLst>
      <p:ext uri="{BB962C8B-B14F-4D97-AF65-F5344CB8AC3E}">
        <p14:creationId xmlns:p14="http://schemas.microsoft.com/office/powerpoint/2010/main" val="106796699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smtClean="0"/>
              <a:t>In Review: Session Objectives And Takeaways</a:t>
            </a:r>
            <a:endParaRPr lang="en-US" sz="4800" dirty="0"/>
          </a:p>
        </p:txBody>
      </p:sp>
      <p:sp>
        <p:nvSpPr>
          <p:cNvPr id="6" name="Text Placeholder 5"/>
          <p:cNvSpPr>
            <a:spLocks noGrp="1"/>
          </p:cNvSpPr>
          <p:nvPr>
            <p:ph type="body" sz="quarter" idx="4294967295"/>
          </p:nvPr>
        </p:nvSpPr>
        <p:spPr>
          <a:xfrm>
            <a:off x="274638" y="1212850"/>
            <a:ext cx="11887200" cy="3724096"/>
          </a:xfrm>
          <a:prstGeom prst="rect">
            <a:avLst/>
          </a:prstGeom>
        </p:spPr>
        <p:txBody>
          <a:bodyPr/>
          <a:lstStyle/>
          <a:p>
            <a:r>
              <a:rPr lang="en-US" dirty="0"/>
              <a:t>Session Objective(s): </a:t>
            </a:r>
          </a:p>
          <a:p>
            <a:pPr lvl="1"/>
            <a:r>
              <a:rPr lang="en-US" dirty="0"/>
              <a:t>Understand how Lync 2013 supports meetings of up to 1000 users</a:t>
            </a:r>
          </a:p>
          <a:p>
            <a:pPr lvl="1"/>
            <a:r>
              <a:rPr lang="en-US" dirty="0"/>
              <a:t>Get “best practices” for running Large and Managed meetings</a:t>
            </a:r>
          </a:p>
          <a:p>
            <a:endParaRPr lang="en-US" dirty="0" smtClean="0"/>
          </a:p>
          <a:p>
            <a:r>
              <a:rPr lang="en-US" dirty="0" smtClean="0"/>
              <a:t>Key Takeaways</a:t>
            </a:r>
            <a:endParaRPr lang="en-US" dirty="0"/>
          </a:p>
          <a:p>
            <a:pPr lvl="1"/>
            <a:r>
              <a:rPr lang="en-US" dirty="0"/>
              <a:t>Lync 2013 can support up to 1000 users in a meeting </a:t>
            </a:r>
          </a:p>
          <a:p>
            <a:pPr lvl="1"/>
            <a:r>
              <a:rPr lang="en-US" dirty="0" smtClean="0"/>
              <a:t>Running </a:t>
            </a:r>
            <a:r>
              <a:rPr lang="en-US" dirty="0"/>
              <a:t>successful Large and Managed Meetings requires some planning and adoption of “best practices” </a:t>
            </a:r>
          </a:p>
        </p:txBody>
      </p:sp>
    </p:spTree>
    <p:extLst>
      <p:ext uri="{BB962C8B-B14F-4D97-AF65-F5344CB8AC3E}">
        <p14:creationId xmlns:p14="http://schemas.microsoft.com/office/powerpoint/2010/main" val="420364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19726956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31569" y="1048990"/>
            <a:ext cx="12070012" cy="4912114"/>
          </a:xfrm>
        </p:spPr>
        <p:txBody>
          <a:bodyPr/>
          <a:lstStyle/>
          <a:p>
            <a:pPr lvl="0">
              <a:spcBef>
                <a:spcPts val="2400"/>
              </a:spcBef>
            </a:pPr>
            <a:r>
              <a:rPr lang="en-US" sz="3800" dirty="0">
                <a:gradFill>
                  <a:gsLst>
                    <a:gs pos="1250">
                      <a:schemeClr val="tx1"/>
                    </a:gs>
                    <a:gs pos="100000">
                      <a:schemeClr val="tx1"/>
                    </a:gs>
                  </a:gsLst>
                  <a:lin ang="5400000" scaled="0"/>
                </a:gradFill>
              </a:rPr>
              <a:t>Breakout Sessions </a:t>
            </a:r>
            <a:endParaRPr lang="en-US" sz="3800" dirty="0" smtClean="0">
              <a:gradFill>
                <a:gsLst>
                  <a:gs pos="1250">
                    <a:schemeClr val="tx1"/>
                  </a:gs>
                  <a:gs pos="100000">
                    <a:schemeClr val="tx1"/>
                  </a:gs>
                </a:gsLst>
                <a:lin ang="5400000" scaled="0"/>
              </a:gradFill>
            </a:endParaRPr>
          </a:p>
          <a:p>
            <a:pPr lvl="1">
              <a:spcBef>
                <a:spcPts val="2400"/>
              </a:spcBef>
            </a:pPr>
            <a:r>
              <a:rPr lang="en-US" sz="2200" dirty="0" smtClean="0"/>
              <a:t>OFC-B328 Microsoft Lync Online</a:t>
            </a:r>
            <a:endParaRPr lang="en-US" sz="2200" dirty="0"/>
          </a:p>
          <a:p>
            <a:pPr lvl="1">
              <a:spcBef>
                <a:spcPts val="2400"/>
              </a:spcBef>
            </a:pPr>
            <a:r>
              <a:rPr lang="en-US" sz="2200" dirty="0" smtClean="0">
                <a:gradFill>
                  <a:gsLst>
                    <a:gs pos="1250">
                      <a:schemeClr val="tx1"/>
                    </a:gs>
                    <a:gs pos="100000">
                      <a:schemeClr val="tx1"/>
                    </a:gs>
                  </a:gsLst>
                  <a:lin ang="5400000" scaled="0"/>
                </a:gradFill>
              </a:rPr>
              <a:t>OFC- B328 Microsoft Lync Online</a:t>
            </a:r>
          </a:p>
          <a:p>
            <a:pPr lvl="1">
              <a:spcBef>
                <a:spcPts val="2400"/>
              </a:spcBef>
            </a:pPr>
            <a:r>
              <a:rPr lang="en-US" sz="2200" dirty="0" smtClean="0"/>
              <a:t>OFC-B410 Enterprise Networking with Microsoft Lync Server 2013: Network Bandwidth and </a:t>
            </a:r>
            <a:r>
              <a:rPr lang="en-US" sz="2200" dirty="0" err="1" smtClean="0"/>
              <a:t>QoS</a:t>
            </a:r>
            <a:r>
              <a:rPr lang="en-US" sz="2200" dirty="0" smtClean="0"/>
              <a:t> Requirements</a:t>
            </a:r>
          </a:p>
          <a:p>
            <a:pPr lvl="1">
              <a:spcBef>
                <a:spcPts val="2400"/>
              </a:spcBef>
            </a:pPr>
            <a:r>
              <a:rPr lang="en-US" sz="2200" dirty="0" smtClean="0"/>
              <a:t>OFC-B326 Microsoft Lync Server 2013: Enterprise Voice</a:t>
            </a:r>
          </a:p>
          <a:p>
            <a:pPr marL="241300" lvl="1" indent="0">
              <a:spcBef>
                <a:spcPts val="2400"/>
              </a:spcBef>
              <a:buNone/>
            </a:pPr>
            <a:endParaRPr lang="en-US" sz="2200" dirty="0" smtClean="0">
              <a:gradFill>
                <a:gsLst>
                  <a:gs pos="1250">
                    <a:schemeClr val="tx1"/>
                  </a:gs>
                  <a:gs pos="100000">
                    <a:schemeClr val="tx1"/>
                  </a:gs>
                </a:gsLst>
                <a:lin ang="5400000" scaled="0"/>
              </a:gradFill>
            </a:endParaRPr>
          </a:p>
          <a:p>
            <a:pPr marL="0" lvl="0" indent="0">
              <a:spcBef>
                <a:spcPts val="2400"/>
              </a:spcBef>
              <a:buNone/>
            </a:pP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29395" y="4361358"/>
            <a:ext cx="12070012" cy="237911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Bef>
                <a:spcPts val="2400"/>
              </a:spcBef>
              <a:buClr>
                <a:srgbClr val="68217A"/>
              </a:buClr>
            </a:pPr>
            <a:r>
              <a:rPr lang="en-US" sz="3800" dirty="0" smtClean="0">
                <a:gradFill>
                  <a:gsLst>
                    <a:gs pos="1250">
                      <a:srgbClr val="FFFFFF"/>
                    </a:gs>
                    <a:gs pos="100000">
                      <a:srgbClr val="FFFFFF"/>
                    </a:gs>
                  </a:gsLst>
                  <a:lin ang="5400000" scaled="0"/>
                </a:gradFill>
              </a:rPr>
              <a:t>Labs</a:t>
            </a:r>
          </a:p>
          <a:p>
            <a:pPr marL="558800" lvl="2" indent="-342900">
              <a:spcBef>
                <a:spcPts val="2400"/>
              </a:spcBef>
              <a:buClr>
                <a:srgbClr val="68217A"/>
              </a:buClr>
            </a:pPr>
            <a:r>
              <a:rPr lang="en-US" sz="3800" dirty="0" smtClean="0">
                <a:gradFill>
                  <a:gsLst>
                    <a:gs pos="1250">
                      <a:srgbClr val="FFFFFF"/>
                    </a:gs>
                    <a:gs pos="100000">
                      <a:srgbClr val="FFFFFF"/>
                    </a:gs>
                  </a:gsLst>
                  <a:lin ang="5400000" scaled="0"/>
                </a:gradFill>
              </a:rPr>
              <a:t> </a:t>
            </a:r>
            <a:r>
              <a:rPr lang="en-US" sz="2200" dirty="0">
                <a:gradFill>
                  <a:gsLst>
                    <a:gs pos="1250">
                      <a:srgbClr val="FFFFFF"/>
                    </a:gs>
                    <a:gs pos="100000">
                      <a:srgbClr val="FFFFFF"/>
                    </a:gs>
                  </a:gsLst>
                  <a:lin ang="5400000" scaled="0"/>
                </a:gradFill>
              </a:rPr>
              <a:t>OFC-IL300 Configuring HA and DR in Microsoft Lync Server 2013</a:t>
            </a:r>
          </a:p>
          <a:p>
            <a:pPr marL="0" indent="0">
              <a:spcBef>
                <a:spcPts val="2400"/>
              </a:spcBef>
              <a:buClr>
                <a:srgbClr val="68217A"/>
              </a:buClr>
              <a:buFontTx/>
              <a:buNone/>
            </a:pPr>
            <a:endParaRPr lang="en-US" sz="38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31569" y="580151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Find Me Later At. . </a:t>
            </a:r>
            <a:r>
              <a:rPr lang="en-US" sz="3800" dirty="0" smtClean="0">
                <a:gradFill>
                  <a:gsLst>
                    <a:gs pos="1250">
                      <a:srgbClr val="FFFFFF"/>
                    </a:gs>
                    <a:gs pos="100000">
                      <a:srgbClr val="FFFFFF"/>
                    </a:gs>
                  </a:gsLst>
                  <a:lin ang="5400000" scaled="0"/>
                </a:gradFill>
              </a:rPr>
              <a:t>. </a:t>
            </a:r>
            <a:r>
              <a:rPr lang="en-US" sz="2200" dirty="0" smtClean="0">
                <a:gradFill>
                  <a:gsLst>
                    <a:gs pos="1250">
                      <a:srgbClr val="FFFFFF"/>
                    </a:gs>
                    <a:gs pos="100000">
                      <a:srgbClr val="FFFFFF"/>
                    </a:gs>
                  </a:gsLst>
                  <a:lin ang="5400000" scaled="0"/>
                </a:gradFill>
              </a:rPr>
              <a:t>Lync: smarpolo@microsoft.com </a:t>
            </a:r>
            <a:endParaRPr lang="en-US" sz="2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0323477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3 1.78393E-6 L 2.26704E-6 1.78393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4123212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48" name="Straight Connector 47"/>
          <p:cNvCxnSpPr/>
          <p:nvPr/>
        </p:nvCxnSpPr>
        <p:spPr>
          <a:xfrm flipH="1" flipV="1">
            <a:off x="2498808" y="2931211"/>
            <a:ext cx="6290452" cy="1259217"/>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52736" y="1376517"/>
            <a:ext cx="404503" cy="2613310"/>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98808" y="1151799"/>
            <a:ext cx="5427602" cy="1462522"/>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13"/>
          <p:cNvSpPr>
            <a:spLocks/>
          </p:cNvSpPr>
          <p:nvPr/>
        </p:nvSpPr>
        <p:spPr bwMode="auto">
          <a:xfrm>
            <a:off x="8980045" y="4114912"/>
            <a:ext cx="852030" cy="455438"/>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43" name="Freeform 13"/>
          <p:cNvSpPr>
            <a:spLocks/>
          </p:cNvSpPr>
          <p:nvPr/>
        </p:nvSpPr>
        <p:spPr bwMode="auto">
          <a:xfrm flipH="1">
            <a:off x="8072274" y="641941"/>
            <a:ext cx="1202830" cy="642952"/>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9" name="Freeform 13"/>
          <p:cNvSpPr>
            <a:spLocks/>
          </p:cNvSpPr>
          <p:nvPr/>
        </p:nvSpPr>
        <p:spPr bwMode="auto">
          <a:xfrm>
            <a:off x="675862" y="2226819"/>
            <a:ext cx="1726371" cy="92280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5" name="Picture 14"/>
          <p:cNvPicPr>
            <a:picLocks noChangeAspect="1"/>
          </p:cNvPicPr>
          <p:nvPr/>
        </p:nvPicPr>
        <p:blipFill>
          <a:blip r:embed="rId2"/>
          <a:stretch>
            <a:fillRect/>
          </a:stretch>
        </p:blipFill>
        <p:spPr>
          <a:xfrm>
            <a:off x="9595347" y="659843"/>
            <a:ext cx="1365835" cy="1476578"/>
          </a:xfrm>
          <a:prstGeom prst="rect">
            <a:avLst/>
          </a:prstGeom>
        </p:spPr>
      </p:pic>
      <p:pic>
        <p:nvPicPr>
          <p:cNvPr id="16" name="Picture 15"/>
          <p:cNvPicPr>
            <a:picLocks noChangeAspect="1"/>
          </p:cNvPicPr>
          <p:nvPr/>
        </p:nvPicPr>
        <p:blipFill>
          <a:blip r:embed="rId3"/>
          <a:stretch>
            <a:fillRect/>
          </a:stretch>
        </p:blipFill>
        <p:spPr>
          <a:xfrm>
            <a:off x="467809" y="1151798"/>
            <a:ext cx="876569" cy="900260"/>
          </a:xfrm>
          <a:prstGeom prst="rect">
            <a:avLst/>
          </a:prstGeom>
        </p:spPr>
      </p:pic>
      <p:pic>
        <p:nvPicPr>
          <p:cNvPr id="17" name="Picture 16"/>
          <p:cNvPicPr>
            <a:picLocks noChangeAspect="1"/>
          </p:cNvPicPr>
          <p:nvPr/>
        </p:nvPicPr>
        <p:blipFill>
          <a:blip r:embed="rId4"/>
          <a:stretch>
            <a:fillRect/>
          </a:stretch>
        </p:blipFill>
        <p:spPr>
          <a:xfrm>
            <a:off x="478131" y="3313846"/>
            <a:ext cx="1565514" cy="1628981"/>
          </a:xfrm>
          <a:prstGeom prst="rect">
            <a:avLst/>
          </a:prstGeom>
        </p:spPr>
      </p:pic>
      <p:pic>
        <p:nvPicPr>
          <p:cNvPr id="18" name="Picture 17"/>
          <p:cNvPicPr>
            <a:picLocks noChangeAspect="1"/>
          </p:cNvPicPr>
          <p:nvPr/>
        </p:nvPicPr>
        <p:blipFill>
          <a:blip r:embed="rId5"/>
          <a:stretch>
            <a:fillRect/>
          </a:stretch>
        </p:blipFill>
        <p:spPr>
          <a:xfrm>
            <a:off x="2353326" y="482564"/>
            <a:ext cx="1394517" cy="1492722"/>
          </a:xfrm>
          <a:prstGeom prst="rect">
            <a:avLst/>
          </a:prstGeom>
        </p:spPr>
      </p:pic>
      <p:pic>
        <p:nvPicPr>
          <p:cNvPr id="19" name="Picture 18"/>
          <p:cNvPicPr>
            <a:picLocks noChangeAspect="1"/>
          </p:cNvPicPr>
          <p:nvPr/>
        </p:nvPicPr>
        <p:blipFill>
          <a:blip r:embed="rId6"/>
          <a:stretch>
            <a:fillRect/>
          </a:stretch>
        </p:blipFill>
        <p:spPr>
          <a:xfrm>
            <a:off x="10474803" y="3248892"/>
            <a:ext cx="1552355" cy="1661676"/>
          </a:xfrm>
          <a:prstGeom prst="rect">
            <a:avLst/>
          </a:prstGeom>
        </p:spPr>
      </p:pic>
      <p:grpSp>
        <p:nvGrpSpPr>
          <p:cNvPr id="34" name="Group 33"/>
          <p:cNvGrpSpPr/>
          <p:nvPr/>
        </p:nvGrpSpPr>
        <p:grpSpPr>
          <a:xfrm>
            <a:off x="3299479" y="1030394"/>
            <a:ext cx="5837519" cy="3120341"/>
            <a:chOff x="2536609" y="1772242"/>
            <a:chExt cx="5723577" cy="3059436"/>
          </a:xfrm>
        </p:grpSpPr>
        <p:sp>
          <p:nvSpPr>
            <p:cNvPr id="32" name="Freeform 13"/>
            <p:cNvSpPr>
              <a:spLocks/>
            </p:cNvSpPr>
            <p:nvPr/>
          </p:nvSpPr>
          <p:spPr bwMode="auto">
            <a:xfrm>
              <a:off x="2536609" y="1772242"/>
              <a:ext cx="5723577" cy="3059436"/>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5" name="Freeform 5"/>
            <p:cNvSpPr>
              <a:spLocks noEditPoints="1"/>
            </p:cNvSpPr>
            <p:nvPr/>
          </p:nvSpPr>
          <p:spPr bwMode="auto">
            <a:xfrm>
              <a:off x="3795830" y="3019183"/>
              <a:ext cx="3509939" cy="777218"/>
            </a:xfrm>
            <a:custGeom>
              <a:avLst/>
              <a:gdLst>
                <a:gd name="T0" fmla="*/ 200 w 1905"/>
                <a:gd name="T1" fmla="*/ 10 h 419"/>
                <a:gd name="T2" fmla="*/ 350 w 1905"/>
                <a:gd name="T3" fmla="*/ 39 h 419"/>
                <a:gd name="T4" fmla="*/ 12 w 1905"/>
                <a:gd name="T5" fmla="*/ 341 h 419"/>
                <a:gd name="T6" fmla="*/ 117 w 1905"/>
                <a:gd name="T7" fmla="*/ 352 h 419"/>
                <a:gd name="T8" fmla="*/ 225 w 1905"/>
                <a:gd name="T9" fmla="*/ 68 h 419"/>
                <a:gd name="T10" fmla="*/ 77 w 1905"/>
                <a:gd name="T11" fmla="*/ 304 h 419"/>
                <a:gd name="T12" fmla="*/ 939 w 1905"/>
                <a:gd name="T13" fmla="*/ 71 h 419"/>
                <a:gd name="T14" fmla="*/ 860 w 1905"/>
                <a:gd name="T15" fmla="*/ 154 h 419"/>
                <a:gd name="T16" fmla="*/ 794 w 1905"/>
                <a:gd name="T17" fmla="*/ 108 h 419"/>
                <a:gd name="T18" fmla="*/ 838 w 1905"/>
                <a:gd name="T19" fmla="*/ 69 h 419"/>
                <a:gd name="T20" fmla="*/ 760 w 1905"/>
                <a:gd name="T21" fmla="*/ 156 h 419"/>
                <a:gd name="T22" fmla="*/ 758 w 1905"/>
                <a:gd name="T23" fmla="*/ 181 h 419"/>
                <a:gd name="T24" fmla="*/ 791 w 1905"/>
                <a:gd name="T25" fmla="*/ 333 h 419"/>
                <a:gd name="T26" fmla="*/ 860 w 1905"/>
                <a:gd name="T27" fmla="*/ 333 h 419"/>
                <a:gd name="T28" fmla="*/ 892 w 1905"/>
                <a:gd name="T29" fmla="*/ 181 h 419"/>
                <a:gd name="T30" fmla="*/ 892 w 1905"/>
                <a:gd name="T31" fmla="*/ 156 h 419"/>
                <a:gd name="T32" fmla="*/ 938 w 1905"/>
                <a:gd name="T33" fmla="*/ 95 h 419"/>
                <a:gd name="T34" fmla="*/ 681 w 1905"/>
                <a:gd name="T35" fmla="*/ 115 h 419"/>
                <a:gd name="T36" fmla="*/ 544 w 1905"/>
                <a:gd name="T37" fmla="*/ 91 h 419"/>
                <a:gd name="T38" fmla="*/ 477 w 1905"/>
                <a:gd name="T39" fmla="*/ 234 h 419"/>
                <a:gd name="T40" fmla="*/ 609 w 1905"/>
                <a:gd name="T41" fmla="*/ 339 h 419"/>
                <a:gd name="T42" fmla="*/ 713 w 1905"/>
                <a:gd name="T43" fmla="*/ 215 h 419"/>
                <a:gd name="T44" fmla="*/ 588 w 1905"/>
                <a:gd name="T45" fmla="*/ 107 h 419"/>
                <a:gd name="T46" fmla="*/ 682 w 1905"/>
                <a:gd name="T47" fmla="*/ 216 h 419"/>
                <a:gd name="T48" fmla="*/ 537 w 1905"/>
                <a:gd name="T49" fmla="*/ 292 h 419"/>
                <a:gd name="T50" fmla="*/ 526 w 1905"/>
                <a:gd name="T51" fmla="*/ 142 h 419"/>
                <a:gd name="T52" fmla="*/ 1599 w 1905"/>
                <a:gd name="T53" fmla="*/ 126 h 419"/>
                <a:gd name="T54" fmla="*/ 1667 w 1905"/>
                <a:gd name="T55" fmla="*/ 339 h 419"/>
                <a:gd name="T56" fmla="*/ 1637 w 1905"/>
                <a:gd name="T57" fmla="*/ 183 h 419"/>
                <a:gd name="T58" fmla="*/ 1628 w 1905"/>
                <a:gd name="T59" fmla="*/ 131 h 419"/>
                <a:gd name="T60" fmla="*/ 1634 w 1905"/>
                <a:gd name="T61" fmla="*/ 208 h 419"/>
                <a:gd name="T62" fmla="*/ 1636 w 1905"/>
                <a:gd name="T63" fmla="*/ 310 h 419"/>
                <a:gd name="T64" fmla="*/ 1248 w 1905"/>
                <a:gd name="T65" fmla="*/ 314 h 419"/>
                <a:gd name="T66" fmla="*/ 1327 w 1905"/>
                <a:gd name="T67" fmla="*/ 251 h 419"/>
                <a:gd name="T68" fmla="*/ 1181 w 1905"/>
                <a:gd name="T69" fmla="*/ 200 h 419"/>
                <a:gd name="T70" fmla="*/ 1313 w 1905"/>
                <a:gd name="T71" fmla="*/ 324 h 419"/>
                <a:gd name="T72" fmla="*/ 1203 w 1905"/>
                <a:gd name="T73" fmla="*/ 229 h 419"/>
                <a:gd name="T74" fmla="*/ 1298 w 1905"/>
                <a:gd name="T75" fmla="*/ 227 h 419"/>
                <a:gd name="T76" fmla="*/ 1769 w 1905"/>
                <a:gd name="T77" fmla="*/ 333 h 419"/>
                <a:gd name="T78" fmla="*/ 1879 w 1905"/>
                <a:gd name="T79" fmla="*/ 201 h 419"/>
                <a:gd name="T80" fmla="*/ 1801 w 1905"/>
                <a:gd name="T81" fmla="*/ 113 h 419"/>
                <a:gd name="T82" fmla="*/ 1889 w 1905"/>
                <a:gd name="T83" fmla="*/ 84 h 419"/>
                <a:gd name="T84" fmla="*/ 1769 w 1905"/>
                <a:gd name="T85" fmla="*/ 210 h 419"/>
                <a:gd name="T86" fmla="*/ 1833 w 1905"/>
                <a:gd name="T87" fmla="*/ 313 h 419"/>
                <a:gd name="T88" fmla="*/ 1477 w 1905"/>
                <a:gd name="T89" fmla="*/ 106 h 419"/>
                <a:gd name="T90" fmla="*/ 1427 w 1905"/>
                <a:gd name="T91" fmla="*/ 193 h 419"/>
                <a:gd name="T92" fmla="*/ 1485 w 1905"/>
                <a:gd name="T93" fmla="*/ 224 h 419"/>
                <a:gd name="T94" fmla="*/ 1400 w 1905"/>
                <a:gd name="T95" fmla="*/ 295 h 419"/>
                <a:gd name="T96" fmla="*/ 1494 w 1905"/>
                <a:gd name="T97" fmla="*/ 334 h 419"/>
                <a:gd name="T98" fmla="*/ 1486 w 1905"/>
                <a:gd name="T99" fmla="*/ 204 h 419"/>
                <a:gd name="T100" fmla="*/ 1462 w 1905"/>
                <a:gd name="T101" fmla="*/ 80 h 419"/>
                <a:gd name="T102" fmla="*/ 1413 w 1905"/>
                <a:gd name="T103" fmla="*/ 120 h 419"/>
                <a:gd name="T104" fmla="*/ 1083 w 1905"/>
                <a:gd name="T105" fmla="*/ 182 h 419"/>
                <a:gd name="T106" fmla="*/ 1139 w 1905"/>
                <a:gd name="T107" fmla="*/ 156 h 419"/>
                <a:gd name="T108" fmla="*/ 1120 w 1905"/>
                <a:gd name="T109" fmla="*/ 338 h 419"/>
                <a:gd name="T110" fmla="*/ 987 w 1905"/>
                <a:gd name="T111" fmla="*/ 159 h 419"/>
                <a:gd name="T112" fmla="*/ 958 w 1905"/>
                <a:gd name="T113" fmla="*/ 164 h 419"/>
                <a:gd name="T114" fmla="*/ 987 w 1905"/>
                <a:gd name="T115" fmla="*/ 246 h 419"/>
                <a:gd name="T116" fmla="*/ 954 w 1905"/>
                <a:gd name="T117" fmla="*/ 92 h 419"/>
                <a:gd name="T118" fmla="*/ 2 w 1905"/>
                <a:gd name="T119" fmla="*/ 33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5" h="419">
                  <a:moveTo>
                    <a:pt x="1" y="336"/>
                  </a:moveTo>
                  <a:cubicBezTo>
                    <a:pt x="1" y="336"/>
                    <a:pt x="1" y="336"/>
                    <a:pt x="0" y="336"/>
                  </a:cubicBezTo>
                  <a:cubicBezTo>
                    <a:pt x="0" y="252"/>
                    <a:pt x="0" y="168"/>
                    <a:pt x="0" y="85"/>
                  </a:cubicBezTo>
                  <a:cubicBezTo>
                    <a:pt x="1" y="84"/>
                    <a:pt x="2" y="84"/>
                    <a:pt x="3" y="84"/>
                  </a:cubicBezTo>
                  <a:cubicBezTo>
                    <a:pt x="69" y="59"/>
                    <a:pt x="135" y="34"/>
                    <a:pt x="200" y="10"/>
                  </a:cubicBezTo>
                  <a:cubicBezTo>
                    <a:pt x="208" y="7"/>
                    <a:pt x="216" y="4"/>
                    <a:pt x="224" y="0"/>
                  </a:cubicBezTo>
                  <a:cubicBezTo>
                    <a:pt x="225" y="0"/>
                    <a:pt x="226" y="0"/>
                    <a:pt x="226" y="0"/>
                  </a:cubicBezTo>
                  <a:cubicBezTo>
                    <a:pt x="232" y="3"/>
                    <a:pt x="237" y="4"/>
                    <a:pt x="243" y="6"/>
                  </a:cubicBezTo>
                  <a:cubicBezTo>
                    <a:pt x="278" y="16"/>
                    <a:pt x="313" y="26"/>
                    <a:pt x="347" y="36"/>
                  </a:cubicBezTo>
                  <a:cubicBezTo>
                    <a:pt x="349" y="36"/>
                    <a:pt x="350" y="37"/>
                    <a:pt x="350" y="39"/>
                  </a:cubicBezTo>
                  <a:cubicBezTo>
                    <a:pt x="350" y="153"/>
                    <a:pt x="350" y="268"/>
                    <a:pt x="350" y="382"/>
                  </a:cubicBezTo>
                  <a:cubicBezTo>
                    <a:pt x="350" y="384"/>
                    <a:pt x="349" y="385"/>
                    <a:pt x="348" y="385"/>
                  </a:cubicBezTo>
                  <a:cubicBezTo>
                    <a:pt x="307" y="396"/>
                    <a:pt x="267" y="408"/>
                    <a:pt x="227" y="419"/>
                  </a:cubicBezTo>
                  <a:cubicBezTo>
                    <a:pt x="225" y="419"/>
                    <a:pt x="224" y="419"/>
                    <a:pt x="223" y="419"/>
                  </a:cubicBezTo>
                  <a:cubicBezTo>
                    <a:pt x="153" y="393"/>
                    <a:pt x="83" y="367"/>
                    <a:pt x="12" y="341"/>
                  </a:cubicBezTo>
                  <a:cubicBezTo>
                    <a:pt x="9" y="339"/>
                    <a:pt x="5" y="338"/>
                    <a:pt x="1" y="336"/>
                  </a:cubicBezTo>
                  <a:cubicBezTo>
                    <a:pt x="2" y="336"/>
                    <a:pt x="2" y="336"/>
                    <a:pt x="2" y="336"/>
                  </a:cubicBezTo>
                  <a:cubicBezTo>
                    <a:pt x="7" y="337"/>
                    <a:pt x="11" y="338"/>
                    <a:pt x="16" y="338"/>
                  </a:cubicBezTo>
                  <a:cubicBezTo>
                    <a:pt x="32" y="340"/>
                    <a:pt x="49" y="343"/>
                    <a:pt x="65" y="345"/>
                  </a:cubicBezTo>
                  <a:cubicBezTo>
                    <a:pt x="83" y="347"/>
                    <a:pt x="100" y="350"/>
                    <a:pt x="117" y="352"/>
                  </a:cubicBezTo>
                  <a:cubicBezTo>
                    <a:pt x="134" y="355"/>
                    <a:pt x="152" y="357"/>
                    <a:pt x="169" y="359"/>
                  </a:cubicBezTo>
                  <a:cubicBezTo>
                    <a:pt x="187" y="362"/>
                    <a:pt x="205" y="364"/>
                    <a:pt x="222" y="367"/>
                  </a:cubicBezTo>
                  <a:cubicBezTo>
                    <a:pt x="225" y="367"/>
                    <a:pt x="225" y="366"/>
                    <a:pt x="225" y="364"/>
                  </a:cubicBezTo>
                  <a:cubicBezTo>
                    <a:pt x="225" y="266"/>
                    <a:pt x="225" y="168"/>
                    <a:pt x="225" y="69"/>
                  </a:cubicBezTo>
                  <a:cubicBezTo>
                    <a:pt x="225" y="69"/>
                    <a:pt x="225" y="69"/>
                    <a:pt x="225" y="68"/>
                  </a:cubicBezTo>
                  <a:cubicBezTo>
                    <a:pt x="225" y="67"/>
                    <a:pt x="225" y="66"/>
                    <a:pt x="223" y="67"/>
                  </a:cubicBezTo>
                  <a:cubicBezTo>
                    <a:pt x="218" y="68"/>
                    <a:pt x="212" y="69"/>
                    <a:pt x="207" y="71"/>
                  </a:cubicBezTo>
                  <a:cubicBezTo>
                    <a:pt x="164" y="81"/>
                    <a:pt x="122" y="91"/>
                    <a:pt x="80" y="101"/>
                  </a:cubicBezTo>
                  <a:cubicBezTo>
                    <a:pt x="78" y="102"/>
                    <a:pt x="77" y="102"/>
                    <a:pt x="77" y="104"/>
                  </a:cubicBezTo>
                  <a:cubicBezTo>
                    <a:pt x="77" y="171"/>
                    <a:pt x="77" y="237"/>
                    <a:pt x="77" y="304"/>
                  </a:cubicBezTo>
                  <a:cubicBezTo>
                    <a:pt x="77" y="306"/>
                    <a:pt x="77" y="307"/>
                    <a:pt x="75" y="307"/>
                  </a:cubicBezTo>
                  <a:cubicBezTo>
                    <a:pt x="55" y="315"/>
                    <a:pt x="35" y="323"/>
                    <a:pt x="15" y="330"/>
                  </a:cubicBezTo>
                  <a:cubicBezTo>
                    <a:pt x="11" y="332"/>
                    <a:pt x="6" y="334"/>
                    <a:pt x="2" y="336"/>
                  </a:cubicBezTo>
                  <a:cubicBezTo>
                    <a:pt x="2" y="336"/>
                    <a:pt x="1" y="336"/>
                    <a:pt x="1" y="336"/>
                  </a:cubicBezTo>
                  <a:close/>
                  <a:moveTo>
                    <a:pt x="939" y="71"/>
                  </a:moveTo>
                  <a:cubicBezTo>
                    <a:pt x="939" y="70"/>
                    <a:pt x="938" y="69"/>
                    <a:pt x="936" y="69"/>
                  </a:cubicBezTo>
                  <a:cubicBezTo>
                    <a:pt x="932" y="67"/>
                    <a:pt x="927" y="67"/>
                    <a:pt x="922" y="66"/>
                  </a:cubicBezTo>
                  <a:cubicBezTo>
                    <a:pt x="910" y="66"/>
                    <a:pt x="899" y="67"/>
                    <a:pt x="889" y="73"/>
                  </a:cubicBezTo>
                  <a:cubicBezTo>
                    <a:pt x="870" y="85"/>
                    <a:pt x="861" y="102"/>
                    <a:pt x="861" y="124"/>
                  </a:cubicBezTo>
                  <a:cubicBezTo>
                    <a:pt x="860" y="134"/>
                    <a:pt x="860" y="144"/>
                    <a:pt x="860" y="154"/>
                  </a:cubicBezTo>
                  <a:cubicBezTo>
                    <a:pt x="860" y="156"/>
                    <a:pt x="860" y="156"/>
                    <a:pt x="859" y="156"/>
                  </a:cubicBezTo>
                  <a:cubicBezTo>
                    <a:pt x="837" y="156"/>
                    <a:pt x="815" y="156"/>
                    <a:pt x="793" y="156"/>
                  </a:cubicBezTo>
                  <a:cubicBezTo>
                    <a:pt x="791" y="156"/>
                    <a:pt x="791" y="156"/>
                    <a:pt x="791" y="154"/>
                  </a:cubicBezTo>
                  <a:cubicBezTo>
                    <a:pt x="791" y="146"/>
                    <a:pt x="791" y="137"/>
                    <a:pt x="791" y="128"/>
                  </a:cubicBezTo>
                  <a:cubicBezTo>
                    <a:pt x="791" y="121"/>
                    <a:pt x="791" y="114"/>
                    <a:pt x="794" y="108"/>
                  </a:cubicBezTo>
                  <a:cubicBezTo>
                    <a:pt x="797" y="99"/>
                    <a:pt x="803" y="94"/>
                    <a:pt x="812" y="92"/>
                  </a:cubicBezTo>
                  <a:cubicBezTo>
                    <a:pt x="821" y="90"/>
                    <a:pt x="830" y="91"/>
                    <a:pt x="838" y="94"/>
                  </a:cubicBezTo>
                  <a:cubicBezTo>
                    <a:pt x="838" y="95"/>
                    <a:pt x="839" y="95"/>
                    <a:pt x="840" y="95"/>
                  </a:cubicBezTo>
                  <a:cubicBezTo>
                    <a:pt x="840" y="87"/>
                    <a:pt x="840" y="79"/>
                    <a:pt x="840" y="71"/>
                  </a:cubicBezTo>
                  <a:cubicBezTo>
                    <a:pt x="840" y="70"/>
                    <a:pt x="839" y="69"/>
                    <a:pt x="838" y="69"/>
                  </a:cubicBezTo>
                  <a:cubicBezTo>
                    <a:pt x="833" y="67"/>
                    <a:pt x="828" y="67"/>
                    <a:pt x="823" y="66"/>
                  </a:cubicBezTo>
                  <a:cubicBezTo>
                    <a:pt x="812" y="66"/>
                    <a:pt x="802" y="67"/>
                    <a:pt x="792" y="72"/>
                  </a:cubicBezTo>
                  <a:cubicBezTo>
                    <a:pt x="772" y="83"/>
                    <a:pt x="763" y="101"/>
                    <a:pt x="762" y="123"/>
                  </a:cubicBezTo>
                  <a:cubicBezTo>
                    <a:pt x="762" y="133"/>
                    <a:pt x="762" y="144"/>
                    <a:pt x="762" y="154"/>
                  </a:cubicBezTo>
                  <a:cubicBezTo>
                    <a:pt x="762" y="156"/>
                    <a:pt x="762" y="156"/>
                    <a:pt x="760" y="156"/>
                  </a:cubicBezTo>
                  <a:cubicBezTo>
                    <a:pt x="751" y="156"/>
                    <a:pt x="742" y="156"/>
                    <a:pt x="733" y="156"/>
                  </a:cubicBezTo>
                  <a:cubicBezTo>
                    <a:pt x="732" y="156"/>
                    <a:pt x="731" y="157"/>
                    <a:pt x="731" y="158"/>
                  </a:cubicBezTo>
                  <a:cubicBezTo>
                    <a:pt x="731" y="165"/>
                    <a:pt x="731" y="172"/>
                    <a:pt x="731" y="179"/>
                  </a:cubicBezTo>
                  <a:cubicBezTo>
                    <a:pt x="731" y="180"/>
                    <a:pt x="732" y="181"/>
                    <a:pt x="733" y="181"/>
                  </a:cubicBezTo>
                  <a:cubicBezTo>
                    <a:pt x="742" y="181"/>
                    <a:pt x="750" y="181"/>
                    <a:pt x="758" y="181"/>
                  </a:cubicBezTo>
                  <a:cubicBezTo>
                    <a:pt x="762" y="181"/>
                    <a:pt x="762" y="181"/>
                    <a:pt x="762" y="185"/>
                  </a:cubicBezTo>
                  <a:cubicBezTo>
                    <a:pt x="762" y="234"/>
                    <a:pt x="762" y="284"/>
                    <a:pt x="762" y="333"/>
                  </a:cubicBezTo>
                  <a:cubicBezTo>
                    <a:pt x="762" y="335"/>
                    <a:pt x="762" y="336"/>
                    <a:pt x="764" y="336"/>
                  </a:cubicBezTo>
                  <a:cubicBezTo>
                    <a:pt x="772" y="335"/>
                    <a:pt x="780" y="335"/>
                    <a:pt x="788" y="336"/>
                  </a:cubicBezTo>
                  <a:cubicBezTo>
                    <a:pt x="790" y="336"/>
                    <a:pt x="791" y="335"/>
                    <a:pt x="791" y="333"/>
                  </a:cubicBezTo>
                  <a:cubicBezTo>
                    <a:pt x="791" y="283"/>
                    <a:pt x="791" y="233"/>
                    <a:pt x="791" y="183"/>
                  </a:cubicBezTo>
                  <a:cubicBezTo>
                    <a:pt x="791" y="181"/>
                    <a:pt x="791" y="181"/>
                    <a:pt x="793" y="181"/>
                  </a:cubicBezTo>
                  <a:cubicBezTo>
                    <a:pt x="815" y="181"/>
                    <a:pt x="836" y="181"/>
                    <a:pt x="858" y="181"/>
                  </a:cubicBezTo>
                  <a:cubicBezTo>
                    <a:pt x="860" y="181"/>
                    <a:pt x="860" y="181"/>
                    <a:pt x="860" y="184"/>
                  </a:cubicBezTo>
                  <a:cubicBezTo>
                    <a:pt x="860" y="233"/>
                    <a:pt x="860" y="283"/>
                    <a:pt x="860" y="333"/>
                  </a:cubicBezTo>
                  <a:cubicBezTo>
                    <a:pt x="860" y="335"/>
                    <a:pt x="861" y="336"/>
                    <a:pt x="863" y="336"/>
                  </a:cubicBezTo>
                  <a:cubicBezTo>
                    <a:pt x="871" y="335"/>
                    <a:pt x="878" y="336"/>
                    <a:pt x="886" y="336"/>
                  </a:cubicBezTo>
                  <a:cubicBezTo>
                    <a:pt x="889" y="336"/>
                    <a:pt x="889" y="336"/>
                    <a:pt x="889" y="332"/>
                  </a:cubicBezTo>
                  <a:cubicBezTo>
                    <a:pt x="889" y="283"/>
                    <a:pt x="889" y="233"/>
                    <a:pt x="889" y="183"/>
                  </a:cubicBezTo>
                  <a:cubicBezTo>
                    <a:pt x="889" y="181"/>
                    <a:pt x="890" y="181"/>
                    <a:pt x="892" y="181"/>
                  </a:cubicBezTo>
                  <a:cubicBezTo>
                    <a:pt x="904" y="181"/>
                    <a:pt x="917" y="181"/>
                    <a:pt x="929" y="181"/>
                  </a:cubicBezTo>
                  <a:cubicBezTo>
                    <a:pt x="931" y="181"/>
                    <a:pt x="931" y="180"/>
                    <a:pt x="931" y="179"/>
                  </a:cubicBezTo>
                  <a:cubicBezTo>
                    <a:pt x="931" y="172"/>
                    <a:pt x="931" y="165"/>
                    <a:pt x="931" y="159"/>
                  </a:cubicBezTo>
                  <a:cubicBezTo>
                    <a:pt x="931" y="157"/>
                    <a:pt x="931" y="156"/>
                    <a:pt x="929" y="156"/>
                  </a:cubicBezTo>
                  <a:cubicBezTo>
                    <a:pt x="916" y="156"/>
                    <a:pt x="904" y="156"/>
                    <a:pt x="892" y="156"/>
                  </a:cubicBezTo>
                  <a:cubicBezTo>
                    <a:pt x="890" y="156"/>
                    <a:pt x="889" y="156"/>
                    <a:pt x="889" y="154"/>
                  </a:cubicBezTo>
                  <a:cubicBezTo>
                    <a:pt x="889" y="146"/>
                    <a:pt x="889" y="138"/>
                    <a:pt x="889" y="129"/>
                  </a:cubicBezTo>
                  <a:cubicBezTo>
                    <a:pt x="889" y="124"/>
                    <a:pt x="890" y="119"/>
                    <a:pt x="891" y="114"/>
                  </a:cubicBezTo>
                  <a:cubicBezTo>
                    <a:pt x="894" y="98"/>
                    <a:pt x="905" y="89"/>
                    <a:pt x="922" y="91"/>
                  </a:cubicBezTo>
                  <a:cubicBezTo>
                    <a:pt x="928" y="91"/>
                    <a:pt x="933" y="93"/>
                    <a:pt x="938" y="95"/>
                  </a:cubicBezTo>
                  <a:cubicBezTo>
                    <a:pt x="938" y="87"/>
                    <a:pt x="938" y="79"/>
                    <a:pt x="939" y="71"/>
                  </a:cubicBezTo>
                  <a:close/>
                  <a:moveTo>
                    <a:pt x="712" y="194"/>
                  </a:moveTo>
                  <a:cubicBezTo>
                    <a:pt x="712" y="188"/>
                    <a:pt x="711" y="182"/>
                    <a:pt x="710" y="177"/>
                  </a:cubicBezTo>
                  <a:cubicBezTo>
                    <a:pt x="709" y="169"/>
                    <a:pt x="706" y="160"/>
                    <a:pt x="703" y="152"/>
                  </a:cubicBezTo>
                  <a:cubicBezTo>
                    <a:pt x="698" y="139"/>
                    <a:pt x="691" y="126"/>
                    <a:pt x="681" y="115"/>
                  </a:cubicBezTo>
                  <a:cubicBezTo>
                    <a:pt x="673" y="107"/>
                    <a:pt x="665" y="101"/>
                    <a:pt x="655" y="95"/>
                  </a:cubicBezTo>
                  <a:cubicBezTo>
                    <a:pt x="638" y="85"/>
                    <a:pt x="620" y="81"/>
                    <a:pt x="601" y="80"/>
                  </a:cubicBezTo>
                  <a:cubicBezTo>
                    <a:pt x="596" y="80"/>
                    <a:pt x="591" y="80"/>
                    <a:pt x="587" y="81"/>
                  </a:cubicBezTo>
                  <a:cubicBezTo>
                    <a:pt x="581" y="81"/>
                    <a:pt x="575" y="82"/>
                    <a:pt x="569" y="83"/>
                  </a:cubicBezTo>
                  <a:cubicBezTo>
                    <a:pt x="561" y="85"/>
                    <a:pt x="552" y="87"/>
                    <a:pt x="544" y="91"/>
                  </a:cubicBezTo>
                  <a:cubicBezTo>
                    <a:pt x="533" y="96"/>
                    <a:pt x="523" y="102"/>
                    <a:pt x="514" y="111"/>
                  </a:cubicBezTo>
                  <a:cubicBezTo>
                    <a:pt x="509" y="114"/>
                    <a:pt x="506" y="119"/>
                    <a:pt x="503" y="123"/>
                  </a:cubicBezTo>
                  <a:cubicBezTo>
                    <a:pt x="492" y="137"/>
                    <a:pt x="485" y="153"/>
                    <a:pt x="480" y="170"/>
                  </a:cubicBezTo>
                  <a:cubicBezTo>
                    <a:pt x="477" y="181"/>
                    <a:pt x="476" y="193"/>
                    <a:pt x="475" y="204"/>
                  </a:cubicBezTo>
                  <a:cubicBezTo>
                    <a:pt x="475" y="214"/>
                    <a:pt x="475" y="224"/>
                    <a:pt x="477" y="234"/>
                  </a:cubicBezTo>
                  <a:cubicBezTo>
                    <a:pt x="478" y="248"/>
                    <a:pt x="482" y="260"/>
                    <a:pt x="487" y="273"/>
                  </a:cubicBezTo>
                  <a:cubicBezTo>
                    <a:pt x="494" y="289"/>
                    <a:pt x="504" y="302"/>
                    <a:pt x="517" y="313"/>
                  </a:cubicBezTo>
                  <a:cubicBezTo>
                    <a:pt x="525" y="321"/>
                    <a:pt x="534" y="326"/>
                    <a:pt x="544" y="331"/>
                  </a:cubicBezTo>
                  <a:cubicBezTo>
                    <a:pt x="557" y="336"/>
                    <a:pt x="571" y="339"/>
                    <a:pt x="585" y="340"/>
                  </a:cubicBezTo>
                  <a:cubicBezTo>
                    <a:pt x="593" y="340"/>
                    <a:pt x="601" y="340"/>
                    <a:pt x="609" y="339"/>
                  </a:cubicBezTo>
                  <a:cubicBezTo>
                    <a:pt x="616" y="338"/>
                    <a:pt x="624" y="337"/>
                    <a:pt x="631" y="335"/>
                  </a:cubicBezTo>
                  <a:cubicBezTo>
                    <a:pt x="653" y="328"/>
                    <a:pt x="670" y="317"/>
                    <a:pt x="684" y="299"/>
                  </a:cubicBezTo>
                  <a:cubicBezTo>
                    <a:pt x="693" y="289"/>
                    <a:pt x="699" y="276"/>
                    <a:pt x="704" y="263"/>
                  </a:cubicBezTo>
                  <a:cubicBezTo>
                    <a:pt x="707" y="255"/>
                    <a:pt x="709" y="246"/>
                    <a:pt x="710" y="237"/>
                  </a:cubicBezTo>
                  <a:cubicBezTo>
                    <a:pt x="712" y="230"/>
                    <a:pt x="712" y="222"/>
                    <a:pt x="713" y="215"/>
                  </a:cubicBezTo>
                  <a:cubicBezTo>
                    <a:pt x="713" y="210"/>
                    <a:pt x="713" y="205"/>
                    <a:pt x="713" y="200"/>
                  </a:cubicBezTo>
                  <a:cubicBezTo>
                    <a:pt x="713" y="198"/>
                    <a:pt x="712" y="196"/>
                    <a:pt x="712" y="194"/>
                  </a:cubicBezTo>
                  <a:close/>
                  <a:moveTo>
                    <a:pt x="526" y="142"/>
                  </a:moveTo>
                  <a:cubicBezTo>
                    <a:pt x="533" y="132"/>
                    <a:pt x="542" y="124"/>
                    <a:pt x="552" y="118"/>
                  </a:cubicBezTo>
                  <a:cubicBezTo>
                    <a:pt x="563" y="112"/>
                    <a:pt x="575" y="108"/>
                    <a:pt x="588" y="107"/>
                  </a:cubicBezTo>
                  <a:cubicBezTo>
                    <a:pt x="600" y="106"/>
                    <a:pt x="612" y="107"/>
                    <a:pt x="624" y="111"/>
                  </a:cubicBezTo>
                  <a:cubicBezTo>
                    <a:pt x="634" y="114"/>
                    <a:pt x="642" y="119"/>
                    <a:pt x="650" y="125"/>
                  </a:cubicBezTo>
                  <a:cubicBezTo>
                    <a:pt x="659" y="133"/>
                    <a:pt x="665" y="142"/>
                    <a:pt x="670" y="152"/>
                  </a:cubicBezTo>
                  <a:cubicBezTo>
                    <a:pt x="676" y="163"/>
                    <a:pt x="679" y="174"/>
                    <a:pt x="680" y="186"/>
                  </a:cubicBezTo>
                  <a:cubicBezTo>
                    <a:pt x="682" y="196"/>
                    <a:pt x="682" y="206"/>
                    <a:pt x="682" y="216"/>
                  </a:cubicBezTo>
                  <a:cubicBezTo>
                    <a:pt x="681" y="236"/>
                    <a:pt x="678" y="255"/>
                    <a:pt x="668" y="273"/>
                  </a:cubicBezTo>
                  <a:cubicBezTo>
                    <a:pt x="654" y="296"/>
                    <a:pt x="634" y="309"/>
                    <a:pt x="608" y="312"/>
                  </a:cubicBezTo>
                  <a:cubicBezTo>
                    <a:pt x="599" y="313"/>
                    <a:pt x="590" y="314"/>
                    <a:pt x="581" y="313"/>
                  </a:cubicBezTo>
                  <a:cubicBezTo>
                    <a:pt x="573" y="312"/>
                    <a:pt x="566" y="309"/>
                    <a:pt x="559" y="306"/>
                  </a:cubicBezTo>
                  <a:cubicBezTo>
                    <a:pt x="551" y="303"/>
                    <a:pt x="543" y="298"/>
                    <a:pt x="537" y="292"/>
                  </a:cubicBezTo>
                  <a:cubicBezTo>
                    <a:pt x="530" y="286"/>
                    <a:pt x="525" y="279"/>
                    <a:pt x="521" y="272"/>
                  </a:cubicBezTo>
                  <a:cubicBezTo>
                    <a:pt x="515" y="261"/>
                    <a:pt x="511" y="250"/>
                    <a:pt x="509" y="239"/>
                  </a:cubicBezTo>
                  <a:cubicBezTo>
                    <a:pt x="508" y="233"/>
                    <a:pt x="507" y="228"/>
                    <a:pt x="507" y="223"/>
                  </a:cubicBezTo>
                  <a:cubicBezTo>
                    <a:pt x="506" y="218"/>
                    <a:pt x="506" y="213"/>
                    <a:pt x="506" y="206"/>
                  </a:cubicBezTo>
                  <a:cubicBezTo>
                    <a:pt x="507" y="184"/>
                    <a:pt x="512" y="162"/>
                    <a:pt x="526" y="142"/>
                  </a:cubicBezTo>
                  <a:close/>
                  <a:moveTo>
                    <a:pt x="1719" y="90"/>
                  </a:moveTo>
                  <a:cubicBezTo>
                    <a:pt x="1719" y="88"/>
                    <a:pt x="1719" y="87"/>
                    <a:pt x="1717" y="86"/>
                  </a:cubicBezTo>
                  <a:cubicBezTo>
                    <a:pt x="1708" y="83"/>
                    <a:pt x="1698" y="81"/>
                    <a:pt x="1688" y="81"/>
                  </a:cubicBezTo>
                  <a:cubicBezTo>
                    <a:pt x="1674" y="80"/>
                    <a:pt x="1661" y="80"/>
                    <a:pt x="1647" y="85"/>
                  </a:cubicBezTo>
                  <a:cubicBezTo>
                    <a:pt x="1626" y="93"/>
                    <a:pt x="1611" y="107"/>
                    <a:pt x="1599" y="126"/>
                  </a:cubicBezTo>
                  <a:cubicBezTo>
                    <a:pt x="1585" y="148"/>
                    <a:pt x="1579" y="173"/>
                    <a:pt x="1576" y="199"/>
                  </a:cubicBezTo>
                  <a:cubicBezTo>
                    <a:pt x="1575" y="217"/>
                    <a:pt x="1575" y="235"/>
                    <a:pt x="1577" y="253"/>
                  </a:cubicBezTo>
                  <a:cubicBezTo>
                    <a:pt x="1579" y="269"/>
                    <a:pt x="1583" y="285"/>
                    <a:pt x="1590" y="299"/>
                  </a:cubicBezTo>
                  <a:cubicBezTo>
                    <a:pt x="1597" y="312"/>
                    <a:pt x="1606" y="323"/>
                    <a:pt x="1619" y="331"/>
                  </a:cubicBezTo>
                  <a:cubicBezTo>
                    <a:pt x="1634" y="339"/>
                    <a:pt x="1650" y="341"/>
                    <a:pt x="1667" y="339"/>
                  </a:cubicBezTo>
                  <a:cubicBezTo>
                    <a:pt x="1694" y="335"/>
                    <a:pt x="1714" y="321"/>
                    <a:pt x="1726" y="296"/>
                  </a:cubicBezTo>
                  <a:cubicBezTo>
                    <a:pt x="1735" y="276"/>
                    <a:pt x="1737" y="256"/>
                    <a:pt x="1733" y="235"/>
                  </a:cubicBezTo>
                  <a:cubicBezTo>
                    <a:pt x="1729" y="216"/>
                    <a:pt x="1720" y="201"/>
                    <a:pt x="1704" y="190"/>
                  </a:cubicBezTo>
                  <a:cubicBezTo>
                    <a:pt x="1693" y="183"/>
                    <a:pt x="1681" y="179"/>
                    <a:pt x="1668" y="179"/>
                  </a:cubicBezTo>
                  <a:cubicBezTo>
                    <a:pt x="1657" y="178"/>
                    <a:pt x="1647" y="179"/>
                    <a:pt x="1637" y="183"/>
                  </a:cubicBezTo>
                  <a:cubicBezTo>
                    <a:pt x="1623" y="189"/>
                    <a:pt x="1613" y="199"/>
                    <a:pt x="1607" y="212"/>
                  </a:cubicBezTo>
                  <a:cubicBezTo>
                    <a:pt x="1606" y="213"/>
                    <a:pt x="1606" y="214"/>
                    <a:pt x="1605" y="214"/>
                  </a:cubicBezTo>
                  <a:cubicBezTo>
                    <a:pt x="1605" y="213"/>
                    <a:pt x="1605" y="212"/>
                    <a:pt x="1605" y="211"/>
                  </a:cubicBezTo>
                  <a:cubicBezTo>
                    <a:pt x="1605" y="200"/>
                    <a:pt x="1606" y="188"/>
                    <a:pt x="1608" y="176"/>
                  </a:cubicBezTo>
                  <a:cubicBezTo>
                    <a:pt x="1612" y="160"/>
                    <a:pt x="1618" y="144"/>
                    <a:pt x="1628" y="131"/>
                  </a:cubicBezTo>
                  <a:cubicBezTo>
                    <a:pt x="1636" y="119"/>
                    <a:pt x="1647" y="111"/>
                    <a:pt x="1660" y="107"/>
                  </a:cubicBezTo>
                  <a:cubicBezTo>
                    <a:pt x="1676" y="103"/>
                    <a:pt x="1692" y="105"/>
                    <a:pt x="1708" y="110"/>
                  </a:cubicBezTo>
                  <a:cubicBezTo>
                    <a:pt x="1712" y="111"/>
                    <a:pt x="1715" y="113"/>
                    <a:pt x="1719" y="115"/>
                  </a:cubicBezTo>
                  <a:cubicBezTo>
                    <a:pt x="1719" y="106"/>
                    <a:pt x="1719" y="98"/>
                    <a:pt x="1719" y="90"/>
                  </a:cubicBezTo>
                  <a:close/>
                  <a:moveTo>
                    <a:pt x="1634" y="208"/>
                  </a:moveTo>
                  <a:cubicBezTo>
                    <a:pt x="1649" y="200"/>
                    <a:pt x="1675" y="201"/>
                    <a:pt x="1689" y="215"/>
                  </a:cubicBezTo>
                  <a:cubicBezTo>
                    <a:pt x="1697" y="222"/>
                    <a:pt x="1701" y="231"/>
                    <a:pt x="1703" y="241"/>
                  </a:cubicBezTo>
                  <a:cubicBezTo>
                    <a:pt x="1706" y="256"/>
                    <a:pt x="1706" y="271"/>
                    <a:pt x="1701" y="285"/>
                  </a:cubicBezTo>
                  <a:cubicBezTo>
                    <a:pt x="1695" y="300"/>
                    <a:pt x="1684" y="311"/>
                    <a:pt x="1668" y="314"/>
                  </a:cubicBezTo>
                  <a:cubicBezTo>
                    <a:pt x="1657" y="317"/>
                    <a:pt x="1646" y="316"/>
                    <a:pt x="1636" y="310"/>
                  </a:cubicBezTo>
                  <a:cubicBezTo>
                    <a:pt x="1626" y="305"/>
                    <a:pt x="1619" y="296"/>
                    <a:pt x="1614" y="286"/>
                  </a:cubicBezTo>
                  <a:cubicBezTo>
                    <a:pt x="1609" y="276"/>
                    <a:pt x="1607" y="266"/>
                    <a:pt x="1607" y="255"/>
                  </a:cubicBezTo>
                  <a:cubicBezTo>
                    <a:pt x="1607" y="234"/>
                    <a:pt x="1616" y="218"/>
                    <a:pt x="1634" y="208"/>
                  </a:cubicBezTo>
                  <a:close/>
                  <a:moveTo>
                    <a:pt x="1313" y="297"/>
                  </a:moveTo>
                  <a:cubicBezTo>
                    <a:pt x="1293" y="312"/>
                    <a:pt x="1272" y="318"/>
                    <a:pt x="1248" y="314"/>
                  </a:cubicBezTo>
                  <a:cubicBezTo>
                    <a:pt x="1230" y="312"/>
                    <a:pt x="1217" y="304"/>
                    <a:pt x="1209" y="288"/>
                  </a:cubicBezTo>
                  <a:cubicBezTo>
                    <a:pt x="1203" y="278"/>
                    <a:pt x="1201" y="267"/>
                    <a:pt x="1201" y="256"/>
                  </a:cubicBezTo>
                  <a:cubicBezTo>
                    <a:pt x="1201" y="254"/>
                    <a:pt x="1201" y="253"/>
                    <a:pt x="1203" y="253"/>
                  </a:cubicBezTo>
                  <a:cubicBezTo>
                    <a:pt x="1244" y="253"/>
                    <a:pt x="1284" y="253"/>
                    <a:pt x="1325" y="253"/>
                  </a:cubicBezTo>
                  <a:cubicBezTo>
                    <a:pt x="1327" y="253"/>
                    <a:pt x="1327" y="253"/>
                    <a:pt x="1327" y="251"/>
                  </a:cubicBezTo>
                  <a:cubicBezTo>
                    <a:pt x="1327" y="245"/>
                    <a:pt x="1327" y="240"/>
                    <a:pt x="1327" y="234"/>
                  </a:cubicBezTo>
                  <a:cubicBezTo>
                    <a:pt x="1327" y="223"/>
                    <a:pt x="1326" y="212"/>
                    <a:pt x="1322" y="201"/>
                  </a:cubicBezTo>
                  <a:cubicBezTo>
                    <a:pt x="1317" y="185"/>
                    <a:pt x="1308" y="171"/>
                    <a:pt x="1292" y="162"/>
                  </a:cubicBezTo>
                  <a:cubicBezTo>
                    <a:pt x="1272" y="150"/>
                    <a:pt x="1249" y="149"/>
                    <a:pt x="1227" y="156"/>
                  </a:cubicBezTo>
                  <a:cubicBezTo>
                    <a:pt x="1205" y="164"/>
                    <a:pt x="1190" y="179"/>
                    <a:pt x="1181" y="200"/>
                  </a:cubicBezTo>
                  <a:cubicBezTo>
                    <a:pt x="1173" y="216"/>
                    <a:pt x="1170" y="234"/>
                    <a:pt x="1171" y="252"/>
                  </a:cubicBezTo>
                  <a:cubicBezTo>
                    <a:pt x="1171" y="266"/>
                    <a:pt x="1173" y="280"/>
                    <a:pt x="1179" y="293"/>
                  </a:cubicBezTo>
                  <a:cubicBezTo>
                    <a:pt x="1189" y="319"/>
                    <a:pt x="1208" y="334"/>
                    <a:pt x="1236" y="339"/>
                  </a:cubicBezTo>
                  <a:cubicBezTo>
                    <a:pt x="1250" y="341"/>
                    <a:pt x="1264" y="340"/>
                    <a:pt x="1277" y="338"/>
                  </a:cubicBezTo>
                  <a:cubicBezTo>
                    <a:pt x="1290" y="336"/>
                    <a:pt x="1302" y="331"/>
                    <a:pt x="1313" y="324"/>
                  </a:cubicBezTo>
                  <a:cubicBezTo>
                    <a:pt x="1314" y="323"/>
                    <a:pt x="1315" y="322"/>
                    <a:pt x="1315" y="320"/>
                  </a:cubicBezTo>
                  <a:cubicBezTo>
                    <a:pt x="1315" y="313"/>
                    <a:pt x="1315" y="306"/>
                    <a:pt x="1315" y="298"/>
                  </a:cubicBezTo>
                  <a:cubicBezTo>
                    <a:pt x="1315" y="297"/>
                    <a:pt x="1315" y="297"/>
                    <a:pt x="1314" y="296"/>
                  </a:cubicBezTo>
                  <a:cubicBezTo>
                    <a:pt x="1314" y="296"/>
                    <a:pt x="1313" y="297"/>
                    <a:pt x="1313" y="297"/>
                  </a:cubicBezTo>
                  <a:close/>
                  <a:moveTo>
                    <a:pt x="1203" y="229"/>
                  </a:moveTo>
                  <a:cubicBezTo>
                    <a:pt x="1201" y="229"/>
                    <a:pt x="1201" y="228"/>
                    <a:pt x="1201" y="226"/>
                  </a:cubicBezTo>
                  <a:cubicBezTo>
                    <a:pt x="1205" y="210"/>
                    <a:pt x="1212" y="195"/>
                    <a:pt x="1226" y="185"/>
                  </a:cubicBezTo>
                  <a:cubicBezTo>
                    <a:pt x="1241" y="174"/>
                    <a:pt x="1264" y="174"/>
                    <a:pt x="1279" y="184"/>
                  </a:cubicBezTo>
                  <a:cubicBezTo>
                    <a:pt x="1288" y="191"/>
                    <a:pt x="1293" y="200"/>
                    <a:pt x="1296" y="211"/>
                  </a:cubicBezTo>
                  <a:cubicBezTo>
                    <a:pt x="1297" y="216"/>
                    <a:pt x="1297" y="221"/>
                    <a:pt x="1298" y="227"/>
                  </a:cubicBezTo>
                  <a:cubicBezTo>
                    <a:pt x="1298" y="228"/>
                    <a:pt x="1297" y="229"/>
                    <a:pt x="1295" y="229"/>
                  </a:cubicBezTo>
                  <a:cubicBezTo>
                    <a:pt x="1280" y="229"/>
                    <a:pt x="1265" y="229"/>
                    <a:pt x="1249" y="229"/>
                  </a:cubicBezTo>
                  <a:cubicBezTo>
                    <a:pt x="1234" y="229"/>
                    <a:pt x="1219" y="229"/>
                    <a:pt x="1203" y="229"/>
                  </a:cubicBezTo>
                  <a:close/>
                  <a:moveTo>
                    <a:pt x="1763" y="324"/>
                  </a:moveTo>
                  <a:cubicBezTo>
                    <a:pt x="1763" y="330"/>
                    <a:pt x="1763" y="330"/>
                    <a:pt x="1769" y="333"/>
                  </a:cubicBezTo>
                  <a:cubicBezTo>
                    <a:pt x="1780" y="337"/>
                    <a:pt x="1791" y="339"/>
                    <a:pt x="1803" y="340"/>
                  </a:cubicBezTo>
                  <a:cubicBezTo>
                    <a:pt x="1818" y="341"/>
                    <a:pt x="1832" y="340"/>
                    <a:pt x="1846" y="336"/>
                  </a:cubicBezTo>
                  <a:cubicBezTo>
                    <a:pt x="1871" y="329"/>
                    <a:pt x="1889" y="314"/>
                    <a:pt x="1898" y="291"/>
                  </a:cubicBezTo>
                  <a:cubicBezTo>
                    <a:pt x="1905" y="274"/>
                    <a:pt x="1905" y="257"/>
                    <a:pt x="1902" y="239"/>
                  </a:cubicBezTo>
                  <a:cubicBezTo>
                    <a:pt x="1899" y="224"/>
                    <a:pt x="1891" y="211"/>
                    <a:pt x="1879" y="201"/>
                  </a:cubicBezTo>
                  <a:cubicBezTo>
                    <a:pt x="1861" y="187"/>
                    <a:pt x="1840" y="183"/>
                    <a:pt x="1819" y="183"/>
                  </a:cubicBezTo>
                  <a:cubicBezTo>
                    <a:pt x="1812" y="183"/>
                    <a:pt x="1805" y="184"/>
                    <a:pt x="1798" y="184"/>
                  </a:cubicBezTo>
                  <a:cubicBezTo>
                    <a:pt x="1796" y="184"/>
                    <a:pt x="1796" y="184"/>
                    <a:pt x="1796" y="182"/>
                  </a:cubicBezTo>
                  <a:cubicBezTo>
                    <a:pt x="1796" y="179"/>
                    <a:pt x="1796" y="175"/>
                    <a:pt x="1797" y="171"/>
                  </a:cubicBezTo>
                  <a:cubicBezTo>
                    <a:pt x="1798" y="152"/>
                    <a:pt x="1799" y="133"/>
                    <a:pt x="1801" y="113"/>
                  </a:cubicBezTo>
                  <a:cubicBezTo>
                    <a:pt x="1801" y="111"/>
                    <a:pt x="1801" y="110"/>
                    <a:pt x="1804" y="110"/>
                  </a:cubicBezTo>
                  <a:cubicBezTo>
                    <a:pt x="1832" y="111"/>
                    <a:pt x="1861" y="110"/>
                    <a:pt x="1890" y="111"/>
                  </a:cubicBezTo>
                  <a:cubicBezTo>
                    <a:pt x="1892" y="111"/>
                    <a:pt x="1892" y="110"/>
                    <a:pt x="1892" y="108"/>
                  </a:cubicBezTo>
                  <a:cubicBezTo>
                    <a:pt x="1892" y="101"/>
                    <a:pt x="1892" y="94"/>
                    <a:pt x="1892" y="87"/>
                  </a:cubicBezTo>
                  <a:cubicBezTo>
                    <a:pt x="1892" y="85"/>
                    <a:pt x="1892" y="84"/>
                    <a:pt x="1889" y="84"/>
                  </a:cubicBezTo>
                  <a:cubicBezTo>
                    <a:pt x="1853" y="84"/>
                    <a:pt x="1816" y="85"/>
                    <a:pt x="1779" y="84"/>
                  </a:cubicBezTo>
                  <a:cubicBezTo>
                    <a:pt x="1776" y="84"/>
                    <a:pt x="1776" y="85"/>
                    <a:pt x="1776" y="87"/>
                  </a:cubicBezTo>
                  <a:cubicBezTo>
                    <a:pt x="1774" y="107"/>
                    <a:pt x="1773" y="126"/>
                    <a:pt x="1772" y="145"/>
                  </a:cubicBezTo>
                  <a:cubicBezTo>
                    <a:pt x="1770" y="166"/>
                    <a:pt x="1769" y="188"/>
                    <a:pt x="1767" y="209"/>
                  </a:cubicBezTo>
                  <a:cubicBezTo>
                    <a:pt x="1767" y="210"/>
                    <a:pt x="1768" y="211"/>
                    <a:pt x="1769" y="210"/>
                  </a:cubicBezTo>
                  <a:cubicBezTo>
                    <a:pt x="1778" y="209"/>
                    <a:pt x="1787" y="209"/>
                    <a:pt x="1796" y="209"/>
                  </a:cubicBezTo>
                  <a:cubicBezTo>
                    <a:pt x="1807" y="208"/>
                    <a:pt x="1818" y="208"/>
                    <a:pt x="1830" y="210"/>
                  </a:cubicBezTo>
                  <a:cubicBezTo>
                    <a:pt x="1840" y="212"/>
                    <a:pt x="1850" y="216"/>
                    <a:pt x="1858" y="223"/>
                  </a:cubicBezTo>
                  <a:cubicBezTo>
                    <a:pt x="1869" y="232"/>
                    <a:pt x="1874" y="245"/>
                    <a:pt x="1874" y="259"/>
                  </a:cubicBezTo>
                  <a:cubicBezTo>
                    <a:pt x="1875" y="286"/>
                    <a:pt x="1859" y="307"/>
                    <a:pt x="1833" y="313"/>
                  </a:cubicBezTo>
                  <a:cubicBezTo>
                    <a:pt x="1815" y="317"/>
                    <a:pt x="1797" y="315"/>
                    <a:pt x="1780" y="308"/>
                  </a:cubicBezTo>
                  <a:cubicBezTo>
                    <a:pt x="1774" y="306"/>
                    <a:pt x="1769" y="303"/>
                    <a:pt x="1763" y="299"/>
                  </a:cubicBezTo>
                  <a:cubicBezTo>
                    <a:pt x="1763" y="307"/>
                    <a:pt x="1763" y="315"/>
                    <a:pt x="1763" y="324"/>
                  </a:cubicBezTo>
                  <a:close/>
                  <a:moveTo>
                    <a:pt x="1413" y="120"/>
                  </a:moveTo>
                  <a:cubicBezTo>
                    <a:pt x="1432" y="107"/>
                    <a:pt x="1454" y="102"/>
                    <a:pt x="1477" y="106"/>
                  </a:cubicBezTo>
                  <a:cubicBezTo>
                    <a:pt x="1490" y="109"/>
                    <a:pt x="1500" y="117"/>
                    <a:pt x="1504" y="130"/>
                  </a:cubicBezTo>
                  <a:cubicBezTo>
                    <a:pt x="1507" y="137"/>
                    <a:pt x="1507" y="145"/>
                    <a:pt x="1507" y="152"/>
                  </a:cubicBezTo>
                  <a:cubicBezTo>
                    <a:pt x="1505" y="168"/>
                    <a:pt x="1498" y="180"/>
                    <a:pt x="1483" y="187"/>
                  </a:cubicBezTo>
                  <a:cubicBezTo>
                    <a:pt x="1474" y="191"/>
                    <a:pt x="1464" y="193"/>
                    <a:pt x="1454" y="193"/>
                  </a:cubicBezTo>
                  <a:cubicBezTo>
                    <a:pt x="1445" y="194"/>
                    <a:pt x="1436" y="193"/>
                    <a:pt x="1427" y="193"/>
                  </a:cubicBezTo>
                  <a:cubicBezTo>
                    <a:pt x="1426" y="193"/>
                    <a:pt x="1425" y="194"/>
                    <a:pt x="1425" y="196"/>
                  </a:cubicBezTo>
                  <a:cubicBezTo>
                    <a:pt x="1425" y="202"/>
                    <a:pt x="1425" y="209"/>
                    <a:pt x="1425" y="216"/>
                  </a:cubicBezTo>
                  <a:cubicBezTo>
                    <a:pt x="1425" y="218"/>
                    <a:pt x="1426" y="218"/>
                    <a:pt x="1427" y="218"/>
                  </a:cubicBezTo>
                  <a:cubicBezTo>
                    <a:pt x="1436" y="218"/>
                    <a:pt x="1445" y="218"/>
                    <a:pt x="1453" y="218"/>
                  </a:cubicBezTo>
                  <a:cubicBezTo>
                    <a:pt x="1464" y="218"/>
                    <a:pt x="1475" y="220"/>
                    <a:pt x="1485" y="224"/>
                  </a:cubicBezTo>
                  <a:cubicBezTo>
                    <a:pt x="1494" y="227"/>
                    <a:pt x="1503" y="232"/>
                    <a:pt x="1508" y="240"/>
                  </a:cubicBezTo>
                  <a:cubicBezTo>
                    <a:pt x="1517" y="253"/>
                    <a:pt x="1518" y="268"/>
                    <a:pt x="1514" y="282"/>
                  </a:cubicBezTo>
                  <a:cubicBezTo>
                    <a:pt x="1509" y="298"/>
                    <a:pt x="1497" y="308"/>
                    <a:pt x="1482" y="312"/>
                  </a:cubicBezTo>
                  <a:cubicBezTo>
                    <a:pt x="1453" y="320"/>
                    <a:pt x="1426" y="314"/>
                    <a:pt x="1402" y="297"/>
                  </a:cubicBezTo>
                  <a:cubicBezTo>
                    <a:pt x="1402" y="297"/>
                    <a:pt x="1401" y="296"/>
                    <a:pt x="1400" y="295"/>
                  </a:cubicBezTo>
                  <a:cubicBezTo>
                    <a:pt x="1400" y="306"/>
                    <a:pt x="1400" y="315"/>
                    <a:pt x="1400" y="325"/>
                  </a:cubicBezTo>
                  <a:cubicBezTo>
                    <a:pt x="1400" y="326"/>
                    <a:pt x="1401" y="327"/>
                    <a:pt x="1401" y="327"/>
                  </a:cubicBezTo>
                  <a:cubicBezTo>
                    <a:pt x="1406" y="330"/>
                    <a:pt x="1410" y="332"/>
                    <a:pt x="1415" y="334"/>
                  </a:cubicBezTo>
                  <a:cubicBezTo>
                    <a:pt x="1426" y="338"/>
                    <a:pt x="1437" y="339"/>
                    <a:pt x="1449" y="340"/>
                  </a:cubicBezTo>
                  <a:cubicBezTo>
                    <a:pt x="1464" y="341"/>
                    <a:pt x="1479" y="339"/>
                    <a:pt x="1494" y="334"/>
                  </a:cubicBezTo>
                  <a:cubicBezTo>
                    <a:pt x="1513" y="328"/>
                    <a:pt x="1528" y="317"/>
                    <a:pt x="1537" y="300"/>
                  </a:cubicBezTo>
                  <a:cubicBezTo>
                    <a:pt x="1543" y="289"/>
                    <a:pt x="1545" y="278"/>
                    <a:pt x="1545" y="267"/>
                  </a:cubicBezTo>
                  <a:cubicBezTo>
                    <a:pt x="1546" y="256"/>
                    <a:pt x="1544" y="246"/>
                    <a:pt x="1539" y="237"/>
                  </a:cubicBezTo>
                  <a:cubicBezTo>
                    <a:pt x="1530" y="221"/>
                    <a:pt x="1516" y="211"/>
                    <a:pt x="1498" y="207"/>
                  </a:cubicBezTo>
                  <a:cubicBezTo>
                    <a:pt x="1494" y="206"/>
                    <a:pt x="1490" y="205"/>
                    <a:pt x="1486" y="204"/>
                  </a:cubicBezTo>
                  <a:cubicBezTo>
                    <a:pt x="1487" y="203"/>
                    <a:pt x="1488" y="203"/>
                    <a:pt x="1489" y="203"/>
                  </a:cubicBezTo>
                  <a:cubicBezTo>
                    <a:pt x="1502" y="199"/>
                    <a:pt x="1513" y="194"/>
                    <a:pt x="1521" y="184"/>
                  </a:cubicBezTo>
                  <a:cubicBezTo>
                    <a:pt x="1537" y="165"/>
                    <a:pt x="1540" y="143"/>
                    <a:pt x="1533" y="121"/>
                  </a:cubicBezTo>
                  <a:cubicBezTo>
                    <a:pt x="1528" y="102"/>
                    <a:pt x="1514" y="92"/>
                    <a:pt x="1497" y="85"/>
                  </a:cubicBezTo>
                  <a:cubicBezTo>
                    <a:pt x="1486" y="81"/>
                    <a:pt x="1474" y="80"/>
                    <a:pt x="1462" y="80"/>
                  </a:cubicBezTo>
                  <a:cubicBezTo>
                    <a:pt x="1445" y="81"/>
                    <a:pt x="1429" y="84"/>
                    <a:pt x="1414" y="92"/>
                  </a:cubicBezTo>
                  <a:cubicBezTo>
                    <a:pt x="1411" y="94"/>
                    <a:pt x="1409" y="96"/>
                    <a:pt x="1410" y="100"/>
                  </a:cubicBezTo>
                  <a:cubicBezTo>
                    <a:pt x="1410" y="106"/>
                    <a:pt x="1410" y="113"/>
                    <a:pt x="1410" y="120"/>
                  </a:cubicBezTo>
                  <a:cubicBezTo>
                    <a:pt x="1410" y="121"/>
                    <a:pt x="1410" y="121"/>
                    <a:pt x="1410" y="123"/>
                  </a:cubicBezTo>
                  <a:cubicBezTo>
                    <a:pt x="1411" y="122"/>
                    <a:pt x="1412" y="121"/>
                    <a:pt x="1413" y="120"/>
                  </a:cubicBezTo>
                  <a:close/>
                  <a:moveTo>
                    <a:pt x="1149" y="301"/>
                  </a:moveTo>
                  <a:cubicBezTo>
                    <a:pt x="1134" y="312"/>
                    <a:pt x="1118" y="317"/>
                    <a:pt x="1100" y="315"/>
                  </a:cubicBezTo>
                  <a:cubicBezTo>
                    <a:pt x="1078" y="313"/>
                    <a:pt x="1062" y="302"/>
                    <a:pt x="1052" y="283"/>
                  </a:cubicBezTo>
                  <a:cubicBezTo>
                    <a:pt x="1043" y="263"/>
                    <a:pt x="1043" y="242"/>
                    <a:pt x="1049" y="221"/>
                  </a:cubicBezTo>
                  <a:cubicBezTo>
                    <a:pt x="1054" y="203"/>
                    <a:pt x="1065" y="189"/>
                    <a:pt x="1083" y="182"/>
                  </a:cubicBezTo>
                  <a:cubicBezTo>
                    <a:pt x="1101" y="174"/>
                    <a:pt x="1119" y="175"/>
                    <a:pt x="1137" y="183"/>
                  </a:cubicBezTo>
                  <a:cubicBezTo>
                    <a:pt x="1142" y="185"/>
                    <a:pt x="1146" y="188"/>
                    <a:pt x="1151" y="191"/>
                  </a:cubicBezTo>
                  <a:cubicBezTo>
                    <a:pt x="1151" y="181"/>
                    <a:pt x="1151" y="171"/>
                    <a:pt x="1151" y="162"/>
                  </a:cubicBezTo>
                  <a:cubicBezTo>
                    <a:pt x="1151" y="161"/>
                    <a:pt x="1150" y="161"/>
                    <a:pt x="1149" y="160"/>
                  </a:cubicBezTo>
                  <a:cubicBezTo>
                    <a:pt x="1146" y="159"/>
                    <a:pt x="1143" y="157"/>
                    <a:pt x="1139" y="156"/>
                  </a:cubicBezTo>
                  <a:cubicBezTo>
                    <a:pt x="1123" y="151"/>
                    <a:pt x="1107" y="151"/>
                    <a:pt x="1091" y="153"/>
                  </a:cubicBezTo>
                  <a:cubicBezTo>
                    <a:pt x="1064" y="157"/>
                    <a:pt x="1044" y="171"/>
                    <a:pt x="1030" y="194"/>
                  </a:cubicBezTo>
                  <a:cubicBezTo>
                    <a:pt x="1013" y="223"/>
                    <a:pt x="1011" y="254"/>
                    <a:pt x="1022" y="285"/>
                  </a:cubicBezTo>
                  <a:cubicBezTo>
                    <a:pt x="1030" y="311"/>
                    <a:pt x="1048" y="328"/>
                    <a:pt x="1074" y="336"/>
                  </a:cubicBezTo>
                  <a:cubicBezTo>
                    <a:pt x="1089" y="341"/>
                    <a:pt x="1105" y="341"/>
                    <a:pt x="1120" y="338"/>
                  </a:cubicBezTo>
                  <a:cubicBezTo>
                    <a:pt x="1130" y="337"/>
                    <a:pt x="1140" y="333"/>
                    <a:pt x="1149" y="328"/>
                  </a:cubicBezTo>
                  <a:cubicBezTo>
                    <a:pt x="1150" y="328"/>
                    <a:pt x="1150" y="328"/>
                    <a:pt x="1150" y="326"/>
                  </a:cubicBezTo>
                  <a:cubicBezTo>
                    <a:pt x="1150" y="318"/>
                    <a:pt x="1150" y="309"/>
                    <a:pt x="1150" y="300"/>
                  </a:cubicBezTo>
                  <a:cubicBezTo>
                    <a:pt x="1150" y="301"/>
                    <a:pt x="1149" y="301"/>
                    <a:pt x="1149" y="301"/>
                  </a:cubicBezTo>
                  <a:close/>
                  <a:moveTo>
                    <a:pt x="987" y="159"/>
                  </a:moveTo>
                  <a:cubicBezTo>
                    <a:pt x="987" y="159"/>
                    <a:pt x="987" y="158"/>
                    <a:pt x="987" y="158"/>
                  </a:cubicBezTo>
                  <a:cubicBezTo>
                    <a:pt x="987" y="157"/>
                    <a:pt x="986" y="156"/>
                    <a:pt x="985" y="156"/>
                  </a:cubicBezTo>
                  <a:cubicBezTo>
                    <a:pt x="976" y="156"/>
                    <a:pt x="968" y="156"/>
                    <a:pt x="959" y="156"/>
                  </a:cubicBezTo>
                  <a:cubicBezTo>
                    <a:pt x="958" y="156"/>
                    <a:pt x="958" y="157"/>
                    <a:pt x="958" y="158"/>
                  </a:cubicBezTo>
                  <a:cubicBezTo>
                    <a:pt x="958" y="160"/>
                    <a:pt x="958" y="162"/>
                    <a:pt x="958" y="164"/>
                  </a:cubicBezTo>
                  <a:cubicBezTo>
                    <a:pt x="958" y="220"/>
                    <a:pt x="958" y="276"/>
                    <a:pt x="958" y="332"/>
                  </a:cubicBezTo>
                  <a:cubicBezTo>
                    <a:pt x="958" y="336"/>
                    <a:pt x="958" y="336"/>
                    <a:pt x="961" y="336"/>
                  </a:cubicBezTo>
                  <a:cubicBezTo>
                    <a:pt x="969" y="336"/>
                    <a:pt x="976" y="336"/>
                    <a:pt x="984" y="336"/>
                  </a:cubicBezTo>
                  <a:cubicBezTo>
                    <a:pt x="987" y="336"/>
                    <a:pt x="987" y="336"/>
                    <a:pt x="987" y="332"/>
                  </a:cubicBezTo>
                  <a:cubicBezTo>
                    <a:pt x="987" y="304"/>
                    <a:pt x="987" y="275"/>
                    <a:pt x="987" y="246"/>
                  </a:cubicBezTo>
                  <a:cubicBezTo>
                    <a:pt x="987" y="217"/>
                    <a:pt x="987" y="188"/>
                    <a:pt x="987" y="159"/>
                  </a:cubicBezTo>
                  <a:close/>
                  <a:moveTo>
                    <a:pt x="973" y="111"/>
                  </a:moveTo>
                  <a:cubicBezTo>
                    <a:pt x="983" y="111"/>
                    <a:pt x="991" y="103"/>
                    <a:pt x="991" y="92"/>
                  </a:cubicBezTo>
                  <a:cubicBezTo>
                    <a:pt x="991" y="81"/>
                    <a:pt x="983" y="73"/>
                    <a:pt x="972" y="73"/>
                  </a:cubicBezTo>
                  <a:cubicBezTo>
                    <a:pt x="962" y="74"/>
                    <a:pt x="954" y="82"/>
                    <a:pt x="954" y="92"/>
                  </a:cubicBezTo>
                  <a:cubicBezTo>
                    <a:pt x="954" y="103"/>
                    <a:pt x="961" y="111"/>
                    <a:pt x="973" y="111"/>
                  </a:cubicBezTo>
                  <a:close/>
                  <a:moveTo>
                    <a:pt x="1" y="336"/>
                  </a:moveTo>
                  <a:cubicBezTo>
                    <a:pt x="1" y="336"/>
                    <a:pt x="1" y="336"/>
                    <a:pt x="1" y="336"/>
                  </a:cubicBezTo>
                  <a:cubicBezTo>
                    <a:pt x="2" y="336"/>
                    <a:pt x="2" y="336"/>
                    <a:pt x="2" y="336"/>
                  </a:cubicBezTo>
                  <a:cubicBezTo>
                    <a:pt x="2" y="336"/>
                    <a:pt x="2" y="336"/>
                    <a:pt x="2" y="336"/>
                  </a:cubicBezTo>
                  <a:cubicBezTo>
                    <a:pt x="2" y="336"/>
                    <a:pt x="1" y="336"/>
                    <a:pt x="1" y="336"/>
                  </a:cubicBezTo>
                  <a:close/>
                </a:path>
              </a:pathLst>
            </a:custGeom>
            <a:solidFill>
              <a:srgbClr val="EA3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cxnSp>
          <p:nvCxnSpPr>
            <p:cNvPr id="27" name="Straight Connector 26"/>
            <p:cNvCxnSpPr/>
            <p:nvPr/>
          </p:nvCxnSpPr>
          <p:spPr>
            <a:xfrm>
              <a:off x="3767719" y="3912514"/>
              <a:ext cx="3566160" cy="0"/>
            </a:xfrm>
            <a:prstGeom prst="line">
              <a:avLst/>
            </a:prstGeom>
            <a:ln w="254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7719" y="3867394"/>
              <a:ext cx="3566160" cy="704488"/>
            </a:xfrm>
            <a:prstGeom prst="rect">
              <a:avLst/>
            </a:prstGeom>
            <a:noFill/>
          </p:spPr>
          <p:txBody>
            <a:bodyPr wrap="square" lIns="0" rIns="0" rtlCol="0">
              <a:spAutoFit/>
            </a:bodyPr>
            <a:lstStyle/>
            <a:p>
              <a:pPr defTabSz="932597"/>
              <a:r>
                <a:rPr lang="en-US" sz="3978" spc="-102" dirty="0">
                  <a:gradFill>
                    <a:gsLst>
                      <a:gs pos="4724">
                        <a:srgbClr val="EB3C00"/>
                      </a:gs>
                      <a:gs pos="36000">
                        <a:srgbClr val="EB3C00"/>
                      </a:gs>
                    </a:gsLst>
                    <a:lin ang="5400000" scaled="0"/>
                  </a:gradFill>
                  <a:latin typeface="Segoe Pro Light" panose="020B0302040504020203" pitchFamily="34" charset="0"/>
                </a:rPr>
                <a:t>Technical Network</a:t>
              </a:r>
            </a:p>
          </p:txBody>
        </p:sp>
      </p:grpSp>
      <p:sp>
        <p:nvSpPr>
          <p:cNvPr id="35" name="TextBox 34"/>
          <p:cNvSpPr txBox="1"/>
          <p:nvPr/>
        </p:nvSpPr>
        <p:spPr>
          <a:xfrm>
            <a:off x="3161371" y="4248526"/>
            <a:ext cx="6113733" cy="612897"/>
          </a:xfrm>
          <a:prstGeom prst="rect">
            <a:avLst/>
          </a:prstGeom>
          <a:noFill/>
        </p:spPr>
        <p:txBody>
          <a:bodyPr wrap="square" rtlCol="0">
            <a:spAutoFit/>
          </a:bodyPr>
          <a:lstStyle/>
          <a:p>
            <a:pPr algn="ctr" defTabSz="932597">
              <a:lnSpc>
                <a:spcPct val="90000"/>
              </a:lnSpc>
            </a:pPr>
            <a:r>
              <a:rPr lang="en-US" sz="3672" dirty="0">
                <a:gradFill>
                  <a:gsLst>
                    <a:gs pos="4724">
                      <a:srgbClr val="0070C0">
                        <a:lumMod val="20000"/>
                        <a:lumOff val="80000"/>
                      </a:srgbClr>
                    </a:gs>
                    <a:gs pos="36000">
                      <a:srgbClr val="0070C0">
                        <a:lumMod val="20000"/>
                        <a:lumOff val="80000"/>
                      </a:srgbClr>
                    </a:gs>
                  </a:gsLst>
                  <a:lin ang="5400000" scaled="0"/>
                </a:gradFill>
              </a:rPr>
              <a:t>Join the conversation!</a:t>
            </a:r>
          </a:p>
        </p:txBody>
      </p:sp>
      <p:sp>
        <p:nvSpPr>
          <p:cNvPr id="36" name="TextBox 35"/>
          <p:cNvSpPr txBox="1"/>
          <p:nvPr/>
        </p:nvSpPr>
        <p:spPr>
          <a:xfrm>
            <a:off x="2047428" y="4856078"/>
            <a:ext cx="8341619" cy="1246851"/>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defTabSz="932597">
              <a:lnSpc>
                <a:spcPct val="90000"/>
              </a:lnSpc>
            </a:pPr>
            <a:r>
              <a:rPr lang="en-US" sz="4080" dirty="0">
                <a:gradFill>
                  <a:gsLst>
                    <a:gs pos="4724">
                      <a:srgbClr val="FFFFFF"/>
                    </a:gs>
                    <a:gs pos="36000">
                      <a:srgbClr val="FFFFFF"/>
                    </a:gs>
                  </a:gsLst>
                  <a:lin ang="5400000" scaled="0"/>
                </a:gradFill>
                <a:latin typeface="Segoe Pro Light" panose="020B0302040504020203" pitchFamily="34" charset="0"/>
              </a:rPr>
              <a:t>Share</a:t>
            </a:r>
            <a:r>
              <a:rPr lang="en-US" sz="4080" b="1" dirty="0">
                <a:gradFill>
                  <a:gsLst>
                    <a:gs pos="4724">
                      <a:srgbClr val="FFFFFF"/>
                    </a:gs>
                    <a:gs pos="36000">
                      <a:srgbClr val="FFFFFF"/>
                    </a:gs>
                  </a:gsLst>
                  <a:lin ang="5400000" scaled="0"/>
                </a:gradFill>
                <a:latin typeface="Segoe Pro SemiLight" panose="020B0402040204020203" pitchFamily="34" charset="0"/>
              </a:rPr>
              <a:t> tips and best practices </a:t>
            </a:r>
            <a:br>
              <a:rPr lang="en-US" sz="4080" b="1" dirty="0">
                <a:gradFill>
                  <a:gsLst>
                    <a:gs pos="4724">
                      <a:srgbClr val="FFFFFF"/>
                    </a:gs>
                    <a:gs pos="36000">
                      <a:srgbClr val="FFFFFF"/>
                    </a:gs>
                  </a:gsLst>
                  <a:lin ang="5400000" scaled="0"/>
                </a:gradFill>
                <a:latin typeface="Segoe Pro SemiLight" panose="020B0402040204020203" pitchFamily="34" charset="0"/>
              </a:rPr>
            </a:br>
            <a:r>
              <a:rPr lang="en-US" sz="4080" dirty="0">
                <a:gradFill>
                  <a:gsLst>
                    <a:gs pos="4724">
                      <a:srgbClr val="FFFFFF"/>
                    </a:gs>
                    <a:gs pos="36000">
                      <a:srgbClr val="FFFFFF"/>
                    </a:gs>
                  </a:gsLst>
                  <a:lin ang="5400000" scaled="0"/>
                </a:gradFill>
                <a:latin typeface="Segoe Pro Light" panose="020B0302040504020203" pitchFamily="34" charset="0"/>
              </a:rPr>
              <a:t>with other </a:t>
            </a:r>
            <a:r>
              <a:rPr lang="en-US" sz="4080" b="1" dirty="0">
                <a:gradFill>
                  <a:gsLst>
                    <a:gs pos="4724">
                      <a:srgbClr val="FFFFFF"/>
                    </a:gs>
                    <a:gs pos="36000">
                      <a:srgbClr val="FFFFFF"/>
                    </a:gs>
                  </a:gsLst>
                  <a:lin ang="5400000" scaled="0"/>
                </a:gradFill>
                <a:latin typeface="Segoe Pro SemiLight" panose="020B0402040204020203" pitchFamily="34" charset="0"/>
              </a:rPr>
              <a:t>Office 365 </a:t>
            </a:r>
            <a:r>
              <a:rPr lang="en-US" sz="4080" dirty="0">
                <a:gradFill>
                  <a:gsLst>
                    <a:gs pos="4724">
                      <a:srgbClr val="FFFFFF"/>
                    </a:gs>
                    <a:gs pos="36000">
                      <a:srgbClr val="FFFFFF"/>
                    </a:gs>
                  </a:gsLst>
                  <a:lin ang="5400000" scaled="0"/>
                </a:gradFill>
                <a:latin typeface="Segoe Pro Light" panose="020B0302040504020203" pitchFamily="34" charset="0"/>
              </a:rPr>
              <a:t>experts</a:t>
            </a:r>
          </a:p>
        </p:txBody>
      </p:sp>
      <p:sp>
        <p:nvSpPr>
          <p:cNvPr id="37" name="TextBox 36"/>
          <p:cNvSpPr txBox="1"/>
          <p:nvPr/>
        </p:nvSpPr>
        <p:spPr>
          <a:xfrm>
            <a:off x="8163580" y="6236951"/>
            <a:ext cx="4272013" cy="382308"/>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algn="l" defTabSz="932597">
              <a:lnSpc>
                <a:spcPct val="90000"/>
              </a:lnSpc>
            </a:pPr>
            <a:r>
              <a:rPr lang="en-US" sz="2040" dirty="0">
                <a:gradFill>
                  <a:gsLst>
                    <a:gs pos="4724">
                      <a:srgbClr val="0070C0">
                        <a:lumMod val="20000"/>
                        <a:lumOff val="80000"/>
                      </a:srgbClr>
                    </a:gs>
                    <a:gs pos="36000">
                      <a:srgbClr val="0070C0">
                        <a:lumMod val="20000"/>
                        <a:lumOff val="80000"/>
                      </a:srgbClr>
                    </a:gs>
                  </a:gsLst>
                  <a:lin ang="5400000" scaled="0"/>
                </a:gradFill>
                <a:latin typeface="Segoe Pro SemiLight" panose="020B0402040204020203" pitchFamily="34" charset="0"/>
              </a:rPr>
              <a:t>http://aka.ms/o365technetwork</a:t>
            </a:r>
          </a:p>
        </p:txBody>
      </p:sp>
      <p:cxnSp>
        <p:nvCxnSpPr>
          <p:cNvPr id="3" name="Straight Connector 2"/>
          <p:cNvCxnSpPr/>
          <p:nvPr/>
        </p:nvCxnSpPr>
        <p:spPr>
          <a:xfrm>
            <a:off x="3778930" y="1440354"/>
            <a:ext cx="776167" cy="53493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60716" y="1440354"/>
            <a:ext cx="790848" cy="1615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2538" y="2093069"/>
            <a:ext cx="213554" cy="12207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94323" y="3522977"/>
            <a:ext cx="1038461" cy="66013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978037" y="1889371"/>
            <a:ext cx="776270" cy="3253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6276" y="3746380"/>
            <a:ext cx="1370162" cy="33314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851067" y="1901807"/>
            <a:ext cx="399913" cy="11930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44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hlinkClick r:id="rId3"/>
          </p:cNvPr>
          <p:cNvSpPr>
            <a:spLocks/>
          </p:cNvSpPr>
          <p:nvPr/>
        </p:nvSpPr>
        <p:spPr bwMode="auto">
          <a:xfrm>
            <a:off x="3937887" y="2767826"/>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sp>
        <p:nvSpPr>
          <p:cNvPr id="64"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4" name="Title 3"/>
          <p:cNvSpPr>
            <a:spLocks noGrp="1"/>
          </p:cNvSpPr>
          <p:nvPr>
            <p:ph type="title"/>
          </p:nvPr>
        </p:nvSpPr>
        <p:spPr>
          <a:xfrm>
            <a:off x="274639" y="295275"/>
            <a:ext cx="11889564" cy="917575"/>
          </a:xfrm>
        </p:spPr>
        <p:txBody>
          <a:bodyPr/>
          <a:lstStyle/>
          <a:p>
            <a:r>
              <a:rPr lang="en-US" dirty="0"/>
              <a:t>Office 365</a:t>
            </a:r>
          </a:p>
        </p:txBody>
      </p:sp>
      <p:sp>
        <p:nvSpPr>
          <p:cNvPr id="20" name="Rectangle 19">
            <a:hlinkClick r:id="rId4"/>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Deploying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r>
              <a:rPr lang="en-US" sz="1200" spc="-30" dirty="0">
                <a:gradFill>
                  <a:gsLst>
                    <a:gs pos="0">
                      <a:srgbClr val="FFFFFF">
                        <a:lumMod val="75000"/>
                        <a:lumOff val="25000"/>
                      </a:srgbClr>
                    </a:gs>
                    <a:gs pos="80000">
                      <a:srgbClr val="FFFFFF">
                        <a:lumMod val="65000"/>
                        <a:lumOff val="35000"/>
                      </a:srgbClr>
                    </a:gs>
                  </a:gsLst>
                  <a:lin ang="16200000" scaled="0"/>
                </a:gradFill>
              </a:rPr>
              <a:t>365 Services </a:t>
            </a:r>
          </a:p>
        </p:txBody>
      </p:sp>
      <p:sp>
        <p:nvSpPr>
          <p:cNvPr id="85" name="Rectangle 84">
            <a:hlinkClick r:id="rId5"/>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7"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8"/>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Introduction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to </a:t>
            </a:r>
            <a:r>
              <a:rPr lang="en-US" sz="1200" spc="-30" dirty="0">
                <a:gradFill>
                  <a:gsLst>
                    <a:gs pos="0">
                      <a:srgbClr val="FFFFFF">
                        <a:lumMod val="75000"/>
                        <a:lumOff val="25000"/>
                      </a:srgbClr>
                    </a:gs>
                    <a:gs pos="80000">
                      <a:srgbClr val="FFFFFF">
                        <a:lumMod val="65000"/>
                        <a:lumOff val="35000"/>
                      </a:srgbClr>
                    </a:gs>
                  </a:gsLst>
                  <a:lin ang="16200000" scaled="0"/>
                </a:gradFill>
              </a:rPr>
              <a:t>Office 365</a:t>
            </a:r>
          </a:p>
        </p:txBody>
      </p:sp>
      <p:sp>
        <p:nvSpPr>
          <p:cNvPr id="62" name="Rectangle 61">
            <a:hlinkClick r:id="rId4"/>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Requirements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FLC</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40041</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45" name="Rectangle 44">
            <a:hlinkClick r:id="rId5"/>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53" name="Rectangle 52">
            <a:hlinkClick r:id="rId3"/>
          </p:cNvPr>
          <p:cNvSpPr>
            <a:spLocks/>
          </p:cNvSpPr>
          <p:nvPr/>
        </p:nvSpPr>
        <p:spPr bwMode="auto">
          <a:xfrm>
            <a:off x="3937887" y="4322802"/>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72" name="Rectangle 71">
            <a:hlinkClick r:id="rId8"/>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Office 365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Fundamentals</a:t>
            </a:r>
            <a:endParaRPr lang="en-US" sz="1200" spc="-30" dirty="0">
              <a:gradFill>
                <a:gsLst>
                  <a:gs pos="0">
                    <a:srgbClr val="FFFFFF">
                      <a:lumMod val="75000"/>
                      <a:lumOff val="25000"/>
                    </a:srgbClr>
                  </a:gs>
                  <a:gs pos="80000">
                    <a:srgbClr val="FFFFFF">
                      <a:lumMod val="65000"/>
                      <a:lumOff val="35000"/>
                    </a:srgbClr>
                  </a:gs>
                </a:gsLst>
                <a:lin ang="16200000" scaled="0"/>
              </a:gradFill>
            </a:endParaRP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O365-Training</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20346</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grpSp>
        <p:nvGrpSpPr>
          <p:cNvPr id="8" name="Group 7"/>
          <p:cNvGrpSpPr/>
          <p:nvPr/>
        </p:nvGrpSpPr>
        <p:grpSpPr>
          <a:xfrm>
            <a:off x="7601134" y="2767826"/>
            <a:ext cx="1783080" cy="1508760"/>
            <a:chOff x="5769511" y="2767826"/>
            <a:chExt cx="1783080" cy="1508760"/>
          </a:xfrm>
        </p:grpSpPr>
        <p:sp>
          <p:nvSpPr>
            <p:cNvPr id="104" name="Rectangle 103">
              <a:hlinkClick r:id="rId3"/>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Designing for </a:t>
              </a: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365 </a:t>
              </a:r>
              <a:r>
                <a:rPr lang="en-US" sz="1200" spc="-30" dirty="0">
                  <a:gradFill>
                    <a:gsLst>
                      <a:gs pos="0">
                        <a:srgbClr val="FFFFFF">
                          <a:lumMod val="75000"/>
                          <a:lumOff val="25000"/>
                        </a:srgbClr>
                      </a:gs>
                      <a:gs pos="80000">
                        <a:srgbClr val="FFFFFF">
                          <a:lumMod val="65000"/>
                          <a:lumOff val="35000"/>
                        </a:srgbClr>
                      </a:gs>
                    </a:gsLst>
                    <a:lin ang="16200000" scaled="0"/>
                  </a:gradFill>
                </a:rPr>
                <a:t>Infrastructure</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10968</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3</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gr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346</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347</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3937887"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14687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808555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3601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a:t>
            </a:r>
            <a:endParaRPr lang="en-US" dirty="0"/>
          </a:p>
        </p:txBody>
      </p:sp>
    </p:spTree>
    <p:extLst>
      <p:ext uri="{BB962C8B-B14F-4D97-AF65-F5344CB8AC3E}">
        <p14:creationId xmlns:p14="http://schemas.microsoft.com/office/powerpoint/2010/main" val="26223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Lync Meeting Types</a:t>
            </a:r>
            <a:endParaRPr lang="en-US" dirty="0"/>
          </a:p>
        </p:txBody>
      </p:sp>
      <p:sp>
        <p:nvSpPr>
          <p:cNvPr id="2" name="Text Placeholder 1"/>
          <p:cNvSpPr>
            <a:spLocks noGrp="1"/>
          </p:cNvSpPr>
          <p:nvPr>
            <p:ph type="body" sz="quarter" idx="4294967295"/>
          </p:nvPr>
        </p:nvSpPr>
        <p:spPr>
          <a:xfrm>
            <a:off x="274638" y="1212850"/>
            <a:ext cx="11887200" cy="3785652"/>
          </a:xfrm>
          <a:prstGeom prst="rect">
            <a:avLst/>
          </a:prstGeom>
        </p:spPr>
        <p:txBody>
          <a:bodyPr/>
          <a:lstStyle/>
          <a:p>
            <a:r>
              <a:rPr lang="en-US" dirty="0" smtClean="0"/>
              <a:t>Ad hoc</a:t>
            </a:r>
          </a:p>
          <a:p>
            <a:pPr lvl="1"/>
            <a:r>
              <a:rPr lang="en-US" dirty="0" smtClean="0"/>
              <a:t>P2P</a:t>
            </a:r>
          </a:p>
          <a:p>
            <a:pPr lvl="0"/>
            <a:r>
              <a:rPr lang="en-US" dirty="0" smtClean="0">
                <a:gradFill>
                  <a:gsLst>
                    <a:gs pos="1250">
                      <a:srgbClr val="0072C6"/>
                    </a:gs>
                    <a:gs pos="99000">
                      <a:srgbClr val="0072C6"/>
                    </a:gs>
                  </a:gsLst>
                  <a:lin ang="5400000" scaled="0"/>
                </a:gradFill>
              </a:rPr>
              <a:t>Scheduled</a:t>
            </a:r>
            <a:endParaRPr lang="en-US" dirty="0">
              <a:gradFill>
                <a:gsLst>
                  <a:gs pos="1250">
                    <a:srgbClr val="0072C6"/>
                  </a:gs>
                  <a:gs pos="99000">
                    <a:srgbClr val="0072C6"/>
                  </a:gs>
                </a:gsLst>
                <a:lin ang="5400000" scaled="0"/>
              </a:gradFill>
            </a:endParaRPr>
          </a:p>
          <a:p>
            <a:pPr lvl="1"/>
            <a:r>
              <a:rPr lang="en-US" dirty="0" smtClean="0"/>
              <a:t>Multiparty, Shared Content</a:t>
            </a:r>
          </a:p>
          <a:p>
            <a:pPr lvl="1"/>
            <a:r>
              <a:rPr lang="en-US" dirty="0" smtClean="0"/>
              <a:t>Collaboration</a:t>
            </a:r>
          </a:p>
          <a:p>
            <a:pPr lvl="0"/>
            <a:r>
              <a:rPr lang="en-US" dirty="0" smtClean="0"/>
              <a:t>Managed</a:t>
            </a:r>
          </a:p>
          <a:p>
            <a:pPr lvl="1"/>
            <a:r>
              <a:rPr lang="en-US" dirty="0" smtClean="0"/>
              <a:t>Training</a:t>
            </a:r>
          </a:p>
          <a:p>
            <a:pPr lvl="1"/>
            <a:r>
              <a:rPr lang="en-US" dirty="0" smtClean="0"/>
              <a:t>All-Hands/Town Hall</a:t>
            </a:r>
          </a:p>
        </p:txBody>
      </p:sp>
      <p:graphicFrame>
        <p:nvGraphicFramePr>
          <p:cNvPr id="4" name="Diagram 3"/>
          <p:cNvGraphicFramePr/>
          <p:nvPr>
            <p:extLst/>
          </p:nvPr>
        </p:nvGraphicFramePr>
        <p:xfrm>
          <a:off x="3703637" y="982662"/>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8779541" y="5097462"/>
            <a:ext cx="1143000" cy="990600"/>
            <a:chOff x="8779541" y="5097462"/>
            <a:chExt cx="1143000" cy="990600"/>
          </a:xfrm>
        </p:grpSpPr>
        <p:sp>
          <p:nvSpPr>
            <p:cNvPr id="6" name="Shape 5"/>
            <p:cNvSpPr/>
            <p:nvPr/>
          </p:nvSpPr>
          <p:spPr>
            <a:xfrm rot="20700000">
              <a:off x="8779541" y="5097462"/>
              <a:ext cx="1143000" cy="990600"/>
            </a:xfrm>
            <a:prstGeom prst="gear6">
              <a:avLst/>
            </a:prstGeom>
            <a:solidFill>
              <a:schemeClr val="accent2">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10621430"/>
                <a:satOff val="0"/>
                <a:lumOff val="-4314"/>
                <a:alphaOff val="0"/>
              </a:schemeClr>
            </a:fillRef>
            <a:effectRef idx="2">
              <a:schemeClr val="accent5">
                <a:hueOff val="-10621430"/>
                <a:satOff val="0"/>
                <a:lumOff val="-4314"/>
                <a:alphaOff val="0"/>
              </a:schemeClr>
            </a:effectRef>
            <a:fontRef idx="minor">
              <a:schemeClr val="lt1"/>
            </a:fontRef>
          </p:style>
        </p:sp>
        <p:sp>
          <p:nvSpPr>
            <p:cNvPr id="7" name="Shape 4"/>
            <p:cNvSpPr/>
            <p:nvPr/>
          </p:nvSpPr>
          <p:spPr>
            <a:xfrm>
              <a:off x="9052328" y="5350101"/>
              <a:ext cx="641613" cy="556065"/>
            </a:xfrm>
            <a:prstGeom prst="rect">
              <a:avLst/>
            </a:prstGeom>
            <a:no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r>
                <a:rPr lang="en-US" sz="1400" dirty="0" smtClean="0">
                  <a:solidFill>
                    <a:srgbClr val="FFFFFF"/>
                  </a:solidFill>
                </a:rPr>
                <a:t>White</a:t>
              </a:r>
            </a:p>
            <a:p>
              <a:pPr algn="ctr" defTabSz="800100">
                <a:lnSpc>
                  <a:spcPct val="90000"/>
                </a:lnSpc>
                <a:spcBef>
                  <a:spcPct val="0"/>
                </a:spcBef>
                <a:spcAft>
                  <a:spcPct val="35000"/>
                </a:spcAft>
              </a:pPr>
              <a:r>
                <a:rPr lang="en-US" sz="1400" dirty="0" smtClean="0">
                  <a:solidFill>
                    <a:srgbClr val="FFFFFF"/>
                  </a:solidFill>
                </a:rPr>
                <a:t>Glove</a:t>
              </a:r>
              <a:endParaRPr lang="en-US" sz="1400" dirty="0">
                <a:solidFill>
                  <a:srgbClr val="FFFFFF"/>
                </a:solidFill>
              </a:endParaRPr>
            </a:p>
          </p:txBody>
        </p:sp>
      </p:grpSp>
    </p:spTree>
    <p:extLst>
      <p:ext uri="{BB962C8B-B14F-4D97-AF65-F5344CB8AC3E}">
        <p14:creationId xmlns:p14="http://schemas.microsoft.com/office/powerpoint/2010/main" val="32738244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Server Requirements</a:t>
            </a:r>
            <a:endParaRPr lang="en-US" dirty="0"/>
          </a:p>
        </p:txBody>
      </p:sp>
    </p:spTree>
    <p:extLst>
      <p:ext uri="{BB962C8B-B14F-4D97-AF65-F5344CB8AC3E}">
        <p14:creationId xmlns:p14="http://schemas.microsoft.com/office/powerpoint/2010/main" val="25156724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Lync Large Meeting Support</a:t>
            </a:r>
            <a:endParaRPr lang="en-US" dirty="0"/>
          </a:p>
        </p:txBody>
      </p:sp>
      <p:sp>
        <p:nvSpPr>
          <p:cNvPr id="2" name="Text Placeholder 1"/>
          <p:cNvSpPr>
            <a:spLocks noGrp="1"/>
          </p:cNvSpPr>
          <p:nvPr>
            <p:ph type="body" sz="quarter" idx="4294967295"/>
          </p:nvPr>
        </p:nvSpPr>
        <p:spPr>
          <a:xfrm>
            <a:off x="274638" y="1212850"/>
            <a:ext cx="11887200" cy="3108543"/>
          </a:xfrm>
          <a:prstGeom prst="rect">
            <a:avLst/>
          </a:prstGeom>
        </p:spPr>
        <p:txBody>
          <a:bodyPr/>
          <a:lstStyle/>
          <a:p>
            <a:r>
              <a:rPr lang="en-US" dirty="0" smtClean="0"/>
              <a:t>Up to 250 users</a:t>
            </a:r>
          </a:p>
          <a:p>
            <a:pPr lvl="1"/>
            <a:r>
              <a:rPr lang="en-US" dirty="0" smtClean="0"/>
              <a:t>No special infrastructure requirements</a:t>
            </a:r>
          </a:p>
          <a:p>
            <a:r>
              <a:rPr lang="en-US" dirty="0" smtClean="0"/>
              <a:t>250 - 1000 Users</a:t>
            </a:r>
          </a:p>
          <a:p>
            <a:pPr lvl="1"/>
            <a:r>
              <a:rPr lang="en-US" dirty="0" smtClean="0"/>
              <a:t>Dedicated Pool</a:t>
            </a:r>
          </a:p>
          <a:p>
            <a:pPr lvl="1"/>
            <a:r>
              <a:rPr lang="en-US" dirty="0" smtClean="0"/>
              <a:t>Meeting Organizer account must be in that pool</a:t>
            </a:r>
          </a:p>
          <a:p>
            <a:pPr lvl="1"/>
            <a:r>
              <a:rPr lang="en-US" dirty="0" smtClean="0"/>
              <a:t>Apply Large Meeting policy to the Meeting Organizer</a:t>
            </a:r>
          </a:p>
          <a:p>
            <a:pPr lvl="1"/>
            <a:endParaRPr lang="en-US" dirty="0"/>
          </a:p>
        </p:txBody>
      </p:sp>
      <p:grpSp>
        <p:nvGrpSpPr>
          <p:cNvPr id="4" name="Pool C"/>
          <p:cNvGrpSpPr/>
          <p:nvPr/>
        </p:nvGrpSpPr>
        <p:grpSpPr>
          <a:xfrm>
            <a:off x="10180637" y="2871293"/>
            <a:ext cx="1244380" cy="1261844"/>
            <a:chOff x="6967649" y="1778557"/>
            <a:chExt cx="1970314" cy="199796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806" y="2659062"/>
              <a:ext cx="1092063" cy="1117460"/>
            </a:xfrm>
            <a:prstGeom prst="rect">
              <a:avLst/>
            </a:prstGeom>
          </p:spPr>
        </p:pic>
        <p:sp>
          <p:nvSpPr>
            <p:cNvPr id="6" name="TextBox 5"/>
            <p:cNvSpPr txBox="1"/>
            <p:nvPr/>
          </p:nvSpPr>
          <p:spPr>
            <a:xfrm>
              <a:off x="6967649" y="1778557"/>
              <a:ext cx="1970314" cy="99414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Pool C</a:t>
              </a:r>
            </a:p>
          </p:txBody>
        </p:sp>
      </p:grpSp>
      <p:grpSp>
        <p:nvGrpSpPr>
          <p:cNvPr id="7" name="Pool B"/>
          <p:cNvGrpSpPr/>
          <p:nvPr/>
        </p:nvGrpSpPr>
        <p:grpSpPr>
          <a:xfrm>
            <a:off x="9028223" y="2852694"/>
            <a:ext cx="1229952" cy="1280443"/>
            <a:chOff x="4869453" y="1749108"/>
            <a:chExt cx="1947469" cy="2027414"/>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029" y="2659062"/>
              <a:ext cx="1092063" cy="1117460"/>
            </a:xfrm>
            <a:prstGeom prst="rect">
              <a:avLst/>
            </a:prstGeom>
          </p:spPr>
        </p:pic>
        <p:sp>
          <p:nvSpPr>
            <p:cNvPr id="9" name="TextBox 8"/>
            <p:cNvSpPr txBox="1"/>
            <p:nvPr/>
          </p:nvSpPr>
          <p:spPr>
            <a:xfrm>
              <a:off x="4869453" y="1749108"/>
              <a:ext cx="1947469" cy="99414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Pool B</a:t>
              </a:r>
            </a:p>
          </p:txBody>
        </p:sp>
      </p:grpSp>
      <p:grpSp>
        <p:nvGrpSpPr>
          <p:cNvPr id="10" name="Pool A"/>
          <p:cNvGrpSpPr/>
          <p:nvPr/>
        </p:nvGrpSpPr>
        <p:grpSpPr>
          <a:xfrm>
            <a:off x="7433464" y="2852695"/>
            <a:ext cx="1252394" cy="1280442"/>
            <a:chOff x="2617860" y="1749110"/>
            <a:chExt cx="1983001" cy="2027412"/>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175" y="2659062"/>
              <a:ext cx="1092063" cy="1117460"/>
            </a:xfrm>
            <a:prstGeom prst="rect">
              <a:avLst/>
            </a:prstGeom>
          </p:spPr>
        </p:pic>
        <p:sp>
          <p:nvSpPr>
            <p:cNvPr id="12" name="TextBox 11"/>
            <p:cNvSpPr txBox="1"/>
            <p:nvPr/>
          </p:nvSpPr>
          <p:spPr>
            <a:xfrm>
              <a:off x="2617860" y="1749110"/>
              <a:ext cx="1983001" cy="99414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Pool A</a:t>
              </a:r>
            </a:p>
          </p:txBody>
        </p:sp>
      </p:grpSp>
      <p:pic>
        <p:nvPicPr>
          <p:cNvPr id="13" name="User Homed on Pool 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628" y="3696855"/>
            <a:ext cx="245278" cy="203993"/>
          </a:xfrm>
          <a:prstGeom prst="rect">
            <a:avLst/>
          </a:prstGeom>
        </p:spPr>
      </p:pic>
      <p:pic>
        <p:nvPicPr>
          <p:cNvPr id="14" name="User Homed on Pool 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590" y="3729417"/>
            <a:ext cx="245278" cy="203993"/>
          </a:xfrm>
          <a:prstGeom prst="rect">
            <a:avLst/>
          </a:prstGeom>
        </p:spPr>
      </p:pic>
      <p:grpSp>
        <p:nvGrpSpPr>
          <p:cNvPr id="25" name="User 1"/>
          <p:cNvGrpSpPr/>
          <p:nvPr/>
        </p:nvGrpSpPr>
        <p:grpSpPr>
          <a:xfrm>
            <a:off x="10573590" y="4696571"/>
            <a:ext cx="1700594" cy="1914719"/>
            <a:chOff x="404796" y="3622604"/>
            <a:chExt cx="2692668" cy="3031708"/>
          </a:xfrm>
        </p:grpSpPr>
        <p:grpSp>
          <p:nvGrpSpPr>
            <p:cNvPr id="26" name="Meeting Organizer"/>
            <p:cNvGrpSpPr/>
            <p:nvPr/>
          </p:nvGrpSpPr>
          <p:grpSpPr>
            <a:xfrm>
              <a:off x="503237" y="3622604"/>
              <a:ext cx="1997977" cy="2008125"/>
              <a:chOff x="503237" y="3622604"/>
              <a:chExt cx="1997977" cy="2008125"/>
            </a:xfrm>
          </p:grpSpPr>
          <p:pic>
            <p:nvPicPr>
              <p:cNvPr id="28" name="Us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74" y="4564062"/>
                <a:ext cx="1282540" cy="1066667"/>
              </a:xfrm>
              <a:prstGeom prst="rect">
                <a:avLst/>
              </a:prstGeom>
            </p:spPr>
          </p:pic>
          <p:pic>
            <p:nvPicPr>
              <p:cNvPr id="29" name="Web C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37" y="3622604"/>
                <a:ext cx="809625" cy="809625"/>
              </a:xfrm>
              <a:prstGeom prst="rect">
                <a:avLst/>
              </a:prstGeom>
            </p:spPr>
          </p:pic>
          <p:pic>
            <p:nvPicPr>
              <p:cNvPr id="30" name="Mi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37" y="4432229"/>
                <a:ext cx="809625" cy="809625"/>
              </a:xfrm>
              <a:prstGeom prst="rect">
                <a:avLst/>
              </a:prstGeom>
            </p:spPr>
          </p:pic>
        </p:grpSp>
        <p:sp>
          <p:nvSpPr>
            <p:cNvPr id="27" name="TextBox 26"/>
            <p:cNvSpPr txBox="1"/>
            <p:nvPr/>
          </p:nvSpPr>
          <p:spPr>
            <a:xfrm>
              <a:off x="404796" y="5660171"/>
              <a:ext cx="2692668" cy="99414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Organizer</a:t>
              </a:r>
            </a:p>
          </p:txBody>
        </p:sp>
      </p:grpSp>
      <p:grpSp>
        <p:nvGrpSpPr>
          <p:cNvPr id="31" name="User 2"/>
          <p:cNvGrpSpPr/>
          <p:nvPr/>
        </p:nvGrpSpPr>
        <p:grpSpPr>
          <a:xfrm>
            <a:off x="4975928" y="4696571"/>
            <a:ext cx="1713281" cy="1555409"/>
            <a:chOff x="7698244" y="4193055"/>
            <a:chExt cx="2712754" cy="2462786"/>
          </a:xfrm>
        </p:grpSpPr>
        <p:grpSp>
          <p:nvGrpSpPr>
            <p:cNvPr id="32" name="Attendee 1"/>
            <p:cNvGrpSpPr/>
            <p:nvPr/>
          </p:nvGrpSpPr>
          <p:grpSpPr>
            <a:xfrm>
              <a:off x="7698244" y="4193055"/>
              <a:ext cx="2088534" cy="1437673"/>
              <a:chOff x="7698244" y="4193055"/>
              <a:chExt cx="2088534" cy="1437673"/>
            </a:xfrm>
          </p:grpSpPr>
          <p:pic>
            <p:nvPicPr>
              <p:cNvPr id="34" name="Attende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8" y="4564061"/>
                <a:ext cx="1282540" cy="1066667"/>
              </a:xfrm>
              <a:prstGeom prst="rect">
                <a:avLst/>
              </a:prstGeom>
            </p:spPr>
          </p:pic>
          <p:pic>
            <p:nvPicPr>
              <p:cNvPr id="35" name="Attendee 1 Monito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244" y="4193055"/>
                <a:ext cx="809625" cy="809625"/>
              </a:xfrm>
              <a:prstGeom prst="rect">
                <a:avLst/>
              </a:prstGeom>
            </p:spPr>
          </p:pic>
        </p:grpSp>
        <p:sp>
          <p:nvSpPr>
            <p:cNvPr id="33" name="TextBox 32"/>
            <p:cNvSpPr txBox="1"/>
            <p:nvPr/>
          </p:nvSpPr>
          <p:spPr>
            <a:xfrm>
              <a:off x="7866863" y="5661701"/>
              <a:ext cx="2544135" cy="99414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Attendee</a:t>
              </a:r>
            </a:p>
          </p:txBody>
        </p:sp>
      </p:grpSp>
      <p:grpSp>
        <p:nvGrpSpPr>
          <p:cNvPr id="36" name="User 2"/>
          <p:cNvGrpSpPr/>
          <p:nvPr/>
        </p:nvGrpSpPr>
        <p:grpSpPr>
          <a:xfrm>
            <a:off x="7291330" y="4696571"/>
            <a:ext cx="1713281" cy="1555409"/>
            <a:chOff x="7698244" y="4193055"/>
            <a:chExt cx="2712754" cy="2462786"/>
          </a:xfrm>
        </p:grpSpPr>
        <p:grpSp>
          <p:nvGrpSpPr>
            <p:cNvPr id="37" name="Attendee 1"/>
            <p:cNvGrpSpPr/>
            <p:nvPr/>
          </p:nvGrpSpPr>
          <p:grpSpPr>
            <a:xfrm>
              <a:off x="7698244" y="4193055"/>
              <a:ext cx="2088534" cy="1437673"/>
              <a:chOff x="7698244" y="4193055"/>
              <a:chExt cx="2088534" cy="1437673"/>
            </a:xfrm>
          </p:grpSpPr>
          <p:pic>
            <p:nvPicPr>
              <p:cNvPr id="39" name="Attende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8" y="4564061"/>
                <a:ext cx="1282540" cy="1066667"/>
              </a:xfrm>
              <a:prstGeom prst="rect">
                <a:avLst/>
              </a:prstGeom>
            </p:spPr>
          </p:pic>
          <p:pic>
            <p:nvPicPr>
              <p:cNvPr id="40" name="Attendee 1 Monito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244" y="4193055"/>
                <a:ext cx="809625" cy="809625"/>
              </a:xfrm>
              <a:prstGeom prst="rect">
                <a:avLst/>
              </a:prstGeom>
            </p:spPr>
          </p:pic>
        </p:grpSp>
        <p:sp>
          <p:nvSpPr>
            <p:cNvPr id="38" name="TextBox 37"/>
            <p:cNvSpPr txBox="1"/>
            <p:nvPr/>
          </p:nvSpPr>
          <p:spPr>
            <a:xfrm>
              <a:off x="7866863" y="5661701"/>
              <a:ext cx="2544135" cy="99414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Attendee</a:t>
              </a:r>
            </a:p>
          </p:txBody>
        </p:sp>
      </p:grpSp>
      <p:cxnSp>
        <p:nvCxnSpPr>
          <p:cNvPr id="16" name="Straight Arrow Connector 15"/>
          <p:cNvCxnSpPr/>
          <p:nvPr/>
        </p:nvCxnSpPr>
        <p:spPr>
          <a:xfrm flipV="1">
            <a:off x="5885815" y="4133137"/>
            <a:ext cx="1661180" cy="563434"/>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201217" y="4329006"/>
            <a:ext cx="827006" cy="36756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0966543" y="4292696"/>
            <a:ext cx="526068" cy="659541"/>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10237643" y="2565102"/>
            <a:ext cx="1219200" cy="1868109"/>
          </a:xfrm>
          <a:prstGeom prst="ellipse">
            <a:avLst/>
          </a:prstGeom>
          <a:noFill/>
          <a:ln w="5715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90394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Ahead </a:t>
            </a:r>
            <a:r>
              <a:rPr lang="en-US" sz="2000" dirty="0">
                <a:solidFill>
                  <a:schemeClr val="accent1"/>
                </a:solidFill>
              </a:rPr>
              <a:t>(Lync Administrator)</a:t>
            </a:r>
            <a:endParaRPr lang="en-US" dirty="0"/>
          </a:p>
        </p:txBody>
      </p:sp>
      <p:sp>
        <p:nvSpPr>
          <p:cNvPr id="2" name="Text Placeholder 1"/>
          <p:cNvSpPr>
            <a:spLocks noGrp="1"/>
          </p:cNvSpPr>
          <p:nvPr>
            <p:ph type="body" sz="quarter" idx="4294967295"/>
          </p:nvPr>
        </p:nvSpPr>
        <p:spPr>
          <a:xfrm>
            <a:off x="274638" y="1212850"/>
            <a:ext cx="11887200" cy="3108543"/>
          </a:xfrm>
          <a:prstGeom prst="rect">
            <a:avLst/>
          </a:prstGeom>
        </p:spPr>
        <p:txBody>
          <a:bodyPr/>
          <a:lstStyle/>
          <a:p>
            <a:r>
              <a:rPr lang="en-US" dirty="0" smtClean="0"/>
              <a:t>Organizer account</a:t>
            </a:r>
          </a:p>
          <a:p>
            <a:pPr lvl="1"/>
            <a:r>
              <a:rPr lang="en-US" dirty="0" smtClean="0"/>
              <a:t>Consider dedicated Large Meeting organizer</a:t>
            </a:r>
          </a:p>
          <a:p>
            <a:pPr lvl="1"/>
            <a:r>
              <a:rPr lang="en-US" dirty="0" smtClean="0"/>
              <a:t>Can use user account – move to Large Meeting Pool</a:t>
            </a:r>
          </a:p>
          <a:p>
            <a:pPr lvl="2"/>
            <a:r>
              <a:rPr lang="en-US" dirty="0" smtClean="0"/>
              <a:t>be careful of existing meetings</a:t>
            </a:r>
          </a:p>
          <a:p>
            <a:pPr lvl="1"/>
            <a:r>
              <a:rPr lang="en-US" dirty="0" smtClean="0"/>
              <a:t>Prepare </a:t>
            </a:r>
            <a:r>
              <a:rPr lang="en-US" dirty="0" err="1" smtClean="0"/>
              <a:t>LargeMeeting</a:t>
            </a:r>
            <a:r>
              <a:rPr lang="en-US" dirty="0" smtClean="0"/>
              <a:t> policy</a:t>
            </a:r>
          </a:p>
          <a:p>
            <a:pPr lvl="2"/>
            <a:r>
              <a:rPr lang="en-US" dirty="0" smtClean="0"/>
              <a:t>Must use Lync Server Management Shell (PowerShell)</a:t>
            </a:r>
          </a:p>
          <a:p>
            <a:pPr lvl="2"/>
            <a:r>
              <a:rPr lang="en-US" dirty="0" smtClean="0"/>
              <a:t>New Parameter for </a:t>
            </a:r>
            <a:r>
              <a:rPr lang="en-US" b="1" dirty="0" err="1" smtClean="0"/>
              <a:t>Set_CSConferencingPolicy</a:t>
            </a:r>
            <a:endParaRPr lang="en-US" b="1" dirty="0" smtClean="0"/>
          </a:p>
          <a:p>
            <a:pPr lvl="2"/>
            <a:r>
              <a:rPr lang="en-US" dirty="0"/>
              <a:t> </a:t>
            </a:r>
            <a:r>
              <a:rPr lang="en-US" b="1" dirty="0" smtClean="0"/>
              <a:t>-AllowLargeMeetings $true</a:t>
            </a:r>
          </a:p>
        </p:txBody>
      </p:sp>
      <p:grpSp>
        <p:nvGrpSpPr>
          <p:cNvPr id="28" name="Pool C"/>
          <p:cNvGrpSpPr/>
          <p:nvPr/>
        </p:nvGrpSpPr>
        <p:grpSpPr>
          <a:xfrm>
            <a:off x="10180637" y="2871293"/>
            <a:ext cx="1244380" cy="1261844"/>
            <a:chOff x="6967649" y="1778557"/>
            <a:chExt cx="1970314" cy="1997965"/>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806" y="2659062"/>
              <a:ext cx="1092063" cy="1117460"/>
            </a:xfrm>
            <a:prstGeom prst="rect">
              <a:avLst/>
            </a:prstGeom>
          </p:spPr>
        </p:pic>
        <p:sp>
          <p:nvSpPr>
            <p:cNvPr id="30" name="TextBox 29"/>
            <p:cNvSpPr txBox="1"/>
            <p:nvPr/>
          </p:nvSpPr>
          <p:spPr>
            <a:xfrm>
              <a:off x="6967649" y="1778557"/>
              <a:ext cx="1970314" cy="99414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Pool C</a:t>
              </a:r>
            </a:p>
          </p:txBody>
        </p:sp>
      </p:grpSp>
      <p:grpSp>
        <p:nvGrpSpPr>
          <p:cNvPr id="31" name="Pool B"/>
          <p:cNvGrpSpPr/>
          <p:nvPr/>
        </p:nvGrpSpPr>
        <p:grpSpPr>
          <a:xfrm>
            <a:off x="8855491" y="2852694"/>
            <a:ext cx="1229952" cy="1280443"/>
            <a:chOff x="4869453" y="1749108"/>
            <a:chExt cx="1947469" cy="2027414"/>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029" y="2659062"/>
              <a:ext cx="1092063" cy="1117460"/>
            </a:xfrm>
            <a:prstGeom prst="rect">
              <a:avLst/>
            </a:prstGeom>
          </p:spPr>
        </p:pic>
        <p:sp>
          <p:nvSpPr>
            <p:cNvPr id="33" name="TextBox 32"/>
            <p:cNvSpPr txBox="1"/>
            <p:nvPr/>
          </p:nvSpPr>
          <p:spPr>
            <a:xfrm>
              <a:off x="4869453" y="1749108"/>
              <a:ext cx="1947469" cy="99414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Pool B</a:t>
              </a:r>
            </a:p>
          </p:txBody>
        </p:sp>
      </p:grpSp>
      <p:grpSp>
        <p:nvGrpSpPr>
          <p:cNvPr id="34" name="Pool A"/>
          <p:cNvGrpSpPr/>
          <p:nvPr/>
        </p:nvGrpSpPr>
        <p:grpSpPr>
          <a:xfrm>
            <a:off x="7433464" y="2852695"/>
            <a:ext cx="1252394" cy="1280442"/>
            <a:chOff x="2617860" y="1749110"/>
            <a:chExt cx="1983001" cy="2027412"/>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175" y="2659062"/>
              <a:ext cx="1092063" cy="1117460"/>
            </a:xfrm>
            <a:prstGeom prst="rect">
              <a:avLst/>
            </a:prstGeom>
          </p:spPr>
        </p:pic>
        <p:sp>
          <p:nvSpPr>
            <p:cNvPr id="36" name="TextBox 35"/>
            <p:cNvSpPr txBox="1"/>
            <p:nvPr/>
          </p:nvSpPr>
          <p:spPr>
            <a:xfrm>
              <a:off x="2617860" y="1749110"/>
              <a:ext cx="1983001" cy="99414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Pool A</a:t>
              </a:r>
            </a:p>
          </p:txBody>
        </p:sp>
      </p:grpSp>
      <p:pic>
        <p:nvPicPr>
          <p:cNvPr id="37" name="User Homed on Pool 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628" y="3696855"/>
            <a:ext cx="245278" cy="203993"/>
          </a:xfrm>
          <a:prstGeom prst="rect">
            <a:avLst/>
          </a:prstGeom>
        </p:spPr>
      </p:pic>
      <p:pic>
        <p:nvPicPr>
          <p:cNvPr id="38" name="User Homed on Pool 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590" y="3729417"/>
            <a:ext cx="245278" cy="203993"/>
          </a:xfrm>
          <a:prstGeom prst="rect">
            <a:avLst/>
          </a:prstGeom>
        </p:spPr>
      </p:pic>
      <p:grpSp>
        <p:nvGrpSpPr>
          <p:cNvPr id="39" name="User 1"/>
          <p:cNvGrpSpPr/>
          <p:nvPr/>
        </p:nvGrpSpPr>
        <p:grpSpPr>
          <a:xfrm>
            <a:off x="10573590" y="4696571"/>
            <a:ext cx="1700594" cy="1914719"/>
            <a:chOff x="404796" y="3622604"/>
            <a:chExt cx="2692668" cy="3031708"/>
          </a:xfrm>
        </p:grpSpPr>
        <p:grpSp>
          <p:nvGrpSpPr>
            <p:cNvPr id="40" name="Meeting Organizer"/>
            <p:cNvGrpSpPr/>
            <p:nvPr/>
          </p:nvGrpSpPr>
          <p:grpSpPr>
            <a:xfrm>
              <a:off x="503237" y="3622604"/>
              <a:ext cx="1997977" cy="2008125"/>
              <a:chOff x="503237" y="3622604"/>
              <a:chExt cx="1997977" cy="2008125"/>
            </a:xfrm>
          </p:grpSpPr>
          <p:pic>
            <p:nvPicPr>
              <p:cNvPr id="42" name="Us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74" y="4564062"/>
                <a:ext cx="1282540" cy="1066667"/>
              </a:xfrm>
              <a:prstGeom prst="rect">
                <a:avLst/>
              </a:prstGeom>
            </p:spPr>
          </p:pic>
          <p:pic>
            <p:nvPicPr>
              <p:cNvPr id="43" name="Web C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37" y="3622604"/>
                <a:ext cx="809625" cy="809625"/>
              </a:xfrm>
              <a:prstGeom prst="rect">
                <a:avLst/>
              </a:prstGeom>
            </p:spPr>
          </p:pic>
          <p:pic>
            <p:nvPicPr>
              <p:cNvPr id="44" name="Mi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37" y="4432229"/>
                <a:ext cx="809625" cy="809625"/>
              </a:xfrm>
              <a:prstGeom prst="rect">
                <a:avLst/>
              </a:prstGeom>
            </p:spPr>
          </p:pic>
        </p:grpSp>
        <p:sp>
          <p:nvSpPr>
            <p:cNvPr id="41" name="TextBox 40"/>
            <p:cNvSpPr txBox="1"/>
            <p:nvPr/>
          </p:nvSpPr>
          <p:spPr>
            <a:xfrm>
              <a:off x="404796" y="5660171"/>
              <a:ext cx="2692668" cy="994141"/>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Organizer</a:t>
              </a:r>
            </a:p>
          </p:txBody>
        </p:sp>
      </p:grpSp>
      <p:grpSp>
        <p:nvGrpSpPr>
          <p:cNvPr id="45" name="User 2"/>
          <p:cNvGrpSpPr/>
          <p:nvPr/>
        </p:nvGrpSpPr>
        <p:grpSpPr>
          <a:xfrm>
            <a:off x="4975928" y="4696571"/>
            <a:ext cx="1713281" cy="1555409"/>
            <a:chOff x="7698244" y="4193055"/>
            <a:chExt cx="2712754" cy="2462786"/>
          </a:xfrm>
        </p:grpSpPr>
        <p:grpSp>
          <p:nvGrpSpPr>
            <p:cNvPr id="46" name="Attendee 1"/>
            <p:cNvGrpSpPr/>
            <p:nvPr/>
          </p:nvGrpSpPr>
          <p:grpSpPr>
            <a:xfrm>
              <a:off x="7698244" y="4193055"/>
              <a:ext cx="2088534" cy="1437673"/>
              <a:chOff x="7698244" y="4193055"/>
              <a:chExt cx="2088534" cy="1437673"/>
            </a:xfrm>
          </p:grpSpPr>
          <p:pic>
            <p:nvPicPr>
              <p:cNvPr id="48" name="Attende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8" y="4564061"/>
                <a:ext cx="1282540" cy="1066667"/>
              </a:xfrm>
              <a:prstGeom prst="rect">
                <a:avLst/>
              </a:prstGeom>
            </p:spPr>
          </p:pic>
          <p:pic>
            <p:nvPicPr>
              <p:cNvPr id="49" name="Attendee 1 Monito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244" y="4193055"/>
                <a:ext cx="809625" cy="809625"/>
              </a:xfrm>
              <a:prstGeom prst="rect">
                <a:avLst/>
              </a:prstGeom>
            </p:spPr>
          </p:pic>
        </p:grpSp>
        <p:sp>
          <p:nvSpPr>
            <p:cNvPr id="47" name="TextBox 46"/>
            <p:cNvSpPr txBox="1"/>
            <p:nvPr/>
          </p:nvSpPr>
          <p:spPr>
            <a:xfrm>
              <a:off x="7866863" y="5661701"/>
              <a:ext cx="2544135" cy="99414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505050"/>
                      </a:gs>
                      <a:gs pos="30000">
                        <a:srgbClr val="505050"/>
                      </a:gs>
                    </a:gsLst>
                    <a:lin ang="5400000" scaled="0"/>
                  </a:gradFill>
                </a:rPr>
                <a:t>Attendee</a:t>
              </a:r>
            </a:p>
          </p:txBody>
        </p:sp>
      </p:grpSp>
      <p:grpSp>
        <p:nvGrpSpPr>
          <p:cNvPr id="50" name="User 2"/>
          <p:cNvGrpSpPr/>
          <p:nvPr/>
        </p:nvGrpSpPr>
        <p:grpSpPr>
          <a:xfrm>
            <a:off x="7283470" y="4826850"/>
            <a:ext cx="1713281" cy="1555409"/>
            <a:chOff x="7698244" y="4193055"/>
            <a:chExt cx="2712754" cy="2462786"/>
          </a:xfrm>
        </p:grpSpPr>
        <p:grpSp>
          <p:nvGrpSpPr>
            <p:cNvPr id="51" name="Attendee 1"/>
            <p:cNvGrpSpPr/>
            <p:nvPr/>
          </p:nvGrpSpPr>
          <p:grpSpPr>
            <a:xfrm>
              <a:off x="7698244" y="4193055"/>
              <a:ext cx="2088534" cy="1437673"/>
              <a:chOff x="7698244" y="4193055"/>
              <a:chExt cx="2088534" cy="1437673"/>
            </a:xfrm>
          </p:grpSpPr>
          <p:pic>
            <p:nvPicPr>
              <p:cNvPr id="53" name="Attende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8" y="4564061"/>
                <a:ext cx="1282540" cy="1066667"/>
              </a:xfrm>
              <a:prstGeom prst="rect">
                <a:avLst/>
              </a:prstGeom>
            </p:spPr>
          </p:pic>
          <p:pic>
            <p:nvPicPr>
              <p:cNvPr id="54" name="Attendee 1 Monito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244" y="4193055"/>
                <a:ext cx="809625" cy="809625"/>
              </a:xfrm>
              <a:prstGeom prst="rect">
                <a:avLst/>
              </a:prstGeom>
            </p:spPr>
          </p:pic>
        </p:grpSp>
        <p:sp>
          <p:nvSpPr>
            <p:cNvPr id="52" name="TextBox 51"/>
            <p:cNvSpPr txBox="1"/>
            <p:nvPr/>
          </p:nvSpPr>
          <p:spPr>
            <a:xfrm>
              <a:off x="7866863" y="5661701"/>
              <a:ext cx="2544135" cy="99414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Attendee</a:t>
              </a:r>
            </a:p>
          </p:txBody>
        </p:sp>
      </p:grpSp>
      <p:cxnSp>
        <p:nvCxnSpPr>
          <p:cNvPr id="55" name="Straight Arrow Connector 54"/>
          <p:cNvCxnSpPr/>
          <p:nvPr/>
        </p:nvCxnSpPr>
        <p:spPr>
          <a:xfrm flipV="1">
            <a:off x="5885815" y="4133137"/>
            <a:ext cx="1661180" cy="563434"/>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8201217" y="4329006"/>
            <a:ext cx="827006" cy="36756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10966543" y="4292696"/>
            <a:ext cx="526068" cy="659541"/>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3874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Sandra Martinez Polo</External_x0020_Speaker>
    <Session_x0020_Code xmlns="e36bfbf9-5e42-489c-a259-4c54eb22cb57">OFC-B323</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sharepoint/v3"/>
    <ds:schemaRef ds:uri="e36bfbf9-5e42-489c-a259-4c54eb22cb57"/>
    <ds:schemaRef ds:uri="http://schemas.openxmlformats.org/package/2006/metadata/core-properties"/>
    <ds:schemaRef ds:uri="http://schemas.microsoft.com/office/2006/metadata/properties"/>
    <ds:schemaRef ds:uri="230e9df3-be65-4c73-a93b-d1236ebd677e"/>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2518</Words>
  <Application>Microsoft Office PowerPoint</Application>
  <PresentationFormat>Custom</PresentationFormat>
  <Paragraphs>326</Paragraphs>
  <Slides>49</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Arial</vt:lpstr>
      <vt:lpstr>Calibri</vt:lpstr>
      <vt:lpstr>Consolas</vt:lpstr>
      <vt:lpstr>Segoe Pro Light</vt:lpstr>
      <vt:lpstr>Segoe Pro SemiLight</vt:lpstr>
      <vt:lpstr>Segoe Semibold</vt:lpstr>
      <vt:lpstr>Segoe UI</vt:lpstr>
      <vt:lpstr>Segoe UI Black</vt:lpstr>
      <vt:lpstr>Segoe UI Light</vt:lpstr>
      <vt:lpstr>Segoe UI Semibold</vt:lpstr>
      <vt:lpstr>Wingdings</vt:lpstr>
      <vt:lpstr>TEE14 Speaker PPT Template</vt:lpstr>
      <vt:lpstr>Office Theme</vt:lpstr>
      <vt:lpstr>PowerPoint Presentation</vt:lpstr>
      <vt:lpstr>Large Meetings Best Practices </vt:lpstr>
      <vt:lpstr>OFC-B323 Large Meetings Best Practices </vt:lpstr>
      <vt:lpstr>Session Objectives And Takeaways</vt:lpstr>
      <vt:lpstr>Definition</vt:lpstr>
      <vt:lpstr>Lync Meeting Types</vt:lpstr>
      <vt:lpstr>Server Requirements</vt:lpstr>
      <vt:lpstr>Lync Large Meeting Support</vt:lpstr>
      <vt:lpstr>Plan Ahead (Lync Administrator)</vt:lpstr>
      <vt:lpstr>Set-CSConferencingPolicy</vt:lpstr>
      <vt:lpstr>Large Meeting Policy (Lync Administrator)</vt:lpstr>
      <vt:lpstr>Scheduling the meeting</vt:lpstr>
      <vt:lpstr>Book the meeting</vt:lpstr>
      <vt:lpstr>Demo</vt:lpstr>
      <vt:lpstr>PowerPoint Presentation</vt:lpstr>
      <vt:lpstr>Meeting Room Layout</vt:lpstr>
      <vt:lpstr>Meeting Room Layout Caveats</vt:lpstr>
      <vt:lpstr>Meeting Room Layout (White Glove)</vt:lpstr>
      <vt:lpstr>PowerPoint Presentation</vt:lpstr>
      <vt:lpstr>Audio Video</vt:lpstr>
      <vt:lpstr>Large Meeting Best Practices</vt:lpstr>
      <vt:lpstr>Best Practices: Scheduling</vt:lpstr>
      <vt:lpstr>Prepare The Meeting Content</vt:lpstr>
      <vt:lpstr>Best Practices: T-1 day</vt:lpstr>
      <vt:lpstr>Best Practices: T-60 Minutes</vt:lpstr>
      <vt:lpstr>Best Practices: In meeting</vt:lpstr>
      <vt:lpstr>Prepare The Meeting Content</vt:lpstr>
      <vt:lpstr>Demo</vt:lpstr>
      <vt:lpstr>New Features</vt:lpstr>
      <vt:lpstr>New Features</vt:lpstr>
      <vt:lpstr>Demo</vt:lpstr>
      <vt:lpstr>Lock Video Spotlight</vt:lpstr>
      <vt:lpstr>New Features</vt:lpstr>
      <vt:lpstr>IM Mute</vt:lpstr>
      <vt:lpstr>Q&amp;A</vt:lpstr>
      <vt:lpstr>Recording Options</vt:lpstr>
      <vt:lpstr>New Features</vt:lpstr>
      <vt:lpstr>Roster Management</vt:lpstr>
      <vt:lpstr>Roster Management – allowlargemeetings true</vt:lpstr>
      <vt:lpstr>Set-CSConferencingPolicy</vt:lpstr>
      <vt:lpstr>In Summary…</vt:lpstr>
      <vt:lpstr>In Review: Session Objectives And Takeaways</vt:lpstr>
      <vt:lpstr>Q&amp;A</vt:lpstr>
      <vt:lpstr>Related content</vt:lpstr>
      <vt:lpstr>Resources</vt:lpstr>
      <vt:lpstr>PowerPoint Presentation</vt:lpstr>
      <vt:lpstr>Office 365</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Meetings Best Practices</dc:title>
  <dc:subject>TechEd 2014</dc:subject>
  <dc:creator>Shows</dc:creator>
  <cp:keywords/>
  <dc:description>Template: Jordan Cayabyab, Artitudes Design
Formatting: 
Audience Type:</dc:description>
  <cp:lastModifiedBy>Shows</cp:lastModifiedBy>
  <cp:revision>7</cp:revision>
  <dcterms:created xsi:type="dcterms:W3CDTF">2014-10-26T11:35:15Z</dcterms:created>
  <dcterms:modified xsi:type="dcterms:W3CDTF">2014-10-31T08:21:52Z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