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52"/>
  </p:notesMasterIdLst>
  <p:handoutMasterIdLst>
    <p:handoutMasterId r:id="rId53"/>
  </p:handoutMasterIdLst>
  <p:sldIdLst>
    <p:sldId id="256" r:id="rId6"/>
    <p:sldId id="257" r:id="rId7"/>
    <p:sldId id="264" r:id="rId8"/>
    <p:sldId id="309" r:id="rId9"/>
    <p:sldId id="265" r:id="rId10"/>
    <p:sldId id="266" r:id="rId11"/>
    <p:sldId id="267" r:id="rId12"/>
    <p:sldId id="268" r:id="rId13"/>
    <p:sldId id="269" r:id="rId14"/>
    <p:sldId id="270" r:id="rId15"/>
    <p:sldId id="271" r:id="rId16"/>
    <p:sldId id="272" r:id="rId17"/>
    <p:sldId id="273" r:id="rId18"/>
    <p:sldId id="310" r:id="rId19"/>
    <p:sldId id="274" r:id="rId20"/>
    <p:sldId id="275" r:id="rId21"/>
    <p:sldId id="276" r:id="rId22"/>
    <p:sldId id="277" r:id="rId23"/>
    <p:sldId id="278" r:id="rId24"/>
    <p:sldId id="279" r:id="rId25"/>
    <p:sldId id="280" r:id="rId26"/>
    <p:sldId id="281" r:id="rId27"/>
    <p:sldId id="311" r:id="rId28"/>
    <p:sldId id="283" r:id="rId29"/>
    <p:sldId id="284" r:id="rId30"/>
    <p:sldId id="285" r:id="rId31"/>
    <p:sldId id="286" r:id="rId32"/>
    <p:sldId id="312"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5" r:id="rId46"/>
    <p:sldId id="308" r:id="rId47"/>
    <p:sldId id="300" r:id="rId48"/>
    <p:sldId id="301" r:id="rId49"/>
    <p:sldId id="302" r:id="rId50"/>
    <p:sldId id="303" r:id="rId5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4A2239-7B20-4BA5-B4C7-3C7F71FD11FD}">
          <p14:sldIdLst>
            <p14:sldId id="256"/>
            <p14:sldId id="257"/>
          </p14:sldIdLst>
        </p14:section>
        <p14:section name="Required TechEd" id="{D9891D95-72CF-4402-B8FC-534423AB3425}">
          <p14:sldIdLst>
            <p14:sldId id="264"/>
            <p14:sldId id="309"/>
          </p14:sldIdLst>
        </p14:section>
        <p14:section name="SECURITY" id="{3C3FB552-6FC7-414F-A7E0-3E540C27F5E6}">
          <p14:sldIdLst>
            <p14:sldId id="265"/>
            <p14:sldId id="266"/>
            <p14:sldId id="267"/>
            <p14:sldId id="268"/>
            <p14:sldId id="269"/>
            <p14:sldId id="270"/>
            <p14:sldId id="271"/>
            <p14:sldId id="272"/>
            <p14:sldId id="273"/>
            <p14:sldId id="310"/>
          </p14:sldIdLst>
        </p14:section>
        <p14:section name="SECURE ZONE" id="{EBC9A60B-F9F3-42EA-95B1-B47B497B4B5F}">
          <p14:sldIdLst>
            <p14:sldId id="274"/>
            <p14:sldId id="275"/>
            <p14:sldId id="276"/>
            <p14:sldId id="277"/>
            <p14:sldId id="278"/>
            <p14:sldId id="279"/>
          </p14:sldIdLst>
        </p14:section>
        <p14:section name="Security Model" id="{A14E57B5-EE51-4A96-8C9F-0263B8A94BF8}">
          <p14:sldIdLst>
            <p14:sldId id="280"/>
            <p14:sldId id="281"/>
            <p14:sldId id="311"/>
            <p14:sldId id="283"/>
            <p14:sldId id="284"/>
            <p14:sldId id="285"/>
            <p14:sldId id="286"/>
            <p14:sldId id="312"/>
            <p14:sldId id="288"/>
          </p14:sldIdLst>
        </p14:section>
        <p14:section name="DESIGNING" id="{145AC9B7-8023-4810-BF11-2B5E137779B3}">
          <p14:sldIdLst>
            <p14:sldId id="289"/>
            <p14:sldId id="290"/>
            <p14:sldId id="291"/>
            <p14:sldId id="292"/>
            <p14:sldId id="293"/>
            <p14:sldId id="294"/>
          </p14:sldIdLst>
        </p14:section>
        <p14:section name="Considerations" id="{4F785EB2-58B5-41AB-85D2-DC0365D6D374}">
          <p14:sldIdLst>
            <p14:sldId id="295"/>
            <p14:sldId id="296"/>
            <p14:sldId id="297"/>
            <p14:sldId id="298"/>
            <p14:sldId id="299"/>
          </p14:sldIdLst>
        </p14:section>
        <p14:section name="Untitled Section" id="{E9B6975F-798F-4F19-A82D-C8172326BBD9}">
          <p14:sldIdLst>
            <p14:sldId id="305"/>
            <p14:sldId id="308"/>
            <p14:sldId id="300"/>
            <p14:sldId id="301"/>
            <p14:sldId id="302"/>
            <p14:sldId id="303"/>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673" autoAdjust="0"/>
  </p:normalViewPr>
  <p:slideViewPr>
    <p:cSldViewPr snapToObjects="1">
      <p:cViewPr varScale="1">
        <p:scale>
          <a:sx n="86" d="100"/>
          <a:sy n="86" d="100"/>
        </p:scale>
        <p:origin x="1404" y="7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 d="1"/>
        <a:sy n="1" d="1"/>
      </p:scale>
      <p:origin x="0" y="-14922"/>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89994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91026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094839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70380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9564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499571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70230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241248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086056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65997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30110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18450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653244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797700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207527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100819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068548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59673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a:buFontTx/>
              <a:buChar cha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2737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10/30/2014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263956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0513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07957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96684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6167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12923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12436475" cy="6188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309" y="6433574"/>
            <a:ext cx="1541255" cy="3272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2666" y="2485523"/>
            <a:ext cx="9751144" cy="1217256"/>
          </a:xfrm>
          <a:prstGeom prst="rect">
            <a:avLst/>
          </a:prstGeom>
        </p:spPr>
      </p:pic>
    </p:spTree>
    <p:extLst>
      <p:ext uri="{BB962C8B-B14F-4D97-AF65-F5344CB8AC3E}">
        <p14:creationId xmlns:p14="http://schemas.microsoft.com/office/powerpoint/2010/main" val="16751312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0856"/>
          <a:stretch/>
        </p:blipFill>
        <p:spPr>
          <a:xfrm>
            <a:off x="6224048" y="-7124"/>
            <a:ext cx="6212427" cy="700164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861" y="3063289"/>
            <a:ext cx="5298982" cy="661483"/>
          </a:xfrm>
          <a:prstGeom prst="rect">
            <a:avLst/>
          </a:prstGeom>
        </p:spPr>
      </p:pic>
    </p:spTree>
    <p:extLst>
      <p:ext uri="{BB962C8B-B14F-4D97-AF65-F5344CB8AC3E}">
        <p14:creationId xmlns:p14="http://schemas.microsoft.com/office/powerpoint/2010/main" val="115184294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440" t="15023" r="8188" b="12829"/>
          <a:stretch/>
        </p:blipFill>
        <p:spPr>
          <a:xfrm>
            <a:off x="0" y="-15543"/>
            <a:ext cx="12436475" cy="7010068"/>
          </a:xfrm>
          <a:prstGeom prst="rect">
            <a:avLst/>
          </a:prstGeom>
        </p:spPr>
      </p:pic>
      <p:sp>
        <p:nvSpPr>
          <p:cNvPr id="4" name="Rectangle 3"/>
          <p:cNvSpPr/>
          <p:nvPr userDrawn="1"/>
        </p:nvSpPr>
        <p:spPr>
          <a:xfrm>
            <a:off x="0" y="0"/>
            <a:ext cx="7003290" cy="7002297"/>
          </a:xfrm>
          <a:prstGeom prst="rect">
            <a:avLst/>
          </a:prstGeom>
          <a:solidFill>
            <a:srgbClr val="E438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965" y="3090044"/>
            <a:ext cx="5601359" cy="699229"/>
          </a:xfrm>
          <a:prstGeom prst="rect">
            <a:avLst/>
          </a:prstGeom>
        </p:spPr>
      </p:pic>
    </p:spTree>
    <p:extLst>
      <p:ext uri="{BB962C8B-B14F-4D97-AF65-F5344CB8AC3E}">
        <p14:creationId xmlns:p14="http://schemas.microsoft.com/office/powerpoint/2010/main" val="20248941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8"/>
            <a:ext cx="10726460" cy="2050837"/>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4"/>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4477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9" y="1737959"/>
            <a:ext cx="10726460" cy="2043957"/>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4464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163842"/>
          </a:xfrm>
          <a:prstGeom prst="rect">
            <a:avLst/>
          </a:prstGeom>
        </p:spPr>
        <p:txBody>
          <a:bodyPr anchor="t" anchorCtr="0">
            <a:spAutoFit/>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1914440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3"/>
            <a:ext cx="5180846" cy="2615864"/>
          </a:xfrm>
        </p:spPr>
        <p:txBody>
          <a:bodyPr/>
          <a:lstStyle>
            <a:lvl1pPr marL="0" indent="0">
              <a:spcBef>
                <a:spcPts val="1224"/>
              </a:spcBef>
              <a:buNone/>
              <a:defRPr sz="4080">
                <a:solidFill>
                  <a:schemeClr val="tx1"/>
                </a:soli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175986" cy="2655493"/>
          </a:xfrm>
        </p:spPr>
        <p:txBody>
          <a:bodyPr/>
          <a:lstStyle>
            <a:lvl1pPr marL="0" indent="0">
              <a:spcBef>
                <a:spcPts val="1224"/>
              </a:spcBef>
              <a:buNone/>
              <a:defRPr lang="en-US" sz="4080" kern="1200" spc="-71" baseline="0" dirty="0" smtClean="0">
                <a:solidFill>
                  <a:schemeClr val="tx1"/>
                </a:soli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5254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4"/>
            <a:ext cx="5180846" cy="2609048"/>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327217" y="1476624"/>
            <a:ext cx="5254251" cy="2655493"/>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00596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white">
          <a:xfrm>
            <a:off x="-23637" y="0"/>
            <a:ext cx="6106504"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a:xfrm>
            <a:off x="421497" y="1146731"/>
            <a:ext cx="5192228" cy="786328"/>
          </a:xfrm>
        </p:spPr>
        <p:txBody>
          <a:bodyPr>
            <a:spAutoFit/>
          </a:bodyPr>
          <a:lstStyle>
            <a:lvl1pPr>
              <a:defRPr sz="4998" baseline="0">
                <a:solidFill>
                  <a:schemeClr val="bg1"/>
                </a:solidFill>
              </a:defRPr>
            </a:lvl1pPr>
          </a:lstStyle>
          <a:p>
            <a:r>
              <a:rPr lang="en-US" dirty="0" smtClean="0"/>
              <a:t>Title of Slide here…</a:t>
            </a:r>
            <a:endParaRPr lang="en-US" dirty="0"/>
          </a:p>
        </p:txBody>
      </p:sp>
      <p:sp>
        <p:nvSpPr>
          <p:cNvPr id="9" name="Text Placeholder 2"/>
          <p:cNvSpPr>
            <a:spLocks noGrp="1"/>
          </p:cNvSpPr>
          <p:nvPr>
            <p:ph type="body" idx="1" hasCustomPrompt="1"/>
          </p:nvPr>
        </p:nvSpPr>
        <p:spPr>
          <a:xfrm>
            <a:off x="421497" y="2098525"/>
            <a:ext cx="5192228" cy="546192"/>
          </a:xfrm>
        </p:spPr>
        <p:txBody>
          <a:bodyPr>
            <a:spAutoFit/>
          </a:bodyPr>
          <a:lstStyle>
            <a:lvl1pPr marL="0" indent="0">
              <a:buNone/>
              <a:defRPr sz="3264">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sp>
        <p:nvSpPr>
          <p:cNvPr id="11" name="Text Placeholder 2"/>
          <p:cNvSpPr>
            <a:spLocks noGrp="1"/>
          </p:cNvSpPr>
          <p:nvPr>
            <p:ph type="body" idx="10" hasCustomPrompt="1"/>
          </p:nvPr>
        </p:nvSpPr>
        <p:spPr>
          <a:xfrm>
            <a:off x="6616503" y="1707337"/>
            <a:ext cx="5213617" cy="376684"/>
          </a:xfrm>
        </p:spPr>
        <p:txBody>
          <a:bodyPr>
            <a:spAutoFit/>
          </a:bodyPr>
          <a:lstStyle>
            <a:lvl1pPr marL="0" indent="0">
              <a:buNone/>
              <a:defRPr sz="2040"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80256470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389239"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590732"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Rectangle 8"/>
          <p:cNvSpPr/>
          <p:nvPr userDrawn="1"/>
        </p:nvSpPr>
        <p:spPr>
          <a:xfrm>
            <a:off x="0" y="0"/>
            <a:ext cx="12436475" cy="176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0" name="Title Placeholder 1"/>
          <p:cNvSpPr>
            <a:spLocks noGrp="1"/>
          </p:cNvSpPr>
          <p:nvPr>
            <p:ph type="title" hasCustomPrompt="1"/>
          </p:nvPr>
        </p:nvSpPr>
        <p:spPr>
          <a:xfrm>
            <a:off x="709310" y="443457"/>
            <a:ext cx="10726460" cy="941711"/>
          </a:xfrm>
          <a:prstGeom prst="rect">
            <a:avLst/>
          </a:prstGeom>
        </p:spPr>
        <p:txBody>
          <a:bodyPr vert="horz" lIns="91440" tIns="45720" rIns="91440" bIns="45720" rtlCol="0" anchor="t" anchorCtr="0">
            <a:spAutoFit/>
          </a:bodyPr>
          <a:lstStyle>
            <a:lvl1pPr>
              <a:defRPr sz="6119">
                <a:solidFill>
                  <a:schemeClr val="bg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823918" y="2622947"/>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1 here…</a:t>
            </a:r>
          </a:p>
        </p:txBody>
      </p:sp>
      <p:sp>
        <p:nvSpPr>
          <p:cNvPr id="12" name="Text Placeholder 2"/>
          <p:cNvSpPr>
            <a:spLocks noGrp="1"/>
          </p:cNvSpPr>
          <p:nvPr>
            <p:ph type="body" idx="10" hasCustomPrompt="1"/>
          </p:nvPr>
        </p:nvSpPr>
        <p:spPr>
          <a:xfrm>
            <a:off x="6599105" y="2622946"/>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2 here…</a:t>
            </a:r>
          </a:p>
        </p:txBody>
      </p:sp>
      <p:sp>
        <p:nvSpPr>
          <p:cNvPr id="13" name="Text Placeholder 2"/>
          <p:cNvSpPr>
            <a:spLocks noGrp="1"/>
          </p:cNvSpPr>
          <p:nvPr>
            <p:ph type="body" idx="11" hasCustomPrompt="1"/>
          </p:nvPr>
        </p:nvSpPr>
        <p:spPr>
          <a:xfrm>
            <a:off x="818074"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sp>
        <p:nvSpPr>
          <p:cNvPr id="14" name="Text Placeholder 2"/>
          <p:cNvSpPr>
            <a:spLocks noGrp="1"/>
          </p:cNvSpPr>
          <p:nvPr>
            <p:ph type="body" idx="12" hasCustomPrompt="1"/>
          </p:nvPr>
        </p:nvSpPr>
        <p:spPr>
          <a:xfrm>
            <a:off x="6606877"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68020371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210465" y="0"/>
            <a:ext cx="6226010" cy="6994525"/>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6653514" y="575842"/>
            <a:ext cx="738416" cy="737575"/>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566365" y="571156"/>
            <a:ext cx="5192228" cy="786328"/>
          </a:xfrm>
        </p:spPr>
        <p:txBody>
          <a:bodyPr>
            <a:spAutoFit/>
          </a:bodyPr>
          <a:lstStyle>
            <a:lvl1pPr>
              <a:defRPr sz="4998">
                <a:solidFill>
                  <a:schemeClr val="tx1"/>
                </a:solidFill>
              </a:defRPr>
            </a:lvl1pPr>
          </a:lstStyle>
          <a:p>
            <a:r>
              <a:rPr lang="en-US" dirty="0" smtClean="0"/>
              <a:t>Title of Slide here…</a:t>
            </a:r>
            <a:endParaRPr lang="en-US" dirty="0"/>
          </a:p>
        </p:txBody>
      </p:sp>
      <p:sp>
        <p:nvSpPr>
          <p:cNvPr id="10" name="Picture Placeholder 3"/>
          <p:cNvSpPr>
            <a:spLocks noGrp="1"/>
          </p:cNvSpPr>
          <p:nvPr>
            <p:ph type="pic" sz="quarter" idx="14" hasCustomPrompt="1"/>
          </p:nvPr>
        </p:nvSpPr>
        <p:spPr>
          <a:xfrm>
            <a:off x="0" y="4868757"/>
            <a:ext cx="6210465" cy="487890"/>
          </a:xfrm>
        </p:spPr>
        <p:txBody>
          <a:bodyPr lIns="182880" anchor="ctr"/>
          <a:lstStyle>
            <a:lvl1pPr marL="0" indent="0" algn="l">
              <a:buNone/>
              <a:defRPr/>
            </a:lvl1pPr>
          </a:lstStyle>
          <a:p>
            <a:r>
              <a:rPr lang="en-US" dirty="0" smtClean="0"/>
              <a:t>	Click to insert photo.</a:t>
            </a:r>
            <a:endParaRPr lang="en-US" dirty="0"/>
          </a:p>
        </p:txBody>
      </p:sp>
      <p:sp>
        <p:nvSpPr>
          <p:cNvPr id="11" name="Text Placeholder 2"/>
          <p:cNvSpPr>
            <a:spLocks noGrp="1"/>
          </p:cNvSpPr>
          <p:nvPr>
            <p:ph type="body" idx="1" hasCustomPrompt="1"/>
          </p:nvPr>
        </p:nvSpPr>
        <p:spPr>
          <a:xfrm>
            <a:off x="605179" y="1722234"/>
            <a:ext cx="5178636" cy="433187"/>
          </a:xfrm>
        </p:spPr>
        <p:txBody>
          <a:bodyPr>
            <a:spAutoFit/>
          </a:bodyPr>
          <a:lstStyle>
            <a:lvl1pPr marL="0" indent="0">
              <a:buNone/>
              <a:defRPr sz="2448">
                <a:solidFill>
                  <a:schemeClr val="tx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Subtitle copy here…</a:t>
            </a:r>
          </a:p>
        </p:txBody>
      </p:sp>
      <p:sp>
        <p:nvSpPr>
          <p:cNvPr id="12" name="Text Placeholder 2"/>
          <p:cNvSpPr>
            <a:spLocks noGrp="1"/>
          </p:cNvSpPr>
          <p:nvPr>
            <p:ph type="body" idx="15" hasCustomPrompt="1"/>
          </p:nvPr>
        </p:nvSpPr>
        <p:spPr>
          <a:xfrm>
            <a:off x="7575345" y="575842"/>
            <a:ext cx="4473651" cy="353469"/>
          </a:xfrm>
        </p:spPr>
        <p:txBody>
          <a:bodyPr>
            <a:spAutoFit/>
          </a:bodyPr>
          <a:lstStyle>
            <a:lvl1pPr marL="0" indent="0">
              <a:buNone/>
              <a:defRPr sz="1836">
                <a:solidFill>
                  <a:srgbClr val="EB3E1B"/>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r>
              <a:rPr lang="en-US" dirty="0" smtClean="0">
                <a:solidFill>
                  <a:schemeClr val="bg1"/>
                </a:solidFill>
              </a:rPr>
              <a:t>•   </a:t>
            </a:r>
            <a:r>
              <a:rPr lang="en-US" sz="1836" dirty="0" smtClean="0">
                <a:solidFill>
                  <a:schemeClr val="bg1"/>
                </a:solidFill>
              </a:rPr>
              <a:t>Subtitle copy here...</a:t>
            </a:r>
            <a:endParaRPr lang="en-US" sz="1836" dirty="0">
              <a:solidFill>
                <a:schemeClr val="bg1"/>
              </a:solidFill>
            </a:endParaRPr>
          </a:p>
        </p:txBody>
      </p:sp>
      <p:sp>
        <p:nvSpPr>
          <p:cNvPr id="13" name="Freeform 23"/>
          <p:cNvSpPr>
            <a:spLocks noEditPoints="1"/>
          </p:cNvSpPr>
          <p:nvPr userDrawn="1"/>
        </p:nvSpPr>
        <p:spPr bwMode="black">
          <a:xfrm>
            <a:off x="6801845" y="722893"/>
            <a:ext cx="441754" cy="443472"/>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29832911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436475" cy="6994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91372444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43116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6E6E6"/>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rgbClr val="5D5D5D"/>
                </a:solidFill>
              </a:defRPr>
            </a:lvl1pPr>
          </a:lstStyle>
          <a:p>
            <a:r>
              <a:rPr lang="en-US" dirty="0" smtClean="0"/>
              <a:t>Click to edit title style</a:t>
            </a:r>
            <a:endParaRPr lang="en-US" dirty="0"/>
          </a:p>
        </p:txBody>
      </p:sp>
      <p:sp>
        <p:nvSpPr>
          <p:cNvPr id="8"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rgbClr val="5D5D5D"/>
                </a:solidFill>
                <a:latin typeface="+mj-lt"/>
              </a:defRPr>
            </a:lvl1pPr>
          </a:lstStyle>
          <a:p>
            <a:pPr lvl="0"/>
            <a:r>
              <a:rPr lang="en-US" dirty="0" smtClean="0"/>
              <a:t>Subtitle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98786877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2"/>
                </a:solidFill>
              </a:defRPr>
            </a:lvl1pPr>
          </a:lstStyle>
          <a:p>
            <a:r>
              <a:rPr lang="en-US" dirty="0" smtClean="0"/>
              <a:t>Click to edit title style</a:t>
            </a:r>
            <a:endParaRPr lang="en-US" dirty="0"/>
          </a:p>
        </p:txBody>
      </p:sp>
      <p:sp>
        <p:nvSpPr>
          <p:cNvPr id="6"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333963830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1537894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129184350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22505246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8279512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140" y="1476624"/>
            <a:ext cx="5542487" cy="1224224"/>
          </a:xfrm>
          <a:prstGeom prst="rect">
            <a:avLst/>
          </a:prstGeom>
        </p:spPr>
        <p:txBody>
          <a:bodyPr>
            <a:spAutoFit/>
          </a:bodyPr>
          <a:lstStyle>
            <a:lvl1pPr marL="0" indent="0">
              <a:buNone/>
              <a:defRPr sz="4080" b="0" cap="none" baseline="0">
                <a:solidFill>
                  <a:schemeClr val="tx1"/>
                </a:soli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4" name="Content Placeholder 5"/>
          <p:cNvSpPr>
            <a:spLocks noGrp="1"/>
          </p:cNvSpPr>
          <p:nvPr>
            <p:ph sz="quarter" idx="13"/>
          </p:nvPr>
        </p:nvSpPr>
        <p:spPr>
          <a:xfrm>
            <a:off x="531141" y="2789432"/>
            <a:ext cx="5553332" cy="376684"/>
          </a:xfrm>
          <a:prstGeom prst="rect">
            <a:avLst/>
          </a:prstGeom>
        </p:spPr>
        <p:txBody>
          <a:bodyPr>
            <a:sp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5" name="Picture Placeholder 3"/>
          <p:cNvSpPr>
            <a:spLocks noGrp="1"/>
          </p:cNvSpPr>
          <p:nvPr>
            <p:ph type="pic" sz="quarter" idx="14" hasCustomPrompt="1"/>
          </p:nvPr>
        </p:nvSpPr>
        <p:spPr>
          <a:xfrm>
            <a:off x="6333210" y="3253317"/>
            <a:ext cx="6100026" cy="48789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91428719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4" hasCustomPrompt="1"/>
          </p:nvPr>
        </p:nvSpPr>
        <p:spPr>
          <a:xfrm>
            <a:off x="0" y="2972767"/>
            <a:ext cx="12436475" cy="1011687"/>
          </a:xfrm>
        </p:spPr>
        <p:txBody>
          <a:bodyPr lIns="182880" anchor="ctr"/>
          <a:lstStyle>
            <a:lvl1pPr marL="0" indent="0" algn="l">
              <a:buNone/>
              <a:defRPr/>
            </a:lvl1pPr>
          </a:lstStyle>
          <a:p>
            <a:r>
              <a:rPr lang="en-US" dirty="0" smtClean="0"/>
              <a:t>	Click to insert photo.</a:t>
            </a:r>
          </a:p>
          <a:p>
            <a:r>
              <a:rPr lang="en-US" dirty="0" smtClean="0"/>
              <a:t>	(layer sent to back)</a:t>
            </a:r>
            <a:endParaRPr lang="en-US" dirty="0"/>
          </a:p>
        </p:txBody>
      </p:sp>
      <p:sp>
        <p:nvSpPr>
          <p:cNvPr id="4" name="Title 1"/>
          <p:cNvSpPr>
            <a:spLocks noGrp="1"/>
          </p:cNvSpPr>
          <p:nvPr>
            <p:ph type="title" hasCustomPrompt="1"/>
          </p:nvPr>
        </p:nvSpPr>
        <p:spPr>
          <a:xfrm>
            <a:off x="414989" y="478905"/>
            <a:ext cx="5310778" cy="1866936"/>
          </a:xfrm>
          <a:solidFill>
            <a:srgbClr val="EB3E1B">
              <a:alpha val="80000"/>
            </a:srgbClr>
          </a:solidFill>
          <a:ln>
            <a:noFill/>
          </a:ln>
        </p:spPr>
        <p:txBody>
          <a:bodyPr>
            <a:noAutofit/>
          </a:bodyPr>
          <a:lstStyle>
            <a:lvl1pPr>
              <a:defRPr sz="4896" baseline="0">
                <a:solidFill>
                  <a:schemeClr val="bg1"/>
                </a:solidFill>
              </a:defRPr>
            </a:lvl1pPr>
          </a:lstStyle>
          <a:p>
            <a:r>
              <a:rPr lang="en-US" dirty="0" smtClean="0"/>
              <a:t> Title of Slide here…</a:t>
            </a:r>
            <a:endParaRPr lang="en-US" dirty="0"/>
          </a:p>
        </p:txBody>
      </p:sp>
      <p:sp>
        <p:nvSpPr>
          <p:cNvPr id="5" name="Text Placeholder 2"/>
          <p:cNvSpPr>
            <a:spLocks noGrp="1"/>
          </p:cNvSpPr>
          <p:nvPr>
            <p:ph type="body" idx="1" hasCustomPrompt="1"/>
          </p:nvPr>
        </p:nvSpPr>
        <p:spPr>
          <a:xfrm>
            <a:off x="414989" y="2345841"/>
            <a:ext cx="5310778" cy="3766492"/>
          </a:xfrm>
          <a:solidFill>
            <a:srgbClr val="EB3E1B">
              <a:alpha val="80000"/>
            </a:srgbClr>
          </a:solidFill>
          <a:ln>
            <a:noFill/>
          </a:ln>
        </p:spPr>
        <p:txBody>
          <a:bodyPr>
            <a:noAutofit/>
          </a:bodyPr>
          <a:lstStyle>
            <a:lvl1pPr marL="0" indent="0">
              <a:buNone/>
              <a:defRPr sz="2448" baseline="0">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   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8229646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008" y="6482889"/>
            <a:ext cx="2798207" cy="372394"/>
          </a:xfrm>
          <a:prstGeom prst="rect">
            <a:avLst/>
          </a:prstGeom>
        </p:spPr>
        <p:txBody>
          <a:bodyPr/>
          <a:lstStyle/>
          <a:p>
            <a:pPr defTabSz="932597"/>
            <a:fld id="{E22491F9-F3FF-4C03-8751-4D117BFF996F}" type="datetimeFigureOut">
              <a:rPr lang="en-US" smtClean="0">
                <a:solidFill>
                  <a:srgbClr val="EB3C00"/>
                </a:solidFill>
              </a:rPr>
              <a:pPr defTabSz="932597"/>
              <a:t>10/30/2014</a:t>
            </a:fld>
            <a:endParaRPr lang="en-US">
              <a:solidFill>
                <a:srgbClr val="EB3C00"/>
              </a:solidFill>
            </a:endParaRPr>
          </a:p>
        </p:txBody>
      </p:sp>
      <p:sp>
        <p:nvSpPr>
          <p:cNvPr id="3" name="Footer Placeholder 2"/>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EB3C00"/>
              </a:solidFill>
            </a:endParaRPr>
          </a:p>
        </p:txBody>
      </p:sp>
      <p:sp>
        <p:nvSpPr>
          <p:cNvPr id="4" name="Slide Number Placeholder 3"/>
          <p:cNvSpPr>
            <a:spLocks noGrp="1"/>
          </p:cNvSpPr>
          <p:nvPr>
            <p:ph type="sldNum" sz="quarter" idx="12"/>
          </p:nvPr>
        </p:nvSpPr>
        <p:spPr>
          <a:xfrm>
            <a:off x="8783260" y="6482889"/>
            <a:ext cx="2798207" cy="372394"/>
          </a:xfrm>
          <a:prstGeom prst="rect">
            <a:avLst/>
          </a:prstGeom>
        </p:spPr>
        <p:txBody>
          <a:bodyPr/>
          <a:lstStyle/>
          <a:p>
            <a:pPr defTabSz="932597"/>
            <a:fld id="{F4B6A5BD-745E-4019-9289-0F74100B0369}" type="slidenum">
              <a:rPr lang="en-US" smtClean="0">
                <a:solidFill>
                  <a:srgbClr val="EB3C00"/>
                </a:solidFill>
              </a:rPr>
              <a:pPr defTabSz="932597"/>
              <a:t>‹#›</a:t>
            </a:fld>
            <a:endParaRPr lang="en-US">
              <a:solidFill>
                <a:srgbClr val="EB3C00"/>
              </a:solidFill>
            </a:endParaRPr>
          </a:p>
        </p:txBody>
      </p:sp>
    </p:spTree>
    <p:extLst>
      <p:ext uri="{BB962C8B-B14F-4D97-AF65-F5344CB8AC3E}">
        <p14:creationId xmlns:p14="http://schemas.microsoft.com/office/powerpoint/2010/main" val="3004217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619890"/>
            <a:ext cx="10726460" cy="856957"/>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855008" y="1861969"/>
            <a:ext cx="10726460" cy="1994334"/>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1713196"/>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Lst>
  <p:timing>
    <p:tnLst>
      <p:par>
        <p:cTn id="1" dur="indefinite" restart="never" nodeType="tmRoot"/>
      </p:par>
    </p:tnLst>
  </p:timing>
  <p:txStyles>
    <p:titleStyle>
      <a:lvl1pPr algn="l" defTabSz="932597" rtl="0" eaLnBrk="1" latinLnBrk="0" hangingPunct="1">
        <a:lnSpc>
          <a:spcPct val="90000"/>
        </a:lnSpc>
        <a:spcBef>
          <a:spcPct val="0"/>
        </a:spcBef>
        <a:buNone/>
        <a:defRPr sz="5507" kern="1200">
          <a:solidFill>
            <a:schemeClr val="tx1"/>
          </a:solidFill>
          <a:latin typeface="Segoe UI Light" panose="020B0502040204020203" pitchFamily="34" charset="0"/>
          <a:ea typeface="+mj-ea"/>
          <a:cs typeface="Segoe UI Light" panose="020B0502040204020203" pitchFamily="34" charset="0"/>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bg2"/>
          </a:solidFill>
          <a:latin typeface="Segoe UI Light" panose="020B0502040204020203" pitchFamily="34" charset="0"/>
          <a:ea typeface="+mn-ea"/>
          <a:cs typeface="Segoe UI Light" panose="020B0502040204020203" pitchFamily="34" charset="0"/>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2pPr>
      <a:lvl3pPr marL="1165746"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3pPr>
      <a:lvl4pPr marL="1632044"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4pPr>
      <a:lvl5pPr marL="2098342"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6.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technet.microsoft.com/en-us/library/gg398094.aspx"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lyncuc.blogspot.de/2014/04/internal-certificate-deployment-in-lync.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technet.microsoft.com/en-us/library/dn481133.aspx" TargetMode="External"/><Relationship Id="rId2" Type="http://schemas.openxmlformats.org/officeDocument/2006/relationships/hyperlink" Target="http://technet.microsoft.com/en-us/library/dn342827.aspx" TargetMode="Externa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55.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42.xml.rels><?xml version="1.0" encoding="UTF-8" standalone="yes"?>
<Relationships xmlns="http://schemas.openxmlformats.org/package/2006/relationships"><Relationship Id="rId8" Type="http://schemas.openxmlformats.org/officeDocument/2006/relationships/hyperlink" Target="http://www.microsoft.com/learning/en/us/Course.aspx?ID=10750AB&amp;Locale=en-us" TargetMode="External"/><Relationship Id="rId3" Type="http://schemas.openxmlformats.org/officeDocument/2006/relationships/hyperlink" Target="http://www.microsoft.com/learning/en/us/Course.aspx?ID=10751AB&amp;Locale=en-us" TargetMode="External"/><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42.png"/><Relationship Id="rId5" Type="http://schemas.openxmlformats.org/officeDocument/2006/relationships/hyperlink" Target="http://www.microsoft.com/learning/en/us/classlocator.aspx" TargetMode="External"/><Relationship Id="rId4" Type="http://schemas.openxmlformats.org/officeDocument/2006/relationships/hyperlink" Target="http://www.microsoft.com/learning/en/us/Exam.aspx?ID=70-247&amp;Locale=en-us" TargetMode="External"/><Relationship Id="rId9" Type="http://schemas.openxmlformats.org/officeDocument/2006/relationships/image" Target="../media/image44.wmf"/></Relationships>
</file>

<file path=ppt/slides/_rels/slide43.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9332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626156"/>
          </a:xfrm>
        </p:spPr>
        <p:txBody>
          <a:bodyPr/>
          <a:lstStyle/>
          <a:p>
            <a:r>
              <a:rPr lang="en-US" dirty="0"/>
              <a:t>Transport Layer Security - Derived Session Key </a:t>
            </a:r>
          </a:p>
          <a:p>
            <a:r>
              <a:rPr lang="en-US" dirty="0"/>
              <a:t>Certificate based authentication</a:t>
            </a:r>
          </a:p>
          <a:p>
            <a:pPr lvl="1"/>
            <a:r>
              <a:rPr lang="en-US" dirty="0"/>
              <a:t>Client certificate created by Lync Server</a:t>
            </a:r>
          </a:p>
          <a:p>
            <a:pPr lvl="1"/>
            <a:r>
              <a:rPr lang="en-US" dirty="0"/>
              <a:t>Client certificate trusted only by Lync Server</a:t>
            </a:r>
          </a:p>
          <a:p>
            <a:pPr lvl="1"/>
            <a:r>
              <a:rPr lang="en-US" dirty="0"/>
              <a:t>Client certificate stored in clients personal certificate store</a:t>
            </a:r>
          </a:p>
          <a:p>
            <a:r>
              <a:rPr lang="en-US" dirty="0"/>
              <a:t>Does not require connectivity to AD</a:t>
            </a:r>
          </a:p>
          <a:p>
            <a:pPr lvl="1"/>
            <a:r>
              <a:rPr lang="en-US" dirty="0"/>
              <a:t>Enables Branch Survivability Scenarios</a:t>
            </a:r>
          </a:p>
          <a:p>
            <a:r>
              <a:rPr lang="en-US" dirty="0"/>
              <a:t>Certificate validity ranges from 8hr to 365 days (default 180)</a:t>
            </a:r>
          </a:p>
          <a:p>
            <a:r>
              <a:rPr lang="en-US" dirty="0"/>
              <a:t>Previous certificate used to obtain a new </a:t>
            </a:r>
            <a:r>
              <a:rPr lang="en-US" dirty="0" smtClean="0"/>
              <a:t>one</a:t>
            </a:r>
            <a:endParaRPr lang="en-US" dirty="0"/>
          </a:p>
        </p:txBody>
      </p:sp>
      <p:sp>
        <p:nvSpPr>
          <p:cNvPr id="3" name="Title 2"/>
          <p:cNvSpPr>
            <a:spLocks noGrp="1"/>
          </p:cNvSpPr>
          <p:nvPr>
            <p:ph type="title"/>
          </p:nvPr>
        </p:nvSpPr>
        <p:spPr/>
        <p:txBody>
          <a:bodyPr/>
          <a:lstStyle/>
          <a:p>
            <a:r>
              <a:rPr lang="en-US" dirty="0" smtClean="0"/>
              <a:t>TLS-DSK</a:t>
            </a:r>
            <a:endParaRPr lang="en-US" dirty="0"/>
          </a:p>
        </p:txBody>
      </p:sp>
    </p:spTree>
    <p:extLst>
      <p:ext uri="{BB962C8B-B14F-4D97-AF65-F5344CB8AC3E}">
        <p14:creationId xmlns:p14="http://schemas.microsoft.com/office/powerpoint/2010/main" val="23685678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447098"/>
          </a:xfrm>
        </p:spPr>
        <p:txBody>
          <a:bodyPr/>
          <a:lstStyle/>
          <a:p>
            <a:r>
              <a:rPr lang="en-US" dirty="0"/>
              <a:t>“Passive”</a:t>
            </a:r>
          </a:p>
          <a:p>
            <a:pPr lvl="1"/>
            <a:r>
              <a:rPr lang="en-US" dirty="0"/>
              <a:t>Lync Server is not doing any authentication</a:t>
            </a:r>
          </a:p>
          <a:p>
            <a:pPr lvl="1"/>
            <a:r>
              <a:rPr lang="en-US" dirty="0"/>
              <a:t>Authentication is handled by ADFS</a:t>
            </a:r>
          </a:p>
          <a:p>
            <a:pPr lvl="1"/>
            <a:r>
              <a:rPr lang="en-US" dirty="0"/>
              <a:t>ADFS can be integrated with existing Security Token Service (STS)</a:t>
            </a:r>
          </a:p>
          <a:p>
            <a:r>
              <a:rPr lang="en-US" dirty="0"/>
              <a:t>Dual Factor Authentication</a:t>
            </a:r>
          </a:p>
          <a:p>
            <a:pPr lvl="1"/>
            <a:r>
              <a:rPr lang="en-US" dirty="0"/>
              <a:t>ADFS can leverage (virtual) Smart Card</a:t>
            </a:r>
          </a:p>
          <a:p>
            <a:pPr lvl="1"/>
            <a:r>
              <a:rPr lang="en-US" dirty="0"/>
              <a:t>STS can provide second </a:t>
            </a:r>
            <a:r>
              <a:rPr lang="en-US" dirty="0" smtClean="0"/>
              <a:t>factor</a:t>
            </a:r>
            <a:endParaRPr lang="en-US" dirty="0"/>
          </a:p>
        </p:txBody>
      </p:sp>
      <p:sp>
        <p:nvSpPr>
          <p:cNvPr id="3" name="Title 2"/>
          <p:cNvSpPr>
            <a:spLocks noGrp="1"/>
          </p:cNvSpPr>
          <p:nvPr>
            <p:ph type="title"/>
          </p:nvPr>
        </p:nvSpPr>
        <p:spPr/>
        <p:txBody>
          <a:bodyPr/>
          <a:lstStyle/>
          <a:p>
            <a:r>
              <a:rPr lang="en-US" dirty="0"/>
              <a:t>Passive authentication</a:t>
            </a:r>
          </a:p>
        </p:txBody>
      </p:sp>
    </p:spTree>
    <p:extLst>
      <p:ext uri="{BB962C8B-B14F-4D97-AF65-F5344CB8AC3E}">
        <p14:creationId xmlns:p14="http://schemas.microsoft.com/office/powerpoint/2010/main" val="184801077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78423"/>
          </a:xfrm>
        </p:spPr>
        <p:txBody>
          <a:bodyPr/>
          <a:lstStyle/>
          <a:p>
            <a:r>
              <a:rPr lang="en-US" dirty="0"/>
              <a:t>Lync Server only</a:t>
            </a:r>
          </a:p>
          <a:p>
            <a:r>
              <a:rPr lang="en-US" dirty="0"/>
              <a:t>Per pool settings</a:t>
            </a:r>
          </a:p>
          <a:p>
            <a:r>
              <a:rPr lang="en-US" dirty="0"/>
              <a:t>Exchange</a:t>
            </a:r>
          </a:p>
          <a:p>
            <a:pPr lvl="1"/>
            <a:r>
              <a:rPr lang="en-US" dirty="0"/>
              <a:t>Dedicated authentication required in order to get Call Logs, Unified Contact Store</a:t>
            </a:r>
          </a:p>
          <a:p>
            <a:r>
              <a:rPr lang="en-US" dirty="0"/>
              <a:t>SharePoint</a:t>
            </a:r>
          </a:p>
          <a:p>
            <a:r>
              <a:rPr lang="en-US" dirty="0"/>
              <a:t>Supported clients</a:t>
            </a:r>
          </a:p>
          <a:p>
            <a:pPr lvl="1"/>
            <a:r>
              <a:rPr lang="en-US" dirty="0"/>
              <a:t>Lync 2013 desktop client </a:t>
            </a:r>
          </a:p>
          <a:p>
            <a:pPr lvl="1"/>
            <a:r>
              <a:rPr lang="nn-NO" dirty="0"/>
              <a:t>Microsoft Lync 2013 for iPhone </a:t>
            </a:r>
          </a:p>
          <a:p>
            <a:pPr lvl="1"/>
            <a:r>
              <a:rPr lang="nn-NO" dirty="0"/>
              <a:t>Microsoft Lync 2013 for iPad</a:t>
            </a:r>
          </a:p>
          <a:p>
            <a:pPr lvl="1"/>
            <a:r>
              <a:rPr lang="nn-NO" dirty="0"/>
              <a:t>Microsoft Lync </a:t>
            </a:r>
            <a:r>
              <a:rPr lang="en-US" dirty="0"/>
              <a:t>2013 for Windows Phone </a:t>
            </a:r>
            <a:r>
              <a:rPr lang="en-US" dirty="0" smtClean="0"/>
              <a:t>8</a:t>
            </a:r>
            <a:endParaRPr lang="en-US" dirty="0"/>
          </a:p>
        </p:txBody>
      </p:sp>
      <p:sp>
        <p:nvSpPr>
          <p:cNvPr id="3" name="Title 2"/>
          <p:cNvSpPr>
            <a:spLocks noGrp="1"/>
          </p:cNvSpPr>
          <p:nvPr>
            <p:ph type="title"/>
          </p:nvPr>
        </p:nvSpPr>
        <p:spPr/>
        <p:txBody>
          <a:bodyPr/>
          <a:lstStyle/>
          <a:p>
            <a:r>
              <a:rPr lang="en-US" dirty="0"/>
              <a:t>Passive Authentication Limitations</a:t>
            </a:r>
          </a:p>
        </p:txBody>
      </p:sp>
    </p:spTree>
    <p:extLst>
      <p:ext uri="{BB962C8B-B14F-4D97-AF65-F5344CB8AC3E}">
        <p14:creationId xmlns:p14="http://schemas.microsoft.com/office/powerpoint/2010/main" val="214210879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456605"/>
          </a:xfrm>
        </p:spPr>
        <p:txBody>
          <a:bodyPr/>
          <a:lstStyle/>
          <a:p>
            <a:r>
              <a:rPr lang="en-US" dirty="0"/>
              <a:t>Server will only talk to trusted servers</a:t>
            </a:r>
          </a:p>
          <a:p>
            <a:pPr lvl="1"/>
            <a:r>
              <a:rPr lang="en-US" dirty="0"/>
              <a:t>Internal servers need to be on trusted server list</a:t>
            </a:r>
          </a:p>
          <a:p>
            <a:pPr lvl="1"/>
            <a:r>
              <a:rPr lang="en-US" dirty="0"/>
              <a:t>External servers need to be configured for Federation</a:t>
            </a:r>
          </a:p>
          <a:p>
            <a:r>
              <a:rPr lang="en-US" dirty="0"/>
              <a:t>Server will only talk to servers with certificate</a:t>
            </a:r>
          </a:p>
          <a:p>
            <a:pPr lvl="1"/>
            <a:r>
              <a:rPr lang="en-US" dirty="0"/>
              <a:t>Certificate need to be valid, from a trusted Certificate Authority and have the FQDN of the server in the Subject Name or Subject Alternate Name</a:t>
            </a:r>
          </a:p>
          <a:p>
            <a:r>
              <a:rPr lang="en-US" dirty="0"/>
              <a:t>Encryption</a:t>
            </a:r>
          </a:p>
          <a:p>
            <a:pPr lvl="1"/>
            <a:r>
              <a:rPr lang="en-US" dirty="0"/>
              <a:t>Mutual TLS</a:t>
            </a:r>
          </a:p>
          <a:p>
            <a:pPr lvl="1"/>
            <a:r>
              <a:rPr lang="en-US" dirty="0"/>
              <a:t>Both servers establish TLS connection to each </a:t>
            </a:r>
            <a:r>
              <a:rPr lang="en-US" dirty="0" smtClean="0"/>
              <a:t>other</a:t>
            </a:r>
            <a:endParaRPr lang="en-US" dirty="0"/>
          </a:p>
        </p:txBody>
      </p:sp>
      <p:sp>
        <p:nvSpPr>
          <p:cNvPr id="3" name="Title 2"/>
          <p:cNvSpPr>
            <a:spLocks noGrp="1"/>
          </p:cNvSpPr>
          <p:nvPr>
            <p:ph type="title"/>
          </p:nvPr>
        </p:nvSpPr>
        <p:spPr/>
        <p:txBody>
          <a:bodyPr/>
          <a:lstStyle/>
          <a:p>
            <a:r>
              <a:rPr lang="en-US" dirty="0" smtClean="0"/>
              <a:t>Server Trust Model</a:t>
            </a:r>
            <a:endParaRPr lang="en-US" dirty="0"/>
          </a:p>
        </p:txBody>
      </p:sp>
    </p:spTree>
    <p:extLst>
      <p:ext uri="{BB962C8B-B14F-4D97-AF65-F5344CB8AC3E}">
        <p14:creationId xmlns:p14="http://schemas.microsoft.com/office/powerpoint/2010/main" val="375683111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45" y="279588"/>
            <a:ext cx="10533954" cy="666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55680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Secure Zones</a:t>
            </a:r>
          </a:p>
        </p:txBody>
      </p:sp>
    </p:spTree>
    <p:extLst>
      <p:ext uri="{BB962C8B-B14F-4D97-AF65-F5344CB8AC3E}">
        <p14:creationId xmlns:p14="http://schemas.microsoft.com/office/powerpoint/2010/main" val="2403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447098"/>
          </a:xfrm>
        </p:spPr>
        <p:txBody>
          <a:bodyPr/>
          <a:lstStyle/>
          <a:p>
            <a:pPr lvl="0"/>
            <a:r>
              <a:rPr lang="en-US" dirty="0"/>
              <a:t>Internet based Access</a:t>
            </a:r>
          </a:p>
          <a:p>
            <a:pPr lvl="0"/>
            <a:r>
              <a:rPr lang="en-US" dirty="0"/>
              <a:t>Logon Traffic Redirection</a:t>
            </a:r>
          </a:p>
          <a:p>
            <a:pPr lvl="0"/>
            <a:r>
              <a:rPr lang="en-US" dirty="0"/>
              <a:t>Internal Server service segregation</a:t>
            </a:r>
          </a:p>
          <a:p>
            <a:pPr lvl="0"/>
            <a:r>
              <a:rPr lang="en-US" dirty="0"/>
              <a:t>Mediation Server to Gateway communication</a:t>
            </a:r>
          </a:p>
          <a:p>
            <a:pPr marL="0" indent="0">
              <a:buNone/>
            </a:pPr>
            <a:endParaRPr lang="en-US" dirty="0"/>
          </a:p>
        </p:txBody>
      </p:sp>
      <p:sp>
        <p:nvSpPr>
          <p:cNvPr id="3" name="Title 2"/>
          <p:cNvSpPr>
            <a:spLocks noGrp="1"/>
          </p:cNvSpPr>
          <p:nvPr>
            <p:ph type="title"/>
          </p:nvPr>
        </p:nvSpPr>
        <p:spPr/>
        <p:txBody>
          <a:bodyPr/>
          <a:lstStyle/>
          <a:p>
            <a:r>
              <a:rPr lang="en-US" dirty="0" smtClean="0"/>
              <a:t>Secure Zone (IP Traffic)</a:t>
            </a:r>
            <a:endParaRPr lang="en-US" dirty="0"/>
          </a:p>
        </p:txBody>
      </p:sp>
    </p:spTree>
    <p:extLst>
      <p:ext uri="{BB962C8B-B14F-4D97-AF65-F5344CB8AC3E}">
        <p14:creationId xmlns:p14="http://schemas.microsoft.com/office/powerpoint/2010/main" val="296987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General components in external access</a:t>
            </a:r>
            <a:endParaRPr lang="en-US" dirty="0"/>
          </a:p>
        </p:txBody>
      </p:sp>
      <p:sp>
        <p:nvSpPr>
          <p:cNvPr id="7" name="Text Placeholder 6"/>
          <p:cNvSpPr>
            <a:spLocks noGrp="1"/>
          </p:cNvSpPr>
          <p:nvPr>
            <p:ph type="body" sz="quarter" idx="10"/>
          </p:nvPr>
        </p:nvSpPr>
        <p:spPr>
          <a:xfrm>
            <a:off x="274639" y="1212849"/>
            <a:ext cx="5486399" cy="2640723"/>
          </a:xfrm>
        </p:spPr>
        <p:txBody>
          <a:bodyPr/>
          <a:lstStyle/>
          <a:p>
            <a:r>
              <a:rPr lang="en-US" dirty="0" smtClean="0"/>
              <a:t>External client</a:t>
            </a:r>
          </a:p>
          <a:p>
            <a:r>
              <a:rPr lang="en-US" dirty="0" smtClean="0"/>
              <a:t>SIP Proxy</a:t>
            </a:r>
          </a:p>
          <a:p>
            <a:r>
              <a:rPr lang="en-US" dirty="0" smtClean="0"/>
              <a:t>Reverse Proxy</a:t>
            </a:r>
          </a:p>
          <a:p>
            <a:r>
              <a:rPr lang="en-US" dirty="0" smtClean="0"/>
              <a:t>Internal Registrar</a:t>
            </a:r>
            <a:endParaRPr lang="en-US" dirty="0"/>
          </a:p>
        </p:txBody>
      </p:sp>
      <p:pic>
        <p:nvPicPr>
          <p:cNvPr id="6" name="Picture 5"/>
          <p:cNvPicPr>
            <a:picLocks noChangeAspect="1"/>
          </p:cNvPicPr>
          <p:nvPr/>
        </p:nvPicPr>
        <p:blipFill>
          <a:blip r:embed="rId3"/>
          <a:stretch>
            <a:fillRect/>
          </a:stretch>
        </p:blipFill>
        <p:spPr>
          <a:xfrm>
            <a:off x="5210125" y="1407118"/>
            <a:ext cx="6666046" cy="4892908"/>
          </a:xfrm>
          <a:prstGeom prst="rect">
            <a:avLst/>
          </a:prstGeom>
        </p:spPr>
      </p:pic>
    </p:spTree>
    <p:extLst>
      <p:ext uri="{BB962C8B-B14F-4D97-AF65-F5344CB8AC3E}">
        <p14:creationId xmlns:p14="http://schemas.microsoft.com/office/powerpoint/2010/main" val="167121713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Secure Zones (Web Traffic)</a:t>
            </a:r>
            <a:endParaRPr lang="en-US" dirty="0"/>
          </a:p>
        </p:txBody>
      </p:sp>
      <p:sp>
        <p:nvSpPr>
          <p:cNvPr id="2" name="Text Placeholder 1"/>
          <p:cNvSpPr>
            <a:spLocks noGrp="1"/>
          </p:cNvSpPr>
          <p:nvPr>
            <p:ph type="body" sz="quarter" idx="10"/>
          </p:nvPr>
        </p:nvSpPr>
        <p:spPr/>
        <p:txBody>
          <a:bodyPr/>
          <a:lstStyle/>
          <a:p>
            <a:r>
              <a:rPr lang="en-US" dirty="0" smtClean="0"/>
              <a:t>Internet</a:t>
            </a:r>
          </a:p>
          <a:p>
            <a:r>
              <a:rPr lang="en-US" dirty="0" smtClean="0"/>
              <a:t>Inside DMZ</a:t>
            </a:r>
          </a:p>
          <a:p>
            <a:r>
              <a:rPr lang="en-US" dirty="0" smtClean="0"/>
              <a:t>LAN (Servers)</a:t>
            </a:r>
            <a:endParaRPr lang="en-US" dirty="0"/>
          </a:p>
        </p:txBody>
      </p:sp>
      <p:pic>
        <p:nvPicPr>
          <p:cNvPr id="4" name="Picture 3"/>
          <p:cNvPicPr>
            <a:picLocks noChangeAspect="1"/>
          </p:cNvPicPr>
          <p:nvPr/>
        </p:nvPicPr>
        <p:blipFill>
          <a:blip r:embed="rId2"/>
          <a:stretch>
            <a:fillRect/>
          </a:stretch>
        </p:blipFill>
        <p:spPr>
          <a:xfrm>
            <a:off x="4346029" y="1586734"/>
            <a:ext cx="7694653" cy="4459809"/>
          </a:xfrm>
          <a:prstGeom prst="rect">
            <a:avLst/>
          </a:prstGeom>
        </p:spPr>
      </p:pic>
    </p:spTree>
    <p:extLst>
      <p:ext uri="{BB962C8B-B14F-4D97-AF65-F5344CB8AC3E}">
        <p14:creationId xmlns:p14="http://schemas.microsoft.com/office/powerpoint/2010/main" val="3700985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Secure Zones (external deployment)</a:t>
            </a:r>
            <a:endParaRPr lang="en-US" dirty="0"/>
          </a:p>
        </p:txBody>
      </p:sp>
      <p:sp>
        <p:nvSpPr>
          <p:cNvPr id="2" name="Text Placeholder 1"/>
          <p:cNvSpPr>
            <a:spLocks noGrp="1"/>
          </p:cNvSpPr>
          <p:nvPr>
            <p:ph type="body" sz="quarter" idx="10"/>
          </p:nvPr>
        </p:nvSpPr>
        <p:spPr>
          <a:xfrm>
            <a:off x="274639" y="1212849"/>
            <a:ext cx="8031830" cy="2640723"/>
          </a:xfrm>
        </p:spPr>
        <p:txBody>
          <a:bodyPr/>
          <a:lstStyle/>
          <a:p>
            <a:r>
              <a:rPr lang="en-US" dirty="0" smtClean="0"/>
              <a:t>Internet			(Unsecure)</a:t>
            </a:r>
          </a:p>
          <a:p>
            <a:r>
              <a:rPr lang="en-US" dirty="0" smtClean="0"/>
              <a:t>Outside DMZ	(1</a:t>
            </a:r>
            <a:r>
              <a:rPr lang="en-US" baseline="30000" dirty="0" smtClean="0"/>
              <a:t>st</a:t>
            </a:r>
            <a:r>
              <a:rPr lang="en-US" dirty="0" smtClean="0"/>
              <a:t>  line of defense)</a:t>
            </a:r>
          </a:p>
          <a:p>
            <a:r>
              <a:rPr lang="en-US" dirty="0" smtClean="0"/>
              <a:t>Inside DMZ		(2</a:t>
            </a:r>
            <a:r>
              <a:rPr lang="en-US" baseline="30000" dirty="0" smtClean="0"/>
              <a:t>nd</a:t>
            </a:r>
            <a:r>
              <a:rPr lang="en-US" dirty="0" smtClean="0"/>
              <a:t> </a:t>
            </a:r>
            <a:r>
              <a:rPr lang="en-US" dirty="0" err="1" smtClean="0"/>
              <a:t>lod</a:t>
            </a:r>
            <a:r>
              <a:rPr lang="en-US" dirty="0" smtClean="0"/>
              <a:t>, high secure) </a:t>
            </a:r>
          </a:p>
          <a:p>
            <a:r>
              <a:rPr lang="en-US" dirty="0" smtClean="0"/>
              <a:t>LAN (Servers)	(highest secure)</a:t>
            </a:r>
            <a:endParaRPr lang="en-US" dirty="0"/>
          </a:p>
        </p:txBody>
      </p:sp>
      <p:pic>
        <p:nvPicPr>
          <p:cNvPr id="4" name="Picture 3"/>
          <p:cNvPicPr>
            <a:picLocks noChangeAspect="1"/>
          </p:cNvPicPr>
          <p:nvPr/>
        </p:nvPicPr>
        <p:blipFill>
          <a:blip r:embed="rId2"/>
          <a:stretch>
            <a:fillRect/>
          </a:stretch>
        </p:blipFill>
        <p:spPr>
          <a:xfrm>
            <a:off x="7527821" y="3281238"/>
            <a:ext cx="4623758" cy="3347277"/>
          </a:xfrm>
          <a:prstGeom prst="rect">
            <a:avLst/>
          </a:prstGeom>
        </p:spPr>
      </p:pic>
    </p:spTree>
    <p:extLst>
      <p:ext uri="{BB962C8B-B14F-4D97-AF65-F5344CB8AC3E}">
        <p14:creationId xmlns:p14="http://schemas.microsoft.com/office/powerpoint/2010/main" val="38659862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by design</a:t>
            </a:r>
            <a:endParaRPr lang="en-US" dirty="0"/>
          </a:p>
        </p:txBody>
      </p:sp>
      <p:sp>
        <p:nvSpPr>
          <p:cNvPr id="3" name="Text Placeholder 2"/>
          <p:cNvSpPr>
            <a:spLocks noGrp="1"/>
          </p:cNvSpPr>
          <p:nvPr>
            <p:ph type="body" sz="quarter" idx="14"/>
          </p:nvPr>
        </p:nvSpPr>
        <p:spPr/>
        <p:txBody>
          <a:bodyPr/>
          <a:lstStyle/>
          <a:p>
            <a:r>
              <a:rPr lang="en-US" dirty="0" smtClean="0"/>
              <a:t>Thomas </a:t>
            </a:r>
            <a:r>
              <a:rPr lang="en-US" dirty="0" err="1" smtClean="0"/>
              <a:t>Poett</a:t>
            </a:r>
            <a:endParaRPr lang="en-US" dirty="0" smtClean="0"/>
          </a:p>
          <a:p>
            <a:r>
              <a:rPr lang="en-US" dirty="0" err="1" smtClean="0"/>
              <a:t>Zahid</a:t>
            </a:r>
            <a:r>
              <a:rPr lang="en-US" dirty="0" smtClean="0"/>
              <a:t> Saeed (MSFT)</a:t>
            </a:r>
            <a:endParaRPr lang="en-US"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a:t>OFC-B325</a:t>
            </a:r>
          </a:p>
        </p:txBody>
      </p:sp>
    </p:spTree>
    <p:extLst>
      <p:ext uri="{BB962C8B-B14F-4D97-AF65-F5344CB8AC3E}">
        <p14:creationId xmlns:p14="http://schemas.microsoft.com/office/powerpoint/2010/main" val="186241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Secure Zone (Telephony)</a:t>
            </a:r>
            <a:endParaRPr lang="en-US" dirty="0"/>
          </a:p>
        </p:txBody>
      </p:sp>
      <p:sp>
        <p:nvSpPr>
          <p:cNvPr id="6" name="Text Placeholder 5"/>
          <p:cNvSpPr>
            <a:spLocks noGrp="1"/>
          </p:cNvSpPr>
          <p:nvPr>
            <p:ph type="body" sz="quarter" idx="10"/>
          </p:nvPr>
        </p:nvSpPr>
        <p:spPr>
          <a:xfrm>
            <a:off x="274639" y="1212849"/>
            <a:ext cx="5486399" cy="3570208"/>
          </a:xfrm>
        </p:spPr>
        <p:txBody>
          <a:bodyPr/>
          <a:lstStyle/>
          <a:p>
            <a:r>
              <a:rPr lang="en-US" dirty="0" smtClean="0"/>
              <a:t>Communication between Mediation Server and Gateway must be secure</a:t>
            </a:r>
          </a:p>
          <a:p>
            <a:r>
              <a:rPr lang="en-US" dirty="0" smtClean="0"/>
              <a:t>SRTP or and isolated LAN (not routed)</a:t>
            </a:r>
          </a:p>
          <a:p>
            <a:pPr lvl="1"/>
            <a:r>
              <a:rPr lang="en-US" dirty="0" smtClean="0"/>
              <a:t>If isolated LAN, no Media Bypass possible</a:t>
            </a:r>
            <a:endParaRPr lang="en-US" dirty="0"/>
          </a:p>
        </p:txBody>
      </p:sp>
      <p:pic>
        <p:nvPicPr>
          <p:cNvPr id="4" name="Picture 3"/>
          <p:cNvPicPr>
            <a:picLocks noChangeAspect="1"/>
          </p:cNvPicPr>
          <p:nvPr/>
        </p:nvPicPr>
        <p:blipFill>
          <a:blip r:embed="rId3"/>
          <a:stretch>
            <a:fillRect/>
          </a:stretch>
        </p:blipFill>
        <p:spPr>
          <a:xfrm>
            <a:off x="5726504" y="4783057"/>
            <a:ext cx="6417408" cy="1766970"/>
          </a:xfrm>
          <a:prstGeom prst="rect">
            <a:avLst/>
          </a:prstGeom>
        </p:spPr>
      </p:pic>
      <p:pic>
        <p:nvPicPr>
          <p:cNvPr id="5" name="Picture 4"/>
          <p:cNvPicPr>
            <a:picLocks noChangeAspect="1"/>
          </p:cNvPicPr>
          <p:nvPr/>
        </p:nvPicPr>
        <p:blipFill>
          <a:blip r:embed="rId4"/>
          <a:stretch>
            <a:fillRect/>
          </a:stretch>
        </p:blipFill>
        <p:spPr>
          <a:xfrm>
            <a:off x="7881702" y="1212849"/>
            <a:ext cx="4262210" cy="2887000"/>
          </a:xfrm>
          <a:prstGeom prst="rect">
            <a:avLst/>
          </a:prstGeom>
        </p:spPr>
      </p:pic>
    </p:spTree>
    <p:extLst>
      <p:ext uri="{BB962C8B-B14F-4D97-AF65-F5344CB8AC3E}">
        <p14:creationId xmlns:p14="http://schemas.microsoft.com/office/powerpoint/2010/main" val="30876559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Security Model</a:t>
            </a:r>
          </a:p>
        </p:txBody>
      </p:sp>
    </p:spTree>
    <p:extLst>
      <p:ext uri="{BB962C8B-B14F-4D97-AF65-F5344CB8AC3E}">
        <p14:creationId xmlns:p14="http://schemas.microsoft.com/office/powerpoint/2010/main" val="235071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Secure Authentication flow</a:t>
            </a:r>
            <a:endParaRPr lang="en-US" dirty="0"/>
          </a:p>
        </p:txBody>
      </p:sp>
      <p:sp>
        <p:nvSpPr>
          <p:cNvPr id="7" name="Text Placeholder 6"/>
          <p:cNvSpPr>
            <a:spLocks noGrp="1"/>
          </p:cNvSpPr>
          <p:nvPr>
            <p:ph type="body" sz="quarter" idx="11"/>
          </p:nvPr>
        </p:nvSpPr>
        <p:spPr>
          <a:xfrm>
            <a:off x="274639" y="1212849"/>
            <a:ext cx="11889564" cy="1969770"/>
          </a:xfrm>
        </p:spPr>
        <p:txBody>
          <a:bodyPr/>
          <a:lstStyle/>
          <a:p>
            <a:r>
              <a:rPr lang="en-US" dirty="0" smtClean="0"/>
              <a:t>Director Server is final Endpoint for external and ( optional for internal) authentication</a:t>
            </a:r>
            <a:endParaRPr lang="en-US" strike="sngStrike" dirty="0"/>
          </a:p>
          <a:p>
            <a:r>
              <a:rPr lang="en-US" dirty="0" smtClean="0"/>
              <a:t>A Director Pool is no longer recommended</a:t>
            </a:r>
          </a:p>
        </p:txBody>
      </p:sp>
      <p:pic>
        <p:nvPicPr>
          <p:cNvPr id="5" name="Picture 4"/>
          <p:cNvPicPr>
            <a:picLocks noChangeAspect="1"/>
          </p:cNvPicPr>
          <p:nvPr/>
        </p:nvPicPr>
        <p:blipFill>
          <a:blip r:embed="rId2"/>
          <a:stretch>
            <a:fillRect/>
          </a:stretch>
        </p:blipFill>
        <p:spPr>
          <a:xfrm>
            <a:off x="1465709" y="3623439"/>
            <a:ext cx="9603693" cy="2736304"/>
          </a:xfrm>
          <a:prstGeom prst="rect">
            <a:avLst/>
          </a:prstGeom>
        </p:spPr>
      </p:pic>
      <p:sp>
        <p:nvSpPr>
          <p:cNvPr id="6" name="Rounded Rectangular Callout 5"/>
          <p:cNvSpPr/>
          <p:nvPr/>
        </p:nvSpPr>
        <p:spPr bwMode="auto">
          <a:xfrm>
            <a:off x="457597" y="5161830"/>
            <a:ext cx="1836204" cy="783704"/>
          </a:xfrm>
          <a:prstGeom prst="wedgeRoundRectCallout">
            <a:avLst>
              <a:gd name="adj1" fmla="val 59290"/>
              <a:gd name="adj2" fmla="val -103975"/>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1. After DNS resolution, </a:t>
            </a:r>
            <a:r>
              <a:rPr lang="en-US" sz="1000" dirty="0" smtClean="0">
                <a:solidFill>
                  <a:srgbClr val="FFFFFF"/>
                </a:solidFill>
              </a:rPr>
              <a:t>client </a:t>
            </a:r>
            <a:r>
              <a:rPr lang="en-US" sz="1000" dirty="0">
                <a:solidFill>
                  <a:srgbClr val="FFFFFF"/>
                </a:solidFill>
              </a:rPr>
              <a:t>contacts the Lync Edge Access Server</a:t>
            </a:r>
            <a:r>
              <a:rPr lang="en-US" sz="1000" dirty="0" smtClean="0">
                <a:solidFill>
                  <a:srgbClr val="FFFFFF"/>
                </a:solidFill>
              </a:rPr>
              <a:t>.</a:t>
            </a:r>
            <a:endParaRPr lang="en-US" sz="1000" dirty="0">
              <a:solidFill>
                <a:srgbClr val="FFFFFF"/>
              </a:solidFill>
            </a:endParaRPr>
          </a:p>
        </p:txBody>
      </p:sp>
      <p:sp>
        <p:nvSpPr>
          <p:cNvPr id="8" name="Rounded Rectangular Callout 7"/>
          <p:cNvSpPr/>
          <p:nvPr/>
        </p:nvSpPr>
        <p:spPr bwMode="auto">
          <a:xfrm>
            <a:off x="1105669" y="6214848"/>
            <a:ext cx="1656184" cy="567680"/>
          </a:xfrm>
          <a:prstGeom prst="wedgeRoundRectCallout">
            <a:avLst>
              <a:gd name="adj1" fmla="val 87570"/>
              <a:gd name="adj2" fmla="val -310150"/>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050" dirty="0">
                <a:solidFill>
                  <a:srgbClr val="FFFFFF"/>
                </a:solidFill>
              </a:rPr>
              <a:t>5. Client authenticates</a:t>
            </a:r>
            <a:endParaRPr lang="en-US" sz="105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10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ular Callout 8"/>
          <p:cNvSpPr/>
          <p:nvPr/>
        </p:nvSpPr>
        <p:spPr bwMode="auto">
          <a:xfrm>
            <a:off x="3409925" y="3245665"/>
            <a:ext cx="1656184" cy="559086"/>
          </a:xfrm>
          <a:prstGeom prst="wedgeRoundRectCallout">
            <a:avLst>
              <a:gd name="adj1" fmla="val -47092"/>
              <a:gd name="adj2" fmla="val 168211"/>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000" dirty="0">
                <a:solidFill>
                  <a:srgbClr val="FFFFFF"/>
                </a:solidFill>
              </a:rPr>
              <a:t>4. Edge presents certificate to Client</a:t>
            </a: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ular Callout 9"/>
          <p:cNvSpPr/>
          <p:nvPr/>
        </p:nvSpPr>
        <p:spPr bwMode="auto">
          <a:xfrm>
            <a:off x="3049885" y="5512689"/>
            <a:ext cx="1656184" cy="675174"/>
          </a:xfrm>
          <a:prstGeom prst="wedgeRoundRectCallout">
            <a:avLst>
              <a:gd name="adj1" fmla="val 61984"/>
              <a:gd name="adj2" fmla="val -96054"/>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000" dirty="0">
                <a:solidFill>
                  <a:srgbClr val="FFFFFF"/>
                </a:solidFill>
              </a:rPr>
              <a:t>2. Edge Access Server </a:t>
            </a:r>
            <a:r>
              <a:rPr lang="en-US" sz="1000" dirty="0" smtClean="0">
                <a:solidFill>
                  <a:srgbClr val="FFFFFF"/>
                </a:solidFill>
              </a:rPr>
              <a:t>connects </a:t>
            </a:r>
            <a:r>
              <a:rPr lang="en-US" sz="1000" dirty="0">
                <a:solidFill>
                  <a:srgbClr val="FFFFFF"/>
                </a:solidFill>
              </a:rPr>
              <a:t>to Director Server (Next Hop)</a:t>
            </a: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ular Callout 10"/>
          <p:cNvSpPr/>
          <p:nvPr/>
        </p:nvSpPr>
        <p:spPr bwMode="auto">
          <a:xfrm>
            <a:off x="5726992" y="3245665"/>
            <a:ext cx="1872208" cy="680626"/>
          </a:xfrm>
          <a:prstGeom prst="wedgeRoundRectCallout">
            <a:avLst>
              <a:gd name="adj1" fmla="val -77417"/>
              <a:gd name="adj2" fmla="val 211592"/>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000" dirty="0">
                <a:solidFill>
                  <a:srgbClr val="FFFFFF"/>
                </a:solidFill>
              </a:rPr>
              <a:t>3. Server presents the certificate to Edge Server</a:t>
            </a: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ular Callout 11"/>
          <p:cNvSpPr/>
          <p:nvPr/>
        </p:nvSpPr>
        <p:spPr bwMode="auto">
          <a:xfrm>
            <a:off x="7802413" y="3250207"/>
            <a:ext cx="2016224" cy="620724"/>
          </a:xfrm>
          <a:prstGeom prst="wedgeRoundRectCallout">
            <a:avLst>
              <a:gd name="adj1" fmla="val -157442"/>
              <a:gd name="adj2" fmla="val 269096"/>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000" dirty="0">
                <a:solidFill>
                  <a:srgbClr val="FFFFFF"/>
                </a:solidFill>
              </a:rPr>
              <a:t>7. Trusted and encrypted connection </a:t>
            </a:r>
            <a:r>
              <a:rPr lang="en-US" sz="1000" dirty="0" smtClean="0">
                <a:solidFill>
                  <a:srgbClr val="FFFFFF"/>
                </a:solidFill>
              </a:rPr>
              <a:t>is established</a:t>
            </a: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ular Callout 12"/>
          <p:cNvSpPr/>
          <p:nvPr/>
        </p:nvSpPr>
        <p:spPr bwMode="auto">
          <a:xfrm>
            <a:off x="4202013" y="6214848"/>
            <a:ext cx="1656184" cy="560796"/>
          </a:xfrm>
          <a:prstGeom prst="wedgeRoundRectCallout">
            <a:avLst>
              <a:gd name="adj1" fmla="val 21585"/>
              <a:gd name="adj2" fmla="val -186058"/>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000" dirty="0">
                <a:solidFill>
                  <a:srgbClr val="FFFFFF"/>
                </a:solidFill>
              </a:rPr>
              <a:t>6. Authentication is processed</a:t>
            </a: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9270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Secure SIP Traffic flow (IM)</a:t>
            </a:r>
            <a:endParaRPr lang="en-US" dirty="0"/>
          </a:p>
        </p:txBody>
      </p:sp>
      <p:sp>
        <p:nvSpPr>
          <p:cNvPr id="4" name="Text Placeholder 3"/>
          <p:cNvSpPr>
            <a:spLocks noGrp="1"/>
          </p:cNvSpPr>
          <p:nvPr>
            <p:ph type="body" sz="quarter" idx="11"/>
          </p:nvPr>
        </p:nvSpPr>
        <p:spPr/>
        <p:txBody>
          <a:bodyPr/>
          <a:lstStyle/>
          <a:p>
            <a:r>
              <a:rPr lang="en-US" dirty="0" smtClean="0"/>
              <a:t>Session Traffic (TCP) has director server always involved (VIA HOP)</a:t>
            </a:r>
            <a:endParaRPr lang="en-US" dirty="0"/>
          </a:p>
        </p:txBody>
      </p:sp>
      <p:pic>
        <p:nvPicPr>
          <p:cNvPr id="2" name="Picture 1"/>
          <p:cNvPicPr>
            <a:picLocks noChangeAspect="1"/>
          </p:cNvPicPr>
          <p:nvPr/>
        </p:nvPicPr>
        <p:blipFill>
          <a:blip r:embed="rId2"/>
          <a:stretch>
            <a:fillRect/>
          </a:stretch>
        </p:blipFill>
        <p:spPr>
          <a:xfrm>
            <a:off x="539902" y="2777182"/>
            <a:ext cx="11301323" cy="3528392"/>
          </a:xfrm>
          <a:prstGeom prst="rect">
            <a:avLst/>
          </a:prstGeom>
        </p:spPr>
      </p:pic>
      <p:sp>
        <p:nvSpPr>
          <p:cNvPr id="6" name="Rounded Rectangular Callout 5"/>
          <p:cNvSpPr/>
          <p:nvPr/>
        </p:nvSpPr>
        <p:spPr bwMode="auto">
          <a:xfrm>
            <a:off x="457597" y="5161830"/>
            <a:ext cx="1836204" cy="783704"/>
          </a:xfrm>
          <a:prstGeom prst="wedgeRoundRectCallout">
            <a:avLst>
              <a:gd name="adj1" fmla="val 55646"/>
              <a:gd name="adj2" fmla="val -166582"/>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000" dirty="0"/>
              <a:t>1. IM sent in SIP connection secured with TLS</a:t>
            </a:r>
          </a:p>
        </p:txBody>
      </p:sp>
      <p:sp>
        <p:nvSpPr>
          <p:cNvPr id="10" name="Rounded Rectangular Callout 9"/>
          <p:cNvSpPr/>
          <p:nvPr/>
        </p:nvSpPr>
        <p:spPr bwMode="auto">
          <a:xfrm>
            <a:off x="9762610" y="5161830"/>
            <a:ext cx="1836204" cy="783704"/>
          </a:xfrm>
          <a:prstGeom prst="wedgeRoundRectCallout">
            <a:avLst>
              <a:gd name="adj1" fmla="val -2047"/>
              <a:gd name="adj2" fmla="val -163736"/>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t>4. IM is send to client (SIP/ TLS)</a:t>
            </a:r>
          </a:p>
        </p:txBody>
      </p:sp>
      <p:sp>
        <p:nvSpPr>
          <p:cNvPr id="11" name="Rounded Rectangular Callout 10"/>
          <p:cNvSpPr/>
          <p:nvPr/>
        </p:nvSpPr>
        <p:spPr bwMode="auto">
          <a:xfrm>
            <a:off x="9835785" y="2497534"/>
            <a:ext cx="1836204" cy="783704"/>
          </a:xfrm>
          <a:prstGeom prst="wedgeRoundRectCallout">
            <a:avLst>
              <a:gd name="adj1" fmla="val 382"/>
              <a:gd name="adj2" fmla="val 145030"/>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t>5. IM replies in the opposite direction</a:t>
            </a:r>
          </a:p>
        </p:txBody>
      </p:sp>
      <p:sp>
        <p:nvSpPr>
          <p:cNvPr id="13" name="Rounded Rectangular Callout 12"/>
          <p:cNvSpPr/>
          <p:nvPr/>
        </p:nvSpPr>
        <p:spPr bwMode="auto">
          <a:xfrm>
            <a:off x="2657023" y="5798793"/>
            <a:ext cx="1836204" cy="783704"/>
          </a:xfrm>
          <a:prstGeom prst="wedgeRoundRectCallout">
            <a:avLst>
              <a:gd name="adj1" fmla="val 80545"/>
              <a:gd name="adj2" fmla="val -149507"/>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t>2. Edge forwards IM to Director Pool Server (SIP/MTLS)</a:t>
            </a:r>
          </a:p>
        </p:txBody>
      </p:sp>
      <p:sp>
        <p:nvSpPr>
          <p:cNvPr id="14" name="Rounded Rectangular Callout 13"/>
          <p:cNvSpPr/>
          <p:nvPr/>
        </p:nvSpPr>
        <p:spPr bwMode="auto">
          <a:xfrm>
            <a:off x="7442373" y="5798793"/>
            <a:ext cx="1836204" cy="783704"/>
          </a:xfrm>
          <a:prstGeom prst="wedgeRoundRectCallout">
            <a:avLst>
              <a:gd name="adj1" fmla="val -37878"/>
              <a:gd name="adj2" fmla="val -133856"/>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t>3. Director Pool forwards IM to Frontend Pool (SIP/MTLS)</a:t>
            </a:r>
          </a:p>
        </p:txBody>
      </p:sp>
    </p:spTree>
    <p:extLst>
      <p:ext uri="{BB962C8B-B14F-4D97-AF65-F5344CB8AC3E}">
        <p14:creationId xmlns:p14="http://schemas.microsoft.com/office/powerpoint/2010/main" val="3934112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Secure SIP Traffic flow (P2P) – A/V &amp; File</a:t>
            </a:r>
            <a:endParaRPr lang="en-US" dirty="0"/>
          </a:p>
        </p:txBody>
      </p:sp>
      <p:sp>
        <p:nvSpPr>
          <p:cNvPr id="5" name="Text Placeholder 4"/>
          <p:cNvSpPr>
            <a:spLocks noGrp="1"/>
          </p:cNvSpPr>
          <p:nvPr>
            <p:ph type="body" sz="quarter" idx="11"/>
          </p:nvPr>
        </p:nvSpPr>
        <p:spPr>
          <a:xfrm>
            <a:off x="274639" y="1212849"/>
            <a:ext cx="11889564" cy="2769989"/>
          </a:xfrm>
        </p:spPr>
        <p:txBody>
          <a:bodyPr/>
          <a:lstStyle/>
          <a:p>
            <a:r>
              <a:rPr lang="en-US" dirty="0" smtClean="0"/>
              <a:t>Session Traffic involved all user homed pools</a:t>
            </a:r>
          </a:p>
          <a:p>
            <a:r>
              <a:rPr lang="en-US" dirty="0" smtClean="0"/>
              <a:t>Media Traffic runs via UPD (alt. TCP)</a:t>
            </a:r>
          </a:p>
          <a:p>
            <a:r>
              <a:rPr lang="en-US" dirty="0" smtClean="0"/>
              <a:t>Media Traffic is always P2P (no frontend servers)</a:t>
            </a:r>
          </a:p>
          <a:p>
            <a:r>
              <a:rPr lang="en-US" dirty="0" smtClean="0"/>
              <a:t>SIP Signaling is equal to IM</a:t>
            </a:r>
            <a:endParaRPr lang="en-US" dirty="0"/>
          </a:p>
        </p:txBody>
      </p:sp>
      <p:pic>
        <p:nvPicPr>
          <p:cNvPr id="2" name="Picture 1"/>
          <p:cNvPicPr>
            <a:picLocks noChangeAspect="1"/>
          </p:cNvPicPr>
          <p:nvPr/>
        </p:nvPicPr>
        <p:blipFill>
          <a:blip r:embed="rId2"/>
          <a:stretch>
            <a:fillRect/>
          </a:stretch>
        </p:blipFill>
        <p:spPr>
          <a:xfrm>
            <a:off x="1033661" y="3982838"/>
            <a:ext cx="9963016" cy="2898800"/>
          </a:xfrm>
          <a:prstGeom prst="rect">
            <a:avLst/>
          </a:prstGeom>
        </p:spPr>
      </p:pic>
      <p:sp>
        <p:nvSpPr>
          <p:cNvPr id="7" name="Rounded Rectangular Callout 6"/>
          <p:cNvSpPr/>
          <p:nvPr/>
        </p:nvSpPr>
        <p:spPr bwMode="auto">
          <a:xfrm>
            <a:off x="457597" y="5161830"/>
            <a:ext cx="1836204" cy="783704"/>
          </a:xfrm>
          <a:prstGeom prst="wedgeRoundRectCallout">
            <a:avLst>
              <a:gd name="adj1" fmla="val 89047"/>
              <a:gd name="adj2" fmla="val -69826"/>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1. Initiate IM Session via Home Pool (SIP/ TLS)</a:t>
            </a:r>
          </a:p>
        </p:txBody>
      </p:sp>
      <p:sp>
        <p:nvSpPr>
          <p:cNvPr id="8" name="Rounded Rectangular Callout 7"/>
          <p:cNvSpPr/>
          <p:nvPr/>
        </p:nvSpPr>
        <p:spPr bwMode="auto">
          <a:xfrm>
            <a:off x="5379592" y="5452476"/>
            <a:ext cx="1918766" cy="493058"/>
          </a:xfrm>
          <a:prstGeom prst="wedgeRoundRectCallout">
            <a:avLst>
              <a:gd name="adj1" fmla="val 80898"/>
              <a:gd name="adj2" fmla="val 68390"/>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2.IM Session is forward to second Pool (SIP/MTLS)</a:t>
            </a:r>
          </a:p>
        </p:txBody>
      </p:sp>
      <p:sp>
        <p:nvSpPr>
          <p:cNvPr id="9" name="Rounded Rectangular Callout 8"/>
          <p:cNvSpPr/>
          <p:nvPr/>
        </p:nvSpPr>
        <p:spPr bwMode="auto">
          <a:xfrm>
            <a:off x="10538717" y="5161830"/>
            <a:ext cx="1836204" cy="783704"/>
          </a:xfrm>
          <a:prstGeom prst="wedgeRoundRectCallout">
            <a:avLst>
              <a:gd name="adj1" fmla="val -59741"/>
              <a:gd name="adj2" fmla="val -71249"/>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3. IM Session is send to Client (SIP/ TLS) </a:t>
            </a:r>
          </a:p>
          <a:p>
            <a:r>
              <a:rPr lang="en-US" sz="1000" i="1" dirty="0">
                <a:solidFill>
                  <a:srgbClr val="FFFFFF"/>
                </a:solidFill>
              </a:rPr>
              <a:t>Bidirectional Channel</a:t>
            </a:r>
            <a:endParaRPr lang="en-US" sz="1000" dirty="0">
              <a:solidFill>
                <a:srgbClr val="FFFFFF"/>
              </a:solidFill>
            </a:endParaRPr>
          </a:p>
        </p:txBody>
      </p:sp>
      <p:sp>
        <p:nvSpPr>
          <p:cNvPr id="10" name="Rounded Rectangular Callout 9"/>
          <p:cNvSpPr/>
          <p:nvPr/>
        </p:nvSpPr>
        <p:spPr bwMode="auto">
          <a:xfrm>
            <a:off x="1331286" y="6114186"/>
            <a:ext cx="1836204" cy="783704"/>
          </a:xfrm>
          <a:prstGeom prst="wedgeRoundRectCallout">
            <a:avLst>
              <a:gd name="adj1" fmla="val 89655"/>
              <a:gd name="adj2" fmla="val -94015"/>
              <a:gd name="adj3" fmla="val 16667"/>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4. Client add A/V to the IM Session (Signaling) via SIP/TLS/MTLS)</a:t>
            </a:r>
          </a:p>
        </p:txBody>
      </p:sp>
      <p:sp>
        <p:nvSpPr>
          <p:cNvPr id="11" name="Rounded Rectangular Callout 10"/>
          <p:cNvSpPr/>
          <p:nvPr/>
        </p:nvSpPr>
        <p:spPr bwMode="auto">
          <a:xfrm>
            <a:off x="5532017" y="6355884"/>
            <a:ext cx="2022950" cy="542006"/>
          </a:xfrm>
          <a:prstGeom prst="wedgeRoundRectCallout">
            <a:avLst>
              <a:gd name="adj1" fmla="val 68399"/>
              <a:gd name="adj2" fmla="val -78382"/>
              <a:gd name="adj3" fmla="val 16667"/>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5. Signaling is forwarded to second Pool (SIP/ MTLS)</a:t>
            </a:r>
          </a:p>
        </p:txBody>
      </p:sp>
      <p:sp>
        <p:nvSpPr>
          <p:cNvPr id="12" name="Rounded Rectangular Callout 11"/>
          <p:cNvSpPr/>
          <p:nvPr/>
        </p:nvSpPr>
        <p:spPr bwMode="auto">
          <a:xfrm>
            <a:off x="9919495" y="6114186"/>
            <a:ext cx="1836204" cy="783704"/>
          </a:xfrm>
          <a:prstGeom prst="wedgeRoundRectCallout">
            <a:avLst>
              <a:gd name="adj1" fmla="val -56097"/>
              <a:gd name="adj2" fmla="val -88323"/>
              <a:gd name="adj3" fmla="val 16667"/>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6. Signaling is send to Client (SIP/ TLS)</a:t>
            </a:r>
          </a:p>
        </p:txBody>
      </p:sp>
      <p:sp>
        <p:nvSpPr>
          <p:cNvPr id="13" name="Rounded Rectangular Callout 12"/>
          <p:cNvSpPr/>
          <p:nvPr/>
        </p:nvSpPr>
        <p:spPr bwMode="auto">
          <a:xfrm>
            <a:off x="4562053" y="4913994"/>
            <a:ext cx="4937792" cy="455476"/>
          </a:xfrm>
          <a:prstGeom prst="wedgeRoundRectCallout">
            <a:avLst>
              <a:gd name="adj1" fmla="val 57453"/>
              <a:gd name="adj2" fmla="val -122513"/>
              <a:gd name="adj3" fmla="val 16667"/>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7. A/V session is established via P2P connection, secured with SRTP protocol</a:t>
            </a:r>
          </a:p>
        </p:txBody>
      </p:sp>
      <p:sp>
        <p:nvSpPr>
          <p:cNvPr id="14" name="Rounded Rectangular Callout 13"/>
          <p:cNvSpPr/>
          <p:nvPr/>
        </p:nvSpPr>
        <p:spPr bwMode="auto">
          <a:xfrm>
            <a:off x="6362253" y="3641278"/>
            <a:ext cx="5801950" cy="495678"/>
          </a:xfrm>
          <a:prstGeom prst="wedgeRoundRectCallout">
            <a:avLst>
              <a:gd name="adj1" fmla="val -67917"/>
              <a:gd name="adj2" fmla="val 82888"/>
              <a:gd name="adj3" fmla="val 16667"/>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Other P2P connections are: Desktop Sharing and File Transfer, both secured with SRTP protocol</a:t>
            </a:r>
          </a:p>
        </p:txBody>
      </p:sp>
    </p:spTree>
    <p:extLst>
      <p:ext uri="{BB962C8B-B14F-4D97-AF65-F5344CB8AC3E}">
        <p14:creationId xmlns:p14="http://schemas.microsoft.com/office/powerpoint/2010/main" val="3782584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Secure Call Establishment – Internal/External</a:t>
            </a:r>
            <a:endParaRPr lang="en-US" sz="4800" dirty="0"/>
          </a:p>
        </p:txBody>
      </p:sp>
      <p:sp>
        <p:nvSpPr>
          <p:cNvPr id="5" name="Text Placeholder 4"/>
          <p:cNvSpPr>
            <a:spLocks noGrp="1"/>
          </p:cNvSpPr>
          <p:nvPr>
            <p:ph type="body" sz="quarter" idx="10"/>
          </p:nvPr>
        </p:nvSpPr>
        <p:spPr>
          <a:xfrm>
            <a:off x="274639" y="1212849"/>
            <a:ext cx="5486399" cy="3982629"/>
          </a:xfrm>
        </p:spPr>
        <p:txBody>
          <a:bodyPr/>
          <a:lstStyle/>
          <a:p>
            <a:r>
              <a:rPr lang="en-US" dirty="0" smtClean="0"/>
              <a:t>Media Traffic via Edge Server is </a:t>
            </a:r>
            <a:r>
              <a:rPr lang="en-US" dirty="0" err="1" smtClean="0"/>
              <a:t>Proxyed</a:t>
            </a:r>
            <a:r>
              <a:rPr lang="en-US" dirty="0" smtClean="0"/>
              <a:t> (separated)</a:t>
            </a:r>
          </a:p>
          <a:p>
            <a:r>
              <a:rPr lang="en-US" dirty="0" smtClean="0"/>
              <a:t>A/V Edge Server handles Media for internal and external Client separately</a:t>
            </a:r>
          </a:p>
          <a:p>
            <a:r>
              <a:rPr lang="en-US" dirty="0" smtClean="0"/>
              <a:t>A/V Edge can be </a:t>
            </a:r>
            <a:r>
              <a:rPr lang="en-US" dirty="0" err="1" smtClean="0"/>
              <a:t>NATed</a:t>
            </a:r>
            <a:endParaRPr lang="en-US" dirty="0"/>
          </a:p>
        </p:txBody>
      </p:sp>
      <p:pic>
        <p:nvPicPr>
          <p:cNvPr id="2" name="Picture 1"/>
          <p:cNvPicPr>
            <a:picLocks noChangeAspect="1"/>
          </p:cNvPicPr>
          <p:nvPr/>
        </p:nvPicPr>
        <p:blipFill>
          <a:blip r:embed="rId2"/>
          <a:stretch>
            <a:fillRect/>
          </a:stretch>
        </p:blipFill>
        <p:spPr>
          <a:xfrm>
            <a:off x="5931981" y="1212849"/>
            <a:ext cx="6118903" cy="4084613"/>
          </a:xfrm>
          <a:prstGeom prst="rect">
            <a:avLst/>
          </a:prstGeom>
        </p:spPr>
      </p:pic>
      <p:cxnSp>
        <p:nvCxnSpPr>
          <p:cNvPr id="7" name="Straight Arrow Connector 6"/>
          <p:cNvCxnSpPr/>
          <p:nvPr/>
        </p:nvCxnSpPr>
        <p:spPr>
          <a:xfrm>
            <a:off x="6219421" y="2489150"/>
            <a:ext cx="1655000" cy="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76902" y="2057102"/>
            <a:ext cx="1582992" cy="572464"/>
          </a:xfrm>
          <a:prstGeom prst="rect">
            <a:avLst/>
          </a:prstGeom>
          <a:noFill/>
        </p:spPr>
        <p:txBody>
          <a:bodyPr wrap="square" lIns="182880" tIns="146304" rIns="182880" bIns="146304" rtlCol="0">
            <a:spAutoFit/>
          </a:bodyPr>
          <a:lstStyle/>
          <a:p>
            <a:pPr>
              <a:lnSpc>
                <a:spcPct val="90000"/>
              </a:lnSpc>
              <a:spcAft>
                <a:spcPts val="600"/>
              </a:spcAft>
            </a:pPr>
            <a:r>
              <a:rPr lang="en-US" sz="1000" dirty="0" smtClean="0">
                <a:gradFill>
                  <a:gsLst>
                    <a:gs pos="2917">
                      <a:srgbClr val="FFFFFF"/>
                    </a:gs>
                    <a:gs pos="30000">
                      <a:srgbClr val="FFFFFF"/>
                    </a:gs>
                  </a:gsLst>
                  <a:lin ang="5400000" scaled="0"/>
                </a:gradFill>
              </a:rPr>
              <a:t>A/V Edge authentication</a:t>
            </a:r>
          </a:p>
        </p:txBody>
      </p:sp>
      <p:cxnSp>
        <p:nvCxnSpPr>
          <p:cNvPr id="9" name="Straight Arrow Connector 8"/>
          <p:cNvCxnSpPr/>
          <p:nvPr/>
        </p:nvCxnSpPr>
        <p:spPr>
          <a:xfrm flipH="1">
            <a:off x="6219421" y="3133622"/>
            <a:ext cx="2663112" cy="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76901" y="2708774"/>
            <a:ext cx="2289607" cy="572464"/>
          </a:xfrm>
          <a:prstGeom prst="rect">
            <a:avLst/>
          </a:prstGeom>
          <a:noFill/>
        </p:spPr>
        <p:txBody>
          <a:bodyPr wrap="square" lIns="182880" tIns="146304" rIns="182880" bIns="146304" rtlCol="0">
            <a:spAutoFit/>
          </a:bodyPr>
          <a:lstStyle/>
          <a:p>
            <a:pPr>
              <a:lnSpc>
                <a:spcPct val="90000"/>
              </a:lnSpc>
              <a:spcAft>
                <a:spcPts val="600"/>
              </a:spcAft>
            </a:pPr>
            <a:r>
              <a:rPr lang="en-US" sz="1000" dirty="0" smtClean="0">
                <a:gradFill>
                  <a:gsLst>
                    <a:gs pos="2917">
                      <a:srgbClr val="FFFFFF"/>
                    </a:gs>
                    <a:gs pos="30000">
                      <a:srgbClr val="FFFFFF"/>
                    </a:gs>
                  </a:gsLst>
                  <a:lin ang="5400000" scaled="0"/>
                </a:gradFill>
              </a:rPr>
              <a:t>Obtain media session ports A/V Edge Server</a:t>
            </a:r>
          </a:p>
        </p:txBody>
      </p:sp>
      <p:cxnSp>
        <p:nvCxnSpPr>
          <p:cNvPr id="14" name="Straight Arrow Connector 13"/>
          <p:cNvCxnSpPr/>
          <p:nvPr/>
        </p:nvCxnSpPr>
        <p:spPr>
          <a:xfrm>
            <a:off x="6219421" y="3425254"/>
            <a:ext cx="1871024" cy="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63437" y="3135305"/>
            <a:ext cx="1582992" cy="433965"/>
          </a:xfrm>
          <a:prstGeom prst="rect">
            <a:avLst/>
          </a:prstGeom>
          <a:noFill/>
        </p:spPr>
        <p:txBody>
          <a:bodyPr wrap="square" lIns="182880" tIns="146304" rIns="182880" bIns="146304" rtlCol="0">
            <a:spAutoFit/>
          </a:bodyPr>
          <a:lstStyle/>
          <a:p>
            <a:pPr>
              <a:lnSpc>
                <a:spcPct val="90000"/>
              </a:lnSpc>
              <a:spcAft>
                <a:spcPts val="600"/>
              </a:spcAft>
            </a:pPr>
            <a:r>
              <a:rPr lang="en-US" sz="1000" dirty="0" smtClean="0">
                <a:gradFill>
                  <a:gsLst>
                    <a:gs pos="2917">
                      <a:srgbClr val="FFFFFF"/>
                    </a:gs>
                    <a:gs pos="30000">
                      <a:srgbClr val="FFFFFF"/>
                    </a:gs>
                  </a:gsLst>
                  <a:lin ang="5400000" scaled="0"/>
                </a:gradFill>
              </a:rPr>
              <a:t>Call internal user</a:t>
            </a:r>
          </a:p>
        </p:txBody>
      </p:sp>
      <p:cxnSp>
        <p:nvCxnSpPr>
          <p:cNvPr id="17" name="Straight Arrow Connector 16"/>
          <p:cNvCxnSpPr/>
          <p:nvPr/>
        </p:nvCxnSpPr>
        <p:spPr>
          <a:xfrm>
            <a:off x="8027108" y="3425254"/>
            <a:ext cx="3735745" cy="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882533" y="3641278"/>
            <a:ext cx="2880320" cy="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746629" y="3497262"/>
            <a:ext cx="2160240" cy="1264962"/>
          </a:xfrm>
          <a:prstGeom prst="rect">
            <a:avLst/>
          </a:prstGeom>
          <a:noFill/>
        </p:spPr>
        <p:txBody>
          <a:bodyPr wrap="square" lIns="182880" tIns="146304" rIns="182880" bIns="146304" rtlCol="0">
            <a:spAutoFit/>
          </a:bodyPr>
          <a:lstStyle/>
          <a:p>
            <a:pPr>
              <a:lnSpc>
                <a:spcPct val="90000"/>
              </a:lnSpc>
              <a:spcAft>
                <a:spcPts val="600"/>
              </a:spcAft>
            </a:pPr>
            <a:r>
              <a:rPr lang="en-US" sz="1000" dirty="0" smtClean="0">
                <a:gradFill>
                  <a:gsLst>
                    <a:gs pos="2917">
                      <a:srgbClr val="FFFFFF"/>
                    </a:gs>
                    <a:gs pos="30000">
                      <a:srgbClr val="FFFFFF"/>
                    </a:gs>
                  </a:gsLst>
                  <a:lin ang="5400000" scaled="0"/>
                </a:gradFill>
              </a:rPr>
              <a:t>A/V Edge authentication A/V Edge authentication, receives internal media port</a:t>
            </a:r>
            <a:br>
              <a:rPr lang="en-US" sz="1000" dirty="0" smtClean="0">
                <a:gradFill>
                  <a:gsLst>
                    <a:gs pos="2917">
                      <a:srgbClr val="FFFFFF"/>
                    </a:gs>
                    <a:gs pos="30000">
                      <a:srgbClr val="FFFFFF"/>
                    </a:gs>
                  </a:gsLst>
                  <a:lin ang="5400000" scaled="0"/>
                </a:gradFill>
              </a:rPr>
            </a:br>
            <a:r>
              <a:rPr lang="en-US" sz="1000" dirty="0" smtClean="0">
                <a:gradFill>
                  <a:gsLst>
                    <a:gs pos="2917">
                      <a:srgbClr val="FFFFFF"/>
                    </a:gs>
                    <a:gs pos="30000">
                      <a:srgbClr val="FFFFFF"/>
                    </a:gs>
                  </a:gsLst>
                  <a:lin ang="5400000" scaled="0"/>
                </a:gradFill>
              </a:rPr>
              <a:t>(Within the CANDIDATES)</a:t>
            </a:r>
            <a:br>
              <a:rPr lang="en-US" sz="1000" dirty="0" smtClean="0">
                <a:gradFill>
                  <a:gsLst>
                    <a:gs pos="2917">
                      <a:srgbClr val="FFFFFF"/>
                    </a:gs>
                    <a:gs pos="30000">
                      <a:srgbClr val="FFFFFF"/>
                    </a:gs>
                  </a:gsLst>
                  <a:lin ang="5400000" scaled="0"/>
                </a:gradFill>
              </a:rPr>
            </a:br>
            <a:r>
              <a:rPr lang="en-US" sz="1000" dirty="0" smtClean="0">
                <a:gradFill>
                  <a:gsLst>
                    <a:gs pos="2917">
                      <a:srgbClr val="FFFFFF"/>
                    </a:gs>
                    <a:gs pos="30000">
                      <a:srgbClr val="FFFFFF"/>
                    </a:gs>
                  </a:gsLst>
                  <a:lin ang="5400000" scaled="0"/>
                </a:gradFill>
              </a:rPr>
              <a:t>Call external user, inform remote user of internal media ports</a:t>
            </a:r>
          </a:p>
        </p:txBody>
      </p:sp>
      <p:cxnSp>
        <p:nvCxnSpPr>
          <p:cNvPr id="23" name="Straight Arrow Connector 22"/>
          <p:cNvCxnSpPr/>
          <p:nvPr/>
        </p:nvCxnSpPr>
        <p:spPr>
          <a:xfrm flipH="1">
            <a:off x="8090445" y="4649390"/>
            <a:ext cx="3672408" cy="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219421" y="4649390"/>
            <a:ext cx="1871024" cy="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219421" y="4865414"/>
            <a:ext cx="2663112" cy="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8882533" y="4865414"/>
            <a:ext cx="2880320" cy="0"/>
          </a:xfrm>
          <a:prstGeom prst="straightConnector1">
            <a:avLst/>
          </a:prstGeom>
          <a:ln>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532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par>
                          <p:cTn id="48" fill="hold">
                            <p:stCondLst>
                              <p:cond delay="500"/>
                            </p:stCondLst>
                            <p:childTnLst>
                              <p:par>
                                <p:cTn id="49" presetID="42"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1000"/>
                                        <p:tgtEl>
                                          <p:spTgt spid="31"/>
                                        </p:tgtEl>
                                      </p:cBhvr>
                                    </p:animEffect>
                                    <p:anim calcmode="lin" valueType="num">
                                      <p:cBhvr>
                                        <p:cTn id="78" dur="1000" fill="hold"/>
                                        <p:tgtEl>
                                          <p:spTgt spid="31"/>
                                        </p:tgtEl>
                                        <p:attrNameLst>
                                          <p:attrName>ppt_x</p:attrName>
                                        </p:attrNameLst>
                                      </p:cBhvr>
                                      <p:tavLst>
                                        <p:tav tm="0">
                                          <p:val>
                                            <p:strVal val="#ppt_x"/>
                                          </p:val>
                                        </p:tav>
                                        <p:tav tm="100000">
                                          <p:val>
                                            <p:strVal val="#ppt_x"/>
                                          </p:val>
                                        </p:tav>
                                      </p:tavLst>
                                    </p:anim>
                                    <p:anim calcmode="lin" valueType="num">
                                      <p:cBhvr>
                                        <p:cTn id="7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Secure SIP Traffic flow (P2P) - Federation</a:t>
            </a:r>
            <a:endParaRPr lang="en-US" sz="4800" dirty="0"/>
          </a:p>
        </p:txBody>
      </p:sp>
      <p:sp>
        <p:nvSpPr>
          <p:cNvPr id="5" name="Text Placeholder 4"/>
          <p:cNvSpPr>
            <a:spLocks noGrp="1"/>
          </p:cNvSpPr>
          <p:nvPr>
            <p:ph type="body" sz="quarter" idx="10"/>
          </p:nvPr>
        </p:nvSpPr>
        <p:spPr>
          <a:xfrm>
            <a:off x="274639" y="1212849"/>
            <a:ext cx="5486399" cy="3484031"/>
          </a:xfrm>
        </p:spPr>
        <p:txBody>
          <a:bodyPr/>
          <a:lstStyle/>
          <a:p>
            <a:r>
              <a:rPr lang="en-US" dirty="0" smtClean="0"/>
              <a:t>ICE</a:t>
            </a:r>
          </a:p>
          <a:p>
            <a:r>
              <a:rPr lang="en-US" dirty="0" smtClean="0"/>
              <a:t>First connection attempt is via UDP, than fallback to TCP</a:t>
            </a:r>
          </a:p>
          <a:p>
            <a:r>
              <a:rPr lang="en-US" dirty="0" smtClean="0"/>
              <a:t>UDP are open on demand only</a:t>
            </a:r>
            <a:endParaRPr lang="en-US" dirty="0"/>
          </a:p>
        </p:txBody>
      </p:sp>
      <p:pic>
        <p:nvPicPr>
          <p:cNvPr id="4" name="Picture 3"/>
          <p:cNvPicPr>
            <a:picLocks noChangeAspect="1"/>
          </p:cNvPicPr>
          <p:nvPr/>
        </p:nvPicPr>
        <p:blipFill>
          <a:blip r:embed="rId2"/>
          <a:stretch>
            <a:fillRect/>
          </a:stretch>
        </p:blipFill>
        <p:spPr>
          <a:xfrm>
            <a:off x="5456575" y="1409030"/>
            <a:ext cx="6979690" cy="3461735"/>
          </a:xfrm>
          <a:prstGeom prst="rect">
            <a:avLst/>
          </a:prstGeom>
        </p:spPr>
      </p:pic>
    </p:spTree>
    <p:extLst>
      <p:ext uri="{BB962C8B-B14F-4D97-AF65-F5344CB8AC3E}">
        <p14:creationId xmlns:p14="http://schemas.microsoft.com/office/powerpoint/2010/main" val="146964500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5743191" y="1564096"/>
            <a:ext cx="6712822" cy="4233296"/>
          </a:xfrm>
          <a:prstGeom prst="rect">
            <a:avLst/>
          </a:prstGeom>
        </p:spPr>
      </p:pic>
      <p:sp>
        <p:nvSpPr>
          <p:cNvPr id="3" name="Title 2"/>
          <p:cNvSpPr>
            <a:spLocks noGrp="1"/>
          </p:cNvSpPr>
          <p:nvPr>
            <p:ph type="title"/>
          </p:nvPr>
        </p:nvSpPr>
        <p:spPr/>
        <p:txBody>
          <a:bodyPr/>
          <a:lstStyle/>
          <a:p>
            <a:r>
              <a:rPr lang="en-US" dirty="0" smtClean="0"/>
              <a:t>Summary Security Protocol Usage</a:t>
            </a:r>
            <a:endParaRPr lang="en-US" dirty="0"/>
          </a:p>
        </p:txBody>
      </p:sp>
      <p:sp>
        <p:nvSpPr>
          <p:cNvPr id="5" name="Text Placeholder 4"/>
          <p:cNvSpPr>
            <a:spLocks noGrp="1"/>
          </p:cNvSpPr>
          <p:nvPr>
            <p:ph type="body" sz="quarter" idx="10"/>
          </p:nvPr>
        </p:nvSpPr>
        <p:spPr>
          <a:xfrm>
            <a:off x="274639" y="1212849"/>
            <a:ext cx="5583557" cy="4745915"/>
          </a:xfrm>
        </p:spPr>
        <p:txBody>
          <a:bodyPr/>
          <a:lstStyle/>
          <a:p>
            <a:r>
              <a:rPr lang="en-US" sz="3200" dirty="0" smtClean="0"/>
              <a:t>HTTPS traffic via Reverse Proxy </a:t>
            </a:r>
          </a:p>
          <a:p>
            <a:r>
              <a:rPr lang="en-US" sz="3200" dirty="0" smtClean="0"/>
              <a:t>Session Traffic via SIP/TLS/MTLS Proxy (Access Edge)</a:t>
            </a:r>
          </a:p>
          <a:p>
            <a:r>
              <a:rPr lang="en-US" sz="3200" dirty="0" smtClean="0"/>
              <a:t>A/V Traffic via SRTP Proxy (A/V Edge)</a:t>
            </a:r>
          </a:p>
          <a:p>
            <a:r>
              <a:rPr lang="en-US" sz="3200" dirty="0"/>
              <a:t>(</a:t>
            </a:r>
            <a:r>
              <a:rPr lang="en-US" sz="3200" dirty="0" smtClean="0"/>
              <a:t>SSL, TLS/MTSL &amp; SRTP </a:t>
            </a:r>
            <a:r>
              <a:rPr lang="en-US" sz="3200" dirty="0"/>
              <a:t>tunnel with </a:t>
            </a:r>
            <a:r>
              <a:rPr lang="en-US" sz="3200" dirty="0" smtClean="0"/>
              <a:t>re-encryption)</a:t>
            </a:r>
          </a:p>
        </p:txBody>
      </p:sp>
      <p:sp>
        <p:nvSpPr>
          <p:cNvPr id="9" name="Rounded Rectangular Callout 8"/>
          <p:cNvSpPr/>
          <p:nvPr/>
        </p:nvSpPr>
        <p:spPr bwMode="auto">
          <a:xfrm>
            <a:off x="5498157" y="1882636"/>
            <a:ext cx="1692188" cy="783704"/>
          </a:xfrm>
          <a:prstGeom prst="wedgeRoundRectCallout">
            <a:avLst>
              <a:gd name="adj1" fmla="val 58713"/>
              <a:gd name="adj2" fmla="val 104741"/>
              <a:gd name="adj3" fmla="val 16667"/>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Meeting (</a:t>
            </a:r>
            <a:r>
              <a:rPr lang="en-US" sz="1000" dirty="0" err="1">
                <a:solidFill>
                  <a:srgbClr val="FFFFFF"/>
                </a:solidFill>
              </a:rPr>
              <a:t>establ</a:t>
            </a:r>
            <a:r>
              <a:rPr lang="en-US" sz="1000" dirty="0">
                <a:solidFill>
                  <a:srgbClr val="FFFFFF"/>
                </a:solidFill>
              </a:rPr>
              <a:t>.+ files), ABS, Mobility, Dial-In, to Reverse Proxy</a:t>
            </a:r>
          </a:p>
          <a:p>
            <a:r>
              <a:rPr lang="en-US" sz="1000" dirty="0">
                <a:solidFill>
                  <a:srgbClr val="FFFFFF"/>
                </a:solidFill>
              </a:rPr>
              <a:t>HTTPS (443)</a:t>
            </a:r>
          </a:p>
        </p:txBody>
      </p:sp>
      <p:sp>
        <p:nvSpPr>
          <p:cNvPr id="10" name="Rounded Rectangular Callout 9"/>
          <p:cNvSpPr/>
          <p:nvPr/>
        </p:nvSpPr>
        <p:spPr bwMode="auto">
          <a:xfrm>
            <a:off x="10106669" y="1882636"/>
            <a:ext cx="1656184" cy="783704"/>
          </a:xfrm>
          <a:prstGeom prst="wedgeRoundRectCallout">
            <a:avLst>
              <a:gd name="adj1" fmla="val -60077"/>
              <a:gd name="adj2" fmla="val 103430"/>
              <a:gd name="adj3" fmla="val 16667"/>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Meeting (</a:t>
            </a:r>
            <a:r>
              <a:rPr lang="en-US" sz="1000" dirty="0" err="1">
                <a:solidFill>
                  <a:srgbClr val="FFFFFF"/>
                </a:solidFill>
              </a:rPr>
              <a:t>establ</a:t>
            </a:r>
            <a:r>
              <a:rPr lang="en-US" sz="1000" dirty="0">
                <a:solidFill>
                  <a:srgbClr val="FFFFFF"/>
                </a:solidFill>
              </a:rPr>
              <a:t>.+ files), ABS, Mobility, Dial-In, to Reverse Proxy</a:t>
            </a:r>
          </a:p>
          <a:p>
            <a:r>
              <a:rPr lang="en-US" sz="1000" dirty="0">
                <a:solidFill>
                  <a:srgbClr val="FFFFFF"/>
                </a:solidFill>
              </a:rPr>
              <a:t>HTTPS (4443) </a:t>
            </a:r>
            <a:r>
              <a:rPr lang="en-US" sz="1000" dirty="0" err="1">
                <a:solidFill>
                  <a:srgbClr val="FFFFFF"/>
                </a:solidFill>
              </a:rPr>
              <a:t>ext</a:t>
            </a:r>
            <a:r>
              <a:rPr lang="en-US" sz="1000" dirty="0">
                <a:solidFill>
                  <a:srgbClr val="FFFFFF"/>
                </a:solidFill>
              </a:rPr>
              <a:t> WS</a:t>
            </a:r>
          </a:p>
        </p:txBody>
      </p:sp>
      <p:sp>
        <p:nvSpPr>
          <p:cNvPr id="11" name="Rounded Rectangular Callout 10"/>
          <p:cNvSpPr/>
          <p:nvPr/>
        </p:nvSpPr>
        <p:spPr bwMode="auto">
          <a:xfrm>
            <a:off x="5498157" y="4006616"/>
            <a:ext cx="1692188" cy="783704"/>
          </a:xfrm>
          <a:prstGeom prst="wedgeRoundRectCallout">
            <a:avLst>
              <a:gd name="adj1" fmla="val 41106"/>
              <a:gd name="adj2" fmla="val -103704"/>
              <a:gd name="adj3" fmla="val 1666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Sign-In, contacts, presence, IM Session Setup, … to Edge Server</a:t>
            </a:r>
          </a:p>
          <a:p>
            <a:r>
              <a:rPr lang="en-US" sz="1000" dirty="0">
                <a:solidFill>
                  <a:srgbClr val="FFFFFF"/>
                </a:solidFill>
              </a:rPr>
              <a:t>SIP/ TLS</a:t>
            </a:r>
          </a:p>
        </p:txBody>
      </p:sp>
      <p:sp>
        <p:nvSpPr>
          <p:cNvPr id="12" name="Rounded Rectangular Callout 11"/>
          <p:cNvSpPr/>
          <p:nvPr/>
        </p:nvSpPr>
        <p:spPr bwMode="auto">
          <a:xfrm>
            <a:off x="9854641" y="4006616"/>
            <a:ext cx="1692188" cy="783704"/>
          </a:xfrm>
          <a:prstGeom prst="wedgeRoundRectCallout">
            <a:avLst>
              <a:gd name="adj1" fmla="val -29931"/>
              <a:gd name="adj2" fmla="val -91905"/>
              <a:gd name="adj3" fmla="val 1666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Sign-In, contacts, presence, IM Session Setup, … to Edge Server</a:t>
            </a:r>
          </a:p>
          <a:p>
            <a:r>
              <a:rPr lang="en-US" sz="1000" dirty="0">
                <a:solidFill>
                  <a:srgbClr val="FFFFFF"/>
                </a:solidFill>
              </a:rPr>
              <a:t>SIP/ MTLS</a:t>
            </a:r>
          </a:p>
        </p:txBody>
      </p:sp>
      <p:sp>
        <p:nvSpPr>
          <p:cNvPr id="13" name="Rounded Rectangular Callout 12"/>
          <p:cNvSpPr/>
          <p:nvPr/>
        </p:nvSpPr>
        <p:spPr bwMode="auto">
          <a:xfrm>
            <a:off x="5498157" y="5001677"/>
            <a:ext cx="1692188" cy="783704"/>
          </a:xfrm>
          <a:prstGeom prst="wedgeRoundRectCallout">
            <a:avLst>
              <a:gd name="adj1" fmla="val 94535"/>
              <a:gd name="adj2" fmla="val -111570"/>
              <a:gd name="adj3" fmla="val 16667"/>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Media (audio, video, </a:t>
            </a:r>
            <a:r>
              <a:rPr lang="en-US" sz="1000" dirty="0" err="1">
                <a:solidFill>
                  <a:srgbClr val="FFFFFF"/>
                </a:solidFill>
              </a:rPr>
              <a:t>appsharing</a:t>
            </a:r>
            <a:r>
              <a:rPr lang="en-US" sz="1000" dirty="0">
                <a:solidFill>
                  <a:srgbClr val="FFFFFF"/>
                </a:solidFill>
              </a:rPr>
              <a:t>, file transfer) to Edge Server</a:t>
            </a:r>
          </a:p>
          <a:p>
            <a:r>
              <a:rPr lang="en-US" sz="1000" dirty="0">
                <a:solidFill>
                  <a:srgbClr val="FFFFFF"/>
                </a:solidFill>
              </a:rPr>
              <a:t>SRTP</a:t>
            </a:r>
          </a:p>
        </p:txBody>
      </p:sp>
      <p:sp>
        <p:nvSpPr>
          <p:cNvPr id="14" name="Rounded Rectangular Callout 13"/>
          <p:cNvSpPr/>
          <p:nvPr/>
        </p:nvSpPr>
        <p:spPr bwMode="auto">
          <a:xfrm>
            <a:off x="9854641" y="5001677"/>
            <a:ext cx="1692188" cy="783704"/>
          </a:xfrm>
          <a:prstGeom prst="wedgeRoundRectCallout">
            <a:avLst>
              <a:gd name="adj1" fmla="val -74860"/>
              <a:gd name="adj2" fmla="val -63064"/>
              <a:gd name="adj3" fmla="val 16667"/>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Media (audio, video, </a:t>
            </a:r>
            <a:r>
              <a:rPr lang="en-US" sz="1000" dirty="0" err="1">
                <a:solidFill>
                  <a:srgbClr val="FFFFFF"/>
                </a:solidFill>
              </a:rPr>
              <a:t>appsharing</a:t>
            </a:r>
            <a:r>
              <a:rPr lang="en-US" sz="1000" dirty="0">
                <a:solidFill>
                  <a:srgbClr val="FFFFFF"/>
                </a:solidFill>
              </a:rPr>
              <a:t>, file transfer) to Edge Server</a:t>
            </a:r>
          </a:p>
          <a:p>
            <a:r>
              <a:rPr lang="en-US" sz="1000" dirty="0">
                <a:solidFill>
                  <a:srgbClr val="FFFFFF"/>
                </a:solidFill>
              </a:rPr>
              <a:t>SRTP</a:t>
            </a:r>
          </a:p>
        </p:txBody>
      </p:sp>
    </p:spTree>
    <p:extLst>
      <p:ext uri="{BB962C8B-B14F-4D97-AF65-F5344CB8AC3E}">
        <p14:creationId xmlns:p14="http://schemas.microsoft.com/office/powerpoint/2010/main" val="4010434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 / IIS source traffic separation</a:t>
            </a:r>
            <a:endParaRPr lang="en-US" dirty="0"/>
          </a:p>
        </p:txBody>
      </p:sp>
      <p:sp>
        <p:nvSpPr>
          <p:cNvPr id="3" name="Text Placeholder 2"/>
          <p:cNvSpPr>
            <a:spLocks noGrp="1"/>
          </p:cNvSpPr>
          <p:nvPr>
            <p:ph type="body" sz="quarter" idx="10"/>
          </p:nvPr>
        </p:nvSpPr>
        <p:spPr>
          <a:xfrm>
            <a:off x="274639" y="1212849"/>
            <a:ext cx="5486399" cy="2486835"/>
          </a:xfrm>
        </p:spPr>
        <p:txBody>
          <a:bodyPr/>
          <a:lstStyle/>
          <a:p>
            <a:r>
              <a:rPr lang="en-US" dirty="0" smtClean="0"/>
              <a:t>IIS Isolation into two web sites</a:t>
            </a:r>
          </a:p>
          <a:p>
            <a:r>
              <a:rPr lang="en-US" dirty="0" smtClean="0"/>
              <a:t>IIS Process isolation</a:t>
            </a:r>
          </a:p>
          <a:p>
            <a:r>
              <a:rPr lang="en-US" dirty="0" smtClean="0"/>
              <a:t>File / OS isolation</a:t>
            </a:r>
            <a:endParaRPr lang="en-US" dirty="0"/>
          </a:p>
        </p:txBody>
      </p:sp>
      <p:pic>
        <p:nvPicPr>
          <p:cNvPr id="4" name="Picture 3"/>
          <p:cNvPicPr>
            <a:picLocks noChangeAspect="1"/>
          </p:cNvPicPr>
          <p:nvPr/>
        </p:nvPicPr>
        <p:blipFill>
          <a:blip r:embed="rId2"/>
          <a:stretch>
            <a:fillRect/>
          </a:stretch>
        </p:blipFill>
        <p:spPr>
          <a:xfrm>
            <a:off x="5426149" y="2130424"/>
            <a:ext cx="6422287" cy="3893490"/>
          </a:xfrm>
          <a:prstGeom prst="rect">
            <a:avLst/>
          </a:prstGeom>
        </p:spPr>
      </p:pic>
      <p:cxnSp>
        <p:nvCxnSpPr>
          <p:cNvPr id="6" name="Straight Arrow Connector 5"/>
          <p:cNvCxnSpPr/>
          <p:nvPr/>
        </p:nvCxnSpPr>
        <p:spPr>
          <a:xfrm>
            <a:off x="5282133" y="3425254"/>
            <a:ext cx="2303072" cy="0"/>
          </a:xfrm>
          <a:prstGeom prst="straightConnector1">
            <a:avLst/>
          </a:prstGeom>
          <a:ln w="381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82133" y="2806243"/>
            <a:ext cx="1582992" cy="627864"/>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Incoming web traffic (TCP 443)</a:t>
            </a:r>
          </a:p>
        </p:txBody>
      </p:sp>
      <p:cxnSp>
        <p:nvCxnSpPr>
          <p:cNvPr id="9" name="Straight Arrow Connector 8"/>
          <p:cNvCxnSpPr/>
          <p:nvPr/>
        </p:nvCxnSpPr>
        <p:spPr>
          <a:xfrm>
            <a:off x="8018437" y="3229438"/>
            <a:ext cx="2375080" cy="0"/>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387773" y="2765997"/>
            <a:ext cx="1582992" cy="627864"/>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rgbClr val="FF0000"/>
                </a:solidFill>
              </a:rPr>
              <a:t>web traffic </a:t>
            </a:r>
            <a:br>
              <a:rPr lang="en-US" sz="1200" b="1" dirty="0" smtClean="0">
                <a:solidFill>
                  <a:srgbClr val="FF0000"/>
                </a:solidFill>
              </a:rPr>
            </a:br>
            <a:r>
              <a:rPr lang="en-US" sz="1200" b="1" dirty="0" smtClean="0">
                <a:solidFill>
                  <a:srgbClr val="FF0000"/>
                </a:solidFill>
              </a:rPr>
              <a:t>(TCP 443)</a:t>
            </a:r>
          </a:p>
        </p:txBody>
      </p:sp>
      <p:cxnSp>
        <p:nvCxnSpPr>
          <p:cNvPr id="12" name="Straight Arrow Connector 11"/>
          <p:cNvCxnSpPr/>
          <p:nvPr/>
        </p:nvCxnSpPr>
        <p:spPr>
          <a:xfrm>
            <a:off x="8018437" y="3497262"/>
            <a:ext cx="2375080" cy="1296144"/>
          </a:xfrm>
          <a:prstGeom prst="straightConnector1">
            <a:avLst/>
          </a:prstGeom>
          <a:ln w="381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702354">
            <a:off x="8450484" y="3677053"/>
            <a:ext cx="1582992" cy="871008"/>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rgbClr val="92D050"/>
                </a:solidFill>
              </a:rPr>
              <a:t>Incoming web traffic redirect </a:t>
            </a:r>
          </a:p>
          <a:p>
            <a:pPr>
              <a:lnSpc>
                <a:spcPct val="90000"/>
              </a:lnSpc>
              <a:spcAft>
                <a:spcPts val="600"/>
              </a:spcAft>
            </a:pPr>
            <a:r>
              <a:rPr lang="en-US" sz="1200" dirty="0" smtClean="0">
                <a:solidFill>
                  <a:srgbClr val="92D050"/>
                </a:solidFill>
              </a:rPr>
              <a:t>(TCP 4443)</a:t>
            </a:r>
          </a:p>
        </p:txBody>
      </p:sp>
      <p:sp>
        <p:nvSpPr>
          <p:cNvPr id="16" name="&quot;No&quot; Symbol 15"/>
          <p:cNvSpPr/>
          <p:nvPr/>
        </p:nvSpPr>
        <p:spPr bwMode="auto">
          <a:xfrm>
            <a:off x="8647569" y="2955568"/>
            <a:ext cx="576064" cy="576064"/>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97671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 presetClass="entr" presetSubtype="0" fill="hold" grpId="1"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27" presetClass="emph" presetSubtype="0" repeatCount="3000" fill="remove" grpId="0" nodeType="withEffect">
                                  <p:stCondLst>
                                    <p:cond delay="0"/>
                                  </p:stCondLst>
                                  <p:childTnLst>
                                    <p:animClr clrSpc="rgb" dir="cw">
                                      <p:cBhvr override="childStyle">
                                        <p:cTn id="24" dur="250" autoRev="1" fill="remove"/>
                                        <p:tgtEl>
                                          <p:spTgt spid="10"/>
                                        </p:tgtEl>
                                        <p:attrNameLst>
                                          <p:attrName>style.color</p:attrName>
                                        </p:attrNameLst>
                                      </p:cBhvr>
                                      <p:to>
                                        <a:schemeClr val="bg1"/>
                                      </p:to>
                                    </p:animClr>
                                    <p:animClr clrSpc="rgb" dir="cw">
                                      <p:cBhvr>
                                        <p:cTn id="25" dur="250" autoRev="1" fill="remove"/>
                                        <p:tgtEl>
                                          <p:spTgt spid="10"/>
                                        </p:tgtEl>
                                        <p:attrNameLst>
                                          <p:attrName>fillcolor</p:attrName>
                                        </p:attrNameLst>
                                      </p:cBhvr>
                                      <p:to>
                                        <a:schemeClr val="bg1"/>
                                      </p:to>
                                    </p:animClr>
                                    <p:set>
                                      <p:cBhvr>
                                        <p:cTn id="26" dur="250" autoRev="1" fill="remove"/>
                                        <p:tgtEl>
                                          <p:spTgt spid="10"/>
                                        </p:tgtEl>
                                        <p:attrNameLst>
                                          <p:attrName>fill.type</p:attrName>
                                        </p:attrNameLst>
                                      </p:cBhvr>
                                      <p:to>
                                        <p:strVal val="solid"/>
                                      </p:to>
                                    </p:set>
                                    <p:set>
                                      <p:cBhvr>
                                        <p:cTn id="27" dur="250" autoRev="1" fill="remove"/>
                                        <p:tgtEl>
                                          <p:spTgt spid="10"/>
                                        </p:tgtEl>
                                        <p:attrNameLst>
                                          <p:attrName>fill.on</p:attrName>
                                        </p:attrNameLst>
                                      </p:cBhvr>
                                      <p:to>
                                        <p:strVal val="true"/>
                                      </p:to>
                                    </p:set>
                                  </p:childTnLst>
                                </p:cTn>
                              </p:par>
                            </p:childTnLst>
                          </p:cTn>
                        </p:par>
                        <p:par>
                          <p:cTn id="28" fill="hold">
                            <p:stCondLst>
                              <p:cond delay="2000"/>
                            </p:stCondLst>
                            <p:childTnLst>
                              <p:par>
                                <p:cTn id="29" presetID="1" presetClass="entr" presetSubtype="0" fill="hold" grpId="1" nodeType="after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26" presetClass="emph" presetSubtype="0" repeatCount="3000" fill="hold" grpId="0" nodeType="with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53" presetClass="entr" presetSubtype="1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P spid="13" grpId="0"/>
      <p:bldP spid="16" grpId="0" animBg="1"/>
      <p:bldP spid="1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utilization within Federation</a:t>
            </a:r>
            <a:endParaRPr lang="en-US" dirty="0"/>
          </a:p>
        </p:txBody>
      </p:sp>
      <p:pic>
        <p:nvPicPr>
          <p:cNvPr id="3" name="Picture 2"/>
          <p:cNvPicPr>
            <a:picLocks noChangeAspect="1"/>
          </p:cNvPicPr>
          <p:nvPr/>
        </p:nvPicPr>
        <p:blipFill>
          <a:blip r:embed="rId3"/>
          <a:stretch>
            <a:fillRect/>
          </a:stretch>
        </p:blipFill>
        <p:spPr>
          <a:xfrm>
            <a:off x="76957" y="1985094"/>
            <a:ext cx="12087246" cy="4248472"/>
          </a:xfrm>
          <a:prstGeom prst="rect">
            <a:avLst/>
          </a:prstGeom>
        </p:spPr>
      </p:pic>
      <p:sp>
        <p:nvSpPr>
          <p:cNvPr id="5" name="Rounded Rectangular Callout 4"/>
          <p:cNvSpPr/>
          <p:nvPr/>
        </p:nvSpPr>
        <p:spPr bwMode="auto">
          <a:xfrm>
            <a:off x="673621" y="2274488"/>
            <a:ext cx="1692188" cy="783704"/>
          </a:xfrm>
          <a:prstGeom prst="wedgeRoundRectCallout">
            <a:avLst>
              <a:gd name="adj1" fmla="val 69152"/>
              <a:gd name="adj2" fmla="val 116674"/>
              <a:gd name="adj3" fmla="val 16667"/>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Meeting (</a:t>
            </a:r>
            <a:r>
              <a:rPr lang="en-US" sz="1000" dirty="0" err="1">
                <a:solidFill>
                  <a:srgbClr val="FFFFFF"/>
                </a:solidFill>
              </a:rPr>
              <a:t>establ</a:t>
            </a:r>
            <a:r>
              <a:rPr lang="en-US" sz="1000" dirty="0">
                <a:solidFill>
                  <a:srgbClr val="FFFFFF"/>
                </a:solidFill>
              </a:rPr>
              <a:t>.+ files), ABS, Mobility, Dial-In, to Reverse Proxy</a:t>
            </a:r>
          </a:p>
          <a:p>
            <a:r>
              <a:rPr lang="en-US" sz="1000" dirty="0">
                <a:solidFill>
                  <a:srgbClr val="FFFFFF"/>
                </a:solidFill>
              </a:rPr>
              <a:t>HTTPS (4443) </a:t>
            </a:r>
            <a:r>
              <a:rPr lang="en-US" sz="1000" dirty="0" err="1">
                <a:solidFill>
                  <a:srgbClr val="FFFFFF"/>
                </a:solidFill>
              </a:rPr>
              <a:t>ext</a:t>
            </a:r>
            <a:r>
              <a:rPr lang="en-US" sz="1000" dirty="0">
                <a:solidFill>
                  <a:srgbClr val="FFFFFF"/>
                </a:solidFill>
              </a:rPr>
              <a:t> WS</a:t>
            </a:r>
          </a:p>
        </p:txBody>
      </p:sp>
      <p:sp>
        <p:nvSpPr>
          <p:cNvPr id="7" name="Rounded Rectangular Callout 6"/>
          <p:cNvSpPr/>
          <p:nvPr/>
        </p:nvSpPr>
        <p:spPr bwMode="auto">
          <a:xfrm>
            <a:off x="5127725" y="2274488"/>
            <a:ext cx="1769027" cy="783704"/>
          </a:xfrm>
          <a:prstGeom prst="wedgeRoundRectCallout">
            <a:avLst>
              <a:gd name="adj1" fmla="val -56115"/>
              <a:gd name="adj2" fmla="val 118000"/>
              <a:gd name="adj3" fmla="val 16667"/>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Meeting (</a:t>
            </a:r>
            <a:r>
              <a:rPr lang="en-US" sz="1000" dirty="0" err="1">
                <a:solidFill>
                  <a:srgbClr val="FFFFFF"/>
                </a:solidFill>
              </a:rPr>
              <a:t>establ</a:t>
            </a:r>
            <a:r>
              <a:rPr lang="en-US" sz="1000" dirty="0">
                <a:solidFill>
                  <a:srgbClr val="FFFFFF"/>
                </a:solidFill>
              </a:rPr>
              <a:t>.+ files), ABS, Mobility, Dial-In, to Reverse Proxy</a:t>
            </a:r>
          </a:p>
          <a:p>
            <a:r>
              <a:rPr lang="en-US" sz="1000" dirty="0">
                <a:solidFill>
                  <a:srgbClr val="FFFFFF"/>
                </a:solidFill>
              </a:rPr>
              <a:t>HTTPS (443) </a:t>
            </a:r>
            <a:r>
              <a:rPr lang="en-US" sz="1000" dirty="0" err="1">
                <a:solidFill>
                  <a:srgbClr val="FFFFFF"/>
                </a:solidFill>
              </a:rPr>
              <a:t>ext</a:t>
            </a:r>
            <a:r>
              <a:rPr lang="en-US" sz="1000" dirty="0">
                <a:solidFill>
                  <a:srgbClr val="FFFFFF"/>
                </a:solidFill>
              </a:rPr>
              <a:t> WS</a:t>
            </a:r>
          </a:p>
          <a:p>
            <a:r>
              <a:rPr lang="en-US" sz="1000" dirty="0" err="1">
                <a:solidFill>
                  <a:srgbClr val="FFFFFF"/>
                </a:solidFill>
              </a:rPr>
              <a:t>Uni</a:t>
            </a:r>
            <a:r>
              <a:rPr lang="en-US" sz="1000" dirty="0">
                <a:solidFill>
                  <a:srgbClr val="FFFFFF"/>
                </a:solidFill>
              </a:rPr>
              <a:t>-directional</a:t>
            </a:r>
          </a:p>
        </p:txBody>
      </p:sp>
      <p:sp>
        <p:nvSpPr>
          <p:cNvPr id="8" name="Rounded Rectangular Callout 7"/>
          <p:cNvSpPr/>
          <p:nvPr/>
        </p:nvSpPr>
        <p:spPr bwMode="auto">
          <a:xfrm>
            <a:off x="9530605" y="2277753"/>
            <a:ext cx="1692188" cy="783704"/>
          </a:xfrm>
          <a:prstGeom prst="wedgeRoundRectCallout">
            <a:avLst>
              <a:gd name="adj1" fmla="val -73922"/>
              <a:gd name="adj2" fmla="val 114022"/>
              <a:gd name="adj3" fmla="val 16667"/>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Meeting (</a:t>
            </a:r>
            <a:r>
              <a:rPr lang="en-US" sz="1000" dirty="0" err="1">
                <a:solidFill>
                  <a:srgbClr val="FFFFFF"/>
                </a:solidFill>
              </a:rPr>
              <a:t>establ</a:t>
            </a:r>
            <a:r>
              <a:rPr lang="en-US" sz="1000" dirty="0">
                <a:solidFill>
                  <a:srgbClr val="FFFFFF"/>
                </a:solidFill>
              </a:rPr>
              <a:t>.+ files), ABS, Mobility, Dial-In, to Reverse Proxy</a:t>
            </a:r>
          </a:p>
          <a:p>
            <a:r>
              <a:rPr lang="en-US" sz="1000" dirty="0">
                <a:solidFill>
                  <a:srgbClr val="FFFFFF"/>
                </a:solidFill>
              </a:rPr>
              <a:t>HTTPS (4443) </a:t>
            </a:r>
            <a:r>
              <a:rPr lang="en-US" sz="1000" dirty="0" err="1">
                <a:solidFill>
                  <a:srgbClr val="FFFFFF"/>
                </a:solidFill>
              </a:rPr>
              <a:t>ext</a:t>
            </a:r>
            <a:r>
              <a:rPr lang="en-US" sz="1000" dirty="0">
                <a:solidFill>
                  <a:srgbClr val="FFFFFF"/>
                </a:solidFill>
              </a:rPr>
              <a:t> WS</a:t>
            </a:r>
          </a:p>
        </p:txBody>
      </p:sp>
      <p:sp>
        <p:nvSpPr>
          <p:cNvPr id="9" name="Rounded Rectangular Callout 8"/>
          <p:cNvSpPr/>
          <p:nvPr/>
        </p:nvSpPr>
        <p:spPr bwMode="auto">
          <a:xfrm>
            <a:off x="0" y="3347586"/>
            <a:ext cx="1692188" cy="783704"/>
          </a:xfrm>
          <a:prstGeom prst="wedgeRoundRectCallout">
            <a:avLst>
              <a:gd name="adj1" fmla="val 5291"/>
              <a:gd name="adj2" fmla="val 95460"/>
              <a:gd name="adj3" fmla="val 1666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Sign-In, contacts, presence, IM Session Setup, Call Setup</a:t>
            </a:r>
          </a:p>
          <a:p>
            <a:r>
              <a:rPr lang="en-US" sz="1000" dirty="0">
                <a:solidFill>
                  <a:srgbClr val="FFFFFF"/>
                </a:solidFill>
              </a:rPr>
              <a:t>to Frontend Server</a:t>
            </a:r>
          </a:p>
          <a:p>
            <a:r>
              <a:rPr lang="en-US" sz="1000" dirty="0">
                <a:solidFill>
                  <a:srgbClr val="FFFFFF"/>
                </a:solidFill>
              </a:rPr>
              <a:t>SIP/ TLS</a:t>
            </a:r>
          </a:p>
        </p:txBody>
      </p:sp>
      <p:sp>
        <p:nvSpPr>
          <p:cNvPr id="10" name="Rounded Rectangular Callout 9"/>
          <p:cNvSpPr/>
          <p:nvPr/>
        </p:nvSpPr>
        <p:spPr bwMode="auto">
          <a:xfrm>
            <a:off x="1105669" y="4532465"/>
            <a:ext cx="1692188" cy="783704"/>
          </a:xfrm>
          <a:prstGeom prst="wedgeRoundRectCallout">
            <a:avLst>
              <a:gd name="adj1" fmla="val 68538"/>
              <a:gd name="adj2" fmla="val -37127"/>
              <a:gd name="adj3" fmla="val 1666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Sign-In, contacts, presence, IM Session Setup, Call Setup </a:t>
            </a:r>
          </a:p>
          <a:p>
            <a:r>
              <a:rPr lang="en-US" sz="1000" dirty="0">
                <a:solidFill>
                  <a:srgbClr val="FFFFFF"/>
                </a:solidFill>
              </a:rPr>
              <a:t>to Edge Server</a:t>
            </a:r>
          </a:p>
          <a:p>
            <a:r>
              <a:rPr lang="en-US" sz="1000" dirty="0">
                <a:solidFill>
                  <a:srgbClr val="FFFFFF"/>
                </a:solidFill>
              </a:rPr>
              <a:t>SIP/ MTLS</a:t>
            </a:r>
          </a:p>
        </p:txBody>
      </p:sp>
      <p:sp>
        <p:nvSpPr>
          <p:cNvPr id="11" name="Rounded Rectangular Callout 10"/>
          <p:cNvSpPr/>
          <p:nvPr/>
        </p:nvSpPr>
        <p:spPr bwMode="auto">
          <a:xfrm>
            <a:off x="4954724" y="4161678"/>
            <a:ext cx="2118675" cy="783704"/>
          </a:xfrm>
          <a:prstGeom prst="wedgeRoundRectCallout">
            <a:avLst>
              <a:gd name="adj1" fmla="val 73450"/>
              <a:gd name="adj2" fmla="val 64965"/>
              <a:gd name="adj3" fmla="val 1666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Sign-In, contacts, presence, IM Session Setup, Call Setup … </a:t>
            </a:r>
          </a:p>
          <a:p>
            <a:r>
              <a:rPr lang="en-US" sz="1000" dirty="0">
                <a:solidFill>
                  <a:srgbClr val="FFFFFF"/>
                </a:solidFill>
              </a:rPr>
              <a:t>Edge </a:t>
            </a:r>
            <a:r>
              <a:rPr lang="en-US" sz="1000" dirty="0" smtClean="0">
                <a:solidFill>
                  <a:srgbClr val="FFFFFF"/>
                </a:solidFill>
              </a:rPr>
              <a:t>&lt;-&gt; </a:t>
            </a:r>
            <a:r>
              <a:rPr lang="en-US" sz="1000" dirty="0">
                <a:solidFill>
                  <a:srgbClr val="FFFFFF"/>
                </a:solidFill>
              </a:rPr>
              <a:t>Edge in </a:t>
            </a:r>
            <a:r>
              <a:rPr lang="en-US" sz="1000" b="1" dirty="0">
                <a:solidFill>
                  <a:srgbClr val="FFFFFF"/>
                </a:solidFill>
              </a:rPr>
              <a:t>Federation</a:t>
            </a:r>
            <a:endParaRPr lang="en-US" sz="1000" dirty="0">
              <a:solidFill>
                <a:srgbClr val="FFFFFF"/>
              </a:solidFill>
            </a:endParaRPr>
          </a:p>
          <a:p>
            <a:r>
              <a:rPr lang="en-US" sz="1000" dirty="0">
                <a:solidFill>
                  <a:srgbClr val="FFFFFF"/>
                </a:solidFill>
              </a:rPr>
              <a:t>SIP/ MTLS</a:t>
            </a:r>
          </a:p>
        </p:txBody>
      </p:sp>
      <p:sp>
        <p:nvSpPr>
          <p:cNvPr id="12" name="Rounded Rectangular Callout 11"/>
          <p:cNvSpPr/>
          <p:nvPr/>
        </p:nvSpPr>
        <p:spPr bwMode="auto">
          <a:xfrm>
            <a:off x="9314581" y="4500847"/>
            <a:ext cx="2016224" cy="783704"/>
          </a:xfrm>
          <a:prstGeom prst="wedgeRoundRectCallout">
            <a:avLst>
              <a:gd name="adj1" fmla="val -77606"/>
              <a:gd name="adj2" fmla="val -3"/>
              <a:gd name="adj3" fmla="val 1666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Sign-In, contacts, presence, IM Session Setup, Call Setup … </a:t>
            </a:r>
          </a:p>
          <a:p>
            <a:r>
              <a:rPr lang="en-US" sz="1000" dirty="0">
                <a:solidFill>
                  <a:srgbClr val="FFFFFF"/>
                </a:solidFill>
              </a:rPr>
              <a:t>Edge </a:t>
            </a:r>
            <a:r>
              <a:rPr lang="en-US" sz="1000" dirty="0" smtClean="0">
                <a:solidFill>
                  <a:srgbClr val="FFFFFF"/>
                </a:solidFill>
              </a:rPr>
              <a:t>&lt;-&gt; </a:t>
            </a:r>
            <a:r>
              <a:rPr lang="en-US" sz="1000" dirty="0">
                <a:solidFill>
                  <a:srgbClr val="FFFFFF"/>
                </a:solidFill>
              </a:rPr>
              <a:t>Frontend Server</a:t>
            </a:r>
          </a:p>
          <a:p>
            <a:r>
              <a:rPr lang="en-US" sz="1000" dirty="0">
                <a:solidFill>
                  <a:srgbClr val="FFFFFF"/>
                </a:solidFill>
              </a:rPr>
              <a:t>SIP/ MTLS</a:t>
            </a:r>
          </a:p>
        </p:txBody>
      </p:sp>
      <p:sp>
        <p:nvSpPr>
          <p:cNvPr id="13" name="Rounded Rectangular Callout 12"/>
          <p:cNvSpPr/>
          <p:nvPr/>
        </p:nvSpPr>
        <p:spPr bwMode="auto">
          <a:xfrm>
            <a:off x="10682733" y="3048085"/>
            <a:ext cx="1692188" cy="783704"/>
          </a:xfrm>
          <a:prstGeom prst="wedgeRoundRectCallout">
            <a:avLst>
              <a:gd name="adj1" fmla="val -30324"/>
              <a:gd name="adj2" fmla="val 110045"/>
              <a:gd name="adj3" fmla="val 16667"/>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Sign-In, contacts, presence, IM Session Setup, Call Setup,  … </a:t>
            </a:r>
          </a:p>
          <a:p>
            <a:r>
              <a:rPr lang="en-US" sz="1000" dirty="0">
                <a:solidFill>
                  <a:srgbClr val="FFFFFF"/>
                </a:solidFill>
              </a:rPr>
              <a:t>to Frontend Server</a:t>
            </a:r>
          </a:p>
          <a:p>
            <a:r>
              <a:rPr lang="en-US" sz="1000" dirty="0">
                <a:solidFill>
                  <a:srgbClr val="FFFFFF"/>
                </a:solidFill>
              </a:rPr>
              <a:t>SIP/ TLS</a:t>
            </a:r>
          </a:p>
        </p:txBody>
      </p:sp>
      <p:sp>
        <p:nvSpPr>
          <p:cNvPr id="14" name="Rounded Rectangular Callout 13"/>
          <p:cNvSpPr/>
          <p:nvPr/>
        </p:nvSpPr>
        <p:spPr bwMode="auto">
          <a:xfrm>
            <a:off x="889645" y="5698275"/>
            <a:ext cx="1899140" cy="783704"/>
          </a:xfrm>
          <a:prstGeom prst="wedgeRoundRectCallout">
            <a:avLst>
              <a:gd name="adj1" fmla="val -57342"/>
              <a:gd name="adj2" fmla="val -84859"/>
              <a:gd name="adj3" fmla="val 16667"/>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Media (audio, video, </a:t>
            </a:r>
            <a:r>
              <a:rPr lang="en-US" sz="1000" dirty="0" err="1">
                <a:solidFill>
                  <a:srgbClr val="FFFFFF"/>
                </a:solidFill>
              </a:rPr>
              <a:t>appsharing</a:t>
            </a:r>
            <a:r>
              <a:rPr lang="en-US" sz="1000" dirty="0">
                <a:solidFill>
                  <a:srgbClr val="FFFFFF"/>
                </a:solidFill>
              </a:rPr>
              <a:t>, file transfer) all clients incl. Mobile</a:t>
            </a:r>
          </a:p>
          <a:p>
            <a:r>
              <a:rPr lang="en-US" sz="1000" dirty="0">
                <a:solidFill>
                  <a:srgbClr val="FFFFFF"/>
                </a:solidFill>
              </a:rPr>
              <a:t>Client </a:t>
            </a:r>
            <a:r>
              <a:rPr lang="en-US" sz="1000" dirty="0" smtClean="0">
                <a:solidFill>
                  <a:srgbClr val="FFFFFF"/>
                </a:solidFill>
              </a:rPr>
              <a:t>&lt;-&gt; </a:t>
            </a:r>
            <a:r>
              <a:rPr lang="en-US" sz="1000" dirty="0">
                <a:solidFill>
                  <a:srgbClr val="FFFFFF"/>
                </a:solidFill>
              </a:rPr>
              <a:t>Edge Server</a:t>
            </a:r>
          </a:p>
          <a:p>
            <a:r>
              <a:rPr lang="en-US" sz="1000" dirty="0">
                <a:solidFill>
                  <a:srgbClr val="FFFFFF"/>
                </a:solidFill>
              </a:rPr>
              <a:t>SRTP</a:t>
            </a:r>
          </a:p>
        </p:txBody>
      </p:sp>
      <p:sp>
        <p:nvSpPr>
          <p:cNvPr id="15" name="Rounded Rectangular Callout 14"/>
          <p:cNvSpPr/>
          <p:nvPr/>
        </p:nvSpPr>
        <p:spPr bwMode="auto">
          <a:xfrm>
            <a:off x="4954724" y="5698274"/>
            <a:ext cx="2271625" cy="967339"/>
          </a:xfrm>
          <a:prstGeom prst="wedgeRoundRectCallout">
            <a:avLst>
              <a:gd name="adj1" fmla="val -57342"/>
              <a:gd name="adj2" fmla="val -84859"/>
              <a:gd name="adj3" fmla="val 16667"/>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Media (audio, video, </a:t>
            </a:r>
            <a:r>
              <a:rPr lang="en-US" sz="1000" dirty="0" err="1">
                <a:solidFill>
                  <a:srgbClr val="FFFFFF"/>
                </a:solidFill>
              </a:rPr>
              <a:t>appsharing</a:t>
            </a:r>
            <a:r>
              <a:rPr lang="en-US" sz="1000" dirty="0">
                <a:solidFill>
                  <a:srgbClr val="FFFFFF"/>
                </a:solidFill>
              </a:rPr>
              <a:t>, file transfer) Edge Server </a:t>
            </a:r>
            <a:r>
              <a:rPr lang="en-US" sz="1000" dirty="0" smtClean="0">
                <a:solidFill>
                  <a:srgbClr val="FFFFFF"/>
                </a:solidFill>
              </a:rPr>
              <a:t>&lt;-&gt; </a:t>
            </a:r>
            <a:r>
              <a:rPr lang="en-US" sz="1000" dirty="0">
                <a:solidFill>
                  <a:srgbClr val="FFFFFF"/>
                </a:solidFill>
              </a:rPr>
              <a:t>Edge Server</a:t>
            </a:r>
          </a:p>
          <a:p>
            <a:r>
              <a:rPr lang="en-US" sz="1000" dirty="0">
                <a:solidFill>
                  <a:srgbClr val="FFFFFF"/>
                </a:solidFill>
              </a:rPr>
              <a:t>SRTP</a:t>
            </a:r>
          </a:p>
          <a:p>
            <a:r>
              <a:rPr lang="en-US" sz="1000" dirty="0">
                <a:solidFill>
                  <a:srgbClr val="FFFFFF"/>
                </a:solidFill>
              </a:rPr>
              <a:t>NO Client-to-Client communication</a:t>
            </a:r>
          </a:p>
        </p:txBody>
      </p:sp>
      <p:sp>
        <p:nvSpPr>
          <p:cNvPr id="16" name="Rounded Rectangular Callout 15"/>
          <p:cNvSpPr/>
          <p:nvPr/>
        </p:nvSpPr>
        <p:spPr bwMode="auto">
          <a:xfrm>
            <a:off x="9314581" y="5730182"/>
            <a:ext cx="2016224" cy="783704"/>
          </a:xfrm>
          <a:prstGeom prst="wedgeRoundRectCallout">
            <a:avLst>
              <a:gd name="adj1" fmla="val -57342"/>
              <a:gd name="adj2" fmla="val -84859"/>
              <a:gd name="adj3" fmla="val 16667"/>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r>
              <a:rPr lang="en-US" sz="1000" dirty="0">
                <a:solidFill>
                  <a:srgbClr val="FFFFFF"/>
                </a:solidFill>
              </a:rPr>
              <a:t>Media (audio, video, </a:t>
            </a:r>
            <a:r>
              <a:rPr lang="en-US" sz="1000" dirty="0" err="1">
                <a:solidFill>
                  <a:srgbClr val="FFFFFF"/>
                </a:solidFill>
              </a:rPr>
              <a:t>appsharing</a:t>
            </a:r>
            <a:r>
              <a:rPr lang="en-US" sz="1000" dirty="0">
                <a:solidFill>
                  <a:srgbClr val="FFFFFF"/>
                </a:solidFill>
              </a:rPr>
              <a:t>, file transfer)</a:t>
            </a:r>
          </a:p>
          <a:p>
            <a:r>
              <a:rPr lang="en-US" sz="1000" dirty="0">
                <a:solidFill>
                  <a:srgbClr val="FFFFFF"/>
                </a:solidFill>
              </a:rPr>
              <a:t>all clients incl. Mobile</a:t>
            </a:r>
          </a:p>
          <a:p>
            <a:r>
              <a:rPr lang="en-US" sz="1000" dirty="0">
                <a:solidFill>
                  <a:srgbClr val="FFFFFF"/>
                </a:solidFill>
              </a:rPr>
              <a:t>Client </a:t>
            </a:r>
            <a:r>
              <a:rPr lang="en-US" sz="1000" dirty="0" smtClean="0">
                <a:solidFill>
                  <a:srgbClr val="FFFFFF"/>
                </a:solidFill>
              </a:rPr>
              <a:t>&lt;-&gt; </a:t>
            </a:r>
            <a:r>
              <a:rPr lang="en-US" sz="1000" dirty="0">
                <a:solidFill>
                  <a:srgbClr val="FFFFFF"/>
                </a:solidFill>
              </a:rPr>
              <a:t>Edge Server</a:t>
            </a:r>
          </a:p>
          <a:p>
            <a:r>
              <a:rPr lang="en-US" sz="1000" dirty="0">
                <a:solidFill>
                  <a:srgbClr val="FFFFFF"/>
                </a:solidFill>
              </a:rPr>
              <a:t>SRTP</a:t>
            </a:r>
          </a:p>
        </p:txBody>
      </p:sp>
    </p:spTree>
    <p:extLst>
      <p:ext uri="{BB962C8B-B14F-4D97-AF65-F5344CB8AC3E}">
        <p14:creationId xmlns:p14="http://schemas.microsoft.com/office/powerpoint/2010/main" val="1667952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01314"/>
          </a:xfrm>
        </p:spPr>
        <p:txBody>
          <a:bodyPr/>
          <a:lstStyle/>
          <a:p>
            <a:r>
              <a:rPr lang="en-US" dirty="0" smtClean="0"/>
              <a:t>Lync: Secure by Design</a:t>
            </a:r>
          </a:p>
          <a:p>
            <a:r>
              <a:rPr lang="en-US" dirty="0" smtClean="0"/>
              <a:t>Secure Zones</a:t>
            </a:r>
          </a:p>
          <a:p>
            <a:r>
              <a:rPr lang="en-US" dirty="0" smtClean="0"/>
              <a:t>Security Model</a:t>
            </a:r>
          </a:p>
          <a:p>
            <a:r>
              <a:rPr lang="en-US" dirty="0" smtClean="0"/>
              <a:t>Solution Design</a:t>
            </a:r>
          </a:p>
          <a:p>
            <a:r>
              <a:rPr lang="en-US" dirty="0" smtClean="0"/>
              <a:t>Considerations</a:t>
            </a:r>
          </a:p>
          <a:p>
            <a:endParaRPr lang="en-US" dirty="0" smtClean="0"/>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73469931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Solution Design</a:t>
            </a:r>
          </a:p>
        </p:txBody>
      </p:sp>
    </p:spTree>
    <p:extLst>
      <p:ext uri="{BB962C8B-B14F-4D97-AF65-F5344CB8AC3E}">
        <p14:creationId xmlns:p14="http://schemas.microsoft.com/office/powerpoint/2010/main" val="362389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717941"/>
          </a:xfrm>
        </p:spPr>
        <p:txBody>
          <a:bodyPr/>
          <a:lstStyle/>
          <a:p>
            <a:r>
              <a:rPr lang="en-US" dirty="0" smtClean="0"/>
              <a:t>Company requirement</a:t>
            </a:r>
          </a:p>
          <a:p>
            <a:pPr lvl="1"/>
            <a:r>
              <a:rPr lang="en-US" dirty="0" smtClean="0"/>
              <a:t>As secure as possible</a:t>
            </a:r>
          </a:p>
          <a:p>
            <a:pPr lvl="1"/>
            <a:r>
              <a:rPr lang="en-US" dirty="0" smtClean="0"/>
              <a:t>Needs matching business requirements</a:t>
            </a:r>
          </a:p>
          <a:p>
            <a:r>
              <a:rPr lang="en-US" dirty="0" smtClean="0"/>
              <a:t>High Secure / Government Institution</a:t>
            </a:r>
          </a:p>
          <a:p>
            <a:pPr lvl="1"/>
            <a:r>
              <a:rPr lang="en-US" dirty="0" smtClean="0"/>
              <a:t>Are additional security barriers or requirements necessary to fulfil</a:t>
            </a:r>
          </a:p>
          <a:p>
            <a:r>
              <a:rPr lang="en-US" dirty="0" smtClean="0"/>
              <a:t>Other requirements</a:t>
            </a:r>
          </a:p>
          <a:p>
            <a:pPr lvl="1"/>
            <a:r>
              <a:rPr lang="en-US" dirty="0" smtClean="0"/>
              <a:t>Any other consideration the customer needs to realize</a:t>
            </a:r>
            <a:endParaRPr lang="en-US" dirty="0"/>
          </a:p>
        </p:txBody>
      </p:sp>
      <p:sp>
        <p:nvSpPr>
          <p:cNvPr id="3" name="Title 2"/>
          <p:cNvSpPr>
            <a:spLocks noGrp="1"/>
          </p:cNvSpPr>
          <p:nvPr>
            <p:ph type="title"/>
          </p:nvPr>
        </p:nvSpPr>
        <p:spPr/>
        <p:txBody>
          <a:bodyPr/>
          <a:lstStyle/>
          <a:p>
            <a:r>
              <a:rPr lang="en-US" dirty="0" smtClean="0"/>
              <a:t>Identify Security Needs</a:t>
            </a:r>
            <a:endParaRPr lang="en-US" dirty="0"/>
          </a:p>
        </p:txBody>
      </p:sp>
    </p:spTree>
    <p:extLst>
      <p:ext uri="{BB962C8B-B14F-4D97-AF65-F5344CB8AC3E}">
        <p14:creationId xmlns:p14="http://schemas.microsoft.com/office/powerpoint/2010/main" val="148357750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Segregation of int-/ external Web FQDN</a:t>
            </a:r>
            <a:endParaRPr lang="en-US" dirty="0"/>
          </a:p>
        </p:txBody>
      </p:sp>
      <p:sp>
        <p:nvSpPr>
          <p:cNvPr id="5" name="Text Placeholder 4"/>
          <p:cNvSpPr>
            <a:spLocks noGrp="1"/>
          </p:cNvSpPr>
          <p:nvPr>
            <p:ph type="body" sz="quarter" idx="10"/>
          </p:nvPr>
        </p:nvSpPr>
        <p:spPr>
          <a:xfrm>
            <a:off x="274639" y="1212849"/>
            <a:ext cx="5486399" cy="4136517"/>
          </a:xfrm>
        </p:spPr>
        <p:txBody>
          <a:bodyPr/>
          <a:lstStyle/>
          <a:p>
            <a:r>
              <a:rPr lang="en-US" dirty="0" smtClean="0"/>
              <a:t>Each pool separates into internal/ external Web Services FQDN</a:t>
            </a:r>
          </a:p>
          <a:p>
            <a:r>
              <a:rPr lang="en-US" dirty="0" smtClean="0"/>
              <a:t>TCP Listening Port segregation</a:t>
            </a:r>
          </a:p>
          <a:p>
            <a:r>
              <a:rPr lang="en-US" dirty="0" smtClean="0"/>
              <a:t>Reflected in certificates</a:t>
            </a:r>
          </a:p>
          <a:p>
            <a:r>
              <a:rPr lang="en-US" dirty="0" smtClean="0"/>
              <a:t>Published externally</a:t>
            </a:r>
            <a:endParaRPr lang="en-US" dirty="0"/>
          </a:p>
        </p:txBody>
      </p:sp>
      <p:pic>
        <p:nvPicPr>
          <p:cNvPr id="4" name="Picture 3"/>
          <p:cNvPicPr/>
          <p:nvPr/>
        </p:nvPicPr>
        <p:blipFill>
          <a:blip r:embed="rId2"/>
          <a:stretch>
            <a:fillRect/>
          </a:stretch>
        </p:blipFill>
        <p:spPr>
          <a:xfrm>
            <a:off x="5810768" y="1409030"/>
            <a:ext cx="6352251" cy="3292524"/>
          </a:xfrm>
          <a:prstGeom prst="rect">
            <a:avLst/>
          </a:prstGeom>
        </p:spPr>
      </p:pic>
    </p:spTree>
    <p:extLst>
      <p:ext uri="{BB962C8B-B14F-4D97-AF65-F5344CB8AC3E}">
        <p14:creationId xmlns:p14="http://schemas.microsoft.com/office/powerpoint/2010/main" val="54918348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Simple DMZ Design</a:t>
            </a:r>
            <a:endParaRPr lang="en-US" dirty="0"/>
          </a:p>
        </p:txBody>
      </p:sp>
      <p:sp>
        <p:nvSpPr>
          <p:cNvPr id="5" name="Text Placeholder 4"/>
          <p:cNvSpPr>
            <a:spLocks noGrp="1"/>
          </p:cNvSpPr>
          <p:nvPr>
            <p:ph type="body" sz="quarter" idx="10"/>
          </p:nvPr>
        </p:nvSpPr>
        <p:spPr>
          <a:xfrm>
            <a:off x="274639" y="1212849"/>
            <a:ext cx="5486399" cy="3484031"/>
          </a:xfrm>
        </p:spPr>
        <p:txBody>
          <a:bodyPr/>
          <a:lstStyle/>
          <a:p>
            <a:r>
              <a:rPr lang="en-US" dirty="0" smtClean="0"/>
              <a:t>Proxy Servers (</a:t>
            </a:r>
            <a:r>
              <a:rPr lang="en-US" dirty="0" err="1" smtClean="0"/>
              <a:t>RevP</a:t>
            </a:r>
            <a:r>
              <a:rPr lang="en-US" dirty="0" smtClean="0"/>
              <a:t>/ Edge) are behind NAT</a:t>
            </a:r>
          </a:p>
          <a:p>
            <a:r>
              <a:rPr lang="en-US" dirty="0" smtClean="0"/>
              <a:t>Public and private Certificate are assigned</a:t>
            </a:r>
          </a:p>
          <a:p>
            <a:r>
              <a:rPr lang="en-US" dirty="0" smtClean="0"/>
              <a:t>Proxy traffic is directed to internal LAN</a:t>
            </a:r>
            <a:endParaRPr lang="en-US" dirty="0"/>
          </a:p>
        </p:txBody>
      </p:sp>
      <p:pic>
        <p:nvPicPr>
          <p:cNvPr id="2" name="Picture 1"/>
          <p:cNvPicPr>
            <a:picLocks noChangeAspect="1"/>
          </p:cNvPicPr>
          <p:nvPr/>
        </p:nvPicPr>
        <p:blipFill>
          <a:blip r:embed="rId2"/>
          <a:stretch>
            <a:fillRect/>
          </a:stretch>
        </p:blipFill>
        <p:spPr>
          <a:xfrm>
            <a:off x="5761038" y="1212848"/>
            <a:ext cx="6558784" cy="3868590"/>
          </a:xfrm>
          <a:prstGeom prst="rect">
            <a:avLst/>
          </a:prstGeom>
        </p:spPr>
      </p:pic>
      <p:cxnSp>
        <p:nvCxnSpPr>
          <p:cNvPr id="6" name="Straight Arrow Connector 5"/>
          <p:cNvCxnSpPr/>
          <p:nvPr/>
        </p:nvCxnSpPr>
        <p:spPr>
          <a:xfrm>
            <a:off x="6597404" y="1332521"/>
            <a:ext cx="1969367" cy="582102"/>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957616">
            <a:off x="7344700" y="1329654"/>
            <a:ext cx="648072"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rgbClr val="FFFFFF"/>
                    </a:gs>
                    <a:gs pos="30000">
                      <a:srgbClr val="FFFFFF"/>
                    </a:gs>
                  </a:gsLst>
                  <a:lin ang="5400000" scaled="0"/>
                </a:gradFill>
              </a:rPr>
              <a:t>SIP</a:t>
            </a:r>
          </a:p>
        </p:txBody>
      </p:sp>
      <p:cxnSp>
        <p:nvCxnSpPr>
          <p:cNvPr id="8" name="Straight Arrow Connector 7"/>
          <p:cNvCxnSpPr/>
          <p:nvPr/>
        </p:nvCxnSpPr>
        <p:spPr>
          <a:xfrm>
            <a:off x="6597404" y="1291522"/>
            <a:ext cx="3941313" cy="623101"/>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553985">
            <a:off x="7271950" y="1137987"/>
            <a:ext cx="862912"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rgbClr val="FFFFFF"/>
                    </a:gs>
                    <a:gs pos="30000">
                      <a:srgbClr val="FFFFFF"/>
                    </a:gs>
                  </a:gsLst>
                  <a:lin ang="5400000" scaled="0"/>
                </a:gradFill>
              </a:rPr>
              <a:t>HTTPS</a:t>
            </a:r>
          </a:p>
        </p:txBody>
      </p:sp>
      <p:cxnSp>
        <p:nvCxnSpPr>
          <p:cNvPr id="10" name="Straight Arrow Connector 9"/>
          <p:cNvCxnSpPr/>
          <p:nvPr/>
        </p:nvCxnSpPr>
        <p:spPr>
          <a:xfrm flipH="1">
            <a:off x="6362253" y="3065214"/>
            <a:ext cx="2204518" cy="1774532"/>
          </a:xfrm>
          <a:prstGeom prst="straightConnector1">
            <a:avLst/>
          </a:prstGeom>
          <a:ln w="381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9306245">
            <a:off x="7317504" y="3425254"/>
            <a:ext cx="77180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rgbClr val="FFFFFF"/>
                    </a:gs>
                    <a:gs pos="30000">
                      <a:srgbClr val="FFFFFF"/>
                    </a:gs>
                  </a:gsLst>
                  <a:lin ang="5400000" scaled="0"/>
                </a:gradFill>
              </a:rPr>
              <a:t>SIP</a:t>
            </a:r>
          </a:p>
        </p:txBody>
      </p:sp>
      <p:cxnSp>
        <p:nvCxnSpPr>
          <p:cNvPr id="12" name="Straight Arrow Connector 11"/>
          <p:cNvCxnSpPr/>
          <p:nvPr/>
        </p:nvCxnSpPr>
        <p:spPr>
          <a:xfrm flipH="1">
            <a:off x="6434261" y="3065214"/>
            <a:ext cx="4175280" cy="1944216"/>
          </a:xfrm>
          <a:prstGeom prst="straightConnector1">
            <a:avLst/>
          </a:prstGeom>
          <a:ln w="381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20124227">
            <a:off x="7405777" y="3704223"/>
            <a:ext cx="2232248"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rgbClr val="FFFFFF"/>
                    </a:gs>
                    <a:gs pos="30000">
                      <a:srgbClr val="FFFFFF"/>
                    </a:gs>
                  </a:gsLst>
                  <a:lin ang="5400000" scaled="0"/>
                </a:gradFill>
              </a:rPr>
              <a:t>External HTTPS TCP 4443</a:t>
            </a:r>
          </a:p>
        </p:txBody>
      </p:sp>
    </p:spTree>
    <p:extLst>
      <p:ext uri="{BB962C8B-B14F-4D97-AF65-F5344CB8AC3E}">
        <p14:creationId xmlns:p14="http://schemas.microsoft.com/office/powerpoint/2010/main" val="799380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53"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5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53" presetClass="entr" presetSubtype="16"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Enhanced DMZ Design (high secure)</a:t>
            </a:r>
            <a:endParaRPr lang="en-US" dirty="0"/>
          </a:p>
        </p:txBody>
      </p:sp>
      <p:sp>
        <p:nvSpPr>
          <p:cNvPr id="5" name="Text Placeholder 4"/>
          <p:cNvSpPr>
            <a:spLocks noGrp="1"/>
          </p:cNvSpPr>
          <p:nvPr>
            <p:ph type="body" sz="quarter" idx="10"/>
          </p:nvPr>
        </p:nvSpPr>
        <p:spPr>
          <a:xfrm>
            <a:off x="274639" y="1212849"/>
            <a:ext cx="5486399" cy="5632311"/>
          </a:xfrm>
        </p:spPr>
        <p:txBody>
          <a:bodyPr/>
          <a:lstStyle/>
          <a:p>
            <a:r>
              <a:rPr lang="en-US" dirty="0"/>
              <a:t>Proxy Servers </a:t>
            </a:r>
            <a:r>
              <a:rPr lang="en-US" dirty="0" smtClean="0"/>
              <a:t>(</a:t>
            </a:r>
            <a:r>
              <a:rPr lang="en-US" dirty="0" err="1" smtClean="0"/>
              <a:t>RevP</a:t>
            </a:r>
            <a:r>
              <a:rPr lang="en-US" dirty="0" smtClean="0"/>
              <a:t>/ Edge) are </a:t>
            </a:r>
            <a:r>
              <a:rPr lang="en-US" dirty="0"/>
              <a:t>behind </a:t>
            </a:r>
            <a:r>
              <a:rPr lang="en-US" dirty="0" smtClean="0"/>
              <a:t>NAT</a:t>
            </a:r>
          </a:p>
          <a:p>
            <a:r>
              <a:rPr lang="en-US" dirty="0" smtClean="0"/>
              <a:t>Public </a:t>
            </a:r>
            <a:r>
              <a:rPr lang="en-US" dirty="0"/>
              <a:t>and private Certificate are </a:t>
            </a:r>
            <a:r>
              <a:rPr lang="en-US" dirty="0" smtClean="0"/>
              <a:t>assigned (FRONT DMZ)</a:t>
            </a:r>
          </a:p>
          <a:p>
            <a:r>
              <a:rPr lang="en-US" dirty="0" smtClean="0"/>
              <a:t>Private Certificates are assigned (INSIDE DMZ)</a:t>
            </a:r>
            <a:endParaRPr lang="en-US" dirty="0"/>
          </a:p>
          <a:p>
            <a:r>
              <a:rPr lang="en-US" dirty="0"/>
              <a:t>Proxy traffic is directed to </a:t>
            </a:r>
            <a:r>
              <a:rPr lang="en-US" dirty="0" smtClean="0"/>
              <a:t>INSIDE DMZ, than to </a:t>
            </a:r>
            <a:r>
              <a:rPr lang="en-US" dirty="0"/>
              <a:t>LAN (</a:t>
            </a:r>
            <a:r>
              <a:rPr lang="en-US" dirty="0" smtClean="0"/>
              <a:t>Auth. Isolation)</a:t>
            </a:r>
            <a:endParaRPr lang="en-US" dirty="0"/>
          </a:p>
        </p:txBody>
      </p:sp>
      <p:pic>
        <p:nvPicPr>
          <p:cNvPr id="7" name="Picture 6"/>
          <p:cNvPicPr>
            <a:picLocks noChangeAspect="1"/>
          </p:cNvPicPr>
          <p:nvPr/>
        </p:nvPicPr>
        <p:blipFill>
          <a:blip r:embed="rId2"/>
          <a:stretch>
            <a:fillRect/>
          </a:stretch>
        </p:blipFill>
        <p:spPr>
          <a:xfrm>
            <a:off x="5574435" y="1553046"/>
            <a:ext cx="6589768" cy="4773676"/>
          </a:xfrm>
          <a:prstGeom prst="rect">
            <a:avLst/>
          </a:prstGeom>
        </p:spPr>
      </p:pic>
    </p:spTree>
    <p:extLst>
      <p:ext uri="{BB962C8B-B14F-4D97-AF65-F5344CB8AC3E}">
        <p14:creationId xmlns:p14="http://schemas.microsoft.com/office/powerpoint/2010/main" val="101886427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Multiple Frontend Server</a:t>
            </a:r>
            <a:endParaRPr lang="en-US" dirty="0"/>
          </a:p>
        </p:txBody>
      </p:sp>
      <p:sp>
        <p:nvSpPr>
          <p:cNvPr id="5" name="Text Placeholder 4"/>
          <p:cNvSpPr>
            <a:spLocks noGrp="1"/>
          </p:cNvSpPr>
          <p:nvPr>
            <p:ph type="body" sz="quarter" idx="10"/>
          </p:nvPr>
        </p:nvSpPr>
        <p:spPr>
          <a:xfrm>
            <a:off x="274639" y="1212849"/>
            <a:ext cx="5486399" cy="5133713"/>
          </a:xfrm>
        </p:spPr>
        <p:txBody>
          <a:bodyPr vert="horz" wrap="square" lIns="146304" tIns="91440" rIns="146304" bIns="91440" rtlCol="0">
            <a:spAutoFit/>
          </a:bodyPr>
          <a:lstStyle/>
          <a:p>
            <a:pPr marL="287338" indent="-287338">
              <a:buFontTx/>
              <a:buBlip>
                <a:blip r:embed="rId3"/>
              </a:buBlip>
            </a:pPr>
            <a:r>
              <a:rPr lang="en-US" dirty="0"/>
              <a:t>Proxy Servers (Rev/ </a:t>
            </a:r>
            <a:r>
              <a:rPr lang="en-US" dirty="0" err="1"/>
              <a:t>Dir</a:t>
            </a:r>
            <a:r>
              <a:rPr lang="en-US" dirty="0"/>
              <a:t>) are behind NAT</a:t>
            </a:r>
          </a:p>
          <a:p>
            <a:pPr marL="287338" indent="-287338">
              <a:buFontTx/>
              <a:buBlip>
                <a:blip r:embed="rId3"/>
              </a:buBlip>
            </a:pPr>
            <a:r>
              <a:rPr lang="en-US" dirty="0"/>
              <a:t>Public and private Certificate are assigned (FRONT DMZ)</a:t>
            </a:r>
          </a:p>
          <a:p>
            <a:pPr marL="287338" indent="-287338">
              <a:buFontTx/>
              <a:buBlip>
                <a:blip r:embed="rId3"/>
              </a:buBlip>
            </a:pPr>
            <a:r>
              <a:rPr lang="en-US" dirty="0"/>
              <a:t>Private Certificates are assigned (INSIDE </a:t>
            </a:r>
            <a:r>
              <a:rPr lang="en-US" dirty="0" smtClean="0"/>
              <a:t>DMZ)</a:t>
            </a:r>
          </a:p>
          <a:p>
            <a:pPr marL="287338" indent="-287338">
              <a:buFontTx/>
              <a:buBlip>
                <a:blip r:embed="rId3"/>
              </a:buBlip>
            </a:pPr>
            <a:r>
              <a:rPr lang="en-US" dirty="0" smtClean="0"/>
              <a:t>Lync Frontend Server are behind internal Firewalls</a:t>
            </a:r>
            <a:endParaRPr lang="en-US" dirty="0"/>
          </a:p>
        </p:txBody>
      </p:sp>
      <p:pic>
        <p:nvPicPr>
          <p:cNvPr id="4" name="Picture 3"/>
          <p:cNvPicPr>
            <a:picLocks noChangeAspect="1"/>
          </p:cNvPicPr>
          <p:nvPr/>
        </p:nvPicPr>
        <p:blipFill>
          <a:blip r:embed="rId4"/>
          <a:stretch>
            <a:fillRect/>
          </a:stretch>
        </p:blipFill>
        <p:spPr>
          <a:xfrm>
            <a:off x="6506269" y="1212849"/>
            <a:ext cx="5657934" cy="5670067"/>
          </a:xfrm>
          <a:prstGeom prst="rect">
            <a:avLst/>
          </a:prstGeom>
        </p:spPr>
      </p:pic>
    </p:spTree>
    <p:extLst>
      <p:ext uri="{BB962C8B-B14F-4D97-AF65-F5344CB8AC3E}">
        <p14:creationId xmlns:p14="http://schemas.microsoft.com/office/powerpoint/2010/main" val="22846955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Considerations</a:t>
            </a:r>
            <a:endParaRPr lang="en-US" dirty="0"/>
          </a:p>
        </p:txBody>
      </p:sp>
    </p:spTree>
    <p:extLst>
      <p:ext uri="{BB962C8B-B14F-4D97-AF65-F5344CB8AC3E}">
        <p14:creationId xmlns:p14="http://schemas.microsoft.com/office/powerpoint/2010/main" val="252546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Federation</a:t>
            </a:r>
            <a:endParaRPr lang="en-US" dirty="0"/>
          </a:p>
        </p:txBody>
      </p:sp>
      <p:sp>
        <p:nvSpPr>
          <p:cNvPr id="3" name="Text Placeholder 2"/>
          <p:cNvSpPr>
            <a:spLocks noGrp="1"/>
          </p:cNvSpPr>
          <p:nvPr>
            <p:ph type="body" sz="quarter" idx="11"/>
          </p:nvPr>
        </p:nvSpPr>
        <p:spPr>
          <a:xfrm>
            <a:off x="274639" y="1212849"/>
            <a:ext cx="11889564" cy="4401205"/>
          </a:xfrm>
        </p:spPr>
        <p:txBody>
          <a:bodyPr/>
          <a:lstStyle/>
          <a:p>
            <a:r>
              <a:rPr lang="en-US" b="1" dirty="0" smtClean="0"/>
              <a:t>Open Enhanced (Discovered Partner Domain):</a:t>
            </a:r>
          </a:p>
          <a:p>
            <a:pPr marL="371475" lvl="1" indent="-342900">
              <a:buFont typeface="Arial" panose="020B0604020202020204" pitchFamily="34" charset="0"/>
              <a:buChar char="•"/>
            </a:pPr>
            <a:r>
              <a:rPr lang="en-US" b="1" dirty="0" smtClean="0"/>
              <a:t>Accept any SIP domain name and use DNS SRV to locate partner server</a:t>
            </a:r>
          </a:p>
          <a:p>
            <a:r>
              <a:rPr lang="en-US" b="1" dirty="0" smtClean="0"/>
              <a:t>Enhanced (Allowed Partner Domain):</a:t>
            </a:r>
          </a:p>
          <a:p>
            <a:pPr marL="371475" lvl="1" indent="-342900">
              <a:buFont typeface="Arial" panose="020B0604020202020204" pitchFamily="34" charset="0"/>
              <a:buChar char="•"/>
            </a:pPr>
            <a:r>
              <a:rPr lang="en-US" b="1" dirty="0" smtClean="0"/>
              <a:t>Configured partner SIP domain and DNS SRV to locate partner Edge server</a:t>
            </a:r>
          </a:p>
          <a:p>
            <a:r>
              <a:rPr lang="en-US" b="1" dirty="0" smtClean="0"/>
              <a:t>Direct (Allowed Partner Server):</a:t>
            </a:r>
          </a:p>
          <a:p>
            <a:pPr marL="371475" lvl="1" indent="-342900">
              <a:buFont typeface="Arial" panose="020B0604020202020204" pitchFamily="34" charset="0"/>
              <a:buChar char="•"/>
            </a:pPr>
            <a:r>
              <a:rPr lang="en-US" b="1" dirty="0" smtClean="0"/>
              <a:t>Configured partner SIP domain and Edge server FQDN</a:t>
            </a:r>
          </a:p>
          <a:p>
            <a:r>
              <a:rPr lang="en-US" b="1" dirty="0" smtClean="0"/>
              <a:t>Server Allow List:</a:t>
            </a:r>
          </a:p>
          <a:p>
            <a:pPr marL="371475" lvl="1" indent="-342900">
              <a:buFont typeface="Arial" panose="020B0604020202020204" pitchFamily="34" charset="0"/>
              <a:buChar char="•"/>
            </a:pPr>
            <a:r>
              <a:rPr lang="en-US" b="1" dirty="0" smtClean="0"/>
              <a:t>Accept any domain, use DNS SRV flinging partners Edge server of hosting provider or public instant messaging connectivity provider</a:t>
            </a:r>
          </a:p>
        </p:txBody>
      </p:sp>
    </p:spTree>
    <p:extLst>
      <p:ext uri="{BB962C8B-B14F-4D97-AF65-F5344CB8AC3E}">
        <p14:creationId xmlns:p14="http://schemas.microsoft.com/office/powerpoint/2010/main" val="306355249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343001"/>
          </a:xfrm>
        </p:spPr>
        <p:txBody>
          <a:bodyPr/>
          <a:lstStyle/>
          <a:p>
            <a:r>
              <a:rPr lang="en-US" dirty="0"/>
              <a:t>General limits</a:t>
            </a:r>
          </a:p>
          <a:p>
            <a:pPr lvl="1"/>
            <a:r>
              <a:rPr lang="en-US" dirty="0"/>
              <a:t>1 000 SIP URIs</a:t>
            </a:r>
          </a:p>
          <a:p>
            <a:pPr lvl="1"/>
            <a:r>
              <a:rPr lang="en-US" dirty="0"/>
              <a:t>20 messages per second</a:t>
            </a:r>
          </a:p>
          <a:p>
            <a:pPr lvl="1"/>
            <a:r>
              <a:rPr lang="en-US" dirty="0"/>
              <a:t>Statistics retained for one week</a:t>
            </a:r>
          </a:p>
          <a:p>
            <a:pPr lvl="1"/>
            <a:r>
              <a:rPr lang="en-US" dirty="0"/>
              <a:t>Individually on each Edge Server</a:t>
            </a:r>
          </a:p>
          <a:p>
            <a:r>
              <a:rPr lang="en-US" dirty="0"/>
              <a:t>Ratio for valid/invalid SIP messages</a:t>
            </a:r>
          </a:p>
          <a:p>
            <a:pPr lvl="1"/>
            <a:r>
              <a:rPr lang="en-US" dirty="0"/>
              <a:t>Partner added to watch list</a:t>
            </a:r>
          </a:p>
          <a:p>
            <a:pPr lvl="1"/>
            <a:r>
              <a:rPr lang="en-US" dirty="0"/>
              <a:t>Restriction: 1 message per second</a:t>
            </a:r>
          </a:p>
          <a:p>
            <a:r>
              <a:rPr lang="en-US" dirty="0"/>
              <a:t>Too many users contacted</a:t>
            </a:r>
          </a:p>
          <a:p>
            <a:pPr lvl="1"/>
            <a:r>
              <a:rPr lang="en-US" dirty="0"/>
              <a:t>Partner added to watch list</a:t>
            </a:r>
          </a:p>
          <a:p>
            <a:pPr lvl="1"/>
            <a:r>
              <a:rPr lang="en-US" dirty="0"/>
              <a:t>Restriction: no additional users can be </a:t>
            </a:r>
            <a:r>
              <a:rPr lang="en-US" dirty="0" smtClean="0"/>
              <a:t>contacted</a:t>
            </a:r>
            <a:endParaRPr lang="en-US" dirty="0"/>
          </a:p>
        </p:txBody>
      </p:sp>
      <p:sp>
        <p:nvSpPr>
          <p:cNvPr id="2" name="Title 1"/>
          <p:cNvSpPr>
            <a:spLocks noGrp="1"/>
          </p:cNvSpPr>
          <p:nvPr>
            <p:ph type="title"/>
          </p:nvPr>
        </p:nvSpPr>
        <p:spPr/>
        <p:txBody>
          <a:bodyPr/>
          <a:lstStyle/>
          <a:p>
            <a:r>
              <a:rPr lang="en-US" dirty="0"/>
              <a:t>Open Federation Security</a:t>
            </a:r>
          </a:p>
        </p:txBody>
      </p:sp>
    </p:spTree>
    <p:extLst>
      <p:ext uri="{BB962C8B-B14F-4D97-AF65-F5344CB8AC3E}">
        <p14:creationId xmlns:p14="http://schemas.microsoft.com/office/powerpoint/2010/main" val="306108959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003" y="1985094"/>
            <a:ext cx="11887200" cy="4733604"/>
          </a:xfrm>
        </p:spPr>
        <p:txBody>
          <a:bodyPr/>
          <a:lstStyle/>
          <a:p>
            <a:r>
              <a:rPr lang="en-US" dirty="0" smtClean="0"/>
              <a:t>OAuth</a:t>
            </a:r>
          </a:p>
          <a:p>
            <a:r>
              <a:rPr lang="en-US" dirty="0" smtClean="0"/>
              <a:t>Lync Default</a:t>
            </a:r>
          </a:p>
          <a:p>
            <a:r>
              <a:rPr lang="en-US" dirty="0" smtClean="0"/>
              <a:t>Internal Lync </a:t>
            </a:r>
            <a:r>
              <a:rPr lang="en-US" dirty="0" err="1" smtClean="0"/>
              <a:t>WebServices</a:t>
            </a:r>
            <a:endParaRPr lang="en-US" dirty="0" smtClean="0"/>
          </a:p>
          <a:p>
            <a:r>
              <a:rPr lang="en-US" dirty="0" smtClean="0"/>
              <a:t>External Lync </a:t>
            </a:r>
            <a:r>
              <a:rPr lang="en-US" dirty="0" err="1" smtClean="0"/>
              <a:t>WebServices</a:t>
            </a:r>
            <a:endParaRPr lang="en-US" dirty="0" smtClean="0"/>
          </a:p>
          <a:p>
            <a:endParaRPr lang="en-US" dirty="0"/>
          </a:p>
          <a:p>
            <a:r>
              <a:rPr lang="en-US" sz="2800" dirty="0" smtClean="0"/>
              <a:t>Reference: </a:t>
            </a:r>
          </a:p>
          <a:p>
            <a:pPr marL="0" indent="0">
              <a:buNone/>
            </a:pPr>
            <a:r>
              <a:rPr lang="en-US" sz="2400" dirty="0" smtClean="0">
                <a:hlinkClick r:id="rId3"/>
              </a:rPr>
              <a:t>http</a:t>
            </a:r>
            <a:r>
              <a:rPr lang="en-US" sz="2400" dirty="0">
                <a:hlinkClick r:id="rId3"/>
              </a:rPr>
              <a:t>://</a:t>
            </a:r>
            <a:r>
              <a:rPr lang="en-US" sz="2400" dirty="0" smtClean="0">
                <a:hlinkClick r:id="rId3"/>
              </a:rPr>
              <a:t>technet.microsoft.com/en-us/library/gg398094.aspx</a:t>
            </a:r>
            <a:endParaRPr lang="en-US" sz="2400" dirty="0" smtClean="0"/>
          </a:p>
          <a:p>
            <a:pPr marL="0" indent="0">
              <a:buNone/>
            </a:pPr>
            <a:r>
              <a:rPr lang="en-US" sz="2400" dirty="0">
                <a:hlinkClick r:id="rId4"/>
              </a:rPr>
              <a:t>http://</a:t>
            </a:r>
            <a:r>
              <a:rPr lang="en-US" sz="2400" dirty="0" smtClean="0">
                <a:hlinkClick r:id="rId4"/>
              </a:rPr>
              <a:t>lyncuc.blogspot.de/2014/04/internal-certificate-deployment-in-lync.html</a:t>
            </a:r>
            <a:r>
              <a:rPr lang="en-US" sz="2400" dirty="0" smtClean="0"/>
              <a:t> </a:t>
            </a:r>
          </a:p>
        </p:txBody>
      </p:sp>
      <p:sp>
        <p:nvSpPr>
          <p:cNvPr id="3" name="Title 2"/>
          <p:cNvSpPr>
            <a:spLocks noGrp="1"/>
          </p:cNvSpPr>
          <p:nvPr>
            <p:ph type="title"/>
          </p:nvPr>
        </p:nvSpPr>
        <p:spPr/>
        <p:txBody>
          <a:bodyPr/>
          <a:lstStyle/>
          <a:p>
            <a:r>
              <a:rPr lang="en-US" dirty="0" smtClean="0"/>
              <a:t>Types of internal certificates</a:t>
            </a:r>
            <a:endParaRPr lang="en-US" dirty="0"/>
          </a:p>
        </p:txBody>
      </p:sp>
    </p:spTree>
    <p:extLst>
      <p:ext uri="{BB962C8B-B14F-4D97-AF65-F5344CB8AC3E}">
        <p14:creationId xmlns:p14="http://schemas.microsoft.com/office/powerpoint/2010/main" val="206997412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Session Objectives And Takeaways</a:t>
            </a:r>
            <a:endParaRPr lang="en-US" dirty="0"/>
          </a:p>
        </p:txBody>
      </p:sp>
      <p:sp>
        <p:nvSpPr>
          <p:cNvPr id="5" name="Text Placeholder 4"/>
          <p:cNvSpPr>
            <a:spLocks noGrp="1"/>
          </p:cNvSpPr>
          <p:nvPr>
            <p:ph type="body" sz="quarter" idx="11"/>
          </p:nvPr>
        </p:nvSpPr>
        <p:spPr>
          <a:xfrm>
            <a:off x="274639" y="1212849"/>
            <a:ext cx="11889564" cy="3108543"/>
          </a:xfrm>
        </p:spPr>
        <p:txBody>
          <a:bodyPr/>
          <a:lstStyle/>
          <a:p>
            <a:r>
              <a:rPr lang="en-US" dirty="0" smtClean="0"/>
              <a:t>Session Objective(s): </a:t>
            </a:r>
          </a:p>
          <a:p>
            <a:pPr lvl="1" fontAlgn="ctr"/>
            <a:r>
              <a:rPr lang="en-US" dirty="0"/>
              <a:t>Obtain </a:t>
            </a:r>
            <a:r>
              <a:rPr lang="en-US" dirty="0" smtClean="0"/>
              <a:t>understanding </a:t>
            </a:r>
            <a:r>
              <a:rPr lang="en-US" dirty="0"/>
              <a:t>of Lync 2013 security capabilities</a:t>
            </a:r>
          </a:p>
          <a:p>
            <a:pPr lvl="1" fontAlgn="ctr"/>
            <a:r>
              <a:rPr lang="en-US" dirty="0"/>
              <a:t>Learn how to </a:t>
            </a:r>
            <a:r>
              <a:rPr lang="en-US" dirty="0" smtClean="0"/>
              <a:t>design security for your collaboration solution</a:t>
            </a:r>
            <a:endParaRPr lang="en-US" dirty="0"/>
          </a:p>
          <a:p>
            <a:pPr lvl="1" fontAlgn="ctr"/>
            <a:endParaRPr lang="en-US" dirty="0"/>
          </a:p>
          <a:p>
            <a:r>
              <a:rPr lang="en-US" dirty="0" smtClean="0"/>
              <a:t>Key Takeaway</a:t>
            </a:r>
          </a:p>
          <a:p>
            <a:pPr lvl="1"/>
            <a:r>
              <a:rPr lang="en-US" dirty="0"/>
              <a:t>Lync is secure! </a:t>
            </a:r>
            <a:r>
              <a:rPr lang="en-US" dirty="0">
                <a:sym typeface="Wingdings" panose="05000000000000000000" pitchFamily="2" charset="2"/>
              </a:rPr>
              <a:t></a:t>
            </a:r>
          </a:p>
          <a:p>
            <a:pPr lvl="1"/>
            <a:r>
              <a:rPr lang="en-US" dirty="0">
                <a:sym typeface="Wingdings" panose="05000000000000000000" pitchFamily="2" charset="2"/>
              </a:rPr>
              <a:t>The Lync Security deck will help to you to deliver the </a:t>
            </a:r>
            <a:r>
              <a:rPr lang="en-US" dirty="0" smtClean="0">
                <a:sym typeface="Wingdings" panose="05000000000000000000" pitchFamily="2" charset="2"/>
              </a:rPr>
              <a:t>message</a:t>
            </a:r>
            <a:endParaRPr lang="en-US" dirty="0">
              <a:sym typeface="Wingdings" panose="05000000000000000000" pitchFamily="2" charset="2"/>
            </a:endParaRPr>
          </a:p>
        </p:txBody>
      </p:sp>
    </p:spTree>
    <p:extLst>
      <p:ext uri="{BB962C8B-B14F-4D97-AF65-F5344CB8AC3E}">
        <p14:creationId xmlns:p14="http://schemas.microsoft.com/office/powerpoint/2010/main" val="20989128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745629" y="2586169"/>
            <a:ext cx="6216650" cy="4154984"/>
          </a:xfrm>
          <a:prstGeom prst="rect">
            <a:avLst/>
          </a:prstGeom>
        </p:spPr>
        <p:txBody>
          <a:bodyPr>
            <a:spAutoFit/>
          </a:bodyPr>
          <a:lstStyle/>
          <a:p>
            <a:r>
              <a:rPr lang="en-US" sz="3600" dirty="0">
                <a:solidFill>
                  <a:srgbClr val="FFFFFF"/>
                </a:solidFill>
              </a:rPr>
              <a:t>Planning for security in Lync Server 2013</a:t>
            </a:r>
          </a:p>
          <a:p>
            <a:pPr lvl="1"/>
            <a:r>
              <a:rPr lang="en-US" sz="2000" dirty="0">
                <a:solidFill>
                  <a:srgbClr val="FFFFFF"/>
                </a:solidFill>
                <a:hlinkClick r:id="rId2"/>
              </a:rPr>
              <a:t>http://technet.microsoft.com/en-us/library/dn342827.aspx</a:t>
            </a:r>
            <a:r>
              <a:rPr lang="en-US" sz="2000" dirty="0">
                <a:solidFill>
                  <a:srgbClr val="FFFFFF"/>
                </a:solidFill>
              </a:rPr>
              <a:t> </a:t>
            </a:r>
            <a:endParaRPr lang="en-US" sz="2000" dirty="0" smtClean="0">
              <a:solidFill>
                <a:srgbClr val="FFFFFF"/>
              </a:solidFill>
            </a:endParaRPr>
          </a:p>
          <a:p>
            <a:pPr lvl="1"/>
            <a:endParaRPr lang="en-US" sz="2000" dirty="0">
              <a:solidFill>
                <a:srgbClr val="FFFFFF"/>
              </a:solidFill>
            </a:endParaRPr>
          </a:p>
          <a:p>
            <a:pPr marL="0" lvl="1"/>
            <a:r>
              <a:rPr lang="en-US" sz="3600" dirty="0">
                <a:solidFill>
                  <a:srgbClr val="FFFFFF"/>
                </a:solidFill>
              </a:rPr>
              <a:t>TLS and MTLS for Lync Server 2013</a:t>
            </a:r>
          </a:p>
          <a:p>
            <a:pPr lvl="1"/>
            <a:r>
              <a:rPr lang="en-US" sz="2000" dirty="0">
                <a:solidFill>
                  <a:srgbClr val="FFFFFF"/>
                </a:solidFill>
                <a:hlinkClick r:id="rId3"/>
              </a:rPr>
              <a:t>http://</a:t>
            </a:r>
            <a:r>
              <a:rPr lang="en-US" sz="2000" dirty="0" smtClean="0">
                <a:solidFill>
                  <a:srgbClr val="FFFFFF"/>
                </a:solidFill>
                <a:hlinkClick r:id="rId3"/>
              </a:rPr>
              <a:t>technet.microsoft.com/en-us/library/dn481133.aspx</a:t>
            </a:r>
            <a:endParaRPr lang="en-US" sz="2000" dirty="0" smtClean="0">
              <a:solidFill>
                <a:srgbClr val="FFFFFF"/>
              </a:solidFill>
            </a:endParaRPr>
          </a:p>
          <a:p>
            <a:pPr lvl="1"/>
            <a:endParaRPr lang="en-US" sz="2000" dirty="0">
              <a:solidFill>
                <a:srgbClr val="FFFFFF"/>
              </a:solidFill>
            </a:endParaRPr>
          </a:p>
        </p:txBody>
      </p:sp>
    </p:spTree>
    <p:extLst>
      <p:ext uri="{BB962C8B-B14F-4D97-AF65-F5344CB8AC3E}">
        <p14:creationId xmlns:p14="http://schemas.microsoft.com/office/powerpoint/2010/main" val="267768823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cxnSp>
        <p:nvCxnSpPr>
          <p:cNvPr id="48" name="Straight Connector 47"/>
          <p:cNvCxnSpPr/>
          <p:nvPr/>
        </p:nvCxnSpPr>
        <p:spPr>
          <a:xfrm flipH="1" flipV="1">
            <a:off x="2498808" y="2931211"/>
            <a:ext cx="6290452" cy="1259217"/>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052736" y="1376517"/>
            <a:ext cx="404503" cy="2613310"/>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98808" y="1151799"/>
            <a:ext cx="5427602" cy="1462522"/>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Freeform 13"/>
          <p:cNvSpPr>
            <a:spLocks/>
          </p:cNvSpPr>
          <p:nvPr/>
        </p:nvSpPr>
        <p:spPr bwMode="auto">
          <a:xfrm>
            <a:off x="8980045" y="4114912"/>
            <a:ext cx="852030" cy="455438"/>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43" name="Freeform 13"/>
          <p:cNvSpPr>
            <a:spLocks/>
          </p:cNvSpPr>
          <p:nvPr/>
        </p:nvSpPr>
        <p:spPr bwMode="auto">
          <a:xfrm flipH="1">
            <a:off x="8072274" y="641941"/>
            <a:ext cx="1202830" cy="642952"/>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39" name="Freeform 13"/>
          <p:cNvSpPr>
            <a:spLocks/>
          </p:cNvSpPr>
          <p:nvPr/>
        </p:nvSpPr>
        <p:spPr bwMode="auto">
          <a:xfrm>
            <a:off x="675862" y="2226819"/>
            <a:ext cx="1726371" cy="922801"/>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5" name="Picture 14"/>
          <p:cNvPicPr>
            <a:picLocks noChangeAspect="1"/>
          </p:cNvPicPr>
          <p:nvPr/>
        </p:nvPicPr>
        <p:blipFill>
          <a:blip r:embed="rId2"/>
          <a:stretch>
            <a:fillRect/>
          </a:stretch>
        </p:blipFill>
        <p:spPr>
          <a:xfrm>
            <a:off x="9595347" y="659843"/>
            <a:ext cx="1365835" cy="1476578"/>
          </a:xfrm>
          <a:prstGeom prst="rect">
            <a:avLst/>
          </a:prstGeom>
        </p:spPr>
      </p:pic>
      <p:pic>
        <p:nvPicPr>
          <p:cNvPr id="16" name="Picture 15"/>
          <p:cNvPicPr>
            <a:picLocks noChangeAspect="1"/>
          </p:cNvPicPr>
          <p:nvPr/>
        </p:nvPicPr>
        <p:blipFill>
          <a:blip r:embed="rId3"/>
          <a:stretch>
            <a:fillRect/>
          </a:stretch>
        </p:blipFill>
        <p:spPr>
          <a:xfrm>
            <a:off x="467809" y="1151798"/>
            <a:ext cx="876569" cy="900260"/>
          </a:xfrm>
          <a:prstGeom prst="rect">
            <a:avLst/>
          </a:prstGeom>
        </p:spPr>
      </p:pic>
      <p:pic>
        <p:nvPicPr>
          <p:cNvPr id="17" name="Picture 16"/>
          <p:cNvPicPr>
            <a:picLocks noChangeAspect="1"/>
          </p:cNvPicPr>
          <p:nvPr/>
        </p:nvPicPr>
        <p:blipFill>
          <a:blip r:embed="rId4"/>
          <a:stretch>
            <a:fillRect/>
          </a:stretch>
        </p:blipFill>
        <p:spPr>
          <a:xfrm>
            <a:off x="478131" y="3313846"/>
            <a:ext cx="1565514" cy="1628981"/>
          </a:xfrm>
          <a:prstGeom prst="rect">
            <a:avLst/>
          </a:prstGeom>
        </p:spPr>
      </p:pic>
      <p:pic>
        <p:nvPicPr>
          <p:cNvPr id="18" name="Picture 17"/>
          <p:cNvPicPr>
            <a:picLocks noChangeAspect="1"/>
          </p:cNvPicPr>
          <p:nvPr/>
        </p:nvPicPr>
        <p:blipFill>
          <a:blip r:embed="rId5"/>
          <a:stretch>
            <a:fillRect/>
          </a:stretch>
        </p:blipFill>
        <p:spPr>
          <a:xfrm>
            <a:off x="2353326" y="482564"/>
            <a:ext cx="1394517" cy="1492722"/>
          </a:xfrm>
          <a:prstGeom prst="rect">
            <a:avLst/>
          </a:prstGeom>
        </p:spPr>
      </p:pic>
      <p:pic>
        <p:nvPicPr>
          <p:cNvPr id="19" name="Picture 18"/>
          <p:cNvPicPr>
            <a:picLocks noChangeAspect="1"/>
          </p:cNvPicPr>
          <p:nvPr/>
        </p:nvPicPr>
        <p:blipFill>
          <a:blip r:embed="rId6"/>
          <a:stretch>
            <a:fillRect/>
          </a:stretch>
        </p:blipFill>
        <p:spPr>
          <a:xfrm>
            <a:off x="10474803" y="3248892"/>
            <a:ext cx="1552355" cy="1661676"/>
          </a:xfrm>
          <a:prstGeom prst="rect">
            <a:avLst/>
          </a:prstGeom>
        </p:spPr>
      </p:pic>
      <p:grpSp>
        <p:nvGrpSpPr>
          <p:cNvPr id="34" name="Group 33"/>
          <p:cNvGrpSpPr/>
          <p:nvPr/>
        </p:nvGrpSpPr>
        <p:grpSpPr>
          <a:xfrm>
            <a:off x="3299479" y="1030394"/>
            <a:ext cx="5837519" cy="3120341"/>
            <a:chOff x="2536609" y="1772242"/>
            <a:chExt cx="5723577" cy="3059436"/>
          </a:xfrm>
        </p:grpSpPr>
        <p:sp>
          <p:nvSpPr>
            <p:cNvPr id="32" name="Freeform 13"/>
            <p:cNvSpPr>
              <a:spLocks/>
            </p:cNvSpPr>
            <p:nvPr/>
          </p:nvSpPr>
          <p:spPr bwMode="auto">
            <a:xfrm>
              <a:off x="2536609" y="1772242"/>
              <a:ext cx="5723577" cy="3059436"/>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25" name="Freeform 5"/>
            <p:cNvSpPr>
              <a:spLocks noEditPoints="1"/>
            </p:cNvSpPr>
            <p:nvPr/>
          </p:nvSpPr>
          <p:spPr bwMode="auto">
            <a:xfrm>
              <a:off x="3795830" y="3019183"/>
              <a:ext cx="3509939" cy="777218"/>
            </a:xfrm>
            <a:custGeom>
              <a:avLst/>
              <a:gdLst>
                <a:gd name="T0" fmla="*/ 200 w 1905"/>
                <a:gd name="T1" fmla="*/ 10 h 419"/>
                <a:gd name="T2" fmla="*/ 350 w 1905"/>
                <a:gd name="T3" fmla="*/ 39 h 419"/>
                <a:gd name="T4" fmla="*/ 12 w 1905"/>
                <a:gd name="T5" fmla="*/ 341 h 419"/>
                <a:gd name="T6" fmla="*/ 117 w 1905"/>
                <a:gd name="T7" fmla="*/ 352 h 419"/>
                <a:gd name="T8" fmla="*/ 225 w 1905"/>
                <a:gd name="T9" fmla="*/ 68 h 419"/>
                <a:gd name="T10" fmla="*/ 77 w 1905"/>
                <a:gd name="T11" fmla="*/ 304 h 419"/>
                <a:gd name="T12" fmla="*/ 939 w 1905"/>
                <a:gd name="T13" fmla="*/ 71 h 419"/>
                <a:gd name="T14" fmla="*/ 860 w 1905"/>
                <a:gd name="T15" fmla="*/ 154 h 419"/>
                <a:gd name="T16" fmla="*/ 794 w 1905"/>
                <a:gd name="T17" fmla="*/ 108 h 419"/>
                <a:gd name="T18" fmla="*/ 838 w 1905"/>
                <a:gd name="T19" fmla="*/ 69 h 419"/>
                <a:gd name="T20" fmla="*/ 760 w 1905"/>
                <a:gd name="T21" fmla="*/ 156 h 419"/>
                <a:gd name="T22" fmla="*/ 758 w 1905"/>
                <a:gd name="T23" fmla="*/ 181 h 419"/>
                <a:gd name="T24" fmla="*/ 791 w 1905"/>
                <a:gd name="T25" fmla="*/ 333 h 419"/>
                <a:gd name="T26" fmla="*/ 860 w 1905"/>
                <a:gd name="T27" fmla="*/ 333 h 419"/>
                <a:gd name="T28" fmla="*/ 892 w 1905"/>
                <a:gd name="T29" fmla="*/ 181 h 419"/>
                <a:gd name="T30" fmla="*/ 892 w 1905"/>
                <a:gd name="T31" fmla="*/ 156 h 419"/>
                <a:gd name="T32" fmla="*/ 938 w 1905"/>
                <a:gd name="T33" fmla="*/ 95 h 419"/>
                <a:gd name="T34" fmla="*/ 681 w 1905"/>
                <a:gd name="T35" fmla="*/ 115 h 419"/>
                <a:gd name="T36" fmla="*/ 544 w 1905"/>
                <a:gd name="T37" fmla="*/ 91 h 419"/>
                <a:gd name="T38" fmla="*/ 477 w 1905"/>
                <a:gd name="T39" fmla="*/ 234 h 419"/>
                <a:gd name="T40" fmla="*/ 609 w 1905"/>
                <a:gd name="T41" fmla="*/ 339 h 419"/>
                <a:gd name="T42" fmla="*/ 713 w 1905"/>
                <a:gd name="T43" fmla="*/ 215 h 419"/>
                <a:gd name="T44" fmla="*/ 588 w 1905"/>
                <a:gd name="T45" fmla="*/ 107 h 419"/>
                <a:gd name="T46" fmla="*/ 682 w 1905"/>
                <a:gd name="T47" fmla="*/ 216 h 419"/>
                <a:gd name="T48" fmla="*/ 537 w 1905"/>
                <a:gd name="T49" fmla="*/ 292 h 419"/>
                <a:gd name="T50" fmla="*/ 526 w 1905"/>
                <a:gd name="T51" fmla="*/ 142 h 419"/>
                <a:gd name="T52" fmla="*/ 1599 w 1905"/>
                <a:gd name="T53" fmla="*/ 126 h 419"/>
                <a:gd name="T54" fmla="*/ 1667 w 1905"/>
                <a:gd name="T55" fmla="*/ 339 h 419"/>
                <a:gd name="T56" fmla="*/ 1637 w 1905"/>
                <a:gd name="T57" fmla="*/ 183 h 419"/>
                <a:gd name="T58" fmla="*/ 1628 w 1905"/>
                <a:gd name="T59" fmla="*/ 131 h 419"/>
                <a:gd name="T60" fmla="*/ 1634 w 1905"/>
                <a:gd name="T61" fmla="*/ 208 h 419"/>
                <a:gd name="T62" fmla="*/ 1636 w 1905"/>
                <a:gd name="T63" fmla="*/ 310 h 419"/>
                <a:gd name="T64" fmla="*/ 1248 w 1905"/>
                <a:gd name="T65" fmla="*/ 314 h 419"/>
                <a:gd name="T66" fmla="*/ 1327 w 1905"/>
                <a:gd name="T67" fmla="*/ 251 h 419"/>
                <a:gd name="T68" fmla="*/ 1181 w 1905"/>
                <a:gd name="T69" fmla="*/ 200 h 419"/>
                <a:gd name="T70" fmla="*/ 1313 w 1905"/>
                <a:gd name="T71" fmla="*/ 324 h 419"/>
                <a:gd name="T72" fmla="*/ 1203 w 1905"/>
                <a:gd name="T73" fmla="*/ 229 h 419"/>
                <a:gd name="T74" fmla="*/ 1298 w 1905"/>
                <a:gd name="T75" fmla="*/ 227 h 419"/>
                <a:gd name="T76" fmla="*/ 1769 w 1905"/>
                <a:gd name="T77" fmla="*/ 333 h 419"/>
                <a:gd name="T78" fmla="*/ 1879 w 1905"/>
                <a:gd name="T79" fmla="*/ 201 h 419"/>
                <a:gd name="T80" fmla="*/ 1801 w 1905"/>
                <a:gd name="T81" fmla="*/ 113 h 419"/>
                <a:gd name="T82" fmla="*/ 1889 w 1905"/>
                <a:gd name="T83" fmla="*/ 84 h 419"/>
                <a:gd name="T84" fmla="*/ 1769 w 1905"/>
                <a:gd name="T85" fmla="*/ 210 h 419"/>
                <a:gd name="T86" fmla="*/ 1833 w 1905"/>
                <a:gd name="T87" fmla="*/ 313 h 419"/>
                <a:gd name="T88" fmla="*/ 1477 w 1905"/>
                <a:gd name="T89" fmla="*/ 106 h 419"/>
                <a:gd name="T90" fmla="*/ 1427 w 1905"/>
                <a:gd name="T91" fmla="*/ 193 h 419"/>
                <a:gd name="T92" fmla="*/ 1485 w 1905"/>
                <a:gd name="T93" fmla="*/ 224 h 419"/>
                <a:gd name="T94" fmla="*/ 1400 w 1905"/>
                <a:gd name="T95" fmla="*/ 295 h 419"/>
                <a:gd name="T96" fmla="*/ 1494 w 1905"/>
                <a:gd name="T97" fmla="*/ 334 h 419"/>
                <a:gd name="T98" fmla="*/ 1486 w 1905"/>
                <a:gd name="T99" fmla="*/ 204 h 419"/>
                <a:gd name="T100" fmla="*/ 1462 w 1905"/>
                <a:gd name="T101" fmla="*/ 80 h 419"/>
                <a:gd name="T102" fmla="*/ 1413 w 1905"/>
                <a:gd name="T103" fmla="*/ 120 h 419"/>
                <a:gd name="T104" fmla="*/ 1083 w 1905"/>
                <a:gd name="T105" fmla="*/ 182 h 419"/>
                <a:gd name="T106" fmla="*/ 1139 w 1905"/>
                <a:gd name="T107" fmla="*/ 156 h 419"/>
                <a:gd name="T108" fmla="*/ 1120 w 1905"/>
                <a:gd name="T109" fmla="*/ 338 h 419"/>
                <a:gd name="T110" fmla="*/ 987 w 1905"/>
                <a:gd name="T111" fmla="*/ 159 h 419"/>
                <a:gd name="T112" fmla="*/ 958 w 1905"/>
                <a:gd name="T113" fmla="*/ 164 h 419"/>
                <a:gd name="T114" fmla="*/ 987 w 1905"/>
                <a:gd name="T115" fmla="*/ 246 h 419"/>
                <a:gd name="T116" fmla="*/ 954 w 1905"/>
                <a:gd name="T117" fmla="*/ 92 h 419"/>
                <a:gd name="T118" fmla="*/ 2 w 1905"/>
                <a:gd name="T119" fmla="*/ 33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5" h="419">
                  <a:moveTo>
                    <a:pt x="1" y="336"/>
                  </a:moveTo>
                  <a:cubicBezTo>
                    <a:pt x="1" y="336"/>
                    <a:pt x="1" y="336"/>
                    <a:pt x="0" y="336"/>
                  </a:cubicBezTo>
                  <a:cubicBezTo>
                    <a:pt x="0" y="252"/>
                    <a:pt x="0" y="168"/>
                    <a:pt x="0" y="85"/>
                  </a:cubicBezTo>
                  <a:cubicBezTo>
                    <a:pt x="1" y="84"/>
                    <a:pt x="2" y="84"/>
                    <a:pt x="3" y="84"/>
                  </a:cubicBezTo>
                  <a:cubicBezTo>
                    <a:pt x="69" y="59"/>
                    <a:pt x="135" y="34"/>
                    <a:pt x="200" y="10"/>
                  </a:cubicBezTo>
                  <a:cubicBezTo>
                    <a:pt x="208" y="7"/>
                    <a:pt x="216" y="4"/>
                    <a:pt x="224" y="0"/>
                  </a:cubicBezTo>
                  <a:cubicBezTo>
                    <a:pt x="225" y="0"/>
                    <a:pt x="226" y="0"/>
                    <a:pt x="226" y="0"/>
                  </a:cubicBezTo>
                  <a:cubicBezTo>
                    <a:pt x="232" y="3"/>
                    <a:pt x="237" y="4"/>
                    <a:pt x="243" y="6"/>
                  </a:cubicBezTo>
                  <a:cubicBezTo>
                    <a:pt x="278" y="16"/>
                    <a:pt x="313" y="26"/>
                    <a:pt x="347" y="36"/>
                  </a:cubicBezTo>
                  <a:cubicBezTo>
                    <a:pt x="349" y="36"/>
                    <a:pt x="350" y="37"/>
                    <a:pt x="350" y="39"/>
                  </a:cubicBezTo>
                  <a:cubicBezTo>
                    <a:pt x="350" y="153"/>
                    <a:pt x="350" y="268"/>
                    <a:pt x="350" y="382"/>
                  </a:cubicBezTo>
                  <a:cubicBezTo>
                    <a:pt x="350" y="384"/>
                    <a:pt x="349" y="385"/>
                    <a:pt x="348" y="385"/>
                  </a:cubicBezTo>
                  <a:cubicBezTo>
                    <a:pt x="307" y="396"/>
                    <a:pt x="267" y="408"/>
                    <a:pt x="227" y="419"/>
                  </a:cubicBezTo>
                  <a:cubicBezTo>
                    <a:pt x="225" y="419"/>
                    <a:pt x="224" y="419"/>
                    <a:pt x="223" y="419"/>
                  </a:cubicBezTo>
                  <a:cubicBezTo>
                    <a:pt x="153" y="393"/>
                    <a:pt x="83" y="367"/>
                    <a:pt x="12" y="341"/>
                  </a:cubicBezTo>
                  <a:cubicBezTo>
                    <a:pt x="9" y="339"/>
                    <a:pt x="5" y="338"/>
                    <a:pt x="1" y="336"/>
                  </a:cubicBezTo>
                  <a:cubicBezTo>
                    <a:pt x="2" y="336"/>
                    <a:pt x="2" y="336"/>
                    <a:pt x="2" y="336"/>
                  </a:cubicBezTo>
                  <a:cubicBezTo>
                    <a:pt x="7" y="337"/>
                    <a:pt x="11" y="338"/>
                    <a:pt x="16" y="338"/>
                  </a:cubicBezTo>
                  <a:cubicBezTo>
                    <a:pt x="32" y="340"/>
                    <a:pt x="49" y="343"/>
                    <a:pt x="65" y="345"/>
                  </a:cubicBezTo>
                  <a:cubicBezTo>
                    <a:pt x="83" y="347"/>
                    <a:pt x="100" y="350"/>
                    <a:pt x="117" y="352"/>
                  </a:cubicBezTo>
                  <a:cubicBezTo>
                    <a:pt x="134" y="355"/>
                    <a:pt x="152" y="357"/>
                    <a:pt x="169" y="359"/>
                  </a:cubicBezTo>
                  <a:cubicBezTo>
                    <a:pt x="187" y="362"/>
                    <a:pt x="205" y="364"/>
                    <a:pt x="222" y="367"/>
                  </a:cubicBezTo>
                  <a:cubicBezTo>
                    <a:pt x="225" y="367"/>
                    <a:pt x="225" y="366"/>
                    <a:pt x="225" y="364"/>
                  </a:cubicBezTo>
                  <a:cubicBezTo>
                    <a:pt x="225" y="266"/>
                    <a:pt x="225" y="168"/>
                    <a:pt x="225" y="69"/>
                  </a:cubicBezTo>
                  <a:cubicBezTo>
                    <a:pt x="225" y="69"/>
                    <a:pt x="225" y="69"/>
                    <a:pt x="225" y="68"/>
                  </a:cubicBezTo>
                  <a:cubicBezTo>
                    <a:pt x="225" y="67"/>
                    <a:pt x="225" y="66"/>
                    <a:pt x="223" y="67"/>
                  </a:cubicBezTo>
                  <a:cubicBezTo>
                    <a:pt x="218" y="68"/>
                    <a:pt x="212" y="69"/>
                    <a:pt x="207" y="71"/>
                  </a:cubicBezTo>
                  <a:cubicBezTo>
                    <a:pt x="164" y="81"/>
                    <a:pt x="122" y="91"/>
                    <a:pt x="80" y="101"/>
                  </a:cubicBezTo>
                  <a:cubicBezTo>
                    <a:pt x="78" y="102"/>
                    <a:pt x="77" y="102"/>
                    <a:pt x="77" y="104"/>
                  </a:cubicBezTo>
                  <a:cubicBezTo>
                    <a:pt x="77" y="171"/>
                    <a:pt x="77" y="237"/>
                    <a:pt x="77" y="304"/>
                  </a:cubicBezTo>
                  <a:cubicBezTo>
                    <a:pt x="77" y="306"/>
                    <a:pt x="77" y="307"/>
                    <a:pt x="75" y="307"/>
                  </a:cubicBezTo>
                  <a:cubicBezTo>
                    <a:pt x="55" y="315"/>
                    <a:pt x="35" y="323"/>
                    <a:pt x="15" y="330"/>
                  </a:cubicBezTo>
                  <a:cubicBezTo>
                    <a:pt x="11" y="332"/>
                    <a:pt x="6" y="334"/>
                    <a:pt x="2" y="336"/>
                  </a:cubicBezTo>
                  <a:cubicBezTo>
                    <a:pt x="2" y="336"/>
                    <a:pt x="1" y="336"/>
                    <a:pt x="1" y="336"/>
                  </a:cubicBezTo>
                  <a:close/>
                  <a:moveTo>
                    <a:pt x="939" y="71"/>
                  </a:moveTo>
                  <a:cubicBezTo>
                    <a:pt x="939" y="70"/>
                    <a:pt x="938" y="69"/>
                    <a:pt x="936" y="69"/>
                  </a:cubicBezTo>
                  <a:cubicBezTo>
                    <a:pt x="932" y="67"/>
                    <a:pt x="927" y="67"/>
                    <a:pt x="922" y="66"/>
                  </a:cubicBezTo>
                  <a:cubicBezTo>
                    <a:pt x="910" y="66"/>
                    <a:pt x="899" y="67"/>
                    <a:pt x="889" y="73"/>
                  </a:cubicBezTo>
                  <a:cubicBezTo>
                    <a:pt x="870" y="85"/>
                    <a:pt x="861" y="102"/>
                    <a:pt x="861" y="124"/>
                  </a:cubicBezTo>
                  <a:cubicBezTo>
                    <a:pt x="860" y="134"/>
                    <a:pt x="860" y="144"/>
                    <a:pt x="860" y="154"/>
                  </a:cubicBezTo>
                  <a:cubicBezTo>
                    <a:pt x="860" y="156"/>
                    <a:pt x="860" y="156"/>
                    <a:pt x="859" y="156"/>
                  </a:cubicBezTo>
                  <a:cubicBezTo>
                    <a:pt x="837" y="156"/>
                    <a:pt x="815" y="156"/>
                    <a:pt x="793" y="156"/>
                  </a:cubicBezTo>
                  <a:cubicBezTo>
                    <a:pt x="791" y="156"/>
                    <a:pt x="791" y="156"/>
                    <a:pt x="791" y="154"/>
                  </a:cubicBezTo>
                  <a:cubicBezTo>
                    <a:pt x="791" y="146"/>
                    <a:pt x="791" y="137"/>
                    <a:pt x="791" y="128"/>
                  </a:cubicBezTo>
                  <a:cubicBezTo>
                    <a:pt x="791" y="121"/>
                    <a:pt x="791" y="114"/>
                    <a:pt x="794" y="108"/>
                  </a:cubicBezTo>
                  <a:cubicBezTo>
                    <a:pt x="797" y="99"/>
                    <a:pt x="803" y="94"/>
                    <a:pt x="812" y="92"/>
                  </a:cubicBezTo>
                  <a:cubicBezTo>
                    <a:pt x="821" y="90"/>
                    <a:pt x="830" y="91"/>
                    <a:pt x="838" y="94"/>
                  </a:cubicBezTo>
                  <a:cubicBezTo>
                    <a:pt x="838" y="95"/>
                    <a:pt x="839" y="95"/>
                    <a:pt x="840" y="95"/>
                  </a:cubicBezTo>
                  <a:cubicBezTo>
                    <a:pt x="840" y="87"/>
                    <a:pt x="840" y="79"/>
                    <a:pt x="840" y="71"/>
                  </a:cubicBezTo>
                  <a:cubicBezTo>
                    <a:pt x="840" y="70"/>
                    <a:pt x="839" y="69"/>
                    <a:pt x="838" y="69"/>
                  </a:cubicBezTo>
                  <a:cubicBezTo>
                    <a:pt x="833" y="67"/>
                    <a:pt x="828" y="67"/>
                    <a:pt x="823" y="66"/>
                  </a:cubicBezTo>
                  <a:cubicBezTo>
                    <a:pt x="812" y="66"/>
                    <a:pt x="802" y="67"/>
                    <a:pt x="792" y="72"/>
                  </a:cubicBezTo>
                  <a:cubicBezTo>
                    <a:pt x="772" y="83"/>
                    <a:pt x="763" y="101"/>
                    <a:pt x="762" y="123"/>
                  </a:cubicBezTo>
                  <a:cubicBezTo>
                    <a:pt x="762" y="133"/>
                    <a:pt x="762" y="144"/>
                    <a:pt x="762" y="154"/>
                  </a:cubicBezTo>
                  <a:cubicBezTo>
                    <a:pt x="762" y="156"/>
                    <a:pt x="762" y="156"/>
                    <a:pt x="760" y="156"/>
                  </a:cubicBezTo>
                  <a:cubicBezTo>
                    <a:pt x="751" y="156"/>
                    <a:pt x="742" y="156"/>
                    <a:pt x="733" y="156"/>
                  </a:cubicBezTo>
                  <a:cubicBezTo>
                    <a:pt x="732" y="156"/>
                    <a:pt x="731" y="157"/>
                    <a:pt x="731" y="158"/>
                  </a:cubicBezTo>
                  <a:cubicBezTo>
                    <a:pt x="731" y="165"/>
                    <a:pt x="731" y="172"/>
                    <a:pt x="731" y="179"/>
                  </a:cubicBezTo>
                  <a:cubicBezTo>
                    <a:pt x="731" y="180"/>
                    <a:pt x="732" y="181"/>
                    <a:pt x="733" y="181"/>
                  </a:cubicBezTo>
                  <a:cubicBezTo>
                    <a:pt x="742" y="181"/>
                    <a:pt x="750" y="181"/>
                    <a:pt x="758" y="181"/>
                  </a:cubicBezTo>
                  <a:cubicBezTo>
                    <a:pt x="762" y="181"/>
                    <a:pt x="762" y="181"/>
                    <a:pt x="762" y="185"/>
                  </a:cubicBezTo>
                  <a:cubicBezTo>
                    <a:pt x="762" y="234"/>
                    <a:pt x="762" y="284"/>
                    <a:pt x="762" y="333"/>
                  </a:cubicBezTo>
                  <a:cubicBezTo>
                    <a:pt x="762" y="335"/>
                    <a:pt x="762" y="336"/>
                    <a:pt x="764" y="336"/>
                  </a:cubicBezTo>
                  <a:cubicBezTo>
                    <a:pt x="772" y="335"/>
                    <a:pt x="780" y="335"/>
                    <a:pt x="788" y="336"/>
                  </a:cubicBezTo>
                  <a:cubicBezTo>
                    <a:pt x="790" y="336"/>
                    <a:pt x="791" y="335"/>
                    <a:pt x="791" y="333"/>
                  </a:cubicBezTo>
                  <a:cubicBezTo>
                    <a:pt x="791" y="283"/>
                    <a:pt x="791" y="233"/>
                    <a:pt x="791" y="183"/>
                  </a:cubicBezTo>
                  <a:cubicBezTo>
                    <a:pt x="791" y="181"/>
                    <a:pt x="791" y="181"/>
                    <a:pt x="793" y="181"/>
                  </a:cubicBezTo>
                  <a:cubicBezTo>
                    <a:pt x="815" y="181"/>
                    <a:pt x="836" y="181"/>
                    <a:pt x="858" y="181"/>
                  </a:cubicBezTo>
                  <a:cubicBezTo>
                    <a:pt x="860" y="181"/>
                    <a:pt x="860" y="181"/>
                    <a:pt x="860" y="184"/>
                  </a:cubicBezTo>
                  <a:cubicBezTo>
                    <a:pt x="860" y="233"/>
                    <a:pt x="860" y="283"/>
                    <a:pt x="860" y="333"/>
                  </a:cubicBezTo>
                  <a:cubicBezTo>
                    <a:pt x="860" y="335"/>
                    <a:pt x="861" y="336"/>
                    <a:pt x="863" y="336"/>
                  </a:cubicBezTo>
                  <a:cubicBezTo>
                    <a:pt x="871" y="335"/>
                    <a:pt x="878" y="336"/>
                    <a:pt x="886" y="336"/>
                  </a:cubicBezTo>
                  <a:cubicBezTo>
                    <a:pt x="889" y="336"/>
                    <a:pt x="889" y="336"/>
                    <a:pt x="889" y="332"/>
                  </a:cubicBezTo>
                  <a:cubicBezTo>
                    <a:pt x="889" y="283"/>
                    <a:pt x="889" y="233"/>
                    <a:pt x="889" y="183"/>
                  </a:cubicBezTo>
                  <a:cubicBezTo>
                    <a:pt x="889" y="181"/>
                    <a:pt x="890" y="181"/>
                    <a:pt x="892" y="181"/>
                  </a:cubicBezTo>
                  <a:cubicBezTo>
                    <a:pt x="904" y="181"/>
                    <a:pt x="917" y="181"/>
                    <a:pt x="929" y="181"/>
                  </a:cubicBezTo>
                  <a:cubicBezTo>
                    <a:pt x="931" y="181"/>
                    <a:pt x="931" y="180"/>
                    <a:pt x="931" y="179"/>
                  </a:cubicBezTo>
                  <a:cubicBezTo>
                    <a:pt x="931" y="172"/>
                    <a:pt x="931" y="165"/>
                    <a:pt x="931" y="159"/>
                  </a:cubicBezTo>
                  <a:cubicBezTo>
                    <a:pt x="931" y="157"/>
                    <a:pt x="931" y="156"/>
                    <a:pt x="929" y="156"/>
                  </a:cubicBezTo>
                  <a:cubicBezTo>
                    <a:pt x="916" y="156"/>
                    <a:pt x="904" y="156"/>
                    <a:pt x="892" y="156"/>
                  </a:cubicBezTo>
                  <a:cubicBezTo>
                    <a:pt x="890" y="156"/>
                    <a:pt x="889" y="156"/>
                    <a:pt x="889" y="154"/>
                  </a:cubicBezTo>
                  <a:cubicBezTo>
                    <a:pt x="889" y="146"/>
                    <a:pt x="889" y="138"/>
                    <a:pt x="889" y="129"/>
                  </a:cubicBezTo>
                  <a:cubicBezTo>
                    <a:pt x="889" y="124"/>
                    <a:pt x="890" y="119"/>
                    <a:pt x="891" y="114"/>
                  </a:cubicBezTo>
                  <a:cubicBezTo>
                    <a:pt x="894" y="98"/>
                    <a:pt x="905" y="89"/>
                    <a:pt x="922" y="91"/>
                  </a:cubicBezTo>
                  <a:cubicBezTo>
                    <a:pt x="928" y="91"/>
                    <a:pt x="933" y="93"/>
                    <a:pt x="938" y="95"/>
                  </a:cubicBezTo>
                  <a:cubicBezTo>
                    <a:pt x="938" y="87"/>
                    <a:pt x="938" y="79"/>
                    <a:pt x="939" y="71"/>
                  </a:cubicBezTo>
                  <a:close/>
                  <a:moveTo>
                    <a:pt x="712" y="194"/>
                  </a:moveTo>
                  <a:cubicBezTo>
                    <a:pt x="712" y="188"/>
                    <a:pt x="711" y="182"/>
                    <a:pt x="710" y="177"/>
                  </a:cubicBezTo>
                  <a:cubicBezTo>
                    <a:pt x="709" y="169"/>
                    <a:pt x="706" y="160"/>
                    <a:pt x="703" y="152"/>
                  </a:cubicBezTo>
                  <a:cubicBezTo>
                    <a:pt x="698" y="139"/>
                    <a:pt x="691" y="126"/>
                    <a:pt x="681" y="115"/>
                  </a:cubicBezTo>
                  <a:cubicBezTo>
                    <a:pt x="673" y="107"/>
                    <a:pt x="665" y="101"/>
                    <a:pt x="655" y="95"/>
                  </a:cubicBezTo>
                  <a:cubicBezTo>
                    <a:pt x="638" y="85"/>
                    <a:pt x="620" y="81"/>
                    <a:pt x="601" y="80"/>
                  </a:cubicBezTo>
                  <a:cubicBezTo>
                    <a:pt x="596" y="80"/>
                    <a:pt x="591" y="80"/>
                    <a:pt x="587" y="81"/>
                  </a:cubicBezTo>
                  <a:cubicBezTo>
                    <a:pt x="581" y="81"/>
                    <a:pt x="575" y="82"/>
                    <a:pt x="569" y="83"/>
                  </a:cubicBezTo>
                  <a:cubicBezTo>
                    <a:pt x="561" y="85"/>
                    <a:pt x="552" y="87"/>
                    <a:pt x="544" y="91"/>
                  </a:cubicBezTo>
                  <a:cubicBezTo>
                    <a:pt x="533" y="96"/>
                    <a:pt x="523" y="102"/>
                    <a:pt x="514" y="111"/>
                  </a:cubicBezTo>
                  <a:cubicBezTo>
                    <a:pt x="509" y="114"/>
                    <a:pt x="506" y="119"/>
                    <a:pt x="503" y="123"/>
                  </a:cubicBezTo>
                  <a:cubicBezTo>
                    <a:pt x="492" y="137"/>
                    <a:pt x="485" y="153"/>
                    <a:pt x="480" y="170"/>
                  </a:cubicBezTo>
                  <a:cubicBezTo>
                    <a:pt x="477" y="181"/>
                    <a:pt x="476" y="193"/>
                    <a:pt x="475" y="204"/>
                  </a:cubicBezTo>
                  <a:cubicBezTo>
                    <a:pt x="475" y="214"/>
                    <a:pt x="475" y="224"/>
                    <a:pt x="477" y="234"/>
                  </a:cubicBezTo>
                  <a:cubicBezTo>
                    <a:pt x="478" y="248"/>
                    <a:pt x="482" y="260"/>
                    <a:pt x="487" y="273"/>
                  </a:cubicBezTo>
                  <a:cubicBezTo>
                    <a:pt x="494" y="289"/>
                    <a:pt x="504" y="302"/>
                    <a:pt x="517" y="313"/>
                  </a:cubicBezTo>
                  <a:cubicBezTo>
                    <a:pt x="525" y="321"/>
                    <a:pt x="534" y="326"/>
                    <a:pt x="544" y="331"/>
                  </a:cubicBezTo>
                  <a:cubicBezTo>
                    <a:pt x="557" y="336"/>
                    <a:pt x="571" y="339"/>
                    <a:pt x="585" y="340"/>
                  </a:cubicBezTo>
                  <a:cubicBezTo>
                    <a:pt x="593" y="340"/>
                    <a:pt x="601" y="340"/>
                    <a:pt x="609" y="339"/>
                  </a:cubicBezTo>
                  <a:cubicBezTo>
                    <a:pt x="616" y="338"/>
                    <a:pt x="624" y="337"/>
                    <a:pt x="631" y="335"/>
                  </a:cubicBezTo>
                  <a:cubicBezTo>
                    <a:pt x="653" y="328"/>
                    <a:pt x="670" y="317"/>
                    <a:pt x="684" y="299"/>
                  </a:cubicBezTo>
                  <a:cubicBezTo>
                    <a:pt x="693" y="289"/>
                    <a:pt x="699" y="276"/>
                    <a:pt x="704" y="263"/>
                  </a:cubicBezTo>
                  <a:cubicBezTo>
                    <a:pt x="707" y="255"/>
                    <a:pt x="709" y="246"/>
                    <a:pt x="710" y="237"/>
                  </a:cubicBezTo>
                  <a:cubicBezTo>
                    <a:pt x="712" y="230"/>
                    <a:pt x="712" y="222"/>
                    <a:pt x="713" y="215"/>
                  </a:cubicBezTo>
                  <a:cubicBezTo>
                    <a:pt x="713" y="210"/>
                    <a:pt x="713" y="205"/>
                    <a:pt x="713" y="200"/>
                  </a:cubicBezTo>
                  <a:cubicBezTo>
                    <a:pt x="713" y="198"/>
                    <a:pt x="712" y="196"/>
                    <a:pt x="712" y="194"/>
                  </a:cubicBezTo>
                  <a:close/>
                  <a:moveTo>
                    <a:pt x="526" y="142"/>
                  </a:moveTo>
                  <a:cubicBezTo>
                    <a:pt x="533" y="132"/>
                    <a:pt x="542" y="124"/>
                    <a:pt x="552" y="118"/>
                  </a:cubicBezTo>
                  <a:cubicBezTo>
                    <a:pt x="563" y="112"/>
                    <a:pt x="575" y="108"/>
                    <a:pt x="588" y="107"/>
                  </a:cubicBezTo>
                  <a:cubicBezTo>
                    <a:pt x="600" y="106"/>
                    <a:pt x="612" y="107"/>
                    <a:pt x="624" y="111"/>
                  </a:cubicBezTo>
                  <a:cubicBezTo>
                    <a:pt x="634" y="114"/>
                    <a:pt x="642" y="119"/>
                    <a:pt x="650" y="125"/>
                  </a:cubicBezTo>
                  <a:cubicBezTo>
                    <a:pt x="659" y="133"/>
                    <a:pt x="665" y="142"/>
                    <a:pt x="670" y="152"/>
                  </a:cubicBezTo>
                  <a:cubicBezTo>
                    <a:pt x="676" y="163"/>
                    <a:pt x="679" y="174"/>
                    <a:pt x="680" y="186"/>
                  </a:cubicBezTo>
                  <a:cubicBezTo>
                    <a:pt x="682" y="196"/>
                    <a:pt x="682" y="206"/>
                    <a:pt x="682" y="216"/>
                  </a:cubicBezTo>
                  <a:cubicBezTo>
                    <a:pt x="681" y="236"/>
                    <a:pt x="678" y="255"/>
                    <a:pt x="668" y="273"/>
                  </a:cubicBezTo>
                  <a:cubicBezTo>
                    <a:pt x="654" y="296"/>
                    <a:pt x="634" y="309"/>
                    <a:pt x="608" y="312"/>
                  </a:cubicBezTo>
                  <a:cubicBezTo>
                    <a:pt x="599" y="313"/>
                    <a:pt x="590" y="314"/>
                    <a:pt x="581" y="313"/>
                  </a:cubicBezTo>
                  <a:cubicBezTo>
                    <a:pt x="573" y="312"/>
                    <a:pt x="566" y="309"/>
                    <a:pt x="559" y="306"/>
                  </a:cubicBezTo>
                  <a:cubicBezTo>
                    <a:pt x="551" y="303"/>
                    <a:pt x="543" y="298"/>
                    <a:pt x="537" y="292"/>
                  </a:cubicBezTo>
                  <a:cubicBezTo>
                    <a:pt x="530" y="286"/>
                    <a:pt x="525" y="279"/>
                    <a:pt x="521" y="272"/>
                  </a:cubicBezTo>
                  <a:cubicBezTo>
                    <a:pt x="515" y="261"/>
                    <a:pt x="511" y="250"/>
                    <a:pt x="509" y="239"/>
                  </a:cubicBezTo>
                  <a:cubicBezTo>
                    <a:pt x="508" y="233"/>
                    <a:pt x="507" y="228"/>
                    <a:pt x="507" y="223"/>
                  </a:cubicBezTo>
                  <a:cubicBezTo>
                    <a:pt x="506" y="218"/>
                    <a:pt x="506" y="213"/>
                    <a:pt x="506" y="206"/>
                  </a:cubicBezTo>
                  <a:cubicBezTo>
                    <a:pt x="507" y="184"/>
                    <a:pt x="512" y="162"/>
                    <a:pt x="526" y="142"/>
                  </a:cubicBezTo>
                  <a:close/>
                  <a:moveTo>
                    <a:pt x="1719" y="90"/>
                  </a:moveTo>
                  <a:cubicBezTo>
                    <a:pt x="1719" y="88"/>
                    <a:pt x="1719" y="87"/>
                    <a:pt x="1717" y="86"/>
                  </a:cubicBezTo>
                  <a:cubicBezTo>
                    <a:pt x="1708" y="83"/>
                    <a:pt x="1698" y="81"/>
                    <a:pt x="1688" y="81"/>
                  </a:cubicBezTo>
                  <a:cubicBezTo>
                    <a:pt x="1674" y="80"/>
                    <a:pt x="1661" y="80"/>
                    <a:pt x="1647" y="85"/>
                  </a:cubicBezTo>
                  <a:cubicBezTo>
                    <a:pt x="1626" y="93"/>
                    <a:pt x="1611" y="107"/>
                    <a:pt x="1599" y="126"/>
                  </a:cubicBezTo>
                  <a:cubicBezTo>
                    <a:pt x="1585" y="148"/>
                    <a:pt x="1579" y="173"/>
                    <a:pt x="1576" y="199"/>
                  </a:cubicBezTo>
                  <a:cubicBezTo>
                    <a:pt x="1575" y="217"/>
                    <a:pt x="1575" y="235"/>
                    <a:pt x="1577" y="253"/>
                  </a:cubicBezTo>
                  <a:cubicBezTo>
                    <a:pt x="1579" y="269"/>
                    <a:pt x="1583" y="285"/>
                    <a:pt x="1590" y="299"/>
                  </a:cubicBezTo>
                  <a:cubicBezTo>
                    <a:pt x="1597" y="312"/>
                    <a:pt x="1606" y="323"/>
                    <a:pt x="1619" y="331"/>
                  </a:cubicBezTo>
                  <a:cubicBezTo>
                    <a:pt x="1634" y="339"/>
                    <a:pt x="1650" y="341"/>
                    <a:pt x="1667" y="339"/>
                  </a:cubicBezTo>
                  <a:cubicBezTo>
                    <a:pt x="1694" y="335"/>
                    <a:pt x="1714" y="321"/>
                    <a:pt x="1726" y="296"/>
                  </a:cubicBezTo>
                  <a:cubicBezTo>
                    <a:pt x="1735" y="276"/>
                    <a:pt x="1737" y="256"/>
                    <a:pt x="1733" y="235"/>
                  </a:cubicBezTo>
                  <a:cubicBezTo>
                    <a:pt x="1729" y="216"/>
                    <a:pt x="1720" y="201"/>
                    <a:pt x="1704" y="190"/>
                  </a:cubicBezTo>
                  <a:cubicBezTo>
                    <a:pt x="1693" y="183"/>
                    <a:pt x="1681" y="179"/>
                    <a:pt x="1668" y="179"/>
                  </a:cubicBezTo>
                  <a:cubicBezTo>
                    <a:pt x="1657" y="178"/>
                    <a:pt x="1647" y="179"/>
                    <a:pt x="1637" y="183"/>
                  </a:cubicBezTo>
                  <a:cubicBezTo>
                    <a:pt x="1623" y="189"/>
                    <a:pt x="1613" y="199"/>
                    <a:pt x="1607" y="212"/>
                  </a:cubicBezTo>
                  <a:cubicBezTo>
                    <a:pt x="1606" y="213"/>
                    <a:pt x="1606" y="214"/>
                    <a:pt x="1605" y="214"/>
                  </a:cubicBezTo>
                  <a:cubicBezTo>
                    <a:pt x="1605" y="213"/>
                    <a:pt x="1605" y="212"/>
                    <a:pt x="1605" y="211"/>
                  </a:cubicBezTo>
                  <a:cubicBezTo>
                    <a:pt x="1605" y="200"/>
                    <a:pt x="1606" y="188"/>
                    <a:pt x="1608" y="176"/>
                  </a:cubicBezTo>
                  <a:cubicBezTo>
                    <a:pt x="1612" y="160"/>
                    <a:pt x="1618" y="144"/>
                    <a:pt x="1628" y="131"/>
                  </a:cubicBezTo>
                  <a:cubicBezTo>
                    <a:pt x="1636" y="119"/>
                    <a:pt x="1647" y="111"/>
                    <a:pt x="1660" y="107"/>
                  </a:cubicBezTo>
                  <a:cubicBezTo>
                    <a:pt x="1676" y="103"/>
                    <a:pt x="1692" y="105"/>
                    <a:pt x="1708" y="110"/>
                  </a:cubicBezTo>
                  <a:cubicBezTo>
                    <a:pt x="1712" y="111"/>
                    <a:pt x="1715" y="113"/>
                    <a:pt x="1719" y="115"/>
                  </a:cubicBezTo>
                  <a:cubicBezTo>
                    <a:pt x="1719" y="106"/>
                    <a:pt x="1719" y="98"/>
                    <a:pt x="1719" y="90"/>
                  </a:cubicBezTo>
                  <a:close/>
                  <a:moveTo>
                    <a:pt x="1634" y="208"/>
                  </a:moveTo>
                  <a:cubicBezTo>
                    <a:pt x="1649" y="200"/>
                    <a:pt x="1675" y="201"/>
                    <a:pt x="1689" y="215"/>
                  </a:cubicBezTo>
                  <a:cubicBezTo>
                    <a:pt x="1697" y="222"/>
                    <a:pt x="1701" y="231"/>
                    <a:pt x="1703" y="241"/>
                  </a:cubicBezTo>
                  <a:cubicBezTo>
                    <a:pt x="1706" y="256"/>
                    <a:pt x="1706" y="271"/>
                    <a:pt x="1701" y="285"/>
                  </a:cubicBezTo>
                  <a:cubicBezTo>
                    <a:pt x="1695" y="300"/>
                    <a:pt x="1684" y="311"/>
                    <a:pt x="1668" y="314"/>
                  </a:cubicBezTo>
                  <a:cubicBezTo>
                    <a:pt x="1657" y="317"/>
                    <a:pt x="1646" y="316"/>
                    <a:pt x="1636" y="310"/>
                  </a:cubicBezTo>
                  <a:cubicBezTo>
                    <a:pt x="1626" y="305"/>
                    <a:pt x="1619" y="296"/>
                    <a:pt x="1614" y="286"/>
                  </a:cubicBezTo>
                  <a:cubicBezTo>
                    <a:pt x="1609" y="276"/>
                    <a:pt x="1607" y="266"/>
                    <a:pt x="1607" y="255"/>
                  </a:cubicBezTo>
                  <a:cubicBezTo>
                    <a:pt x="1607" y="234"/>
                    <a:pt x="1616" y="218"/>
                    <a:pt x="1634" y="208"/>
                  </a:cubicBezTo>
                  <a:close/>
                  <a:moveTo>
                    <a:pt x="1313" y="297"/>
                  </a:moveTo>
                  <a:cubicBezTo>
                    <a:pt x="1293" y="312"/>
                    <a:pt x="1272" y="318"/>
                    <a:pt x="1248" y="314"/>
                  </a:cubicBezTo>
                  <a:cubicBezTo>
                    <a:pt x="1230" y="312"/>
                    <a:pt x="1217" y="304"/>
                    <a:pt x="1209" y="288"/>
                  </a:cubicBezTo>
                  <a:cubicBezTo>
                    <a:pt x="1203" y="278"/>
                    <a:pt x="1201" y="267"/>
                    <a:pt x="1201" y="256"/>
                  </a:cubicBezTo>
                  <a:cubicBezTo>
                    <a:pt x="1201" y="254"/>
                    <a:pt x="1201" y="253"/>
                    <a:pt x="1203" y="253"/>
                  </a:cubicBezTo>
                  <a:cubicBezTo>
                    <a:pt x="1244" y="253"/>
                    <a:pt x="1284" y="253"/>
                    <a:pt x="1325" y="253"/>
                  </a:cubicBezTo>
                  <a:cubicBezTo>
                    <a:pt x="1327" y="253"/>
                    <a:pt x="1327" y="253"/>
                    <a:pt x="1327" y="251"/>
                  </a:cubicBezTo>
                  <a:cubicBezTo>
                    <a:pt x="1327" y="245"/>
                    <a:pt x="1327" y="240"/>
                    <a:pt x="1327" y="234"/>
                  </a:cubicBezTo>
                  <a:cubicBezTo>
                    <a:pt x="1327" y="223"/>
                    <a:pt x="1326" y="212"/>
                    <a:pt x="1322" y="201"/>
                  </a:cubicBezTo>
                  <a:cubicBezTo>
                    <a:pt x="1317" y="185"/>
                    <a:pt x="1308" y="171"/>
                    <a:pt x="1292" y="162"/>
                  </a:cubicBezTo>
                  <a:cubicBezTo>
                    <a:pt x="1272" y="150"/>
                    <a:pt x="1249" y="149"/>
                    <a:pt x="1227" y="156"/>
                  </a:cubicBezTo>
                  <a:cubicBezTo>
                    <a:pt x="1205" y="164"/>
                    <a:pt x="1190" y="179"/>
                    <a:pt x="1181" y="200"/>
                  </a:cubicBezTo>
                  <a:cubicBezTo>
                    <a:pt x="1173" y="216"/>
                    <a:pt x="1170" y="234"/>
                    <a:pt x="1171" y="252"/>
                  </a:cubicBezTo>
                  <a:cubicBezTo>
                    <a:pt x="1171" y="266"/>
                    <a:pt x="1173" y="280"/>
                    <a:pt x="1179" y="293"/>
                  </a:cubicBezTo>
                  <a:cubicBezTo>
                    <a:pt x="1189" y="319"/>
                    <a:pt x="1208" y="334"/>
                    <a:pt x="1236" y="339"/>
                  </a:cubicBezTo>
                  <a:cubicBezTo>
                    <a:pt x="1250" y="341"/>
                    <a:pt x="1264" y="340"/>
                    <a:pt x="1277" y="338"/>
                  </a:cubicBezTo>
                  <a:cubicBezTo>
                    <a:pt x="1290" y="336"/>
                    <a:pt x="1302" y="331"/>
                    <a:pt x="1313" y="324"/>
                  </a:cubicBezTo>
                  <a:cubicBezTo>
                    <a:pt x="1314" y="323"/>
                    <a:pt x="1315" y="322"/>
                    <a:pt x="1315" y="320"/>
                  </a:cubicBezTo>
                  <a:cubicBezTo>
                    <a:pt x="1315" y="313"/>
                    <a:pt x="1315" y="306"/>
                    <a:pt x="1315" y="298"/>
                  </a:cubicBezTo>
                  <a:cubicBezTo>
                    <a:pt x="1315" y="297"/>
                    <a:pt x="1315" y="297"/>
                    <a:pt x="1314" y="296"/>
                  </a:cubicBezTo>
                  <a:cubicBezTo>
                    <a:pt x="1314" y="296"/>
                    <a:pt x="1313" y="297"/>
                    <a:pt x="1313" y="297"/>
                  </a:cubicBezTo>
                  <a:close/>
                  <a:moveTo>
                    <a:pt x="1203" y="229"/>
                  </a:moveTo>
                  <a:cubicBezTo>
                    <a:pt x="1201" y="229"/>
                    <a:pt x="1201" y="228"/>
                    <a:pt x="1201" y="226"/>
                  </a:cubicBezTo>
                  <a:cubicBezTo>
                    <a:pt x="1205" y="210"/>
                    <a:pt x="1212" y="195"/>
                    <a:pt x="1226" y="185"/>
                  </a:cubicBezTo>
                  <a:cubicBezTo>
                    <a:pt x="1241" y="174"/>
                    <a:pt x="1264" y="174"/>
                    <a:pt x="1279" y="184"/>
                  </a:cubicBezTo>
                  <a:cubicBezTo>
                    <a:pt x="1288" y="191"/>
                    <a:pt x="1293" y="200"/>
                    <a:pt x="1296" y="211"/>
                  </a:cubicBezTo>
                  <a:cubicBezTo>
                    <a:pt x="1297" y="216"/>
                    <a:pt x="1297" y="221"/>
                    <a:pt x="1298" y="227"/>
                  </a:cubicBezTo>
                  <a:cubicBezTo>
                    <a:pt x="1298" y="228"/>
                    <a:pt x="1297" y="229"/>
                    <a:pt x="1295" y="229"/>
                  </a:cubicBezTo>
                  <a:cubicBezTo>
                    <a:pt x="1280" y="229"/>
                    <a:pt x="1265" y="229"/>
                    <a:pt x="1249" y="229"/>
                  </a:cubicBezTo>
                  <a:cubicBezTo>
                    <a:pt x="1234" y="229"/>
                    <a:pt x="1219" y="229"/>
                    <a:pt x="1203" y="229"/>
                  </a:cubicBezTo>
                  <a:close/>
                  <a:moveTo>
                    <a:pt x="1763" y="324"/>
                  </a:moveTo>
                  <a:cubicBezTo>
                    <a:pt x="1763" y="330"/>
                    <a:pt x="1763" y="330"/>
                    <a:pt x="1769" y="333"/>
                  </a:cubicBezTo>
                  <a:cubicBezTo>
                    <a:pt x="1780" y="337"/>
                    <a:pt x="1791" y="339"/>
                    <a:pt x="1803" y="340"/>
                  </a:cubicBezTo>
                  <a:cubicBezTo>
                    <a:pt x="1818" y="341"/>
                    <a:pt x="1832" y="340"/>
                    <a:pt x="1846" y="336"/>
                  </a:cubicBezTo>
                  <a:cubicBezTo>
                    <a:pt x="1871" y="329"/>
                    <a:pt x="1889" y="314"/>
                    <a:pt x="1898" y="291"/>
                  </a:cubicBezTo>
                  <a:cubicBezTo>
                    <a:pt x="1905" y="274"/>
                    <a:pt x="1905" y="257"/>
                    <a:pt x="1902" y="239"/>
                  </a:cubicBezTo>
                  <a:cubicBezTo>
                    <a:pt x="1899" y="224"/>
                    <a:pt x="1891" y="211"/>
                    <a:pt x="1879" y="201"/>
                  </a:cubicBezTo>
                  <a:cubicBezTo>
                    <a:pt x="1861" y="187"/>
                    <a:pt x="1840" y="183"/>
                    <a:pt x="1819" y="183"/>
                  </a:cubicBezTo>
                  <a:cubicBezTo>
                    <a:pt x="1812" y="183"/>
                    <a:pt x="1805" y="184"/>
                    <a:pt x="1798" y="184"/>
                  </a:cubicBezTo>
                  <a:cubicBezTo>
                    <a:pt x="1796" y="184"/>
                    <a:pt x="1796" y="184"/>
                    <a:pt x="1796" y="182"/>
                  </a:cubicBezTo>
                  <a:cubicBezTo>
                    <a:pt x="1796" y="179"/>
                    <a:pt x="1796" y="175"/>
                    <a:pt x="1797" y="171"/>
                  </a:cubicBezTo>
                  <a:cubicBezTo>
                    <a:pt x="1798" y="152"/>
                    <a:pt x="1799" y="133"/>
                    <a:pt x="1801" y="113"/>
                  </a:cubicBezTo>
                  <a:cubicBezTo>
                    <a:pt x="1801" y="111"/>
                    <a:pt x="1801" y="110"/>
                    <a:pt x="1804" y="110"/>
                  </a:cubicBezTo>
                  <a:cubicBezTo>
                    <a:pt x="1832" y="111"/>
                    <a:pt x="1861" y="110"/>
                    <a:pt x="1890" y="111"/>
                  </a:cubicBezTo>
                  <a:cubicBezTo>
                    <a:pt x="1892" y="111"/>
                    <a:pt x="1892" y="110"/>
                    <a:pt x="1892" y="108"/>
                  </a:cubicBezTo>
                  <a:cubicBezTo>
                    <a:pt x="1892" y="101"/>
                    <a:pt x="1892" y="94"/>
                    <a:pt x="1892" y="87"/>
                  </a:cubicBezTo>
                  <a:cubicBezTo>
                    <a:pt x="1892" y="85"/>
                    <a:pt x="1892" y="84"/>
                    <a:pt x="1889" y="84"/>
                  </a:cubicBezTo>
                  <a:cubicBezTo>
                    <a:pt x="1853" y="84"/>
                    <a:pt x="1816" y="85"/>
                    <a:pt x="1779" y="84"/>
                  </a:cubicBezTo>
                  <a:cubicBezTo>
                    <a:pt x="1776" y="84"/>
                    <a:pt x="1776" y="85"/>
                    <a:pt x="1776" y="87"/>
                  </a:cubicBezTo>
                  <a:cubicBezTo>
                    <a:pt x="1774" y="107"/>
                    <a:pt x="1773" y="126"/>
                    <a:pt x="1772" y="145"/>
                  </a:cubicBezTo>
                  <a:cubicBezTo>
                    <a:pt x="1770" y="166"/>
                    <a:pt x="1769" y="188"/>
                    <a:pt x="1767" y="209"/>
                  </a:cubicBezTo>
                  <a:cubicBezTo>
                    <a:pt x="1767" y="210"/>
                    <a:pt x="1768" y="211"/>
                    <a:pt x="1769" y="210"/>
                  </a:cubicBezTo>
                  <a:cubicBezTo>
                    <a:pt x="1778" y="209"/>
                    <a:pt x="1787" y="209"/>
                    <a:pt x="1796" y="209"/>
                  </a:cubicBezTo>
                  <a:cubicBezTo>
                    <a:pt x="1807" y="208"/>
                    <a:pt x="1818" y="208"/>
                    <a:pt x="1830" y="210"/>
                  </a:cubicBezTo>
                  <a:cubicBezTo>
                    <a:pt x="1840" y="212"/>
                    <a:pt x="1850" y="216"/>
                    <a:pt x="1858" y="223"/>
                  </a:cubicBezTo>
                  <a:cubicBezTo>
                    <a:pt x="1869" y="232"/>
                    <a:pt x="1874" y="245"/>
                    <a:pt x="1874" y="259"/>
                  </a:cubicBezTo>
                  <a:cubicBezTo>
                    <a:pt x="1875" y="286"/>
                    <a:pt x="1859" y="307"/>
                    <a:pt x="1833" y="313"/>
                  </a:cubicBezTo>
                  <a:cubicBezTo>
                    <a:pt x="1815" y="317"/>
                    <a:pt x="1797" y="315"/>
                    <a:pt x="1780" y="308"/>
                  </a:cubicBezTo>
                  <a:cubicBezTo>
                    <a:pt x="1774" y="306"/>
                    <a:pt x="1769" y="303"/>
                    <a:pt x="1763" y="299"/>
                  </a:cubicBezTo>
                  <a:cubicBezTo>
                    <a:pt x="1763" y="307"/>
                    <a:pt x="1763" y="315"/>
                    <a:pt x="1763" y="324"/>
                  </a:cubicBezTo>
                  <a:close/>
                  <a:moveTo>
                    <a:pt x="1413" y="120"/>
                  </a:moveTo>
                  <a:cubicBezTo>
                    <a:pt x="1432" y="107"/>
                    <a:pt x="1454" y="102"/>
                    <a:pt x="1477" y="106"/>
                  </a:cubicBezTo>
                  <a:cubicBezTo>
                    <a:pt x="1490" y="109"/>
                    <a:pt x="1500" y="117"/>
                    <a:pt x="1504" y="130"/>
                  </a:cubicBezTo>
                  <a:cubicBezTo>
                    <a:pt x="1507" y="137"/>
                    <a:pt x="1507" y="145"/>
                    <a:pt x="1507" y="152"/>
                  </a:cubicBezTo>
                  <a:cubicBezTo>
                    <a:pt x="1505" y="168"/>
                    <a:pt x="1498" y="180"/>
                    <a:pt x="1483" y="187"/>
                  </a:cubicBezTo>
                  <a:cubicBezTo>
                    <a:pt x="1474" y="191"/>
                    <a:pt x="1464" y="193"/>
                    <a:pt x="1454" y="193"/>
                  </a:cubicBezTo>
                  <a:cubicBezTo>
                    <a:pt x="1445" y="194"/>
                    <a:pt x="1436" y="193"/>
                    <a:pt x="1427" y="193"/>
                  </a:cubicBezTo>
                  <a:cubicBezTo>
                    <a:pt x="1426" y="193"/>
                    <a:pt x="1425" y="194"/>
                    <a:pt x="1425" y="196"/>
                  </a:cubicBezTo>
                  <a:cubicBezTo>
                    <a:pt x="1425" y="202"/>
                    <a:pt x="1425" y="209"/>
                    <a:pt x="1425" y="216"/>
                  </a:cubicBezTo>
                  <a:cubicBezTo>
                    <a:pt x="1425" y="218"/>
                    <a:pt x="1426" y="218"/>
                    <a:pt x="1427" y="218"/>
                  </a:cubicBezTo>
                  <a:cubicBezTo>
                    <a:pt x="1436" y="218"/>
                    <a:pt x="1445" y="218"/>
                    <a:pt x="1453" y="218"/>
                  </a:cubicBezTo>
                  <a:cubicBezTo>
                    <a:pt x="1464" y="218"/>
                    <a:pt x="1475" y="220"/>
                    <a:pt x="1485" y="224"/>
                  </a:cubicBezTo>
                  <a:cubicBezTo>
                    <a:pt x="1494" y="227"/>
                    <a:pt x="1503" y="232"/>
                    <a:pt x="1508" y="240"/>
                  </a:cubicBezTo>
                  <a:cubicBezTo>
                    <a:pt x="1517" y="253"/>
                    <a:pt x="1518" y="268"/>
                    <a:pt x="1514" y="282"/>
                  </a:cubicBezTo>
                  <a:cubicBezTo>
                    <a:pt x="1509" y="298"/>
                    <a:pt x="1497" y="308"/>
                    <a:pt x="1482" y="312"/>
                  </a:cubicBezTo>
                  <a:cubicBezTo>
                    <a:pt x="1453" y="320"/>
                    <a:pt x="1426" y="314"/>
                    <a:pt x="1402" y="297"/>
                  </a:cubicBezTo>
                  <a:cubicBezTo>
                    <a:pt x="1402" y="297"/>
                    <a:pt x="1401" y="296"/>
                    <a:pt x="1400" y="295"/>
                  </a:cubicBezTo>
                  <a:cubicBezTo>
                    <a:pt x="1400" y="306"/>
                    <a:pt x="1400" y="315"/>
                    <a:pt x="1400" y="325"/>
                  </a:cubicBezTo>
                  <a:cubicBezTo>
                    <a:pt x="1400" y="326"/>
                    <a:pt x="1401" y="327"/>
                    <a:pt x="1401" y="327"/>
                  </a:cubicBezTo>
                  <a:cubicBezTo>
                    <a:pt x="1406" y="330"/>
                    <a:pt x="1410" y="332"/>
                    <a:pt x="1415" y="334"/>
                  </a:cubicBezTo>
                  <a:cubicBezTo>
                    <a:pt x="1426" y="338"/>
                    <a:pt x="1437" y="339"/>
                    <a:pt x="1449" y="340"/>
                  </a:cubicBezTo>
                  <a:cubicBezTo>
                    <a:pt x="1464" y="341"/>
                    <a:pt x="1479" y="339"/>
                    <a:pt x="1494" y="334"/>
                  </a:cubicBezTo>
                  <a:cubicBezTo>
                    <a:pt x="1513" y="328"/>
                    <a:pt x="1528" y="317"/>
                    <a:pt x="1537" y="300"/>
                  </a:cubicBezTo>
                  <a:cubicBezTo>
                    <a:pt x="1543" y="289"/>
                    <a:pt x="1545" y="278"/>
                    <a:pt x="1545" y="267"/>
                  </a:cubicBezTo>
                  <a:cubicBezTo>
                    <a:pt x="1546" y="256"/>
                    <a:pt x="1544" y="246"/>
                    <a:pt x="1539" y="237"/>
                  </a:cubicBezTo>
                  <a:cubicBezTo>
                    <a:pt x="1530" y="221"/>
                    <a:pt x="1516" y="211"/>
                    <a:pt x="1498" y="207"/>
                  </a:cubicBezTo>
                  <a:cubicBezTo>
                    <a:pt x="1494" y="206"/>
                    <a:pt x="1490" y="205"/>
                    <a:pt x="1486" y="204"/>
                  </a:cubicBezTo>
                  <a:cubicBezTo>
                    <a:pt x="1487" y="203"/>
                    <a:pt x="1488" y="203"/>
                    <a:pt x="1489" y="203"/>
                  </a:cubicBezTo>
                  <a:cubicBezTo>
                    <a:pt x="1502" y="199"/>
                    <a:pt x="1513" y="194"/>
                    <a:pt x="1521" y="184"/>
                  </a:cubicBezTo>
                  <a:cubicBezTo>
                    <a:pt x="1537" y="165"/>
                    <a:pt x="1540" y="143"/>
                    <a:pt x="1533" y="121"/>
                  </a:cubicBezTo>
                  <a:cubicBezTo>
                    <a:pt x="1528" y="102"/>
                    <a:pt x="1514" y="92"/>
                    <a:pt x="1497" y="85"/>
                  </a:cubicBezTo>
                  <a:cubicBezTo>
                    <a:pt x="1486" y="81"/>
                    <a:pt x="1474" y="80"/>
                    <a:pt x="1462" y="80"/>
                  </a:cubicBezTo>
                  <a:cubicBezTo>
                    <a:pt x="1445" y="81"/>
                    <a:pt x="1429" y="84"/>
                    <a:pt x="1414" y="92"/>
                  </a:cubicBezTo>
                  <a:cubicBezTo>
                    <a:pt x="1411" y="94"/>
                    <a:pt x="1409" y="96"/>
                    <a:pt x="1410" y="100"/>
                  </a:cubicBezTo>
                  <a:cubicBezTo>
                    <a:pt x="1410" y="106"/>
                    <a:pt x="1410" y="113"/>
                    <a:pt x="1410" y="120"/>
                  </a:cubicBezTo>
                  <a:cubicBezTo>
                    <a:pt x="1410" y="121"/>
                    <a:pt x="1410" y="121"/>
                    <a:pt x="1410" y="123"/>
                  </a:cubicBezTo>
                  <a:cubicBezTo>
                    <a:pt x="1411" y="122"/>
                    <a:pt x="1412" y="121"/>
                    <a:pt x="1413" y="120"/>
                  </a:cubicBezTo>
                  <a:close/>
                  <a:moveTo>
                    <a:pt x="1149" y="301"/>
                  </a:moveTo>
                  <a:cubicBezTo>
                    <a:pt x="1134" y="312"/>
                    <a:pt x="1118" y="317"/>
                    <a:pt x="1100" y="315"/>
                  </a:cubicBezTo>
                  <a:cubicBezTo>
                    <a:pt x="1078" y="313"/>
                    <a:pt x="1062" y="302"/>
                    <a:pt x="1052" y="283"/>
                  </a:cubicBezTo>
                  <a:cubicBezTo>
                    <a:pt x="1043" y="263"/>
                    <a:pt x="1043" y="242"/>
                    <a:pt x="1049" y="221"/>
                  </a:cubicBezTo>
                  <a:cubicBezTo>
                    <a:pt x="1054" y="203"/>
                    <a:pt x="1065" y="189"/>
                    <a:pt x="1083" y="182"/>
                  </a:cubicBezTo>
                  <a:cubicBezTo>
                    <a:pt x="1101" y="174"/>
                    <a:pt x="1119" y="175"/>
                    <a:pt x="1137" y="183"/>
                  </a:cubicBezTo>
                  <a:cubicBezTo>
                    <a:pt x="1142" y="185"/>
                    <a:pt x="1146" y="188"/>
                    <a:pt x="1151" y="191"/>
                  </a:cubicBezTo>
                  <a:cubicBezTo>
                    <a:pt x="1151" y="181"/>
                    <a:pt x="1151" y="171"/>
                    <a:pt x="1151" y="162"/>
                  </a:cubicBezTo>
                  <a:cubicBezTo>
                    <a:pt x="1151" y="161"/>
                    <a:pt x="1150" y="161"/>
                    <a:pt x="1149" y="160"/>
                  </a:cubicBezTo>
                  <a:cubicBezTo>
                    <a:pt x="1146" y="159"/>
                    <a:pt x="1143" y="157"/>
                    <a:pt x="1139" y="156"/>
                  </a:cubicBezTo>
                  <a:cubicBezTo>
                    <a:pt x="1123" y="151"/>
                    <a:pt x="1107" y="151"/>
                    <a:pt x="1091" y="153"/>
                  </a:cubicBezTo>
                  <a:cubicBezTo>
                    <a:pt x="1064" y="157"/>
                    <a:pt x="1044" y="171"/>
                    <a:pt x="1030" y="194"/>
                  </a:cubicBezTo>
                  <a:cubicBezTo>
                    <a:pt x="1013" y="223"/>
                    <a:pt x="1011" y="254"/>
                    <a:pt x="1022" y="285"/>
                  </a:cubicBezTo>
                  <a:cubicBezTo>
                    <a:pt x="1030" y="311"/>
                    <a:pt x="1048" y="328"/>
                    <a:pt x="1074" y="336"/>
                  </a:cubicBezTo>
                  <a:cubicBezTo>
                    <a:pt x="1089" y="341"/>
                    <a:pt x="1105" y="341"/>
                    <a:pt x="1120" y="338"/>
                  </a:cubicBezTo>
                  <a:cubicBezTo>
                    <a:pt x="1130" y="337"/>
                    <a:pt x="1140" y="333"/>
                    <a:pt x="1149" y="328"/>
                  </a:cubicBezTo>
                  <a:cubicBezTo>
                    <a:pt x="1150" y="328"/>
                    <a:pt x="1150" y="328"/>
                    <a:pt x="1150" y="326"/>
                  </a:cubicBezTo>
                  <a:cubicBezTo>
                    <a:pt x="1150" y="318"/>
                    <a:pt x="1150" y="309"/>
                    <a:pt x="1150" y="300"/>
                  </a:cubicBezTo>
                  <a:cubicBezTo>
                    <a:pt x="1150" y="301"/>
                    <a:pt x="1149" y="301"/>
                    <a:pt x="1149" y="301"/>
                  </a:cubicBezTo>
                  <a:close/>
                  <a:moveTo>
                    <a:pt x="987" y="159"/>
                  </a:moveTo>
                  <a:cubicBezTo>
                    <a:pt x="987" y="159"/>
                    <a:pt x="987" y="158"/>
                    <a:pt x="987" y="158"/>
                  </a:cubicBezTo>
                  <a:cubicBezTo>
                    <a:pt x="987" y="157"/>
                    <a:pt x="986" y="156"/>
                    <a:pt x="985" y="156"/>
                  </a:cubicBezTo>
                  <a:cubicBezTo>
                    <a:pt x="976" y="156"/>
                    <a:pt x="968" y="156"/>
                    <a:pt x="959" y="156"/>
                  </a:cubicBezTo>
                  <a:cubicBezTo>
                    <a:pt x="958" y="156"/>
                    <a:pt x="958" y="157"/>
                    <a:pt x="958" y="158"/>
                  </a:cubicBezTo>
                  <a:cubicBezTo>
                    <a:pt x="958" y="160"/>
                    <a:pt x="958" y="162"/>
                    <a:pt x="958" y="164"/>
                  </a:cubicBezTo>
                  <a:cubicBezTo>
                    <a:pt x="958" y="220"/>
                    <a:pt x="958" y="276"/>
                    <a:pt x="958" y="332"/>
                  </a:cubicBezTo>
                  <a:cubicBezTo>
                    <a:pt x="958" y="336"/>
                    <a:pt x="958" y="336"/>
                    <a:pt x="961" y="336"/>
                  </a:cubicBezTo>
                  <a:cubicBezTo>
                    <a:pt x="969" y="336"/>
                    <a:pt x="976" y="336"/>
                    <a:pt x="984" y="336"/>
                  </a:cubicBezTo>
                  <a:cubicBezTo>
                    <a:pt x="987" y="336"/>
                    <a:pt x="987" y="336"/>
                    <a:pt x="987" y="332"/>
                  </a:cubicBezTo>
                  <a:cubicBezTo>
                    <a:pt x="987" y="304"/>
                    <a:pt x="987" y="275"/>
                    <a:pt x="987" y="246"/>
                  </a:cubicBezTo>
                  <a:cubicBezTo>
                    <a:pt x="987" y="217"/>
                    <a:pt x="987" y="188"/>
                    <a:pt x="987" y="159"/>
                  </a:cubicBezTo>
                  <a:close/>
                  <a:moveTo>
                    <a:pt x="973" y="111"/>
                  </a:moveTo>
                  <a:cubicBezTo>
                    <a:pt x="983" y="111"/>
                    <a:pt x="991" y="103"/>
                    <a:pt x="991" y="92"/>
                  </a:cubicBezTo>
                  <a:cubicBezTo>
                    <a:pt x="991" y="81"/>
                    <a:pt x="983" y="73"/>
                    <a:pt x="972" y="73"/>
                  </a:cubicBezTo>
                  <a:cubicBezTo>
                    <a:pt x="962" y="74"/>
                    <a:pt x="954" y="82"/>
                    <a:pt x="954" y="92"/>
                  </a:cubicBezTo>
                  <a:cubicBezTo>
                    <a:pt x="954" y="103"/>
                    <a:pt x="961" y="111"/>
                    <a:pt x="973" y="111"/>
                  </a:cubicBezTo>
                  <a:close/>
                  <a:moveTo>
                    <a:pt x="1" y="336"/>
                  </a:moveTo>
                  <a:cubicBezTo>
                    <a:pt x="1" y="336"/>
                    <a:pt x="1" y="336"/>
                    <a:pt x="1" y="336"/>
                  </a:cubicBezTo>
                  <a:cubicBezTo>
                    <a:pt x="2" y="336"/>
                    <a:pt x="2" y="336"/>
                    <a:pt x="2" y="336"/>
                  </a:cubicBezTo>
                  <a:cubicBezTo>
                    <a:pt x="2" y="336"/>
                    <a:pt x="2" y="336"/>
                    <a:pt x="2" y="336"/>
                  </a:cubicBezTo>
                  <a:cubicBezTo>
                    <a:pt x="2" y="336"/>
                    <a:pt x="1" y="336"/>
                    <a:pt x="1" y="336"/>
                  </a:cubicBezTo>
                  <a:close/>
                </a:path>
              </a:pathLst>
            </a:custGeom>
            <a:solidFill>
              <a:srgbClr val="EA3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cxnSp>
          <p:nvCxnSpPr>
            <p:cNvPr id="27" name="Straight Connector 26"/>
            <p:cNvCxnSpPr/>
            <p:nvPr/>
          </p:nvCxnSpPr>
          <p:spPr>
            <a:xfrm>
              <a:off x="3767719" y="3912514"/>
              <a:ext cx="3566160" cy="0"/>
            </a:xfrm>
            <a:prstGeom prst="line">
              <a:avLst/>
            </a:prstGeom>
            <a:ln w="254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67719" y="3867394"/>
              <a:ext cx="3566160" cy="704488"/>
            </a:xfrm>
            <a:prstGeom prst="rect">
              <a:avLst/>
            </a:prstGeom>
            <a:noFill/>
          </p:spPr>
          <p:txBody>
            <a:bodyPr wrap="square" lIns="0" rIns="0" rtlCol="0">
              <a:spAutoFit/>
            </a:bodyPr>
            <a:lstStyle/>
            <a:p>
              <a:pPr defTabSz="932597"/>
              <a:r>
                <a:rPr lang="en-US" sz="3978" spc="-102" dirty="0">
                  <a:gradFill>
                    <a:gsLst>
                      <a:gs pos="4724">
                        <a:srgbClr val="EB3C00"/>
                      </a:gs>
                      <a:gs pos="36000">
                        <a:srgbClr val="EB3C00"/>
                      </a:gs>
                    </a:gsLst>
                    <a:lin ang="5400000" scaled="0"/>
                  </a:gradFill>
                  <a:latin typeface="Segoe Pro Light" panose="020B0302040504020203" pitchFamily="34" charset="0"/>
                </a:rPr>
                <a:t>Technical Network</a:t>
              </a:r>
            </a:p>
          </p:txBody>
        </p:sp>
      </p:grpSp>
      <p:sp>
        <p:nvSpPr>
          <p:cNvPr id="35" name="TextBox 34"/>
          <p:cNvSpPr txBox="1"/>
          <p:nvPr/>
        </p:nvSpPr>
        <p:spPr>
          <a:xfrm>
            <a:off x="3161371" y="4248526"/>
            <a:ext cx="6113733" cy="612897"/>
          </a:xfrm>
          <a:prstGeom prst="rect">
            <a:avLst/>
          </a:prstGeom>
          <a:noFill/>
        </p:spPr>
        <p:txBody>
          <a:bodyPr wrap="square" rtlCol="0">
            <a:spAutoFit/>
          </a:bodyPr>
          <a:lstStyle/>
          <a:p>
            <a:pPr algn="ctr" defTabSz="932597">
              <a:lnSpc>
                <a:spcPct val="90000"/>
              </a:lnSpc>
            </a:pPr>
            <a:r>
              <a:rPr lang="en-US" sz="3672" dirty="0">
                <a:gradFill>
                  <a:gsLst>
                    <a:gs pos="4724">
                      <a:srgbClr val="0070C0">
                        <a:lumMod val="20000"/>
                        <a:lumOff val="80000"/>
                      </a:srgbClr>
                    </a:gs>
                    <a:gs pos="36000">
                      <a:srgbClr val="0070C0">
                        <a:lumMod val="20000"/>
                        <a:lumOff val="80000"/>
                      </a:srgbClr>
                    </a:gs>
                  </a:gsLst>
                  <a:lin ang="5400000" scaled="0"/>
                </a:gradFill>
              </a:rPr>
              <a:t>Join the conversation!</a:t>
            </a:r>
          </a:p>
        </p:txBody>
      </p:sp>
      <p:sp>
        <p:nvSpPr>
          <p:cNvPr id="36" name="TextBox 35"/>
          <p:cNvSpPr txBox="1"/>
          <p:nvPr/>
        </p:nvSpPr>
        <p:spPr>
          <a:xfrm>
            <a:off x="2047428" y="4856078"/>
            <a:ext cx="8341619" cy="1246851"/>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defTabSz="932597">
              <a:lnSpc>
                <a:spcPct val="90000"/>
              </a:lnSpc>
            </a:pPr>
            <a:r>
              <a:rPr lang="en-US" sz="4080" dirty="0">
                <a:gradFill>
                  <a:gsLst>
                    <a:gs pos="4724">
                      <a:srgbClr val="FFFFFF"/>
                    </a:gs>
                    <a:gs pos="36000">
                      <a:srgbClr val="FFFFFF"/>
                    </a:gs>
                  </a:gsLst>
                  <a:lin ang="5400000" scaled="0"/>
                </a:gradFill>
                <a:latin typeface="Segoe Pro Light" panose="020B0302040504020203" pitchFamily="34" charset="0"/>
              </a:rPr>
              <a:t>Share</a:t>
            </a:r>
            <a:r>
              <a:rPr lang="en-US" sz="4080" b="1" dirty="0">
                <a:gradFill>
                  <a:gsLst>
                    <a:gs pos="4724">
                      <a:srgbClr val="FFFFFF"/>
                    </a:gs>
                    <a:gs pos="36000">
                      <a:srgbClr val="FFFFFF"/>
                    </a:gs>
                  </a:gsLst>
                  <a:lin ang="5400000" scaled="0"/>
                </a:gradFill>
                <a:latin typeface="Segoe Pro SemiLight" panose="020B0402040204020203" pitchFamily="34" charset="0"/>
              </a:rPr>
              <a:t> tips and best practices </a:t>
            </a:r>
            <a:br>
              <a:rPr lang="en-US" sz="4080" b="1" dirty="0">
                <a:gradFill>
                  <a:gsLst>
                    <a:gs pos="4724">
                      <a:srgbClr val="FFFFFF"/>
                    </a:gs>
                    <a:gs pos="36000">
                      <a:srgbClr val="FFFFFF"/>
                    </a:gs>
                  </a:gsLst>
                  <a:lin ang="5400000" scaled="0"/>
                </a:gradFill>
                <a:latin typeface="Segoe Pro SemiLight" panose="020B0402040204020203" pitchFamily="34" charset="0"/>
              </a:rPr>
            </a:br>
            <a:r>
              <a:rPr lang="en-US" sz="4080" dirty="0">
                <a:gradFill>
                  <a:gsLst>
                    <a:gs pos="4724">
                      <a:srgbClr val="FFFFFF"/>
                    </a:gs>
                    <a:gs pos="36000">
                      <a:srgbClr val="FFFFFF"/>
                    </a:gs>
                  </a:gsLst>
                  <a:lin ang="5400000" scaled="0"/>
                </a:gradFill>
                <a:latin typeface="Segoe Pro Light" panose="020B0302040504020203" pitchFamily="34" charset="0"/>
              </a:rPr>
              <a:t>with other </a:t>
            </a:r>
            <a:r>
              <a:rPr lang="en-US" sz="4080" b="1" dirty="0">
                <a:gradFill>
                  <a:gsLst>
                    <a:gs pos="4724">
                      <a:srgbClr val="FFFFFF"/>
                    </a:gs>
                    <a:gs pos="36000">
                      <a:srgbClr val="FFFFFF"/>
                    </a:gs>
                  </a:gsLst>
                  <a:lin ang="5400000" scaled="0"/>
                </a:gradFill>
                <a:latin typeface="Segoe Pro SemiLight" panose="020B0402040204020203" pitchFamily="34" charset="0"/>
              </a:rPr>
              <a:t>Office 365 </a:t>
            </a:r>
            <a:r>
              <a:rPr lang="en-US" sz="4080" dirty="0">
                <a:gradFill>
                  <a:gsLst>
                    <a:gs pos="4724">
                      <a:srgbClr val="FFFFFF"/>
                    </a:gs>
                    <a:gs pos="36000">
                      <a:srgbClr val="FFFFFF"/>
                    </a:gs>
                  </a:gsLst>
                  <a:lin ang="5400000" scaled="0"/>
                </a:gradFill>
                <a:latin typeface="Segoe Pro Light" panose="020B0302040504020203" pitchFamily="34" charset="0"/>
              </a:rPr>
              <a:t>experts</a:t>
            </a:r>
          </a:p>
        </p:txBody>
      </p:sp>
      <p:sp>
        <p:nvSpPr>
          <p:cNvPr id="37" name="TextBox 36"/>
          <p:cNvSpPr txBox="1"/>
          <p:nvPr/>
        </p:nvSpPr>
        <p:spPr>
          <a:xfrm>
            <a:off x="8163580" y="6236951"/>
            <a:ext cx="4272013" cy="382308"/>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algn="l" defTabSz="932597">
              <a:lnSpc>
                <a:spcPct val="90000"/>
              </a:lnSpc>
            </a:pPr>
            <a:r>
              <a:rPr lang="en-US" sz="2040" dirty="0">
                <a:gradFill>
                  <a:gsLst>
                    <a:gs pos="4724">
                      <a:srgbClr val="0070C0">
                        <a:lumMod val="20000"/>
                        <a:lumOff val="80000"/>
                      </a:srgbClr>
                    </a:gs>
                    <a:gs pos="36000">
                      <a:srgbClr val="0070C0">
                        <a:lumMod val="20000"/>
                        <a:lumOff val="80000"/>
                      </a:srgbClr>
                    </a:gs>
                  </a:gsLst>
                  <a:lin ang="5400000" scaled="0"/>
                </a:gradFill>
                <a:latin typeface="Segoe Pro SemiLight" panose="020B0402040204020203" pitchFamily="34" charset="0"/>
              </a:rPr>
              <a:t>http://aka.ms/o365technetwork</a:t>
            </a:r>
          </a:p>
        </p:txBody>
      </p:sp>
      <p:cxnSp>
        <p:nvCxnSpPr>
          <p:cNvPr id="3" name="Straight Connector 2"/>
          <p:cNvCxnSpPr/>
          <p:nvPr/>
        </p:nvCxnSpPr>
        <p:spPr>
          <a:xfrm>
            <a:off x="3778930" y="1440354"/>
            <a:ext cx="776167" cy="53493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60716" y="1440354"/>
            <a:ext cx="790848" cy="1615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92538" y="2093069"/>
            <a:ext cx="213554" cy="122077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194323" y="3522977"/>
            <a:ext cx="1038461" cy="660133"/>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978037" y="1889371"/>
            <a:ext cx="776270" cy="3253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946276" y="3746380"/>
            <a:ext cx="1370162" cy="333146"/>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851067" y="1901807"/>
            <a:ext cx="399913" cy="11930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61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hlinkClick r:id="rId3"/>
          </p:cNvPr>
          <p:cNvSpPr>
            <a:spLocks/>
          </p:cNvSpPr>
          <p:nvPr/>
        </p:nvSpPr>
        <p:spPr bwMode="auto">
          <a:xfrm>
            <a:off x="3937887" y="2767826"/>
            <a:ext cx="3614704"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Services</a:t>
            </a:r>
          </a:p>
        </p:txBody>
      </p:sp>
      <p:sp>
        <p:nvSpPr>
          <p:cNvPr id="64"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4" name="Title 3"/>
          <p:cNvSpPr>
            <a:spLocks noGrp="1"/>
          </p:cNvSpPr>
          <p:nvPr>
            <p:ph type="title"/>
          </p:nvPr>
        </p:nvSpPr>
        <p:spPr>
          <a:xfrm>
            <a:off x="274639" y="295275"/>
            <a:ext cx="11889564" cy="917575"/>
          </a:xfrm>
        </p:spPr>
        <p:txBody>
          <a:bodyPr/>
          <a:lstStyle/>
          <a:p>
            <a:r>
              <a:rPr lang="en-US" dirty="0"/>
              <a:t>Office 365</a:t>
            </a:r>
          </a:p>
        </p:txBody>
      </p:sp>
      <p:sp>
        <p:nvSpPr>
          <p:cNvPr id="20" name="Rectangle 19">
            <a:hlinkClick r:id="rId4"/>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Deploying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Office </a:t>
            </a:r>
            <a:r>
              <a:rPr lang="en-US" sz="1200" spc="-30" dirty="0">
                <a:gradFill>
                  <a:gsLst>
                    <a:gs pos="0">
                      <a:srgbClr val="FFFFFF">
                        <a:lumMod val="75000"/>
                        <a:lumOff val="25000"/>
                      </a:srgbClr>
                    </a:gs>
                    <a:gs pos="80000">
                      <a:srgbClr val="FFFFFF">
                        <a:lumMod val="65000"/>
                        <a:lumOff val="35000"/>
                      </a:srgbClr>
                    </a:gs>
                  </a:gsLst>
                  <a:lin ang="16200000" scaled="0"/>
                </a:gradFill>
              </a:rPr>
              <a:t>365 Services </a:t>
            </a:r>
          </a:p>
        </p:txBody>
      </p:sp>
      <p:sp>
        <p:nvSpPr>
          <p:cNvPr id="85" name="Rectangle 84">
            <a:hlinkClick r:id="rId5"/>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pic>
        <p:nvPicPr>
          <p:cNvPr id="86" name="Picture 85"/>
          <p:cNvPicPr>
            <a:picLocks noChangeAspect="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7"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8"/>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Introduction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to </a:t>
            </a:r>
            <a:r>
              <a:rPr lang="en-US" sz="1200" spc="-30" dirty="0">
                <a:gradFill>
                  <a:gsLst>
                    <a:gs pos="0">
                      <a:srgbClr val="FFFFFF">
                        <a:lumMod val="75000"/>
                        <a:lumOff val="25000"/>
                      </a:srgbClr>
                    </a:gs>
                    <a:gs pos="80000">
                      <a:srgbClr val="FFFFFF">
                        <a:lumMod val="65000"/>
                        <a:lumOff val="35000"/>
                      </a:srgbClr>
                    </a:gs>
                  </a:gsLst>
                  <a:lin ang="16200000" scaled="0"/>
                </a:gradFill>
              </a:rPr>
              <a:t>Office 365</a:t>
            </a:r>
          </a:p>
        </p:txBody>
      </p:sp>
      <p:sp>
        <p:nvSpPr>
          <p:cNvPr id="62" name="Rectangle 61">
            <a:hlinkClick r:id="rId4"/>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Requirements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FLC</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40041</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45" name="Rectangle 44">
            <a:hlinkClick r:id="rId5"/>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sp>
        <p:nvSpPr>
          <p:cNvPr id="53" name="Rectangle 52">
            <a:hlinkClick r:id="rId3"/>
          </p:cNvPr>
          <p:cNvSpPr>
            <a:spLocks/>
          </p:cNvSpPr>
          <p:nvPr/>
        </p:nvSpPr>
        <p:spPr bwMode="auto">
          <a:xfrm>
            <a:off x="3937887" y="4322802"/>
            <a:ext cx="3614704"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Services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72" name="Rectangle 71">
            <a:hlinkClick r:id="rId8"/>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Office 365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Fundamentals</a:t>
            </a:r>
            <a:endParaRPr lang="en-US" sz="1200" spc="-30" dirty="0">
              <a:gradFill>
                <a:gsLst>
                  <a:gs pos="0">
                    <a:srgbClr val="FFFFFF">
                      <a:lumMod val="75000"/>
                      <a:lumOff val="25000"/>
                    </a:srgbClr>
                  </a:gs>
                  <a:gs pos="80000">
                    <a:srgbClr val="FFFFFF">
                      <a:lumMod val="65000"/>
                      <a:lumOff val="35000"/>
                    </a:srgbClr>
                  </a:gs>
                </a:gsLst>
                <a:lin ang="16200000" scaled="0"/>
              </a:gradFill>
            </a:endParaRP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O365-Training</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chemeClr val="tx1"/>
                    </a:gs>
                    <a:gs pos="25424">
                      <a:schemeClr val="tx1"/>
                    </a:gs>
                  </a:gsLst>
                  <a:lin ang="5400000" scaled="0"/>
                </a:gradFill>
                <a:latin typeface="+mj-lt"/>
              </a:rPr>
              <a:t>Get </a:t>
            </a:r>
            <a:r>
              <a:rPr lang="en-US" sz="3200" spc="-40" dirty="0" smtClean="0">
                <a:gradFill>
                  <a:gsLst>
                    <a:gs pos="11864">
                      <a:schemeClr val="tx1"/>
                    </a:gs>
                    <a:gs pos="25424">
                      <a:schemeClr val="tx1"/>
                    </a:gs>
                  </a:gsLst>
                  <a:lin ang="5400000" scaled="0"/>
                </a:gradFill>
                <a:latin typeface="+mj-lt"/>
              </a:rPr>
              <a:t>certified for </a:t>
            </a:r>
            <a:r>
              <a:rPr lang="en-US" sz="3200" spc="-40" dirty="0">
                <a:gradFill>
                  <a:gsLst>
                    <a:gs pos="11864">
                      <a:schemeClr val="tx1"/>
                    </a:gs>
                    <a:gs pos="25424">
                      <a:schemeClr val="tx1"/>
                    </a:gs>
                  </a:gsLst>
                  <a:lin ang="5400000" scaled="0"/>
                </a:gradFill>
                <a:latin typeface="+mj-l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20346</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grpSp>
        <p:nvGrpSpPr>
          <p:cNvPr id="8" name="Group 7"/>
          <p:cNvGrpSpPr/>
          <p:nvPr/>
        </p:nvGrpSpPr>
        <p:grpSpPr>
          <a:xfrm>
            <a:off x="7601134" y="2767826"/>
            <a:ext cx="1783080" cy="1508760"/>
            <a:chOff x="5769511" y="2767826"/>
            <a:chExt cx="1783080" cy="1508760"/>
          </a:xfrm>
        </p:grpSpPr>
        <p:sp>
          <p:nvSpPr>
            <p:cNvPr id="104" name="Rectangle 103">
              <a:hlinkClick r:id="rId3"/>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Designing for </a:t>
              </a:r>
              <a:r>
                <a:rPr lang="en-US" sz="1200" spc="-30" dirty="0" smtClean="0">
                  <a:gradFill>
                    <a:gsLst>
                      <a:gs pos="0">
                        <a:srgbClr val="FFFFFF">
                          <a:lumMod val="75000"/>
                          <a:lumOff val="25000"/>
                        </a:srgbClr>
                      </a:gs>
                      <a:gs pos="80000">
                        <a:srgbClr val="FFFFFF">
                          <a:lumMod val="65000"/>
                          <a:lumOff val="35000"/>
                        </a:srgbClr>
                      </a:gs>
                    </a:gsLst>
                    <a:lin ang="16200000" scaled="0"/>
                  </a:gradFill>
                </a:rPr>
                <a:t>Office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365 </a:t>
              </a:r>
              <a:r>
                <a:rPr lang="en-US" sz="1200" spc="-30" dirty="0">
                  <a:gradFill>
                    <a:gsLst>
                      <a:gs pos="0">
                        <a:srgbClr val="FFFFFF">
                          <a:lumMod val="75000"/>
                          <a:lumOff val="25000"/>
                        </a:srgbClr>
                      </a:gs>
                      <a:gs pos="80000">
                        <a:srgbClr val="FFFFFF">
                          <a:lumMod val="65000"/>
                          <a:lumOff val="35000"/>
                        </a:srgbClr>
                      </a:gs>
                    </a:gsLst>
                    <a:lin ang="16200000" scaled="0"/>
                  </a:gradFill>
                </a:rPr>
                <a:t>Infrastructure</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10968</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3</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gr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346</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347</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3937887"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366250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Tree>
    <p:extLst>
      <p:ext uri="{BB962C8B-B14F-4D97-AF65-F5344CB8AC3E}">
        <p14:creationId xmlns:p14="http://schemas.microsoft.com/office/powerpoint/2010/main" val="4736095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065929830"/>
      </p:ext>
    </p:extLst>
  </p:cSld>
  <p:clrMapOvr>
    <a:masterClrMapping/>
  </p:clrMapOvr>
  <p:transition spd="slow">
    <p:pu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54193"/>
      </p:ext>
    </p:extLst>
  </p:cSld>
  <p:clrMapOvr>
    <a:masterClrMapping/>
  </p:clrMapOvr>
  <p:transition spd="slow">
    <p:pu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45232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Lync: Secure by Design</a:t>
            </a:r>
          </a:p>
        </p:txBody>
      </p:sp>
    </p:spTree>
    <p:extLst>
      <p:ext uri="{BB962C8B-B14F-4D97-AF65-F5344CB8AC3E}">
        <p14:creationId xmlns:p14="http://schemas.microsoft.com/office/powerpoint/2010/main" val="194474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727448"/>
          </a:xfrm>
        </p:spPr>
        <p:txBody>
          <a:bodyPr/>
          <a:lstStyle/>
          <a:p>
            <a:r>
              <a:rPr lang="en-US" dirty="0"/>
              <a:t>All communication is secured by default</a:t>
            </a:r>
          </a:p>
          <a:p>
            <a:pPr lvl="1"/>
            <a:r>
              <a:rPr lang="en-US" dirty="0"/>
              <a:t>Server/server, server/client and client/client</a:t>
            </a:r>
          </a:p>
          <a:p>
            <a:r>
              <a:rPr lang="en-US" dirty="0"/>
              <a:t>No accounts are enabled by default</a:t>
            </a:r>
          </a:p>
          <a:p>
            <a:pPr lvl="1"/>
            <a:r>
              <a:rPr lang="en-US" dirty="0"/>
              <a:t>Account enabling requires admin interaction</a:t>
            </a:r>
          </a:p>
          <a:p>
            <a:r>
              <a:rPr lang="en-US" dirty="0"/>
              <a:t>No users are admin by default</a:t>
            </a:r>
          </a:p>
          <a:p>
            <a:pPr lvl="1"/>
            <a:r>
              <a:rPr lang="en-US" dirty="0"/>
              <a:t>No groups are ever added to the admin groups, not even the enterprise admin groups</a:t>
            </a:r>
          </a:p>
          <a:p>
            <a:r>
              <a:rPr lang="en-US" dirty="0"/>
              <a:t>External access is disabled by default</a:t>
            </a:r>
          </a:p>
          <a:p>
            <a:pPr lvl="1"/>
            <a:r>
              <a:rPr lang="en-US" dirty="0"/>
              <a:t>This access includes mobile devices, devices from home, and federated </a:t>
            </a:r>
            <a:r>
              <a:rPr lang="en-US" dirty="0" smtClean="0"/>
              <a:t>partners</a:t>
            </a:r>
            <a:endParaRPr lang="en-US" dirty="0"/>
          </a:p>
        </p:txBody>
      </p:sp>
      <p:sp>
        <p:nvSpPr>
          <p:cNvPr id="3" name="Title 2"/>
          <p:cNvSpPr>
            <a:spLocks noGrp="1"/>
          </p:cNvSpPr>
          <p:nvPr>
            <p:ph type="title"/>
          </p:nvPr>
        </p:nvSpPr>
        <p:spPr/>
        <p:txBody>
          <a:bodyPr/>
          <a:lstStyle/>
          <a:p>
            <a:r>
              <a:rPr lang="en-US" dirty="0" smtClean="0"/>
              <a:t>Security as ….</a:t>
            </a:r>
            <a:endParaRPr lang="en-US" dirty="0"/>
          </a:p>
        </p:txBody>
      </p:sp>
    </p:spTree>
    <p:extLst>
      <p:ext uri="{BB962C8B-B14F-4D97-AF65-F5344CB8AC3E}">
        <p14:creationId xmlns:p14="http://schemas.microsoft.com/office/powerpoint/2010/main" val="357144836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059847"/>
          </a:xfrm>
        </p:spPr>
        <p:txBody>
          <a:bodyPr/>
          <a:lstStyle/>
          <a:p>
            <a:r>
              <a:rPr lang="en-US" dirty="0"/>
              <a:t>Kerberos</a:t>
            </a:r>
          </a:p>
          <a:p>
            <a:pPr lvl="1"/>
            <a:r>
              <a:rPr lang="en-US" dirty="0"/>
              <a:t>Preferred authentication method for internal clients signing in first time</a:t>
            </a:r>
          </a:p>
          <a:p>
            <a:r>
              <a:rPr lang="en-US" dirty="0"/>
              <a:t>NTLM</a:t>
            </a:r>
          </a:p>
          <a:p>
            <a:pPr lvl="1"/>
            <a:r>
              <a:rPr lang="en-US" dirty="0"/>
              <a:t>If Kerberos is not available (e.g. for external clients) NTLM will be used for first sign in</a:t>
            </a:r>
          </a:p>
          <a:p>
            <a:r>
              <a:rPr lang="en-US" dirty="0"/>
              <a:t>TLS-DSK</a:t>
            </a:r>
          </a:p>
          <a:p>
            <a:pPr lvl="1"/>
            <a:r>
              <a:rPr lang="en-US" dirty="0"/>
              <a:t>After first sign in the Lync Server creates a certificate for the client, that the client will use for subsequent sign </a:t>
            </a:r>
            <a:r>
              <a:rPr lang="en-US" dirty="0" smtClean="0"/>
              <a:t>ins (it is manageable with </a:t>
            </a:r>
            <a:r>
              <a:rPr lang="en-US" dirty="0" err="1" smtClean="0"/>
              <a:t>powershell</a:t>
            </a:r>
            <a:r>
              <a:rPr lang="en-US" dirty="0" smtClean="0"/>
              <a:t>)</a:t>
            </a:r>
            <a:endParaRPr lang="en-US" dirty="0"/>
          </a:p>
          <a:p>
            <a:r>
              <a:rPr lang="en-US" dirty="0"/>
              <a:t>Passive Authentication</a:t>
            </a:r>
          </a:p>
          <a:p>
            <a:pPr lvl="1"/>
            <a:r>
              <a:rPr lang="en-US" dirty="0"/>
              <a:t>Allows to implement dual factor authentication, but has some </a:t>
            </a:r>
            <a:r>
              <a:rPr lang="en-US" dirty="0" smtClean="0"/>
              <a:t>limitations</a:t>
            </a:r>
            <a:endParaRPr lang="en-US" dirty="0"/>
          </a:p>
        </p:txBody>
      </p:sp>
      <p:sp>
        <p:nvSpPr>
          <p:cNvPr id="3" name="Title 2"/>
          <p:cNvSpPr>
            <a:spLocks noGrp="1"/>
          </p:cNvSpPr>
          <p:nvPr>
            <p:ph type="title"/>
          </p:nvPr>
        </p:nvSpPr>
        <p:spPr/>
        <p:txBody>
          <a:bodyPr/>
          <a:lstStyle/>
          <a:p>
            <a:r>
              <a:rPr lang="en-US" dirty="0" smtClean="0"/>
              <a:t>Client Authentication options</a:t>
            </a:r>
            <a:endParaRPr lang="en-US" dirty="0"/>
          </a:p>
        </p:txBody>
      </p:sp>
    </p:spTree>
    <p:extLst>
      <p:ext uri="{BB962C8B-B14F-4D97-AF65-F5344CB8AC3E}">
        <p14:creationId xmlns:p14="http://schemas.microsoft.com/office/powerpoint/2010/main" val="17249012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124206"/>
          </a:xfrm>
        </p:spPr>
        <p:txBody>
          <a:bodyPr/>
          <a:lstStyle/>
          <a:p>
            <a:r>
              <a:rPr lang="en-US" dirty="0"/>
              <a:t>Mutual ticket authentication</a:t>
            </a:r>
          </a:p>
          <a:p>
            <a:r>
              <a:rPr lang="en-US" dirty="0"/>
              <a:t>Based on trusted 3rd party: Active Directory (AD)</a:t>
            </a:r>
          </a:p>
          <a:p>
            <a:r>
              <a:rPr lang="en-US" dirty="0"/>
              <a:t>Preferred authentication protocol for AD</a:t>
            </a:r>
          </a:p>
          <a:p>
            <a:r>
              <a:rPr lang="en-US" dirty="0"/>
              <a:t>Requires direct connection with AD</a:t>
            </a:r>
          </a:p>
          <a:p>
            <a:r>
              <a:rPr lang="en-US" dirty="0"/>
              <a:t>Requires loosely synced time (&lt;5min)</a:t>
            </a:r>
          </a:p>
          <a:p>
            <a:pPr marL="0" indent="0">
              <a:buNone/>
            </a:pPr>
            <a:endParaRPr lang="en-US" dirty="0"/>
          </a:p>
        </p:txBody>
      </p:sp>
      <p:sp>
        <p:nvSpPr>
          <p:cNvPr id="3" name="Title 2"/>
          <p:cNvSpPr>
            <a:spLocks noGrp="1"/>
          </p:cNvSpPr>
          <p:nvPr>
            <p:ph type="title"/>
          </p:nvPr>
        </p:nvSpPr>
        <p:spPr/>
        <p:txBody>
          <a:bodyPr/>
          <a:lstStyle/>
          <a:p>
            <a:r>
              <a:rPr lang="en-US" dirty="0" smtClean="0"/>
              <a:t>Kerberos</a:t>
            </a:r>
            <a:endParaRPr lang="en-US" dirty="0"/>
          </a:p>
        </p:txBody>
      </p:sp>
    </p:spTree>
    <p:extLst>
      <p:ext uri="{BB962C8B-B14F-4D97-AF65-F5344CB8AC3E}">
        <p14:creationId xmlns:p14="http://schemas.microsoft.com/office/powerpoint/2010/main" val="894184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447098"/>
          </a:xfrm>
        </p:spPr>
        <p:txBody>
          <a:bodyPr/>
          <a:lstStyle/>
          <a:p>
            <a:r>
              <a:rPr lang="en-US" dirty="0"/>
              <a:t>NT LAN Manager Security Protocol</a:t>
            </a:r>
          </a:p>
          <a:p>
            <a:r>
              <a:rPr lang="en-US" dirty="0"/>
              <a:t>Challenge/Response authentication protocol</a:t>
            </a:r>
          </a:p>
          <a:p>
            <a:r>
              <a:rPr lang="en-US" dirty="0"/>
              <a:t>Only requires protocol layer connectivity with AD</a:t>
            </a:r>
          </a:p>
          <a:p>
            <a:r>
              <a:rPr lang="en-US" dirty="0"/>
              <a:t>Used for remote login with domain credentials</a:t>
            </a:r>
          </a:p>
          <a:p>
            <a:pPr marL="0" indent="0">
              <a:buNone/>
            </a:pPr>
            <a:endParaRPr lang="en-US" dirty="0"/>
          </a:p>
        </p:txBody>
      </p:sp>
      <p:sp>
        <p:nvSpPr>
          <p:cNvPr id="3" name="Title 2"/>
          <p:cNvSpPr>
            <a:spLocks noGrp="1"/>
          </p:cNvSpPr>
          <p:nvPr>
            <p:ph type="title"/>
          </p:nvPr>
        </p:nvSpPr>
        <p:spPr/>
        <p:txBody>
          <a:bodyPr/>
          <a:lstStyle/>
          <a:p>
            <a:r>
              <a:rPr lang="en-US" dirty="0" smtClean="0"/>
              <a:t>NTLM</a:t>
            </a:r>
            <a:endParaRPr lang="en-US" dirty="0"/>
          </a:p>
        </p:txBody>
      </p:sp>
    </p:spTree>
    <p:extLst>
      <p:ext uri="{BB962C8B-B14F-4D97-AF65-F5344CB8AC3E}">
        <p14:creationId xmlns:p14="http://schemas.microsoft.com/office/powerpoint/2010/main" val="196139380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Ignite Colros">
      <a:dk1>
        <a:srgbClr val="EB3C00"/>
      </a:dk1>
      <a:lt1>
        <a:srgbClr val="FFFFFF"/>
      </a:lt1>
      <a:dk2>
        <a:srgbClr val="F18B14"/>
      </a:dk2>
      <a:lt2>
        <a:srgbClr val="5D5D5D"/>
      </a:lt2>
      <a:accent1>
        <a:srgbClr val="0070C0"/>
      </a:accent1>
      <a:accent2>
        <a:srgbClr val="7030A0"/>
      </a:accent2>
      <a:accent3>
        <a:srgbClr val="00B050"/>
      </a:accent3>
      <a:accent4>
        <a:srgbClr val="FFC000"/>
      </a:accent4>
      <a:accent5>
        <a:srgbClr val="7F7F7F"/>
      </a:accent5>
      <a:accent6>
        <a:srgbClr val="FFFFFF"/>
      </a:accent6>
      <a:hlink>
        <a:srgbClr val="0563C1"/>
      </a:hlink>
      <a:folHlink>
        <a:srgbClr val="954F72"/>
      </a:folHlink>
    </a:clrScheme>
    <a:fontScheme name="Custom 5">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365-Summit-Template" id="{9902B3E6-2A0F-4B13-AA32-F6B98562624F}" vid="{E71FDA62-7214-40AF-AB30-4E36C858CB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Thomas Poett; Zahid Saeed </External_x0020_Speaker>
    <Session_x0020_Code xmlns="e36bfbf9-5e42-489c-a259-4c54eb22cb57">OFC-B325</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microsoft.com/office/infopath/2007/PartnerControls"/>
    <ds:schemaRef ds:uri="http://schemas.microsoft.com/sharepoint/v3"/>
    <ds:schemaRef ds:uri="http://schemas.microsoft.com/office/2006/documentManagement/types"/>
    <ds:schemaRef ds:uri="e36bfbf9-5e42-489c-a259-4c54eb22cb57"/>
    <ds:schemaRef ds:uri="http://schemas.openxmlformats.org/package/2006/metadata/core-properties"/>
    <ds:schemaRef ds:uri="230e9df3-be65-4c73-a93b-d1236ebd677e"/>
    <ds:schemaRef ds:uri="http://www.w3.org/XML/1998/namespace"/>
    <ds:schemaRef ds:uri="http://purl.org/dc/dcmitype/"/>
  </ds:schemaRefs>
</ds:datastoreItem>
</file>

<file path=customXml/itemProps2.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130</TotalTime>
  <Words>4846</Words>
  <Application>Microsoft Office PowerPoint</Application>
  <PresentationFormat>Custom</PresentationFormat>
  <Paragraphs>412</Paragraphs>
  <Slides>46</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Arial</vt:lpstr>
      <vt:lpstr>Calibri</vt:lpstr>
      <vt:lpstr>Segoe Pro Light</vt:lpstr>
      <vt:lpstr>Segoe Pro SemiLight</vt:lpstr>
      <vt:lpstr>Segoe UI</vt:lpstr>
      <vt:lpstr>Segoe UI Light</vt:lpstr>
      <vt:lpstr>Wingdings</vt:lpstr>
      <vt:lpstr>TEE14 Speaker PPT Template</vt:lpstr>
      <vt:lpstr>Office Theme</vt:lpstr>
      <vt:lpstr>PowerPoint Presentation</vt:lpstr>
      <vt:lpstr>Secure by design</vt:lpstr>
      <vt:lpstr>Agenda</vt:lpstr>
      <vt:lpstr>Session Objectives And Takeaways</vt:lpstr>
      <vt:lpstr>Lync: Secure by Design</vt:lpstr>
      <vt:lpstr>Security as ….</vt:lpstr>
      <vt:lpstr>Client Authentication options</vt:lpstr>
      <vt:lpstr>Kerberos</vt:lpstr>
      <vt:lpstr>NTLM</vt:lpstr>
      <vt:lpstr>TLS-DSK</vt:lpstr>
      <vt:lpstr>Passive authentication</vt:lpstr>
      <vt:lpstr>Passive Authentication Limitations</vt:lpstr>
      <vt:lpstr>Server Trust Model</vt:lpstr>
      <vt:lpstr>PowerPoint Presentation</vt:lpstr>
      <vt:lpstr>Secure Zones</vt:lpstr>
      <vt:lpstr>Secure Zone (IP Traffic)</vt:lpstr>
      <vt:lpstr>General components in external access</vt:lpstr>
      <vt:lpstr>Secure Zones (Web Traffic)</vt:lpstr>
      <vt:lpstr>Secure Zones (external deployment)</vt:lpstr>
      <vt:lpstr>Secure Zone (Telephony)</vt:lpstr>
      <vt:lpstr>Security Model</vt:lpstr>
      <vt:lpstr>Secure Authentication flow</vt:lpstr>
      <vt:lpstr>Secure SIP Traffic flow (IM)</vt:lpstr>
      <vt:lpstr>Secure SIP Traffic flow (P2P) – A/V &amp; File</vt:lpstr>
      <vt:lpstr>Secure Call Establishment – Internal/External</vt:lpstr>
      <vt:lpstr>Secure SIP Traffic flow (P2P) - Federation</vt:lpstr>
      <vt:lpstr>Summary Security Protocol Usage</vt:lpstr>
      <vt:lpstr>HTTPS / IIS source traffic separation</vt:lpstr>
      <vt:lpstr>Protocol utilization within Federation</vt:lpstr>
      <vt:lpstr>Solution Design</vt:lpstr>
      <vt:lpstr>Identify Security Needs</vt:lpstr>
      <vt:lpstr>Segregation of int-/ external Web FQDN</vt:lpstr>
      <vt:lpstr>Simple DMZ Design</vt:lpstr>
      <vt:lpstr>Enhanced DMZ Design (high secure)</vt:lpstr>
      <vt:lpstr>Multiple Frontend Server</vt:lpstr>
      <vt:lpstr>Additional Considerations</vt:lpstr>
      <vt:lpstr>Types of Federation</vt:lpstr>
      <vt:lpstr>Open Federation Security</vt:lpstr>
      <vt:lpstr>Types of internal certificates</vt:lpstr>
      <vt:lpstr>PowerPoint Presentation</vt:lpstr>
      <vt:lpstr>PowerPoint Presentation</vt:lpstr>
      <vt:lpstr>Office 365</vt:lpstr>
      <vt:lpstr>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Lync Server 2013 Security Aspects: Secure by Design</dc:title>
  <dc:subject>TechEd 2014</dc:subject>
  <dc:creator>Shows</dc:creator>
  <cp:keywords/>
  <dc:description>Template: Jordan Cayabyab, Artitudes Design
Formatting: 
Audience Type:</dc:description>
  <cp:lastModifiedBy>Sylvia Tedjo</cp:lastModifiedBy>
  <cp:revision>12</cp:revision>
  <dcterms:created xsi:type="dcterms:W3CDTF">2014-10-26T15:01:58Z</dcterms:created>
  <dcterms:modified xsi:type="dcterms:W3CDTF">2014-10-30T10:44:41Z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