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Lst>
  <p:notesMasterIdLst>
    <p:notesMasterId r:id="rId40"/>
  </p:notesMasterIdLst>
  <p:handoutMasterIdLst>
    <p:handoutMasterId r:id="rId41"/>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9" r:id="rId34"/>
    <p:sldId id="290" r:id="rId35"/>
    <p:sldId id="284" r:id="rId36"/>
    <p:sldId id="285" r:id="rId37"/>
    <p:sldId id="286" r:id="rId38"/>
    <p:sldId id="287"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76" d="100"/>
          <a:sy n="76" d="100"/>
        </p:scale>
        <p:origin x="666"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0" d="100"/>
        <a:sy n="2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10/30/2014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10/30/2014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855574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3241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0555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75728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63423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68943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96985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4219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31867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3289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15586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532077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75973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514802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21130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2536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38042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7618162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084327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730318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50657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783112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12486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6252075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3691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81016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99167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dirty="0"/>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92619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73783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46993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10/30/2014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754739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156619309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220435374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12234599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693091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040980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877776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830283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370793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2646425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29235032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67905846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421122866"/>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784090316"/>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79375813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2884417530"/>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5795512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69802398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67102685"/>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178671475"/>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878772973"/>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85288763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10/30/2014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3639590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2.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9435127"/>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hyperlink" Target="http://www.microsoft.com/en-us/download/details.aspx?id=39366" TargetMode="Externa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hyperlink" Target="http://technet.microsoft.com/library/jj151815.aspx"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hyperlink" Target="http://www.microsoft.com/en-us/download/details.aspx?id=41950"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technet.microsoft.com/en-us/lync/jj879331.aspx"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hyperlink" Target="http://technet.microsoft.com/en-us/library/dn689117.aspx"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www.microsoft.com/en-us/download/details.aspx?id=44276"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hyperlink" Target="http://technet.microsoft.com/en-us/library/dn362831.aspx"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hyperlink" Target="http://technet.microsoft.com/en-us/library/office-365-service-descriptions.aspx" TargetMode="External"/><Relationship Id="rId5" Type="http://schemas.openxmlformats.org/officeDocument/2006/relationships/hyperlink" Target="http://technet.microsoft.com/en-us/library/dn362827.aspx"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55.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hyperlink" Target="http://www.microsoft.com/learning/en/us/Course.aspx?ID=10750AB&amp;Locale=en-us" TargetMode="External"/><Relationship Id="rId3" Type="http://schemas.openxmlformats.org/officeDocument/2006/relationships/hyperlink" Target="http://www.microsoft.com/learning/en/us/Course.aspx?ID=10751AB&amp;Locale=en-us" TargetMode="External"/><Relationship Id="rId7"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image" Target="../media/image36.png"/><Relationship Id="rId5" Type="http://schemas.openxmlformats.org/officeDocument/2006/relationships/hyperlink" Target="http://www.microsoft.com/learning/en/us/classlocator.aspx" TargetMode="External"/><Relationship Id="rId4" Type="http://schemas.openxmlformats.org/officeDocument/2006/relationships/hyperlink" Target="http://www.microsoft.com/learning/en/us/Exam.aspx?ID=70-247&amp;Locale=en-us" TargetMode="External"/><Relationship Id="rId9" Type="http://schemas.openxmlformats.org/officeDocument/2006/relationships/image" Target="../media/image38.wmf"/></Relationships>
</file>

<file path=ppt/slides/_rels/slide31.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9.xml"/><Relationship Id="rId6" Type="http://schemas.openxmlformats.org/officeDocument/2006/relationships/image" Target="../media/image42.jpg"/><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s://support.office.com/en-US/Article/Set-up-your-network-for-Lync-Online-81fa5e16-418d-4698-a5f0-e666211c5c66?ui=en-US&amp;rs=en-US&amp;ad=US"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technet.microsoft.com/en-us/library/hh373144.aspx"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go.microsoft.com/fwlink/?LinkId=327914" TargetMode="External"/><Relationship Id="rId7" Type="http://schemas.openxmlformats.org/officeDocument/2006/relationships/image" Target="../media/image22.png"/><Relationship Id="rId2" Type="http://schemas.openxmlformats.org/officeDocument/2006/relationships/hyperlink" Target="http://go.microsoft.com/fwlink/?LinkId=322110" TargetMode="External"/><Relationship Id="rId1" Type="http://schemas.openxmlformats.org/officeDocument/2006/relationships/slideLayout" Target="../slideLayouts/slideLayout14.xml"/><Relationship Id="rId6" Type="http://schemas.openxmlformats.org/officeDocument/2006/relationships/hyperlink" Target="http://ap1-fasttrack.cloudapp.net/" TargetMode="External"/><Relationship Id="rId5" Type="http://schemas.openxmlformats.org/officeDocument/2006/relationships/hyperlink" Target="http://em1-fasttrack.cloudapp.net/" TargetMode="External"/><Relationship Id="rId4" Type="http://schemas.openxmlformats.org/officeDocument/2006/relationships/hyperlink" Target="http://na1-fasttrack.cloudapp.ne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07637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936736"/>
          </a:xfrm>
        </p:spPr>
        <p:txBody>
          <a:bodyPr/>
          <a:lstStyle/>
          <a:p>
            <a:r>
              <a:rPr lang="en-US" dirty="0" smtClean="0"/>
              <a:t>Provided by Microsoft Certified Third Parties</a:t>
            </a:r>
          </a:p>
          <a:p>
            <a:r>
              <a:rPr lang="en-US" dirty="0" smtClean="0"/>
              <a:t>3 Certified Providers: </a:t>
            </a:r>
            <a:r>
              <a:rPr lang="en-US" dirty="0" err="1" smtClean="0"/>
              <a:t>PGi</a:t>
            </a:r>
            <a:r>
              <a:rPr lang="en-US" dirty="0" smtClean="0"/>
              <a:t>, Intercall and BT</a:t>
            </a:r>
          </a:p>
          <a:p>
            <a:r>
              <a:rPr lang="en-US" dirty="0" smtClean="0"/>
              <a:t>Global Number Coverage</a:t>
            </a:r>
          </a:p>
          <a:p>
            <a:r>
              <a:rPr lang="en-US" dirty="0" smtClean="0"/>
              <a:t>Setup a separate contract (Per User/Per minute)</a:t>
            </a:r>
          </a:p>
          <a:p>
            <a:r>
              <a:rPr lang="en-US" dirty="0" smtClean="0"/>
              <a:t>Setup your Users</a:t>
            </a:r>
          </a:p>
          <a:p>
            <a:pPr lvl="1"/>
            <a:r>
              <a:rPr lang="en-US" dirty="0" smtClean="0"/>
              <a:t>Manual</a:t>
            </a:r>
          </a:p>
          <a:p>
            <a:pPr lvl="1"/>
            <a:r>
              <a:rPr lang="en-US" dirty="0" smtClean="0"/>
              <a:t>Import CSV/XML for bulk enabling</a:t>
            </a:r>
          </a:p>
          <a:p>
            <a:endParaRPr lang="en-US" dirty="0" smtClean="0"/>
          </a:p>
        </p:txBody>
      </p:sp>
      <p:sp>
        <p:nvSpPr>
          <p:cNvPr id="2" name="Title 1"/>
          <p:cNvSpPr>
            <a:spLocks noGrp="1"/>
          </p:cNvSpPr>
          <p:nvPr>
            <p:ph type="title"/>
          </p:nvPr>
        </p:nvSpPr>
        <p:spPr/>
        <p:txBody>
          <a:bodyPr/>
          <a:lstStyle/>
          <a:p>
            <a:r>
              <a:rPr lang="en-US" dirty="0" smtClean="0"/>
              <a:t>Setting Up Dial In Conferencing</a:t>
            </a:r>
            <a:endParaRPr lang="en-US" dirty="0"/>
          </a:p>
        </p:txBody>
      </p:sp>
    </p:spTree>
    <p:extLst>
      <p:ext uri="{BB962C8B-B14F-4D97-AF65-F5344CB8AC3E}">
        <p14:creationId xmlns:p14="http://schemas.microsoft.com/office/powerpoint/2010/main" val="23371973"/>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Up Dial In Conferencing</a:t>
            </a:r>
            <a:endParaRPr lang="en-US" dirty="0"/>
          </a:p>
        </p:txBody>
      </p:sp>
      <p:pic>
        <p:nvPicPr>
          <p:cNvPr id="5" name="Picture 4"/>
          <p:cNvPicPr>
            <a:picLocks noChangeAspect="1"/>
          </p:cNvPicPr>
          <p:nvPr/>
        </p:nvPicPr>
        <p:blipFill>
          <a:blip r:embed="rId3"/>
          <a:stretch>
            <a:fillRect/>
          </a:stretch>
        </p:blipFill>
        <p:spPr>
          <a:xfrm>
            <a:off x="385590" y="1309058"/>
            <a:ext cx="5223048" cy="5446324"/>
          </a:xfrm>
          <a:prstGeom prst="rect">
            <a:avLst/>
          </a:prstGeom>
        </p:spPr>
      </p:pic>
      <p:pic>
        <p:nvPicPr>
          <p:cNvPr id="7" name="Picture 6"/>
          <p:cNvPicPr>
            <a:picLocks noChangeAspect="1"/>
          </p:cNvPicPr>
          <p:nvPr/>
        </p:nvPicPr>
        <p:blipFill>
          <a:blip r:embed="rId4"/>
          <a:stretch>
            <a:fillRect/>
          </a:stretch>
        </p:blipFill>
        <p:spPr>
          <a:xfrm>
            <a:off x="6142037" y="1309058"/>
            <a:ext cx="4802831" cy="5439671"/>
          </a:xfrm>
          <a:prstGeom prst="rect">
            <a:avLst/>
          </a:prstGeom>
        </p:spPr>
      </p:pic>
    </p:spTree>
    <p:extLst>
      <p:ext uri="{BB962C8B-B14F-4D97-AF65-F5344CB8AC3E}">
        <p14:creationId xmlns:p14="http://schemas.microsoft.com/office/powerpoint/2010/main" val="287115953"/>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Customising</a:t>
            </a:r>
            <a:r>
              <a:rPr lang="en-US" dirty="0" smtClean="0"/>
              <a:t> your Meeting Invite</a:t>
            </a:r>
            <a:endParaRPr lang="en-US" dirty="0"/>
          </a:p>
        </p:txBody>
      </p:sp>
      <p:pic>
        <p:nvPicPr>
          <p:cNvPr id="4" name="Picture 3"/>
          <p:cNvPicPr>
            <a:picLocks noChangeAspect="1"/>
          </p:cNvPicPr>
          <p:nvPr/>
        </p:nvPicPr>
        <p:blipFill>
          <a:blip r:embed="rId3"/>
          <a:stretch>
            <a:fillRect/>
          </a:stretch>
        </p:blipFill>
        <p:spPr>
          <a:xfrm>
            <a:off x="503237" y="1563578"/>
            <a:ext cx="4038600" cy="4922726"/>
          </a:xfrm>
          <a:prstGeom prst="rect">
            <a:avLst/>
          </a:prstGeom>
        </p:spPr>
      </p:pic>
      <p:pic>
        <p:nvPicPr>
          <p:cNvPr id="6" name="Picture 5"/>
          <p:cNvPicPr>
            <a:picLocks noChangeAspect="1"/>
          </p:cNvPicPr>
          <p:nvPr/>
        </p:nvPicPr>
        <p:blipFill>
          <a:blip r:embed="rId4"/>
          <a:stretch>
            <a:fillRect/>
          </a:stretch>
        </p:blipFill>
        <p:spPr>
          <a:xfrm>
            <a:off x="5227637" y="1563578"/>
            <a:ext cx="3497263" cy="4926486"/>
          </a:xfrm>
          <a:prstGeom prst="rect">
            <a:avLst/>
          </a:prstGeom>
        </p:spPr>
      </p:pic>
    </p:spTree>
    <p:extLst>
      <p:ext uri="{BB962C8B-B14F-4D97-AF65-F5344CB8AC3E}">
        <p14:creationId xmlns:p14="http://schemas.microsoft.com/office/powerpoint/2010/main" val="1902738403"/>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72158"/>
          </a:xfrm>
        </p:spPr>
        <p:txBody>
          <a:bodyPr/>
          <a:lstStyle/>
          <a:p>
            <a:r>
              <a:rPr lang="en-US" dirty="0" smtClean="0"/>
              <a:t>Download the Module</a:t>
            </a:r>
          </a:p>
          <a:p>
            <a:pPr lvl="1"/>
            <a:r>
              <a:rPr lang="en-US" dirty="0">
                <a:hlinkClick r:id="rId3"/>
              </a:rPr>
              <a:t>http://</a:t>
            </a:r>
            <a:r>
              <a:rPr lang="en-US" dirty="0" smtClean="0">
                <a:hlinkClick r:id="rId3"/>
              </a:rPr>
              <a:t>www.microsoft.com/en-us/download/details.aspx?id=39366</a:t>
            </a:r>
            <a:endParaRPr lang="en-US" dirty="0" smtClean="0"/>
          </a:p>
          <a:p>
            <a:r>
              <a:rPr lang="en-US" dirty="0" smtClean="0"/>
              <a:t>Start a session</a:t>
            </a:r>
          </a:p>
          <a:p>
            <a:pPr lvl="1"/>
            <a:r>
              <a:rPr lang="en-US" dirty="0"/>
              <a:t>$credential = </a:t>
            </a:r>
            <a:r>
              <a:rPr lang="en-US" dirty="0" smtClean="0"/>
              <a:t>Get-Credential</a:t>
            </a:r>
          </a:p>
          <a:p>
            <a:pPr lvl="1"/>
            <a:r>
              <a:rPr lang="en-US" dirty="0"/>
              <a:t>$session = New-CsOnlineSession -Credential $</a:t>
            </a:r>
            <a:r>
              <a:rPr lang="en-US" dirty="0" smtClean="0"/>
              <a:t>credential</a:t>
            </a:r>
          </a:p>
          <a:p>
            <a:pPr lvl="1"/>
            <a:r>
              <a:rPr lang="en-US" dirty="0"/>
              <a:t>Import-</a:t>
            </a:r>
            <a:r>
              <a:rPr lang="en-US" dirty="0" err="1"/>
              <a:t>PSSession</a:t>
            </a:r>
            <a:r>
              <a:rPr lang="en-US" dirty="0"/>
              <a:t> $</a:t>
            </a:r>
            <a:r>
              <a:rPr lang="en-US" dirty="0" smtClean="0"/>
              <a:t>session</a:t>
            </a:r>
          </a:p>
          <a:p>
            <a:r>
              <a:rPr lang="en-US" dirty="0" smtClean="0"/>
              <a:t>Script Module with 49 Cmdlets</a:t>
            </a:r>
          </a:p>
          <a:p>
            <a:r>
              <a:rPr lang="en-US" dirty="0" smtClean="0"/>
              <a:t>Some Options only in PowerShell</a:t>
            </a:r>
          </a:p>
          <a:p>
            <a:endParaRPr lang="en-US" dirty="0" smtClean="0"/>
          </a:p>
        </p:txBody>
      </p:sp>
      <p:sp>
        <p:nvSpPr>
          <p:cNvPr id="2" name="Title 1"/>
          <p:cNvSpPr>
            <a:spLocks noGrp="1"/>
          </p:cNvSpPr>
          <p:nvPr>
            <p:ph type="title"/>
          </p:nvPr>
        </p:nvSpPr>
        <p:spPr/>
        <p:txBody>
          <a:bodyPr/>
          <a:lstStyle/>
          <a:p>
            <a:r>
              <a:rPr lang="en-US" dirty="0" smtClean="0"/>
              <a:t>Lync Online PowerShell</a:t>
            </a:r>
            <a:endParaRPr lang="en-US" dirty="0"/>
          </a:p>
        </p:txBody>
      </p:sp>
    </p:spTree>
    <p:extLst>
      <p:ext uri="{BB962C8B-B14F-4D97-AF65-F5344CB8AC3E}">
        <p14:creationId xmlns:p14="http://schemas.microsoft.com/office/powerpoint/2010/main" val="4034650643"/>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717941"/>
          </a:xfrm>
        </p:spPr>
        <p:txBody>
          <a:bodyPr/>
          <a:lstStyle/>
          <a:p>
            <a:r>
              <a:rPr lang="en-US" dirty="0" smtClean="0"/>
              <a:t>Install the Azure AD Module and Sign In Assistant</a:t>
            </a:r>
          </a:p>
          <a:p>
            <a:pPr lvl="1"/>
            <a:r>
              <a:rPr lang="en-US" dirty="0">
                <a:hlinkClick r:id="rId3"/>
              </a:rPr>
              <a:t>http://</a:t>
            </a:r>
            <a:r>
              <a:rPr lang="en-US" dirty="0" smtClean="0">
                <a:hlinkClick r:id="rId3"/>
              </a:rPr>
              <a:t>technet.microsoft.com/library/jj151815.aspx</a:t>
            </a:r>
            <a:endParaRPr lang="en-US" dirty="0" smtClean="0"/>
          </a:p>
          <a:p>
            <a:pPr lvl="1"/>
            <a:r>
              <a:rPr lang="en-US" dirty="0">
                <a:hlinkClick r:id="rId4"/>
              </a:rPr>
              <a:t>http://</a:t>
            </a:r>
            <a:r>
              <a:rPr lang="en-US" dirty="0" smtClean="0">
                <a:hlinkClick r:id="rId4"/>
              </a:rPr>
              <a:t>www.microsoft.com/en-us/download/details.aspx?id=41950</a:t>
            </a:r>
            <a:endParaRPr lang="en-US" dirty="0" smtClean="0"/>
          </a:p>
          <a:p>
            <a:r>
              <a:rPr lang="en-US" dirty="0" smtClean="0"/>
              <a:t>Start a session</a:t>
            </a:r>
          </a:p>
          <a:p>
            <a:pPr lvl="1"/>
            <a:r>
              <a:rPr lang="en-GB" dirty="0"/>
              <a:t>$</a:t>
            </a:r>
            <a:r>
              <a:rPr lang="en-GB" dirty="0" err="1"/>
              <a:t>msolcred</a:t>
            </a:r>
            <a:r>
              <a:rPr lang="en-GB" dirty="0"/>
              <a:t> = get-credential</a:t>
            </a:r>
          </a:p>
          <a:p>
            <a:pPr lvl="1"/>
            <a:r>
              <a:rPr lang="en-GB" dirty="0"/>
              <a:t>connect-</a:t>
            </a:r>
            <a:r>
              <a:rPr lang="en-GB" dirty="0" err="1"/>
              <a:t>msolservice</a:t>
            </a:r>
            <a:r>
              <a:rPr lang="en-GB" dirty="0"/>
              <a:t> -credential $</a:t>
            </a:r>
            <a:r>
              <a:rPr lang="en-GB" dirty="0" err="1" smtClean="0"/>
              <a:t>msolcred</a:t>
            </a:r>
            <a:endParaRPr lang="en-GB" dirty="0" smtClean="0"/>
          </a:p>
          <a:p>
            <a:endParaRPr lang="en-US" dirty="0" smtClean="0"/>
          </a:p>
        </p:txBody>
      </p:sp>
      <p:sp>
        <p:nvSpPr>
          <p:cNvPr id="2" name="Title 1"/>
          <p:cNvSpPr>
            <a:spLocks noGrp="1"/>
          </p:cNvSpPr>
          <p:nvPr>
            <p:ph type="title"/>
          </p:nvPr>
        </p:nvSpPr>
        <p:spPr/>
        <p:txBody>
          <a:bodyPr/>
          <a:lstStyle/>
          <a:p>
            <a:r>
              <a:rPr lang="en-US" dirty="0" smtClean="0"/>
              <a:t>Enable a User for Lync Online: PowerShell</a:t>
            </a:r>
            <a:endParaRPr lang="en-US" dirty="0"/>
          </a:p>
        </p:txBody>
      </p:sp>
      <p:pic>
        <p:nvPicPr>
          <p:cNvPr id="5" name="Picture 4"/>
          <p:cNvPicPr>
            <a:picLocks noChangeAspect="1"/>
          </p:cNvPicPr>
          <p:nvPr/>
        </p:nvPicPr>
        <p:blipFill rotWithShape="1">
          <a:blip r:embed="rId5"/>
          <a:srcRect t="1691"/>
          <a:stretch/>
        </p:blipFill>
        <p:spPr>
          <a:xfrm>
            <a:off x="731838" y="4411661"/>
            <a:ext cx="9067800" cy="2582863"/>
          </a:xfrm>
          <a:prstGeom prst="rect">
            <a:avLst/>
          </a:prstGeom>
        </p:spPr>
      </p:pic>
    </p:spTree>
    <p:extLst>
      <p:ext uri="{BB962C8B-B14F-4D97-AF65-F5344CB8AC3E}">
        <p14:creationId xmlns:p14="http://schemas.microsoft.com/office/powerpoint/2010/main" val="326764653"/>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271939"/>
          </a:xfrm>
        </p:spPr>
        <p:txBody>
          <a:bodyPr/>
          <a:lstStyle/>
          <a:p>
            <a:r>
              <a:rPr lang="en-GB" dirty="0" smtClean="0"/>
              <a:t>Policy </a:t>
            </a:r>
            <a:r>
              <a:rPr lang="en-GB" dirty="0"/>
              <a:t>Instances are predefined collection of Properties with </a:t>
            </a:r>
            <a:r>
              <a:rPr lang="en-GB" dirty="0" smtClean="0"/>
              <a:t>values for each Property</a:t>
            </a:r>
            <a:endParaRPr lang="en-GB" dirty="0"/>
          </a:p>
          <a:p>
            <a:pPr lvl="1"/>
            <a:r>
              <a:rPr lang="en-GB" dirty="0" smtClean="0"/>
              <a:t>Example: </a:t>
            </a:r>
            <a:r>
              <a:rPr lang="en-GB" dirty="0"/>
              <a:t>Policy Instances for </a:t>
            </a:r>
            <a:r>
              <a:rPr lang="en-GB" dirty="0" err="1"/>
              <a:t>CsConferencingPolicy</a:t>
            </a:r>
            <a:r>
              <a:rPr lang="en-GB" dirty="0"/>
              <a:t> encompass all its sub-Properties (aka individual policies) such as </a:t>
            </a:r>
            <a:r>
              <a:rPr lang="en-GB" dirty="0" smtClean="0"/>
              <a:t>–EnableDialInConferencing</a:t>
            </a:r>
            <a:r>
              <a:rPr lang="en-US" dirty="0" smtClean="0"/>
              <a:t> -</a:t>
            </a:r>
            <a:r>
              <a:rPr lang="en-GB" dirty="0" smtClean="0"/>
              <a:t>AllowAnonymousParticipantsInMeetings</a:t>
            </a:r>
          </a:p>
          <a:p>
            <a:r>
              <a:rPr lang="en-GB" dirty="0" smtClean="0"/>
              <a:t>In </a:t>
            </a:r>
            <a:r>
              <a:rPr lang="en-GB" dirty="0"/>
              <a:t>Lync Online you cannot individually set granular Properties like you </a:t>
            </a:r>
            <a:r>
              <a:rPr lang="en-GB" dirty="0" smtClean="0"/>
              <a:t>might in </a:t>
            </a:r>
            <a:r>
              <a:rPr lang="en-GB" dirty="0"/>
              <a:t>Lync </a:t>
            </a:r>
            <a:r>
              <a:rPr lang="en-GB" dirty="0" smtClean="0"/>
              <a:t>Server</a:t>
            </a:r>
            <a:endParaRPr lang="en-GB" dirty="0"/>
          </a:p>
          <a:p>
            <a:pPr marL="0" indent="0">
              <a:buNone/>
            </a:pPr>
            <a:endParaRPr lang="en-US" dirty="0" smtClean="0"/>
          </a:p>
        </p:txBody>
      </p:sp>
      <p:sp>
        <p:nvSpPr>
          <p:cNvPr id="2" name="Title 1"/>
          <p:cNvSpPr>
            <a:spLocks noGrp="1"/>
          </p:cNvSpPr>
          <p:nvPr>
            <p:ph type="title"/>
          </p:nvPr>
        </p:nvSpPr>
        <p:spPr/>
        <p:txBody>
          <a:bodyPr/>
          <a:lstStyle/>
          <a:p>
            <a:r>
              <a:rPr lang="en-GB" dirty="0"/>
              <a:t>Lync Online PowerShell - Policy Instances</a:t>
            </a:r>
            <a:endParaRPr lang="en-US" dirty="0"/>
          </a:p>
        </p:txBody>
      </p:sp>
    </p:spTree>
    <p:extLst>
      <p:ext uri="{BB962C8B-B14F-4D97-AF65-F5344CB8AC3E}">
        <p14:creationId xmlns:p14="http://schemas.microsoft.com/office/powerpoint/2010/main" val="2217984636"/>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Lync Online PowerShell Demo</a:t>
            </a:r>
            <a:endParaRPr lang="en-US" dirty="0"/>
          </a:p>
        </p:txBody>
      </p:sp>
      <p:sp>
        <p:nvSpPr>
          <p:cNvPr id="2" name="Text Placeholder 1"/>
          <p:cNvSpPr>
            <a:spLocks noGrp="1"/>
          </p:cNvSpPr>
          <p:nvPr>
            <p:ph type="body" sz="quarter" idx="12"/>
          </p:nvPr>
        </p:nvSpPr>
        <p:spPr/>
        <p:txBody>
          <a:bodyPr/>
          <a:lstStyle/>
          <a:p>
            <a:endParaRPr lang="en-GB" dirty="0"/>
          </a:p>
        </p:txBody>
      </p:sp>
    </p:spTree>
    <p:extLst>
      <p:ext uri="{BB962C8B-B14F-4D97-AF65-F5344CB8AC3E}">
        <p14:creationId xmlns:p14="http://schemas.microsoft.com/office/powerpoint/2010/main" val="333187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Ensuring your Lync Online Deployment is </a:t>
            </a:r>
            <a:r>
              <a:rPr lang="en-GB" dirty="0" smtClean="0"/>
              <a:t/>
            </a:r>
            <a:br>
              <a:rPr lang="en-GB" dirty="0" smtClean="0"/>
            </a:br>
            <a:r>
              <a:rPr lang="en-GB" dirty="0" smtClean="0"/>
              <a:t>a </a:t>
            </a:r>
            <a:r>
              <a:rPr lang="en-GB" dirty="0"/>
              <a:t>Success</a:t>
            </a:r>
          </a:p>
        </p:txBody>
      </p:sp>
    </p:spTree>
    <p:extLst>
      <p:ext uri="{BB962C8B-B14F-4D97-AF65-F5344CB8AC3E}">
        <p14:creationId xmlns:p14="http://schemas.microsoft.com/office/powerpoint/2010/main" val="428994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User Setup and Training</a:t>
            </a:r>
            <a:endParaRPr lang="en-US" dirty="0"/>
          </a:p>
        </p:txBody>
      </p:sp>
      <p:sp>
        <p:nvSpPr>
          <p:cNvPr id="6" name="Text Placeholder 5"/>
          <p:cNvSpPr>
            <a:spLocks noGrp="1"/>
          </p:cNvSpPr>
          <p:nvPr>
            <p:ph type="body" sz="quarter" idx="11"/>
          </p:nvPr>
        </p:nvSpPr>
        <p:spPr>
          <a:xfrm>
            <a:off x="274639" y="1212849"/>
            <a:ext cx="11889564" cy="1415772"/>
          </a:xfrm>
        </p:spPr>
        <p:txBody>
          <a:bodyPr/>
          <a:lstStyle/>
          <a:p>
            <a:r>
              <a:rPr lang="en-GB" dirty="0"/>
              <a:t>RASK – Rollout and Adoption Success Kit</a:t>
            </a:r>
          </a:p>
          <a:p>
            <a:pPr lvl="1"/>
            <a:r>
              <a:rPr lang="en-GB" dirty="0">
                <a:hlinkClick r:id="rId3"/>
              </a:rPr>
              <a:t>http://</a:t>
            </a:r>
            <a:r>
              <a:rPr lang="en-GB" dirty="0" smtClean="0">
                <a:hlinkClick r:id="rId3"/>
              </a:rPr>
              <a:t>technet.microsoft.com/en-us/lync/jj879331.aspx</a:t>
            </a:r>
            <a:endParaRPr lang="en-GB" dirty="0" smtClean="0"/>
          </a:p>
          <a:p>
            <a:pPr lvl="1"/>
            <a:r>
              <a:rPr lang="en-GB" dirty="0" smtClean="0"/>
              <a:t>Phased </a:t>
            </a:r>
            <a:r>
              <a:rPr lang="en-GB" dirty="0"/>
              <a:t>and informed planning, goal oriented, feedback </a:t>
            </a:r>
            <a:r>
              <a:rPr lang="en-GB" dirty="0" smtClean="0"/>
              <a:t>loop</a:t>
            </a:r>
            <a:endParaRPr lang="en-GB" dirty="0"/>
          </a:p>
        </p:txBody>
      </p:sp>
      <p:pic>
        <p:nvPicPr>
          <p:cNvPr id="4" name="Picture 3"/>
          <p:cNvPicPr>
            <a:picLocks noChangeAspect="1"/>
          </p:cNvPicPr>
          <p:nvPr/>
        </p:nvPicPr>
        <p:blipFill>
          <a:blip r:embed="rId4"/>
          <a:stretch>
            <a:fillRect/>
          </a:stretch>
        </p:blipFill>
        <p:spPr>
          <a:xfrm>
            <a:off x="1628371" y="2741394"/>
            <a:ext cx="9182100" cy="3894988"/>
          </a:xfrm>
          <a:prstGeom prst="rect">
            <a:avLst/>
          </a:prstGeom>
        </p:spPr>
      </p:pic>
    </p:spTree>
    <p:extLst>
      <p:ext uri="{BB962C8B-B14F-4D97-AF65-F5344CB8AC3E}">
        <p14:creationId xmlns:p14="http://schemas.microsoft.com/office/powerpoint/2010/main" val="1641026414"/>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290953"/>
          </a:xfrm>
        </p:spPr>
        <p:txBody>
          <a:bodyPr/>
          <a:lstStyle/>
          <a:p>
            <a:r>
              <a:rPr lang="en-GB" dirty="0"/>
              <a:t>Provides insights into Lync Online </a:t>
            </a:r>
            <a:r>
              <a:rPr lang="en-GB" dirty="0" smtClean="0"/>
              <a:t>usage</a:t>
            </a:r>
          </a:p>
          <a:p>
            <a:pPr lvl="1"/>
            <a:r>
              <a:rPr lang="en-GB" dirty="0"/>
              <a:t>Tenant level usage statistics (not individual users)</a:t>
            </a:r>
          </a:p>
          <a:p>
            <a:pPr lvl="1"/>
            <a:r>
              <a:rPr lang="en-GB" dirty="0"/>
              <a:t>Access via the Office 365 portal, PowerShell, or web service (Excel or custom app)</a:t>
            </a:r>
          </a:p>
          <a:p>
            <a:pPr lvl="1"/>
            <a:r>
              <a:rPr lang="en-GB" dirty="0"/>
              <a:t>Capabilities to allow automation, custom reporting, and partner </a:t>
            </a:r>
            <a:r>
              <a:rPr lang="en-GB" dirty="0" smtClean="0"/>
              <a:t>solutions</a:t>
            </a:r>
            <a:endParaRPr lang="en-GB" dirty="0"/>
          </a:p>
          <a:p>
            <a:r>
              <a:rPr lang="en-GB" dirty="0" smtClean="0"/>
              <a:t>Wins </a:t>
            </a:r>
            <a:r>
              <a:rPr lang="en-GB" dirty="0"/>
              <a:t>your trust and confidence</a:t>
            </a:r>
          </a:p>
          <a:p>
            <a:pPr lvl="1"/>
            <a:r>
              <a:rPr lang="en-GB" dirty="0"/>
              <a:t>Verifying Lync Online adoption and usage</a:t>
            </a:r>
          </a:p>
          <a:p>
            <a:pPr lvl="1"/>
            <a:r>
              <a:rPr lang="en-GB" dirty="0"/>
              <a:t>Supporting business case </a:t>
            </a:r>
            <a:endParaRPr lang="en-GB" dirty="0" smtClean="0"/>
          </a:p>
          <a:p>
            <a:pPr lvl="1"/>
            <a:r>
              <a:rPr lang="en-GB" dirty="0" smtClean="0"/>
              <a:t>Facilitating </a:t>
            </a:r>
            <a:r>
              <a:rPr lang="en-GB" dirty="0"/>
              <a:t>reporting to </a:t>
            </a:r>
            <a:r>
              <a:rPr lang="en-GB" dirty="0" smtClean="0"/>
              <a:t>management</a:t>
            </a:r>
            <a:endParaRPr lang="en-GB" dirty="0"/>
          </a:p>
          <a:p>
            <a:r>
              <a:rPr lang="en-GB" dirty="0" smtClean="0"/>
              <a:t>More Reports being added</a:t>
            </a:r>
          </a:p>
          <a:p>
            <a:pPr lvl="1"/>
            <a:r>
              <a:rPr lang="en-GB" dirty="0"/>
              <a:t>Most Recent: Client devices </a:t>
            </a:r>
            <a:r>
              <a:rPr lang="en-GB" dirty="0" smtClean="0"/>
              <a:t>report</a:t>
            </a:r>
            <a:endParaRPr lang="en-GB" dirty="0"/>
          </a:p>
          <a:p>
            <a:endParaRPr lang="en-GB" dirty="0"/>
          </a:p>
          <a:p>
            <a:endParaRPr lang="en-GB" dirty="0" smtClean="0"/>
          </a:p>
        </p:txBody>
      </p:sp>
      <p:sp>
        <p:nvSpPr>
          <p:cNvPr id="3" name="Title 2"/>
          <p:cNvSpPr>
            <a:spLocks noGrp="1"/>
          </p:cNvSpPr>
          <p:nvPr>
            <p:ph type="title"/>
          </p:nvPr>
        </p:nvSpPr>
        <p:spPr/>
        <p:txBody>
          <a:bodyPr/>
          <a:lstStyle/>
          <a:p>
            <a:r>
              <a:rPr lang="en-US" dirty="0"/>
              <a:t>Lync Online Reporting: Measuring </a:t>
            </a:r>
            <a:r>
              <a:rPr lang="en-US" dirty="0" smtClean="0"/>
              <a:t>Success</a:t>
            </a:r>
            <a:endParaRPr lang="en-GB" dirty="0"/>
          </a:p>
        </p:txBody>
      </p:sp>
      <p:pic>
        <p:nvPicPr>
          <p:cNvPr id="4" name="Picture 3"/>
          <p:cNvPicPr>
            <a:picLocks noChangeAspect="1"/>
          </p:cNvPicPr>
          <p:nvPr/>
        </p:nvPicPr>
        <p:blipFill>
          <a:blip r:embed="rId2"/>
          <a:stretch>
            <a:fillRect/>
          </a:stretch>
        </p:blipFill>
        <p:spPr>
          <a:xfrm>
            <a:off x="7012907" y="3802062"/>
            <a:ext cx="4996530" cy="3025751"/>
          </a:xfrm>
          <a:prstGeom prst="rect">
            <a:avLst/>
          </a:prstGeom>
        </p:spPr>
      </p:pic>
    </p:spTree>
    <p:extLst>
      <p:ext uri="{BB962C8B-B14F-4D97-AF65-F5344CB8AC3E}">
        <p14:creationId xmlns:p14="http://schemas.microsoft.com/office/powerpoint/2010/main" val="158862503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50" y="2125661"/>
            <a:ext cx="5801171" cy="2103119"/>
          </a:xfrm>
        </p:spPr>
        <p:txBody>
          <a:bodyPr/>
          <a:lstStyle/>
          <a:p>
            <a:r>
              <a:rPr lang="en-US" dirty="0" smtClean="0"/>
              <a:t>Lync Online</a:t>
            </a:r>
            <a:endParaRPr lang="en-US" dirty="0"/>
          </a:p>
        </p:txBody>
      </p:sp>
      <p:sp>
        <p:nvSpPr>
          <p:cNvPr id="3" name="Text Placeholder 2"/>
          <p:cNvSpPr>
            <a:spLocks noGrp="1"/>
          </p:cNvSpPr>
          <p:nvPr>
            <p:ph type="body" sz="quarter" idx="14"/>
          </p:nvPr>
        </p:nvSpPr>
        <p:spPr/>
        <p:txBody>
          <a:bodyPr/>
          <a:lstStyle/>
          <a:p>
            <a:r>
              <a:rPr lang="en-US" dirty="0" smtClean="0"/>
              <a:t>Tom Arbuthnot</a:t>
            </a:r>
          </a:p>
          <a:p>
            <a:r>
              <a:rPr lang="en-US" dirty="0" smtClean="0"/>
              <a:t>Managing Consultant, Modality Systems, Lync MVP/MCM</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a:t>OFC-B328</a:t>
            </a:r>
          </a:p>
        </p:txBody>
      </p:sp>
    </p:spTree>
    <p:extLst>
      <p:ext uri="{BB962C8B-B14F-4D97-AF65-F5344CB8AC3E}">
        <p14:creationId xmlns:p14="http://schemas.microsoft.com/office/powerpoint/2010/main" val="278667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err="1"/>
              <a:t>RESTful</a:t>
            </a:r>
            <a:r>
              <a:rPr lang="en-GB" dirty="0"/>
              <a:t> web service and </a:t>
            </a:r>
            <a:r>
              <a:rPr lang="en-GB" dirty="0" smtClean="0"/>
              <a:t>PowerShell</a:t>
            </a:r>
            <a:endParaRPr lang="en-US" dirty="0"/>
          </a:p>
        </p:txBody>
      </p:sp>
      <p:sp>
        <p:nvSpPr>
          <p:cNvPr id="2" name="Text Placeholder 1"/>
          <p:cNvSpPr>
            <a:spLocks noGrp="1"/>
          </p:cNvSpPr>
          <p:nvPr>
            <p:ph type="body" sz="quarter" idx="11"/>
          </p:nvPr>
        </p:nvSpPr>
        <p:spPr/>
        <p:txBody>
          <a:bodyPr/>
          <a:lstStyle/>
          <a:p>
            <a:endParaRPr lang="en-GB"/>
          </a:p>
        </p:txBody>
      </p:sp>
      <p:graphicFrame>
        <p:nvGraphicFramePr>
          <p:cNvPr id="5" name="Table 4"/>
          <p:cNvGraphicFramePr>
            <a:graphicFrameLocks noGrp="1"/>
          </p:cNvGraphicFramePr>
          <p:nvPr>
            <p:extLst/>
          </p:nvPr>
        </p:nvGraphicFramePr>
        <p:xfrm>
          <a:off x="1249685" y="1212848"/>
          <a:ext cx="9937105" cy="5452765"/>
        </p:xfrm>
        <a:graphic>
          <a:graphicData uri="http://schemas.openxmlformats.org/drawingml/2006/table">
            <a:tbl>
              <a:tblPr firstRow="1" bandRow="1">
                <a:tableStyleId>{5C22544A-7EE6-4342-B048-85BDC9FD1C3A}</a:tableStyleId>
              </a:tblPr>
              <a:tblGrid>
                <a:gridCol w="3169594"/>
                <a:gridCol w="3343802">
                  <a:extLst>
                    <a:ext uri="{9D8B030D-6E8A-4147-A177-3AD203B41FA5}">
                      <a16:colId xmlns:a16="http://schemas.microsoft.com/office/drawing/2014/main" xmlns="" val="3579678284"/>
                    </a:ext>
                  </a:extLst>
                </a:gridCol>
                <a:gridCol w="3423709">
                  <a:extLst>
                    <a:ext uri="{9D8B030D-6E8A-4147-A177-3AD203B41FA5}">
                      <a16:colId xmlns:a16="http://schemas.microsoft.com/office/drawing/2014/main" xmlns="" val="4180541810"/>
                    </a:ext>
                  </a:extLst>
                </a:gridCol>
              </a:tblGrid>
              <a:tr h="367185">
                <a:tc>
                  <a:txBody>
                    <a:bodyPr/>
                    <a:lstStyle/>
                    <a:p>
                      <a:r>
                        <a:rPr lang="en-US" sz="1600" b="0" dirty="0" smtClean="0"/>
                        <a:t>Office</a:t>
                      </a:r>
                      <a:r>
                        <a:rPr lang="en-US" sz="1600" b="0" baseline="0" dirty="0" smtClean="0"/>
                        <a:t> 365 report</a:t>
                      </a:r>
                      <a:endParaRPr lang="en-US" sz="1600" b="0" dirty="0"/>
                    </a:p>
                  </a:txBody>
                  <a:tcPr marL="93260" marR="93260" marT="46630" marB="46630"/>
                </a:tc>
                <a:tc>
                  <a:txBody>
                    <a:bodyPr/>
                    <a:lstStyle/>
                    <a:p>
                      <a:r>
                        <a:rPr lang="en-US" sz="1600" b="0" kern="1200" dirty="0" err="1" smtClean="0">
                          <a:solidFill>
                            <a:schemeClr val="lt1"/>
                          </a:solidFill>
                          <a:latin typeface="+mn-lt"/>
                          <a:ea typeface="+mn-ea"/>
                          <a:cs typeface="+mn-cs"/>
                        </a:rPr>
                        <a:t>RESTfull</a:t>
                      </a:r>
                      <a:r>
                        <a:rPr lang="en-US" sz="1600" b="0" kern="1200" dirty="0" smtClean="0">
                          <a:solidFill>
                            <a:schemeClr val="lt1"/>
                          </a:solidFill>
                          <a:latin typeface="+mn-lt"/>
                          <a:ea typeface="+mn-ea"/>
                          <a:cs typeface="+mn-cs"/>
                        </a:rPr>
                        <a:t> web service/ODATA API</a:t>
                      </a:r>
                      <a:endParaRPr lang="en-US" sz="1600" b="0" kern="1200" dirty="0">
                        <a:solidFill>
                          <a:schemeClr val="lt1"/>
                        </a:solidFill>
                        <a:latin typeface="+mn-lt"/>
                        <a:ea typeface="+mn-ea"/>
                        <a:cs typeface="+mn-cs"/>
                      </a:endParaRPr>
                    </a:p>
                  </a:txBody>
                  <a:tcPr marL="93260" marR="93260" marT="46630" marB="46630"/>
                </a:tc>
                <a:tc>
                  <a:txBody>
                    <a:bodyPr/>
                    <a:lstStyle/>
                    <a:p>
                      <a:r>
                        <a:rPr lang="en-US" sz="1600" b="0" dirty="0" smtClean="0"/>
                        <a:t>PowerShell</a:t>
                      </a:r>
                      <a:r>
                        <a:rPr lang="en-US" sz="1600" b="0" baseline="0" dirty="0" smtClean="0"/>
                        <a:t> </a:t>
                      </a:r>
                      <a:r>
                        <a:rPr lang="en-US" sz="1600" b="0" baseline="0" dirty="0" err="1" smtClean="0"/>
                        <a:t>cmdlets</a:t>
                      </a:r>
                      <a:endParaRPr lang="en-US" sz="1600" b="0" dirty="0"/>
                    </a:p>
                  </a:txBody>
                  <a:tcPr marL="93260" marR="93260" marT="46630" marB="46630"/>
                </a:tc>
                <a:extLst>
                  <a:ext uri="{0D108BD9-81ED-4DB2-BD59-A6C34878D82A}">
                    <a16:rowId xmlns:a16="http://schemas.microsoft.com/office/drawing/2014/main" xmlns="" val="800824949"/>
                  </a:ext>
                </a:extLst>
              </a:tr>
              <a:tr h="898388">
                <a:tc>
                  <a:txBody>
                    <a:bodyPr/>
                    <a:lstStyle/>
                    <a:p>
                      <a:pPr marL="0" indent="0">
                        <a:buFont typeface="Arial" panose="020B0604020202020204" pitchFamily="34" charset="0"/>
                        <a:buNone/>
                      </a:pPr>
                      <a:r>
                        <a:rPr lang="en-US" sz="1600" b="0" kern="1200" dirty="0" smtClean="0">
                          <a:solidFill>
                            <a:schemeClr val="dk1"/>
                          </a:solidFill>
                          <a:latin typeface="+mn-lt"/>
                          <a:ea typeface="+mn-ea"/>
                          <a:cs typeface="+mn-cs"/>
                        </a:rPr>
                        <a:t>active users</a:t>
                      </a:r>
                    </a:p>
                  </a:txBody>
                  <a:tcPr marL="93260" marR="93260" marT="46630" marB="46630"/>
                </a:tc>
                <a:tc>
                  <a:txBody>
                    <a:bodyPr/>
                    <a:lstStyle/>
                    <a:p>
                      <a:r>
                        <a:rPr lang="en-US" sz="1600" b="0" kern="1200" dirty="0" err="1" smtClean="0">
                          <a:solidFill>
                            <a:schemeClr val="dk1"/>
                          </a:solidFill>
                          <a:latin typeface="+mn-lt"/>
                          <a:ea typeface="+mn-ea"/>
                          <a:cs typeface="+mn-cs"/>
                        </a:rPr>
                        <a:t>CsActiveUserDaily</a:t>
                      </a:r>
                      <a:endParaRPr lang="en-US" sz="1600" b="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err="1" smtClean="0">
                          <a:solidFill>
                            <a:schemeClr val="dk1"/>
                          </a:solidFill>
                          <a:latin typeface="+mn-lt"/>
                          <a:ea typeface="+mn-ea"/>
                          <a:cs typeface="+mn-cs"/>
                        </a:rPr>
                        <a:t>CsActiveUserWeekly</a:t>
                      </a:r>
                      <a:endParaRPr lang="en-US" sz="1600" b="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err="1" smtClean="0">
                          <a:solidFill>
                            <a:schemeClr val="dk1"/>
                          </a:solidFill>
                          <a:latin typeface="+mn-lt"/>
                          <a:ea typeface="+mn-ea"/>
                          <a:cs typeface="+mn-cs"/>
                        </a:rPr>
                        <a:t>CsActiveUserMonthly</a:t>
                      </a:r>
                      <a:endParaRPr lang="en-US" sz="1600" b="0" kern="1200" dirty="0" smtClean="0">
                        <a:solidFill>
                          <a:schemeClr val="dk1"/>
                        </a:solidFill>
                        <a:latin typeface="+mn-lt"/>
                        <a:ea typeface="+mn-ea"/>
                        <a:cs typeface="+mn-cs"/>
                      </a:endParaRPr>
                    </a:p>
                  </a:txBody>
                  <a:tcPr marL="93260" marR="93260" marT="46630" marB="46630"/>
                </a:tc>
                <a:tc>
                  <a:txBody>
                    <a:bodyPr/>
                    <a:lstStyle/>
                    <a:p>
                      <a:r>
                        <a:rPr lang="en-US" sz="1600" b="0" kern="1200" dirty="0" smtClean="0">
                          <a:solidFill>
                            <a:schemeClr val="dk1"/>
                          </a:solidFill>
                          <a:latin typeface="+mn-lt"/>
                          <a:ea typeface="+mn-ea"/>
                          <a:cs typeface="+mn-cs"/>
                        </a:rPr>
                        <a:t>Get-</a:t>
                      </a:r>
                      <a:r>
                        <a:rPr lang="en-US" sz="1600" b="0" kern="1200" dirty="0" err="1" smtClean="0">
                          <a:solidFill>
                            <a:schemeClr val="dk1"/>
                          </a:solidFill>
                          <a:latin typeface="+mn-lt"/>
                          <a:ea typeface="+mn-ea"/>
                          <a:cs typeface="+mn-cs"/>
                        </a:rPr>
                        <a:t>CsActiveUserReport</a:t>
                      </a:r>
                      <a:endParaRPr lang="en-US" sz="1600" b="0" kern="1200" dirty="0">
                        <a:solidFill>
                          <a:schemeClr val="dk1"/>
                        </a:solidFill>
                        <a:latin typeface="+mn-lt"/>
                        <a:ea typeface="+mn-ea"/>
                        <a:cs typeface="+mn-cs"/>
                      </a:endParaRPr>
                    </a:p>
                  </a:txBody>
                  <a:tcPr marL="93260" marR="93260" marT="46630" marB="46630"/>
                </a:tc>
                <a:extLst>
                  <a:ext uri="{0D108BD9-81ED-4DB2-BD59-A6C34878D82A}">
                    <a16:rowId xmlns:a16="http://schemas.microsoft.com/office/drawing/2014/main" xmlns="" val="715880714"/>
                  </a:ext>
                </a:extLst>
              </a:tr>
              <a:tr h="1163990">
                <a:tc>
                  <a:txBody>
                    <a:bodyPr/>
                    <a:lstStyle/>
                    <a:p>
                      <a:pPr marL="0" indent="0">
                        <a:buFont typeface="Arial" panose="020B0604020202020204" pitchFamily="34" charset="0"/>
                        <a:buNone/>
                      </a:pPr>
                      <a:r>
                        <a:rPr lang="en-US" sz="1600" b="0" kern="1200" dirty="0" smtClean="0">
                          <a:solidFill>
                            <a:schemeClr val="dk1"/>
                          </a:solidFill>
                          <a:latin typeface="+mn-lt"/>
                          <a:ea typeface="+mn-ea"/>
                          <a:cs typeface="+mn-cs"/>
                        </a:rPr>
                        <a:t>IM and audio sessions</a:t>
                      </a:r>
                    </a:p>
                    <a:p>
                      <a:endParaRPr lang="en-US" sz="1600" b="0" kern="1200" dirty="0" smtClean="0">
                        <a:solidFill>
                          <a:schemeClr val="dk1"/>
                        </a:solidFill>
                        <a:latin typeface="+mn-lt"/>
                        <a:ea typeface="+mn-ea"/>
                        <a:cs typeface="+mn-cs"/>
                      </a:endParaRPr>
                    </a:p>
                    <a:p>
                      <a:pPr marL="0" indent="0">
                        <a:buFont typeface="Arial" panose="020B0604020202020204" pitchFamily="34" charset="0"/>
                        <a:buNone/>
                      </a:pPr>
                      <a:r>
                        <a:rPr lang="en-US" sz="1600" b="0" kern="1200" dirty="0" smtClean="0">
                          <a:solidFill>
                            <a:schemeClr val="dk1"/>
                          </a:solidFill>
                          <a:latin typeface="+mn-lt"/>
                          <a:ea typeface="+mn-ea"/>
                          <a:cs typeface="+mn-cs"/>
                        </a:rPr>
                        <a:t>video, application sharing, and file transfer sessions</a:t>
                      </a:r>
                    </a:p>
                  </a:txBody>
                  <a:tcPr marL="93260" marR="93260" marT="46630" marB="46630"/>
                </a:tc>
                <a:tc>
                  <a:txBody>
                    <a:bodyPr/>
                    <a:lstStyle/>
                    <a:p>
                      <a:r>
                        <a:rPr lang="en-US" sz="1600" b="0" kern="1200" dirty="0" smtClean="0">
                          <a:solidFill>
                            <a:schemeClr val="dk1"/>
                          </a:solidFill>
                          <a:latin typeface="+mn-lt"/>
                          <a:ea typeface="+mn-ea"/>
                          <a:cs typeface="+mn-cs"/>
                        </a:rPr>
                        <a:t>CsP2PSessionDaily</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dk1"/>
                          </a:solidFill>
                          <a:latin typeface="+mn-lt"/>
                          <a:ea typeface="+mn-ea"/>
                          <a:cs typeface="+mn-cs"/>
                        </a:rPr>
                        <a:t>CsP2PSessionWeekly</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dk1"/>
                          </a:solidFill>
                          <a:latin typeface="+mn-lt"/>
                          <a:ea typeface="+mn-ea"/>
                          <a:cs typeface="+mn-cs"/>
                        </a:rPr>
                        <a:t>CsP2PSessionMonthly</a:t>
                      </a: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dk1"/>
                          </a:solidFill>
                          <a:latin typeface="+mn-lt"/>
                          <a:ea typeface="+mn-ea"/>
                          <a:cs typeface="+mn-cs"/>
                        </a:rPr>
                        <a:t>Get-CsP2PSessionReport</a:t>
                      </a:r>
                    </a:p>
                    <a:p>
                      <a:endParaRPr lang="en-US" sz="1600" b="0" kern="1200" dirty="0">
                        <a:solidFill>
                          <a:schemeClr val="dk1"/>
                        </a:solidFill>
                        <a:latin typeface="+mn-lt"/>
                        <a:ea typeface="+mn-ea"/>
                        <a:cs typeface="+mn-cs"/>
                      </a:endParaRPr>
                    </a:p>
                  </a:txBody>
                  <a:tcPr marL="93260" marR="93260" marT="46630" marB="46630"/>
                </a:tc>
                <a:extLst>
                  <a:ext uri="{0D108BD9-81ED-4DB2-BD59-A6C34878D82A}">
                    <a16:rowId xmlns:a16="http://schemas.microsoft.com/office/drawing/2014/main" xmlns="" val="890936078"/>
                  </a:ext>
                </a:extLst>
              </a:tr>
              <a:tr h="1429592">
                <a:tc>
                  <a:txBody>
                    <a:bodyPr/>
                    <a:lstStyle/>
                    <a:p>
                      <a:pPr marL="0" indent="0">
                        <a:buFont typeface="Arial" panose="020B0604020202020204" pitchFamily="34" charset="0"/>
                        <a:buNone/>
                      </a:pPr>
                      <a:r>
                        <a:rPr lang="en-US" sz="1600" b="0" kern="1200" dirty="0" smtClean="0">
                          <a:solidFill>
                            <a:schemeClr val="dk1"/>
                          </a:solidFill>
                          <a:latin typeface="+mn-lt"/>
                          <a:ea typeface="+mn-ea"/>
                          <a:cs typeface="+mn-cs"/>
                        </a:rPr>
                        <a:t>IM and audio/video conferences</a:t>
                      </a:r>
                    </a:p>
                    <a:p>
                      <a:endParaRPr lang="en-US" sz="1600" b="0" kern="1200" dirty="0" smtClean="0">
                        <a:solidFill>
                          <a:schemeClr val="dk1"/>
                        </a:solidFill>
                        <a:latin typeface="+mn-lt"/>
                        <a:ea typeface="+mn-ea"/>
                        <a:cs typeface="+mn-cs"/>
                      </a:endParaRPr>
                    </a:p>
                    <a:p>
                      <a:pPr marL="0" indent="0">
                        <a:buFont typeface="Arial" panose="020B0604020202020204" pitchFamily="34" charset="0"/>
                        <a:buNone/>
                      </a:pPr>
                      <a:r>
                        <a:rPr lang="en-US" sz="1600" b="0" kern="1200" dirty="0" smtClean="0">
                          <a:solidFill>
                            <a:schemeClr val="dk1"/>
                          </a:solidFill>
                          <a:latin typeface="+mn-lt"/>
                          <a:ea typeface="+mn-ea"/>
                          <a:cs typeface="+mn-cs"/>
                        </a:rPr>
                        <a:t>application sharing, web, and dial-in conferences</a:t>
                      </a:r>
                    </a:p>
                  </a:txBody>
                  <a:tcPr marL="93260" marR="93260" marT="46630" marB="46630"/>
                </a:tc>
                <a:tc>
                  <a:txBody>
                    <a:bodyPr/>
                    <a:lstStyle/>
                    <a:p>
                      <a:r>
                        <a:rPr lang="en-US" sz="1600" b="0" kern="1200" dirty="0" err="1" smtClean="0">
                          <a:solidFill>
                            <a:schemeClr val="dk1"/>
                          </a:solidFill>
                          <a:latin typeface="+mn-lt"/>
                          <a:ea typeface="+mn-ea"/>
                          <a:cs typeface="+mn-cs"/>
                        </a:rPr>
                        <a:t>CsConferenceDaily</a:t>
                      </a:r>
                      <a:endParaRPr lang="en-US" sz="1600" b="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err="1" smtClean="0">
                          <a:solidFill>
                            <a:schemeClr val="dk1"/>
                          </a:solidFill>
                          <a:latin typeface="+mn-lt"/>
                          <a:ea typeface="+mn-ea"/>
                          <a:cs typeface="+mn-cs"/>
                        </a:rPr>
                        <a:t>CsConferenceWeekly</a:t>
                      </a:r>
                      <a:endParaRPr lang="en-US" sz="1600" b="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err="1" smtClean="0">
                          <a:solidFill>
                            <a:schemeClr val="dk1"/>
                          </a:solidFill>
                          <a:latin typeface="+mn-lt"/>
                          <a:ea typeface="+mn-ea"/>
                          <a:cs typeface="+mn-cs"/>
                        </a:rPr>
                        <a:t>CsConferenceMonthly</a:t>
                      </a:r>
                      <a:endParaRPr lang="en-US" sz="1600" b="0" kern="1200" dirty="0" smtClean="0">
                        <a:solidFill>
                          <a:schemeClr val="dk1"/>
                        </a:solidFill>
                        <a:latin typeface="+mn-lt"/>
                        <a:ea typeface="+mn-ea"/>
                        <a:cs typeface="+mn-cs"/>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dk1"/>
                          </a:solidFill>
                          <a:latin typeface="+mn-lt"/>
                          <a:ea typeface="+mn-ea"/>
                          <a:cs typeface="+mn-cs"/>
                        </a:rPr>
                        <a:t>Get-</a:t>
                      </a:r>
                      <a:r>
                        <a:rPr lang="en-US" sz="1600" b="0" kern="1200" dirty="0" err="1" smtClean="0">
                          <a:solidFill>
                            <a:schemeClr val="dk1"/>
                          </a:solidFill>
                          <a:latin typeface="+mn-lt"/>
                          <a:ea typeface="+mn-ea"/>
                          <a:cs typeface="+mn-cs"/>
                        </a:rPr>
                        <a:t>CsConferenceReport</a:t>
                      </a:r>
                      <a:endParaRPr lang="en-US" sz="1600" b="0" kern="1200" dirty="0" smtClean="0">
                        <a:solidFill>
                          <a:schemeClr val="dk1"/>
                        </a:solidFill>
                        <a:latin typeface="+mn-lt"/>
                        <a:ea typeface="+mn-ea"/>
                        <a:cs typeface="+mn-cs"/>
                      </a:endParaRPr>
                    </a:p>
                    <a:p>
                      <a:endParaRPr lang="en-US" sz="1600" b="0" kern="1200" dirty="0">
                        <a:solidFill>
                          <a:schemeClr val="dk1"/>
                        </a:solidFill>
                        <a:latin typeface="+mn-lt"/>
                        <a:ea typeface="+mn-ea"/>
                        <a:cs typeface="+mn-cs"/>
                      </a:endParaRPr>
                    </a:p>
                  </a:txBody>
                  <a:tcPr marL="93260" marR="93260" marT="46630" marB="46630"/>
                </a:tc>
                <a:extLst>
                  <a:ext uri="{0D108BD9-81ED-4DB2-BD59-A6C34878D82A}">
                    <a16:rowId xmlns:a16="http://schemas.microsoft.com/office/drawing/2014/main" xmlns="" val="1977797486"/>
                  </a:ext>
                </a:extLst>
              </a:tr>
              <a:tr h="796805">
                <a:tc>
                  <a:txBody>
                    <a:bodyPr/>
                    <a:lstStyle/>
                    <a:p>
                      <a:pPr marL="0" marR="0" indent="0">
                        <a:spcBef>
                          <a:spcPts val="0"/>
                        </a:spcBef>
                        <a:spcAft>
                          <a:spcPts val="0"/>
                        </a:spcAft>
                        <a:buFont typeface="Arial" panose="020B0604020202020204" pitchFamily="34" charset="0"/>
                        <a:buNone/>
                      </a:pPr>
                      <a:r>
                        <a:rPr lang="en-US" sz="1600" b="0" kern="1200" dirty="0" smtClean="0">
                          <a:solidFill>
                            <a:schemeClr val="dk1"/>
                          </a:solidFill>
                          <a:latin typeface="+mn-lt"/>
                          <a:ea typeface="+mn-ea"/>
                          <a:cs typeface="+mn-cs"/>
                        </a:rPr>
                        <a:t>audio minutes and video minutes</a:t>
                      </a:r>
                    </a:p>
                  </a:txBody>
                  <a:tcPr marL="69945" marR="69945" marT="0" marB="0"/>
                </a:tc>
                <a:tc>
                  <a:txBody>
                    <a:bodyPr/>
                    <a:lstStyle/>
                    <a:p>
                      <a:pPr marL="0" marR="0">
                        <a:spcBef>
                          <a:spcPts val="0"/>
                        </a:spcBef>
                        <a:spcAft>
                          <a:spcPts val="0"/>
                        </a:spcAft>
                      </a:pPr>
                      <a:r>
                        <a:rPr lang="en-US" sz="1600" b="0" kern="1200" dirty="0">
                          <a:solidFill>
                            <a:schemeClr val="dk1"/>
                          </a:solidFill>
                          <a:latin typeface="+mn-lt"/>
                          <a:ea typeface="+mn-ea"/>
                          <a:cs typeface="+mn-cs"/>
                        </a:rPr>
                        <a:t>CsP2PAVTimeDaily</a:t>
                      </a:r>
                    </a:p>
                    <a:p>
                      <a:pPr marL="0" marR="0">
                        <a:spcBef>
                          <a:spcPts val="0"/>
                        </a:spcBef>
                        <a:spcAft>
                          <a:spcPts val="0"/>
                        </a:spcAft>
                      </a:pPr>
                      <a:r>
                        <a:rPr lang="en-US" sz="1600" b="0" kern="1200" dirty="0">
                          <a:solidFill>
                            <a:schemeClr val="dk1"/>
                          </a:solidFill>
                          <a:latin typeface="+mn-lt"/>
                          <a:ea typeface="+mn-ea"/>
                          <a:cs typeface="+mn-cs"/>
                        </a:rPr>
                        <a:t>CsP2PAVTimeWeekly</a:t>
                      </a:r>
                    </a:p>
                    <a:p>
                      <a:pPr marL="0" marR="0">
                        <a:spcBef>
                          <a:spcPts val="0"/>
                        </a:spcBef>
                        <a:spcAft>
                          <a:spcPts val="0"/>
                        </a:spcAft>
                      </a:pPr>
                      <a:r>
                        <a:rPr lang="en-US" sz="1600" b="0" kern="1200" dirty="0">
                          <a:solidFill>
                            <a:schemeClr val="dk1"/>
                          </a:solidFill>
                          <a:latin typeface="+mn-lt"/>
                          <a:ea typeface="+mn-ea"/>
                          <a:cs typeface="+mn-cs"/>
                        </a:rPr>
                        <a:t>CsP2PAVTimeMonthly</a:t>
                      </a:r>
                    </a:p>
                  </a:txBody>
                  <a:tcPr marL="69945" marR="69945" marT="0" marB="0"/>
                </a:tc>
                <a:tc>
                  <a:txBody>
                    <a:bodyPr/>
                    <a:lstStyle/>
                    <a:p>
                      <a:r>
                        <a:rPr lang="en-US" sz="1600" b="0" kern="1200" dirty="0" smtClean="0">
                          <a:solidFill>
                            <a:schemeClr val="dk1"/>
                          </a:solidFill>
                          <a:latin typeface="+mn-lt"/>
                          <a:ea typeface="+mn-ea"/>
                          <a:cs typeface="+mn-cs"/>
                        </a:rPr>
                        <a:t>Get-CsP2PAVTimeReport</a:t>
                      </a:r>
                      <a:endParaRPr lang="en-US" sz="1600" b="0" kern="1200" dirty="0">
                        <a:solidFill>
                          <a:schemeClr val="dk1"/>
                        </a:solidFill>
                        <a:latin typeface="+mn-lt"/>
                        <a:ea typeface="+mn-ea"/>
                        <a:cs typeface="+mn-cs"/>
                      </a:endParaRPr>
                    </a:p>
                  </a:txBody>
                  <a:tcPr marL="93260" marR="93260" marT="46630" marB="46630"/>
                </a:tc>
                <a:extLst>
                  <a:ext uri="{0D108BD9-81ED-4DB2-BD59-A6C34878D82A}">
                    <a16:rowId xmlns:a16="http://schemas.microsoft.com/office/drawing/2014/main" xmlns="" val="2980406129"/>
                  </a:ext>
                </a:extLst>
              </a:tr>
              <a:tr h="796805">
                <a:tc>
                  <a:txBody>
                    <a:bodyPr/>
                    <a:lstStyle/>
                    <a:p>
                      <a:pPr marL="0" marR="0" indent="0" algn="l" defTabSz="93274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smtClean="0">
                          <a:solidFill>
                            <a:schemeClr val="dk1"/>
                          </a:solidFill>
                          <a:latin typeface="+mn-lt"/>
                          <a:ea typeface="+mn-ea"/>
                          <a:cs typeface="+mn-cs"/>
                        </a:rPr>
                        <a:t>audio/video conference minutes</a:t>
                      </a:r>
                    </a:p>
                  </a:txBody>
                  <a:tcPr marL="69945" marR="69945" marT="0" marB="0"/>
                </a:tc>
                <a:tc>
                  <a:txBody>
                    <a:bodyPr/>
                    <a:lstStyle/>
                    <a:p>
                      <a:pPr marL="0" marR="0">
                        <a:spcBef>
                          <a:spcPts val="0"/>
                        </a:spcBef>
                        <a:spcAft>
                          <a:spcPts val="0"/>
                        </a:spcAft>
                      </a:pPr>
                      <a:r>
                        <a:rPr lang="en-US" sz="1600" b="0" kern="1200" dirty="0" err="1">
                          <a:solidFill>
                            <a:schemeClr val="dk1"/>
                          </a:solidFill>
                          <a:latin typeface="+mn-lt"/>
                          <a:ea typeface="+mn-ea"/>
                          <a:cs typeface="+mn-cs"/>
                        </a:rPr>
                        <a:t>CsAVConferenceTimeDaily</a:t>
                      </a:r>
                      <a:endParaRPr lang="en-US" sz="1600" b="0" kern="1200" dirty="0">
                        <a:solidFill>
                          <a:schemeClr val="dk1"/>
                        </a:solidFill>
                        <a:latin typeface="+mn-lt"/>
                        <a:ea typeface="+mn-ea"/>
                        <a:cs typeface="+mn-cs"/>
                      </a:endParaRPr>
                    </a:p>
                    <a:p>
                      <a:pPr marL="0" marR="0">
                        <a:spcBef>
                          <a:spcPts val="0"/>
                        </a:spcBef>
                        <a:spcAft>
                          <a:spcPts val="0"/>
                        </a:spcAft>
                      </a:pPr>
                      <a:r>
                        <a:rPr lang="en-US" sz="1600" b="0" kern="1200" dirty="0" err="1">
                          <a:solidFill>
                            <a:schemeClr val="dk1"/>
                          </a:solidFill>
                          <a:latin typeface="+mn-lt"/>
                          <a:ea typeface="+mn-ea"/>
                          <a:cs typeface="+mn-cs"/>
                        </a:rPr>
                        <a:t>CsAVConferenceTimeWeekly</a:t>
                      </a:r>
                      <a:endParaRPr lang="en-US" sz="1600" b="0" kern="1200" dirty="0">
                        <a:solidFill>
                          <a:schemeClr val="dk1"/>
                        </a:solidFill>
                        <a:latin typeface="+mn-lt"/>
                        <a:ea typeface="+mn-ea"/>
                        <a:cs typeface="+mn-cs"/>
                      </a:endParaRPr>
                    </a:p>
                    <a:p>
                      <a:pPr marL="0" marR="0">
                        <a:spcBef>
                          <a:spcPts val="0"/>
                        </a:spcBef>
                        <a:spcAft>
                          <a:spcPts val="0"/>
                        </a:spcAft>
                      </a:pPr>
                      <a:r>
                        <a:rPr lang="en-US" sz="1600" b="0" kern="1200" dirty="0" err="1">
                          <a:solidFill>
                            <a:schemeClr val="dk1"/>
                          </a:solidFill>
                          <a:latin typeface="+mn-lt"/>
                          <a:ea typeface="+mn-ea"/>
                          <a:cs typeface="+mn-cs"/>
                        </a:rPr>
                        <a:t>CsAVConferenceTimeMonthly</a:t>
                      </a:r>
                      <a:endParaRPr lang="en-US" sz="1600" b="0" kern="1200" dirty="0">
                        <a:solidFill>
                          <a:schemeClr val="dk1"/>
                        </a:solidFill>
                        <a:latin typeface="+mn-lt"/>
                        <a:ea typeface="+mn-ea"/>
                        <a:cs typeface="+mn-cs"/>
                      </a:endParaRPr>
                    </a:p>
                  </a:txBody>
                  <a:tcPr marL="69945" marR="69945" marT="0" marB="0"/>
                </a:tc>
                <a:tc>
                  <a:txBody>
                    <a:bodyPr/>
                    <a:lstStyle/>
                    <a:p>
                      <a:r>
                        <a:rPr lang="en-US" sz="1600" b="0" kern="1200" dirty="0" smtClean="0">
                          <a:solidFill>
                            <a:schemeClr val="dk1"/>
                          </a:solidFill>
                          <a:latin typeface="+mn-lt"/>
                          <a:ea typeface="+mn-ea"/>
                          <a:cs typeface="+mn-cs"/>
                        </a:rPr>
                        <a:t>Get-</a:t>
                      </a:r>
                      <a:r>
                        <a:rPr lang="en-US" sz="1600" b="0" kern="1200" dirty="0" err="1" smtClean="0">
                          <a:solidFill>
                            <a:schemeClr val="dk1"/>
                          </a:solidFill>
                          <a:latin typeface="+mn-lt"/>
                          <a:ea typeface="+mn-ea"/>
                          <a:cs typeface="+mn-cs"/>
                        </a:rPr>
                        <a:t>CsAVConferenceTimeReport</a:t>
                      </a:r>
                      <a:endParaRPr lang="en-US" sz="1600" b="0" kern="1200" dirty="0">
                        <a:solidFill>
                          <a:schemeClr val="dk1"/>
                        </a:solidFill>
                        <a:latin typeface="+mn-lt"/>
                        <a:ea typeface="+mn-ea"/>
                        <a:cs typeface="+mn-cs"/>
                      </a:endParaRPr>
                    </a:p>
                  </a:txBody>
                  <a:tcPr marL="93260" marR="93260" marT="46630" marB="46630"/>
                </a:tc>
                <a:extLst>
                  <a:ext uri="{0D108BD9-81ED-4DB2-BD59-A6C34878D82A}">
                    <a16:rowId xmlns:a16="http://schemas.microsoft.com/office/drawing/2014/main" xmlns="" val="1190588432"/>
                  </a:ext>
                </a:extLst>
              </a:tr>
            </a:tbl>
          </a:graphicData>
        </a:graphic>
      </p:graphicFrame>
    </p:spTree>
    <p:extLst>
      <p:ext uri="{BB962C8B-B14F-4D97-AF65-F5344CB8AC3E}">
        <p14:creationId xmlns:p14="http://schemas.microsoft.com/office/powerpoint/2010/main" val="703636767"/>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Lync Online Reporting Demo</a:t>
            </a:r>
            <a:endParaRPr lang="en-US" dirty="0"/>
          </a:p>
        </p:txBody>
      </p:sp>
      <p:sp>
        <p:nvSpPr>
          <p:cNvPr id="2" name="Text Placeholder 1"/>
          <p:cNvSpPr>
            <a:spLocks noGrp="1"/>
          </p:cNvSpPr>
          <p:nvPr>
            <p:ph type="body" sz="quarter" idx="12"/>
          </p:nvPr>
        </p:nvSpPr>
        <p:spPr/>
        <p:txBody>
          <a:bodyPr/>
          <a:lstStyle/>
          <a:p>
            <a:endParaRPr lang="en-GB" dirty="0"/>
          </a:p>
        </p:txBody>
      </p:sp>
    </p:spTree>
    <p:extLst>
      <p:ext uri="{BB962C8B-B14F-4D97-AF65-F5344CB8AC3E}">
        <p14:creationId xmlns:p14="http://schemas.microsoft.com/office/powerpoint/2010/main" val="38422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Understanding your </a:t>
            </a:r>
            <a:r>
              <a:rPr lang="en-US" dirty="0" smtClean="0"/>
              <a:t/>
            </a:r>
            <a:br>
              <a:rPr lang="en-US" dirty="0" smtClean="0"/>
            </a:br>
            <a:r>
              <a:rPr lang="en-US" dirty="0" smtClean="0"/>
              <a:t>Lync </a:t>
            </a:r>
            <a:r>
              <a:rPr lang="en-US" dirty="0"/>
              <a:t>Hybrid Options</a:t>
            </a:r>
          </a:p>
        </p:txBody>
      </p:sp>
    </p:spTree>
    <p:extLst>
      <p:ext uri="{BB962C8B-B14F-4D97-AF65-F5344CB8AC3E}">
        <p14:creationId xmlns:p14="http://schemas.microsoft.com/office/powerpoint/2010/main" val="26145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a:t>What is Lync Hybrid (split domain)?</a:t>
            </a:r>
            <a:endParaRPr lang="en-US" dirty="0"/>
          </a:p>
        </p:txBody>
      </p:sp>
      <p:sp>
        <p:nvSpPr>
          <p:cNvPr id="5" name="Text Placeholder 1"/>
          <p:cNvSpPr>
            <a:spLocks noGrp="1"/>
          </p:cNvSpPr>
          <p:nvPr>
            <p:ph type="body" sz="quarter" idx="4294967295"/>
          </p:nvPr>
        </p:nvSpPr>
        <p:spPr>
          <a:xfrm>
            <a:off x="46037" y="1212850"/>
            <a:ext cx="12496800" cy="2646878"/>
          </a:xfrm>
          <a:prstGeom prst="rect">
            <a:avLst/>
          </a:prstGeom>
        </p:spPr>
        <p:txBody>
          <a:bodyPr/>
          <a:lstStyle/>
          <a:p>
            <a:r>
              <a:rPr lang="en-US" dirty="0" smtClean="0"/>
              <a:t>Some </a:t>
            </a:r>
            <a:r>
              <a:rPr lang="en-US" dirty="0"/>
              <a:t>users </a:t>
            </a:r>
            <a:r>
              <a:rPr lang="en-US" dirty="0" smtClean="0"/>
              <a:t>homed </a:t>
            </a:r>
            <a:r>
              <a:rPr lang="en-US" dirty="0"/>
              <a:t>online and some </a:t>
            </a:r>
            <a:r>
              <a:rPr lang="en-US" dirty="0" smtClean="0"/>
              <a:t>on-premises</a:t>
            </a:r>
          </a:p>
          <a:p>
            <a:r>
              <a:rPr lang="en-US" dirty="0" smtClean="0"/>
              <a:t>Users share the same sip-domain (split domain)</a:t>
            </a:r>
          </a:p>
          <a:p>
            <a:r>
              <a:rPr lang="en-US" dirty="0"/>
              <a:t>Move users </a:t>
            </a:r>
            <a:r>
              <a:rPr lang="en-US" dirty="0" smtClean="0"/>
              <a:t>between Lync on-premises and Lync Online</a:t>
            </a:r>
            <a:endParaRPr lang="en-US" dirty="0"/>
          </a:p>
        </p:txBody>
      </p:sp>
      <p:grpSp>
        <p:nvGrpSpPr>
          <p:cNvPr id="7" name="Group 6"/>
          <p:cNvGrpSpPr/>
          <p:nvPr/>
        </p:nvGrpSpPr>
        <p:grpSpPr>
          <a:xfrm>
            <a:off x="6523037" y="3290868"/>
            <a:ext cx="3080389" cy="3610592"/>
            <a:chOff x="6156814" y="1203548"/>
            <a:chExt cx="2311823" cy="2709034"/>
          </a:xfrm>
        </p:grpSpPr>
        <p:sp>
          <p:nvSpPr>
            <p:cNvPr id="8" name="Rectangle 7"/>
            <p:cNvSpPr/>
            <p:nvPr/>
          </p:nvSpPr>
          <p:spPr>
            <a:xfrm>
              <a:off x="6156814" y="3396037"/>
              <a:ext cx="2311823" cy="516545"/>
            </a:xfrm>
            <a:prstGeom prst="rect">
              <a:avLst/>
            </a:prstGeom>
          </p:spPr>
          <p:txBody>
            <a:bodyPr wrap="square" lIns="91399" tIns="45701" rIns="91399" bIns="45701">
              <a:spAutoFit/>
            </a:bodyPr>
            <a:lstStyle/>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Office 365, Lync Online</a:t>
              </a:r>
            </a:p>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Partner-hosted multi-tenant</a:t>
              </a:r>
            </a:p>
          </p:txBody>
        </p:sp>
        <p:sp>
          <p:nvSpPr>
            <p:cNvPr id="9" name="Rectangle 8"/>
            <p:cNvSpPr/>
            <p:nvPr/>
          </p:nvSpPr>
          <p:spPr bwMode="auto">
            <a:xfrm>
              <a:off x="6156814" y="1203548"/>
              <a:ext cx="2311823" cy="21763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1218052" fontAlgn="base">
                <a:spcBef>
                  <a:spcPct val="0"/>
                </a:spcBef>
                <a:spcAft>
                  <a:spcPct val="0"/>
                </a:spcAft>
              </a:pPr>
              <a:endParaRPr lang="en-US" sz="3098" dirty="0">
                <a:gradFill>
                  <a:gsLst>
                    <a:gs pos="0">
                      <a:srgbClr val="FFFFFF"/>
                    </a:gs>
                    <a:gs pos="100000">
                      <a:srgbClr val="FFFFFF"/>
                    </a:gs>
                  </a:gsLst>
                  <a:lin ang="5400000" scaled="0"/>
                </a:gradFill>
              </a:endParaRPr>
            </a:p>
          </p:txBody>
        </p:sp>
        <p:pic>
          <p:nvPicPr>
            <p:cNvPr id="10"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34992" y="1447742"/>
              <a:ext cx="1509417" cy="97319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156814" y="2899059"/>
              <a:ext cx="2311823" cy="338956"/>
            </a:xfrm>
            <a:prstGeom prst="rect">
              <a:avLst/>
            </a:prstGeom>
            <a:noFill/>
            <a:ln>
              <a:noFill/>
            </a:ln>
          </p:spPr>
          <p:txBody>
            <a:bodyPr wrap="square" lIns="0" tIns="0" rIns="0" bIns="0" rtlCol="0">
              <a:spAutoFit/>
            </a:bodyPr>
            <a:lstStyle/>
            <a:p>
              <a:pPr algn="ctr" defTabSz="1218452">
                <a:lnSpc>
                  <a:spcPct val="90000"/>
                </a:lnSpc>
              </a:pPr>
              <a:r>
                <a:rPr lang="en-US" sz="3198" spc="-133" dirty="0">
                  <a:solidFill>
                    <a:srgbClr val="505050"/>
                  </a:solidFill>
                  <a:ea typeface="Segoe UI" pitchFamily="34" charset="0"/>
                  <a:cs typeface="Segoe UI" pitchFamily="34" charset="0"/>
                </a:rPr>
                <a:t>Lync Online</a:t>
              </a:r>
            </a:p>
          </p:txBody>
        </p:sp>
      </p:grpSp>
      <p:grpSp>
        <p:nvGrpSpPr>
          <p:cNvPr id="12" name="Group 11"/>
          <p:cNvGrpSpPr/>
          <p:nvPr/>
        </p:nvGrpSpPr>
        <p:grpSpPr>
          <a:xfrm>
            <a:off x="2607748" y="3290868"/>
            <a:ext cx="3080389" cy="3624147"/>
            <a:chOff x="496994" y="1205994"/>
            <a:chExt cx="2311823" cy="2719207"/>
          </a:xfrm>
        </p:grpSpPr>
        <p:sp>
          <p:nvSpPr>
            <p:cNvPr id="13" name="Rectangle 12"/>
            <p:cNvSpPr/>
            <p:nvPr/>
          </p:nvSpPr>
          <p:spPr>
            <a:xfrm>
              <a:off x="645086" y="3408655"/>
              <a:ext cx="2015641" cy="516546"/>
            </a:xfrm>
            <a:prstGeom prst="rect">
              <a:avLst/>
            </a:prstGeom>
          </p:spPr>
          <p:txBody>
            <a:bodyPr wrap="none" lIns="91399" tIns="45701" rIns="91399" bIns="45701">
              <a:spAutoFit/>
            </a:bodyPr>
            <a:lstStyle/>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Lync Server</a:t>
              </a:r>
            </a:p>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Private cloud / dedicated</a:t>
              </a:r>
            </a:p>
          </p:txBody>
        </p:sp>
        <p:sp>
          <p:nvSpPr>
            <p:cNvPr id="14" name="Rectangle 13"/>
            <p:cNvSpPr/>
            <p:nvPr/>
          </p:nvSpPr>
          <p:spPr bwMode="auto">
            <a:xfrm>
              <a:off x="496994" y="1205994"/>
              <a:ext cx="2311822" cy="21739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1" tIns="45701" rIns="45701" bIns="45701" numCol="1" spcCol="0" rtlCol="0" fromWordArt="0" anchor="b" anchorCtr="0" forceAA="0" compatLnSpc="1">
              <a:prstTxWarp prst="textNoShape">
                <a:avLst/>
              </a:prstTxWarp>
              <a:noAutofit/>
            </a:bodyPr>
            <a:lstStyle/>
            <a:p>
              <a:pPr defTabSz="1218052" fontAlgn="base">
                <a:spcBef>
                  <a:spcPct val="0"/>
                </a:spcBef>
                <a:spcAft>
                  <a:spcPct val="0"/>
                </a:spcAft>
              </a:pPr>
              <a:endParaRPr lang="en-US" sz="1799" spc="-133"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1358670" y="1454560"/>
              <a:ext cx="609514" cy="1134570"/>
              <a:chOff x="-1497013" y="809625"/>
              <a:chExt cx="1601789" cy="3184525"/>
            </a:xfrm>
            <a:solidFill>
              <a:schemeClr val="bg1"/>
            </a:solidFill>
          </p:grpSpPr>
          <p:sp>
            <p:nvSpPr>
              <p:cNvPr id="18" name="Freeform 195"/>
              <p:cNvSpPr>
                <a:spLocks noEditPoints="1"/>
              </p:cNvSpPr>
              <p:nvPr/>
            </p:nvSpPr>
            <p:spPr bwMode="auto">
              <a:xfrm>
                <a:off x="-1497013" y="809625"/>
                <a:ext cx="1601789" cy="3184525"/>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803 h 849"/>
                  <a:gd name="T20" fmla="*/ 68 w 427"/>
                  <a:gd name="T21" fmla="*/ 803 h 849"/>
                  <a:gd name="T22" fmla="*/ 169 w 427"/>
                  <a:gd name="T23" fmla="*/ 803 h 849"/>
                  <a:gd name="T24" fmla="*/ 286 w 427"/>
                  <a:gd name="T25" fmla="*/ 803 h 849"/>
                  <a:gd name="T26" fmla="*/ 376 w 427"/>
                  <a:gd name="T27" fmla="*/ 803 h 849"/>
                  <a:gd name="T28" fmla="*/ 396 w 427"/>
                  <a:gd name="T29" fmla="*/ 803 h 849"/>
                  <a:gd name="T30" fmla="*/ 396 w 427"/>
                  <a:gd name="T31" fmla="*/ 818 h 849"/>
                  <a:gd name="T32" fmla="*/ 396 w 427"/>
                  <a:gd name="T33" fmla="*/ 782 h 849"/>
                  <a:gd name="T34" fmla="*/ 359 w 427"/>
                  <a:gd name="T35" fmla="*/ 782 h 849"/>
                  <a:gd name="T36" fmla="*/ 259 w 427"/>
                  <a:gd name="T37" fmla="*/ 782 h 849"/>
                  <a:gd name="T38" fmla="*/ 142 w 427"/>
                  <a:gd name="T39" fmla="*/ 782 h 849"/>
                  <a:gd name="T40" fmla="*/ 51 w 427"/>
                  <a:gd name="T41" fmla="*/ 782 h 849"/>
                  <a:gd name="T42" fmla="*/ 31 w 427"/>
                  <a:gd name="T43" fmla="*/ 782 h 849"/>
                  <a:gd name="T44" fmla="*/ 31 w 427"/>
                  <a:gd name="T45" fmla="*/ 771 h 849"/>
                  <a:gd name="T46" fmla="*/ 68 w 427"/>
                  <a:gd name="T47" fmla="*/ 771 h 849"/>
                  <a:gd name="T48" fmla="*/ 169 w 427"/>
                  <a:gd name="T49" fmla="*/ 771 h 849"/>
                  <a:gd name="T50" fmla="*/ 286 w 427"/>
                  <a:gd name="T51" fmla="*/ 771 h 849"/>
                  <a:gd name="T52" fmla="*/ 376 w 427"/>
                  <a:gd name="T53" fmla="*/ 771 h 849"/>
                  <a:gd name="T54" fmla="*/ 396 w 427"/>
                  <a:gd name="T55" fmla="*/ 771 h 849"/>
                  <a:gd name="T56" fmla="*/ 396 w 427"/>
                  <a:gd name="T57" fmla="*/ 782 h 849"/>
                  <a:gd name="T58" fmla="*/ 396 w 427"/>
                  <a:gd name="T59" fmla="*/ 751 h 849"/>
                  <a:gd name="T60" fmla="*/ 359 w 427"/>
                  <a:gd name="T61" fmla="*/ 751 h 849"/>
                  <a:gd name="T62" fmla="*/ 259 w 427"/>
                  <a:gd name="T63" fmla="*/ 751 h 849"/>
                  <a:gd name="T64" fmla="*/ 142 w 427"/>
                  <a:gd name="T65" fmla="*/ 751 h 849"/>
                  <a:gd name="T66" fmla="*/ 51 w 427"/>
                  <a:gd name="T67" fmla="*/ 751 h 849"/>
                  <a:gd name="T68" fmla="*/ 31 w 427"/>
                  <a:gd name="T69" fmla="*/ 751 h 849"/>
                  <a:gd name="T70" fmla="*/ 31 w 427"/>
                  <a:gd name="T71" fmla="*/ 735 h 849"/>
                  <a:gd name="T72" fmla="*/ 68 w 427"/>
                  <a:gd name="T73" fmla="*/ 735 h 849"/>
                  <a:gd name="T74" fmla="*/ 169 w 427"/>
                  <a:gd name="T75" fmla="*/ 735 h 849"/>
                  <a:gd name="T76" fmla="*/ 286 w 427"/>
                  <a:gd name="T77" fmla="*/ 735 h 849"/>
                  <a:gd name="T78" fmla="*/ 376 w 427"/>
                  <a:gd name="T79" fmla="*/ 735 h 849"/>
                  <a:gd name="T80" fmla="*/ 396 w 427"/>
                  <a:gd name="T81" fmla="*/ 735 h 849"/>
                  <a:gd name="T82" fmla="*/ 396 w 427"/>
                  <a:gd name="T83" fmla="*/ 751 h 849"/>
                  <a:gd name="T84" fmla="*/ 396 w 427"/>
                  <a:gd name="T85" fmla="*/ 675 h 849"/>
                  <a:gd name="T86" fmla="*/ 359 w 427"/>
                  <a:gd name="T87" fmla="*/ 675 h 849"/>
                  <a:gd name="T88" fmla="*/ 259 w 427"/>
                  <a:gd name="T89" fmla="*/ 675 h 849"/>
                  <a:gd name="T90" fmla="*/ 142 w 427"/>
                  <a:gd name="T91" fmla="*/ 675 h 849"/>
                  <a:gd name="T92" fmla="*/ 51 w 427"/>
                  <a:gd name="T93" fmla="*/ 675 h 849"/>
                  <a:gd name="T94" fmla="*/ 31 w 427"/>
                  <a:gd name="T95" fmla="*/ 675 h 849"/>
                  <a:gd name="T96" fmla="*/ 31 w 427"/>
                  <a:gd name="T97" fmla="*/ 143 h 849"/>
                  <a:gd name="T98" fmla="*/ 396 w 427"/>
                  <a:gd name="T99" fmla="*/ 143 h 849"/>
                  <a:gd name="T100" fmla="*/ 396 w 427"/>
                  <a:gd name="T10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803"/>
                      <a:pt x="31" y="803"/>
                      <a:pt x="31" y="803"/>
                    </a:cubicBezTo>
                    <a:cubicBezTo>
                      <a:pt x="44" y="803"/>
                      <a:pt x="56" y="803"/>
                      <a:pt x="68" y="803"/>
                    </a:cubicBezTo>
                    <a:cubicBezTo>
                      <a:pt x="102" y="803"/>
                      <a:pt x="136" y="803"/>
                      <a:pt x="169" y="803"/>
                    </a:cubicBezTo>
                    <a:cubicBezTo>
                      <a:pt x="208" y="803"/>
                      <a:pt x="247" y="803"/>
                      <a:pt x="286" y="803"/>
                    </a:cubicBezTo>
                    <a:cubicBezTo>
                      <a:pt x="316" y="803"/>
                      <a:pt x="346" y="803"/>
                      <a:pt x="376" y="803"/>
                    </a:cubicBezTo>
                    <a:cubicBezTo>
                      <a:pt x="383" y="803"/>
                      <a:pt x="390" y="803"/>
                      <a:pt x="396" y="803"/>
                    </a:cubicBezTo>
                    <a:lnTo>
                      <a:pt x="396" y="818"/>
                    </a:lnTo>
                    <a:close/>
                    <a:moveTo>
                      <a:pt x="396" y="782"/>
                    </a:moveTo>
                    <a:cubicBezTo>
                      <a:pt x="384" y="782"/>
                      <a:pt x="372" y="782"/>
                      <a:pt x="359" y="782"/>
                    </a:cubicBezTo>
                    <a:cubicBezTo>
                      <a:pt x="326" y="782"/>
                      <a:pt x="292" y="782"/>
                      <a:pt x="259" y="782"/>
                    </a:cubicBezTo>
                    <a:cubicBezTo>
                      <a:pt x="220" y="782"/>
                      <a:pt x="181" y="782"/>
                      <a:pt x="142" y="782"/>
                    </a:cubicBezTo>
                    <a:cubicBezTo>
                      <a:pt x="112" y="782"/>
                      <a:pt x="81" y="782"/>
                      <a:pt x="51" y="782"/>
                    </a:cubicBezTo>
                    <a:cubicBezTo>
                      <a:pt x="45" y="782"/>
                      <a:pt x="38" y="782"/>
                      <a:pt x="31" y="782"/>
                    </a:cubicBezTo>
                    <a:cubicBezTo>
                      <a:pt x="31" y="771"/>
                      <a:pt x="31" y="771"/>
                      <a:pt x="31" y="771"/>
                    </a:cubicBezTo>
                    <a:cubicBezTo>
                      <a:pt x="44" y="771"/>
                      <a:pt x="56" y="771"/>
                      <a:pt x="68" y="771"/>
                    </a:cubicBezTo>
                    <a:cubicBezTo>
                      <a:pt x="102" y="771"/>
                      <a:pt x="136" y="771"/>
                      <a:pt x="169" y="771"/>
                    </a:cubicBezTo>
                    <a:cubicBezTo>
                      <a:pt x="208" y="771"/>
                      <a:pt x="247" y="771"/>
                      <a:pt x="286" y="771"/>
                    </a:cubicBezTo>
                    <a:cubicBezTo>
                      <a:pt x="316" y="771"/>
                      <a:pt x="346" y="771"/>
                      <a:pt x="376" y="771"/>
                    </a:cubicBezTo>
                    <a:cubicBezTo>
                      <a:pt x="383" y="771"/>
                      <a:pt x="390" y="771"/>
                      <a:pt x="396" y="771"/>
                    </a:cubicBezTo>
                    <a:lnTo>
                      <a:pt x="396" y="782"/>
                    </a:lnTo>
                    <a:close/>
                    <a:moveTo>
                      <a:pt x="396" y="751"/>
                    </a:moveTo>
                    <a:cubicBezTo>
                      <a:pt x="384" y="751"/>
                      <a:pt x="372" y="751"/>
                      <a:pt x="359" y="751"/>
                    </a:cubicBezTo>
                    <a:cubicBezTo>
                      <a:pt x="326" y="751"/>
                      <a:pt x="292" y="751"/>
                      <a:pt x="259" y="751"/>
                    </a:cubicBezTo>
                    <a:cubicBezTo>
                      <a:pt x="220" y="751"/>
                      <a:pt x="181" y="751"/>
                      <a:pt x="142" y="751"/>
                    </a:cubicBezTo>
                    <a:cubicBezTo>
                      <a:pt x="112" y="751"/>
                      <a:pt x="81" y="751"/>
                      <a:pt x="51" y="751"/>
                    </a:cubicBezTo>
                    <a:cubicBezTo>
                      <a:pt x="45" y="751"/>
                      <a:pt x="38" y="751"/>
                      <a:pt x="31" y="751"/>
                    </a:cubicBezTo>
                    <a:cubicBezTo>
                      <a:pt x="31" y="735"/>
                      <a:pt x="31" y="735"/>
                      <a:pt x="31" y="735"/>
                    </a:cubicBezTo>
                    <a:cubicBezTo>
                      <a:pt x="44" y="735"/>
                      <a:pt x="56" y="735"/>
                      <a:pt x="68" y="735"/>
                    </a:cubicBezTo>
                    <a:cubicBezTo>
                      <a:pt x="102" y="735"/>
                      <a:pt x="136" y="735"/>
                      <a:pt x="169" y="735"/>
                    </a:cubicBezTo>
                    <a:cubicBezTo>
                      <a:pt x="208" y="735"/>
                      <a:pt x="247" y="735"/>
                      <a:pt x="286" y="735"/>
                    </a:cubicBezTo>
                    <a:cubicBezTo>
                      <a:pt x="316" y="735"/>
                      <a:pt x="346" y="735"/>
                      <a:pt x="376" y="735"/>
                    </a:cubicBezTo>
                    <a:cubicBezTo>
                      <a:pt x="383" y="735"/>
                      <a:pt x="390" y="735"/>
                      <a:pt x="396" y="735"/>
                    </a:cubicBezTo>
                    <a:lnTo>
                      <a:pt x="396" y="751"/>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19" name="Freeform 196"/>
              <p:cNvSpPr>
                <a:spLocks noEditPoints="1"/>
              </p:cNvSpPr>
              <p:nvPr/>
            </p:nvSpPr>
            <p:spPr bwMode="auto">
              <a:xfrm>
                <a:off x="-1323975" y="305593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20 h 60"/>
                  <a:gd name="T42" fmla="*/ 141 w 336"/>
                  <a:gd name="T43" fmla="*/ 30 h 60"/>
                  <a:gd name="T44" fmla="*/ 131 w 336"/>
                  <a:gd name="T45" fmla="*/ 41 h 60"/>
                  <a:gd name="T46" fmla="*/ 168 w 336"/>
                  <a:gd name="T47" fmla="*/ 41 h 60"/>
                  <a:gd name="T48" fmla="*/ 157 w 336"/>
                  <a:gd name="T49" fmla="*/ 30 h 60"/>
                  <a:gd name="T50" fmla="*/ 168 w 336"/>
                  <a:gd name="T51" fmla="*/ 20 h 60"/>
                  <a:gd name="T52" fmla="*/ 179 w 336"/>
                  <a:gd name="T53" fmla="*/ 30 h 60"/>
                  <a:gd name="T54" fmla="*/ 168 w 336"/>
                  <a:gd name="T55" fmla="*/ 41 h 60"/>
                  <a:gd name="T56" fmla="*/ 205 w 336"/>
                  <a:gd name="T57" fmla="*/ 41 h 60"/>
                  <a:gd name="T58" fmla="*/ 194 w 336"/>
                  <a:gd name="T59" fmla="*/ 30 h 60"/>
                  <a:gd name="T60" fmla="*/ 205 w 336"/>
                  <a:gd name="T61" fmla="*/ 20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20"/>
                      <a:pt x="131" y="20"/>
                    </a:cubicBezTo>
                    <a:cubicBezTo>
                      <a:pt x="136" y="20"/>
                      <a:pt x="141" y="24"/>
                      <a:pt x="141" y="30"/>
                    </a:cubicBezTo>
                    <a:cubicBezTo>
                      <a:pt x="141" y="36"/>
                      <a:pt x="136" y="41"/>
                      <a:pt x="131" y="41"/>
                    </a:cubicBezTo>
                    <a:close/>
                    <a:moveTo>
                      <a:pt x="168" y="41"/>
                    </a:moveTo>
                    <a:cubicBezTo>
                      <a:pt x="162" y="41"/>
                      <a:pt x="157" y="36"/>
                      <a:pt x="157" y="30"/>
                    </a:cubicBezTo>
                    <a:cubicBezTo>
                      <a:pt x="157" y="24"/>
                      <a:pt x="162" y="20"/>
                      <a:pt x="168" y="20"/>
                    </a:cubicBezTo>
                    <a:cubicBezTo>
                      <a:pt x="174" y="20"/>
                      <a:pt x="179" y="24"/>
                      <a:pt x="179" y="30"/>
                    </a:cubicBezTo>
                    <a:cubicBezTo>
                      <a:pt x="179" y="36"/>
                      <a:pt x="174" y="41"/>
                      <a:pt x="168" y="41"/>
                    </a:cubicBezTo>
                    <a:close/>
                    <a:moveTo>
                      <a:pt x="205" y="41"/>
                    </a:moveTo>
                    <a:cubicBezTo>
                      <a:pt x="199" y="41"/>
                      <a:pt x="194" y="36"/>
                      <a:pt x="194" y="30"/>
                    </a:cubicBezTo>
                    <a:cubicBezTo>
                      <a:pt x="194" y="24"/>
                      <a:pt x="199" y="20"/>
                      <a:pt x="205" y="20"/>
                    </a:cubicBezTo>
                    <a:cubicBezTo>
                      <a:pt x="211" y="20"/>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0" name="Freeform 197"/>
              <p:cNvSpPr>
                <a:spLocks noEditPoints="1"/>
              </p:cNvSpPr>
              <p:nvPr/>
            </p:nvSpPr>
            <p:spPr bwMode="auto">
              <a:xfrm>
                <a:off x="-1323975" y="27828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1" name="Freeform 198"/>
              <p:cNvSpPr>
                <a:spLocks noEditPoints="1"/>
              </p:cNvSpPr>
              <p:nvPr/>
            </p:nvSpPr>
            <p:spPr bwMode="auto">
              <a:xfrm>
                <a:off x="-1323975" y="250825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2" name="Freeform 199"/>
              <p:cNvSpPr>
                <a:spLocks noEditPoints="1"/>
              </p:cNvSpPr>
              <p:nvPr/>
            </p:nvSpPr>
            <p:spPr bwMode="auto">
              <a:xfrm>
                <a:off x="-1323975" y="2230438"/>
                <a:ext cx="1258888" cy="230188"/>
              </a:xfrm>
              <a:custGeom>
                <a:avLst/>
                <a:gdLst>
                  <a:gd name="T0" fmla="*/ 332 w 336"/>
                  <a:gd name="T1" fmla="*/ 0 h 61"/>
                  <a:gd name="T2" fmla="*/ 295 w 336"/>
                  <a:gd name="T3" fmla="*/ 0 h 61"/>
                  <a:gd name="T4" fmla="*/ 207 w 336"/>
                  <a:gd name="T5" fmla="*/ 0 h 61"/>
                  <a:gd name="T6" fmla="*/ 105 w 336"/>
                  <a:gd name="T7" fmla="*/ 0 h 61"/>
                  <a:gd name="T8" fmla="*/ 26 w 336"/>
                  <a:gd name="T9" fmla="*/ 0 h 61"/>
                  <a:gd name="T10" fmla="*/ 3 w 336"/>
                  <a:gd name="T11" fmla="*/ 0 h 61"/>
                  <a:gd name="T12" fmla="*/ 0 w 336"/>
                  <a:gd name="T13" fmla="*/ 4 h 61"/>
                  <a:gd name="T14" fmla="*/ 0 w 336"/>
                  <a:gd name="T15" fmla="*/ 57 h 61"/>
                  <a:gd name="T16" fmla="*/ 3 w 336"/>
                  <a:gd name="T17" fmla="*/ 61 h 61"/>
                  <a:gd name="T18" fmla="*/ 41 w 336"/>
                  <a:gd name="T19" fmla="*/ 61 h 61"/>
                  <a:gd name="T20" fmla="*/ 129 w 336"/>
                  <a:gd name="T21" fmla="*/ 61 h 61"/>
                  <a:gd name="T22" fmla="*/ 231 w 336"/>
                  <a:gd name="T23" fmla="*/ 61 h 61"/>
                  <a:gd name="T24" fmla="*/ 310 w 336"/>
                  <a:gd name="T25" fmla="*/ 61 h 61"/>
                  <a:gd name="T26" fmla="*/ 332 w 336"/>
                  <a:gd name="T27" fmla="*/ 61 h 61"/>
                  <a:gd name="T28" fmla="*/ 335 w 336"/>
                  <a:gd name="T29" fmla="*/ 59 h 61"/>
                  <a:gd name="T30" fmla="*/ 336 w 336"/>
                  <a:gd name="T31" fmla="*/ 57 h 61"/>
                  <a:gd name="T32" fmla="*/ 336 w 336"/>
                  <a:gd name="T33" fmla="*/ 4 h 61"/>
                  <a:gd name="T34" fmla="*/ 332 w 336"/>
                  <a:gd name="T35" fmla="*/ 0 h 61"/>
                  <a:gd name="T36" fmla="*/ 131 w 336"/>
                  <a:gd name="T37" fmla="*/ 41 h 61"/>
                  <a:gd name="T38" fmla="*/ 120 w 336"/>
                  <a:gd name="T39" fmla="*/ 30 h 61"/>
                  <a:gd name="T40" fmla="*/ 131 w 336"/>
                  <a:gd name="T41" fmla="*/ 20 h 61"/>
                  <a:gd name="T42" fmla="*/ 141 w 336"/>
                  <a:gd name="T43" fmla="*/ 30 h 61"/>
                  <a:gd name="T44" fmla="*/ 131 w 336"/>
                  <a:gd name="T45" fmla="*/ 41 h 61"/>
                  <a:gd name="T46" fmla="*/ 168 w 336"/>
                  <a:gd name="T47" fmla="*/ 41 h 61"/>
                  <a:gd name="T48" fmla="*/ 157 w 336"/>
                  <a:gd name="T49" fmla="*/ 30 h 61"/>
                  <a:gd name="T50" fmla="*/ 168 w 336"/>
                  <a:gd name="T51" fmla="*/ 20 h 61"/>
                  <a:gd name="T52" fmla="*/ 179 w 336"/>
                  <a:gd name="T53" fmla="*/ 30 h 61"/>
                  <a:gd name="T54" fmla="*/ 168 w 336"/>
                  <a:gd name="T55" fmla="*/ 41 h 61"/>
                  <a:gd name="T56" fmla="*/ 205 w 336"/>
                  <a:gd name="T57" fmla="*/ 41 h 61"/>
                  <a:gd name="T58" fmla="*/ 194 w 336"/>
                  <a:gd name="T59" fmla="*/ 30 h 61"/>
                  <a:gd name="T60" fmla="*/ 205 w 336"/>
                  <a:gd name="T61" fmla="*/ 20 h 61"/>
                  <a:gd name="T62" fmla="*/ 216 w 336"/>
                  <a:gd name="T63" fmla="*/ 30 h 61"/>
                  <a:gd name="T64" fmla="*/ 205 w 336"/>
                  <a:gd name="T65" fmla="*/ 4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1">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2"/>
                      <a:pt x="0" y="39"/>
                      <a:pt x="0" y="57"/>
                    </a:cubicBezTo>
                    <a:cubicBezTo>
                      <a:pt x="0" y="59"/>
                      <a:pt x="1" y="61"/>
                      <a:pt x="3" y="61"/>
                    </a:cubicBezTo>
                    <a:cubicBezTo>
                      <a:pt x="16" y="61"/>
                      <a:pt x="28" y="61"/>
                      <a:pt x="41" y="61"/>
                    </a:cubicBezTo>
                    <a:cubicBezTo>
                      <a:pt x="70" y="61"/>
                      <a:pt x="99" y="61"/>
                      <a:pt x="129" y="61"/>
                    </a:cubicBezTo>
                    <a:cubicBezTo>
                      <a:pt x="163" y="61"/>
                      <a:pt x="197" y="61"/>
                      <a:pt x="231" y="61"/>
                    </a:cubicBezTo>
                    <a:cubicBezTo>
                      <a:pt x="257" y="61"/>
                      <a:pt x="283" y="61"/>
                      <a:pt x="310" y="61"/>
                    </a:cubicBezTo>
                    <a:cubicBezTo>
                      <a:pt x="317" y="61"/>
                      <a:pt x="325" y="61"/>
                      <a:pt x="332" y="61"/>
                    </a:cubicBezTo>
                    <a:cubicBezTo>
                      <a:pt x="333" y="61"/>
                      <a:pt x="334" y="60"/>
                      <a:pt x="335" y="59"/>
                    </a:cubicBezTo>
                    <a:cubicBezTo>
                      <a:pt x="335" y="59"/>
                      <a:pt x="336" y="58"/>
                      <a:pt x="336" y="57"/>
                    </a:cubicBezTo>
                    <a:cubicBezTo>
                      <a:pt x="336" y="39"/>
                      <a:pt x="336" y="22"/>
                      <a:pt x="336" y="4"/>
                    </a:cubicBezTo>
                    <a:cubicBezTo>
                      <a:pt x="336" y="2"/>
                      <a:pt x="334" y="0"/>
                      <a:pt x="332" y="0"/>
                    </a:cubicBezTo>
                    <a:close/>
                    <a:moveTo>
                      <a:pt x="131" y="41"/>
                    </a:moveTo>
                    <a:cubicBezTo>
                      <a:pt x="125" y="41"/>
                      <a:pt x="120" y="36"/>
                      <a:pt x="120" y="30"/>
                    </a:cubicBezTo>
                    <a:cubicBezTo>
                      <a:pt x="120" y="25"/>
                      <a:pt x="125" y="20"/>
                      <a:pt x="131" y="20"/>
                    </a:cubicBezTo>
                    <a:cubicBezTo>
                      <a:pt x="136" y="20"/>
                      <a:pt x="141" y="25"/>
                      <a:pt x="141" y="30"/>
                    </a:cubicBezTo>
                    <a:cubicBezTo>
                      <a:pt x="141" y="36"/>
                      <a:pt x="136" y="41"/>
                      <a:pt x="131" y="41"/>
                    </a:cubicBezTo>
                    <a:close/>
                    <a:moveTo>
                      <a:pt x="168" y="41"/>
                    </a:moveTo>
                    <a:cubicBezTo>
                      <a:pt x="162" y="41"/>
                      <a:pt x="157" y="36"/>
                      <a:pt x="157" y="30"/>
                    </a:cubicBezTo>
                    <a:cubicBezTo>
                      <a:pt x="157" y="25"/>
                      <a:pt x="162" y="20"/>
                      <a:pt x="168" y="20"/>
                    </a:cubicBezTo>
                    <a:cubicBezTo>
                      <a:pt x="174" y="20"/>
                      <a:pt x="179" y="25"/>
                      <a:pt x="179" y="30"/>
                    </a:cubicBezTo>
                    <a:cubicBezTo>
                      <a:pt x="179" y="36"/>
                      <a:pt x="174" y="41"/>
                      <a:pt x="168" y="41"/>
                    </a:cubicBezTo>
                    <a:close/>
                    <a:moveTo>
                      <a:pt x="205" y="41"/>
                    </a:moveTo>
                    <a:cubicBezTo>
                      <a:pt x="199" y="41"/>
                      <a:pt x="194" y="36"/>
                      <a:pt x="194" y="30"/>
                    </a:cubicBezTo>
                    <a:cubicBezTo>
                      <a:pt x="194" y="25"/>
                      <a:pt x="199" y="20"/>
                      <a:pt x="205" y="20"/>
                    </a:cubicBezTo>
                    <a:cubicBezTo>
                      <a:pt x="211" y="20"/>
                      <a:pt x="216" y="25"/>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3" name="Freeform 200"/>
              <p:cNvSpPr>
                <a:spLocks noEditPoints="1"/>
              </p:cNvSpPr>
              <p:nvPr/>
            </p:nvSpPr>
            <p:spPr bwMode="auto">
              <a:xfrm>
                <a:off x="-1323975" y="19573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4" name="Freeform 201"/>
              <p:cNvSpPr>
                <a:spLocks noEditPoints="1"/>
              </p:cNvSpPr>
              <p:nvPr/>
            </p:nvSpPr>
            <p:spPr bwMode="auto">
              <a:xfrm>
                <a:off x="-1323975" y="1684338"/>
                <a:ext cx="1258888" cy="223838"/>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sp>
            <p:nvSpPr>
              <p:cNvPr id="25" name="Freeform 202"/>
              <p:cNvSpPr>
                <a:spLocks noEditPoints="1"/>
              </p:cNvSpPr>
              <p:nvPr/>
            </p:nvSpPr>
            <p:spPr bwMode="auto">
              <a:xfrm>
                <a:off x="-1323975" y="140970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1218452"/>
                <a:endParaRPr lang="en-US" sz="1799" dirty="0">
                  <a:solidFill>
                    <a:srgbClr val="595959"/>
                  </a:solidFill>
                </a:endParaRPr>
              </a:p>
            </p:txBody>
          </p:sp>
        </p:grpSp>
        <p:sp>
          <p:nvSpPr>
            <p:cNvPr id="16" name="TextBox 15"/>
            <p:cNvSpPr txBox="1"/>
            <p:nvPr/>
          </p:nvSpPr>
          <p:spPr>
            <a:xfrm>
              <a:off x="501573" y="2905350"/>
              <a:ext cx="2307244" cy="338957"/>
            </a:xfrm>
            <a:prstGeom prst="rect">
              <a:avLst/>
            </a:prstGeom>
            <a:noFill/>
            <a:ln>
              <a:noFill/>
            </a:ln>
          </p:spPr>
          <p:txBody>
            <a:bodyPr wrap="square" lIns="0" tIns="0" rIns="0" bIns="0" rtlCol="0">
              <a:spAutoFit/>
            </a:bodyPr>
            <a:lstStyle/>
            <a:p>
              <a:pPr algn="ctr" defTabSz="1218452">
                <a:lnSpc>
                  <a:spcPct val="90000"/>
                </a:lnSpc>
              </a:pPr>
              <a:r>
                <a:rPr lang="en-US" sz="3198" spc="-133" dirty="0">
                  <a:solidFill>
                    <a:srgbClr val="505050"/>
                  </a:solidFill>
                  <a:ea typeface="Segoe UI" pitchFamily="34" charset="0"/>
                  <a:cs typeface="Segoe UI" pitchFamily="34" charset="0"/>
                </a:rPr>
                <a:t>Lync Server</a:t>
              </a:r>
            </a:p>
          </p:txBody>
        </p:sp>
      </p:grpSp>
      <p:grpSp>
        <p:nvGrpSpPr>
          <p:cNvPr id="26" name="Group 25"/>
          <p:cNvGrpSpPr/>
          <p:nvPr/>
        </p:nvGrpSpPr>
        <p:grpSpPr>
          <a:xfrm>
            <a:off x="4568846" y="3290865"/>
            <a:ext cx="3080289" cy="3610486"/>
            <a:chOff x="3420034" y="4558977"/>
            <a:chExt cx="2311748" cy="2708957"/>
          </a:xfrm>
        </p:grpSpPr>
        <p:sp>
          <p:nvSpPr>
            <p:cNvPr id="27" name="Rectangle 26"/>
            <p:cNvSpPr/>
            <p:nvPr/>
          </p:nvSpPr>
          <p:spPr>
            <a:xfrm>
              <a:off x="3481602" y="6751389"/>
              <a:ext cx="2180795" cy="516545"/>
            </a:xfrm>
            <a:prstGeom prst="rect">
              <a:avLst/>
            </a:prstGeom>
          </p:spPr>
          <p:txBody>
            <a:bodyPr wrap="none" lIns="91399" tIns="45701" rIns="91399" bIns="45701">
              <a:spAutoFit/>
            </a:bodyPr>
            <a:lstStyle/>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Single domain &amp; directory </a:t>
              </a:r>
            </a:p>
            <a:p>
              <a:pPr algn="ctr">
                <a:lnSpc>
                  <a:spcPct val="90000"/>
                </a:lnSpc>
                <a:spcBef>
                  <a:spcPct val="20000"/>
                </a:spcBef>
                <a:buSzPct val="90000"/>
              </a:pPr>
              <a:r>
                <a:rPr lang="en-US" sz="1899" spc="-68" dirty="0">
                  <a:solidFill>
                    <a:srgbClr val="FFFFFF">
                      <a:lumMod val="65000"/>
                      <a:lumOff val="35000"/>
                    </a:srgbClr>
                  </a:solidFill>
                  <a:ea typeface="Segoe UI" pitchFamily="34" charset="0"/>
                  <a:cs typeface="Segoe UI" pitchFamily="34" charset="0"/>
                </a:rPr>
                <a:t>Users split – server / online</a:t>
              </a:r>
            </a:p>
          </p:txBody>
        </p:sp>
        <p:sp>
          <p:nvSpPr>
            <p:cNvPr id="28" name="Rectangle 27"/>
            <p:cNvSpPr/>
            <p:nvPr/>
          </p:nvSpPr>
          <p:spPr bwMode="auto">
            <a:xfrm>
              <a:off x="3420034" y="4558977"/>
              <a:ext cx="2311748" cy="21739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1" tIns="45701" rIns="45701" bIns="45701" numCol="1" spcCol="0" rtlCol="0" fromWordArt="0" anchor="b" anchorCtr="0" forceAA="0" compatLnSpc="1">
              <a:prstTxWarp prst="textNoShape">
                <a:avLst/>
              </a:prstTxWarp>
              <a:noAutofit/>
            </a:bodyPr>
            <a:lstStyle/>
            <a:p>
              <a:pPr defTabSz="1218052" fontAlgn="base">
                <a:spcBef>
                  <a:spcPct val="0"/>
                </a:spcBef>
                <a:spcAft>
                  <a:spcPct val="0"/>
                </a:spcAft>
              </a:pPr>
              <a:endParaRPr lang="en-US" sz="1799" spc="-133" dirty="0">
                <a:gradFill>
                  <a:gsLst>
                    <a:gs pos="0">
                      <a:srgbClr val="FFFFFF"/>
                    </a:gs>
                    <a:gs pos="100000">
                      <a:srgbClr val="FFFFFF"/>
                    </a:gs>
                  </a:gsLst>
                  <a:lin ang="5400000" scaled="0"/>
                </a:gradFill>
                <a:ea typeface="Segoe UI" pitchFamily="34" charset="0"/>
                <a:cs typeface="Segoe UI" pitchFamily="34" charset="0"/>
              </a:endParaRPr>
            </a:p>
          </p:txBody>
        </p:sp>
        <p:sp>
          <p:nvSpPr>
            <p:cNvPr id="29" name="Right Arrow 10"/>
            <p:cNvSpPr/>
            <p:nvPr/>
          </p:nvSpPr>
          <p:spPr bwMode="auto">
            <a:xfrm flipH="1" flipV="1">
              <a:off x="4040047" y="4886703"/>
              <a:ext cx="1194212" cy="388135"/>
            </a:xfrm>
            <a:custGeom>
              <a:avLst/>
              <a:gdLst/>
              <a:ahLst/>
              <a:cxnLst/>
              <a:rect l="l" t="t" r="r" b="b"/>
              <a:pathLst>
                <a:path w="2346615" h="564030">
                  <a:moveTo>
                    <a:pt x="0" y="0"/>
                  </a:moveTo>
                  <a:lnTo>
                    <a:pt x="2346615" y="0"/>
                  </a:lnTo>
                  <a:lnTo>
                    <a:pt x="1401583" y="564030"/>
                  </a:lnTo>
                  <a:lnTo>
                    <a:pt x="1401583" y="282015"/>
                  </a:lnTo>
                  <a:lnTo>
                    <a:pt x="0" y="28201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1218052" fontAlgn="base">
                <a:spcBef>
                  <a:spcPct val="0"/>
                </a:spcBef>
                <a:spcAft>
                  <a:spcPct val="0"/>
                </a:spcAft>
              </a:pPr>
              <a:endParaRPr lang="en-US" sz="3098" dirty="0">
                <a:gradFill>
                  <a:gsLst>
                    <a:gs pos="0">
                      <a:srgbClr val="FFFFFF"/>
                    </a:gs>
                    <a:gs pos="100000">
                      <a:srgbClr val="FFFFFF"/>
                    </a:gs>
                  </a:gsLst>
                  <a:lin ang="5400000" scaled="0"/>
                </a:gradFill>
              </a:endParaRPr>
            </a:p>
          </p:txBody>
        </p:sp>
        <p:sp>
          <p:nvSpPr>
            <p:cNvPr id="30" name="Right Arrow 10"/>
            <p:cNvSpPr/>
            <p:nvPr/>
          </p:nvSpPr>
          <p:spPr bwMode="auto">
            <a:xfrm>
              <a:off x="4040045" y="5300518"/>
              <a:ext cx="1197214" cy="362456"/>
            </a:xfrm>
            <a:custGeom>
              <a:avLst/>
              <a:gdLst/>
              <a:ahLst/>
              <a:cxnLst/>
              <a:rect l="l" t="t" r="r" b="b"/>
              <a:pathLst>
                <a:path w="2346615" h="564030">
                  <a:moveTo>
                    <a:pt x="0" y="0"/>
                  </a:moveTo>
                  <a:lnTo>
                    <a:pt x="2346615" y="0"/>
                  </a:lnTo>
                  <a:lnTo>
                    <a:pt x="1401583" y="564030"/>
                  </a:lnTo>
                  <a:lnTo>
                    <a:pt x="1401583" y="282015"/>
                  </a:lnTo>
                  <a:lnTo>
                    <a:pt x="0" y="28201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1" tIns="45701" rIns="45701" bIns="45701" numCol="1" spcCol="0" rtlCol="0" fromWordArt="0" anchor="b" anchorCtr="0" forceAA="0" compatLnSpc="1">
              <a:prstTxWarp prst="textNoShape">
                <a:avLst/>
              </a:prstTxWarp>
              <a:noAutofit/>
            </a:bodyPr>
            <a:lstStyle/>
            <a:p>
              <a:pPr defTabSz="1218052" fontAlgn="base">
                <a:spcBef>
                  <a:spcPct val="0"/>
                </a:spcBef>
                <a:spcAft>
                  <a:spcPct val="0"/>
                </a:spcAft>
              </a:pPr>
              <a:endParaRPr lang="en-US" sz="1799" spc="-133" dirty="0">
                <a:gradFill>
                  <a:gsLst>
                    <a:gs pos="0">
                      <a:srgbClr val="FFFFFF"/>
                    </a:gs>
                    <a:gs pos="100000">
                      <a:srgbClr val="FFFFFF"/>
                    </a:gs>
                  </a:gsLst>
                  <a:lin ang="5400000" scaled="0"/>
                </a:gradFill>
                <a:ea typeface="Segoe UI" pitchFamily="34" charset="0"/>
                <a:cs typeface="Segoe UI" pitchFamily="34" charset="0"/>
              </a:endParaRPr>
            </a:p>
          </p:txBody>
        </p:sp>
        <p:sp>
          <p:nvSpPr>
            <p:cNvPr id="31" name="TextBox 30"/>
            <p:cNvSpPr txBox="1"/>
            <p:nvPr/>
          </p:nvSpPr>
          <p:spPr>
            <a:xfrm>
              <a:off x="3783453" y="6270899"/>
              <a:ext cx="1577092" cy="338956"/>
            </a:xfrm>
            <a:prstGeom prst="rect">
              <a:avLst/>
            </a:prstGeom>
            <a:noFill/>
            <a:ln>
              <a:noFill/>
            </a:ln>
          </p:spPr>
          <p:txBody>
            <a:bodyPr wrap="square" lIns="0" tIns="0" rIns="0" bIns="0" rtlCol="0">
              <a:spAutoFit/>
            </a:bodyPr>
            <a:lstStyle/>
            <a:p>
              <a:pPr algn="ctr" defTabSz="1218452">
                <a:lnSpc>
                  <a:spcPct val="90000"/>
                </a:lnSpc>
              </a:pPr>
              <a:r>
                <a:rPr lang="en-US" sz="3198" spc="-133" dirty="0">
                  <a:solidFill>
                    <a:srgbClr val="505050"/>
                  </a:solidFill>
                  <a:ea typeface="Segoe UI" pitchFamily="34" charset="0"/>
                  <a:cs typeface="Segoe UI" pitchFamily="34" charset="0"/>
                </a:rPr>
                <a:t>Lync Hybrid</a:t>
              </a:r>
            </a:p>
          </p:txBody>
        </p:sp>
      </p:grpSp>
    </p:spTree>
    <p:extLst>
      <p:ext uri="{BB962C8B-B14F-4D97-AF65-F5344CB8AC3E}">
        <p14:creationId xmlns:p14="http://schemas.microsoft.com/office/powerpoint/2010/main" val="7167655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path" presetSubtype="0" decel="100000" fill="hold" nodeType="clickEffect">
                                  <p:stCondLst>
                                    <p:cond delay="0"/>
                                  </p:stCondLst>
                                  <p:childTnLst>
                                    <p:animMotion origin="layout" path="M -4.16667E-6 2.09877E-6 L -0.12638 -0.00216 " pathEditMode="relative" rAng="0" ptsTypes="AA">
                                      <p:cBhvr>
                                        <p:cTn id="16" dur="1000" fill="hold"/>
                                        <p:tgtEl>
                                          <p:spTgt spid="12"/>
                                        </p:tgtEl>
                                        <p:attrNameLst>
                                          <p:attrName>ppt_x</p:attrName>
                                          <p:attrName>ppt_y</p:attrName>
                                        </p:attrNameLst>
                                      </p:cBhvr>
                                      <p:rCtr x="-6319" y="-123"/>
                                    </p:animMotion>
                                  </p:childTnLst>
                                </p:cTn>
                              </p:par>
                              <p:par>
                                <p:cTn id="17" presetID="42" presetClass="path" presetSubtype="0" decel="100000" fill="hold" nodeType="withEffect">
                                  <p:stCondLst>
                                    <p:cond delay="0"/>
                                  </p:stCondLst>
                                  <p:childTnLst>
                                    <p:animMotion origin="layout" path="M 1.06278E-6 4.81481E-6 L 0.12581 0.00162 " pathEditMode="relative" rAng="0" ptsTypes="AA">
                                      <p:cBhvr>
                                        <p:cTn id="18" dur="1000" fill="hold"/>
                                        <p:tgtEl>
                                          <p:spTgt spid="7"/>
                                        </p:tgtEl>
                                        <p:attrNameLst>
                                          <p:attrName>ppt_x</p:attrName>
                                          <p:attrName>ppt_y</p:attrName>
                                        </p:attrNameLst>
                                      </p:cBhvr>
                                      <p:rCtr x="6291" y="69"/>
                                    </p:animMotion>
                                  </p:childTnLst>
                                </p:cTn>
                              </p:par>
                            </p:childTnLst>
                          </p:cTn>
                        </p:par>
                        <p:par>
                          <p:cTn id="19" fill="hold">
                            <p:stCondLst>
                              <p:cond delay="1000"/>
                            </p:stCondLst>
                            <p:childTnLst>
                              <p:par>
                                <p:cTn id="20" presetID="2" presetClass="entr" presetSubtype="4" decel="10000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ppt_x"/>
                                          </p:val>
                                        </p:tav>
                                        <p:tav tm="100000">
                                          <p:val>
                                            <p:strVal val="#ppt_x"/>
                                          </p:val>
                                        </p:tav>
                                      </p:tavLst>
                                    </p:anim>
                                    <p:anim calcmode="lin" valueType="num">
                                      <p:cBhvr additive="base">
                                        <p:cTn id="23"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smtClean="0"/>
              <a:t>Going from Lync Online to Hybrid</a:t>
            </a:r>
            <a:endParaRPr lang="en-US" dirty="0"/>
          </a:p>
        </p:txBody>
      </p:sp>
      <p:sp>
        <p:nvSpPr>
          <p:cNvPr id="5" name="Text Placeholder 1"/>
          <p:cNvSpPr>
            <a:spLocks noGrp="1"/>
          </p:cNvSpPr>
          <p:nvPr>
            <p:ph type="body" sz="quarter" idx="4294967295"/>
          </p:nvPr>
        </p:nvSpPr>
        <p:spPr>
          <a:xfrm>
            <a:off x="46037" y="1200320"/>
            <a:ext cx="12496800" cy="4136517"/>
          </a:xfrm>
          <a:prstGeom prst="rect">
            <a:avLst/>
          </a:prstGeom>
        </p:spPr>
        <p:txBody>
          <a:bodyPr/>
          <a:lstStyle/>
          <a:p>
            <a:r>
              <a:rPr lang="en-US" dirty="0" smtClean="0"/>
              <a:t>Good news – this is now fully supported!</a:t>
            </a:r>
          </a:p>
          <a:p>
            <a:r>
              <a:rPr lang="en-US" dirty="0" smtClean="0"/>
              <a:t>You can move from Pure Online to Hybrid with Server/Private Cloud</a:t>
            </a:r>
          </a:p>
          <a:p>
            <a:r>
              <a:rPr lang="en-US" dirty="0" smtClean="0"/>
              <a:t>Users share the same sip-domain (split domain)</a:t>
            </a:r>
          </a:p>
          <a:p>
            <a:r>
              <a:rPr lang="en-US" dirty="0"/>
              <a:t>Move users </a:t>
            </a:r>
            <a:r>
              <a:rPr lang="en-US" dirty="0" smtClean="0"/>
              <a:t>between Lync on-premises and Lync Online</a:t>
            </a:r>
          </a:p>
          <a:p>
            <a:pPr lvl="1"/>
            <a:r>
              <a:rPr lang="en-US" dirty="0"/>
              <a:t>Essentially some PowerShell Configuration and DNS </a:t>
            </a:r>
            <a:r>
              <a:rPr lang="en-US" dirty="0" smtClean="0"/>
              <a:t>Changes</a:t>
            </a:r>
          </a:p>
          <a:p>
            <a:pPr lvl="1"/>
            <a:r>
              <a:rPr lang="en-US" dirty="0" smtClean="0"/>
              <a:t>Steps </a:t>
            </a:r>
            <a:r>
              <a:rPr lang="en-US" dirty="0"/>
              <a:t>Outlined at: </a:t>
            </a:r>
            <a:r>
              <a:rPr lang="en-US" dirty="0">
                <a:hlinkClick r:id="rId3"/>
              </a:rPr>
              <a:t>http://</a:t>
            </a:r>
            <a:r>
              <a:rPr lang="en-US" dirty="0" smtClean="0">
                <a:hlinkClick r:id="rId3"/>
              </a:rPr>
              <a:t>technet.microsoft.com/en-us/library/dn689117.aspx</a:t>
            </a:r>
            <a:endParaRPr lang="en-US" dirty="0" smtClean="0"/>
          </a:p>
        </p:txBody>
      </p:sp>
    </p:spTree>
    <p:extLst>
      <p:ext uri="{BB962C8B-B14F-4D97-AF65-F5344CB8AC3E}">
        <p14:creationId xmlns:p14="http://schemas.microsoft.com/office/powerpoint/2010/main" val="1805829851"/>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smtClean="0"/>
              <a:t>Multiple Forests</a:t>
            </a:r>
            <a:endParaRPr lang="en-US" dirty="0"/>
          </a:p>
        </p:txBody>
      </p:sp>
      <p:sp>
        <p:nvSpPr>
          <p:cNvPr id="5" name="Text Placeholder 1"/>
          <p:cNvSpPr>
            <a:spLocks noGrp="1"/>
          </p:cNvSpPr>
          <p:nvPr>
            <p:ph type="body" sz="quarter" idx="4294967295"/>
          </p:nvPr>
        </p:nvSpPr>
        <p:spPr>
          <a:xfrm>
            <a:off x="46037" y="1200320"/>
            <a:ext cx="12496800" cy="3520964"/>
          </a:xfrm>
          <a:prstGeom prst="rect">
            <a:avLst/>
          </a:prstGeom>
        </p:spPr>
        <p:txBody>
          <a:bodyPr/>
          <a:lstStyle/>
          <a:p>
            <a:r>
              <a:rPr lang="en-US" dirty="0" smtClean="0"/>
              <a:t>Good news – this is now fully supported too!</a:t>
            </a:r>
          </a:p>
          <a:p>
            <a:r>
              <a:rPr lang="en-US" dirty="0" smtClean="0"/>
              <a:t>Gives you an easy option to mix Office 365 with Partner Hosted Lync </a:t>
            </a:r>
          </a:p>
          <a:p>
            <a:pPr lvl="1"/>
            <a:r>
              <a:rPr lang="en-US" dirty="0" smtClean="0"/>
              <a:t>Watch the video for: </a:t>
            </a:r>
            <a:r>
              <a:rPr lang="en-US" dirty="0" err="1" smtClean="0"/>
              <a:t>Teched</a:t>
            </a:r>
            <a:r>
              <a:rPr lang="en-US" dirty="0" smtClean="0"/>
              <a:t> Europe: OFC-B412 </a:t>
            </a:r>
            <a:r>
              <a:rPr lang="en-US" dirty="0"/>
              <a:t>Microsoft Lync Deployment Options and the Multi-Forest </a:t>
            </a:r>
            <a:r>
              <a:rPr lang="en-US" dirty="0" smtClean="0"/>
              <a:t>Architecture</a:t>
            </a:r>
          </a:p>
          <a:p>
            <a:pPr lvl="1"/>
            <a:r>
              <a:rPr lang="en-US" dirty="0">
                <a:hlinkClick r:id="rId3"/>
              </a:rPr>
              <a:t>http://</a:t>
            </a:r>
            <a:r>
              <a:rPr lang="en-US" dirty="0" smtClean="0">
                <a:hlinkClick r:id="rId3"/>
              </a:rPr>
              <a:t>www.microsoft.com/en-us/download/details.aspx?id=44276</a:t>
            </a:r>
            <a:endParaRPr lang="en-US" dirty="0" smtClean="0"/>
          </a:p>
          <a:p>
            <a:pPr marL="342900" lvl="1" indent="0">
              <a:buNone/>
            </a:pPr>
            <a:endParaRPr lang="en-US" dirty="0" smtClean="0"/>
          </a:p>
        </p:txBody>
      </p:sp>
      <p:pic>
        <p:nvPicPr>
          <p:cNvPr id="4" name="Picture 3"/>
          <p:cNvPicPr>
            <a:picLocks noChangeAspect="1"/>
          </p:cNvPicPr>
          <p:nvPr/>
        </p:nvPicPr>
        <p:blipFill>
          <a:blip r:embed="rId4"/>
          <a:stretch>
            <a:fillRect/>
          </a:stretch>
        </p:blipFill>
        <p:spPr>
          <a:xfrm>
            <a:off x="4490045" y="4145334"/>
            <a:ext cx="6928829" cy="2663037"/>
          </a:xfrm>
          <a:prstGeom prst="rect">
            <a:avLst/>
          </a:prstGeom>
        </p:spPr>
      </p:pic>
    </p:spTree>
    <p:extLst>
      <p:ext uri="{BB962C8B-B14F-4D97-AF65-F5344CB8AC3E}">
        <p14:creationId xmlns:p14="http://schemas.microsoft.com/office/powerpoint/2010/main" val="217646779"/>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Thanks for Listening</a:t>
            </a:r>
            <a:endParaRPr lang="en-US" dirty="0"/>
          </a:p>
        </p:txBody>
      </p:sp>
      <p:sp>
        <p:nvSpPr>
          <p:cNvPr id="2" name="Text Placeholder 1"/>
          <p:cNvSpPr>
            <a:spLocks noGrp="1"/>
          </p:cNvSpPr>
          <p:nvPr>
            <p:ph type="body" sz="quarter" idx="12"/>
          </p:nvPr>
        </p:nvSpPr>
        <p:spPr/>
        <p:txBody>
          <a:bodyPr/>
          <a:lstStyle/>
          <a:p>
            <a:r>
              <a:rPr lang="en-GB" dirty="0" smtClean="0"/>
              <a:t>Tom Arbuthnot</a:t>
            </a:r>
          </a:p>
          <a:p>
            <a:r>
              <a:rPr lang="en-GB" dirty="0" smtClean="0"/>
              <a:t>Managing Consultant, Modality Systems</a:t>
            </a:r>
          </a:p>
          <a:p>
            <a:r>
              <a:rPr lang="en-GB" dirty="0" smtClean="0"/>
              <a:t>Lync MVP and MCM</a:t>
            </a:r>
            <a:endParaRPr lang="en-GB" dirty="0"/>
          </a:p>
        </p:txBody>
      </p:sp>
    </p:spTree>
    <p:extLst>
      <p:ext uri="{BB962C8B-B14F-4D97-AF65-F5344CB8AC3E}">
        <p14:creationId xmlns:p14="http://schemas.microsoft.com/office/powerpoint/2010/main" val="3913090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4022640"/>
          </a:xfrm>
        </p:spPr>
        <p:txBody>
          <a:bodyPr/>
          <a:lstStyle/>
          <a:p>
            <a:pPr lvl="0">
              <a:spcBef>
                <a:spcPts val="2400"/>
              </a:spcBef>
            </a:pPr>
            <a:r>
              <a:rPr lang="en-US" sz="3800" dirty="0">
                <a:gradFill>
                  <a:gsLst>
                    <a:gs pos="1250">
                      <a:schemeClr val="tx1"/>
                    </a:gs>
                    <a:gs pos="100000">
                      <a:schemeClr val="tx1"/>
                    </a:gs>
                  </a:gsLst>
                  <a:lin ang="5400000" scaled="0"/>
                </a:gradFill>
              </a:rPr>
              <a:t>Breakout </a:t>
            </a:r>
            <a:r>
              <a:rPr lang="en-US" sz="3800" dirty="0" smtClean="0">
                <a:gradFill>
                  <a:gsLst>
                    <a:gs pos="1250">
                      <a:schemeClr val="tx1"/>
                    </a:gs>
                    <a:gs pos="100000">
                      <a:schemeClr val="tx1"/>
                    </a:gs>
                  </a:gsLst>
                  <a:lin ang="5400000" scaled="0"/>
                </a:gradFill>
              </a:rPr>
              <a:t>Sessions</a:t>
            </a:r>
          </a:p>
          <a:p>
            <a:pPr lvl="1">
              <a:spcBef>
                <a:spcPts val="2400"/>
              </a:spcBef>
            </a:pPr>
            <a:r>
              <a:rPr lang="en-GB" sz="2200" dirty="0"/>
              <a:t>DEV-B303 The Power of Lync and the Unified Communications Web API </a:t>
            </a:r>
          </a:p>
          <a:p>
            <a:pPr lvl="1">
              <a:spcBef>
                <a:spcPts val="2400"/>
              </a:spcBef>
            </a:pPr>
            <a:r>
              <a:rPr lang="en-US" sz="2000" dirty="0"/>
              <a:t>OFC-B326 Microsoft Lync Server 2013: Enterprise Voice </a:t>
            </a:r>
          </a:p>
          <a:p>
            <a:pPr lvl="1">
              <a:spcBef>
                <a:spcPts val="2400"/>
              </a:spcBef>
            </a:pPr>
            <a:r>
              <a:rPr lang="en-US" sz="2000" dirty="0"/>
              <a:t>OFC-B344 Five Best Practices to Consider When Deploying Microsoft Lync 2013 for Mobile Clients Using the Feature Enterprise Voice </a:t>
            </a:r>
          </a:p>
          <a:p>
            <a:pPr lvl="1">
              <a:spcBef>
                <a:spcPts val="2400"/>
              </a:spcBef>
            </a:pPr>
            <a:r>
              <a:rPr lang="en-US" sz="2000" dirty="0"/>
              <a:t>OFC-B323 Large Meetings Best Practices </a:t>
            </a:r>
          </a:p>
          <a:p>
            <a:pPr lvl="1">
              <a:spcBef>
                <a:spcPts val="2400"/>
              </a:spcBef>
            </a:pPr>
            <a:endParaRPr lang="en-US" sz="22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3" name="Text Placeholder 7"/>
          <p:cNvSpPr txBox="1">
            <a:spLocks/>
          </p:cNvSpPr>
          <p:nvPr/>
        </p:nvSpPr>
        <p:spPr>
          <a:xfrm>
            <a:off x="296573" y="4865414"/>
            <a:ext cx="12070012" cy="140653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Find Me Later At. . </a:t>
            </a:r>
            <a:r>
              <a:rPr lang="en-US" sz="3800" dirty="0" smtClean="0">
                <a:gradFill>
                  <a:gsLst>
                    <a:gs pos="1250">
                      <a:srgbClr val="FFFFFF"/>
                    </a:gs>
                    <a:gs pos="100000">
                      <a:srgbClr val="FFFFFF"/>
                    </a:gs>
                  </a:gsLst>
                  <a:lin ang="5400000" scaled="0"/>
                </a:gradFill>
              </a:rPr>
              <a:t>.</a:t>
            </a:r>
          </a:p>
          <a:p>
            <a:pPr lvl="1">
              <a:spcBef>
                <a:spcPts val="2400"/>
              </a:spcBef>
              <a:buClr>
                <a:srgbClr val="FFFFFF"/>
              </a:buClr>
            </a:pPr>
            <a:r>
              <a:rPr lang="en-GB" sz="2800" dirty="0">
                <a:gradFill>
                  <a:gsLst>
                    <a:gs pos="1250">
                      <a:srgbClr val="FFFFFF"/>
                    </a:gs>
                    <a:gs pos="100000">
                      <a:srgbClr val="FFFFFF"/>
                    </a:gs>
                  </a:gsLst>
                  <a:lin ang="5400000" scaled="0"/>
                </a:gradFill>
              </a:rPr>
              <a:t>Ask the Experts, Hall </a:t>
            </a:r>
            <a:r>
              <a:rPr lang="en-GB" sz="2800" dirty="0" smtClean="0">
                <a:gradFill>
                  <a:gsLst>
                    <a:gs pos="1250">
                      <a:srgbClr val="FFFFFF"/>
                    </a:gs>
                    <a:gs pos="100000">
                      <a:srgbClr val="FFFFFF"/>
                    </a:gs>
                  </a:gsLst>
                  <a:lin ang="5400000" scaled="0"/>
                </a:gradFill>
              </a:rPr>
              <a:t>5</a:t>
            </a:r>
          </a:p>
        </p:txBody>
      </p:sp>
    </p:spTree>
    <p:extLst>
      <p:ext uri="{BB962C8B-B14F-4D97-AF65-F5344CB8AC3E}">
        <p14:creationId xmlns:p14="http://schemas.microsoft.com/office/powerpoint/2010/main" val="26351922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2.3241E-6 L 2.26704E-6 -2.3241E-6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p:stCondLst>
                                    <p:cond delay="1000"/>
                                  </p:stCondLst>
                                  <p:childTnLst>
                                    <p:animMotion origin="layout" path="M -0.02412 2.9823E-6 L -3.05846E-6 2.9823E-6 " pathEditMode="relative" rAng="0" ptsTypes="AA">
                                      <p:cBhvr>
                                        <p:cTn id="1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1935915"/>
          </a:xfrm>
        </p:spPr>
        <p:txBody>
          <a:bodyPr/>
          <a:lstStyle/>
          <a:p>
            <a:pPr lvl="0">
              <a:spcBef>
                <a:spcPts val="2400"/>
              </a:spcBef>
            </a:pPr>
            <a:r>
              <a:rPr lang="en-US" sz="3800" dirty="0">
                <a:gradFill>
                  <a:gsLst>
                    <a:gs pos="1250">
                      <a:schemeClr val="tx1"/>
                    </a:gs>
                    <a:gs pos="100000">
                      <a:schemeClr val="tx1"/>
                    </a:gs>
                  </a:gsLst>
                  <a:lin ang="5400000" scaled="0"/>
                </a:gradFill>
              </a:rPr>
              <a:t>Lync Online </a:t>
            </a:r>
            <a:r>
              <a:rPr lang="en-US" sz="3800" dirty="0" smtClean="0">
                <a:gradFill>
                  <a:gsLst>
                    <a:gs pos="1250">
                      <a:schemeClr val="tx1"/>
                    </a:gs>
                    <a:gs pos="100000">
                      <a:schemeClr val="tx1"/>
                    </a:gs>
                  </a:gsLst>
                  <a:lin ang="5400000" scaled="0"/>
                </a:gradFill>
              </a:rPr>
              <a:t>PowerShell</a:t>
            </a:r>
          </a:p>
          <a:p>
            <a:pPr lvl="1">
              <a:spcBef>
                <a:spcPts val="2400"/>
              </a:spcBef>
            </a:pPr>
            <a:r>
              <a:rPr lang="en-US" sz="2200" dirty="0">
                <a:hlinkClick r:id="rId3"/>
              </a:rPr>
              <a:t>http://technet.microsoft.com/en-us/library/dn362831.aspx</a:t>
            </a:r>
            <a:endParaRPr lang="en-US" sz="2200" dirty="0"/>
          </a:p>
          <a:p>
            <a:pPr lvl="1">
              <a:spcBef>
                <a:spcPts val="2400"/>
              </a:spcBef>
            </a:pPr>
            <a:endParaRPr lang="en-US" sz="22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Track resources</a:t>
            </a:r>
            <a:endParaRPr lang="en-US" dirty="0"/>
          </a:p>
        </p:txBody>
      </p:sp>
      <p:sp>
        <p:nvSpPr>
          <p:cNvPr id="10" name="Text Placeholder 7"/>
          <p:cNvSpPr txBox="1">
            <a:spLocks/>
          </p:cNvSpPr>
          <p:nvPr/>
        </p:nvSpPr>
        <p:spPr>
          <a:xfrm>
            <a:off x="251784" y="2793283"/>
            <a:ext cx="12070012" cy="132343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4"/>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Lync Online </a:t>
            </a:r>
            <a:r>
              <a:rPr lang="en-US" sz="3800" dirty="0" smtClean="0">
                <a:gradFill>
                  <a:gsLst>
                    <a:gs pos="1250">
                      <a:srgbClr val="FFFFFF"/>
                    </a:gs>
                    <a:gs pos="100000">
                      <a:srgbClr val="FFFFFF"/>
                    </a:gs>
                  </a:gsLst>
                  <a:lin ang="5400000" scaled="0"/>
                </a:gradFill>
              </a:rPr>
              <a:t>Reporting</a:t>
            </a:r>
          </a:p>
          <a:p>
            <a:pPr lvl="1">
              <a:spcBef>
                <a:spcPts val="2400"/>
              </a:spcBef>
              <a:buClr>
                <a:srgbClr val="FFFFFF"/>
              </a:buClr>
            </a:pPr>
            <a:r>
              <a:rPr lang="en-US" sz="2200" dirty="0">
                <a:gradFill>
                  <a:gsLst>
                    <a:gs pos="1250">
                      <a:srgbClr val="FFFFFF"/>
                    </a:gs>
                    <a:gs pos="100000">
                      <a:srgbClr val="FFFFFF"/>
                    </a:gs>
                  </a:gsLst>
                  <a:lin ang="5400000" scaled="0"/>
                </a:gradFill>
                <a:hlinkClick r:id="rId5"/>
              </a:rPr>
              <a:t>http://</a:t>
            </a:r>
            <a:r>
              <a:rPr lang="en-US" sz="2200" dirty="0" smtClean="0">
                <a:gradFill>
                  <a:gsLst>
                    <a:gs pos="1250">
                      <a:srgbClr val="FFFFFF"/>
                    </a:gs>
                    <a:gs pos="100000">
                      <a:srgbClr val="FFFFFF"/>
                    </a:gs>
                  </a:gsLst>
                  <a:lin ang="5400000" scaled="0"/>
                </a:gradFill>
                <a:hlinkClick r:id="rId5"/>
              </a:rPr>
              <a:t>technet.microsoft.com/en-us/library/dn362827.aspx</a:t>
            </a:r>
            <a:endParaRPr lang="en-US" sz="2200" dirty="0">
              <a:gradFill>
                <a:gsLst>
                  <a:gs pos="1250">
                    <a:srgbClr val="FFFFFF"/>
                  </a:gs>
                  <a:gs pos="100000">
                    <a:srgbClr val="FFFFFF"/>
                  </a:gs>
                </a:gsLst>
                <a:lin ang="5400000" scaled="0"/>
              </a:gradFill>
            </a:endParaRPr>
          </a:p>
        </p:txBody>
      </p:sp>
      <p:sp>
        <p:nvSpPr>
          <p:cNvPr id="12" name="Text Placeholder 7"/>
          <p:cNvSpPr txBox="1">
            <a:spLocks/>
          </p:cNvSpPr>
          <p:nvPr/>
        </p:nvSpPr>
        <p:spPr>
          <a:xfrm>
            <a:off x="267028" y="4271965"/>
            <a:ext cx="12070012" cy="132343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4"/>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Lync </a:t>
            </a:r>
            <a:r>
              <a:rPr lang="en-US" sz="3800" dirty="0" smtClean="0">
                <a:gradFill>
                  <a:gsLst>
                    <a:gs pos="1250">
                      <a:srgbClr val="FFFFFF"/>
                    </a:gs>
                    <a:gs pos="100000">
                      <a:srgbClr val="FFFFFF"/>
                    </a:gs>
                  </a:gsLst>
                  <a:lin ang="5400000" scaled="0"/>
                </a:gradFill>
              </a:rPr>
              <a:t>Online Service Description</a:t>
            </a:r>
          </a:p>
          <a:p>
            <a:pPr lvl="1">
              <a:spcBef>
                <a:spcPts val="2400"/>
              </a:spcBef>
              <a:buClr>
                <a:srgbClr val="FFFFFF"/>
              </a:buClr>
            </a:pPr>
            <a:r>
              <a:rPr lang="en-US" sz="2200" dirty="0">
                <a:gradFill>
                  <a:gsLst>
                    <a:gs pos="1250">
                      <a:srgbClr val="FFFFFF"/>
                    </a:gs>
                    <a:gs pos="100000">
                      <a:srgbClr val="FFFFFF"/>
                    </a:gs>
                  </a:gsLst>
                  <a:lin ang="5400000" scaled="0"/>
                </a:gradFill>
                <a:hlinkClick r:id="rId6"/>
              </a:rPr>
              <a:t>http://</a:t>
            </a:r>
            <a:r>
              <a:rPr lang="en-US" sz="2200" dirty="0" smtClean="0">
                <a:gradFill>
                  <a:gsLst>
                    <a:gs pos="1250">
                      <a:srgbClr val="FFFFFF"/>
                    </a:gs>
                    <a:gs pos="100000">
                      <a:srgbClr val="FFFFFF"/>
                    </a:gs>
                  </a:gsLst>
                  <a:lin ang="5400000" scaled="0"/>
                </a:gradFill>
                <a:hlinkClick r:id="rId6"/>
              </a:rPr>
              <a:t>technet.microsoft.com/en-us/library/office-365-service-descriptions.aspx</a:t>
            </a:r>
            <a:endParaRPr lang="en-US" sz="2200" dirty="0" smtClean="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4766301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5.17476E-7 L 2.26704E-6 -5.17476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1.99274E-6 L 1.10544E-6 -1.99274E-6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63" presetClass="path" presetSubtype="0" decel="100000" fill="hold" grpId="1" nodeType="withEffect">
                                  <p:stCondLst>
                                    <p:cond delay="750"/>
                                  </p:stCondLst>
                                  <p:childTnLst>
                                    <p:animMotion origin="layout" path="M -0.02413 -1.72492E-6 L 2.26704E-6 -1.72492E-6 " pathEditMode="relative" rAng="0" ptsTypes="AA">
                                      <p:cBhvr>
                                        <p:cTn id="19"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2" grpId="0"/>
      <p:bldP spid="12"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740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343001"/>
          </a:xfrm>
        </p:spPr>
        <p:txBody>
          <a:bodyPr/>
          <a:lstStyle/>
          <a:p>
            <a:r>
              <a:rPr lang="en-US" dirty="0" smtClean="0"/>
              <a:t>Setting up Lync Online</a:t>
            </a:r>
          </a:p>
          <a:p>
            <a:pPr lvl="1"/>
            <a:r>
              <a:rPr lang="en-US" dirty="0" smtClean="0"/>
              <a:t>What do I get in Lync Online?</a:t>
            </a:r>
          </a:p>
          <a:p>
            <a:pPr lvl="1"/>
            <a:r>
              <a:rPr lang="en-US" dirty="0"/>
              <a:t>Network </a:t>
            </a:r>
            <a:r>
              <a:rPr lang="en-US" dirty="0" smtClean="0"/>
              <a:t>Considerations</a:t>
            </a:r>
          </a:p>
          <a:p>
            <a:pPr lvl="1"/>
            <a:r>
              <a:rPr lang="en-US" dirty="0" smtClean="0"/>
              <a:t>How to Setup a PSTN Dial In ACP and Customize Meeting Invites</a:t>
            </a:r>
          </a:p>
          <a:p>
            <a:pPr lvl="1"/>
            <a:r>
              <a:rPr lang="en-US" dirty="0"/>
              <a:t>Lync Online </a:t>
            </a:r>
            <a:r>
              <a:rPr lang="en-US" dirty="0" smtClean="0"/>
              <a:t>PowerShell</a:t>
            </a:r>
          </a:p>
          <a:p>
            <a:pPr lvl="0"/>
            <a:r>
              <a:rPr lang="en-US" dirty="0" smtClean="0"/>
              <a:t>Ensuring your Lync Online Deployment is a Success</a:t>
            </a:r>
          </a:p>
          <a:p>
            <a:pPr lvl="1"/>
            <a:r>
              <a:rPr lang="en-US" dirty="0" smtClean="0"/>
              <a:t>User Setup and Training</a:t>
            </a:r>
          </a:p>
          <a:p>
            <a:pPr lvl="1"/>
            <a:r>
              <a:rPr lang="en-US" dirty="0" smtClean="0"/>
              <a:t>Lync Online Reports</a:t>
            </a:r>
          </a:p>
          <a:p>
            <a:r>
              <a:rPr lang="en-US" dirty="0" smtClean="0"/>
              <a:t>Understanding your Lync Hybrid Options</a:t>
            </a:r>
          </a:p>
          <a:p>
            <a:pPr lvl="1"/>
            <a:r>
              <a:rPr lang="en-US" dirty="0" smtClean="0"/>
              <a:t>From Online to Hybrid</a:t>
            </a:r>
          </a:p>
          <a:p>
            <a:pPr lvl="1"/>
            <a:r>
              <a:rPr lang="en-US" dirty="0" smtClean="0"/>
              <a:t>Multiple Forest Support</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085523383"/>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hlinkClick r:id="rId3"/>
          </p:cNvPr>
          <p:cNvSpPr>
            <a:spLocks/>
          </p:cNvSpPr>
          <p:nvPr/>
        </p:nvSpPr>
        <p:spPr bwMode="auto">
          <a:xfrm>
            <a:off x="3937887" y="2767826"/>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sp>
        <p:nvSpPr>
          <p:cNvPr id="64"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4" name="Title 3"/>
          <p:cNvSpPr>
            <a:spLocks noGrp="1"/>
          </p:cNvSpPr>
          <p:nvPr>
            <p:ph type="title"/>
          </p:nvPr>
        </p:nvSpPr>
        <p:spPr>
          <a:xfrm>
            <a:off x="274639" y="295275"/>
            <a:ext cx="11889564" cy="917575"/>
          </a:xfrm>
        </p:spPr>
        <p:txBody>
          <a:bodyPr/>
          <a:lstStyle/>
          <a:p>
            <a:r>
              <a:rPr lang="en-US" dirty="0"/>
              <a:t>Office 365</a:t>
            </a:r>
          </a:p>
        </p:txBody>
      </p:sp>
      <p:sp>
        <p:nvSpPr>
          <p:cNvPr id="20" name="Rectangle 19">
            <a:hlinkClick r:id="rId4"/>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Deploying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r>
              <a:rPr lang="en-US" sz="1200" spc="-30" dirty="0">
                <a:gradFill>
                  <a:gsLst>
                    <a:gs pos="0">
                      <a:srgbClr val="FFFFFF">
                        <a:lumMod val="75000"/>
                        <a:lumOff val="25000"/>
                      </a:srgbClr>
                    </a:gs>
                    <a:gs pos="80000">
                      <a:srgbClr val="FFFFFF">
                        <a:lumMod val="65000"/>
                        <a:lumOff val="35000"/>
                      </a:srgbClr>
                    </a:gs>
                  </a:gsLst>
                  <a:lin ang="16200000" scaled="0"/>
                </a:gradFill>
              </a:rPr>
              <a:t>365 Services </a:t>
            </a:r>
          </a:p>
        </p:txBody>
      </p:sp>
      <p:sp>
        <p:nvSpPr>
          <p:cNvPr id="85" name="Rectangle 84">
            <a:hlinkClick r:id="rId5"/>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6"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7"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8"/>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Introduction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to </a:t>
            </a:r>
            <a:r>
              <a:rPr lang="en-US" sz="1200" spc="-30" dirty="0">
                <a:gradFill>
                  <a:gsLst>
                    <a:gs pos="0">
                      <a:srgbClr val="FFFFFF">
                        <a:lumMod val="75000"/>
                        <a:lumOff val="25000"/>
                      </a:srgbClr>
                    </a:gs>
                    <a:gs pos="80000">
                      <a:srgbClr val="FFFFFF">
                        <a:lumMod val="65000"/>
                        <a:lumOff val="35000"/>
                      </a:srgbClr>
                    </a:gs>
                  </a:gsLst>
                  <a:lin ang="16200000" scaled="0"/>
                </a:gradFill>
              </a:rPr>
              <a:t>Office 365</a:t>
            </a:r>
          </a:p>
        </p:txBody>
      </p:sp>
      <p:sp>
        <p:nvSpPr>
          <p:cNvPr id="62" name="Rectangle 61">
            <a:hlinkClick r:id="rId4"/>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Requirements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FLC</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40041</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45" name="Rectangle 44">
            <a:hlinkClick r:id="rId5"/>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53" name="Rectangle 52">
            <a:hlinkClick r:id="rId3"/>
          </p:cNvPr>
          <p:cNvSpPr>
            <a:spLocks/>
          </p:cNvSpPr>
          <p:nvPr/>
        </p:nvSpPr>
        <p:spPr bwMode="auto">
          <a:xfrm>
            <a:off x="3937887" y="4322802"/>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72" name="Rectangle 71">
            <a:hlinkClick r:id="rId8"/>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Office 365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Fundamentals</a:t>
            </a:r>
            <a:endParaRPr lang="en-US" sz="1200" spc="-30" dirty="0">
              <a:gradFill>
                <a:gsLst>
                  <a:gs pos="0">
                    <a:srgbClr val="FFFFFF">
                      <a:lumMod val="75000"/>
                      <a:lumOff val="25000"/>
                    </a:srgbClr>
                  </a:gs>
                  <a:gs pos="80000">
                    <a:srgbClr val="FFFFFF">
                      <a:lumMod val="65000"/>
                      <a:lumOff val="35000"/>
                    </a:srgbClr>
                  </a:gs>
                </a:gsLst>
                <a:lin ang="16200000" scaled="0"/>
              </a:gradFill>
            </a:endParaRP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O365-Training</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grpSp>
        <p:nvGrpSpPr>
          <p:cNvPr id="8" name="Group 7"/>
          <p:cNvGrpSpPr/>
          <p:nvPr/>
        </p:nvGrpSpPr>
        <p:grpSpPr>
          <a:xfrm>
            <a:off x="7601134" y="2767826"/>
            <a:ext cx="1783080" cy="1508760"/>
            <a:chOff x="5769511" y="2767826"/>
            <a:chExt cx="1783080" cy="1508760"/>
          </a:xfrm>
        </p:grpSpPr>
        <p:sp>
          <p:nvSpPr>
            <p:cNvPr id="104" name="Rectangle 103">
              <a:hlinkClick r:id="rId3"/>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Designing for </a:t>
              </a: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365 </a:t>
              </a:r>
              <a:r>
                <a:rPr lang="en-US" sz="1200" spc="-30" dirty="0">
                  <a:gradFill>
                    <a:gsLst>
                      <a:gs pos="0">
                        <a:srgbClr val="FFFFFF">
                          <a:lumMod val="75000"/>
                          <a:lumOff val="25000"/>
                        </a:srgbClr>
                      </a:gs>
                      <a:gs pos="80000">
                        <a:srgbClr val="FFFFFF">
                          <a:lumMod val="65000"/>
                          <a:lumOff val="35000"/>
                        </a:srgbClr>
                      </a:gs>
                    </a:gsLst>
                    <a:lin ang="16200000" scaled="0"/>
                  </a:gradFill>
                </a:rPr>
                <a:t>Infrastructure</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10968</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3</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gr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347</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3937887"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2372974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97647" y="3946350"/>
            <a:ext cx="5481389" cy="2734059"/>
            <a:chOff x="5997647" y="3946350"/>
            <a:chExt cx="5481389"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97647" y="5766010"/>
              <a:ext cx="5481389"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35441018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4.06264E-6 L 1.49604E-6 4.06264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931256519"/>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306885"/>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14096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Setting up Lync Online</a:t>
            </a:r>
          </a:p>
        </p:txBody>
      </p:sp>
    </p:spTree>
    <p:extLst>
      <p:ext uri="{BB962C8B-B14F-4D97-AF65-F5344CB8AC3E}">
        <p14:creationId xmlns:p14="http://schemas.microsoft.com/office/powerpoint/2010/main" val="375572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do you get with Lync Online</a:t>
            </a:r>
            <a:endParaRPr lang="en-US" dirty="0"/>
          </a:p>
        </p:txBody>
      </p:sp>
      <p:graphicFrame>
        <p:nvGraphicFramePr>
          <p:cNvPr id="5" name="Table 4"/>
          <p:cNvGraphicFramePr>
            <a:graphicFrameLocks noGrp="1"/>
          </p:cNvGraphicFramePr>
          <p:nvPr>
            <p:extLst/>
          </p:nvPr>
        </p:nvGraphicFramePr>
        <p:xfrm>
          <a:off x="2290727" y="1337022"/>
          <a:ext cx="9796130" cy="5371534"/>
        </p:xfrm>
        <a:graphic>
          <a:graphicData uri="http://schemas.openxmlformats.org/drawingml/2006/table">
            <a:tbl>
              <a:tblPr firstRow="1" bandRow="1">
                <a:tableStyleId>{5C22544A-7EE6-4342-B048-85BDC9FD1C3A}</a:tableStyleId>
              </a:tblPr>
              <a:tblGrid>
                <a:gridCol w="1959226"/>
                <a:gridCol w="1959226"/>
                <a:gridCol w="1959226"/>
                <a:gridCol w="1959226"/>
                <a:gridCol w="1959226"/>
              </a:tblGrid>
              <a:tr h="514730">
                <a:tc>
                  <a:txBody>
                    <a:bodyPr/>
                    <a:lstStyle/>
                    <a:p>
                      <a:pPr algn="ctr"/>
                      <a:r>
                        <a:rPr lang="en-US" sz="1800" dirty="0" smtClean="0"/>
                        <a:t>IM/Presence</a:t>
                      </a:r>
                      <a:endParaRPr lang="en-US" sz="1800" dirty="0"/>
                    </a:p>
                  </a:txBody>
                  <a:tcPr marL="93260" marR="93260" marT="46630" marB="46630"/>
                </a:tc>
                <a:tc>
                  <a:txBody>
                    <a:bodyPr/>
                    <a:lstStyle/>
                    <a:p>
                      <a:pPr algn="ctr"/>
                      <a:r>
                        <a:rPr lang="en-US" sz="1800" dirty="0" smtClean="0"/>
                        <a:t>Lync Meetings</a:t>
                      </a:r>
                      <a:endParaRPr lang="en-US" sz="1800" dirty="0"/>
                    </a:p>
                  </a:txBody>
                  <a:tcPr marL="93260" marR="93260" marT="46630" marB="46630"/>
                </a:tc>
                <a:tc>
                  <a:txBody>
                    <a:bodyPr/>
                    <a:lstStyle/>
                    <a:p>
                      <a:pPr algn="ctr"/>
                      <a:r>
                        <a:rPr lang="en-US" sz="1800" dirty="0" smtClean="0"/>
                        <a:t>Federation</a:t>
                      </a:r>
                      <a:endParaRPr lang="en-US" sz="1800" dirty="0"/>
                    </a:p>
                  </a:txBody>
                  <a:tcPr marL="93260" marR="93260" marT="46630" marB="46630"/>
                </a:tc>
                <a:tc>
                  <a:txBody>
                    <a:bodyPr/>
                    <a:lstStyle/>
                    <a:p>
                      <a:pPr algn="ctr"/>
                      <a:r>
                        <a:rPr lang="en-US" sz="1800" dirty="0" smtClean="0"/>
                        <a:t>Media Controls</a:t>
                      </a:r>
                      <a:endParaRPr lang="en-US" sz="1800" dirty="0"/>
                    </a:p>
                  </a:txBody>
                  <a:tcPr marL="93260" marR="93260" marT="46630" marB="46630"/>
                </a:tc>
                <a:tc>
                  <a:txBody>
                    <a:bodyPr/>
                    <a:lstStyle/>
                    <a:p>
                      <a:pPr algn="ctr"/>
                      <a:r>
                        <a:rPr lang="en-US" sz="1800" dirty="0" smtClean="0"/>
                        <a:t>Enterprise Voice</a:t>
                      </a:r>
                      <a:endParaRPr lang="en-US" sz="1800" dirty="0"/>
                    </a:p>
                  </a:txBody>
                  <a:tcPr marL="93260" marR="93260" marT="46630" marB="46630"/>
                </a:tc>
              </a:tr>
              <a:tr h="1598749">
                <a:tc>
                  <a:txBody>
                    <a:bodyPr/>
                    <a:lstStyle/>
                    <a:p>
                      <a:endParaRPr lang="en-US" sz="1800" dirty="0"/>
                    </a:p>
                  </a:txBody>
                  <a:tcPr marL="93260" marR="93260" marT="46630" marB="46630"/>
                </a:tc>
                <a:tc>
                  <a:txBody>
                    <a:bodyPr/>
                    <a:lstStyle/>
                    <a:p>
                      <a:endParaRPr lang="en-US" sz="1800"/>
                    </a:p>
                  </a:txBody>
                  <a:tcPr marL="93260" marR="93260" marT="46630" marB="46630"/>
                </a:tc>
                <a:tc>
                  <a:txBody>
                    <a:bodyPr/>
                    <a:lstStyle/>
                    <a:p>
                      <a:endParaRPr lang="en-US" sz="1800" dirty="0"/>
                    </a:p>
                  </a:txBody>
                  <a:tcPr marL="93260" marR="93260" marT="46630" marB="46630"/>
                </a:tc>
                <a:tc>
                  <a:txBody>
                    <a:bodyPr/>
                    <a:lstStyle/>
                    <a:p>
                      <a:endParaRPr lang="en-US" sz="1800"/>
                    </a:p>
                  </a:txBody>
                  <a:tcPr marL="93260" marR="93260" marT="46630" marB="46630"/>
                </a:tc>
                <a:tc>
                  <a:txBody>
                    <a:bodyPr/>
                    <a:lstStyle/>
                    <a:p>
                      <a:endParaRPr lang="en-US" sz="1800"/>
                    </a:p>
                  </a:txBody>
                  <a:tcPr marL="93260" marR="93260" marT="46630" marB="46630"/>
                </a:tc>
              </a:tr>
              <a:tr h="1647195">
                <a:tc>
                  <a:txBody>
                    <a:bodyPr/>
                    <a:lstStyle/>
                    <a:p>
                      <a:endParaRPr lang="en-US" sz="1800" dirty="0"/>
                    </a:p>
                  </a:txBody>
                  <a:tcPr marL="93260" marR="93260" marT="46630" marB="46630"/>
                </a:tc>
                <a:tc>
                  <a:txBody>
                    <a:bodyPr/>
                    <a:lstStyle/>
                    <a:p>
                      <a:endParaRPr lang="en-US" sz="1800"/>
                    </a:p>
                  </a:txBody>
                  <a:tcPr marL="93260" marR="93260" marT="46630" marB="46630"/>
                </a:tc>
                <a:tc>
                  <a:txBody>
                    <a:bodyPr/>
                    <a:lstStyle/>
                    <a:p>
                      <a:endParaRPr lang="en-US" sz="1800" dirty="0"/>
                    </a:p>
                  </a:txBody>
                  <a:tcPr marL="93260" marR="93260" marT="46630" marB="46630"/>
                </a:tc>
                <a:tc>
                  <a:txBody>
                    <a:bodyPr/>
                    <a:lstStyle/>
                    <a:p>
                      <a:endParaRPr lang="en-US" sz="1800"/>
                    </a:p>
                  </a:txBody>
                  <a:tcPr marL="93260" marR="93260" marT="46630" marB="46630"/>
                </a:tc>
                <a:tc>
                  <a:txBody>
                    <a:bodyPr/>
                    <a:lstStyle/>
                    <a:p>
                      <a:endParaRPr lang="en-US" sz="1800" dirty="0"/>
                    </a:p>
                  </a:txBody>
                  <a:tcPr marL="93260" marR="93260" marT="46630" marB="46630"/>
                </a:tc>
              </a:tr>
              <a:tr h="1610860">
                <a:tc>
                  <a:txBody>
                    <a:bodyPr/>
                    <a:lstStyle/>
                    <a:p>
                      <a:pPr marL="166688" indent="-166688">
                        <a:buFont typeface="Arial" panose="020B0604020202020204" pitchFamily="34" charset="0"/>
                        <a:buChar char="•"/>
                      </a:pPr>
                      <a:r>
                        <a:rPr lang="en-US" sz="1400" dirty="0" smtClean="0">
                          <a:solidFill>
                            <a:srgbClr val="FF0000"/>
                          </a:solidFill>
                        </a:rPr>
                        <a:t>No persistent chat (Use</a:t>
                      </a:r>
                      <a:r>
                        <a:rPr lang="en-US" sz="1400" baseline="0" dirty="0" smtClean="0">
                          <a:solidFill>
                            <a:srgbClr val="FF0000"/>
                          </a:solidFill>
                        </a:rPr>
                        <a:t> Yammer)</a:t>
                      </a:r>
                      <a:endParaRPr lang="en-US" sz="1400" dirty="0">
                        <a:solidFill>
                          <a:srgbClr val="FF0000"/>
                        </a:solidFill>
                      </a:endParaRPr>
                    </a:p>
                  </a:txBody>
                  <a:tcPr marL="93260" marR="93260" marT="46630" marB="46630"/>
                </a:tc>
                <a:tc>
                  <a:txBody>
                    <a:bodyPr/>
                    <a:lstStyle/>
                    <a:p>
                      <a:pPr marL="166688" indent="-166688">
                        <a:buFont typeface="Arial" panose="020B0604020202020204" pitchFamily="34" charset="0"/>
                        <a:buChar char="•"/>
                      </a:pPr>
                      <a:r>
                        <a:rPr lang="en-US" sz="1400" dirty="0" smtClean="0">
                          <a:solidFill>
                            <a:srgbClr val="FF0000"/>
                          </a:solidFill>
                        </a:rPr>
                        <a:t>Not more than 250 people in a meeting.</a:t>
                      </a:r>
                    </a:p>
                    <a:p>
                      <a:pPr marL="166688" indent="-166688">
                        <a:buFont typeface="Arial" panose="020B0604020202020204" pitchFamily="34" charset="0"/>
                        <a:buChar char="•"/>
                      </a:pPr>
                      <a:r>
                        <a:rPr lang="en-US" sz="1400" dirty="0" smtClean="0">
                          <a:solidFill>
                            <a:srgbClr val="FF0000"/>
                          </a:solidFill>
                        </a:rPr>
                        <a:t>Partner ACP needed for dial-in PSTN</a:t>
                      </a:r>
                      <a:r>
                        <a:rPr lang="en-US" sz="1400" baseline="0" dirty="0" smtClean="0">
                          <a:solidFill>
                            <a:srgbClr val="FF0000"/>
                          </a:solidFill>
                        </a:rPr>
                        <a:t> conferencing</a:t>
                      </a:r>
                      <a:endParaRPr lang="en-US" sz="1400" dirty="0">
                        <a:solidFill>
                          <a:srgbClr val="FF0000"/>
                        </a:solidFill>
                      </a:endParaRPr>
                    </a:p>
                  </a:txBody>
                  <a:tcPr marL="93260" marR="93260" marT="46630" marB="46630"/>
                </a:tc>
                <a:tc>
                  <a:txBody>
                    <a:bodyPr/>
                    <a:lstStyle/>
                    <a:p>
                      <a:pPr marL="166688" indent="-166688">
                        <a:buFont typeface="Arial" panose="020B0604020202020204" pitchFamily="34" charset="0"/>
                        <a:buChar char="•"/>
                      </a:pPr>
                      <a:r>
                        <a:rPr lang="en-US" sz="1400" dirty="0" smtClean="0">
                          <a:solidFill>
                            <a:srgbClr val="FF0000"/>
                          </a:solidFill>
                        </a:rPr>
                        <a:t>No Yahoo, AOL or </a:t>
                      </a:r>
                      <a:r>
                        <a:rPr lang="en-US" sz="1400" dirty="0" err="1" smtClean="0">
                          <a:solidFill>
                            <a:srgbClr val="FF0000"/>
                          </a:solidFill>
                        </a:rPr>
                        <a:t>Sametime</a:t>
                      </a:r>
                      <a:r>
                        <a:rPr lang="en-US" sz="1400" dirty="0" smtClean="0">
                          <a:solidFill>
                            <a:srgbClr val="FF0000"/>
                          </a:solidFill>
                        </a:rPr>
                        <a:t> or XMPP federation</a:t>
                      </a:r>
                      <a:endParaRPr lang="en-US" sz="1400" dirty="0">
                        <a:solidFill>
                          <a:srgbClr val="FF0000"/>
                        </a:solidFill>
                      </a:endParaRPr>
                    </a:p>
                  </a:txBody>
                  <a:tcPr marL="93260" marR="93260" marT="46630" marB="46630"/>
                </a:tc>
                <a:tc>
                  <a:txBody>
                    <a:bodyPr/>
                    <a:lstStyle/>
                    <a:p>
                      <a:pPr marL="166688" indent="-166688">
                        <a:buFont typeface="Arial" panose="020B0604020202020204" pitchFamily="34" charset="0"/>
                        <a:buChar char="•"/>
                      </a:pPr>
                      <a:r>
                        <a:rPr lang="en-US" sz="1400" dirty="0" smtClean="0">
                          <a:solidFill>
                            <a:srgbClr val="FF0000"/>
                          </a:solidFill>
                        </a:rPr>
                        <a:t>No call</a:t>
                      </a:r>
                      <a:r>
                        <a:rPr lang="en-US" sz="1400" baseline="0" dirty="0" smtClean="0">
                          <a:solidFill>
                            <a:srgbClr val="FF0000"/>
                          </a:solidFill>
                        </a:rPr>
                        <a:t> admission control (CAC), and media bypass</a:t>
                      </a:r>
                      <a:endParaRPr lang="en-US" sz="1400" dirty="0">
                        <a:solidFill>
                          <a:srgbClr val="FF0000"/>
                        </a:solidFill>
                      </a:endParaRPr>
                    </a:p>
                  </a:txBody>
                  <a:tcPr marL="93260" marR="93260" marT="46630" marB="46630"/>
                </a:tc>
                <a:tc>
                  <a:txBody>
                    <a:bodyPr/>
                    <a:lstStyle/>
                    <a:p>
                      <a:pPr marL="166688" indent="-166688">
                        <a:buFont typeface="Arial" panose="020B0604020202020204" pitchFamily="34" charset="0"/>
                        <a:buChar char="•"/>
                      </a:pPr>
                      <a:r>
                        <a:rPr lang="en-US" sz="1400" dirty="0" smtClean="0">
                          <a:solidFill>
                            <a:srgbClr val="FF0000"/>
                          </a:solidFill>
                        </a:rPr>
                        <a:t>No enterprise voice capabilities</a:t>
                      </a:r>
                      <a:endParaRPr lang="en-US" sz="1400" dirty="0">
                        <a:solidFill>
                          <a:srgbClr val="FF0000"/>
                        </a:solidFill>
                      </a:endParaRPr>
                    </a:p>
                  </a:txBody>
                  <a:tcPr marL="93260" marR="93260" marT="46630" marB="46630"/>
                </a:tc>
              </a:tr>
            </a:tbl>
          </a:graphicData>
        </a:graphic>
      </p:graphicFrame>
      <p:grpSp>
        <p:nvGrpSpPr>
          <p:cNvPr id="7" name="Group 6"/>
          <p:cNvGrpSpPr/>
          <p:nvPr/>
        </p:nvGrpSpPr>
        <p:grpSpPr>
          <a:xfrm>
            <a:off x="294184" y="1824950"/>
            <a:ext cx="1865207" cy="1580711"/>
            <a:chOff x="5521950" y="1385544"/>
            <a:chExt cx="3081628" cy="2898646"/>
          </a:xfrm>
        </p:grpSpPr>
        <p:sp>
          <p:nvSpPr>
            <p:cNvPr id="8" name="Rectangle 7"/>
            <p:cNvSpPr/>
            <p:nvPr/>
          </p:nvSpPr>
          <p:spPr bwMode="auto">
            <a:xfrm>
              <a:off x="5521950" y="1385544"/>
              <a:ext cx="3081627" cy="28986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b" anchorCtr="0" forceAA="0" compatLnSpc="1">
              <a:prstTxWarp prst="textNoShape">
                <a:avLst/>
              </a:prstTxWarp>
              <a:noAutofit/>
            </a:bodyPr>
            <a:lstStyle/>
            <a:p>
              <a:pPr defTabSz="1242784" fontAlgn="base">
                <a:spcBef>
                  <a:spcPct val="0"/>
                </a:spcBef>
                <a:spcAft>
                  <a:spcPct val="0"/>
                </a:spcAft>
              </a:pPr>
              <a:endParaRPr lang="en-US" sz="1836" spc="-136" dirty="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p:nvGrpSpPr>
          <p:grpSpPr>
            <a:xfrm>
              <a:off x="6670552" y="1716965"/>
              <a:ext cx="812474" cy="1512759"/>
              <a:chOff x="-1497013" y="809625"/>
              <a:chExt cx="1601789" cy="3184525"/>
            </a:xfrm>
            <a:solidFill>
              <a:schemeClr val="bg1"/>
            </a:solidFill>
          </p:grpSpPr>
          <p:sp>
            <p:nvSpPr>
              <p:cNvPr id="11" name="Freeform 195"/>
              <p:cNvSpPr>
                <a:spLocks noEditPoints="1"/>
              </p:cNvSpPr>
              <p:nvPr/>
            </p:nvSpPr>
            <p:spPr bwMode="auto">
              <a:xfrm>
                <a:off x="-1497013" y="809625"/>
                <a:ext cx="1601789" cy="3184525"/>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803 h 849"/>
                  <a:gd name="T20" fmla="*/ 68 w 427"/>
                  <a:gd name="T21" fmla="*/ 803 h 849"/>
                  <a:gd name="T22" fmla="*/ 169 w 427"/>
                  <a:gd name="T23" fmla="*/ 803 h 849"/>
                  <a:gd name="T24" fmla="*/ 286 w 427"/>
                  <a:gd name="T25" fmla="*/ 803 h 849"/>
                  <a:gd name="T26" fmla="*/ 376 w 427"/>
                  <a:gd name="T27" fmla="*/ 803 h 849"/>
                  <a:gd name="T28" fmla="*/ 396 w 427"/>
                  <a:gd name="T29" fmla="*/ 803 h 849"/>
                  <a:gd name="T30" fmla="*/ 396 w 427"/>
                  <a:gd name="T31" fmla="*/ 818 h 849"/>
                  <a:gd name="T32" fmla="*/ 396 w 427"/>
                  <a:gd name="T33" fmla="*/ 782 h 849"/>
                  <a:gd name="T34" fmla="*/ 359 w 427"/>
                  <a:gd name="T35" fmla="*/ 782 h 849"/>
                  <a:gd name="T36" fmla="*/ 259 w 427"/>
                  <a:gd name="T37" fmla="*/ 782 h 849"/>
                  <a:gd name="T38" fmla="*/ 142 w 427"/>
                  <a:gd name="T39" fmla="*/ 782 h 849"/>
                  <a:gd name="T40" fmla="*/ 51 w 427"/>
                  <a:gd name="T41" fmla="*/ 782 h 849"/>
                  <a:gd name="T42" fmla="*/ 31 w 427"/>
                  <a:gd name="T43" fmla="*/ 782 h 849"/>
                  <a:gd name="T44" fmla="*/ 31 w 427"/>
                  <a:gd name="T45" fmla="*/ 771 h 849"/>
                  <a:gd name="T46" fmla="*/ 68 w 427"/>
                  <a:gd name="T47" fmla="*/ 771 h 849"/>
                  <a:gd name="T48" fmla="*/ 169 w 427"/>
                  <a:gd name="T49" fmla="*/ 771 h 849"/>
                  <a:gd name="T50" fmla="*/ 286 w 427"/>
                  <a:gd name="T51" fmla="*/ 771 h 849"/>
                  <a:gd name="T52" fmla="*/ 376 w 427"/>
                  <a:gd name="T53" fmla="*/ 771 h 849"/>
                  <a:gd name="T54" fmla="*/ 396 w 427"/>
                  <a:gd name="T55" fmla="*/ 771 h 849"/>
                  <a:gd name="T56" fmla="*/ 396 w 427"/>
                  <a:gd name="T57" fmla="*/ 782 h 849"/>
                  <a:gd name="T58" fmla="*/ 396 w 427"/>
                  <a:gd name="T59" fmla="*/ 751 h 849"/>
                  <a:gd name="T60" fmla="*/ 359 w 427"/>
                  <a:gd name="T61" fmla="*/ 751 h 849"/>
                  <a:gd name="T62" fmla="*/ 259 w 427"/>
                  <a:gd name="T63" fmla="*/ 751 h 849"/>
                  <a:gd name="T64" fmla="*/ 142 w 427"/>
                  <a:gd name="T65" fmla="*/ 751 h 849"/>
                  <a:gd name="T66" fmla="*/ 51 w 427"/>
                  <a:gd name="T67" fmla="*/ 751 h 849"/>
                  <a:gd name="T68" fmla="*/ 31 w 427"/>
                  <a:gd name="T69" fmla="*/ 751 h 849"/>
                  <a:gd name="T70" fmla="*/ 31 w 427"/>
                  <a:gd name="T71" fmla="*/ 735 h 849"/>
                  <a:gd name="T72" fmla="*/ 68 w 427"/>
                  <a:gd name="T73" fmla="*/ 735 h 849"/>
                  <a:gd name="T74" fmla="*/ 169 w 427"/>
                  <a:gd name="T75" fmla="*/ 735 h 849"/>
                  <a:gd name="T76" fmla="*/ 286 w 427"/>
                  <a:gd name="T77" fmla="*/ 735 h 849"/>
                  <a:gd name="T78" fmla="*/ 376 w 427"/>
                  <a:gd name="T79" fmla="*/ 735 h 849"/>
                  <a:gd name="T80" fmla="*/ 396 w 427"/>
                  <a:gd name="T81" fmla="*/ 735 h 849"/>
                  <a:gd name="T82" fmla="*/ 396 w 427"/>
                  <a:gd name="T83" fmla="*/ 751 h 849"/>
                  <a:gd name="T84" fmla="*/ 396 w 427"/>
                  <a:gd name="T85" fmla="*/ 675 h 849"/>
                  <a:gd name="T86" fmla="*/ 359 w 427"/>
                  <a:gd name="T87" fmla="*/ 675 h 849"/>
                  <a:gd name="T88" fmla="*/ 259 w 427"/>
                  <a:gd name="T89" fmla="*/ 675 h 849"/>
                  <a:gd name="T90" fmla="*/ 142 w 427"/>
                  <a:gd name="T91" fmla="*/ 675 h 849"/>
                  <a:gd name="T92" fmla="*/ 51 w 427"/>
                  <a:gd name="T93" fmla="*/ 675 h 849"/>
                  <a:gd name="T94" fmla="*/ 31 w 427"/>
                  <a:gd name="T95" fmla="*/ 675 h 849"/>
                  <a:gd name="T96" fmla="*/ 31 w 427"/>
                  <a:gd name="T97" fmla="*/ 143 h 849"/>
                  <a:gd name="T98" fmla="*/ 396 w 427"/>
                  <a:gd name="T99" fmla="*/ 143 h 849"/>
                  <a:gd name="T100" fmla="*/ 396 w 427"/>
                  <a:gd name="T10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803"/>
                      <a:pt x="31" y="803"/>
                      <a:pt x="31" y="803"/>
                    </a:cubicBezTo>
                    <a:cubicBezTo>
                      <a:pt x="44" y="803"/>
                      <a:pt x="56" y="803"/>
                      <a:pt x="68" y="803"/>
                    </a:cubicBezTo>
                    <a:cubicBezTo>
                      <a:pt x="102" y="803"/>
                      <a:pt x="136" y="803"/>
                      <a:pt x="169" y="803"/>
                    </a:cubicBezTo>
                    <a:cubicBezTo>
                      <a:pt x="208" y="803"/>
                      <a:pt x="247" y="803"/>
                      <a:pt x="286" y="803"/>
                    </a:cubicBezTo>
                    <a:cubicBezTo>
                      <a:pt x="316" y="803"/>
                      <a:pt x="346" y="803"/>
                      <a:pt x="376" y="803"/>
                    </a:cubicBezTo>
                    <a:cubicBezTo>
                      <a:pt x="383" y="803"/>
                      <a:pt x="390" y="803"/>
                      <a:pt x="396" y="803"/>
                    </a:cubicBezTo>
                    <a:lnTo>
                      <a:pt x="396" y="818"/>
                    </a:lnTo>
                    <a:close/>
                    <a:moveTo>
                      <a:pt x="396" y="782"/>
                    </a:moveTo>
                    <a:cubicBezTo>
                      <a:pt x="384" y="782"/>
                      <a:pt x="372" y="782"/>
                      <a:pt x="359" y="782"/>
                    </a:cubicBezTo>
                    <a:cubicBezTo>
                      <a:pt x="326" y="782"/>
                      <a:pt x="292" y="782"/>
                      <a:pt x="259" y="782"/>
                    </a:cubicBezTo>
                    <a:cubicBezTo>
                      <a:pt x="220" y="782"/>
                      <a:pt x="181" y="782"/>
                      <a:pt x="142" y="782"/>
                    </a:cubicBezTo>
                    <a:cubicBezTo>
                      <a:pt x="112" y="782"/>
                      <a:pt x="81" y="782"/>
                      <a:pt x="51" y="782"/>
                    </a:cubicBezTo>
                    <a:cubicBezTo>
                      <a:pt x="45" y="782"/>
                      <a:pt x="38" y="782"/>
                      <a:pt x="31" y="782"/>
                    </a:cubicBezTo>
                    <a:cubicBezTo>
                      <a:pt x="31" y="771"/>
                      <a:pt x="31" y="771"/>
                      <a:pt x="31" y="771"/>
                    </a:cubicBezTo>
                    <a:cubicBezTo>
                      <a:pt x="44" y="771"/>
                      <a:pt x="56" y="771"/>
                      <a:pt x="68" y="771"/>
                    </a:cubicBezTo>
                    <a:cubicBezTo>
                      <a:pt x="102" y="771"/>
                      <a:pt x="136" y="771"/>
                      <a:pt x="169" y="771"/>
                    </a:cubicBezTo>
                    <a:cubicBezTo>
                      <a:pt x="208" y="771"/>
                      <a:pt x="247" y="771"/>
                      <a:pt x="286" y="771"/>
                    </a:cubicBezTo>
                    <a:cubicBezTo>
                      <a:pt x="316" y="771"/>
                      <a:pt x="346" y="771"/>
                      <a:pt x="376" y="771"/>
                    </a:cubicBezTo>
                    <a:cubicBezTo>
                      <a:pt x="383" y="771"/>
                      <a:pt x="390" y="771"/>
                      <a:pt x="396" y="771"/>
                    </a:cubicBezTo>
                    <a:lnTo>
                      <a:pt x="396" y="782"/>
                    </a:lnTo>
                    <a:close/>
                    <a:moveTo>
                      <a:pt x="396" y="751"/>
                    </a:moveTo>
                    <a:cubicBezTo>
                      <a:pt x="384" y="751"/>
                      <a:pt x="372" y="751"/>
                      <a:pt x="359" y="751"/>
                    </a:cubicBezTo>
                    <a:cubicBezTo>
                      <a:pt x="326" y="751"/>
                      <a:pt x="292" y="751"/>
                      <a:pt x="259" y="751"/>
                    </a:cubicBezTo>
                    <a:cubicBezTo>
                      <a:pt x="220" y="751"/>
                      <a:pt x="181" y="751"/>
                      <a:pt x="142" y="751"/>
                    </a:cubicBezTo>
                    <a:cubicBezTo>
                      <a:pt x="112" y="751"/>
                      <a:pt x="81" y="751"/>
                      <a:pt x="51" y="751"/>
                    </a:cubicBezTo>
                    <a:cubicBezTo>
                      <a:pt x="45" y="751"/>
                      <a:pt x="38" y="751"/>
                      <a:pt x="31" y="751"/>
                    </a:cubicBezTo>
                    <a:cubicBezTo>
                      <a:pt x="31" y="735"/>
                      <a:pt x="31" y="735"/>
                      <a:pt x="31" y="735"/>
                    </a:cubicBezTo>
                    <a:cubicBezTo>
                      <a:pt x="44" y="735"/>
                      <a:pt x="56" y="735"/>
                      <a:pt x="68" y="735"/>
                    </a:cubicBezTo>
                    <a:cubicBezTo>
                      <a:pt x="102" y="735"/>
                      <a:pt x="136" y="735"/>
                      <a:pt x="169" y="735"/>
                    </a:cubicBezTo>
                    <a:cubicBezTo>
                      <a:pt x="208" y="735"/>
                      <a:pt x="247" y="735"/>
                      <a:pt x="286" y="735"/>
                    </a:cubicBezTo>
                    <a:cubicBezTo>
                      <a:pt x="316" y="735"/>
                      <a:pt x="346" y="735"/>
                      <a:pt x="376" y="735"/>
                    </a:cubicBezTo>
                    <a:cubicBezTo>
                      <a:pt x="383" y="735"/>
                      <a:pt x="390" y="735"/>
                      <a:pt x="396" y="735"/>
                    </a:cubicBezTo>
                    <a:lnTo>
                      <a:pt x="396" y="751"/>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2" name="Freeform 196"/>
              <p:cNvSpPr>
                <a:spLocks noEditPoints="1"/>
              </p:cNvSpPr>
              <p:nvPr/>
            </p:nvSpPr>
            <p:spPr bwMode="auto">
              <a:xfrm>
                <a:off x="-1323975" y="305593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20 h 60"/>
                  <a:gd name="T42" fmla="*/ 141 w 336"/>
                  <a:gd name="T43" fmla="*/ 30 h 60"/>
                  <a:gd name="T44" fmla="*/ 131 w 336"/>
                  <a:gd name="T45" fmla="*/ 41 h 60"/>
                  <a:gd name="T46" fmla="*/ 168 w 336"/>
                  <a:gd name="T47" fmla="*/ 41 h 60"/>
                  <a:gd name="T48" fmla="*/ 157 w 336"/>
                  <a:gd name="T49" fmla="*/ 30 h 60"/>
                  <a:gd name="T50" fmla="*/ 168 w 336"/>
                  <a:gd name="T51" fmla="*/ 20 h 60"/>
                  <a:gd name="T52" fmla="*/ 179 w 336"/>
                  <a:gd name="T53" fmla="*/ 30 h 60"/>
                  <a:gd name="T54" fmla="*/ 168 w 336"/>
                  <a:gd name="T55" fmla="*/ 41 h 60"/>
                  <a:gd name="T56" fmla="*/ 205 w 336"/>
                  <a:gd name="T57" fmla="*/ 41 h 60"/>
                  <a:gd name="T58" fmla="*/ 194 w 336"/>
                  <a:gd name="T59" fmla="*/ 30 h 60"/>
                  <a:gd name="T60" fmla="*/ 205 w 336"/>
                  <a:gd name="T61" fmla="*/ 20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20"/>
                      <a:pt x="131" y="20"/>
                    </a:cubicBezTo>
                    <a:cubicBezTo>
                      <a:pt x="136" y="20"/>
                      <a:pt x="141" y="24"/>
                      <a:pt x="141" y="30"/>
                    </a:cubicBezTo>
                    <a:cubicBezTo>
                      <a:pt x="141" y="36"/>
                      <a:pt x="136" y="41"/>
                      <a:pt x="131" y="41"/>
                    </a:cubicBezTo>
                    <a:close/>
                    <a:moveTo>
                      <a:pt x="168" y="41"/>
                    </a:moveTo>
                    <a:cubicBezTo>
                      <a:pt x="162" y="41"/>
                      <a:pt x="157" y="36"/>
                      <a:pt x="157" y="30"/>
                    </a:cubicBezTo>
                    <a:cubicBezTo>
                      <a:pt x="157" y="24"/>
                      <a:pt x="162" y="20"/>
                      <a:pt x="168" y="20"/>
                    </a:cubicBezTo>
                    <a:cubicBezTo>
                      <a:pt x="174" y="20"/>
                      <a:pt x="179" y="24"/>
                      <a:pt x="179" y="30"/>
                    </a:cubicBezTo>
                    <a:cubicBezTo>
                      <a:pt x="179" y="36"/>
                      <a:pt x="174" y="41"/>
                      <a:pt x="168" y="41"/>
                    </a:cubicBezTo>
                    <a:close/>
                    <a:moveTo>
                      <a:pt x="205" y="41"/>
                    </a:moveTo>
                    <a:cubicBezTo>
                      <a:pt x="199" y="41"/>
                      <a:pt x="194" y="36"/>
                      <a:pt x="194" y="30"/>
                    </a:cubicBezTo>
                    <a:cubicBezTo>
                      <a:pt x="194" y="24"/>
                      <a:pt x="199" y="20"/>
                      <a:pt x="205" y="20"/>
                    </a:cubicBezTo>
                    <a:cubicBezTo>
                      <a:pt x="211" y="20"/>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3" name="Freeform 197"/>
              <p:cNvSpPr>
                <a:spLocks noEditPoints="1"/>
              </p:cNvSpPr>
              <p:nvPr/>
            </p:nvSpPr>
            <p:spPr bwMode="auto">
              <a:xfrm>
                <a:off x="-1323975" y="27828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4" name="Freeform 198"/>
              <p:cNvSpPr>
                <a:spLocks noEditPoints="1"/>
              </p:cNvSpPr>
              <p:nvPr/>
            </p:nvSpPr>
            <p:spPr bwMode="auto">
              <a:xfrm>
                <a:off x="-1323975" y="250825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5" name="Freeform 199"/>
              <p:cNvSpPr>
                <a:spLocks noEditPoints="1"/>
              </p:cNvSpPr>
              <p:nvPr/>
            </p:nvSpPr>
            <p:spPr bwMode="auto">
              <a:xfrm>
                <a:off x="-1323975" y="2230438"/>
                <a:ext cx="1258888" cy="230188"/>
              </a:xfrm>
              <a:custGeom>
                <a:avLst/>
                <a:gdLst>
                  <a:gd name="T0" fmla="*/ 332 w 336"/>
                  <a:gd name="T1" fmla="*/ 0 h 61"/>
                  <a:gd name="T2" fmla="*/ 295 w 336"/>
                  <a:gd name="T3" fmla="*/ 0 h 61"/>
                  <a:gd name="T4" fmla="*/ 207 w 336"/>
                  <a:gd name="T5" fmla="*/ 0 h 61"/>
                  <a:gd name="T6" fmla="*/ 105 w 336"/>
                  <a:gd name="T7" fmla="*/ 0 h 61"/>
                  <a:gd name="T8" fmla="*/ 26 w 336"/>
                  <a:gd name="T9" fmla="*/ 0 h 61"/>
                  <a:gd name="T10" fmla="*/ 3 w 336"/>
                  <a:gd name="T11" fmla="*/ 0 h 61"/>
                  <a:gd name="T12" fmla="*/ 0 w 336"/>
                  <a:gd name="T13" fmla="*/ 4 h 61"/>
                  <a:gd name="T14" fmla="*/ 0 w 336"/>
                  <a:gd name="T15" fmla="*/ 57 h 61"/>
                  <a:gd name="T16" fmla="*/ 3 w 336"/>
                  <a:gd name="T17" fmla="*/ 61 h 61"/>
                  <a:gd name="T18" fmla="*/ 41 w 336"/>
                  <a:gd name="T19" fmla="*/ 61 h 61"/>
                  <a:gd name="T20" fmla="*/ 129 w 336"/>
                  <a:gd name="T21" fmla="*/ 61 h 61"/>
                  <a:gd name="T22" fmla="*/ 231 w 336"/>
                  <a:gd name="T23" fmla="*/ 61 h 61"/>
                  <a:gd name="T24" fmla="*/ 310 w 336"/>
                  <a:gd name="T25" fmla="*/ 61 h 61"/>
                  <a:gd name="T26" fmla="*/ 332 w 336"/>
                  <a:gd name="T27" fmla="*/ 61 h 61"/>
                  <a:gd name="T28" fmla="*/ 335 w 336"/>
                  <a:gd name="T29" fmla="*/ 59 h 61"/>
                  <a:gd name="T30" fmla="*/ 336 w 336"/>
                  <a:gd name="T31" fmla="*/ 57 h 61"/>
                  <a:gd name="T32" fmla="*/ 336 w 336"/>
                  <a:gd name="T33" fmla="*/ 4 h 61"/>
                  <a:gd name="T34" fmla="*/ 332 w 336"/>
                  <a:gd name="T35" fmla="*/ 0 h 61"/>
                  <a:gd name="T36" fmla="*/ 131 w 336"/>
                  <a:gd name="T37" fmla="*/ 41 h 61"/>
                  <a:gd name="T38" fmla="*/ 120 w 336"/>
                  <a:gd name="T39" fmla="*/ 30 h 61"/>
                  <a:gd name="T40" fmla="*/ 131 w 336"/>
                  <a:gd name="T41" fmla="*/ 20 h 61"/>
                  <a:gd name="T42" fmla="*/ 141 w 336"/>
                  <a:gd name="T43" fmla="*/ 30 h 61"/>
                  <a:gd name="T44" fmla="*/ 131 w 336"/>
                  <a:gd name="T45" fmla="*/ 41 h 61"/>
                  <a:gd name="T46" fmla="*/ 168 w 336"/>
                  <a:gd name="T47" fmla="*/ 41 h 61"/>
                  <a:gd name="T48" fmla="*/ 157 w 336"/>
                  <a:gd name="T49" fmla="*/ 30 h 61"/>
                  <a:gd name="T50" fmla="*/ 168 w 336"/>
                  <a:gd name="T51" fmla="*/ 20 h 61"/>
                  <a:gd name="T52" fmla="*/ 179 w 336"/>
                  <a:gd name="T53" fmla="*/ 30 h 61"/>
                  <a:gd name="T54" fmla="*/ 168 w 336"/>
                  <a:gd name="T55" fmla="*/ 41 h 61"/>
                  <a:gd name="T56" fmla="*/ 205 w 336"/>
                  <a:gd name="T57" fmla="*/ 41 h 61"/>
                  <a:gd name="T58" fmla="*/ 194 w 336"/>
                  <a:gd name="T59" fmla="*/ 30 h 61"/>
                  <a:gd name="T60" fmla="*/ 205 w 336"/>
                  <a:gd name="T61" fmla="*/ 20 h 61"/>
                  <a:gd name="T62" fmla="*/ 216 w 336"/>
                  <a:gd name="T63" fmla="*/ 30 h 61"/>
                  <a:gd name="T64" fmla="*/ 205 w 336"/>
                  <a:gd name="T65" fmla="*/ 4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1">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2"/>
                      <a:pt x="0" y="39"/>
                      <a:pt x="0" y="57"/>
                    </a:cubicBezTo>
                    <a:cubicBezTo>
                      <a:pt x="0" y="59"/>
                      <a:pt x="1" y="61"/>
                      <a:pt x="3" y="61"/>
                    </a:cubicBezTo>
                    <a:cubicBezTo>
                      <a:pt x="16" y="61"/>
                      <a:pt x="28" y="61"/>
                      <a:pt x="41" y="61"/>
                    </a:cubicBezTo>
                    <a:cubicBezTo>
                      <a:pt x="70" y="61"/>
                      <a:pt x="99" y="61"/>
                      <a:pt x="129" y="61"/>
                    </a:cubicBezTo>
                    <a:cubicBezTo>
                      <a:pt x="163" y="61"/>
                      <a:pt x="197" y="61"/>
                      <a:pt x="231" y="61"/>
                    </a:cubicBezTo>
                    <a:cubicBezTo>
                      <a:pt x="257" y="61"/>
                      <a:pt x="283" y="61"/>
                      <a:pt x="310" y="61"/>
                    </a:cubicBezTo>
                    <a:cubicBezTo>
                      <a:pt x="317" y="61"/>
                      <a:pt x="325" y="61"/>
                      <a:pt x="332" y="61"/>
                    </a:cubicBezTo>
                    <a:cubicBezTo>
                      <a:pt x="333" y="61"/>
                      <a:pt x="334" y="60"/>
                      <a:pt x="335" y="59"/>
                    </a:cubicBezTo>
                    <a:cubicBezTo>
                      <a:pt x="335" y="59"/>
                      <a:pt x="336" y="58"/>
                      <a:pt x="336" y="57"/>
                    </a:cubicBezTo>
                    <a:cubicBezTo>
                      <a:pt x="336" y="39"/>
                      <a:pt x="336" y="22"/>
                      <a:pt x="336" y="4"/>
                    </a:cubicBezTo>
                    <a:cubicBezTo>
                      <a:pt x="336" y="2"/>
                      <a:pt x="334" y="0"/>
                      <a:pt x="332" y="0"/>
                    </a:cubicBezTo>
                    <a:close/>
                    <a:moveTo>
                      <a:pt x="131" y="41"/>
                    </a:moveTo>
                    <a:cubicBezTo>
                      <a:pt x="125" y="41"/>
                      <a:pt x="120" y="36"/>
                      <a:pt x="120" y="30"/>
                    </a:cubicBezTo>
                    <a:cubicBezTo>
                      <a:pt x="120" y="25"/>
                      <a:pt x="125" y="20"/>
                      <a:pt x="131" y="20"/>
                    </a:cubicBezTo>
                    <a:cubicBezTo>
                      <a:pt x="136" y="20"/>
                      <a:pt x="141" y="25"/>
                      <a:pt x="141" y="30"/>
                    </a:cubicBezTo>
                    <a:cubicBezTo>
                      <a:pt x="141" y="36"/>
                      <a:pt x="136" y="41"/>
                      <a:pt x="131" y="41"/>
                    </a:cubicBezTo>
                    <a:close/>
                    <a:moveTo>
                      <a:pt x="168" y="41"/>
                    </a:moveTo>
                    <a:cubicBezTo>
                      <a:pt x="162" y="41"/>
                      <a:pt x="157" y="36"/>
                      <a:pt x="157" y="30"/>
                    </a:cubicBezTo>
                    <a:cubicBezTo>
                      <a:pt x="157" y="25"/>
                      <a:pt x="162" y="20"/>
                      <a:pt x="168" y="20"/>
                    </a:cubicBezTo>
                    <a:cubicBezTo>
                      <a:pt x="174" y="20"/>
                      <a:pt x="179" y="25"/>
                      <a:pt x="179" y="30"/>
                    </a:cubicBezTo>
                    <a:cubicBezTo>
                      <a:pt x="179" y="36"/>
                      <a:pt x="174" y="41"/>
                      <a:pt x="168" y="41"/>
                    </a:cubicBezTo>
                    <a:close/>
                    <a:moveTo>
                      <a:pt x="205" y="41"/>
                    </a:moveTo>
                    <a:cubicBezTo>
                      <a:pt x="199" y="41"/>
                      <a:pt x="194" y="36"/>
                      <a:pt x="194" y="30"/>
                    </a:cubicBezTo>
                    <a:cubicBezTo>
                      <a:pt x="194" y="25"/>
                      <a:pt x="199" y="20"/>
                      <a:pt x="205" y="20"/>
                    </a:cubicBezTo>
                    <a:cubicBezTo>
                      <a:pt x="211" y="20"/>
                      <a:pt x="216" y="25"/>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6" name="Freeform 200"/>
              <p:cNvSpPr>
                <a:spLocks noEditPoints="1"/>
              </p:cNvSpPr>
              <p:nvPr/>
            </p:nvSpPr>
            <p:spPr bwMode="auto">
              <a:xfrm>
                <a:off x="-1323975" y="19573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8" name="Freeform 201"/>
              <p:cNvSpPr>
                <a:spLocks noEditPoints="1"/>
              </p:cNvSpPr>
              <p:nvPr/>
            </p:nvSpPr>
            <p:spPr bwMode="auto">
              <a:xfrm>
                <a:off x="-1323975" y="1684338"/>
                <a:ext cx="1258888" cy="223838"/>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sp>
            <p:nvSpPr>
              <p:cNvPr id="19" name="Freeform 202"/>
              <p:cNvSpPr>
                <a:spLocks noEditPoints="1"/>
              </p:cNvSpPr>
              <p:nvPr/>
            </p:nvSpPr>
            <p:spPr bwMode="auto">
              <a:xfrm>
                <a:off x="-1323975" y="140970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192"/>
                <a:endParaRPr lang="en-US" sz="1836" dirty="0">
                  <a:solidFill>
                    <a:srgbClr val="595959"/>
                  </a:solidFill>
                </a:endParaRPr>
              </a:p>
            </p:txBody>
          </p:sp>
        </p:grpSp>
        <p:sp>
          <p:nvSpPr>
            <p:cNvPr id="10" name="TextBox 9"/>
            <p:cNvSpPr txBox="1"/>
            <p:nvPr/>
          </p:nvSpPr>
          <p:spPr>
            <a:xfrm>
              <a:off x="5528055" y="3651352"/>
              <a:ext cx="3075523" cy="528375"/>
            </a:xfrm>
            <a:prstGeom prst="rect">
              <a:avLst/>
            </a:prstGeom>
            <a:noFill/>
            <a:ln>
              <a:noFill/>
            </a:ln>
          </p:spPr>
          <p:txBody>
            <a:bodyPr wrap="square" lIns="0" tIns="0" rIns="0" bIns="0" rtlCol="0">
              <a:spAutoFit/>
            </a:bodyPr>
            <a:lstStyle/>
            <a:p>
              <a:pPr algn="ctr" defTabSz="1243192">
                <a:lnSpc>
                  <a:spcPct val="90000"/>
                </a:lnSpc>
              </a:pPr>
              <a:r>
                <a:rPr lang="en-US" sz="2040" spc="-136" dirty="0">
                  <a:solidFill>
                    <a:srgbClr val="505050"/>
                  </a:solidFill>
                  <a:ea typeface="Segoe UI" pitchFamily="34" charset="0"/>
                  <a:cs typeface="Segoe UI" pitchFamily="34" charset="0"/>
                </a:rPr>
                <a:t>Lync Server</a:t>
              </a:r>
            </a:p>
          </p:txBody>
        </p:sp>
      </p:grpSp>
      <p:grpSp>
        <p:nvGrpSpPr>
          <p:cNvPr id="20" name="Group 19"/>
          <p:cNvGrpSpPr/>
          <p:nvPr/>
        </p:nvGrpSpPr>
        <p:grpSpPr>
          <a:xfrm>
            <a:off x="294184" y="3463334"/>
            <a:ext cx="1865207" cy="1585426"/>
            <a:chOff x="6713115" y="2160769"/>
            <a:chExt cx="3081628" cy="2898646"/>
          </a:xfrm>
        </p:grpSpPr>
        <p:sp>
          <p:nvSpPr>
            <p:cNvPr id="21" name="Rectangle 20"/>
            <p:cNvSpPr/>
            <p:nvPr/>
          </p:nvSpPr>
          <p:spPr bwMode="auto">
            <a:xfrm>
              <a:off x="6713115" y="2160769"/>
              <a:ext cx="3081628" cy="28986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1242784" fontAlgn="base">
                <a:spcBef>
                  <a:spcPct val="0"/>
                </a:spcBef>
                <a:spcAft>
                  <a:spcPct val="0"/>
                </a:spcAft>
              </a:pPr>
              <a:endParaRPr lang="en-US" sz="3162" dirty="0">
                <a:gradFill>
                  <a:gsLst>
                    <a:gs pos="0">
                      <a:srgbClr val="FFFFFF"/>
                    </a:gs>
                    <a:gs pos="100000">
                      <a:srgbClr val="FFFFFF"/>
                    </a:gs>
                  </a:gsLst>
                  <a:lin ang="5400000" scaled="0"/>
                </a:gradFill>
              </a:endParaRPr>
            </a:p>
          </p:txBody>
        </p:sp>
        <p:pic>
          <p:nvPicPr>
            <p:cNvPr id="22"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7217222" y="2667526"/>
              <a:ext cx="2012032" cy="139442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713115" y="4421451"/>
              <a:ext cx="3081628" cy="526803"/>
            </a:xfrm>
            <a:prstGeom prst="rect">
              <a:avLst/>
            </a:prstGeom>
            <a:noFill/>
            <a:ln>
              <a:noFill/>
            </a:ln>
          </p:spPr>
          <p:txBody>
            <a:bodyPr wrap="square" lIns="0" tIns="0" rIns="0" bIns="0" rtlCol="0">
              <a:spAutoFit/>
            </a:bodyPr>
            <a:lstStyle/>
            <a:p>
              <a:pPr algn="ctr" defTabSz="1243192">
                <a:lnSpc>
                  <a:spcPct val="90000"/>
                </a:lnSpc>
              </a:pPr>
              <a:r>
                <a:rPr lang="en-US" sz="2040" spc="-136" dirty="0">
                  <a:solidFill>
                    <a:srgbClr val="505050"/>
                  </a:solidFill>
                  <a:ea typeface="Segoe UI" pitchFamily="34" charset="0"/>
                  <a:cs typeface="Segoe UI" pitchFamily="34" charset="0"/>
                </a:rPr>
                <a:t>Lync Online</a:t>
              </a:r>
            </a:p>
          </p:txBody>
        </p:sp>
      </p:grpSp>
      <p:grpSp>
        <p:nvGrpSpPr>
          <p:cNvPr id="24" name="Group 23"/>
          <p:cNvGrpSpPr/>
          <p:nvPr/>
        </p:nvGrpSpPr>
        <p:grpSpPr>
          <a:xfrm>
            <a:off x="275609" y="5118888"/>
            <a:ext cx="1883781" cy="1585426"/>
            <a:chOff x="6682427" y="2160769"/>
            <a:chExt cx="3112316" cy="2898646"/>
          </a:xfrm>
        </p:grpSpPr>
        <p:sp>
          <p:nvSpPr>
            <p:cNvPr id="25" name="Rectangle 24"/>
            <p:cNvSpPr/>
            <p:nvPr/>
          </p:nvSpPr>
          <p:spPr bwMode="auto">
            <a:xfrm>
              <a:off x="6713115" y="2160769"/>
              <a:ext cx="3081628" cy="289864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1242784" fontAlgn="base">
                <a:spcBef>
                  <a:spcPct val="0"/>
                </a:spcBef>
                <a:spcAft>
                  <a:spcPct val="0"/>
                </a:spcAft>
              </a:pPr>
              <a:endParaRPr lang="en-US" sz="3162" dirty="0">
                <a:gradFill>
                  <a:gsLst>
                    <a:gs pos="0">
                      <a:srgbClr val="FFFFFF"/>
                    </a:gs>
                    <a:gs pos="100000">
                      <a:srgbClr val="FFFFFF"/>
                    </a:gs>
                  </a:gsLst>
                  <a:lin ang="5400000" scaled="0"/>
                </a:gradFill>
              </a:endParaRPr>
            </a:p>
          </p:txBody>
        </p:sp>
        <p:sp>
          <p:nvSpPr>
            <p:cNvPr id="26" name="TextBox 25"/>
            <p:cNvSpPr txBox="1"/>
            <p:nvPr/>
          </p:nvSpPr>
          <p:spPr>
            <a:xfrm>
              <a:off x="6682427" y="3125737"/>
              <a:ext cx="3081629" cy="1033041"/>
            </a:xfrm>
            <a:prstGeom prst="rect">
              <a:avLst/>
            </a:prstGeom>
            <a:noFill/>
            <a:ln>
              <a:noFill/>
            </a:ln>
          </p:spPr>
          <p:txBody>
            <a:bodyPr wrap="square" lIns="0" tIns="0" rIns="0" bIns="0" rtlCol="0">
              <a:spAutoFit/>
            </a:bodyPr>
            <a:lstStyle/>
            <a:p>
              <a:pPr algn="ctr" defTabSz="1243192">
                <a:lnSpc>
                  <a:spcPct val="90000"/>
                </a:lnSpc>
              </a:pPr>
              <a:r>
                <a:rPr lang="en-US" sz="2040" spc="-136" dirty="0">
                  <a:solidFill>
                    <a:srgbClr val="505050"/>
                  </a:solidFill>
                  <a:ea typeface="Segoe UI" pitchFamily="34" charset="0"/>
                  <a:cs typeface="Segoe UI" pitchFamily="34" charset="0"/>
                </a:rPr>
                <a:t>Lync Online </a:t>
              </a:r>
              <a:r>
                <a:rPr lang="en-US" sz="2040" spc="-136" dirty="0" smtClean="0">
                  <a:solidFill>
                    <a:srgbClr val="505050"/>
                  </a:solidFill>
                  <a:ea typeface="Segoe UI" pitchFamily="34" charset="0"/>
                  <a:cs typeface="Segoe UI" pitchFamily="34" charset="0"/>
                </a:rPr>
                <a:t>Considerations</a:t>
              </a:r>
              <a:endParaRPr lang="en-US" sz="2040" spc="-136" dirty="0">
                <a:solidFill>
                  <a:srgbClr val="505050"/>
                </a:solidFill>
                <a:ea typeface="Segoe UI" pitchFamily="34" charset="0"/>
                <a:cs typeface="Segoe UI" pitchFamily="34" charset="0"/>
              </a:endParaRPr>
            </a:p>
          </p:txBody>
        </p:sp>
      </p:grpSp>
      <p:sp>
        <p:nvSpPr>
          <p:cNvPr id="27" name="TextBox 26"/>
          <p:cNvSpPr txBox="1"/>
          <p:nvPr/>
        </p:nvSpPr>
        <p:spPr>
          <a:xfrm>
            <a:off x="2843210" y="2018176"/>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28" name="TextBox 27"/>
          <p:cNvSpPr txBox="1"/>
          <p:nvPr/>
        </p:nvSpPr>
        <p:spPr>
          <a:xfrm>
            <a:off x="2843209" y="3740507"/>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29" name="TextBox 28"/>
          <p:cNvSpPr txBox="1"/>
          <p:nvPr/>
        </p:nvSpPr>
        <p:spPr>
          <a:xfrm>
            <a:off x="4711076" y="2026273"/>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0" name="TextBox 29"/>
          <p:cNvSpPr txBox="1"/>
          <p:nvPr/>
        </p:nvSpPr>
        <p:spPr>
          <a:xfrm>
            <a:off x="4711076" y="3740507"/>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1" name="TextBox 30"/>
          <p:cNvSpPr txBox="1"/>
          <p:nvPr/>
        </p:nvSpPr>
        <p:spPr>
          <a:xfrm>
            <a:off x="6685289" y="3740507"/>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2" name="TextBox 31"/>
          <p:cNvSpPr txBox="1"/>
          <p:nvPr/>
        </p:nvSpPr>
        <p:spPr>
          <a:xfrm>
            <a:off x="6578943" y="2033050"/>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3" name="TextBox 32"/>
          <p:cNvSpPr txBox="1"/>
          <p:nvPr/>
        </p:nvSpPr>
        <p:spPr>
          <a:xfrm>
            <a:off x="8586832" y="2033050"/>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4" name="TextBox 33"/>
          <p:cNvSpPr txBox="1"/>
          <p:nvPr/>
        </p:nvSpPr>
        <p:spPr>
          <a:xfrm>
            <a:off x="10594720" y="2033050"/>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
        <p:nvSpPr>
          <p:cNvPr id="35" name="TextBox 34"/>
          <p:cNvSpPr txBox="1"/>
          <p:nvPr/>
        </p:nvSpPr>
        <p:spPr>
          <a:xfrm>
            <a:off x="8294940" y="3673790"/>
            <a:ext cx="1577397" cy="1280596"/>
          </a:xfrm>
          <a:prstGeom prst="rect">
            <a:avLst/>
          </a:prstGeom>
          <a:noFill/>
        </p:spPr>
        <p:txBody>
          <a:bodyPr wrap="square" lIns="0" tIns="0" rIns="0" bIns="0" rtlCol="0">
            <a:spAutoFit/>
          </a:bodyPr>
          <a:lstStyle/>
          <a:p>
            <a:pPr algn="ctr" defTabSz="604416"/>
            <a:r>
              <a:rPr lang="en-US" sz="8159" dirty="0">
                <a:solidFill>
                  <a:srgbClr val="FF0000"/>
                </a:solidFill>
                <a:latin typeface="Wingdings" pitchFamily="2" charset="2"/>
              </a:rPr>
              <a:t>û</a:t>
            </a:r>
            <a:endParaRPr lang="en-US" sz="8159" dirty="0">
              <a:solidFill>
                <a:srgbClr val="00B050"/>
              </a:solidFill>
              <a:latin typeface="Wingdings" pitchFamily="2" charset="2"/>
            </a:endParaRPr>
          </a:p>
        </p:txBody>
      </p:sp>
      <p:sp>
        <p:nvSpPr>
          <p:cNvPr id="36" name="TextBox 35"/>
          <p:cNvSpPr txBox="1"/>
          <p:nvPr/>
        </p:nvSpPr>
        <p:spPr>
          <a:xfrm>
            <a:off x="10302828" y="3673790"/>
            <a:ext cx="1577397" cy="1280596"/>
          </a:xfrm>
          <a:prstGeom prst="rect">
            <a:avLst/>
          </a:prstGeom>
          <a:noFill/>
        </p:spPr>
        <p:txBody>
          <a:bodyPr wrap="square" lIns="0" tIns="0" rIns="0" bIns="0" rtlCol="0">
            <a:spAutoFit/>
          </a:bodyPr>
          <a:lstStyle/>
          <a:p>
            <a:pPr algn="ctr" defTabSz="604416"/>
            <a:r>
              <a:rPr lang="en-US" sz="8159" dirty="0">
                <a:solidFill>
                  <a:srgbClr val="FF0000"/>
                </a:solidFill>
                <a:latin typeface="Wingdings" pitchFamily="2" charset="2"/>
              </a:rPr>
              <a:t>û</a:t>
            </a:r>
            <a:endParaRPr lang="en-US" sz="8159" dirty="0">
              <a:solidFill>
                <a:srgbClr val="00B050"/>
              </a:solidFill>
              <a:latin typeface="Wingdings" pitchFamily="2" charset="2"/>
            </a:endParaRPr>
          </a:p>
        </p:txBody>
      </p:sp>
    </p:spTree>
    <p:extLst>
      <p:ext uri="{BB962C8B-B14F-4D97-AF65-F5344CB8AC3E}">
        <p14:creationId xmlns:p14="http://schemas.microsoft.com/office/powerpoint/2010/main" val="3166571615"/>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155531"/>
          </a:xfrm>
        </p:spPr>
        <p:txBody>
          <a:bodyPr/>
          <a:lstStyle/>
          <a:p>
            <a:r>
              <a:rPr lang="en-US" dirty="0" smtClean="0"/>
              <a:t>Instant Messaging and Presence</a:t>
            </a:r>
          </a:p>
          <a:p>
            <a:pPr lvl="0"/>
            <a:r>
              <a:rPr lang="en-US" dirty="0" smtClean="0"/>
              <a:t>Peer to Peer Voice and Video</a:t>
            </a:r>
          </a:p>
          <a:p>
            <a:r>
              <a:rPr lang="en-US" dirty="0" smtClean="0"/>
              <a:t>Desktop Sharing and Whiteboarding</a:t>
            </a:r>
          </a:p>
          <a:p>
            <a:r>
              <a:rPr lang="en-US" dirty="0" smtClean="0"/>
              <a:t>Federation with External </a:t>
            </a:r>
            <a:r>
              <a:rPr lang="en-US" dirty="0" err="1" smtClean="0"/>
              <a:t>Organisations</a:t>
            </a:r>
            <a:endParaRPr lang="en-US" dirty="0" smtClean="0"/>
          </a:p>
          <a:p>
            <a:r>
              <a:rPr lang="en-US" dirty="0" smtClean="0"/>
              <a:t>Federation with Skype</a:t>
            </a:r>
          </a:p>
          <a:p>
            <a:r>
              <a:rPr lang="en-US" dirty="0" smtClean="0"/>
              <a:t>Online Meetings (PSTN Dial in with ACP Providers)</a:t>
            </a:r>
          </a:p>
          <a:p>
            <a:r>
              <a:rPr lang="en-US" dirty="0" smtClean="0"/>
              <a:t>Mobile Clients</a:t>
            </a:r>
          </a:p>
          <a:p>
            <a:r>
              <a:rPr lang="en-US" dirty="0" smtClean="0"/>
              <a:t>Anywhere Access</a:t>
            </a:r>
          </a:p>
          <a:p>
            <a:endParaRPr lang="en-US" dirty="0" smtClean="0"/>
          </a:p>
        </p:txBody>
      </p:sp>
      <p:sp>
        <p:nvSpPr>
          <p:cNvPr id="2" name="Title 1"/>
          <p:cNvSpPr>
            <a:spLocks noGrp="1"/>
          </p:cNvSpPr>
          <p:nvPr>
            <p:ph type="title"/>
          </p:nvPr>
        </p:nvSpPr>
        <p:spPr/>
        <p:txBody>
          <a:bodyPr/>
          <a:lstStyle/>
          <a:p>
            <a:r>
              <a:rPr lang="en-US" dirty="0" smtClean="0"/>
              <a:t>What you can give your users?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0437" y="5166679"/>
            <a:ext cx="3276600" cy="1675446"/>
          </a:xfrm>
          <a:prstGeom prst="rect">
            <a:avLst/>
          </a:prstGeom>
        </p:spPr>
      </p:pic>
    </p:spTree>
    <p:extLst>
      <p:ext uri="{BB962C8B-B14F-4D97-AF65-F5344CB8AC3E}">
        <p14:creationId xmlns:p14="http://schemas.microsoft.com/office/powerpoint/2010/main" val="1847599938"/>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24206"/>
          </a:xfrm>
        </p:spPr>
        <p:txBody>
          <a:bodyPr/>
          <a:lstStyle/>
          <a:p>
            <a:r>
              <a:rPr lang="en-US" dirty="0" smtClean="0"/>
              <a:t>Lync Online comes in most levels of Office 365</a:t>
            </a:r>
          </a:p>
          <a:p>
            <a:r>
              <a:rPr lang="en-US" dirty="0" smtClean="0"/>
              <a:t>A Free Lync Basic PC client is available (Essentials/E1)</a:t>
            </a:r>
          </a:p>
          <a:p>
            <a:r>
              <a:rPr lang="en-US" dirty="0" smtClean="0"/>
              <a:t>Some Basic DNS Entries Required</a:t>
            </a:r>
          </a:p>
          <a:p>
            <a:r>
              <a:rPr lang="en-US" dirty="0" smtClean="0"/>
              <a:t>Setup Users via Web Portal or PowerShell</a:t>
            </a:r>
          </a:p>
          <a:p>
            <a:endParaRPr lang="en-US" dirty="0" smtClean="0"/>
          </a:p>
          <a:p>
            <a:endParaRPr lang="en-US" dirty="0" smtClean="0"/>
          </a:p>
        </p:txBody>
      </p:sp>
      <p:sp>
        <p:nvSpPr>
          <p:cNvPr id="2" name="Title 1"/>
          <p:cNvSpPr>
            <a:spLocks noGrp="1"/>
          </p:cNvSpPr>
          <p:nvPr>
            <p:ph type="title"/>
          </p:nvPr>
        </p:nvSpPr>
        <p:spPr/>
        <p:txBody>
          <a:bodyPr/>
          <a:lstStyle/>
          <a:p>
            <a:r>
              <a:rPr lang="en-US" dirty="0" smtClean="0"/>
              <a:t>Setup Basics</a:t>
            </a:r>
            <a:endParaRPr lang="en-US" dirty="0"/>
          </a:p>
        </p:txBody>
      </p:sp>
      <p:pic>
        <p:nvPicPr>
          <p:cNvPr id="4" name="Picture 3"/>
          <p:cNvPicPr>
            <a:picLocks noChangeAspect="1"/>
          </p:cNvPicPr>
          <p:nvPr/>
        </p:nvPicPr>
        <p:blipFill>
          <a:blip r:embed="rId3"/>
          <a:stretch>
            <a:fillRect/>
          </a:stretch>
        </p:blipFill>
        <p:spPr>
          <a:xfrm>
            <a:off x="7941713" y="3929309"/>
            <a:ext cx="3689271" cy="3065215"/>
          </a:xfrm>
          <a:prstGeom prst="rect">
            <a:avLst/>
          </a:prstGeom>
        </p:spPr>
      </p:pic>
    </p:spTree>
    <p:extLst>
      <p:ext uri="{BB962C8B-B14F-4D97-AF65-F5344CB8AC3E}">
        <p14:creationId xmlns:p14="http://schemas.microsoft.com/office/powerpoint/2010/main" val="2135281343"/>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Network Setup</a:t>
            </a:r>
            <a:br>
              <a:rPr lang="en-US" dirty="0" smtClean="0"/>
            </a:br>
            <a:endParaRPr lang="en-US" dirty="0"/>
          </a:p>
        </p:txBody>
      </p:sp>
      <p:sp>
        <p:nvSpPr>
          <p:cNvPr id="6" name="Text Placeholder 5"/>
          <p:cNvSpPr>
            <a:spLocks noGrp="1"/>
          </p:cNvSpPr>
          <p:nvPr>
            <p:ph type="body" sz="quarter" idx="11"/>
          </p:nvPr>
        </p:nvSpPr>
        <p:spPr>
          <a:xfrm>
            <a:off x="274639" y="1212849"/>
            <a:ext cx="11889564" cy="5416868"/>
          </a:xfrm>
        </p:spPr>
        <p:txBody>
          <a:bodyPr/>
          <a:lstStyle/>
          <a:p>
            <a:r>
              <a:rPr lang="en-US" dirty="0" smtClean="0"/>
              <a:t>Be Aware of where your Office 365 Tennant is Located</a:t>
            </a:r>
          </a:p>
          <a:p>
            <a:pPr lvl="1"/>
            <a:r>
              <a:rPr lang="en-US" dirty="0" smtClean="0"/>
              <a:t>All your users will be in one global location</a:t>
            </a:r>
          </a:p>
          <a:p>
            <a:pPr lvl="1"/>
            <a:endParaRPr lang="en-US" dirty="0" smtClean="0"/>
          </a:p>
          <a:p>
            <a:r>
              <a:rPr lang="en-GB" dirty="0"/>
              <a:t>Set up your network for Lync Online</a:t>
            </a:r>
          </a:p>
          <a:p>
            <a:pPr lvl="1"/>
            <a:r>
              <a:rPr lang="en-US" dirty="0">
                <a:hlinkClick r:id="rId3"/>
              </a:rPr>
              <a:t>https://</a:t>
            </a:r>
            <a:r>
              <a:rPr lang="en-US" dirty="0" smtClean="0">
                <a:hlinkClick r:id="rId3"/>
              </a:rPr>
              <a:t>support.office.com/en-US/Article/Set-up-your-network-for-Lync-Online-81fa5e16-418d-4698-a5f0-e666211c5c66?ui=en-US&amp;rs=en-US&amp;ad=US</a:t>
            </a:r>
            <a:endParaRPr lang="en-US" dirty="0" smtClean="0"/>
          </a:p>
          <a:p>
            <a:pPr marL="371475" lvl="1" indent="-342900">
              <a:buFont typeface="Arial" panose="020B0604020202020204" pitchFamily="34" charset="0"/>
              <a:buChar char="•"/>
            </a:pPr>
            <a:r>
              <a:rPr lang="en-US" dirty="0" smtClean="0"/>
              <a:t>DNS Settings</a:t>
            </a:r>
          </a:p>
          <a:p>
            <a:pPr marL="371475" lvl="1" indent="-342900">
              <a:buFont typeface="Arial" panose="020B0604020202020204" pitchFamily="34" charset="0"/>
              <a:buChar char="•"/>
            </a:pPr>
            <a:r>
              <a:rPr lang="en-US" dirty="0" smtClean="0"/>
              <a:t>Firewall and Proxy Settings</a:t>
            </a:r>
          </a:p>
          <a:p>
            <a:pPr marL="371475" lvl="1" indent="-342900">
              <a:buFont typeface="Arial" panose="020B0604020202020204" pitchFamily="34" charset="0"/>
              <a:buChar char="•"/>
            </a:pPr>
            <a:endParaRPr lang="en-US" dirty="0"/>
          </a:p>
          <a:p>
            <a:r>
              <a:rPr lang="en-GB" dirty="0"/>
              <a:t>Office 365 URLs and IP address </a:t>
            </a:r>
            <a:r>
              <a:rPr lang="en-GB" dirty="0" smtClean="0"/>
              <a:t>ranges</a:t>
            </a:r>
          </a:p>
          <a:p>
            <a:pPr lvl="1"/>
            <a:r>
              <a:rPr lang="en-US" dirty="0" smtClean="0">
                <a:hlinkClick r:id="rId4"/>
              </a:rPr>
              <a:t>http://technet.microsoft.com/en-us/library/hh373144.aspx</a:t>
            </a:r>
            <a:endParaRPr lang="en-US" dirty="0"/>
          </a:p>
          <a:p>
            <a:pPr marL="371475" lvl="1" indent="-342900">
              <a:buFont typeface="Arial" panose="020B0604020202020204" pitchFamily="34" charset="0"/>
              <a:buChar char="•"/>
            </a:pPr>
            <a:r>
              <a:rPr lang="en-US" dirty="0" smtClean="0"/>
              <a:t>Lync Online URLs and IP Ranges</a:t>
            </a:r>
            <a:endParaRPr lang="en-US" dirty="0"/>
          </a:p>
          <a:p>
            <a:pPr lvl="1"/>
            <a:endParaRPr lang="en-US" dirty="0" smtClean="0"/>
          </a:p>
        </p:txBody>
      </p:sp>
    </p:spTree>
    <p:extLst>
      <p:ext uri="{BB962C8B-B14F-4D97-AF65-F5344CB8AC3E}">
        <p14:creationId xmlns:p14="http://schemas.microsoft.com/office/powerpoint/2010/main" val="1639919922"/>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290953"/>
          </a:xfrm>
        </p:spPr>
        <p:txBody>
          <a:bodyPr/>
          <a:lstStyle/>
          <a:p>
            <a:r>
              <a:rPr lang="en-GB" dirty="0" smtClean="0"/>
              <a:t>Consider How “good” your internet connection is</a:t>
            </a:r>
          </a:p>
          <a:p>
            <a:pPr lvl="1"/>
            <a:r>
              <a:rPr lang="en-GB" dirty="0" smtClean="0"/>
              <a:t>Not Just Bandwidth – Latency/Jitter/Packet Shaping</a:t>
            </a:r>
          </a:p>
          <a:p>
            <a:r>
              <a:rPr lang="en-GB" dirty="0"/>
              <a:t>Lync Connectivity </a:t>
            </a:r>
            <a:r>
              <a:rPr lang="en-GB" dirty="0" smtClean="0"/>
              <a:t>Analyser</a:t>
            </a:r>
          </a:p>
          <a:p>
            <a:pPr lvl="1"/>
            <a:r>
              <a:rPr lang="en-GB" dirty="0"/>
              <a:t>Windows 8 Modern App (</a:t>
            </a:r>
            <a:r>
              <a:rPr lang="en-GB" dirty="0">
                <a:hlinkClick r:id="rId2"/>
              </a:rPr>
              <a:t>http://go.microsoft.com/fwlink/?</a:t>
            </a:r>
            <a:r>
              <a:rPr lang="en-GB" dirty="0" smtClean="0">
                <a:hlinkClick r:id="rId2"/>
              </a:rPr>
              <a:t>LinkId=322110</a:t>
            </a:r>
            <a:r>
              <a:rPr lang="en-GB" dirty="0" smtClean="0"/>
              <a:t>)</a:t>
            </a:r>
            <a:endParaRPr lang="en-GB" dirty="0"/>
          </a:p>
          <a:p>
            <a:pPr lvl="1"/>
            <a:r>
              <a:rPr lang="en-GB" dirty="0"/>
              <a:t>Windows Desktop App (</a:t>
            </a:r>
            <a:r>
              <a:rPr lang="en-GB" dirty="0">
                <a:hlinkClick r:id="rId3"/>
              </a:rPr>
              <a:t>http://go.microsoft.com/fwlink/?LinkId=327914</a:t>
            </a:r>
            <a:r>
              <a:rPr lang="en-GB" dirty="0" smtClean="0"/>
              <a:t>)</a:t>
            </a:r>
          </a:p>
          <a:p>
            <a:r>
              <a:rPr lang="en-GB" dirty="0"/>
              <a:t>Office 365 Network Analysis tool Cloud </a:t>
            </a:r>
            <a:r>
              <a:rPr lang="en-GB" dirty="0" smtClean="0"/>
              <a:t>app</a:t>
            </a:r>
          </a:p>
          <a:p>
            <a:pPr lvl="1"/>
            <a:r>
              <a:rPr lang="en-GB" dirty="0" smtClean="0"/>
              <a:t>NA: </a:t>
            </a:r>
            <a:r>
              <a:rPr lang="en-GB" dirty="0">
                <a:hlinkClick r:id="rId4"/>
              </a:rPr>
              <a:t>http://</a:t>
            </a:r>
            <a:r>
              <a:rPr lang="en-GB" dirty="0" smtClean="0">
                <a:hlinkClick r:id="rId4"/>
              </a:rPr>
              <a:t>na1-fasttrack.cloudapp.net</a:t>
            </a:r>
            <a:endParaRPr lang="en-GB" dirty="0"/>
          </a:p>
          <a:p>
            <a:pPr lvl="1"/>
            <a:r>
              <a:rPr lang="en-GB" dirty="0"/>
              <a:t>EMEA: </a:t>
            </a:r>
            <a:r>
              <a:rPr lang="en-GB" dirty="0">
                <a:hlinkClick r:id="rId5"/>
              </a:rPr>
              <a:t>http://</a:t>
            </a:r>
            <a:r>
              <a:rPr lang="en-GB" dirty="0" smtClean="0">
                <a:hlinkClick r:id="rId5"/>
              </a:rPr>
              <a:t>em1-fasttrack.cloudapp.net</a:t>
            </a:r>
            <a:endParaRPr lang="en-GB" dirty="0" smtClean="0"/>
          </a:p>
          <a:p>
            <a:pPr lvl="1"/>
            <a:r>
              <a:rPr lang="en-GB" dirty="0" smtClean="0"/>
              <a:t>APAC</a:t>
            </a:r>
            <a:r>
              <a:rPr lang="en-GB" dirty="0"/>
              <a:t>: </a:t>
            </a:r>
            <a:r>
              <a:rPr lang="en-GB" dirty="0">
                <a:hlinkClick r:id="rId6"/>
              </a:rPr>
              <a:t>http://</a:t>
            </a:r>
            <a:r>
              <a:rPr lang="en-GB" dirty="0" smtClean="0">
                <a:hlinkClick r:id="rId6"/>
              </a:rPr>
              <a:t>ap1-fasttrack.cloudapp.net</a:t>
            </a:r>
            <a:endParaRPr lang="en-GB" dirty="0" smtClean="0"/>
          </a:p>
          <a:p>
            <a:pPr lvl="1"/>
            <a:endParaRPr lang="en-GB" dirty="0"/>
          </a:p>
          <a:p>
            <a:endParaRPr lang="en-GB" dirty="0"/>
          </a:p>
          <a:p>
            <a:endParaRPr lang="en-GB" dirty="0" smtClean="0"/>
          </a:p>
        </p:txBody>
      </p:sp>
      <p:sp>
        <p:nvSpPr>
          <p:cNvPr id="3" name="Title 2"/>
          <p:cNvSpPr>
            <a:spLocks noGrp="1"/>
          </p:cNvSpPr>
          <p:nvPr>
            <p:ph type="title"/>
          </p:nvPr>
        </p:nvSpPr>
        <p:spPr/>
        <p:txBody>
          <a:bodyPr/>
          <a:lstStyle/>
          <a:p>
            <a:r>
              <a:rPr lang="en-GB" dirty="0" smtClean="0"/>
              <a:t>Network Testing</a:t>
            </a:r>
            <a:endParaRPr lang="en-GB" dirty="0"/>
          </a:p>
        </p:txBody>
      </p:sp>
      <p:pic>
        <p:nvPicPr>
          <p:cNvPr id="1026" name="Picture 2" descr="SNAGHTML598cb8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82333" y="4482967"/>
            <a:ext cx="4103948" cy="230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4253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Tom Arbuthnot</External_x0020_Speaker>
    <Session_x0020_Code xmlns="e36bfbf9-5e42-489c-a259-4c54eb22cb57"> OFC-B328</Session_x0020_Code>
    <Presentation_x0020_Date xmlns="e36bfbf9-5e42-489c-a259-4c54eb22cb57">2014-10-30T00:00:00+01:00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schemas.openxmlformats.org/package/2006/metadata/core-properties"/>
    <ds:schemaRef ds:uri="http://purl.org/dc/elements/1.1/"/>
    <ds:schemaRef ds:uri="http://purl.org/dc/dcmitype/"/>
    <ds:schemaRef ds:uri="http://schemas.microsoft.com/office/2006/documentManagement/types"/>
    <ds:schemaRef ds:uri="http://schemas.microsoft.com/office/infopath/2007/PartnerControls"/>
    <ds:schemaRef ds:uri="230e9df3-be65-4c73-a93b-d1236ebd677e"/>
    <ds:schemaRef ds:uri="http://purl.org/dc/terms/"/>
    <ds:schemaRef ds:uri="e36bfbf9-5e42-489c-a259-4c54eb22cb57"/>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10</TotalTime>
  <Words>4791</Words>
  <Application>Microsoft Office PowerPoint</Application>
  <PresentationFormat>Custom</PresentationFormat>
  <Paragraphs>353</Paragraphs>
  <Slides>34</Slides>
  <Notes>31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Arial</vt:lpstr>
      <vt:lpstr>Calibri</vt:lpstr>
      <vt:lpstr>Segoe Pro Light</vt:lpstr>
      <vt:lpstr>Segoe Pro SemiLight</vt:lpstr>
      <vt:lpstr>Segoe UI</vt:lpstr>
      <vt:lpstr>Segoe UI Light</vt:lpstr>
      <vt:lpstr>Wingdings</vt:lpstr>
      <vt:lpstr>TEE14 Speaker PPT Template</vt:lpstr>
      <vt:lpstr>Office Theme</vt:lpstr>
      <vt:lpstr>PowerPoint Presentation</vt:lpstr>
      <vt:lpstr>Lync Online</vt:lpstr>
      <vt:lpstr>Agenda</vt:lpstr>
      <vt:lpstr>Setting up Lync Online</vt:lpstr>
      <vt:lpstr>What do you get with Lync Online</vt:lpstr>
      <vt:lpstr>What you can give your users?</vt:lpstr>
      <vt:lpstr>Setup Basics</vt:lpstr>
      <vt:lpstr>Network Setup </vt:lpstr>
      <vt:lpstr>Network Testing</vt:lpstr>
      <vt:lpstr>Setting Up Dial In Conferencing</vt:lpstr>
      <vt:lpstr>Setting Up Dial In Conferencing</vt:lpstr>
      <vt:lpstr>Customising your Meeting Invite</vt:lpstr>
      <vt:lpstr>Lync Online PowerShell</vt:lpstr>
      <vt:lpstr>Enable a User for Lync Online: PowerShell</vt:lpstr>
      <vt:lpstr>Lync Online PowerShell - Policy Instances</vt:lpstr>
      <vt:lpstr>Lync Online PowerShell Demo</vt:lpstr>
      <vt:lpstr>Ensuring your Lync Online Deployment is  a Success</vt:lpstr>
      <vt:lpstr>User Setup and Training</vt:lpstr>
      <vt:lpstr>Lync Online Reporting: Measuring Success</vt:lpstr>
      <vt:lpstr>RESTful web service and PowerShell</vt:lpstr>
      <vt:lpstr>Lync Online Reporting Demo</vt:lpstr>
      <vt:lpstr>Understanding your  Lync Hybrid Options</vt:lpstr>
      <vt:lpstr>What is Lync Hybrid (split domain)?</vt:lpstr>
      <vt:lpstr>Going from Lync Online to Hybrid</vt:lpstr>
      <vt:lpstr>Multiple Forests</vt:lpstr>
      <vt:lpstr>Thanks for Listening</vt:lpstr>
      <vt:lpstr>Related content</vt:lpstr>
      <vt:lpstr>Track resources</vt:lpstr>
      <vt:lpstr>PowerPoint Presentation</vt:lpstr>
      <vt:lpstr>Office 365</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Lync Online</dc:title>
  <dc:subject>TechEd 2014</dc:subject>
  <dc:creator>Shows</dc:creator>
  <cp:keywords/>
  <dc:description>Template: Jordan Cayabyab, Artitudes Design
Formatting: 
Audience Type:</dc:description>
  <cp:lastModifiedBy>Shows</cp:lastModifiedBy>
  <cp:revision>6</cp:revision>
  <dcterms:created xsi:type="dcterms:W3CDTF">2014-10-26T13:54:43Z</dcterms:created>
  <dcterms:modified xsi:type="dcterms:W3CDTF">2014-10-30T11:01:21Z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