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9" r:id="rId5"/>
    <p:sldMasterId id="2147484312" r:id="rId6"/>
  </p:sldMasterIdLst>
  <p:notesMasterIdLst>
    <p:notesMasterId r:id="rId63"/>
  </p:notesMasterIdLst>
  <p:handoutMasterIdLst>
    <p:handoutMasterId r:id="rId64"/>
  </p:handoutMasterIdLst>
  <p:sldIdLst>
    <p:sldId id="1381" r:id="rId7"/>
    <p:sldId id="1412" r:id="rId8"/>
    <p:sldId id="1416" r:id="rId9"/>
    <p:sldId id="1489" r:id="rId10"/>
    <p:sldId id="1490" r:id="rId11"/>
    <p:sldId id="1491" r:id="rId12"/>
    <p:sldId id="1493" r:id="rId13"/>
    <p:sldId id="1494" r:id="rId14"/>
    <p:sldId id="1497" r:id="rId15"/>
    <p:sldId id="1543" r:id="rId16"/>
    <p:sldId id="1545" r:id="rId17"/>
    <p:sldId id="1502" r:id="rId18"/>
    <p:sldId id="1503" r:id="rId19"/>
    <p:sldId id="1504" r:id="rId20"/>
    <p:sldId id="1505" r:id="rId21"/>
    <p:sldId id="1506" r:id="rId22"/>
    <p:sldId id="1507" r:id="rId23"/>
    <p:sldId id="1508" r:id="rId24"/>
    <p:sldId id="1509" r:id="rId25"/>
    <p:sldId id="1510" r:id="rId26"/>
    <p:sldId id="1511" r:id="rId27"/>
    <p:sldId id="1512" r:id="rId28"/>
    <p:sldId id="1513" r:id="rId29"/>
    <p:sldId id="1514" r:id="rId30"/>
    <p:sldId id="1515" r:id="rId31"/>
    <p:sldId id="1516" r:id="rId32"/>
    <p:sldId id="1517" r:id="rId33"/>
    <p:sldId id="1546" r:id="rId34"/>
    <p:sldId id="1518" r:id="rId35"/>
    <p:sldId id="1519" r:id="rId36"/>
    <p:sldId id="1520" r:id="rId37"/>
    <p:sldId id="1521" r:id="rId38"/>
    <p:sldId id="1522" r:id="rId39"/>
    <p:sldId id="1523" r:id="rId40"/>
    <p:sldId id="1524" r:id="rId41"/>
    <p:sldId id="1525" r:id="rId42"/>
    <p:sldId id="1526" r:id="rId43"/>
    <p:sldId id="1527" r:id="rId44"/>
    <p:sldId id="1528" r:id="rId45"/>
    <p:sldId id="1529" r:id="rId46"/>
    <p:sldId id="1530" r:id="rId47"/>
    <p:sldId id="1531" r:id="rId48"/>
    <p:sldId id="1532" r:id="rId49"/>
    <p:sldId id="1533" r:id="rId50"/>
    <p:sldId id="1534" r:id="rId51"/>
    <p:sldId id="1535" r:id="rId52"/>
    <p:sldId id="1536" r:id="rId53"/>
    <p:sldId id="1537" r:id="rId54"/>
    <p:sldId id="1538" r:id="rId55"/>
    <p:sldId id="1539" r:id="rId56"/>
    <p:sldId id="1540" r:id="rId57"/>
    <p:sldId id="1542" r:id="rId58"/>
    <p:sldId id="1547" r:id="rId59"/>
    <p:sldId id="1548" r:id="rId60"/>
    <p:sldId id="1549" r:id="rId61"/>
    <p:sldId id="1132" r:id="rId6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2"/>
    <a:srgbClr val="93999D"/>
    <a:srgbClr val="000000"/>
    <a:srgbClr val="CC3100"/>
    <a:srgbClr val="D63300"/>
    <a:srgbClr val="DE3500"/>
    <a:srgbClr val="EA3C00"/>
    <a:srgbClr val="FFFFFF"/>
    <a:srgbClr val="DC3C00"/>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3" autoAdjust="0"/>
    <p:restoredTop sz="95468" autoAdjust="0"/>
  </p:normalViewPr>
  <p:slideViewPr>
    <p:cSldViewPr snapToObjects="1">
      <p:cViewPr varScale="1">
        <p:scale>
          <a:sx n="60" d="100"/>
          <a:sy n="60" d="100"/>
        </p:scale>
        <p:origin x="810" y="6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5" d="100"/>
        <a:sy n="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lvl="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4B9AD-8806-4C73-B84F-70C3B318AC0C}" type="slidenum">
              <a:rPr lang="en-GB" smtClean="0">
                <a:solidFill>
                  <a:prstClr val="black"/>
                </a:solidFill>
              </a:rPr>
              <a:pPr/>
              <a:t>14</a:t>
            </a:fld>
            <a:endParaRPr lang="en-GB">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87022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20188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0656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59805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FAE85-20FE-844F-9354-E6E61F84E3F4}"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1729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3F3E1-9A54-4BF8-89C0-CE2F21C4F21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5878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Lync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A9FE7A0-1428-4D58-A189-BEFEFB13B106}" type="datetime1">
              <a:rPr lang="en-US" smtClean="0"/>
              <a:t>10/31/2014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161533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FAE85-20FE-844F-9354-E6E61F84E3F4}" type="slidenum">
              <a:rPr lang="en-US" smtClean="0"/>
              <a:pPr/>
              <a:t>27</a:t>
            </a:fld>
            <a:endParaRPr lang="en-US" dirty="0"/>
          </a:p>
        </p:txBody>
      </p:sp>
    </p:spTree>
    <p:extLst>
      <p:ext uri="{BB962C8B-B14F-4D97-AF65-F5344CB8AC3E}">
        <p14:creationId xmlns:p14="http://schemas.microsoft.com/office/powerpoint/2010/main" val="353405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S4 Solution Specialist Sales Summit</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10/31/2014 1:35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41772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3DCBC7B-6017-41A0-B973-280208FF0486}"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88585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3018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604503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17</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B023BE0-2D36-456E-81BA-CF373F4C0A27}"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873583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983552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S4 Solution Specialist Sales Summit</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10/31/2014 1:35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281253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539161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92382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FAE85-20FE-844F-9354-E6E61F84E3F4}"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161363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00827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186972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102111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667063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3738626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3680722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519650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339925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887297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545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211D4B0C-B40C-4B38-86E4-2AFA7E194751}" type="datetime1">
              <a:rPr lang="en-US" smtClean="0"/>
              <a:t>10/31/2014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5915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indent="0" algn="l" defTabSz="914314"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D14B9AD-8806-4C73-B84F-70C3B318AC0C}" type="slidenum">
              <a:rPr lang="en-GB" smtClean="0">
                <a:solidFill>
                  <a:prstClr val="black"/>
                </a:solidFill>
              </a:rPr>
              <a:pPr/>
              <a:t>5</a:t>
            </a:fld>
            <a:endParaRPr lang="en-GB">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1686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4BFDA9-2F4B-45B9-8E9B-281F0E3EDE2F}"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81842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4BFDA9-2F4B-45B9-8E9B-281F0E3EDE2F}" type="slidenum">
              <a:rPr lang="en-GB" smtClean="0"/>
              <a:t>7</a:t>
            </a:fld>
            <a:endParaRPr lang="en-GB"/>
          </a:p>
        </p:txBody>
      </p:sp>
    </p:spTree>
    <p:extLst>
      <p:ext uri="{BB962C8B-B14F-4D97-AF65-F5344CB8AC3E}">
        <p14:creationId xmlns:p14="http://schemas.microsoft.com/office/powerpoint/2010/main" val="366018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t>10/31/2014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8374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211D4B0C-B40C-4B38-86E4-2AFA7E194751}" type="datetime1">
              <a:rPr lang="en-US" smtClean="0"/>
              <a:t>10/31/2014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17817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jp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Vertic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6200000">
            <a:off x="-2264062" y="2823402"/>
            <a:ext cx="6027381" cy="803707"/>
          </a:xfrm>
          <a:prstGeom prst="rect">
            <a:avLst/>
          </a:prstGeom>
        </p:spPr>
        <p:txBody>
          <a:bodyPr>
            <a:normAutofit/>
          </a:bodyPr>
          <a:lstStyle>
            <a:lvl1pPr>
              <a:defRPr sz="4896">
                <a:solidFill>
                  <a:schemeClr val="accent1"/>
                </a:solidFill>
              </a:defRPr>
            </a:lvl1pPr>
          </a:lstStyle>
          <a:p>
            <a:r>
              <a:rPr lang="en-US" dirty="0" smtClean="0"/>
              <a:t>Click to edit title</a:t>
            </a:r>
            <a:endParaRPr lang="en-GB" dirty="0"/>
          </a:p>
        </p:txBody>
      </p:sp>
      <p:sp>
        <p:nvSpPr>
          <p:cNvPr id="3" name="Footer Placeholder 2"/>
          <p:cNvSpPr>
            <a:spLocks noGrp="1"/>
          </p:cNvSpPr>
          <p:nvPr>
            <p:ph type="ftr" sz="quarter" idx="10"/>
          </p:nvPr>
        </p:nvSpPr>
        <p:spPr>
          <a:xfrm>
            <a:off x="703439" y="6575068"/>
            <a:ext cx="3938217" cy="167416"/>
          </a:xfrm>
          <a:prstGeom prst="rect">
            <a:avLst/>
          </a:prstGeom>
        </p:spPr>
        <p:txBody>
          <a:bodyPr lIns="121899" tIns="60949" rIns="121899" bIns="60949"/>
          <a:lstStyle/>
          <a:p>
            <a:pPr defTabSz="932581"/>
            <a:r>
              <a:rPr lang="en-GB" smtClean="0">
                <a:solidFill>
                  <a:srgbClr val="000000"/>
                </a:solidFill>
              </a:rPr>
              <a:t>2012 © Skype. Commercially confidential.</a:t>
            </a:r>
            <a:endParaRPr lang="en-GB" dirty="0">
              <a:solidFill>
                <a:srgbClr val="000000"/>
              </a:solidFill>
            </a:endParaRPr>
          </a:p>
        </p:txBody>
      </p:sp>
      <p:sp>
        <p:nvSpPr>
          <p:cNvPr id="4" name="Slide Number Placeholder 3"/>
          <p:cNvSpPr>
            <a:spLocks noGrp="1"/>
          </p:cNvSpPr>
          <p:nvPr>
            <p:ph type="sldNum" sz="quarter" idx="11"/>
          </p:nvPr>
        </p:nvSpPr>
        <p:spPr>
          <a:xfrm>
            <a:off x="9078401" y="6575068"/>
            <a:ext cx="2901844" cy="167416"/>
          </a:xfrm>
          <a:prstGeom prst="rect">
            <a:avLst/>
          </a:prstGeom>
        </p:spPr>
        <p:txBody>
          <a:bodyPr lIns="121899" tIns="60949" rIns="121899" bIns="60949"/>
          <a:lstStyle/>
          <a:p>
            <a:pPr defTabSz="932581"/>
            <a:fld id="{0EA05D66-180D-4434-AF0D-F9D2823EC555}" type="slidenum">
              <a:rPr lang="en-GB" smtClean="0">
                <a:solidFill>
                  <a:srgbClr val="000000"/>
                </a:solidFill>
              </a:rPr>
              <a:pPr defTabSz="932581"/>
              <a:t>‹#›</a:t>
            </a:fld>
            <a:endParaRPr lang="en-GB" dirty="0">
              <a:solidFill>
                <a:srgbClr val="000000"/>
              </a:solidFill>
            </a:endParaRPr>
          </a:p>
        </p:txBody>
      </p:sp>
    </p:spTree>
    <p:extLst>
      <p:ext uri="{BB962C8B-B14F-4D97-AF65-F5344CB8AC3E}">
        <p14:creationId xmlns:p14="http://schemas.microsoft.com/office/powerpoint/2010/main" val="352394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6C201D8E-36C7-44BA-8193-1E81A15011DF}" type="datetimeFigureOut">
              <a:rPr lang="en-US" smtClean="0"/>
              <a:t>10/31/2014</a:t>
            </a:fld>
            <a:endParaRPr lang="en-US"/>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E296A2DC-0D2E-4456-87E9-4F5089187523}" type="slidenum">
              <a:rPr lang="en-US" smtClean="0"/>
              <a:t>‹#›</a:t>
            </a:fld>
            <a:endParaRPr lang="en-US"/>
          </a:p>
        </p:txBody>
      </p:sp>
    </p:spTree>
    <p:extLst>
      <p:ext uri="{BB962C8B-B14F-4D97-AF65-F5344CB8AC3E}">
        <p14:creationId xmlns:p14="http://schemas.microsoft.com/office/powerpoint/2010/main" val="2349197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Non-Bullete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1"/>
            <a:ext cx="11375536" cy="579152"/>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3"/>
            <a:ext cx="11375536" cy="797838"/>
          </a:xfrm>
        </p:spPr>
        <p:txBody>
          <a:bodyPr/>
          <a:lstStyle>
            <a:lvl1pPr marL="0" indent="0">
              <a:spcBef>
                <a:spcPts val="0"/>
              </a:spcBef>
              <a:spcAft>
                <a:spcPts val="688"/>
              </a:spcAft>
              <a:buNone/>
              <a:defRPr sz="3264" spc="-102" baseline="0">
                <a:latin typeface="Segoe UI Light" pitchFamily="34" charset="0"/>
              </a:defRPr>
            </a:lvl1pPr>
            <a:lvl2pPr marL="0" indent="0">
              <a:spcBef>
                <a:spcPts val="0"/>
              </a:spcBef>
              <a:spcAft>
                <a:spcPts val="306"/>
              </a:spcAft>
              <a:buNone/>
              <a:defRPr sz="1836" spc="-51" baseline="0"/>
            </a:lvl2pPr>
            <a:lvl3pPr marL="0" indent="0">
              <a:spcBef>
                <a:spcPts val="0"/>
              </a:spcBef>
              <a:spcAft>
                <a:spcPts val="306"/>
              </a:spcAft>
              <a:buNone/>
              <a:defRPr sz="1530"/>
            </a:lvl3pPr>
            <a:lvl4pPr marL="0" indent="0">
              <a:spcBef>
                <a:spcPts val="0"/>
              </a:spcBef>
              <a:spcAft>
                <a:spcPts val="306"/>
              </a:spcAft>
              <a:buNone/>
              <a:defRPr/>
            </a:lvl4pPr>
            <a:lvl5pPr marL="0" indent="0">
              <a:spcBef>
                <a:spcPts val="0"/>
              </a:spcBef>
              <a:spcAft>
                <a:spcPts val="30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92572128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461515" y="218580"/>
            <a:ext cx="11513456" cy="1038249"/>
          </a:xfrm>
        </p:spPr>
        <p:txBody>
          <a:bodyPr/>
          <a:lstStyle>
            <a:lvl1pPr algn="l">
              <a:defRPr sz="3672">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71905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4" y="1476621"/>
            <a:ext cx="11375537"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93" indent="0">
              <a:buNone/>
              <a:defRPr sz="2040">
                <a:gradFill>
                  <a:gsLst>
                    <a:gs pos="100000">
                      <a:schemeClr val="bg2"/>
                    </a:gs>
                    <a:gs pos="6000">
                      <a:schemeClr val="bg2"/>
                    </a:gs>
                  </a:gsLst>
                  <a:lin ang="5400000" scaled="0"/>
                </a:gradFill>
              </a:defRPr>
            </a:lvl3pPr>
            <a:lvl4pPr marL="466310" indent="0">
              <a:buNone/>
              <a:defRPr sz="2040">
                <a:gradFill>
                  <a:gsLst>
                    <a:gs pos="100000">
                      <a:schemeClr val="bg2"/>
                    </a:gs>
                    <a:gs pos="6000">
                      <a:schemeClr val="bg2"/>
                    </a:gs>
                  </a:gsLst>
                  <a:lin ang="5400000" scaled="0"/>
                </a:gradFill>
              </a:defRPr>
            </a:lvl4pPr>
            <a:lvl5pPr marL="707561"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80" y="6526956"/>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81"/>
            <a:fld id="{727B4C2D-45E2-4621-8491-2995EB46A674}" type="slidenum">
              <a:rPr lang="en-US" smtClean="0">
                <a:gradFill>
                  <a:gsLst>
                    <a:gs pos="100000">
                      <a:srgbClr val="797A7D"/>
                    </a:gs>
                    <a:gs pos="0">
                      <a:srgbClr val="797A7D"/>
                    </a:gs>
                  </a:gsLst>
                  <a:lin ang="5400000" scaled="0"/>
                </a:gradFill>
              </a:rPr>
              <a:pPr defTabSz="932581"/>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3179"/>
          <a:stretch/>
        </p:blipFill>
        <p:spPr>
          <a:xfrm>
            <a:off x="11235171" y="6276098"/>
            <a:ext cx="674890" cy="559562"/>
          </a:xfrm>
          <a:prstGeom prst="rect">
            <a:avLst/>
          </a:prstGeom>
        </p:spPr>
      </p:pic>
    </p:spTree>
    <p:extLst>
      <p:ext uri="{BB962C8B-B14F-4D97-AF65-F5344CB8AC3E}">
        <p14:creationId xmlns:p14="http://schemas.microsoft.com/office/powerpoint/2010/main" val="3540565386"/>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13926530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19500002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139126527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00672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209124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01044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8383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717157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57226220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24507769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9624963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51341150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419491311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22312657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7341280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00258763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75589581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08583332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08366419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75971799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849157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10/31/2014</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141780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70829749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740013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3304368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3993324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38075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3119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69089171"/>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02282510"/>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0092100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744135350"/>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1056880"/>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6521248"/>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81415544"/>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7681328"/>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3668856"/>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0733624"/>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42411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205023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256330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1750178447"/>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2624228105"/>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4241951760"/>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2970250724"/>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727548303"/>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24327140"/>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spTree>
    <p:extLst>
      <p:ext uri="{BB962C8B-B14F-4D97-AF65-F5344CB8AC3E}">
        <p14:creationId xmlns:p14="http://schemas.microsoft.com/office/powerpoint/2010/main" val="281107232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1419219242"/>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2"/>
            <a:ext cx="6172201" cy="6994524"/>
          </a:xfrm>
          <a:prstGeom prst="rect">
            <a:avLst/>
          </a:prstGeom>
        </p:spPr>
      </p:pic>
    </p:spTree>
    <p:extLst>
      <p:ext uri="{BB962C8B-B14F-4D97-AF65-F5344CB8AC3E}">
        <p14:creationId xmlns:p14="http://schemas.microsoft.com/office/powerpoint/2010/main" val="851847751"/>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07373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06967"/>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522904"/>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413962"/>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defRPr/>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8668686"/>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832644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979402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8645050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Text, Indents &amp; Bulleted">
    <p:spTree>
      <p:nvGrpSpPr>
        <p:cNvPr id="1" name=""/>
        <p:cNvGrpSpPr/>
        <p:nvPr/>
      </p:nvGrpSpPr>
      <p:grpSpPr>
        <a:xfrm>
          <a:off x="0" y="0"/>
          <a:ext cx="0" cy="0"/>
          <a:chOff x="0" y="0"/>
          <a:chExt cx="0" cy="0"/>
        </a:xfrm>
      </p:grpSpPr>
      <p:sp>
        <p:nvSpPr>
          <p:cNvPr id="2" name="Title 1"/>
          <p:cNvSpPr>
            <a:spLocks noGrp="1"/>
          </p:cNvSpPr>
          <p:nvPr>
            <p:ph type="title"/>
          </p:nvPr>
        </p:nvSpPr>
        <p:spPr>
          <a:xfrm>
            <a:off x="223858" y="233153"/>
            <a:ext cx="11375536" cy="772204"/>
          </a:xfrm>
        </p:spPr>
        <p:txBody>
          <a:bodyPr/>
          <a:lstStyle>
            <a:lvl1pPr>
              <a:defRPr spc="-109" baseline="0"/>
            </a:lvl1pPr>
          </a:lstStyle>
          <a:p>
            <a:r>
              <a:rPr lang="en-US" dirty="0" smtClean="0"/>
              <a:t>Click to edit Master title style</a:t>
            </a:r>
            <a:endParaRPr lang="en-US" dirty="0"/>
          </a:p>
        </p:txBody>
      </p:sp>
      <p:sp>
        <p:nvSpPr>
          <p:cNvPr id="4" name="Text Placeholder 2"/>
          <p:cNvSpPr>
            <a:spLocks noGrp="1"/>
          </p:cNvSpPr>
          <p:nvPr>
            <p:ph idx="1"/>
          </p:nvPr>
        </p:nvSpPr>
        <p:spPr>
          <a:xfrm>
            <a:off x="223856" y="1476624"/>
            <a:ext cx="7522958" cy="2027818"/>
          </a:xfrm>
          <a:prstGeom prst="rect">
            <a:avLst/>
          </a:prstGeom>
        </p:spPr>
        <p:txBody>
          <a:bodyPr vert="horz" wrap="square" lIns="0" tIns="0" rIns="0" bIns="0" rtlCol="0">
            <a:spAutoFit/>
          </a:bodyPr>
          <a:lstStyle>
            <a:lvl1pPr marL="0" indent="0">
              <a:buNone/>
              <a:defRPr baseline="0">
                <a:solidFill>
                  <a:srgbClr val="FF8C00"/>
                </a:solidFill>
              </a:defRPr>
            </a:lvl1pPr>
            <a:lvl2pPr marL="392831" indent="-155405">
              <a:tabLst>
                <a:tab pos="392831" algn="l"/>
              </a:tabLst>
              <a:defRPr>
                <a:solidFill>
                  <a:srgbClr val="004185"/>
                </a:solidFill>
              </a:defRPr>
            </a:lvl2pPr>
            <a:lvl3pPr marL="703642" indent="-155405">
              <a:defRPr>
                <a:solidFill>
                  <a:schemeClr val="bg2">
                    <a:lumMod val="75000"/>
                  </a:schemeClr>
                </a:solidFill>
              </a:defRPr>
            </a:lvl3pPr>
            <a:lvl4pPr marL="859047" indent="-155405">
              <a:defRPr>
                <a:solidFill>
                  <a:schemeClr val="bg2">
                    <a:lumMod val="75000"/>
                  </a:schemeClr>
                </a:solidFill>
              </a:defRPr>
            </a:lvl4pPr>
            <a:lvl5pPr marL="1014453" indent="-82019">
              <a:defRPr>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76814208"/>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2.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image" Target="../media/image1.png"/><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image" Target="../media/image2.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 id="2147484285" r:id="rId35"/>
    <p:sldLayoutId id="2147484286" r:id="rId36"/>
    <p:sldLayoutId id="2147484287" r:id="rId37"/>
    <p:sldLayoutId id="2147484288" r:id="rId3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1"/>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1970720"/>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 id="2147484306" r:id="rId17"/>
    <p:sldLayoutId id="2147484307" r:id="rId18"/>
    <p:sldLayoutId id="2147484308" r:id="rId19"/>
    <p:sldLayoutId id="2147484309" r:id="rId20"/>
    <p:sldLayoutId id="2147484310" r:id="rId21"/>
    <p:sldLayoutId id="2147484311"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425688332"/>
      </p:ext>
    </p:extLst>
  </p:cSld>
  <p:clrMap bg1="dk1" tx1="lt1" bg2="dk2" tx2="lt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 id="2147484330" r:id="rId18"/>
    <p:sldLayoutId id="2147484331" r:id="rId19"/>
    <p:sldLayoutId id="2147484332" r:id="rId20"/>
    <p:sldLayoutId id="2147484333" r:id="rId21"/>
    <p:sldLayoutId id="2147484334" r:id="rId22"/>
    <p:sldLayoutId id="2147484335" r:id="rId23"/>
    <p:sldLayoutId id="2147484336" r:id="rId24"/>
    <p:sldLayoutId id="2147484337" r:id="rId25"/>
    <p:sldLayoutId id="2147484338" r:id="rId26"/>
    <p:sldLayoutId id="2147484339" r:id="rId27"/>
    <p:sldLayoutId id="2147484340" r:id="rId28"/>
    <p:sldLayoutId id="2147484341" r:id="rId29"/>
    <p:sldLayoutId id="2147484342" r:id="rId30"/>
    <p:sldLayoutId id="2147484343" r:id="rId31"/>
    <p:sldLayoutId id="2147484344" r:id="rId32"/>
    <p:sldLayoutId id="2147484345" r:id="rId33"/>
    <p:sldLayoutId id="2147484346" r:id="rId34"/>
    <p:sldLayoutId id="2147484347" r:id="rId35"/>
    <p:sldLayoutId id="2147484348" r:id="rId36"/>
    <p:sldLayoutId id="2147484349" r:id="rId37"/>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JPG"/><Relationship Id="rId7" Type="http://schemas.openxmlformats.org/officeDocument/2006/relationships/image" Target="../media/image37.emf"/><Relationship Id="rId12"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35.xml"/><Relationship Id="rId6" Type="http://schemas.openxmlformats.org/officeDocument/2006/relationships/image" Target="../media/image36.JP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media.skype.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notesSlide" Target="../notesSlides/notesSlide11.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slideLayout" Target="../slideLayouts/slideLayout37.xml"/><Relationship Id="rId16" Type="http://schemas.openxmlformats.org/officeDocument/2006/relationships/image" Target="../media/image64.png"/><Relationship Id="rId1" Type="http://schemas.openxmlformats.org/officeDocument/2006/relationships/tags" Target="../tags/tag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4.png"/><Relationship Id="rId3" Type="http://schemas.openxmlformats.org/officeDocument/2006/relationships/notesSlide" Target="../notesSlides/notesSlide12.xml"/><Relationship Id="rId7" Type="http://schemas.openxmlformats.org/officeDocument/2006/relationships/image" Target="../media/image54.png"/><Relationship Id="rId12" Type="http://schemas.openxmlformats.org/officeDocument/2006/relationships/image" Target="../media/image60.png"/><Relationship Id="rId2" Type="http://schemas.openxmlformats.org/officeDocument/2006/relationships/slideLayout" Target="../slideLayouts/slideLayout37.xml"/><Relationship Id="rId16" Type="http://schemas.openxmlformats.org/officeDocument/2006/relationships/image" Target="../media/image59.png"/><Relationship Id="rId1" Type="http://schemas.openxmlformats.org/officeDocument/2006/relationships/tags" Target="../tags/tag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63.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2.jpeg"/><Relationship Id="rId9" Type="http://schemas.openxmlformats.org/officeDocument/2006/relationships/image" Target="../media/image56.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3.xml"/><Relationship Id="rId7" Type="http://schemas.openxmlformats.org/officeDocument/2006/relationships/image" Target="../media/image58.png"/><Relationship Id="rId2" Type="http://schemas.openxmlformats.org/officeDocument/2006/relationships/slideLayout" Target="../slideLayouts/slideLayout37.xml"/><Relationship Id="rId1" Type="http://schemas.openxmlformats.org/officeDocument/2006/relationships/tags" Target="../tags/tag3.xml"/><Relationship Id="rId6" Type="http://schemas.openxmlformats.org/officeDocument/2006/relationships/image" Target="../media/image57.png"/><Relationship Id="rId5" Type="http://schemas.openxmlformats.org/officeDocument/2006/relationships/image" Target="../media/image55.png"/><Relationship Id="rId10" Type="http://schemas.openxmlformats.org/officeDocument/2006/relationships/image" Target="../media/image62.png"/><Relationship Id="rId4" Type="http://schemas.openxmlformats.org/officeDocument/2006/relationships/image" Target="../media/image65.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66.png"/><Relationship Id="rId7"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68.png"/><Relationship Id="rId5" Type="http://schemas.openxmlformats.org/officeDocument/2006/relationships/image" Target="../media/image42.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www.colstream.com/" TargetMode="External"/><Relationship Id="rId3" Type="http://schemas.openxmlformats.org/officeDocument/2006/relationships/image" Target="../media/image62.png"/><Relationship Id="rId7" Type="http://schemas.openxmlformats.org/officeDocument/2006/relationships/image" Target="../media/image58.png"/><Relationship Id="rId12"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55.png"/><Relationship Id="rId11" Type="http://schemas.openxmlformats.org/officeDocument/2006/relationships/image" Target="../media/image79.jpg"/><Relationship Id="rId5" Type="http://schemas.openxmlformats.org/officeDocument/2006/relationships/image" Target="../media/image76.png"/><Relationship Id="rId10"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7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5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0.xml"/><Relationship Id="rId7" Type="http://schemas.openxmlformats.org/officeDocument/2006/relationships/image" Target="../media/image76.png"/><Relationship Id="rId2" Type="http://schemas.openxmlformats.org/officeDocument/2006/relationships/slideLayout" Target="../slideLayouts/slideLayout37.xml"/><Relationship Id="rId1" Type="http://schemas.openxmlformats.org/officeDocument/2006/relationships/tags" Target="../tags/tag4.xml"/><Relationship Id="rId6" Type="http://schemas.openxmlformats.org/officeDocument/2006/relationships/image" Target="../media/image63.png"/><Relationship Id="rId11" Type="http://schemas.openxmlformats.org/officeDocument/2006/relationships/image" Target="../media/image77.emf"/><Relationship Id="rId5" Type="http://schemas.openxmlformats.org/officeDocument/2006/relationships/image" Target="../media/image55.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7.emf"/><Relationship Id="rId1" Type="http://schemas.openxmlformats.org/officeDocument/2006/relationships/slideLayout" Target="../slideLayouts/slideLayout38.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blogs.skype.com/2010/09/28/the-power-of-silk/" TargetMode="External"/><Relationship Id="rId5" Type="http://schemas.openxmlformats.org/officeDocument/2006/relationships/hyperlink" Target="demo_silk_swb.wav" TargetMode="External"/><Relationship Id="rId4" Type="http://schemas.openxmlformats.org/officeDocument/2006/relationships/hyperlink" Target="demo_g729.wa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24.xml"/><Relationship Id="rId7" Type="http://schemas.openxmlformats.org/officeDocument/2006/relationships/image" Target="../media/image101.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86.png"/><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s://pic.lync.com/" TargetMode="Externa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29.xml"/><Relationship Id="rId7" Type="http://schemas.openxmlformats.org/officeDocument/2006/relationships/image" Target="../media/image116.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4" Type="http://schemas.openxmlformats.org/officeDocument/2006/relationships/image" Target="../media/image12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60.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32.emf"/></Relationships>
</file>

<file path=ppt/slides/_rels/slide54.xml.rels><?xml version="1.0" encoding="UTF-8" standalone="yes"?>
<Relationships xmlns="http://schemas.openxmlformats.org/package/2006/relationships"><Relationship Id="rId8" Type="http://schemas.openxmlformats.org/officeDocument/2006/relationships/hyperlink" Target="http://www.microsoft.com/learning/en/us/Course.aspx?ID=10750AB&amp;Locale=en-us" TargetMode="External"/><Relationship Id="rId3" Type="http://schemas.openxmlformats.org/officeDocument/2006/relationships/hyperlink" Target="http://www.microsoft.com/learning/en/us/Course.aspx?ID=10751AB&amp;Locale=en-us" TargetMode="External"/><Relationship Id="rId7"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79.xml"/><Relationship Id="rId6" Type="http://schemas.openxmlformats.org/officeDocument/2006/relationships/image" Target="../media/image135.png"/><Relationship Id="rId5" Type="http://schemas.openxmlformats.org/officeDocument/2006/relationships/hyperlink" Target="http://www.microsoft.com/learning/en/us/classlocator.aspx" TargetMode="External"/><Relationship Id="rId4" Type="http://schemas.openxmlformats.org/officeDocument/2006/relationships/hyperlink" Target="http://www.microsoft.com/learning/en/us/Exam.aspx?ID=70-247&amp;Locale=en-us" TargetMode="External"/><Relationship Id="rId9" Type="http://schemas.openxmlformats.org/officeDocument/2006/relationships/image" Target="../media/image137.wmf"/></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slideLayout" Target="../slideLayouts/slideLayout36.xml"/><Relationship Id="rId5" Type="http://schemas.openxmlformats.org/officeDocument/2006/relationships/image" Target="../media/image32.WMF"/><Relationship Id="rId4" Type="http://schemas.openxmlformats.org/officeDocument/2006/relationships/image" Target="../media/image31.WMF"/></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70"/>
          <p:cNvSpPr/>
          <p:nvPr/>
        </p:nvSpPr>
        <p:spPr bwMode="auto">
          <a:xfrm>
            <a:off x="9834113" y="4641011"/>
            <a:ext cx="1224951" cy="715341"/>
          </a:xfrm>
          <a:custGeom>
            <a:avLst/>
            <a:gdLst>
              <a:gd name="connsiteX0" fmla="*/ 1224951 w 1224951"/>
              <a:gd name="connsiteY0" fmla="*/ 698740 h 715341"/>
              <a:gd name="connsiteX1" fmla="*/ 1026544 w 1224951"/>
              <a:gd name="connsiteY1" fmla="*/ 698740 h 715341"/>
              <a:gd name="connsiteX2" fmla="*/ 715993 w 1224951"/>
              <a:gd name="connsiteY2" fmla="*/ 526212 h 715341"/>
              <a:gd name="connsiteX3" fmla="*/ 422695 w 1224951"/>
              <a:gd name="connsiteY3" fmla="*/ 129397 h 715341"/>
              <a:gd name="connsiteX4" fmla="*/ 0 w 1224951"/>
              <a:gd name="connsiteY4" fmla="*/ 0 h 71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951" h="715341">
                <a:moveTo>
                  <a:pt x="1224951" y="698740"/>
                </a:moveTo>
                <a:cubicBezTo>
                  <a:pt x="1168160" y="713117"/>
                  <a:pt x="1111370" y="727495"/>
                  <a:pt x="1026544" y="698740"/>
                </a:cubicBezTo>
                <a:cubicBezTo>
                  <a:pt x="941718" y="669985"/>
                  <a:pt x="816634" y="621102"/>
                  <a:pt x="715993" y="526212"/>
                </a:cubicBezTo>
                <a:cubicBezTo>
                  <a:pt x="615351" y="431321"/>
                  <a:pt x="542027" y="217099"/>
                  <a:pt x="422695" y="129397"/>
                </a:cubicBezTo>
                <a:cubicBezTo>
                  <a:pt x="303363" y="41695"/>
                  <a:pt x="151681" y="20847"/>
                  <a:pt x="0" y="0"/>
                </a:cubicBezTo>
              </a:path>
            </a:pathLst>
          </a:cu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85" name="Trapezoid 284"/>
          <p:cNvSpPr/>
          <p:nvPr/>
        </p:nvSpPr>
        <p:spPr>
          <a:xfrm>
            <a:off x="1467163" y="2916067"/>
            <a:ext cx="4329171" cy="2134008"/>
          </a:xfrm>
          <a:prstGeom prst="trapezoid">
            <a:avLst/>
          </a:prstGeom>
          <a:solidFill>
            <a:srgbClr val="525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3" name="Trapezoid 152"/>
          <p:cNvSpPr/>
          <p:nvPr/>
        </p:nvSpPr>
        <p:spPr>
          <a:xfrm>
            <a:off x="1489744" y="2125254"/>
            <a:ext cx="4325365" cy="2134008"/>
          </a:xfrm>
          <a:prstGeom prst="trapezoid">
            <a:avLst/>
          </a:prstGeom>
          <a:solidFill>
            <a:srgbClr val="525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0" name="Freeform 129"/>
          <p:cNvSpPr/>
          <p:nvPr/>
        </p:nvSpPr>
        <p:spPr bwMode="auto">
          <a:xfrm rot="17606342">
            <a:off x="10194179" y="3919666"/>
            <a:ext cx="486275" cy="1303328"/>
          </a:xfrm>
          <a:custGeom>
            <a:avLst/>
            <a:gdLst>
              <a:gd name="connsiteX0" fmla="*/ 457200 w 457200"/>
              <a:gd name="connsiteY0" fmla="*/ 621792 h 621792"/>
              <a:gd name="connsiteX1" fmla="*/ 283464 w 457200"/>
              <a:gd name="connsiteY1" fmla="*/ 228600 h 621792"/>
              <a:gd name="connsiteX2" fmla="*/ 0 w 457200"/>
              <a:gd name="connsiteY2" fmla="*/ 0 h 621792"/>
            </a:gdLst>
            <a:ahLst/>
            <a:cxnLst>
              <a:cxn ang="0">
                <a:pos x="connsiteX0" y="connsiteY0"/>
              </a:cxn>
              <a:cxn ang="0">
                <a:pos x="connsiteX1" y="connsiteY1"/>
              </a:cxn>
              <a:cxn ang="0">
                <a:pos x="connsiteX2" y="connsiteY2"/>
              </a:cxn>
            </a:cxnLst>
            <a:rect l="l" t="t" r="r" b="b"/>
            <a:pathLst>
              <a:path w="457200" h="621792">
                <a:moveTo>
                  <a:pt x="457200" y="621792"/>
                </a:moveTo>
                <a:cubicBezTo>
                  <a:pt x="408432" y="477012"/>
                  <a:pt x="359664" y="332232"/>
                  <a:pt x="283464" y="228600"/>
                </a:cubicBezTo>
                <a:cubicBezTo>
                  <a:pt x="207264" y="124968"/>
                  <a:pt x="103632" y="62484"/>
                  <a:pt x="0" y="0"/>
                </a:cubicBezTo>
              </a:path>
            </a:pathLst>
          </a:cu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pic>
        <p:nvPicPr>
          <p:cNvPr id="394" name="Picture 39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206" y="1872614"/>
            <a:ext cx="2803939" cy="1518800"/>
          </a:xfrm>
          <a:prstGeom prst="rect">
            <a:avLst/>
          </a:prstGeom>
        </p:spPr>
      </p:pic>
      <p:pic>
        <p:nvPicPr>
          <p:cNvPr id="136" name="Picture 1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005" y="2530043"/>
            <a:ext cx="756298" cy="405116"/>
          </a:xfrm>
          <a:prstGeom prst="rect">
            <a:avLst/>
          </a:prstGeom>
        </p:spPr>
      </p:pic>
      <p:cxnSp>
        <p:nvCxnSpPr>
          <p:cNvPr id="226" name="Straight Connector 225"/>
          <p:cNvCxnSpPr/>
          <p:nvPr/>
        </p:nvCxnSpPr>
        <p:spPr>
          <a:xfrm>
            <a:off x="6351986" y="4415529"/>
            <a:ext cx="1267992" cy="0"/>
          </a:xfrm>
          <a:prstGeom prst="line">
            <a:avLst/>
          </a:pr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5790695" y="2897134"/>
            <a:ext cx="233151" cy="41449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5" name="Rounded Rectangle 44"/>
          <p:cNvSpPr/>
          <p:nvPr/>
        </p:nvSpPr>
        <p:spPr>
          <a:xfrm flipH="1">
            <a:off x="1265843" y="2906634"/>
            <a:ext cx="233151" cy="41449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5" name="Trapezoid 4"/>
          <p:cNvSpPr/>
          <p:nvPr/>
        </p:nvSpPr>
        <p:spPr>
          <a:xfrm>
            <a:off x="1429912" y="1552633"/>
            <a:ext cx="4429866" cy="1217565"/>
          </a:xfrm>
          <a:prstGeom prst="trapezoi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6" name="Rectangle 35"/>
          <p:cNvSpPr/>
          <p:nvPr/>
        </p:nvSpPr>
        <p:spPr>
          <a:xfrm>
            <a:off x="1727828" y="1552633"/>
            <a:ext cx="3786541" cy="379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Trapezoid 5"/>
          <p:cNvSpPr/>
          <p:nvPr/>
        </p:nvSpPr>
        <p:spPr>
          <a:xfrm>
            <a:off x="1688970" y="1638986"/>
            <a:ext cx="1459351" cy="1286647"/>
          </a:xfrm>
          <a:prstGeom prst="trapezoi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Trapezoid 6"/>
          <p:cNvSpPr/>
          <p:nvPr/>
        </p:nvSpPr>
        <p:spPr>
          <a:xfrm>
            <a:off x="1904850" y="2467966"/>
            <a:ext cx="189974" cy="120893"/>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rapezoid 7"/>
          <p:cNvSpPr/>
          <p:nvPr/>
        </p:nvSpPr>
        <p:spPr>
          <a:xfrm>
            <a:off x="1973932" y="2312531"/>
            <a:ext cx="120893" cy="77716"/>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rapezoid 8"/>
          <p:cNvSpPr/>
          <p:nvPr/>
        </p:nvSpPr>
        <p:spPr>
          <a:xfrm>
            <a:off x="2189811" y="2467966"/>
            <a:ext cx="189974" cy="120893"/>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rapezoid 9"/>
          <p:cNvSpPr/>
          <p:nvPr/>
        </p:nvSpPr>
        <p:spPr>
          <a:xfrm>
            <a:off x="2215715" y="2312531"/>
            <a:ext cx="120893" cy="77716"/>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rapezoid 10"/>
          <p:cNvSpPr/>
          <p:nvPr/>
        </p:nvSpPr>
        <p:spPr>
          <a:xfrm>
            <a:off x="2526585" y="2476601"/>
            <a:ext cx="189974" cy="120893"/>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rapezoid 11"/>
          <p:cNvSpPr/>
          <p:nvPr/>
        </p:nvSpPr>
        <p:spPr>
          <a:xfrm>
            <a:off x="2552489" y="2321166"/>
            <a:ext cx="120893" cy="77716"/>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Trapezoid 12"/>
          <p:cNvSpPr/>
          <p:nvPr/>
        </p:nvSpPr>
        <p:spPr>
          <a:xfrm>
            <a:off x="1973932" y="2122559"/>
            <a:ext cx="120893" cy="69079"/>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Trapezoid 13"/>
          <p:cNvSpPr/>
          <p:nvPr/>
        </p:nvSpPr>
        <p:spPr>
          <a:xfrm>
            <a:off x="2215715" y="2122559"/>
            <a:ext cx="120893" cy="69079"/>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Trapezoid 14"/>
          <p:cNvSpPr/>
          <p:nvPr/>
        </p:nvSpPr>
        <p:spPr>
          <a:xfrm>
            <a:off x="2509311" y="2131193"/>
            <a:ext cx="120893" cy="69079"/>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rapezoid 15"/>
          <p:cNvSpPr/>
          <p:nvPr/>
        </p:nvSpPr>
        <p:spPr>
          <a:xfrm>
            <a:off x="1991206" y="1932585"/>
            <a:ext cx="120893" cy="69079"/>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7" name="Trapezoid 16"/>
          <p:cNvSpPr/>
          <p:nvPr/>
        </p:nvSpPr>
        <p:spPr>
          <a:xfrm>
            <a:off x="2232989" y="1932585"/>
            <a:ext cx="120893" cy="69079"/>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rapezoid 17"/>
          <p:cNvSpPr/>
          <p:nvPr/>
        </p:nvSpPr>
        <p:spPr>
          <a:xfrm>
            <a:off x="2526585" y="1941219"/>
            <a:ext cx="120893" cy="69079"/>
          </a:xfrm>
          <a:prstGeom prst="trapezoid">
            <a:avLst/>
          </a:prstGeom>
          <a:solidFill>
            <a:schemeClr val="bg1">
              <a:lumMod val="50000"/>
              <a:lumOff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38" name="Straight Connector 37"/>
          <p:cNvCxnSpPr/>
          <p:nvPr/>
        </p:nvCxnSpPr>
        <p:spPr>
          <a:xfrm flipH="1">
            <a:off x="1429912" y="1941218"/>
            <a:ext cx="297916" cy="1459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16203" y="1923947"/>
            <a:ext cx="337424" cy="1476623"/>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429912" y="2770199"/>
            <a:ext cx="4429866" cy="630371"/>
          </a:xfrm>
          <a:prstGeom prst="rect">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9" name="Rounded Rectangle 18"/>
          <p:cNvSpPr/>
          <p:nvPr/>
        </p:nvSpPr>
        <p:spPr>
          <a:xfrm>
            <a:off x="1541304" y="2873818"/>
            <a:ext cx="2089110" cy="44730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35" name="Group 34"/>
          <p:cNvGrpSpPr/>
          <p:nvPr/>
        </p:nvGrpSpPr>
        <p:grpSpPr>
          <a:xfrm>
            <a:off x="4980386" y="3010330"/>
            <a:ext cx="233147" cy="76857"/>
            <a:chOff x="5721772" y="2523912"/>
            <a:chExt cx="137160" cy="45719"/>
          </a:xfrm>
        </p:grpSpPr>
        <p:sp>
          <p:nvSpPr>
            <p:cNvPr id="30" name="Oval 29"/>
            <p:cNvSpPr/>
            <p:nvPr/>
          </p:nvSpPr>
          <p:spPr>
            <a:xfrm>
              <a:off x="5721772" y="2523912"/>
              <a:ext cx="50800"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1" name="Oval 30"/>
            <p:cNvSpPr/>
            <p:nvPr/>
          </p:nvSpPr>
          <p:spPr>
            <a:xfrm>
              <a:off x="5808132" y="2523912"/>
              <a:ext cx="50800"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43" name="Oval 42"/>
          <p:cNvSpPr/>
          <p:nvPr/>
        </p:nvSpPr>
        <p:spPr>
          <a:xfrm>
            <a:off x="5907271" y="2981760"/>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4" name="Oval 43"/>
          <p:cNvSpPr/>
          <p:nvPr/>
        </p:nvSpPr>
        <p:spPr>
          <a:xfrm>
            <a:off x="5907271" y="3172599"/>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6" name="Oval 45"/>
          <p:cNvSpPr/>
          <p:nvPr/>
        </p:nvSpPr>
        <p:spPr>
          <a:xfrm flipH="1">
            <a:off x="1330606" y="2991261"/>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7" name="Oval 46"/>
          <p:cNvSpPr/>
          <p:nvPr/>
        </p:nvSpPr>
        <p:spPr>
          <a:xfrm flipH="1">
            <a:off x="1330606" y="3182099"/>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9" name="TextBox 48"/>
          <p:cNvSpPr txBox="1"/>
          <p:nvPr/>
        </p:nvSpPr>
        <p:spPr>
          <a:xfrm>
            <a:off x="359556" y="120409"/>
            <a:ext cx="2136739" cy="707886"/>
          </a:xfrm>
          <a:prstGeom prst="rect">
            <a:avLst/>
          </a:prstGeom>
          <a:noFill/>
        </p:spPr>
        <p:txBody>
          <a:bodyPr wrap="none" rtlCol="0">
            <a:spAutoFit/>
          </a:bodyPr>
          <a:lstStyle/>
          <a:p>
            <a:r>
              <a:rPr lang="en-US" sz="4000" dirty="0">
                <a:latin typeface="Segoe UI Light" panose="020B0502040204020203" pitchFamily="34" charset="0"/>
                <a:cs typeface="Segoe UI Light" panose="020B0502040204020203" pitchFamily="34" charset="0"/>
              </a:rPr>
              <a:t>Skype TX</a:t>
            </a:r>
          </a:p>
        </p:txBody>
      </p:sp>
      <p:sp>
        <p:nvSpPr>
          <p:cNvPr id="51" name="TextBox 50"/>
          <p:cNvSpPr txBox="1"/>
          <p:nvPr/>
        </p:nvSpPr>
        <p:spPr>
          <a:xfrm>
            <a:off x="9619912" y="582290"/>
            <a:ext cx="2694325" cy="3269806"/>
          </a:xfrm>
          <a:prstGeom prst="rect">
            <a:avLst/>
          </a:prstGeom>
          <a:noFill/>
        </p:spPr>
        <p:txBody>
          <a:bodyPr wrap="square" rtlCol="0">
            <a:spAutoFit/>
          </a:bodyPr>
          <a:lstStyle/>
          <a:p>
            <a:r>
              <a:rPr lang="en-US" sz="2448" dirty="0" smtClean="0">
                <a:latin typeface="Segoe UI Light" panose="020B0502040204020203" pitchFamily="34" charset="0"/>
                <a:cs typeface="Segoe UI Light" panose="020B0502040204020203" pitchFamily="34" charset="0"/>
              </a:rPr>
              <a:t>Features:</a:t>
            </a:r>
          </a:p>
          <a:p>
            <a:pPr marL="119063" indent="-119063">
              <a:buFont typeface="Arial" panose="020B0604020202020204" pitchFamily="34" charset="0"/>
              <a:buChar char="•"/>
            </a:pPr>
            <a:r>
              <a:rPr lang="en-US" sz="1400" dirty="0">
                <a:solidFill>
                  <a:schemeClr val="accent1"/>
                </a:solidFill>
                <a:latin typeface="Segoe UI Light" panose="020B0502040204020203" pitchFamily="34" charset="0"/>
                <a:cs typeface="Segoe UI Light" panose="020B0502040204020203" pitchFamily="34" charset="0"/>
              </a:rPr>
              <a:t>Watermark</a:t>
            </a:r>
          </a:p>
          <a:p>
            <a:pPr marL="119063" indent="-119063">
              <a:buFont typeface="Arial" panose="020B0604020202020204" pitchFamily="34" charset="0"/>
              <a:buChar char="•"/>
            </a:pPr>
            <a:r>
              <a:rPr lang="en-US" sz="1400" dirty="0">
                <a:solidFill>
                  <a:schemeClr val="accent1"/>
                </a:solidFill>
                <a:latin typeface="Segoe UI Light" panose="020B0502040204020203" pitchFamily="34" charset="0"/>
                <a:cs typeface="Segoe UI Light" panose="020B0502040204020203" pitchFamily="34" charset="0"/>
              </a:rPr>
              <a:t>Aspect ratio</a:t>
            </a:r>
          </a:p>
          <a:p>
            <a:pPr marL="119063" indent="-119063">
              <a:buFont typeface="Arial" panose="020B0604020202020204" pitchFamily="34" charset="0"/>
              <a:buChar char="•"/>
            </a:pPr>
            <a:r>
              <a:rPr lang="en-US" sz="1400" dirty="0">
                <a:solidFill>
                  <a:schemeClr val="accent1"/>
                </a:solidFill>
                <a:latin typeface="Segoe UI Light" panose="020B0502040204020203" pitchFamily="34" charset="0"/>
                <a:cs typeface="Segoe UI Light" panose="020B0502040204020203" pitchFamily="34" charset="0"/>
              </a:rPr>
              <a:t>Orientation</a:t>
            </a:r>
          </a:p>
          <a:p>
            <a:pPr marL="119063" indent="-119063">
              <a:buFont typeface="Arial" panose="020B0604020202020204" pitchFamily="34" charset="0"/>
              <a:buChar char="•"/>
            </a:pPr>
            <a:r>
              <a:rPr lang="en-US" sz="1400" dirty="0">
                <a:solidFill>
                  <a:schemeClr val="accent1"/>
                </a:solidFill>
                <a:latin typeface="Segoe UI Light" panose="020B0502040204020203" pitchFamily="34" charset="0"/>
                <a:cs typeface="Segoe UI Light" panose="020B0502040204020203" pitchFamily="34" charset="0"/>
              </a:rPr>
              <a:t>Up Convert </a:t>
            </a:r>
            <a:r>
              <a:rPr lang="en-US" sz="1400" dirty="0" smtClean="0">
                <a:solidFill>
                  <a:schemeClr val="accent1"/>
                </a:solidFill>
                <a:latin typeface="Segoe UI Light" panose="020B0502040204020203" pitchFamily="34" charset="0"/>
                <a:cs typeface="Segoe UI Light" panose="020B0502040204020203" pitchFamily="34" charset="0"/>
              </a:rPr>
              <a:t>Definition: up to 1080i</a:t>
            </a:r>
            <a:endParaRPr lang="en-US" sz="1400" dirty="0">
              <a:solidFill>
                <a:schemeClr val="accent1"/>
              </a:solidFill>
              <a:latin typeface="Segoe UI Light" panose="020B0502040204020203" pitchFamily="34" charset="0"/>
              <a:cs typeface="Segoe UI Light" panose="020B0502040204020203" pitchFamily="34" charset="0"/>
            </a:endParaRPr>
          </a:p>
          <a:p>
            <a:pPr marL="119063" indent="-119063">
              <a:buFont typeface="Arial" panose="020B0604020202020204" pitchFamily="34" charset="0"/>
              <a:buChar char="•"/>
            </a:pPr>
            <a:r>
              <a:rPr lang="en-US" sz="1400" dirty="0" smtClean="0">
                <a:solidFill>
                  <a:schemeClr val="accent1"/>
                </a:solidFill>
                <a:latin typeface="Segoe UI Light" panose="020B0502040204020203" pitchFamily="34" charset="0"/>
                <a:cs typeface="Segoe UI Light" panose="020B0502040204020203" pitchFamily="34" charset="0"/>
              </a:rPr>
              <a:t>Video Input/output: SD-SDI and HD-SDI (1.485</a:t>
            </a:r>
            <a:r>
              <a:rPr lang="en-US" sz="1400" dirty="0">
                <a:solidFill>
                  <a:schemeClr val="accent1"/>
                </a:solidFill>
                <a:latin typeface="Segoe UI Light" panose="020B0502040204020203" pitchFamily="34" charset="0"/>
                <a:cs typeface="Segoe UI Light" panose="020B0502040204020203" pitchFamily="34" charset="0"/>
              </a:rPr>
              <a:t> </a:t>
            </a:r>
            <a:r>
              <a:rPr lang="en-US" sz="1400" dirty="0" err="1" smtClean="0">
                <a:solidFill>
                  <a:schemeClr val="accent1"/>
                </a:solidFill>
                <a:latin typeface="Segoe UI Light" panose="020B0502040204020203" pitchFamily="34" charset="0"/>
                <a:cs typeface="Segoe UI Light" panose="020B0502040204020203" pitchFamily="34" charset="0"/>
              </a:rPr>
              <a:t>Gbit</a:t>
            </a:r>
            <a:r>
              <a:rPr lang="en-US" sz="1400" dirty="0" smtClean="0">
                <a:solidFill>
                  <a:schemeClr val="accent1"/>
                </a:solidFill>
                <a:latin typeface="Segoe UI Light" panose="020B0502040204020203" pitchFamily="34" charset="0"/>
                <a:cs typeface="Segoe UI Light" panose="020B0502040204020203" pitchFamily="34" charset="0"/>
              </a:rPr>
              <a:t>/s)</a:t>
            </a:r>
          </a:p>
          <a:p>
            <a:pPr marL="119063" indent="-119063">
              <a:buFont typeface="Arial" panose="020B0604020202020204" pitchFamily="34" charset="0"/>
              <a:buChar char="•"/>
            </a:pPr>
            <a:r>
              <a:rPr lang="en-US" sz="1400" dirty="0" smtClean="0">
                <a:solidFill>
                  <a:schemeClr val="accent1"/>
                </a:solidFill>
                <a:latin typeface="Segoe UI Light" panose="020B0502040204020203" pitchFamily="34" charset="0"/>
                <a:cs typeface="Segoe UI Light" panose="020B0502040204020203" pitchFamily="34" charset="0"/>
              </a:rPr>
              <a:t>Timing reference signal</a:t>
            </a:r>
          </a:p>
          <a:p>
            <a:pPr marL="119063" indent="-119063">
              <a:buFont typeface="Arial" panose="020B0604020202020204" pitchFamily="34" charset="0"/>
              <a:buChar char="•"/>
            </a:pPr>
            <a:r>
              <a:rPr lang="en-US" sz="1400" dirty="0">
                <a:solidFill>
                  <a:schemeClr val="accent1"/>
                </a:solidFill>
                <a:latin typeface="Segoe UI Light" panose="020B0502040204020203" pitchFamily="34" charset="0"/>
                <a:cs typeface="Segoe UI Light" panose="020B0502040204020203" pitchFamily="34" charset="0"/>
              </a:rPr>
              <a:t>A</a:t>
            </a:r>
            <a:r>
              <a:rPr lang="en-US" sz="1400" dirty="0" smtClean="0">
                <a:solidFill>
                  <a:schemeClr val="accent1"/>
                </a:solidFill>
                <a:latin typeface="Segoe UI Light" panose="020B0502040204020203" pitchFamily="34" charset="0"/>
                <a:cs typeface="Segoe UI Light" panose="020B0502040204020203" pitchFamily="34" charset="0"/>
              </a:rPr>
              <a:t>udio gain and echo cancellation</a:t>
            </a:r>
          </a:p>
          <a:p>
            <a:pPr marL="119063" indent="-119063">
              <a:buFont typeface="Arial" panose="020B0604020202020204" pitchFamily="34" charset="0"/>
              <a:buChar char="•"/>
            </a:pPr>
            <a:r>
              <a:rPr lang="en-US" sz="1400" dirty="0" smtClean="0">
                <a:solidFill>
                  <a:schemeClr val="accent1"/>
                </a:solidFill>
                <a:latin typeface="Segoe UI Light" panose="020B0502040204020203" pitchFamily="34" charset="0"/>
                <a:cs typeface="Segoe UI Light" panose="020B0502040204020203" pitchFamily="34" charset="0"/>
              </a:rPr>
              <a:t>Audio interface: HD-SDI, XLR or Ethernet</a:t>
            </a:r>
          </a:p>
          <a:p>
            <a:pPr marL="119063" indent="-119063">
              <a:buFont typeface="Arial" panose="020B0604020202020204" pitchFamily="34" charset="0"/>
              <a:buChar char="•"/>
            </a:pPr>
            <a:r>
              <a:rPr lang="en-US" sz="1400" dirty="0" smtClean="0">
                <a:solidFill>
                  <a:schemeClr val="accent1"/>
                </a:solidFill>
                <a:latin typeface="Segoe UI Light" panose="020B0502040204020203" pitchFamily="34" charset="0"/>
                <a:cs typeface="Segoe UI Light" panose="020B0502040204020203" pitchFamily="34" charset="0"/>
              </a:rPr>
              <a:t>Low def. to still</a:t>
            </a:r>
            <a:endParaRPr lang="en-US" sz="1400" dirty="0">
              <a:solidFill>
                <a:schemeClr val="accent1"/>
              </a:solidFill>
              <a:latin typeface="Segoe UI Light" panose="020B0502040204020203" pitchFamily="34" charset="0"/>
              <a:cs typeface="Segoe UI Light" panose="020B0502040204020203" pitchFamily="34" charset="0"/>
            </a:endParaRPr>
          </a:p>
        </p:txBody>
      </p:sp>
      <p:sp>
        <p:nvSpPr>
          <p:cNvPr id="59" name="TextBox 58"/>
          <p:cNvSpPr txBox="1"/>
          <p:nvPr/>
        </p:nvSpPr>
        <p:spPr>
          <a:xfrm>
            <a:off x="1534134" y="2890741"/>
            <a:ext cx="542136" cy="249299"/>
          </a:xfrm>
          <a:prstGeom prst="rect">
            <a:avLst/>
          </a:prstGeom>
          <a:noFill/>
        </p:spPr>
        <p:txBody>
          <a:bodyPr wrap="none" rtlCol="0">
            <a:spAutoFit/>
          </a:bodyPr>
          <a:lstStyle/>
          <a:p>
            <a:r>
              <a:rPr lang="en-US" sz="1020" dirty="0" smtClean="0"/>
              <a:t>XLR in</a:t>
            </a:r>
            <a:endParaRPr lang="en-US" sz="1020" dirty="0"/>
          </a:p>
        </p:txBody>
      </p:sp>
      <p:sp>
        <p:nvSpPr>
          <p:cNvPr id="60" name="TextBox 59"/>
          <p:cNvSpPr txBox="1"/>
          <p:nvPr/>
        </p:nvSpPr>
        <p:spPr>
          <a:xfrm>
            <a:off x="1529082" y="3070306"/>
            <a:ext cx="631904" cy="249299"/>
          </a:xfrm>
          <a:prstGeom prst="rect">
            <a:avLst/>
          </a:prstGeom>
          <a:noFill/>
        </p:spPr>
        <p:txBody>
          <a:bodyPr wrap="none" rtlCol="0">
            <a:spAutoFit/>
          </a:bodyPr>
          <a:lstStyle/>
          <a:p>
            <a:r>
              <a:rPr lang="en-US" sz="1020" dirty="0" smtClean="0"/>
              <a:t>XLR out</a:t>
            </a:r>
            <a:endParaRPr lang="en-US" sz="1020" dirty="0"/>
          </a:p>
        </p:txBody>
      </p:sp>
      <p:grpSp>
        <p:nvGrpSpPr>
          <p:cNvPr id="28" name="Group 27"/>
          <p:cNvGrpSpPr/>
          <p:nvPr/>
        </p:nvGrpSpPr>
        <p:grpSpPr>
          <a:xfrm>
            <a:off x="5554769" y="2873342"/>
            <a:ext cx="164070" cy="236603"/>
            <a:chOff x="4628282" y="2486944"/>
            <a:chExt cx="164070" cy="236603"/>
          </a:xfrm>
        </p:grpSpPr>
        <p:grpSp>
          <p:nvGrpSpPr>
            <p:cNvPr id="61" name="Group 60"/>
            <p:cNvGrpSpPr/>
            <p:nvPr/>
          </p:nvGrpSpPr>
          <p:grpSpPr>
            <a:xfrm rot="5400000">
              <a:off x="4611013" y="2504213"/>
              <a:ext cx="198608" cy="164069"/>
              <a:chOff x="7161639" y="2844798"/>
              <a:chExt cx="194731" cy="160867"/>
            </a:xfrm>
          </p:grpSpPr>
          <p:sp>
            <p:nvSpPr>
              <p:cNvPr id="20" name="Rectangle 19"/>
              <p:cNvSpPr/>
              <p:nvPr/>
            </p:nvSpPr>
            <p:spPr>
              <a:xfrm>
                <a:off x="7203970" y="2844798"/>
                <a:ext cx="152400" cy="160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Rectangle 20"/>
              <p:cNvSpPr/>
              <p:nvPr/>
            </p:nvSpPr>
            <p:spPr>
              <a:xfrm>
                <a:off x="7161639" y="2878664"/>
                <a:ext cx="76200" cy="9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62" name="Rectangle 61"/>
            <p:cNvSpPr/>
            <p:nvPr/>
          </p:nvSpPr>
          <p:spPr>
            <a:xfrm>
              <a:off x="4628282" y="2676918"/>
              <a:ext cx="77721" cy="466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3" name="Rectangle 62"/>
            <p:cNvSpPr/>
            <p:nvPr/>
          </p:nvSpPr>
          <p:spPr>
            <a:xfrm>
              <a:off x="4714631" y="2676918"/>
              <a:ext cx="77721" cy="466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64" name="Rectangle 63"/>
          <p:cNvSpPr/>
          <p:nvPr/>
        </p:nvSpPr>
        <p:spPr>
          <a:xfrm>
            <a:off x="3820853" y="2105285"/>
            <a:ext cx="1432323" cy="6542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8" name="TextBox 67"/>
          <p:cNvSpPr txBox="1"/>
          <p:nvPr/>
        </p:nvSpPr>
        <p:spPr>
          <a:xfrm>
            <a:off x="4051573" y="2146128"/>
            <a:ext cx="1236323" cy="286306"/>
          </a:xfrm>
          <a:prstGeom prst="rect">
            <a:avLst/>
          </a:prstGeom>
          <a:noFill/>
        </p:spPr>
        <p:txBody>
          <a:bodyPr wrap="none" rtlCol="0">
            <a:spAutoFit/>
          </a:bodyPr>
          <a:lstStyle/>
          <a:p>
            <a:r>
              <a:rPr lang="en-US" sz="1224" dirty="0"/>
              <a:t>Skype Instance</a:t>
            </a:r>
          </a:p>
        </p:txBody>
      </p:sp>
      <p:sp>
        <p:nvSpPr>
          <p:cNvPr id="155" name="TextBox 154"/>
          <p:cNvSpPr txBox="1"/>
          <p:nvPr/>
        </p:nvSpPr>
        <p:spPr>
          <a:xfrm>
            <a:off x="1622877" y="652092"/>
            <a:ext cx="2462662" cy="374846"/>
          </a:xfrm>
          <a:prstGeom prst="rect">
            <a:avLst/>
          </a:prstGeom>
          <a:noFill/>
        </p:spPr>
        <p:txBody>
          <a:bodyPr wrap="none" rtlCol="0">
            <a:spAutoFit/>
          </a:bodyPr>
          <a:lstStyle/>
          <a:p>
            <a:r>
              <a:rPr lang="en-US" sz="1836" dirty="0" smtClean="0">
                <a:latin typeface="Segoe UI Light" panose="020B0502040204020203" pitchFamily="34" charset="0"/>
                <a:cs typeface="Segoe UI Light" panose="020B0502040204020203" pitchFamily="34" charset="0"/>
              </a:rPr>
              <a:t>Hardware Components</a:t>
            </a:r>
            <a:endParaRPr lang="en-US" sz="1836" dirty="0">
              <a:latin typeface="Segoe UI Light" panose="020B0502040204020203" pitchFamily="34" charset="0"/>
              <a:cs typeface="Segoe UI Light" panose="020B0502040204020203" pitchFamily="34" charset="0"/>
            </a:endParaRPr>
          </a:p>
        </p:txBody>
      </p:sp>
      <p:sp>
        <p:nvSpPr>
          <p:cNvPr id="156" name="TextBox 155"/>
          <p:cNvSpPr txBox="1"/>
          <p:nvPr/>
        </p:nvSpPr>
        <p:spPr>
          <a:xfrm>
            <a:off x="6396329" y="614305"/>
            <a:ext cx="2638543" cy="1600438"/>
          </a:xfrm>
          <a:prstGeom prst="rect">
            <a:avLst/>
          </a:prstGeom>
          <a:noFill/>
        </p:spPr>
        <p:txBody>
          <a:bodyPr wrap="none" rtlCol="0">
            <a:spAutoFit/>
          </a:bodyPr>
          <a:lstStyle/>
          <a:p>
            <a:r>
              <a:rPr lang="en-US" sz="2000" dirty="0">
                <a:latin typeface="Segoe UI Light" panose="020B0502040204020203" pitchFamily="34" charset="0"/>
                <a:cs typeface="Segoe UI Light" panose="020B0502040204020203" pitchFamily="34" charset="0"/>
              </a:rPr>
              <a:t>Software Components </a:t>
            </a:r>
          </a:p>
          <a:p>
            <a:r>
              <a:rPr lang="en-US" dirty="0" smtClean="0">
                <a:solidFill>
                  <a:schemeClr val="accent1"/>
                </a:solidFill>
                <a:latin typeface="Segoe UI Light" panose="020B0502040204020203" pitchFamily="34" charset="0"/>
                <a:cs typeface="Segoe UI Light" panose="020B0502040204020203" pitchFamily="34" charset="0"/>
              </a:rPr>
              <a:t>Skype</a:t>
            </a:r>
          </a:p>
          <a:p>
            <a:r>
              <a:rPr lang="en-US" dirty="0" smtClean="0">
                <a:solidFill>
                  <a:schemeClr val="accent1"/>
                </a:solidFill>
                <a:latin typeface="Segoe UI Light" panose="020B0502040204020203" pitchFamily="34" charset="0"/>
                <a:cs typeface="Segoe UI Light" panose="020B0502040204020203" pitchFamily="34" charset="0"/>
              </a:rPr>
              <a:t>Skype TX client</a:t>
            </a:r>
          </a:p>
          <a:p>
            <a:r>
              <a:rPr lang="en-US" dirty="0" smtClean="0">
                <a:solidFill>
                  <a:schemeClr val="accent1"/>
                </a:solidFill>
                <a:latin typeface="Segoe UI Light" panose="020B0502040204020203" pitchFamily="34" charset="0"/>
                <a:cs typeface="Segoe UI Light" panose="020B0502040204020203" pitchFamily="34" charset="0"/>
              </a:rPr>
              <a:t>Skype TX Control</a:t>
            </a:r>
          </a:p>
          <a:p>
            <a:endParaRPr lang="en-US" sz="2400" dirty="0">
              <a:latin typeface="Segoe UI Light" panose="020B0502040204020203" pitchFamily="34" charset="0"/>
              <a:cs typeface="Segoe UI Light" panose="020B0502040204020203" pitchFamily="34" charset="0"/>
            </a:endParaRPr>
          </a:p>
        </p:txBody>
      </p:sp>
      <p:sp>
        <p:nvSpPr>
          <p:cNvPr id="160" name="TextBox 159"/>
          <p:cNvSpPr txBox="1"/>
          <p:nvPr/>
        </p:nvSpPr>
        <p:spPr>
          <a:xfrm>
            <a:off x="4042324" y="2429752"/>
            <a:ext cx="1255024" cy="280718"/>
          </a:xfrm>
          <a:prstGeom prst="rect">
            <a:avLst/>
          </a:prstGeom>
          <a:noFill/>
        </p:spPr>
        <p:txBody>
          <a:bodyPr wrap="none" rtlCol="0">
            <a:spAutoFit/>
          </a:bodyPr>
          <a:lstStyle/>
          <a:p>
            <a:r>
              <a:rPr lang="en-US" sz="1224" dirty="0"/>
              <a:t>Skype </a:t>
            </a:r>
            <a:r>
              <a:rPr lang="en-US" sz="1224" dirty="0" smtClean="0"/>
              <a:t>TX Client</a:t>
            </a:r>
            <a:endParaRPr lang="en-US" sz="1224" dirty="0"/>
          </a:p>
        </p:txBody>
      </p:sp>
      <p:grpSp>
        <p:nvGrpSpPr>
          <p:cNvPr id="164" name="Group 163"/>
          <p:cNvGrpSpPr/>
          <p:nvPr/>
        </p:nvGrpSpPr>
        <p:grpSpPr>
          <a:xfrm>
            <a:off x="7619978" y="4009276"/>
            <a:ext cx="2550896" cy="1036370"/>
            <a:chOff x="6412225" y="3427687"/>
            <a:chExt cx="1202277" cy="474904"/>
          </a:xfrm>
          <a:solidFill>
            <a:schemeClr val="tx1"/>
          </a:solidFill>
        </p:grpSpPr>
        <p:sp>
          <p:nvSpPr>
            <p:cNvPr id="165" name="Oval 164"/>
            <p:cNvSpPr/>
            <p:nvPr/>
          </p:nvSpPr>
          <p:spPr>
            <a:xfrm>
              <a:off x="7503270" y="3513894"/>
              <a:ext cx="111232" cy="9775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66" name="Oval 165"/>
            <p:cNvSpPr/>
            <p:nvPr/>
          </p:nvSpPr>
          <p:spPr>
            <a:xfrm>
              <a:off x="6412225" y="3493112"/>
              <a:ext cx="238991"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67" name="Oval 166"/>
            <p:cNvSpPr/>
            <p:nvPr/>
          </p:nvSpPr>
          <p:spPr>
            <a:xfrm>
              <a:off x="6412225" y="3493112"/>
              <a:ext cx="1111827"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68" name="Oval 167"/>
            <p:cNvSpPr/>
            <p:nvPr/>
          </p:nvSpPr>
          <p:spPr>
            <a:xfrm>
              <a:off x="6583676" y="3427687"/>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69" name="Oval 168"/>
            <p:cNvSpPr/>
            <p:nvPr/>
          </p:nvSpPr>
          <p:spPr>
            <a:xfrm>
              <a:off x="7276798" y="3493112"/>
              <a:ext cx="299209" cy="3117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70" name="Oval 169"/>
            <p:cNvSpPr/>
            <p:nvPr/>
          </p:nvSpPr>
          <p:spPr>
            <a:xfrm>
              <a:off x="6805545" y="3583551"/>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71" name="Oval 170"/>
            <p:cNvSpPr/>
            <p:nvPr/>
          </p:nvSpPr>
          <p:spPr>
            <a:xfrm>
              <a:off x="6994116" y="3590863"/>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grpSp>
      <p:pic>
        <p:nvPicPr>
          <p:cNvPr id="172" name="Picture 1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813" y="3900567"/>
            <a:ext cx="2717085" cy="1196895"/>
          </a:xfrm>
          <a:prstGeom prst="rect">
            <a:avLst/>
          </a:prstGeom>
        </p:spPr>
      </p:pic>
      <p:sp>
        <p:nvSpPr>
          <p:cNvPr id="250" name="Rounded Rectangle 249"/>
          <p:cNvSpPr/>
          <p:nvPr/>
        </p:nvSpPr>
        <p:spPr>
          <a:xfrm>
            <a:off x="5764403" y="4373396"/>
            <a:ext cx="228600" cy="406402"/>
          </a:xfrm>
          <a:prstGeom prst="roundRect">
            <a:avLst/>
          </a:prstGeom>
          <a:solidFill>
            <a:schemeClr val="bg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3" name="Rounded Rectangle 252"/>
          <p:cNvSpPr/>
          <p:nvPr/>
        </p:nvSpPr>
        <p:spPr>
          <a:xfrm flipH="1">
            <a:off x="1327871" y="4382711"/>
            <a:ext cx="228600" cy="406402"/>
          </a:xfrm>
          <a:prstGeom prst="roundRect">
            <a:avLst/>
          </a:prstGeom>
          <a:solidFill>
            <a:schemeClr val="bg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4" name="Rectangle 243"/>
          <p:cNvSpPr/>
          <p:nvPr/>
        </p:nvSpPr>
        <p:spPr>
          <a:xfrm>
            <a:off x="1488737" y="4248938"/>
            <a:ext cx="4343400" cy="618067"/>
          </a:xfrm>
          <a:prstGeom prst="rect">
            <a:avLst/>
          </a:prstGeom>
          <a:solidFill>
            <a:srgbClr val="E7E6E6">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5" name="Rounded Rectangle 244"/>
          <p:cNvSpPr/>
          <p:nvPr/>
        </p:nvSpPr>
        <p:spPr>
          <a:xfrm>
            <a:off x="1780839" y="4350536"/>
            <a:ext cx="1396828" cy="287867"/>
          </a:xfrm>
          <a:prstGeom prst="roundRect">
            <a:avLst/>
          </a:prstGeom>
          <a:solidFill>
            <a:sysClr val="window" lastClr="FFFFFF">
              <a:lumMod val="8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6" name="Oval 245"/>
          <p:cNvSpPr/>
          <p:nvPr/>
        </p:nvSpPr>
        <p:spPr>
          <a:xfrm>
            <a:off x="3104113" y="4401338"/>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7" name="Oval 246"/>
          <p:cNvSpPr/>
          <p:nvPr/>
        </p:nvSpPr>
        <p:spPr>
          <a:xfrm>
            <a:off x="3104112" y="4553738"/>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48" name="Group 247"/>
          <p:cNvGrpSpPr/>
          <p:nvPr/>
        </p:nvGrpSpPr>
        <p:grpSpPr>
          <a:xfrm>
            <a:off x="1824441" y="4385251"/>
            <a:ext cx="45720" cy="198119"/>
            <a:chOff x="4594437" y="2760133"/>
            <a:chExt cx="45720" cy="198119"/>
          </a:xfrm>
        </p:grpSpPr>
        <p:sp>
          <p:nvSpPr>
            <p:cNvPr id="311" name="Oval 310"/>
            <p:cNvSpPr/>
            <p:nvPr/>
          </p:nvSpPr>
          <p:spPr>
            <a:xfrm>
              <a:off x="4594438" y="27601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2" name="Oval 311"/>
            <p:cNvSpPr/>
            <p:nvPr/>
          </p:nvSpPr>
          <p:spPr>
            <a:xfrm>
              <a:off x="4594437" y="29125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51" name="Oval 250"/>
          <p:cNvSpPr/>
          <p:nvPr/>
        </p:nvSpPr>
        <p:spPr>
          <a:xfrm>
            <a:off x="5878703" y="4456370"/>
            <a:ext cx="45719" cy="8128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2" name="Oval 251"/>
          <p:cNvSpPr/>
          <p:nvPr/>
        </p:nvSpPr>
        <p:spPr>
          <a:xfrm>
            <a:off x="5870581" y="4671938"/>
            <a:ext cx="53842" cy="52827"/>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4" name="Oval 253"/>
          <p:cNvSpPr/>
          <p:nvPr/>
        </p:nvSpPr>
        <p:spPr>
          <a:xfrm flipH="1">
            <a:off x="1391369" y="4465685"/>
            <a:ext cx="45719" cy="8128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5" name="Oval 254"/>
          <p:cNvSpPr/>
          <p:nvPr/>
        </p:nvSpPr>
        <p:spPr>
          <a:xfrm flipH="1">
            <a:off x="1391368" y="4680739"/>
            <a:ext cx="50802" cy="5334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41" name="Group 40"/>
          <p:cNvGrpSpPr/>
          <p:nvPr/>
        </p:nvGrpSpPr>
        <p:grpSpPr>
          <a:xfrm>
            <a:off x="2094674" y="2901503"/>
            <a:ext cx="173400" cy="194437"/>
            <a:chOff x="9298390" y="5397559"/>
            <a:chExt cx="958447" cy="919103"/>
          </a:xfrm>
        </p:grpSpPr>
        <p:sp>
          <p:nvSpPr>
            <p:cNvPr id="33" name="Oval 32"/>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5" name="Oval 314"/>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Oval 33"/>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8" name="Oval 317"/>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9" name="Oval 318"/>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8" name="Group 47"/>
          <p:cNvGrpSpPr/>
          <p:nvPr/>
        </p:nvGrpSpPr>
        <p:grpSpPr>
          <a:xfrm>
            <a:off x="2084786" y="3095940"/>
            <a:ext cx="197974" cy="201780"/>
            <a:chOff x="10374613" y="5431429"/>
            <a:chExt cx="958447" cy="942850"/>
          </a:xfrm>
        </p:grpSpPr>
        <p:sp>
          <p:nvSpPr>
            <p:cNvPr id="320" name="Oval 319"/>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1" name="Oval 320"/>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5" name="Oval 324"/>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39"/>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6" name="Freeform 325"/>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2" name="Oval 321"/>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3" name="Oval 322"/>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7" name="Freeform 326"/>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4" name="Oval 323"/>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28" name="TextBox 327"/>
          <p:cNvSpPr txBox="1"/>
          <p:nvPr/>
        </p:nvSpPr>
        <p:spPr>
          <a:xfrm>
            <a:off x="2318438" y="2904241"/>
            <a:ext cx="758541" cy="249299"/>
          </a:xfrm>
          <a:prstGeom prst="rect">
            <a:avLst/>
          </a:prstGeom>
          <a:noFill/>
        </p:spPr>
        <p:txBody>
          <a:bodyPr wrap="none" rtlCol="0">
            <a:spAutoFit/>
          </a:bodyPr>
          <a:lstStyle/>
          <a:p>
            <a:r>
              <a:rPr lang="en-US" sz="1020" dirty="0" smtClean="0"/>
              <a:t>HD-SDI in</a:t>
            </a:r>
            <a:endParaRPr lang="en-US" sz="1020" dirty="0"/>
          </a:p>
        </p:txBody>
      </p:sp>
      <p:sp>
        <p:nvSpPr>
          <p:cNvPr id="329" name="TextBox 328"/>
          <p:cNvSpPr txBox="1"/>
          <p:nvPr/>
        </p:nvSpPr>
        <p:spPr>
          <a:xfrm>
            <a:off x="2313386" y="3083806"/>
            <a:ext cx="848309" cy="249299"/>
          </a:xfrm>
          <a:prstGeom prst="rect">
            <a:avLst/>
          </a:prstGeom>
          <a:noFill/>
        </p:spPr>
        <p:txBody>
          <a:bodyPr wrap="none" rtlCol="0">
            <a:spAutoFit/>
          </a:bodyPr>
          <a:lstStyle/>
          <a:p>
            <a:r>
              <a:rPr lang="en-US" sz="1020" dirty="0" smtClean="0"/>
              <a:t>HD-SDI out</a:t>
            </a:r>
            <a:endParaRPr lang="en-US" sz="1020" dirty="0"/>
          </a:p>
        </p:txBody>
      </p:sp>
      <p:grpSp>
        <p:nvGrpSpPr>
          <p:cNvPr id="54" name="Group 53"/>
          <p:cNvGrpSpPr/>
          <p:nvPr/>
        </p:nvGrpSpPr>
        <p:grpSpPr>
          <a:xfrm>
            <a:off x="3064628" y="2923019"/>
            <a:ext cx="138021" cy="143358"/>
            <a:chOff x="9934871" y="5032618"/>
            <a:chExt cx="286027" cy="293444"/>
          </a:xfrm>
        </p:grpSpPr>
        <p:sp>
          <p:nvSpPr>
            <p:cNvPr id="53" name="Oval 52"/>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0" name="Oval 329"/>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34" name="Group 333"/>
          <p:cNvGrpSpPr/>
          <p:nvPr/>
        </p:nvGrpSpPr>
        <p:grpSpPr>
          <a:xfrm>
            <a:off x="3075386" y="3140928"/>
            <a:ext cx="138021" cy="143358"/>
            <a:chOff x="9934871" y="5032618"/>
            <a:chExt cx="286027" cy="293444"/>
          </a:xfrm>
        </p:grpSpPr>
        <p:sp>
          <p:nvSpPr>
            <p:cNvPr id="335" name="Oval 334"/>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6" name="Oval 335"/>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4" name="Group 23"/>
          <p:cNvGrpSpPr/>
          <p:nvPr/>
        </p:nvGrpSpPr>
        <p:grpSpPr>
          <a:xfrm>
            <a:off x="3785478" y="4360179"/>
            <a:ext cx="1396828" cy="287867"/>
            <a:chOff x="3115529" y="3869933"/>
            <a:chExt cx="1396828" cy="287867"/>
          </a:xfrm>
        </p:grpSpPr>
        <p:sp>
          <p:nvSpPr>
            <p:cNvPr id="364" name="Rounded Rectangle 363"/>
            <p:cNvSpPr/>
            <p:nvPr/>
          </p:nvSpPr>
          <p:spPr>
            <a:xfrm>
              <a:off x="3115529" y="3869933"/>
              <a:ext cx="1396828" cy="287867"/>
            </a:xfrm>
            <a:prstGeom prst="roundRect">
              <a:avLst/>
            </a:prstGeom>
            <a:solidFill>
              <a:sysClr val="window" lastClr="FFFFFF">
                <a:lumMod val="8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65" name="Oval 364"/>
            <p:cNvSpPr/>
            <p:nvPr/>
          </p:nvSpPr>
          <p:spPr>
            <a:xfrm>
              <a:off x="4438803" y="3920735"/>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66" name="Oval 365"/>
            <p:cNvSpPr/>
            <p:nvPr/>
          </p:nvSpPr>
          <p:spPr>
            <a:xfrm>
              <a:off x="4438802" y="4073135"/>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67" name="Group 366"/>
            <p:cNvGrpSpPr/>
            <p:nvPr/>
          </p:nvGrpSpPr>
          <p:grpSpPr>
            <a:xfrm>
              <a:off x="3159131" y="3904648"/>
              <a:ext cx="45720" cy="198119"/>
              <a:chOff x="4594437" y="2760133"/>
              <a:chExt cx="45720" cy="198119"/>
            </a:xfrm>
          </p:grpSpPr>
          <p:sp>
            <p:nvSpPr>
              <p:cNvPr id="368" name="Oval 367"/>
              <p:cNvSpPr/>
              <p:nvPr/>
            </p:nvSpPr>
            <p:spPr>
              <a:xfrm>
                <a:off x="4594438" y="27601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69" name="Oval 368"/>
              <p:cNvSpPr/>
              <p:nvPr/>
            </p:nvSpPr>
            <p:spPr>
              <a:xfrm>
                <a:off x="4594437" y="29125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75" name="Oval 374"/>
            <p:cNvSpPr/>
            <p:nvPr/>
          </p:nvSpPr>
          <p:spPr bwMode="auto">
            <a:xfrm>
              <a:off x="3438663" y="3998830"/>
              <a:ext cx="29442" cy="40506"/>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81" name="Oval 380"/>
            <p:cNvSpPr/>
            <p:nvPr/>
          </p:nvSpPr>
          <p:spPr bwMode="auto">
            <a:xfrm>
              <a:off x="3724015" y="3998830"/>
              <a:ext cx="29442" cy="40506"/>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84" name="Oval 383"/>
            <p:cNvSpPr/>
            <p:nvPr/>
          </p:nvSpPr>
          <p:spPr bwMode="auto">
            <a:xfrm>
              <a:off x="4009367" y="3998830"/>
              <a:ext cx="29442" cy="40506"/>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87" name="Oval 386"/>
            <p:cNvSpPr/>
            <p:nvPr/>
          </p:nvSpPr>
          <p:spPr bwMode="auto">
            <a:xfrm>
              <a:off x="3866691" y="3998830"/>
              <a:ext cx="29442" cy="40506"/>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90" name="Oval 389"/>
            <p:cNvSpPr/>
            <p:nvPr/>
          </p:nvSpPr>
          <p:spPr bwMode="auto">
            <a:xfrm>
              <a:off x="4152043" y="3998830"/>
              <a:ext cx="29442" cy="40506"/>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93" name="Oval 392"/>
            <p:cNvSpPr/>
            <p:nvPr/>
          </p:nvSpPr>
          <p:spPr bwMode="auto">
            <a:xfrm>
              <a:off x="4294720" y="3998830"/>
              <a:ext cx="29442" cy="40506"/>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3" name="TextBox 22"/>
          <p:cNvSpPr txBox="1"/>
          <p:nvPr/>
        </p:nvSpPr>
        <p:spPr>
          <a:xfrm>
            <a:off x="1377206" y="4249953"/>
            <a:ext cx="555280"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chemeClr val="bg1">
                    <a:lumMod val="85000"/>
                    <a:lumOff val="15000"/>
                  </a:schemeClr>
                </a:solidFill>
              </a:rPr>
              <a:t>i</a:t>
            </a:r>
            <a:r>
              <a:rPr lang="en-US" dirty="0" smtClean="0">
                <a:solidFill>
                  <a:schemeClr val="bg1">
                    <a:lumMod val="85000"/>
                    <a:lumOff val="15000"/>
                  </a:schemeClr>
                </a:solidFill>
              </a:rPr>
              <a:t>n</a:t>
            </a:r>
          </a:p>
        </p:txBody>
      </p:sp>
      <p:sp>
        <p:nvSpPr>
          <p:cNvPr id="163" name="TextBox 162"/>
          <p:cNvSpPr txBox="1"/>
          <p:nvPr/>
        </p:nvSpPr>
        <p:spPr>
          <a:xfrm>
            <a:off x="3270184" y="4247897"/>
            <a:ext cx="712375"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chemeClr val="bg1">
                    <a:lumMod val="85000"/>
                    <a:lumOff val="15000"/>
                  </a:schemeClr>
                </a:solidFill>
              </a:rPr>
              <a:t>out</a:t>
            </a:r>
          </a:p>
        </p:txBody>
      </p:sp>
      <p:sp>
        <p:nvSpPr>
          <p:cNvPr id="25" name="TextBox 24"/>
          <p:cNvSpPr txBox="1"/>
          <p:nvPr/>
        </p:nvSpPr>
        <p:spPr>
          <a:xfrm>
            <a:off x="4614911" y="4527692"/>
            <a:ext cx="1332929"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Audio Mixer</a:t>
            </a:r>
          </a:p>
        </p:txBody>
      </p:sp>
      <p:sp>
        <p:nvSpPr>
          <p:cNvPr id="173" name="TextBox 172"/>
          <p:cNvSpPr txBox="1"/>
          <p:nvPr/>
        </p:nvSpPr>
        <p:spPr>
          <a:xfrm>
            <a:off x="4926520" y="3033629"/>
            <a:ext cx="1091774"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Skype TX</a:t>
            </a:r>
          </a:p>
        </p:txBody>
      </p:sp>
      <p:cxnSp>
        <p:nvCxnSpPr>
          <p:cNvPr id="27" name="Straight Connector 26"/>
          <p:cNvCxnSpPr/>
          <p:nvPr/>
        </p:nvCxnSpPr>
        <p:spPr>
          <a:xfrm>
            <a:off x="6351986" y="2616843"/>
            <a:ext cx="0" cy="3066913"/>
          </a:xfrm>
          <a:prstGeom prst="line">
            <a:avLst/>
          </a:pr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635662" y="2942808"/>
            <a:ext cx="716324" cy="0"/>
          </a:xfrm>
          <a:prstGeom prst="line">
            <a:avLst/>
          </a:pr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77" name="Group 176"/>
          <p:cNvGrpSpPr/>
          <p:nvPr/>
        </p:nvGrpSpPr>
        <p:grpSpPr>
          <a:xfrm>
            <a:off x="5504083" y="4443674"/>
            <a:ext cx="164070" cy="236603"/>
            <a:chOff x="4628282" y="2486944"/>
            <a:chExt cx="164070" cy="236603"/>
          </a:xfrm>
        </p:grpSpPr>
        <p:grpSp>
          <p:nvGrpSpPr>
            <p:cNvPr id="178" name="Group 177"/>
            <p:cNvGrpSpPr/>
            <p:nvPr/>
          </p:nvGrpSpPr>
          <p:grpSpPr>
            <a:xfrm rot="5400000">
              <a:off x="4611013" y="2504213"/>
              <a:ext cx="198608" cy="164069"/>
              <a:chOff x="7161639" y="2844798"/>
              <a:chExt cx="194731" cy="160867"/>
            </a:xfrm>
          </p:grpSpPr>
          <p:sp>
            <p:nvSpPr>
              <p:cNvPr id="181" name="Rectangle 180"/>
              <p:cNvSpPr/>
              <p:nvPr/>
            </p:nvSpPr>
            <p:spPr>
              <a:xfrm>
                <a:off x="7203970" y="2844798"/>
                <a:ext cx="152400" cy="160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2" name="Rectangle 181"/>
              <p:cNvSpPr/>
              <p:nvPr/>
            </p:nvSpPr>
            <p:spPr>
              <a:xfrm>
                <a:off x="7161639" y="2878664"/>
                <a:ext cx="76200" cy="9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179" name="Rectangle 178"/>
            <p:cNvSpPr/>
            <p:nvPr/>
          </p:nvSpPr>
          <p:spPr>
            <a:xfrm>
              <a:off x="4628282" y="2676918"/>
              <a:ext cx="77721" cy="466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0" name="Rectangle 179"/>
            <p:cNvSpPr/>
            <p:nvPr/>
          </p:nvSpPr>
          <p:spPr>
            <a:xfrm>
              <a:off x="4714631" y="2676918"/>
              <a:ext cx="77721" cy="466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cxnSp>
        <p:nvCxnSpPr>
          <p:cNvPr id="176" name="Straight Connector 175"/>
          <p:cNvCxnSpPr/>
          <p:nvPr/>
        </p:nvCxnSpPr>
        <p:spPr>
          <a:xfrm>
            <a:off x="5628435" y="4549104"/>
            <a:ext cx="716324" cy="0"/>
          </a:xfrm>
          <a:prstGeom prst="line">
            <a:avLst/>
          </a:pr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83" name="Picture 182"/>
          <p:cNvPicPr>
            <a:picLocks noChangeAspect="1"/>
          </p:cNvPicPr>
          <p:nvPr/>
        </p:nvPicPr>
        <p:blipFill>
          <a:blip r:embed="rId5"/>
          <a:stretch>
            <a:fillRect/>
          </a:stretch>
        </p:blipFill>
        <p:spPr>
          <a:xfrm>
            <a:off x="3871564" y="2174736"/>
            <a:ext cx="224146" cy="224146"/>
          </a:xfrm>
          <a:prstGeom prst="rect">
            <a:avLst/>
          </a:prstGeom>
        </p:spPr>
      </p:pic>
      <p:grpSp>
        <p:nvGrpSpPr>
          <p:cNvPr id="229" name="Group 228"/>
          <p:cNvGrpSpPr/>
          <p:nvPr/>
        </p:nvGrpSpPr>
        <p:grpSpPr>
          <a:xfrm>
            <a:off x="3686522" y="2886172"/>
            <a:ext cx="1160115" cy="447307"/>
            <a:chOff x="8886329" y="5814806"/>
            <a:chExt cx="1770899" cy="447307"/>
          </a:xfrm>
        </p:grpSpPr>
        <p:sp>
          <p:nvSpPr>
            <p:cNvPr id="161" name="Rounded Rectangle 160"/>
            <p:cNvSpPr/>
            <p:nvPr/>
          </p:nvSpPr>
          <p:spPr>
            <a:xfrm>
              <a:off x="8886329" y="5814806"/>
              <a:ext cx="1770899" cy="44730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84" name="Straight Connector 183"/>
            <p:cNvCxnSpPr/>
            <p:nvPr/>
          </p:nvCxnSpPr>
          <p:spPr>
            <a:xfrm>
              <a:off x="9141159" y="60118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9141159" y="60880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9141159" y="59356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9153461" y="61642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89" name="Rounded Rectangle 188"/>
          <p:cNvSpPr/>
          <p:nvPr/>
        </p:nvSpPr>
        <p:spPr>
          <a:xfrm>
            <a:off x="5752151" y="5148412"/>
            <a:ext cx="228600" cy="406402"/>
          </a:xfrm>
          <a:prstGeom prst="roundRect">
            <a:avLst/>
          </a:prstGeom>
          <a:solidFill>
            <a:schemeClr val="bg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0" name="Rounded Rectangle 189"/>
          <p:cNvSpPr/>
          <p:nvPr/>
        </p:nvSpPr>
        <p:spPr>
          <a:xfrm flipH="1">
            <a:off x="1315619" y="5157727"/>
            <a:ext cx="228600" cy="406402"/>
          </a:xfrm>
          <a:prstGeom prst="roundRect">
            <a:avLst/>
          </a:prstGeom>
          <a:solidFill>
            <a:schemeClr val="bg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1" name="Rectangle 190"/>
          <p:cNvSpPr/>
          <p:nvPr/>
        </p:nvSpPr>
        <p:spPr>
          <a:xfrm>
            <a:off x="1476485" y="5023954"/>
            <a:ext cx="4343400" cy="618067"/>
          </a:xfrm>
          <a:prstGeom prst="rect">
            <a:avLst/>
          </a:prstGeom>
          <a:solidFill>
            <a:srgbClr val="E7E6E6">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2" name="Rounded Rectangle 191"/>
          <p:cNvSpPr/>
          <p:nvPr/>
        </p:nvSpPr>
        <p:spPr>
          <a:xfrm>
            <a:off x="1768587" y="5125552"/>
            <a:ext cx="1396828" cy="287867"/>
          </a:xfrm>
          <a:prstGeom prst="roundRect">
            <a:avLst/>
          </a:prstGeom>
          <a:solidFill>
            <a:sysClr val="window" lastClr="FFFFFF">
              <a:lumMod val="8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3" name="Oval 192"/>
          <p:cNvSpPr/>
          <p:nvPr/>
        </p:nvSpPr>
        <p:spPr>
          <a:xfrm>
            <a:off x="3091861" y="5176354"/>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4" name="Oval 193"/>
          <p:cNvSpPr/>
          <p:nvPr/>
        </p:nvSpPr>
        <p:spPr>
          <a:xfrm>
            <a:off x="3091860" y="5328754"/>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5" name="Group 194"/>
          <p:cNvGrpSpPr/>
          <p:nvPr/>
        </p:nvGrpSpPr>
        <p:grpSpPr>
          <a:xfrm>
            <a:off x="1812189" y="5160267"/>
            <a:ext cx="45720" cy="198119"/>
            <a:chOff x="4594437" y="2760133"/>
            <a:chExt cx="45720" cy="198119"/>
          </a:xfrm>
        </p:grpSpPr>
        <p:sp>
          <p:nvSpPr>
            <p:cNvPr id="196" name="Oval 195"/>
            <p:cNvSpPr/>
            <p:nvPr/>
          </p:nvSpPr>
          <p:spPr>
            <a:xfrm>
              <a:off x="4594438" y="27601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7" name="Oval 196"/>
            <p:cNvSpPr/>
            <p:nvPr/>
          </p:nvSpPr>
          <p:spPr>
            <a:xfrm>
              <a:off x="4594437" y="29125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198" name="Oval 197"/>
          <p:cNvSpPr/>
          <p:nvPr/>
        </p:nvSpPr>
        <p:spPr>
          <a:xfrm>
            <a:off x="5866451" y="5231386"/>
            <a:ext cx="45719" cy="8128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9" name="Oval 198"/>
          <p:cNvSpPr/>
          <p:nvPr/>
        </p:nvSpPr>
        <p:spPr>
          <a:xfrm>
            <a:off x="5858329" y="5446954"/>
            <a:ext cx="53842" cy="52827"/>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0" name="Oval 199"/>
          <p:cNvSpPr/>
          <p:nvPr/>
        </p:nvSpPr>
        <p:spPr>
          <a:xfrm flipH="1">
            <a:off x="1379117" y="5240701"/>
            <a:ext cx="45719" cy="8128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02" name="Group 201"/>
          <p:cNvGrpSpPr/>
          <p:nvPr/>
        </p:nvGrpSpPr>
        <p:grpSpPr>
          <a:xfrm>
            <a:off x="1894759" y="5202992"/>
            <a:ext cx="138021" cy="143358"/>
            <a:chOff x="9934871" y="5032618"/>
            <a:chExt cx="286027" cy="293444"/>
          </a:xfrm>
        </p:grpSpPr>
        <p:sp>
          <p:nvSpPr>
            <p:cNvPr id="203" name="Oval 202"/>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4" name="Oval 203"/>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05" name="Group 204"/>
          <p:cNvGrpSpPr/>
          <p:nvPr/>
        </p:nvGrpSpPr>
        <p:grpSpPr>
          <a:xfrm>
            <a:off x="2037435" y="5202992"/>
            <a:ext cx="138021" cy="143358"/>
            <a:chOff x="9934871" y="5032618"/>
            <a:chExt cx="286027" cy="293444"/>
          </a:xfrm>
        </p:grpSpPr>
        <p:sp>
          <p:nvSpPr>
            <p:cNvPr id="206" name="Oval 205"/>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7" name="Oval 206"/>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08" name="Group 207"/>
          <p:cNvGrpSpPr/>
          <p:nvPr/>
        </p:nvGrpSpPr>
        <p:grpSpPr>
          <a:xfrm>
            <a:off x="2180111" y="5202992"/>
            <a:ext cx="138021" cy="143358"/>
            <a:chOff x="9934871" y="5032618"/>
            <a:chExt cx="286027" cy="293444"/>
          </a:xfrm>
        </p:grpSpPr>
        <p:sp>
          <p:nvSpPr>
            <p:cNvPr id="209" name="Oval 208"/>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0" name="Oval 209"/>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11" name="Group 210"/>
          <p:cNvGrpSpPr/>
          <p:nvPr/>
        </p:nvGrpSpPr>
        <p:grpSpPr>
          <a:xfrm>
            <a:off x="2322787" y="5202992"/>
            <a:ext cx="138021" cy="143358"/>
            <a:chOff x="9934871" y="5032618"/>
            <a:chExt cx="286027" cy="293444"/>
          </a:xfrm>
        </p:grpSpPr>
        <p:sp>
          <p:nvSpPr>
            <p:cNvPr id="212" name="Oval 211"/>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3" name="Oval 212"/>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14" name="Group 213"/>
          <p:cNvGrpSpPr/>
          <p:nvPr/>
        </p:nvGrpSpPr>
        <p:grpSpPr>
          <a:xfrm>
            <a:off x="2608139" y="5202992"/>
            <a:ext cx="138021" cy="143358"/>
            <a:chOff x="9934871" y="5032618"/>
            <a:chExt cx="286027" cy="293444"/>
          </a:xfrm>
        </p:grpSpPr>
        <p:sp>
          <p:nvSpPr>
            <p:cNvPr id="215" name="Oval 214"/>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6" name="Oval 215"/>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17" name="Group 216"/>
          <p:cNvGrpSpPr/>
          <p:nvPr/>
        </p:nvGrpSpPr>
        <p:grpSpPr>
          <a:xfrm>
            <a:off x="2465463" y="5202992"/>
            <a:ext cx="138021" cy="143358"/>
            <a:chOff x="9934871" y="5032618"/>
            <a:chExt cx="286027" cy="293444"/>
          </a:xfrm>
        </p:grpSpPr>
        <p:sp>
          <p:nvSpPr>
            <p:cNvPr id="218" name="Oval 217"/>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9" name="Oval 218"/>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0" name="Group 219"/>
          <p:cNvGrpSpPr/>
          <p:nvPr/>
        </p:nvGrpSpPr>
        <p:grpSpPr>
          <a:xfrm>
            <a:off x="2750815" y="5202992"/>
            <a:ext cx="138021" cy="143358"/>
            <a:chOff x="9934871" y="5032618"/>
            <a:chExt cx="286027" cy="293444"/>
          </a:xfrm>
        </p:grpSpPr>
        <p:sp>
          <p:nvSpPr>
            <p:cNvPr id="221" name="Oval 220"/>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2" name="Oval 221"/>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3" name="Group 222"/>
          <p:cNvGrpSpPr/>
          <p:nvPr/>
        </p:nvGrpSpPr>
        <p:grpSpPr>
          <a:xfrm>
            <a:off x="2893492" y="5202992"/>
            <a:ext cx="138021" cy="143358"/>
            <a:chOff x="9934871" y="5032618"/>
            <a:chExt cx="286027" cy="293444"/>
          </a:xfrm>
        </p:grpSpPr>
        <p:sp>
          <p:nvSpPr>
            <p:cNvPr id="230" name="Oval 229"/>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1" name="Oval 230"/>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32" name="Group 231"/>
          <p:cNvGrpSpPr/>
          <p:nvPr/>
        </p:nvGrpSpPr>
        <p:grpSpPr>
          <a:xfrm>
            <a:off x="3773226" y="5135195"/>
            <a:ext cx="1396828" cy="287867"/>
            <a:chOff x="3115529" y="3869933"/>
            <a:chExt cx="1396828" cy="287867"/>
          </a:xfrm>
        </p:grpSpPr>
        <p:sp>
          <p:nvSpPr>
            <p:cNvPr id="233" name="Rounded Rectangle 232"/>
            <p:cNvSpPr/>
            <p:nvPr/>
          </p:nvSpPr>
          <p:spPr>
            <a:xfrm>
              <a:off x="3115529" y="3869933"/>
              <a:ext cx="1396828" cy="287867"/>
            </a:xfrm>
            <a:prstGeom prst="roundRect">
              <a:avLst/>
            </a:prstGeom>
            <a:solidFill>
              <a:sysClr val="window" lastClr="FFFFFF">
                <a:lumMod val="8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4" name="Oval 233"/>
            <p:cNvSpPr/>
            <p:nvPr/>
          </p:nvSpPr>
          <p:spPr>
            <a:xfrm>
              <a:off x="4438803" y="3920735"/>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5" name="Oval 234"/>
            <p:cNvSpPr/>
            <p:nvPr/>
          </p:nvSpPr>
          <p:spPr>
            <a:xfrm>
              <a:off x="4438802" y="4073135"/>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36" name="Group 235"/>
            <p:cNvGrpSpPr/>
            <p:nvPr/>
          </p:nvGrpSpPr>
          <p:grpSpPr>
            <a:xfrm>
              <a:off x="3159131" y="3904648"/>
              <a:ext cx="45720" cy="198119"/>
              <a:chOff x="4594437" y="2760133"/>
              <a:chExt cx="45720" cy="198119"/>
            </a:xfrm>
          </p:grpSpPr>
          <p:sp>
            <p:nvSpPr>
              <p:cNvPr id="273" name="Oval 272"/>
              <p:cNvSpPr/>
              <p:nvPr/>
            </p:nvSpPr>
            <p:spPr>
              <a:xfrm>
                <a:off x="4594438" y="27601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74" name="Oval 273"/>
              <p:cNvSpPr/>
              <p:nvPr/>
            </p:nvSpPr>
            <p:spPr>
              <a:xfrm>
                <a:off x="4594437" y="29125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37" name="Group 236"/>
            <p:cNvGrpSpPr/>
            <p:nvPr/>
          </p:nvGrpSpPr>
          <p:grpSpPr>
            <a:xfrm>
              <a:off x="3241701" y="3947373"/>
              <a:ext cx="138021" cy="143358"/>
              <a:chOff x="9934871" y="5032618"/>
              <a:chExt cx="286027" cy="293444"/>
            </a:xfrm>
          </p:grpSpPr>
          <p:sp>
            <p:nvSpPr>
              <p:cNvPr id="271" name="Oval 270"/>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2" name="Oval 271"/>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38" name="Group 237"/>
            <p:cNvGrpSpPr/>
            <p:nvPr/>
          </p:nvGrpSpPr>
          <p:grpSpPr>
            <a:xfrm>
              <a:off x="3384377" y="3947373"/>
              <a:ext cx="138021" cy="143358"/>
              <a:chOff x="9934871" y="5032618"/>
              <a:chExt cx="286027" cy="293444"/>
            </a:xfrm>
          </p:grpSpPr>
          <p:sp>
            <p:nvSpPr>
              <p:cNvPr id="269" name="Oval 268"/>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0" name="Oval 269"/>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39" name="Group 238"/>
            <p:cNvGrpSpPr/>
            <p:nvPr/>
          </p:nvGrpSpPr>
          <p:grpSpPr>
            <a:xfrm>
              <a:off x="3527053" y="3947373"/>
              <a:ext cx="138021" cy="143358"/>
              <a:chOff x="9934871" y="5032618"/>
              <a:chExt cx="286027" cy="293444"/>
            </a:xfrm>
          </p:grpSpPr>
          <p:sp>
            <p:nvSpPr>
              <p:cNvPr id="267" name="Oval 266"/>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8" name="Oval 267"/>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40" name="Group 239"/>
            <p:cNvGrpSpPr/>
            <p:nvPr/>
          </p:nvGrpSpPr>
          <p:grpSpPr>
            <a:xfrm>
              <a:off x="3669729" y="3947373"/>
              <a:ext cx="138021" cy="143358"/>
              <a:chOff x="9934871" y="5032618"/>
              <a:chExt cx="286027" cy="293444"/>
            </a:xfrm>
          </p:grpSpPr>
          <p:sp>
            <p:nvSpPr>
              <p:cNvPr id="265" name="Oval 264"/>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6" name="Oval 265"/>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41" name="Group 240"/>
            <p:cNvGrpSpPr/>
            <p:nvPr/>
          </p:nvGrpSpPr>
          <p:grpSpPr>
            <a:xfrm>
              <a:off x="3955081" y="3947373"/>
              <a:ext cx="138021" cy="143358"/>
              <a:chOff x="9934871" y="5032618"/>
              <a:chExt cx="286027" cy="293444"/>
            </a:xfrm>
          </p:grpSpPr>
          <p:sp>
            <p:nvSpPr>
              <p:cNvPr id="263" name="Oval 262"/>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4" name="Oval 263"/>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42" name="Group 241"/>
            <p:cNvGrpSpPr/>
            <p:nvPr/>
          </p:nvGrpSpPr>
          <p:grpSpPr>
            <a:xfrm>
              <a:off x="3812405" y="3947373"/>
              <a:ext cx="138021" cy="143358"/>
              <a:chOff x="9934871" y="5032618"/>
              <a:chExt cx="286027" cy="293444"/>
            </a:xfrm>
          </p:grpSpPr>
          <p:sp>
            <p:nvSpPr>
              <p:cNvPr id="261" name="Oval 260"/>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2" name="Oval 261"/>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43" name="Group 242"/>
            <p:cNvGrpSpPr/>
            <p:nvPr/>
          </p:nvGrpSpPr>
          <p:grpSpPr>
            <a:xfrm>
              <a:off x="4097757" y="3947373"/>
              <a:ext cx="138021" cy="143358"/>
              <a:chOff x="9934871" y="5032618"/>
              <a:chExt cx="286027" cy="293444"/>
            </a:xfrm>
          </p:grpSpPr>
          <p:sp>
            <p:nvSpPr>
              <p:cNvPr id="259" name="Oval 258"/>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0" name="Oval 259"/>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56" name="Group 255"/>
            <p:cNvGrpSpPr/>
            <p:nvPr/>
          </p:nvGrpSpPr>
          <p:grpSpPr>
            <a:xfrm>
              <a:off x="4240434" y="3947373"/>
              <a:ext cx="138021" cy="143358"/>
              <a:chOff x="9934871" y="5032618"/>
              <a:chExt cx="286027" cy="293444"/>
            </a:xfrm>
          </p:grpSpPr>
          <p:sp>
            <p:nvSpPr>
              <p:cNvPr id="257" name="Oval 256"/>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8" name="Oval 257"/>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275" name="TextBox 274"/>
          <p:cNvSpPr txBox="1"/>
          <p:nvPr/>
        </p:nvSpPr>
        <p:spPr>
          <a:xfrm>
            <a:off x="1364954" y="5024969"/>
            <a:ext cx="555280"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chemeClr val="bg1">
                    <a:lumMod val="85000"/>
                    <a:lumOff val="15000"/>
                  </a:schemeClr>
                </a:solidFill>
              </a:rPr>
              <a:t>i</a:t>
            </a:r>
            <a:r>
              <a:rPr lang="en-US" dirty="0" smtClean="0">
                <a:solidFill>
                  <a:schemeClr val="bg1">
                    <a:lumMod val="85000"/>
                    <a:lumOff val="15000"/>
                  </a:schemeClr>
                </a:solidFill>
              </a:rPr>
              <a:t>n</a:t>
            </a:r>
          </a:p>
        </p:txBody>
      </p:sp>
      <p:sp>
        <p:nvSpPr>
          <p:cNvPr id="276" name="TextBox 275"/>
          <p:cNvSpPr txBox="1"/>
          <p:nvPr/>
        </p:nvSpPr>
        <p:spPr>
          <a:xfrm>
            <a:off x="3226028" y="5046827"/>
            <a:ext cx="712375"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chemeClr val="bg1">
                    <a:lumMod val="85000"/>
                    <a:lumOff val="15000"/>
                  </a:schemeClr>
                </a:solidFill>
              </a:rPr>
              <a:t>out</a:t>
            </a:r>
          </a:p>
        </p:txBody>
      </p:sp>
      <p:sp>
        <p:nvSpPr>
          <p:cNvPr id="277" name="TextBox 276"/>
          <p:cNvSpPr txBox="1"/>
          <p:nvPr/>
        </p:nvSpPr>
        <p:spPr>
          <a:xfrm>
            <a:off x="4640256" y="5302708"/>
            <a:ext cx="1323311"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Video Mixer</a:t>
            </a:r>
          </a:p>
        </p:txBody>
      </p:sp>
      <p:grpSp>
        <p:nvGrpSpPr>
          <p:cNvPr id="278" name="Group 277"/>
          <p:cNvGrpSpPr/>
          <p:nvPr/>
        </p:nvGrpSpPr>
        <p:grpSpPr>
          <a:xfrm>
            <a:off x="5491831" y="5218690"/>
            <a:ext cx="164070" cy="236603"/>
            <a:chOff x="4628282" y="2486944"/>
            <a:chExt cx="164070" cy="236603"/>
          </a:xfrm>
        </p:grpSpPr>
        <p:grpSp>
          <p:nvGrpSpPr>
            <p:cNvPr id="279" name="Group 278"/>
            <p:cNvGrpSpPr/>
            <p:nvPr/>
          </p:nvGrpSpPr>
          <p:grpSpPr>
            <a:xfrm rot="5400000">
              <a:off x="4611013" y="2504213"/>
              <a:ext cx="198608" cy="164069"/>
              <a:chOff x="7161639" y="2844798"/>
              <a:chExt cx="194731" cy="160867"/>
            </a:xfrm>
          </p:grpSpPr>
          <p:sp>
            <p:nvSpPr>
              <p:cNvPr id="282" name="Rectangle 281"/>
              <p:cNvSpPr/>
              <p:nvPr/>
            </p:nvSpPr>
            <p:spPr>
              <a:xfrm>
                <a:off x="7203970" y="2844798"/>
                <a:ext cx="152400" cy="160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83" name="Rectangle 282"/>
              <p:cNvSpPr/>
              <p:nvPr/>
            </p:nvSpPr>
            <p:spPr>
              <a:xfrm>
                <a:off x="7161639" y="2878664"/>
                <a:ext cx="76200" cy="9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280" name="Rectangle 279"/>
            <p:cNvSpPr/>
            <p:nvPr/>
          </p:nvSpPr>
          <p:spPr>
            <a:xfrm>
              <a:off x="4628282" y="2676918"/>
              <a:ext cx="77721" cy="466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81" name="Rectangle 280"/>
            <p:cNvSpPr/>
            <p:nvPr/>
          </p:nvSpPr>
          <p:spPr>
            <a:xfrm>
              <a:off x="4714631" y="2676918"/>
              <a:ext cx="77721" cy="466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cxnSp>
        <p:nvCxnSpPr>
          <p:cNvPr id="284" name="Straight Connector 283"/>
          <p:cNvCxnSpPr/>
          <p:nvPr/>
        </p:nvCxnSpPr>
        <p:spPr>
          <a:xfrm>
            <a:off x="5616183" y="5324120"/>
            <a:ext cx="716324" cy="0"/>
          </a:xfrm>
          <a:prstGeom prst="line">
            <a:avLst/>
          </a:pr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Trapezoid 49"/>
          <p:cNvSpPr/>
          <p:nvPr/>
        </p:nvSpPr>
        <p:spPr bwMode="auto">
          <a:xfrm>
            <a:off x="4843920" y="3522994"/>
            <a:ext cx="369083" cy="628307"/>
          </a:xfrm>
          <a:prstGeom prst="trapezoid">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Freeform 54"/>
          <p:cNvSpPr/>
          <p:nvPr/>
        </p:nvSpPr>
        <p:spPr bwMode="auto">
          <a:xfrm>
            <a:off x="5275884" y="3535962"/>
            <a:ext cx="408953" cy="622386"/>
          </a:xfrm>
          <a:custGeom>
            <a:avLst/>
            <a:gdLst>
              <a:gd name="connsiteX0" fmla="*/ 0 w 384048"/>
              <a:gd name="connsiteY0" fmla="*/ 0 h 585216"/>
              <a:gd name="connsiteX1" fmla="*/ 91440 w 384048"/>
              <a:gd name="connsiteY1" fmla="*/ 0 h 585216"/>
              <a:gd name="connsiteX2" fmla="*/ 384048 w 384048"/>
              <a:gd name="connsiteY2" fmla="*/ 585216 h 585216"/>
              <a:gd name="connsiteX3" fmla="*/ 54864 w 384048"/>
              <a:gd name="connsiteY3" fmla="*/ 585216 h 585216"/>
              <a:gd name="connsiteX4" fmla="*/ 0 w 384048"/>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048" h="585216">
                <a:moveTo>
                  <a:pt x="0" y="0"/>
                </a:moveTo>
                <a:lnTo>
                  <a:pt x="91440" y="0"/>
                </a:lnTo>
                <a:lnTo>
                  <a:pt x="384048" y="585216"/>
                </a:lnTo>
                <a:lnTo>
                  <a:pt x="54864" y="585216"/>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87" name="Straight Connector 286"/>
          <p:cNvCxnSpPr/>
          <p:nvPr/>
        </p:nvCxnSpPr>
        <p:spPr>
          <a:xfrm>
            <a:off x="4930735" y="3641308"/>
            <a:ext cx="9851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903303" y="3736563"/>
            <a:ext cx="13758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887855" y="3831818"/>
            <a:ext cx="16784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4872823" y="3927073"/>
            <a:ext cx="19750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4863679" y="4022328"/>
            <a:ext cx="22720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4866876" y="4117583"/>
            <a:ext cx="262396"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4933687" y="3569231"/>
            <a:ext cx="6546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9" name="Freeform 298"/>
          <p:cNvSpPr/>
          <p:nvPr/>
        </p:nvSpPr>
        <p:spPr bwMode="auto">
          <a:xfrm>
            <a:off x="5056864" y="3548924"/>
            <a:ext cx="123807" cy="574397"/>
          </a:xfrm>
          <a:custGeom>
            <a:avLst/>
            <a:gdLst>
              <a:gd name="connsiteX0" fmla="*/ 0 w 384048"/>
              <a:gd name="connsiteY0" fmla="*/ 0 h 585216"/>
              <a:gd name="connsiteX1" fmla="*/ 91440 w 384048"/>
              <a:gd name="connsiteY1" fmla="*/ 0 h 585216"/>
              <a:gd name="connsiteX2" fmla="*/ 384048 w 384048"/>
              <a:gd name="connsiteY2" fmla="*/ 585216 h 585216"/>
              <a:gd name="connsiteX3" fmla="*/ 54864 w 384048"/>
              <a:gd name="connsiteY3" fmla="*/ 585216 h 585216"/>
              <a:gd name="connsiteX4" fmla="*/ 0 w 384048"/>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048" h="585216">
                <a:moveTo>
                  <a:pt x="0" y="0"/>
                </a:moveTo>
                <a:lnTo>
                  <a:pt x="91440" y="0"/>
                </a:lnTo>
                <a:lnTo>
                  <a:pt x="384048" y="585216"/>
                </a:lnTo>
                <a:lnTo>
                  <a:pt x="54864" y="585216"/>
                </a:lnTo>
                <a:lnTo>
                  <a:pt x="0" y="0"/>
                </a:lnTo>
                <a:close/>
              </a:path>
            </a:pathLst>
          </a:cu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7" name="Group 86"/>
          <p:cNvGrpSpPr/>
          <p:nvPr/>
        </p:nvGrpSpPr>
        <p:grpSpPr>
          <a:xfrm>
            <a:off x="5062874" y="3856567"/>
            <a:ext cx="154928" cy="258368"/>
            <a:chOff x="4103995" y="6164262"/>
            <a:chExt cx="285352" cy="258368"/>
          </a:xfrm>
        </p:grpSpPr>
        <p:sp>
          <p:nvSpPr>
            <p:cNvPr id="85" name="Rectangle 84"/>
            <p:cNvSpPr/>
            <p:nvPr/>
          </p:nvSpPr>
          <p:spPr bwMode="auto">
            <a:xfrm>
              <a:off x="4116247" y="6316662"/>
              <a:ext cx="273100" cy="105968"/>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6" name="Trapezoid 85"/>
            <p:cNvSpPr/>
            <p:nvPr/>
          </p:nvSpPr>
          <p:spPr bwMode="auto">
            <a:xfrm>
              <a:off x="4103995" y="6164262"/>
              <a:ext cx="285352" cy="152400"/>
            </a:xfrm>
            <a:prstGeom prst="trapezoid">
              <a:avLst/>
            </a:prstGeom>
            <a:solidFill>
              <a:srgbClr val="7A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cxnSp>
        <p:nvCxnSpPr>
          <p:cNvPr id="305" name="Straight Connector 304"/>
          <p:cNvCxnSpPr/>
          <p:nvPr/>
        </p:nvCxnSpPr>
        <p:spPr>
          <a:xfrm>
            <a:off x="5292892" y="3647250"/>
            <a:ext cx="9851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5299121" y="3742505"/>
            <a:ext cx="13758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5311110" y="3837760"/>
            <a:ext cx="16784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5320879" y="3933015"/>
            <a:ext cx="19750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5323510" y="4028270"/>
            <a:ext cx="22720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5326707" y="4123525"/>
            <a:ext cx="262396"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5286700" y="3575173"/>
            <a:ext cx="6546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8" name="Freeform 87"/>
          <p:cNvSpPr/>
          <p:nvPr/>
        </p:nvSpPr>
        <p:spPr bwMode="auto">
          <a:xfrm>
            <a:off x="5375426" y="3554250"/>
            <a:ext cx="265176" cy="603504"/>
          </a:xfrm>
          <a:custGeom>
            <a:avLst/>
            <a:gdLst>
              <a:gd name="connsiteX0" fmla="*/ 265176 w 265176"/>
              <a:gd name="connsiteY0" fmla="*/ 557784 h 603504"/>
              <a:gd name="connsiteX1" fmla="*/ 0 w 265176"/>
              <a:gd name="connsiteY1" fmla="*/ 0 h 603504"/>
              <a:gd name="connsiteX2" fmla="*/ 192024 w 265176"/>
              <a:gd name="connsiteY2" fmla="*/ 603504 h 603504"/>
              <a:gd name="connsiteX3" fmla="*/ 265176 w 265176"/>
              <a:gd name="connsiteY3" fmla="*/ 557784 h 603504"/>
            </a:gdLst>
            <a:ahLst/>
            <a:cxnLst>
              <a:cxn ang="0">
                <a:pos x="connsiteX0" y="connsiteY0"/>
              </a:cxn>
              <a:cxn ang="0">
                <a:pos x="connsiteX1" y="connsiteY1"/>
              </a:cxn>
              <a:cxn ang="0">
                <a:pos x="connsiteX2" y="connsiteY2"/>
              </a:cxn>
              <a:cxn ang="0">
                <a:pos x="connsiteX3" y="connsiteY3"/>
              </a:cxn>
            </a:cxnLst>
            <a:rect l="l" t="t" r="r" b="b"/>
            <a:pathLst>
              <a:path w="265176" h="603504">
                <a:moveTo>
                  <a:pt x="265176" y="557784"/>
                </a:moveTo>
                <a:lnTo>
                  <a:pt x="0" y="0"/>
                </a:lnTo>
                <a:lnTo>
                  <a:pt x="192024" y="603504"/>
                </a:lnTo>
                <a:lnTo>
                  <a:pt x="265176" y="557784"/>
                </a:lnTo>
                <a:close/>
              </a:path>
            </a:pathLst>
          </a:cu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0" name="Group 89"/>
          <p:cNvGrpSpPr/>
          <p:nvPr/>
        </p:nvGrpSpPr>
        <p:grpSpPr>
          <a:xfrm>
            <a:off x="5394365" y="3809695"/>
            <a:ext cx="212819" cy="201168"/>
            <a:chOff x="7552944" y="5733288"/>
            <a:chExt cx="212819" cy="201168"/>
          </a:xfrm>
        </p:grpSpPr>
        <p:sp>
          <p:nvSpPr>
            <p:cNvPr id="346" name="Rectangle 345"/>
            <p:cNvSpPr/>
            <p:nvPr/>
          </p:nvSpPr>
          <p:spPr bwMode="auto">
            <a:xfrm>
              <a:off x="7617487" y="5816588"/>
              <a:ext cx="148276" cy="105968"/>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9" name="Freeform 88"/>
            <p:cNvSpPr/>
            <p:nvPr/>
          </p:nvSpPr>
          <p:spPr bwMode="auto">
            <a:xfrm>
              <a:off x="7552944" y="5733288"/>
              <a:ext cx="201168" cy="201168"/>
            </a:xfrm>
            <a:custGeom>
              <a:avLst/>
              <a:gdLst>
                <a:gd name="connsiteX0" fmla="*/ 64008 w 201168"/>
                <a:gd name="connsiteY0" fmla="*/ 201168 h 201168"/>
                <a:gd name="connsiteX1" fmla="*/ 0 w 201168"/>
                <a:gd name="connsiteY1" fmla="*/ 73152 h 201168"/>
                <a:gd name="connsiteX2" fmla="*/ 9144 w 201168"/>
                <a:gd name="connsiteY2" fmla="*/ 0 h 201168"/>
                <a:gd name="connsiteX3" fmla="*/ 109728 w 201168"/>
                <a:gd name="connsiteY3" fmla="*/ 0 h 201168"/>
                <a:gd name="connsiteX4" fmla="*/ 201168 w 201168"/>
                <a:gd name="connsiteY4" fmla="*/ 82296 h 201168"/>
                <a:gd name="connsiteX5" fmla="*/ 82296 w 201168"/>
                <a:gd name="connsiteY5" fmla="*/ 82296 h 201168"/>
                <a:gd name="connsiteX6" fmla="*/ 64008 w 201168"/>
                <a:gd name="connsiteY6" fmla="*/ 201168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168" h="201168">
                  <a:moveTo>
                    <a:pt x="64008" y="201168"/>
                  </a:moveTo>
                  <a:lnTo>
                    <a:pt x="0" y="73152"/>
                  </a:lnTo>
                  <a:lnTo>
                    <a:pt x="9144" y="0"/>
                  </a:lnTo>
                  <a:lnTo>
                    <a:pt x="109728" y="0"/>
                  </a:lnTo>
                  <a:lnTo>
                    <a:pt x="201168" y="82296"/>
                  </a:lnTo>
                  <a:lnTo>
                    <a:pt x="82296" y="82296"/>
                  </a:lnTo>
                  <a:lnTo>
                    <a:pt x="64008" y="201168"/>
                  </a:lnTo>
                  <a:close/>
                </a:path>
              </a:pathLst>
            </a:custGeom>
            <a:solidFill>
              <a:srgbClr val="7A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303" name="Picture 30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1712" y="4977598"/>
            <a:ext cx="1161358" cy="653264"/>
          </a:xfrm>
          <a:prstGeom prst="rect">
            <a:avLst/>
          </a:prstGeom>
        </p:spPr>
      </p:pic>
      <p:pic>
        <p:nvPicPr>
          <p:cNvPr id="397" name="Picture 396"/>
          <p:cNvPicPr>
            <a:picLocks noChangeAspect="1"/>
          </p:cNvPicPr>
          <p:nvPr/>
        </p:nvPicPr>
        <p:blipFill>
          <a:blip r:embed="rId7"/>
          <a:stretch>
            <a:fillRect/>
          </a:stretch>
        </p:blipFill>
        <p:spPr>
          <a:xfrm>
            <a:off x="10794593" y="4423875"/>
            <a:ext cx="230837" cy="227275"/>
          </a:xfrm>
          <a:prstGeom prst="rect">
            <a:avLst/>
          </a:prstGeom>
        </p:spPr>
      </p:pic>
      <p:pic>
        <p:nvPicPr>
          <p:cNvPr id="399" name="Picture 3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1048" y="2142843"/>
            <a:ext cx="662587" cy="372705"/>
          </a:xfrm>
          <a:prstGeom prst="rect">
            <a:avLst/>
          </a:prstGeom>
        </p:spPr>
      </p:pic>
      <p:sp>
        <p:nvSpPr>
          <p:cNvPr id="131" name="Rectangle 130"/>
          <p:cNvSpPr/>
          <p:nvPr/>
        </p:nvSpPr>
        <p:spPr bwMode="auto">
          <a:xfrm>
            <a:off x="7755149" y="2134306"/>
            <a:ext cx="118365" cy="326636"/>
          </a:xfrm>
          <a:prstGeom prst="rect">
            <a:avLst/>
          </a:prstGeom>
          <a:solidFill>
            <a:schemeClr val="bg1">
              <a:lumMod val="75000"/>
              <a:lumOff val="25000"/>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02" name="Rectangle 401"/>
          <p:cNvSpPr/>
          <p:nvPr/>
        </p:nvSpPr>
        <p:spPr bwMode="auto">
          <a:xfrm>
            <a:off x="8330908" y="2123058"/>
            <a:ext cx="118365" cy="326636"/>
          </a:xfrm>
          <a:prstGeom prst="rect">
            <a:avLst/>
          </a:prstGeom>
          <a:solidFill>
            <a:schemeClr val="bg1">
              <a:lumMod val="75000"/>
              <a:lumOff val="25000"/>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2" name="Picture 131"/>
          <p:cNvPicPr>
            <a:picLocks noChangeAspect="1"/>
          </p:cNvPicPr>
          <p:nvPr/>
        </p:nvPicPr>
        <p:blipFill rotWithShape="1">
          <a:blip r:embed="rId8"/>
          <a:srcRect l="7498" t="8836" r="6757" b="5257"/>
          <a:stretch/>
        </p:blipFill>
        <p:spPr>
          <a:xfrm>
            <a:off x="8427877" y="2525163"/>
            <a:ext cx="496604" cy="269760"/>
          </a:xfrm>
          <a:prstGeom prst="rect">
            <a:avLst/>
          </a:prstGeom>
        </p:spPr>
      </p:pic>
      <p:sp>
        <p:nvSpPr>
          <p:cNvPr id="403" name="Rectangle 402"/>
          <p:cNvSpPr/>
          <p:nvPr/>
        </p:nvSpPr>
        <p:spPr bwMode="auto">
          <a:xfrm>
            <a:off x="8346432" y="2517215"/>
            <a:ext cx="129245" cy="441631"/>
          </a:xfrm>
          <a:prstGeom prst="rect">
            <a:avLst/>
          </a:prstGeom>
          <a:solidFill>
            <a:schemeClr val="bg1">
              <a:lumMod val="75000"/>
              <a:lumOff val="25000"/>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01" name="Rectangle 400"/>
          <p:cNvSpPr/>
          <p:nvPr/>
        </p:nvSpPr>
        <p:spPr bwMode="auto">
          <a:xfrm>
            <a:off x="7739416" y="2528464"/>
            <a:ext cx="134099" cy="390240"/>
          </a:xfrm>
          <a:prstGeom prst="rect">
            <a:avLst/>
          </a:prstGeom>
          <a:solidFill>
            <a:schemeClr val="bg1">
              <a:lumMod val="75000"/>
              <a:lumOff val="25000"/>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5" name="Picture 134"/>
          <p:cNvPicPr>
            <a:picLocks noChangeAspect="1"/>
          </p:cNvPicPr>
          <p:nvPr/>
        </p:nvPicPr>
        <p:blipFill rotWithShape="1">
          <a:blip r:embed="rId9"/>
          <a:srcRect r="27193" b="3909"/>
          <a:stretch/>
        </p:blipFill>
        <p:spPr>
          <a:xfrm>
            <a:off x="8475678" y="2200387"/>
            <a:ext cx="428009" cy="306275"/>
          </a:xfrm>
          <a:prstGeom prst="rect">
            <a:avLst/>
          </a:prstGeom>
        </p:spPr>
      </p:pic>
      <p:pic>
        <p:nvPicPr>
          <p:cNvPr id="404" name="Picture 4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712" y="4207374"/>
            <a:ext cx="1161360" cy="653264"/>
          </a:xfrm>
          <a:prstGeom prst="rect">
            <a:avLst/>
          </a:prstGeom>
        </p:spPr>
      </p:pic>
      <p:pic>
        <p:nvPicPr>
          <p:cNvPr id="141" name="Picture 140"/>
          <p:cNvPicPr>
            <a:picLocks noChangeAspect="1"/>
          </p:cNvPicPr>
          <p:nvPr/>
        </p:nvPicPr>
        <p:blipFill rotWithShape="1">
          <a:blip r:embed="rId10"/>
          <a:srcRect l="12834" t="21749" r="26527" b="9704"/>
          <a:stretch/>
        </p:blipFill>
        <p:spPr>
          <a:xfrm>
            <a:off x="2565738" y="5664894"/>
            <a:ext cx="2095100" cy="1284093"/>
          </a:xfrm>
          <a:prstGeom prst="rect">
            <a:avLst/>
          </a:prstGeom>
        </p:spPr>
      </p:pic>
      <p:grpSp>
        <p:nvGrpSpPr>
          <p:cNvPr id="412" name="Group 411"/>
          <p:cNvGrpSpPr/>
          <p:nvPr/>
        </p:nvGrpSpPr>
        <p:grpSpPr>
          <a:xfrm>
            <a:off x="3390635" y="3123574"/>
            <a:ext cx="138021" cy="143358"/>
            <a:chOff x="9934871" y="5032618"/>
            <a:chExt cx="286027" cy="293444"/>
          </a:xfrm>
        </p:grpSpPr>
        <p:sp>
          <p:nvSpPr>
            <p:cNvPr id="413" name="Oval 412"/>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4" name="Oval 413"/>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15" name="TextBox 414"/>
          <p:cNvSpPr txBox="1"/>
          <p:nvPr/>
        </p:nvSpPr>
        <p:spPr>
          <a:xfrm>
            <a:off x="3278896" y="2913617"/>
            <a:ext cx="373820" cy="249299"/>
          </a:xfrm>
          <a:prstGeom prst="rect">
            <a:avLst/>
          </a:prstGeom>
          <a:noFill/>
        </p:spPr>
        <p:txBody>
          <a:bodyPr wrap="none" rtlCol="0">
            <a:spAutoFit/>
          </a:bodyPr>
          <a:lstStyle/>
          <a:p>
            <a:r>
              <a:rPr lang="en-US" sz="1020" dirty="0" smtClean="0"/>
              <a:t>Ref</a:t>
            </a:r>
            <a:endParaRPr lang="en-US" sz="1020" dirty="0"/>
          </a:p>
        </p:txBody>
      </p:sp>
      <p:sp>
        <p:nvSpPr>
          <p:cNvPr id="150" name="TextBox 149"/>
          <p:cNvSpPr txBox="1"/>
          <p:nvPr/>
        </p:nvSpPr>
        <p:spPr>
          <a:xfrm>
            <a:off x="5101135" y="5919947"/>
            <a:ext cx="1188467" cy="440890"/>
          </a:xfrm>
          <a:prstGeom prst="rect">
            <a:avLst/>
          </a:prstGeom>
          <a:noFill/>
        </p:spPr>
        <p:txBody>
          <a:bodyPr wrap="none" lIns="182880" tIns="146304" rIns="182880" bIns="146304" rtlCol="0">
            <a:spAutoFit/>
          </a:bodyPr>
          <a:lstStyle/>
          <a:p>
            <a:pPr>
              <a:lnSpc>
                <a:spcPct val="90000"/>
              </a:lnSpc>
              <a:spcAft>
                <a:spcPts val="600"/>
              </a:spcAft>
            </a:pPr>
            <a:r>
              <a:rPr lang="en-US" sz="1050" dirty="0" smtClean="0">
                <a:gradFill>
                  <a:gsLst>
                    <a:gs pos="2917">
                      <a:schemeClr val="tx1"/>
                    </a:gs>
                    <a:gs pos="30000">
                      <a:schemeClr val="tx1"/>
                    </a:gs>
                  </a:gsLst>
                  <a:lin ang="5400000" scaled="0"/>
                </a:gradFill>
              </a:rPr>
              <a:t>75 ohms coax</a:t>
            </a:r>
          </a:p>
        </p:txBody>
      </p:sp>
      <p:sp>
        <p:nvSpPr>
          <p:cNvPr id="332" name="Oval 331"/>
          <p:cNvSpPr/>
          <p:nvPr/>
        </p:nvSpPr>
        <p:spPr>
          <a:xfrm flipH="1">
            <a:off x="1385386" y="5449787"/>
            <a:ext cx="50802" cy="5334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867101" y="4415288"/>
            <a:ext cx="1276418" cy="166017"/>
            <a:chOff x="223401" y="5813958"/>
            <a:chExt cx="1674703" cy="201780"/>
          </a:xfrm>
        </p:grpSpPr>
        <p:grpSp>
          <p:nvGrpSpPr>
            <p:cNvPr id="398" name="Group 397"/>
            <p:cNvGrpSpPr/>
            <p:nvPr/>
          </p:nvGrpSpPr>
          <p:grpSpPr>
            <a:xfrm>
              <a:off x="1489167" y="5813958"/>
              <a:ext cx="197974" cy="201780"/>
              <a:chOff x="10374613" y="5431429"/>
              <a:chExt cx="958447" cy="942850"/>
            </a:xfrm>
          </p:grpSpPr>
          <p:sp>
            <p:nvSpPr>
              <p:cNvPr id="400" name="Oval 399"/>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6" name="Oval 41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7" name="Oval 41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8" name="Freeform 41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9" name="Freeform 41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0" name="Oval 41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1" name="Oval 42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2" name="Freeform 42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3" name="Oval 42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24" name="Group 423"/>
            <p:cNvGrpSpPr/>
            <p:nvPr/>
          </p:nvGrpSpPr>
          <p:grpSpPr>
            <a:xfrm>
              <a:off x="1700130" y="5813958"/>
              <a:ext cx="197974" cy="201780"/>
              <a:chOff x="10374613" y="5431429"/>
              <a:chExt cx="958447" cy="942850"/>
            </a:xfrm>
          </p:grpSpPr>
          <p:sp>
            <p:nvSpPr>
              <p:cNvPr id="425" name="Oval 424"/>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6" name="Oval 42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7" name="Oval 42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8" name="Freeform 42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9" name="Freeform 42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0" name="Oval 42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1" name="Oval 43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2" name="Freeform 43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3" name="Oval 43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34" name="Group 433"/>
            <p:cNvGrpSpPr/>
            <p:nvPr/>
          </p:nvGrpSpPr>
          <p:grpSpPr>
            <a:xfrm>
              <a:off x="1067245" y="5813958"/>
              <a:ext cx="197974" cy="201780"/>
              <a:chOff x="10374613" y="5431429"/>
              <a:chExt cx="958447" cy="942850"/>
            </a:xfrm>
          </p:grpSpPr>
          <p:sp>
            <p:nvSpPr>
              <p:cNvPr id="435" name="Oval 434"/>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6" name="Oval 43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7" name="Oval 43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8" name="Freeform 43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9" name="Freeform 43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0" name="Oval 43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1" name="Oval 44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2" name="Freeform 44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3" name="Oval 44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44" name="Group 443"/>
            <p:cNvGrpSpPr/>
            <p:nvPr/>
          </p:nvGrpSpPr>
          <p:grpSpPr>
            <a:xfrm>
              <a:off x="1278206" y="5813958"/>
              <a:ext cx="197974" cy="201780"/>
              <a:chOff x="10374613" y="5431429"/>
              <a:chExt cx="958447" cy="942850"/>
            </a:xfrm>
          </p:grpSpPr>
          <p:sp>
            <p:nvSpPr>
              <p:cNvPr id="445" name="Oval 444"/>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6" name="Oval 44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7" name="Oval 44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8" name="Freeform 44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9" name="Freeform 44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0" name="Oval 44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1" name="Oval 45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2" name="Freeform 45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3" name="Oval 45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54" name="Group 453"/>
            <p:cNvGrpSpPr/>
            <p:nvPr/>
          </p:nvGrpSpPr>
          <p:grpSpPr>
            <a:xfrm>
              <a:off x="645323" y="5813958"/>
              <a:ext cx="197974" cy="201780"/>
              <a:chOff x="10374613" y="5431429"/>
              <a:chExt cx="958447" cy="942850"/>
            </a:xfrm>
          </p:grpSpPr>
          <p:sp>
            <p:nvSpPr>
              <p:cNvPr id="455" name="Oval 454"/>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6" name="Oval 45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7" name="Oval 45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8" name="Freeform 45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9" name="Freeform 45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0" name="Oval 45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1" name="Oval 46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2" name="Freeform 46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3" name="Oval 46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64" name="Group 463"/>
            <p:cNvGrpSpPr/>
            <p:nvPr/>
          </p:nvGrpSpPr>
          <p:grpSpPr>
            <a:xfrm>
              <a:off x="856284" y="5813958"/>
              <a:ext cx="197974" cy="201780"/>
              <a:chOff x="10374613" y="5431429"/>
              <a:chExt cx="958447" cy="942850"/>
            </a:xfrm>
          </p:grpSpPr>
          <p:sp>
            <p:nvSpPr>
              <p:cNvPr id="465" name="Oval 464"/>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6" name="Oval 46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7" name="Oval 46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8" name="Freeform 46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9" name="Freeform 46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0" name="Oval 46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1" name="Oval 47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2" name="Freeform 47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3" name="Oval 47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74" name="Group 473"/>
            <p:cNvGrpSpPr/>
            <p:nvPr/>
          </p:nvGrpSpPr>
          <p:grpSpPr>
            <a:xfrm>
              <a:off x="223401" y="5813958"/>
              <a:ext cx="197974" cy="201780"/>
              <a:chOff x="10374613" y="5431429"/>
              <a:chExt cx="958447" cy="942850"/>
            </a:xfrm>
          </p:grpSpPr>
          <p:sp>
            <p:nvSpPr>
              <p:cNvPr id="475" name="Oval 474"/>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6" name="Oval 47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7" name="Oval 47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8" name="Freeform 47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9" name="Freeform 47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0" name="Oval 47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1" name="Oval 48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2" name="Freeform 48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3" name="Oval 48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484" name="Group 483"/>
            <p:cNvGrpSpPr/>
            <p:nvPr/>
          </p:nvGrpSpPr>
          <p:grpSpPr>
            <a:xfrm>
              <a:off x="434362" y="5813958"/>
              <a:ext cx="197974" cy="201780"/>
              <a:chOff x="10374613" y="5431429"/>
              <a:chExt cx="958447" cy="942850"/>
            </a:xfrm>
          </p:grpSpPr>
          <p:sp>
            <p:nvSpPr>
              <p:cNvPr id="485" name="Oval 484"/>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6" name="Oval 485"/>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7" name="Oval 486"/>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8" name="Freeform 487"/>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9" name="Freeform 488"/>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0" name="Oval 489"/>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1" name="Oval 490"/>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2" name="Freeform 491"/>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3" name="Oval 492"/>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6" name="Group 25"/>
          <p:cNvGrpSpPr/>
          <p:nvPr/>
        </p:nvGrpSpPr>
        <p:grpSpPr>
          <a:xfrm>
            <a:off x="1868019" y="4415979"/>
            <a:ext cx="1268505" cy="161339"/>
            <a:chOff x="225332" y="5737902"/>
            <a:chExt cx="1268505" cy="161339"/>
          </a:xfrm>
        </p:grpSpPr>
        <p:grpSp>
          <p:nvGrpSpPr>
            <p:cNvPr id="494" name="Group 493"/>
            <p:cNvGrpSpPr/>
            <p:nvPr/>
          </p:nvGrpSpPr>
          <p:grpSpPr>
            <a:xfrm>
              <a:off x="225332" y="5737902"/>
              <a:ext cx="150502" cy="161339"/>
              <a:chOff x="9298390" y="5397559"/>
              <a:chExt cx="958447" cy="919103"/>
            </a:xfrm>
          </p:grpSpPr>
          <p:sp>
            <p:nvSpPr>
              <p:cNvPr id="495" name="Oval 494"/>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6" name="Oval 495"/>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7" name="Oval 496"/>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8" name="Oval 497"/>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9" name="Oval 498"/>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00" name="Group 499"/>
            <p:cNvGrpSpPr/>
            <p:nvPr/>
          </p:nvGrpSpPr>
          <p:grpSpPr>
            <a:xfrm>
              <a:off x="385047" y="5737902"/>
              <a:ext cx="150502" cy="161339"/>
              <a:chOff x="9298390" y="5397559"/>
              <a:chExt cx="958447" cy="919103"/>
            </a:xfrm>
          </p:grpSpPr>
          <p:sp>
            <p:nvSpPr>
              <p:cNvPr id="501" name="Oval 500"/>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2" name="Oval 501"/>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3" name="Oval 502"/>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4" name="Oval 503"/>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5" name="Oval 504"/>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06" name="Group 505"/>
            <p:cNvGrpSpPr/>
            <p:nvPr/>
          </p:nvGrpSpPr>
          <p:grpSpPr>
            <a:xfrm>
              <a:off x="544762" y="5737902"/>
              <a:ext cx="150502" cy="161339"/>
              <a:chOff x="9298390" y="5397559"/>
              <a:chExt cx="958447" cy="919103"/>
            </a:xfrm>
          </p:grpSpPr>
          <p:sp>
            <p:nvSpPr>
              <p:cNvPr id="507" name="Oval 506"/>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8" name="Oval 507"/>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9" name="Oval 508"/>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0" name="Oval 509"/>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1" name="Oval 510"/>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12" name="Group 511"/>
            <p:cNvGrpSpPr/>
            <p:nvPr/>
          </p:nvGrpSpPr>
          <p:grpSpPr>
            <a:xfrm>
              <a:off x="704477" y="5737902"/>
              <a:ext cx="150502" cy="161339"/>
              <a:chOff x="9298390" y="5397559"/>
              <a:chExt cx="958447" cy="919103"/>
            </a:xfrm>
          </p:grpSpPr>
          <p:sp>
            <p:nvSpPr>
              <p:cNvPr id="513" name="Oval 512"/>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4" name="Oval 513"/>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5" name="Oval 514"/>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6" name="Oval 515"/>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7" name="Oval 516"/>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18" name="Group 517"/>
            <p:cNvGrpSpPr/>
            <p:nvPr/>
          </p:nvGrpSpPr>
          <p:grpSpPr>
            <a:xfrm>
              <a:off x="864192" y="5737902"/>
              <a:ext cx="150502" cy="161339"/>
              <a:chOff x="9298390" y="5397559"/>
              <a:chExt cx="958447" cy="919103"/>
            </a:xfrm>
          </p:grpSpPr>
          <p:sp>
            <p:nvSpPr>
              <p:cNvPr id="519" name="Oval 518"/>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0" name="Oval 519"/>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1" name="Oval 520"/>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2" name="Oval 521"/>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3" name="Oval 522"/>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24" name="Group 523"/>
            <p:cNvGrpSpPr/>
            <p:nvPr/>
          </p:nvGrpSpPr>
          <p:grpSpPr>
            <a:xfrm>
              <a:off x="1023907" y="5737902"/>
              <a:ext cx="150502" cy="161339"/>
              <a:chOff x="9298390" y="5397559"/>
              <a:chExt cx="958447" cy="919103"/>
            </a:xfrm>
          </p:grpSpPr>
          <p:sp>
            <p:nvSpPr>
              <p:cNvPr id="525" name="Oval 524"/>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6" name="Oval 525"/>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7" name="Oval 526"/>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8" name="Oval 527"/>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9" name="Oval 528"/>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30" name="Group 529"/>
            <p:cNvGrpSpPr/>
            <p:nvPr/>
          </p:nvGrpSpPr>
          <p:grpSpPr>
            <a:xfrm>
              <a:off x="1183622" y="5737902"/>
              <a:ext cx="150502" cy="161339"/>
              <a:chOff x="9298390" y="5397559"/>
              <a:chExt cx="958447" cy="919103"/>
            </a:xfrm>
          </p:grpSpPr>
          <p:sp>
            <p:nvSpPr>
              <p:cNvPr id="531" name="Oval 530"/>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2" name="Oval 531"/>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3" name="Oval 532"/>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4" name="Oval 533"/>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5" name="Oval 534"/>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36" name="Group 535"/>
            <p:cNvGrpSpPr/>
            <p:nvPr/>
          </p:nvGrpSpPr>
          <p:grpSpPr>
            <a:xfrm>
              <a:off x="1343335" y="5737902"/>
              <a:ext cx="150502" cy="161339"/>
              <a:chOff x="9298390" y="5397559"/>
              <a:chExt cx="958447" cy="919103"/>
            </a:xfrm>
          </p:grpSpPr>
          <p:sp>
            <p:nvSpPr>
              <p:cNvPr id="537" name="Oval 536"/>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8" name="Oval 537"/>
              <p:cNvSpPr/>
              <p:nvPr/>
            </p:nvSpPr>
            <p:spPr bwMode="auto">
              <a:xfrm>
                <a:off x="9351617" y="5474083"/>
                <a:ext cx="851994" cy="757641"/>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9" name="Oval 538"/>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0" name="Oval 539"/>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1" name="Oval 540"/>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45" name="Group 144"/>
          <p:cNvGrpSpPr/>
          <p:nvPr/>
        </p:nvGrpSpPr>
        <p:grpSpPr>
          <a:xfrm>
            <a:off x="1266711" y="3409446"/>
            <a:ext cx="3198926" cy="686040"/>
            <a:chOff x="1266711" y="3409446"/>
            <a:chExt cx="3198926" cy="686040"/>
          </a:xfrm>
        </p:grpSpPr>
        <p:sp>
          <p:nvSpPr>
            <p:cNvPr id="66" name="Rectangle 65"/>
            <p:cNvSpPr/>
            <p:nvPr/>
          </p:nvSpPr>
          <p:spPr bwMode="auto">
            <a:xfrm>
              <a:off x="1442352" y="3409446"/>
              <a:ext cx="2854336" cy="183632"/>
            </a:xfrm>
            <a:prstGeom prst="rect">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6" name="Rounded Rectangle 575"/>
            <p:cNvSpPr/>
            <p:nvPr/>
          </p:nvSpPr>
          <p:spPr>
            <a:xfrm>
              <a:off x="4237037" y="3550230"/>
              <a:ext cx="228600" cy="406402"/>
            </a:xfrm>
            <a:prstGeom prst="roundRect">
              <a:avLst/>
            </a:prstGeom>
            <a:solidFill>
              <a:schemeClr val="bg1">
                <a:lumMod val="65000"/>
                <a:lumOff val="35000"/>
              </a:schemeClr>
            </a:solidFill>
            <a:ln w="12700" cap="flat" cmpd="sng" algn="ctr">
              <a:noFill/>
              <a:prstDash val="solid"/>
              <a:miter lim="800000"/>
            </a:ln>
            <a:effectLst/>
          </p:spPr>
          <p:txBody>
            <a:bodyPr rtlCol="0" anchor="ctr"/>
            <a:lstStyle/>
            <a:p>
              <a:pPr algn="ctr" defTabSz="914400"/>
              <a:endParaRPr lang="en-US" kern="0">
                <a:solidFill>
                  <a:prstClr val="white"/>
                </a:solidFill>
                <a:latin typeface="Calibri" panose="020F0502020204030204"/>
              </a:endParaRPr>
            </a:p>
          </p:txBody>
        </p:sp>
        <p:sp>
          <p:nvSpPr>
            <p:cNvPr id="577" name="Oval 576"/>
            <p:cNvSpPr/>
            <p:nvPr/>
          </p:nvSpPr>
          <p:spPr>
            <a:xfrm>
              <a:off x="4351337" y="3633204"/>
              <a:ext cx="45719" cy="8128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78" name="Oval 577"/>
            <p:cNvSpPr/>
            <p:nvPr/>
          </p:nvSpPr>
          <p:spPr>
            <a:xfrm>
              <a:off x="4343215" y="3848772"/>
              <a:ext cx="53842" cy="52827"/>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33" name="Rounded Rectangle 332"/>
            <p:cNvSpPr/>
            <p:nvPr/>
          </p:nvSpPr>
          <p:spPr>
            <a:xfrm flipH="1">
              <a:off x="1266711" y="3575173"/>
              <a:ext cx="228600" cy="406402"/>
            </a:xfrm>
            <a:prstGeom prst="roundRect">
              <a:avLst/>
            </a:prstGeom>
            <a:solidFill>
              <a:schemeClr val="bg1">
                <a:lumMod val="65000"/>
                <a:lumOff val="35000"/>
              </a:schemeClr>
            </a:solidFill>
            <a:ln w="12700" cap="flat" cmpd="sng" algn="ctr">
              <a:noFill/>
              <a:prstDash val="solid"/>
              <a:miter lim="800000"/>
            </a:ln>
            <a:effectLst/>
          </p:spPr>
          <p:txBody>
            <a:bodyPr rtlCol="0" anchor="ctr"/>
            <a:lstStyle/>
            <a:p>
              <a:pPr algn="ctr" defTabSz="914400"/>
              <a:endParaRPr lang="en-US" kern="0">
                <a:solidFill>
                  <a:prstClr val="white"/>
                </a:solidFill>
                <a:latin typeface="Calibri" panose="020F0502020204030204"/>
              </a:endParaRPr>
            </a:p>
          </p:txBody>
        </p:sp>
        <p:sp>
          <p:nvSpPr>
            <p:cNvPr id="356" name="Oval 355"/>
            <p:cNvSpPr/>
            <p:nvPr/>
          </p:nvSpPr>
          <p:spPr>
            <a:xfrm flipH="1">
              <a:off x="1330209" y="3658147"/>
              <a:ext cx="45719" cy="8128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57" name="Oval 356"/>
            <p:cNvSpPr/>
            <p:nvPr/>
          </p:nvSpPr>
          <p:spPr>
            <a:xfrm flipH="1">
              <a:off x="1336478" y="3867233"/>
              <a:ext cx="50802" cy="53341"/>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4" name="Rectangle 313"/>
            <p:cNvSpPr/>
            <p:nvPr/>
          </p:nvSpPr>
          <p:spPr>
            <a:xfrm>
              <a:off x="1426080" y="3477419"/>
              <a:ext cx="2878314" cy="618067"/>
            </a:xfrm>
            <a:prstGeom prst="rect">
              <a:avLst/>
            </a:prstGeom>
            <a:solidFill>
              <a:srgbClr val="E7E6E6">
                <a:lumMod val="50000"/>
              </a:srgbClr>
            </a:solidFill>
            <a:ln w="12700" cap="flat" cmpd="sng" algn="ctr">
              <a:solidFill>
                <a:srgbClr val="5B9BD5">
                  <a:shade val="50000"/>
                </a:srgbClr>
              </a:solidFill>
              <a:prstDash val="solid"/>
              <a:miter lim="800000"/>
            </a:ln>
            <a:effectLst/>
          </p:spPr>
          <p:txBody>
            <a:bodyPr rtlCol="0" anchor="ctr"/>
            <a:lstStyle/>
            <a:p>
              <a:pPr algn="ctr" defTabSz="914400"/>
              <a:endParaRPr lang="en-US" kern="0">
                <a:solidFill>
                  <a:prstClr val="white"/>
                </a:solidFill>
                <a:latin typeface="Calibri" panose="020F0502020204030204"/>
              </a:endParaRPr>
            </a:p>
          </p:txBody>
        </p:sp>
        <p:grpSp>
          <p:nvGrpSpPr>
            <p:cNvPr id="29" name="Group 28"/>
            <p:cNvGrpSpPr/>
            <p:nvPr/>
          </p:nvGrpSpPr>
          <p:grpSpPr>
            <a:xfrm>
              <a:off x="1764498" y="3648457"/>
              <a:ext cx="1396828" cy="287867"/>
              <a:chOff x="358131" y="5693791"/>
              <a:chExt cx="1396828" cy="287867"/>
            </a:xfrm>
          </p:grpSpPr>
          <p:sp>
            <p:nvSpPr>
              <p:cNvPr id="545" name="Rounded Rectangle 544"/>
              <p:cNvSpPr/>
              <p:nvPr/>
            </p:nvSpPr>
            <p:spPr>
              <a:xfrm>
                <a:off x="358131" y="5693791"/>
                <a:ext cx="1396828" cy="287867"/>
              </a:xfrm>
              <a:prstGeom prst="roundRect">
                <a:avLst/>
              </a:prstGeom>
              <a:solidFill>
                <a:sysClr val="window" lastClr="FFFFFF">
                  <a:lumMod val="8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46" name="Oval 545"/>
              <p:cNvSpPr/>
              <p:nvPr/>
            </p:nvSpPr>
            <p:spPr>
              <a:xfrm>
                <a:off x="1681405" y="574459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47" name="Oval 546"/>
              <p:cNvSpPr/>
              <p:nvPr/>
            </p:nvSpPr>
            <p:spPr>
              <a:xfrm>
                <a:off x="1681404" y="589699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548" name="Group 547"/>
              <p:cNvGrpSpPr/>
              <p:nvPr/>
            </p:nvGrpSpPr>
            <p:grpSpPr>
              <a:xfrm>
                <a:off x="401733" y="5728506"/>
                <a:ext cx="45720" cy="198119"/>
                <a:chOff x="4594437" y="2760133"/>
                <a:chExt cx="45720" cy="198119"/>
              </a:xfrm>
            </p:grpSpPr>
            <p:sp>
              <p:nvSpPr>
                <p:cNvPr id="549" name="Oval 548"/>
                <p:cNvSpPr/>
                <p:nvPr/>
              </p:nvSpPr>
              <p:spPr>
                <a:xfrm>
                  <a:off x="4594438" y="27601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50" name="Oval 549"/>
                <p:cNvSpPr/>
                <p:nvPr/>
              </p:nvSpPr>
              <p:spPr>
                <a:xfrm>
                  <a:off x="4594437" y="2912533"/>
                  <a:ext cx="45719" cy="45719"/>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551" name="Group 550"/>
              <p:cNvGrpSpPr/>
              <p:nvPr/>
            </p:nvGrpSpPr>
            <p:grpSpPr>
              <a:xfrm>
                <a:off x="484303" y="5771231"/>
                <a:ext cx="138021" cy="143358"/>
                <a:chOff x="9934871" y="5032618"/>
                <a:chExt cx="286027" cy="293444"/>
              </a:xfrm>
            </p:grpSpPr>
            <p:sp>
              <p:nvSpPr>
                <p:cNvPr id="552" name="Oval 551"/>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3" name="Oval 552"/>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54" name="Group 553"/>
              <p:cNvGrpSpPr/>
              <p:nvPr/>
            </p:nvGrpSpPr>
            <p:grpSpPr>
              <a:xfrm>
                <a:off x="626979" y="5771231"/>
                <a:ext cx="138021" cy="143358"/>
                <a:chOff x="9934871" y="5032618"/>
                <a:chExt cx="286027" cy="293444"/>
              </a:xfrm>
            </p:grpSpPr>
            <p:sp>
              <p:nvSpPr>
                <p:cNvPr id="555" name="Oval 554"/>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6" name="Oval 555"/>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57" name="Group 556"/>
              <p:cNvGrpSpPr/>
              <p:nvPr/>
            </p:nvGrpSpPr>
            <p:grpSpPr>
              <a:xfrm>
                <a:off x="769655" y="5771231"/>
                <a:ext cx="138021" cy="143358"/>
                <a:chOff x="9934871" y="5032618"/>
                <a:chExt cx="286027" cy="293444"/>
              </a:xfrm>
            </p:grpSpPr>
            <p:sp>
              <p:nvSpPr>
                <p:cNvPr id="558" name="Oval 557"/>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9" name="Oval 558"/>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60" name="Group 559"/>
              <p:cNvGrpSpPr/>
              <p:nvPr/>
            </p:nvGrpSpPr>
            <p:grpSpPr>
              <a:xfrm>
                <a:off x="912331" y="5771231"/>
                <a:ext cx="138021" cy="143358"/>
                <a:chOff x="9934871" y="5032618"/>
                <a:chExt cx="286027" cy="293444"/>
              </a:xfrm>
            </p:grpSpPr>
            <p:sp>
              <p:nvSpPr>
                <p:cNvPr id="561" name="Oval 560"/>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2" name="Oval 561"/>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63" name="Group 562"/>
              <p:cNvGrpSpPr/>
              <p:nvPr/>
            </p:nvGrpSpPr>
            <p:grpSpPr>
              <a:xfrm>
                <a:off x="1197683" y="5771231"/>
                <a:ext cx="138021" cy="143358"/>
                <a:chOff x="9934871" y="5032618"/>
                <a:chExt cx="286027" cy="293444"/>
              </a:xfrm>
            </p:grpSpPr>
            <p:sp>
              <p:nvSpPr>
                <p:cNvPr id="564" name="Oval 563"/>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5" name="Oval 564"/>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66" name="Group 565"/>
              <p:cNvGrpSpPr/>
              <p:nvPr/>
            </p:nvGrpSpPr>
            <p:grpSpPr>
              <a:xfrm>
                <a:off x="1055007" y="5771231"/>
                <a:ext cx="138021" cy="143358"/>
                <a:chOff x="9934871" y="5032618"/>
                <a:chExt cx="286027" cy="293444"/>
              </a:xfrm>
            </p:grpSpPr>
            <p:sp>
              <p:nvSpPr>
                <p:cNvPr id="567" name="Oval 566"/>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8" name="Oval 567"/>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69" name="Group 568"/>
              <p:cNvGrpSpPr/>
              <p:nvPr/>
            </p:nvGrpSpPr>
            <p:grpSpPr>
              <a:xfrm>
                <a:off x="1340359" y="5771231"/>
                <a:ext cx="138021" cy="143358"/>
                <a:chOff x="9934871" y="5032618"/>
                <a:chExt cx="286027" cy="293444"/>
              </a:xfrm>
            </p:grpSpPr>
            <p:sp>
              <p:nvSpPr>
                <p:cNvPr id="570" name="Oval 569"/>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1" name="Oval 570"/>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72" name="Group 571"/>
              <p:cNvGrpSpPr/>
              <p:nvPr/>
            </p:nvGrpSpPr>
            <p:grpSpPr>
              <a:xfrm>
                <a:off x="1483036" y="5771231"/>
                <a:ext cx="138021" cy="143358"/>
                <a:chOff x="9934871" y="5032618"/>
                <a:chExt cx="286027" cy="293444"/>
              </a:xfrm>
            </p:grpSpPr>
            <p:sp>
              <p:nvSpPr>
                <p:cNvPr id="573" name="Oval 572"/>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4" name="Oval 573"/>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575" name="TextBox 574"/>
            <p:cNvSpPr txBox="1"/>
            <p:nvPr/>
          </p:nvSpPr>
          <p:spPr>
            <a:xfrm>
              <a:off x="3294063" y="3540884"/>
              <a:ext cx="994098" cy="438582"/>
            </a:xfrm>
            <a:prstGeom prst="rect">
              <a:avLst/>
            </a:prstGeom>
            <a:noFill/>
          </p:spPr>
          <p:txBody>
            <a:bodyPr wrap="square" rtlCol="0">
              <a:spAutoFit/>
            </a:bodyPr>
            <a:lstStyle/>
            <a:p>
              <a:pPr algn="ctr"/>
              <a:r>
                <a:rPr lang="en-US" sz="1200" dirty="0" smtClean="0"/>
                <a:t>Sync </a:t>
              </a:r>
              <a:r>
                <a:rPr lang="en-US" sz="1050" dirty="0" smtClean="0"/>
                <a:t>Generator</a:t>
              </a:r>
              <a:endParaRPr lang="en-US" sz="1050" dirty="0"/>
            </a:p>
          </p:txBody>
        </p:sp>
      </p:grpSp>
      <p:grpSp>
        <p:nvGrpSpPr>
          <p:cNvPr id="58" name="Group 57"/>
          <p:cNvGrpSpPr/>
          <p:nvPr/>
        </p:nvGrpSpPr>
        <p:grpSpPr>
          <a:xfrm>
            <a:off x="-67854" y="1699759"/>
            <a:ext cx="1183540" cy="3088381"/>
            <a:chOff x="-67854" y="1699759"/>
            <a:chExt cx="1183540" cy="3088381"/>
          </a:xfrm>
        </p:grpSpPr>
        <p:sp>
          <p:nvSpPr>
            <p:cNvPr id="580" name="Rounded Rectangle 579"/>
            <p:cNvSpPr/>
            <p:nvPr/>
          </p:nvSpPr>
          <p:spPr bwMode="auto">
            <a:xfrm>
              <a:off x="777356" y="4145327"/>
              <a:ext cx="106449" cy="237384"/>
            </a:xfrm>
            <a:prstGeom prst="roundRect">
              <a:avLst/>
            </a:prstGeom>
            <a:solidFill>
              <a:schemeClr val="bg1">
                <a:lumMod val="75000"/>
                <a:lumOff val="25000"/>
              </a:schemeClr>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9" name="Rounded Rectangle 148"/>
            <p:cNvSpPr/>
            <p:nvPr/>
          </p:nvSpPr>
          <p:spPr bwMode="auto">
            <a:xfrm>
              <a:off x="960437" y="4122744"/>
              <a:ext cx="106449" cy="237384"/>
            </a:xfrm>
            <a:prstGeom prst="roundRect">
              <a:avLst/>
            </a:prstGeom>
            <a:solidFill>
              <a:schemeClr val="bg1">
                <a:lumMod val="75000"/>
                <a:lumOff val="25000"/>
              </a:schemeClr>
            </a:solidFill>
            <a:ln>
              <a:solidFill>
                <a:schemeClr val="tx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06" name="Picture 405"/>
            <p:cNvPicPr>
              <a:picLocks noChangeAspect="1"/>
            </p:cNvPicPr>
            <p:nvPr/>
          </p:nvPicPr>
          <p:blipFill rotWithShape="1">
            <a:blip r:embed="rId8"/>
            <a:srcRect l="22288" t="14218" r="46076" b="5257"/>
            <a:stretch/>
          </p:blipFill>
          <p:spPr>
            <a:xfrm>
              <a:off x="59400" y="1699759"/>
              <a:ext cx="1053437" cy="1453782"/>
            </a:xfrm>
            <a:prstGeom prst="rect">
              <a:avLst/>
            </a:prstGeom>
            <a:ln w="28575">
              <a:noFill/>
            </a:ln>
          </p:spPr>
        </p:pic>
        <p:grpSp>
          <p:nvGrpSpPr>
            <p:cNvPr id="137" name="Group 136"/>
            <p:cNvGrpSpPr/>
            <p:nvPr/>
          </p:nvGrpSpPr>
          <p:grpSpPr>
            <a:xfrm>
              <a:off x="358131" y="2992659"/>
              <a:ext cx="498789" cy="359321"/>
              <a:chOff x="358131" y="2510793"/>
              <a:chExt cx="498789" cy="359321"/>
            </a:xfrm>
            <a:gradFill flip="none" rotWithShape="1">
              <a:gsLst>
                <a:gs pos="0">
                  <a:schemeClr val="bg1">
                    <a:lumMod val="65000"/>
                    <a:lumOff val="35000"/>
                    <a:tint val="66000"/>
                    <a:satMod val="160000"/>
                  </a:schemeClr>
                </a:gs>
                <a:gs pos="50000">
                  <a:schemeClr val="bg1">
                    <a:lumMod val="65000"/>
                    <a:lumOff val="35000"/>
                    <a:tint val="44500"/>
                    <a:satMod val="160000"/>
                  </a:schemeClr>
                </a:gs>
                <a:gs pos="100000">
                  <a:schemeClr val="bg1">
                    <a:lumMod val="65000"/>
                    <a:lumOff val="35000"/>
                    <a:tint val="23500"/>
                    <a:satMod val="160000"/>
                  </a:schemeClr>
                </a:gs>
              </a:gsLst>
              <a:lin ang="0" scaled="1"/>
              <a:tileRect/>
            </a:gradFill>
          </p:grpSpPr>
          <p:sp>
            <p:nvSpPr>
              <p:cNvPr id="395" name="Oval 394"/>
              <p:cNvSpPr/>
              <p:nvPr/>
            </p:nvSpPr>
            <p:spPr bwMode="auto">
              <a:xfrm>
                <a:off x="423767" y="2510793"/>
                <a:ext cx="372982" cy="23409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6" name="Trapezoid 295"/>
              <p:cNvSpPr/>
              <p:nvPr/>
            </p:nvSpPr>
            <p:spPr bwMode="auto">
              <a:xfrm>
                <a:off x="358131" y="2582862"/>
                <a:ext cx="498789" cy="287252"/>
              </a:xfrm>
              <a:prstGeom prst="trapezoi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95" name="Rectangle 94"/>
            <p:cNvSpPr/>
            <p:nvPr/>
          </p:nvSpPr>
          <p:spPr bwMode="auto">
            <a:xfrm>
              <a:off x="103263" y="3582695"/>
              <a:ext cx="1012423" cy="644696"/>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3" name="Trapezoid 292"/>
            <p:cNvSpPr/>
            <p:nvPr/>
          </p:nvSpPr>
          <p:spPr bwMode="auto">
            <a:xfrm>
              <a:off x="103263" y="3325026"/>
              <a:ext cx="1012423" cy="257669"/>
            </a:xfrm>
            <a:prstGeom prst="trapezoid">
              <a:avLst/>
            </a:prstGeom>
            <a:solidFill>
              <a:srgbClr val="52525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05" name="Picture 404"/>
            <p:cNvPicPr>
              <a:picLocks noChangeAspect="1"/>
            </p:cNvPicPr>
            <p:nvPr/>
          </p:nvPicPr>
          <p:blipFill rotWithShape="1">
            <a:blip r:embed="rId8"/>
            <a:srcRect l="7498" t="8836" r="6757" b="5257"/>
            <a:stretch/>
          </p:blipFill>
          <p:spPr>
            <a:xfrm>
              <a:off x="287486" y="3698259"/>
              <a:ext cx="680323" cy="369558"/>
            </a:xfrm>
            <a:prstGeom prst="rect">
              <a:avLst/>
            </a:prstGeom>
            <a:ln w="28575">
              <a:solidFill>
                <a:schemeClr val="bg1">
                  <a:lumMod val="85000"/>
                  <a:lumOff val="15000"/>
                </a:schemeClr>
              </a:solidFill>
            </a:ln>
          </p:spPr>
        </p:pic>
        <p:sp>
          <p:nvSpPr>
            <p:cNvPr id="139" name="Arc 138"/>
            <p:cNvSpPr/>
            <p:nvPr/>
          </p:nvSpPr>
          <p:spPr>
            <a:xfrm>
              <a:off x="398732" y="3074355"/>
              <a:ext cx="431849" cy="280971"/>
            </a:xfrm>
            <a:prstGeom prst="arc">
              <a:avLst>
                <a:gd name="adj1" fmla="val 10817780"/>
                <a:gd name="adj2" fmla="val 0"/>
              </a:avLst>
            </a:prstGeom>
            <a:ln>
              <a:solidFill>
                <a:schemeClr val="bg1">
                  <a:lumMod val="50000"/>
                  <a:lumOff val="5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7" name="Arc 406"/>
            <p:cNvSpPr/>
            <p:nvPr/>
          </p:nvSpPr>
          <p:spPr>
            <a:xfrm>
              <a:off x="388494" y="3153540"/>
              <a:ext cx="428028" cy="270509"/>
            </a:xfrm>
            <a:prstGeom prst="arc">
              <a:avLst>
                <a:gd name="adj1" fmla="val 10817780"/>
                <a:gd name="adj2" fmla="val 0"/>
              </a:avLst>
            </a:prstGeom>
            <a:ln>
              <a:solidFill>
                <a:schemeClr val="bg1">
                  <a:lumMod val="50000"/>
                  <a:lumOff val="5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2" name="TextBox 301"/>
            <p:cNvSpPr txBox="1"/>
            <p:nvPr/>
          </p:nvSpPr>
          <p:spPr>
            <a:xfrm>
              <a:off x="-67854" y="4160276"/>
              <a:ext cx="1016945" cy="627864"/>
            </a:xfrm>
            <a:prstGeom prst="rect">
              <a:avLst/>
            </a:prstGeom>
            <a:noFill/>
          </p:spPr>
          <p:txBody>
            <a:bodyPr wrap="none" lIns="182880" tIns="146304" rIns="182880" bIns="146304" rtlCol="0">
              <a:spAutoFit/>
            </a:bodyPr>
            <a:lstStyle/>
            <a:p>
              <a:pPr>
                <a:lnSpc>
                  <a:spcPct val="90000"/>
                </a:lnSpc>
              </a:pPr>
              <a:r>
                <a:rPr lang="en-US" sz="1200" dirty="0">
                  <a:latin typeface="Segoe UI Light" panose="020B0502040204020203" pitchFamily="34" charset="0"/>
                  <a:cs typeface="Segoe UI Light" panose="020B0502040204020203" pitchFamily="34" charset="0"/>
                </a:rPr>
                <a:t>Studio</a:t>
              </a:r>
            </a:p>
            <a:p>
              <a:pPr>
                <a:lnSpc>
                  <a:spcPct val="90000"/>
                </a:lnSpc>
              </a:pPr>
              <a:r>
                <a:rPr lang="en-US" sz="1200" dirty="0">
                  <a:latin typeface="Segoe UI Light" panose="020B0502040204020203" pitchFamily="34" charset="0"/>
                  <a:cs typeface="Segoe UI Light" panose="020B0502040204020203" pitchFamily="34" charset="0"/>
                </a:rPr>
                <a:t>Camera(s)</a:t>
              </a:r>
            </a:p>
          </p:txBody>
        </p:sp>
      </p:grpSp>
      <p:grpSp>
        <p:nvGrpSpPr>
          <p:cNvPr id="79" name="Group 78"/>
          <p:cNvGrpSpPr/>
          <p:nvPr/>
        </p:nvGrpSpPr>
        <p:grpSpPr>
          <a:xfrm>
            <a:off x="5141396" y="2820965"/>
            <a:ext cx="332248" cy="179646"/>
            <a:chOff x="7379666" y="3570734"/>
            <a:chExt cx="2717085" cy="1196895"/>
          </a:xfrm>
        </p:grpSpPr>
        <p:grpSp>
          <p:nvGrpSpPr>
            <p:cNvPr id="585" name="Group 584"/>
            <p:cNvGrpSpPr/>
            <p:nvPr/>
          </p:nvGrpSpPr>
          <p:grpSpPr>
            <a:xfrm>
              <a:off x="7495831" y="3679443"/>
              <a:ext cx="2550896" cy="1036370"/>
              <a:chOff x="6412225" y="3427687"/>
              <a:chExt cx="1202277" cy="474904"/>
            </a:xfrm>
            <a:solidFill>
              <a:schemeClr val="tx1"/>
            </a:solidFill>
          </p:grpSpPr>
          <p:sp>
            <p:nvSpPr>
              <p:cNvPr id="586" name="Oval 585"/>
              <p:cNvSpPr/>
              <p:nvPr/>
            </p:nvSpPr>
            <p:spPr>
              <a:xfrm>
                <a:off x="7503270" y="3513894"/>
                <a:ext cx="111232" cy="9775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87" name="Oval 586"/>
              <p:cNvSpPr/>
              <p:nvPr/>
            </p:nvSpPr>
            <p:spPr>
              <a:xfrm>
                <a:off x="6412225" y="3493112"/>
                <a:ext cx="238991"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88" name="Oval 587"/>
              <p:cNvSpPr/>
              <p:nvPr/>
            </p:nvSpPr>
            <p:spPr>
              <a:xfrm>
                <a:off x="6412225" y="3493112"/>
                <a:ext cx="1111827"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89" name="Oval 588"/>
              <p:cNvSpPr/>
              <p:nvPr/>
            </p:nvSpPr>
            <p:spPr>
              <a:xfrm>
                <a:off x="6583676" y="3427687"/>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90" name="Oval 589"/>
              <p:cNvSpPr/>
              <p:nvPr/>
            </p:nvSpPr>
            <p:spPr>
              <a:xfrm>
                <a:off x="7276798" y="3493112"/>
                <a:ext cx="299209" cy="3117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91" name="Oval 590"/>
              <p:cNvSpPr/>
              <p:nvPr/>
            </p:nvSpPr>
            <p:spPr>
              <a:xfrm>
                <a:off x="6805545" y="3583551"/>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592" name="Oval 591"/>
              <p:cNvSpPr/>
              <p:nvPr/>
            </p:nvSpPr>
            <p:spPr>
              <a:xfrm>
                <a:off x="6994116" y="3590863"/>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grpSp>
        <p:pic>
          <p:nvPicPr>
            <p:cNvPr id="593" name="Picture 5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9666" y="3570734"/>
              <a:ext cx="2717085" cy="1196895"/>
            </a:xfrm>
            <a:prstGeom prst="rect">
              <a:avLst/>
            </a:prstGeom>
          </p:spPr>
        </p:pic>
      </p:grpSp>
      <p:grpSp>
        <p:nvGrpSpPr>
          <p:cNvPr id="152" name="Group 151"/>
          <p:cNvGrpSpPr/>
          <p:nvPr/>
        </p:nvGrpSpPr>
        <p:grpSpPr>
          <a:xfrm>
            <a:off x="810883" y="3173308"/>
            <a:ext cx="2717321" cy="1509622"/>
            <a:chOff x="810883" y="3173308"/>
            <a:chExt cx="2717321" cy="1509622"/>
          </a:xfrm>
        </p:grpSpPr>
        <p:sp>
          <p:nvSpPr>
            <p:cNvPr id="57" name="Freeform 56"/>
            <p:cNvSpPr/>
            <p:nvPr/>
          </p:nvSpPr>
          <p:spPr bwMode="auto">
            <a:xfrm>
              <a:off x="810883" y="3424049"/>
              <a:ext cx="1120019" cy="1258881"/>
            </a:xfrm>
            <a:custGeom>
              <a:avLst/>
              <a:gdLst>
                <a:gd name="connsiteX0" fmla="*/ 0 w 1173192"/>
                <a:gd name="connsiteY0" fmla="*/ 905773 h 1190445"/>
                <a:gd name="connsiteX1" fmla="*/ 25879 w 1173192"/>
                <a:gd name="connsiteY1" fmla="*/ 1112807 h 1190445"/>
                <a:gd name="connsiteX2" fmla="*/ 51759 w 1173192"/>
                <a:gd name="connsiteY2" fmla="*/ 1164566 h 1190445"/>
                <a:gd name="connsiteX3" fmla="*/ 103517 w 1173192"/>
                <a:gd name="connsiteY3" fmla="*/ 1190445 h 1190445"/>
                <a:gd name="connsiteX4" fmla="*/ 172528 w 1173192"/>
                <a:gd name="connsiteY4" fmla="*/ 1181819 h 1190445"/>
                <a:gd name="connsiteX5" fmla="*/ 224287 w 1173192"/>
                <a:gd name="connsiteY5" fmla="*/ 1164566 h 1190445"/>
                <a:gd name="connsiteX6" fmla="*/ 276045 w 1173192"/>
                <a:gd name="connsiteY6" fmla="*/ 1130060 h 1190445"/>
                <a:gd name="connsiteX7" fmla="*/ 301925 w 1173192"/>
                <a:gd name="connsiteY7" fmla="*/ 1112807 h 1190445"/>
                <a:gd name="connsiteX8" fmla="*/ 327804 w 1173192"/>
                <a:gd name="connsiteY8" fmla="*/ 1061049 h 1190445"/>
                <a:gd name="connsiteX9" fmla="*/ 353683 w 1173192"/>
                <a:gd name="connsiteY9" fmla="*/ 983411 h 1190445"/>
                <a:gd name="connsiteX10" fmla="*/ 379562 w 1173192"/>
                <a:gd name="connsiteY10" fmla="*/ 905773 h 1190445"/>
                <a:gd name="connsiteX11" fmla="*/ 388189 w 1173192"/>
                <a:gd name="connsiteY11" fmla="*/ 879894 h 1190445"/>
                <a:gd name="connsiteX12" fmla="*/ 405442 w 1173192"/>
                <a:gd name="connsiteY12" fmla="*/ 802256 h 1190445"/>
                <a:gd name="connsiteX13" fmla="*/ 405442 w 1173192"/>
                <a:gd name="connsiteY13" fmla="*/ 276045 h 1190445"/>
                <a:gd name="connsiteX14" fmla="*/ 414068 w 1173192"/>
                <a:gd name="connsiteY14" fmla="*/ 103517 h 1190445"/>
                <a:gd name="connsiteX15" fmla="*/ 422694 w 1173192"/>
                <a:gd name="connsiteY15" fmla="*/ 77638 h 1190445"/>
                <a:gd name="connsiteX16" fmla="*/ 491706 w 1173192"/>
                <a:gd name="connsiteY16" fmla="*/ 17253 h 1190445"/>
                <a:gd name="connsiteX17" fmla="*/ 517585 w 1173192"/>
                <a:gd name="connsiteY17" fmla="*/ 0 h 1190445"/>
                <a:gd name="connsiteX18" fmla="*/ 690113 w 1173192"/>
                <a:gd name="connsiteY18" fmla="*/ 17253 h 1190445"/>
                <a:gd name="connsiteX19" fmla="*/ 741872 w 1173192"/>
                <a:gd name="connsiteY19" fmla="*/ 34506 h 1190445"/>
                <a:gd name="connsiteX20" fmla="*/ 767751 w 1173192"/>
                <a:gd name="connsiteY20" fmla="*/ 43132 h 1190445"/>
                <a:gd name="connsiteX21" fmla="*/ 793630 w 1173192"/>
                <a:gd name="connsiteY21" fmla="*/ 51758 h 1190445"/>
                <a:gd name="connsiteX22" fmla="*/ 819509 w 1173192"/>
                <a:gd name="connsiteY22" fmla="*/ 69011 h 1190445"/>
                <a:gd name="connsiteX23" fmla="*/ 845389 w 1173192"/>
                <a:gd name="connsiteY23" fmla="*/ 77638 h 1190445"/>
                <a:gd name="connsiteX24" fmla="*/ 897147 w 1173192"/>
                <a:gd name="connsiteY24" fmla="*/ 112143 h 1190445"/>
                <a:gd name="connsiteX25" fmla="*/ 923026 w 1173192"/>
                <a:gd name="connsiteY25" fmla="*/ 129396 h 1190445"/>
                <a:gd name="connsiteX26" fmla="*/ 974785 w 1173192"/>
                <a:gd name="connsiteY26" fmla="*/ 181155 h 1190445"/>
                <a:gd name="connsiteX27" fmla="*/ 992038 w 1173192"/>
                <a:gd name="connsiteY27" fmla="*/ 207034 h 1190445"/>
                <a:gd name="connsiteX28" fmla="*/ 1017917 w 1173192"/>
                <a:gd name="connsiteY28" fmla="*/ 215660 h 1190445"/>
                <a:gd name="connsiteX29" fmla="*/ 1035170 w 1173192"/>
                <a:gd name="connsiteY29" fmla="*/ 241539 h 1190445"/>
                <a:gd name="connsiteX30" fmla="*/ 1086928 w 1173192"/>
                <a:gd name="connsiteY30" fmla="*/ 284672 h 1190445"/>
                <a:gd name="connsiteX31" fmla="*/ 1112808 w 1173192"/>
                <a:gd name="connsiteY31" fmla="*/ 293298 h 1190445"/>
                <a:gd name="connsiteX32" fmla="*/ 1130060 w 1173192"/>
                <a:gd name="connsiteY32" fmla="*/ 319177 h 1190445"/>
                <a:gd name="connsiteX33" fmla="*/ 1155940 w 1173192"/>
                <a:gd name="connsiteY33" fmla="*/ 327804 h 1190445"/>
                <a:gd name="connsiteX34" fmla="*/ 1173192 w 1173192"/>
                <a:gd name="connsiteY34" fmla="*/ 345056 h 119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3192" h="1190445">
                  <a:moveTo>
                    <a:pt x="0" y="905773"/>
                  </a:moveTo>
                  <a:cubicBezTo>
                    <a:pt x="9635" y="1079205"/>
                    <a:pt x="-7767" y="1011872"/>
                    <a:pt x="25879" y="1112807"/>
                  </a:cubicBezTo>
                  <a:cubicBezTo>
                    <a:pt x="32895" y="1133856"/>
                    <a:pt x="35036" y="1147843"/>
                    <a:pt x="51759" y="1164566"/>
                  </a:cubicBezTo>
                  <a:cubicBezTo>
                    <a:pt x="68482" y="1181289"/>
                    <a:pt x="82468" y="1183429"/>
                    <a:pt x="103517" y="1190445"/>
                  </a:cubicBezTo>
                  <a:cubicBezTo>
                    <a:pt x="126521" y="1187570"/>
                    <a:pt x="149860" y="1186676"/>
                    <a:pt x="172528" y="1181819"/>
                  </a:cubicBezTo>
                  <a:cubicBezTo>
                    <a:pt x="190311" y="1178008"/>
                    <a:pt x="224287" y="1164566"/>
                    <a:pt x="224287" y="1164566"/>
                  </a:cubicBezTo>
                  <a:lnTo>
                    <a:pt x="276045" y="1130060"/>
                  </a:lnTo>
                  <a:lnTo>
                    <a:pt x="301925" y="1112807"/>
                  </a:lnTo>
                  <a:cubicBezTo>
                    <a:pt x="333382" y="1018433"/>
                    <a:pt x="283214" y="1161377"/>
                    <a:pt x="327804" y="1061049"/>
                  </a:cubicBezTo>
                  <a:cubicBezTo>
                    <a:pt x="327807" y="1061042"/>
                    <a:pt x="349369" y="996355"/>
                    <a:pt x="353683" y="983411"/>
                  </a:cubicBezTo>
                  <a:lnTo>
                    <a:pt x="379562" y="905773"/>
                  </a:lnTo>
                  <a:cubicBezTo>
                    <a:pt x="382437" y="897147"/>
                    <a:pt x="385984" y="888716"/>
                    <a:pt x="388189" y="879894"/>
                  </a:cubicBezTo>
                  <a:cubicBezTo>
                    <a:pt x="400371" y="831164"/>
                    <a:pt x="394490" y="857014"/>
                    <a:pt x="405442" y="802256"/>
                  </a:cubicBezTo>
                  <a:cubicBezTo>
                    <a:pt x="428064" y="530782"/>
                    <a:pt x="405442" y="845352"/>
                    <a:pt x="405442" y="276045"/>
                  </a:cubicBezTo>
                  <a:cubicBezTo>
                    <a:pt x="405442" y="218464"/>
                    <a:pt x="409080" y="160882"/>
                    <a:pt x="414068" y="103517"/>
                  </a:cubicBezTo>
                  <a:cubicBezTo>
                    <a:pt x="414856" y="94458"/>
                    <a:pt x="418628" y="85771"/>
                    <a:pt x="422694" y="77638"/>
                  </a:cubicBezTo>
                  <a:cubicBezTo>
                    <a:pt x="440666" y="41693"/>
                    <a:pt x="452885" y="43133"/>
                    <a:pt x="491706" y="17253"/>
                  </a:cubicBezTo>
                  <a:lnTo>
                    <a:pt x="517585" y="0"/>
                  </a:lnTo>
                  <a:cubicBezTo>
                    <a:pt x="572635" y="3670"/>
                    <a:pt x="634772" y="2160"/>
                    <a:pt x="690113" y="17253"/>
                  </a:cubicBezTo>
                  <a:cubicBezTo>
                    <a:pt x="707658" y="22038"/>
                    <a:pt x="724619" y="28755"/>
                    <a:pt x="741872" y="34506"/>
                  </a:cubicBezTo>
                  <a:lnTo>
                    <a:pt x="767751" y="43132"/>
                  </a:lnTo>
                  <a:lnTo>
                    <a:pt x="793630" y="51758"/>
                  </a:lnTo>
                  <a:cubicBezTo>
                    <a:pt x="802256" y="57509"/>
                    <a:pt x="810236" y="64374"/>
                    <a:pt x="819509" y="69011"/>
                  </a:cubicBezTo>
                  <a:cubicBezTo>
                    <a:pt x="827642" y="73078"/>
                    <a:pt x="837440" y="73222"/>
                    <a:pt x="845389" y="77638"/>
                  </a:cubicBezTo>
                  <a:cubicBezTo>
                    <a:pt x="863515" y="87708"/>
                    <a:pt x="879894" y="100641"/>
                    <a:pt x="897147" y="112143"/>
                  </a:cubicBezTo>
                  <a:cubicBezTo>
                    <a:pt x="905773" y="117894"/>
                    <a:pt x="915695" y="122065"/>
                    <a:pt x="923026" y="129396"/>
                  </a:cubicBezTo>
                  <a:cubicBezTo>
                    <a:pt x="940279" y="146649"/>
                    <a:pt x="961250" y="160854"/>
                    <a:pt x="974785" y="181155"/>
                  </a:cubicBezTo>
                  <a:cubicBezTo>
                    <a:pt x="980536" y="189781"/>
                    <a:pt x="983942" y="200557"/>
                    <a:pt x="992038" y="207034"/>
                  </a:cubicBezTo>
                  <a:cubicBezTo>
                    <a:pt x="999138" y="212714"/>
                    <a:pt x="1009291" y="212785"/>
                    <a:pt x="1017917" y="215660"/>
                  </a:cubicBezTo>
                  <a:cubicBezTo>
                    <a:pt x="1023668" y="224286"/>
                    <a:pt x="1028533" y="233574"/>
                    <a:pt x="1035170" y="241539"/>
                  </a:cubicBezTo>
                  <a:cubicBezTo>
                    <a:pt x="1048797" y="257892"/>
                    <a:pt x="1067540" y="274978"/>
                    <a:pt x="1086928" y="284672"/>
                  </a:cubicBezTo>
                  <a:cubicBezTo>
                    <a:pt x="1095061" y="288739"/>
                    <a:pt x="1104181" y="290423"/>
                    <a:pt x="1112808" y="293298"/>
                  </a:cubicBezTo>
                  <a:cubicBezTo>
                    <a:pt x="1118559" y="301924"/>
                    <a:pt x="1121964" y="312700"/>
                    <a:pt x="1130060" y="319177"/>
                  </a:cubicBezTo>
                  <a:cubicBezTo>
                    <a:pt x="1137161" y="324858"/>
                    <a:pt x="1148143" y="323126"/>
                    <a:pt x="1155940" y="327804"/>
                  </a:cubicBezTo>
                  <a:cubicBezTo>
                    <a:pt x="1162914" y="331988"/>
                    <a:pt x="1167441" y="339305"/>
                    <a:pt x="1173192" y="345056"/>
                  </a:cubicBezTo>
                </a:path>
              </a:pathLst>
            </a:custGeom>
            <a:noFill/>
            <a:ln w="57150">
              <a:solidFill>
                <a:srgbClr val="7030A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5" name="Freeform 64"/>
            <p:cNvSpPr/>
            <p:nvPr/>
          </p:nvSpPr>
          <p:spPr bwMode="auto">
            <a:xfrm>
              <a:off x="2786490" y="3173308"/>
              <a:ext cx="741714" cy="638354"/>
            </a:xfrm>
            <a:custGeom>
              <a:avLst/>
              <a:gdLst>
                <a:gd name="connsiteX0" fmla="*/ 0 w 577970"/>
                <a:gd name="connsiteY0" fmla="*/ 638354 h 638354"/>
                <a:gd name="connsiteX1" fmla="*/ 25879 w 577970"/>
                <a:gd name="connsiteY1" fmla="*/ 543464 h 638354"/>
                <a:gd name="connsiteX2" fmla="*/ 51758 w 577970"/>
                <a:gd name="connsiteY2" fmla="*/ 491705 h 638354"/>
                <a:gd name="connsiteX3" fmla="*/ 77638 w 577970"/>
                <a:gd name="connsiteY3" fmla="*/ 465826 h 638354"/>
                <a:gd name="connsiteX4" fmla="*/ 129396 w 577970"/>
                <a:gd name="connsiteY4" fmla="*/ 431320 h 638354"/>
                <a:gd name="connsiteX5" fmla="*/ 146649 w 577970"/>
                <a:gd name="connsiteY5" fmla="*/ 405441 h 638354"/>
                <a:gd name="connsiteX6" fmla="*/ 172528 w 577970"/>
                <a:gd name="connsiteY6" fmla="*/ 396815 h 638354"/>
                <a:gd name="connsiteX7" fmla="*/ 353683 w 577970"/>
                <a:gd name="connsiteY7" fmla="*/ 405441 h 638354"/>
                <a:gd name="connsiteX8" fmla="*/ 439947 w 577970"/>
                <a:gd name="connsiteY8" fmla="*/ 431320 h 638354"/>
                <a:gd name="connsiteX9" fmla="*/ 474453 w 577970"/>
                <a:gd name="connsiteY9" fmla="*/ 422694 h 638354"/>
                <a:gd name="connsiteX10" fmla="*/ 526211 w 577970"/>
                <a:gd name="connsiteY10" fmla="*/ 405441 h 638354"/>
                <a:gd name="connsiteX11" fmla="*/ 534838 w 577970"/>
                <a:gd name="connsiteY11" fmla="*/ 379562 h 638354"/>
                <a:gd name="connsiteX12" fmla="*/ 577970 w 577970"/>
                <a:gd name="connsiteY12" fmla="*/ 301924 h 638354"/>
                <a:gd name="connsiteX13" fmla="*/ 560717 w 577970"/>
                <a:gd name="connsiteY13" fmla="*/ 181154 h 638354"/>
                <a:gd name="connsiteX14" fmla="*/ 552091 w 577970"/>
                <a:gd name="connsiteY14" fmla="*/ 155275 h 638354"/>
                <a:gd name="connsiteX15" fmla="*/ 517585 w 577970"/>
                <a:gd name="connsiteY15" fmla="*/ 103516 h 638354"/>
                <a:gd name="connsiteX16" fmla="*/ 500332 w 577970"/>
                <a:gd name="connsiteY16" fmla="*/ 0 h 63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7970" h="638354">
                  <a:moveTo>
                    <a:pt x="0" y="638354"/>
                  </a:moveTo>
                  <a:cubicBezTo>
                    <a:pt x="12192" y="577390"/>
                    <a:pt x="3990" y="609131"/>
                    <a:pt x="25879" y="543464"/>
                  </a:cubicBezTo>
                  <a:cubicBezTo>
                    <a:pt x="34524" y="517529"/>
                    <a:pt x="33179" y="513999"/>
                    <a:pt x="51758" y="491705"/>
                  </a:cubicBezTo>
                  <a:cubicBezTo>
                    <a:pt x="59568" y="482333"/>
                    <a:pt x="68008" y="473316"/>
                    <a:pt x="77638" y="465826"/>
                  </a:cubicBezTo>
                  <a:cubicBezTo>
                    <a:pt x="94005" y="453096"/>
                    <a:pt x="129396" y="431320"/>
                    <a:pt x="129396" y="431320"/>
                  </a:cubicBezTo>
                  <a:cubicBezTo>
                    <a:pt x="135147" y="422694"/>
                    <a:pt x="138553" y="411918"/>
                    <a:pt x="146649" y="405441"/>
                  </a:cubicBezTo>
                  <a:cubicBezTo>
                    <a:pt x="153749" y="399761"/>
                    <a:pt x="163435" y="396815"/>
                    <a:pt x="172528" y="396815"/>
                  </a:cubicBezTo>
                  <a:cubicBezTo>
                    <a:pt x="232981" y="396815"/>
                    <a:pt x="293298" y="402566"/>
                    <a:pt x="353683" y="405441"/>
                  </a:cubicBezTo>
                  <a:cubicBezTo>
                    <a:pt x="416689" y="426443"/>
                    <a:pt x="387798" y="418284"/>
                    <a:pt x="439947" y="431320"/>
                  </a:cubicBezTo>
                  <a:cubicBezTo>
                    <a:pt x="451449" y="428445"/>
                    <a:pt x="463097" y="426101"/>
                    <a:pt x="474453" y="422694"/>
                  </a:cubicBezTo>
                  <a:cubicBezTo>
                    <a:pt x="491872" y="417468"/>
                    <a:pt x="526211" y="405441"/>
                    <a:pt x="526211" y="405441"/>
                  </a:cubicBezTo>
                  <a:cubicBezTo>
                    <a:pt x="529087" y="396815"/>
                    <a:pt x="530422" y="387511"/>
                    <a:pt x="534838" y="379562"/>
                  </a:cubicBezTo>
                  <a:cubicBezTo>
                    <a:pt x="584275" y="290575"/>
                    <a:pt x="558449" y="360482"/>
                    <a:pt x="577970" y="301924"/>
                  </a:cubicBezTo>
                  <a:cubicBezTo>
                    <a:pt x="571095" y="233182"/>
                    <a:pt x="575148" y="231667"/>
                    <a:pt x="560717" y="181154"/>
                  </a:cubicBezTo>
                  <a:cubicBezTo>
                    <a:pt x="558219" y="172411"/>
                    <a:pt x="556507" y="163224"/>
                    <a:pt x="552091" y="155275"/>
                  </a:cubicBezTo>
                  <a:cubicBezTo>
                    <a:pt x="542021" y="137149"/>
                    <a:pt x="524142" y="123187"/>
                    <a:pt x="517585" y="103516"/>
                  </a:cubicBezTo>
                  <a:cubicBezTo>
                    <a:pt x="494876" y="35391"/>
                    <a:pt x="500332" y="69944"/>
                    <a:pt x="500332" y="0"/>
                  </a:cubicBezTo>
                </a:path>
              </a:pathLst>
            </a:custGeom>
            <a:noFill/>
            <a:ln w="57150">
              <a:solidFill>
                <a:srgbClr val="7030A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148" name="Group 147"/>
          <p:cNvGrpSpPr/>
          <p:nvPr/>
        </p:nvGrpSpPr>
        <p:grpSpPr>
          <a:xfrm>
            <a:off x="1009222" y="2997415"/>
            <a:ext cx="5853591" cy="3491225"/>
            <a:chOff x="1009222" y="2997415"/>
            <a:chExt cx="5853591" cy="3491225"/>
          </a:xfrm>
        </p:grpSpPr>
        <p:sp>
          <p:nvSpPr>
            <p:cNvPr id="300" name="Freeform 299"/>
            <p:cNvSpPr/>
            <p:nvPr/>
          </p:nvSpPr>
          <p:spPr bwMode="auto">
            <a:xfrm>
              <a:off x="1009222" y="4373396"/>
              <a:ext cx="1106036" cy="881534"/>
            </a:xfrm>
            <a:custGeom>
              <a:avLst/>
              <a:gdLst>
                <a:gd name="connsiteX0" fmla="*/ 0 w 1170432"/>
                <a:gd name="connsiteY0" fmla="*/ 0 h 996696"/>
                <a:gd name="connsiteX1" fmla="*/ 36576 w 1170432"/>
                <a:gd name="connsiteY1" fmla="*/ 118872 h 996696"/>
                <a:gd name="connsiteX2" fmla="*/ 45720 w 1170432"/>
                <a:gd name="connsiteY2" fmla="*/ 182880 h 996696"/>
                <a:gd name="connsiteX3" fmla="*/ 73152 w 1170432"/>
                <a:gd name="connsiteY3" fmla="*/ 274320 h 996696"/>
                <a:gd name="connsiteX4" fmla="*/ 82296 w 1170432"/>
                <a:gd name="connsiteY4" fmla="*/ 301752 h 996696"/>
                <a:gd name="connsiteX5" fmla="*/ 109728 w 1170432"/>
                <a:gd name="connsiteY5" fmla="*/ 356616 h 996696"/>
                <a:gd name="connsiteX6" fmla="*/ 128016 w 1170432"/>
                <a:gd name="connsiteY6" fmla="*/ 384048 h 996696"/>
                <a:gd name="connsiteX7" fmla="*/ 182880 w 1170432"/>
                <a:gd name="connsiteY7" fmla="*/ 493776 h 996696"/>
                <a:gd name="connsiteX8" fmla="*/ 201168 w 1170432"/>
                <a:gd name="connsiteY8" fmla="*/ 521208 h 996696"/>
                <a:gd name="connsiteX9" fmla="*/ 256032 w 1170432"/>
                <a:gd name="connsiteY9" fmla="*/ 557784 h 996696"/>
                <a:gd name="connsiteX10" fmla="*/ 301752 w 1170432"/>
                <a:gd name="connsiteY10" fmla="*/ 603504 h 996696"/>
                <a:gd name="connsiteX11" fmla="*/ 356616 w 1170432"/>
                <a:gd name="connsiteY11" fmla="*/ 658368 h 996696"/>
                <a:gd name="connsiteX12" fmla="*/ 384048 w 1170432"/>
                <a:gd name="connsiteY12" fmla="*/ 676656 h 996696"/>
                <a:gd name="connsiteX13" fmla="*/ 411480 w 1170432"/>
                <a:gd name="connsiteY13" fmla="*/ 704088 h 996696"/>
                <a:gd name="connsiteX14" fmla="*/ 448056 w 1170432"/>
                <a:gd name="connsiteY14" fmla="*/ 722376 h 996696"/>
                <a:gd name="connsiteX15" fmla="*/ 539496 w 1170432"/>
                <a:gd name="connsiteY15" fmla="*/ 786384 h 996696"/>
                <a:gd name="connsiteX16" fmla="*/ 612648 w 1170432"/>
                <a:gd name="connsiteY16" fmla="*/ 822960 h 996696"/>
                <a:gd name="connsiteX17" fmla="*/ 640080 w 1170432"/>
                <a:gd name="connsiteY17" fmla="*/ 832104 h 996696"/>
                <a:gd name="connsiteX18" fmla="*/ 667512 w 1170432"/>
                <a:gd name="connsiteY18" fmla="*/ 850392 h 996696"/>
                <a:gd name="connsiteX19" fmla="*/ 731520 w 1170432"/>
                <a:gd name="connsiteY19" fmla="*/ 868680 h 996696"/>
                <a:gd name="connsiteX20" fmla="*/ 786384 w 1170432"/>
                <a:gd name="connsiteY20" fmla="*/ 886968 h 996696"/>
                <a:gd name="connsiteX21" fmla="*/ 841248 w 1170432"/>
                <a:gd name="connsiteY21" fmla="*/ 905256 h 996696"/>
                <a:gd name="connsiteX22" fmla="*/ 868680 w 1170432"/>
                <a:gd name="connsiteY22" fmla="*/ 914400 h 996696"/>
                <a:gd name="connsiteX23" fmla="*/ 941832 w 1170432"/>
                <a:gd name="connsiteY23" fmla="*/ 932688 h 996696"/>
                <a:gd name="connsiteX24" fmla="*/ 1051560 w 1170432"/>
                <a:gd name="connsiteY24" fmla="*/ 969264 h 996696"/>
                <a:gd name="connsiteX25" fmla="*/ 1106424 w 1170432"/>
                <a:gd name="connsiteY25" fmla="*/ 987552 h 996696"/>
                <a:gd name="connsiteX26" fmla="*/ 1133856 w 1170432"/>
                <a:gd name="connsiteY26" fmla="*/ 996696 h 996696"/>
                <a:gd name="connsiteX27" fmla="*/ 1170432 w 1170432"/>
                <a:gd name="connsiteY27" fmla="*/ 996696 h 99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70432" h="996696">
                  <a:moveTo>
                    <a:pt x="0" y="0"/>
                  </a:moveTo>
                  <a:cubicBezTo>
                    <a:pt x="9101" y="27302"/>
                    <a:pt x="30113" y="83326"/>
                    <a:pt x="36576" y="118872"/>
                  </a:cubicBezTo>
                  <a:cubicBezTo>
                    <a:pt x="40431" y="140077"/>
                    <a:pt x="41865" y="161675"/>
                    <a:pt x="45720" y="182880"/>
                  </a:cubicBezTo>
                  <a:cubicBezTo>
                    <a:pt x="51248" y="213283"/>
                    <a:pt x="63609" y="245690"/>
                    <a:pt x="73152" y="274320"/>
                  </a:cubicBezTo>
                  <a:cubicBezTo>
                    <a:pt x="76200" y="283464"/>
                    <a:pt x="76949" y="293732"/>
                    <a:pt x="82296" y="301752"/>
                  </a:cubicBezTo>
                  <a:cubicBezTo>
                    <a:pt x="134707" y="380368"/>
                    <a:pt x="71870" y="280900"/>
                    <a:pt x="109728" y="356616"/>
                  </a:cubicBezTo>
                  <a:cubicBezTo>
                    <a:pt x="114643" y="366446"/>
                    <a:pt x="123553" y="374005"/>
                    <a:pt x="128016" y="384048"/>
                  </a:cubicBezTo>
                  <a:cubicBezTo>
                    <a:pt x="178493" y="497621"/>
                    <a:pt x="106835" y="379708"/>
                    <a:pt x="182880" y="493776"/>
                  </a:cubicBezTo>
                  <a:cubicBezTo>
                    <a:pt x="188976" y="502920"/>
                    <a:pt x="192024" y="515112"/>
                    <a:pt x="201168" y="521208"/>
                  </a:cubicBezTo>
                  <a:lnTo>
                    <a:pt x="256032" y="557784"/>
                  </a:lnTo>
                  <a:cubicBezTo>
                    <a:pt x="293716" y="614311"/>
                    <a:pt x="251876" y="559169"/>
                    <a:pt x="301752" y="603504"/>
                  </a:cubicBezTo>
                  <a:cubicBezTo>
                    <a:pt x="321082" y="620687"/>
                    <a:pt x="338328" y="640080"/>
                    <a:pt x="356616" y="658368"/>
                  </a:cubicBezTo>
                  <a:cubicBezTo>
                    <a:pt x="364387" y="666139"/>
                    <a:pt x="375605" y="669621"/>
                    <a:pt x="384048" y="676656"/>
                  </a:cubicBezTo>
                  <a:cubicBezTo>
                    <a:pt x="393982" y="684935"/>
                    <a:pt x="400957" y="696572"/>
                    <a:pt x="411480" y="704088"/>
                  </a:cubicBezTo>
                  <a:cubicBezTo>
                    <a:pt x="422572" y="712011"/>
                    <a:pt x="436497" y="715152"/>
                    <a:pt x="448056" y="722376"/>
                  </a:cubicBezTo>
                  <a:cubicBezTo>
                    <a:pt x="493930" y="751047"/>
                    <a:pt x="483901" y="758586"/>
                    <a:pt x="539496" y="786384"/>
                  </a:cubicBezTo>
                  <a:cubicBezTo>
                    <a:pt x="563880" y="798576"/>
                    <a:pt x="586785" y="814339"/>
                    <a:pt x="612648" y="822960"/>
                  </a:cubicBezTo>
                  <a:cubicBezTo>
                    <a:pt x="621792" y="826008"/>
                    <a:pt x="631459" y="827793"/>
                    <a:pt x="640080" y="832104"/>
                  </a:cubicBezTo>
                  <a:cubicBezTo>
                    <a:pt x="649910" y="837019"/>
                    <a:pt x="657682" y="845477"/>
                    <a:pt x="667512" y="850392"/>
                  </a:cubicBezTo>
                  <a:cubicBezTo>
                    <a:pt x="682877" y="858075"/>
                    <a:pt x="716871" y="864285"/>
                    <a:pt x="731520" y="868680"/>
                  </a:cubicBezTo>
                  <a:cubicBezTo>
                    <a:pt x="749984" y="874219"/>
                    <a:pt x="768096" y="880872"/>
                    <a:pt x="786384" y="886968"/>
                  </a:cubicBezTo>
                  <a:lnTo>
                    <a:pt x="841248" y="905256"/>
                  </a:lnTo>
                  <a:cubicBezTo>
                    <a:pt x="850392" y="908304"/>
                    <a:pt x="859329" y="912062"/>
                    <a:pt x="868680" y="914400"/>
                  </a:cubicBezTo>
                  <a:cubicBezTo>
                    <a:pt x="893064" y="920496"/>
                    <a:pt x="917987" y="924740"/>
                    <a:pt x="941832" y="932688"/>
                  </a:cubicBezTo>
                  <a:lnTo>
                    <a:pt x="1051560" y="969264"/>
                  </a:lnTo>
                  <a:lnTo>
                    <a:pt x="1106424" y="987552"/>
                  </a:lnTo>
                  <a:cubicBezTo>
                    <a:pt x="1115568" y="990600"/>
                    <a:pt x="1124217" y="996696"/>
                    <a:pt x="1133856" y="996696"/>
                  </a:cubicBezTo>
                  <a:lnTo>
                    <a:pt x="1170432" y="996696"/>
                  </a:lnTo>
                </a:path>
              </a:pathLst>
            </a:custGeom>
            <a:noFill/>
            <a:ln w="57150">
              <a:solidFill>
                <a:srgbClr val="A47D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4" name="Freeform 143"/>
            <p:cNvSpPr/>
            <p:nvPr/>
          </p:nvSpPr>
          <p:spPr bwMode="auto">
            <a:xfrm>
              <a:off x="4572000" y="5281582"/>
              <a:ext cx="2290813" cy="1207058"/>
            </a:xfrm>
            <a:custGeom>
              <a:avLst/>
              <a:gdLst>
                <a:gd name="connsiteX0" fmla="*/ 0 w 2290813"/>
                <a:gd name="connsiteY0" fmla="*/ 0 h 1685634"/>
                <a:gd name="connsiteX1" fmla="*/ 9625 w 2290813"/>
                <a:gd name="connsiteY1" fmla="*/ 57752 h 1685634"/>
                <a:gd name="connsiteX2" fmla="*/ 28876 w 2290813"/>
                <a:gd name="connsiteY2" fmla="*/ 86628 h 1685634"/>
                <a:gd name="connsiteX3" fmla="*/ 38501 w 2290813"/>
                <a:gd name="connsiteY3" fmla="*/ 125129 h 1685634"/>
                <a:gd name="connsiteX4" fmla="*/ 57752 w 2290813"/>
                <a:gd name="connsiteY4" fmla="*/ 163630 h 1685634"/>
                <a:gd name="connsiteX5" fmla="*/ 77002 w 2290813"/>
                <a:gd name="connsiteY5" fmla="*/ 221381 h 1685634"/>
                <a:gd name="connsiteX6" fmla="*/ 86627 w 2290813"/>
                <a:gd name="connsiteY6" fmla="*/ 250257 h 1685634"/>
                <a:gd name="connsiteX7" fmla="*/ 105878 w 2290813"/>
                <a:gd name="connsiteY7" fmla="*/ 279133 h 1685634"/>
                <a:gd name="connsiteX8" fmla="*/ 134754 w 2290813"/>
                <a:gd name="connsiteY8" fmla="*/ 336885 h 1685634"/>
                <a:gd name="connsiteX9" fmla="*/ 154004 w 2290813"/>
                <a:gd name="connsiteY9" fmla="*/ 394636 h 1685634"/>
                <a:gd name="connsiteX10" fmla="*/ 202131 w 2290813"/>
                <a:gd name="connsiteY10" fmla="*/ 462013 h 1685634"/>
                <a:gd name="connsiteX11" fmla="*/ 211756 w 2290813"/>
                <a:gd name="connsiteY11" fmla="*/ 490889 h 1685634"/>
                <a:gd name="connsiteX12" fmla="*/ 250257 w 2290813"/>
                <a:gd name="connsiteY12" fmla="*/ 558266 h 1685634"/>
                <a:gd name="connsiteX13" fmla="*/ 279133 w 2290813"/>
                <a:gd name="connsiteY13" fmla="*/ 587141 h 1685634"/>
                <a:gd name="connsiteX14" fmla="*/ 298383 w 2290813"/>
                <a:gd name="connsiteY14" fmla="*/ 616017 h 1685634"/>
                <a:gd name="connsiteX15" fmla="*/ 356135 w 2290813"/>
                <a:gd name="connsiteY15" fmla="*/ 654518 h 1685634"/>
                <a:gd name="connsiteX16" fmla="*/ 385011 w 2290813"/>
                <a:gd name="connsiteY16" fmla="*/ 673769 h 1685634"/>
                <a:gd name="connsiteX17" fmla="*/ 413886 w 2290813"/>
                <a:gd name="connsiteY17" fmla="*/ 693019 h 1685634"/>
                <a:gd name="connsiteX18" fmla="*/ 442762 w 2290813"/>
                <a:gd name="connsiteY18" fmla="*/ 712270 h 1685634"/>
                <a:gd name="connsiteX19" fmla="*/ 471638 w 2290813"/>
                <a:gd name="connsiteY19" fmla="*/ 721895 h 1685634"/>
                <a:gd name="connsiteX20" fmla="*/ 500514 w 2290813"/>
                <a:gd name="connsiteY20" fmla="*/ 750771 h 1685634"/>
                <a:gd name="connsiteX21" fmla="*/ 558265 w 2290813"/>
                <a:gd name="connsiteY21" fmla="*/ 770021 h 1685634"/>
                <a:gd name="connsiteX22" fmla="*/ 587141 w 2290813"/>
                <a:gd name="connsiteY22" fmla="*/ 779647 h 1685634"/>
                <a:gd name="connsiteX23" fmla="*/ 616017 w 2290813"/>
                <a:gd name="connsiteY23" fmla="*/ 798897 h 1685634"/>
                <a:gd name="connsiteX24" fmla="*/ 673768 w 2290813"/>
                <a:gd name="connsiteY24" fmla="*/ 818148 h 1685634"/>
                <a:gd name="connsiteX25" fmla="*/ 702644 w 2290813"/>
                <a:gd name="connsiteY25" fmla="*/ 827773 h 1685634"/>
                <a:gd name="connsiteX26" fmla="*/ 789272 w 2290813"/>
                <a:gd name="connsiteY26" fmla="*/ 866274 h 1685634"/>
                <a:gd name="connsiteX27" fmla="*/ 847023 w 2290813"/>
                <a:gd name="connsiteY27" fmla="*/ 885525 h 1685634"/>
                <a:gd name="connsiteX28" fmla="*/ 875899 w 2290813"/>
                <a:gd name="connsiteY28" fmla="*/ 895150 h 1685634"/>
                <a:gd name="connsiteX29" fmla="*/ 924025 w 2290813"/>
                <a:gd name="connsiteY29" fmla="*/ 904775 h 1685634"/>
                <a:gd name="connsiteX30" fmla="*/ 981777 w 2290813"/>
                <a:gd name="connsiteY30" fmla="*/ 914400 h 1685634"/>
                <a:gd name="connsiteX31" fmla="*/ 1020278 w 2290813"/>
                <a:gd name="connsiteY31" fmla="*/ 924026 h 1685634"/>
                <a:gd name="connsiteX32" fmla="*/ 1068404 w 2290813"/>
                <a:gd name="connsiteY32" fmla="*/ 933651 h 1685634"/>
                <a:gd name="connsiteX33" fmla="*/ 1135781 w 2290813"/>
                <a:gd name="connsiteY33" fmla="*/ 952901 h 1685634"/>
                <a:gd name="connsiteX34" fmla="*/ 1366787 w 2290813"/>
                <a:gd name="connsiteY34" fmla="*/ 991402 h 1685634"/>
                <a:gd name="connsiteX35" fmla="*/ 1453415 w 2290813"/>
                <a:gd name="connsiteY35" fmla="*/ 1020278 h 1685634"/>
                <a:gd name="connsiteX36" fmla="*/ 1482291 w 2290813"/>
                <a:gd name="connsiteY36" fmla="*/ 1029903 h 1685634"/>
                <a:gd name="connsiteX37" fmla="*/ 1540042 w 2290813"/>
                <a:gd name="connsiteY37" fmla="*/ 1078030 h 1685634"/>
                <a:gd name="connsiteX38" fmla="*/ 1568918 w 2290813"/>
                <a:gd name="connsiteY38" fmla="*/ 1097280 h 1685634"/>
                <a:gd name="connsiteX39" fmla="*/ 1617044 w 2290813"/>
                <a:gd name="connsiteY39" fmla="*/ 1145407 h 1685634"/>
                <a:gd name="connsiteX40" fmla="*/ 1636295 w 2290813"/>
                <a:gd name="connsiteY40" fmla="*/ 1174282 h 1685634"/>
                <a:gd name="connsiteX41" fmla="*/ 1684421 w 2290813"/>
                <a:gd name="connsiteY41" fmla="*/ 1232034 h 1685634"/>
                <a:gd name="connsiteX42" fmla="*/ 1694046 w 2290813"/>
                <a:gd name="connsiteY42" fmla="*/ 1270535 h 1685634"/>
                <a:gd name="connsiteX43" fmla="*/ 1713297 w 2290813"/>
                <a:gd name="connsiteY43" fmla="*/ 1328287 h 1685634"/>
                <a:gd name="connsiteX44" fmla="*/ 1732547 w 2290813"/>
                <a:gd name="connsiteY44" fmla="*/ 1386038 h 1685634"/>
                <a:gd name="connsiteX45" fmla="*/ 1742173 w 2290813"/>
                <a:gd name="connsiteY45" fmla="*/ 1414914 h 1685634"/>
                <a:gd name="connsiteX46" fmla="*/ 1751798 w 2290813"/>
                <a:gd name="connsiteY46" fmla="*/ 1443790 h 1685634"/>
                <a:gd name="connsiteX47" fmla="*/ 1771048 w 2290813"/>
                <a:gd name="connsiteY47" fmla="*/ 1472666 h 1685634"/>
                <a:gd name="connsiteX48" fmla="*/ 1780674 w 2290813"/>
                <a:gd name="connsiteY48" fmla="*/ 1501541 h 1685634"/>
                <a:gd name="connsiteX49" fmla="*/ 1848051 w 2290813"/>
                <a:gd name="connsiteY49" fmla="*/ 1578543 h 1685634"/>
                <a:gd name="connsiteX50" fmla="*/ 1896177 w 2290813"/>
                <a:gd name="connsiteY50" fmla="*/ 1617045 h 1685634"/>
                <a:gd name="connsiteX51" fmla="*/ 1915427 w 2290813"/>
                <a:gd name="connsiteY51" fmla="*/ 1645920 h 1685634"/>
                <a:gd name="connsiteX52" fmla="*/ 1953928 w 2290813"/>
                <a:gd name="connsiteY52" fmla="*/ 1655546 h 1685634"/>
                <a:gd name="connsiteX53" fmla="*/ 2030931 w 2290813"/>
                <a:gd name="connsiteY53" fmla="*/ 1674796 h 1685634"/>
                <a:gd name="connsiteX54" fmla="*/ 2069432 w 2290813"/>
                <a:gd name="connsiteY54" fmla="*/ 1684421 h 1685634"/>
                <a:gd name="connsiteX55" fmla="*/ 2290813 w 2290813"/>
                <a:gd name="connsiteY55" fmla="*/ 1684421 h 168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90813" h="1685634">
                  <a:moveTo>
                    <a:pt x="0" y="0"/>
                  </a:moveTo>
                  <a:cubicBezTo>
                    <a:pt x="3208" y="19251"/>
                    <a:pt x="3453" y="39237"/>
                    <a:pt x="9625" y="57752"/>
                  </a:cubicBezTo>
                  <a:cubicBezTo>
                    <a:pt x="13283" y="68727"/>
                    <a:pt x="24319" y="75995"/>
                    <a:pt x="28876" y="86628"/>
                  </a:cubicBezTo>
                  <a:cubicBezTo>
                    <a:pt x="34087" y="98787"/>
                    <a:pt x="33856" y="112743"/>
                    <a:pt x="38501" y="125129"/>
                  </a:cubicBezTo>
                  <a:cubicBezTo>
                    <a:pt x="43539" y="138564"/>
                    <a:pt x="52423" y="150308"/>
                    <a:pt x="57752" y="163630"/>
                  </a:cubicBezTo>
                  <a:cubicBezTo>
                    <a:pt x="65288" y="182470"/>
                    <a:pt x="70585" y="202131"/>
                    <a:pt x="77002" y="221381"/>
                  </a:cubicBezTo>
                  <a:cubicBezTo>
                    <a:pt x="80210" y="231006"/>
                    <a:pt x="80999" y="241815"/>
                    <a:pt x="86627" y="250257"/>
                  </a:cubicBezTo>
                  <a:lnTo>
                    <a:pt x="105878" y="279133"/>
                  </a:lnTo>
                  <a:cubicBezTo>
                    <a:pt x="140979" y="384438"/>
                    <a:pt x="84999" y="224936"/>
                    <a:pt x="134754" y="336885"/>
                  </a:cubicBezTo>
                  <a:cubicBezTo>
                    <a:pt x="142995" y="355428"/>
                    <a:pt x="141829" y="378403"/>
                    <a:pt x="154004" y="394636"/>
                  </a:cubicBezTo>
                  <a:cubicBezTo>
                    <a:pt x="189821" y="442392"/>
                    <a:pt x="173981" y="419789"/>
                    <a:pt x="202131" y="462013"/>
                  </a:cubicBezTo>
                  <a:cubicBezTo>
                    <a:pt x="205339" y="471638"/>
                    <a:pt x="207759" y="481563"/>
                    <a:pt x="211756" y="490889"/>
                  </a:cubicBezTo>
                  <a:cubicBezTo>
                    <a:pt x="220063" y="510273"/>
                    <a:pt x="236040" y="541206"/>
                    <a:pt x="250257" y="558266"/>
                  </a:cubicBezTo>
                  <a:cubicBezTo>
                    <a:pt x="258971" y="568723"/>
                    <a:pt x="270419" y="576684"/>
                    <a:pt x="279133" y="587141"/>
                  </a:cubicBezTo>
                  <a:cubicBezTo>
                    <a:pt x="286539" y="596028"/>
                    <a:pt x="289677" y="608399"/>
                    <a:pt x="298383" y="616017"/>
                  </a:cubicBezTo>
                  <a:cubicBezTo>
                    <a:pt x="315795" y="631252"/>
                    <a:pt x="336884" y="641684"/>
                    <a:pt x="356135" y="654518"/>
                  </a:cubicBezTo>
                  <a:lnTo>
                    <a:pt x="385011" y="673769"/>
                  </a:lnTo>
                  <a:lnTo>
                    <a:pt x="413886" y="693019"/>
                  </a:lnTo>
                  <a:cubicBezTo>
                    <a:pt x="423511" y="699436"/>
                    <a:pt x="431787" y="708612"/>
                    <a:pt x="442762" y="712270"/>
                  </a:cubicBezTo>
                  <a:lnTo>
                    <a:pt x="471638" y="721895"/>
                  </a:lnTo>
                  <a:cubicBezTo>
                    <a:pt x="481263" y="731520"/>
                    <a:pt x="488615" y="744160"/>
                    <a:pt x="500514" y="750771"/>
                  </a:cubicBezTo>
                  <a:cubicBezTo>
                    <a:pt x="518252" y="760625"/>
                    <a:pt x="539015" y="763604"/>
                    <a:pt x="558265" y="770021"/>
                  </a:cubicBezTo>
                  <a:cubicBezTo>
                    <a:pt x="567890" y="773230"/>
                    <a:pt x="578699" y="774019"/>
                    <a:pt x="587141" y="779647"/>
                  </a:cubicBezTo>
                  <a:cubicBezTo>
                    <a:pt x="596766" y="786064"/>
                    <a:pt x="605446" y="794199"/>
                    <a:pt x="616017" y="798897"/>
                  </a:cubicBezTo>
                  <a:cubicBezTo>
                    <a:pt x="634560" y="807138"/>
                    <a:pt x="654518" y="811731"/>
                    <a:pt x="673768" y="818148"/>
                  </a:cubicBezTo>
                  <a:cubicBezTo>
                    <a:pt x="683393" y="821356"/>
                    <a:pt x="694202" y="822145"/>
                    <a:pt x="702644" y="827773"/>
                  </a:cubicBezTo>
                  <a:cubicBezTo>
                    <a:pt x="748404" y="858279"/>
                    <a:pt x="720546" y="843365"/>
                    <a:pt x="789272" y="866274"/>
                  </a:cubicBezTo>
                  <a:lnTo>
                    <a:pt x="847023" y="885525"/>
                  </a:lnTo>
                  <a:cubicBezTo>
                    <a:pt x="856648" y="888733"/>
                    <a:pt x="865950" y="893160"/>
                    <a:pt x="875899" y="895150"/>
                  </a:cubicBezTo>
                  <a:lnTo>
                    <a:pt x="924025" y="904775"/>
                  </a:lnTo>
                  <a:cubicBezTo>
                    <a:pt x="943226" y="908266"/>
                    <a:pt x="962640" y="910572"/>
                    <a:pt x="981777" y="914400"/>
                  </a:cubicBezTo>
                  <a:cubicBezTo>
                    <a:pt x="994749" y="916994"/>
                    <a:pt x="1007364" y="921156"/>
                    <a:pt x="1020278" y="924026"/>
                  </a:cubicBezTo>
                  <a:cubicBezTo>
                    <a:pt x="1036248" y="927575"/>
                    <a:pt x="1052533" y="929683"/>
                    <a:pt x="1068404" y="933651"/>
                  </a:cubicBezTo>
                  <a:cubicBezTo>
                    <a:pt x="1114178" y="945094"/>
                    <a:pt x="1081767" y="943899"/>
                    <a:pt x="1135781" y="952901"/>
                  </a:cubicBezTo>
                  <a:cubicBezTo>
                    <a:pt x="1170649" y="958712"/>
                    <a:pt x="1321427" y="976282"/>
                    <a:pt x="1366787" y="991402"/>
                  </a:cubicBezTo>
                  <a:lnTo>
                    <a:pt x="1453415" y="1020278"/>
                  </a:lnTo>
                  <a:lnTo>
                    <a:pt x="1482291" y="1029903"/>
                  </a:lnTo>
                  <a:cubicBezTo>
                    <a:pt x="1553994" y="1077707"/>
                    <a:pt x="1465918" y="1016260"/>
                    <a:pt x="1540042" y="1078030"/>
                  </a:cubicBezTo>
                  <a:cubicBezTo>
                    <a:pt x="1548929" y="1085436"/>
                    <a:pt x="1559293" y="1090863"/>
                    <a:pt x="1568918" y="1097280"/>
                  </a:cubicBezTo>
                  <a:cubicBezTo>
                    <a:pt x="1620246" y="1174274"/>
                    <a:pt x="1552882" y="1081246"/>
                    <a:pt x="1617044" y="1145407"/>
                  </a:cubicBezTo>
                  <a:cubicBezTo>
                    <a:pt x="1625224" y="1153587"/>
                    <a:pt x="1628889" y="1165395"/>
                    <a:pt x="1636295" y="1174282"/>
                  </a:cubicBezTo>
                  <a:cubicBezTo>
                    <a:pt x="1698045" y="1248380"/>
                    <a:pt x="1636635" y="1160353"/>
                    <a:pt x="1684421" y="1232034"/>
                  </a:cubicBezTo>
                  <a:cubicBezTo>
                    <a:pt x="1687629" y="1244868"/>
                    <a:pt x="1690245" y="1257864"/>
                    <a:pt x="1694046" y="1270535"/>
                  </a:cubicBezTo>
                  <a:cubicBezTo>
                    <a:pt x="1699877" y="1289971"/>
                    <a:pt x="1706880" y="1309036"/>
                    <a:pt x="1713297" y="1328287"/>
                  </a:cubicBezTo>
                  <a:lnTo>
                    <a:pt x="1732547" y="1386038"/>
                  </a:lnTo>
                  <a:lnTo>
                    <a:pt x="1742173" y="1414914"/>
                  </a:lnTo>
                  <a:cubicBezTo>
                    <a:pt x="1745381" y="1424539"/>
                    <a:pt x="1746170" y="1435348"/>
                    <a:pt x="1751798" y="1443790"/>
                  </a:cubicBezTo>
                  <a:cubicBezTo>
                    <a:pt x="1758215" y="1453415"/>
                    <a:pt x="1765875" y="1462319"/>
                    <a:pt x="1771048" y="1472666"/>
                  </a:cubicBezTo>
                  <a:cubicBezTo>
                    <a:pt x="1775585" y="1481741"/>
                    <a:pt x="1775747" y="1492672"/>
                    <a:pt x="1780674" y="1501541"/>
                  </a:cubicBezTo>
                  <a:cubicBezTo>
                    <a:pt x="1813704" y="1560993"/>
                    <a:pt x="1805868" y="1550422"/>
                    <a:pt x="1848051" y="1578543"/>
                  </a:cubicBezTo>
                  <a:cubicBezTo>
                    <a:pt x="1903216" y="1661293"/>
                    <a:pt x="1829763" y="1563913"/>
                    <a:pt x="1896177" y="1617045"/>
                  </a:cubicBezTo>
                  <a:cubicBezTo>
                    <a:pt x="1905210" y="1624271"/>
                    <a:pt x="1905802" y="1639503"/>
                    <a:pt x="1915427" y="1645920"/>
                  </a:cubicBezTo>
                  <a:cubicBezTo>
                    <a:pt x="1926434" y="1653258"/>
                    <a:pt x="1941208" y="1651912"/>
                    <a:pt x="1953928" y="1655546"/>
                  </a:cubicBezTo>
                  <a:cubicBezTo>
                    <a:pt x="2044205" y="1681340"/>
                    <a:pt x="1898874" y="1645451"/>
                    <a:pt x="2030931" y="1674796"/>
                  </a:cubicBezTo>
                  <a:cubicBezTo>
                    <a:pt x="2043845" y="1677666"/>
                    <a:pt x="2056212" y="1683931"/>
                    <a:pt x="2069432" y="1684421"/>
                  </a:cubicBezTo>
                  <a:cubicBezTo>
                    <a:pt x="2143175" y="1687152"/>
                    <a:pt x="2217019" y="1684421"/>
                    <a:pt x="2290813" y="1684421"/>
                  </a:cubicBezTo>
                </a:path>
              </a:pathLst>
            </a:custGeom>
            <a:noFill/>
            <a:ln w="57150">
              <a:solidFill>
                <a:srgbClr val="A47D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Freeform 36"/>
            <p:cNvSpPr/>
            <p:nvPr/>
          </p:nvSpPr>
          <p:spPr bwMode="auto">
            <a:xfrm>
              <a:off x="3178939" y="2997415"/>
              <a:ext cx="1054068" cy="2243286"/>
            </a:xfrm>
            <a:custGeom>
              <a:avLst/>
              <a:gdLst>
                <a:gd name="connsiteX0" fmla="*/ 0 w 2020824"/>
                <a:gd name="connsiteY0" fmla="*/ 0 h 2286304"/>
                <a:gd name="connsiteX1" fmla="*/ 82296 w 2020824"/>
                <a:gd name="connsiteY1" fmla="*/ 82296 h 2286304"/>
                <a:gd name="connsiteX2" fmla="*/ 100584 w 2020824"/>
                <a:gd name="connsiteY2" fmla="*/ 109728 h 2286304"/>
                <a:gd name="connsiteX3" fmla="*/ 118872 w 2020824"/>
                <a:gd name="connsiteY3" fmla="*/ 137160 h 2286304"/>
                <a:gd name="connsiteX4" fmla="*/ 137160 w 2020824"/>
                <a:gd name="connsiteY4" fmla="*/ 192024 h 2286304"/>
                <a:gd name="connsiteX5" fmla="*/ 146304 w 2020824"/>
                <a:gd name="connsiteY5" fmla="*/ 219456 h 2286304"/>
                <a:gd name="connsiteX6" fmla="*/ 164592 w 2020824"/>
                <a:gd name="connsiteY6" fmla="*/ 548640 h 2286304"/>
                <a:gd name="connsiteX7" fmla="*/ 173736 w 2020824"/>
                <a:gd name="connsiteY7" fmla="*/ 713232 h 2286304"/>
                <a:gd name="connsiteX8" fmla="*/ 192024 w 2020824"/>
                <a:gd name="connsiteY8" fmla="*/ 978408 h 2286304"/>
                <a:gd name="connsiteX9" fmla="*/ 210312 w 2020824"/>
                <a:gd name="connsiteY9" fmla="*/ 1033272 h 2286304"/>
                <a:gd name="connsiteX10" fmla="*/ 219456 w 2020824"/>
                <a:gd name="connsiteY10" fmla="*/ 1060704 h 2286304"/>
                <a:gd name="connsiteX11" fmla="*/ 246888 w 2020824"/>
                <a:gd name="connsiteY11" fmla="*/ 1170432 h 2286304"/>
                <a:gd name="connsiteX12" fmla="*/ 265176 w 2020824"/>
                <a:gd name="connsiteY12" fmla="*/ 1197864 h 2286304"/>
                <a:gd name="connsiteX13" fmla="*/ 292608 w 2020824"/>
                <a:gd name="connsiteY13" fmla="*/ 1261872 h 2286304"/>
                <a:gd name="connsiteX14" fmla="*/ 310896 w 2020824"/>
                <a:gd name="connsiteY14" fmla="*/ 1289304 h 2286304"/>
                <a:gd name="connsiteX15" fmla="*/ 320040 w 2020824"/>
                <a:gd name="connsiteY15" fmla="*/ 1316736 h 2286304"/>
                <a:gd name="connsiteX16" fmla="*/ 338328 w 2020824"/>
                <a:gd name="connsiteY16" fmla="*/ 1344168 h 2286304"/>
                <a:gd name="connsiteX17" fmla="*/ 365760 w 2020824"/>
                <a:gd name="connsiteY17" fmla="*/ 1408176 h 2286304"/>
                <a:gd name="connsiteX18" fmla="*/ 402336 w 2020824"/>
                <a:gd name="connsiteY18" fmla="*/ 1463040 h 2286304"/>
                <a:gd name="connsiteX19" fmla="*/ 420624 w 2020824"/>
                <a:gd name="connsiteY19" fmla="*/ 1490472 h 2286304"/>
                <a:gd name="connsiteX20" fmla="*/ 466344 w 2020824"/>
                <a:gd name="connsiteY20" fmla="*/ 1572768 h 2286304"/>
                <a:gd name="connsiteX21" fmla="*/ 493776 w 2020824"/>
                <a:gd name="connsiteY21" fmla="*/ 1591056 h 2286304"/>
                <a:gd name="connsiteX22" fmla="*/ 557784 w 2020824"/>
                <a:gd name="connsiteY22" fmla="*/ 1673352 h 2286304"/>
                <a:gd name="connsiteX23" fmla="*/ 630936 w 2020824"/>
                <a:gd name="connsiteY23" fmla="*/ 1737360 h 2286304"/>
                <a:gd name="connsiteX24" fmla="*/ 713232 w 2020824"/>
                <a:gd name="connsiteY24" fmla="*/ 1801368 h 2286304"/>
                <a:gd name="connsiteX25" fmla="*/ 740664 w 2020824"/>
                <a:gd name="connsiteY25" fmla="*/ 1810512 h 2286304"/>
                <a:gd name="connsiteX26" fmla="*/ 795528 w 2020824"/>
                <a:gd name="connsiteY26" fmla="*/ 1847088 h 2286304"/>
                <a:gd name="connsiteX27" fmla="*/ 868680 w 2020824"/>
                <a:gd name="connsiteY27" fmla="*/ 1874520 h 2286304"/>
                <a:gd name="connsiteX28" fmla="*/ 905256 w 2020824"/>
                <a:gd name="connsiteY28" fmla="*/ 1892808 h 2286304"/>
                <a:gd name="connsiteX29" fmla="*/ 932688 w 2020824"/>
                <a:gd name="connsiteY29" fmla="*/ 1901952 h 2286304"/>
                <a:gd name="connsiteX30" fmla="*/ 996696 w 2020824"/>
                <a:gd name="connsiteY30" fmla="*/ 1938528 h 2286304"/>
                <a:gd name="connsiteX31" fmla="*/ 1060704 w 2020824"/>
                <a:gd name="connsiteY31" fmla="*/ 1956816 h 2286304"/>
                <a:gd name="connsiteX32" fmla="*/ 1088136 w 2020824"/>
                <a:gd name="connsiteY32" fmla="*/ 1965960 h 2286304"/>
                <a:gd name="connsiteX33" fmla="*/ 1115568 w 2020824"/>
                <a:gd name="connsiteY33" fmla="*/ 1984248 h 2286304"/>
                <a:gd name="connsiteX34" fmla="*/ 1207008 w 2020824"/>
                <a:gd name="connsiteY34" fmla="*/ 2011680 h 2286304"/>
                <a:gd name="connsiteX35" fmla="*/ 1289304 w 2020824"/>
                <a:gd name="connsiteY35" fmla="*/ 2039112 h 2286304"/>
                <a:gd name="connsiteX36" fmla="*/ 1316736 w 2020824"/>
                <a:gd name="connsiteY36" fmla="*/ 2048256 h 2286304"/>
                <a:gd name="connsiteX37" fmla="*/ 1353312 w 2020824"/>
                <a:gd name="connsiteY37" fmla="*/ 2057400 h 2286304"/>
                <a:gd name="connsiteX38" fmla="*/ 1399032 w 2020824"/>
                <a:gd name="connsiteY38" fmla="*/ 2066544 h 2286304"/>
                <a:gd name="connsiteX39" fmla="*/ 1481328 w 2020824"/>
                <a:gd name="connsiteY39" fmla="*/ 2103120 h 2286304"/>
                <a:gd name="connsiteX40" fmla="*/ 1563624 w 2020824"/>
                <a:gd name="connsiteY40" fmla="*/ 2130552 h 2286304"/>
                <a:gd name="connsiteX41" fmla="*/ 1591056 w 2020824"/>
                <a:gd name="connsiteY41" fmla="*/ 2139696 h 2286304"/>
                <a:gd name="connsiteX42" fmla="*/ 1618488 w 2020824"/>
                <a:gd name="connsiteY42" fmla="*/ 2157984 h 2286304"/>
                <a:gd name="connsiteX43" fmla="*/ 1664208 w 2020824"/>
                <a:gd name="connsiteY43" fmla="*/ 2167128 h 2286304"/>
                <a:gd name="connsiteX44" fmla="*/ 1700784 w 2020824"/>
                <a:gd name="connsiteY44" fmla="*/ 2176272 h 2286304"/>
                <a:gd name="connsiteX45" fmla="*/ 1783080 w 2020824"/>
                <a:gd name="connsiteY45" fmla="*/ 2212848 h 2286304"/>
                <a:gd name="connsiteX46" fmla="*/ 1810512 w 2020824"/>
                <a:gd name="connsiteY46" fmla="*/ 2221992 h 2286304"/>
                <a:gd name="connsiteX47" fmla="*/ 1837944 w 2020824"/>
                <a:gd name="connsiteY47" fmla="*/ 2240280 h 2286304"/>
                <a:gd name="connsiteX48" fmla="*/ 1892808 w 2020824"/>
                <a:gd name="connsiteY48" fmla="*/ 2258568 h 2286304"/>
                <a:gd name="connsiteX49" fmla="*/ 1920240 w 2020824"/>
                <a:gd name="connsiteY49" fmla="*/ 2267712 h 2286304"/>
                <a:gd name="connsiteX50" fmla="*/ 1965960 w 2020824"/>
                <a:gd name="connsiteY50" fmla="*/ 2276856 h 2286304"/>
                <a:gd name="connsiteX51" fmla="*/ 2020824 w 2020824"/>
                <a:gd name="connsiteY51" fmla="*/ 2286000 h 228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20824" h="2286304">
                  <a:moveTo>
                    <a:pt x="0" y="0"/>
                  </a:moveTo>
                  <a:cubicBezTo>
                    <a:pt x="64567" y="38740"/>
                    <a:pt x="35861" y="12644"/>
                    <a:pt x="82296" y="82296"/>
                  </a:cubicBezTo>
                  <a:lnTo>
                    <a:pt x="100584" y="109728"/>
                  </a:lnTo>
                  <a:cubicBezTo>
                    <a:pt x="106680" y="118872"/>
                    <a:pt x="115397" y="126734"/>
                    <a:pt x="118872" y="137160"/>
                  </a:cubicBezTo>
                  <a:lnTo>
                    <a:pt x="137160" y="192024"/>
                  </a:lnTo>
                  <a:lnTo>
                    <a:pt x="146304" y="219456"/>
                  </a:lnTo>
                  <a:cubicBezTo>
                    <a:pt x="168759" y="376641"/>
                    <a:pt x="151410" y="238855"/>
                    <a:pt x="164592" y="548640"/>
                  </a:cubicBezTo>
                  <a:cubicBezTo>
                    <a:pt x="166928" y="603539"/>
                    <a:pt x="170992" y="658352"/>
                    <a:pt x="173736" y="713232"/>
                  </a:cubicBezTo>
                  <a:cubicBezTo>
                    <a:pt x="175271" y="743932"/>
                    <a:pt x="176144" y="909596"/>
                    <a:pt x="192024" y="978408"/>
                  </a:cubicBezTo>
                  <a:cubicBezTo>
                    <a:pt x="196359" y="997192"/>
                    <a:pt x="204216" y="1014984"/>
                    <a:pt x="210312" y="1033272"/>
                  </a:cubicBezTo>
                  <a:cubicBezTo>
                    <a:pt x="213360" y="1042416"/>
                    <a:pt x="217871" y="1051197"/>
                    <a:pt x="219456" y="1060704"/>
                  </a:cubicBezTo>
                  <a:cubicBezTo>
                    <a:pt x="224027" y="1088128"/>
                    <a:pt x="230787" y="1146281"/>
                    <a:pt x="246888" y="1170432"/>
                  </a:cubicBezTo>
                  <a:cubicBezTo>
                    <a:pt x="252984" y="1179576"/>
                    <a:pt x="260261" y="1188034"/>
                    <a:pt x="265176" y="1197864"/>
                  </a:cubicBezTo>
                  <a:cubicBezTo>
                    <a:pt x="316469" y="1300450"/>
                    <a:pt x="216498" y="1128679"/>
                    <a:pt x="292608" y="1261872"/>
                  </a:cubicBezTo>
                  <a:cubicBezTo>
                    <a:pt x="298060" y="1271414"/>
                    <a:pt x="305981" y="1279474"/>
                    <a:pt x="310896" y="1289304"/>
                  </a:cubicBezTo>
                  <a:cubicBezTo>
                    <a:pt x="315207" y="1297925"/>
                    <a:pt x="315729" y="1308115"/>
                    <a:pt x="320040" y="1316736"/>
                  </a:cubicBezTo>
                  <a:cubicBezTo>
                    <a:pt x="324955" y="1326566"/>
                    <a:pt x="333413" y="1334338"/>
                    <a:pt x="338328" y="1344168"/>
                  </a:cubicBezTo>
                  <a:cubicBezTo>
                    <a:pt x="376167" y="1419845"/>
                    <a:pt x="308677" y="1313038"/>
                    <a:pt x="365760" y="1408176"/>
                  </a:cubicBezTo>
                  <a:cubicBezTo>
                    <a:pt x="377068" y="1427023"/>
                    <a:pt x="390144" y="1444752"/>
                    <a:pt x="402336" y="1463040"/>
                  </a:cubicBezTo>
                  <a:cubicBezTo>
                    <a:pt x="408432" y="1472184"/>
                    <a:pt x="417149" y="1480046"/>
                    <a:pt x="420624" y="1490472"/>
                  </a:cubicBezTo>
                  <a:cubicBezTo>
                    <a:pt x="430153" y="1519058"/>
                    <a:pt x="439394" y="1554801"/>
                    <a:pt x="466344" y="1572768"/>
                  </a:cubicBezTo>
                  <a:lnTo>
                    <a:pt x="493776" y="1591056"/>
                  </a:lnTo>
                  <a:cubicBezTo>
                    <a:pt x="518761" y="1666011"/>
                    <a:pt x="475545" y="1549993"/>
                    <a:pt x="557784" y="1673352"/>
                  </a:cubicBezTo>
                  <a:cubicBezTo>
                    <a:pt x="609600" y="1751076"/>
                    <a:pt x="524256" y="1630680"/>
                    <a:pt x="630936" y="1737360"/>
                  </a:cubicBezTo>
                  <a:cubicBezTo>
                    <a:pt x="654605" y="1761029"/>
                    <a:pt x="680420" y="1790431"/>
                    <a:pt x="713232" y="1801368"/>
                  </a:cubicBezTo>
                  <a:cubicBezTo>
                    <a:pt x="722376" y="1804416"/>
                    <a:pt x="732238" y="1805831"/>
                    <a:pt x="740664" y="1810512"/>
                  </a:cubicBezTo>
                  <a:cubicBezTo>
                    <a:pt x="759877" y="1821186"/>
                    <a:pt x="775869" y="1837258"/>
                    <a:pt x="795528" y="1847088"/>
                  </a:cubicBezTo>
                  <a:cubicBezTo>
                    <a:pt x="897360" y="1898004"/>
                    <a:pt x="769080" y="1837170"/>
                    <a:pt x="868680" y="1874520"/>
                  </a:cubicBezTo>
                  <a:cubicBezTo>
                    <a:pt x="881443" y="1879306"/>
                    <a:pt x="892727" y="1887438"/>
                    <a:pt x="905256" y="1892808"/>
                  </a:cubicBezTo>
                  <a:cubicBezTo>
                    <a:pt x="914115" y="1896605"/>
                    <a:pt x="924067" y="1897641"/>
                    <a:pt x="932688" y="1901952"/>
                  </a:cubicBezTo>
                  <a:cubicBezTo>
                    <a:pt x="1024520" y="1947868"/>
                    <a:pt x="884479" y="1890435"/>
                    <a:pt x="996696" y="1938528"/>
                  </a:cubicBezTo>
                  <a:cubicBezTo>
                    <a:pt x="1018620" y="1947924"/>
                    <a:pt x="1037503" y="1950187"/>
                    <a:pt x="1060704" y="1956816"/>
                  </a:cubicBezTo>
                  <a:cubicBezTo>
                    <a:pt x="1069972" y="1959464"/>
                    <a:pt x="1079515" y="1961649"/>
                    <a:pt x="1088136" y="1965960"/>
                  </a:cubicBezTo>
                  <a:cubicBezTo>
                    <a:pt x="1097966" y="1970875"/>
                    <a:pt x="1105525" y="1979785"/>
                    <a:pt x="1115568" y="1984248"/>
                  </a:cubicBezTo>
                  <a:cubicBezTo>
                    <a:pt x="1160331" y="2004143"/>
                    <a:pt x="1166088" y="1999404"/>
                    <a:pt x="1207008" y="2011680"/>
                  </a:cubicBezTo>
                  <a:lnTo>
                    <a:pt x="1289304" y="2039112"/>
                  </a:lnTo>
                  <a:cubicBezTo>
                    <a:pt x="1298448" y="2042160"/>
                    <a:pt x="1307385" y="2045918"/>
                    <a:pt x="1316736" y="2048256"/>
                  </a:cubicBezTo>
                  <a:cubicBezTo>
                    <a:pt x="1328928" y="2051304"/>
                    <a:pt x="1341044" y="2054674"/>
                    <a:pt x="1353312" y="2057400"/>
                  </a:cubicBezTo>
                  <a:cubicBezTo>
                    <a:pt x="1368484" y="2060771"/>
                    <a:pt x="1384038" y="2062455"/>
                    <a:pt x="1399032" y="2066544"/>
                  </a:cubicBezTo>
                  <a:cubicBezTo>
                    <a:pt x="1539960" y="2104979"/>
                    <a:pt x="1394736" y="2064635"/>
                    <a:pt x="1481328" y="2103120"/>
                  </a:cubicBezTo>
                  <a:lnTo>
                    <a:pt x="1563624" y="2130552"/>
                  </a:lnTo>
                  <a:cubicBezTo>
                    <a:pt x="1572768" y="2133600"/>
                    <a:pt x="1583036" y="2134349"/>
                    <a:pt x="1591056" y="2139696"/>
                  </a:cubicBezTo>
                  <a:cubicBezTo>
                    <a:pt x="1600200" y="2145792"/>
                    <a:pt x="1608198" y="2154125"/>
                    <a:pt x="1618488" y="2157984"/>
                  </a:cubicBezTo>
                  <a:cubicBezTo>
                    <a:pt x="1633040" y="2163441"/>
                    <a:pt x="1649036" y="2163757"/>
                    <a:pt x="1664208" y="2167128"/>
                  </a:cubicBezTo>
                  <a:cubicBezTo>
                    <a:pt x="1676476" y="2169854"/>
                    <a:pt x="1688747" y="2172661"/>
                    <a:pt x="1700784" y="2176272"/>
                  </a:cubicBezTo>
                  <a:cubicBezTo>
                    <a:pt x="1818737" y="2211658"/>
                    <a:pt x="1709585" y="2176101"/>
                    <a:pt x="1783080" y="2212848"/>
                  </a:cubicBezTo>
                  <a:cubicBezTo>
                    <a:pt x="1791701" y="2217159"/>
                    <a:pt x="1801891" y="2217681"/>
                    <a:pt x="1810512" y="2221992"/>
                  </a:cubicBezTo>
                  <a:cubicBezTo>
                    <a:pt x="1820342" y="2226907"/>
                    <a:pt x="1827901" y="2235817"/>
                    <a:pt x="1837944" y="2240280"/>
                  </a:cubicBezTo>
                  <a:cubicBezTo>
                    <a:pt x="1855560" y="2248109"/>
                    <a:pt x="1874520" y="2252472"/>
                    <a:pt x="1892808" y="2258568"/>
                  </a:cubicBezTo>
                  <a:cubicBezTo>
                    <a:pt x="1901952" y="2261616"/>
                    <a:pt x="1910789" y="2265822"/>
                    <a:pt x="1920240" y="2267712"/>
                  </a:cubicBezTo>
                  <a:cubicBezTo>
                    <a:pt x="1935480" y="2270760"/>
                    <a:pt x="1950882" y="2273087"/>
                    <a:pt x="1965960" y="2276856"/>
                  </a:cubicBezTo>
                  <a:cubicBezTo>
                    <a:pt x="2014102" y="2288892"/>
                    <a:pt x="1972335" y="2286000"/>
                    <a:pt x="2020824" y="2286000"/>
                  </a:cubicBezTo>
                </a:path>
              </a:pathLst>
            </a:custGeom>
            <a:noFill/>
            <a:ln w="57150">
              <a:solidFill>
                <a:srgbClr val="A47D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Freeform 31"/>
            <p:cNvSpPr/>
            <p:nvPr/>
          </p:nvSpPr>
          <p:spPr bwMode="auto">
            <a:xfrm flipH="1">
              <a:off x="2858659" y="3206778"/>
              <a:ext cx="349127" cy="2066597"/>
            </a:xfrm>
            <a:custGeom>
              <a:avLst/>
              <a:gdLst>
                <a:gd name="connsiteX0" fmla="*/ 128016 w 813816"/>
                <a:gd name="connsiteY0" fmla="*/ 0 h 2066597"/>
                <a:gd name="connsiteX1" fmla="*/ 109728 w 813816"/>
                <a:gd name="connsiteY1" fmla="*/ 137160 h 2066597"/>
                <a:gd name="connsiteX2" fmla="*/ 91440 w 813816"/>
                <a:gd name="connsiteY2" fmla="*/ 192024 h 2066597"/>
                <a:gd name="connsiteX3" fmla="*/ 73152 w 813816"/>
                <a:gd name="connsiteY3" fmla="*/ 274320 h 2066597"/>
                <a:gd name="connsiteX4" fmla="*/ 64008 w 813816"/>
                <a:gd name="connsiteY4" fmla="*/ 301752 h 2066597"/>
                <a:gd name="connsiteX5" fmla="*/ 54864 w 813816"/>
                <a:gd name="connsiteY5" fmla="*/ 347472 h 2066597"/>
                <a:gd name="connsiteX6" fmla="*/ 36576 w 813816"/>
                <a:gd name="connsiteY6" fmla="*/ 402336 h 2066597"/>
                <a:gd name="connsiteX7" fmla="*/ 18288 w 813816"/>
                <a:gd name="connsiteY7" fmla="*/ 475488 h 2066597"/>
                <a:gd name="connsiteX8" fmla="*/ 9144 w 813816"/>
                <a:gd name="connsiteY8" fmla="*/ 512064 h 2066597"/>
                <a:gd name="connsiteX9" fmla="*/ 0 w 813816"/>
                <a:gd name="connsiteY9" fmla="*/ 557784 h 2066597"/>
                <a:gd name="connsiteX10" fmla="*/ 9144 w 813816"/>
                <a:gd name="connsiteY10" fmla="*/ 841248 h 2066597"/>
                <a:gd name="connsiteX11" fmla="*/ 36576 w 813816"/>
                <a:gd name="connsiteY11" fmla="*/ 896112 h 2066597"/>
                <a:gd name="connsiteX12" fmla="*/ 54864 w 813816"/>
                <a:gd name="connsiteY12" fmla="*/ 950976 h 2066597"/>
                <a:gd name="connsiteX13" fmla="*/ 64008 w 813816"/>
                <a:gd name="connsiteY13" fmla="*/ 978408 h 2066597"/>
                <a:gd name="connsiteX14" fmla="*/ 82296 w 813816"/>
                <a:gd name="connsiteY14" fmla="*/ 1014984 h 2066597"/>
                <a:gd name="connsiteX15" fmla="*/ 100584 w 813816"/>
                <a:gd name="connsiteY15" fmla="*/ 1042416 h 2066597"/>
                <a:gd name="connsiteX16" fmla="*/ 128016 w 813816"/>
                <a:gd name="connsiteY16" fmla="*/ 1097280 h 2066597"/>
                <a:gd name="connsiteX17" fmla="*/ 155448 w 813816"/>
                <a:gd name="connsiteY17" fmla="*/ 1161288 h 2066597"/>
                <a:gd name="connsiteX18" fmla="*/ 164592 w 813816"/>
                <a:gd name="connsiteY18" fmla="*/ 1188720 h 2066597"/>
                <a:gd name="connsiteX19" fmla="*/ 182880 w 813816"/>
                <a:gd name="connsiteY19" fmla="*/ 1216152 h 2066597"/>
                <a:gd name="connsiteX20" fmla="*/ 192024 w 813816"/>
                <a:gd name="connsiteY20" fmla="*/ 1243584 h 2066597"/>
                <a:gd name="connsiteX21" fmla="*/ 228600 w 813816"/>
                <a:gd name="connsiteY21" fmla="*/ 1298448 h 2066597"/>
                <a:gd name="connsiteX22" fmla="*/ 256032 w 813816"/>
                <a:gd name="connsiteY22" fmla="*/ 1353312 h 2066597"/>
                <a:gd name="connsiteX23" fmla="*/ 265176 w 813816"/>
                <a:gd name="connsiteY23" fmla="*/ 1380744 h 2066597"/>
                <a:gd name="connsiteX24" fmla="*/ 310896 w 813816"/>
                <a:gd name="connsiteY24" fmla="*/ 1444752 h 2066597"/>
                <a:gd name="connsiteX25" fmla="*/ 329184 w 813816"/>
                <a:gd name="connsiteY25" fmla="*/ 1499616 h 2066597"/>
                <a:gd name="connsiteX26" fmla="*/ 365760 w 813816"/>
                <a:gd name="connsiteY26" fmla="*/ 1554480 h 2066597"/>
                <a:gd name="connsiteX27" fmla="*/ 384048 w 813816"/>
                <a:gd name="connsiteY27" fmla="*/ 1581912 h 2066597"/>
                <a:gd name="connsiteX28" fmla="*/ 420624 w 813816"/>
                <a:gd name="connsiteY28" fmla="*/ 1645920 h 2066597"/>
                <a:gd name="connsiteX29" fmla="*/ 448056 w 813816"/>
                <a:gd name="connsiteY29" fmla="*/ 1664208 h 2066597"/>
                <a:gd name="connsiteX30" fmla="*/ 475488 w 813816"/>
                <a:gd name="connsiteY30" fmla="*/ 1719072 h 2066597"/>
                <a:gd name="connsiteX31" fmla="*/ 502920 w 813816"/>
                <a:gd name="connsiteY31" fmla="*/ 1737360 h 2066597"/>
                <a:gd name="connsiteX32" fmla="*/ 530352 w 813816"/>
                <a:gd name="connsiteY32" fmla="*/ 1792224 h 2066597"/>
                <a:gd name="connsiteX33" fmla="*/ 557784 w 813816"/>
                <a:gd name="connsiteY33" fmla="*/ 1810512 h 2066597"/>
                <a:gd name="connsiteX34" fmla="*/ 576072 w 813816"/>
                <a:gd name="connsiteY34" fmla="*/ 1837944 h 2066597"/>
                <a:gd name="connsiteX35" fmla="*/ 603504 w 813816"/>
                <a:gd name="connsiteY35" fmla="*/ 1865376 h 2066597"/>
                <a:gd name="connsiteX36" fmla="*/ 640080 w 813816"/>
                <a:gd name="connsiteY36" fmla="*/ 1911096 h 2066597"/>
                <a:gd name="connsiteX37" fmla="*/ 685800 w 813816"/>
                <a:gd name="connsiteY37" fmla="*/ 1965960 h 2066597"/>
                <a:gd name="connsiteX38" fmla="*/ 704088 w 813816"/>
                <a:gd name="connsiteY38" fmla="*/ 1993392 h 2066597"/>
                <a:gd name="connsiteX39" fmla="*/ 731520 w 813816"/>
                <a:gd name="connsiteY39" fmla="*/ 2002536 h 2066597"/>
                <a:gd name="connsiteX40" fmla="*/ 786384 w 813816"/>
                <a:gd name="connsiteY40" fmla="*/ 2039112 h 2066597"/>
                <a:gd name="connsiteX41" fmla="*/ 813816 w 813816"/>
                <a:gd name="connsiteY41" fmla="*/ 2066544 h 206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3816" h="2066597">
                  <a:moveTo>
                    <a:pt x="128016" y="0"/>
                  </a:moveTo>
                  <a:cubicBezTo>
                    <a:pt x="124972" y="27399"/>
                    <a:pt x="117937" y="104324"/>
                    <a:pt x="109728" y="137160"/>
                  </a:cubicBezTo>
                  <a:cubicBezTo>
                    <a:pt x="105053" y="155862"/>
                    <a:pt x="95221" y="173121"/>
                    <a:pt x="91440" y="192024"/>
                  </a:cubicBezTo>
                  <a:cubicBezTo>
                    <a:pt x="85155" y="223451"/>
                    <a:pt x="81761" y="244189"/>
                    <a:pt x="73152" y="274320"/>
                  </a:cubicBezTo>
                  <a:cubicBezTo>
                    <a:pt x="70504" y="283588"/>
                    <a:pt x="66346" y="292401"/>
                    <a:pt x="64008" y="301752"/>
                  </a:cubicBezTo>
                  <a:cubicBezTo>
                    <a:pt x="60239" y="316830"/>
                    <a:pt x="58953" y="332478"/>
                    <a:pt x="54864" y="347472"/>
                  </a:cubicBezTo>
                  <a:cubicBezTo>
                    <a:pt x="49792" y="366070"/>
                    <a:pt x="41251" y="383634"/>
                    <a:pt x="36576" y="402336"/>
                  </a:cubicBezTo>
                  <a:lnTo>
                    <a:pt x="18288" y="475488"/>
                  </a:lnTo>
                  <a:cubicBezTo>
                    <a:pt x="15240" y="487680"/>
                    <a:pt x="11609" y="499741"/>
                    <a:pt x="9144" y="512064"/>
                  </a:cubicBezTo>
                  <a:lnTo>
                    <a:pt x="0" y="557784"/>
                  </a:lnTo>
                  <a:cubicBezTo>
                    <a:pt x="3048" y="652272"/>
                    <a:pt x="3593" y="746874"/>
                    <a:pt x="9144" y="841248"/>
                  </a:cubicBezTo>
                  <a:cubicBezTo>
                    <a:pt x="10840" y="870074"/>
                    <a:pt x="25396" y="870958"/>
                    <a:pt x="36576" y="896112"/>
                  </a:cubicBezTo>
                  <a:cubicBezTo>
                    <a:pt x="44405" y="913728"/>
                    <a:pt x="48768" y="932688"/>
                    <a:pt x="54864" y="950976"/>
                  </a:cubicBezTo>
                  <a:cubicBezTo>
                    <a:pt x="57912" y="960120"/>
                    <a:pt x="59697" y="969787"/>
                    <a:pt x="64008" y="978408"/>
                  </a:cubicBezTo>
                  <a:cubicBezTo>
                    <a:pt x="70104" y="990600"/>
                    <a:pt x="75533" y="1003149"/>
                    <a:pt x="82296" y="1014984"/>
                  </a:cubicBezTo>
                  <a:cubicBezTo>
                    <a:pt x="87748" y="1024526"/>
                    <a:pt x="95669" y="1032586"/>
                    <a:pt x="100584" y="1042416"/>
                  </a:cubicBezTo>
                  <a:cubicBezTo>
                    <a:pt x="138442" y="1118132"/>
                    <a:pt x="75605" y="1018664"/>
                    <a:pt x="128016" y="1097280"/>
                  </a:cubicBezTo>
                  <a:cubicBezTo>
                    <a:pt x="147047" y="1173402"/>
                    <a:pt x="123874" y="1098140"/>
                    <a:pt x="155448" y="1161288"/>
                  </a:cubicBezTo>
                  <a:cubicBezTo>
                    <a:pt x="159759" y="1169909"/>
                    <a:pt x="160281" y="1180099"/>
                    <a:pt x="164592" y="1188720"/>
                  </a:cubicBezTo>
                  <a:cubicBezTo>
                    <a:pt x="169507" y="1198550"/>
                    <a:pt x="177965" y="1206322"/>
                    <a:pt x="182880" y="1216152"/>
                  </a:cubicBezTo>
                  <a:cubicBezTo>
                    <a:pt x="187191" y="1224773"/>
                    <a:pt x="187343" y="1235158"/>
                    <a:pt x="192024" y="1243584"/>
                  </a:cubicBezTo>
                  <a:cubicBezTo>
                    <a:pt x="202698" y="1262797"/>
                    <a:pt x="221649" y="1277596"/>
                    <a:pt x="228600" y="1298448"/>
                  </a:cubicBezTo>
                  <a:cubicBezTo>
                    <a:pt x="251584" y="1367399"/>
                    <a:pt x="220580" y="1282408"/>
                    <a:pt x="256032" y="1353312"/>
                  </a:cubicBezTo>
                  <a:cubicBezTo>
                    <a:pt x="260343" y="1361933"/>
                    <a:pt x="260865" y="1372123"/>
                    <a:pt x="265176" y="1380744"/>
                  </a:cubicBezTo>
                  <a:cubicBezTo>
                    <a:pt x="271861" y="1394115"/>
                    <a:pt x="304683" y="1436468"/>
                    <a:pt x="310896" y="1444752"/>
                  </a:cubicBezTo>
                  <a:cubicBezTo>
                    <a:pt x="316992" y="1463040"/>
                    <a:pt x="318491" y="1483576"/>
                    <a:pt x="329184" y="1499616"/>
                  </a:cubicBezTo>
                  <a:lnTo>
                    <a:pt x="365760" y="1554480"/>
                  </a:lnTo>
                  <a:cubicBezTo>
                    <a:pt x="371856" y="1563624"/>
                    <a:pt x="379133" y="1572082"/>
                    <a:pt x="384048" y="1581912"/>
                  </a:cubicBezTo>
                  <a:cubicBezTo>
                    <a:pt x="391220" y="1596256"/>
                    <a:pt x="407699" y="1632995"/>
                    <a:pt x="420624" y="1645920"/>
                  </a:cubicBezTo>
                  <a:cubicBezTo>
                    <a:pt x="428395" y="1653691"/>
                    <a:pt x="438912" y="1658112"/>
                    <a:pt x="448056" y="1664208"/>
                  </a:cubicBezTo>
                  <a:cubicBezTo>
                    <a:pt x="455493" y="1686519"/>
                    <a:pt x="457762" y="1701346"/>
                    <a:pt x="475488" y="1719072"/>
                  </a:cubicBezTo>
                  <a:cubicBezTo>
                    <a:pt x="483259" y="1726843"/>
                    <a:pt x="493776" y="1731264"/>
                    <a:pt x="502920" y="1737360"/>
                  </a:cubicBezTo>
                  <a:cubicBezTo>
                    <a:pt x="510357" y="1759671"/>
                    <a:pt x="512626" y="1774498"/>
                    <a:pt x="530352" y="1792224"/>
                  </a:cubicBezTo>
                  <a:cubicBezTo>
                    <a:pt x="538123" y="1799995"/>
                    <a:pt x="548640" y="1804416"/>
                    <a:pt x="557784" y="1810512"/>
                  </a:cubicBezTo>
                  <a:cubicBezTo>
                    <a:pt x="563880" y="1819656"/>
                    <a:pt x="569037" y="1829501"/>
                    <a:pt x="576072" y="1837944"/>
                  </a:cubicBezTo>
                  <a:cubicBezTo>
                    <a:pt x="584351" y="1847878"/>
                    <a:pt x="596331" y="1854616"/>
                    <a:pt x="603504" y="1865376"/>
                  </a:cubicBezTo>
                  <a:cubicBezTo>
                    <a:pt x="638838" y="1918377"/>
                    <a:pt x="578729" y="1870196"/>
                    <a:pt x="640080" y="1911096"/>
                  </a:cubicBezTo>
                  <a:cubicBezTo>
                    <a:pt x="685486" y="1979204"/>
                    <a:pt x="627128" y="1895554"/>
                    <a:pt x="685800" y="1965960"/>
                  </a:cubicBezTo>
                  <a:cubicBezTo>
                    <a:pt x="692835" y="1974403"/>
                    <a:pt x="695506" y="1986527"/>
                    <a:pt x="704088" y="1993392"/>
                  </a:cubicBezTo>
                  <a:cubicBezTo>
                    <a:pt x="711614" y="1999413"/>
                    <a:pt x="723094" y="1997855"/>
                    <a:pt x="731520" y="2002536"/>
                  </a:cubicBezTo>
                  <a:cubicBezTo>
                    <a:pt x="750733" y="2013210"/>
                    <a:pt x="786384" y="2039112"/>
                    <a:pt x="786384" y="2039112"/>
                  </a:cubicBezTo>
                  <a:cubicBezTo>
                    <a:pt x="806363" y="2069080"/>
                    <a:pt x="793682" y="2066544"/>
                    <a:pt x="813816" y="2066544"/>
                  </a:cubicBezTo>
                </a:path>
              </a:pathLst>
            </a:custGeom>
            <a:noFill/>
            <a:ln w="57150">
              <a:solidFill>
                <a:srgbClr val="A47D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pic>
        <p:nvPicPr>
          <p:cNvPr id="660" name="Picture 659"/>
          <p:cNvPicPr>
            <a:picLocks noChangeAspect="1"/>
          </p:cNvPicPr>
          <p:nvPr/>
        </p:nvPicPr>
        <p:blipFill rotWithShape="1">
          <a:blip r:embed="rId8"/>
          <a:srcRect l="7498" t="8836" r="6757" b="5257"/>
          <a:stretch/>
        </p:blipFill>
        <p:spPr>
          <a:xfrm>
            <a:off x="11751769" y="4289733"/>
            <a:ext cx="396769" cy="215529"/>
          </a:xfrm>
          <a:prstGeom prst="rect">
            <a:avLst/>
          </a:prstGeom>
          <a:ln w="12700">
            <a:solidFill>
              <a:schemeClr val="accent2">
                <a:lumMod val="50000"/>
              </a:schemeClr>
            </a:solidFill>
          </a:ln>
        </p:spPr>
      </p:pic>
      <p:pic>
        <p:nvPicPr>
          <p:cNvPr id="661" name="Picture 660"/>
          <p:cNvPicPr>
            <a:picLocks noChangeAspect="1"/>
          </p:cNvPicPr>
          <p:nvPr/>
        </p:nvPicPr>
        <p:blipFill rotWithShape="1">
          <a:blip r:embed="rId8"/>
          <a:srcRect l="7498" t="8836" r="6757" b="5257"/>
          <a:stretch/>
        </p:blipFill>
        <p:spPr>
          <a:xfrm>
            <a:off x="11751768" y="5038889"/>
            <a:ext cx="396769" cy="215529"/>
          </a:xfrm>
          <a:prstGeom prst="rect">
            <a:avLst/>
          </a:prstGeom>
          <a:ln w="12700">
            <a:solidFill>
              <a:schemeClr val="accent2">
                <a:lumMod val="50000"/>
              </a:schemeClr>
            </a:solidFill>
          </a:ln>
        </p:spPr>
      </p:pic>
      <p:grpSp>
        <p:nvGrpSpPr>
          <p:cNvPr id="151" name="Group 150"/>
          <p:cNvGrpSpPr/>
          <p:nvPr/>
        </p:nvGrpSpPr>
        <p:grpSpPr>
          <a:xfrm>
            <a:off x="2070635" y="3014753"/>
            <a:ext cx="4839123" cy="3360209"/>
            <a:chOff x="2070635" y="3014753"/>
            <a:chExt cx="4839123" cy="3360209"/>
          </a:xfrm>
        </p:grpSpPr>
        <p:sp>
          <p:nvSpPr>
            <p:cNvPr id="75" name="Freeform 74"/>
            <p:cNvSpPr/>
            <p:nvPr/>
          </p:nvSpPr>
          <p:spPr bwMode="auto">
            <a:xfrm>
              <a:off x="4632385" y="4505263"/>
              <a:ext cx="2277373" cy="1869699"/>
            </a:xfrm>
            <a:custGeom>
              <a:avLst/>
              <a:gdLst>
                <a:gd name="connsiteX0" fmla="*/ 0 w 2277373"/>
                <a:gd name="connsiteY0" fmla="*/ 0 h 1673566"/>
                <a:gd name="connsiteX1" fmla="*/ 8626 w 2277373"/>
                <a:gd name="connsiteY1" fmla="*/ 138023 h 1673566"/>
                <a:gd name="connsiteX2" fmla="*/ 17253 w 2277373"/>
                <a:gd name="connsiteY2" fmla="*/ 172529 h 1673566"/>
                <a:gd name="connsiteX3" fmla="*/ 25879 w 2277373"/>
                <a:gd name="connsiteY3" fmla="*/ 241540 h 1673566"/>
                <a:gd name="connsiteX4" fmla="*/ 43132 w 2277373"/>
                <a:gd name="connsiteY4" fmla="*/ 276046 h 1673566"/>
                <a:gd name="connsiteX5" fmla="*/ 60385 w 2277373"/>
                <a:gd name="connsiteY5" fmla="*/ 327804 h 1673566"/>
                <a:gd name="connsiteX6" fmla="*/ 120770 w 2277373"/>
                <a:gd name="connsiteY6" fmla="*/ 405442 h 1673566"/>
                <a:gd name="connsiteX7" fmla="*/ 146649 w 2277373"/>
                <a:gd name="connsiteY7" fmla="*/ 414068 h 1673566"/>
                <a:gd name="connsiteX8" fmla="*/ 198407 w 2277373"/>
                <a:gd name="connsiteY8" fmla="*/ 439947 h 1673566"/>
                <a:gd name="connsiteX9" fmla="*/ 224287 w 2277373"/>
                <a:gd name="connsiteY9" fmla="*/ 457200 h 1673566"/>
                <a:gd name="connsiteX10" fmla="*/ 293298 w 2277373"/>
                <a:gd name="connsiteY10" fmla="*/ 474453 h 1673566"/>
                <a:gd name="connsiteX11" fmla="*/ 319177 w 2277373"/>
                <a:gd name="connsiteY11" fmla="*/ 483079 h 1673566"/>
                <a:gd name="connsiteX12" fmla="*/ 414068 w 2277373"/>
                <a:gd name="connsiteY12" fmla="*/ 508959 h 1673566"/>
                <a:gd name="connsiteX13" fmla="*/ 483079 w 2277373"/>
                <a:gd name="connsiteY13" fmla="*/ 526212 h 1673566"/>
                <a:gd name="connsiteX14" fmla="*/ 543464 w 2277373"/>
                <a:gd name="connsiteY14" fmla="*/ 534838 h 1673566"/>
                <a:gd name="connsiteX15" fmla="*/ 819509 w 2277373"/>
                <a:gd name="connsiteY15" fmla="*/ 526212 h 1673566"/>
                <a:gd name="connsiteX16" fmla="*/ 1017917 w 2277373"/>
                <a:gd name="connsiteY16" fmla="*/ 508959 h 1673566"/>
                <a:gd name="connsiteX17" fmla="*/ 1337094 w 2277373"/>
                <a:gd name="connsiteY17" fmla="*/ 517585 h 1673566"/>
                <a:gd name="connsiteX18" fmla="*/ 1388853 w 2277373"/>
                <a:gd name="connsiteY18" fmla="*/ 534838 h 1673566"/>
                <a:gd name="connsiteX19" fmla="*/ 1440611 w 2277373"/>
                <a:gd name="connsiteY19" fmla="*/ 586596 h 1673566"/>
                <a:gd name="connsiteX20" fmla="*/ 1500996 w 2277373"/>
                <a:gd name="connsiteY20" fmla="*/ 672861 h 1673566"/>
                <a:gd name="connsiteX21" fmla="*/ 1518249 w 2277373"/>
                <a:gd name="connsiteY21" fmla="*/ 698740 h 1673566"/>
                <a:gd name="connsiteX22" fmla="*/ 1535502 w 2277373"/>
                <a:gd name="connsiteY22" fmla="*/ 724619 h 1673566"/>
                <a:gd name="connsiteX23" fmla="*/ 1570007 w 2277373"/>
                <a:gd name="connsiteY23" fmla="*/ 793630 h 1673566"/>
                <a:gd name="connsiteX24" fmla="*/ 1587260 w 2277373"/>
                <a:gd name="connsiteY24" fmla="*/ 819510 h 1673566"/>
                <a:gd name="connsiteX25" fmla="*/ 1621766 w 2277373"/>
                <a:gd name="connsiteY25" fmla="*/ 897147 h 1673566"/>
                <a:gd name="connsiteX26" fmla="*/ 1647645 w 2277373"/>
                <a:gd name="connsiteY26" fmla="*/ 1017917 h 1673566"/>
                <a:gd name="connsiteX27" fmla="*/ 1664898 w 2277373"/>
                <a:gd name="connsiteY27" fmla="*/ 1069676 h 1673566"/>
                <a:gd name="connsiteX28" fmla="*/ 1673524 w 2277373"/>
                <a:gd name="connsiteY28" fmla="*/ 1121434 h 1673566"/>
                <a:gd name="connsiteX29" fmla="*/ 1699404 w 2277373"/>
                <a:gd name="connsiteY29" fmla="*/ 1224951 h 1673566"/>
                <a:gd name="connsiteX30" fmla="*/ 1708030 w 2277373"/>
                <a:gd name="connsiteY30" fmla="*/ 1259457 h 1673566"/>
                <a:gd name="connsiteX31" fmla="*/ 1725283 w 2277373"/>
                <a:gd name="connsiteY31" fmla="*/ 1337095 h 1673566"/>
                <a:gd name="connsiteX32" fmla="*/ 1742536 w 2277373"/>
                <a:gd name="connsiteY32" fmla="*/ 1362974 h 1673566"/>
                <a:gd name="connsiteX33" fmla="*/ 1751162 w 2277373"/>
                <a:gd name="connsiteY33" fmla="*/ 1388853 h 1673566"/>
                <a:gd name="connsiteX34" fmla="*/ 1794294 w 2277373"/>
                <a:gd name="connsiteY34" fmla="*/ 1440612 h 1673566"/>
                <a:gd name="connsiteX35" fmla="*/ 1802921 w 2277373"/>
                <a:gd name="connsiteY35" fmla="*/ 1466491 h 1673566"/>
                <a:gd name="connsiteX36" fmla="*/ 1837426 w 2277373"/>
                <a:gd name="connsiteY36" fmla="*/ 1518249 h 1673566"/>
                <a:gd name="connsiteX37" fmla="*/ 1854679 w 2277373"/>
                <a:gd name="connsiteY37" fmla="*/ 1544129 h 1673566"/>
                <a:gd name="connsiteX38" fmla="*/ 1863306 w 2277373"/>
                <a:gd name="connsiteY38" fmla="*/ 1570008 h 1673566"/>
                <a:gd name="connsiteX39" fmla="*/ 1915064 w 2277373"/>
                <a:gd name="connsiteY39" fmla="*/ 1595887 h 1673566"/>
                <a:gd name="connsiteX40" fmla="*/ 1966823 w 2277373"/>
                <a:gd name="connsiteY40" fmla="*/ 1630393 h 1673566"/>
                <a:gd name="connsiteX41" fmla="*/ 2035834 w 2277373"/>
                <a:gd name="connsiteY41" fmla="*/ 1647646 h 1673566"/>
                <a:gd name="connsiteX42" fmla="*/ 2096219 w 2277373"/>
                <a:gd name="connsiteY42" fmla="*/ 1664898 h 1673566"/>
                <a:gd name="connsiteX43" fmla="*/ 2277373 w 2277373"/>
                <a:gd name="connsiteY43" fmla="*/ 1673525 h 167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77373" h="1673566">
                  <a:moveTo>
                    <a:pt x="0" y="0"/>
                  </a:moveTo>
                  <a:cubicBezTo>
                    <a:pt x="2875" y="46008"/>
                    <a:pt x="4039" y="92154"/>
                    <a:pt x="8626" y="138023"/>
                  </a:cubicBezTo>
                  <a:cubicBezTo>
                    <a:pt x="9806" y="149820"/>
                    <a:pt x="15304" y="160834"/>
                    <a:pt x="17253" y="172529"/>
                  </a:cubicBezTo>
                  <a:cubicBezTo>
                    <a:pt x="21064" y="195396"/>
                    <a:pt x="20256" y="219049"/>
                    <a:pt x="25879" y="241540"/>
                  </a:cubicBezTo>
                  <a:cubicBezTo>
                    <a:pt x="28998" y="254016"/>
                    <a:pt x="38356" y="264106"/>
                    <a:pt x="43132" y="276046"/>
                  </a:cubicBezTo>
                  <a:cubicBezTo>
                    <a:pt x="49886" y="292931"/>
                    <a:pt x="50297" y="312672"/>
                    <a:pt x="60385" y="327804"/>
                  </a:cubicBezTo>
                  <a:cubicBezTo>
                    <a:pt x="74096" y="348370"/>
                    <a:pt x="96445" y="389225"/>
                    <a:pt x="120770" y="405442"/>
                  </a:cubicBezTo>
                  <a:cubicBezTo>
                    <a:pt x="128336" y="410486"/>
                    <a:pt x="138023" y="411193"/>
                    <a:pt x="146649" y="414068"/>
                  </a:cubicBezTo>
                  <a:cubicBezTo>
                    <a:pt x="220810" y="463510"/>
                    <a:pt x="126982" y="404235"/>
                    <a:pt x="198407" y="439947"/>
                  </a:cubicBezTo>
                  <a:cubicBezTo>
                    <a:pt x="207680" y="444584"/>
                    <a:pt x="214543" y="453657"/>
                    <a:pt x="224287" y="457200"/>
                  </a:cubicBezTo>
                  <a:cubicBezTo>
                    <a:pt x="246571" y="465303"/>
                    <a:pt x="270803" y="466955"/>
                    <a:pt x="293298" y="474453"/>
                  </a:cubicBezTo>
                  <a:lnTo>
                    <a:pt x="319177" y="483079"/>
                  </a:lnTo>
                  <a:cubicBezTo>
                    <a:pt x="368972" y="516275"/>
                    <a:pt x="324426" y="492151"/>
                    <a:pt x="414068" y="508959"/>
                  </a:cubicBezTo>
                  <a:cubicBezTo>
                    <a:pt x="437374" y="513329"/>
                    <a:pt x="459606" y="522859"/>
                    <a:pt x="483079" y="526212"/>
                  </a:cubicBezTo>
                  <a:lnTo>
                    <a:pt x="543464" y="534838"/>
                  </a:lnTo>
                  <a:lnTo>
                    <a:pt x="819509" y="526212"/>
                  </a:lnTo>
                  <a:cubicBezTo>
                    <a:pt x="972900" y="520076"/>
                    <a:pt x="928627" y="526816"/>
                    <a:pt x="1017917" y="508959"/>
                  </a:cubicBezTo>
                  <a:cubicBezTo>
                    <a:pt x="1124309" y="511834"/>
                    <a:pt x="1230921" y="510178"/>
                    <a:pt x="1337094" y="517585"/>
                  </a:cubicBezTo>
                  <a:cubicBezTo>
                    <a:pt x="1355236" y="518851"/>
                    <a:pt x="1388853" y="534838"/>
                    <a:pt x="1388853" y="534838"/>
                  </a:cubicBezTo>
                  <a:cubicBezTo>
                    <a:pt x="1406106" y="552091"/>
                    <a:pt x="1425972" y="567077"/>
                    <a:pt x="1440611" y="586596"/>
                  </a:cubicBezTo>
                  <a:cubicBezTo>
                    <a:pt x="1478933" y="637693"/>
                    <a:pt x="1458512" y="609136"/>
                    <a:pt x="1500996" y="672861"/>
                  </a:cubicBezTo>
                  <a:lnTo>
                    <a:pt x="1518249" y="698740"/>
                  </a:lnTo>
                  <a:cubicBezTo>
                    <a:pt x="1524000" y="707366"/>
                    <a:pt x="1530866" y="715346"/>
                    <a:pt x="1535502" y="724619"/>
                  </a:cubicBezTo>
                  <a:cubicBezTo>
                    <a:pt x="1547004" y="747623"/>
                    <a:pt x="1555741" y="772231"/>
                    <a:pt x="1570007" y="793630"/>
                  </a:cubicBezTo>
                  <a:cubicBezTo>
                    <a:pt x="1575758" y="802257"/>
                    <a:pt x="1583049" y="810036"/>
                    <a:pt x="1587260" y="819510"/>
                  </a:cubicBezTo>
                  <a:cubicBezTo>
                    <a:pt x="1628322" y="911898"/>
                    <a:pt x="1582721" y="838581"/>
                    <a:pt x="1621766" y="897147"/>
                  </a:cubicBezTo>
                  <a:cubicBezTo>
                    <a:pt x="1663424" y="1022120"/>
                    <a:pt x="1614999" y="865567"/>
                    <a:pt x="1647645" y="1017917"/>
                  </a:cubicBezTo>
                  <a:cubicBezTo>
                    <a:pt x="1651456" y="1035700"/>
                    <a:pt x="1661908" y="1051737"/>
                    <a:pt x="1664898" y="1069676"/>
                  </a:cubicBezTo>
                  <a:cubicBezTo>
                    <a:pt x="1667773" y="1086929"/>
                    <a:pt x="1669859" y="1104332"/>
                    <a:pt x="1673524" y="1121434"/>
                  </a:cubicBezTo>
                  <a:cubicBezTo>
                    <a:pt x="1673538" y="1121500"/>
                    <a:pt x="1695082" y="1207665"/>
                    <a:pt x="1699404" y="1224951"/>
                  </a:cubicBezTo>
                  <a:cubicBezTo>
                    <a:pt x="1702280" y="1236453"/>
                    <a:pt x="1706081" y="1247762"/>
                    <a:pt x="1708030" y="1259457"/>
                  </a:cubicBezTo>
                  <a:cubicBezTo>
                    <a:pt x="1711342" y="1279330"/>
                    <a:pt x="1714667" y="1315862"/>
                    <a:pt x="1725283" y="1337095"/>
                  </a:cubicBezTo>
                  <a:cubicBezTo>
                    <a:pt x="1729919" y="1346368"/>
                    <a:pt x="1736785" y="1354348"/>
                    <a:pt x="1742536" y="1362974"/>
                  </a:cubicBezTo>
                  <a:cubicBezTo>
                    <a:pt x="1745411" y="1371600"/>
                    <a:pt x="1746118" y="1381287"/>
                    <a:pt x="1751162" y="1388853"/>
                  </a:cubicBezTo>
                  <a:cubicBezTo>
                    <a:pt x="1789324" y="1446097"/>
                    <a:pt x="1766065" y="1384156"/>
                    <a:pt x="1794294" y="1440612"/>
                  </a:cubicBezTo>
                  <a:cubicBezTo>
                    <a:pt x="1798361" y="1448745"/>
                    <a:pt x="1798505" y="1458542"/>
                    <a:pt x="1802921" y="1466491"/>
                  </a:cubicBezTo>
                  <a:cubicBezTo>
                    <a:pt x="1812991" y="1484617"/>
                    <a:pt x="1825924" y="1500996"/>
                    <a:pt x="1837426" y="1518249"/>
                  </a:cubicBezTo>
                  <a:cubicBezTo>
                    <a:pt x="1843177" y="1526876"/>
                    <a:pt x="1851400" y="1534293"/>
                    <a:pt x="1854679" y="1544129"/>
                  </a:cubicBezTo>
                  <a:cubicBezTo>
                    <a:pt x="1857555" y="1552755"/>
                    <a:pt x="1857626" y="1562908"/>
                    <a:pt x="1863306" y="1570008"/>
                  </a:cubicBezTo>
                  <a:cubicBezTo>
                    <a:pt x="1875469" y="1585211"/>
                    <a:pt x="1898015" y="1590204"/>
                    <a:pt x="1915064" y="1595887"/>
                  </a:cubicBezTo>
                  <a:cubicBezTo>
                    <a:pt x="1932317" y="1607389"/>
                    <a:pt x="1946707" y="1625364"/>
                    <a:pt x="1966823" y="1630393"/>
                  </a:cubicBezTo>
                  <a:cubicBezTo>
                    <a:pt x="1989827" y="1636144"/>
                    <a:pt x="2013339" y="1640148"/>
                    <a:pt x="2035834" y="1647646"/>
                  </a:cubicBezTo>
                  <a:cubicBezTo>
                    <a:pt x="2051873" y="1652992"/>
                    <a:pt x="2080387" y="1663231"/>
                    <a:pt x="2096219" y="1664898"/>
                  </a:cubicBezTo>
                  <a:cubicBezTo>
                    <a:pt x="2189078" y="1674673"/>
                    <a:pt x="2203840" y="1673525"/>
                    <a:pt x="2277373" y="167352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4" name="Freeform 153"/>
            <p:cNvSpPr/>
            <p:nvPr/>
          </p:nvSpPr>
          <p:spPr>
            <a:xfrm flipH="1">
              <a:off x="2070635" y="3240968"/>
              <a:ext cx="371449" cy="1264295"/>
            </a:xfrm>
            <a:custGeom>
              <a:avLst/>
              <a:gdLst>
                <a:gd name="connsiteX0" fmla="*/ 374468 w 550840"/>
                <a:gd name="connsiteY0" fmla="*/ 0 h 1375954"/>
                <a:gd name="connsiteX1" fmla="*/ 418011 w 550840"/>
                <a:gd name="connsiteY1" fmla="*/ 78377 h 1375954"/>
                <a:gd name="connsiteX2" fmla="*/ 444137 w 550840"/>
                <a:gd name="connsiteY2" fmla="*/ 121920 h 1375954"/>
                <a:gd name="connsiteX3" fmla="*/ 470262 w 550840"/>
                <a:gd name="connsiteY3" fmla="*/ 148046 h 1375954"/>
                <a:gd name="connsiteX4" fmla="*/ 478971 w 550840"/>
                <a:gd name="connsiteY4" fmla="*/ 174172 h 1375954"/>
                <a:gd name="connsiteX5" fmla="*/ 496388 w 550840"/>
                <a:gd name="connsiteY5" fmla="*/ 200297 h 1375954"/>
                <a:gd name="connsiteX6" fmla="*/ 505097 w 550840"/>
                <a:gd name="connsiteY6" fmla="*/ 235132 h 1375954"/>
                <a:gd name="connsiteX7" fmla="*/ 522514 w 550840"/>
                <a:gd name="connsiteY7" fmla="*/ 383177 h 1375954"/>
                <a:gd name="connsiteX8" fmla="*/ 539931 w 550840"/>
                <a:gd name="connsiteY8" fmla="*/ 435429 h 1375954"/>
                <a:gd name="connsiteX9" fmla="*/ 548640 w 550840"/>
                <a:gd name="connsiteY9" fmla="*/ 470263 h 1375954"/>
                <a:gd name="connsiteX10" fmla="*/ 531222 w 550840"/>
                <a:gd name="connsiteY10" fmla="*/ 714103 h 1375954"/>
                <a:gd name="connsiteX11" fmla="*/ 513805 w 550840"/>
                <a:gd name="connsiteY11" fmla="*/ 748937 h 1375954"/>
                <a:gd name="connsiteX12" fmla="*/ 496388 w 550840"/>
                <a:gd name="connsiteY12" fmla="*/ 818606 h 1375954"/>
                <a:gd name="connsiteX13" fmla="*/ 487680 w 550840"/>
                <a:gd name="connsiteY13" fmla="*/ 853440 h 1375954"/>
                <a:gd name="connsiteX14" fmla="*/ 470262 w 550840"/>
                <a:gd name="connsiteY14" fmla="*/ 888274 h 1375954"/>
                <a:gd name="connsiteX15" fmla="*/ 444137 w 550840"/>
                <a:gd name="connsiteY15" fmla="*/ 949234 h 1375954"/>
                <a:gd name="connsiteX16" fmla="*/ 418011 w 550840"/>
                <a:gd name="connsiteY16" fmla="*/ 975360 h 1375954"/>
                <a:gd name="connsiteX17" fmla="*/ 391885 w 550840"/>
                <a:gd name="connsiteY17" fmla="*/ 1027612 h 1375954"/>
                <a:gd name="connsiteX18" fmla="*/ 357051 w 550840"/>
                <a:gd name="connsiteY18" fmla="*/ 1088572 h 1375954"/>
                <a:gd name="connsiteX19" fmla="*/ 330925 w 550840"/>
                <a:gd name="connsiteY19" fmla="*/ 1105989 h 1375954"/>
                <a:gd name="connsiteX20" fmla="*/ 313508 w 550840"/>
                <a:gd name="connsiteY20" fmla="*/ 1132114 h 1375954"/>
                <a:gd name="connsiteX21" fmla="*/ 269965 w 550840"/>
                <a:gd name="connsiteY21" fmla="*/ 1158240 h 1375954"/>
                <a:gd name="connsiteX22" fmla="*/ 235131 w 550840"/>
                <a:gd name="connsiteY22" fmla="*/ 1184366 h 1375954"/>
                <a:gd name="connsiteX23" fmla="*/ 209005 w 550840"/>
                <a:gd name="connsiteY23" fmla="*/ 1201783 h 1375954"/>
                <a:gd name="connsiteX24" fmla="*/ 165462 w 550840"/>
                <a:gd name="connsiteY24" fmla="*/ 1245326 h 1375954"/>
                <a:gd name="connsiteX25" fmla="*/ 113211 w 550840"/>
                <a:gd name="connsiteY25" fmla="*/ 1280160 h 1375954"/>
                <a:gd name="connsiteX26" fmla="*/ 87085 w 550840"/>
                <a:gd name="connsiteY26" fmla="*/ 1306286 h 1375954"/>
                <a:gd name="connsiteX27" fmla="*/ 0 w 550840"/>
                <a:gd name="connsiteY27" fmla="*/ 1375954 h 137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840" h="1375954">
                  <a:moveTo>
                    <a:pt x="374468" y="0"/>
                  </a:moveTo>
                  <a:cubicBezTo>
                    <a:pt x="418401" y="87867"/>
                    <a:pt x="382737" y="21939"/>
                    <a:pt x="418011" y="78377"/>
                  </a:cubicBezTo>
                  <a:cubicBezTo>
                    <a:pt x="426982" y="92731"/>
                    <a:pt x="433981" y="108379"/>
                    <a:pt x="444137" y="121920"/>
                  </a:cubicBezTo>
                  <a:cubicBezTo>
                    <a:pt x="451526" y="131773"/>
                    <a:pt x="461554" y="139337"/>
                    <a:pt x="470262" y="148046"/>
                  </a:cubicBezTo>
                  <a:cubicBezTo>
                    <a:pt x="473165" y="156755"/>
                    <a:pt x="474866" y="165961"/>
                    <a:pt x="478971" y="174172"/>
                  </a:cubicBezTo>
                  <a:cubicBezTo>
                    <a:pt x="483652" y="183533"/>
                    <a:pt x="492265" y="190677"/>
                    <a:pt x="496388" y="200297"/>
                  </a:cubicBezTo>
                  <a:cubicBezTo>
                    <a:pt x="501103" y="211298"/>
                    <a:pt x="502194" y="223520"/>
                    <a:pt x="505097" y="235132"/>
                  </a:cubicBezTo>
                  <a:cubicBezTo>
                    <a:pt x="506050" y="243713"/>
                    <a:pt x="519749" y="370275"/>
                    <a:pt x="522514" y="383177"/>
                  </a:cubicBezTo>
                  <a:cubicBezTo>
                    <a:pt x="526361" y="401129"/>
                    <a:pt x="534655" y="417844"/>
                    <a:pt x="539931" y="435429"/>
                  </a:cubicBezTo>
                  <a:cubicBezTo>
                    <a:pt x="543370" y="446893"/>
                    <a:pt x="545737" y="458652"/>
                    <a:pt x="548640" y="470263"/>
                  </a:cubicBezTo>
                  <a:cubicBezTo>
                    <a:pt x="546935" y="512889"/>
                    <a:pt x="561968" y="642364"/>
                    <a:pt x="531222" y="714103"/>
                  </a:cubicBezTo>
                  <a:cubicBezTo>
                    <a:pt x="526108" y="726035"/>
                    <a:pt x="519611" y="737326"/>
                    <a:pt x="513805" y="748937"/>
                  </a:cubicBezTo>
                  <a:cubicBezTo>
                    <a:pt x="496100" y="837470"/>
                    <a:pt x="514242" y="756118"/>
                    <a:pt x="496388" y="818606"/>
                  </a:cubicBezTo>
                  <a:cubicBezTo>
                    <a:pt x="493100" y="830114"/>
                    <a:pt x="491883" y="842233"/>
                    <a:pt x="487680" y="853440"/>
                  </a:cubicBezTo>
                  <a:cubicBezTo>
                    <a:pt x="483122" y="865595"/>
                    <a:pt x="475376" y="876342"/>
                    <a:pt x="470262" y="888274"/>
                  </a:cubicBezTo>
                  <a:cubicBezTo>
                    <a:pt x="458077" y="916705"/>
                    <a:pt x="464771" y="920346"/>
                    <a:pt x="444137" y="949234"/>
                  </a:cubicBezTo>
                  <a:cubicBezTo>
                    <a:pt x="436979" y="959256"/>
                    <a:pt x="426720" y="966651"/>
                    <a:pt x="418011" y="975360"/>
                  </a:cubicBezTo>
                  <a:cubicBezTo>
                    <a:pt x="399765" y="1048339"/>
                    <a:pt x="422941" y="981027"/>
                    <a:pt x="391885" y="1027612"/>
                  </a:cubicBezTo>
                  <a:cubicBezTo>
                    <a:pt x="378226" y="1048100"/>
                    <a:pt x="374865" y="1070758"/>
                    <a:pt x="357051" y="1088572"/>
                  </a:cubicBezTo>
                  <a:cubicBezTo>
                    <a:pt x="349650" y="1095973"/>
                    <a:pt x="339634" y="1100183"/>
                    <a:pt x="330925" y="1105989"/>
                  </a:cubicBezTo>
                  <a:cubicBezTo>
                    <a:pt x="325119" y="1114697"/>
                    <a:pt x="321455" y="1125303"/>
                    <a:pt x="313508" y="1132114"/>
                  </a:cubicBezTo>
                  <a:cubicBezTo>
                    <a:pt x="300656" y="1143130"/>
                    <a:pt x="284049" y="1148851"/>
                    <a:pt x="269965" y="1158240"/>
                  </a:cubicBezTo>
                  <a:cubicBezTo>
                    <a:pt x="257888" y="1166291"/>
                    <a:pt x="246942" y="1175930"/>
                    <a:pt x="235131" y="1184366"/>
                  </a:cubicBezTo>
                  <a:cubicBezTo>
                    <a:pt x="226614" y="1190450"/>
                    <a:pt x="216882" y="1194891"/>
                    <a:pt x="209005" y="1201783"/>
                  </a:cubicBezTo>
                  <a:cubicBezTo>
                    <a:pt x="193557" y="1215300"/>
                    <a:pt x="182541" y="1233940"/>
                    <a:pt x="165462" y="1245326"/>
                  </a:cubicBezTo>
                  <a:cubicBezTo>
                    <a:pt x="148045" y="1256937"/>
                    <a:pt x="128013" y="1265358"/>
                    <a:pt x="113211" y="1280160"/>
                  </a:cubicBezTo>
                  <a:cubicBezTo>
                    <a:pt x="104502" y="1288869"/>
                    <a:pt x="96617" y="1298487"/>
                    <a:pt x="87085" y="1306286"/>
                  </a:cubicBezTo>
                  <a:cubicBezTo>
                    <a:pt x="-17741" y="1392052"/>
                    <a:pt x="46029" y="1329925"/>
                    <a:pt x="0" y="137595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3" name="Freeform 92"/>
            <p:cNvSpPr/>
            <p:nvPr/>
          </p:nvSpPr>
          <p:spPr bwMode="auto">
            <a:xfrm>
              <a:off x="2182005" y="3014753"/>
              <a:ext cx="2086476" cy="1487559"/>
            </a:xfrm>
            <a:custGeom>
              <a:avLst/>
              <a:gdLst>
                <a:gd name="connsiteX0" fmla="*/ 0 w 2030018"/>
                <a:gd name="connsiteY0" fmla="*/ 0 h 1481328"/>
                <a:gd name="connsiteX1" fmla="*/ 100584 w 2030018"/>
                <a:gd name="connsiteY1" fmla="*/ 18288 h 1481328"/>
                <a:gd name="connsiteX2" fmla="*/ 128016 w 2030018"/>
                <a:gd name="connsiteY2" fmla="*/ 36576 h 1481328"/>
                <a:gd name="connsiteX3" fmla="*/ 155448 w 2030018"/>
                <a:gd name="connsiteY3" fmla="*/ 64008 h 1481328"/>
                <a:gd name="connsiteX4" fmla="*/ 182880 w 2030018"/>
                <a:gd name="connsiteY4" fmla="*/ 118872 h 1481328"/>
                <a:gd name="connsiteX5" fmla="*/ 192024 w 2030018"/>
                <a:gd name="connsiteY5" fmla="*/ 146304 h 1481328"/>
                <a:gd name="connsiteX6" fmla="*/ 201168 w 2030018"/>
                <a:gd name="connsiteY6" fmla="*/ 228600 h 1481328"/>
                <a:gd name="connsiteX7" fmla="*/ 210312 w 2030018"/>
                <a:gd name="connsiteY7" fmla="*/ 320040 h 1481328"/>
                <a:gd name="connsiteX8" fmla="*/ 219456 w 2030018"/>
                <a:gd name="connsiteY8" fmla="*/ 374904 h 1481328"/>
                <a:gd name="connsiteX9" fmla="*/ 237744 w 2030018"/>
                <a:gd name="connsiteY9" fmla="*/ 493776 h 1481328"/>
                <a:gd name="connsiteX10" fmla="*/ 246888 w 2030018"/>
                <a:gd name="connsiteY10" fmla="*/ 521208 h 1481328"/>
                <a:gd name="connsiteX11" fmla="*/ 274320 w 2030018"/>
                <a:gd name="connsiteY11" fmla="*/ 621792 h 1481328"/>
                <a:gd name="connsiteX12" fmla="*/ 292608 w 2030018"/>
                <a:gd name="connsiteY12" fmla="*/ 658368 h 1481328"/>
                <a:gd name="connsiteX13" fmla="*/ 301752 w 2030018"/>
                <a:gd name="connsiteY13" fmla="*/ 685800 h 1481328"/>
                <a:gd name="connsiteX14" fmla="*/ 329184 w 2030018"/>
                <a:gd name="connsiteY14" fmla="*/ 704088 h 1481328"/>
                <a:gd name="connsiteX15" fmla="*/ 374904 w 2030018"/>
                <a:gd name="connsiteY15" fmla="*/ 749808 h 1481328"/>
                <a:gd name="connsiteX16" fmla="*/ 429768 w 2030018"/>
                <a:gd name="connsiteY16" fmla="*/ 768096 h 1481328"/>
                <a:gd name="connsiteX17" fmla="*/ 457200 w 2030018"/>
                <a:gd name="connsiteY17" fmla="*/ 786384 h 1481328"/>
                <a:gd name="connsiteX18" fmla="*/ 512064 w 2030018"/>
                <a:gd name="connsiteY18" fmla="*/ 804672 h 1481328"/>
                <a:gd name="connsiteX19" fmla="*/ 539496 w 2030018"/>
                <a:gd name="connsiteY19" fmla="*/ 813816 h 1481328"/>
                <a:gd name="connsiteX20" fmla="*/ 566928 w 2030018"/>
                <a:gd name="connsiteY20" fmla="*/ 822960 h 1481328"/>
                <a:gd name="connsiteX21" fmla="*/ 603504 w 2030018"/>
                <a:gd name="connsiteY21" fmla="*/ 832104 h 1481328"/>
                <a:gd name="connsiteX22" fmla="*/ 630936 w 2030018"/>
                <a:gd name="connsiteY22" fmla="*/ 841248 h 1481328"/>
                <a:gd name="connsiteX23" fmla="*/ 667512 w 2030018"/>
                <a:gd name="connsiteY23" fmla="*/ 850392 h 1481328"/>
                <a:gd name="connsiteX24" fmla="*/ 740664 w 2030018"/>
                <a:gd name="connsiteY24" fmla="*/ 868680 h 1481328"/>
                <a:gd name="connsiteX25" fmla="*/ 841248 w 2030018"/>
                <a:gd name="connsiteY25" fmla="*/ 877824 h 1481328"/>
                <a:gd name="connsiteX26" fmla="*/ 877824 w 2030018"/>
                <a:gd name="connsiteY26" fmla="*/ 886968 h 1481328"/>
                <a:gd name="connsiteX27" fmla="*/ 978408 w 2030018"/>
                <a:gd name="connsiteY27" fmla="*/ 914400 h 1481328"/>
                <a:gd name="connsiteX28" fmla="*/ 1069848 w 2030018"/>
                <a:gd name="connsiteY28" fmla="*/ 923544 h 1481328"/>
                <a:gd name="connsiteX29" fmla="*/ 1408176 w 2030018"/>
                <a:gd name="connsiteY29" fmla="*/ 941832 h 1481328"/>
                <a:gd name="connsiteX30" fmla="*/ 1508760 w 2030018"/>
                <a:gd name="connsiteY30" fmla="*/ 950976 h 1481328"/>
                <a:gd name="connsiteX31" fmla="*/ 1554480 w 2030018"/>
                <a:gd name="connsiteY31" fmla="*/ 960120 h 1481328"/>
                <a:gd name="connsiteX32" fmla="*/ 1627632 w 2030018"/>
                <a:gd name="connsiteY32" fmla="*/ 969264 h 1481328"/>
                <a:gd name="connsiteX33" fmla="*/ 1655064 w 2030018"/>
                <a:gd name="connsiteY33" fmla="*/ 978408 h 1481328"/>
                <a:gd name="connsiteX34" fmla="*/ 1719072 w 2030018"/>
                <a:gd name="connsiteY34" fmla="*/ 996696 h 1481328"/>
                <a:gd name="connsiteX35" fmla="*/ 1746504 w 2030018"/>
                <a:gd name="connsiteY35" fmla="*/ 1014984 h 1481328"/>
                <a:gd name="connsiteX36" fmla="*/ 1801368 w 2030018"/>
                <a:gd name="connsiteY36" fmla="*/ 1042416 h 1481328"/>
                <a:gd name="connsiteX37" fmla="*/ 1856232 w 2030018"/>
                <a:gd name="connsiteY37" fmla="*/ 1097280 h 1481328"/>
                <a:gd name="connsiteX38" fmla="*/ 1874520 w 2030018"/>
                <a:gd name="connsiteY38" fmla="*/ 1124712 h 1481328"/>
                <a:gd name="connsiteX39" fmla="*/ 1901952 w 2030018"/>
                <a:gd name="connsiteY39" fmla="*/ 1143000 h 1481328"/>
                <a:gd name="connsiteX40" fmla="*/ 1938528 w 2030018"/>
                <a:gd name="connsiteY40" fmla="*/ 1197864 h 1481328"/>
                <a:gd name="connsiteX41" fmla="*/ 1947672 w 2030018"/>
                <a:gd name="connsiteY41" fmla="*/ 1225296 h 1481328"/>
                <a:gd name="connsiteX42" fmla="*/ 1965960 w 2030018"/>
                <a:gd name="connsiteY42" fmla="*/ 1252728 h 1481328"/>
                <a:gd name="connsiteX43" fmla="*/ 1984248 w 2030018"/>
                <a:gd name="connsiteY43" fmla="*/ 1307592 h 1481328"/>
                <a:gd name="connsiteX44" fmla="*/ 1993392 w 2030018"/>
                <a:gd name="connsiteY44" fmla="*/ 1335024 h 1481328"/>
                <a:gd name="connsiteX45" fmla="*/ 2020824 w 2030018"/>
                <a:gd name="connsiteY45" fmla="*/ 1389888 h 1481328"/>
                <a:gd name="connsiteX46" fmla="*/ 2029968 w 2030018"/>
                <a:gd name="connsiteY46" fmla="*/ 1481328 h 14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0018" h="1481328">
                  <a:moveTo>
                    <a:pt x="0" y="0"/>
                  </a:moveTo>
                  <a:cubicBezTo>
                    <a:pt x="25217" y="3152"/>
                    <a:pt x="72392" y="4192"/>
                    <a:pt x="100584" y="18288"/>
                  </a:cubicBezTo>
                  <a:cubicBezTo>
                    <a:pt x="110414" y="23203"/>
                    <a:pt x="119573" y="29541"/>
                    <a:pt x="128016" y="36576"/>
                  </a:cubicBezTo>
                  <a:cubicBezTo>
                    <a:pt x="137950" y="44855"/>
                    <a:pt x="146304" y="54864"/>
                    <a:pt x="155448" y="64008"/>
                  </a:cubicBezTo>
                  <a:cubicBezTo>
                    <a:pt x="178432" y="132959"/>
                    <a:pt x="147428" y="47968"/>
                    <a:pt x="182880" y="118872"/>
                  </a:cubicBezTo>
                  <a:cubicBezTo>
                    <a:pt x="187191" y="127493"/>
                    <a:pt x="188976" y="137160"/>
                    <a:pt x="192024" y="146304"/>
                  </a:cubicBezTo>
                  <a:cubicBezTo>
                    <a:pt x="195072" y="173736"/>
                    <a:pt x="198279" y="201151"/>
                    <a:pt x="201168" y="228600"/>
                  </a:cubicBezTo>
                  <a:cubicBezTo>
                    <a:pt x="204375" y="259064"/>
                    <a:pt x="206513" y="289645"/>
                    <a:pt x="210312" y="320040"/>
                  </a:cubicBezTo>
                  <a:cubicBezTo>
                    <a:pt x="212612" y="338437"/>
                    <a:pt x="216834" y="356550"/>
                    <a:pt x="219456" y="374904"/>
                  </a:cubicBezTo>
                  <a:cubicBezTo>
                    <a:pt x="226859" y="426725"/>
                    <a:pt x="226101" y="447204"/>
                    <a:pt x="237744" y="493776"/>
                  </a:cubicBezTo>
                  <a:cubicBezTo>
                    <a:pt x="240082" y="503127"/>
                    <a:pt x="244550" y="511857"/>
                    <a:pt x="246888" y="521208"/>
                  </a:cubicBezTo>
                  <a:cubicBezTo>
                    <a:pt x="256922" y="561342"/>
                    <a:pt x="254703" y="582558"/>
                    <a:pt x="274320" y="621792"/>
                  </a:cubicBezTo>
                  <a:cubicBezTo>
                    <a:pt x="280416" y="633984"/>
                    <a:pt x="287238" y="645839"/>
                    <a:pt x="292608" y="658368"/>
                  </a:cubicBezTo>
                  <a:cubicBezTo>
                    <a:pt x="296405" y="667227"/>
                    <a:pt x="295731" y="678274"/>
                    <a:pt x="301752" y="685800"/>
                  </a:cubicBezTo>
                  <a:cubicBezTo>
                    <a:pt x="308617" y="694382"/>
                    <a:pt x="320040" y="697992"/>
                    <a:pt x="329184" y="704088"/>
                  </a:cubicBezTo>
                  <a:cubicBezTo>
                    <a:pt x="345868" y="729114"/>
                    <a:pt x="346028" y="736974"/>
                    <a:pt x="374904" y="749808"/>
                  </a:cubicBezTo>
                  <a:cubicBezTo>
                    <a:pt x="392520" y="757637"/>
                    <a:pt x="413728" y="757403"/>
                    <a:pt x="429768" y="768096"/>
                  </a:cubicBezTo>
                  <a:cubicBezTo>
                    <a:pt x="438912" y="774192"/>
                    <a:pt x="447157" y="781921"/>
                    <a:pt x="457200" y="786384"/>
                  </a:cubicBezTo>
                  <a:cubicBezTo>
                    <a:pt x="474816" y="794213"/>
                    <a:pt x="493776" y="798576"/>
                    <a:pt x="512064" y="804672"/>
                  </a:cubicBezTo>
                  <a:lnTo>
                    <a:pt x="539496" y="813816"/>
                  </a:lnTo>
                  <a:cubicBezTo>
                    <a:pt x="548640" y="816864"/>
                    <a:pt x="557577" y="820622"/>
                    <a:pt x="566928" y="822960"/>
                  </a:cubicBezTo>
                  <a:cubicBezTo>
                    <a:pt x="579120" y="826008"/>
                    <a:pt x="591420" y="828652"/>
                    <a:pt x="603504" y="832104"/>
                  </a:cubicBezTo>
                  <a:cubicBezTo>
                    <a:pt x="612772" y="834752"/>
                    <a:pt x="621668" y="838600"/>
                    <a:pt x="630936" y="841248"/>
                  </a:cubicBezTo>
                  <a:cubicBezTo>
                    <a:pt x="643020" y="844700"/>
                    <a:pt x="655428" y="846940"/>
                    <a:pt x="667512" y="850392"/>
                  </a:cubicBezTo>
                  <a:cubicBezTo>
                    <a:pt x="706218" y="861451"/>
                    <a:pt x="691089" y="862483"/>
                    <a:pt x="740664" y="868680"/>
                  </a:cubicBezTo>
                  <a:cubicBezTo>
                    <a:pt x="774070" y="872856"/>
                    <a:pt x="807720" y="874776"/>
                    <a:pt x="841248" y="877824"/>
                  </a:cubicBezTo>
                  <a:cubicBezTo>
                    <a:pt x="853440" y="880872"/>
                    <a:pt x="865787" y="883357"/>
                    <a:pt x="877824" y="886968"/>
                  </a:cubicBezTo>
                  <a:cubicBezTo>
                    <a:pt x="929292" y="902408"/>
                    <a:pt x="928410" y="907734"/>
                    <a:pt x="978408" y="914400"/>
                  </a:cubicBezTo>
                  <a:cubicBezTo>
                    <a:pt x="1008771" y="918448"/>
                    <a:pt x="1039306" y="921195"/>
                    <a:pt x="1069848" y="923544"/>
                  </a:cubicBezTo>
                  <a:cubicBezTo>
                    <a:pt x="1259319" y="938119"/>
                    <a:pt x="1194607" y="928484"/>
                    <a:pt x="1408176" y="941832"/>
                  </a:cubicBezTo>
                  <a:cubicBezTo>
                    <a:pt x="1441777" y="943932"/>
                    <a:pt x="1475232" y="947928"/>
                    <a:pt x="1508760" y="950976"/>
                  </a:cubicBezTo>
                  <a:cubicBezTo>
                    <a:pt x="1524000" y="954024"/>
                    <a:pt x="1539119" y="957757"/>
                    <a:pt x="1554480" y="960120"/>
                  </a:cubicBezTo>
                  <a:cubicBezTo>
                    <a:pt x="1578768" y="963857"/>
                    <a:pt x="1603455" y="964868"/>
                    <a:pt x="1627632" y="969264"/>
                  </a:cubicBezTo>
                  <a:cubicBezTo>
                    <a:pt x="1637115" y="970988"/>
                    <a:pt x="1645796" y="975760"/>
                    <a:pt x="1655064" y="978408"/>
                  </a:cubicBezTo>
                  <a:cubicBezTo>
                    <a:pt x="1668736" y="982314"/>
                    <a:pt x="1704456" y="989388"/>
                    <a:pt x="1719072" y="996696"/>
                  </a:cubicBezTo>
                  <a:cubicBezTo>
                    <a:pt x="1728902" y="1001611"/>
                    <a:pt x="1736674" y="1010069"/>
                    <a:pt x="1746504" y="1014984"/>
                  </a:cubicBezTo>
                  <a:cubicBezTo>
                    <a:pt x="1782819" y="1033141"/>
                    <a:pt x="1767675" y="1012467"/>
                    <a:pt x="1801368" y="1042416"/>
                  </a:cubicBezTo>
                  <a:cubicBezTo>
                    <a:pt x="1820698" y="1059599"/>
                    <a:pt x="1841886" y="1075761"/>
                    <a:pt x="1856232" y="1097280"/>
                  </a:cubicBezTo>
                  <a:cubicBezTo>
                    <a:pt x="1862328" y="1106424"/>
                    <a:pt x="1866749" y="1116941"/>
                    <a:pt x="1874520" y="1124712"/>
                  </a:cubicBezTo>
                  <a:cubicBezTo>
                    <a:pt x="1882291" y="1132483"/>
                    <a:pt x="1892808" y="1136904"/>
                    <a:pt x="1901952" y="1143000"/>
                  </a:cubicBezTo>
                  <a:cubicBezTo>
                    <a:pt x="1914144" y="1161288"/>
                    <a:pt x="1931577" y="1177012"/>
                    <a:pt x="1938528" y="1197864"/>
                  </a:cubicBezTo>
                  <a:cubicBezTo>
                    <a:pt x="1941576" y="1207008"/>
                    <a:pt x="1943361" y="1216675"/>
                    <a:pt x="1947672" y="1225296"/>
                  </a:cubicBezTo>
                  <a:cubicBezTo>
                    <a:pt x="1952587" y="1235126"/>
                    <a:pt x="1961497" y="1242685"/>
                    <a:pt x="1965960" y="1252728"/>
                  </a:cubicBezTo>
                  <a:cubicBezTo>
                    <a:pt x="1973789" y="1270344"/>
                    <a:pt x="1978152" y="1289304"/>
                    <a:pt x="1984248" y="1307592"/>
                  </a:cubicBezTo>
                  <a:cubicBezTo>
                    <a:pt x="1987296" y="1316736"/>
                    <a:pt x="1988045" y="1327004"/>
                    <a:pt x="1993392" y="1335024"/>
                  </a:cubicBezTo>
                  <a:cubicBezTo>
                    <a:pt x="2017027" y="1370476"/>
                    <a:pt x="2008205" y="1352030"/>
                    <a:pt x="2020824" y="1389888"/>
                  </a:cubicBezTo>
                  <a:cubicBezTo>
                    <a:pt x="2031261" y="1462948"/>
                    <a:pt x="2029968" y="1432343"/>
                    <a:pt x="2029968" y="1481328"/>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pic>
        <p:nvPicPr>
          <p:cNvPr id="396" name="Picture 395"/>
          <p:cNvPicPr>
            <a:picLocks noChangeAspect="1"/>
          </p:cNvPicPr>
          <p:nvPr/>
        </p:nvPicPr>
        <p:blipFill>
          <a:blip r:embed="rId7"/>
          <a:stretch>
            <a:fillRect/>
          </a:stretch>
        </p:blipFill>
        <p:spPr>
          <a:xfrm>
            <a:off x="10794593" y="5237169"/>
            <a:ext cx="230837" cy="227275"/>
          </a:xfrm>
          <a:prstGeom prst="rect">
            <a:avLst/>
          </a:prstGeom>
        </p:spPr>
      </p:pic>
      <p:grpSp>
        <p:nvGrpSpPr>
          <p:cNvPr id="56" name="Group 55"/>
          <p:cNvGrpSpPr/>
          <p:nvPr/>
        </p:nvGrpSpPr>
        <p:grpSpPr>
          <a:xfrm>
            <a:off x="7873515" y="5348946"/>
            <a:ext cx="2165758" cy="1432235"/>
            <a:chOff x="7873515" y="5348946"/>
            <a:chExt cx="2165758" cy="1432235"/>
          </a:xfrm>
        </p:grpSpPr>
        <p:pic>
          <p:nvPicPr>
            <p:cNvPr id="408" name="Picture 8" descr="http://www.google.com/intl/en/chrome/assets/common/images/chromecast/appsc-tv.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3515" y="5348946"/>
              <a:ext cx="2165758" cy="1432235"/>
            </a:xfrm>
            <a:prstGeom prst="rect">
              <a:avLst/>
            </a:prstGeom>
            <a:noFill/>
            <a:extLst>
              <a:ext uri="{909E8E84-426E-40DD-AFC4-6F175D3DCCD1}">
                <a14:hiddenFill xmlns:a14="http://schemas.microsoft.com/office/drawing/2010/main">
                  <a:solidFill>
                    <a:srgbClr val="FFFFFF"/>
                  </a:solidFill>
                </a14:hiddenFill>
              </a:ext>
            </a:extLst>
          </p:spPr>
        </p:pic>
        <p:pic>
          <p:nvPicPr>
            <p:cNvPr id="411" name="Picture 410"/>
            <p:cNvPicPr>
              <a:picLocks noChangeAspect="1"/>
            </p:cNvPicPr>
            <p:nvPr/>
          </p:nvPicPr>
          <p:blipFill rotWithShape="1">
            <a:blip r:embed="rId8"/>
            <a:srcRect l="7498" t="8836" r="6757" b="5257"/>
            <a:stretch/>
          </p:blipFill>
          <p:spPr>
            <a:xfrm>
              <a:off x="7990700" y="5443011"/>
              <a:ext cx="1944171" cy="1056092"/>
            </a:xfrm>
            <a:prstGeom prst="rect">
              <a:avLst/>
            </a:prstGeom>
          </p:spPr>
        </p:pic>
        <p:pic>
          <p:nvPicPr>
            <p:cNvPr id="409" name="Picture 16" descr="http://skypeblogs.files.wordpress.com/2013/09/skype-logo-feb_2012_rgb_50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25262" y="5497789"/>
              <a:ext cx="492428" cy="217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6599237" y="5285639"/>
            <a:ext cx="1274277" cy="1285414"/>
            <a:chOff x="6599237" y="5285639"/>
            <a:chExt cx="1274277" cy="1285414"/>
          </a:xfrm>
        </p:grpSpPr>
        <p:cxnSp>
          <p:nvCxnSpPr>
            <p:cNvPr id="146" name="Straight Arrow Connector 145"/>
            <p:cNvCxnSpPr/>
            <p:nvPr/>
          </p:nvCxnSpPr>
          <p:spPr>
            <a:xfrm>
              <a:off x="7400901" y="5707062"/>
              <a:ext cx="472613"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10" name="Picture 12" descr="http://www.clker.com/cliparts/e/7/5/e/11949849161257289955radio_wireless_tower_cor_.svg.hi.png"/>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99237" y="5285639"/>
              <a:ext cx="1096256" cy="12854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255357" y="982662"/>
            <a:ext cx="5096629" cy="1834661"/>
            <a:chOff x="1255357" y="982662"/>
            <a:chExt cx="5096629" cy="1834661"/>
          </a:xfrm>
        </p:grpSpPr>
        <p:grpSp>
          <p:nvGrpSpPr>
            <p:cNvPr id="142" name="Group 141"/>
            <p:cNvGrpSpPr/>
            <p:nvPr/>
          </p:nvGrpSpPr>
          <p:grpSpPr>
            <a:xfrm>
              <a:off x="1255357" y="982662"/>
              <a:ext cx="5096629" cy="1783090"/>
              <a:chOff x="1255357" y="982662"/>
              <a:chExt cx="5096629" cy="1783090"/>
            </a:xfrm>
          </p:grpSpPr>
          <p:cxnSp>
            <p:nvCxnSpPr>
              <p:cNvPr id="582" name="Straight Connector 581"/>
              <p:cNvCxnSpPr/>
              <p:nvPr/>
            </p:nvCxnSpPr>
            <p:spPr>
              <a:xfrm>
                <a:off x="6351986" y="1894320"/>
                <a:ext cx="0" cy="710604"/>
              </a:xfrm>
              <a:prstGeom prst="line">
                <a:avLst/>
              </a:prstGeom>
              <a:ln w="57150">
                <a:solidFill>
                  <a:schemeClr val="accent2">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1255357" y="989483"/>
                <a:ext cx="4758003" cy="1776269"/>
                <a:chOff x="1255357" y="1161650"/>
                <a:chExt cx="4758003" cy="1776269"/>
              </a:xfrm>
            </p:grpSpPr>
            <p:sp>
              <p:nvSpPr>
                <p:cNvPr id="659" name="Trapezoid 658"/>
                <p:cNvSpPr/>
                <p:nvPr/>
              </p:nvSpPr>
              <p:spPr>
                <a:xfrm>
                  <a:off x="1422603" y="1866138"/>
                  <a:ext cx="4428571" cy="1071781"/>
                </a:xfrm>
                <a:prstGeom prst="trapezoid">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80" name="Group 79"/>
                <p:cNvGrpSpPr/>
                <p:nvPr/>
              </p:nvGrpSpPr>
              <p:grpSpPr>
                <a:xfrm>
                  <a:off x="1255357" y="2232842"/>
                  <a:ext cx="4758003" cy="630371"/>
                  <a:chOff x="1418243" y="3094766"/>
                  <a:chExt cx="4758003" cy="630371"/>
                </a:xfrm>
              </p:grpSpPr>
              <p:sp>
                <p:nvSpPr>
                  <p:cNvPr id="594" name="Rounded Rectangle 593"/>
                  <p:cNvSpPr/>
                  <p:nvPr/>
                </p:nvSpPr>
                <p:spPr>
                  <a:xfrm>
                    <a:off x="5943095" y="3221701"/>
                    <a:ext cx="233151" cy="41449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595" name="Rounded Rectangle 594"/>
                  <p:cNvSpPr/>
                  <p:nvPr/>
                </p:nvSpPr>
                <p:spPr>
                  <a:xfrm flipH="1">
                    <a:off x="1418243" y="3231201"/>
                    <a:ext cx="233151" cy="41449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596" name="Rectangle 595"/>
                  <p:cNvSpPr/>
                  <p:nvPr/>
                </p:nvSpPr>
                <p:spPr>
                  <a:xfrm>
                    <a:off x="1582312" y="3094766"/>
                    <a:ext cx="4429866" cy="630371"/>
                  </a:xfrm>
                  <a:prstGeom prst="rect">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597" name="Rounded Rectangle 596"/>
                  <p:cNvSpPr/>
                  <p:nvPr/>
                </p:nvSpPr>
                <p:spPr>
                  <a:xfrm>
                    <a:off x="1693704" y="3198385"/>
                    <a:ext cx="2089110" cy="44730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598" name="Group 597"/>
                  <p:cNvGrpSpPr/>
                  <p:nvPr/>
                </p:nvGrpSpPr>
                <p:grpSpPr>
                  <a:xfrm>
                    <a:off x="5132786" y="3334897"/>
                    <a:ext cx="233147" cy="76857"/>
                    <a:chOff x="5721772" y="2523912"/>
                    <a:chExt cx="137160" cy="45719"/>
                  </a:xfrm>
                </p:grpSpPr>
                <p:sp>
                  <p:nvSpPr>
                    <p:cNvPr id="599" name="Oval 598"/>
                    <p:cNvSpPr/>
                    <p:nvPr/>
                  </p:nvSpPr>
                  <p:spPr>
                    <a:xfrm>
                      <a:off x="5721772" y="2523912"/>
                      <a:ext cx="50800" cy="457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00" name="Oval 599"/>
                    <p:cNvSpPr/>
                    <p:nvPr/>
                  </p:nvSpPr>
                  <p:spPr>
                    <a:xfrm>
                      <a:off x="5808132" y="2523912"/>
                      <a:ext cx="50800"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601" name="Oval 600"/>
                  <p:cNvSpPr/>
                  <p:nvPr/>
                </p:nvSpPr>
                <p:spPr>
                  <a:xfrm>
                    <a:off x="6059671" y="3306327"/>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02" name="Oval 601"/>
                  <p:cNvSpPr/>
                  <p:nvPr/>
                </p:nvSpPr>
                <p:spPr>
                  <a:xfrm>
                    <a:off x="6059671" y="3497166"/>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03" name="Oval 602"/>
                  <p:cNvSpPr/>
                  <p:nvPr/>
                </p:nvSpPr>
                <p:spPr>
                  <a:xfrm flipH="1">
                    <a:off x="1483006" y="3315828"/>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04" name="Oval 603"/>
                  <p:cNvSpPr/>
                  <p:nvPr/>
                </p:nvSpPr>
                <p:spPr>
                  <a:xfrm flipH="1">
                    <a:off x="1483006" y="3506666"/>
                    <a:ext cx="46629" cy="828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05" name="TextBox 604"/>
                  <p:cNvSpPr txBox="1"/>
                  <p:nvPr/>
                </p:nvSpPr>
                <p:spPr>
                  <a:xfrm>
                    <a:off x="1686534" y="3215308"/>
                    <a:ext cx="542136" cy="249299"/>
                  </a:xfrm>
                  <a:prstGeom prst="rect">
                    <a:avLst/>
                  </a:prstGeom>
                  <a:noFill/>
                </p:spPr>
                <p:txBody>
                  <a:bodyPr wrap="none" rtlCol="0">
                    <a:spAutoFit/>
                  </a:bodyPr>
                  <a:lstStyle/>
                  <a:p>
                    <a:r>
                      <a:rPr lang="en-US" sz="1020" dirty="0" smtClean="0"/>
                      <a:t>XLR in</a:t>
                    </a:r>
                    <a:endParaRPr lang="en-US" sz="1020" dirty="0"/>
                  </a:p>
                </p:txBody>
              </p:sp>
              <p:sp>
                <p:nvSpPr>
                  <p:cNvPr id="606" name="TextBox 605"/>
                  <p:cNvSpPr txBox="1"/>
                  <p:nvPr/>
                </p:nvSpPr>
                <p:spPr>
                  <a:xfrm>
                    <a:off x="1681482" y="3394873"/>
                    <a:ext cx="631904" cy="249299"/>
                  </a:xfrm>
                  <a:prstGeom prst="rect">
                    <a:avLst/>
                  </a:prstGeom>
                  <a:noFill/>
                </p:spPr>
                <p:txBody>
                  <a:bodyPr wrap="none" rtlCol="0">
                    <a:spAutoFit/>
                  </a:bodyPr>
                  <a:lstStyle/>
                  <a:p>
                    <a:r>
                      <a:rPr lang="en-US" sz="1020" dirty="0" smtClean="0"/>
                      <a:t>XLR out</a:t>
                    </a:r>
                    <a:endParaRPr lang="en-US" sz="1020" dirty="0"/>
                  </a:p>
                </p:txBody>
              </p:sp>
              <p:grpSp>
                <p:nvGrpSpPr>
                  <p:cNvPr id="607" name="Group 606"/>
                  <p:cNvGrpSpPr/>
                  <p:nvPr/>
                </p:nvGrpSpPr>
                <p:grpSpPr>
                  <a:xfrm>
                    <a:off x="5707169" y="3197909"/>
                    <a:ext cx="164070" cy="236603"/>
                    <a:chOff x="4628282" y="2486944"/>
                    <a:chExt cx="164070" cy="236603"/>
                  </a:xfrm>
                </p:grpSpPr>
                <p:grpSp>
                  <p:nvGrpSpPr>
                    <p:cNvPr id="608" name="Group 607"/>
                    <p:cNvGrpSpPr/>
                    <p:nvPr/>
                  </p:nvGrpSpPr>
                  <p:grpSpPr>
                    <a:xfrm rot="5400000">
                      <a:off x="4611013" y="2504213"/>
                      <a:ext cx="198608" cy="164069"/>
                      <a:chOff x="7161639" y="2844798"/>
                      <a:chExt cx="194731" cy="160867"/>
                    </a:xfrm>
                  </p:grpSpPr>
                  <p:sp>
                    <p:nvSpPr>
                      <p:cNvPr id="611" name="Rectangle 610"/>
                      <p:cNvSpPr/>
                      <p:nvPr/>
                    </p:nvSpPr>
                    <p:spPr>
                      <a:xfrm>
                        <a:off x="7203970" y="2844798"/>
                        <a:ext cx="152400" cy="160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12" name="Rectangle 611"/>
                      <p:cNvSpPr/>
                      <p:nvPr/>
                    </p:nvSpPr>
                    <p:spPr>
                      <a:xfrm>
                        <a:off x="7161639" y="2878664"/>
                        <a:ext cx="76200" cy="9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609" name="Rectangle 608"/>
                    <p:cNvSpPr/>
                    <p:nvPr/>
                  </p:nvSpPr>
                  <p:spPr>
                    <a:xfrm>
                      <a:off x="4628282" y="2676918"/>
                      <a:ext cx="77721" cy="466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10" name="Rectangle 609"/>
                    <p:cNvSpPr/>
                    <p:nvPr/>
                  </p:nvSpPr>
                  <p:spPr>
                    <a:xfrm>
                      <a:off x="4714631" y="2676918"/>
                      <a:ext cx="77721" cy="466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grpSp>
                <p:nvGrpSpPr>
                  <p:cNvPr id="614" name="Group 613"/>
                  <p:cNvGrpSpPr/>
                  <p:nvPr/>
                </p:nvGrpSpPr>
                <p:grpSpPr>
                  <a:xfrm>
                    <a:off x="2247074" y="3226070"/>
                    <a:ext cx="173400" cy="194437"/>
                    <a:chOff x="9298390" y="5397559"/>
                    <a:chExt cx="958447" cy="919103"/>
                  </a:xfrm>
                </p:grpSpPr>
                <p:sp>
                  <p:nvSpPr>
                    <p:cNvPr id="615" name="Oval 614"/>
                    <p:cNvSpPr/>
                    <p:nvPr/>
                  </p:nvSpPr>
                  <p:spPr bwMode="auto">
                    <a:xfrm>
                      <a:off x="9298390" y="5397559"/>
                      <a:ext cx="958447" cy="919103"/>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16" name="Oval 615"/>
                    <p:cNvSpPr/>
                    <p:nvPr/>
                  </p:nvSpPr>
                  <p:spPr bwMode="auto">
                    <a:xfrm>
                      <a:off x="9351616" y="5474084"/>
                      <a:ext cx="851992" cy="757640"/>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17" name="Oval 616"/>
                    <p:cNvSpPr/>
                    <p:nvPr/>
                  </p:nvSpPr>
                  <p:spPr bwMode="auto">
                    <a:xfrm>
                      <a:off x="9519198"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18" name="Oval 617"/>
                    <p:cNvSpPr/>
                    <p:nvPr/>
                  </p:nvSpPr>
                  <p:spPr bwMode="auto">
                    <a:xfrm>
                      <a:off x="9952037" y="5784156"/>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19" name="Oval 618"/>
                    <p:cNvSpPr/>
                    <p:nvPr/>
                  </p:nvSpPr>
                  <p:spPr bwMode="auto">
                    <a:xfrm>
                      <a:off x="9723437" y="6007554"/>
                      <a:ext cx="117281" cy="1419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620" name="Group 619"/>
                  <p:cNvGrpSpPr/>
                  <p:nvPr/>
                </p:nvGrpSpPr>
                <p:grpSpPr>
                  <a:xfrm>
                    <a:off x="2237186" y="3420507"/>
                    <a:ext cx="197974" cy="201780"/>
                    <a:chOff x="10374613" y="5431429"/>
                    <a:chExt cx="958447" cy="942850"/>
                  </a:xfrm>
                </p:grpSpPr>
                <p:sp>
                  <p:nvSpPr>
                    <p:cNvPr id="621" name="Oval 620"/>
                    <p:cNvSpPr/>
                    <p:nvPr/>
                  </p:nvSpPr>
                  <p:spPr bwMode="auto">
                    <a:xfrm>
                      <a:off x="10374613" y="5431429"/>
                      <a:ext cx="958447" cy="942850"/>
                    </a:xfrm>
                    <a:prstGeom prst="ellipse">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2" name="Oval 621"/>
                    <p:cNvSpPr/>
                    <p:nvPr/>
                  </p:nvSpPr>
                  <p:spPr bwMode="auto">
                    <a:xfrm>
                      <a:off x="10483208" y="5544953"/>
                      <a:ext cx="753386" cy="731520"/>
                    </a:xfrm>
                    <a:prstGeom prst="ellipse">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3" name="Oval 622"/>
                    <p:cNvSpPr/>
                    <p:nvPr/>
                  </p:nvSpPr>
                  <p:spPr bwMode="auto">
                    <a:xfrm>
                      <a:off x="10422483" y="5496871"/>
                      <a:ext cx="838200" cy="797384"/>
                    </a:xfrm>
                    <a:prstGeom prst="ellipse">
                      <a:avLst/>
                    </a:prstGeom>
                    <a:noFill/>
                    <a:ln w="28575">
                      <a:solidFill>
                        <a:schemeClr val="bg1">
                          <a:lumMod val="85000"/>
                          <a:lumOff val="1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4" name="Freeform 623"/>
                    <p:cNvSpPr/>
                    <p:nvPr/>
                  </p:nvSpPr>
                  <p:spPr bwMode="auto">
                    <a:xfrm>
                      <a:off x="10628555" y="5841402"/>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5" name="Freeform 624"/>
                    <p:cNvSpPr/>
                    <p:nvPr/>
                  </p:nvSpPr>
                  <p:spPr bwMode="auto">
                    <a:xfrm flipH="1">
                      <a:off x="10953395" y="5838844"/>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6" name="Oval 625"/>
                    <p:cNvSpPr/>
                    <p:nvPr/>
                  </p:nvSpPr>
                  <p:spPr bwMode="auto">
                    <a:xfrm>
                      <a:off x="10595421"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7" name="Oval 626"/>
                    <p:cNvSpPr/>
                    <p:nvPr/>
                  </p:nvSpPr>
                  <p:spPr bwMode="auto">
                    <a:xfrm>
                      <a:off x="11028260" y="5841773"/>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8" name="Freeform 627"/>
                    <p:cNvSpPr/>
                    <p:nvPr/>
                  </p:nvSpPr>
                  <p:spPr bwMode="auto">
                    <a:xfrm rot="5400000" flipH="1">
                      <a:off x="10792029" y="6034276"/>
                      <a:ext cx="139850" cy="118334"/>
                    </a:xfrm>
                    <a:custGeom>
                      <a:avLst/>
                      <a:gdLst>
                        <a:gd name="connsiteX0" fmla="*/ 0 w 139850"/>
                        <a:gd name="connsiteY0" fmla="*/ 0 h 118334"/>
                        <a:gd name="connsiteX1" fmla="*/ 139850 w 139850"/>
                        <a:gd name="connsiteY1" fmla="*/ 53789 h 118334"/>
                        <a:gd name="connsiteX2" fmla="*/ 53789 w 139850"/>
                        <a:gd name="connsiteY2" fmla="*/ 118334 h 118334"/>
                        <a:gd name="connsiteX3" fmla="*/ 0 w 139850"/>
                        <a:gd name="connsiteY3" fmla="*/ 0 h 118334"/>
                      </a:gdLst>
                      <a:ahLst/>
                      <a:cxnLst>
                        <a:cxn ang="0">
                          <a:pos x="connsiteX0" y="connsiteY0"/>
                        </a:cxn>
                        <a:cxn ang="0">
                          <a:pos x="connsiteX1" y="connsiteY1"/>
                        </a:cxn>
                        <a:cxn ang="0">
                          <a:pos x="connsiteX2" y="connsiteY2"/>
                        </a:cxn>
                        <a:cxn ang="0">
                          <a:pos x="connsiteX3" y="connsiteY3"/>
                        </a:cxn>
                      </a:cxnLst>
                      <a:rect l="l" t="t" r="r" b="b"/>
                      <a:pathLst>
                        <a:path w="139850" h="118334">
                          <a:moveTo>
                            <a:pt x="0" y="0"/>
                          </a:moveTo>
                          <a:lnTo>
                            <a:pt x="139850" y="53789"/>
                          </a:lnTo>
                          <a:lnTo>
                            <a:pt x="53789" y="118334"/>
                          </a:lnTo>
                          <a:lnTo>
                            <a:pt x="0" y="0"/>
                          </a:lnTo>
                          <a:close/>
                        </a:path>
                      </a:pathLst>
                    </a:custGeom>
                    <a:solidFill>
                      <a:srgbClr val="6C52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9" name="Oval 628"/>
                    <p:cNvSpPr/>
                    <p:nvPr/>
                  </p:nvSpPr>
                  <p:spPr bwMode="auto">
                    <a:xfrm>
                      <a:off x="10799660" y="6065171"/>
                      <a:ext cx="117281" cy="141996"/>
                    </a:xfrm>
                    <a:prstGeom prst="ellipse">
                      <a:avLst/>
                    </a:prstGeom>
                    <a:solidFill>
                      <a:srgbClr val="A47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630" name="TextBox 629"/>
                  <p:cNvSpPr txBox="1"/>
                  <p:nvPr/>
                </p:nvSpPr>
                <p:spPr>
                  <a:xfrm>
                    <a:off x="2470838" y="3228808"/>
                    <a:ext cx="758541" cy="249299"/>
                  </a:xfrm>
                  <a:prstGeom prst="rect">
                    <a:avLst/>
                  </a:prstGeom>
                  <a:noFill/>
                </p:spPr>
                <p:txBody>
                  <a:bodyPr wrap="none" rtlCol="0">
                    <a:spAutoFit/>
                  </a:bodyPr>
                  <a:lstStyle/>
                  <a:p>
                    <a:r>
                      <a:rPr lang="en-US" sz="1020" dirty="0" smtClean="0"/>
                      <a:t>HD-SDI in</a:t>
                    </a:r>
                    <a:endParaRPr lang="en-US" sz="1020" dirty="0"/>
                  </a:p>
                </p:txBody>
              </p:sp>
              <p:sp>
                <p:nvSpPr>
                  <p:cNvPr id="631" name="TextBox 630"/>
                  <p:cNvSpPr txBox="1"/>
                  <p:nvPr/>
                </p:nvSpPr>
                <p:spPr>
                  <a:xfrm>
                    <a:off x="2465786" y="3408373"/>
                    <a:ext cx="848309" cy="249299"/>
                  </a:xfrm>
                  <a:prstGeom prst="rect">
                    <a:avLst/>
                  </a:prstGeom>
                  <a:noFill/>
                </p:spPr>
                <p:txBody>
                  <a:bodyPr wrap="none" rtlCol="0">
                    <a:spAutoFit/>
                  </a:bodyPr>
                  <a:lstStyle/>
                  <a:p>
                    <a:r>
                      <a:rPr lang="en-US" sz="1020" dirty="0" smtClean="0"/>
                      <a:t>HD-SDI out</a:t>
                    </a:r>
                    <a:endParaRPr lang="en-US" sz="1020" dirty="0"/>
                  </a:p>
                </p:txBody>
              </p:sp>
              <p:grpSp>
                <p:nvGrpSpPr>
                  <p:cNvPr id="632" name="Group 631"/>
                  <p:cNvGrpSpPr/>
                  <p:nvPr/>
                </p:nvGrpSpPr>
                <p:grpSpPr>
                  <a:xfrm>
                    <a:off x="3217028" y="3247586"/>
                    <a:ext cx="138021" cy="143358"/>
                    <a:chOff x="9934871" y="5032618"/>
                    <a:chExt cx="286027" cy="293444"/>
                  </a:xfrm>
                </p:grpSpPr>
                <p:sp>
                  <p:nvSpPr>
                    <p:cNvPr id="633" name="Oval 632"/>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34" name="Oval 633"/>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635" name="Group 634"/>
                  <p:cNvGrpSpPr/>
                  <p:nvPr/>
                </p:nvGrpSpPr>
                <p:grpSpPr>
                  <a:xfrm>
                    <a:off x="3227786" y="3465495"/>
                    <a:ext cx="138021" cy="143358"/>
                    <a:chOff x="9934871" y="5032618"/>
                    <a:chExt cx="286027" cy="293444"/>
                  </a:xfrm>
                </p:grpSpPr>
                <p:sp>
                  <p:nvSpPr>
                    <p:cNvPr id="636" name="Oval 635"/>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37" name="Oval 636"/>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638" name="Group 637"/>
                  <p:cNvGrpSpPr/>
                  <p:nvPr/>
                </p:nvGrpSpPr>
                <p:grpSpPr>
                  <a:xfrm>
                    <a:off x="3838922" y="3210739"/>
                    <a:ext cx="1160115" cy="447307"/>
                    <a:chOff x="8886329" y="5814806"/>
                    <a:chExt cx="1770899" cy="447307"/>
                  </a:xfrm>
                </p:grpSpPr>
                <p:sp>
                  <p:nvSpPr>
                    <p:cNvPr id="639" name="Rounded Rectangle 638"/>
                    <p:cNvSpPr/>
                    <p:nvPr/>
                  </p:nvSpPr>
                  <p:spPr>
                    <a:xfrm>
                      <a:off x="8886329" y="5814806"/>
                      <a:ext cx="1770899" cy="44730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40" name="Straight Connector 639"/>
                    <p:cNvCxnSpPr/>
                    <p:nvPr/>
                  </p:nvCxnSpPr>
                  <p:spPr>
                    <a:xfrm>
                      <a:off x="9141159" y="60118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9141159" y="60880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a:off x="9141159" y="59356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9153461" y="6164262"/>
                      <a:ext cx="1295400" cy="0"/>
                    </a:xfrm>
                    <a:prstGeom prst="line">
                      <a:avLst/>
                    </a:prstGeom>
                    <a:ln>
                      <a:solidFill>
                        <a:schemeClr val="bg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44" name="Group 643"/>
                  <p:cNvGrpSpPr/>
                  <p:nvPr/>
                </p:nvGrpSpPr>
                <p:grpSpPr>
                  <a:xfrm>
                    <a:off x="3543035" y="3448141"/>
                    <a:ext cx="138021" cy="143358"/>
                    <a:chOff x="9934871" y="5032618"/>
                    <a:chExt cx="286027" cy="293444"/>
                  </a:xfrm>
                </p:grpSpPr>
                <p:sp>
                  <p:nvSpPr>
                    <p:cNvPr id="645" name="Oval 644"/>
                    <p:cNvSpPr/>
                    <p:nvPr/>
                  </p:nvSpPr>
                  <p:spPr bwMode="auto">
                    <a:xfrm>
                      <a:off x="9934871" y="5032618"/>
                      <a:ext cx="286027" cy="293444"/>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46" name="Oval 645"/>
                    <p:cNvSpPr/>
                    <p:nvPr/>
                  </p:nvSpPr>
                  <p:spPr bwMode="auto">
                    <a:xfrm>
                      <a:off x="10047377" y="5137884"/>
                      <a:ext cx="61014" cy="82912"/>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647" name="TextBox 646"/>
                  <p:cNvSpPr txBox="1"/>
                  <p:nvPr/>
                </p:nvSpPr>
                <p:spPr>
                  <a:xfrm>
                    <a:off x="3431296" y="3238184"/>
                    <a:ext cx="373820" cy="249299"/>
                  </a:xfrm>
                  <a:prstGeom prst="rect">
                    <a:avLst/>
                  </a:prstGeom>
                  <a:noFill/>
                </p:spPr>
                <p:txBody>
                  <a:bodyPr wrap="none" rtlCol="0">
                    <a:spAutoFit/>
                  </a:bodyPr>
                  <a:lstStyle/>
                  <a:p>
                    <a:r>
                      <a:rPr lang="en-US" sz="1020" dirty="0" smtClean="0"/>
                      <a:t>Ref</a:t>
                    </a:r>
                    <a:endParaRPr lang="en-US" sz="1020" dirty="0"/>
                  </a:p>
                </p:txBody>
              </p:sp>
              <p:grpSp>
                <p:nvGrpSpPr>
                  <p:cNvPr id="648" name="Group 647"/>
                  <p:cNvGrpSpPr/>
                  <p:nvPr/>
                </p:nvGrpSpPr>
                <p:grpSpPr>
                  <a:xfrm>
                    <a:off x="5293796" y="3145532"/>
                    <a:ext cx="332248" cy="179646"/>
                    <a:chOff x="7379666" y="3570734"/>
                    <a:chExt cx="2717085" cy="1196895"/>
                  </a:xfrm>
                </p:grpSpPr>
                <p:grpSp>
                  <p:nvGrpSpPr>
                    <p:cNvPr id="649" name="Group 648"/>
                    <p:cNvGrpSpPr/>
                    <p:nvPr/>
                  </p:nvGrpSpPr>
                  <p:grpSpPr>
                    <a:xfrm>
                      <a:off x="7495831" y="3679443"/>
                      <a:ext cx="2550896" cy="1036370"/>
                      <a:chOff x="6412225" y="3427687"/>
                      <a:chExt cx="1202277" cy="474904"/>
                    </a:xfrm>
                    <a:solidFill>
                      <a:schemeClr val="tx1"/>
                    </a:solidFill>
                  </p:grpSpPr>
                  <p:sp>
                    <p:nvSpPr>
                      <p:cNvPr id="651" name="Oval 650"/>
                      <p:cNvSpPr/>
                      <p:nvPr/>
                    </p:nvSpPr>
                    <p:spPr>
                      <a:xfrm>
                        <a:off x="7503270" y="3513894"/>
                        <a:ext cx="111232" cy="9775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652" name="Oval 651"/>
                      <p:cNvSpPr/>
                      <p:nvPr/>
                    </p:nvSpPr>
                    <p:spPr>
                      <a:xfrm>
                        <a:off x="6412225" y="3493112"/>
                        <a:ext cx="238991"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653" name="Oval 652"/>
                      <p:cNvSpPr/>
                      <p:nvPr/>
                    </p:nvSpPr>
                    <p:spPr>
                      <a:xfrm>
                        <a:off x="6412225" y="3493112"/>
                        <a:ext cx="1111827"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654" name="Oval 653"/>
                      <p:cNvSpPr/>
                      <p:nvPr/>
                    </p:nvSpPr>
                    <p:spPr>
                      <a:xfrm>
                        <a:off x="6583676" y="3427687"/>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655" name="Oval 654"/>
                      <p:cNvSpPr/>
                      <p:nvPr/>
                    </p:nvSpPr>
                    <p:spPr>
                      <a:xfrm>
                        <a:off x="7276798" y="3493112"/>
                        <a:ext cx="299209" cy="3117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656" name="Oval 655"/>
                      <p:cNvSpPr/>
                      <p:nvPr/>
                    </p:nvSpPr>
                    <p:spPr>
                      <a:xfrm>
                        <a:off x="6805545" y="3583551"/>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657" name="Oval 656"/>
                      <p:cNvSpPr/>
                      <p:nvPr/>
                    </p:nvSpPr>
                    <p:spPr>
                      <a:xfrm>
                        <a:off x="6994116" y="3590863"/>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grpSp>
                <p:pic>
                  <p:nvPicPr>
                    <p:cNvPr id="650" name="Picture 6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9666" y="3570734"/>
                      <a:ext cx="2717085" cy="1196895"/>
                    </a:xfrm>
                    <a:prstGeom prst="rect">
                      <a:avLst/>
                    </a:prstGeom>
                  </p:spPr>
                </p:pic>
              </p:grpSp>
            </p:grpSp>
            <p:sp>
              <p:nvSpPr>
                <p:cNvPr id="658" name="Trapezoid 657"/>
                <p:cNvSpPr/>
                <p:nvPr/>
              </p:nvSpPr>
              <p:spPr>
                <a:xfrm>
                  <a:off x="1417637" y="1161650"/>
                  <a:ext cx="4428571" cy="1071781"/>
                </a:xfrm>
                <a:prstGeom prst="trapezoid">
                  <a:avLst/>
                </a:prstGeom>
                <a:solidFill>
                  <a:srgbClr val="525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22" name="TextBox 21"/>
              <p:cNvSpPr txBox="1"/>
              <p:nvPr/>
            </p:nvSpPr>
            <p:spPr>
              <a:xfrm>
                <a:off x="4991564" y="982662"/>
                <a:ext cx="922331" cy="600164"/>
              </a:xfrm>
              <a:prstGeom prst="rect">
                <a:avLst/>
              </a:prstGeom>
              <a:noFill/>
            </p:spPr>
            <p:txBody>
              <a:bodyPr wrap="square" rtlCol="0">
                <a:spAutoFit/>
              </a:bodyPr>
              <a:lstStyle/>
              <a:p>
                <a:r>
                  <a:rPr lang="en-US" sz="1100" dirty="0" smtClean="0">
                    <a:solidFill>
                      <a:schemeClr val="accent1"/>
                    </a:solidFill>
                  </a:rPr>
                  <a:t>Max 30</a:t>
                </a:r>
              </a:p>
              <a:p>
                <a:r>
                  <a:rPr lang="en-US" sz="1100" dirty="0">
                    <a:solidFill>
                      <a:schemeClr val="accent1"/>
                    </a:solidFill>
                  </a:rPr>
                  <a:t> </a:t>
                </a:r>
                <a:r>
                  <a:rPr lang="en-US" sz="1100" dirty="0" smtClean="0">
                    <a:solidFill>
                      <a:schemeClr val="accent1"/>
                    </a:solidFill>
                  </a:rPr>
                  <a:t> units</a:t>
                </a:r>
              </a:p>
              <a:p>
                <a:r>
                  <a:rPr lang="en-US" sz="1100" dirty="0">
                    <a:solidFill>
                      <a:schemeClr val="accent1"/>
                    </a:solidFill>
                  </a:rPr>
                  <a:t> </a:t>
                </a:r>
                <a:r>
                  <a:rPr lang="en-US" sz="1100" dirty="0" smtClean="0">
                    <a:solidFill>
                      <a:schemeClr val="accent1"/>
                    </a:solidFill>
                  </a:rPr>
                  <a:t>  so far</a:t>
                </a:r>
                <a:endParaRPr lang="en-US" sz="1100" dirty="0">
                  <a:solidFill>
                    <a:schemeClr val="accent1"/>
                  </a:solidFill>
                </a:endParaRPr>
              </a:p>
            </p:txBody>
          </p:sp>
          <p:cxnSp>
            <p:nvCxnSpPr>
              <p:cNvPr id="583" name="Straight Connector 582"/>
              <p:cNvCxnSpPr/>
              <p:nvPr/>
            </p:nvCxnSpPr>
            <p:spPr>
              <a:xfrm>
                <a:off x="5634945" y="2241535"/>
                <a:ext cx="688604" cy="9757"/>
              </a:xfrm>
              <a:prstGeom prst="line">
                <a:avLst/>
              </a:prstGeom>
              <a:ln w="5715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42" name="TextBox 541"/>
            <p:cNvSpPr txBox="1"/>
            <p:nvPr/>
          </p:nvSpPr>
          <p:spPr>
            <a:xfrm>
              <a:off x="4921586" y="2327958"/>
              <a:ext cx="1091774"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Skype TX</a:t>
              </a:r>
            </a:p>
          </p:txBody>
        </p:sp>
      </p:grpSp>
      <p:grpSp>
        <p:nvGrpSpPr>
          <p:cNvPr id="143" name="Group 142"/>
          <p:cNvGrpSpPr/>
          <p:nvPr/>
        </p:nvGrpSpPr>
        <p:grpSpPr>
          <a:xfrm>
            <a:off x="1712896" y="2286361"/>
            <a:ext cx="2792681" cy="3001993"/>
            <a:chOff x="1712896" y="2286361"/>
            <a:chExt cx="2792681" cy="3001993"/>
          </a:xfrm>
        </p:grpSpPr>
        <p:sp>
          <p:nvSpPr>
            <p:cNvPr id="91" name="Freeform 90"/>
            <p:cNvSpPr/>
            <p:nvPr/>
          </p:nvSpPr>
          <p:spPr bwMode="auto">
            <a:xfrm>
              <a:off x="1880558" y="2499479"/>
              <a:ext cx="301511" cy="1987367"/>
            </a:xfrm>
            <a:custGeom>
              <a:avLst/>
              <a:gdLst>
                <a:gd name="connsiteX0" fmla="*/ 310551 w 310551"/>
                <a:gd name="connsiteY0" fmla="*/ 0 h 1949570"/>
                <a:gd name="connsiteX1" fmla="*/ 276045 w 310551"/>
                <a:gd name="connsiteY1" fmla="*/ 94891 h 1949570"/>
                <a:gd name="connsiteX2" fmla="*/ 258792 w 310551"/>
                <a:gd name="connsiteY2" fmla="*/ 146649 h 1949570"/>
                <a:gd name="connsiteX3" fmla="*/ 250166 w 310551"/>
                <a:gd name="connsiteY3" fmla="*/ 172529 h 1949570"/>
                <a:gd name="connsiteX4" fmla="*/ 241539 w 310551"/>
                <a:gd name="connsiteY4" fmla="*/ 198408 h 1949570"/>
                <a:gd name="connsiteX5" fmla="*/ 224286 w 310551"/>
                <a:gd name="connsiteY5" fmla="*/ 276046 h 1949570"/>
                <a:gd name="connsiteX6" fmla="*/ 207034 w 310551"/>
                <a:gd name="connsiteY6" fmla="*/ 327804 h 1949570"/>
                <a:gd name="connsiteX7" fmla="*/ 189781 w 310551"/>
                <a:gd name="connsiteY7" fmla="*/ 379563 h 1949570"/>
                <a:gd name="connsiteX8" fmla="*/ 181154 w 310551"/>
                <a:gd name="connsiteY8" fmla="*/ 405442 h 1949570"/>
                <a:gd name="connsiteX9" fmla="*/ 155275 w 310551"/>
                <a:gd name="connsiteY9" fmla="*/ 457200 h 1949570"/>
                <a:gd name="connsiteX10" fmla="*/ 146649 w 310551"/>
                <a:gd name="connsiteY10" fmla="*/ 491706 h 1949570"/>
                <a:gd name="connsiteX11" fmla="*/ 129396 w 310551"/>
                <a:gd name="connsiteY11" fmla="*/ 543464 h 1949570"/>
                <a:gd name="connsiteX12" fmla="*/ 112143 w 310551"/>
                <a:gd name="connsiteY12" fmla="*/ 621102 h 1949570"/>
                <a:gd name="connsiteX13" fmla="*/ 94890 w 310551"/>
                <a:gd name="connsiteY13" fmla="*/ 672861 h 1949570"/>
                <a:gd name="connsiteX14" fmla="*/ 77637 w 310551"/>
                <a:gd name="connsiteY14" fmla="*/ 733246 h 1949570"/>
                <a:gd name="connsiteX15" fmla="*/ 60385 w 310551"/>
                <a:gd name="connsiteY15" fmla="*/ 845389 h 1949570"/>
                <a:gd name="connsiteX16" fmla="*/ 51758 w 310551"/>
                <a:gd name="connsiteY16" fmla="*/ 879895 h 1949570"/>
                <a:gd name="connsiteX17" fmla="*/ 43132 w 310551"/>
                <a:gd name="connsiteY17" fmla="*/ 931653 h 1949570"/>
                <a:gd name="connsiteX18" fmla="*/ 34505 w 310551"/>
                <a:gd name="connsiteY18" fmla="*/ 966159 h 1949570"/>
                <a:gd name="connsiteX19" fmla="*/ 17252 w 310551"/>
                <a:gd name="connsiteY19" fmla="*/ 1086929 h 1949570"/>
                <a:gd name="connsiteX20" fmla="*/ 0 w 310551"/>
                <a:gd name="connsiteY20" fmla="*/ 1207698 h 1949570"/>
                <a:gd name="connsiteX21" fmla="*/ 25879 w 310551"/>
                <a:gd name="connsiteY21" fmla="*/ 1518249 h 1949570"/>
                <a:gd name="connsiteX22" fmla="*/ 51758 w 310551"/>
                <a:gd name="connsiteY22" fmla="*/ 1604514 h 1949570"/>
                <a:gd name="connsiteX23" fmla="*/ 60385 w 310551"/>
                <a:gd name="connsiteY23" fmla="*/ 1630393 h 1949570"/>
                <a:gd name="connsiteX24" fmla="*/ 69011 w 310551"/>
                <a:gd name="connsiteY24" fmla="*/ 1656272 h 1949570"/>
                <a:gd name="connsiteX25" fmla="*/ 86264 w 310551"/>
                <a:gd name="connsiteY25" fmla="*/ 1733910 h 1949570"/>
                <a:gd name="connsiteX26" fmla="*/ 146649 w 310551"/>
                <a:gd name="connsiteY26" fmla="*/ 1811548 h 1949570"/>
                <a:gd name="connsiteX27" fmla="*/ 172528 w 310551"/>
                <a:gd name="connsiteY27" fmla="*/ 1828800 h 1949570"/>
                <a:gd name="connsiteX28" fmla="*/ 181154 w 310551"/>
                <a:gd name="connsiteY28" fmla="*/ 1863306 h 1949570"/>
                <a:gd name="connsiteX29" fmla="*/ 250166 w 310551"/>
                <a:gd name="connsiteY29" fmla="*/ 1949570 h 1949570"/>
                <a:gd name="connsiteX30" fmla="*/ 258792 w 310551"/>
                <a:gd name="connsiteY30" fmla="*/ 1949570 h 194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0551" h="1949570">
                  <a:moveTo>
                    <a:pt x="310551" y="0"/>
                  </a:moveTo>
                  <a:cubicBezTo>
                    <a:pt x="265052" y="90996"/>
                    <a:pt x="298382" y="12988"/>
                    <a:pt x="276045" y="94891"/>
                  </a:cubicBezTo>
                  <a:cubicBezTo>
                    <a:pt x="271260" y="112436"/>
                    <a:pt x="264543" y="129396"/>
                    <a:pt x="258792" y="146649"/>
                  </a:cubicBezTo>
                  <a:lnTo>
                    <a:pt x="250166" y="172529"/>
                  </a:lnTo>
                  <a:cubicBezTo>
                    <a:pt x="247291" y="181155"/>
                    <a:pt x="243322" y="189492"/>
                    <a:pt x="241539" y="198408"/>
                  </a:cubicBezTo>
                  <a:cubicBezTo>
                    <a:pt x="236612" y="223046"/>
                    <a:pt x="231598" y="251671"/>
                    <a:pt x="224286" y="276046"/>
                  </a:cubicBezTo>
                  <a:cubicBezTo>
                    <a:pt x="219060" y="293465"/>
                    <a:pt x="212785" y="310551"/>
                    <a:pt x="207034" y="327804"/>
                  </a:cubicBezTo>
                  <a:lnTo>
                    <a:pt x="189781" y="379563"/>
                  </a:lnTo>
                  <a:cubicBezTo>
                    <a:pt x="186906" y="388189"/>
                    <a:pt x="186198" y="397876"/>
                    <a:pt x="181154" y="405442"/>
                  </a:cubicBezTo>
                  <a:cubicBezTo>
                    <a:pt x="162253" y="433794"/>
                    <a:pt x="164203" y="425952"/>
                    <a:pt x="155275" y="457200"/>
                  </a:cubicBezTo>
                  <a:cubicBezTo>
                    <a:pt x="152018" y="468600"/>
                    <a:pt x="150056" y="480350"/>
                    <a:pt x="146649" y="491706"/>
                  </a:cubicBezTo>
                  <a:cubicBezTo>
                    <a:pt x="141423" y="509125"/>
                    <a:pt x="132963" y="525631"/>
                    <a:pt x="129396" y="543464"/>
                  </a:cubicBezTo>
                  <a:cubicBezTo>
                    <a:pt x="124472" y="568083"/>
                    <a:pt x="119451" y="596742"/>
                    <a:pt x="112143" y="621102"/>
                  </a:cubicBezTo>
                  <a:cubicBezTo>
                    <a:pt x="106917" y="638521"/>
                    <a:pt x="99301" y="655218"/>
                    <a:pt x="94890" y="672861"/>
                  </a:cubicBezTo>
                  <a:cubicBezTo>
                    <a:pt x="84059" y="716188"/>
                    <a:pt x="90013" y="696119"/>
                    <a:pt x="77637" y="733246"/>
                  </a:cubicBezTo>
                  <a:cubicBezTo>
                    <a:pt x="73495" y="762243"/>
                    <a:pt x="66369" y="815471"/>
                    <a:pt x="60385" y="845389"/>
                  </a:cubicBezTo>
                  <a:cubicBezTo>
                    <a:pt x="58060" y="857015"/>
                    <a:pt x="54083" y="868269"/>
                    <a:pt x="51758" y="879895"/>
                  </a:cubicBezTo>
                  <a:cubicBezTo>
                    <a:pt x="48328" y="897046"/>
                    <a:pt x="46562" y="914502"/>
                    <a:pt x="43132" y="931653"/>
                  </a:cubicBezTo>
                  <a:cubicBezTo>
                    <a:pt x="40807" y="943279"/>
                    <a:pt x="36454" y="954464"/>
                    <a:pt x="34505" y="966159"/>
                  </a:cubicBezTo>
                  <a:cubicBezTo>
                    <a:pt x="27819" y="1006271"/>
                    <a:pt x="23937" y="1046817"/>
                    <a:pt x="17252" y="1086929"/>
                  </a:cubicBezTo>
                  <a:cubicBezTo>
                    <a:pt x="4815" y="1161554"/>
                    <a:pt x="10795" y="1121331"/>
                    <a:pt x="0" y="1207698"/>
                  </a:cubicBezTo>
                  <a:cubicBezTo>
                    <a:pt x="789" y="1218352"/>
                    <a:pt x="14804" y="1446261"/>
                    <a:pt x="25879" y="1518249"/>
                  </a:cubicBezTo>
                  <a:cubicBezTo>
                    <a:pt x="29605" y="1542465"/>
                    <a:pt x="45038" y="1584355"/>
                    <a:pt x="51758" y="1604514"/>
                  </a:cubicBezTo>
                  <a:lnTo>
                    <a:pt x="60385" y="1630393"/>
                  </a:lnTo>
                  <a:lnTo>
                    <a:pt x="69011" y="1656272"/>
                  </a:lnTo>
                  <a:cubicBezTo>
                    <a:pt x="71353" y="1670322"/>
                    <a:pt x="76150" y="1715704"/>
                    <a:pt x="86264" y="1733910"/>
                  </a:cubicBezTo>
                  <a:cubicBezTo>
                    <a:pt x="102848" y="1763761"/>
                    <a:pt x="120633" y="1789868"/>
                    <a:pt x="146649" y="1811548"/>
                  </a:cubicBezTo>
                  <a:cubicBezTo>
                    <a:pt x="154614" y="1818185"/>
                    <a:pt x="163902" y="1823049"/>
                    <a:pt x="172528" y="1828800"/>
                  </a:cubicBezTo>
                  <a:cubicBezTo>
                    <a:pt x="175403" y="1840302"/>
                    <a:pt x="177747" y="1851950"/>
                    <a:pt x="181154" y="1863306"/>
                  </a:cubicBezTo>
                  <a:cubicBezTo>
                    <a:pt x="190850" y="1895625"/>
                    <a:pt x="199369" y="1949570"/>
                    <a:pt x="250166" y="1949570"/>
                  </a:cubicBezTo>
                  <a:lnTo>
                    <a:pt x="258792" y="194957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4" name="Freeform 93"/>
            <p:cNvSpPr/>
            <p:nvPr/>
          </p:nvSpPr>
          <p:spPr bwMode="auto">
            <a:xfrm>
              <a:off x="1712896" y="2286361"/>
              <a:ext cx="2272508" cy="2607217"/>
            </a:xfrm>
            <a:custGeom>
              <a:avLst/>
              <a:gdLst>
                <a:gd name="connsiteX0" fmla="*/ 452334 w 2272508"/>
                <a:gd name="connsiteY0" fmla="*/ 0 h 2607217"/>
                <a:gd name="connsiteX1" fmla="*/ 409202 w 2272508"/>
                <a:gd name="connsiteY1" fmla="*/ 17253 h 2607217"/>
                <a:gd name="connsiteX2" fmla="*/ 374696 w 2272508"/>
                <a:gd name="connsiteY2" fmla="*/ 69012 h 2607217"/>
                <a:gd name="connsiteX3" fmla="*/ 340191 w 2272508"/>
                <a:gd name="connsiteY3" fmla="*/ 129397 h 2607217"/>
                <a:gd name="connsiteX4" fmla="*/ 322938 w 2272508"/>
                <a:gd name="connsiteY4" fmla="*/ 155276 h 2607217"/>
                <a:gd name="connsiteX5" fmla="*/ 288432 w 2272508"/>
                <a:gd name="connsiteY5" fmla="*/ 232914 h 2607217"/>
                <a:gd name="connsiteX6" fmla="*/ 262553 w 2272508"/>
                <a:gd name="connsiteY6" fmla="*/ 284672 h 2607217"/>
                <a:gd name="connsiteX7" fmla="*/ 253927 w 2272508"/>
                <a:gd name="connsiteY7" fmla="*/ 310551 h 2607217"/>
                <a:gd name="connsiteX8" fmla="*/ 236674 w 2272508"/>
                <a:gd name="connsiteY8" fmla="*/ 353683 h 2607217"/>
                <a:gd name="connsiteX9" fmla="*/ 219421 w 2272508"/>
                <a:gd name="connsiteY9" fmla="*/ 379563 h 2607217"/>
                <a:gd name="connsiteX10" fmla="*/ 210795 w 2272508"/>
                <a:gd name="connsiteY10" fmla="*/ 405442 h 2607217"/>
                <a:gd name="connsiteX11" fmla="*/ 202168 w 2272508"/>
                <a:gd name="connsiteY11" fmla="*/ 439947 h 2607217"/>
                <a:gd name="connsiteX12" fmla="*/ 184915 w 2272508"/>
                <a:gd name="connsiteY12" fmla="*/ 474453 h 2607217"/>
                <a:gd name="connsiteX13" fmla="*/ 167662 w 2272508"/>
                <a:gd name="connsiteY13" fmla="*/ 526212 h 2607217"/>
                <a:gd name="connsiteX14" fmla="*/ 159036 w 2272508"/>
                <a:gd name="connsiteY14" fmla="*/ 552091 h 2607217"/>
                <a:gd name="connsiteX15" fmla="*/ 141783 w 2272508"/>
                <a:gd name="connsiteY15" fmla="*/ 577970 h 2607217"/>
                <a:gd name="connsiteX16" fmla="*/ 124530 w 2272508"/>
                <a:gd name="connsiteY16" fmla="*/ 629729 h 2607217"/>
                <a:gd name="connsiteX17" fmla="*/ 115904 w 2272508"/>
                <a:gd name="connsiteY17" fmla="*/ 664234 h 2607217"/>
                <a:gd name="connsiteX18" fmla="*/ 98651 w 2272508"/>
                <a:gd name="connsiteY18" fmla="*/ 715993 h 2607217"/>
                <a:gd name="connsiteX19" fmla="*/ 90025 w 2272508"/>
                <a:gd name="connsiteY19" fmla="*/ 741872 h 2607217"/>
                <a:gd name="connsiteX20" fmla="*/ 72772 w 2272508"/>
                <a:gd name="connsiteY20" fmla="*/ 810883 h 2607217"/>
                <a:gd name="connsiteX21" fmla="*/ 64146 w 2272508"/>
                <a:gd name="connsiteY21" fmla="*/ 845389 h 2607217"/>
                <a:gd name="connsiteX22" fmla="*/ 46893 w 2272508"/>
                <a:gd name="connsiteY22" fmla="*/ 897147 h 2607217"/>
                <a:gd name="connsiteX23" fmla="*/ 29640 w 2272508"/>
                <a:gd name="connsiteY23" fmla="*/ 957532 h 2607217"/>
                <a:gd name="connsiteX24" fmla="*/ 12387 w 2272508"/>
                <a:gd name="connsiteY24" fmla="*/ 1017917 h 2607217"/>
                <a:gd name="connsiteX25" fmla="*/ 12387 w 2272508"/>
                <a:gd name="connsiteY25" fmla="*/ 1397480 h 2607217"/>
                <a:gd name="connsiteX26" fmla="*/ 38266 w 2272508"/>
                <a:gd name="connsiteY26" fmla="*/ 1785668 h 2607217"/>
                <a:gd name="connsiteX27" fmla="*/ 64146 w 2272508"/>
                <a:gd name="connsiteY27" fmla="*/ 1854680 h 2607217"/>
                <a:gd name="connsiteX28" fmla="*/ 72772 w 2272508"/>
                <a:gd name="connsiteY28" fmla="*/ 1880559 h 2607217"/>
                <a:gd name="connsiteX29" fmla="*/ 81398 w 2272508"/>
                <a:gd name="connsiteY29" fmla="*/ 1915064 h 2607217"/>
                <a:gd name="connsiteX30" fmla="*/ 98651 w 2272508"/>
                <a:gd name="connsiteY30" fmla="*/ 1940944 h 2607217"/>
                <a:gd name="connsiteX31" fmla="*/ 107278 w 2272508"/>
                <a:gd name="connsiteY31" fmla="*/ 1966823 h 2607217"/>
                <a:gd name="connsiteX32" fmla="*/ 124530 w 2272508"/>
                <a:gd name="connsiteY32" fmla="*/ 1992702 h 2607217"/>
                <a:gd name="connsiteX33" fmla="*/ 150410 w 2272508"/>
                <a:gd name="connsiteY33" fmla="*/ 2044461 h 2607217"/>
                <a:gd name="connsiteX34" fmla="*/ 167662 w 2272508"/>
                <a:gd name="connsiteY34" fmla="*/ 2096219 h 2607217"/>
                <a:gd name="connsiteX35" fmla="*/ 176289 w 2272508"/>
                <a:gd name="connsiteY35" fmla="*/ 2130725 h 2607217"/>
                <a:gd name="connsiteX36" fmla="*/ 193542 w 2272508"/>
                <a:gd name="connsiteY36" fmla="*/ 2182483 h 2607217"/>
                <a:gd name="connsiteX37" fmla="*/ 236674 w 2272508"/>
                <a:gd name="connsiteY37" fmla="*/ 2242868 h 2607217"/>
                <a:gd name="connsiteX38" fmla="*/ 245300 w 2272508"/>
                <a:gd name="connsiteY38" fmla="*/ 2268747 h 2607217"/>
                <a:gd name="connsiteX39" fmla="*/ 279806 w 2272508"/>
                <a:gd name="connsiteY39" fmla="*/ 2329132 h 2607217"/>
                <a:gd name="connsiteX40" fmla="*/ 288432 w 2272508"/>
                <a:gd name="connsiteY40" fmla="*/ 2355012 h 2607217"/>
                <a:gd name="connsiteX41" fmla="*/ 314312 w 2272508"/>
                <a:gd name="connsiteY41" fmla="*/ 2372264 h 2607217"/>
                <a:gd name="connsiteX42" fmla="*/ 366070 w 2272508"/>
                <a:gd name="connsiteY42" fmla="*/ 2415397 h 2607217"/>
                <a:gd name="connsiteX43" fmla="*/ 409202 w 2272508"/>
                <a:gd name="connsiteY43" fmla="*/ 2458529 h 2607217"/>
                <a:gd name="connsiteX44" fmla="*/ 460961 w 2272508"/>
                <a:gd name="connsiteY44" fmla="*/ 2475781 h 2607217"/>
                <a:gd name="connsiteX45" fmla="*/ 538598 w 2272508"/>
                <a:gd name="connsiteY45" fmla="*/ 2518914 h 2607217"/>
                <a:gd name="connsiteX46" fmla="*/ 598983 w 2272508"/>
                <a:gd name="connsiteY46" fmla="*/ 2544793 h 2607217"/>
                <a:gd name="connsiteX47" fmla="*/ 797391 w 2272508"/>
                <a:gd name="connsiteY47" fmla="*/ 2562046 h 2607217"/>
                <a:gd name="connsiteX48" fmla="*/ 987172 w 2272508"/>
                <a:gd name="connsiteY48" fmla="*/ 2570672 h 2607217"/>
                <a:gd name="connsiteX49" fmla="*/ 1099315 w 2272508"/>
                <a:gd name="connsiteY49" fmla="*/ 2579298 h 2607217"/>
                <a:gd name="connsiteX50" fmla="*/ 1366734 w 2272508"/>
                <a:gd name="connsiteY50" fmla="*/ 2587925 h 2607217"/>
                <a:gd name="connsiteX51" fmla="*/ 1392613 w 2272508"/>
                <a:gd name="connsiteY51" fmla="*/ 2596551 h 2607217"/>
                <a:gd name="connsiteX52" fmla="*/ 1703164 w 2272508"/>
                <a:gd name="connsiteY52" fmla="*/ 2596551 h 2607217"/>
                <a:gd name="connsiteX53" fmla="*/ 1729044 w 2272508"/>
                <a:gd name="connsiteY53" fmla="*/ 2587925 h 2607217"/>
                <a:gd name="connsiteX54" fmla="*/ 1927451 w 2272508"/>
                <a:gd name="connsiteY54" fmla="*/ 2562046 h 2607217"/>
                <a:gd name="connsiteX55" fmla="*/ 1953330 w 2272508"/>
                <a:gd name="connsiteY55" fmla="*/ 2553419 h 2607217"/>
                <a:gd name="connsiteX56" fmla="*/ 1987836 w 2272508"/>
                <a:gd name="connsiteY56" fmla="*/ 2544793 h 2607217"/>
                <a:gd name="connsiteX57" fmla="*/ 2013715 w 2272508"/>
                <a:gd name="connsiteY57" fmla="*/ 2527540 h 2607217"/>
                <a:gd name="connsiteX58" fmla="*/ 2074100 w 2272508"/>
                <a:gd name="connsiteY58" fmla="*/ 2510287 h 2607217"/>
                <a:gd name="connsiteX59" fmla="*/ 2099979 w 2272508"/>
                <a:gd name="connsiteY59" fmla="*/ 2493034 h 2607217"/>
                <a:gd name="connsiteX60" fmla="*/ 2168991 w 2272508"/>
                <a:gd name="connsiteY60" fmla="*/ 2415397 h 2607217"/>
                <a:gd name="connsiteX61" fmla="*/ 2186244 w 2272508"/>
                <a:gd name="connsiteY61" fmla="*/ 2380891 h 2607217"/>
                <a:gd name="connsiteX62" fmla="*/ 2238002 w 2272508"/>
                <a:gd name="connsiteY62" fmla="*/ 2303253 h 2607217"/>
                <a:gd name="connsiteX63" fmla="*/ 2255255 w 2272508"/>
                <a:gd name="connsiteY63" fmla="*/ 2277374 h 2607217"/>
                <a:gd name="connsiteX64" fmla="*/ 2272508 w 2272508"/>
                <a:gd name="connsiteY64" fmla="*/ 2225615 h 260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272508" h="2607217">
                  <a:moveTo>
                    <a:pt x="452334" y="0"/>
                  </a:moveTo>
                  <a:cubicBezTo>
                    <a:pt x="437957" y="5751"/>
                    <a:pt x="420776" y="6965"/>
                    <a:pt x="409202" y="17253"/>
                  </a:cubicBezTo>
                  <a:cubicBezTo>
                    <a:pt x="393704" y="31029"/>
                    <a:pt x="386198" y="51759"/>
                    <a:pt x="374696" y="69012"/>
                  </a:cubicBezTo>
                  <a:cubicBezTo>
                    <a:pt x="332664" y="132061"/>
                    <a:pt x="383969" y="52785"/>
                    <a:pt x="340191" y="129397"/>
                  </a:cubicBezTo>
                  <a:cubicBezTo>
                    <a:pt x="335047" y="138399"/>
                    <a:pt x="328689" y="146650"/>
                    <a:pt x="322938" y="155276"/>
                  </a:cubicBezTo>
                  <a:cubicBezTo>
                    <a:pt x="302406" y="216870"/>
                    <a:pt x="315773" y="191902"/>
                    <a:pt x="288432" y="232914"/>
                  </a:cubicBezTo>
                  <a:cubicBezTo>
                    <a:pt x="266750" y="297961"/>
                    <a:pt x="295998" y="217783"/>
                    <a:pt x="262553" y="284672"/>
                  </a:cubicBezTo>
                  <a:cubicBezTo>
                    <a:pt x="258487" y="292805"/>
                    <a:pt x="257120" y="302037"/>
                    <a:pt x="253927" y="310551"/>
                  </a:cubicBezTo>
                  <a:cubicBezTo>
                    <a:pt x="248490" y="325050"/>
                    <a:pt x="243599" y="339833"/>
                    <a:pt x="236674" y="353683"/>
                  </a:cubicBezTo>
                  <a:cubicBezTo>
                    <a:pt x="232037" y="362956"/>
                    <a:pt x="225172" y="370936"/>
                    <a:pt x="219421" y="379563"/>
                  </a:cubicBezTo>
                  <a:cubicBezTo>
                    <a:pt x="216546" y="388189"/>
                    <a:pt x="213293" y="396699"/>
                    <a:pt x="210795" y="405442"/>
                  </a:cubicBezTo>
                  <a:cubicBezTo>
                    <a:pt x="207538" y="416842"/>
                    <a:pt x="206331" y="428846"/>
                    <a:pt x="202168" y="439947"/>
                  </a:cubicBezTo>
                  <a:cubicBezTo>
                    <a:pt x="197653" y="451988"/>
                    <a:pt x="189691" y="462513"/>
                    <a:pt x="184915" y="474453"/>
                  </a:cubicBezTo>
                  <a:cubicBezTo>
                    <a:pt x="178161" y="491339"/>
                    <a:pt x="173413" y="508959"/>
                    <a:pt x="167662" y="526212"/>
                  </a:cubicBezTo>
                  <a:cubicBezTo>
                    <a:pt x="164787" y="534838"/>
                    <a:pt x="164080" y="544525"/>
                    <a:pt x="159036" y="552091"/>
                  </a:cubicBezTo>
                  <a:lnTo>
                    <a:pt x="141783" y="577970"/>
                  </a:lnTo>
                  <a:cubicBezTo>
                    <a:pt x="136032" y="595223"/>
                    <a:pt x="128941" y="612086"/>
                    <a:pt x="124530" y="629729"/>
                  </a:cubicBezTo>
                  <a:cubicBezTo>
                    <a:pt x="121655" y="641231"/>
                    <a:pt x="119311" y="652878"/>
                    <a:pt x="115904" y="664234"/>
                  </a:cubicBezTo>
                  <a:cubicBezTo>
                    <a:pt x="110678" y="681653"/>
                    <a:pt x="104402" y="698740"/>
                    <a:pt x="98651" y="715993"/>
                  </a:cubicBezTo>
                  <a:cubicBezTo>
                    <a:pt x="95776" y="724619"/>
                    <a:pt x="92230" y="733051"/>
                    <a:pt x="90025" y="741872"/>
                  </a:cubicBezTo>
                  <a:lnTo>
                    <a:pt x="72772" y="810883"/>
                  </a:lnTo>
                  <a:cubicBezTo>
                    <a:pt x="69897" y="822385"/>
                    <a:pt x="67895" y="834141"/>
                    <a:pt x="64146" y="845389"/>
                  </a:cubicBezTo>
                  <a:cubicBezTo>
                    <a:pt x="58395" y="862642"/>
                    <a:pt x="51304" y="879504"/>
                    <a:pt x="46893" y="897147"/>
                  </a:cubicBezTo>
                  <a:cubicBezTo>
                    <a:pt x="19923" y="1005020"/>
                    <a:pt x="54392" y="870902"/>
                    <a:pt x="29640" y="957532"/>
                  </a:cubicBezTo>
                  <a:cubicBezTo>
                    <a:pt x="7976" y="1033354"/>
                    <a:pt x="33069" y="955869"/>
                    <a:pt x="12387" y="1017917"/>
                  </a:cubicBezTo>
                  <a:cubicBezTo>
                    <a:pt x="-8622" y="1185997"/>
                    <a:pt x="1057" y="1080235"/>
                    <a:pt x="12387" y="1397480"/>
                  </a:cubicBezTo>
                  <a:cubicBezTo>
                    <a:pt x="14361" y="1452767"/>
                    <a:pt x="29262" y="1749654"/>
                    <a:pt x="38266" y="1785668"/>
                  </a:cubicBezTo>
                  <a:cubicBezTo>
                    <a:pt x="54172" y="1849288"/>
                    <a:pt x="37079" y="1791522"/>
                    <a:pt x="64146" y="1854680"/>
                  </a:cubicBezTo>
                  <a:cubicBezTo>
                    <a:pt x="67728" y="1863038"/>
                    <a:pt x="70274" y="1871816"/>
                    <a:pt x="72772" y="1880559"/>
                  </a:cubicBezTo>
                  <a:cubicBezTo>
                    <a:pt x="76029" y="1891958"/>
                    <a:pt x="76728" y="1904167"/>
                    <a:pt x="81398" y="1915064"/>
                  </a:cubicBezTo>
                  <a:cubicBezTo>
                    <a:pt x="85482" y="1924594"/>
                    <a:pt x="94014" y="1931671"/>
                    <a:pt x="98651" y="1940944"/>
                  </a:cubicBezTo>
                  <a:cubicBezTo>
                    <a:pt x="102718" y="1949077"/>
                    <a:pt x="103211" y="1958690"/>
                    <a:pt x="107278" y="1966823"/>
                  </a:cubicBezTo>
                  <a:cubicBezTo>
                    <a:pt x="111914" y="1976096"/>
                    <a:pt x="119894" y="1983429"/>
                    <a:pt x="124530" y="1992702"/>
                  </a:cubicBezTo>
                  <a:cubicBezTo>
                    <a:pt x="160243" y="2064129"/>
                    <a:pt x="100968" y="1970296"/>
                    <a:pt x="150410" y="2044461"/>
                  </a:cubicBezTo>
                  <a:cubicBezTo>
                    <a:pt x="156161" y="2061714"/>
                    <a:pt x="163251" y="2078576"/>
                    <a:pt x="167662" y="2096219"/>
                  </a:cubicBezTo>
                  <a:cubicBezTo>
                    <a:pt x="170538" y="2107721"/>
                    <a:pt x="172882" y="2119369"/>
                    <a:pt x="176289" y="2130725"/>
                  </a:cubicBezTo>
                  <a:cubicBezTo>
                    <a:pt x="181515" y="2148144"/>
                    <a:pt x="183454" y="2167351"/>
                    <a:pt x="193542" y="2182483"/>
                  </a:cubicBezTo>
                  <a:cubicBezTo>
                    <a:pt x="218770" y="2220326"/>
                    <a:pt x="204574" y="2200069"/>
                    <a:pt x="236674" y="2242868"/>
                  </a:cubicBezTo>
                  <a:cubicBezTo>
                    <a:pt x="239549" y="2251494"/>
                    <a:pt x="241718" y="2260389"/>
                    <a:pt x="245300" y="2268747"/>
                  </a:cubicBezTo>
                  <a:cubicBezTo>
                    <a:pt x="258434" y="2299392"/>
                    <a:pt x="262479" y="2303142"/>
                    <a:pt x="279806" y="2329132"/>
                  </a:cubicBezTo>
                  <a:cubicBezTo>
                    <a:pt x="282681" y="2337759"/>
                    <a:pt x="282751" y="2347911"/>
                    <a:pt x="288432" y="2355012"/>
                  </a:cubicBezTo>
                  <a:cubicBezTo>
                    <a:pt x="294909" y="2363108"/>
                    <a:pt x="306347" y="2365627"/>
                    <a:pt x="314312" y="2372264"/>
                  </a:cubicBezTo>
                  <a:cubicBezTo>
                    <a:pt x="380746" y="2427625"/>
                    <a:pt x="301806" y="2372553"/>
                    <a:pt x="366070" y="2415397"/>
                  </a:cubicBezTo>
                  <a:cubicBezTo>
                    <a:pt x="381809" y="2439005"/>
                    <a:pt x="381962" y="2446423"/>
                    <a:pt x="409202" y="2458529"/>
                  </a:cubicBezTo>
                  <a:cubicBezTo>
                    <a:pt x="425821" y="2465915"/>
                    <a:pt x="460961" y="2475781"/>
                    <a:pt x="460961" y="2475781"/>
                  </a:cubicBezTo>
                  <a:cubicBezTo>
                    <a:pt x="513856" y="2528678"/>
                    <a:pt x="454163" y="2476699"/>
                    <a:pt x="538598" y="2518914"/>
                  </a:cubicBezTo>
                  <a:cubicBezTo>
                    <a:pt x="555587" y="2527408"/>
                    <a:pt x="579042" y="2541167"/>
                    <a:pt x="598983" y="2544793"/>
                  </a:cubicBezTo>
                  <a:cubicBezTo>
                    <a:pt x="653038" y="2554621"/>
                    <a:pt x="752734" y="2559632"/>
                    <a:pt x="797391" y="2562046"/>
                  </a:cubicBezTo>
                  <a:lnTo>
                    <a:pt x="987172" y="2570672"/>
                  </a:lnTo>
                  <a:cubicBezTo>
                    <a:pt x="1024602" y="2572811"/>
                    <a:pt x="1061862" y="2577596"/>
                    <a:pt x="1099315" y="2579298"/>
                  </a:cubicBezTo>
                  <a:cubicBezTo>
                    <a:pt x="1188409" y="2583348"/>
                    <a:pt x="1277594" y="2585049"/>
                    <a:pt x="1366734" y="2587925"/>
                  </a:cubicBezTo>
                  <a:cubicBezTo>
                    <a:pt x="1375360" y="2590800"/>
                    <a:pt x="1383697" y="2594768"/>
                    <a:pt x="1392613" y="2596551"/>
                  </a:cubicBezTo>
                  <a:cubicBezTo>
                    <a:pt x="1500758" y="2618180"/>
                    <a:pt x="1575648" y="2600948"/>
                    <a:pt x="1703164" y="2596551"/>
                  </a:cubicBezTo>
                  <a:cubicBezTo>
                    <a:pt x="1711791" y="2593676"/>
                    <a:pt x="1720153" y="2589830"/>
                    <a:pt x="1729044" y="2587925"/>
                  </a:cubicBezTo>
                  <a:cubicBezTo>
                    <a:pt x="1826034" y="2567142"/>
                    <a:pt x="1826326" y="2570473"/>
                    <a:pt x="1927451" y="2562046"/>
                  </a:cubicBezTo>
                  <a:cubicBezTo>
                    <a:pt x="1936077" y="2559170"/>
                    <a:pt x="1944587" y="2555917"/>
                    <a:pt x="1953330" y="2553419"/>
                  </a:cubicBezTo>
                  <a:cubicBezTo>
                    <a:pt x="1964730" y="2550162"/>
                    <a:pt x="1976939" y="2549463"/>
                    <a:pt x="1987836" y="2544793"/>
                  </a:cubicBezTo>
                  <a:cubicBezTo>
                    <a:pt x="1997365" y="2540709"/>
                    <a:pt x="2004442" y="2532176"/>
                    <a:pt x="2013715" y="2527540"/>
                  </a:cubicBezTo>
                  <a:cubicBezTo>
                    <a:pt x="2026085" y="2521355"/>
                    <a:pt x="2063051" y="2513049"/>
                    <a:pt x="2074100" y="2510287"/>
                  </a:cubicBezTo>
                  <a:cubicBezTo>
                    <a:pt x="2082726" y="2504536"/>
                    <a:pt x="2092230" y="2499922"/>
                    <a:pt x="2099979" y="2493034"/>
                  </a:cubicBezTo>
                  <a:cubicBezTo>
                    <a:pt x="2130409" y="2465986"/>
                    <a:pt x="2150382" y="2447963"/>
                    <a:pt x="2168991" y="2415397"/>
                  </a:cubicBezTo>
                  <a:cubicBezTo>
                    <a:pt x="2175371" y="2404232"/>
                    <a:pt x="2179628" y="2391918"/>
                    <a:pt x="2186244" y="2380891"/>
                  </a:cubicBezTo>
                  <a:cubicBezTo>
                    <a:pt x="2186261" y="2380862"/>
                    <a:pt x="2229366" y="2316207"/>
                    <a:pt x="2238002" y="2303253"/>
                  </a:cubicBezTo>
                  <a:lnTo>
                    <a:pt x="2255255" y="2277374"/>
                  </a:lnTo>
                  <a:lnTo>
                    <a:pt x="2272508" y="2225615"/>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3" name="Freeform 132"/>
            <p:cNvSpPr/>
            <p:nvPr/>
          </p:nvSpPr>
          <p:spPr bwMode="auto">
            <a:xfrm>
              <a:off x="2569797" y="2502022"/>
              <a:ext cx="552965" cy="2769079"/>
            </a:xfrm>
            <a:custGeom>
              <a:avLst/>
              <a:gdLst>
                <a:gd name="connsiteX0" fmla="*/ 147524 w 552965"/>
                <a:gd name="connsiteY0" fmla="*/ 2769079 h 2769079"/>
                <a:gd name="connsiteX1" fmla="*/ 138897 w 552965"/>
                <a:gd name="connsiteY1" fmla="*/ 2605177 h 2769079"/>
                <a:gd name="connsiteX2" fmla="*/ 121645 w 552965"/>
                <a:gd name="connsiteY2" fmla="*/ 2536166 h 2769079"/>
                <a:gd name="connsiteX3" fmla="*/ 104392 w 552965"/>
                <a:gd name="connsiteY3" fmla="*/ 2432649 h 2769079"/>
                <a:gd name="connsiteX4" fmla="*/ 69886 w 552965"/>
                <a:gd name="connsiteY4" fmla="*/ 2337758 h 2769079"/>
                <a:gd name="connsiteX5" fmla="*/ 61260 w 552965"/>
                <a:gd name="connsiteY5" fmla="*/ 2286000 h 2769079"/>
                <a:gd name="connsiteX6" fmla="*/ 52633 w 552965"/>
                <a:gd name="connsiteY6" fmla="*/ 2191109 h 2769079"/>
                <a:gd name="connsiteX7" fmla="*/ 35380 w 552965"/>
                <a:gd name="connsiteY7" fmla="*/ 2130724 h 2769079"/>
                <a:gd name="connsiteX8" fmla="*/ 18128 w 552965"/>
                <a:gd name="connsiteY8" fmla="*/ 2053086 h 2769079"/>
                <a:gd name="connsiteX9" fmla="*/ 9501 w 552965"/>
                <a:gd name="connsiteY9" fmla="*/ 1397479 h 2769079"/>
                <a:gd name="connsiteX10" fmla="*/ 35380 w 552965"/>
                <a:gd name="connsiteY10" fmla="*/ 1259456 h 2769079"/>
                <a:gd name="connsiteX11" fmla="*/ 61260 w 552965"/>
                <a:gd name="connsiteY11" fmla="*/ 1121434 h 2769079"/>
                <a:gd name="connsiteX12" fmla="*/ 69886 w 552965"/>
                <a:gd name="connsiteY12" fmla="*/ 1086928 h 2769079"/>
                <a:gd name="connsiteX13" fmla="*/ 87139 w 552965"/>
                <a:gd name="connsiteY13" fmla="*/ 1035169 h 2769079"/>
                <a:gd name="connsiteX14" fmla="*/ 95765 w 552965"/>
                <a:gd name="connsiteY14" fmla="*/ 992037 h 2769079"/>
                <a:gd name="connsiteX15" fmla="*/ 113018 w 552965"/>
                <a:gd name="connsiteY15" fmla="*/ 940279 h 2769079"/>
                <a:gd name="connsiteX16" fmla="*/ 138897 w 552965"/>
                <a:gd name="connsiteY16" fmla="*/ 862641 h 2769079"/>
                <a:gd name="connsiteX17" fmla="*/ 147524 w 552965"/>
                <a:gd name="connsiteY17" fmla="*/ 836762 h 2769079"/>
                <a:gd name="connsiteX18" fmla="*/ 173403 w 552965"/>
                <a:gd name="connsiteY18" fmla="*/ 750498 h 2769079"/>
                <a:gd name="connsiteX19" fmla="*/ 182029 w 552965"/>
                <a:gd name="connsiteY19" fmla="*/ 724619 h 2769079"/>
                <a:gd name="connsiteX20" fmla="*/ 199282 w 552965"/>
                <a:gd name="connsiteY20" fmla="*/ 698739 h 2769079"/>
                <a:gd name="connsiteX21" fmla="*/ 216535 w 552965"/>
                <a:gd name="connsiteY21" fmla="*/ 646981 h 2769079"/>
                <a:gd name="connsiteX22" fmla="*/ 233788 w 552965"/>
                <a:gd name="connsiteY22" fmla="*/ 595222 h 2769079"/>
                <a:gd name="connsiteX23" fmla="*/ 242414 w 552965"/>
                <a:gd name="connsiteY23" fmla="*/ 569343 h 2769079"/>
                <a:gd name="connsiteX24" fmla="*/ 259667 w 552965"/>
                <a:gd name="connsiteY24" fmla="*/ 543464 h 2769079"/>
                <a:gd name="connsiteX25" fmla="*/ 276920 w 552965"/>
                <a:gd name="connsiteY25" fmla="*/ 483079 h 2769079"/>
                <a:gd name="connsiteX26" fmla="*/ 302799 w 552965"/>
                <a:gd name="connsiteY26" fmla="*/ 457200 h 2769079"/>
                <a:gd name="connsiteX27" fmla="*/ 328678 w 552965"/>
                <a:gd name="connsiteY27" fmla="*/ 405441 h 2769079"/>
                <a:gd name="connsiteX28" fmla="*/ 371811 w 552965"/>
                <a:gd name="connsiteY28" fmla="*/ 327803 h 2769079"/>
                <a:gd name="connsiteX29" fmla="*/ 389063 w 552965"/>
                <a:gd name="connsiteY29" fmla="*/ 276045 h 2769079"/>
                <a:gd name="connsiteX30" fmla="*/ 406316 w 552965"/>
                <a:gd name="connsiteY30" fmla="*/ 250166 h 2769079"/>
                <a:gd name="connsiteX31" fmla="*/ 414943 w 552965"/>
                <a:gd name="connsiteY31" fmla="*/ 224286 h 2769079"/>
                <a:gd name="connsiteX32" fmla="*/ 440822 w 552965"/>
                <a:gd name="connsiteY32" fmla="*/ 207034 h 2769079"/>
                <a:gd name="connsiteX33" fmla="*/ 466701 w 552965"/>
                <a:gd name="connsiteY33" fmla="*/ 155275 h 2769079"/>
                <a:gd name="connsiteX34" fmla="*/ 475328 w 552965"/>
                <a:gd name="connsiteY34" fmla="*/ 129396 h 2769079"/>
                <a:gd name="connsiteX35" fmla="*/ 509833 w 552965"/>
                <a:gd name="connsiteY35" fmla="*/ 77637 h 2769079"/>
                <a:gd name="connsiteX36" fmla="*/ 518460 w 552965"/>
                <a:gd name="connsiteY36" fmla="*/ 51758 h 2769079"/>
                <a:gd name="connsiteX37" fmla="*/ 552965 w 552965"/>
                <a:gd name="connsiteY37" fmla="*/ 0 h 276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52965" h="2769079">
                  <a:moveTo>
                    <a:pt x="147524" y="2769079"/>
                  </a:moveTo>
                  <a:cubicBezTo>
                    <a:pt x="144648" y="2714445"/>
                    <a:pt x="143440" y="2659698"/>
                    <a:pt x="138897" y="2605177"/>
                  </a:cubicBezTo>
                  <a:cubicBezTo>
                    <a:pt x="134923" y="2557487"/>
                    <a:pt x="130917" y="2573252"/>
                    <a:pt x="121645" y="2536166"/>
                  </a:cubicBezTo>
                  <a:cubicBezTo>
                    <a:pt x="85142" y="2390157"/>
                    <a:pt x="148218" y="2622565"/>
                    <a:pt x="104392" y="2432649"/>
                  </a:cubicBezTo>
                  <a:cubicBezTo>
                    <a:pt x="98351" y="2406471"/>
                    <a:pt x="80177" y="2363486"/>
                    <a:pt x="69886" y="2337758"/>
                  </a:cubicBezTo>
                  <a:cubicBezTo>
                    <a:pt x="67011" y="2320505"/>
                    <a:pt x="63304" y="2303371"/>
                    <a:pt x="61260" y="2286000"/>
                  </a:cubicBezTo>
                  <a:cubicBezTo>
                    <a:pt x="57549" y="2254457"/>
                    <a:pt x="56831" y="2222591"/>
                    <a:pt x="52633" y="2191109"/>
                  </a:cubicBezTo>
                  <a:cubicBezTo>
                    <a:pt x="49261" y="2165816"/>
                    <a:pt x="42036" y="2154019"/>
                    <a:pt x="35380" y="2130724"/>
                  </a:cubicBezTo>
                  <a:cubicBezTo>
                    <a:pt x="27259" y="2102302"/>
                    <a:pt x="24056" y="2082730"/>
                    <a:pt x="18128" y="2053086"/>
                  </a:cubicBezTo>
                  <a:cubicBezTo>
                    <a:pt x="5382" y="1791787"/>
                    <a:pt x="-10524" y="1652807"/>
                    <a:pt x="9501" y="1397479"/>
                  </a:cubicBezTo>
                  <a:cubicBezTo>
                    <a:pt x="13161" y="1350813"/>
                    <a:pt x="29574" y="1305904"/>
                    <a:pt x="35380" y="1259456"/>
                  </a:cubicBezTo>
                  <a:cubicBezTo>
                    <a:pt x="46949" y="1166912"/>
                    <a:pt x="38384" y="1212940"/>
                    <a:pt x="61260" y="1121434"/>
                  </a:cubicBezTo>
                  <a:cubicBezTo>
                    <a:pt x="64135" y="1109932"/>
                    <a:pt x="66137" y="1098176"/>
                    <a:pt x="69886" y="1086928"/>
                  </a:cubicBezTo>
                  <a:cubicBezTo>
                    <a:pt x="75637" y="1069675"/>
                    <a:pt x="83573" y="1053002"/>
                    <a:pt x="87139" y="1035169"/>
                  </a:cubicBezTo>
                  <a:cubicBezTo>
                    <a:pt x="90014" y="1020792"/>
                    <a:pt x="91907" y="1006182"/>
                    <a:pt x="95765" y="992037"/>
                  </a:cubicBezTo>
                  <a:cubicBezTo>
                    <a:pt x="100550" y="974492"/>
                    <a:pt x="107267" y="957532"/>
                    <a:pt x="113018" y="940279"/>
                  </a:cubicBezTo>
                  <a:lnTo>
                    <a:pt x="138897" y="862641"/>
                  </a:lnTo>
                  <a:cubicBezTo>
                    <a:pt x="141773" y="854015"/>
                    <a:pt x="145319" y="845584"/>
                    <a:pt x="147524" y="836762"/>
                  </a:cubicBezTo>
                  <a:cubicBezTo>
                    <a:pt x="160561" y="784610"/>
                    <a:pt x="152400" y="813508"/>
                    <a:pt x="173403" y="750498"/>
                  </a:cubicBezTo>
                  <a:cubicBezTo>
                    <a:pt x="176278" y="741872"/>
                    <a:pt x="176985" y="732185"/>
                    <a:pt x="182029" y="724619"/>
                  </a:cubicBezTo>
                  <a:cubicBezTo>
                    <a:pt x="187780" y="715992"/>
                    <a:pt x="195071" y="708213"/>
                    <a:pt x="199282" y="698739"/>
                  </a:cubicBezTo>
                  <a:cubicBezTo>
                    <a:pt x="206668" y="682120"/>
                    <a:pt x="210784" y="664234"/>
                    <a:pt x="216535" y="646981"/>
                  </a:cubicBezTo>
                  <a:lnTo>
                    <a:pt x="233788" y="595222"/>
                  </a:lnTo>
                  <a:cubicBezTo>
                    <a:pt x="236663" y="586596"/>
                    <a:pt x="237370" y="576909"/>
                    <a:pt x="242414" y="569343"/>
                  </a:cubicBezTo>
                  <a:lnTo>
                    <a:pt x="259667" y="543464"/>
                  </a:lnTo>
                  <a:cubicBezTo>
                    <a:pt x="260817" y="538866"/>
                    <a:pt x="271971" y="490502"/>
                    <a:pt x="276920" y="483079"/>
                  </a:cubicBezTo>
                  <a:cubicBezTo>
                    <a:pt x="283687" y="472928"/>
                    <a:pt x="294173" y="465826"/>
                    <a:pt x="302799" y="457200"/>
                  </a:cubicBezTo>
                  <a:cubicBezTo>
                    <a:pt x="334263" y="362811"/>
                    <a:pt x="284083" y="505780"/>
                    <a:pt x="328678" y="405441"/>
                  </a:cubicBezTo>
                  <a:cubicBezTo>
                    <a:pt x="362454" y="329444"/>
                    <a:pt x="324575" y="375039"/>
                    <a:pt x="371811" y="327803"/>
                  </a:cubicBezTo>
                  <a:cubicBezTo>
                    <a:pt x="377562" y="310550"/>
                    <a:pt x="378975" y="291176"/>
                    <a:pt x="389063" y="276045"/>
                  </a:cubicBezTo>
                  <a:cubicBezTo>
                    <a:pt x="394814" y="267419"/>
                    <a:pt x="401679" y="259439"/>
                    <a:pt x="406316" y="250166"/>
                  </a:cubicBezTo>
                  <a:cubicBezTo>
                    <a:pt x="410383" y="242033"/>
                    <a:pt x="409262" y="231387"/>
                    <a:pt x="414943" y="224286"/>
                  </a:cubicBezTo>
                  <a:cubicBezTo>
                    <a:pt x="421420" y="216190"/>
                    <a:pt x="432196" y="212785"/>
                    <a:pt x="440822" y="207034"/>
                  </a:cubicBezTo>
                  <a:cubicBezTo>
                    <a:pt x="462500" y="141993"/>
                    <a:pt x="433260" y="222155"/>
                    <a:pt x="466701" y="155275"/>
                  </a:cubicBezTo>
                  <a:cubicBezTo>
                    <a:pt x="470768" y="147142"/>
                    <a:pt x="470912" y="137345"/>
                    <a:pt x="475328" y="129396"/>
                  </a:cubicBezTo>
                  <a:cubicBezTo>
                    <a:pt x="485398" y="111270"/>
                    <a:pt x="503275" y="97308"/>
                    <a:pt x="509833" y="77637"/>
                  </a:cubicBezTo>
                  <a:cubicBezTo>
                    <a:pt x="512709" y="69011"/>
                    <a:pt x="514044" y="59707"/>
                    <a:pt x="518460" y="51758"/>
                  </a:cubicBezTo>
                  <a:cubicBezTo>
                    <a:pt x="528530" y="33632"/>
                    <a:pt x="552965" y="0"/>
                    <a:pt x="552965" y="0"/>
                  </a:cubicBezTo>
                </a:path>
              </a:pathLst>
            </a:custGeom>
            <a:noFill/>
            <a:ln w="57150">
              <a:solidFill>
                <a:srgbClr val="A47D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8" name="Freeform 137"/>
            <p:cNvSpPr/>
            <p:nvPr/>
          </p:nvSpPr>
          <p:spPr bwMode="auto">
            <a:xfrm>
              <a:off x="2950234" y="2476142"/>
              <a:ext cx="708270" cy="1319842"/>
            </a:xfrm>
            <a:custGeom>
              <a:avLst/>
              <a:gdLst>
                <a:gd name="connsiteX0" fmla="*/ 0 w 708270"/>
                <a:gd name="connsiteY0" fmla="*/ 1319842 h 1319842"/>
                <a:gd name="connsiteX1" fmla="*/ 60385 w 708270"/>
                <a:gd name="connsiteY1" fmla="*/ 1311216 h 1319842"/>
                <a:gd name="connsiteX2" fmla="*/ 86264 w 708270"/>
                <a:gd name="connsiteY2" fmla="*/ 1302589 h 1319842"/>
                <a:gd name="connsiteX3" fmla="*/ 155275 w 708270"/>
                <a:gd name="connsiteY3" fmla="*/ 1293963 h 1319842"/>
                <a:gd name="connsiteX4" fmla="*/ 241540 w 708270"/>
                <a:gd name="connsiteY4" fmla="*/ 1276710 h 1319842"/>
                <a:gd name="connsiteX5" fmla="*/ 267419 w 708270"/>
                <a:gd name="connsiteY5" fmla="*/ 1268083 h 1319842"/>
                <a:gd name="connsiteX6" fmla="*/ 336430 w 708270"/>
                <a:gd name="connsiteY6" fmla="*/ 1250831 h 1319842"/>
                <a:gd name="connsiteX7" fmla="*/ 388189 w 708270"/>
                <a:gd name="connsiteY7" fmla="*/ 1233578 h 1319842"/>
                <a:gd name="connsiteX8" fmla="*/ 465826 w 708270"/>
                <a:gd name="connsiteY8" fmla="*/ 1216325 h 1319842"/>
                <a:gd name="connsiteX9" fmla="*/ 517585 w 708270"/>
                <a:gd name="connsiteY9" fmla="*/ 1199072 h 1319842"/>
                <a:gd name="connsiteX10" fmla="*/ 569343 w 708270"/>
                <a:gd name="connsiteY10" fmla="*/ 1164566 h 1319842"/>
                <a:gd name="connsiteX11" fmla="*/ 612475 w 708270"/>
                <a:gd name="connsiteY11" fmla="*/ 1112808 h 1319842"/>
                <a:gd name="connsiteX12" fmla="*/ 655608 w 708270"/>
                <a:gd name="connsiteY12" fmla="*/ 1061049 h 1319842"/>
                <a:gd name="connsiteX13" fmla="*/ 664234 w 708270"/>
                <a:gd name="connsiteY13" fmla="*/ 181155 h 1319842"/>
                <a:gd name="connsiteX14" fmla="*/ 621102 w 708270"/>
                <a:gd name="connsiteY14" fmla="*/ 60385 h 1319842"/>
                <a:gd name="connsiteX15" fmla="*/ 577970 w 708270"/>
                <a:gd name="connsiteY15" fmla="*/ 25880 h 1319842"/>
                <a:gd name="connsiteX16" fmla="*/ 552091 w 708270"/>
                <a:gd name="connsiteY16" fmla="*/ 8627 h 1319842"/>
                <a:gd name="connsiteX17" fmla="*/ 526211 w 708270"/>
                <a:gd name="connsiteY17" fmla="*/ 0 h 131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8270" h="1319842">
                  <a:moveTo>
                    <a:pt x="0" y="1319842"/>
                  </a:moveTo>
                  <a:cubicBezTo>
                    <a:pt x="20128" y="1316967"/>
                    <a:pt x="40447" y="1315204"/>
                    <a:pt x="60385" y="1311216"/>
                  </a:cubicBezTo>
                  <a:cubicBezTo>
                    <a:pt x="69301" y="1309433"/>
                    <a:pt x="77318" y="1304216"/>
                    <a:pt x="86264" y="1302589"/>
                  </a:cubicBezTo>
                  <a:cubicBezTo>
                    <a:pt x="109073" y="1298442"/>
                    <a:pt x="132325" y="1297242"/>
                    <a:pt x="155275" y="1293963"/>
                  </a:cubicBezTo>
                  <a:cubicBezTo>
                    <a:pt x="189155" y="1289123"/>
                    <a:pt x="210111" y="1285690"/>
                    <a:pt x="241540" y="1276710"/>
                  </a:cubicBezTo>
                  <a:cubicBezTo>
                    <a:pt x="250283" y="1274212"/>
                    <a:pt x="258646" y="1270476"/>
                    <a:pt x="267419" y="1268083"/>
                  </a:cubicBezTo>
                  <a:cubicBezTo>
                    <a:pt x="290295" y="1261844"/>
                    <a:pt x="313935" y="1258329"/>
                    <a:pt x="336430" y="1250831"/>
                  </a:cubicBezTo>
                  <a:cubicBezTo>
                    <a:pt x="353683" y="1245080"/>
                    <a:pt x="370356" y="1237145"/>
                    <a:pt x="388189" y="1233578"/>
                  </a:cubicBezTo>
                  <a:cubicBezTo>
                    <a:pt x="412806" y="1228654"/>
                    <a:pt x="441468" y="1223632"/>
                    <a:pt x="465826" y="1216325"/>
                  </a:cubicBezTo>
                  <a:cubicBezTo>
                    <a:pt x="483245" y="1211099"/>
                    <a:pt x="502453" y="1209160"/>
                    <a:pt x="517585" y="1199072"/>
                  </a:cubicBezTo>
                  <a:cubicBezTo>
                    <a:pt x="534838" y="1187570"/>
                    <a:pt x="554681" y="1179228"/>
                    <a:pt x="569343" y="1164566"/>
                  </a:cubicBezTo>
                  <a:cubicBezTo>
                    <a:pt x="644953" y="1088959"/>
                    <a:pt x="552425" y="1184868"/>
                    <a:pt x="612475" y="1112808"/>
                  </a:cubicBezTo>
                  <a:cubicBezTo>
                    <a:pt x="667828" y="1046385"/>
                    <a:pt x="612771" y="1125306"/>
                    <a:pt x="655608" y="1061049"/>
                  </a:cubicBezTo>
                  <a:cubicBezTo>
                    <a:pt x="759690" y="748790"/>
                    <a:pt x="680102" y="1006318"/>
                    <a:pt x="664234" y="181155"/>
                  </a:cubicBezTo>
                  <a:cubicBezTo>
                    <a:pt x="662793" y="106204"/>
                    <a:pt x="659741" y="118343"/>
                    <a:pt x="621102" y="60385"/>
                  </a:cubicBezTo>
                  <a:cubicBezTo>
                    <a:pt x="598805" y="26940"/>
                    <a:pt x="613684" y="37784"/>
                    <a:pt x="577970" y="25880"/>
                  </a:cubicBezTo>
                  <a:cubicBezTo>
                    <a:pt x="569344" y="20129"/>
                    <a:pt x="561364" y="13264"/>
                    <a:pt x="552091" y="8627"/>
                  </a:cubicBezTo>
                  <a:cubicBezTo>
                    <a:pt x="543958" y="4560"/>
                    <a:pt x="526211" y="0"/>
                    <a:pt x="526211" y="0"/>
                  </a:cubicBezTo>
                </a:path>
              </a:pathLst>
            </a:custGeom>
            <a:noFill/>
            <a:ln w="57150">
              <a:solidFill>
                <a:srgbClr val="7030A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4" name="Freeform 133"/>
            <p:cNvSpPr/>
            <p:nvPr/>
          </p:nvSpPr>
          <p:spPr bwMode="auto">
            <a:xfrm>
              <a:off x="3114136" y="2294988"/>
              <a:ext cx="1391441" cy="2993366"/>
            </a:xfrm>
            <a:custGeom>
              <a:avLst/>
              <a:gdLst>
                <a:gd name="connsiteX0" fmla="*/ 0 w 1433244"/>
                <a:gd name="connsiteY0" fmla="*/ 0 h 2993366"/>
                <a:gd name="connsiteX1" fmla="*/ 43132 w 1433244"/>
                <a:gd name="connsiteY1" fmla="*/ 34505 h 2993366"/>
                <a:gd name="connsiteX2" fmla="*/ 77638 w 1433244"/>
                <a:gd name="connsiteY2" fmla="*/ 77637 h 2993366"/>
                <a:gd name="connsiteX3" fmla="*/ 129396 w 1433244"/>
                <a:gd name="connsiteY3" fmla="*/ 155275 h 2993366"/>
                <a:gd name="connsiteX4" fmla="*/ 146649 w 1433244"/>
                <a:gd name="connsiteY4" fmla="*/ 181154 h 2993366"/>
                <a:gd name="connsiteX5" fmla="*/ 155275 w 1433244"/>
                <a:gd name="connsiteY5" fmla="*/ 207034 h 2993366"/>
                <a:gd name="connsiteX6" fmla="*/ 189781 w 1433244"/>
                <a:gd name="connsiteY6" fmla="*/ 258792 h 2993366"/>
                <a:gd name="connsiteX7" fmla="*/ 232913 w 1433244"/>
                <a:gd name="connsiteY7" fmla="*/ 336430 h 2993366"/>
                <a:gd name="connsiteX8" fmla="*/ 250166 w 1433244"/>
                <a:gd name="connsiteY8" fmla="*/ 362309 h 2993366"/>
                <a:gd name="connsiteX9" fmla="*/ 327804 w 1433244"/>
                <a:gd name="connsiteY9" fmla="*/ 405441 h 2993366"/>
                <a:gd name="connsiteX10" fmla="*/ 405441 w 1433244"/>
                <a:gd name="connsiteY10" fmla="*/ 439947 h 2993366"/>
                <a:gd name="connsiteX11" fmla="*/ 431321 w 1433244"/>
                <a:gd name="connsiteY11" fmla="*/ 448573 h 2993366"/>
                <a:gd name="connsiteX12" fmla="*/ 457200 w 1433244"/>
                <a:gd name="connsiteY12" fmla="*/ 465826 h 2993366"/>
                <a:gd name="connsiteX13" fmla="*/ 474453 w 1433244"/>
                <a:gd name="connsiteY13" fmla="*/ 491705 h 2993366"/>
                <a:gd name="connsiteX14" fmla="*/ 500332 w 1433244"/>
                <a:gd name="connsiteY14" fmla="*/ 500332 h 2993366"/>
                <a:gd name="connsiteX15" fmla="*/ 543464 w 1433244"/>
                <a:gd name="connsiteY15" fmla="*/ 552090 h 2993366"/>
                <a:gd name="connsiteX16" fmla="*/ 577970 w 1433244"/>
                <a:gd name="connsiteY16" fmla="*/ 603849 h 2993366"/>
                <a:gd name="connsiteX17" fmla="*/ 595222 w 1433244"/>
                <a:gd name="connsiteY17" fmla="*/ 629728 h 2993366"/>
                <a:gd name="connsiteX18" fmla="*/ 612475 w 1433244"/>
                <a:gd name="connsiteY18" fmla="*/ 655607 h 2993366"/>
                <a:gd name="connsiteX19" fmla="*/ 629728 w 1433244"/>
                <a:gd name="connsiteY19" fmla="*/ 690113 h 2993366"/>
                <a:gd name="connsiteX20" fmla="*/ 646981 w 1433244"/>
                <a:gd name="connsiteY20" fmla="*/ 741871 h 2993366"/>
                <a:gd name="connsiteX21" fmla="*/ 664234 w 1433244"/>
                <a:gd name="connsiteY21" fmla="*/ 767751 h 2993366"/>
                <a:gd name="connsiteX22" fmla="*/ 690113 w 1433244"/>
                <a:gd name="connsiteY22" fmla="*/ 819509 h 2993366"/>
                <a:gd name="connsiteX23" fmla="*/ 698739 w 1433244"/>
                <a:gd name="connsiteY23" fmla="*/ 845388 h 2993366"/>
                <a:gd name="connsiteX24" fmla="*/ 715992 w 1433244"/>
                <a:gd name="connsiteY24" fmla="*/ 914400 h 2993366"/>
                <a:gd name="connsiteX25" fmla="*/ 733245 w 1433244"/>
                <a:gd name="connsiteY25" fmla="*/ 966158 h 2993366"/>
                <a:gd name="connsiteX26" fmla="*/ 741872 w 1433244"/>
                <a:gd name="connsiteY26" fmla="*/ 1000664 h 2993366"/>
                <a:gd name="connsiteX27" fmla="*/ 759124 w 1433244"/>
                <a:gd name="connsiteY27" fmla="*/ 1052422 h 2993366"/>
                <a:gd name="connsiteX28" fmla="*/ 793630 w 1433244"/>
                <a:gd name="connsiteY28" fmla="*/ 1155939 h 2993366"/>
                <a:gd name="connsiteX29" fmla="*/ 819509 w 1433244"/>
                <a:gd name="connsiteY29" fmla="*/ 1207698 h 2993366"/>
                <a:gd name="connsiteX30" fmla="*/ 828136 w 1433244"/>
                <a:gd name="connsiteY30" fmla="*/ 1233577 h 2993366"/>
                <a:gd name="connsiteX31" fmla="*/ 862641 w 1433244"/>
                <a:gd name="connsiteY31" fmla="*/ 1285336 h 2993366"/>
                <a:gd name="connsiteX32" fmla="*/ 879894 w 1433244"/>
                <a:gd name="connsiteY32" fmla="*/ 1311215 h 2993366"/>
                <a:gd name="connsiteX33" fmla="*/ 897147 w 1433244"/>
                <a:gd name="connsiteY33" fmla="*/ 1337094 h 2993366"/>
                <a:gd name="connsiteX34" fmla="*/ 931653 w 1433244"/>
                <a:gd name="connsiteY34" fmla="*/ 1380226 h 2993366"/>
                <a:gd name="connsiteX35" fmla="*/ 940279 w 1433244"/>
                <a:gd name="connsiteY35" fmla="*/ 1406105 h 2993366"/>
                <a:gd name="connsiteX36" fmla="*/ 966158 w 1433244"/>
                <a:gd name="connsiteY36" fmla="*/ 1431985 h 2993366"/>
                <a:gd name="connsiteX37" fmla="*/ 983411 w 1433244"/>
                <a:gd name="connsiteY37" fmla="*/ 1457864 h 2993366"/>
                <a:gd name="connsiteX38" fmla="*/ 1035170 w 1433244"/>
                <a:gd name="connsiteY38" fmla="*/ 1500996 h 2993366"/>
                <a:gd name="connsiteX39" fmla="*/ 1061049 w 1433244"/>
                <a:gd name="connsiteY39" fmla="*/ 1526875 h 2993366"/>
                <a:gd name="connsiteX40" fmla="*/ 1112807 w 1433244"/>
                <a:gd name="connsiteY40" fmla="*/ 1561381 h 2993366"/>
                <a:gd name="connsiteX41" fmla="*/ 1164566 w 1433244"/>
                <a:gd name="connsiteY41" fmla="*/ 1570007 h 2993366"/>
                <a:gd name="connsiteX42" fmla="*/ 1207698 w 1433244"/>
                <a:gd name="connsiteY42" fmla="*/ 1630392 h 2993366"/>
                <a:gd name="connsiteX43" fmla="*/ 1224951 w 1433244"/>
                <a:gd name="connsiteY43" fmla="*/ 1656271 h 2993366"/>
                <a:gd name="connsiteX44" fmla="*/ 1276709 w 1433244"/>
                <a:gd name="connsiteY44" fmla="*/ 1690777 h 2993366"/>
                <a:gd name="connsiteX45" fmla="*/ 1319841 w 1433244"/>
                <a:gd name="connsiteY45" fmla="*/ 1768415 h 2993366"/>
                <a:gd name="connsiteX46" fmla="*/ 1337094 w 1433244"/>
                <a:gd name="connsiteY46" fmla="*/ 1794294 h 2993366"/>
                <a:gd name="connsiteX47" fmla="*/ 1354347 w 1433244"/>
                <a:gd name="connsiteY47" fmla="*/ 1820173 h 2993366"/>
                <a:gd name="connsiteX48" fmla="*/ 1380226 w 1433244"/>
                <a:gd name="connsiteY48" fmla="*/ 1871932 h 2993366"/>
                <a:gd name="connsiteX49" fmla="*/ 1397479 w 1433244"/>
                <a:gd name="connsiteY49" fmla="*/ 1923690 h 2993366"/>
                <a:gd name="connsiteX50" fmla="*/ 1414732 w 1433244"/>
                <a:gd name="connsiteY50" fmla="*/ 1975449 h 2993366"/>
                <a:gd name="connsiteX51" fmla="*/ 1423358 w 1433244"/>
                <a:gd name="connsiteY51" fmla="*/ 2018581 h 2993366"/>
                <a:gd name="connsiteX52" fmla="*/ 1423358 w 1433244"/>
                <a:gd name="connsiteY52" fmla="*/ 2536166 h 2993366"/>
                <a:gd name="connsiteX53" fmla="*/ 1406106 w 1433244"/>
                <a:gd name="connsiteY53" fmla="*/ 2622430 h 2993366"/>
                <a:gd name="connsiteX54" fmla="*/ 1388853 w 1433244"/>
                <a:gd name="connsiteY54" fmla="*/ 2725947 h 2993366"/>
                <a:gd name="connsiteX55" fmla="*/ 1371600 w 1433244"/>
                <a:gd name="connsiteY55" fmla="*/ 2838090 h 2993366"/>
                <a:gd name="connsiteX56" fmla="*/ 1362973 w 1433244"/>
                <a:gd name="connsiteY56" fmla="*/ 2907102 h 2993366"/>
                <a:gd name="connsiteX57" fmla="*/ 1354347 w 1433244"/>
                <a:gd name="connsiteY57" fmla="*/ 2941607 h 2993366"/>
                <a:gd name="connsiteX58" fmla="*/ 1345721 w 1433244"/>
                <a:gd name="connsiteY58" fmla="*/ 2967487 h 2993366"/>
                <a:gd name="connsiteX59" fmla="*/ 1345721 w 1433244"/>
                <a:gd name="connsiteY59" fmla="*/ 2993366 h 29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33244" h="2993366">
                  <a:moveTo>
                    <a:pt x="0" y="0"/>
                  </a:moveTo>
                  <a:cubicBezTo>
                    <a:pt x="14377" y="11502"/>
                    <a:pt x="31150" y="20526"/>
                    <a:pt x="43132" y="34505"/>
                  </a:cubicBezTo>
                  <a:cubicBezTo>
                    <a:pt x="98685" y="99318"/>
                    <a:pt x="-5575" y="22166"/>
                    <a:pt x="77638" y="77637"/>
                  </a:cubicBezTo>
                  <a:lnTo>
                    <a:pt x="129396" y="155275"/>
                  </a:lnTo>
                  <a:lnTo>
                    <a:pt x="146649" y="181154"/>
                  </a:lnTo>
                  <a:cubicBezTo>
                    <a:pt x="149524" y="189781"/>
                    <a:pt x="150859" y="199085"/>
                    <a:pt x="155275" y="207034"/>
                  </a:cubicBezTo>
                  <a:cubicBezTo>
                    <a:pt x="165345" y="225160"/>
                    <a:pt x="189781" y="258792"/>
                    <a:pt x="189781" y="258792"/>
                  </a:cubicBezTo>
                  <a:cubicBezTo>
                    <a:pt x="204964" y="304342"/>
                    <a:pt x="193363" y="277106"/>
                    <a:pt x="232913" y="336430"/>
                  </a:cubicBezTo>
                  <a:cubicBezTo>
                    <a:pt x="238664" y="345056"/>
                    <a:pt x="241540" y="356558"/>
                    <a:pt x="250166" y="362309"/>
                  </a:cubicBezTo>
                  <a:cubicBezTo>
                    <a:pt x="309490" y="401859"/>
                    <a:pt x="282253" y="390258"/>
                    <a:pt x="327804" y="405441"/>
                  </a:cubicBezTo>
                  <a:cubicBezTo>
                    <a:pt x="368813" y="432781"/>
                    <a:pt x="343849" y="419417"/>
                    <a:pt x="405441" y="439947"/>
                  </a:cubicBezTo>
                  <a:lnTo>
                    <a:pt x="431321" y="448573"/>
                  </a:lnTo>
                  <a:cubicBezTo>
                    <a:pt x="439947" y="454324"/>
                    <a:pt x="449869" y="458495"/>
                    <a:pt x="457200" y="465826"/>
                  </a:cubicBezTo>
                  <a:cubicBezTo>
                    <a:pt x="464531" y="473157"/>
                    <a:pt x="466357" y="485228"/>
                    <a:pt x="474453" y="491705"/>
                  </a:cubicBezTo>
                  <a:cubicBezTo>
                    <a:pt x="481553" y="497385"/>
                    <a:pt x="491706" y="497456"/>
                    <a:pt x="500332" y="500332"/>
                  </a:cubicBezTo>
                  <a:cubicBezTo>
                    <a:pt x="561989" y="592816"/>
                    <a:pt x="465967" y="452451"/>
                    <a:pt x="543464" y="552090"/>
                  </a:cubicBezTo>
                  <a:cubicBezTo>
                    <a:pt x="556194" y="568458"/>
                    <a:pt x="566468" y="586596"/>
                    <a:pt x="577970" y="603849"/>
                  </a:cubicBezTo>
                  <a:lnTo>
                    <a:pt x="595222" y="629728"/>
                  </a:lnTo>
                  <a:cubicBezTo>
                    <a:pt x="600973" y="638354"/>
                    <a:pt x="607838" y="646334"/>
                    <a:pt x="612475" y="655607"/>
                  </a:cubicBezTo>
                  <a:cubicBezTo>
                    <a:pt x="618226" y="667109"/>
                    <a:pt x="624952" y="678173"/>
                    <a:pt x="629728" y="690113"/>
                  </a:cubicBezTo>
                  <a:cubicBezTo>
                    <a:pt x="636482" y="706998"/>
                    <a:pt x="636893" y="726739"/>
                    <a:pt x="646981" y="741871"/>
                  </a:cubicBezTo>
                  <a:lnTo>
                    <a:pt x="664234" y="767751"/>
                  </a:lnTo>
                  <a:cubicBezTo>
                    <a:pt x="685916" y="832798"/>
                    <a:pt x="656668" y="752620"/>
                    <a:pt x="690113" y="819509"/>
                  </a:cubicBezTo>
                  <a:cubicBezTo>
                    <a:pt x="694179" y="827642"/>
                    <a:pt x="696347" y="836615"/>
                    <a:pt x="698739" y="845388"/>
                  </a:cubicBezTo>
                  <a:cubicBezTo>
                    <a:pt x="704978" y="868264"/>
                    <a:pt x="708493" y="891905"/>
                    <a:pt x="715992" y="914400"/>
                  </a:cubicBezTo>
                  <a:cubicBezTo>
                    <a:pt x="721743" y="931653"/>
                    <a:pt x="728834" y="948515"/>
                    <a:pt x="733245" y="966158"/>
                  </a:cubicBezTo>
                  <a:cubicBezTo>
                    <a:pt x="736121" y="977660"/>
                    <a:pt x="738465" y="989308"/>
                    <a:pt x="741872" y="1000664"/>
                  </a:cubicBezTo>
                  <a:cubicBezTo>
                    <a:pt x="747098" y="1018083"/>
                    <a:pt x="753373" y="1035169"/>
                    <a:pt x="759124" y="1052422"/>
                  </a:cubicBezTo>
                  <a:lnTo>
                    <a:pt x="793630" y="1155939"/>
                  </a:lnTo>
                  <a:cubicBezTo>
                    <a:pt x="815310" y="1220982"/>
                    <a:pt x="786066" y="1140816"/>
                    <a:pt x="819509" y="1207698"/>
                  </a:cubicBezTo>
                  <a:cubicBezTo>
                    <a:pt x="823576" y="1215831"/>
                    <a:pt x="823720" y="1225628"/>
                    <a:pt x="828136" y="1233577"/>
                  </a:cubicBezTo>
                  <a:cubicBezTo>
                    <a:pt x="838206" y="1251703"/>
                    <a:pt x="851139" y="1268083"/>
                    <a:pt x="862641" y="1285336"/>
                  </a:cubicBezTo>
                  <a:lnTo>
                    <a:pt x="879894" y="1311215"/>
                  </a:lnTo>
                  <a:lnTo>
                    <a:pt x="897147" y="1337094"/>
                  </a:lnTo>
                  <a:cubicBezTo>
                    <a:pt x="918828" y="1402141"/>
                    <a:pt x="887059" y="1324485"/>
                    <a:pt x="931653" y="1380226"/>
                  </a:cubicBezTo>
                  <a:cubicBezTo>
                    <a:pt x="937333" y="1387326"/>
                    <a:pt x="935235" y="1398539"/>
                    <a:pt x="940279" y="1406105"/>
                  </a:cubicBezTo>
                  <a:cubicBezTo>
                    <a:pt x="947046" y="1416256"/>
                    <a:pt x="958348" y="1422613"/>
                    <a:pt x="966158" y="1431985"/>
                  </a:cubicBezTo>
                  <a:cubicBezTo>
                    <a:pt x="972795" y="1439950"/>
                    <a:pt x="976774" y="1449899"/>
                    <a:pt x="983411" y="1457864"/>
                  </a:cubicBezTo>
                  <a:cubicBezTo>
                    <a:pt x="1017779" y="1499105"/>
                    <a:pt x="998156" y="1470151"/>
                    <a:pt x="1035170" y="1500996"/>
                  </a:cubicBezTo>
                  <a:cubicBezTo>
                    <a:pt x="1044542" y="1508806"/>
                    <a:pt x="1051419" y="1519385"/>
                    <a:pt x="1061049" y="1526875"/>
                  </a:cubicBezTo>
                  <a:cubicBezTo>
                    <a:pt x="1077416" y="1539605"/>
                    <a:pt x="1092354" y="1557972"/>
                    <a:pt x="1112807" y="1561381"/>
                  </a:cubicBezTo>
                  <a:lnTo>
                    <a:pt x="1164566" y="1570007"/>
                  </a:lnTo>
                  <a:cubicBezTo>
                    <a:pt x="1205218" y="1630985"/>
                    <a:pt x="1154210" y="1555510"/>
                    <a:pt x="1207698" y="1630392"/>
                  </a:cubicBezTo>
                  <a:cubicBezTo>
                    <a:pt x="1213724" y="1638828"/>
                    <a:pt x="1217149" y="1649444"/>
                    <a:pt x="1224951" y="1656271"/>
                  </a:cubicBezTo>
                  <a:cubicBezTo>
                    <a:pt x="1240556" y="1669925"/>
                    <a:pt x="1276709" y="1690777"/>
                    <a:pt x="1276709" y="1690777"/>
                  </a:cubicBezTo>
                  <a:cubicBezTo>
                    <a:pt x="1291893" y="1736326"/>
                    <a:pt x="1280293" y="1709092"/>
                    <a:pt x="1319841" y="1768415"/>
                  </a:cubicBezTo>
                  <a:lnTo>
                    <a:pt x="1337094" y="1794294"/>
                  </a:lnTo>
                  <a:lnTo>
                    <a:pt x="1354347" y="1820173"/>
                  </a:lnTo>
                  <a:cubicBezTo>
                    <a:pt x="1385800" y="1914540"/>
                    <a:pt x="1335640" y="1771616"/>
                    <a:pt x="1380226" y="1871932"/>
                  </a:cubicBezTo>
                  <a:cubicBezTo>
                    <a:pt x="1387612" y="1888550"/>
                    <a:pt x="1391728" y="1906437"/>
                    <a:pt x="1397479" y="1923690"/>
                  </a:cubicBezTo>
                  <a:lnTo>
                    <a:pt x="1414732" y="1975449"/>
                  </a:lnTo>
                  <a:lnTo>
                    <a:pt x="1423358" y="2018581"/>
                  </a:lnTo>
                  <a:cubicBezTo>
                    <a:pt x="1435820" y="2267810"/>
                    <a:pt x="1437242" y="2209896"/>
                    <a:pt x="1423358" y="2536166"/>
                  </a:cubicBezTo>
                  <a:cubicBezTo>
                    <a:pt x="1418647" y="2646878"/>
                    <a:pt x="1418836" y="2558781"/>
                    <a:pt x="1406106" y="2622430"/>
                  </a:cubicBezTo>
                  <a:cubicBezTo>
                    <a:pt x="1399246" y="2656732"/>
                    <a:pt x="1394604" y="2691441"/>
                    <a:pt x="1388853" y="2725947"/>
                  </a:cubicBezTo>
                  <a:cubicBezTo>
                    <a:pt x="1380061" y="2778698"/>
                    <a:pt x="1379005" y="2782550"/>
                    <a:pt x="1371600" y="2838090"/>
                  </a:cubicBezTo>
                  <a:cubicBezTo>
                    <a:pt x="1368536" y="2861070"/>
                    <a:pt x="1366784" y="2884234"/>
                    <a:pt x="1362973" y="2907102"/>
                  </a:cubicBezTo>
                  <a:cubicBezTo>
                    <a:pt x="1361024" y="2918796"/>
                    <a:pt x="1357604" y="2930207"/>
                    <a:pt x="1354347" y="2941607"/>
                  </a:cubicBezTo>
                  <a:cubicBezTo>
                    <a:pt x="1351849" y="2950350"/>
                    <a:pt x="1347216" y="2958517"/>
                    <a:pt x="1345721" y="2967487"/>
                  </a:cubicBezTo>
                  <a:cubicBezTo>
                    <a:pt x="1344303" y="2975996"/>
                    <a:pt x="1345721" y="2984740"/>
                    <a:pt x="1345721" y="2993366"/>
                  </a:cubicBezTo>
                </a:path>
              </a:pathLst>
            </a:custGeom>
            <a:noFill/>
            <a:ln w="57150">
              <a:solidFill>
                <a:srgbClr val="A47D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329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wipe(up)">
                                      <p:cBhvr>
                                        <p:cTn id="7" dur="500"/>
                                        <p:tgtEl>
                                          <p:spTgt spid="1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dissolve">
                                      <p:cBhvr>
                                        <p:cTn id="15" dur="500"/>
                                        <p:tgtEl>
                                          <p:spTgt spid="5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wipe(up)">
                                      <p:cBhvr>
                                        <p:cTn id="19" dur="500"/>
                                        <p:tgtEl>
                                          <p:spTgt spid="14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500"/>
                                        <p:tgtEl>
                                          <p:spTgt spid="15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dissolve">
                                      <p:cBhvr>
                                        <p:cTn id="31" dur="500"/>
                                        <p:tgtEl>
                                          <p:spTgt spid="141"/>
                                        </p:tgtEl>
                                      </p:cBhvr>
                                    </p:animEffect>
                                  </p:childTnLst>
                                </p:cTn>
                              </p:par>
                            </p:childTnLst>
                          </p:cTn>
                        </p:par>
                        <p:par>
                          <p:cTn id="32" fill="hold">
                            <p:stCondLst>
                              <p:cond delay="3500"/>
                            </p:stCondLst>
                            <p:childTnLst>
                              <p:par>
                                <p:cTn id="33" presetID="2" presetClass="entr" presetSubtype="2" fill="hold" nodeType="afterEffect">
                                  <p:stCondLst>
                                    <p:cond delay="0"/>
                                  </p:stCondLst>
                                  <p:childTnLst>
                                    <p:set>
                                      <p:cBhvr>
                                        <p:cTn id="34" dur="1" fill="hold">
                                          <p:stCondLst>
                                            <p:cond delay="0"/>
                                          </p:stCondLst>
                                        </p:cTn>
                                        <p:tgtEl>
                                          <p:spTgt spid="145"/>
                                        </p:tgtEl>
                                        <p:attrNameLst>
                                          <p:attrName>style.visibility</p:attrName>
                                        </p:attrNameLst>
                                      </p:cBhvr>
                                      <p:to>
                                        <p:strVal val="visible"/>
                                      </p:to>
                                    </p:set>
                                    <p:anim calcmode="lin" valueType="num">
                                      <p:cBhvr additive="base">
                                        <p:cTn id="35" dur="2000" fill="hold"/>
                                        <p:tgtEl>
                                          <p:spTgt spid="145"/>
                                        </p:tgtEl>
                                        <p:attrNameLst>
                                          <p:attrName>ppt_x</p:attrName>
                                        </p:attrNameLst>
                                      </p:cBhvr>
                                      <p:tavLst>
                                        <p:tav tm="0">
                                          <p:val>
                                            <p:strVal val="1+#ppt_w/2"/>
                                          </p:val>
                                        </p:tav>
                                        <p:tav tm="100000">
                                          <p:val>
                                            <p:strVal val="#ppt_x"/>
                                          </p:val>
                                        </p:tav>
                                      </p:tavLst>
                                    </p:anim>
                                    <p:anim calcmode="lin" valueType="num">
                                      <p:cBhvr additive="base">
                                        <p:cTn id="36" dur="2000" fill="hold"/>
                                        <p:tgtEl>
                                          <p:spTgt spid="145"/>
                                        </p:tgtEl>
                                        <p:attrNameLst>
                                          <p:attrName>ppt_y</p:attrName>
                                        </p:attrNameLst>
                                      </p:cBhvr>
                                      <p:tavLst>
                                        <p:tav tm="0">
                                          <p:val>
                                            <p:strVal val="#ppt_y"/>
                                          </p:val>
                                        </p:tav>
                                        <p:tav tm="100000">
                                          <p:val>
                                            <p:strVal val="#ppt_y"/>
                                          </p:val>
                                        </p:tav>
                                      </p:tavLst>
                                    </p:anim>
                                  </p:childTnLst>
                                </p:cTn>
                              </p:par>
                            </p:childTnLst>
                          </p:cTn>
                        </p:par>
                        <p:par>
                          <p:cTn id="37" fill="hold">
                            <p:stCondLst>
                              <p:cond delay="5500"/>
                            </p:stCondLst>
                            <p:childTnLst>
                              <p:par>
                                <p:cTn id="38" presetID="22" presetClass="entr" presetSubtype="1" fill="hold" nodeType="afterEffect">
                                  <p:stCondLst>
                                    <p:cond delay="0"/>
                                  </p:stCondLst>
                                  <p:childTnLst>
                                    <p:set>
                                      <p:cBhvr>
                                        <p:cTn id="39" dur="1" fill="hold">
                                          <p:stCondLst>
                                            <p:cond delay="0"/>
                                          </p:stCondLst>
                                        </p:cTn>
                                        <p:tgtEl>
                                          <p:spTgt spid="152"/>
                                        </p:tgtEl>
                                        <p:attrNameLst>
                                          <p:attrName>style.visibility</p:attrName>
                                        </p:attrNameLst>
                                      </p:cBhvr>
                                      <p:to>
                                        <p:strVal val="visible"/>
                                      </p:to>
                                    </p:set>
                                    <p:animEffect transition="in" filter="wipe(up)">
                                      <p:cBhvr>
                                        <p:cTn id="40" dur="500"/>
                                        <p:tgtEl>
                                          <p:spTgt spid="152"/>
                                        </p:tgtEl>
                                      </p:cBhvr>
                                    </p:animEffect>
                                  </p:childTnLst>
                                </p:cTn>
                              </p:par>
                            </p:childTnLst>
                          </p:cTn>
                        </p:par>
                        <p:par>
                          <p:cTn id="41" fill="hold">
                            <p:stCondLst>
                              <p:cond delay="6000"/>
                            </p:stCondLst>
                            <p:childTnLst>
                              <p:par>
                                <p:cTn id="42" presetID="12" presetClass="entr" presetSubtype="4"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p:tgtEl>
                                          <p:spTgt spid="3"/>
                                        </p:tgtEl>
                                        <p:attrNameLst>
                                          <p:attrName>ppt_y</p:attrName>
                                        </p:attrNameLst>
                                      </p:cBhvr>
                                      <p:tavLst>
                                        <p:tav tm="0">
                                          <p:val>
                                            <p:strVal val="#ppt_y+#ppt_h*1.125000"/>
                                          </p:val>
                                        </p:tav>
                                        <p:tav tm="100000">
                                          <p:val>
                                            <p:strVal val="#ppt_y"/>
                                          </p:val>
                                        </p:tav>
                                      </p:tavLst>
                                    </p:anim>
                                    <p:animEffect transition="in" filter="wipe(up)">
                                      <p:cBhvr>
                                        <p:cTn id="45" dur="500"/>
                                        <p:tgtEl>
                                          <p:spTgt spid="3"/>
                                        </p:tgtEl>
                                      </p:cBhvr>
                                    </p:animEffect>
                                  </p:childTnLst>
                                </p:cTn>
                              </p:par>
                            </p:childTnLst>
                          </p:cTn>
                        </p:par>
                        <p:par>
                          <p:cTn id="46" fill="hold">
                            <p:stCondLst>
                              <p:cond delay="6500"/>
                            </p:stCondLst>
                            <p:childTnLst>
                              <p:par>
                                <p:cTn id="47" presetID="22" presetClass="entr" presetSubtype="1" fill="hold" nodeType="afterEffect">
                                  <p:stCondLst>
                                    <p:cond delay="0"/>
                                  </p:stCondLst>
                                  <p:childTnLst>
                                    <p:set>
                                      <p:cBhvr>
                                        <p:cTn id="48" dur="1" fill="hold">
                                          <p:stCondLst>
                                            <p:cond delay="0"/>
                                          </p:stCondLst>
                                        </p:cTn>
                                        <p:tgtEl>
                                          <p:spTgt spid="143"/>
                                        </p:tgtEl>
                                        <p:attrNameLst>
                                          <p:attrName>style.visibility</p:attrName>
                                        </p:attrNameLst>
                                      </p:cBhvr>
                                      <p:to>
                                        <p:strVal val="visible"/>
                                      </p:to>
                                    </p:set>
                                    <p:animEffect transition="in" filter="wipe(up)">
                                      <p:cBhvr>
                                        <p:cTn id="4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Solution Partners</a:t>
            </a:r>
            <a:endParaRPr lang="en-US" dirty="0"/>
          </a:p>
        </p:txBody>
      </p:sp>
      <p:sp>
        <p:nvSpPr>
          <p:cNvPr id="3" name="Text Placeholder 2"/>
          <p:cNvSpPr>
            <a:spLocks noGrp="1"/>
          </p:cNvSpPr>
          <p:nvPr>
            <p:ph type="body" sz="quarter" idx="4294967295"/>
          </p:nvPr>
        </p:nvSpPr>
        <p:spPr>
          <a:xfrm>
            <a:off x="1951037" y="1838072"/>
            <a:ext cx="10134600" cy="5469190"/>
          </a:xfrm>
          <a:prstGeom prst="rect">
            <a:avLst/>
          </a:prstGeom>
        </p:spPr>
        <p:txBody>
          <a:bodyPr/>
          <a:lstStyle/>
          <a:p>
            <a:pPr marL="342900"/>
            <a:r>
              <a:rPr lang="en-US" sz="3200" dirty="0" err="1" smtClean="0"/>
              <a:t>NewTek</a:t>
            </a:r>
            <a:r>
              <a:rPr lang="en-US" sz="3200" dirty="0" smtClean="0"/>
              <a:t> </a:t>
            </a:r>
            <a:r>
              <a:rPr lang="en-US" sz="3200" dirty="0" err="1" smtClean="0"/>
              <a:t>TalkShow</a:t>
            </a:r>
            <a:r>
              <a:rPr lang="en-US" sz="3200" dirty="0" smtClean="0"/>
              <a:t> VS-100</a:t>
            </a:r>
          </a:p>
          <a:p>
            <a:pPr marL="342900" lvl="1"/>
            <a:r>
              <a:rPr lang="en-US" sz="1200" dirty="0" smtClean="0"/>
              <a:t>	</a:t>
            </a:r>
            <a:r>
              <a:rPr lang="en-US" sz="1600" dirty="0" smtClean="0"/>
              <a:t>San Antonio Texas</a:t>
            </a:r>
          </a:p>
          <a:p>
            <a:pPr marL="342900" lvl="1"/>
            <a:r>
              <a:rPr lang="en-US" sz="1600" dirty="0" smtClean="0"/>
              <a:t>	UK </a:t>
            </a:r>
          </a:p>
          <a:p>
            <a:pPr marL="342900" lvl="1"/>
            <a:r>
              <a:rPr lang="en-US" sz="1600" dirty="0"/>
              <a:t>	</a:t>
            </a:r>
            <a:r>
              <a:rPr lang="en-US" sz="1600" dirty="0" smtClean="0"/>
              <a:t>France</a:t>
            </a:r>
          </a:p>
          <a:p>
            <a:pPr marL="342900" lvl="1"/>
            <a:r>
              <a:rPr lang="en-US" sz="1600" dirty="0" smtClean="0"/>
              <a:t>	+ Dealer channel</a:t>
            </a:r>
          </a:p>
          <a:p>
            <a:pPr marL="101600" lvl="1" indent="0">
              <a:buNone/>
            </a:pPr>
            <a:endParaRPr lang="en-US" sz="1600" dirty="0" smtClean="0"/>
          </a:p>
          <a:p>
            <a:pPr marL="0" indent="0">
              <a:buNone/>
            </a:pPr>
            <a:r>
              <a:rPr lang="en-US" sz="3200" dirty="0" err="1" smtClean="0"/>
              <a:t>QuickLink</a:t>
            </a:r>
            <a:r>
              <a:rPr lang="en-US" sz="3200" dirty="0" smtClean="0"/>
              <a:t> TX</a:t>
            </a:r>
          </a:p>
          <a:p>
            <a:pPr marL="1028700" lvl="4" indent="-114300"/>
            <a:r>
              <a:rPr lang="en-US" dirty="0" smtClean="0"/>
              <a:t>UK</a:t>
            </a:r>
          </a:p>
          <a:p>
            <a:pPr marL="1028700" lvl="4" indent="-114300"/>
            <a:endParaRPr lang="en-US" dirty="0" smtClean="0"/>
          </a:p>
          <a:p>
            <a:pPr marL="0" indent="0">
              <a:buNone/>
            </a:pPr>
            <a:r>
              <a:rPr lang="en-US" sz="3200" dirty="0" smtClean="0"/>
              <a:t>Riedel STX-200</a:t>
            </a:r>
          </a:p>
          <a:p>
            <a:pPr marL="1028700" lvl="4" indent="-114300"/>
            <a:r>
              <a:rPr lang="en-US" dirty="0" smtClean="0"/>
              <a:t>Germany</a:t>
            </a:r>
          </a:p>
          <a:p>
            <a:pPr marL="1028700" lvl="4" indent="-114300"/>
            <a:r>
              <a:rPr lang="en-US" dirty="0" smtClean="0"/>
              <a:t>Burbank Can</a:t>
            </a:r>
          </a:p>
          <a:p>
            <a:pPr marL="1028700" lvl="4" indent="-114300"/>
            <a:r>
              <a:rPr lang="en-US" dirty="0" smtClean="0"/>
              <a:t>Various EMEA</a:t>
            </a:r>
          </a:p>
          <a:p>
            <a:pPr marL="1028700" lvl="4" indent="-114300"/>
            <a:r>
              <a:rPr lang="en-US" dirty="0" smtClean="0"/>
              <a:t>Various ASIAPAC</a:t>
            </a:r>
            <a:endParaRPr lang="en-US" dirty="0"/>
          </a:p>
          <a:p>
            <a:pPr marL="1028700" lvl="4" indent="-114300"/>
            <a:endParaRPr lang="en-US" dirty="0"/>
          </a:p>
          <a:p>
            <a:pPr marL="1028700" lvl="4" indent="-114300"/>
            <a:endParaRPr lang="en-US" dirty="0"/>
          </a:p>
          <a:p>
            <a:pPr marL="628650" indent="-285750">
              <a:buFont typeface="+mj-lt"/>
              <a:buAutoNum type="arabicPeriod"/>
            </a:pPr>
            <a:endParaRPr lang="en-US" sz="3200" dirty="0"/>
          </a:p>
        </p:txBody>
      </p:sp>
      <p:pic>
        <p:nvPicPr>
          <p:cNvPr id="4" name="Picture 3"/>
          <p:cNvPicPr>
            <a:picLocks noChangeAspect="1"/>
          </p:cNvPicPr>
          <p:nvPr/>
        </p:nvPicPr>
        <p:blipFill rotWithShape="1">
          <a:blip r:embed="rId2"/>
          <a:srcRect l="46229" t="44493" r="43837" b="48172"/>
          <a:stretch/>
        </p:blipFill>
        <p:spPr>
          <a:xfrm>
            <a:off x="274636" y="4887179"/>
            <a:ext cx="1524001" cy="609600"/>
          </a:xfrm>
          <a:prstGeom prst="rect">
            <a:avLst/>
          </a:prstGeom>
        </p:spPr>
      </p:pic>
      <p:pic>
        <p:nvPicPr>
          <p:cNvPr id="5" name="Picture 4"/>
          <p:cNvPicPr>
            <a:picLocks noChangeAspect="1"/>
          </p:cNvPicPr>
          <p:nvPr/>
        </p:nvPicPr>
        <p:blipFill rotWithShape="1">
          <a:blip r:embed="rId3">
            <a:clrChange>
              <a:clrFrom>
                <a:srgbClr val="000000"/>
              </a:clrFrom>
              <a:clrTo>
                <a:srgbClr val="000000">
                  <a:alpha val="0"/>
                </a:srgbClr>
              </a:clrTo>
            </a:clrChange>
          </a:blip>
          <a:srcRect r="762" b="1934"/>
          <a:stretch/>
        </p:blipFill>
        <p:spPr>
          <a:xfrm>
            <a:off x="6218237" y="2600072"/>
            <a:ext cx="5867400" cy="2928639"/>
          </a:xfrm>
          <a:prstGeom prst="rect">
            <a:avLst/>
          </a:prstGeom>
        </p:spPr>
      </p:pic>
      <p:pic>
        <p:nvPicPr>
          <p:cNvPr id="6" name="Picture 5"/>
          <p:cNvPicPr>
            <a:picLocks noChangeAspect="1"/>
          </p:cNvPicPr>
          <p:nvPr/>
        </p:nvPicPr>
        <p:blipFill rotWithShape="1">
          <a:blip r:embed="rId2"/>
          <a:srcRect l="33174" t="45272" r="57167" b="48486"/>
          <a:stretch/>
        </p:blipFill>
        <p:spPr>
          <a:xfrm>
            <a:off x="307823" y="3737960"/>
            <a:ext cx="1524000" cy="533400"/>
          </a:xfrm>
          <a:prstGeom prst="rect">
            <a:avLst/>
          </a:prstGeom>
        </p:spPr>
      </p:pic>
      <p:pic>
        <p:nvPicPr>
          <p:cNvPr id="7" name="Picture 6"/>
          <p:cNvPicPr>
            <a:picLocks noChangeAspect="1"/>
          </p:cNvPicPr>
          <p:nvPr/>
        </p:nvPicPr>
        <p:blipFill rotWithShape="1">
          <a:blip r:embed="rId2"/>
          <a:srcRect l="20078" t="45737" r="70593" b="48742"/>
          <a:stretch/>
        </p:blipFill>
        <p:spPr>
          <a:xfrm>
            <a:off x="372872" y="1914272"/>
            <a:ext cx="1425765" cy="457200"/>
          </a:xfrm>
          <a:prstGeom prst="rect">
            <a:avLst/>
          </a:prstGeom>
        </p:spPr>
      </p:pic>
    </p:spTree>
    <p:extLst>
      <p:ext uri="{BB962C8B-B14F-4D97-AF65-F5344CB8AC3E}">
        <p14:creationId xmlns:p14="http://schemas.microsoft.com/office/powerpoint/2010/main" val="361093248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Where to find More Information</a:t>
            </a:r>
            <a:endParaRPr lang="en-US" dirty="0"/>
          </a:p>
        </p:txBody>
      </p:sp>
      <p:sp>
        <p:nvSpPr>
          <p:cNvPr id="6" name="Text Placeholder 5"/>
          <p:cNvSpPr>
            <a:spLocks noGrp="1"/>
          </p:cNvSpPr>
          <p:nvPr>
            <p:ph type="body" sz="quarter" idx="11"/>
          </p:nvPr>
        </p:nvSpPr>
        <p:spPr>
          <a:xfrm>
            <a:off x="274639" y="1212849"/>
            <a:ext cx="11889564" cy="738664"/>
          </a:xfrm>
        </p:spPr>
        <p:txBody>
          <a:bodyPr/>
          <a:lstStyle/>
          <a:p>
            <a:r>
              <a:rPr lang="en-US" dirty="0">
                <a:hlinkClick r:id="rId3"/>
              </a:rPr>
              <a:t>https://media.skype.com</a:t>
            </a:r>
            <a:r>
              <a:rPr lang="en-US" dirty="0" smtClean="0">
                <a:hlinkClick r:id="rId3"/>
              </a:rPr>
              <a:t>/</a:t>
            </a:r>
            <a:endParaRPr lang="en-US" dirty="0" smtClean="0"/>
          </a:p>
        </p:txBody>
      </p:sp>
      <p:pic>
        <p:nvPicPr>
          <p:cNvPr id="2" name="Picture 1"/>
          <p:cNvPicPr>
            <a:picLocks noChangeAspect="1"/>
          </p:cNvPicPr>
          <p:nvPr/>
        </p:nvPicPr>
        <p:blipFill rotWithShape="1">
          <a:blip r:embed="rId4"/>
          <a:srcRect l="33121" t="12233" r="32909" b="1870"/>
          <a:stretch/>
        </p:blipFill>
        <p:spPr>
          <a:xfrm>
            <a:off x="6214123" y="1327649"/>
            <a:ext cx="3356914" cy="5622831"/>
          </a:xfrm>
          <a:prstGeom prst="rect">
            <a:avLst/>
          </a:prstGeom>
        </p:spPr>
      </p:pic>
    </p:spTree>
    <p:extLst>
      <p:ext uri="{BB962C8B-B14F-4D97-AF65-F5344CB8AC3E}">
        <p14:creationId xmlns:p14="http://schemas.microsoft.com/office/powerpoint/2010/main" val="2927007276"/>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261062"/>
            <a:ext cx="8379229" cy="280970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4" name="TextBox 3"/>
          <p:cNvSpPr txBox="1"/>
          <p:nvPr/>
        </p:nvSpPr>
        <p:spPr>
          <a:xfrm>
            <a:off x="350837" y="2787211"/>
            <a:ext cx="6260368" cy="1126462"/>
          </a:xfrm>
          <a:prstGeom prst="rect">
            <a:avLst/>
          </a:prstGeom>
          <a:noFill/>
        </p:spPr>
        <p:txBody>
          <a:bodyPr wrap="none" lIns="182880" tIns="146304" rIns="182880" bIns="146304" rtlCol="0">
            <a:spAutoFit/>
          </a:bodyPr>
          <a:lstStyle/>
          <a:p>
            <a:pPr>
              <a:lnSpc>
                <a:spcPct val="90000"/>
              </a:lnSpc>
              <a:spcAft>
                <a:spcPts val="600"/>
              </a:spcAft>
            </a:pPr>
            <a:r>
              <a:rPr lang="en-US" sz="6000" dirty="0" smtClean="0">
                <a:solidFill>
                  <a:srgbClr val="FFFFFF"/>
                </a:solidFill>
                <a:latin typeface="Century Gothic" panose="020B0502020202020204" pitchFamily="34" charset="0"/>
              </a:rPr>
              <a:t>Lync and Skype</a:t>
            </a:r>
          </a:p>
        </p:txBody>
      </p:sp>
    </p:spTree>
    <p:extLst>
      <p:ext uri="{BB962C8B-B14F-4D97-AF65-F5344CB8AC3E}">
        <p14:creationId xmlns:p14="http://schemas.microsoft.com/office/powerpoint/2010/main" val="16374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bwMode="auto">
          <a:xfrm>
            <a:off x="1237424" y="1726819"/>
            <a:ext cx="363557" cy="462708"/>
          </a:xfrm>
          <a:custGeom>
            <a:avLst/>
            <a:gdLst>
              <a:gd name="connsiteX0" fmla="*/ 0 w 363557"/>
              <a:gd name="connsiteY0" fmla="*/ 55084 h 462708"/>
              <a:gd name="connsiteX1" fmla="*/ 264405 w 363557"/>
              <a:gd name="connsiteY1" fmla="*/ 0 h 462708"/>
              <a:gd name="connsiteX2" fmla="*/ 363557 w 363557"/>
              <a:gd name="connsiteY2" fmla="*/ 462708 h 462708"/>
              <a:gd name="connsiteX3" fmla="*/ 44068 w 363557"/>
              <a:gd name="connsiteY3" fmla="*/ 451692 h 462708"/>
              <a:gd name="connsiteX4" fmla="*/ 0 w 363557"/>
              <a:gd name="connsiteY4" fmla="*/ 55084 h 462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57" h="462708">
                <a:moveTo>
                  <a:pt x="0" y="55084"/>
                </a:moveTo>
                <a:lnTo>
                  <a:pt x="264405" y="0"/>
                </a:lnTo>
                <a:lnTo>
                  <a:pt x="363557" y="462708"/>
                </a:lnTo>
                <a:lnTo>
                  <a:pt x="44068" y="451692"/>
                </a:lnTo>
                <a:lnTo>
                  <a:pt x="0" y="55084"/>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9270446" y="1584188"/>
            <a:ext cx="2244756" cy="988832"/>
            <a:chOff x="1148770" y="1648540"/>
            <a:chExt cx="2244756" cy="988832"/>
          </a:xfrm>
        </p:grpSpPr>
        <p:grpSp>
          <p:nvGrpSpPr>
            <p:cNvPr id="3" name="Group 2"/>
            <p:cNvGrpSpPr/>
            <p:nvPr/>
          </p:nvGrpSpPr>
          <p:grpSpPr>
            <a:xfrm>
              <a:off x="1196739" y="1727167"/>
              <a:ext cx="2172454" cy="893712"/>
              <a:chOff x="1196739" y="1727167"/>
              <a:chExt cx="2172454" cy="893712"/>
            </a:xfrm>
          </p:grpSpPr>
          <p:sp>
            <p:nvSpPr>
              <p:cNvPr id="2" name="Oval 1"/>
              <p:cNvSpPr/>
              <p:nvPr/>
            </p:nvSpPr>
            <p:spPr bwMode="auto">
              <a:xfrm>
                <a:off x="1265237" y="1897062"/>
                <a:ext cx="1981200" cy="53340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Oval 16"/>
              <p:cNvSpPr/>
              <p:nvPr/>
            </p:nvSpPr>
            <p:spPr bwMode="auto">
              <a:xfrm>
                <a:off x="1196739" y="1897061"/>
                <a:ext cx="601897" cy="494555"/>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Oval 17"/>
              <p:cNvSpPr/>
              <p:nvPr/>
            </p:nvSpPr>
            <p:spPr bwMode="auto">
              <a:xfrm>
                <a:off x="1601400" y="1727167"/>
                <a:ext cx="279134" cy="53340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Oval 18"/>
              <p:cNvSpPr/>
              <p:nvPr/>
            </p:nvSpPr>
            <p:spPr bwMode="auto">
              <a:xfrm>
                <a:off x="1972132" y="2087479"/>
                <a:ext cx="279134" cy="53340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Oval 21"/>
              <p:cNvSpPr/>
              <p:nvPr/>
            </p:nvSpPr>
            <p:spPr bwMode="auto">
              <a:xfrm>
                <a:off x="2290447" y="2008947"/>
                <a:ext cx="279134" cy="53340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Oval 22"/>
              <p:cNvSpPr/>
              <p:nvPr/>
            </p:nvSpPr>
            <p:spPr bwMode="auto">
              <a:xfrm>
                <a:off x="2768485" y="1876256"/>
                <a:ext cx="477951" cy="53340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 name="Oval 23"/>
              <p:cNvSpPr/>
              <p:nvPr/>
            </p:nvSpPr>
            <p:spPr bwMode="auto">
              <a:xfrm>
                <a:off x="3195107" y="1862992"/>
                <a:ext cx="174086" cy="196525"/>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770" y="1648540"/>
              <a:ext cx="2244756" cy="988832"/>
            </a:xfrm>
            <a:prstGeom prst="rect">
              <a:avLst/>
            </a:prstGeom>
          </p:spPr>
        </p:pic>
      </p:grpSp>
      <p:sp>
        <p:nvSpPr>
          <p:cNvPr id="4" name="Left-Right Arrow 3"/>
          <p:cNvSpPr/>
          <p:nvPr/>
        </p:nvSpPr>
        <p:spPr bwMode="auto">
          <a:xfrm>
            <a:off x="3592430" y="1739827"/>
            <a:ext cx="5381325" cy="583205"/>
          </a:xfrm>
          <a:prstGeom prst="leftRightArrow">
            <a:avLst/>
          </a:prstGeom>
          <a:gradFill flip="none" rotWithShape="1">
            <a:gsLst>
              <a:gs pos="62000">
                <a:schemeClr val="accent6">
                  <a:lumMod val="75000"/>
                </a:schemeClr>
              </a:gs>
              <a:gs pos="0">
                <a:srgbClr val="00AF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229"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p:cNvGrpSpPr/>
          <p:nvPr/>
        </p:nvGrpSpPr>
        <p:grpSpPr>
          <a:xfrm>
            <a:off x="8795725" y="2762924"/>
            <a:ext cx="2907117" cy="2392802"/>
            <a:chOff x="1398494" y="2996087"/>
            <a:chExt cx="2850777" cy="2346430"/>
          </a:xfrm>
        </p:grpSpPr>
        <p:sp>
          <p:nvSpPr>
            <p:cNvPr id="7" name="TextBox 6"/>
            <p:cNvSpPr txBox="1"/>
            <p:nvPr/>
          </p:nvSpPr>
          <p:spPr>
            <a:xfrm>
              <a:off x="1398494" y="2996087"/>
              <a:ext cx="2850777" cy="369406"/>
            </a:xfrm>
            <a:prstGeom prst="rect">
              <a:avLst/>
            </a:prstGeom>
            <a:noFill/>
          </p:spPr>
          <p:txBody>
            <a:bodyPr wrap="square" lIns="0" tIns="0" rIns="0" bIns="0" rtlCol="0">
              <a:spAutoFit/>
            </a:bodyPr>
            <a:lstStyle/>
            <a:p>
              <a:pPr algn="ctr"/>
              <a:r>
                <a:rPr lang="en-US" sz="2448" spc="-71" dirty="0">
                  <a:solidFill>
                    <a:schemeClr val="accent6">
                      <a:lumMod val="20000"/>
                      <a:lumOff val="80000"/>
                    </a:schemeClr>
                  </a:solidFill>
                </a:rPr>
                <a:t>Individuals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282" y="3513717"/>
              <a:ext cx="2743200" cy="1828800"/>
            </a:xfrm>
            <a:prstGeom prst="rect">
              <a:avLst/>
            </a:prstGeom>
            <a:ln>
              <a:noFill/>
            </a:ln>
            <a:effectLst>
              <a:softEdge rad="112500"/>
            </a:effectLst>
          </p:spPr>
        </p:pic>
      </p:grpSp>
      <p:grpSp>
        <p:nvGrpSpPr>
          <p:cNvPr id="13" name="Group 12"/>
          <p:cNvGrpSpPr/>
          <p:nvPr/>
        </p:nvGrpSpPr>
        <p:grpSpPr>
          <a:xfrm>
            <a:off x="4821410" y="2618951"/>
            <a:ext cx="2907117" cy="2581118"/>
            <a:chOff x="4946339" y="2811421"/>
            <a:chExt cx="2850777" cy="2531096"/>
          </a:xfrm>
        </p:grpSpPr>
        <p:sp>
          <p:nvSpPr>
            <p:cNvPr id="20" name="TextBox 19"/>
            <p:cNvSpPr txBox="1"/>
            <p:nvPr/>
          </p:nvSpPr>
          <p:spPr>
            <a:xfrm>
              <a:off x="4946339" y="2811421"/>
              <a:ext cx="2850777" cy="738810"/>
            </a:xfrm>
            <a:prstGeom prst="rect">
              <a:avLst/>
            </a:prstGeom>
            <a:noFill/>
          </p:spPr>
          <p:txBody>
            <a:bodyPr wrap="square" lIns="0" tIns="0" rIns="0" bIns="0" rtlCol="0">
              <a:spAutoFit/>
            </a:bodyPr>
            <a:lstStyle/>
            <a:p>
              <a:pPr algn="ctr"/>
              <a:r>
                <a:rPr lang="en-US" sz="2448" spc="-71" dirty="0">
                  <a:solidFill>
                    <a:schemeClr val="accent6">
                      <a:lumMod val="20000"/>
                      <a:lumOff val="80000"/>
                    </a:schemeClr>
                  </a:solidFill>
                </a:rPr>
                <a:t>Teams &amp;</a:t>
              </a:r>
            </a:p>
            <a:p>
              <a:pPr algn="ctr"/>
              <a:r>
                <a:rPr lang="en-US" sz="2448" spc="-71" dirty="0">
                  <a:solidFill>
                    <a:schemeClr val="accent6">
                      <a:lumMod val="20000"/>
                      <a:lumOff val="80000"/>
                    </a:schemeClr>
                  </a:solidFill>
                </a:rPr>
                <a:t>Small Organizations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711" y="3513717"/>
              <a:ext cx="2744033" cy="1828800"/>
            </a:xfrm>
            <a:prstGeom prst="rect">
              <a:avLst/>
            </a:prstGeom>
            <a:ln>
              <a:noFill/>
            </a:ln>
            <a:effectLst>
              <a:softEdge rad="112500"/>
            </a:effectLst>
          </p:spPr>
        </p:pic>
      </p:grpSp>
      <p:grpSp>
        <p:nvGrpSpPr>
          <p:cNvPr id="12" name="Group 11"/>
          <p:cNvGrpSpPr/>
          <p:nvPr/>
        </p:nvGrpSpPr>
        <p:grpSpPr>
          <a:xfrm>
            <a:off x="835882" y="2618951"/>
            <a:ext cx="2907117" cy="2581118"/>
            <a:chOff x="8050816" y="2811421"/>
            <a:chExt cx="2850777" cy="2531096"/>
          </a:xfrm>
        </p:grpSpPr>
        <p:sp>
          <p:nvSpPr>
            <p:cNvPr id="21" name="TextBox 20"/>
            <p:cNvSpPr txBox="1"/>
            <p:nvPr/>
          </p:nvSpPr>
          <p:spPr>
            <a:xfrm>
              <a:off x="8050816" y="2811421"/>
              <a:ext cx="2850777" cy="738810"/>
            </a:xfrm>
            <a:prstGeom prst="rect">
              <a:avLst/>
            </a:prstGeom>
            <a:noFill/>
          </p:spPr>
          <p:txBody>
            <a:bodyPr wrap="square" lIns="0" tIns="0" rIns="0" bIns="0" rtlCol="0">
              <a:spAutoFit/>
            </a:bodyPr>
            <a:lstStyle/>
            <a:p>
              <a:pPr algn="ctr"/>
              <a:r>
                <a:rPr lang="en-US" sz="2448" spc="-71" dirty="0">
                  <a:solidFill>
                    <a:schemeClr val="accent6">
                      <a:lumMod val="20000"/>
                      <a:lumOff val="80000"/>
                    </a:schemeClr>
                  </a:solidFill>
                </a:rPr>
                <a:t>Medium-sized &amp; Large Organizations</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188" y="3513717"/>
              <a:ext cx="2744032" cy="1828800"/>
            </a:xfrm>
            <a:prstGeom prst="rect">
              <a:avLst/>
            </a:prstGeom>
            <a:ln>
              <a:noFill/>
            </a:ln>
            <a:effectLst>
              <a:softEdge rad="112500"/>
            </a:effectLst>
          </p:spPr>
        </p:pic>
      </p:grpSp>
      <p:sp>
        <p:nvSpPr>
          <p:cNvPr id="25" name="Title 6"/>
          <p:cNvSpPr>
            <a:spLocks noGrp="1"/>
          </p:cNvSpPr>
          <p:nvPr>
            <p:ph type="title"/>
          </p:nvPr>
        </p:nvSpPr>
        <p:spPr>
          <a:xfrm>
            <a:off x="543860" y="233623"/>
            <a:ext cx="11369348" cy="1365214"/>
          </a:xfrm>
        </p:spPr>
        <p:txBody>
          <a:bodyPr>
            <a:normAutofit fontScale="90000"/>
          </a:bodyPr>
          <a:lstStyle/>
          <a:p>
            <a:r>
              <a:rPr lang="en-US" dirty="0" smtClean="0">
                <a:solidFill>
                  <a:schemeClr val="accent6">
                    <a:lumMod val="20000"/>
                    <a:lumOff val="80000"/>
                  </a:schemeClr>
                </a:solidFill>
              </a:rPr>
              <a:t>Specialized by need, universal by reach</a:t>
            </a:r>
            <a:br>
              <a:rPr lang="en-US" dirty="0" smtClean="0">
                <a:solidFill>
                  <a:schemeClr val="accent6">
                    <a:lumMod val="20000"/>
                    <a:lumOff val="80000"/>
                  </a:schemeClr>
                </a:solidFill>
              </a:rPr>
            </a:br>
            <a:r>
              <a:rPr lang="en-US" sz="3672" dirty="0">
                <a:solidFill>
                  <a:schemeClr val="accent6">
                    <a:lumMod val="20000"/>
                    <a:lumOff val="80000"/>
                  </a:schemeClr>
                </a:solidFill>
              </a:rPr>
              <a:t>Connecting everyone with rich communications</a:t>
            </a:r>
            <a:r>
              <a:rPr lang="en-US" dirty="0" smtClean="0">
                <a:solidFill>
                  <a:schemeClr val="accent6">
                    <a:lumMod val="20000"/>
                    <a:lumOff val="80000"/>
                  </a:schemeClr>
                </a:solidFill>
              </a:rPr>
              <a:t/>
            </a:r>
            <a:br>
              <a:rPr lang="en-US" dirty="0" smtClean="0">
                <a:solidFill>
                  <a:schemeClr val="accent6">
                    <a:lumMod val="20000"/>
                    <a:lumOff val="80000"/>
                  </a:schemeClr>
                </a:solidFill>
              </a:rPr>
            </a:br>
            <a:endParaRPr lang="en-US" dirty="0">
              <a:solidFill>
                <a:schemeClr val="accent6">
                  <a:lumMod val="20000"/>
                  <a:lumOff val="80000"/>
                </a:schemeClr>
              </a:solidFill>
            </a:endParaRPr>
          </a:p>
        </p:txBody>
      </p:sp>
      <p:sp>
        <p:nvSpPr>
          <p:cNvPr id="39" name="Rectangle 38"/>
          <p:cNvSpPr/>
          <p:nvPr/>
        </p:nvSpPr>
        <p:spPr bwMode="auto">
          <a:xfrm>
            <a:off x="1188400" y="5604394"/>
            <a:ext cx="9932023" cy="81849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73" tIns="46622" rIns="93243" bIns="93247" numCol="1" rtlCol="0" anchor="t" anchorCtr="0" compatLnSpc="1">
            <a:prstTxWarp prst="textNoShape">
              <a:avLst/>
            </a:prstTxWarp>
          </a:bodyPr>
          <a:lstStyle/>
          <a:p>
            <a:pPr algn="ctr">
              <a:spcAft>
                <a:spcPts val="918"/>
              </a:spcAft>
            </a:pPr>
            <a:r>
              <a:rPr lang="en-US" sz="2448" dirty="0">
                <a:solidFill>
                  <a:schemeClr val="accent6">
                    <a:lumMod val="40000"/>
                    <a:lumOff val="60000"/>
                  </a:schemeClr>
                </a:solidFill>
              </a:rPr>
              <a:t>Microsoft provides </a:t>
            </a:r>
            <a:r>
              <a:rPr lang="en-US" sz="2448" dirty="0" smtClean="0">
                <a:solidFill>
                  <a:schemeClr val="accent6">
                    <a:lumMod val="40000"/>
                    <a:lumOff val="60000"/>
                  </a:schemeClr>
                </a:solidFill>
              </a:rPr>
              <a:t>a consistent experience for communications across work and life</a:t>
            </a:r>
            <a:endParaRPr lang="en-US" sz="2448" dirty="0">
              <a:solidFill>
                <a:schemeClr val="accent6">
                  <a:lumMod val="40000"/>
                  <a:lumOff val="60000"/>
                </a:schemeClr>
              </a:solidFill>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002" y="1344393"/>
            <a:ext cx="2465524" cy="1260712"/>
          </a:xfrm>
          <a:prstGeom prst="rect">
            <a:avLst/>
          </a:prstGeom>
        </p:spPr>
      </p:pic>
    </p:spTree>
    <p:extLst>
      <p:ext uri="{BB962C8B-B14F-4D97-AF65-F5344CB8AC3E}">
        <p14:creationId xmlns:p14="http://schemas.microsoft.com/office/powerpoint/2010/main" val="17602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ppt_x"/>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p:cNvGrpSpPr/>
          <p:nvPr/>
        </p:nvGrpSpPr>
        <p:grpSpPr>
          <a:xfrm>
            <a:off x="8317397" y="3118162"/>
            <a:ext cx="921278" cy="517065"/>
            <a:chOff x="10553280" y="3811973"/>
            <a:chExt cx="921278" cy="517065"/>
          </a:xfrm>
        </p:grpSpPr>
        <p:sp>
          <p:nvSpPr>
            <p:cNvPr id="95" name="Flowchart: Magnetic Disk 94"/>
            <p:cNvSpPr/>
            <p:nvPr/>
          </p:nvSpPr>
          <p:spPr bwMode="auto">
            <a:xfrm>
              <a:off x="10683031" y="3823217"/>
              <a:ext cx="636415" cy="416904"/>
            </a:xfrm>
            <a:prstGeom prst="flowChartMagneticDisk">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6" name="TextBox 95"/>
            <p:cNvSpPr txBox="1"/>
            <p:nvPr/>
          </p:nvSpPr>
          <p:spPr>
            <a:xfrm>
              <a:off x="10553280" y="3811973"/>
              <a:ext cx="921278"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router</a:t>
              </a:r>
            </a:p>
          </p:txBody>
        </p:sp>
      </p:grpSp>
      <p:cxnSp>
        <p:nvCxnSpPr>
          <p:cNvPr id="107" name="Straight Connector 106"/>
          <p:cNvCxnSpPr/>
          <p:nvPr/>
        </p:nvCxnSpPr>
        <p:spPr>
          <a:xfrm>
            <a:off x="8678735" y="2292448"/>
            <a:ext cx="488776" cy="203123"/>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108" name="Freeform 107"/>
          <p:cNvSpPr/>
          <p:nvPr/>
        </p:nvSpPr>
        <p:spPr bwMode="auto">
          <a:xfrm>
            <a:off x="7726463" y="1793058"/>
            <a:ext cx="1111214" cy="730647"/>
          </a:xfrm>
          <a:custGeom>
            <a:avLst/>
            <a:gdLst>
              <a:gd name="connsiteX0" fmla="*/ 815926 w 2630658"/>
              <a:gd name="connsiteY0" fmla="*/ 42203 h 1828800"/>
              <a:gd name="connsiteX1" fmla="*/ 0 w 2630658"/>
              <a:gd name="connsiteY1" fmla="*/ 801859 h 1828800"/>
              <a:gd name="connsiteX2" fmla="*/ 2039815 w 2630658"/>
              <a:gd name="connsiteY2" fmla="*/ 1828800 h 1828800"/>
              <a:gd name="connsiteX3" fmla="*/ 2630658 w 2630658"/>
              <a:gd name="connsiteY3" fmla="*/ 731520 h 1828800"/>
              <a:gd name="connsiteX4" fmla="*/ 773723 w 2630658"/>
              <a:gd name="connsiteY4" fmla="*/ 0 h 1828800"/>
              <a:gd name="connsiteX0" fmla="*/ 815926 w 2630658"/>
              <a:gd name="connsiteY0" fmla="*/ 28136 h 1814733"/>
              <a:gd name="connsiteX1" fmla="*/ 0 w 2630658"/>
              <a:gd name="connsiteY1" fmla="*/ 787792 h 1814733"/>
              <a:gd name="connsiteX2" fmla="*/ 2039815 w 2630658"/>
              <a:gd name="connsiteY2" fmla="*/ 1814733 h 1814733"/>
              <a:gd name="connsiteX3" fmla="*/ 2630658 w 2630658"/>
              <a:gd name="connsiteY3" fmla="*/ 717453 h 1814733"/>
              <a:gd name="connsiteX4" fmla="*/ 844062 w 2630658"/>
              <a:gd name="connsiteY4" fmla="*/ 0 h 1814733"/>
              <a:gd name="connsiteX0" fmla="*/ 815926 w 2630658"/>
              <a:gd name="connsiteY0" fmla="*/ 1 h 1786598"/>
              <a:gd name="connsiteX1" fmla="*/ 0 w 2630658"/>
              <a:gd name="connsiteY1" fmla="*/ 759657 h 1786598"/>
              <a:gd name="connsiteX2" fmla="*/ 2039815 w 2630658"/>
              <a:gd name="connsiteY2" fmla="*/ 1786598 h 1786598"/>
              <a:gd name="connsiteX3" fmla="*/ 2630658 w 2630658"/>
              <a:gd name="connsiteY3" fmla="*/ 689318 h 1786598"/>
              <a:gd name="connsiteX4" fmla="*/ 829995 w 2630658"/>
              <a:gd name="connsiteY4" fmla="*/ 0 h 178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58" h="1786598">
                <a:moveTo>
                  <a:pt x="815926" y="1"/>
                </a:moveTo>
                <a:lnTo>
                  <a:pt x="0" y="759657"/>
                </a:lnTo>
                <a:lnTo>
                  <a:pt x="2039815" y="1786598"/>
                </a:lnTo>
                <a:lnTo>
                  <a:pt x="2630658" y="689318"/>
                </a:lnTo>
                <a:lnTo>
                  <a:pt x="829995" y="0"/>
                </a:lnTo>
              </a:path>
            </a:pathLst>
          </a:custGeom>
          <a:solidFill>
            <a:schemeClr val="accent1">
              <a:lumMod val="20000"/>
              <a:lumOff val="80000"/>
            </a:schemeClr>
          </a:solidFill>
          <a:ln>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32"/>
            <a:endParaRPr lang="en-US" sz="1836">
              <a:solidFill>
                <a:srgbClr val="FFFFFF"/>
              </a:solidFill>
            </a:endParaRPr>
          </a:p>
        </p:txBody>
      </p:sp>
      <p:sp>
        <p:nvSpPr>
          <p:cNvPr id="109" name="TextBox 108"/>
          <p:cNvSpPr txBox="1"/>
          <p:nvPr/>
        </p:nvSpPr>
        <p:spPr>
          <a:xfrm rot="1266456">
            <a:off x="8016301" y="1918498"/>
            <a:ext cx="765209" cy="156966"/>
          </a:xfrm>
          <a:prstGeom prst="rect">
            <a:avLst/>
          </a:prstGeom>
          <a:noFill/>
        </p:spPr>
        <p:txBody>
          <a:bodyPr wrap="none" lIns="0" tIns="0" rIns="0" bIns="0" rtlCol="0">
            <a:spAutoFit/>
          </a:bodyPr>
          <a:lstStyle/>
          <a:p>
            <a:pPr defTabSz="932532"/>
            <a:r>
              <a:rPr lang="en-US" sz="1020" spc="-72" dirty="0">
                <a:solidFill>
                  <a:srgbClr val="0070C0"/>
                </a:solidFill>
              </a:rPr>
              <a:t>Website Button</a:t>
            </a:r>
          </a:p>
        </p:txBody>
      </p:sp>
      <p:grpSp>
        <p:nvGrpSpPr>
          <p:cNvPr id="110" name="Group 109"/>
          <p:cNvGrpSpPr/>
          <p:nvPr/>
        </p:nvGrpSpPr>
        <p:grpSpPr>
          <a:xfrm>
            <a:off x="7952353" y="1964023"/>
            <a:ext cx="258681" cy="285014"/>
            <a:chOff x="10271531" y="3312310"/>
            <a:chExt cx="905555" cy="942833"/>
          </a:xfrm>
        </p:grpSpPr>
        <p:sp>
          <p:nvSpPr>
            <p:cNvPr id="111" name="Oval 110"/>
            <p:cNvSpPr/>
            <p:nvPr/>
          </p:nvSpPr>
          <p:spPr bwMode="auto">
            <a:xfrm>
              <a:off x="10452125" y="3452420"/>
              <a:ext cx="533347" cy="68553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112" name="Picture 1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4722">
              <a:off x="10271531" y="3312310"/>
              <a:ext cx="905555" cy="942833"/>
            </a:xfrm>
            <a:prstGeom prst="rect">
              <a:avLst/>
            </a:prstGeom>
          </p:spPr>
        </p:pic>
      </p:grpSp>
      <p:sp>
        <p:nvSpPr>
          <p:cNvPr id="117" name="TextBox 116"/>
          <p:cNvSpPr txBox="1"/>
          <p:nvPr/>
        </p:nvSpPr>
        <p:spPr>
          <a:xfrm rot="1593240">
            <a:off x="8184148" y="2098045"/>
            <a:ext cx="344136" cy="251159"/>
          </a:xfrm>
          <a:prstGeom prst="rect">
            <a:avLst/>
          </a:prstGeom>
          <a:noFill/>
        </p:spPr>
        <p:txBody>
          <a:bodyPr wrap="square" lIns="0" tIns="0" rIns="0" bIns="0" rtlCol="0">
            <a:spAutoFit/>
          </a:bodyPr>
          <a:lstStyle/>
          <a:p>
            <a:pPr defTabSz="932532"/>
            <a:r>
              <a:rPr lang="en-US" sz="1632" spc="-72" dirty="0">
                <a:solidFill>
                  <a:srgbClr val="21C5FF"/>
                </a:solidFill>
              </a:rPr>
              <a:t>Call</a:t>
            </a:r>
          </a:p>
        </p:txBody>
      </p:sp>
      <p:cxnSp>
        <p:nvCxnSpPr>
          <p:cNvPr id="238" name="Straight Connector 237"/>
          <p:cNvCxnSpPr/>
          <p:nvPr/>
        </p:nvCxnSpPr>
        <p:spPr>
          <a:xfrm flipH="1">
            <a:off x="9245495" y="1984658"/>
            <a:ext cx="986331" cy="997610"/>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496514" y="177083"/>
            <a:ext cx="8633867" cy="1038249"/>
          </a:xfrm>
        </p:spPr>
        <p:txBody>
          <a:bodyPr/>
          <a:lstStyle/>
          <a:p>
            <a:pPr>
              <a:defRPr/>
            </a:pPr>
            <a:r>
              <a:rPr lang="en-GB" sz="5400" dirty="0">
                <a:solidFill>
                  <a:srgbClr val="0070C0"/>
                </a:solidFill>
                <a:latin typeface="Segoe UI Light" panose="020B0502040204020203" pitchFamily="34" charset="0"/>
                <a:cs typeface="Segoe UI Light" panose="020B0502040204020203" pitchFamily="34" charset="0"/>
              </a:rPr>
              <a:t>Lync-Skype Connectivity V1</a:t>
            </a:r>
            <a:endParaRPr lang="en-US" sz="5400" dirty="0">
              <a:solidFill>
                <a:srgbClr val="0070C0"/>
              </a:solidFill>
              <a:latin typeface="Segoe UI Light" panose="020B0502040204020203" pitchFamily="34" charset="0"/>
              <a:cs typeface="Segoe UI Light" panose="020B0502040204020203" pitchFamily="34" charset="0"/>
              <a:sym typeface="Arial" charset="0"/>
            </a:endParaRPr>
          </a:p>
        </p:txBody>
      </p:sp>
      <p:sp>
        <p:nvSpPr>
          <p:cNvPr id="4" name="TextBox 3"/>
          <p:cNvSpPr txBox="1"/>
          <p:nvPr/>
        </p:nvSpPr>
        <p:spPr>
          <a:xfrm>
            <a:off x="254094" y="1903622"/>
            <a:ext cx="4868943" cy="4897174"/>
          </a:xfrm>
          <a:prstGeom prst="rect">
            <a:avLst/>
          </a:prstGeom>
          <a:noFill/>
          <a:ln>
            <a:noFill/>
          </a:ln>
        </p:spPr>
        <p:txBody>
          <a:bodyPr wrap="square" lIns="0" tIns="0" rIns="0" bIns="0" rtlCol="0">
            <a:spAutoFit/>
          </a:bodyPr>
          <a:lstStyle/>
          <a:p>
            <a:pPr defTabSz="932619"/>
            <a:r>
              <a:rPr lang="en-US" sz="2448" b="1" spc="-72" dirty="0">
                <a:solidFill>
                  <a:schemeClr val="accent6">
                    <a:lumMod val="40000"/>
                    <a:lumOff val="60000"/>
                  </a:schemeClr>
                </a:solidFill>
                <a:latin typeface="Calibri" panose="020F0502020204030204" pitchFamily="34" charset="0"/>
              </a:rPr>
              <a:t>Contacts</a:t>
            </a:r>
          </a:p>
          <a:p>
            <a:pPr marL="816042" lvl="1" indent="-349732" defTabSz="932619">
              <a:buFont typeface="Arial" panose="020B0604020202020204" pitchFamily="34" charset="0"/>
              <a:buChar char="•"/>
            </a:pPr>
            <a:r>
              <a:rPr lang="en-US" sz="2448" spc="-72" dirty="0">
                <a:solidFill>
                  <a:schemeClr val="bg1">
                    <a:lumMod val="20000"/>
                    <a:lumOff val="80000"/>
                  </a:schemeClr>
                </a:solidFill>
                <a:latin typeface="Calibri" panose="020F0502020204030204" pitchFamily="34" charset="0"/>
              </a:rPr>
              <a:t>Skype Users with Microsoft Accounts </a:t>
            </a:r>
            <a:r>
              <a:rPr lang="en-US" sz="2448" spc="-72" dirty="0">
                <a:solidFill>
                  <a:schemeClr val="accent6">
                    <a:lumMod val="40000"/>
                    <a:lumOff val="60000"/>
                  </a:schemeClr>
                </a:solidFill>
                <a:latin typeface="Calibri" panose="020F0502020204030204" pitchFamily="34" charset="0"/>
              </a:rPr>
              <a:t>(MSAs) </a:t>
            </a:r>
            <a:r>
              <a:rPr lang="en-US" sz="2448" spc="-72" dirty="0">
                <a:solidFill>
                  <a:schemeClr val="bg1">
                    <a:lumMod val="20000"/>
                    <a:lumOff val="80000"/>
                  </a:schemeClr>
                </a:solidFill>
                <a:latin typeface="Calibri" panose="020F0502020204030204" pitchFamily="34" charset="0"/>
              </a:rPr>
              <a:t>can add Lync users to contact list</a:t>
            </a:r>
          </a:p>
          <a:p>
            <a:pPr marL="816042" lvl="1" indent="-349732" defTabSz="932619">
              <a:buFont typeface="Arial" panose="020B0604020202020204" pitchFamily="34" charset="0"/>
              <a:buChar char="•"/>
            </a:pPr>
            <a:r>
              <a:rPr lang="en-US" sz="2448" spc="-72" dirty="0">
                <a:solidFill>
                  <a:schemeClr val="bg1">
                    <a:lumMod val="20000"/>
                    <a:lumOff val="80000"/>
                  </a:schemeClr>
                </a:solidFill>
                <a:latin typeface="Calibri" panose="020F0502020204030204" pitchFamily="34" charset="0"/>
              </a:rPr>
              <a:t>Lync users can add Skype MSA contacts</a:t>
            </a:r>
          </a:p>
          <a:p>
            <a:pPr defTabSz="932619"/>
            <a:r>
              <a:rPr lang="en-US" sz="2448" b="1" spc="-72" dirty="0">
                <a:solidFill>
                  <a:schemeClr val="accent1">
                    <a:lumMod val="60000"/>
                    <a:lumOff val="40000"/>
                  </a:schemeClr>
                </a:solidFill>
                <a:latin typeface="Calibri" panose="020F0502020204030204" pitchFamily="34" charset="0"/>
              </a:rPr>
              <a:t>Sessions</a:t>
            </a:r>
          </a:p>
          <a:p>
            <a:pPr marL="816042" lvl="1" indent="-349732" defTabSz="932619">
              <a:buFont typeface="Arial" panose="020B0604020202020204" pitchFamily="34" charset="0"/>
              <a:buChar char="•"/>
            </a:pPr>
            <a:r>
              <a:rPr lang="en-US" sz="2448" spc="-72" dirty="0">
                <a:solidFill>
                  <a:schemeClr val="bg1">
                    <a:lumMod val="20000"/>
                    <a:lumOff val="80000"/>
                  </a:schemeClr>
                </a:solidFill>
                <a:latin typeface="Calibri" panose="020F0502020204030204" pitchFamily="34" charset="0"/>
              </a:rPr>
              <a:t>Presence updates</a:t>
            </a:r>
          </a:p>
          <a:p>
            <a:pPr marL="816042" lvl="1" indent="-349732" defTabSz="932619">
              <a:buFont typeface="Arial" panose="020B0604020202020204" pitchFamily="34" charset="0"/>
              <a:buChar char="•"/>
            </a:pPr>
            <a:r>
              <a:rPr lang="en-US" sz="2448" spc="-72" dirty="0">
                <a:solidFill>
                  <a:schemeClr val="bg1">
                    <a:lumMod val="20000"/>
                    <a:lumOff val="80000"/>
                  </a:schemeClr>
                </a:solidFill>
                <a:latin typeface="Calibri" panose="020F0502020204030204" pitchFamily="34" charset="0"/>
              </a:rPr>
              <a:t>Chats and voice calls between Skype and Lync users</a:t>
            </a:r>
          </a:p>
          <a:p>
            <a:pPr defTabSz="932619"/>
            <a:r>
              <a:rPr lang="en-US" sz="2448" b="1" spc="-72" dirty="0">
                <a:solidFill>
                  <a:srgbClr val="EB3C00">
                    <a:lumMod val="60000"/>
                    <a:lumOff val="40000"/>
                  </a:srgbClr>
                </a:solidFill>
                <a:latin typeface="Calibri" panose="020F0502020204030204" pitchFamily="34" charset="0"/>
              </a:rPr>
              <a:t>Not included:</a:t>
            </a:r>
            <a:r>
              <a:rPr lang="en-US" sz="2448" b="1" spc="-72" dirty="0">
                <a:solidFill>
                  <a:srgbClr val="0072C6">
                    <a:lumMod val="75000"/>
                  </a:srgbClr>
                </a:solidFill>
                <a:latin typeface="Calibri" panose="020F0502020204030204" pitchFamily="34" charset="0"/>
              </a:rPr>
              <a:t> </a:t>
            </a:r>
          </a:p>
          <a:p>
            <a:pPr marL="816042" lvl="1" indent="-349732" defTabSz="932619">
              <a:buFont typeface="Arial" panose="020B0604020202020204" pitchFamily="34" charset="0"/>
              <a:buChar char="•"/>
            </a:pPr>
            <a:r>
              <a:rPr lang="en-US" sz="2448" spc="-72" dirty="0">
                <a:solidFill>
                  <a:schemeClr val="bg1">
                    <a:lumMod val="20000"/>
                    <a:lumOff val="80000"/>
                  </a:schemeClr>
                </a:solidFill>
                <a:latin typeface="Calibri" panose="020F0502020204030204" pitchFamily="34" charset="0"/>
              </a:rPr>
              <a:t>Mobile clients (Skype)</a:t>
            </a:r>
          </a:p>
          <a:p>
            <a:pPr marL="816042" lvl="1" indent="-349732" defTabSz="932619">
              <a:buFont typeface="Arial" panose="020B0604020202020204" pitchFamily="34" charset="0"/>
              <a:buChar char="•"/>
            </a:pPr>
            <a:r>
              <a:rPr lang="en-US" sz="2448" spc="-72" dirty="0">
                <a:solidFill>
                  <a:schemeClr val="bg1">
                    <a:lumMod val="20000"/>
                    <a:lumOff val="80000"/>
                  </a:schemeClr>
                </a:solidFill>
                <a:latin typeface="Calibri" panose="020F0502020204030204" pitchFamily="34" charset="0"/>
              </a:rPr>
              <a:t>Video and group sessions</a:t>
            </a:r>
          </a:p>
        </p:txBody>
      </p:sp>
      <p:cxnSp>
        <p:nvCxnSpPr>
          <p:cNvPr id="176" name="Straight Connector 175"/>
          <p:cNvCxnSpPr/>
          <p:nvPr/>
        </p:nvCxnSpPr>
        <p:spPr>
          <a:xfrm flipH="1">
            <a:off x="7384566" y="3510566"/>
            <a:ext cx="1321947" cy="13219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6567310" y="4932767"/>
            <a:ext cx="2506416" cy="1315724"/>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10800000" flipV="1">
            <a:off x="6715512" y="5131563"/>
            <a:ext cx="170964" cy="1913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a:off x="7756078" y="5595249"/>
            <a:ext cx="59030" cy="686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H="1" flipV="1">
            <a:off x="6753505" y="3764289"/>
            <a:ext cx="1145190" cy="554171"/>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rot="18613600">
            <a:off x="7770420" y="3907390"/>
            <a:ext cx="468398" cy="249299"/>
          </a:xfrm>
          <a:prstGeom prst="rect">
            <a:avLst/>
          </a:prstGeom>
          <a:noFill/>
        </p:spPr>
        <p:txBody>
          <a:bodyPr wrap="none" rtlCol="0">
            <a:spAutoFit/>
          </a:bodyPr>
          <a:lstStyle/>
          <a:p>
            <a:pPr defTabSz="932619" fontAlgn="base">
              <a:spcBef>
                <a:spcPct val="0"/>
              </a:spcBef>
              <a:spcAft>
                <a:spcPct val="0"/>
              </a:spcAft>
            </a:pPr>
            <a:r>
              <a:rPr lang="en-GB" sz="1020" b="1" dirty="0">
                <a:solidFill>
                  <a:prstClr val="white">
                    <a:lumMod val="50000"/>
                  </a:prstClr>
                </a:solidFill>
                <a:latin typeface="Gill Sans" pitchFamily="-108" charset="0"/>
                <a:ea typeface="ヒラギノ角ゴ ProN W3" pitchFamily="-108" charset="-128"/>
                <a:sym typeface="Gill Sans" pitchFamily="-108" charset="0"/>
              </a:rPr>
              <a:t>DMZ</a:t>
            </a:r>
          </a:p>
        </p:txBody>
      </p:sp>
      <p:cxnSp>
        <p:nvCxnSpPr>
          <p:cNvPr id="186" name="Straight Connector 185"/>
          <p:cNvCxnSpPr/>
          <p:nvPr/>
        </p:nvCxnSpPr>
        <p:spPr>
          <a:xfrm flipV="1">
            <a:off x="5753511" y="3363558"/>
            <a:ext cx="1349800" cy="1246374"/>
          </a:xfrm>
          <a:prstGeom prst="line">
            <a:avLst/>
          </a:prstGeom>
          <a:ln>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rot="1490858">
            <a:off x="5517235" y="3005948"/>
            <a:ext cx="1405921" cy="246221"/>
          </a:xfrm>
          <a:prstGeom prst="rect">
            <a:avLst/>
          </a:prstGeom>
          <a:noFill/>
        </p:spPr>
        <p:txBody>
          <a:bodyPr wrap="square" rtlCol="0">
            <a:spAutoFit/>
          </a:bodyPr>
          <a:lstStyle/>
          <a:p>
            <a:pPr algn="r" defTabSz="932619" fontAlgn="base">
              <a:lnSpc>
                <a:spcPts val="1244"/>
              </a:lnSpc>
              <a:spcBef>
                <a:spcPct val="0"/>
              </a:spcBef>
              <a:spcAft>
                <a:spcPct val="0"/>
              </a:spcAft>
            </a:pPr>
            <a:r>
              <a:rPr lang="en-GB" sz="1020" b="1" dirty="0">
                <a:solidFill>
                  <a:prstClr val="white">
                    <a:lumMod val="50000"/>
                  </a:prstClr>
                </a:solidFill>
                <a:ea typeface="ヒラギノ角ゴ ProN W3" pitchFamily="-108" charset="-128"/>
                <a:sym typeface="Gill Sans" pitchFamily="-108" charset="0"/>
              </a:rPr>
              <a:t>T1, PRI, </a:t>
            </a:r>
            <a:r>
              <a:rPr lang="en-GB" sz="1020" b="1" dirty="0" err="1">
                <a:solidFill>
                  <a:prstClr val="white">
                    <a:lumMod val="50000"/>
                  </a:prstClr>
                </a:solidFill>
                <a:ea typeface="ヒラギノ角ゴ ProN W3" pitchFamily="-108" charset="-128"/>
                <a:sym typeface="Gill Sans" pitchFamily="-108" charset="0"/>
              </a:rPr>
              <a:t>Analog</a:t>
            </a:r>
            <a:endParaRPr lang="en-GB" sz="1020" b="1" dirty="0">
              <a:solidFill>
                <a:prstClr val="white">
                  <a:lumMod val="50000"/>
                </a:prstClr>
              </a:solidFill>
              <a:ea typeface="ヒラギノ角ゴ ProN W3" pitchFamily="-108" charset="-128"/>
              <a:sym typeface="Gill Sans" pitchFamily="-108" charset="0"/>
            </a:endParaRPr>
          </a:p>
        </p:txBody>
      </p:sp>
      <p:sp>
        <p:nvSpPr>
          <p:cNvPr id="189" name="TextBox 188"/>
          <p:cNvSpPr txBox="1"/>
          <p:nvPr/>
        </p:nvSpPr>
        <p:spPr>
          <a:xfrm rot="1376667">
            <a:off x="4898673" y="3680936"/>
            <a:ext cx="1405921" cy="246221"/>
          </a:xfrm>
          <a:prstGeom prst="rect">
            <a:avLst/>
          </a:prstGeom>
          <a:noFill/>
        </p:spPr>
        <p:txBody>
          <a:bodyPr wrap="square" rtlCol="0">
            <a:spAutoFit/>
          </a:bodyPr>
          <a:lstStyle/>
          <a:p>
            <a:pPr algn="r" defTabSz="932619" fontAlgn="base">
              <a:lnSpc>
                <a:spcPts val="1244"/>
              </a:lnSpc>
              <a:spcBef>
                <a:spcPct val="0"/>
              </a:spcBef>
              <a:spcAft>
                <a:spcPct val="0"/>
              </a:spcAft>
            </a:pPr>
            <a:r>
              <a:rPr lang="en-GB" sz="1020" b="1" dirty="0">
                <a:solidFill>
                  <a:prstClr val="white">
                    <a:lumMod val="50000"/>
                  </a:prstClr>
                </a:solidFill>
                <a:ea typeface="ヒラギノ角ゴ ProN W3" pitchFamily="-108" charset="-128"/>
                <a:sym typeface="Gill Sans" pitchFamily="-108" charset="0"/>
              </a:rPr>
              <a:t>T1, PRI, </a:t>
            </a:r>
            <a:r>
              <a:rPr lang="en-GB" sz="1020" b="1" dirty="0" err="1">
                <a:solidFill>
                  <a:prstClr val="white">
                    <a:lumMod val="50000"/>
                  </a:prstClr>
                </a:solidFill>
                <a:ea typeface="ヒラギノ角ゴ ProN W3" pitchFamily="-108" charset="-128"/>
                <a:sym typeface="Gill Sans" pitchFamily="-108" charset="0"/>
              </a:rPr>
              <a:t>Analog</a:t>
            </a:r>
            <a:endParaRPr lang="en-GB" sz="1020" b="1" dirty="0">
              <a:solidFill>
                <a:prstClr val="white">
                  <a:lumMod val="50000"/>
                </a:prstClr>
              </a:solidFill>
              <a:ea typeface="ヒラギノ角ゴ ProN W3" pitchFamily="-108" charset="-128"/>
              <a:sym typeface="Gill Sans" pitchFamily="-108" charset="0"/>
            </a:endParaRPr>
          </a:p>
        </p:txBody>
      </p:sp>
      <p:sp>
        <p:nvSpPr>
          <p:cNvPr id="190" name="TextBox 189"/>
          <p:cNvSpPr txBox="1"/>
          <p:nvPr/>
        </p:nvSpPr>
        <p:spPr>
          <a:xfrm rot="1449862">
            <a:off x="5120747" y="3133132"/>
            <a:ext cx="1311008" cy="400110"/>
          </a:xfrm>
          <a:prstGeom prst="rect">
            <a:avLst/>
          </a:prstGeom>
          <a:noFill/>
        </p:spPr>
        <p:txBody>
          <a:bodyPr wrap="square" rtlCol="0">
            <a:spAutoFit/>
          </a:bodyPr>
          <a:lstStyle/>
          <a:p>
            <a:pPr algn="r" defTabSz="932619" fontAlgn="base">
              <a:lnSpc>
                <a:spcPts val="1244"/>
              </a:lnSpc>
              <a:spcBef>
                <a:spcPct val="0"/>
              </a:spcBef>
              <a:spcAft>
                <a:spcPct val="0"/>
              </a:spcAft>
            </a:pPr>
            <a:r>
              <a:rPr lang="en-GB" sz="1224" b="1" dirty="0">
                <a:solidFill>
                  <a:schemeClr val="tx1">
                    <a:lumMod val="85000"/>
                  </a:schemeClr>
                </a:solidFill>
                <a:ea typeface="ヒラギノ角ゴ ProN W3" pitchFamily="-108" charset="-128"/>
                <a:sym typeface="Gill Sans" pitchFamily="-108" charset="0"/>
              </a:rPr>
              <a:t>Hybrid MS</a:t>
            </a:r>
          </a:p>
          <a:p>
            <a:pPr algn="r" defTabSz="932619" fontAlgn="base">
              <a:lnSpc>
                <a:spcPts val="1244"/>
              </a:lnSpc>
              <a:spcBef>
                <a:spcPct val="0"/>
              </a:spcBef>
              <a:spcAft>
                <a:spcPct val="0"/>
              </a:spcAft>
            </a:pPr>
            <a:r>
              <a:rPr lang="en-GB" sz="1224" b="1" dirty="0">
                <a:solidFill>
                  <a:schemeClr val="tx1">
                    <a:lumMod val="85000"/>
                  </a:schemeClr>
                </a:solidFill>
                <a:ea typeface="ヒラギノ角ゴ ProN W3" pitchFamily="-108" charset="-128"/>
                <a:sym typeface="Gill Sans" pitchFamily="-108" charset="0"/>
              </a:rPr>
              <a:t>SBC/VoIP GW</a:t>
            </a:r>
          </a:p>
        </p:txBody>
      </p:sp>
      <p:pic>
        <p:nvPicPr>
          <p:cNvPr id="198" name="Picture 197" descr="Image26.png"/>
          <p:cNvPicPr>
            <a:picLocks noChangeAspect="1"/>
          </p:cNvPicPr>
          <p:nvPr/>
        </p:nvPicPr>
        <p:blipFill>
          <a:blip r:embed="rId5" cstate="print"/>
          <a:stretch>
            <a:fillRect/>
          </a:stretch>
        </p:blipFill>
        <p:spPr>
          <a:xfrm rot="480000">
            <a:off x="6341232" y="3461062"/>
            <a:ext cx="832153" cy="573596"/>
          </a:xfrm>
          <a:prstGeom prst="rect">
            <a:avLst/>
          </a:prstGeom>
          <a:effectLst/>
          <a:scene3d>
            <a:camera prst="orthographicFront">
              <a:rot lat="886013" lon="20979284" rev="21440158"/>
            </a:camera>
            <a:lightRig rig="threePt" dir="t"/>
          </a:scene3d>
        </p:spPr>
      </p:pic>
      <p:pic>
        <p:nvPicPr>
          <p:cNvPr id="202" name="Picture 26" descr="pbx.png"/>
          <p:cNvPicPr>
            <a:picLocks noChangeAspect="1"/>
          </p:cNvPicPr>
          <p:nvPr/>
        </p:nvPicPr>
        <p:blipFill>
          <a:blip r:embed="rId6" cstate="print"/>
          <a:stretch>
            <a:fillRect/>
          </a:stretch>
        </p:blipFill>
        <p:spPr>
          <a:xfrm rot="480000">
            <a:off x="5600479" y="3988039"/>
            <a:ext cx="578021" cy="701789"/>
          </a:xfrm>
          <a:prstGeom prst="rect">
            <a:avLst/>
          </a:prstGeom>
          <a:effectLst/>
        </p:spPr>
      </p:pic>
      <p:cxnSp>
        <p:nvCxnSpPr>
          <p:cNvPr id="203" name="Straight Connector 202"/>
          <p:cNvCxnSpPr/>
          <p:nvPr/>
        </p:nvCxnSpPr>
        <p:spPr>
          <a:xfrm rot="10800000" flipV="1">
            <a:off x="5561463" y="4567029"/>
            <a:ext cx="234478" cy="2317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4" name="TextBox 203"/>
          <p:cNvSpPr txBox="1"/>
          <p:nvPr/>
        </p:nvSpPr>
        <p:spPr>
          <a:xfrm rot="21270776">
            <a:off x="8758803" y="2468704"/>
            <a:ext cx="1247457"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dirty="0">
                <a:solidFill>
                  <a:prstClr val="white"/>
                </a:solidFill>
                <a:latin typeface="Gill Sans" pitchFamily="-108" charset="0"/>
                <a:ea typeface="ヒラギノ角ゴ ProN W3" pitchFamily="-108" charset="-128"/>
                <a:sym typeface="Gill Sans" pitchFamily="-108" charset="0"/>
              </a:rPr>
              <a:t>Internet</a:t>
            </a:r>
          </a:p>
        </p:txBody>
      </p:sp>
      <p:pic>
        <p:nvPicPr>
          <p:cNvPr id="211"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1305418">
            <a:off x="7222483" y="4567619"/>
            <a:ext cx="430367" cy="614811"/>
          </a:xfrm>
          <a:prstGeom prst="rect">
            <a:avLst/>
          </a:prstGeom>
          <a:noFill/>
          <a:ln w="9525">
            <a:noFill/>
            <a:miter lim="800000"/>
            <a:headEnd/>
            <a:tailEnd/>
          </a:ln>
        </p:spPr>
      </p:pic>
      <p:cxnSp>
        <p:nvCxnSpPr>
          <p:cNvPr id="212" name="Straight Connector 211"/>
          <p:cNvCxnSpPr/>
          <p:nvPr/>
        </p:nvCxnSpPr>
        <p:spPr>
          <a:xfrm flipH="1">
            <a:off x="7090800" y="4840712"/>
            <a:ext cx="293766" cy="3590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H="1">
            <a:off x="8926841" y="3010268"/>
            <a:ext cx="220323" cy="220326"/>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pic>
        <p:nvPicPr>
          <p:cNvPr id="222" name="Picture 221" descr="Image87.png"/>
          <p:cNvPicPr>
            <a:picLocks noChangeAspect="1"/>
          </p:cNvPicPr>
          <p:nvPr/>
        </p:nvPicPr>
        <p:blipFill>
          <a:blip r:embed="rId8" cstate="print"/>
          <a:stretch>
            <a:fillRect/>
          </a:stretch>
        </p:blipFill>
        <p:spPr>
          <a:xfrm rot="480000">
            <a:off x="5288599" y="4673772"/>
            <a:ext cx="465206" cy="424068"/>
          </a:xfrm>
          <a:prstGeom prst="rect">
            <a:avLst/>
          </a:prstGeom>
          <a:effectLst/>
        </p:spPr>
      </p:pic>
      <p:pic>
        <p:nvPicPr>
          <p:cNvPr id="223"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469753" y="5243537"/>
            <a:ext cx="371559" cy="550206"/>
          </a:xfrm>
          <a:prstGeom prst="rect">
            <a:avLst/>
          </a:prstGeom>
          <a:noFill/>
          <a:ln w="9525">
            <a:noFill/>
            <a:miter lim="800000"/>
            <a:headEnd/>
            <a:tailEnd/>
          </a:ln>
        </p:spPr>
      </p:pic>
      <p:sp>
        <p:nvSpPr>
          <p:cNvPr id="224" name="Cloud 223"/>
          <p:cNvSpPr/>
          <p:nvPr/>
        </p:nvSpPr>
        <p:spPr>
          <a:xfrm rot="13553989">
            <a:off x="8608102" y="2152245"/>
            <a:ext cx="1615713" cy="1159820"/>
          </a:xfrm>
          <a:prstGeom prst="cloud">
            <a:avLst/>
          </a:prstGeom>
          <a:solidFill>
            <a:schemeClr val="tx2">
              <a:lumMod val="40000"/>
              <a:lumOff val="60000"/>
            </a:schemeClr>
          </a:solidFill>
          <a:scene3d>
            <a:camera prst="orthographicFront">
              <a:rot lat="1242274" lon="18653606" rev="20267532"/>
            </a:camera>
            <a:lightRig rig="threePt" dir="t"/>
          </a:scene3d>
          <a:sp3d extrusionH="152400">
            <a:extrusionClr>
              <a:schemeClr val="tx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srgbClr val="FFFFFF"/>
              </a:solidFill>
            </a:endParaRPr>
          </a:p>
        </p:txBody>
      </p:sp>
      <p:sp>
        <p:nvSpPr>
          <p:cNvPr id="225" name="TextBox 224"/>
          <p:cNvSpPr txBox="1"/>
          <p:nvPr/>
        </p:nvSpPr>
        <p:spPr>
          <a:xfrm rot="21224105">
            <a:off x="8691988" y="2475813"/>
            <a:ext cx="1335622"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b="1" dirty="0">
                <a:solidFill>
                  <a:prstClr val="white"/>
                </a:solidFill>
                <a:effectLst>
                  <a:outerShdw blurRad="38100" dist="38100" dir="2700000" algn="tl">
                    <a:srgbClr val="000000">
                      <a:alpha val="43137"/>
                    </a:srgbClr>
                  </a:outerShdw>
                </a:effectLst>
                <a:latin typeface="Gill Sans" pitchFamily="-108" charset="0"/>
                <a:ea typeface="ヒラギノ角ゴ ProN W3" pitchFamily="-108" charset="-128"/>
                <a:sym typeface="Gill Sans" pitchFamily="-108" charset="0"/>
              </a:rPr>
              <a:t>Internet</a:t>
            </a:r>
          </a:p>
        </p:txBody>
      </p:sp>
      <p:pic>
        <p:nvPicPr>
          <p:cNvPr id="237" name="Picture 236" descr="Skype Blue Logo RGB.png"/>
          <p:cNvPicPr>
            <a:picLocks noChangeAspect="1"/>
          </p:cNvPicPr>
          <p:nvPr/>
        </p:nvPicPr>
        <p:blipFill>
          <a:blip r:embed="rId10" cstate="print"/>
          <a:stretch>
            <a:fillRect/>
          </a:stretch>
        </p:blipFill>
        <p:spPr>
          <a:xfrm>
            <a:off x="9628769" y="1487502"/>
            <a:ext cx="1734275" cy="851579"/>
          </a:xfrm>
          <a:prstGeom prst="rect">
            <a:avLst/>
          </a:prstGeom>
          <a:effectLst/>
        </p:spPr>
      </p:pic>
      <p:cxnSp>
        <p:nvCxnSpPr>
          <p:cNvPr id="239" name="Straight Connector 238"/>
          <p:cNvCxnSpPr/>
          <p:nvPr/>
        </p:nvCxnSpPr>
        <p:spPr>
          <a:xfrm flipH="1">
            <a:off x="10425359" y="1178319"/>
            <a:ext cx="520189" cy="489662"/>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8430" y="948972"/>
            <a:ext cx="8830400" cy="845809"/>
          </a:xfrm>
          <a:prstGeom prst="rect">
            <a:avLst/>
          </a:prstGeom>
        </p:spPr>
        <p:txBody>
          <a:bodyPr wrap="square">
            <a:spAutoFit/>
          </a:bodyPr>
          <a:lstStyle/>
          <a:p>
            <a:pPr defTabSz="932619"/>
            <a:r>
              <a:rPr lang="en-GB" sz="1632" dirty="0">
                <a:solidFill>
                  <a:srgbClr val="FFFFFF">
                    <a:lumMod val="65000"/>
                  </a:srgbClr>
                </a:solidFill>
                <a:latin typeface="Calibri" panose="020F0502020204030204" pitchFamily="34" charset="0"/>
              </a:rPr>
              <a:t>Lync-Skype Connectivity opens a new communications door for enterprises searching for inventive and differentiated opportunities for new customer acquisition, customer retention, and business-to-consumer communications.</a:t>
            </a:r>
          </a:p>
        </p:txBody>
      </p:sp>
      <p:sp>
        <p:nvSpPr>
          <p:cNvPr id="75" name="TextBox 74"/>
          <p:cNvSpPr txBox="1"/>
          <p:nvPr/>
        </p:nvSpPr>
        <p:spPr>
          <a:xfrm rot="1298530">
            <a:off x="8646508" y="4069634"/>
            <a:ext cx="487634" cy="249299"/>
          </a:xfrm>
          <a:prstGeom prst="rect">
            <a:avLst/>
          </a:prstGeom>
          <a:noFill/>
        </p:spPr>
        <p:txBody>
          <a:bodyPr wrap="none" rtlCol="0">
            <a:spAutoFit/>
          </a:bodyPr>
          <a:lstStyle/>
          <a:p>
            <a:pPr defTabSz="932619" fontAlgn="base">
              <a:spcBef>
                <a:spcPct val="0"/>
              </a:spcBef>
              <a:spcAft>
                <a:spcPct val="0"/>
              </a:spcAft>
            </a:pPr>
            <a:r>
              <a:rPr lang="en-GB" sz="1020" b="1" dirty="0">
                <a:solidFill>
                  <a:prstClr val="white">
                    <a:lumMod val="50000"/>
                  </a:prstClr>
                </a:solidFill>
                <a:ea typeface="ヒラギノ角ゴ ProN W3" pitchFamily="-108" charset="-128"/>
                <a:sym typeface="Gill Sans" pitchFamily="-108" charset="0"/>
              </a:rPr>
              <a:t>Edge</a:t>
            </a:r>
          </a:p>
        </p:txBody>
      </p:sp>
      <p:cxnSp>
        <p:nvCxnSpPr>
          <p:cNvPr id="70" name="Straight Connector 69"/>
          <p:cNvCxnSpPr/>
          <p:nvPr/>
        </p:nvCxnSpPr>
        <p:spPr>
          <a:xfrm flipH="1" flipV="1">
            <a:off x="8514762" y="3728668"/>
            <a:ext cx="423285" cy="204833"/>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4719414" y="205379"/>
            <a:ext cx="6099669" cy="6242924"/>
            <a:chOff x="4626431" y="214249"/>
            <a:chExt cx="5980609" cy="6121069"/>
          </a:xfrm>
        </p:grpSpPr>
        <p:sp>
          <p:nvSpPr>
            <p:cNvPr id="21" name="Freeform 20"/>
            <p:cNvSpPr/>
            <p:nvPr/>
          </p:nvSpPr>
          <p:spPr bwMode="auto">
            <a:xfrm>
              <a:off x="5832965" y="5244003"/>
              <a:ext cx="500082" cy="209590"/>
            </a:xfrm>
            <a:custGeom>
              <a:avLst/>
              <a:gdLst>
                <a:gd name="connsiteX0" fmla="*/ 0 w 559558"/>
                <a:gd name="connsiteY0" fmla="*/ 0 h 341194"/>
                <a:gd name="connsiteX1" fmla="*/ 13648 w 559558"/>
                <a:gd name="connsiteY1" fmla="*/ 341194 h 341194"/>
                <a:gd name="connsiteX2" fmla="*/ 559558 w 559558"/>
                <a:gd name="connsiteY2" fmla="*/ 218364 h 341194"/>
                <a:gd name="connsiteX3" fmla="*/ 0 w 559558"/>
                <a:gd name="connsiteY3" fmla="*/ 0 h 341194"/>
              </a:gdLst>
              <a:ahLst/>
              <a:cxnLst>
                <a:cxn ang="0">
                  <a:pos x="connsiteX0" y="connsiteY0"/>
                </a:cxn>
                <a:cxn ang="0">
                  <a:pos x="connsiteX1" y="connsiteY1"/>
                </a:cxn>
                <a:cxn ang="0">
                  <a:pos x="connsiteX2" y="connsiteY2"/>
                </a:cxn>
                <a:cxn ang="0">
                  <a:pos x="connsiteX3" y="connsiteY3"/>
                </a:cxn>
              </a:cxnLst>
              <a:rect l="l" t="t" r="r" b="b"/>
              <a:pathLst>
                <a:path w="559558" h="341194">
                  <a:moveTo>
                    <a:pt x="0" y="0"/>
                  </a:moveTo>
                  <a:lnTo>
                    <a:pt x="13648" y="341194"/>
                  </a:lnTo>
                  <a:lnTo>
                    <a:pt x="559558" y="218364"/>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4626431" y="5147976"/>
              <a:ext cx="1337100" cy="11873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6" name="Freeform 5"/>
            <p:cNvSpPr/>
            <p:nvPr/>
          </p:nvSpPr>
          <p:spPr bwMode="auto">
            <a:xfrm>
              <a:off x="10353040" y="650240"/>
              <a:ext cx="254000" cy="142240"/>
            </a:xfrm>
            <a:custGeom>
              <a:avLst/>
              <a:gdLst>
                <a:gd name="connsiteX0" fmla="*/ 0 w 254000"/>
                <a:gd name="connsiteY0" fmla="*/ 0 h 142240"/>
                <a:gd name="connsiteX1" fmla="*/ 254000 w 254000"/>
                <a:gd name="connsiteY1" fmla="*/ 121920 h 142240"/>
                <a:gd name="connsiteX2" fmla="*/ 10160 w 254000"/>
                <a:gd name="connsiteY2" fmla="*/ 142240 h 142240"/>
                <a:gd name="connsiteX3" fmla="*/ 0 w 254000"/>
                <a:gd name="connsiteY3" fmla="*/ 0 h 142240"/>
              </a:gdLst>
              <a:ahLst/>
              <a:cxnLst>
                <a:cxn ang="0">
                  <a:pos x="connsiteX0" y="connsiteY0"/>
                </a:cxn>
                <a:cxn ang="0">
                  <a:pos x="connsiteX1" y="connsiteY1"/>
                </a:cxn>
                <a:cxn ang="0">
                  <a:pos x="connsiteX2" y="connsiteY2"/>
                </a:cxn>
                <a:cxn ang="0">
                  <a:pos x="connsiteX3" y="connsiteY3"/>
                </a:cxn>
              </a:cxnLst>
              <a:rect l="l" t="t" r="r" b="b"/>
              <a:pathLst>
                <a:path w="254000" h="142240">
                  <a:moveTo>
                    <a:pt x="0" y="0"/>
                  </a:moveTo>
                  <a:lnTo>
                    <a:pt x="254000" y="121920"/>
                  </a:lnTo>
                  <a:lnTo>
                    <a:pt x="10160" y="142240"/>
                  </a:lnTo>
                  <a:lnTo>
                    <a:pt x="0" y="0"/>
                  </a:lnTo>
                  <a:close/>
                </a:path>
              </a:pathLst>
            </a:cu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44" name="Group 243"/>
            <p:cNvGrpSpPr/>
            <p:nvPr/>
          </p:nvGrpSpPr>
          <p:grpSpPr>
            <a:xfrm>
              <a:off x="4791410" y="5885214"/>
              <a:ext cx="385104" cy="268094"/>
              <a:chOff x="7196004" y="5140747"/>
              <a:chExt cx="385104" cy="268094"/>
            </a:xfrm>
          </p:grpSpPr>
          <p:sp>
            <p:nvSpPr>
              <p:cNvPr id="245" name="Freeform 168"/>
              <p:cNvSpPr>
                <a:spLocks noEditPoints="1"/>
              </p:cNvSpPr>
              <p:nvPr/>
            </p:nvSpPr>
            <p:spPr bwMode="black">
              <a:xfrm>
                <a:off x="7196004" y="5140747"/>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sp>
            <p:nvSpPr>
              <p:cNvPr id="246" name="Freeform 169"/>
              <p:cNvSpPr>
                <a:spLocks/>
              </p:cNvSpPr>
              <p:nvPr/>
            </p:nvSpPr>
            <p:spPr bwMode="black">
              <a:xfrm>
                <a:off x="7353155" y="5201567"/>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grpSp>
        <p:pic>
          <p:nvPicPr>
            <p:cNvPr id="248" name="Picture 247"/>
            <p:cNvPicPr>
              <a:picLocks noChangeAspect="1"/>
            </p:cNvPicPr>
            <p:nvPr/>
          </p:nvPicPr>
          <p:blipFill>
            <a:blip r:embed="rId11"/>
            <a:stretch>
              <a:fillRect/>
            </a:stretch>
          </p:blipFill>
          <p:spPr>
            <a:xfrm>
              <a:off x="5646894" y="5883887"/>
              <a:ext cx="167780" cy="246800"/>
            </a:xfrm>
            <a:prstGeom prst="rect">
              <a:avLst/>
            </a:prstGeom>
          </p:spPr>
        </p:pic>
        <p:sp>
          <p:nvSpPr>
            <p:cNvPr id="29" name="TextBox 28"/>
            <p:cNvSpPr txBox="1"/>
            <p:nvPr/>
          </p:nvSpPr>
          <p:spPr>
            <a:xfrm>
              <a:off x="4759675" y="5303742"/>
              <a:ext cx="1063862" cy="246257"/>
            </a:xfrm>
            <a:prstGeom prst="rect">
              <a:avLst/>
            </a:prstGeom>
            <a:noFill/>
          </p:spPr>
          <p:txBody>
            <a:bodyPr wrap="none" lIns="0" tIns="0" rIns="0" bIns="0" rtlCol="0">
              <a:spAutoFit/>
            </a:bodyPr>
            <a:lstStyle/>
            <a:p>
              <a:pPr defTabSz="932619"/>
              <a:r>
                <a:rPr lang="en-US" sz="1632" spc="-72" dirty="0">
                  <a:solidFill>
                    <a:srgbClr val="FFFFFF"/>
                  </a:solidFill>
                </a:rPr>
                <a:t>chat &amp; audio</a:t>
              </a:r>
              <a:endParaRPr lang="en-GB" sz="1632" spc="-72" dirty="0">
                <a:solidFill>
                  <a:srgbClr val="FFFFFF"/>
                </a:solidFill>
              </a:endParaRPr>
            </a:p>
          </p:txBody>
        </p:sp>
        <p:sp>
          <p:nvSpPr>
            <p:cNvPr id="19" name="Rectangle 18"/>
            <p:cNvSpPr/>
            <p:nvPr/>
          </p:nvSpPr>
          <p:spPr bwMode="auto">
            <a:xfrm>
              <a:off x="9130019" y="214249"/>
              <a:ext cx="1251336" cy="1073428"/>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49" name="Group 248"/>
            <p:cNvGrpSpPr/>
            <p:nvPr/>
          </p:nvGrpSpPr>
          <p:grpSpPr>
            <a:xfrm>
              <a:off x="9282147" y="838192"/>
              <a:ext cx="385104" cy="268094"/>
              <a:chOff x="7196004" y="5140747"/>
              <a:chExt cx="385104" cy="268094"/>
            </a:xfrm>
          </p:grpSpPr>
          <p:sp>
            <p:nvSpPr>
              <p:cNvPr id="250" name="Freeform 168"/>
              <p:cNvSpPr>
                <a:spLocks noEditPoints="1"/>
              </p:cNvSpPr>
              <p:nvPr/>
            </p:nvSpPr>
            <p:spPr bwMode="black">
              <a:xfrm>
                <a:off x="7196004" y="5140747"/>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sp>
            <p:nvSpPr>
              <p:cNvPr id="251" name="Freeform 169"/>
              <p:cNvSpPr>
                <a:spLocks/>
              </p:cNvSpPr>
              <p:nvPr/>
            </p:nvSpPr>
            <p:spPr bwMode="black">
              <a:xfrm>
                <a:off x="7353155" y="5201567"/>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grpSp>
        <p:pic>
          <p:nvPicPr>
            <p:cNvPr id="252" name="Picture 251"/>
            <p:cNvPicPr>
              <a:picLocks noChangeAspect="1"/>
            </p:cNvPicPr>
            <p:nvPr/>
          </p:nvPicPr>
          <p:blipFill>
            <a:blip r:embed="rId11"/>
            <a:stretch>
              <a:fillRect/>
            </a:stretch>
          </p:blipFill>
          <p:spPr>
            <a:xfrm>
              <a:off x="10053223" y="836865"/>
              <a:ext cx="167780" cy="246800"/>
            </a:xfrm>
            <a:prstGeom prst="rect">
              <a:avLst/>
            </a:prstGeom>
          </p:spPr>
        </p:pic>
        <p:sp>
          <p:nvSpPr>
            <p:cNvPr id="18" name="TextBox 17"/>
            <p:cNvSpPr txBox="1"/>
            <p:nvPr/>
          </p:nvSpPr>
          <p:spPr>
            <a:xfrm>
              <a:off x="9210797" y="410988"/>
              <a:ext cx="1125159" cy="246257"/>
            </a:xfrm>
            <a:prstGeom prst="rect">
              <a:avLst/>
            </a:prstGeom>
            <a:noFill/>
          </p:spPr>
          <p:txBody>
            <a:bodyPr wrap="none" lIns="0" tIns="0" rIns="0" bIns="0" rtlCol="0">
              <a:spAutoFit/>
            </a:bodyPr>
            <a:lstStyle/>
            <a:p>
              <a:pPr defTabSz="932619"/>
              <a:r>
                <a:rPr lang="en-US" sz="1632" spc="-72" dirty="0">
                  <a:solidFill>
                    <a:srgbClr val="FFFFFF"/>
                  </a:solidFill>
                </a:rPr>
                <a:t>Chat &amp; Audio</a:t>
              </a:r>
              <a:endParaRPr lang="en-GB" sz="1632" spc="-72" dirty="0">
                <a:solidFill>
                  <a:srgbClr val="FFFFFF"/>
                </a:solidFill>
              </a:endParaRPr>
            </a:p>
          </p:txBody>
        </p:sp>
        <p:sp>
          <p:nvSpPr>
            <p:cNvPr id="2" name="Left-Right Arrow 1"/>
            <p:cNvSpPr/>
            <p:nvPr/>
          </p:nvSpPr>
          <p:spPr bwMode="auto">
            <a:xfrm rot="18872051">
              <a:off x="5934426" y="3203085"/>
              <a:ext cx="5770057" cy="324032"/>
            </a:xfrm>
            <a:prstGeom prst="leftRightArrow">
              <a:avLst>
                <a:gd name="adj1" fmla="val 26898"/>
                <a:gd name="adj2" fmla="val 102700"/>
              </a:avLst>
            </a:prstGeom>
            <a:pattFill prst="dkHorz">
              <a:fgClr>
                <a:schemeClr val="accent1"/>
              </a:fgClr>
              <a:bgClr>
                <a:srgbClr val="00B0F0"/>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72" name="Picture 2"/>
          <p:cNvPicPr>
            <a:picLocks noChangeAspect="1" noChangeArrowheads="1"/>
          </p:cNvPicPr>
          <p:nvPr/>
        </p:nvPicPr>
        <p:blipFill>
          <a:blip r:embed="rId12" cstate="print">
            <a:clrChange>
              <a:clrFrom>
                <a:srgbClr val="ED1C24"/>
              </a:clrFrom>
              <a:clrTo>
                <a:srgbClr val="ED1C24">
                  <a:alpha val="0"/>
                </a:srgbClr>
              </a:clrTo>
            </a:clrChange>
          </a:blip>
          <a:srcRect b="26097"/>
          <a:stretch>
            <a:fillRect/>
          </a:stretch>
        </p:blipFill>
        <p:spPr bwMode="auto">
          <a:xfrm>
            <a:off x="8885626" y="3792748"/>
            <a:ext cx="359868" cy="357843"/>
          </a:xfrm>
          <a:prstGeom prst="rect">
            <a:avLst/>
          </a:prstGeom>
          <a:noFill/>
          <a:ln w="9525">
            <a:noFill/>
            <a:miter lim="800000"/>
            <a:headEnd/>
            <a:tailEnd/>
          </a:ln>
        </p:spPr>
      </p:pic>
      <p:grpSp>
        <p:nvGrpSpPr>
          <p:cNvPr id="3" name="Group 2"/>
          <p:cNvGrpSpPr/>
          <p:nvPr/>
        </p:nvGrpSpPr>
        <p:grpSpPr>
          <a:xfrm>
            <a:off x="7949621" y="4820952"/>
            <a:ext cx="2683029" cy="1822165"/>
            <a:chOff x="7793587" y="4739731"/>
            <a:chExt cx="2630658" cy="1786598"/>
          </a:xfrm>
        </p:grpSpPr>
        <p:grpSp>
          <p:nvGrpSpPr>
            <p:cNvPr id="8" name="Group 7"/>
            <p:cNvGrpSpPr/>
            <p:nvPr/>
          </p:nvGrpSpPr>
          <p:grpSpPr>
            <a:xfrm>
              <a:off x="7793587" y="4739731"/>
              <a:ext cx="2630658" cy="1786598"/>
              <a:chOff x="9256542" y="4642338"/>
              <a:chExt cx="2630658" cy="1786598"/>
            </a:xfrm>
          </p:grpSpPr>
          <p:sp>
            <p:nvSpPr>
              <p:cNvPr id="7" name="Freeform 6"/>
              <p:cNvSpPr/>
              <p:nvPr/>
            </p:nvSpPr>
            <p:spPr bwMode="auto">
              <a:xfrm>
                <a:off x="9256542" y="4642338"/>
                <a:ext cx="2630658" cy="1786598"/>
              </a:xfrm>
              <a:custGeom>
                <a:avLst/>
                <a:gdLst>
                  <a:gd name="connsiteX0" fmla="*/ 815926 w 2630658"/>
                  <a:gd name="connsiteY0" fmla="*/ 42203 h 1828800"/>
                  <a:gd name="connsiteX1" fmla="*/ 0 w 2630658"/>
                  <a:gd name="connsiteY1" fmla="*/ 801859 h 1828800"/>
                  <a:gd name="connsiteX2" fmla="*/ 2039815 w 2630658"/>
                  <a:gd name="connsiteY2" fmla="*/ 1828800 h 1828800"/>
                  <a:gd name="connsiteX3" fmla="*/ 2630658 w 2630658"/>
                  <a:gd name="connsiteY3" fmla="*/ 731520 h 1828800"/>
                  <a:gd name="connsiteX4" fmla="*/ 773723 w 2630658"/>
                  <a:gd name="connsiteY4" fmla="*/ 0 h 1828800"/>
                  <a:gd name="connsiteX0" fmla="*/ 815926 w 2630658"/>
                  <a:gd name="connsiteY0" fmla="*/ 28136 h 1814733"/>
                  <a:gd name="connsiteX1" fmla="*/ 0 w 2630658"/>
                  <a:gd name="connsiteY1" fmla="*/ 787792 h 1814733"/>
                  <a:gd name="connsiteX2" fmla="*/ 2039815 w 2630658"/>
                  <a:gd name="connsiteY2" fmla="*/ 1814733 h 1814733"/>
                  <a:gd name="connsiteX3" fmla="*/ 2630658 w 2630658"/>
                  <a:gd name="connsiteY3" fmla="*/ 717453 h 1814733"/>
                  <a:gd name="connsiteX4" fmla="*/ 844062 w 2630658"/>
                  <a:gd name="connsiteY4" fmla="*/ 0 h 1814733"/>
                  <a:gd name="connsiteX0" fmla="*/ 815926 w 2630658"/>
                  <a:gd name="connsiteY0" fmla="*/ 1 h 1786598"/>
                  <a:gd name="connsiteX1" fmla="*/ 0 w 2630658"/>
                  <a:gd name="connsiteY1" fmla="*/ 759657 h 1786598"/>
                  <a:gd name="connsiteX2" fmla="*/ 2039815 w 2630658"/>
                  <a:gd name="connsiteY2" fmla="*/ 1786598 h 1786598"/>
                  <a:gd name="connsiteX3" fmla="*/ 2630658 w 2630658"/>
                  <a:gd name="connsiteY3" fmla="*/ 689318 h 1786598"/>
                  <a:gd name="connsiteX4" fmla="*/ 829995 w 2630658"/>
                  <a:gd name="connsiteY4" fmla="*/ 0 h 178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58" h="1786598">
                    <a:moveTo>
                      <a:pt x="815926" y="1"/>
                    </a:moveTo>
                    <a:lnTo>
                      <a:pt x="0" y="759657"/>
                    </a:lnTo>
                    <a:lnTo>
                      <a:pt x="2039815" y="1786598"/>
                    </a:lnTo>
                    <a:lnTo>
                      <a:pt x="2630658" y="689318"/>
                    </a:lnTo>
                    <a:lnTo>
                      <a:pt x="829995" y="0"/>
                    </a:lnTo>
                  </a:path>
                </a:pathLst>
              </a:custGeom>
              <a:solidFill>
                <a:srgbClr val="92D050"/>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32"/>
                <a:endParaRPr lang="en-US" sz="1836">
                  <a:solidFill>
                    <a:srgbClr val="FFFFFF"/>
                  </a:solidFill>
                </a:endParaRPr>
              </a:p>
            </p:txBody>
          </p:sp>
          <p:sp>
            <p:nvSpPr>
              <p:cNvPr id="102" name="TextBox 101"/>
              <p:cNvSpPr txBox="1"/>
              <p:nvPr/>
            </p:nvSpPr>
            <p:spPr>
              <a:xfrm rot="1234425">
                <a:off x="10430810" y="5089644"/>
                <a:ext cx="1257685" cy="1098816"/>
              </a:xfrm>
              <a:prstGeom prst="rect">
                <a:avLst/>
              </a:prstGeom>
              <a:noFill/>
              <a:ln>
                <a:noFill/>
              </a:ln>
            </p:spPr>
            <p:txBody>
              <a:bodyPr wrap="none" rtlCol="0">
                <a:spAutoFit/>
              </a:bodyPr>
              <a:lstStyle/>
              <a:p>
                <a:pPr defTabSz="932532"/>
                <a:r>
                  <a:rPr lang="en-US" sz="1072" dirty="0">
                    <a:solidFill>
                      <a:srgbClr val="000000"/>
                    </a:solidFill>
                  </a:rPr>
                  <a:t>         Queues/IVR</a:t>
                </a:r>
              </a:p>
              <a:p>
                <a:pPr defTabSz="932532"/>
                <a:r>
                  <a:rPr lang="en-US" sz="1122" dirty="0">
                    <a:solidFill>
                      <a:srgbClr val="000000"/>
                    </a:solidFill>
                  </a:rPr>
                  <a:t>       Skills Groups</a:t>
                </a:r>
              </a:p>
              <a:p>
                <a:pPr defTabSz="932532"/>
                <a:r>
                  <a:rPr lang="en-US" sz="1122" dirty="0">
                    <a:solidFill>
                      <a:srgbClr val="000000"/>
                    </a:solidFill>
                  </a:rPr>
                  <a:t>     Routing Rules</a:t>
                </a:r>
              </a:p>
              <a:p>
                <a:pPr defTabSz="932532"/>
                <a:r>
                  <a:rPr lang="en-US" sz="1122" dirty="0">
                    <a:solidFill>
                      <a:srgbClr val="000000"/>
                    </a:solidFill>
                  </a:rPr>
                  <a:t>    Recording</a:t>
                </a:r>
              </a:p>
              <a:p>
                <a:pPr defTabSz="932532"/>
                <a:r>
                  <a:rPr lang="en-US" sz="1122" dirty="0">
                    <a:solidFill>
                      <a:srgbClr val="000000"/>
                    </a:solidFill>
                  </a:rPr>
                  <a:t>  Dashboard</a:t>
                </a:r>
              </a:p>
              <a:p>
                <a:pPr defTabSz="932532"/>
                <a:r>
                  <a:rPr lang="en-US" sz="1122" dirty="0">
                    <a:solidFill>
                      <a:srgbClr val="000000"/>
                    </a:solidFill>
                  </a:rPr>
                  <a:t>Reporting</a:t>
                </a:r>
              </a:p>
            </p:txBody>
          </p:sp>
          <p:sp>
            <p:nvSpPr>
              <p:cNvPr id="103" name="TextBox 102"/>
              <p:cNvSpPr txBox="1"/>
              <p:nvPr/>
            </p:nvSpPr>
            <p:spPr>
              <a:xfrm rot="1308335" flipH="1">
                <a:off x="9600573" y="4945879"/>
                <a:ext cx="1526563" cy="646352"/>
              </a:xfrm>
              <a:prstGeom prst="rect">
                <a:avLst/>
              </a:prstGeom>
              <a:noFill/>
            </p:spPr>
            <p:txBody>
              <a:bodyPr wrap="square" lIns="0" tIns="0" rIns="0" bIns="0" rtlCol="0">
                <a:spAutoFit/>
              </a:bodyPr>
              <a:lstStyle/>
              <a:p>
                <a:pPr defTabSz="932532"/>
                <a:r>
                  <a:rPr lang="en-US" sz="1428" spc="-72" dirty="0">
                    <a:solidFill>
                      <a:srgbClr val="000000"/>
                    </a:solidFill>
                  </a:rPr>
                  <a:t>        3</a:t>
                </a:r>
                <a:r>
                  <a:rPr lang="en-US" sz="1428" spc="-72" baseline="30000" dirty="0">
                    <a:solidFill>
                      <a:srgbClr val="000000"/>
                    </a:solidFill>
                  </a:rPr>
                  <a:t>rd</a:t>
                </a:r>
                <a:r>
                  <a:rPr lang="en-US" sz="1428" spc="-72" dirty="0">
                    <a:solidFill>
                      <a:srgbClr val="000000"/>
                    </a:solidFill>
                  </a:rPr>
                  <a:t> Party</a:t>
                </a:r>
              </a:p>
              <a:p>
                <a:pPr defTabSz="932532"/>
                <a:r>
                  <a:rPr lang="en-US" sz="1428" spc="-72" dirty="0">
                    <a:solidFill>
                      <a:srgbClr val="000000"/>
                    </a:solidFill>
                  </a:rPr>
                  <a:t>     Contact</a:t>
                </a:r>
              </a:p>
              <a:p>
                <a:pPr defTabSz="932532"/>
                <a:r>
                  <a:rPr lang="en-US" sz="1428" spc="-72" dirty="0">
                    <a:solidFill>
                      <a:srgbClr val="000000"/>
                    </a:solidFill>
                  </a:rPr>
                  <a:t> Center</a:t>
                </a:r>
              </a:p>
            </p:txBody>
          </p:sp>
        </p:grpSp>
        <p:grpSp>
          <p:nvGrpSpPr>
            <p:cNvPr id="64" name="Group 63"/>
            <p:cNvGrpSpPr/>
            <p:nvPr/>
          </p:nvGrpSpPr>
          <p:grpSpPr>
            <a:xfrm>
              <a:off x="8566937" y="5490301"/>
              <a:ext cx="422691" cy="478276"/>
              <a:chOff x="7835150" y="4730555"/>
              <a:chExt cx="773356" cy="875090"/>
            </a:xfrm>
          </p:grpSpPr>
          <p:pic>
            <p:nvPicPr>
              <p:cNvPr id="65" name="Picture 2"/>
              <p:cNvPicPr>
                <a:picLocks noChangeAspect="1" noChangeArrowheads="1"/>
              </p:cNvPicPr>
              <p:nvPr/>
            </p:nvPicPr>
            <p:blipFill>
              <a:blip r:embed="rId13" cstate="print">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a:off x="7878768" y="4730555"/>
                <a:ext cx="729738" cy="875090"/>
              </a:xfrm>
              <a:prstGeom prst="rect">
                <a:avLst/>
              </a:prstGeom>
              <a:noFill/>
              <a:ln w="9525">
                <a:noFill/>
                <a:miter lim="800000"/>
                <a:headEnd/>
                <a:tailEnd/>
              </a:ln>
            </p:spPr>
          </p:pic>
          <p:cxnSp>
            <p:nvCxnSpPr>
              <p:cNvPr id="66" name="Straight Connector 65"/>
              <p:cNvCxnSpPr/>
              <p:nvPr/>
            </p:nvCxnSpPr>
            <p:spPr>
              <a:xfrm rot="10800000" flipV="1">
                <a:off x="7835150" y="5390484"/>
                <a:ext cx="167627" cy="187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86" name="Group 85"/>
          <p:cNvGrpSpPr/>
          <p:nvPr/>
        </p:nvGrpSpPr>
        <p:grpSpPr>
          <a:xfrm>
            <a:off x="6726290" y="2868766"/>
            <a:ext cx="1052457" cy="510601"/>
            <a:chOff x="10107506" y="3737304"/>
            <a:chExt cx="1052457" cy="510601"/>
          </a:xfrm>
        </p:grpSpPr>
        <p:sp>
          <p:nvSpPr>
            <p:cNvPr id="87" name="Cloud 86"/>
            <p:cNvSpPr/>
            <p:nvPr/>
          </p:nvSpPr>
          <p:spPr>
            <a:xfrm rot="12798681">
              <a:off x="10107506" y="3737304"/>
              <a:ext cx="1052457" cy="510601"/>
            </a:xfrm>
            <a:prstGeom prst="cloud">
              <a:avLst/>
            </a:prstGeom>
            <a:solidFill>
              <a:srgbClr val="FFB900">
                <a:lumMod val="60000"/>
                <a:lumOff val="40000"/>
              </a:srgbClr>
            </a:solidFill>
            <a:ln w="10795" cap="flat" cmpd="sng" algn="ctr">
              <a:solidFill>
                <a:srgbClr val="FFB900">
                  <a:lumMod val="75000"/>
                </a:srgbClr>
              </a:solidFill>
              <a:prstDash val="solid"/>
            </a:ln>
            <a:effectLst/>
            <a:scene3d>
              <a:camera prst="orthographicFront">
                <a:rot lat="1242274" lon="18653606" rev="20267532"/>
              </a:camera>
              <a:lightRig rig="threePt" dir="t"/>
            </a:scene3d>
            <a:sp3d extrusionH="76200" contourW="12700">
              <a:extrusionClr>
                <a:srgbClr val="EB3C00">
                  <a:lumMod val="40000"/>
                  <a:lumOff val="60000"/>
                </a:srgbClr>
              </a:extrusionClr>
              <a:contourClr>
                <a:srgbClr val="FFB900">
                  <a:lumMod val="75000"/>
                </a:srgbClr>
              </a:contourClr>
            </a:sp3d>
          </p:spPr>
          <p:txBody>
            <a:bodyPr rtlCol="0" anchor="ctr"/>
            <a:lstStyle/>
            <a:p>
              <a:pPr algn="ctr" defTabSz="914400">
                <a:defRPr/>
              </a:pPr>
              <a:endParaRPr lang="en-GB" kern="0" smtClean="0">
                <a:solidFill>
                  <a:srgbClr val="FFFFFF"/>
                </a:solidFill>
              </a:endParaRPr>
            </a:p>
          </p:txBody>
        </p:sp>
        <p:sp>
          <p:nvSpPr>
            <p:cNvPr id="88" name="TextBox 87"/>
            <p:cNvSpPr txBox="1"/>
            <p:nvPr/>
          </p:nvSpPr>
          <p:spPr>
            <a:xfrm rot="21270776">
              <a:off x="10324258" y="3844222"/>
              <a:ext cx="663964" cy="307777"/>
            </a:xfrm>
            <a:prstGeom prst="rect">
              <a:avLst/>
            </a:prstGeom>
            <a:noFill/>
          </p:spPr>
          <p:txBody>
            <a:bodyPr wrap="none" rtlCol="0">
              <a:spAutoFit/>
              <a:scene3d>
                <a:camera prst="isometricBottomDown"/>
                <a:lightRig rig="threePt" dir="t"/>
              </a:scene3d>
            </a:bodyPr>
            <a:lstStyle/>
            <a:p>
              <a:pPr defTabSz="914400" fontAlgn="base">
                <a:spcBef>
                  <a:spcPct val="0"/>
                </a:spcBef>
                <a:spcAft>
                  <a:spcPct val="0"/>
                </a:spcAft>
                <a:defRPr/>
              </a:pPr>
              <a:r>
                <a:rPr lang="en-GB" sz="1400" kern="0" dirty="0" smtClean="0">
                  <a:solidFill>
                    <a:srgbClr val="00B0F0"/>
                  </a:solidFill>
                  <a:latin typeface="Gill Sans" pitchFamily="-108" charset="0"/>
                  <a:ea typeface="ヒラギノ角ゴ ProN W3" pitchFamily="-108" charset="-128"/>
                  <a:sym typeface="Gill Sans" pitchFamily="-108" charset="0"/>
                </a:rPr>
                <a:t>PSTN</a:t>
              </a:r>
            </a:p>
          </p:txBody>
        </p:sp>
      </p:grpSp>
      <p:grpSp>
        <p:nvGrpSpPr>
          <p:cNvPr id="82" name="Group 81"/>
          <p:cNvGrpSpPr/>
          <p:nvPr/>
        </p:nvGrpSpPr>
        <p:grpSpPr>
          <a:xfrm>
            <a:off x="10735900" y="384750"/>
            <a:ext cx="722465" cy="1031644"/>
            <a:chOff x="10364683" y="3587446"/>
            <a:chExt cx="1129345" cy="1578614"/>
          </a:xfrm>
        </p:grpSpPr>
        <p:grpSp>
          <p:nvGrpSpPr>
            <p:cNvPr id="83" name="Group 82"/>
            <p:cNvGrpSpPr/>
            <p:nvPr/>
          </p:nvGrpSpPr>
          <p:grpSpPr>
            <a:xfrm>
              <a:off x="10364683" y="3587446"/>
              <a:ext cx="1129345" cy="1578614"/>
              <a:chOff x="10587210" y="163112"/>
              <a:chExt cx="1129345" cy="1578614"/>
            </a:xfrm>
          </p:grpSpPr>
          <p:sp>
            <p:nvSpPr>
              <p:cNvPr id="85" name="Freeform 84"/>
              <p:cNvSpPr/>
              <p:nvPr/>
            </p:nvSpPr>
            <p:spPr bwMode="auto">
              <a:xfrm>
                <a:off x="10901307" y="163112"/>
                <a:ext cx="815248" cy="1046602"/>
              </a:xfrm>
              <a:custGeom>
                <a:avLst/>
                <a:gdLst>
                  <a:gd name="connsiteX0" fmla="*/ 165253 w 815248"/>
                  <a:gd name="connsiteY0" fmla="*/ 66101 h 1046602"/>
                  <a:gd name="connsiteX1" fmla="*/ 815248 w 815248"/>
                  <a:gd name="connsiteY1" fmla="*/ 451691 h 1046602"/>
                  <a:gd name="connsiteX2" fmla="*/ 727113 w 815248"/>
                  <a:gd name="connsiteY2" fmla="*/ 1046602 h 1046602"/>
                  <a:gd name="connsiteX3" fmla="*/ 0 w 815248"/>
                  <a:gd name="connsiteY3" fmla="*/ 627961 h 1046602"/>
                  <a:gd name="connsiteX4" fmla="*/ 77118 w 815248"/>
                  <a:gd name="connsiteY4" fmla="*/ 0 h 1046602"/>
                  <a:gd name="connsiteX5" fmla="*/ 165253 w 815248"/>
                  <a:gd name="connsiteY5" fmla="*/ 66101 h 10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48" h="1046602">
                    <a:moveTo>
                      <a:pt x="165253" y="66101"/>
                    </a:moveTo>
                    <a:lnTo>
                      <a:pt x="815248" y="451691"/>
                    </a:lnTo>
                    <a:lnTo>
                      <a:pt x="727113" y="1046602"/>
                    </a:lnTo>
                    <a:lnTo>
                      <a:pt x="0" y="627961"/>
                    </a:lnTo>
                    <a:lnTo>
                      <a:pt x="77118" y="0"/>
                    </a:lnTo>
                    <a:lnTo>
                      <a:pt x="165253" y="66101"/>
                    </a:lnTo>
                    <a:close/>
                  </a:path>
                </a:pathLst>
              </a:custGeom>
              <a:solidFill>
                <a:schemeClr val="accent6">
                  <a:lumMod val="20000"/>
                  <a:lumOff val="80000"/>
                </a:schemeClr>
              </a:solidFill>
              <a:ln w="28575">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89" name="Freeform 88"/>
              <p:cNvSpPr/>
              <p:nvPr/>
            </p:nvSpPr>
            <p:spPr bwMode="auto">
              <a:xfrm>
                <a:off x="10596626" y="803555"/>
                <a:ext cx="1035585" cy="749147"/>
              </a:xfrm>
              <a:custGeom>
                <a:avLst/>
                <a:gdLst>
                  <a:gd name="connsiteX0" fmla="*/ 308472 w 1035585"/>
                  <a:gd name="connsiteY0" fmla="*/ 0 h 749147"/>
                  <a:gd name="connsiteX1" fmla="*/ 0 w 1035585"/>
                  <a:gd name="connsiteY1" fmla="*/ 220338 h 749147"/>
                  <a:gd name="connsiteX2" fmla="*/ 936433 w 1035585"/>
                  <a:gd name="connsiteY2" fmla="*/ 749147 h 749147"/>
                  <a:gd name="connsiteX3" fmla="*/ 1035585 w 1035585"/>
                  <a:gd name="connsiteY3" fmla="*/ 396608 h 749147"/>
                  <a:gd name="connsiteX4" fmla="*/ 308472 w 1035585"/>
                  <a:gd name="connsiteY4" fmla="*/ 0 h 74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85" h="749147">
                    <a:moveTo>
                      <a:pt x="308472" y="0"/>
                    </a:moveTo>
                    <a:lnTo>
                      <a:pt x="0" y="220338"/>
                    </a:lnTo>
                    <a:lnTo>
                      <a:pt x="936433" y="749147"/>
                    </a:lnTo>
                    <a:lnTo>
                      <a:pt x="1035585" y="396608"/>
                    </a:lnTo>
                    <a:lnTo>
                      <a:pt x="308472" y="0"/>
                    </a:lnTo>
                    <a:close/>
                  </a:path>
                </a:pathLst>
              </a:custGeom>
              <a:solidFill>
                <a:schemeClr val="accent6">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90" name="Freeform 89"/>
              <p:cNvSpPr/>
              <p:nvPr/>
            </p:nvSpPr>
            <p:spPr bwMode="auto">
              <a:xfrm>
                <a:off x="10587210" y="1013551"/>
                <a:ext cx="947101" cy="728175"/>
              </a:xfrm>
              <a:custGeom>
                <a:avLst/>
                <a:gdLst>
                  <a:gd name="connsiteX0" fmla="*/ 22033 w 936433"/>
                  <a:gd name="connsiteY0" fmla="*/ 0 h 694062"/>
                  <a:gd name="connsiteX1" fmla="*/ 0 w 936433"/>
                  <a:gd name="connsiteY1" fmla="*/ 154236 h 694062"/>
                  <a:gd name="connsiteX2" fmla="*/ 903383 w 936433"/>
                  <a:gd name="connsiteY2" fmla="*/ 694062 h 694062"/>
                  <a:gd name="connsiteX3" fmla="*/ 936433 w 936433"/>
                  <a:gd name="connsiteY3" fmla="*/ 517793 h 694062"/>
                  <a:gd name="connsiteX4" fmla="*/ 22033 w 936433"/>
                  <a:gd name="connsiteY4" fmla="*/ 0 h 69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3" h="694062">
                    <a:moveTo>
                      <a:pt x="22033" y="0"/>
                    </a:moveTo>
                    <a:lnTo>
                      <a:pt x="0" y="154236"/>
                    </a:lnTo>
                    <a:lnTo>
                      <a:pt x="903383" y="694062"/>
                    </a:lnTo>
                    <a:lnTo>
                      <a:pt x="936433" y="517793"/>
                    </a:lnTo>
                    <a:lnTo>
                      <a:pt x="22033" y="0"/>
                    </a:lnTo>
                    <a:close/>
                  </a:path>
                </a:pathLst>
              </a:custGeom>
              <a:solidFill>
                <a:srgbClr val="0192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cxnSp>
            <p:nvCxnSpPr>
              <p:cNvPr id="91" name="Straight Connector 90"/>
              <p:cNvCxnSpPr>
                <a:stCxn id="85" idx="2"/>
                <a:endCxn id="90" idx="2"/>
              </p:cNvCxnSpPr>
              <p:nvPr/>
            </p:nvCxnSpPr>
            <p:spPr>
              <a:xfrm flipH="1">
                <a:off x="11500884" y="1209714"/>
                <a:ext cx="127536" cy="532012"/>
              </a:xfrm>
              <a:prstGeom prst="line">
                <a:avLst/>
              </a:prstGeom>
              <a:ln w="38100">
                <a:solidFill>
                  <a:schemeClr val="accent6">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84" name="Picture 83"/>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0453" y="3919930"/>
              <a:ext cx="395467" cy="395467"/>
            </a:xfrm>
            <a:prstGeom prst="rect">
              <a:avLst/>
            </a:prstGeom>
          </p:spPr>
        </p:pic>
      </p:grpSp>
      <p:pic>
        <p:nvPicPr>
          <p:cNvPr id="92" name="Picture 91"/>
          <p:cNvPicPr>
            <a:picLocks noChangeAspect="1"/>
          </p:cNvPicPr>
          <p:nvPr/>
        </p:nvPicPr>
        <p:blipFill>
          <a:blip r:embed="rId15">
            <a:clrChange>
              <a:clrFrom>
                <a:srgbClr val="FFFFFF"/>
              </a:clrFrom>
              <a:clrTo>
                <a:srgbClr val="FFFFFF">
                  <a:alpha val="0"/>
                </a:srgbClr>
              </a:clrTo>
            </a:clrChange>
          </a:blip>
          <a:stretch>
            <a:fillRect/>
          </a:stretch>
        </p:blipFill>
        <p:spPr>
          <a:xfrm>
            <a:off x="7057818" y="5642713"/>
            <a:ext cx="860348" cy="762465"/>
          </a:xfrm>
          <a:prstGeom prst="rect">
            <a:avLst/>
          </a:prstGeom>
        </p:spPr>
      </p:pic>
      <p:pic>
        <p:nvPicPr>
          <p:cNvPr id="93" name="Picture 9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33828">
            <a:off x="7670912" y="6240560"/>
            <a:ext cx="1068894" cy="546643"/>
          </a:xfrm>
          <a:prstGeom prst="rect">
            <a:avLst/>
          </a:prstGeom>
        </p:spPr>
      </p:pic>
    </p:spTree>
    <p:custDataLst>
      <p:tags r:id="rId1"/>
    </p:custDataLst>
    <p:extLst>
      <p:ext uri="{BB962C8B-B14F-4D97-AF65-F5344CB8AC3E}">
        <p14:creationId xmlns:p14="http://schemas.microsoft.com/office/powerpoint/2010/main" val="25445879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8678735" y="2305583"/>
            <a:ext cx="488776" cy="203123"/>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106" name="Freeform 105"/>
          <p:cNvSpPr/>
          <p:nvPr/>
        </p:nvSpPr>
        <p:spPr bwMode="auto">
          <a:xfrm>
            <a:off x="7726463" y="1806195"/>
            <a:ext cx="1111214" cy="730647"/>
          </a:xfrm>
          <a:custGeom>
            <a:avLst/>
            <a:gdLst>
              <a:gd name="connsiteX0" fmla="*/ 815926 w 2630658"/>
              <a:gd name="connsiteY0" fmla="*/ 42203 h 1828800"/>
              <a:gd name="connsiteX1" fmla="*/ 0 w 2630658"/>
              <a:gd name="connsiteY1" fmla="*/ 801859 h 1828800"/>
              <a:gd name="connsiteX2" fmla="*/ 2039815 w 2630658"/>
              <a:gd name="connsiteY2" fmla="*/ 1828800 h 1828800"/>
              <a:gd name="connsiteX3" fmla="*/ 2630658 w 2630658"/>
              <a:gd name="connsiteY3" fmla="*/ 731520 h 1828800"/>
              <a:gd name="connsiteX4" fmla="*/ 773723 w 2630658"/>
              <a:gd name="connsiteY4" fmla="*/ 0 h 1828800"/>
              <a:gd name="connsiteX0" fmla="*/ 815926 w 2630658"/>
              <a:gd name="connsiteY0" fmla="*/ 28136 h 1814733"/>
              <a:gd name="connsiteX1" fmla="*/ 0 w 2630658"/>
              <a:gd name="connsiteY1" fmla="*/ 787792 h 1814733"/>
              <a:gd name="connsiteX2" fmla="*/ 2039815 w 2630658"/>
              <a:gd name="connsiteY2" fmla="*/ 1814733 h 1814733"/>
              <a:gd name="connsiteX3" fmla="*/ 2630658 w 2630658"/>
              <a:gd name="connsiteY3" fmla="*/ 717453 h 1814733"/>
              <a:gd name="connsiteX4" fmla="*/ 844062 w 2630658"/>
              <a:gd name="connsiteY4" fmla="*/ 0 h 1814733"/>
              <a:gd name="connsiteX0" fmla="*/ 815926 w 2630658"/>
              <a:gd name="connsiteY0" fmla="*/ 1 h 1786598"/>
              <a:gd name="connsiteX1" fmla="*/ 0 w 2630658"/>
              <a:gd name="connsiteY1" fmla="*/ 759657 h 1786598"/>
              <a:gd name="connsiteX2" fmla="*/ 2039815 w 2630658"/>
              <a:gd name="connsiteY2" fmla="*/ 1786598 h 1786598"/>
              <a:gd name="connsiteX3" fmla="*/ 2630658 w 2630658"/>
              <a:gd name="connsiteY3" fmla="*/ 689318 h 1786598"/>
              <a:gd name="connsiteX4" fmla="*/ 829995 w 2630658"/>
              <a:gd name="connsiteY4" fmla="*/ 0 h 178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58" h="1786598">
                <a:moveTo>
                  <a:pt x="815926" y="1"/>
                </a:moveTo>
                <a:lnTo>
                  <a:pt x="0" y="759657"/>
                </a:lnTo>
                <a:lnTo>
                  <a:pt x="2039815" y="1786598"/>
                </a:lnTo>
                <a:lnTo>
                  <a:pt x="2630658" y="689318"/>
                </a:lnTo>
                <a:lnTo>
                  <a:pt x="829995" y="0"/>
                </a:lnTo>
              </a:path>
            </a:pathLst>
          </a:custGeom>
          <a:solidFill>
            <a:schemeClr val="accent1">
              <a:lumMod val="20000"/>
              <a:lumOff val="80000"/>
            </a:schemeClr>
          </a:solidFill>
          <a:ln>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32"/>
            <a:endParaRPr lang="en-US" sz="1836">
              <a:solidFill>
                <a:srgbClr val="FFFFFF"/>
              </a:solidFill>
            </a:endParaRPr>
          </a:p>
        </p:txBody>
      </p:sp>
      <p:sp>
        <p:nvSpPr>
          <p:cNvPr id="109" name="TextBox 108"/>
          <p:cNvSpPr txBox="1"/>
          <p:nvPr/>
        </p:nvSpPr>
        <p:spPr>
          <a:xfrm rot="1266456">
            <a:off x="8016301" y="1931634"/>
            <a:ext cx="765209" cy="156966"/>
          </a:xfrm>
          <a:prstGeom prst="rect">
            <a:avLst/>
          </a:prstGeom>
          <a:noFill/>
        </p:spPr>
        <p:txBody>
          <a:bodyPr wrap="none" lIns="0" tIns="0" rIns="0" bIns="0" rtlCol="0">
            <a:spAutoFit/>
          </a:bodyPr>
          <a:lstStyle/>
          <a:p>
            <a:pPr defTabSz="932532"/>
            <a:r>
              <a:rPr lang="en-US" sz="1020" spc="-72" dirty="0">
                <a:solidFill>
                  <a:srgbClr val="0070C0"/>
                </a:solidFill>
              </a:rPr>
              <a:t>Website Button</a:t>
            </a:r>
          </a:p>
        </p:txBody>
      </p:sp>
      <p:grpSp>
        <p:nvGrpSpPr>
          <p:cNvPr id="28" name="Group 27"/>
          <p:cNvGrpSpPr/>
          <p:nvPr/>
        </p:nvGrpSpPr>
        <p:grpSpPr>
          <a:xfrm>
            <a:off x="7952353" y="1977158"/>
            <a:ext cx="258681" cy="285014"/>
            <a:chOff x="10271531" y="3312310"/>
            <a:chExt cx="905555" cy="942833"/>
          </a:xfrm>
        </p:grpSpPr>
        <p:sp>
          <p:nvSpPr>
            <p:cNvPr id="27" name="Oval 26"/>
            <p:cNvSpPr/>
            <p:nvPr/>
          </p:nvSpPr>
          <p:spPr bwMode="auto">
            <a:xfrm>
              <a:off x="10452125" y="3452420"/>
              <a:ext cx="533347" cy="68553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20" name="Picture 1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4722">
              <a:off x="10271531" y="3312310"/>
              <a:ext cx="905555" cy="942833"/>
            </a:xfrm>
            <a:prstGeom prst="rect">
              <a:avLst/>
            </a:prstGeom>
          </p:spPr>
        </p:pic>
      </p:grpSp>
      <p:sp>
        <p:nvSpPr>
          <p:cNvPr id="22" name="TextBox 21"/>
          <p:cNvSpPr txBox="1"/>
          <p:nvPr/>
        </p:nvSpPr>
        <p:spPr>
          <a:xfrm rot="1593240">
            <a:off x="8184148" y="2111180"/>
            <a:ext cx="344136" cy="251159"/>
          </a:xfrm>
          <a:prstGeom prst="rect">
            <a:avLst/>
          </a:prstGeom>
          <a:noFill/>
        </p:spPr>
        <p:txBody>
          <a:bodyPr wrap="square" lIns="0" tIns="0" rIns="0" bIns="0" rtlCol="0">
            <a:spAutoFit/>
          </a:bodyPr>
          <a:lstStyle/>
          <a:p>
            <a:pPr defTabSz="932532"/>
            <a:r>
              <a:rPr lang="en-US" sz="1632" spc="-72" dirty="0">
                <a:solidFill>
                  <a:srgbClr val="21C5FF"/>
                </a:solidFill>
              </a:rPr>
              <a:t>Call</a:t>
            </a:r>
          </a:p>
        </p:txBody>
      </p:sp>
      <p:pic>
        <p:nvPicPr>
          <p:cNvPr id="76" name="Picture 75"/>
          <p:cNvPicPr>
            <a:picLocks noChangeAspect="1"/>
          </p:cNvPicPr>
          <p:nvPr/>
        </p:nvPicPr>
        <p:blipFill>
          <a:blip r:embed="rId5">
            <a:clrChange>
              <a:clrFrom>
                <a:srgbClr val="FFFFFF"/>
              </a:clrFrom>
              <a:clrTo>
                <a:srgbClr val="FFFFFF">
                  <a:alpha val="0"/>
                </a:srgbClr>
              </a:clrTo>
            </a:clrChange>
          </a:blip>
          <a:stretch>
            <a:fillRect/>
          </a:stretch>
        </p:blipFill>
        <p:spPr>
          <a:xfrm>
            <a:off x="7057818" y="5642713"/>
            <a:ext cx="860348" cy="762465"/>
          </a:xfrm>
          <a:prstGeom prst="rect">
            <a:avLst/>
          </a:prstGeom>
        </p:spPr>
      </p:pic>
      <p:cxnSp>
        <p:nvCxnSpPr>
          <p:cNvPr id="238" name="Straight Connector 237"/>
          <p:cNvCxnSpPr/>
          <p:nvPr/>
        </p:nvCxnSpPr>
        <p:spPr>
          <a:xfrm flipH="1">
            <a:off x="9245495" y="1997795"/>
            <a:ext cx="986331" cy="997610"/>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439859" y="-25734"/>
            <a:ext cx="8633867" cy="1038249"/>
          </a:xfrm>
        </p:spPr>
        <p:txBody>
          <a:bodyPr/>
          <a:lstStyle/>
          <a:p>
            <a:pPr>
              <a:defRPr/>
            </a:pPr>
            <a:r>
              <a:rPr lang="en-GB" sz="5400" dirty="0">
                <a:solidFill>
                  <a:srgbClr val="0070C0"/>
                </a:solidFill>
                <a:latin typeface="Segoe UI Light" panose="020B0502040204020203" pitchFamily="34" charset="0"/>
                <a:cs typeface="Segoe UI Light" panose="020B0502040204020203" pitchFamily="34" charset="0"/>
              </a:rPr>
              <a:t>Lync-Skype Connectivity V2</a:t>
            </a:r>
            <a:endParaRPr lang="en-US" sz="5400" dirty="0">
              <a:solidFill>
                <a:srgbClr val="0070C0"/>
              </a:solidFill>
              <a:latin typeface="Segoe UI Light" panose="020B0502040204020203" pitchFamily="34" charset="0"/>
              <a:cs typeface="Segoe UI Light" panose="020B0502040204020203" pitchFamily="34" charset="0"/>
              <a:sym typeface="Arial" charset="0"/>
            </a:endParaRPr>
          </a:p>
        </p:txBody>
      </p:sp>
      <p:sp>
        <p:nvSpPr>
          <p:cNvPr id="4" name="TextBox 3"/>
          <p:cNvSpPr txBox="1"/>
          <p:nvPr/>
        </p:nvSpPr>
        <p:spPr>
          <a:xfrm>
            <a:off x="312957" y="1759048"/>
            <a:ext cx="4349027" cy="4583371"/>
          </a:xfrm>
          <a:prstGeom prst="rect">
            <a:avLst/>
          </a:prstGeom>
          <a:noFill/>
          <a:ln>
            <a:noFill/>
          </a:ln>
        </p:spPr>
        <p:txBody>
          <a:bodyPr wrap="square" lIns="0" tIns="0" rIns="0" bIns="0" rtlCol="0">
            <a:spAutoFit/>
          </a:bodyPr>
          <a:lstStyle/>
          <a:p>
            <a:pPr defTabSz="932619"/>
            <a:r>
              <a:rPr lang="en-US" sz="2448" b="1" spc="-72" dirty="0">
                <a:solidFill>
                  <a:srgbClr val="00B0F0"/>
                </a:solidFill>
                <a:latin typeface="Calibri" panose="020F0502020204030204" pitchFamily="34" charset="0"/>
              </a:rPr>
              <a:t>Contacts</a:t>
            </a:r>
          </a:p>
          <a:p>
            <a:pPr marL="816042" lvl="1" indent="-349732" defTabSz="932619">
              <a:buFont typeface="Arial" panose="020B0604020202020204" pitchFamily="34" charset="0"/>
              <a:buChar char="•"/>
            </a:pPr>
            <a:r>
              <a:rPr lang="en-US" sz="2040" spc="-72" dirty="0">
                <a:latin typeface="Calibri" panose="020F0502020204030204" pitchFamily="34" charset="0"/>
              </a:rPr>
              <a:t>Skype Users </a:t>
            </a:r>
            <a:r>
              <a:rPr lang="en-US" sz="2040" spc="-72" dirty="0" smtClean="0">
                <a:latin typeface="Calibri" panose="020F0502020204030204" pitchFamily="34" charset="0"/>
              </a:rPr>
              <a:t>can </a:t>
            </a:r>
            <a:r>
              <a:rPr lang="en-US" sz="2040" spc="-72" dirty="0">
                <a:latin typeface="Calibri" panose="020F0502020204030204" pitchFamily="34" charset="0"/>
              </a:rPr>
              <a:t>add Lync users to contact list</a:t>
            </a:r>
          </a:p>
          <a:p>
            <a:pPr marL="816042" lvl="1" indent="-349732" defTabSz="932619">
              <a:buFont typeface="Arial" panose="020B0604020202020204" pitchFamily="34" charset="0"/>
              <a:buChar char="•"/>
            </a:pPr>
            <a:r>
              <a:rPr lang="en-US" sz="2040" spc="-72" dirty="0">
                <a:latin typeface="Calibri" panose="020F0502020204030204" pitchFamily="34" charset="0"/>
              </a:rPr>
              <a:t>Lync users can s</a:t>
            </a:r>
            <a:r>
              <a:rPr lang="en-US" sz="2040" spc="-72" dirty="0" smtClean="0">
                <a:latin typeface="Calibri" panose="020F0502020204030204" pitchFamily="34" charset="0"/>
              </a:rPr>
              <a:t>earch for and add </a:t>
            </a:r>
            <a:r>
              <a:rPr lang="en-US" sz="2040" spc="-72" dirty="0">
                <a:latin typeface="Calibri" panose="020F0502020204030204" pitchFamily="34" charset="0"/>
              </a:rPr>
              <a:t>Skype MSA </a:t>
            </a:r>
            <a:r>
              <a:rPr lang="en-US" sz="2040" spc="-72" dirty="0" smtClean="0">
                <a:latin typeface="Calibri" panose="020F0502020204030204" pitchFamily="34" charset="0"/>
              </a:rPr>
              <a:t>contacts </a:t>
            </a:r>
            <a:r>
              <a:rPr lang="en-US" sz="2040" spc="-72" dirty="0" smtClean="0">
                <a:solidFill>
                  <a:schemeClr val="accent6">
                    <a:lumMod val="40000"/>
                    <a:lumOff val="60000"/>
                  </a:schemeClr>
                </a:solidFill>
                <a:latin typeface="Calibri" panose="020F0502020204030204" pitchFamily="34" charset="0"/>
              </a:rPr>
              <a:t>and </a:t>
            </a:r>
            <a:r>
              <a:rPr lang="en-US" sz="2040" spc="-72" dirty="0" err="1" smtClean="0">
                <a:solidFill>
                  <a:schemeClr val="accent6">
                    <a:lumMod val="40000"/>
                    <a:lumOff val="60000"/>
                  </a:schemeClr>
                </a:solidFill>
                <a:latin typeface="Calibri" panose="020F0502020204030204" pitchFamily="34" charset="0"/>
              </a:rPr>
              <a:t>SkypeIDs</a:t>
            </a:r>
            <a:endParaRPr lang="en-US" sz="2040" spc="-72" dirty="0">
              <a:solidFill>
                <a:schemeClr val="accent6">
                  <a:lumMod val="40000"/>
                  <a:lumOff val="60000"/>
                </a:schemeClr>
              </a:solidFill>
              <a:latin typeface="Calibri" panose="020F0502020204030204" pitchFamily="34" charset="0"/>
            </a:endParaRPr>
          </a:p>
          <a:p>
            <a:pPr defTabSz="932619"/>
            <a:r>
              <a:rPr lang="en-US" sz="2448" b="1" spc="-72" dirty="0">
                <a:solidFill>
                  <a:schemeClr val="accent1">
                    <a:lumMod val="60000"/>
                    <a:lumOff val="40000"/>
                  </a:schemeClr>
                </a:solidFill>
                <a:latin typeface="Calibri" panose="020F0502020204030204" pitchFamily="34" charset="0"/>
              </a:rPr>
              <a:t>Sessions</a:t>
            </a:r>
          </a:p>
          <a:p>
            <a:pPr marL="816042" lvl="1" indent="-349732" defTabSz="932619">
              <a:buFont typeface="Arial" panose="020B0604020202020204" pitchFamily="34" charset="0"/>
              <a:buChar char="•"/>
            </a:pPr>
            <a:r>
              <a:rPr lang="en-US" sz="2040" spc="-72" dirty="0">
                <a:latin typeface="Calibri" panose="020F0502020204030204" pitchFamily="34" charset="0"/>
              </a:rPr>
              <a:t>Presence updates</a:t>
            </a:r>
          </a:p>
          <a:p>
            <a:pPr marL="816042" lvl="1" indent="-349732" defTabSz="932619">
              <a:buFont typeface="Arial" panose="020B0604020202020204" pitchFamily="34" charset="0"/>
              <a:buChar char="•"/>
            </a:pPr>
            <a:r>
              <a:rPr lang="en-US" sz="2040" spc="-72" dirty="0">
                <a:latin typeface="Calibri" panose="020F0502020204030204" pitchFamily="34" charset="0"/>
              </a:rPr>
              <a:t>Chats, voice (Silk) and </a:t>
            </a:r>
            <a:r>
              <a:rPr lang="en-US" sz="2040" b="1" spc="-72" dirty="0">
                <a:solidFill>
                  <a:schemeClr val="tx2">
                    <a:lumMod val="60000"/>
                    <a:lumOff val="40000"/>
                  </a:schemeClr>
                </a:solidFill>
                <a:latin typeface="Calibri" panose="020F0502020204030204" pitchFamily="34" charset="0"/>
              </a:rPr>
              <a:t>Video</a:t>
            </a:r>
            <a:r>
              <a:rPr lang="en-US" sz="2040" spc="-72" dirty="0">
                <a:solidFill>
                  <a:schemeClr val="tx2">
                    <a:lumMod val="60000"/>
                    <a:lumOff val="40000"/>
                  </a:schemeClr>
                </a:solidFill>
                <a:latin typeface="Calibri" panose="020F0502020204030204" pitchFamily="34" charset="0"/>
              </a:rPr>
              <a:t> (H.264) </a:t>
            </a:r>
            <a:r>
              <a:rPr lang="en-US" sz="2040" spc="-72" dirty="0">
                <a:latin typeface="Calibri" panose="020F0502020204030204" pitchFamily="34" charset="0"/>
              </a:rPr>
              <a:t>calls between Skype and Lync users</a:t>
            </a:r>
          </a:p>
          <a:p>
            <a:pPr marL="816042" lvl="1" indent="-349732" defTabSz="932619">
              <a:buFont typeface="Arial" panose="020B0604020202020204" pitchFamily="34" charset="0"/>
              <a:buChar char="•"/>
            </a:pPr>
            <a:r>
              <a:rPr lang="en-US" sz="2040" spc="-72" dirty="0">
                <a:latin typeface="Calibri" panose="020F0502020204030204" pitchFamily="34" charset="0"/>
              </a:rPr>
              <a:t>Encryption with TLS and </a:t>
            </a:r>
            <a:r>
              <a:rPr lang="en-US" sz="2040" spc="-72" dirty="0" err="1">
                <a:latin typeface="Calibri" panose="020F0502020204030204" pitchFamily="34" charset="0"/>
              </a:rPr>
              <a:t>sRTP</a:t>
            </a:r>
            <a:endParaRPr lang="en-US" sz="2040" spc="-72" dirty="0">
              <a:latin typeface="Calibri" panose="020F0502020204030204" pitchFamily="34" charset="0"/>
            </a:endParaRPr>
          </a:p>
          <a:p>
            <a:pPr marL="816042" lvl="1" indent="-349732" defTabSz="932619">
              <a:buFont typeface="Arial" panose="020B0604020202020204" pitchFamily="34" charset="0"/>
              <a:buChar char="•"/>
            </a:pPr>
            <a:r>
              <a:rPr lang="en-US" sz="2040" spc="-72" dirty="0">
                <a:latin typeface="Calibri" panose="020F0502020204030204" pitchFamily="34" charset="0"/>
              </a:rPr>
              <a:t>NAT Traversal with Stun/Turn/Ice</a:t>
            </a:r>
          </a:p>
          <a:p>
            <a:pPr defTabSz="932619"/>
            <a:r>
              <a:rPr lang="en-US" sz="2448" b="1" spc="-72" dirty="0">
                <a:solidFill>
                  <a:srgbClr val="EB3C00">
                    <a:lumMod val="60000"/>
                    <a:lumOff val="40000"/>
                  </a:srgbClr>
                </a:solidFill>
                <a:latin typeface="Calibri" panose="020F0502020204030204" pitchFamily="34" charset="0"/>
              </a:rPr>
              <a:t>Not included:</a:t>
            </a:r>
            <a:r>
              <a:rPr lang="en-US" sz="2448" b="1" spc="-72" dirty="0">
                <a:solidFill>
                  <a:srgbClr val="0072C6">
                    <a:lumMod val="75000"/>
                  </a:srgbClr>
                </a:solidFill>
                <a:latin typeface="Calibri" panose="020F0502020204030204" pitchFamily="34" charset="0"/>
              </a:rPr>
              <a:t> </a:t>
            </a:r>
          </a:p>
          <a:p>
            <a:pPr marL="816042" lvl="1" indent="-349732" defTabSz="932619">
              <a:buFont typeface="Arial" panose="020B0604020202020204" pitchFamily="34" charset="0"/>
              <a:buChar char="•"/>
            </a:pPr>
            <a:r>
              <a:rPr lang="en-US" sz="2040" spc="-72" dirty="0" smtClean="0">
                <a:latin typeface="Calibri" panose="020F0502020204030204" pitchFamily="34" charset="0"/>
              </a:rPr>
              <a:t>Multi-Party Calls</a:t>
            </a:r>
          </a:p>
          <a:p>
            <a:pPr marL="816042" lvl="1" indent="-349732" defTabSz="932619">
              <a:buFont typeface="Arial" panose="020B0604020202020204" pitchFamily="34" charset="0"/>
              <a:buChar char="•"/>
            </a:pPr>
            <a:r>
              <a:rPr lang="en-US" sz="2040" spc="-72" dirty="0" smtClean="0">
                <a:latin typeface="Calibri" panose="020F0502020204030204" pitchFamily="34" charset="0"/>
              </a:rPr>
              <a:t>Screen Sharing</a:t>
            </a:r>
            <a:endParaRPr lang="en-US" sz="2040" spc="-72" dirty="0">
              <a:latin typeface="Calibri" panose="020F0502020204030204" pitchFamily="34" charset="0"/>
            </a:endParaRPr>
          </a:p>
        </p:txBody>
      </p:sp>
      <p:cxnSp>
        <p:nvCxnSpPr>
          <p:cNvPr id="176" name="Straight Connector 175"/>
          <p:cNvCxnSpPr/>
          <p:nvPr/>
        </p:nvCxnSpPr>
        <p:spPr>
          <a:xfrm flipH="1">
            <a:off x="7384566" y="3523701"/>
            <a:ext cx="1321947" cy="13219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6567310" y="4945902"/>
            <a:ext cx="2506416" cy="1315724"/>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10800000" flipV="1">
            <a:off x="6715512" y="5144700"/>
            <a:ext cx="170964" cy="1913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a:off x="7756078" y="5608384"/>
            <a:ext cx="59030" cy="686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H="1" flipV="1">
            <a:off x="6753505" y="3777424"/>
            <a:ext cx="1145190" cy="554171"/>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rot="18613600">
            <a:off x="7770420" y="3920525"/>
            <a:ext cx="468398" cy="249299"/>
          </a:xfrm>
          <a:prstGeom prst="rect">
            <a:avLst/>
          </a:prstGeom>
          <a:noFill/>
        </p:spPr>
        <p:txBody>
          <a:bodyPr wrap="none" rtlCol="0">
            <a:spAutoFit/>
          </a:bodyPr>
          <a:lstStyle/>
          <a:p>
            <a:pPr defTabSz="932619" fontAlgn="base">
              <a:spcBef>
                <a:spcPct val="0"/>
              </a:spcBef>
              <a:spcAft>
                <a:spcPct val="0"/>
              </a:spcAft>
            </a:pPr>
            <a:r>
              <a:rPr lang="en-GB" sz="1020" b="1" dirty="0">
                <a:solidFill>
                  <a:prstClr val="white">
                    <a:lumMod val="50000"/>
                  </a:prstClr>
                </a:solidFill>
                <a:latin typeface="Gill Sans" pitchFamily="-108" charset="0"/>
                <a:ea typeface="ヒラギノ角ゴ ProN W3" pitchFamily="-108" charset="-128"/>
                <a:sym typeface="Gill Sans" pitchFamily="-108" charset="0"/>
              </a:rPr>
              <a:t>DMZ</a:t>
            </a:r>
          </a:p>
        </p:txBody>
      </p:sp>
      <p:sp>
        <p:nvSpPr>
          <p:cNvPr id="183" name="TextBox 182"/>
          <p:cNvSpPr txBox="1"/>
          <p:nvPr/>
        </p:nvSpPr>
        <p:spPr>
          <a:xfrm>
            <a:off x="8256990" y="2966195"/>
            <a:ext cx="681853" cy="280718"/>
          </a:xfrm>
          <a:prstGeom prst="rect">
            <a:avLst/>
          </a:prstGeom>
          <a:noFill/>
        </p:spPr>
        <p:txBody>
          <a:bodyPr wrap="none" rtlCol="0">
            <a:spAutoFit/>
          </a:bodyPr>
          <a:lstStyle/>
          <a:p>
            <a:pPr defTabSz="932619" fontAlgn="base">
              <a:spcBef>
                <a:spcPct val="0"/>
              </a:spcBef>
              <a:spcAft>
                <a:spcPct val="0"/>
              </a:spcAft>
            </a:pPr>
            <a:r>
              <a:rPr lang="en-GB" sz="1224" b="1" dirty="0">
                <a:solidFill>
                  <a:srgbClr val="313131"/>
                </a:solidFill>
                <a:ea typeface="ヒラギノ角ゴ ProN W3" pitchFamily="-108" charset="-128"/>
                <a:sym typeface="Gill Sans" pitchFamily="-108" charset="0"/>
              </a:rPr>
              <a:t>Router</a:t>
            </a:r>
          </a:p>
        </p:txBody>
      </p:sp>
      <p:cxnSp>
        <p:nvCxnSpPr>
          <p:cNvPr id="186" name="Straight Connector 185"/>
          <p:cNvCxnSpPr/>
          <p:nvPr/>
        </p:nvCxnSpPr>
        <p:spPr>
          <a:xfrm flipV="1">
            <a:off x="5753511" y="3376695"/>
            <a:ext cx="1349800" cy="1246374"/>
          </a:xfrm>
          <a:prstGeom prst="line">
            <a:avLst/>
          </a:prstGeom>
          <a:ln>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rot="1490858">
            <a:off x="5517235" y="3019085"/>
            <a:ext cx="1405921" cy="246221"/>
          </a:xfrm>
          <a:prstGeom prst="rect">
            <a:avLst/>
          </a:prstGeom>
          <a:noFill/>
        </p:spPr>
        <p:txBody>
          <a:bodyPr wrap="square" rtlCol="0">
            <a:spAutoFit/>
          </a:bodyPr>
          <a:lstStyle/>
          <a:p>
            <a:pPr algn="r" defTabSz="932619" fontAlgn="base">
              <a:lnSpc>
                <a:spcPts val="1244"/>
              </a:lnSpc>
              <a:spcBef>
                <a:spcPct val="0"/>
              </a:spcBef>
              <a:spcAft>
                <a:spcPct val="0"/>
              </a:spcAft>
            </a:pPr>
            <a:r>
              <a:rPr lang="en-GB" sz="1020" b="1" dirty="0">
                <a:solidFill>
                  <a:prstClr val="white">
                    <a:lumMod val="50000"/>
                  </a:prstClr>
                </a:solidFill>
                <a:ea typeface="ヒラギノ角ゴ ProN W3" pitchFamily="-108" charset="-128"/>
                <a:sym typeface="Gill Sans" pitchFamily="-108" charset="0"/>
              </a:rPr>
              <a:t>T1, PRI, </a:t>
            </a:r>
            <a:r>
              <a:rPr lang="en-GB" sz="1020" b="1" dirty="0" err="1">
                <a:solidFill>
                  <a:prstClr val="white">
                    <a:lumMod val="50000"/>
                  </a:prstClr>
                </a:solidFill>
                <a:ea typeface="ヒラギノ角ゴ ProN W3" pitchFamily="-108" charset="-128"/>
                <a:sym typeface="Gill Sans" pitchFamily="-108" charset="0"/>
              </a:rPr>
              <a:t>Analog</a:t>
            </a:r>
            <a:endParaRPr lang="en-GB" sz="1020" b="1" dirty="0">
              <a:solidFill>
                <a:prstClr val="white">
                  <a:lumMod val="50000"/>
                </a:prstClr>
              </a:solidFill>
              <a:ea typeface="ヒラギノ角ゴ ProN W3" pitchFamily="-108" charset="-128"/>
              <a:sym typeface="Gill Sans" pitchFamily="-108" charset="0"/>
            </a:endParaRPr>
          </a:p>
        </p:txBody>
      </p:sp>
      <p:sp>
        <p:nvSpPr>
          <p:cNvPr id="189" name="TextBox 188"/>
          <p:cNvSpPr txBox="1"/>
          <p:nvPr/>
        </p:nvSpPr>
        <p:spPr>
          <a:xfrm rot="1376667">
            <a:off x="4898673" y="3694071"/>
            <a:ext cx="1405921" cy="246221"/>
          </a:xfrm>
          <a:prstGeom prst="rect">
            <a:avLst/>
          </a:prstGeom>
          <a:noFill/>
        </p:spPr>
        <p:txBody>
          <a:bodyPr wrap="square" rtlCol="0">
            <a:spAutoFit/>
          </a:bodyPr>
          <a:lstStyle/>
          <a:p>
            <a:pPr algn="r" defTabSz="932619" fontAlgn="base">
              <a:lnSpc>
                <a:spcPts val="1244"/>
              </a:lnSpc>
              <a:spcBef>
                <a:spcPct val="0"/>
              </a:spcBef>
              <a:spcAft>
                <a:spcPct val="0"/>
              </a:spcAft>
            </a:pPr>
            <a:r>
              <a:rPr lang="en-GB" sz="1020" b="1" dirty="0">
                <a:solidFill>
                  <a:prstClr val="white">
                    <a:lumMod val="50000"/>
                  </a:prstClr>
                </a:solidFill>
                <a:ea typeface="ヒラギノ角ゴ ProN W3" pitchFamily="-108" charset="-128"/>
                <a:sym typeface="Gill Sans" pitchFamily="-108" charset="0"/>
              </a:rPr>
              <a:t>T1, PRI, </a:t>
            </a:r>
            <a:r>
              <a:rPr lang="en-GB" sz="1020" b="1" dirty="0" err="1">
                <a:solidFill>
                  <a:prstClr val="white">
                    <a:lumMod val="50000"/>
                  </a:prstClr>
                </a:solidFill>
                <a:ea typeface="ヒラギノ角ゴ ProN W3" pitchFamily="-108" charset="-128"/>
                <a:sym typeface="Gill Sans" pitchFamily="-108" charset="0"/>
              </a:rPr>
              <a:t>Analog</a:t>
            </a:r>
            <a:endParaRPr lang="en-GB" sz="1020" b="1" dirty="0">
              <a:solidFill>
                <a:prstClr val="white">
                  <a:lumMod val="50000"/>
                </a:prstClr>
              </a:solidFill>
              <a:ea typeface="ヒラギノ角ゴ ProN W3" pitchFamily="-108" charset="-128"/>
              <a:sym typeface="Gill Sans" pitchFamily="-108" charset="0"/>
            </a:endParaRPr>
          </a:p>
        </p:txBody>
      </p:sp>
      <p:sp>
        <p:nvSpPr>
          <p:cNvPr id="190" name="TextBox 189"/>
          <p:cNvSpPr txBox="1"/>
          <p:nvPr/>
        </p:nvSpPr>
        <p:spPr>
          <a:xfrm rot="1449862">
            <a:off x="5120747" y="3146269"/>
            <a:ext cx="1311008" cy="400110"/>
          </a:xfrm>
          <a:prstGeom prst="rect">
            <a:avLst/>
          </a:prstGeom>
          <a:noFill/>
        </p:spPr>
        <p:txBody>
          <a:bodyPr wrap="square" rtlCol="0">
            <a:spAutoFit/>
          </a:bodyPr>
          <a:lstStyle/>
          <a:p>
            <a:pPr algn="r" defTabSz="932619" fontAlgn="base">
              <a:lnSpc>
                <a:spcPts val="1244"/>
              </a:lnSpc>
              <a:spcBef>
                <a:spcPct val="0"/>
              </a:spcBef>
              <a:spcAft>
                <a:spcPct val="0"/>
              </a:spcAft>
            </a:pPr>
            <a:r>
              <a:rPr lang="en-GB" sz="1224" b="1" dirty="0">
                <a:solidFill>
                  <a:schemeClr val="tx1">
                    <a:lumMod val="85000"/>
                  </a:schemeClr>
                </a:solidFill>
                <a:ea typeface="ヒラギノ角ゴ ProN W3" pitchFamily="-108" charset="-128"/>
                <a:sym typeface="Gill Sans" pitchFamily="-108" charset="0"/>
              </a:rPr>
              <a:t>Hybrid MS</a:t>
            </a:r>
          </a:p>
          <a:p>
            <a:pPr algn="r" defTabSz="932619" fontAlgn="base">
              <a:lnSpc>
                <a:spcPts val="1244"/>
              </a:lnSpc>
              <a:spcBef>
                <a:spcPct val="0"/>
              </a:spcBef>
              <a:spcAft>
                <a:spcPct val="0"/>
              </a:spcAft>
            </a:pPr>
            <a:r>
              <a:rPr lang="en-GB" sz="1224" b="1" dirty="0">
                <a:solidFill>
                  <a:schemeClr val="tx1">
                    <a:lumMod val="85000"/>
                  </a:schemeClr>
                </a:solidFill>
                <a:ea typeface="ヒラギノ角ゴ ProN W3" pitchFamily="-108" charset="-128"/>
                <a:sym typeface="Gill Sans" pitchFamily="-108" charset="0"/>
              </a:rPr>
              <a:t>SBC/VoIP GW</a:t>
            </a:r>
          </a:p>
        </p:txBody>
      </p:sp>
      <p:pic>
        <p:nvPicPr>
          <p:cNvPr id="198" name="Picture 197" descr="Image26.png"/>
          <p:cNvPicPr>
            <a:picLocks noChangeAspect="1"/>
          </p:cNvPicPr>
          <p:nvPr/>
        </p:nvPicPr>
        <p:blipFill>
          <a:blip r:embed="rId6" cstate="print"/>
          <a:stretch>
            <a:fillRect/>
          </a:stretch>
        </p:blipFill>
        <p:spPr>
          <a:xfrm rot="480000">
            <a:off x="6341232" y="3474197"/>
            <a:ext cx="832153" cy="573596"/>
          </a:xfrm>
          <a:prstGeom prst="rect">
            <a:avLst/>
          </a:prstGeom>
          <a:effectLst/>
          <a:scene3d>
            <a:camera prst="orthographicFront">
              <a:rot lat="886013" lon="20979284" rev="21440158"/>
            </a:camera>
            <a:lightRig rig="threePt" dir="t"/>
          </a:scene3d>
        </p:spPr>
      </p:pic>
      <p:pic>
        <p:nvPicPr>
          <p:cNvPr id="202" name="Picture 26" descr="pbx.png"/>
          <p:cNvPicPr>
            <a:picLocks noChangeAspect="1"/>
          </p:cNvPicPr>
          <p:nvPr/>
        </p:nvPicPr>
        <p:blipFill>
          <a:blip r:embed="rId7" cstate="print"/>
          <a:stretch>
            <a:fillRect/>
          </a:stretch>
        </p:blipFill>
        <p:spPr>
          <a:xfrm rot="480000">
            <a:off x="5600479" y="4001175"/>
            <a:ext cx="578021" cy="701789"/>
          </a:xfrm>
          <a:prstGeom prst="rect">
            <a:avLst/>
          </a:prstGeom>
          <a:effectLst/>
        </p:spPr>
      </p:pic>
      <p:sp>
        <p:nvSpPr>
          <p:cNvPr id="204" name="TextBox 203"/>
          <p:cNvSpPr txBox="1"/>
          <p:nvPr/>
        </p:nvSpPr>
        <p:spPr>
          <a:xfrm rot="21270776">
            <a:off x="8758803" y="2481839"/>
            <a:ext cx="1247457"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dirty="0">
                <a:solidFill>
                  <a:prstClr val="white"/>
                </a:solidFill>
                <a:latin typeface="Gill Sans" pitchFamily="-108" charset="0"/>
                <a:ea typeface="ヒラギノ角ゴ ProN W3" pitchFamily="-108" charset="-128"/>
                <a:sym typeface="Gill Sans" pitchFamily="-108" charset="0"/>
              </a:rPr>
              <a:t>Internet</a:t>
            </a:r>
          </a:p>
        </p:txBody>
      </p:sp>
      <p:pic>
        <p:nvPicPr>
          <p:cNvPr id="211"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21305418">
            <a:off x="7222483" y="4580756"/>
            <a:ext cx="430367" cy="614811"/>
          </a:xfrm>
          <a:prstGeom prst="rect">
            <a:avLst/>
          </a:prstGeom>
          <a:noFill/>
          <a:ln w="9525">
            <a:noFill/>
            <a:miter lim="800000"/>
            <a:headEnd/>
            <a:tailEnd/>
          </a:ln>
        </p:spPr>
      </p:pic>
      <p:cxnSp>
        <p:nvCxnSpPr>
          <p:cNvPr id="212" name="Straight Connector 211"/>
          <p:cNvCxnSpPr/>
          <p:nvPr/>
        </p:nvCxnSpPr>
        <p:spPr>
          <a:xfrm flipH="1">
            <a:off x="7090800" y="4853847"/>
            <a:ext cx="293766" cy="3590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H="1">
            <a:off x="8926841" y="3023403"/>
            <a:ext cx="220323" cy="220326"/>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pic>
        <p:nvPicPr>
          <p:cNvPr id="222" name="Picture 221" descr="Image87.png"/>
          <p:cNvPicPr>
            <a:picLocks noChangeAspect="1"/>
          </p:cNvPicPr>
          <p:nvPr/>
        </p:nvPicPr>
        <p:blipFill>
          <a:blip r:embed="rId9" cstate="print"/>
          <a:stretch>
            <a:fillRect/>
          </a:stretch>
        </p:blipFill>
        <p:spPr>
          <a:xfrm rot="480000">
            <a:off x="5288599" y="4686907"/>
            <a:ext cx="465206" cy="424068"/>
          </a:xfrm>
          <a:prstGeom prst="rect">
            <a:avLst/>
          </a:prstGeom>
          <a:effectLst/>
        </p:spPr>
      </p:pic>
      <p:pic>
        <p:nvPicPr>
          <p:cNvPr id="223" name="Picture 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469753" y="5256672"/>
            <a:ext cx="371559" cy="550206"/>
          </a:xfrm>
          <a:prstGeom prst="rect">
            <a:avLst/>
          </a:prstGeom>
          <a:noFill/>
          <a:ln w="9525">
            <a:noFill/>
            <a:miter lim="800000"/>
            <a:headEnd/>
            <a:tailEnd/>
          </a:ln>
        </p:spPr>
      </p:pic>
      <p:sp>
        <p:nvSpPr>
          <p:cNvPr id="224" name="Cloud 223"/>
          <p:cNvSpPr/>
          <p:nvPr/>
        </p:nvSpPr>
        <p:spPr>
          <a:xfrm rot="13553989">
            <a:off x="8608102" y="2165381"/>
            <a:ext cx="1615713" cy="1159820"/>
          </a:xfrm>
          <a:prstGeom prst="cloud">
            <a:avLst/>
          </a:prstGeom>
          <a:solidFill>
            <a:schemeClr val="tx2">
              <a:lumMod val="40000"/>
              <a:lumOff val="60000"/>
            </a:schemeClr>
          </a:solidFill>
          <a:scene3d>
            <a:camera prst="orthographicFront">
              <a:rot lat="1242274" lon="18653606" rev="20267532"/>
            </a:camera>
            <a:lightRig rig="threePt" dir="t"/>
          </a:scene3d>
          <a:sp3d extrusionH="152400">
            <a:extrusionClr>
              <a:schemeClr val="tx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srgbClr val="FFFFFF"/>
              </a:solidFill>
            </a:endParaRPr>
          </a:p>
        </p:txBody>
      </p:sp>
      <p:sp>
        <p:nvSpPr>
          <p:cNvPr id="225" name="TextBox 224"/>
          <p:cNvSpPr txBox="1"/>
          <p:nvPr/>
        </p:nvSpPr>
        <p:spPr>
          <a:xfrm rot="21224105">
            <a:off x="8691988" y="2488950"/>
            <a:ext cx="1335622"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b="1" dirty="0">
                <a:solidFill>
                  <a:prstClr val="white"/>
                </a:solidFill>
                <a:effectLst>
                  <a:outerShdw blurRad="38100" dist="38100" dir="2700000" algn="tl">
                    <a:srgbClr val="000000">
                      <a:alpha val="43137"/>
                    </a:srgbClr>
                  </a:outerShdw>
                </a:effectLst>
                <a:latin typeface="Gill Sans" pitchFamily="-108" charset="0"/>
                <a:ea typeface="ヒラギノ角ゴ ProN W3" pitchFamily="-108" charset="-128"/>
                <a:sym typeface="Gill Sans" pitchFamily="-108" charset="0"/>
              </a:rPr>
              <a:t>Internet</a:t>
            </a:r>
          </a:p>
        </p:txBody>
      </p:sp>
      <p:pic>
        <p:nvPicPr>
          <p:cNvPr id="237" name="Picture 236" descr="Skype Blue Logo RGB.png"/>
          <p:cNvPicPr>
            <a:picLocks noChangeAspect="1"/>
          </p:cNvPicPr>
          <p:nvPr/>
        </p:nvPicPr>
        <p:blipFill>
          <a:blip r:embed="rId11" cstate="print"/>
          <a:stretch>
            <a:fillRect/>
          </a:stretch>
        </p:blipFill>
        <p:spPr>
          <a:xfrm>
            <a:off x="9628769" y="1500637"/>
            <a:ext cx="1734275" cy="851579"/>
          </a:xfrm>
          <a:prstGeom prst="rect">
            <a:avLst/>
          </a:prstGeom>
          <a:effectLst/>
        </p:spPr>
      </p:pic>
      <p:cxnSp>
        <p:nvCxnSpPr>
          <p:cNvPr id="239" name="Straight Connector 238"/>
          <p:cNvCxnSpPr/>
          <p:nvPr/>
        </p:nvCxnSpPr>
        <p:spPr>
          <a:xfrm flipH="1">
            <a:off x="10425359" y="1191454"/>
            <a:ext cx="520189" cy="489662"/>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0984" y="800986"/>
            <a:ext cx="8830400" cy="845809"/>
          </a:xfrm>
          <a:prstGeom prst="rect">
            <a:avLst/>
          </a:prstGeom>
        </p:spPr>
        <p:txBody>
          <a:bodyPr wrap="square">
            <a:spAutoFit/>
          </a:bodyPr>
          <a:lstStyle/>
          <a:p>
            <a:pPr defTabSz="932619"/>
            <a:r>
              <a:rPr lang="en-GB" sz="1632" dirty="0">
                <a:solidFill>
                  <a:srgbClr val="FFFFFF">
                    <a:lumMod val="65000"/>
                  </a:srgbClr>
                </a:solidFill>
                <a:latin typeface="Calibri" panose="020F0502020204030204" pitchFamily="34" charset="0"/>
              </a:rPr>
              <a:t>With version 2, we now use standard NAT traversal protocols, Signalling is encrypted with TLS and media uses </a:t>
            </a:r>
            <a:r>
              <a:rPr lang="en-GB" sz="1632" dirty="0" err="1">
                <a:solidFill>
                  <a:srgbClr val="FFFFFF">
                    <a:lumMod val="65000"/>
                  </a:srgbClr>
                </a:solidFill>
                <a:latin typeface="Calibri" panose="020F0502020204030204" pitchFamily="34" charset="0"/>
              </a:rPr>
              <a:t>sRTP</a:t>
            </a:r>
            <a:r>
              <a:rPr lang="en-GB" sz="1632" dirty="0">
                <a:solidFill>
                  <a:srgbClr val="FFFFFF">
                    <a:lumMod val="65000"/>
                  </a:srgbClr>
                </a:solidFill>
                <a:latin typeface="Calibri" panose="020F0502020204030204" pitchFamily="34" charset="0"/>
              </a:rPr>
              <a:t> directly between callers. We’ve standardized Codecs between the clients and have added Video !!</a:t>
            </a:r>
          </a:p>
        </p:txBody>
      </p:sp>
      <p:sp>
        <p:nvSpPr>
          <p:cNvPr id="75" name="TextBox 74"/>
          <p:cNvSpPr txBox="1"/>
          <p:nvPr/>
        </p:nvSpPr>
        <p:spPr>
          <a:xfrm rot="1298530">
            <a:off x="8646508" y="4082769"/>
            <a:ext cx="487634" cy="249299"/>
          </a:xfrm>
          <a:prstGeom prst="rect">
            <a:avLst/>
          </a:prstGeom>
          <a:noFill/>
        </p:spPr>
        <p:txBody>
          <a:bodyPr wrap="none" rtlCol="0">
            <a:spAutoFit/>
          </a:bodyPr>
          <a:lstStyle/>
          <a:p>
            <a:pPr defTabSz="932619" fontAlgn="base">
              <a:spcBef>
                <a:spcPct val="0"/>
              </a:spcBef>
              <a:spcAft>
                <a:spcPct val="0"/>
              </a:spcAft>
            </a:pPr>
            <a:r>
              <a:rPr lang="en-GB" sz="1020" b="1" dirty="0">
                <a:solidFill>
                  <a:prstClr val="white">
                    <a:lumMod val="50000"/>
                  </a:prstClr>
                </a:solidFill>
                <a:ea typeface="ヒラギノ角ゴ ProN W3" pitchFamily="-108" charset="-128"/>
                <a:sym typeface="Gill Sans" pitchFamily="-108" charset="0"/>
              </a:rPr>
              <a:t>Edge</a:t>
            </a:r>
          </a:p>
        </p:txBody>
      </p:sp>
      <p:cxnSp>
        <p:nvCxnSpPr>
          <p:cNvPr id="70" name="Straight Connector 69"/>
          <p:cNvCxnSpPr/>
          <p:nvPr/>
        </p:nvCxnSpPr>
        <p:spPr>
          <a:xfrm flipH="1" flipV="1">
            <a:off x="8514762" y="3741804"/>
            <a:ext cx="423285" cy="204833"/>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pic>
        <p:nvPicPr>
          <p:cNvPr id="72" name="Picture 2"/>
          <p:cNvPicPr>
            <a:picLocks noChangeAspect="1" noChangeArrowheads="1"/>
          </p:cNvPicPr>
          <p:nvPr/>
        </p:nvPicPr>
        <p:blipFill>
          <a:blip r:embed="rId12" cstate="print">
            <a:clrChange>
              <a:clrFrom>
                <a:srgbClr val="ED1C24"/>
              </a:clrFrom>
              <a:clrTo>
                <a:srgbClr val="ED1C24">
                  <a:alpha val="0"/>
                </a:srgbClr>
              </a:clrTo>
            </a:clrChange>
          </a:blip>
          <a:srcRect b="26097"/>
          <a:stretch>
            <a:fillRect/>
          </a:stretch>
        </p:blipFill>
        <p:spPr bwMode="auto">
          <a:xfrm>
            <a:off x="8885626" y="3805883"/>
            <a:ext cx="359868" cy="357843"/>
          </a:xfrm>
          <a:prstGeom prst="rect">
            <a:avLst/>
          </a:prstGeom>
          <a:noFill/>
          <a:ln w="9525">
            <a:noFill/>
            <a:miter lim="800000"/>
            <a:headEnd/>
            <a:tailEnd/>
          </a:ln>
        </p:spPr>
      </p:pic>
      <p:pic>
        <p:nvPicPr>
          <p:cNvPr id="77" name="Picture 7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33828">
            <a:off x="7670912" y="6240560"/>
            <a:ext cx="1068894" cy="546643"/>
          </a:xfrm>
          <a:prstGeom prst="rect">
            <a:avLst/>
          </a:prstGeom>
        </p:spPr>
      </p:pic>
      <p:sp>
        <p:nvSpPr>
          <p:cNvPr id="81" name="TextBox 80"/>
          <p:cNvSpPr txBox="1"/>
          <p:nvPr/>
        </p:nvSpPr>
        <p:spPr>
          <a:xfrm rot="1790569">
            <a:off x="6447905" y="6281413"/>
            <a:ext cx="1423788" cy="610360"/>
          </a:xfrm>
          <a:prstGeom prst="rect">
            <a:avLst/>
          </a:prstGeom>
          <a:noFill/>
        </p:spPr>
        <p:txBody>
          <a:bodyPr wrap="none" rtlCol="0">
            <a:spAutoFit/>
          </a:bodyPr>
          <a:lstStyle/>
          <a:p>
            <a:pPr defTabSz="932532"/>
            <a:r>
              <a:rPr lang="en-US" sz="1122" b="1" dirty="0">
                <a:solidFill>
                  <a:schemeClr val="accent6">
                    <a:lumMod val="20000"/>
                    <a:lumOff val="80000"/>
                  </a:schemeClr>
                </a:solidFill>
                <a:sym typeface="Wingdings" panose="05000000000000000000" pitchFamily="2" charset="2"/>
              </a:rPr>
              <a:t>  </a:t>
            </a:r>
            <a:r>
              <a:rPr lang="en-US" sz="1122" dirty="0">
                <a:solidFill>
                  <a:schemeClr val="accent6">
                    <a:lumMod val="20000"/>
                    <a:lumOff val="80000"/>
                  </a:schemeClr>
                </a:solidFill>
              </a:rPr>
              <a:t>Declare domain</a:t>
            </a:r>
            <a:endParaRPr lang="en-US" sz="1122" b="1" dirty="0">
              <a:solidFill>
                <a:schemeClr val="accent6">
                  <a:lumMod val="20000"/>
                  <a:lumOff val="80000"/>
                </a:schemeClr>
              </a:solidFill>
            </a:endParaRPr>
          </a:p>
          <a:p>
            <a:pPr defTabSz="932532"/>
            <a:r>
              <a:rPr lang="en-US" sz="1122" b="1" dirty="0">
                <a:solidFill>
                  <a:schemeClr val="accent6">
                    <a:lumMod val="20000"/>
                    <a:lumOff val="80000"/>
                  </a:schemeClr>
                </a:solidFill>
                <a:sym typeface="Wingdings" panose="05000000000000000000" pitchFamily="2" charset="2"/>
              </a:rPr>
              <a:t>  </a:t>
            </a:r>
            <a:r>
              <a:rPr lang="en-US" sz="1122" dirty="0">
                <a:solidFill>
                  <a:schemeClr val="accent6">
                    <a:lumMod val="20000"/>
                    <a:lumOff val="80000"/>
                  </a:schemeClr>
                </a:solidFill>
              </a:rPr>
              <a:t>Configure PKI   </a:t>
            </a:r>
            <a:r>
              <a:rPr lang="en-US" sz="1122" b="1" dirty="0">
                <a:solidFill>
                  <a:schemeClr val="accent6">
                    <a:lumMod val="20000"/>
                    <a:lumOff val="80000"/>
                  </a:schemeClr>
                </a:solidFill>
                <a:sym typeface="Wingdings" panose="05000000000000000000" pitchFamily="2" charset="2"/>
              </a:rPr>
              <a:t> </a:t>
            </a:r>
          </a:p>
          <a:p>
            <a:pPr defTabSz="932532"/>
            <a:r>
              <a:rPr lang="en-US" sz="1122" b="1" dirty="0">
                <a:solidFill>
                  <a:schemeClr val="accent6">
                    <a:lumMod val="20000"/>
                    <a:lumOff val="80000"/>
                  </a:schemeClr>
                </a:solidFill>
                <a:sym typeface="Wingdings" panose="05000000000000000000" pitchFamily="2" charset="2"/>
              </a:rPr>
              <a:t>  </a:t>
            </a:r>
            <a:r>
              <a:rPr lang="en-US" sz="1122" dirty="0">
                <a:solidFill>
                  <a:schemeClr val="accent6">
                    <a:lumMod val="20000"/>
                    <a:lumOff val="80000"/>
                  </a:schemeClr>
                </a:solidFill>
              </a:rPr>
              <a:t>Set policies </a:t>
            </a:r>
            <a:r>
              <a:rPr lang="en-US" sz="1122" b="1" dirty="0">
                <a:solidFill>
                  <a:schemeClr val="accent6">
                    <a:lumMod val="20000"/>
                    <a:lumOff val="80000"/>
                  </a:schemeClr>
                </a:solidFill>
                <a:sym typeface="Wingdings" panose="05000000000000000000" pitchFamily="2" charset="2"/>
              </a:rPr>
              <a:t> </a:t>
            </a:r>
            <a:endParaRPr lang="en-US" sz="1122" b="1" dirty="0">
              <a:solidFill>
                <a:schemeClr val="accent6">
                  <a:lumMod val="20000"/>
                  <a:lumOff val="80000"/>
                </a:schemeClr>
              </a:solidFill>
            </a:endParaRPr>
          </a:p>
        </p:txBody>
      </p:sp>
      <p:grpSp>
        <p:nvGrpSpPr>
          <p:cNvPr id="3" name="Group 2"/>
          <p:cNvGrpSpPr/>
          <p:nvPr/>
        </p:nvGrpSpPr>
        <p:grpSpPr>
          <a:xfrm>
            <a:off x="7949621" y="4834087"/>
            <a:ext cx="2683029" cy="1822165"/>
            <a:chOff x="7793587" y="4739731"/>
            <a:chExt cx="2630658" cy="1786598"/>
          </a:xfrm>
        </p:grpSpPr>
        <p:grpSp>
          <p:nvGrpSpPr>
            <p:cNvPr id="94" name="Group 93"/>
            <p:cNvGrpSpPr/>
            <p:nvPr/>
          </p:nvGrpSpPr>
          <p:grpSpPr>
            <a:xfrm>
              <a:off x="7793587" y="4739731"/>
              <a:ext cx="2630658" cy="1786598"/>
              <a:chOff x="9256542" y="4642338"/>
              <a:chExt cx="2630658" cy="1786598"/>
            </a:xfrm>
          </p:grpSpPr>
          <p:sp>
            <p:nvSpPr>
              <p:cNvPr id="95" name="Freeform 94"/>
              <p:cNvSpPr/>
              <p:nvPr/>
            </p:nvSpPr>
            <p:spPr bwMode="auto">
              <a:xfrm>
                <a:off x="9256542" y="4642338"/>
                <a:ext cx="2630658" cy="1786598"/>
              </a:xfrm>
              <a:custGeom>
                <a:avLst/>
                <a:gdLst>
                  <a:gd name="connsiteX0" fmla="*/ 815926 w 2630658"/>
                  <a:gd name="connsiteY0" fmla="*/ 42203 h 1828800"/>
                  <a:gd name="connsiteX1" fmla="*/ 0 w 2630658"/>
                  <a:gd name="connsiteY1" fmla="*/ 801859 h 1828800"/>
                  <a:gd name="connsiteX2" fmla="*/ 2039815 w 2630658"/>
                  <a:gd name="connsiteY2" fmla="*/ 1828800 h 1828800"/>
                  <a:gd name="connsiteX3" fmla="*/ 2630658 w 2630658"/>
                  <a:gd name="connsiteY3" fmla="*/ 731520 h 1828800"/>
                  <a:gd name="connsiteX4" fmla="*/ 773723 w 2630658"/>
                  <a:gd name="connsiteY4" fmla="*/ 0 h 1828800"/>
                  <a:gd name="connsiteX0" fmla="*/ 815926 w 2630658"/>
                  <a:gd name="connsiteY0" fmla="*/ 28136 h 1814733"/>
                  <a:gd name="connsiteX1" fmla="*/ 0 w 2630658"/>
                  <a:gd name="connsiteY1" fmla="*/ 787792 h 1814733"/>
                  <a:gd name="connsiteX2" fmla="*/ 2039815 w 2630658"/>
                  <a:gd name="connsiteY2" fmla="*/ 1814733 h 1814733"/>
                  <a:gd name="connsiteX3" fmla="*/ 2630658 w 2630658"/>
                  <a:gd name="connsiteY3" fmla="*/ 717453 h 1814733"/>
                  <a:gd name="connsiteX4" fmla="*/ 844062 w 2630658"/>
                  <a:gd name="connsiteY4" fmla="*/ 0 h 1814733"/>
                  <a:gd name="connsiteX0" fmla="*/ 815926 w 2630658"/>
                  <a:gd name="connsiteY0" fmla="*/ 1 h 1786598"/>
                  <a:gd name="connsiteX1" fmla="*/ 0 w 2630658"/>
                  <a:gd name="connsiteY1" fmla="*/ 759657 h 1786598"/>
                  <a:gd name="connsiteX2" fmla="*/ 2039815 w 2630658"/>
                  <a:gd name="connsiteY2" fmla="*/ 1786598 h 1786598"/>
                  <a:gd name="connsiteX3" fmla="*/ 2630658 w 2630658"/>
                  <a:gd name="connsiteY3" fmla="*/ 689318 h 1786598"/>
                  <a:gd name="connsiteX4" fmla="*/ 829995 w 2630658"/>
                  <a:gd name="connsiteY4" fmla="*/ 0 h 178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58" h="1786598">
                    <a:moveTo>
                      <a:pt x="815926" y="1"/>
                    </a:moveTo>
                    <a:lnTo>
                      <a:pt x="0" y="759657"/>
                    </a:lnTo>
                    <a:lnTo>
                      <a:pt x="2039815" y="1786598"/>
                    </a:lnTo>
                    <a:lnTo>
                      <a:pt x="2630658" y="689318"/>
                    </a:lnTo>
                    <a:lnTo>
                      <a:pt x="829995" y="0"/>
                    </a:lnTo>
                  </a:path>
                </a:pathLst>
              </a:custGeom>
              <a:solidFill>
                <a:srgbClr val="92D050"/>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32"/>
                <a:endParaRPr lang="en-US" sz="1836">
                  <a:solidFill>
                    <a:srgbClr val="FFFFFF"/>
                  </a:solidFill>
                </a:endParaRPr>
              </a:p>
            </p:txBody>
          </p:sp>
          <p:sp>
            <p:nvSpPr>
              <p:cNvPr id="96" name="TextBox 95"/>
              <p:cNvSpPr txBox="1"/>
              <p:nvPr/>
            </p:nvSpPr>
            <p:spPr>
              <a:xfrm rot="1234425">
                <a:off x="10430810" y="5089644"/>
                <a:ext cx="1257685" cy="1098816"/>
              </a:xfrm>
              <a:prstGeom prst="rect">
                <a:avLst/>
              </a:prstGeom>
              <a:noFill/>
              <a:ln>
                <a:noFill/>
              </a:ln>
            </p:spPr>
            <p:txBody>
              <a:bodyPr wrap="none" rtlCol="0">
                <a:spAutoFit/>
              </a:bodyPr>
              <a:lstStyle/>
              <a:p>
                <a:pPr defTabSz="932532"/>
                <a:r>
                  <a:rPr lang="en-US" sz="1072" dirty="0">
                    <a:solidFill>
                      <a:srgbClr val="000000"/>
                    </a:solidFill>
                  </a:rPr>
                  <a:t>         Queues/IVR</a:t>
                </a:r>
              </a:p>
              <a:p>
                <a:pPr defTabSz="932532"/>
                <a:r>
                  <a:rPr lang="en-US" sz="1122" dirty="0">
                    <a:solidFill>
                      <a:srgbClr val="000000"/>
                    </a:solidFill>
                  </a:rPr>
                  <a:t>       Skills Groups</a:t>
                </a:r>
              </a:p>
              <a:p>
                <a:pPr defTabSz="932532"/>
                <a:r>
                  <a:rPr lang="en-US" sz="1122" dirty="0">
                    <a:solidFill>
                      <a:srgbClr val="000000"/>
                    </a:solidFill>
                  </a:rPr>
                  <a:t>     Routing Rules</a:t>
                </a:r>
              </a:p>
              <a:p>
                <a:pPr defTabSz="932532"/>
                <a:r>
                  <a:rPr lang="en-US" sz="1122" dirty="0">
                    <a:solidFill>
                      <a:srgbClr val="000000"/>
                    </a:solidFill>
                  </a:rPr>
                  <a:t>    Recording</a:t>
                </a:r>
              </a:p>
              <a:p>
                <a:pPr defTabSz="932532"/>
                <a:r>
                  <a:rPr lang="en-US" sz="1122" dirty="0">
                    <a:solidFill>
                      <a:srgbClr val="000000"/>
                    </a:solidFill>
                  </a:rPr>
                  <a:t>  Dashboard</a:t>
                </a:r>
              </a:p>
              <a:p>
                <a:pPr defTabSz="932532"/>
                <a:r>
                  <a:rPr lang="en-US" sz="1122" dirty="0">
                    <a:solidFill>
                      <a:srgbClr val="000000"/>
                    </a:solidFill>
                  </a:rPr>
                  <a:t>Reporting</a:t>
                </a:r>
              </a:p>
            </p:txBody>
          </p:sp>
          <p:sp>
            <p:nvSpPr>
              <p:cNvPr id="97" name="TextBox 96"/>
              <p:cNvSpPr txBox="1"/>
              <p:nvPr/>
            </p:nvSpPr>
            <p:spPr>
              <a:xfrm rot="1308335" flipH="1">
                <a:off x="9600573" y="4945879"/>
                <a:ext cx="1526563" cy="646352"/>
              </a:xfrm>
              <a:prstGeom prst="rect">
                <a:avLst/>
              </a:prstGeom>
              <a:noFill/>
            </p:spPr>
            <p:txBody>
              <a:bodyPr wrap="square" lIns="0" tIns="0" rIns="0" bIns="0" rtlCol="0">
                <a:spAutoFit/>
              </a:bodyPr>
              <a:lstStyle/>
              <a:p>
                <a:pPr defTabSz="932532"/>
                <a:r>
                  <a:rPr lang="en-US" sz="1428" spc="-72" dirty="0">
                    <a:solidFill>
                      <a:srgbClr val="000000"/>
                    </a:solidFill>
                  </a:rPr>
                  <a:t>        3</a:t>
                </a:r>
                <a:r>
                  <a:rPr lang="en-US" sz="1428" spc="-72" baseline="30000" dirty="0">
                    <a:solidFill>
                      <a:srgbClr val="000000"/>
                    </a:solidFill>
                  </a:rPr>
                  <a:t>rd</a:t>
                </a:r>
                <a:r>
                  <a:rPr lang="en-US" sz="1428" spc="-72" dirty="0">
                    <a:solidFill>
                      <a:srgbClr val="000000"/>
                    </a:solidFill>
                  </a:rPr>
                  <a:t> Party</a:t>
                </a:r>
              </a:p>
              <a:p>
                <a:pPr defTabSz="932532"/>
                <a:r>
                  <a:rPr lang="en-US" sz="1428" spc="-72" dirty="0">
                    <a:solidFill>
                      <a:srgbClr val="000000"/>
                    </a:solidFill>
                  </a:rPr>
                  <a:t>     Contact</a:t>
                </a:r>
              </a:p>
              <a:p>
                <a:pPr defTabSz="932532"/>
                <a:r>
                  <a:rPr lang="en-US" sz="1428" spc="-72" dirty="0">
                    <a:solidFill>
                      <a:srgbClr val="000000"/>
                    </a:solidFill>
                  </a:rPr>
                  <a:t> Center</a:t>
                </a:r>
              </a:p>
            </p:txBody>
          </p:sp>
        </p:grpSp>
        <p:grpSp>
          <p:nvGrpSpPr>
            <p:cNvPr id="98" name="Group 97"/>
            <p:cNvGrpSpPr/>
            <p:nvPr/>
          </p:nvGrpSpPr>
          <p:grpSpPr>
            <a:xfrm>
              <a:off x="8566937" y="5490301"/>
              <a:ext cx="422691" cy="478276"/>
              <a:chOff x="7835150" y="4730555"/>
              <a:chExt cx="773356" cy="875090"/>
            </a:xfrm>
          </p:grpSpPr>
          <p:pic>
            <p:nvPicPr>
              <p:cNvPr id="99" name="Picture 2"/>
              <p:cNvPicPr>
                <a:picLocks noChangeAspect="1" noChangeArrowheads="1"/>
              </p:cNvPicPr>
              <p:nvPr/>
            </p:nvPicPr>
            <p:blipFill>
              <a:blip r:embed="rId14" cstate="print">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a:off x="7878768" y="4730555"/>
                <a:ext cx="729738" cy="875090"/>
              </a:xfrm>
              <a:prstGeom prst="rect">
                <a:avLst/>
              </a:prstGeom>
              <a:noFill/>
              <a:ln w="9525">
                <a:noFill/>
                <a:miter lim="800000"/>
                <a:headEnd/>
                <a:tailEnd/>
              </a:ln>
            </p:spPr>
          </p:pic>
          <p:cxnSp>
            <p:nvCxnSpPr>
              <p:cNvPr id="100" name="Straight Connector 99"/>
              <p:cNvCxnSpPr/>
              <p:nvPr/>
            </p:nvCxnSpPr>
            <p:spPr>
              <a:xfrm rot="10800000" flipV="1">
                <a:off x="7835150" y="5390484"/>
                <a:ext cx="167627" cy="187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84" name="Group 83"/>
          <p:cNvGrpSpPr/>
          <p:nvPr/>
        </p:nvGrpSpPr>
        <p:grpSpPr>
          <a:xfrm>
            <a:off x="6779280" y="2923804"/>
            <a:ext cx="1052457" cy="510601"/>
            <a:chOff x="10107506" y="3737304"/>
            <a:chExt cx="1052457" cy="510601"/>
          </a:xfrm>
        </p:grpSpPr>
        <p:sp>
          <p:nvSpPr>
            <p:cNvPr id="85" name="Cloud 84"/>
            <p:cNvSpPr/>
            <p:nvPr/>
          </p:nvSpPr>
          <p:spPr>
            <a:xfrm rot="12798681">
              <a:off x="10107506" y="3737304"/>
              <a:ext cx="1052457" cy="510601"/>
            </a:xfrm>
            <a:prstGeom prst="cloud">
              <a:avLst/>
            </a:prstGeom>
            <a:solidFill>
              <a:srgbClr val="FFB900">
                <a:lumMod val="60000"/>
                <a:lumOff val="40000"/>
              </a:srgbClr>
            </a:solidFill>
            <a:ln w="10795" cap="flat" cmpd="sng" algn="ctr">
              <a:solidFill>
                <a:srgbClr val="FFB900">
                  <a:lumMod val="75000"/>
                </a:srgbClr>
              </a:solidFill>
              <a:prstDash val="solid"/>
            </a:ln>
            <a:effectLst/>
            <a:scene3d>
              <a:camera prst="orthographicFront">
                <a:rot lat="1242274" lon="18653606" rev="20267532"/>
              </a:camera>
              <a:lightRig rig="threePt" dir="t"/>
            </a:scene3d>
            <a:sp3d extrusionH="76200" contourW="12700">
              <a:extrusionClr>
                <a:srgbClr val="EB3C00">
                  <a:lumMod val="40000"/>
                  <a:lumOff val="60000"/>
                </a:srgbClr>
              </a:extrusionClr>
              <a:contourClr>
                <a:srgbClr val="FFB900">
                  <a:lumMod val="75000"/>
                </a:srgbClr>
              </a:contourClr>
            </a:sp3d>
          </p:spPr>
          <p:txBody>
            <a:bodyPr rtlCol="0" anchor="ctr"/>
            <a:lstStyle/>
            <a:p>
              <a:pPr algn="ctr" defTabSz="914400">
                <a:defRPr/>
              </a:pPr>
              <a:endParaRPr lang="en-GB" kern="0" smtClean="0">
                <a:solidFill>
                  <a:srgbClr val="FFFFFF"/>
                </a:solidFill>
              </a:endParaRPr>
            </a:p>
          </p:txBody>
        </p:sp>
        <p:sp>
          <p:nvSpPr>
            <p:cNvPr id="101" name="TextBox 100"/>
            <p:cNvSpPr txBox="1"/>
            <p:nvPr/>
          </p:nvSpPr>
          <p:spPr>
            <a:xfrm rot="21270776">
              <a:off x="10324258" y="3844222"/>
              <a:ext cx="663964" cy="307777"/>
            </a:xfrm>
            <a:prstGeom prst="rect">
              <a:avLst/>
            </a:prstGeom>
            <a:noFill/>
          </p:spPr>
          <p:txBody>
            <a:bodyPr wrap="none" rtlCol="0">
              <a:spAutoFit/>
              <a:scene3d>
                <a:camera prst="isometricBottomDown"/>
                <a:lightRig rig="threePt" dir="t"/>
              </a:scene3d>
            </a:bodyPr>
            <a:lstStyle/>
            <a:p>
              <a:pPr defTabSz="914400" fontAlgn="base">
                <a:spcBef>
                  <a:spcPct val="0"/>
                </a:spcBef>
                <a:spcAft>
                  <a:spcPct val="0"/>
                </a:spcAft>
                <a:defRPr/>
              </a:pPr>
              <a:r>
                <a:rPr lang="en-GB" sz="1400" kern="0" dirty="0" smtClean="0">
                  <a:solidFill>
                    <a:srgbClr val="00B0F0"/>
                  </a:solidFill>
                  <a:latin typeface="Gill Sans" pitchFamily="-108" charset="0"/>
                  <a:ea typeface="ヒラギノ角ゴ ProN W3" pitchFamily="-108" charset="-128"/>
                  <a:sym typeface="Gill Sans" pitchFamily="-108" charset="0"/>
                </a:rPr>
                <a:t>PSTN</a:t>
              </a:r>
            </a:p>
          </p:txBody>
        </p:sp>
      </p:grpSp>
      <p:grpSp>
        <p:nvGrpSpPr>
          <p:cNvPr id="83" name="Group 82"/>
          <p:cNvGrpSpPr/>
          <p:nvPr/>
        </p:nvGrpSpPr>
        <p:grpSpPr>
          <a:xfrm>
            <a:off x="10735900" y="384750"/>
            <a:ext cx="722465" cy="1031644"/>
            <a:chOff x="10364683" y="3587446"/>
            <a:chExt cx="1129345" cy="1578614"/>
          </a:xfrm>
        </p:grpSpPr>
        <p:grpSp>
          <p:nvGrpSpPr>
            <p:cNvPr id="102" name="Group 101"/>
            <p:cNvGrpSpPr/>
            <p:nvPr/>
          </p:nvGrpSpPr>
          <p:grpSpPr>
            <a:xfrm>
              <a:off x="10364683" y="3587446"/>
              <a:ext cx="1129345" cy="1578614"/>
              <a:chOff x="10587210" y="163112"/>
              <a:chExt cx="1129345" cy="1578614"/>
            </a:xfrm>
          </p:grpSpPr>
          <p:sp>
            <p:nvSpPr>
              <p:cNvPr id="104" name="Freeform 103"/>
              <p:cNvSpPr/>
              <p:nvPr/>
            </p:nvSpPr>
            <p:spPr bwMode="auto">
              <a:xfrm>
                <a:off x="10901307" y="163112"/>
                <a:ext cx="815248" cy="1046602"/>
              </a:xfrm>
              <a:custGeom>
                <a:avLst/>
                <a:gdLst>
                  <a:gd name="connsiteX0" fmla="*/ 165253 w 815248"/>
                  <a:gd name="connsiteY0" fmla="*/ 66101 h 1046602"/>
                  <a:gd name="connsiteX1" fmla="*/ 815248 w 815248"/>
                  <a:gd name="connsiteY1" fmla="*/ 451691 h 1046602"/>
                  <a:gd name="connsiteX2" fmla="*/ 727113 w 815248"/>
                  <a:gd name="connsiteY2" fmla="*/ 1046602 h 1046602"/>
                  <a:gd name="connsiteX3" fmla="*/ 0 w 815248"/>
                  <a:gd name="connsiteY3" fmla="*/ 627961 h 1046602"/>
                  <a:gd name="connsiteX4" fmla="*/ 77118 w 815248"/>
                  <a:gd name="connsiteY4" fmla="*/ 0 h 1046602"/>
                  <a:gd name="connsiteX5" fmla="*/ 165253 w 815248"/>
                  <a:gd name="connsiteY5" fmla="*/ 66101 h 10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48" h="1046602">
                    <a:moveTo>
                      <a:pt x="165253" y="66101"/>
                    </a:moveTo>
                    <a:lnTo>
                      <a:pt x="815248" y="451691"/>
                    </a:lnTo>
                    <a:lnTo>
                      <a:pt x="727113" y="1046602"/>
                    </a:lnTo>
                    <a:lnTo>
                      <a:pt x="0" y="627961"/>
                    </a:lnTo>
                    <a:lnTo>
                      <a:pt x="77118" y="0"/>
                    </a:lnTo>
                    <a:lnTo>
                      <a:pt x="165253" y="66101"/>
                    </a:lnTo>
                    <a:close/>
                  </a:path>
                </a:pathLst>
              </a:custGeom>
              <a:solidFill>
                <a:schemeClr val="accent6">
                  <a:lumMod val="40000"/>
                  <a:lumOff val="60000"/>
                </a:schemeClr>
              </a:solidFill>
              <a:ln w="28575">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05" name="Freeform 104"/>
              <p:cNvSpPr/>
              <p:nvPr/>
            </p:nvSpPr>
            <p:spPr bwMode="auto">
              <a:xfrm>
                <a:off x="10596626" y="803555"/>
                <a:ext cx="1035585" cy="749147"/>
              </a:xfrm>
              <a:custGeom>
                <a:avLst/>
                <a:gdLst>
                  <a:gd name="connsiteX0" fmla="*/ 308472 w 1035585"/>
                  <a:gd name="connsiteY0" fmla="*/ 0 h 749147"/>
                  <a:gd name="connsiteX1" fmla="*/ 0 w 1035585"/>
                  <a:gd name="connsiteY1" fmla="*/ 220338 h 749147"/>
                  <a:gd name="connsiteX2" fmla="*/ 936433 w 1035585"/>
                  <a:gd name="connsiteY2" fmla="*/ 749147 h 749147"/>
                  <a:gd name="connsiteX3" fmla="*/ 1035585 w 1035585"/>
                  <a:gd name="connsiteY3" fmla="*/ 396608 h 749147"/>
                  <a:gd name="connsiteX4" fmla="*/ 308472 w 1035585"/>
                  <a:gd name="connsiteY4" fmla="*/ 0 h 74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85" h="749147">
                    <a:moveTo>
                      <a:pt x="308472" y="0"/>
                    </a:moveTo>
                    <a:lnTo>
                      <a:pt x="0" y="220338"/>
                    </a:lnTo>
                    <a:lnTo>
                      <a:pt x="936433" y="749147"/>
                    </a:lnTo>
                    <a:lnTo>
                      <a:pt x="1035585" y="396608"/>
                    </a:lnTo>
                    <a:lnTo>
                      <a:pt x="308472" y="0"/>
                    </a:lnTo>
                    <a:close/>
                  </a:path>
                </a:pathLst>
              </a:custGeom>
              <a:solidFill>
                <a:schemeClr val="accent6">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07" name="Freeform 106"/>
              <p:cNvSpPr/>
              <p:nvPr/>
            </p:nvSpPr>
            <p:spPr bwMode="auto">
              <a:xfrm>
                <a:off x="10587210" y="1013551"/>
                <a:ext cx="947101" cy="728175"/>
              </a:xfrm>
              <a:custGeom>
                <a:avLst/>
                <a:gdLst>
                  <a:gd name="connsiteX0" fmla="*/ 22033 w 936433"/>
                  <a:gd name="connsiteY0" fmla="*/ 0 h 694062"/>
                  <a:gd name="connsiteX1" fmla="*/ 0 w 936433"/>
                  <a:gd name="connsiteY1" fmla="*/ 154236 h 694062"/>
                  <a:gd name="connsiteX2" fmla="*/ 903383 w 936433"/>
                  <a:gd name="connsiteY2" fmla="*/ 694062 h 694062"/>
                  <a:gd name="connsiteX3" fmla="*/ 936433 w 936433"/>
                  <a:gd name="connsiteY3" fmla="*/ 517793 h 694062"/>
                  <a:gd name="connsiteX4" fmla="*/ 22033 w 936433"/>
                  <a:gd name="connsiteY4" fmla="*/ 0 h 69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3" h="694062">
                    <a:moveTo>
                      <a:pt x="22033" y="0"/>
                    </a:moveTo>
                    <a:lnTo>
                      <a:pt x="0" y="154236"/>
                    </a:lnTo>
                    <a:lnTo>
                      <a:pt x="903383" y="694062"/>
                    </a:lnTo>
                    <a:lnTo>
                      <a:pt x="936433" y="517793"/>
                    </a:lnTo>
                    <a:lnTo>
                      <a:pt x="22033" y="0"/>
                    </a:lnTo>
                    <a:close/>
                  </a:path>
                </a:pathLst>
              </a:custGeom>
              <a:solidFill>
                <a:srgbClr val="0192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cxnSp>
            <p:nvCxnSpPr>
              <p:cNvPr id="108" name="Straight Connector 107"/>
              <p:cNvCxnSpPr>
                <a:stCxn id="104" idx="2"/>
                <a:endCxn id="107" idx="2"/>
              </p:cNvCxnSpPr>
              <p:nvPr/>
            </p:nvCxnSpPr>
            <p:spPr>
              <a:xfrm flipH="1">
                <a:off x="11500884" y="1209714"/>
                <a:ext cx="127536" cy="532012"/>
              </a:xfrm>
              <a:prstGeom prst="line">
                <a:avLst/>
              </a:prstGeom>
              <a:ln w="38100">
                <a:solidFill>
                  <a:schemeClr val="accent6">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03" name="Picture 102"/>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0453" y="3919930"/>
              <a:ext cx="395467" cy="395467"/>
            </a:xfrm>
            <a:prstGeom prst="rect">
              <a:avLst/>
            </a:prstGeom>
          </p:spPr>
        </p:pic>
      </p:grpSp>
      <p:grpSp>
        <p:nvGrpSpPr>
          <p:cNvPr id="7" name="Group 6"/>
          <p:cNvGrpSpPr/>
          <p:nvPr/>
        </p:nvGrpSpPr>
        <p:grpSpPr>
          <a:xfrm>
            <a:off x="8317397" y="3118162"/>
            <a:ext cx="921278" cy="517065"/>
            <a:chOff x="10553280" y="3811973"/>
            <a:chExt cx="921278" cy="517065"/>
          </a:xfrm>
        </p:grpSpPr>
        <p:sp>
          <p:nvSpPr>
            <p:cNvPr id="113" name="Flowchart: Magnetic Disk 112"/>
            <p:cNvSpPr/>
            <p:nvPr/>
          </p:nvSpPr>
          <p:spPr bwMode="auto">
            <a:xfrm>
              <a:off x="10683031" y="3823217"/>
              <a:ext cx="636415" cy="416904"/>
            </a:xfrm>
            <a:prstGeom prst="flowChartMagneticDisk">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4" name="TextBox 113"/>
            <p:cNvSpPr txBox="1"/>
            <p:nvPr/>
          </p:nvSpPr>
          <p:spPr>
            <a:xfrm>
              <a:off x="10553280" y="3811973"/>
              <a:ext cx="921278"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router</a:t>
              </a:r>
            </a:p>
          </p:txBody>
        </p:sp>
      </p:grpSp>
      <p:cxnSp>
        <p:nvCxnSpPr>
          <p:cNvPr id="12" name="Straight Connector 11"/>
          <p:cNvCxnSpPr/>
          <p:nvPr/>
        </p:nvCxnSpPr>
        <p:spPr>
          <a:xfrm flipV="1">
            <a:off x="7196963" y="1578614"/>
            <a:ext cx="3677529" cy="3769784"/>
          </a:xfrm>
          <a:prstGeom prst="line">
            <a:avLst/>
          </a:prstGeom>
          <a:ln w="57150">
            <a:solidFill>
              <a:srgbClr val="7030A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742839" y="162254"/>
            <a:ext cx="6099668" cy="6242924"/>
            <a:chOff x="4742839" y="162254"/>
            <a:chExt cx="6099668" cy="6242924"/>
          </a:xfrm>
        </p:grpSpPr>
        <p:grpSp>
          <p:nvGrpSpPr>
            <p:cNvPr id="8" name="Group 7"/>
            <p:cNvGrpSpPr/>
            <p:nvPr/>
          </p:nvGrpSpPr>
          <p:grpSpPr>
            <a:xfrm>
              <a:off x="4742839" y="162254"/>
              <a:ext cx="6099668" cy="6242924"/>
              <a:chOff x="4719414" y="218514"/>
              <a:chExt cx="6099668" cy="6242924"/>
            </a:xfrm>
          </p:grpSpPr>
          <p:cxnSp>
            <p:nvCxnSpPr>
              <p:cNvPr id="203" name="Straight Connector 202"/>
              <p:cNvCxnSpPr/>
              <p:nvPr/>
            </p:nvCxnSpPr>
            <p:spPr>
              <a:xfrm rot="10800000" flipV="1">
                <a:off x="5561463" y="4580164"/>
                <a:ext cx="234478" cy="2317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4719414" y="218514"/>
                <a:ext cx="6099668" cy="6242924"/>
                <a:chOff x="4626431" y="214249"/>
                <a:chExt cx="5980609" cy="6121069"/>
              </a:xfrm>
            </p:grpSpPr>
            <p:sp>
              <p:nvSpPr>
                <p:cNvPr id="21" name="Freeform 20"/>
                <p:cNvSpPr/>
                <p:nvPr/>
              </p:nvSpPr>
              <p:spPr bwMode="auto">
                <a:xfrm>
                  <a:off x="5832965" y="5244003"/>
                  <a:ext cx="500082" cy="209590"/>
                </a:xfrm>
                <a:custGeom>
                  <a:avLst/>
                  <a:gdLst>
                    <a:gd name="connsiteX0" fmla="*/ 0 w 559558"/>
                    <a:gd name="connsiteY0" fmla="*/ 0 h 341194"/>
                    <a:gd name="connsiteX1" fmla="*/ 13648 w 559558"/>
                    <a:gd name="connsiteY1" fmla="*/ 341194 h 341194"/>
                    <a:gd name="connsiteX2" fmla="*/ 559558 w 559558"/>
                    <a:gd name="connsiteY2" fmla="*/ 218364 h 341194"/>
                    <a:gd name="connsiteX3" fmla="*/ 0 w 559558"/>
                    <a:gd name="connsiteY3" fmla="*/ 0 h 341194"/>
                  </a:gdLst>
                  <a:ahLst/>
                  <a:cxnLst>
                    <a:cxn ang="0">
                      <a:pos x="connsiteX0" y="connsiteY0"/>
                    </a:cxn>
                    <a:cxn ang="0">
                      <a:pos x="connsiteX1" y="connsiteY1"/>
                    </a:cxn>
                    <a:cxn ang="0">
                      <a:pos x="connsiteX2" y="connsiteY2"/>
                    </a:cxn>
                    <a:cxn ang="0">
                      <a:pos x="connsiteX3" y="connsiteY3"/>
                    </a:cxn>
                  </a:cxnLst>
                  <a:rect l="l" t="t" r="r" b="b"/>
                  <a:pathLst>
                    <a:path w="559558" h="341194">
                      <a:moveTo>
                        <a:pt x="0" y="0"/>
                      </a:moveTo>
                      <a:lnTo>
                        <a:pt x="13648" y="341194"/>
                      </a:lnTo>
                      <a:lnTo>
                        <a:pt x="559558" y="218364"/>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4626431" y="5147976"/>
                  <a:ext cx="1337100" cy="11873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6" name="Freeform 5"/>
                <p:cNvSpPr/>
                <p:nvPr/>
              </p:nvSpPr>
              <p:spPr bwMode="auto">
                <a:xfrm>
                  <a:off x="10353040" y="650240"/>
                  <a:ext cx="254000" cy="142240"/>
                </a:xfrm>
                <a:custGeom>
                  <a:avLst/>
                  <a:gdLst>
                    <a:gd name="connsiteX0" fmla="*/ 0 w 254000"/>
                    <a:gd name="connsiteY0" fmla="*/ 0 h 142240"/>
                    <a:gd name="connsiteX1" fmla="*/ 254000 w 254000"/>
                    <a:gd name="connsiteY1" fmla="*/ 121920 h 142240"/>
                    <a:gd name="connsiteX2" fmla="*/ 10160 w 254000"/>
                    <a:gd name="connsiteY2" fmla="*/ 142240 h 142240"/>
                    <a:gd name="connsiteX3" fmla="*/ 0 w 254000"/>
                    <a:gd name="connsiteY3" fmla="*/ 0 h 142240"/>
                  </a:gdLst>
                  <a:ahLst/>
                  <a:cxnLst>
                    <a:cxn ang="0">
                      <a:pos x="connsiteX0" y="connsiteY0"/>
                    </a:cxn>
                    <a:cxn ang="0">
                      <a:pos x="connsiteX1" y="connsiteY1"/>
                    </a:cxn>
                    <a:cxn ang="0">
                      <a:pos x="connsiteX2" y="connsiteY2"/>
                    </a:cxn>
                    <a:cxn ang="0">
                      <a:pos x="connsiteX3" y="connsiteY3"/>
                    </a:cxn>
                  </a:cxnLst>
                  <a:rect l="l" t="t" r="r" b="b"/>
                  <a:pathLst>
                    <a:path w="254000" h="142240">
                      <a:moveTo>
                        <a:pt x="0" y="0"/>
                      </a:moveTo>
                      <a:lnTo>
                        <a:pt x="254000" y="121920"/>
                      </a:lnTo>
                      <a:lnTo>
                        <a:pt x="10160" y="142240"/>
                      </a:lnTo>
                      <a:lnTo>
                        <a:pt x="0" y="0"/>
                      </a:lnTo>
                      <a:close/>
                    </a:path>
                  </a:pathLst>
                </a:cu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44" name="Group 243"/>
                <p:cNvGrpSpPr/>
                <p:nvPr/>
              </p:nvGrpSpPr>
              <p:grpSpPr>
                <a:xfrm>
                  <a:off x="4791410" y="5885214"/>
                  <a:ext cx="385104" cy="268094"/>
                  <a:chOff x="7196004" y="5140747"/>
                  <a:chExt cx="385104" cy="268094"/>
                </a:xfrm>
              </p:grpSpPr>
              <p:sp>
                <p:nvSpPr>
                  <p:cNvPr id="245" name="Freeform 168"/>
                  <p:cNvSpPr>
                    <a:spLocks noEditPoints="1"/>
                  </p:cNvSpPr>
                  <p:nvPr/>
                </p:nvSpPr>
                <p:spPr bwMode="black">
                  <a:xfrm>
                    <a:off x="7196004" y="5140747"/>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sp>
                <p:nvSpPr>
                  <p:cNvPr id="246" name="Freeform 169"/>
                  <p:cNvSpPr>
                    <a:spLocks/>
                  </p:cNvSpPr>
                  <p:nvPr/>
                </p:nvSpPr>
                <p:spPr bwMode="black">
                  <a:xfrm>
                    <a:off x="7353155" y="5201567"/>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grpSp>
            <p:pic>
              <p:nvPicPr>
                <p:cNvPr id="248" name="Picture 247"/>
                <p:cNvPicPr>
                  <a:picLocks noChangeAspect="1"/>
                </p:cNvPicPr>
                <p:nvPr/>
              </p:nvPicPr>
              <p:blipFill>
                <a:blip r:embed="rId16"/>
                <a:stretch>
                  <a:fillRect/>
                </a:stretch>
              </p:blipFill>
              <p:spPr>
                <a:xfrm>
                  <a:off x="5632826" y="5883887"/>
                  <a:ext cx="167780" cy="246800"/>
                </a:xfrm>
                <a:prstGeom prst="rect">
                  <a:avLst/>
                </a:prstGeom>
              </p:spPr>
            </p:pic>
            <p:sp>
              <p:nvSpPr>
                <p:cNvPr id="29" name="TextBox 28"/>
                <p:cNvSpPr txBox="1"/>
                <p:nvPr/>
              </p:nvSpPr>
              <p:spPr>
                <a:xfrm>
                  <a:off x="4759675" y="5303742"/>
                  <a:ext cx="964844" cy="492512"/>
                </a:xfrm>
                <a:prstGeom prst="rect">
                  <a:avLst/>
                </a:prstGeom>
                <a:noFill/>
              </p:spPr>
              <p:txBody>
                <a:bodyPr wrap="none" lIns="0" tIns="0" rIns="0" bIns="0" rtlCol="0">
                  <a:spAutoFit/>
                </a:bodyPr>
                <a:lstStyle/>
                <a:p>
                  <a:pPr defTabSz="932619"/>
                  <a:r>
                    <a:rPr lang="en-US" sz="1632" spc="-72" dirty="0">
                      <a:solidFill>
                        <a:srgbClr val="FFFFFF"/>
                      </a:solidFill>
                    </a:rPr>
                    <a:t>Chat, audio,</a:t>
                  </a:r>
                </a:p>
                <a:p>
                  <a:pPr defTabSz="932619"/>
                  <a:r>
                    <a:rPr lang="en-US" sz="1632" spc="-72" dirty="0">
                      <a:solidFill>
                        <a:srgbClr val="FFFFFF"/>
                      </a:solidFill>
                    </a:rPr>
                    <a:t>Video</a:t>
                  </a:r>
                  <a:endParaRPr lang="en-GB" sz="1632" spc="-72" dirty="0">
                    <a:solidFill>
                      <a:srgbClr val="FFFFFF"/>
                    </a:solidFill>
                  </a:endParaRPr>
                </a:p>
              </p:txBody>
            </p:sp>
            <p:sp>
              <p:nvSpPr>
                <p:cNvPr id="19" name="Rectangle 18"/>
                <p:cNvSpPr/>
                <p:nvPr/>
              </p:nvSpPr>
              <p:spPr bwMode="auto">
                <a:xfrm>
                  <a:off x="9130019" y="214249"/>
                  <a:ext cx="1251336" cy="1073428"/>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49" name="Group 248"/>
                <p:cNvGrpSpPr/>
                <p:nvPr/>
              </p:nvGrpSpPr>
              <p:grpSpPr>
                <a:xfrm>
                  <a:off x="9282147" y="936668"/>
                  <a:ext cx="385104" cy="296226"/>
                  <a:chOff x="7196004" y="5239223"/>
                  <a:chExt cx="385104" cy="296226"/>
                </a:xfrm>
              </p:grpSpPr>
              <p:sp>
                <p:nvSpPr>
                  <p:cNvPr id="250" name="Freeform 168"/>
                  <p:cNvSpPr>
                    <a:spLocks noEditPoints="1"/>
                  </p:cNvSpPr>
                  <p:nvPr/>
                </p:nvSpPr>
                <p:spPr bwMode="black">
                  <a:xfrm>
                    <a:off x="7196004" y="5239223"/>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sp>
                <p:nvSpPr>
                  <p:cNvPr id="251" name="Freeform 169"/>
                  <p:cNvSpPr>
                    <a:spLocks/>
                  </p:cNvSpPr>
                  <p:nvPr/>
                </p:nvSpPr>
                <p:spPr bwMode="black">
                  <a:xfrm>
                    <a:off x="7353155" y="5328175"/>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grpSp>
            <p:pic>
              <p:nvPicPr>
                <p:cNvPr id="252" name="Picture 251"/>
                <p:cNvPicPr>
                  <a:picLocks noChangeAspect="1"/>
                </p:cNvPicPr>
                <p:nvPr/>
              </p:nvPicPr>
              <p:blipFill>
                <a:blip r:embed="rId16"/>
                <a:stretch>
                  <a:fillRect/>
                </a:stretch>
              </p:blipFill>
              <p:spPr>
                <a:xfrm>
                  <a:off x="10053223" y="935341"/>
                  <a:ext cx="167780" cy="246800"/>
                </a:xfrm>
                <a:prstGeom prst="rect">
                  <a:avLst/>
                </a:prstGeom>
              </p:spPr>
            </p:pic>
            <p:sp>
              <p:nvSpPr>
                <p:cNvPr id="18" name="TextBox 17"/>
                <p:cNvSpPr txBox="1"/>
                <p:nvPr/>
              </p:nvSpPr>
              <p:spPr>
                <a:xfrm>
                  <a:off x="9210797" y="410988"/>
                  <a:ext cx="993135" cy="492512"/>
                </a:xfrm>
                <a:prstGeom prst="rect">
                  <a:avLst/>
                </a:prstGeom>
                <a:noFill/>
              </p:spPr>
              <p:txBody>
                <a:bodyPr wrap="none" lIns="0" tIns="0" rIns="0" bIns="0" rtlCol="0">
                  <a:spAutoFit/>
                </a:bodyPr>
                <a:lstStyle/>
                <a:p>
                  <a:pPr defTabSz="932619"/>
                  <a:r>
                    <a:rPr lang="en-US" sz="1632" spc="-72" dirty="0">
                      <a:solidFill>
                        <a:srgbClr val="FFFFFF"/>
                      </a:solidFill>
                    </a:rPr>
                    <a:t>Chat, Audio,</a:t>
                  </a:r>
                </a:p>
                <a:p>
                  <a:pPr defTabSz="932619"/>
                  <a:r>
                    <a:rPr lang="en-US" sz="1632" spc="-72" dirty="0">
                      <a:solidFill>
                        <a:srgbClr val="FFFFFF"/>
                      </a:solidFill>
                    </a:rPr>
                    <a:t>Video</a:t>
                  </a:r>
                  <a:endParaRPr lang="en-GB" sz="1632" spc="-72" dirty="0">
                    <a:solidFill>
                      <a:srgbClr val="FFFFFF"/>
                    </a:solidFill>
                  </a:endParaRPr>
                </a:p>
              </p:txBody>
            </p:sp>
            <p:sp>
              <p:nvSpPr>
                <p:cNvPr id="2" name="Left-Right Arrow 1"/>
                <p:cNvSpPr/>
                <p:nvPr/>
              </p:nvSpPr>
              <p:spPr bwMode="auto">
                <a:xfrm rot="18872051">
                  <a:off x="5934426" y="3203085"/>
                  <a:ext cx="5770057" cy="324032"/>
                </a:xfrm>
                <a:prstGeom prst="leftRightArrow">
                  <a:avLst>
                    <a:gd name="adj1" fmla="val 26898"/>
                    <a:gd name="adj2" fmla="val 102700"/>
                  </a:avLst>
                </a:prstGeom>
                <a:pattFill prst="dkHorz">
                  <a:fgClr>
                    <a:schemeClr val="accent1"/>
                  </a:fgClr>
                  <a:bgClr>
                    <a:srgbClr val="00B0F0"/>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16" name="Group 115"/>
              <p:cNvGrpSpPr/>
              <p:nvPr/>
            </p:nvGrpSpPr>
            <p:grpSpPr>
              <a:xfrm>
                <a:off x="5397226" y="5978521"/>
                <a:ext cx="238498" cy="283105"/>
                <a:chOff x="10424245" y="2896597"/>
                <a:chExt cx="1149472" cy="1252685"/>
              </a:xfrm>
              <a:solidFill>
                <a:schemeClr val="tx1"/>
              </a:solidFill>
            </p:grpSpPr>
            <p:sp>
              <p:nvSpPr>
                <p:cNvPr id="117" name="Rectangle 116"/>
                <p:cNvSpPr/>
                <p:nvPr/>
              </p:nvSpPr>
              <p:spPr bwMode="auto">
                <a:xfrm>
                  <a:off x="10424245" y="3485091"/>
                  <a:ext cx="731105" cy="59736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18" name="Oval 117"/>
                <p:cNvSpPr/>
                <p:nvPr/>
              </p:nvSpPr>
              <p:spPr bwMode="auto">
                <a:xfrm>
                  <a:off x="10514246" y="2896597"/>
                  <a:ext cx="585990" cy="60561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19" name="Isosceles Triangle 118"/>
                <p:cNvSpPr/>
                <p:nvPr/>
              </p:nvSpPr>
              <p:spPr bwMode="auto">
                <a:xfrm rot="16200000">
                  <a:off x="10772514" y="3348078"/>
                  <a:ext cx="777290" cy="82511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86" name="Group 85"/>
            <p:cNvGrpSpPr/>
            <p:nvPr/>
          </p:nvGrpSpPr>
          <p:grpSpPr>
            <a:xfrm>
              <a:off x="9982496" y="870787"/>
              <a:ext cx="238498" cy="283105"/>
              <a:chOff x="10424245" y="2896597"/>
              <a:chExt cx="1149472" cy="1252685"/>
            </a:xfrm>
            <a:solidFill>
              <a:schemeClr val="tx1"/>
            </a:solidFill>
          </p:grpSpPr>
          <p:sp>
            <p:nvSpPr>
              <p:cNvPr id="87" name="Rectangle 86"/>
              <p:cNvSpPr/>
              <p:nvPr/>
            </p:nvSpPr>
            <p:spPr bwMode="auto">
              <a:xfrm>
                <a:off x="10424245" y="3485091"/>
                <a:ext cx="731105" cy="59736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88" name="Oval 87"/>
              <p:cNvSpPr/>
              <p:nvPr/>
            </p:nvSpPr>
            <p:spPr bwMode="auto">
              <a:xfrm>
                <a:off x="10514246" y="2896597"/>
                <a:ext cx="585990" cy="60561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6200000">
                <a:off x="10772514" y="3348078"/>
                <a:ext cx="777290" cy="82511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grpSp>
    </p:spTree>
    <p:custDataLst>
      <p:tags r:id="rId1"/>
    </p:custDataLst>
    <p:extLst>
      <p:ext uri="{BB962C8B-B14F-4D97-AF65-F5344CB8AC3E}">
        <p14:creationId xmlns:p14="http://schemas.microsoft.com/office/powerpoint/2010/main" val="12769436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514494" y="1565988"/>
            <a:ext cx="2521233" cy="1012962"/>
            <a:chOff x="7206096" y="1851167"/>
            <a:chExt cx="1512923" cy="566308"/>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096" y="1851167"/>
              <a:ext cx="1512923" cy="332843"/>
            </a:xfrm>
            <a:prstGeom prst="rect">
              <a:avLst/>
            </a:prstGeom>
          </p:spPr>
        </p:pic>
        <p:cxnSp>
          <p:nvCxnSpPr>
            <p:cNvPr id="13" name="Straight Connector 12"/>
            <p:cNvCxnSpPr/>
            <p:nvPr/>
          </p:nvCxnSpPr>
          <p:spPr>
            <a:xfrm>
              <a:off x="8233765" y="2184010"/>
              <a:ext cx="472748" cy="23346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38" name="Straight Connector 237"/>
          <p:cNvCxnSpPr/>
          <p:nvPr/>
        </p:nvCxnSpPr>
        <p:spPr>
          <a:xfrm flipH="1">
            <a:off x="9245495" y="1997795"/>
            <a:ext cx="986331" cy="997610"/>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439859" y="-25734"/>
            <a:ext cx="8633867" cy="1038249"/>
          </a:xfrm>
        </p:spPr>
        <p:txBody>
          <a:bodyPr/>
          <a:lstStyle/>
          <a:p>
            <a:pPr>
              <a:defRPr/>
            </a:pPr>
            <a:r>
              <a:rPr lang="en-GB" sz="5400" dirty="0" smtClean="0">
                <a:solidFill>
                  <a:srgbClr val="0070C0"/>
                </a:solidFill>
                <a:latin typeface="Segoe UI Light" panose="020B0502040204020203" pitchFamily="34" charset="0"/>
                <a:cs typeface="Segoe UI Light" panose="020B0502040204020203" pitchFamily="34" charset="0"/>
              </a:rPr>
              <a:t>Lync Online </a:t>
            </a:r>
            <a:r>
              <a:rPr lang="en-GB" sz="3200" dirty="0" smtClean="0">
                <a:solidFill>
                  <a:srgbClr val="0070C0"/>
                </a:solidFill>
                <a:latin typeface="Segoe UI Light" panose="020B0502040204020203" pitchFamily="34" charset="0"/>
                <a:cs typeface="Segoe UI Light" panose="020B0502040204020203" pitchFamily="34" charset="0"/>
              </a:rPr>
              <a:t>– Lync Skype </a:t>
            </a:r>
            <a:r>
              <a:rPr lang="en-GB" sz="3200" dirty="0">
                <a:solidFill>
                  <a:srgbClr val="0070C0"/>
                </a:solidFill>
                <a:latin typeface="Segoe UI Light" panose="020B0502040204020203" pitchFamily="34" charset="0"/>
                <a:cs typeface="Segoe UI Light" panose="020B0502040204020203" pitchFamily="34" charset="0"/>
              </a:rPr>
              <a:t>Connectivity V2</a:t>
            </a:r>
            <a:endParaRPr lang="en-US" sz="3200" dirty="0">
              <a:solidFill>
                <a:srgbClr val="0070C0"/>
              </a:solidFill>
              <a:latin typeface="Segoe UI Light" panose="020B0502040204020203" pitchFamily="34" charset="0"/>
              <a:cs typeface="Segoe UI Light" panose="020B0502040204020203" pitchFamily="34" charset="0"/>
              <a:sym typeface="Arial" charset="0"/>
            </a:endParaRPr>
          </a:p>
        </p:txBody>
      </p:sp>
      <p:sp>
        <p:nvSpPr>
          <p:cNvPr id="4" name="TextBox 3"/>
          <p:cNvSpPr txBox="1"/>
          <p:nvPr/>
        </p:nvSpPr>
        <p:spPr>
          <a:xfrm>
            <a:off x="312957" y="1759048"/>
            <a:ext cx="4349027" cy="4583371"/>
          </a:xfrm>
          <a:prstGeom prst="rect">
            <a:avLst/>
          </a:prstGeom>
          <a:noFill/>
          <a:ln>
            <a:noFill/>
          </a:ln>
        </p:spPr>
        <p:txBody>
          <a:bodyPr wrap="square" lIns="0" tIns="0" rIns="0" bIns="0" rtlCol="0">
            <a:spAutoFit/>
          </a:bodyPr>
          <a:lstStyle/>
          <a:p>
            <a:pPr defTabSz="932619"/>
            <a:r>
              <a:rPr lang="en-US" sz="2448" b="1" spc="-72" dirty="0">
                <a:solidFill>
                  <a:srgbClr val="00B0F0"/>
                </a:solidFill>
                <a:latin typeface="Calibri" panose="020F0502020204030204" pitchFamily="34" charset="0"/>
              </a:rPr>
              <a:t>Contacts</a:t>
            </a:r>
          </a:p>
          <a:p>
            <a:pPr marL="816042" lvl="1" indent="-349732" defTabSz="932619">
              <a:buFont typeface="Arial" panose="020B0604020202020204" pitchFamily="34" charset="0"/>
              <a:buChar char="•"/>
            </a:pPr>
            <a:r>
              <a:rPr lang="en-US" sz="2040" spc="-72" dirty="0">
                <a:latin typeface="Calibri" panose="020F0502020204030204" pitchFamily="34" charset="0"/>
              </a:rPr>
              <a:t>Skype Users can add Lync users to contact list</a:t>
            </a:r>
          </a:p>
          <a:p>
            <a:pPr marL="816042" lvl="1" indent="-349732" defTabSz="932619">
              <a:buFont typeface="Arial" panose="020B0604020202020204" pitchFamily="34" charset="0"/>
              <a:buChar char="•"/>
            </a:pPr>
            <a:r>
              <a:rPr lang="en-US" sz="2040" spc="-72" dirty="0">
                <a:latin typeface="Calibri" panose="020F0502020204030204" pitchFamily="34" charset="0"/>
              </a:rPr>
              <a:t>Lync users can search for and add Skype MSA contacts </a:t>
            </a:r>
            <a:r>
              <a:rPr lang="en-US" sz="2040" spc="-72" dirty="0">
                <a:solidFill>
                  <a:schemeClr val="accent6">
                    <a:lumMod val="40000"/>
                    <a:lumOff val="60000"/>
                  </a:schemeClr>
                </a:solidFill>
                <a:latin typeface="Calibri" panose="020F0502020204030204" pitchFamily="34" charset="0"/>
              </a:rPr>
              <a:t>and </a:t>
            </a:r>
            <a:r>
              <a:rPr lang="en-US" sz="2040" spc="-72" dirty="0" err="1">
                <a:solidFill>
                  <a:schemeClr val="accent6">
                    <a:lumMod val="40000"/>
                    <a:lumOff val="60000"/>
                  </a:schemeClr>
                </a:solidFill>
                <a:latin typeface="Calibri" panose="020F0502020204030204" pitchFamily="34" charset="0"/>
              </a:rPr>
              <a:t>SkypeIDs</a:t>
            </a:r>
            <a:endParaRPr lang="en-US" sz="2040" spc="-72" dirty="0">
              <a:solidFill>
                <a:schemeClr val="accent6">
                  <a:lumMod val="40000"/>
                  <a:lumOff val="60000"/>
                </a:schemeClr>
              </a:solidFill>
              <a:latin typeface="Calibri" panose="020F0502020204030204" pitchFamily="34" charset="0"/>
            </a:endParaRPr>
          </a:p>
          <a:p>
            <a:pPr defTabSz="932619"/>
            <a:r>
              <a:rPr lang="en-US" sz="2448" b="1" spc="-72" dirty="0" smtClean="0">
                <a:solidFill>
                  <a:srgbClr val="00642D"/>
                </a:solidFill>
                <a:latin typeface="Calibri" panose="020F0502020204030204" pitchFamily="34" charset="0"/>
              </a:rPr>
              <a:t>Sessions</a:t>
            </a:r>
            <a:endParaRPr lang="en-US" sz="2448" b="1" spc="-72" dirty="0">
              <a:solidFill>
                <a:srgbClr val="00642D"/>
              </a:solidFill>
              <a:latin typeface="Calibri" panose="020F0502020204030204" pitchFamily="34" charset="0"/>
            </a:endParaRPr>
          </a:p>
          <a:p>
            <a:pPr marL="816042" lvl="1" indent="-349732" defTabSz="932619">
              <a:buFont typeface="Arial" panose="020B0604020202020204" pitchFamily="34" charset="0"/>
              <a:buChar char="•"/>
            </a:pPr>
            <a:r>
              <a:rPr lang="en-US" sz="2040" spc="-72" dirty="0">
                <a:solidFill>
                  <a:schemeClr val="tx1">
                    <a:lumMod val="85000"/>
                  </a:schemeClr>
                </a:solidFill>
                <a:latin typeface="Calibri" panose="020F0502020204030204" pitchFamily="34" charset="0"/>
              </a:rPr>
              <a:t>Presence updates</a:t>
            </a:r>
          </a:p>
          <a:p>
            <a:pPr marL="816042" lvl="1" indent="-349732" defTabSz="932619">
              <a:buFont typeface="Arial" panose="020B0604020202020204" pitchFamily="34" charset="0"/>
              <a:buChar char="•"/>
            </a:pPr>
            <a:r>
              <a:rPr lang="en-US" sz="2040" spc="-72" dirty="0">
                <a:solidFill>
                  <a:schemeClr val="tx1">
                    <a:lumMod val="85000"/>
                  </a:schemeClr>
                </a:solidFill>
                <a:latin typeface="Calibri" panose="020F0502020204030204" pitchFamily="34" charset="0"/>
              </a:rPr>
              <a:t>Chats, voice (Silk) and </a:t>
            </a:r>
            <a:r>
              <a:rPr lang="en-US" sz="2040" b="1" spc="-72" dirty="0">
                <a:solidFill>
                  <a:schemeClr val="tx1">
                    <a:lumMod val="85000"/>
                  </a:schemeClr>
                </a:solidFill>
                <a:latin typeface="Calibri" panose="020F0502020204030204" pitchFamily="34" charset="0"/>
              </a:rPr>
              <a:t>Video</a:t>
            </a:r>
            <a:r>
              <a:rPr lang="en-US" sz="2040" spc="-72" dirty="0">
                <a:solidFill>
                  <a:schemeClr val="tx1">
                    <a:lumMod val="85000"/>
                  </a:schemeClr>
                </a:solidFill>
                <a:latin typeface="Calibri" panose="020F0502020204030204" pitchFamily="34" charset="0"/>
              </a:rPr>
              <a:t> (H.264) calls between Skype and Lync users</a:t>
            </a:r>
          </a:p>
          <a:p>
            <a:pPr marL="816042" lvl="1" indent="-349732" defTabSz="932619">
              <a:buFont typeface="Arial" panose="020B0604020202020204" pitchFamily="34" charset="0"/>
              <a:buChar char="•"/>
            </a:pPr>
            <a:r>
              <a:rPr lang="en-US" sz="2040" spc="-72" dirty="0">
                <a:solidFill>
                  <a:schemeClr val="tx1">
                    <a:lumMod val="85000"/>
                  </a:schemeClr>
                </a:solidFill>
                <a:latin typeface="Calibri" panose="020F0502020204030204" pitchFamily="34" charset="0"/>
              </a:rPr>
              <a:t>Encryption with TLS and </a:t>
            </a:r>
            <a:r>
              <a:rPr lang="en-US" sz="2040" spc="-72" dirty="0" err="1">
                <a:solidFill>
                  <a:schemeClr val="tx1">
                    <a:lumMod val="85000"/>
                  </a:schemeClr>
                </a:solidFill>
                <a:latin typeface="Calibri" panose="020F0502020204030204" pitchFamily="34" charset="0"/>
              </a:rPr>
              <a:t>sRTP</a:t>
            </a:r>
            <a:endParaRPr lang="en-US" sz="2040" spc="-72" dirty="0">
              <a:solidFill>
                <a:schemeClr val="tx1">
                  <a:lumMod val="85000"/>
                </a:schemeClr>
              </a:solidFill>
              <a:latin typeface="Calibri" panose="020F0502020204030204" pitchFamily="34" charset="0"/>
            </a:endParaRPr>
          </a:p>
          <a:p>
            <a:pPr marL="816042" lvl="1" indent="-349732" defTabSz="932619">
              <a:buFont typeface="Arial" panose="020B0604020202020204" pitchFamily="34" charset="0"/>
              <a:buChar char="•"/>
            </a:pPr>
            <a:r>
              <a:rPr lang="en-US" sz="2040" spc="-72" dirty="0">
                <a:solidFill>
                  <a:schemeClr val="tx1">
                    <a:lumMod val="85000"/>
                  </a:schemeClr>
                </a:solidFill>
                <a:latin typeface="Calibri" panose="020F0502020204030204" pitchFamily="34" charset="0"/>
              </a:rPr>
              <a:t>NAT Traversal with Stun/Turn/Ice</a:t>
            </a:r>
          </a:p>
          <a:p>
            <a:pPr defTabSz="932619"/>
            <a:r>
              <a:rPr lang="en-US" sz="2448" b="1" spc="-72" dirty="0">
                <a:solidFill>
                  <a:srgbClr val="EB3C00">
                    <a:lumMod val="60000"/>
                    <a:lumOff val="40000"/>
                  </a:srgbClr>
                </a:solidFill>
                <a:latin typeface="Calibri" panose="020F0502020204030204" pitchFamily="34" charset="0"/>
              </a:rPr>
              <a:t>Not included:</a:t>
            </a:r>
            <a:r>
              <a:rPr lang="en-US" sz="2448" b="1" spc="-72" dirty="0">
                <a:solidFill>
                  <a:srgbClr val="0072C6">
                    <a:lumMod val="75000"/>
                  </a:srgbClr>
                </a:solidFill>
                <a:latin typeface="Calibri" panose="020F0502020204030204" pitchFamily="34" charset="0"/>
              </a:rPr>
              <a:t> </a:t>
            </a:r>
          </a:p>
          <a:p>
            <a:pPr marL="816042" lvl="1" indent="-349732" defTabSz="932619">
              <a:buFont typeface="Arial" panose="020B0604020202020204" pitchFamily="34" charset="0"/>
              <a:buChar char="•"/>
            </a:pPr>
            <a:r>
              <a:rPr lang="en-US" sz="2040" spc="-72" dirty="0" smtClean="0">
                <a:solidFill>
                  <a:schemeClr val="tx1">
                    <a:lumMod val="85000"/>
                  </a:schemeClr>
                </a:solidFill>
                <a:latin typeface="Calibri" panose="020F0502020204030204" pitchFamily="34" charset="0"/>
              </a:rPr>
              <a:t>Multi-Party Calls</a:t>
            </a:r>
          </a:p>
          <a:p>
            <a:pPr marL="816042" lvl="1" indent="-349732" defTabSz="932619">
              <a:buFont typeface="Arial" panose="020B0604020202020204" pitchFamily="34" charset="0"/>
              <a:buChar char="•"/>
            </a:pPr>
            <a:r>
              <a:rPr lang="en-US" sz="2040" spc="-72" dirty="0" smtClean="0">
                <a:solidFill>
                  <a:schemeClr val="tx1">
                    <a:lumMod val="85000"/>
                  </a:schemeClr>
                </a:solidFill>
                <a:latin typeface="Calibri" panose="020F0502020204030204" pitchFamily="34" charset="0"/>
              </a:rPr>
              <a:t>Screen Sharing</a:t>
            </a:r>
            <a:endParaRPr lang="en-US" sz="2040" spc="-72" dirty="0">
              <a:solidFill>
                <a:schemeClr val="tx1">
                  <a:lumMod val="85000"/>
                </a:schemeClr>
              </a:solidFill>
              <a:latin typeface="Calibri" panose="020F0502020204030204" pitchFamily="34" charset="0"/>
            </a:endParaRPr>
          </a:p>
        </p:txBody>
      </p:sp>
      <p:cxnSp>
        <p:nvCxnSpPr>
          <p:cNvPr id="177" name="Straight Connector 176"/>
          <p:cNvCxnSpPr/>
          <p:nvPr/>
        </p:nvCxnSpPr>
        <p:spPr>
          <a:xfrm>
            <a:off x="6567310" y="4945902"/>
            <a:ext cx="1111060" cy="583242"/>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10800000" flipV="1">
            <a:off x="6715512" y="5144700"/>
            <a:ext cx="170964" cy="1913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rot="18613600">
            <a:off x="7770420" y="3920525"/>
            <a:ext cx="468398" cy="249299"/>
          </a:xfrm>
          <a:prstGeom prst="rect">
            <a:avLst/>
          </a:prstGeom>
          <a:noFill/>
        </p:spPr>
        <p:txBody>
          <a:bodyPr wrap="none" rtlCol="0">
            <a:spAutoFit/>
          </a:bodyPr>
          <a:lstStyle/>
          <a:p>
            <a:pPr defTabSz="932619" fontAlgn="base">
              <a:spcBef>
                <a:spcPct val="0"/>
              </a:spcBef>
              <a:spcAft>
                <a:spcPct val="0"/>
              </a:spcAft>
            </a:pPr>
            <a:r>
              <a:rPr lang="en-GB" sz="1020" b="1" dirty="0">
                <a:solidFill>
                  <a:prstClr val="white">
                    <a:lumMod val="50000"/>
                  </a:prstClr>
                </a:solidFill>
                <a:latin typeface="Gill Sans" pitchFamily="-108" charset="0"/>
                <a:ea typeface="ヒラギノ角ゴ ProN W3" pitchFamily="-108" charset="-128"/>
                <a:sym typeface="Gill Sans" pitchFamily="-108" charset="0"/>
              </a:rPr>
              <a:t>DMZ</a:t>
            </a:r>
          </a:p>
        </p:txBody>
      </p:sp>
      <p:sp>
        <p:nvSpPr>
          <p:cNvPr id="204" name="TextBox 203"/>
          <p:cNvSpPr txBox="1"/>
          <p:nvPr/>
        </p:nvSpPr>
        <p:spPr>
          <a:xfrm rot="21270776">
            <a:off x="8758803" y="2481839"/>
            <a:ext cx="1247457"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dirty="0">
                <a:solidFill>
                  <a:prstClr val="white"/>
                </a:solidFill>
                <a:latin typeface="Gill Sans" pitchFamily="-108" charset="0"/>
                <a:ea typeface="ヒラギノ角ゴ ProN W3" pitchFamily="-108" charset="-128"/>
                <a:sym typeface="Gill Sans" pitchFamily="-108" charset="0"/>
              </a:rPr>
              <a:t>Internet</a:t>
            </a:r>
          </a:p>
        </p:txBody>
      </p:sp>
      <p:pic>
        <p:nvPicPr>
          <p:cNvPr id="211"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1305418">
            <a:off x="7222483" y="4580756"/>
            <a:ext cx="430367" cy="614811"/>
          </a:xfrm>
          <a:prstGeom prst="rect">
            <a:avLst/>
          </a:prstGeom>
          <a:noFill/>
          <a:ln w="9525">
            <a:noFill/>
            <a:miter lim="800000"/>
            <a:headEnd/>
            <a:tailEnd/>
          </a:ln>
        </p:spPr>
      </p:pic>
      <p:cxnSp>
        <p:nvCxnSpPr>
          <p:cNvPr id="212" name="Straight Connector 211"/>
          <p:cNvCxnSpPr/>
          <p:nvPr/>
        </p:nvCxnSpPr>
        <p:spPr>
          <a:xfrm flipH="1">
            <a:off x="7090800" y="4853847"/>
            <a:ext cx="293766" cy="3590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H="1">
            <a:off x="8926841" y="3023403"/>
            <a:ext cx="220323" cy="220326"/>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pic>
        <p:nvPicPr>
          <p:cNvPr id="223"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69753" y="5256672"/>
            <a:ext cx="371559" cy="550206"/>
          </a:xfrm>
          <a:prstGeom prst="rect">
            <a:avLst/>
          </a:prstGeom>
          <a:noFill/>
          <a:ln w="9525">
            <a:noFill/>
            <a:miter lim="800000"/>
            <a:headEnd/>
            <a:tailEnd/>
          </a:ln>
        </p:spPr>
      </p:pic>
      <p:sp>
        <p:nvSpPr>
          <p:cNvPr id="224" name="Cloud 223"/>
          <p:cNvSpPr/>
          <p:nvPr/>
        </p:nvSpPr>
        <p:spPr>
          <a:xfrm rot="13553989">
            <a:off x="8608102" y="2165381"/>
            <a:ext cx="1615713" cy="1159820"/>
          </a:xfrm>
          <a:prstGeom prst="cloud">
            <a:avLst/>
          </a:prstGeom>
          <a:solidFill>
            <a:schemeClr val="tx2">
              <a:lumMod val="40000"/>
              <a:lumOff val="60000"/>
            </a:schemeClr>
          </a:solidFill>
          <a:scene3d>
            <a:camera prst="orthographicFront">
              <a:rot lat="1242274" lon="18653606" rev="20267532"/>
            </a:camera>
            <a:lightRig rig="threePt" dir="t"/>
          </a:scene3d>
          <a:sp3d extrusionH="152400">
            <a:extrusionClr>
              <a:schemeClr val="tx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srgbClr val="FFFFFF"/>
              </a:solidFill>
            </a:endParaRPr>
          </a:p>
        </p:txBody>
      </p:sp>
      <p:sp>
        <p:nvSpPr>
          <p:cNvPr id="225" name="TextBox 224"/>
          <p:cNvSpPr txBox="1"/>
          <p:nvPr/>
        </p:nvSpPr>
        <p:spPr>
          <a:xfrm rot="21224105">
            <a:off x="8691988" y="2488950"/>
            <a:ext cx="1335622"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b="1" dirty="0">
                <a:solidFill>
                  <a:prstClr val="white"/>
                </a:solidFill>
                <a:effectLst>
                  <a:outerShdw blurRad="38100" dist="38100" dir="2700000" algn="tl">
                    <a:srgbClr val="000000">
                      <a:alpha val="43137"/>
                    </a:srgbClr>
                  </a:outerShdw>
                </a:effectLst>
                <a:latin typeface="Gill Sans" pitchFamily="-108" charset="0"/>
                <a:ea typeface="ヒラギノ角ゴ ProN W3" pitchFamily="-108" charset="-128"/>
                <a:sym typeface="Gill Sans" pitchFamily="-108" charset="0"/>
              </a:rPr>
              <a:t>Internet</a:t>
            </a:r>
          </a:p>
        </p:txBody>
      </p:sp>
      <p:pic>
        <p:nvPicPr>
          <p:cNvPr id="237" name="Picture 236" descr="Skype Blue Logo RGB.png"/>
          <p:cNvPicPr>
            <a:picLocks noChangeAspect="1"/>
          </p:cNvPicPr>
          <p:nvPr/>
        </p:nvPicPr>
        <p:blipFill>
          <a:blip r:embed="rId7" cstate="print"/>
          <a:stretch>
            <a:fillRect/>
          </a:stretch>
        </p:blipFill>
        <p:spPr>
          <a:xfrm>
            <a:off x="9628769" y="1500637"/>
            <a:ext cx="1734275" cy="851579"/>
          </a:xfrm>
          <a:prstGeom prst="rect">
            <a:avLst/>
          </a:prstGeom>
          <a:effectLst/>
        </p:spPr>
      </p:pic>
      <p:cxnSp>
        <p:nvCxnSpPr>
          <p:cNvPr id="239" name="Straight Connector 238"/>
          <p:cNvCxnSpPr/>
          <p:nvPr/>
        </p:nvCxnSpPr>
        <p:spPr>
          <a:xfrm flipH="1">
            <a:off x="10425359" y="1191454"/>
            <a:ext cx="520189" cy="489662"/>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0984" y="800986"/>
            <a:ext cx="8830400" cy="845809"/>
          </a:xfrm>
          <a:prstGeom prst="rect">
            <a:avLst/>
          </a:prstGeom>
        </p:spPr>
        <p:txBody>
          <a:bodyPr wrap="square">
            <a:spAutoFit/>
          </a:bodyPr>
          <a:lstStyle/>
          <a:p>
            <a:pPr defTabSz="932619"/>
            <a:r>
              <a:rPr lang="en-GB" sz="1632" dirty="0">
                <a:solidFill>
                  <a:srgbClr val="FFFFFF">
                    <a:lumMod val="65000"/>
                  </a:srgbClr>
                </a:solidFill>
                <a:latin typeface="Calibri" panose="020F0502020204030204" pitchFamily="34" charset="0"/>
              </a:rPr>
              <a:t>With version 2, we now use standard NAT traversal protocols, Signalling is encrypted with TLS and media uses </a:t>
            </a:r>
            <a:r>
              <a:rPr lang="en-GB" sz="1632" dirty="0" err="1">
                <a:solidFill>
                  <a:srgbClr val="FFFFFF">
                    <a:lumMod val="65000"/>
                  </a:srgbClr>
                </a:solidFill>
                <a:latin typeface="Calibri" panose="020F0502020204030204" pitchFamily="34" charset="0"/>
              </a:rPr>
              <a:t>sRTP</a:t>
            </a:r>
            <a:r>
              <a:rPr lang="en-GB" sz="1632" dirty="0">
                <a:solidFill>
                  <a:srgbClr val="FFFFFF">
                    <a:lumMod val="65000"/>
                  </a:srgbClr>
                </a:solidFill>
                <a:latin typeface="Calibri" panose="020F0502020204030204" pitchFamily="34" charset="0"/>
              </a:rPr>
              <a:t> directly between callers. We’ve standardized Codecs between the clients and have added Video !!</a:t>
            </a:r>
          </a:p>
        </p:txBody>
      </p:sp>
      <p:sp>
        <p:nvSpPr>
          <p:cNvPr id="21" name="Freeform 20"/>
          <p:cNvSpPr/>
          <p:nvPr/>
        </p:nvSpPr>
        <p:spPr bwMode="auto">
          <a:xfrm>
            <a:off x="5949967" y="5348398"/>
            <a:ext cx="510037" cy="213762"/>
          </a:xfrm>
          <a:custGeom>
            <a:avLst/>
            <a:gdLst>
              <a:gd name="connsiteX0" fmla="*/ 0 w 559558"/>
              <a:gd name="connsiteY0" fmla="*/ 0 h 341194"/>
              <a:gd name="connsiteX1" fmla="*/ 13648 w 559558"/>
              <a:gd name="connsiteY1" fmla="*/ 341194 h 341194"/>
              <a:gd name="connsiteX2" fmla="*/ 559558 w 559558"/>
              <a:gd name="connsiteY2" fmla="*/ 218364 h 341194"/>
              <a:gd name="connsiteX3" fmla="*/ 0 w 559558"/>
              <a:gd name="connsiteY3" fmla="*/ 0 h 341194"/>
            </a:gdLst>
            <a:ahLst/>
            <a:cxnLst>
              <a:cxn ang="0">
                <a:pos x="connsiteX0" y="connsiteY0"/>
              </a:cxn>
              <a:cxn ang="0">
                <a:pos x="connsiteX1" y="connsiteY1"/>
              </a:cxn>
              <a:cxn ang="0">
                <a:pos x="connsiteX2" y="connsiteY2"/>
              </a:cxn>
              <a:cxn ang="0">
                <a:pos x="connsiteX3" y="connsiteY3"/>
              </a:cxn>
            </a:cxnLst>
            <a:rect l="l" t="t" r="r" b="b"/>
            <a:pathLst>
              <a:path w="559558" h="341194">
                <a:moveTo>
                  <a:pt x="0" y="0"/>
                </a:moveTo>
                <a:lnTo>
                  <a:pt x="13648" y="341194"/>
                </a:lnTo>
                <a:lnTo>
                  <a:pt x="559558" y="218364"/>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4719414" y="5250459"/>
            <a:ext cx="1363718" cy="12109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6" name="Freeform 5"/>
          <p:cNvSpPr/>
          <p:nvPr/>
        </p:nvSpPr>
        <p:spPr bwMode="auto">
          <a:xfrm>
            <a:off x="10560025" y="663184"/>
            <a:ext cx="259057" cy="145072"/>
          </a:xfrm>
          <a:custGeom>
            <a:avLst/>
            <a:gdLst>
              <a:gd name="connsiteX0" fmla="*/ 0 w 254000"/>
              <a:gd name="connsiteY0" fmla="*/ 0 h 142240"/>
              <a:gd name="connsiteX1" fmla="*/ 254000 w 254000"/>
              <a:gd name="connsiteY1" fmla="*/ 121920 h 142240"/>
              <a:gd name="connsiteX2" fmla="*/ 10160 w 254000"/>
              <a:gd name="connsiteY2" fmla="*/ 142240 h 142240"/>
              <a:gd name="connsiteX3" fmla="*/ 0 w 254000"/>
              <a:gd name="connsiteY3" fmla="*/ 0 h 142240"/>
            </a:gdLst>
            <a:ahLst/>
            <a:cxnLst>
              <a:cxn ang="0">
                <a:pos x="connsiteX0" y="connsiteY0"/>
              </a:cxn>
              <a:cxn ang="0">
                <a:pos x="connsiteX1" y="connsiteY1"/>
              </a:cxn>
              <a:cxn ang="0">
                <a:pos x="connsiteX2" y="connsiteY2"/>
              </a:cxn>
              <a:cxn ang="0">
                <a:pos x="connsiteX3" y="connsiteY3"/>
              </a:cxn>
            </a:cxnLst>
            <a:rect l="l" t="t" r="r" b="b"/>
            <a:pathLst>
              <a:path w="254000" h="142240">
                <a:moveTo>
                  <a:pt x="0" y="0"/>
                </a:moveTo>
                <a:lnTo>
                  <a:pt x="254000" y="121920"/>
                </a:lnTo>
                <a:lnTo>
                  <a:pt x="10160" y="142240"/>
                </a:lnTo>
                <a:lnTo>
                  <a:pt x="0" y="0"/>
                </a:lnTo>
                <a:close/>
              </a:path>
            </a:pathLst>
          </a:cu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44" name="Group 243"/>
          <p:cNvGrpSpPr/>
          <p:nvPr/>
        </p:nvGrpSpPr>
        <p:grpSpPr>
          <a:xfrm>
            <a:off x="4887677" y="6002374"/>
            <a:ext cx="392770" cy="273431"/>
            <a:chOff x="7196004" y="5140747"/>
            <a:chExt cx="385104" cy="268094"/>
          </a:xfrm>
        </p:grpSpPr>
        <p:sp>
          <p:nvSpPr>
            <p:cNvPr id="245" name="Freeform 168"/>
            <p:cNvSpPr>
              <a:spLocks noEditPoints="1"/>
            </p:cNvSpPr>
            <p:nvPr/>
          </p:nvSpPr>
          <p:spPr bwMode="black">
            <a:xfrm>
              <a:off x="7196004" y="5140747"/>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sp>
          <p:nvSpPr>
            <p:cNvPr id="246" name="Freeform 169"/>
            <p:cNvSpPr>
              <a:spLocks/>
            </p:cNvSpPr>
            <p:nvPr/>
          </p:nvSpPr>
          <p:spPr bwMode="black">
            <a:xfrm>
              <a:off x="7353155" y="5201567"/>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grpSp>
      <p:pic>
        <p:nvPicPr>
          <p:cNvPr id="248" name="Picture 247"/>
          <p:cNvPicPr>
            <a:picLocks noChangeAspect="1"/>
          </p:cNvPicPr>
          <p:nvPr/>
        </p:nvPicPr>
        <p:blipFill>
          <a:blip r:embed="rId8"/>
          <a:stretch>
            <a:fillRect/>
          </a:stretch>
        </p:blipFill>
        <p:spPr>
          <a:xfrm>
            <a:off x="5745844" y="6001020"/>
            <a:ext cx="171120" cy="251713"/>
          </a:xfrm>
          <a:prstGeom prst="rect">
            <a:avLst/>
          </a:prstGeom>
        </p:spPr>
      </p:pic>
      <p:sp>
        <p:nvSpPr>
          <p:cNvPr id="29" name="TextBox 28"/>
          <p:cNvSpPr txBox="1"/>
          <p:nvPr/>
        </p:nvSpPr>
        <p:spPr>
          <a:xfrm>
            <a:off x="4855311" y="5409326"/>
            <a:ext cx="984052" cy="502317"/>
          </a:xfrm>
          <a:prstGeom prst="rect">
            <a:avLst/>
          </a:prstGeom>
          <a:noFill/>
        </p:spPr>
        <p:txBody>
          <a:bodyPr wrap="none" lIns="0" tIns="0" rIns="0" bIns="0" rtlCol="0">
            <a:spAutoFit/>
          </a:bodyPr>
          <a:lstStyle/>
          <a:p>
            <a:pPr defTabSz="932619"/>
            <a:r>
              <a:rPr lang="en-US" sz="1632" spc="-72" dirty="0">
                <a:solidFill>
                  <a:srgbClr val="FFFFFF"/>
                </a:solidFill>
              </a:rPr>
              <a:t>Chat, audio,</a:t>
            </a:r>
          </a:p>
          <a:p>
            <a:pPr defTabSz="932619"/>
            <a:r>
              <a:rPr lang="en-US" sz="1632" spc="-72" dirty="0">
                <a:solidFill>
                  <a:srgbClr val="FFFFFF"/>
                </a:solidFill>
              </a:rPr>
              <a:t>Video</a:t>
            </a:r>
            <a:endParaRPr lang="en-GB" sz="1632" spc="-72" dirty="0">
              <a:solidFill>
                <a:srgbClr val="FFFFFF"/>
              </a:solidFill>
            </a:endParaRPr>
          </a:p>
        </p:txBody>
      </p:sp>
      <p:sp>
        <p:nvSpPr>
          <p:cNvPr id="19" name="Rectangle 18"/>
          <p:cNvSpPr/>
          <p:nvPr/>
        </p:nvSpPr>
        <p:spPr bwMode="auto">
          <a:xfrm>
            <a:off x="9312657" y="218514"/>
            <a:ext cx="1276247" cy="1094797"/>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49" name="Group 248"/>
          <p:cNvGrpSpPr/>
          <p:nvPr/>
        </p:nvGrpSpPr>
        <p:grpSpPr>
          <a:xfrm>
            <a:off x="9467814" y="955315"/>
            <a:ext cx="392770" cy="302123"/>
            <a:chOff x="7196004" y="5239223"/>
            <a:chExt cx="385104" cy="296226"/>
          </a:xfrm>
        </p:grpSpPr>
        <p:sp>
          <p:nvSpPr>
            <p:cNvPr id="250" name="Freeform 168"/>
            <p:cNvSpPr>
              <a:spLocks noEditPoints="1"/>
            </p:cNvSpPr>
            <p:nvPr/>
          </p:nvSpPr>
          <p:spPr bwMode="black">
            <a:xfrm>
              <a:off x="7196004" y="5239223"/>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sp>
          <p:nvSpPr>
            <p:cNvPr id="251" name="Freeform 169"/>
            <p:cNvSpPr>
              <a:spLocks/>
            </p:cNvSpPr>
            <p:nvPr/>
          </p:nvSpPr>
          <p:spPr bwMode="black">
            <a:xfrm>
              <a:off x="7353155" y="5328175"/>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9" rIns="93256" bIns="46629" numCol="1" rtlCol="0" anchor="ctr" anchorCtr="0" compatLnSpc="1">
              <a:prstTxWarp prst="textNoShape">
                <a:avLst/>
              </a:prstTxWarp>
            </a:bodyPr>
            <a:lstStyle/>
            <a:p>
              <a:pPr defTabSz="755499"/>
              <a:endParaRPr lang="en-US" sz="1836" spc="-125">
                <a:solidFill>
                  <a:srgbClr val="072B60">
                    <a:lumMod val="50000"/>
                  </a:srgbClr>
                </a:solidFill>
                <a:latin typeface="Segoe Light" pitchFamily="34" charset="0"/>
              </a:endParaRPr>
            </a:p>
          </p:txBody>
        </p:sp>
      </p:grpSp>
      <p:pic>
        <p:nvPicPr>
          <p:cNvPr id="252" name="Picture 251"/>
          <p:cNvPicPr>
            <a:picLocks noChangeAspect="1"/>
          </p:cNvPicPr>
          <p:nvPr/>
        </p:nvPicPr>
        <p:blipFill>
          <a:blip r:embed="rId8"/>
          <a:stretch>
            <a:fillRect/>
          </a:stretch>
        </p:blipFill>
        <p:spPr>
          <a:xfrm>
            <a:off x="10254240" y="953961"/>
            <a:ext cx="171120" cy="251713"/>
          </a:xfrm>
          <a:prstGeom prst="rect">
            <a:avLst/>
          </a:prstGeom>
        </p:spPr>
      </p:pic>
      <p:sp>
        <p:nvSpPr>
          <p:cNvPr id="18" name="TextBox 17"/>
          <p:cNvSpPr txBox="1"/>
          <p:nvPr/>
        </p:nvSpPr>
        <p:spPr>
          <a:xfrm>
            <a:off x="9395043" y="419170"/>
            <a:ext cx="1012906" cy="502317"/>
          </a:xfrm>
          <a:prstGeom prst="rect">
            <a:avLst/>
          </a:prstGeom>
          <a:noFill/>
        </p:spPr>
        <p:txBody>
          <a:bodyPr wrap="none" lIns="0" tIns="0" rIns="0" bIns="0" rtlCol="0">
            <a:spAutoFit/>
          </a:bodyPr>
          <a:lstStyle/>
          <a:p>
            <a:pPr defTabSz="932619"/>
            <a:r>
              <a:rPr lang="en-US" sz="1632" spc="-72" dirty="0">
                <a:solidFill>
                  <a:srgbClr val="FFFFFF"/>
                </a:solidFill>
              </a:rPr>
              <a:t>Chat, Audio,</a:t>
            </a:r>
          </a:p>
          <a:p>
            <a:pPr defTabSz="932619"/>
            <a:r>
              <a:rPr lang="en-US" sz="1632" spc="-72" dirty="0">
                <a:solidFill>
                  <a:srgbClr val="FFFFFF"/>
                </a:solidFill>
              </a:rPr>
              <a:t>Video</a:t>
            </a:r>
            <a:endParaRPr lang="en-GB" sz="1632" spc="-72" dirty="0">
              <a:solidFill>
                <a:srgbClr val="FFFFFF"/>
              </a:solidFill>
            </a:endParaRPr>
          </a:p>
        </p:txBody>
      </p:sp>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33828">
            <a:off x="6771543" y="5760931"/>
            <a:ext cx="1068894" cy="546643"/>
          </a:xfrm>
          <a:prstGeom prst="rect">
            <a:avLst/>
          </a:prstGeom>
        </p:spPr>
      </p:pic>
      <p:grpSp>
        <p:nvGrpSpPr>
          <p:cNvPr id="86" name="Group 85"/>
          <p:cNvGrpSpPr/>
          <p:nvPr/>
        </p:nvGrpSpPr>
        <p:grpSpPr>
          <a:xfrm>
            <a:off x="9915544" y="920632"/>
            <a:ext cx="238498" cy="283105"/>
            <a:chOff x="10424245" y="2896597"/>
            <a:chExt cx="1149472" cy="1252685"/>
          </a:xfrm>
          <a:solidFill>
            <a:schemeClr val="tx1"/>
          </a:solidFill>
        </p:grpSpPr>
        <p:sp>
          <p:nvSpPr>
            <p:cNvPr id="87" name="Rectangle 86"/>
            <p:cNvSpPr/>
            <p:nvPr/>
          </p:nvSpPr>
          <p:spPr bwMode="auto">
            <a:xfrm>
              <a:off x="10424245" y="3485091"/>
              <a:ext cx="731105" cy="59736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88" name="Oval 87"/>
            <p:cNvSpPr/>
            <p:nvPr/>
          </p:nvSpPr>
          <p:spPr bwMode="auto">
            <a:xfrm>
              <a:off x="10514246" y="2896597"/>
              <a:ext cx="585990" cy="60561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6200000">
              <a:off x="10772514" y="3348078"/>
              <a:ext cx="777290" cy="82511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0" name="Group 89"/>
          <p:cNvGrpSpPr/>
          <p:nvPr/>
        </p:nvGrpSpPr>
        <p:grpSpPr>
          <a:xfrm>
            <a:off x="5358455" y="5911572"/>
            <a:ext cx="334396" cy="364232"/>
            <a:chOff x="10424245" y="2896597"/>
            <a:chExt cx="1149472" cy="1252685"/>
          </a:xfrm>
          <a:solidFill>
            <a:srgbClr val="E1F2FF"/>
          </a:solidFill>
        </p:grpSpPr>
        <p:sp>
          <p:nvSpPr>
            <p:cNvPr id="91" name="Rectangle 90"/>
            <p:cNvSpPr/>
            <p:nvPr/>
          </p:nvSpPr>
          <p:spPr bwMode="auto">
            <a:xfrm>
              <a:off x="10424245" y="3485091"/>
              <a:ext cx="731105" cy="59736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92" name="Oval 91"/>
            <p:cNvSpPr/>
            <p:nvPr/>
          </p:nvSpPr>
          <p:spPr bwMode="auto">
            <a:xfrm>
              <a:off x="10514246" y="2896597"/>
              <a:ext cx="585990" cy="60561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16200000">
              <a:off x="10772514" y="3348078"/>
              <a:ext cx="777290" cy="82511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p:cNvGrpSpPr/>
          <p:nvPr/>
        </p:nvGrpSpPr>
        <p:grpSpPr>
          <a:xfrm>
            <a:off x="9676813" y="2907042"/>
            <a:ext cx="2683029" cy="1822165"/>
            <a:chOff x="9676813" y="2907042"/>
            <a:chExt cx="2683029" cy="1822165"/>
          </a:xfrm>
        </p:grpSpPr>
        <p:cxnSp>
          <p:nvCxnSpPr>
            <p:cNvPr id="11" name="Straight Connector 10"/>
            <p:cNvCxnSpPr/>
            <p:nvPr/>
          </p:nvCxnSpPr>
          <p:spPr>
            <a:xfrm>
              <a:off x="9982842" y="3106797"/>
              <a:ext cx="577183" cy="2567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9676813" y="2907042"/>
              <a:ext cx="2683029" cy="1822165"/>
              <a:chOff x="9256542" y="4642338"/>
              <a:chExt cx="2630658" cy="1786598"/>
            </a:xfrm>
          </p:grpSpPr>
          <p:sp>
            <p:nvSpPr>
              <p:cNvPr id="95" name="Freeform 94"/>
              <p:cNvSpPr/>
              <p:nvPr/>
            </p:nvSpPr>
            <p:spPr bwMode="auto">
              <a:xfrm>
                <a:off x="9256542" y="4642338"/>
                <a:ext cx="2630658" cy="1786598"/>
              </a:xfrm>
              <a:custGeom>
                <a:avLst/>
                <a:gdLst>
                  <a:gd name="connsiteX0" fmla="*/ 815926 w 2630658"/>
                  <a:gd name="connsiteY0" fmla="*/ 42203 h 1828800"/>
                  <a:gd name="connsiteX1" fmla="*/ 0 w 2630658"/>
                  <a:gd name="connsiteY1" fmla="*/ 801859 h 1828800"/>
                  <a:gd name="connsiteX2" fmla="*/ 2039815 w 2630658"/>
                  <a:gd name="connsiteY2" fmla="*/ 1828800 h 1828800"/>
                  <a:gd name="connsiteX3" fmla="*/ 2630658 w 2630658"/>
                  <a:gd name="connsiteY3" fmla="*/ 731520 h 1828800"/>
                  <a:gd name="connsiteX4" fmla="*/ 773723 w 2630658"/>
                  <a:gd name="connsiteY4" fmla="*/ 0 h 1828800"/>
                  <a:gd name="connsiteX0" fmla="*/ 815926 w 2630658"/>
                  <a:gd name="connsiteY0" fmla="*/ 28136 h 1814733"/>
                  <a:gd name="connsiteX1" fmla="*/ 0 w 2630658"/>
                  <a:gd name="connsiteY1" fmla="*/ 787792 h 1814733"/>
                  <a:gd name="connsiteX2" fmla="*/ 2039815 w 2630658"/>
                  <a:gd name="connsiteY2" fmla="*/ 1814733 h 1814733"/>
                  <a:gd name="connsiteX3" fmla="*/ 2630658 w 2630658"/>
                  <a:gd name="connsiteY3" fmla="*/ 717453 h 1814733"/>
                  <a:gd name="connsiteX4" fmla="*/ 844062 w 2630658"/>
                  <a:gd name="connsiteY4" fmla="*/ 0 h 1814733"/>
                  <a:gd name="connsiteX0" fmla="*/ 815926 w 2630658"/>
                  <a:gd name="connsiteY0" fmla="*/ 1 h 1786598"/>
                  <a:gd name="connsiteX1" fmla="*/ 0 w 2630658"/>
                  <a:gd name="connsiteY1" fmla="*/ 759657 h 1786598"/>
                  <a:gd name="connsiteX2" fmla="*/ 2039815 w 2630658"/>
                  <a:gd name="connsiteY2" fmla="*/ 1786598 h 1786598"/>
                  <a:gd name="connsiteX3" fmla="*/ 2630658 w 2630658"/>
                  <a:gd name="connsiteY3" fmla="*/ 689318 h 1786598"/>
                  <a:gd name="connsiteX4" fmla="*/ 829995 w 2630658"/>
                  <a:gd name="connsiteY4" fmla="*/ 0 h 178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58" h="1786598">
                    <a:moveTo>
                      <a:pt x="815926" y="1"/>
                    </a:moveTo>
                    <a:lnTo>
                      <a:pt x="0" y="759657"/>
                    </a:lnTo>
                    <a:lnTo>
                      <a:pt x="2039815" y="1786598"/>
                    </a:lnTo>
                    <a:lnTo>
                      <a:pt x="2630658" y="689318"/>
                    </a:lnTo>
                    <a:lnTo>
                      <a:pt x="829995" y="0"/>
                    </a:lnTo>
                  </a:path>
                </a:pathLst>
              </a:custGeom>
              <a:solidFill>
                <a:srgbClr val="92D050"/>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32"/>
                <a:endParaRPr lang="en-US" sz="1836">
                  <a:solidFill>
                    <a:srgbClr val="FFFFFF"/>
                  </a:solidFill>
                </a:endParaRPr>
              </a:p>
            </p:txBody>
          </p:sp>
          <p:sp>
            <p:nvSpPr>
              <p:cNvPr id="96" name="TextBox 95"/>
              <p:cNvSpPr txBox="1"/>
              <p:nvPr/>
            </p:nvSpPr>
            <p:spPr>
              <a:xfrm rot="1234425">
                <a:off x="10430810" y="5089644"/>
                <a:ext cx="1257685" cy="1098816"/>
              </a:xfrm>
              <a:prstGeom prst="rect">
                <a:avLst/>
              </a:prstGeom>
              <a:noFill/>
              <a:ln>
                <a:noFill/>
              </a:ln>
            </p:spPr>
            <p:txBody>
              <a:bodyPr wrap="none" rtlCol="0">
                <a:spAutoFit/>
              </a:bodyPr>
              <a:lstStyle/>
              <a:p>
                <a:pPr defTabSz="932532"/>
                <a:r>
                  <a:rPr lang="en-US" sz="1072" dirty="0">
                    <a:solidFill>
                      <a:srgbClr val="000000"/>
                    </a:solidFill>
                  </a:rPr>
                  <a:t>         Queues/IVR</a:t>
                </a:r>
              </a:p>
              <a:p>
                <a:pPr defTabSz="932532"/>
                <a:r>
                  <a:rPr lang="en-US" sz="1122" dirty="0">
                    <a:solidFill>
                      <a:srgbClr val="000000"/>
                    </a:solidFill>
                  </a:rPr>
                  <a:t>       Skills Groups</a:t>
                </a:r>
              </a:p>
              <a:p>
                <a:pPr defTabSz="932532"/>
                <a:r>
                  <a:rPr lang="en-US" sz="1122" dirty="0">
                    <a:solidFill>
                      <a:srgbClr val="000000"/>
                    </a:solidFill>
                  </a:rPr>
                  <a:t>     Routing Rules</a:t>
                </a:r>
              </a:p>
              <a:p>
                <a:pPr defTabSz="932532"/>
                <a:r>
                  <a:rPr lang="en-US" sz="1122" dirty="0">
                    <a:solidFill>
                      <a:srgbClr val="000000"/>
                    </a:solidFill>
                  </a:rPr>
                  <a:t>    Recording</a:t>
                </a:r>
              </a:p>
              <a:p>
                <a:pPr defTabSz="932532"/>
                <a:r>
                  <a:rPr lang="en-US" sz="1122" dirty="0">
                    <a:solidFill>
                      <a:srgbClr val="000000"/>
                    </a:solidFill>
                  </a:rPr>
                  <a:t>  Dashboard</a:t>
                </a:r>
              </a:p>
              <a:p>
                <a:pPr defTabSz="932532"/>
                <a:r>
                  <a:rPr lang="en-US" sz="1122" dirty="0">
                    <a:solidFill>
                      <a:srgbClr val="000000"/>
                    </a:solidFill>
                  </a:rPr>
                  <a:t>Reporting</a:t>
                </a:r>
              </a:p>
            </p:txBody>
          </p:sp>
          <p:sp>
            <p:nvSpPr>
              <p:cNvPr id="97" name="TextBox 96"/>
              <p:cNvSpPr txBox="1"/>
              <p:nvPr/>
            </p:nvSpPr>
            <p:spPr>
              <a:xfrm rot="1308335" flipH="1">
                <a:off x="9600573" y="4945879"/>
                <a:ext cx="1526563" cy="646352"/>
              </a:xfrm>
              <a:prstGeom prst="rect">
                <a:avLst/>
              </a:prstGeom>
              <a:noFill/>
            </p:spPr>
            <p:txBody>
              <a:bodyPr wrap="square" lIns="0" tIns="0" rIns="0" bIns="0" rtlCol="0">
                <a:spAutoFit/>
              </a:bodyPr>
              <a:lstStyle/>
              <a:p>
                <a:pPr defTabSz="932532"/>
                <a:r>
                  <a:rPr lang="en-US" sz="1428" spc="-72" dirty="0">
                    <a:solidFill>
                      <a:srgbClr val="000000"/>
                    </a:solidFill>
                  </a:rPr>
                  <a:t>        3</a:t>
                </a:r>
                <a:r>
                  <a:rPr lang="en-US" sz="1428" spc="-72" baseline="30000" dirty="0">
                    <a:solidFill>
                      <a:srgbClr val="000000"/>
                    </a:solidFill>
                  </a:rPr>
                  <a:t>rd</a:t>
                </a:r>
                <a:r>
                  <a:rPr lang="en-US" sz="1428" spc="-72" dirty="0">
                    <a:solidFill>
                      <a:srgbClr val="000000"/>
                    </a:solidFill>
                  </a:rPr>
                  <a:t> Party</a:t>
                </a:r>
              </a:p>
              <a:p>
                <a:pPr defTabSz="932532"/>
                <a:r>
                  <a:rPr lang="en-US" sz="1428" spc="-72" dirty="0">
                    <a:solidFill>
                      <a:srgbClr val="000000"/>
                    </a:solidFill>
                  </a:rPr>
                  <a:t>     Contact</a:t>
                </a:r>
              </a:p>
              <a:p>
                <a:pPr defTabSz="932532"/>
                <a:r>
                  <a:rPr lang="en-US" sz="1428" spc="-72" dirty="0">
                    <a:solidFill>
                      <a:srgbClr val="000000"/>
                    </a:solidFill>
                  </a:rPr>
                  <a:t> Center</a:t>
                </a:r>
              </a:p>
            </p:txBody>
          </p:sp>
        </p:grpSp>
      </p:grpSp>
      <p:grpSp>
        <p:nvGrpSpPr>
          <p:cNvPr id="66" name="Group 65"/>
          <p:cNvGrpSpPr/>
          <p:nvPr/>
        </p:nvGrpSpPr>
        <p:grpSpPr>
          <a:xfrm>
            <a:off x="10735900" y="384750"/>
            <a:ext cx="722465" cy="1031644"/>
            <a:chOff x="10364683" y="3587446"/>
            <a:chExt cx="1129345" cy="1578614"/>
          </a:xfrm>
        </p:grpSpPr>
        <p:grpSp>
          <p:nvGrpSpPr>
            <p:cNvPr id="67" name="Group 66"/>
            <p:cNvGrpSpPr/>
            <p:nvPr/>
          </p:nvGrpSpPr>
          <p:grpSpPr>
            <a:xfrm>
              <a:off x="10364683" y="3587446"/>
              <a:ext cx="1129345" cy="1578614"/>
              <a:chOff x="10587210" y="163112"/>
              <a:chExt cx="1129345" cy="1578614"/>
            </a:xfrm>
          </p:grpSpPr>
          <p:sp>
            <p:nvSpPr>
              <p:cNvPr id="69" name="Freeform 68"/>
              <p:cNvSpPr/>
              <p:nvPr/>
            </p:nvSpPr>
            <p:spPr bwMode="auto">
              <a:xfrm>
                <a:off x="10901307" y="163112"/>
                <a:ext cx="815248" cy="1046602"/>
              </a:xfrm>
              <a:custGeom>
                <a:avLst/>
                <a:gdLst>
                  <a:gd name="connsiteX0" fmla="*/ 165253 w 815248"/>
                  <a:gd name="connsiteY0" fmla="*/ 66101 h 1046602"/>
                  <a:gd name="connsiteX1" fmla="*/ 815248 w 815248"/>
                  <a:gd name="connsiteY1" fmla="*/ 451691 h 1046602"/>
                  <a:gd name="connsiteX2" fmla="*/ 727113 w 815248"/>
                  <a:gd name="connsiteY2" fmla="*/ 1046602 h 1046602"/>
                  <a:gd name="connsiteX3" fmla="*/ 0 w 815248"/>
                  <a:gd name="connsiteY3" fmla="*/ 627961 h 1046602"/>
                  <a:gd name="connsiteX4" fmla="*/ 77118 w 815248"/>
                  <a:gd name="connsiteY4" fmla="*/ 0 h 1046602"/>
                  <a:gd name="connsiteX5" fmla="*/ 165253 w 815248"/>
                  <a:gd name="connsiteY5" fmla="*/ 66101 h 10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48" h="1046602">
                    <a:moveTo>
                      <a:pt x="165253" y="66101"/>
                    </a:moveTo>
                    <a:lnTo>
                      <a:pt x="815248" y="451691"/>
                    </a:lnTo>
                    <a:lnTo>
                      <a:pt x="727113" y="1046602"/>
                    </a:lnTo>
                    <a:lnTo>
                      <a:pt x="0" y="627961"/>
                    </a:lnTo>
                    <a:lnTo>
                      <a:pt x="77118" y="0"/>
                    </a:lnTo>
                    <a:lnTo>
                      <a:pt x="165253" y="66101"/>
                    </a:lnTo>
                    <a:close/>
                  </a:path>
                </a:pathLst>
              </a:custGeom>
              <a:solidFill>
                <a:schemeClr val="accent6">
                  <a:lumMod val="20000"/>
                  <a:lumOff val="80000"/>
                </a:schemeClr>
              </a:solidFill>
              <a:ln w="28575">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70" name="Freeform 69"/>
              <p:cNvSpPr/>
              <p:nvPr/>
            </p:nvSpPr>
            <p:spPr bwMode="auto">
              <a:xfrm>
                <a:off x="10596626" y="803555"/>
                <a:ext cx="1035585" cy="749147"/>
              </a:xfrm>
              <a:custGeom>
                <a:avLst/>
                <a:gdLst>
                  <a:gd name="connsiteX0" fmla="*/ 308472 w 1035585"/>
                  <a:gd name="connsiteY0" fmla="*/ 0 h 749147"/>
                  <a:gd name="connsiteX1" fmla="*/ 0 w 1035585"/>
                  <a:gd name="connsiteY1" fmla="*/ 220338 h 749147"/>
                  <a:gd name="connsiteX2" fmla="*/ 936433 w 1035585"/>
                  <a:gd name="connsiteY2" fmla="*/ 749147 h 749147"/>
                  <a:gd name="connsiteX3" fmla="*/ 1035585 w 1035585"/>
                  <a:gd name="connsiteY3" fmla="*/ 396608 h 749147"/>
                  <a:gd name="connsiteX4" fmla="*/ 308472 w 1035585"/>
                  <a:gd name="connsiteY4" fmla="*/ 0 h 74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85" h="749147">
                    <a:moveTo>
                      <a:pt x="308472" y="0"/>
                    </a:moveTo>
                    <a:lnTo>
                      <a:pt x="0" y="220338"/>
                    </a:lnTo>
                    <a:lnTo>
                      <a:pt x="936433" y="749147"/>
                    </a:lnTo>
                    <a:lnTo>
                      <a:pt x="1035585" y="396608"/>
                    </a:lnTo>
                    <a:lnTo>
                      <a:pt x="308472" y="0"/>
                    </a:lnTo>
                    <a:close/>
                  </a:path>
                </a:pathLst>
              </a:custGeom>
              <a:solidFill>
                <a:schemeClr val="accent6">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71" name="Freeform 70"/>
              <p:cNvSpPr/>
              <p:nvPr/>
            </p:nvSpPr>
            <p:spPr bwMode="auto">
              <a:xfrm>
                <a:off x="10587210" y="1013551"/>
                <a:ext cx="947101" cy="728175"/>
              </a:xfrm>
              <a:custGeom>
                <a:avLst/>
                <a:gdLst>
                  <a:gd name="connsiteX0" fmla="*/ 22033 w 936433"/>
                  <a:gd name="connsiteY0" fmla="*/ 0 h 694062"/>
                  <a:gd name="connsiteX1" fmla="*/ 0 w 936433"/>
                  <a:gd name="connsiteY1" fmla="*/ 154236 h 694062"/>
                  <a:gd name="connsiteX2" fmla="*/ 903383 w 936433"/>
                  <a:gd name="connsiteY2" fmla="*/ 694062 h 694062"/>
                  <a:gd name="connsiteX3" fmla="*/ 936433 w 936433"/>
                  <a:gd name="connsiteY3" fmla="*/ 517793 h 694062"/>
                  <a:gd name="connsiteX4" fmla="*/ 22033 w 936433"/>
                  <a:gd name="connsiteY4" fmla="*/ 0 h 69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3" h="694062">
                    <a:moveTo>
                      <a:pt x="22033" y="0"/>
                    </a:moveTo>
                    <a:lnTo>
                      <a:pt x="0" y="154236"/>
                    </a:lnTo>
                    <a:lnTo>
                      <a:pt x="903383" y="694062"/>
                    </a:lnTo>
                    <a:lnTo>
                      <a:pt x="936433" y="517793"/>
                    </a:lnTo>
                    <a:lnTo>
                      <a:pt x="22033" y="0"/>
                    </a:lnTo>
                    <a:close/>
                  </a:path>
                </a:pathLst>
              </a:custGeom>
              <a:solidFill>
                <a:srgbClr val="0192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cxnSp>
            <p:nvCxnSpPr>
              <p:cNvPr id="72" name="Straight Connector 71"/>
              <p:cNvCxnSpPr>
                <a:stCxn id="69" idx="2"/>
                <a:endCxn id="71" idx="2"/>
              </p:cNvCxnSpPr>
              <p:nvPr/>
            </p:nvCxnSpPr>
            <p:spPr>
              <a:xfrm flipH="1">
                <a:off x="11500884" y="1209714"/>
                <a:ext cx="127536" cy="532012"/>
              </a:xfrm>
              <a:prstGeom prst="line">
                <a:avLst/>
              </a:prstGeom>
              <a:ln w="38100">
                <a:solidFill>
                  <a:schemeClr val="accent6">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68" name="Picture 6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0453" y="3919930"/>
              <a:ext cx="395467" cy="395467"/>
            </a:xfrm>
            <a:prstGeom prst="rect">
              <a:avLst/>
            </a:prstGeom>
          </p:spPr>
        </p:pic>
      </p:grpSp>
      <p:sp>
        <p:nvSpPr>
          <p:cNvPr id="3" name="Flowchart: Magnetic Disk 2"/>
          <p:cNvSpPr/>
          <p:nvPr/>
        </p:nvSpPr>
        <p:spPr bwMode="auto">
          <a:xfrm>
            <a:off x="8437311" y="3106797"/>
            <a:ext cx="636415" cy="416904"/>
          </a:xfrm>
          <a:prstGeom prst="flowChartMagneticDisk">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8307560" y="3095553"/>
            <a:ext cx="921278"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router</a:t>
            </a:r>
          </a:p>
        </p:txBody>
      </p:sp>
      <p:cxnSp>
        <p:nvCxnSpPr>
          <p:cNvPr id="176" name="Straight Connector 175"/>
          <p:cNvCxnSpPr/>
          <p:nvPr/>
        </p:nvCxnSpPr>
        <p:spPr>
          <a:xfrm flipH="1">
            <a:off x="7384566" y="3523701"/>
            <a:ext cx="1321947" cy="13219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2" name="Left-Right Arrow 1"/>
          <p:cNvSpPr/>
          <p:nvPr/>
        </p:nvSpPr>
        <p:spPr bwMode="auto">
          <a:xfrm rot="18872051">
            <a:off x="6053448" y="3266850"/>
            <a:ext cx="5884924" cy="330483"/>
          </a:xfrm>
          <a:prstGeom prst="leftRightArrow">
            <a:avLst>
              <a:gd name="adj1" fmla="val 26898"/>
              <a:gd name="adj2" fmla="val 102700"/>
            </a:avLst>
          </a:prstGeom>
          <a:pattFill prst="dkHorz">
            <a:fgClr>
              <a:schemeClr val="accent1"/>
            </a:fgClr>
            <a:bgClr>
              <a:srgbClr val="00B0F0"/>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cxnSp>
        <p:nvCxnSpPr>
          <p:cNvPr id="12" name="Straight Connector 11"/>
          <p:cNvCxnSpPr/>
          <p:nvPr/>
        </p:nvCxnSpPr>
        <p:spPr>
          <a:xfrm flipV="1">
            <a:off x="7196963" y="1578614"/>
            <a:ext cx="3677529" cy="3769784"/>
          </a:xfrm>
          <a:prstGeom prst="line">
            <a:avLst/>
          </a:prstGeom>
          <a:ln w="57150">
            <a:solidFill>
              <a:srgbClr val="7030A0"/>
            </a:solidFill>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827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965837"/>
            <a:ext cx="10457411" cy="2986508"/>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 name="Title 2"/>
          <p:cNvSpPr>
            <a:spLocks noGrp="1"/>
          </p:cNvSpPr>
          <p:nvPr>
            <p:ph type="title"/>
          </p:nvPr>
        </p:nvSpPr>
        <p:spPr>
          <a:xfrm>
            <a:off x="156272" y="3000303"/>
            <a:ext cx="11889564" cy="917575"/>
          </a:xfrm>
        </p:spPr>
        <p:txBody>
          <a:bodyPr/>
          <a:lstStyle/>
          <a:p>
            <a:r>
              <a:rPr lang="en-US" dirty="0" smtClean="0">
                <a:solidFill>
                  <a:schemeClr val="bg1"/>
                </a:solidFill>
              </a:rPr>
              <a:t>Demo Lync-Skype connectivity Call</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18</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1558498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bwMode="auto">
          <a:xfrm>
            <a:off x="6523037" y="1516062"/>
            <a:ext cx="5126221" cy="3860528"/>
          </a:xfrm>
          <a:prstGeom prst="rect">
            <a:avLst/>
          </a:prstGeom>
          <a:solidFill>
            <a:srgbClr val="D9D9D9">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rotWithShape="1">
          <a:blip r:embed="rId3"/>
          <a:srcRect t="3128" b="959"/>
          <a:stretch/>
        </p:blipFill>
        <p:spPr>
          <a:xfrm>
            <a:off x="7431205" y="1659978"/>
            <a:ext cx="3264322" cy="3886200"/>
          </a:xfrm>
          <a:prstGeom prst="rect">
            <a:avLst/>
          </a:prstGeom>
        </p:spPr>
      </p:pic>
      <p:sp>
        <p:nvSpPr>
          <p:cNvPr id="3" name="Rectangle 2"/>
          <p:cNvSpPr/>
          <p:nvPr/>
        </p:nvSpPr>
        <p:spPr bwMode="auto">
          <a:xfrm>
            <a:off x="350837" y="5377492"/>
            <a:ext cx="5126221" cy="68326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6523036" y="5377492"/>
            <a:ext cx="5126221" cy="68326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bwMode="auto">
          <a:xfrm>
            <a:off x="350837" y="1516062"/>
            <a:ext cx="5126221" cy="3860528"/>
          </a:xfrm>
          <a:prstGeom prst="rect">
            <a:avLst/>
          </a:prstGeom>
          <a:solidFill>
            <a:srgbClr val="D9D9D9">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1026" name="Picture 2" descr="C:\Users\v-junyo\Desktop\Dropbox\ZumTeam\Team_Resources\Design Resources\Office_Branding\App Icons\MS_rgb_Lync_Cyan300.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2332037" y="5339778"/>
            <a:ext cx="1483562" cy="7586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kypeblogs.files.wordpress.com/2013/09/skype-logo-feb_2012_rgb_5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9297" y="5553465"/>
            <a:ext cx="1033697" cy="4568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p:nvPr/>
        </p:nvPicPr>
        <p:blipFill rotWithShape="1">
          <a:blip r:embed="rId6"/>
          <a:srcRect l="45144" r="1" b="4516"/>
          <a:stretch/>
        </p:blipFill>
        <p:spPr>
          <a:xfrm>
            <a:off x="787818" y="1700706"/>
            <a:ext cx="4572000" cy="2725596"/>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34967"/>
          <a:stretch/>
        </p:blipFill>
        <p:spPr>
          <a:xfrm>
            <a:off x="2176772" y="1904457"/>
            <a:ext cx="2764516" cy="2391152"/>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4534" r="27826" b="-4534"/>
          <a:stretch/>
        </p:blipFill>
        <p:spPr>
          <a:xfrm>
            <a:off x="4096728" y="3642345"/>
            <a:ext cx="838200" cy="653264"/>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r="18743" b="18103"/>
          <a:stretch/>
        </p:blipFill>
        <p:spPr>
          <a:xfrm>
            <a:off x="7505158" y="1820862"/>
            <a:ext cx="1075279" cy="6348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4611" r="27826" b="6114"/>
          <a:stretch/>
        </p:blipFill>
        <p:spPr>
          <a:xfrm>
            <a:off x="7460050" y="2455726"/>
            <a:ext cx="3206632" cy="1981200"/>
          </a:xfrm>
          <a:prstGeom prst="rect">
            <a:avLst/>
          </a:prstGeom>
        </p:spPr>
      </p:pic>
    </p:spTree>
    <p:extLst>
      <p:ext uri="{BB962C8B-B14F-4D97-AF65-F5344CB8AC3E}">
        <p14:creationId xmlns:p14="http://schemas.microsoft.com/office/powerpoint/2010/main" val="162420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7" y="2064704"/>
            <a:ext cx="6248399" cy="2103119"/>
          </a:xfrm>
        </p:spPr>
        <p:txBody>
          <a:bodyPr/>
          <a:lstStyle/>
          <a:p>
            <a:r>
              <a:rPr lang="en-US" sz="4800" b="1" dirty="0" smtClean="0"/>
              <a:t>Lync-Skype connectivity v2</a:t>
            </a:r>
            <a:endParaRPr lang="en-US" sz="4800" dirty="0"/>
          </a:p>
        </p:txBody>
      </p:sp>
      <p:sp>
        <p:nvSpPr>
          <p:cNvPr id="3" name="Text Placeholder 2"/>
          <p:cNvSpPr>
            <a:spLocks noGrp="1"/>
          </p:cNvSpPr>
          <p:nvPr>
            <p:ph type="body" sz="quarter" idx="14"/>
          </p:nvPr>
        </p:nvSpPr>
        <p:spPr>
          <a:xfrm>
            <a:off x="274638" y="4655501"/>
            <a:ext cx="9856642" cy="1554478"/>
          </a:xfrm>
        </p:spPr>
        <p:txBody>
          <a:bodyPr/>
          <a:lstStyle/>
          <a:p>
            <a:r>
              <a:rPr lang="en-US" dirty="0" smtClean="0"/>
              <a:t>Derek Whittle</a:t>
            </a:r>
          </a:p>
          <a:p>
            <a:r>
              <a:rPr lang="en-US" dirty="0" smtClean="0"/>
              <a:t>Barry Castle</a:t>
            </a:r>
            <a:endParaRPr lang="en-US" dirty="0"/>
          </a:p>
        </p:txBody>
      </p:sp>
      <p:sp>
        <p:nvSpPr>
          <p:cNvPr id="4" name="Text Placeholder 2"/>
          <p:cNvSpPr txBox="1">
            <a:spLocks/>
          </p:cNvSpPr>
          <p:nvPr/>
        </p:nvSpPr>
        <p:spPr bwMode="ltGray">
          <a:xfrm>
            <a:off x="274638" y="4037271"/>
            <a:ext cx="6400800" cy="777239"/>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OFC-B329</a:t>
            </a:r>
            <a:endParaRPr lang="en-US" dirty="0"/>
          </a:p>
        </p:txBody>
      </p:sp>
    </p:spTree>
    <p:extLst>
      <p:ext uri="{BB962C8B-B14F-4D97-AF65-F5344CB8AC3E}">
        <p14:creationId xmlns:p14="http://schemas.microsoft.com/office/powerpoint/2010/main" val="31468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261062"/>
            <a:ext cx="8379229" cy="280970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4" name="TextBox 3"/>
          <p:cNvSpPr txBox="1"/>
          <p:nvPr/>
        </p:nvSpPr>
        <p:spPr>
          <a:xfrm>
            <a:off x="349134" y="3102682"/>
            <a:ext cx="5386731" cy="1126462"/>
          </a:xfrm>
          <a:prstGeom prst="rect">
            <a:avLst/>
          </a:prstGeom>
          <a:noFill/>
        </p:spPr>
        <p:txBody>
          <a:bodyPr wrap="none" lIns="182880" tIns="146304" rIns="182880" bIns="146304" rtlCol="0">
            <a:spAutoFit/>
          </a:bodyPr>
          <a:lstStyle/>
          <a:p>
            <a:pPr>
              <a:lnSpc>
                <a:spcPct val="90000"/>
              </a:lnSpc>
              <a:spcAft>
                <a:spcPts val="600"/>
              </a:spcAft>
            </a:pPr>
            <a:r>
              <a:rPr lang="en-US" sz="6000" dirty="0" smtClean="0">
                <a:solidFill>
                  <a:srgbClr val="FFFFFF"/>
                </a:solidFill>
                <a:latin typeface="Century Gothic" panose="020B0502020202020204" pitchFamily="34" charset="0"/>
              </a:rPr>
              <a:t>Opportunities</a:t>
            </a:r>
          </a:p>
        </p:txBody>
      </p:sp>
    </p:spTree>
    <p:extLst>
      <p:ext uri="{BB962C8B-B14F-4D97-AF65-F5344CB8AC3E}">
        <p14:creationId xmlns:p14="http://schemas.microsoft.com/office/powerpoint/2010/main" val="88749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t>B2C Communicating with customers</a:t>
            </a:r>
            <a:endParaRPr lang="en-US" dirty="0"/>
          </a:p>
        </p:txBody>
      </p:sp>
      <p:sp>
        <p:nvSpPr>
          <p:cNvPr id="22" name="Rectangle 21"/>
          <p:cNvSpPr/>
          <p:nvPr/>
        </p:nvSpPr>
        <p:spPr bwMode="auto">
          <a:xfrm>
            <a:off x="197355" y="3495674"/>
            <a:ext cx="2090562"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1800 Numbers</a:t>
            </a:r>
            <a:endParaRPr lang="en-US" sz="2000" dirty="0">
              <a:solidFill>
                <a:srgbClr val="FFFFFF"/>
              </a:solidFill>
            </a:endParaRPr>
          </a:p>
        </p:txBody>
      </p:sp>
      <p:sp>
        <p:nvSpPr>
          <p:cNvPr id="27" name="Rectangle 26"/>
          <p:cNvSpPr/>
          <p:nvPr/>
        </p:nvSpPr>
        <p:spPr bwMode="auto">
          <a:xfrm>
            <a:off x="2408237" y="3495674"/>
            <a:ext cx="2090562"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Web Chat</a:t>
            </a:r>
            <a:endParaRPr lang="en-US" sz="2000" dirty="0">
              <a:solidFill>
                <a:srgbClr val="FFFFFF"/>
              </a:solidFill>
            </a:endParaRPr>
          </a:p>
        </p:txBody>
      </p:sp>
      <p:sp>
        <p:nvSpPr>
          <p:cNvPr id="28" name="Rectangle 27"/>
          <p:cNvSpPr/>
          <p:nvPr/>
        </p:nvSpPr>
        <p:spPr bwMode="auto">
          <a:xfrm>
            <a:off x="6822703" y="3495674"/>
            <a:ext cx="2090562"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Phone calls</a:t>
            </a:r>
            <a:endParaRPr lang="en-US" sz="2000" dirty="0">
              <a:solidFill>
                <a:srgbClr val="FFFFFF"/>
              </a:solidFill>
            </a:endParaRPr>
          </a:p>
        </p:txBody>
      </p:sp>
      <p:sp>
        <p:nvSpPr>
          <p:cNvPr id="29" name="Rectangle 28"/>
          <p:cNvSpPr/>
          <p:nvPr/>
        </p:nvSpPr>
        <p:spPr bwMode="auto">
          <a:xfrm>
            <a:off x="4619119" y="3495674"/>
            <a:ext cx="2090562"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Email</a:t>
            </a:r>
            <a:endParaRPr lang="en-US" sz="2000" dirty="0">
              <a:solidFill>
                <a:srgbClr val="FFFFFF"/>
              </a:solidFill>
            </a:endParaRPr>
          </a:p>
        </p:txBody>
      </p:sp>
      <p:sp>
        <p:nvSpPr>
          <p:cNvPr id="11" name="Rectangle 10"/>
          <p:cNvSpPr/>
          <p:nvPr/>
        </p:nvSpPr>
        <p:spPr bwMode="auto">
          <a:xfrm>
            <a:off x="9026287" y="3495674"/>
            <a:ext cx="2144166"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fontAlgn="base">
              <a:lnSpc>
                <a:spcPct val="90000"/>
              </a:lnSpc>
              <a:spcBef>
                <a:spcPct val="0"/>
              </a:spcBef>
              <a:spcAft>
                <a:spcPct val="0"/>
              </a:spcAft>
            </a:pPr>
            <a:r>
              <a:rPr lang="en-US" sz="2000" dirty="0" smtClean="0">
                <a:solidFill>
                  <a:srgbClr val="FFFFFF"/>
                </a:solidFill>
              </a:rPr>
              <a:t>Face to Face meetings</a:t>
            </a:r>
            <a:endParaRPr lang="en-US" sz="2000" dirty="0">
              <a:solidFill>
                <a:srgbClr val="FFFFFF"/>
              </a:solidFill>
            </a:endParaRPr>
          </a:p>
        </p:txBody>
      </p:sp>
      <p:sp>
        <p:nvSpPr>
          <p:cNvPr id="15" name="TextBox 14"/>
          <p:cNvSpPr txBox="1"/>
          <p:nvPr/>
        </p:nvSpPr>
        <p:spPr>
          <a:xfrm>
            <a:off x="197355" y="1222017"/>
            <a:ext cx="11660189" cy="1066801"/>
          </a:xfrm>
          <a:prstGeom prst="rect">
            <a:avLst/>
          </a:prstGeom>
          <a:noFill/>
        </p:spPr>
        <p:txBody>
          <a:bodyPr wrap="square" lIns="182880" tIns="146304" rIns="182880" bIns="146304" rtlCol="0">
            <a:noAutofit/>
          </a:bodyPr>
          <a:lstStyle/>
          <a:p>
            <a:pPr lvl="0">
              <a:lnSpc>
                <a:spcPct val="90000"/>
              </a:lnSpc>
              <a:spcBef>
                <a:spcPct val="20000"/>
              </a:spcBef>
              <a:buSzPct val="90000"/>
            </a:pPr>
            <a:r>
              <a:rPr lang="en-US" sz="4000" dirty="0" smtClean="0">
                <a:solidFill>
                  <a:schemeClr val="accent6">
                    <a:lumMod val="40000"/>
                    <a:lumOff val="60000"/>
                  </a:schemeClr>
                </a:solidFill>
                <a:latin typeface="+mj-lt"/>
              </a:rPr>
              <a:t>Today’s Options</a:t>
            </a:r>
            <a:endParaRPr lang="en-US" sz="4000" dirty="0">
              <a:solidFill>
                <a:schemeClr val="accent6">
                  <a:lumMod val="40000"/>
                  <a:lumOff val="60000"/>
                </a:schemeClr>
              </a:solidFill>
              <a:latin typeface="+mj-lt"/>
            </a:endParaRPr>
          </a:p>
          <a:p>
            <a:pPr>
              <a:lnSpc>
                <a:spcPct val="90000"/>
              </a:lnSpc>
              <a:spcAft>
                <a:spcPts val="600"/>
              </a:spcAft>
            </a:pPr>
            <a:r>
              <a:rPr lang="en-US" sz="2000" dirty="0" smtClean="0">
                <a:gradFill>
                  <a:gsLst>
                    <a:gs pos="1250">
                      <a:schemeClr val="tx1"/>
                    </a:gs>
                    <a:gs pos="99000">
                      <a:schemeClr val="tx1"/>
                    </a:gs>
                  </a:gsLst>
                  <a:lin ang="5400000" scaled="0"/>
                </a:gradFill>
              </a:rPr>
              <a:t>Lync Skype Connectivity v2 addresses these communications options for ‘known’ customers</a:t>
            </a:r>
          </a:p>
          <a:p>
            <a:pPr>
              <a:lnSpc>
                <a:spcPct val="90000"/>
              </a:lnSpc>
              <a:spcAft>
                <a:spcPts val="600"/>
              </a:spcAft>
            </a:pPr>
            <a:endParaRPr lang="en-US" sz="2000" dirty="0" smtClean="0">
              <a:gradFill>
                <a:gsLst>
                  <a:gs pos="1250">
                    <a:schemeClr val="tx1"/>
                  </a:gs>
                  <a:gs pos="99000">
                    <a:schemeClr val="tx1"/>
                  </a:gs>
                </a:gsLst>
                <a:lin ang="5400000" scaled="0"/>
              </a:gradFill>
            </a:endParaRPr>
          </a:p>
          <a:p>
            <a:pPr>
              <a:lnSpc>
                <a:spcPct val="90000"/>
              </a:lnSpc>
              <a:spcAft>
                <a:spcPts val="600"/>
              </a:spcAft>
            </a:pPr>
            <a:r>
              <a:rPr lang="en-US" sz="2000" dirty="0" smtClean="0">
                <a:gradFill>
                  <a:gsLst>
                    <a:gs pos="1250">
                      <a:schemeClr val="tx1"/>
                    </a:gs>
                    <a:gs pos="99000">
                      <a:schemeClr val="tx1"/>
                    </a:gs>
                  </a:gsLst>
                  <a:lin ang="5400000" scaled="0"/>
                </a:gradFill>
              </a:rPr>
              <a:t> </a:t>
            </a:r>
          </a:p>
        </p:txBody>
      </p:sp>
      <p:sp>
        <p:nvSpPr>
          <p:cNvPr id="9" name="Freeform 81"/>
          <p:cNvSpPr>
            <a:spLocks noEditPoints="1"/>
          </p:cNvSpPr>
          <p:nvPr/>
        </p:nvSpPr>
        <p:spPr bwMode="black">
          <a:xfrm>
            <a:off x="6027449" y="5097462"/>
            <a:ext cx="392175" cy="303620"/>
          </a:xfrm>
          <a:custGeom>
            <a:avLst/>
            <a:gdLst>
              <a:gd name="T0" fmla="*/ 71 w 75"/>
              <a:gd name="T1" fmla="*/ 58 h 58"/>
              <a:gd name="T2" fmla="*/ 4 w 75"/>
              <a:gd name="T3" fmla="*/ 58 h 58"/>
              <a:gd name="T4" fmla="*/ 0 w 75"/>
              <a:gd name="T5" fmla="*/ 54 h 58"/>
              <a:gd name="T6" fmla="*/ 0 w 75"/>
              <a:gd name="T7" fmla="*/ 4 h 58"/>
              <a:gd name="T8" fmla="*/ 4 w 75"/>
              <a:gd name="T9" fmla="*/ 0 h 58"/>
              <a:gd name="T10" fmla="*/ 71 w 75"/>
              <a:gd name="T11" fmla="*/ 0 h 58"/>
              <a:gd name="T12" fmla="*/ 75 w 75"/>
              <a:gd name="T13" fmla="*/ 4 h 58"/>
              <a:gd name="T14" fmla="*/ 75 w 75"/>
              <a:gd name="T15" fmla="*/ 54 h 58"/>
              <a:gd name="T16" fmla="*/ 71 w 75"/>
              <a:gd name="T17" fmla="*/ 58 h 58"/>
              <a:gd name="T18" fmla="*/ 8 w 75"/>
              <a:gd name="T19" fmla="*/ 50 h 58"/>
              <a:gd name="T20" fmla="*/ 67 w 75"/>
              <a:gd name="T21" fmla="*/ 50 h 58"/>
              <a:gd name="T22" fmla="*/ 67 w 75"/>
              <a:gd name="T23" fmla="*/ 16 h 58"/>
              <a:gd name="T24" fmla="*/ 39 w 75"/>
              <a:gd name="T25" fmla="*/ 38 h 58"/>
              <a:gd name="T26" fmla="*/ 35 w 75"/>
              <a:gd name="T27" fmla="*/ 38 h 58"/>
              <a:gd name="T28" fmla="*/ 8 w 75"/>
              <a:gd name="T29" fmla="*/ 17 h 58"/>
              <a:gd name="T30" fmla="*/ 8 w 75"/>
              <a:gd name="T31" fmla="*/ 50 h 58"/>
              <a:gd name="T32" fmla="*/ 9 w 75"/>
              <a:gd name="T33" fmla="*/ 8 h 58"/>
              <a:gd name="T34" fmla="*/ 37 w 75"/>
              <a:gd name="T35" fmla="*/ 30 h 58"/>
              <a:gd name="T36" fmla="*/ 65 w 75"/>
              <a:gd name="T37" fmla="*/ 8 h 58"/>
              <a:gd name="T38" fmla="*/ 9 w 75"/>
              <a:gd name="T3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8">
                <a:moveTo>
                  <a:pt x="71" y="58"/>
                </a:moveTo>
                <a:cubicBezTo>
                  <a:pt x="4" y="58"/>
                  <a:pt x="4" y="58"/>
                  <a:pt x="4" y="58"/>
                </a:cubicBezTo>
                <a:cubicBezTo>
                  <a:pt x="2" y="58"/>
                  <a:pt x="0" y="56"/>
                  <a:pt x="0" y="54"/>
                </a:cubicBezTo>
                <a:cubicBezTo>
                  <a:pt x="0" y="4"/>
                  <a:pt x="0" y="4"/>
                  <a:pt x="0" y="4"/>
                </a:cubicBezTo>
                <a:cubicBezTo>
                  <a:pt x="0" y="2"/>
                  <a:pt x="2" y="0"/>
                  <a:pt x="4" y="0"/>
                </a:cubicBezTo>
                <a:cubicBezTo>
                  <a:pt x="71" y="0"/>
                  <a:pt x="71" y="0"/>
                  <a:pt x="71" y="0"/>
                </a:cubicBezTo>
                <a:cubicBezTo>
                  <a:pt x="73" y="0"/>
                  <a:pt x="75" y="2"/>
                  <a:pt x="75" y="4"/>
                </a:cubicBezTo>
                <a:cubicBezTo>
                  <a:pt x="75" y="54"/>
                  <a:pt x="75" y="54"/>
                  <a:pt x="75" y="54"/>
                </a:cubicBezTo>
                <a:cubicBezTo>
                  <a:pt x="75" y="56"/>
                  <a:pt x="73" y="58"/>
                  <a:pt x="71" y="58"/>
                </a:cubicBezTo>
                <a:close/>
                <a:moveTo>
                  <a:pt x="8" y="50"/>
                </a:moveTo>
                <a:cubicBezTo>
                  <a:pt x="67" y="50"/>
                  <a:pt x="67" y="50"/>
                  <a:pt x="67" y="50"/>
                </a:cubicBezTo>
                <a:cubicBezTo>
                  <a:pt x="67" y="16"/>
                  <a:pt x="67" y="16"/>
                  <a:pt x="67" y="16"/>
                </a:cubicBezTo>
                <a:cubicBezTo>
                  <a:pt x="39" y="38"/>
                  <a:pt x="39" y="38"/>
                  <a:pt x="39" y="38"/>
                </a:cubicBezTo>
                <a:cubicBezTo>
                  <a:pt x="38" y="39"/>
                  <a:pt x="36" y="39"/>
                  <a:pt x="35" y="38"/>
                </a:cubicBezTo>
                <a:cubicBezTo>
                  <a:pt x="8" y="17"/>
                  <a:pt x="8" y="17"/>
                  <a:pt x="8" y="17"/>
                </a:cubicBezTo>
                <a:lnTo>
                  <a:pt x="8" y="50"/>
                </a:lnTo>
                <a:close/>
                <a:moveTo>
                  <a:pt x="9" y="8"/>
                </a:moveTo>
                <a:cubicBezTo>
                  <a:pt x="37" y="30"/>
                  <a:pt x="37" y="30"/>
                  <a:pt x="37" y="30"/>
                </a:cubicBezTo>
                <a:cubicBezTo>
                  <a:pt x="65" y="8"/>
                  <a:pt x="65" y="8"/>
                  <a:pt x="65" y="8"/>
                </a:cubicBezTo>
                <a:lnTo>
                  <a:pt x="9" y="8"/>
                </a:lnTo>
                <a:close/>
              </a:path>
            </a:pathLst>
          </a:custGeom>
          <a:solidFill>
            <a:srgbClr val="FFFFFF"/>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0" name="Freeform 95"/>
          <p:cNvSpPr>
            <a:spLocks/>
          </p:cNvSpPr>
          <p:nvPr/>
        </p:nvSpPr>
        <p:spPr bwMode="black">
          <a:xfrm>
            <a:off x="3856037" y="5073743"/>
            <a:ext cx="351058" cy="351057"/>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2" name="Freeform 144"/>
          <p:cNvSpPr>
            <a:spLocks noEditPoints="1"/>
          </p:cNvSpPr>
          <p:nvPr/>
        </p:nvSpPr>
        <p:spPr bwMode="black">
          <a:xfrm>
            <a:off x="10714037" y="5023137"/>
            <a:ext cx="256179" cy="452268"/>
          </a:xfrm>
          <a:custGeom>
            <a:avLst/>
            <a:gdLst>
              <a:gd name="T0" fmla="*/ 35 w 46"/>
              <a:gd name="T1" fmla="*/ 7 h 84"/>
              <a:gd name="T2" fmla="*/ 29 w 46"/>
              <a:gd name="T3" fmla="*/ 14 h 84"/>
              <a:gd name="T4" fmla="*/ 22 w 46"/>
              <a:gd name="T5" fmla="*/ 7 h 84"/>
              <a:gd name="T6" fmla="*/ 29 w 46"/>
              <a:gd name="T7" fmla="*/ 0 h 84"/>
              <a:gd name="T8" fmla="*/ 35 w 46"/>
              <a:gd name="T9" fmla="*/ 7 h 84"/>
              <a:gd name="T10" fmla="*/ 20 w 46"/>
              <a:gd name="T11" fmla="*/ 12 h 84"/>
              <a:gd name="T12" fmla="*/ 2 w 46"/>
              <a:gd name="T13" fmla="*/ 22 h 84"/>
              <a:gd name="T14" fmla="*/ 0 w 46"/>
              <a:gd name="T15" fmla="*/ 41 h 84"/>
              <a:gd name="T16" fmla="*/ 6 w 46"/>
              <a:gd name="T17" fmla="*/ 41 h 84"/>
              <a:gd name="T18" fmla="*/ 7 w 46"/>
              <a:gd name="T19" fmla="*/ 26 h 84"/>
              <a:gd name="T20" fmla="*/ 15 w 46"/>
              <a:gd name="T21" fmla="*/ 22 h 84"/>
              <a:gd name="T22" fmla="*/ 10 w 46"/>
              <a:gd name="T23" fmla="*/ 37 h 84"/>
              <a:gd name="T24" fmla="*/ 12 w 46"/>
              <a:gd name="T25" fmla="*/ 45 h 84"/>
              <a:gd name="T26" fmla="*/ 0 w 46"/>
              <a:gd name="T27" fmla="*/ 82 h 84"/>
              <a:gd name="T28" fmla="*/ 8 w 46"/>
              <a:gd name="T29" fmla="*/ 84 h 84"/>
              <a:gd name="T30" fmla="*/ 18 w 46"/>
              <a:gd name="T31" fmla="*/ 57 h 84"/>
              <a:gd name="T32" fmla="*/ 21 w 46"/>
              <a:gd name="T33" fmla="*/ 62 h 84"/>
              <a:gd name="T34" fmla="*/ 27 w 46"/>
              <a:gd name="T35" fmla="*/ 84 h 84"/>
              <a:gd name="T36" fmla="*/ 36 w 46"/>
              <a:gd name="T37" fmla="*/ 81 h 84"/>
              <a:gd name="T38" fmla="*/ 29 w 46"/>
              <a:gd name="T39" fmla="*/ 56 h 84"/>
              <a:gd name="T40" fmla="*/ 22 w 46"/>
              <a:gd name="T41" fmla="*/ 45 h 84"/>
              <a:gd name="T42" fmla="*/ 27 w 46"/>
              <a:gd name="T43" fmla="*/ 29 h 84"/>
              <a:gd name="T44" fmla="*/ 29 w 46"/>
              <a:gd name="T45" fmla="*/ 35 h 84"/>
              <a:gd name="T46" fmla="*/ 44 w 46"/>
              <a:gd name="T47" fmla="*/ 41 h 84"/>
              <a:gd name="T48" fmla="*/ 46 w 46"/>
              <a:gd name="T49" fmla="*/ 35 h 84"/>
              <a:gd name="T50" fmla="*/ 35 w 46"/>
              <a:gd name="T51" fmla="*/ 30 h 84"/>
              <a:gd name="T52" fmla="*/ 31 w 46"/>
              <a:gd name="T53" fmla="*/ 17 h 84"/>
              <a:gd name="T54" fmla="*/ 20 w 46"/>
              <a:gd name="T55"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84">
                <a:moveTo>
                  <a:pt x="35" y="7"/>
                </a:moveTo>
                <a:cubicBezTo>
                  <a:pt x="35" y="11"/>
                  <a:pt x="33" y="14"/>
                  <a:pt x="29" y="14"/>
                </a:cubicBezTo>
                <a:cubicBezTo>
                  <a:pt x="25" y="14"/>
                  <a:pt x="22" y="11"/>
                  <a:pt x="22" y="7"/>
                </a:cubicBezTo>
                <a:cubicBezTo>
                  <a:pt x="22" y="3"/>
                  <a:pt x="25" y="0"/>
                  <a:pt x="29" y="0"/>
                </a:cubicBezTo>
                <a:cubicBezTo>
                  <a:pt x="33" y="0"/>
                  <a:pt x="35" y="3"/>
                  <a:pt x="35" y="7"/>
                </a:cubicBezTo>
                <a:moveTo>
                  <a:pt x="20" y="12"/>
                </a:moveTo>
                <a:cubicBezTo>
                  <a:pt x="2" y="22"/>
                  <a:pt x="2" y="22"/>
                  <a:pt x="2" y="22"/>
                </a:cubicBezTo>
                <a:cubicBezTo>
                  <a:pt x="0" y="41"/>
                  <a:pt x="0" y="41"/>
                  <a:pt x="0" y="41"/>
                </a:cubicBezTo>
                <a:cubicBezTo>
                  <a:pt x="6" y="41"/>
                  <a:pt x="6" y="41"/>
                  <a:pt x="6" y="41"/>
                </a:cubicBezTo>
                <a:cubicBezTo>
                  <a:pt x="7" y="26"/>
                  <a:pt x="7" y="26"/>
                  <a:pt x="7" y="26"/>
                </a:cubicBezTo>
                <a:cubicBezTo>
                  <a:pt x="15" y="22"/>
                  <a:pt x="15" y="22"/>
                  <a:pt x="15" y="22"/>
                </a:cubicBezTo>
                <a:cubicBezTo>
                  <a:pt x="15" y="22"/>
                  <a:pt x="11" y="34"/>
                  <a:pt x="10" y="37"/>
                </a:cubicBezTo>
                <a:cubicBezTo>
                  <a:pt x="9" y="39"/>
                  <a:pt x="11" y="43"/>
                  <a:pt x="12" y="45"/>
                </a:cubicBezTo>
                <a:cubicBezTo>
                  <a:pt x="0" y="82"/>
                  <a:pt x="0" y="82"/>
                  <a:pt x="0" y="82"/>
                </a:cubicBezTo>
                <a:cubicBezTo>
                  <a:pt x="8" y="84"/>
                  <a:pt x="8" y="84"/>
                  <a:pt x="8" y="84"/>
                </a:cubicBezTo>
                <a:cubicBezTo>
                  <a:pt x="18" y="57"/>
                  <a:pt x="18" y="57"/>
                  <a:pt x="18" y="57"/>
                </a:cubicBezTo>
                <a:cubicBezTo>
                  <a:pt x="21" y="62"/>
                  <a:pt x="21" y="62"/>
                  <a:pt x="21" y="62"/>
                </a:cubicBezTo>
                <a:cubicBezTo>
                  <a:pt x="27" y="84"/>
                  <a:pt x="27" y="84"/>
                  <a:pt x="27" y="84"/>
                </a:cubicBezTo>
                <a:cubicBezTo>
                  <a:pt x="36" y="81"/>
                  <a:pt x="36" y="81"/>
                  <a:pt x="36" y="81"/>
                </a:cubicBezTo>
                <a:cubicBezTo>
                  <a:pt x="29" y="56"/>
                  <a:pt x="29" y="56"/>
                  <a:pt x="29" y="56"/>
                </a:cubicBezTo>
                <a:cubicBezTo>
                  <a:pt x="22" y="45"/>
                  <a:pt x="22" y="45"/>
                  <a:pt x="22" y="45"/>
                </a:cubicBezTo>
                <a:cubicBezTo>
                  <a:pt x="27" y="29"/>
                  <a:pt x="27" y="29"/>
                  <a:pt x="27" y="29"/>
                </a:cubicBezTo>
                <a:cubicBezTo>
                  <a:pt x="29" y="35"/>
                  <a:pt x="29" y="35"/>
                  <a:pt x="29" y="35"/>
                </a:cubicBezTo>
                <a:cubicBezTo>
                  <a:pt x="44" y="41"/>
                  <a:pt x="44" y="41"/>
                  <a:pt x="44" y="41"/>
                </a:cubicBezTo>
                <a:cubicBezTo>
                  <a:pt x="46" y="35"/>
                  <a:pt x="46" y="35"/>
                  <a:pt x="46" y="35"/>
                </a:cubicBezTo>
                <a:cubicBezTo>
                  <a:pt x="35" y="30"/>
                  <a:pt x="35" y="30"/>
                  <a:pt x="35" y="30"/>
                </a:cubicBezTo>
                <a:cubicBezTo>
                  <a:pt x="31" y="17"/>
                  <a:pt x="31" y="17"/>
                  <a:pt x="31" y="17"/>
                </a:cubicBezTo>
                <a:lnTo>
                  <a:pt x="20" y="12"/>
                </a:lnTo>
                <a:close/>
              </a:path>
            </a:pathLst>
          </a:custGeom>
          <a:solidFill>
            <a:srgbClr val="FFFFFF"/>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grpSp>
        <p:nvGrpSpPr>
          <p:cNvPr id="2" name="Group 1"/>
          <p:cNvGrpSpPr/>
          <p:nvPr/>
        </p:nvGrpSpPr>
        <p:grpSpPr>
          <a:xfrm>
            <a:off x="8351837" y="5097462"/>
            <a:ext cx="418752" cy="377945"/>
            <a:chOff x="7856885" y="4617386"/>
            <a:chExt cx="838225" cy="783696"/>
          </a:xfrm>
        </p:grpSpPr>
        <p:sp>
          <p:nvSpPr>
            <p:cNvPr id="17" name="Isosceles Triangle 16"/>
            <p:cNvSpPr/>
            <p:nvPr/>
          </p:nvSpPr>
          <p:spPr bwMode="auto">
            <a:xfrm>
              <a:off x="7893324" y="4639082"/>
              <a:ext cx="765348" cy="762000"/>
            </a:xfrm>
            <a:prstGeom prst="triangle">
              <a:avLst/>
            </a:prstGeom>
            <a:solidFill>
              <a:srgbClr val="0072C6"/>
            </a:solidFill>
            <a:ln w="38100"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18" name="Rounded Rectangle 17"/>
            <p:cNvSpPr/>
            <p:nvPr/>
          </p:nvSpPr>
          <p:spPr bwMode="auto">
            <a:xfrm>
              <a:off x="7856885" y="4617386"/>
              <a:ext cx="838225" cy="193294"/>
            </a:xfrm>
            <a:prstGeom prst="roundRect">
              <a:avLst/>
            </a:prstGeom>
            <a:solidFill>
              <a:srgbClr val="0072C6"/>
            </a:solidFill>
            <a:ln w="38100"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19" name="Oval 18"/>
            <p:cNvSpPr/>
            <p:nvPr/>
          </p:nvSpPr>
          <p:spPr bwMode="auto">
            <a:xfrm>
              <a:off x="8078376" y="5001954"/>
              <a:ext cx="378940" cy="343676"/>
            </a:xfrm>
            <a:prstGeom prst="ellipse">
              <a:avLst/>
            </a:prstGeom>
            <a:solidFill>
              <a:srgbClr val="0072C6"/>
            </a:solidFill>
            <a:ln w="38100"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grpSp>
      <p:grpSp>
        <p:nvGrpSpPr>
          <p:cNvPr id="20" name="Group 19"/>
          <p:cNvGrpSpPr/>
          <p:nvPr/>
        </p:nvGrpSpPr>
        <p:grpSpPr>
          <a:xfrm>
            <a:off x="1668891" y="5023137"/>
            <a:ext cx="418752" cy="377945"/>
            <a:chOff x="7856885" y="4617386"/>
            <a:chExt cx="838225" cy="783696"/>
          </a:xfrm>
          <a:solidFill>
            <a:srgbClr val="92D050"/>
          </a:solidFill>
        </p:grpSpPr>
        <p:sp>
          <p:nvSpPr>
            <p:cNvPr id="21" name="Isosceles Triangle 20"/>
            <p:cNvSpPr/>
            <p:nvPr/>
          </p:nvSpPr>
          <p:spPr bwMode="auto">
            <a:xfrm>
              <a:off x="7893324" y="4639082"/>
              <a:ext cx="765348" cy="762000"/>
            </a:xfrm>
            <a:prstGeom prst="triangle">
              <a:avLst/>
            </a:prstGeom>
            <a:grpFill/>
            <a:ln w="38100"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23" name="Rounded Rectangle 22"/>
            <p:cNvSpPr/>
            <p:nvPr/>
          </p:nvSpPr>
          <p:spPr bwMode="auto">
            <a:xfrm>
              <a:off x="7856885" y="4617386"/>
              <a:ext cx="838225" cy="193294"/>
            </a:xfrm>
            <a:prstGeom prst="roundRect">
              <a:avLst/>
            </a:prstGeom>
            <a:grpFill/>
            <a:ln w="38100"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24" name="Oval 23"/>
            <p:cNvSpPr/>
            <p:nvPr/>
          </p:nvSpPr>
          <p:spPr bwMode="auto">
            <a:xfrm>
              <a:off x="8078376" y="5001954"/>
              <a:ext cx="378940" cy="343676"/>
            </a:xfrm>
            <a:prstGeom prst="ellipse">
              <a:avLst/>
            </a:prstGeom>
            <a:grpFill/>
            <a:ln w="38100"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grpSp>
      <p:sp>
        <p:nvSpPr>
          <p:cNvPr id="25" name="Freeform 109"/>
          <p:cNvSpPr>
            <a:spLocks noEditPoints="1"/>
          </p:cNvSpPr>
          <p:nvPr/>
        </p:nvSpPr>
        <p:spPr bwMode="black">
          <a:xfrm>
            <a:off x="7682572" y="5122148"/>
            <a:ext cx="420639" cy="341569"/>
          </a:xfrm>
          <a:custGeom>
            <a:avLst/>
            <a:gdLst>
              <a:gd name="T0" fmla="*/ 49 w 80"/>
              <a:gd name="T1" fmla="*/ 51 h 65"/>
              <a:gd name="T2" fmla="*/ 43 w 80"/>
              <a:gd name="T3" fmla="*/ 50 h 65"/>
              <a:gd name="T4" fmla="*/ 42 w 80"/>
              <a:gd name="T5" fmla="*/ 50 h 65"/>
              <a:gd name="T6" fmla="*/ 42 w 80"/>
              <a:gd name="T7" fmla="*/ 44 h 65"/>
              <a:gd name="T8" fmla="*/ 43 w 80"/>
              <a:gd name="T9" fmla="*/ 44 h 65"/>
              <a:gd name="T10" fmla="*/ 51 w 80"/>
              <a:gd name="T11" fmla="*/ 45 h 65"/>
              <a:gd name="T12" fmla="*/ 52 w 80"/>
              <a:gd name="T13" fmla="*/ 42 h 65"/>
              <a:gd name="T14" fmla="*/ 44 w 80"/>
              <a:gd name="T15" fmla="*/ 40 h 65"/>
              <a:gd name="T16" fmla="*/ 43 w 80"/>
              <a:gd name="T17" fmla="*/ 40 h 65"/>
              <a:gd name="T18" fmla="*/ 43 w 80"/>
              <a:gd name="T19" fmla="*/ 25 h 65"/>
              <a:gd name="T20" fmla="*/ 58 w 80"/>
              <a:gd name="T21" fmla="*/ 25 h 65"/>
              <a:gd name="T22" fmla="*/ 58 w 80"/>
              <a:gd name="T23" fmla="*/ 30 h 65"/>
              <a:gd name="T24" fmla="*/ 49 w 80"/>
              <a:gd name="T25" fmla="*/ 30 h 65"/>
              <a:gd name="T26" fmla="*/ 49 w 80"/>
              <a:gd name="T27" fmla="*/ 34 h 65"/>
              <a:gd name="T28" fmla="*/ 57 w 80"/>
              <a:gd name="T29" fmla="*/ 36 h 65"/>
              <a:gd name="T30" fmla="*/ 59 w 80"/>
              <a:gd name="T31" fmla="*/ 42 h 65"/>
              <a:gd name="T32" fmla="*/ 56 w 80"/>
              <a:gd name="T33" fmla="*/ 48 h 65"/>
              <a:gd name="T34" fmla="*/ 49 w 80"/>
              <a:gd name="T35" fmla="*/ 51 h 65"/>
              <a:gd name="T36" fmla="*/ 38 w 80"/>
              <a:gd name="T37" fmla="*/ 45 h 65"/>
              <a:gd name="T38" fmla="*/ 29 w 80"/>
              <a:gd name="T39" fmla="*/ 45 h 65"/>
              <a:gd name="T40" fmla="*/ 33 w 80"/>
              <a:gd name="T41" fmla="*/ 41 h 65"/>
              <a:gd name="T42" fmla="*/ 39 w 80"/>
              <a:gd name="T43" fmla="*/ 32 h 65"/>
              <a:gd name="T44" fmla="*/ 36 w 80"/>
              <a:gd name="T45" fmla="*/ 26 h 65"/>
              <a:gd name="T46" fmla="*/ 30 w 80"/>
              <a:gd name="T47" fmla="*/ 24 h 65"/>
              <a:gd name="T48" fmla="*/ 22 w 80"/>
              <a:gd name="T49" fmla="*/ 26 h 65"/>
              <a:gd name="T50" fmla="*/ 22 w 80"/>
              <a:gd name="T51" fmla="*/ 27 h 65"/>
              <a:gd name="T52" fmla="*/ 22 w 80"/>
              <a:gd name="T53" fmla="*/ 33 h 65"/>
              <a:gd name="T54" fmla="*/ 23 w 80"/>
              <a:gd name="T55" fmla="*/ 32 h 65"/>
              <a:gd name="T56" fmla="*/ 29 w 80"/>
              <a:gd name="T57" fmla="*/ 30 h 65"/>
              <a:gd name="T58" fmla="*/ 32 w 80"/>
              <a:gd name="T59" fmla="*/ 33 h 65"/>
              <a:gd name="T60" fmla="*/ 31 w 80"/>
              <a:gd name="T61" fmla="*/ 35 h 65"/>
              <a:gd name="T62" fmla="*/ 28 w 80"/>
              <a:gd name="T63" fmla="*/ 39 h 65"/>
              <a:gd name="T64" fmla="*/ 21 w 80"/>
              <a:gd name="T65" fmla="*/ 46 h 65"/>
              <a:gd name="T66" fmla="*/ 21 w 80"/>
              <a:gd name="T67" fmla="*/ 50 h 65"/>
              <a:gd name="T68" fmla="*/ 38 w 80"/>
              <a:gd name="T69" fmla="*/ 50 h 65"/>
              <a:gd name="T70" fmla="*/ 38 w 80"/>
              <a:gd name="T71" fmla="*/ 45 h 65"/>
              <a:gd name="T72" fmla="*/ 71 w 80"/>
              <a:gd name="T73" fmla="*/ 19 h 65"/>
              <a:gd name="T74" fmla="*/ 9 w 80"/>
              <a:gd name="T75" fmla="*/ 19 h 65"/>
              <a:gd name="T76" fmla="*/ 9 w 80"/>
              <a:gd name="T77" fmla="*/ 56 h 65"/>
              <a:gd name="T78" fmla="*/ 9 w 80"/>
              <a:gd name="T79" fmla="*/ 57 h 65"/>
              <a:gd name="T80" fmla="*/ 70 w 80"/>
              <a:gd name="T81" fmla="*/ 57 h 65"/>
              <a:gd name="T82" fmla="*/ 71 w 80"/>
              <a:gd name="T83" fmla="*/ 56 h 65"/>
              <a:gd name="T84" fmla="*/ 71 w 80"/>
              <a:gd name="T85" fmla="*/ 19 h 65"/>
              <a:gd name="T86" fmla="*/ 76 w 80"/>
              <a:gd name="T87" fmla="*/ 0 h 65"/>
              <a:gd name="T88" fmla="*/ 80 w 80"/>
              <a:gd name="T89" fmla="*/ 4 h 65"/>
              <a:gd name="T90" fmla="*/ 80 w 80"/>
              <a:gd name="T91" fmla="*/ 62 h 65"/>
              <a:gd name="T92" fmla="*/ 76 w 80"/>
              <a:gd name="T93" fmla="*/ 65 h 65"/>
              <a:gd name="T94" fmla="*/ 4 w 80"/>
              <a:gd name="T95" fmla="*/ 65 h 65"/>
              <a:gd name="T96" fmla="*/ 0 w 80"/>
              <a:gd name="T97" fmla="*/ 62 h 65"/>
              <a:gd name="T98" fmla="*/ 0 w 80"/>
              <a:gd name="T99" fmla="*/ 4 h 65"/>
              <a:gd name="T100" fmla="*/ 4 w 80"/>
              <a:gd name="T101" fmla="*/ 0 h 65"/>
              <a:gd name="T102" fmla="*/ 76 w 80"/>
              <a:gd name="T10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5">
                <a:moveTo>
                  <a:pt x="49" y="51"/>
                </a:moveTo>
                <a:cubicBezTo>
                  <a:pt x="46" y="51"/>
                  <a:pt x="44" y="51"/>
                  <a:pt x="43" y="50"/>
                </a:cubicBezTo>
                <a:cubicBezTo>
                  <a:pt x="42" y="50"/>
                  <a:pt x="42" y="50"/>
                  <a:pt x="42" y="50"/>
                </a:cubicBezTo>
                <a:cubicBezTo>
                  <a:pt x="42" y="44"/>
                  <a:pt x="42" y="44"/>
                  <a:pt x="42" y="44"/>
                </a:cubicBezTo>
                <a:cubicBezTo>
                  <a:pt x="43" y="44"/>
                  <a:pt x="43" y="44"/>
                  <a:pt x="43" y="44"/>
                </a:cubicBezTo>
                <a:cubicBezTo>
                  <a:pt x="46" y="46"/>
                  <a:pt x="50" y="46"/>
                  <a:pt x="51" y="45"/>
                </a:cubicBezTo>
                <a:cubicBezTo>
                  <a:pt x="52" y="44"/>
                  <a:pt x="52" y="43"/>
                  <a:pt x="52" y="42"/>
                </a:cubicBezTo>
                <a:cubicBezTo>
                  <a:pt x="52" y="41"/>
                  <a:pt x="51" y="39"/>
                  <a:pt x="44" y="40"/>
                </a:cubicBezTo>
                <a:cubicBezTo>
                  <a:pt x="43" y="40"/>
                  <a:pt x="43" y="40"/>
                  <a:pt x="43" y="40"/>
                </a:cubicBezTo>
                <a:cubicBezTo>
                  <a:pt x="43" y="25"/>
                  <a:pt x="43" y="25"/>
                  <a:pt x="43" y="25"/>
                </a:cubicBezTo>
                <a:cubicBezTo>
                  <a:pt x="58" y="25"/>
                  <a:pt x="58" y="25"/>
                  <a:pt x="58" y="25"/>
                </a:cubicBezTo>
                <a:cubicBezTo>
                  <a:pt x="58" y="30"/>
                  <a:pt x="58" y="30"/>
                  <a:pt x="58" y="30"/>
                </a:cubicBezTo>
                <a:cubicBezTo>
                  <a:pt x="49" y="30"/>
                  <a:pt x="49" y="30"/>
                  <a:pt x="49" y="30"/>
                </a:cubicBezTo>
                <a:cubicBezTo>
                  <a:pt x="49" y="34"/>
                  <a:pt x="49" y="34"/>
                  <a:pt x="49" y="34"/>
                </a:cubicBezTo>
                <a:cubicBezTo>
                  <a:pt x="52" y="34"/>
                  <a:pt x="55" y="34"/>
                  <a:pt x="57" y="36"/>
                </a:cubicBezTo>
                <a:cubicBezTo>
                  <a:pt x="58" y="38"/>
                  <a:pt x="59" y="40"/>
                  <a:pt x="59" y="42"/>
                </a:cubicBezTo>
                <a:cubicBezTo>
                  <a:pt x="59" y="44"/>
                  <a:pt x="58" y="47"/>
                  <a:pt x="56" y="48"/>
                </a:cubicBezTo>
                <a:cubicBezTo>
                  <a:pt x="55" y="50"/>
                  <a:pt x="52" y="51"/>
                  <a:pt x="49" y="51"/>
                </a:cubicBezTo>
                <a:moveTo>
                  <a:pt x="38" y="45"/>
                </a:moveTo>
                <a:cubicBezTo>
                  <a:pt x="29" y="45"/>
                  <a:pt x="29" y="45"/>
                  <a:pt x="29" y="45"/>
                </a:cubicBezTo>
                <a:cubicBezTo>
                  <a:pt x="33" y="41"/>
                  <a:pt x="33" y="41"/>
                  <a:pt x="33" y="41"/>
                </a:cubicBezTo>
                <a:cubicBezTo>
                  <a:pt x="37" y="38"/>
                  <a:pt x="39" y="35"/>
                  <a:pt x="39" y="32"/>
                </a:cubicBezTo>
                <a:cubicBezTo>
                  <a:pt x="39" y="30"/>
                  <a:pt x="38" y="28"/>
                  <a:pt x="36" y="26"/>
                </a:cubicBezTo>
                <a:cubicBezTo>
                  <a:pt x="35" y="25"/>
                  <a:pt x="33" y="24"/>
                  <a:pt x="30" y="24"/>
                </a:cubicBezTo>
                <a:cubicBezTo>
                  <a:pt x="27" y="24"/>
                  <a:pt x="25" y="25"/>
                  <a:pt x="22" y="26"/>
                </a:cubicBezTo>
                <a:cubicBezTo>
                  <a:pt x="22" y="27"/>
                  <a:pt x="22" y="27"/>
                  <a:pt x="22" y="27"/>
                </a:cubicBezTo>
                <a:cubicBezTo>
                  <a:pt x="22" y="33"/>
                  <a:pt x="22" y="33"/>
                  <a:pt x="22" y="33"/>
                </a:cubicBezTo>
                <a:cubicBezTo>
                  <a:pt x="23" y="32"/>
                  <a:pt x="23" y="32"/>
                  <a:pt x="23" y="32"/>
                </a:cubicBezTo>
                <a:cubicBezTo>
                  <a:pt x="25" y="30"/>
                  <a:pt x="27" y="30"/>
                  <a:pt x="29" y="30"/>
                </a:cubicBezTo>
                <a:cubicBezTo>
                  <a:pt x="31" y="30"/>
                  <a:pt x="32" y="31"/>
                  <a:pt x="32" y="33"/>
                </a:cubicBezTo>
                <a:cubicBezTo>
                  <a:pt x="32" y="33"/>
                  <a:pt x="32" y="34"/>
                  <a:pt x="31" y="35"/>
                </a:cubicBezTo>
                <a:cubicBezTo>
                  <a:pt x="31" y="36"/>
                  <a:pt x="30" y="37"/>
                  <a:pt x="28" y="39"/>
                </a:cubicBezTo>
                <a:cubicBezTo>
                  <a:pt x="21" y="46"/>
                  <a:pt x="21" y="46"/>
                  <a:pt x="21" y="46"/>
                </a:cubicBezTo>
                <a:cubicBezTo>
                  <a:pt x="21" y="50"/>
                  <a:pt x="21" y="50"/>
                  <a:pt x="21" y="50"/>
                </a:cubicBezTo>
                <a:cubicBezTo>
                  <a:pt x="38" y="50"/>
                  <a:pt x="38" y="50"/>
                  <a:pt x="38" y="50"/>
                </a:cubicBezTo>
                <a:lnTo>
                  <a:pt x="38" y="45"/>
                </a:lnTo>
                <a:close/>
                <a:moveTo>
                  <a:pt x="71" y="19"/>
                </a:moveTo>
                <a:cubicBezTo>
                  <a:pt x="9" y="19"/>
                  <a:pt x="9" y="19"/>
                  <a:pt x="9" y="19"/>
                </a:cubicBezTo>
                <a:cubicBezTo>
                  <a:pt x="9" y="56"/>
                  <a:pt x="9" y="56"/>
                  <a:pt x="9" y="56"/>
                </a:cubicBezTo>
                <a:cubicBezTo>
                  <a:pt x="9" y="57"/>
                  <a:pt x="9" y="57"/>
                  <a:pt x="9" y="57"/>
                </a:cubicBezTo>
                <a:cubicBezTo>
                  <a:pt x="70" y="57"/>
                  <a:pt x="70" y="57"/>
                  <a:pt x="70" y="57"/>
                </a:cubicBezTo>
                <a:cubicBezTo>
                  <a:pt x="71" y="57"/>
                  <a:pt x="71" y="57"/>
                  <a:pt x="71" y="56"/>
                </a:cubicBezTo>
                <a:lnTo>
                  <a:pt x="71" y="19"/>
                </a:lnTo>
                <a:close/>
                <a:moveTo>
                  <a:pt x="76" y="0"/>
                </a:moveTo>
                <a:cubicBezTo>
                  <a:pt x="78" y="0"/>
                  <a:pt x="80" y="1"/>
                  <a:pt x="80" y="4"/>
                </a:cubicBezTo>
                <a:cubicBezTo>
                  <a:pt x="80" y="62"/>
                  <a:pt x="80" y="62"/>
                  <a:pt x="80" y="62"/>
                </a:cubicBezTo>
                <a:cubicBezTo>
                  <a:pt x="80" y="64"/>
                  <a:pt x="78" y="65"/>
                  <a:pt x="76" y="65"/>
                </a:cubicBezTo>
                <a:cubicBezTo>
                  <a:pt x="4" y="65"/>
                  <a:pt x="4" y="65"/>
                  <a:pt x="4" y="65"/>
                </a:cubicBezTo>
                <a:cubicBezTo>
                  <a:pt x="2" y="65"/>
                  <a:pt x="0" y="64"/>
                  <a:pt x="0" y="62"/>
                </a:cubicBezTo>
                <a:cubicBezTo>
                  <a:pt x="0" y="4"/>
                  <a:pt x="0" y="4"/>
                  <a:pt x="0" y="4"/>
                </a:cubicBezTo>
                <a:cubicBezTo>
                  <a:pt x="0" y="1"/>
                  <a:pt x="2" y="0"/>
                  <a:pt x="4" y="0"/>
                </a:cubicBezTo>
                <a:cubicBezTo>
                  <a:pt x="76" y="0"/>
                  <a:pt x="76" y="0"/>
                  <a:pt x="76" y="0"/>
                </a:cubicBezTo>
              </a:path>
            </a:pathLst>
          </a:custGeom>
          <a:solidFill>
            <a:srgbClr val="FFFFFF"/>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26" name="Freeform 109"/>
          <p:cNvSpPr>
            <a:spLocks noEditPoints="1"/>
          </p:cNvSpPr>
          <p:nvPr/>
        </p:nvSpPr>
        <p:spPr bwMode="black">
          <a:xfrm>
            <a:off x="10089403" y="5144071"/>
            <a:ext cx="420639" cy="341569"/>
          </a:xfrm>
          <a:custGeom>
            <a:avLst/>
            <a:gdLst>
              <a:gd name="T0" fmla="*/ 49 w 80"/>
              <a:gd name="T1" fmla="*/ 51 h 65"/>
              <a:gd name="T2" fmla="*/ 43 w 80"/>
              <a:gd name="T3" fmla="*/ 50 h 65"/>
              <a:gd name="T4" fmla="*/ 42 w 80"/>
              <a:gd name="T5" fmla="*/ 50 h 65"/>
              <a:gd name="T6" fmla="*/ 42 w 80"/>
              <a:gd name="T7" fmla="*/ 44 h 65"/>
              <a:gd name="T8" fmla="*/ 43 w 80"/>
              <a:gd name="T9" fmla="*/ 44 h 65"/>
              <a:gd name="T10" fmla="*/ 51 w 80"/>
              <a:gd name="T11" fmla="*/ 45 h 65"/>
              <a:gd name="T12" fmla="*/ 52 w 80"/>
              <a:gd name="T13" fmla="*/ 42 h 65"/>
              <a:gd name="T14" fmla="*/ 44 w 80"/>
              <a:gd name="T15" fmla="*/ 40 h 65"/>
              <a:gd name="T16" fmla="*/ 43 w 80"/>
              <a:gd name="T17" fmla="*/ 40 h 65"/>
              <a:gd name="T18" fmla="*/ 43 w 80"/>
              <a:gd name="T19" fmla="*/ 25 h 65"/>
              <a:gd name="T20" fmla="*/ 58 w 80"/>
              <a:gd name="T21" fmla="*/ 25 h 65"/>
              <a:gd name="T22" fmla="*/ 58 w 80"/>
              <a:gd name="T23" fmla="*/ 30 h 65"/>
              <a:gd name="T24" fmla="*/ 49 w 80"/>
              <a:gd name="T25" fmla="*/ 30 h 65"/>
              <a:gd name="T26" fmla="*/ 49 w 80"/>
              <a:gd name="T27" fmla="*/ 34 h 65"/>
              <a:gd name="T28" fmla="*/ 57 w 80"/>
              <a:gd name="T29" fmla="*/ 36 h 65"/>
              <a:gd name="T30" fmla="*/ 59 w 80"/>
              <a:gd name="T31" fmla="*/ 42 h 65"/>
              <a:gd name="T32" fmla="*/ 56 w 80"/>
              <a:gd name="T33" fmla="*/ 48 h 65"/>
              <a:gd name="T34" fmla="*/ 49 w 80"/>
              <a:gd name="T35" fmla="*/ 51 h 65"/>
              <a:gd name="T36" fmla="*/ 38 w 80"/>
              <a:gd name="T37" fmla="*/ 45 h 65"/>
              <a:gd name="T38" fmla="*/ 29 w 80"/>
              <a:gd name="T39" fmla="*/ 45 h 65"/>
              <a:gd name="T40" fmla="*/ 33 w 80"/>
              <a:gd name="T41" fmla="*/ 41 h 65"/>
              <a:gd name="T42" fmla="*/ 39 w 80"/>
              <a:gd name="T43" fmla="*/ 32 h 65"/>
              <a:gd name="T44" fmla="*/ 36 w 80"/>
              <a:gd name="T45" fmla="*/ 26 h 65"/>
              <a:gd name="T46" fmla="*/ 30 w 80"/>
              <a:gd name="T47" fmla="*/ 24 h 65"/>
              <a:gd name="T48" fmla="*/ 22 w 80"/>
              <a:gd name="T49" fmla="*/ 26 h 65"/>
              <a:gd name="T50" fmla="*/ 22 w 80"/>
              <a:gd name="T51" fmla="*/ 27 h 65"/>
              <a:gd name="T52" fmla="*/ 22 w 80"/>
              <a:gd name="T53" fmla="*/ 33 h 65"/>
              <a:gd name="T54" fmla="*/ 23 w 80"/>
              <a:gd name="T55" fmla="*/ 32 h 65"/>
              <a:gd name="T56" fmla="*/ 29 w 80"/>
              <a:gd name="T57" fmla="*/ 30 h 65"/>
              <a:gd name="T58" fmla="*/ 32 w 80"/>
              <a:gd name="T59" fmla="*/ 33 h 65"/>
              <a:gd name="T60" fmla="*/ 31 w 80"/>
              <a:gd name="T61" fmla="*/ 35 h 65"/>
              <a:gd name="T62" fmla="*/ 28 w 80"/>
              <a:gd name="T63" fmla="*/ 39 h 65"/>
              <a:gd name="T64" fmla="*/ 21 w 80"/>
              <a:gd name="T65" fmla="*/ 46 h 65"/>
              <a:gd name="T66" fmla="*/ 21 w 80"/>
              <a:gd name="T67" fmla="*/ 50 h 65"/>
              <a:gd name="T68" fmla="*/ 38 w 80"/>
              <a:gd name="T69" fmla="*/ 50 h 65"/>
              <a:gd name="T70" fmla="*/ 38 w 80"/>
              <a:gd name="T71" fmla="*/ 45 h 65"/>
              <a:gd name="T72" fmla="*/ 71 w 80"/>
              <a:gd name="T73" fmla="*/ 19 h 65"/>
              <a:gd name="T74" fmla="*/ 9 w 80"/>
              <a:gd name="T75" fmla="*/ 19 h 65"/>
              <a:gd name="T76" fmla="*/ 9 w 80"/>
              <a:gd name="T77" fmla="*/ 56 h 65"/>
              <a:gd name="T78" fmla="*/ 9 w 80"/>
              <a:gd name="T79" fmla="*/ 57 h 65"/>
              <a:gd name="T80" fmla="*/ 70 w 80"/>
              <a:gd name="T81" fmla="*/ 57 h 65"/>
              <a:gd name="T82" fmla="*/ 71 w 80"/>
              <a:gd name="T83" fmla="*/ 56 h 65"/>
              <a:gd name="T84" fmla="*/ 71 w 80"/>
              <a:gd name="T85" fmla="*/ 19 h 65"/>
              <a:gd name="T86" fmla="*/ 76 w 80"/>
              <a:gd name="T87" fmla="*/ 0 h 65"/>
              <a:gd name="T88" fmla="*/ 80 w 80"/>
              <a:gd name="T89" fmla="*/ 4 h 65"/>
              <a:gd name="T90" fmla="*/ 80 w 80"/>
              <a:gd name="T91" fmla="*/ 62 h 65"/>
              <a:gd name="T92" fmla="*/ 76 w 80"/>
              <a:gd name="T93" fmla="*/ 65 h 65"/>
              <a:gd name="T94" fmla="*/ 4 w 80"/>
              <a:gd name="T95" fmla="*/ 65 h 65"/>
              <a:gd name="T96" fmla="*/ 0 w 80"/>
              <a:gd name="T97" fmla="*/ 62 h 65"/>
              <a:gd name="T98" fmla="*/ 0 w 80"/>
              <a:gd name="T99" fmla="*/ 4 h 65"/>
              <a:gd name="T100" fmla="*/ 4 w 80"/>
              <a:gd name="T101" fmla="*/ 0 h 65"/>
              <a:gd name="T102" fmla="*/ 76 w 80"/>
              <a:gd name="T10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5">
                <a:moveTo>
                  <a:pt x="49" y="51"/>
                </a:moveTo>
                <a:cubicBezTo>
                  <a:pt x="46" y="51"/>
                  <a:pt x="44" y="51"/>
                  <a:pt x="43" y="50"/>
                </a:cubicBezTo>
                <a:cubicBezTo>
                  <a:pt x="42" y="50"/>
                  <a:pt x="42" y="50"/>
                  <a:pt x="42" y="50"/>
                </a:cubicBezTo>
                <a:cubicBezTo>
                  <a:pt x="42" y="44"/>
                  <a:pt x="42" y="44"/>
                  <a:pt x="42" y="44"/>
                </a:cubicBezTo>
                <a:cubicBezTo>
                  <a:pt x="43" y="44"/>
                  <a:pt x="43" y="44"/>
                  <a:pt x="43" y="44"/>
                </a:cubicBezTo>
                <a:cubicBezTo>
                  <a:pt x="46" y="46"/>
                  <a:pt x="50" y="46"/>
                  <a:pt x="51" y="45"/>
                </a:cubicBezTo>
                <a:cubicBezTo>
                  <a:pt x="52" y="44"/>
                  <a:pt x="52" y="43"/>
                  <a:pt x="52" y="42"/>
                </a:cubicBezTo>
                <a:cubicBezTo>
                  <a:pt x="52" y="41"/>
                  <a:pt x="51" y="39"/>
                  <a:pt x="44" y="40"/>
                </a:cubicBezTo>
                <a:cubicBezTo>
                  <a:pt x="43" y="40"/>
                  <a:pt x="43" y="40"/>
                  <a:pt x="43" y="40"/>
                </a:cubicBezTo>
                <a:cubicBezTo>
                  <a:pt x="43" y="25"/>
                  <a:pt x="43" y="25"/>
                  <a:pt x="43" y="25"/>
                </a:cubicBezTo>
                <a:cubicBezTo>
                  <a:pt x="58" y="25"/>
                  <a:pt x="58" y="25"/>
                  <a:pt x="58" y="25"/>
                </a:cubicBezTo>
                <a:cubicBezTo>
                  <a:pt x="58" y="30"/>
                  <a:pt x="58" y="30"/>
                  <a:pt x="58" y="30"/>
                </a:cubicBezTo>
                <a:cubicBezTo>
                  <a:pt x="49" y="30"/>
                  <a:pt x="49" y="30"/>
                  <a:pt x="49" y="30"/>
                </a:cubicBezTo>
                <a:cubicBezTo>
                  <a:pt x="49" y="34"/>
                  <a:pt x="49" y="34"/>
                  <a:pt x="49" y="34"/>
                </a:cubicBezTo>
                <a:cubicBezTo>
                  <a:pt x="52" y="34"/>
                  <a:pt x="55" y="34"/>
                  <a:pt x="57" y="36"/>
                </a:cubicBezTo>
                <a:cubicBezTo>
                  <a:pt x="58" y="38"/>
                  <a:pt x="59" y="40"/>
                  <a:pt x="59" y="42"/>
                </a:cubicBezTo>
                <a:cubicBezTo>
                  <a:pt x="59" y="44"/>
                  <a:pt x="58" y="47"/>
                  <a:pt x="56" y="48"/>
                </a:cubicBezTo>
                <a:cubicBezTo>
                  <a:pt x="55" y="50"/>
                  <a:pt x="52" y="51"/>
                  <a:pt x="49" y="51"/>
                </a:cubicBezTo>
                <a:moveTo>
                  <a:pt x="38" y="45"/>
                </a:moveTo>
                <a:cubicBezTo>
                  <a:pt x="29" y="45"/>
                  <a:pt x="29" y="45"/>
                  <a:pt x="29" y="45"/>
                </a:cubicBezTo>
                <a:cubicBezTo>
                  <a:pt x="33" y="41"/>
                  <a:pt x="33" y="41"/>
                  <a:pt x="33" y="41"/>
                </a:cubicBezTo>
                <a:cubicBezTo>
                  <a:pt x="37" y="38"/>
                  <a:pt x="39" y="35"/>
                  <a:pt x="39" y="32"/>
                </a:cubicBezTo>
                <a:cubicBezTo>
                  <a:pt x="39" y="30"/>
                  <a:pt x="38" y="28"/>
                  <a:pt x="36" y="26"/>
                </a:cubicBezTo>
                <a:cubicBezTo>
                  <a:pt x="35" y="25"/>
                  <a:pt x="33" y="24"/>
                  <a:pt x="30" y="24"/>
                </a:cubicBezTo>
                <a:cubicBezTo>
                  <a:pt x="27" y="24"/>
                  <a:pt x="25" y="25"/>
                  <a:pt x="22" y="26"/>
                </a:cubicBezTo>
                <a:cubicBezTo>
                  <a:pt x="22" y="27"/>
                  <a:pt x="22" y="27"/>
                  <a:pt x="22" y="27"/>
                </a:cubicBezTo>
                <a:cubicBezTo>
                  <a:pt x="22" y="33"/>
                  <a:pt x="22" y="33"/>
                  <a:pt x="22" y="33"/>
                </a:cubicBezTo>
                <a:cubicBezTo>
                  <a:pt x="23" y="32"/>
                  <a:pt x="23" y="32"/>
                  <a:pt x="23" y="32"/>
                </a:cubicBezTo>
                <a:cubicBezTo>
                  <a:pt x="25" y="30"/>
                  <a:pt x="27" y="30"/>
                  <a:pt x="29" y="30"/>
                </a:cubicBezTo>
                <a:cubicBezTo>
                  <a:pt x="31" y="30"/>
                  <a:pt x="32" y="31"/>
                  <a:pt x="32" y="33"/>
                </a:cubicBezTo>
                <a:cubicBezTo>
                  <a:pt x="32" y="33"/>
                  <a:pt x="32" y="34"/>
                  <a:pt x="31" y="35"/>
                </a:cubicBezTo>
                <a:cubicBezTo>
                  <a:pt x="31" y="36"/>
                  <a:pt x="30" y="37"/>
                  <a:pt x="28" y="39"/>
                </a:cubicBezTo>
                <a:cubicBezTo>
                  <a:pt x="21" y="46"/>
                  <a:pt x="21" y="46"/>
                  <a:pt x="21" y="46"/>
                </a:cubicBezTo>
                <a:cubicBezTo>
                  <a:pt x="21" y="50"/>
                  <a:pt x="21" y="50"/>
                  <a:pt x="21" y="50"/>
                </a:cubicBezTo>
                <a:cubicBezTo>
                  <a:pt x="38" y="50"/>
                  <a:pt x="38" y="50"/>
                  <a:pt x="38" y="50"/>
                </a:cubicBezTo>
                <a:lnTo>
                  <a:pt x="38" y="45"/>
                </a:lnTo>
                <a:close/>
                <a:moveTo>
                  <a:pt x="71" y="19"/>
                </a:moveTo>
                <a:cubicBezTo>
                  <a:pt x="9" y="19"/>
                  <a:pt x="9" y="19"/>
                  <a:pt x="9" y="19"/>
                </a:cubicBezTo>
                <a:cubicBezTo>
                  <a:pt x="9" y="56"/>
                  <a:pt x="9" y="56"/>
                  <a:pt x="9" y="56"/>
                </a:cubicBezTo>
                <a:cubicBezTo>
                  <a:pt x="9" y="57"/>
                  <a:pt x="9" y="57"/>
                  <a:pt x="9" y="57"/>
                </a:cubicBezTo>
                <a:cubicBezTo>
                  <a:pt x="70" y="57"/>
                  <a:pt x="70" y="57"/>
                  <a:pt x="70" y="57"/>
                </a:cubicBezTo>
                <a:cubicBezTo>
                  <a:pt x="71" y="57"/>
                  <a:pt x="71" y="57"/>
                  <a:pt x="71" y="56"/>
                </a:cubicBezTo>
                <a:lnTo>
                  <a:pt x="71" y="19"/>
                </a:lnTo>
                <a:close/>
                <a:moveTo>
                  <a:pt x="76" y="0"/>
                </a:moveTo>
                <a:cubicBezTo>
                  <a:pt x="78" y="0"/>
                  <a:pt x="80" y="1"/>
                  <a:pt x="80" y="4"/>
                </a:cubicBezTo>
                <a:cubicBezTo>
                  <a:pt x="80" y="62"/>
                  <a:pt x="80" y="62"/>
                  <a:pt x="80" y="62"/>
                </a:cubicBezTo>
                <a:cubicBezTo>
                  <a:pt x="80" y="64"/>
                  <a:pt x="78" y="65"/>
                  <a:pt x="76" y="65"/>
                </a:cubicBezTo>
                <a:cubicBezTo>
                  <a:pt x="4" y="65"/>
                  <a:pt x="4" y="65"/>
                  <a:pt x="4" y="65"/>
                </a:cubicBezTo>
                <a:cubicBezTo>
                  <a:pt x="2" y="65"/>
                  <a:pt x="0" y="64"/>
                  <a:pt x="0" y="62"/>
                </a:cubicBezTo>
                <a:cubicBezTo>
                  <a:pt x="0" y="4"/>
                  <a:pt x="0" y="4"/>
                  <a:pt x="0" y="4"/>
                </a:cubicBezTo>
                <a:cubicBezTo>
                  <a:pt x="0" y="1"/>
                  <a:pt x="2" y="0"/>
                  <a:pt x="4" y="0"/>
                </a:cubicBezTo>
                <a:cubicBezTo>
                  <a:pt x="76" y="0"/>
                  <a:pt x="76" y="0"/>
                  <a:pt x="76" y="0"/>
                </a:cubicBezTo>
              </a:path>
            </a:pathLst>
          </a:custGeom>
          <a:solidFill>
            <a:srgbClr val="FFFFFF"/>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Tree>
    <p:extLst>
      <p:ext uri="{BB962C8B-B14F-4D97-AF65-F5344CB8AC3E}">
        <p14:creationId xmlns:p14="http://schemas.microsoft.com/office/powerpoint/2010/main" val="162606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p:cNvSpPr txBox="1"/>
          <p:nvPr/>
        </p:nvSpPr>
        <p:spPr>
          <a:xfrm>
            <a:off x="6599237" y="1775657"/>
            <a:ext cx="3791166" cy="1849737"/>
          </a:xfrm>
          <a:prstGeom prst="rect">
            <a:avLst/>
          </a:prstGeom>
          <a:solidFill>
            <a:schemeClr val="accent6">
              <a:lumMod val="75000"/>
            </a:schemeClr>
          </a:solidFill>
        </p:spPr>
        <p:txBody>
          <a:bodyPr wrap="none" lIns="182880" tIns="146304" rIns="182880" bIns="146304" rtlCol="0">
            <a:spAutoFit/>
          </a:bodyPr>
          <a:lstStyle/>
          <a:p>
            <a:pPr>
              <a:lnSpc>
                <a:spcPct val="90000"/>
              </a:lnSpc>
              <a:spcAft>
                <a:spcPts val="600"/>
              </a:spcAft>
            </a:pPr>
            <a:r>
              <a:rPr lang="en-US" dirty="0" smtClean="0">
                <a:solidFill>
                  <a:schemeClr val="tx1">
                    <a:lumMod val="85000"/>
                  </a:schemeClr>
                </a:solidFill>
              </a:rPr>
              <a:t>Will Require UCJA Media Controls</a:t>
            </a:r>
          </a:p>
          <a:p>
            <a:pPr>
              <a:lnSpc>
                <a:spcPct val="90000"/>
              </a:lnSpc>
              <a:spcAft>
                <a:spcPts val="600"/>
              </a:spcAft>
            </a:pPr>
            <a:r>
              <a:rPr lang="en-US" dirty="0" smtClean="0">
                <a:solidFill>
                  <a:schemeClr val="tx1">
                    <a:lumMod val="85000"/>
                  </a:schemeClr>
                </a:solidFill>
              </a:rPr>
              <a:t>In-browser communications</a:t>
            </a:r>
          </a:p>
          <a:p>
            <a:pPr>
              <a:lnSpc>
                <a:spcPct val="90000"/>
              </a:lnSpc>
              <a:spcAft>
                <a:spcPts val="600"/>
              </a:spcAft>
            </a:pPr>
            <a:r>
              <a:rPr lang="en-US" dirty="0" smtClean="0">
                <a:solidFill>
                  <a:schemeClr val="tx1">
                    <a:lumMod val="85000"/>
                  </a:schemeClr>
                </a:solidFill>
              </a:rPr>
              <a:t>3</a:t>
            </a:r>
            <a:r>
              <a:rPr lang="en-US" baseline="30000" dirty="0" smtClean="0">
                <a:solidFill>
                  <a:schemeClr val="tx1">
                    <a:lumMod val="85000"/>
                  </a:schemeClr>
                </a:solidFill>
              </a:rPr>
              <a:t>rd</a:t>
            </a:r>
            <a:r>
              <a:rPr lang="en-US" dirty="0">
                <a:solidFill>
                  <a:schemeClr val="tx1">
                    <a:lumMod val="85000"/>
                  </a:schemeClr>
                </a:solidFill>
              </a:rPr>
              <a:t>-</a:t>
            </a:r>
            <a:r>
              <a:rPr lang="en-US" dirty="0" smtClean="0">
                <a:solidFill>
                  <a:schemeClr val="tx1">
                    <a:lumMod val="85000"/>
                  </a:schemeClr>
                </a:solidFill>
              </a:rPr>
              <a:t>Party Browser support</a:t>
            </a:r>
          </a:p>
          <a:p>
            <a:pPr>
              <a:lnSpc>
                <a:spcPct val="90000"/>
              </a:lnSpc>
              <a:spcAft>
                <a:spcPts val="600"/>
              </a:spcAft>
            </a:pPr>
            <a:r>
              <a:rPr lang="en-US" dirty="0" smtClean="0">
                <a:solidFill>
                  <a:schemeClr val="tx1">
                    <a:lumMod val="85000"/>
                  </a:schemeClr>
                </a:solidFill>
              </a:rPr>
              <a:t>Supports anonymous inbound</a:t>
            </a:r>
          </a:p>
          <a:p>
            <a:pPr>
              <a:lnSpc>
                <a:spcPct val="90000"/>
              </a:lnSpc>
              <a:spcAft>
                <a:spcPts val="600"/>
              </a:spcAft>
            </a:pPr>
            <a:r>
              <a:rPr lang="en-US" dirty="0" err="1" smtClean="0">
                <a:solidFill>
                  <a:schemeClr val="tx1">
                    <a:lumMod val="85000"/>
                  </a:schemeClr>
                </a:solidFill>
              </a:rPr>
              <a:t>Chatbot</a:t>
            </a:r>
            <a:r>
              <a:rPr lang="en-US" dirty="0" smtClean="0">
                <a:solidFill>
                  <a:schemeClr val="tx1">
                    <a:lumMod val="85000"/>
                  </a:schemeClr>
                </a:solidFill>
              </a:rPr>
              <a:t> offers for smart profiling</a:t>
            </a:r>
          </a:p>
        </p:txBody>
      </p:sp>
      <p:sp>
        <p:nvSpPr>
          <p:cNvPr id="2" name="Title 1"/>
          <p:cNvSpPr>
            <a:spLocks noGrp="1"/>
          </p:cNvSpPr>
          <p:nvPr>
            <p:ph type="title"/>
          </p:nvPr>
        </p:nvSpPr>
        <p:spPr/>
        <p:txBody>
          <a:bodyPr/>
          <a:lstStyle/>
          <a:p>
            <a:r>
              <a:rPr lang="en-US" dirty="0" smtClean="0"/>
              <a:t>2 Complementary Options</a:t>
            </a:r>
            <a:endParaRPr lang="en-US" dirty="0"/>
          </a:p>
        </p:txBody>
      </p:sp>
      <p:sp>
        <p:nvSpPr>
          <p:cNvPr id="3" name="TextBox 2"/>
          <p:cNvSpPr txBox="1"/>
          <p:nvPr/>
        </p:nvSpPr>
        <p:spPr>
          <a:xfrm>
            <a:off x="308235" y="1176919"/>
            <a:ext cx="3836371"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tx1">
                    <a:lumMod val="85000"/>
                  </a:schemeClr>
                </a:solidFill>
              </a:rPr>
              <a:t>Skype with ‘Known’ Customers</a:t>
            </a:r>
          </a:p>
        </p:txBody>
      </p:sp>
      <p:sp>
        <p:nvSpPr>
          <p:cNvPr id="4" name="TextBox 3"/>
          <p:cNvSpPr txBox="1"/>
          <p:nvPr/>
        </p:nvSpPr>
        <p:spPr>
          <a:xfrm>
            <a:off x="6219421" y="1147793"/>
            <a:ext cx="554542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tx1">
                    <a:lumMod val="85000"/>
                  </a:schemeClr>
                </a:solidFill>
              </a:rPr>
              <a:t>Anonymous – See demo in DEV- B303</a:t>
            </a:r>
          </a:p>
        </p:txBody>
      </p:sp>
      <p:sp>
        <p:nvSpPr>
          <p:cNvPr id="5" name="TextBox 4"/>
          <p:cNvSpPr txBox="1"/>
          <p:nvPr/>
        </p:nvSpPr>
        <p:spPr>
          <a:xfrm>
            <a:off x="218724" y="1750613"/>
            <a:ext cx="3956529" cy="1849737"/>
          </a:xfrm>
          <a:prstGeom prst="rect">
            <a:avLst/>
          </a:prstGeom>
          <a:solidFill>
            <a:schemeClr val="accent1">
              <a:lumMod val="60000"/>
              <a:lumOff val="40000"/>
            </a:schemeClr>
          </a:solidFill>
        </p:spPr>
        <p:txBody>
          <a:bodyPr wrap="square" lIns="182880" tIns="146304" rIns="182880" bIns="146304" rtlCol="0">
            <a:spAutoFit/>
          </a:bodyPr>
          <a:lstStyle/>
          <a:p>
            <a:pPr>
              <a:lnSpc>
                <a:spcPct val="90000"/>
              </a:lnSpc>
              <a:spcAft>
                <a:spcPts val="600"/>
              </a:spcAft>
            </a:pPr>
            <a:r>
              <a:rPr lang="en-US" dirty="0" smtClean="0">
                <a:solidFill>
                  <a:schemeClr val="bg1"/>
                </a:solidFill>
              </a:rPr>
              <a:t>Skype URIs (emails, websites)</a:t>
            </a:r>
          </a:p>
          <a:p>
            <a:pPr>
              <a:lnSpc>
                <a:spcPct val="90000"/>
              </a:lnSpc>
              <a:spcAft>
                <a:spcPts val="600"/>
              </a:spcAft>
            </a:pPr>
            <a:r>
              <a:rPr lang="en-US" dirty="0" smtClean="0">
                <a:solidFill>
                  <a:schemeClr val="bg1"/>
                </a:solidFill>
              </a:rPr>
              <a:t>Lync-Skype connectivity v2</a:t>
            </a:r>
          </a:p>
          <a:p>
            <a:pPr>
              <a:lnSpc>
                <a:spcPct val="90000"/>
              </a:lnSpc>
              <a:spcAft>
                <a:spcPts val="600"/>
              </a:spcAft>
            </a:pPr>
            <a:r>
              <a:rPr lang="en-US" dirty="0" smtClean="0">
                <a:solidFill>
                  <a:schemeClr val="bg1"/>
                </a:solidFill>
              </a:rPr>
              <a:t>Chat, Audio, Video</a:t>
            </a:r>
          </a:p>
          <a:p>
            <a:pPr>
              <a:lnSpc>
                <a:spcPct val="90000"/>
              </a:lnSpc>
              <a:spcAft>
                <a:spcPts val="600"/>
              </a:spcAft>
            </a:pPr>
            <a:r>
              <a:rPr lang="en-US" dirty="0" smtClean="0">
                <a:solidFill>
                  <a:schemeClr val="bg1"/>
                </a:solidFill>
              </a:rPr>
              <a:t>Must use Microsoft Account</a:t>
            </a:r>
          </a:p>
          <a:p>
            <a:pPr>
              <a:lnSpc>
                <a:spcPct val="90000"/>
              </a:lnSpc>
              <a:spcAft>
                <a:spcPts val="600"/>
              </a:spcAft>
            </a:pPr>
            <a:endParaRPr lang="en-US" dirty="0" smtClean="0">
              <a:solidFill>
                <a:schemeClr val="bg1"/>
              </a:solidFill>
            </a:endParaRPr>
          </a:p>
        </p:txBody>
      </p:sp>
      <p:pic>
        <p:nvPicPr>
          <p:cNvPr id="75" name="Picture 74"/>
          <p:cNvPicPr>
            <a:picLocks noChangeAspect="1"/>
          </p:cNvPicPr>
          <p:nvPr/>
        </p:nvPicPr>
        <p:blipFill>
          <a:blip r:embed="rId3"/>
          <a:stretch>
            <a:fillRect/>
          </a:stretch>
        </p:blipFill>
        <p:spPr>
          <a:xfrm>
            <a:off x="797677" y="2046011"/>
            <a:ext cx="5191960" cy="4948514"/>
          </a:xfrm>
          <a:prstGeom prst="rect">
            <a:avLst/>
          </a:prstGeom>
        </p:spPr>
      </p:pic>
      <p:sp>
        <p:nvSpPr>
          <p:cNvPr id="78" name="Freeform 77"/>
          <p:cNvSpPr/>
          <p:nvPr/>
        </p:nvSpPr>
        <p:spPr bwMode="auto">
          <a:xfrm>
            <a:off x="3750906" y="2752531"/>
            <a:ext cx="1735494" cy="643812"/>
          </a:xfrm>
          <a:custGeom>
            <a:avLst/>
            <a:gdLst>
              <a:gd name="connsiteX0" fmla="*/ 0 w 1735494"/>
              <a:gd name="connsiteY0" fmla="*/ 643812 h 643812"/>
              <a:gd name="connsiteX1" fmla="*/ 531845 w 1735494"/>
              <a:gd name="connsiteY1" fmla="*/ 345232 h 643812"/>
              <a:gd name="connsiteX2" fmla="*/ 1352939 w 1735494"/>
              <a:gd name="connsiteY2" fmla="*/ 242596 h 643812"/>
              <a:gd name="connsiteX3" fmla="*/ 1735494 w 1735494"/>
              <a:gd name="connsiteY3" fmla="*/ 0 h 643812"/>
            </a:gdLst>
            <a:ahLst/>
            <a:cxnLst>
              <a:cxn ang="0">
                <a:pos x="connsiteX0" y="connsiteY0"/>
              </a:cxn>
              <a:cxn ang="0">
                <a:pos x="connsiteX1" y="connsiteY1"/>
              </a:cxn>
              <a:cxn ang="0">
                <a:pos x="connsiteX2" y="connsiteY2"/>
              </a:cxn>
              <a:cxn ang="0">
                <a:pos x="connsiteX3" y="connsiteY3"/>
              </a:cxn>
            </a:cxnLst>
            <a:rect l="l" t="t" r="r" b="b"/>
            <a:pathLst>
              <a:path w="1735494" h="643812">
                <a:moveTo>
                  <a:pt x="0" y="643812"/>
                </a:moveTo>
                <a:cubicBezTo>
                  <a:pt x="153177" y="527956"/>
                  <a:pt x="306355" y="412101"/>
                  <a:pt x="531845" y="345232"/>
                </a:cubicBezTo>
                <a:cubicBezTo>
                  <a:pt x="757335" y="278363"/>
                  <a:pt x="1152331" y="300135"/>
                  <a:pt x="1352939" y="242596"/>
                </a:cubicBezTo>
                <a:cubicBezTo>
                  <a:pt x="1553547" y="185057"/>
                  <a:pt x="1644520" y="92528"/>
                  <a:pt x="1735494" y="0"/>
                </a:cubicBezTo>
              </a:path>
            </a:pathLst>
          </a:custGeom>
          <a:noFill/>
          <a:ln w="38100">
            <a:solidFill>
              <a:srgbClr val="92D050"/>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128483" y="2065368"/>
            <a:ext cx="5119290" cy="4805586"/>
          </a:xfrm>
          <a:prstGeom prst="rect">
            <a:avLst/>
          </a:prstGeom>
        </p:spPr>
      </p:pic>
    </p:spTree>
    <p:extLst>
      <p:ext uri="{BB962C8B-B14F-4D97-AF65-F5344CB8AC3E}">
        <p14:creationId xmlns:p14="http://schemas.microsoft.com/office/powerpoint/2010/main" val="362174370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t>B2B Communicating Suppliers, Partners</a:t>
            </a:r>
            <a:endParaRPr lang="en-US" dirty="0"/>
          </a:p>
        </p:txBody>
      </p:sp>
      <p:sp>
        <p:nvSpPr>
          <p:cNvPr id="22" name="Rectangle 21"/>
          <p:cNvSpPr/>
          <p:nvPr/>
        </p:nvSpPr>
        <p:spPr bwMode="auto">
          <a:xfrm>
            <a:off x="5820912" y="3497262"/>
            <a:ext cx="2090562"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Franchise businesses</a:t>
            </a:r>
            <a:endParaRPr lang="en-US" sz="2000" dirty="0">
              <a:solidFill>
                <a:srgbClr val="FFFFFF"/>
              </a:solidFill>
            </a:endParaRPr>
          </a:p>
        </p:txBody>
      </p:sp>
      <p:sp>
        <p:nvSpPr>
          <p:cNvPr id="27" name="Rectangle 26"/>
          <p:cNvSpPr/>
          <p:nvPr/>
        </p:nvSpPr>
        <p:spPr bwMode="auto">
          <a:xfrm>
            <a:off x="350837" y="3483104"/>
            <a:ext cx="2090562"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Collaborative projects</a:t>
            </a:r>
            <a:endParaRPr lang="en-US" sz="2000" dirty="0">
              <a:solidFill>
                <a:srgbClr val="FFFFFF"/>
              </a:solidFill>
            </a:endParaRPr>
          </a:p>
        </p:txBody>
      </p:sp>
      <p:sp>
        <p:nvSpPr>
          <p:cNvPr id="28" name="Rectangle 27"/>
          <p:cNvSpPr/>
          <p:nvPr/>
        </p:nvSpPr>
        <p:spPr bwMode="auto">
          <a:xfrm>
            <a:off x="7970837" y="3497262"/>
            <a:ext cx="2090562"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Temp staff</a:t>
            </a:r>
            <a:endParaRPr lang="en-US" sz="2000" dirty="0">
              <a:solidFill>
                <a:srgbClr val="FFFFFF"/>
              </a:solidFill>
            </a:endParaRPr>
          </a:p>
        </p:txBody>
      </p:sp>
      <p:sp>
        <p:nvSpPr>
          <p:cNvPr id="29" name="Rectangle 28"/>
          <p:cNvSpPr/>
          <p:nvPr/>
        </p:nvSpPr>
        <p:spPr bwMode="auto">
          <a:xfrm>
            <a:off x="10104437" y="3506299"/>
            <a:ext cx="2090562"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Out-sourcing</a:t>
            </a:r>
            <a:endParaRPr lang="en-US" sz="2000" dirty="0">
              <a:solidFill>
                <a:srgbClr val="FFFFFF"/>
              </a:solidFill>
            </a:endParaRPr>
          </a:p>
        </p:txBody>
      </p:sp>
      <p:sp>
        <p:nvSpPr>
          <p:cNvPr id="15" name="TextBox 14"/>
          <p:cNvSpPr txBox="1"/>
          <p:nvPr/>
        </p:nvSpPr>
        <p:spPr>
          <a:xfrm>
            <a:off x="197355" y="1744662"/>
            <a:ext cx="11660189" cy="1066801"/>
          </a:xfrm>
          <a:prstGeom prst="rect">
            <a:avLst/>
          </a:prstGeom>
          <a:noFill/>
        </p:spPr>
        <p:txBody>
          <a:bodyPr wrap="square" lIns="182880" tIns="146304" rIns="182880" bIns="146304" rtlCol="0">
            <a:noAutofit/>
          </a:bodyPr>
          <a:lstStyle/>
          <a:p>
            <a:pPr lvl="0">
              <a:lnSpc>
                <a:spcPct val="90000"/>
              </a:lnSpc>
              <a:spcBef>
                <a:spcPct val="20000"/>
              </a:spcBef>
              <a:buSzPct val="90000"/>
            </a:pPr>
            <a:r>
              <a:rPr lang="en-US" sz="4000" dirty="0" smtClean="0">
                <a:solidFill>
                  <a:schemeClr val="tx2">
                    <a:lumMod val="40000"/>
                    <a:lumOff val="60000"/>
                  </a:schemeClr>
                </a:solidFill>
                <a:latin typeface="+mj-lt"/>
              </a:rPr>
              <a:t>Improve efficiency and performance</a:t>
            </a:r>
            <a:endParaRPr lang="en-US" sz="4000" dirty="0">
              <a:solidFill>
                <a:schemeClr val="tx2">
                  <a:lumMod val="40000"/>
                  <a:lumOff val="60000"/>
                </a:schemeClr>
              </a:solidFill>
              <a:latin typeface="+mj-lt"/>
            </a:endParaRPr>
          </a:p>
          <a:p>
            <a:pPr>
              <a:lnSpc>
                <a:spcPct val="90000"/>
              </a:lnSpc>
              <a:spcAft>
                <a:spcPts val="600"/>
              </a:spcAft>
            </a:pPr>
            <a:r>
              <a:rPr lang="en-US" sz="2000" dirty="0" smtClean="0">
                <a:solidFill>
                  <a:schemeClr val="tx2">
                    <a:lumMod val="40000"/>
                    <a:lumOff val="60000"/>
                  </a:schemeClr>
                </a:solidFill>
              </a:rPr>
              <a:t>Leverage Skype’s Global availability</a:t>
            </a:r>
          </a:p>
          <a:p>
            <a:pPr>
              <a:lnSpc>
                <a:spcPct val="90000"/>
              </a:lnSpc>
              <a:spcAft>
                <a:spcPts val="600"/>
              </a:spcAft>
            </a:pPr>
            <a:endParaRPr lang="en-US" sz="2000" dirty="0" smtClean="0">
              <a:solidFill>
                <a:schemeClr val="tx2">
                  <a:lumMod val="40000"/>
                  <a:lumOff val="60000"/>
                </a:schemeClr>
              </a:solidFill>
            </a:endParaRPr>
          </a:p>
          <a:p>
            <a:pPr>
              <a:lnSpc>
                <a:spcPct val="90000"/>
              </a:lnSpc>
              <a:spcAft>
                <a:spcPts val="600"/>
              </a:spcAft>
            </a:pPr>
            <a:r>
              <a:rPr lang="en-US" sz="2000" dirty="0" smtClean="0">
                <a:solidFill>
                  <a:schemeClr val="tx2">
                    <a:lumMod val="40000"/>
                    <a:lumOff val="60000"/>
                  </a:schemeClr>
                </a:solidFill>
              </a:rPr>
              <a:t> </a:t>
            </a: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l="16335" t="-13194" r="9930" b="13194"/>
          <a:stretch/>
        </p:blipFill>
        <p:spPr>
          <a:xfrm>
            <a:off x="2536004" y="3182364"/>
            <a:ext cx="3195252" cy="2435928"/>
          </a:xfrm>
          <a:prstGeom prst="rect">
            <a:avLst/>
          </a:prstGeom>
          <a:ln>
            <a:noFill/>
          </a:ln>
        </p:spPr>
      </p:pic>
    </p:spTree>
    <p:extLst>
      <p:ext uri="{BB962C8B-B14F-4D97-AF65-F5344CB8AC3E}">
        <p14:creationId xmlns:p14="http://schemas.microsoft.com/office/powerpoint/2010/main" val="412308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206" y="1"/>
            <a:ext cx="10507873" cy="7005248"/>
          </a:xfrm>
          <a:prstGeom prst="rect">
            <a:avLst/>
          </a:prstGeom>
        </p:spPr>
      </p:pic>
      <p:sp>
        <p:nvSpPr>
          <p:cNvPr id="34" name="Title 33"/>
          <p:cNvSpPr>
            <a:spLocks noGrp="1"/>
          </p:cNvSpPr>
          <p:nvPr>
            <p:ph type="title"/>
          </p:nvPr>
        </p:nvSpPr>
        <p:spPr>
          <a:xfrm>
            <a:off x="183300" y="53392"/>
            <a:ext cx="7315198" cy="917575"/>
          </a:xfrm>
          <a:solidFill>
            <a:schemeClr val="tx2">
              <a:lumMod val="75000"/>
              <a:alpha val="44000"/>
            </a:schemeClr>
          </a:solidFill>
        </p:spPr>
        <p:txBody>
          <a:bodyPr/>
          <a:lstStyle/>
          <a:p>
            <a:r>
              <a:rPr lang="en-US" dirty="0" smtClean="0">
                <a:solidFill>
                  <a:schemeClr val="tx1"/>
                </a:solidFill>
              </a:rPr>
              <a:t>B2C Employee Retention</a:t>
            </a:r>
            <a:endParaRPr lang="en-US" dirty="0">
              <a:solidFill>
                <a:schemeClr val="tx1"/>
              </a:solidFill>
            </a:endParaRPr>
          </a:p>
        </p:txBody>
      </p:sp>
      <p:sp>
        <p:nvSpPr>
          <p:cNvPr id="22" name="Rectangle 21"/>
          <p:cNvSpPr/>
          <p:nvPr/>
        </p:nvSpPr>
        <p:spPr bwMode="auto">
          <a:xfrm>
            <a:off x="5115625" y="4754562"/>
            <a:ext cx="2090562"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Travelers</a:t>
            </a:r>
            <a:endParaRPr lang="en-US" sz="2000" dirty="0">
              <a:solidFill>
                <a:srgbClr val="FFFFFF"/>
              </a:solidFill>
            </a:endParaRPr>
          </a:p>
        </p:txBody>
      </p:sp>
      <p:sp>
        <p:nvSpPr>
          <p:cNvPr id="27" name="Rectangle 26"/>
          <p:cNvSpPr/>
          <p:nvPr/>
        </p:nvSpPr>
        <p:spPr bwMode="auto">
          <a:xfrm>
            <a:off x="350837" y="2483574"/>
            <a:ext cx="1812638" cy="1821484"/>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Emergencies</a:t>
            </a:r>
            <a:endParaRPr lang="en-US" sz="2000" dirty="0">
              <a:solidFill>
                <a:srgbClr val="FFFFFF"/>
              </a:solidFill>
            </a:endParaRPr>
          </a:p>
        </p:txBody>
      </p:sp>
      <p:sp>
        <p:nvSpPr>
          <p:cNvPr id="28" name="Rectangle 27"/>
          <p:cNvSpPr/>
          <p:nvPr/>
        </p:nvSpPr>
        <p:spPr bwMode="auto">
          <a:xfrm>
            <a:off x="2939164" y="4747111"/>
            <a:ext cx="2090562"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The Important Moments</a:t>
            </a:r>
            <a:endParaRPr lang="en-US" sz="2000" dirty="0">
              <a:solidFill>
                <a:srgbClr val="FFFFFF"/>
              </a:solidFill>
            </a:endParaRPr>
          </a:p>
        </p:txBody>
      </p:sp>
      <p:sp>
        <p:nvSpPr>
          <p:cNvPr id="29" name="Rectangle 28"/>
          <p:cNvSpPr/>
          <p:nvPr/>
        </p:nvSpPr>
        <p:spPr bwMode="auto">
          <a:xfrm>
            <a:off x="334842" y="4487862"/>
            <a:ext cx="1812638" cy="17526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Work/Life Balance</a:t>
            </a:r>
            <a:endParaRPr lang="en-US" sz="2000" dirty="0">
              <a:solidFill>
                <a:srgbClr val="FFFFFF"/>
              </a:solidFill>
            </a:endParaRPr>
          </a:p>
        </p:txBody>
      </p:sp>
      <p:sp>
        <p:nvSpPr>
          <p:cNvPr id="11" name="Rectangle 10"/>
          <p:cNvSpPr/>
          <p:nvPr/>
        </p:nvSpPr>
        <p:spPr bwMode="auto">
          <a:xfrm>
            <a:off x="7293025" y="4754562"/>
            <a:ext cx="2144166"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a:solidFill>
                  <a:srgbClr val="FFFFFF"/>
                </a:solidFill>
              </a:rPr>
              <a:t>Participate</a:t>
            </a:r>
          </a:p>
        </p:txBody>
      </p:sp>
      <p:sp>
        <p:nvSpPr>
          <p:cNvPr id="15" name="TextBox 14"/>
          <p:cNvSpPr txBox="1"/>
          <p:nvPr/>
        </p:nvSpPr>
        <p:spPr>
          <a:xfrm>
            <a:off x="198438" y="974721"/>
            <a:ext cx="5257800" cy="1326049"/>
          </a:xfrm>
          <a:prstGeom prst="rect">
            <a:avLst/>
          </a:prstGeom>
          <a:solidFill>
            <a:schemeClr val="tx2">
              <a:lumMod val="75000"/>
              <a:alpha val="44000"/>
            </a:schemeClr>
          </a:solidFill>
        </p:spPr>
        <p:txBody>
          <a:bodyPr wrap="square" lIns="182880" tIns="146304" rIns="182880" bIns="146304" rtlCol="0">
            <a:noAutofit/>
          </a:bodyPr>
          <a:lstStyle/>
          <a:p>
            <a:pPr lvl="0">
              <a:lnSpc>
                <a:spcPct val="90000"/>
              </a:lnSpc>
              <a:spcBef>
                <a:spcPct val="20000"/>
              </a:spcBef>
              <a:buSzPct val="90000"/>
            </a:pPr>
            <a:r>
              <a:rPr lang="en-US" sz="3200" dirty="0" smtClean="0">
                <a:latin typeface="+mj-lt"/>
              </a:rPr>
              <a:t>Keeping in touch with Friends and Family</a:t>
            </a:r>
            <a:endParaRPr lang="en-US" sz="1600" dirty="0" smtClean="0"/>
          </a:p>
          <a:p>
            <a:pPr>
              <a:lnSpc>
                <a:spcPct val="90000"/>
              </a:lnSpc>
              <a:spcAft>
                <a:spcPts val="600"/>
              </a:spcAft>
            </a:pPr>
            <a:r>
              <a:rPr lang="en-US" sz="1600" dirty="0" smtClean="0"/>
              <a:t>Contributes to employee retention</a:t>
            </a:r>
          </a:p>
          <a:p>
            <a:pPr>
              <a:lnSpc>
                <a:spcPct val="90000"/>
              </a:lnSpc>
              <a:spcAft>
                <a:spcPts val="600"/>
              </a:spcAft>
            </a:pPr>
            <a:r>
              <a:rPr lang="en-US" sz="1600" dirty="0" smtClean="0">
                <a:gradFill>
                  <a:gsLst>
                    <a:gs pos="1250">
                      <a:schemeClr val="tx1"/>
                    </a:gs>
                    <a:gs pos="99000">
                      <a:schemeClr val="tx1"/>
                    </a:gs>
                  </a:gsLst>
                  <a:lin ang="5400000" scaled="0"/>
                </a:gradFill>
              </a:rPr>
              <a:t> </a:t>
            </a:r>
          </a:p>
        </p:txBody>
      </p:sp>
    </p:spTree>
    <p:extLst>
      <p:ext uri="{BB962C8B-B14F-4D97-AF65-F5344CB8AC3E}">
        <p14:creationId xmlns:p14="http://schemas.microsoft.com/office/powerpoint/2010/main" val="12657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t>Hiring Efficiency</a:t>
            </a:r>
            <a:endParaRPr lang="en-US" dirty="0"/>
          </a:p>
        </p:txBody>
      </p:sp>
      <p:sp>
        <p:nvSpPr>
          <p:cNvPr id="22" name="Rectangle 21"/>
          <p:cNvSpPr/>
          <p:nvPr/>
        </p:nvSpPr>
        <p:spPr bwMode="auto">
          <a:xfrm>
            <a:off x="197355" y="3495674"/>
            <a:ext cx="2090562"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Eliminate distance</a:t>
            </a:r>
            <a:endParaRPr lang="en-US" sz="2000" dirty="0">
              <a:solidFill>
                <a:srgbClr val="FFFFFF"/>
              </a:solidFill>
            </a:endParaRPr>
          </a:p>
        </p:txBody>
      </p:sp>
      <p:sp>
        <p:nvSpPr>
          <p:cNvPr id="27" name="Rectangle 26"/>
          <p:cNvSpPr/>
          <p:nvPr/>
        </p:nvSpPr>
        <p:spPr bwMode="auto">
          <a:xfrm>
            <a:off x="2332037" y="3495674"/>
            <a:ext cx="2090562"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Screen candidates with video</a:t>
            </a:r>
            <a:endParaRPr lang="en-US" sz="2000" dirty="0">
              <a:solidFill>
                <a:srgbClr val="FFFFFF"/>
              </a:solidFill>
            </a:endParaRPr>
          </a:p>
        </p:txBody>
      </p:sp>
      <p:sp>
        <p:nvSpPr>
          <p:cNvPr id="28" name="Rectangle 27"/>
          <p:cNvSpPr/>
          <p:nvPr/>
        </p:nvSpPr>
        <p:spPr bwMode="auto">
          <a:xfrm>
            <a:off x="6599237" y="3495674"/>
            <a:ext cx="2090562" cy="2135188"/>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Follow-up in real-time</a:t>
            </a:r>
            <a:endParaRPr lang="en-US" sz="2000" dirty="0">
              <a:solidFill>
                <a:srgbClr val="FFFFFF"/>
              </a:solidFill>
            </a:endParaRPr>
          </a:p>
        </p:txBody>
      </p:sp>
      <p:sp>
        <p:nvSpPr>
          <p:cNvPr id="29" name="Rectangle 28"/>
          <p:cNvSpPr/>
          <p:nvPr/>
        </p:nvSpPr>
        <p:spPr bwMode="auto">
          <a:xfrm>
            <a:off x="4465637" y="3495674"/>
            <a:ext cx="2090562" cy="21351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sz="2000" dirty="0" smtClean="0">
                <a:solidFill>
                  <a:srgbClr val="FFFFFF"/>
                </a:solidFill>
              </a:rPr>
              <a:t>Establish relationship</a:t>
            </a:r>
            <a:endParaRPr lang="en-US" sz="2000" dirty="0">
              <a:solidFill>
                <a:srgbClr val="FFFFFF"/>
              </a:solidFill>
            </a:endParaRPr>
          </a:p>
        </p:txBody>
      </p:sp>
      <p:sp>
        <p:nvSpPr>
          <p:cNvPr id="15" name="TextBox 14"/>
          <p:cNvSpPr txBox="1"/>
          <p:nvPr/>
        </p:nvSpPr>
        <p:spPr>
          <a:xfrm>
            <a:off x="197355" y="1744662"/>
            <a:ext cx="11660189" cy="1066801"/>
          </a:xfrm>
          <a:prstGeom prst="rect">
            <a:avLst/>
          </a:prstGeom>
          <a:noFill/>
        </p:spPr>
        <p:txBody>
          <a:bodyPr wrap="square" lIns="182880" tIns="146304" rIns="182880" bIns="146304" rtlCol="0">
            <a:noAutofit/>
          </a:bodyPr>
          <a:lstStyle/>
          <a:p>
            <a:pPr lvl="0">
              <a:lnSpc>
                <a:spcPct val="90000"/>
              </a:lnSpc>
              <a:spcBef>
                <a:spcPct val="20000"/>
              </a:spcBef>
              <a:buSzPct val="90000"/>
            </a:pPr>
            <a:r>
              <a:rPr lang="en-US" sz="4000" dirty="0" smtClean="0">
                <a:latin typeface="+mj-lt"/>
              </a:rPr>
              <a:t>From Screening to Accepted Offer</a:t>
            </a:r>
            <a:endParaRPr lang="en-US" sz="4000" dirty="0">
              <a:latin typeface="+mj-lt"/>
            </a:endParaRPr>
          </a:p>
          <a:p>
            <a:pPr>
              <a:lnSpc>
                <a:spcPct val="90000"/>
              </a:lnSpc>
              <a:spcAft>
                <a:spcPts val="600"/>
              </a:spcAft>
            </a:pPr>
            <a:r>
              <a:rPr lang="en-US" sz="2000" dirty="0" smtClean="0">
                <a:gradFill>
                  <a:gsLst>
                    <a:gs pos="1250">
                      <a:schemeClr val="tx1"/>
                    </a:gs>
                    <a:gs pos="99000">
                      <a:schemeClr val="tx1"/>
                    </a:gs>
                  </a:gsLst>
                  <a:lin ang="5400000" scaled="0"/>
                </a:gradFill>
              </a:rPr>
              <a:t>Encourages the digital approaches used across the organization</a:t>
            </a:r>
          </a:p>
          <a:p>
            <a:pPr>
              <a:lnSpc>
                <a:spcPct val="90000"/>
              </a:lnSpc>
              <a:spcAft>
                <a:spcPts val="600"/>
              </a:spcAft>
            </a:pPr>
            <a:endParaRPr lang="en-US" sz="2000" dirty="0" smtClean="0">
              <a:gradFill>
                <a:gsLst>
                  <a:gs pos="1250">
                    <a:schemeClr val="tx1"/>
                  </a:gs>
                  <a:gs pos="99000">
                    <a:schemeClr val="tx1"/>
                  </a:gs>
                </a:gsLst>
                <a:lin ang="5400000" scaled="0"/>
              </a:gradFill>
            </a:endParaRPr>
          </a:p>
          <a:p>
            <a:pPr>
              <a:lnSpc>
                <a:spcPct val="90000"/>
              </a:lnSpc>
              <a:spcAft>
                <a:spcPts val="600"/>
              </a:spcAft>
            </a:pPr>
            <a:r>
              <a:rPr lang="en-US" sz="2000" dirty="0" smtClean="0">
                <a:gradFill>
                  <a:gsLst>
                    <a:gs pos="1250">
                      <a:schemeClr val="tx1"/>
                    </a:gs>
                    <a:gs pos="99000">
                      <a:schemeClr val="tx1"/>
                    </a:gs>
                  </a:gsLst>
                  <a:lin ang="5400000" scaled="0"/>
                </a:gradFill>
              </a:rPr>
              <a:t> </a:t>
            </a: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l="15172"/>
          <a:stretch/>
        </p:blipFill>
        <p:spPr>
          <a:xfrm>
            <a:off x="8754871" y="3495675"/>
            <a:ext cx="3219980" cy="2135188"/>
          </a:xfrm>
          <a:prstGeom prst="rect">
            <a:avLst/>
          </a:prstGeom>
        </p:spPr>
      </p:pic>
    </p:spTree>
    <p:extLst>
      <p:ext uri="{BB962C8B-B14F-4D97-AF65-F5344CB8AC3E}">
        <p14:creationId xmlns:p14="http://schemas.microsoft.com/office/powerpoint/2010/main" val="19922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192FF"/>
                </a:solidFill>
              </a:rPr>
              <a:t>Skype URI</a:t>
            </a:r>
            <a:br>
              <a:rPr lang="en-US" dirty="0" smtClean="0">
                <a:solidFill>
                  <a:srgbClr val="0192FF"/>
                </a:solidFill>
              </a:rPr>
            </a:br>
            <a:r>
              <a:rPr lang="en-US" sz="3600" dirty="0" smtClean="0"/>
              <a:t>Buttons for Emails and Web Pages</a:t>
            </a:r>
            <a:endParaRPr lang="en-US" sz="4000" dirty="0"/>
          </a:p>
        </p:txBody>
      </p:sp>
      <p:sp>
        <p:nvSpPr>
          <p:cNvPr id="8" name="Rectangle 7"/>
          <p:cNvSpPr/>
          <p:nvPr/>
        </p:nvSpPr>
        <p:spPr bwMode="auto">
          <a:xfrm>
            <a:off x="399223" y="2278062"/>
            <a:ext cx="2245978" cy="21336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tx1"/>
              </a:solidFill>
            </a:endParaRPr>
          </a:p>
        </p:txBody>
      </p:sp>
      <p:sp>
        <p:nvSpPr>
          <p:cNvPr id="9" name="Rectangle 8"/>
          <p:cNvSpPr/>
          <p:nvPr/>
        </p:nvSpPr>
        <p:spPr>
          <a:xfrm>
            <a:off x="399224" y="2264265"/>
            <a:ext cx="2217780" cy="1692771"/>
          </a:xfrm>
          <a:prstGeom prst="rect">
            <a:avLst/>
          </a:prstGeom>
        </p:spPr>
        <p:txBody>
          <a:bodyPr wrap="square">
            <a:spAutoFit/>
          </a:bodyPr>
          <a:lstStyle/>
          <a:p>
            <a:r>
              <a:rPr lang="en-US" sz="2800" dirty="0">
                <a:latin typeface="+mj-lt"/>
              </a:rPr>
              <a:t>Instructions </a:t>
            </a:r>
            <a:r>
              <a:rPr lang="en-US" dirty="0">
                <a:latin typeface="+mj-lt"/>
              </a:rPr>
              <a:t>Available at</a:t>
            </a:r>
            <a:r>
              <a:rPr lang="en-US" dirty="0" smtClean="0">
                <a:latin typeface="+mj-lt"/>
              </a:rPr>
              <a:t>:</a:t>
            </a:r>
          </a:p>
          <a:p>
            <a:endParaRPr lang="en-US" dirty="0">
              <a:latin typeface="+mj-lt"/>
            </a:endParaRPr>
          </a:p>
          <a:p>
            <a:r>
              <a:rPr lang="en-US" sz="2000" dirty="0" smtClean="0">
                <a:latin typeface="+mj-lt"/>
              </a:rPr>
              <a:t>http</a:t>
            </a:r>
            <a:r>
              <a:rPr lang="en-US" sz="2000" dirty="0">
                <a:latin typeface="+mj-lt"/>
              </a:rPr>
              <a:t>://developer</a:t>
            </a:r>
            <a:r>
              <a:rPr lang="en-US" sz="2000" dirty="0" smtClean="0">
                <a:latin typeface="+mj-lt"/>
              </a:rPr>
              <a:t>.</a:t>
            </a:r>
          </a:p>
          <a:p>
            <a:r>
              <a:rPr lang="en-US" sz="2000" dirty="0" smtClean="0">
                <a:latin typeface="+mj-lt"/>
              </a:rPr>
              <a:t>skype.com</a:t>
            </a:r>
            <a:r>
              <a:rPr lang="en-US" sz="2000" dirty="0">
                <a:latin typeface="+mj-lt"/>
              </a:rPr>
              <a:t>/</a:t>
            </a:r>
          </a:p>
        </p:txBody>
      </p:sp>
      <p:sp>
        <p:nvSpPr>
          <p:cNvPr id="10" name="Rectangle 9"/>
          <p:cNvSpPr/>
          <p:nvPr/>
        </p:nvSpPr>
        <p:spPr bwMode="auto">
          <a:xfrm>
            <a:off x="2771283" y="2270124"/>
            <a:ext cx="2245978" cy="21336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tx1"/>
              </a:solidFill>
            </a:endParaRPr>
          </a:p>
        </p:txBody>
      </p:sp>
      <p:sp>
        <p:nvSpPr>
          <p:cNvPr id="11" name="Rectangle 10"/>
          <p:cNvSpPr/>
          <p:nvPr/>
        </p:nvSpPr>
        <p:spPr>
          <a:xfrm>
            <a:off x="2771284" y="2256327"/>
            <a:ext cx="2057400" cy="1354217"/>
          </a:xfrm>
          <a:prstGeom prst="rect">
            <a:avLst/>
          </a:prstGeom>
        </p:spPr>
        <p:txBody>
          <a:bodyPr wrap="square">
            <a:spAutoFit/>
          </a:bodyPr>
          <a:lstStyle/>
          <a:p>
            <a:r>
              <a:rPr lang="en-US" sz="2800" dirty="0" smtClean="0">
                <a:latin typeface="+mj-lt"/>
              </a:rPr>
              <a:t>Features</a:t>
            </a:r>
          </a:p>
          <a:p>
            <a:pPr marL="228600" indent="-228600">
              <a:buFont typeface="+mj-lt"/>
              <a:buAutoNum type="arabicPeriod"/>
            </a:pPr>
            <a:r>
              <a:rPr lang="en-US" dirty="0" smtClean="0"/>
              <a:t>Select </a:t>
            </a:r>
            <a:r>
              <a:rPr lang="en-US" dirty="0"/>
              <a:t>Graphic</a:t>
            </a:r>
          </a:p>
          <a:p>
            <a:pPr marL="228600" indent="-228600">
              <a:buFont typeface="+mj-lt"/>
              <a:buAutoNum type="arabicPeriod"/>
            </a:pPr>
            <a:r>
              <a:rPr lang="en-US" dirty="0" smtClean="0"/>
              <a:t>Pre-Select </a:t>
            </a:r>
            <a:r>
              <a:rPr lang="en-US" dirty="0"/>
              <a:t>the modality</a:t>
            </a:r>
          </a:p>
        </p:txBody>
      </p:sp>
      <p:sp>
        <p:nvSpPr>
          <p:cNvPr id="12" name="Rectangle 11"/>
          <p:cNvSpPr/>
          <p:nvPr/>
        </p:nvSpPr>
        <p:spPr bwMode="auto">
          <a:xfrm>
            <a:off x="5150703" y="2278062"/>
            <a:ext cx="2245978" cy="21336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056" y="2553738"/>
            <a:ext cx="633124" cy="633124"/>
          </a:xfrm>
          <a:prstGeom prst="rect">
            <a:avLst/>
          </a:prstGeom>
        </p:spPr>
      </p:pic>
      <p:sp>
        <p:nvSpPr>
          <p:cNvPr id="5" name="TextBox 4"/>
          <p:cNvSpPr txBox="1"/>
          <p:nvPr/>
        </p:nvSpPr>
        <p:spPr>
          <a:xfrm>
            <a:off x="6112180" y="2515462"/>
            <a:ext cx="1031373"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solidFill>
                  <a:srgbClr val="00B0F0"/>
                </a:solidFill>
              </a:rPr>
              <a:t>Call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476" y="3330678"/>
            <a:ext cx="633124" cy="633124"/>
          </a:xfrm>
          <a:prstGeom prst="rect">
            <a:avLst/>
          </a:prstGeom>
        </p:spPr>
      </p:pic>
      <p:sp>
        <p:nvSpPr>
          <p:cNvPr id="7" name="TextBox 6"/>
          <p:cNvSpPr txBox="1"/>
          <p:nvPr/>
        </p:nvSpPr>
        <p:spPr>
          <a:xfrm>
            <a:off x="6127600" y="3292402"/>
            <a:ext cx="1204497"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solidFill>
                  <a:srgbClr val="00B0F0"/>
                </a:solidFill>
              </a:rPr>
              <a:t>Chat</a:t>
            </a:r>
          </a:p>
        </p:txBody>
      </p:sp>
      <p:sp>
        <p:nvSpPr>
          <p:cNvPr id="13" name="Rectangle 12"/>
          <p:cNvSpPr/>
          <p:nvPr/>
        </p:nvSpPr>
        <p:spPr bwMode="auto">
          <a:xfrm>
            <a:off x="7550960" y="2278062"/>
            <a:ext cx="2245978" cy="21336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4" name="Rectangle 13"/>
          <p:cNvSpPr/>
          <p:nvPr/>
        </p:nvSpPr>
        <p:spPr>
          <a:xfrm>
            <a:off x="7550960" y="2264265"/>
            <a:ext cx="2245977" cy="1446550"/>
          </a:xfrm>
          <a:prstGeom prst="rect">
            <a:avLst/>
          </a:prstGeom>
        </p:spPr>
        <p:txBody>
          <a:bodyPr wrap="square">
            <a:spAutoFit/>
          </a:bodyPr>
          <a:lstStyle/>
          <a:p>
            <a:r>
              <a:rPr lang="en-US" sz="2800" dirty="0" smtClean="0">
                <a:latin typeface="+mj-lt"/>
              </a:rPr>
              <a:t>Code Sample</a:t>
            </a:r>
          </a:p>
          <a:p>
            <a:pPr indent="-123471"/>
            <a:r>
              <a:rPr lang="en-US" sz="2000" dirty="0" smtClean="0"/>
              <a:t>skype:2:foo@</a:t>
            </a:r>
          </a:p>
          <a:p>
            <a:pPr indent="-123471"/>
            <a:r>
              <a:rPr lang="en-US" sz="2000" dirty="0" smtClean="0"/>
              <a:t>contoso.com?</a:t>
            </a:r>
          </a:p>
          <a:p>
            <a:pPr indent="-123471"/>
            <a:r>
              <a:rPr lang="en-US" sz="2000" dirty="0" smtClean="0"/>
              <a:t>call</a:t>
            </a:r>
            <a:endParaRPr lang="en-US" sz="2000" dirty="0"/>
          </a:p>
        </p:txBody>
      </p:sp>
      <p:sp>
        <p:nvSpPr>
          <p:cNvPr id="15" name="Rectangle 14"/>
          <p:cNvSpPr/>
          <p:nvPr/>
        </p:nvSpPr>
        <p:spPr bwMode="auto">
          <a:xfrm>
            <a:off x="9896083" y="2278062"/>
            <a:ext cx="2245978" cy="21336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tx1"/>
              </a:solidFill>
            </a:endParaRPr>
          </a:p>
        </p:txBody>
      </p:sp>
      <p:sp>
        <p:nvSpPr>
          <p:cNvPr id="16" name="Rectangle 15"/>
          <p:cNvSpPr/>
          <p:nvPr/>
        </p:nvSpPr>
        <p:spPr>
          <a:xfrm>
            <a:off x="9896084" y="2264265"/>
            <a:ext cx="2057400" cy="1908215"/>
          </a:xfrm>
          <a:prstGeom prst="rect">
            <a:avLst/>
          </a:prstGeom>
        </p:spPr>
        <p:txBody>
          <a:bodyPr wrap="square">
            <a:spAutoFit/>
          </a:bodyPr>
          <a:lstStyle/>
          <a:p>
            <a:r>
              <a:rPr lang="en-US" sz="2800" dirty="0" smtClean="0">
                <a:latin typeface="+mj-lt"/>
              </a:rPr>
              <a:t>Prerequisites</a:t>
            </a:r>
          </a:p>
          <a:p>
            <a:pPr marL="228600" indent="-228600">
              <a:buFont typeface="+mj-lt"/>
              <a:buAutoNum type="arabicPeriod"/>
            </a:pPr>
            <a:r>
              <a:rPr lang="en-US" dirty="0" smtClean="0"/>
              <a:t>Skype side must use MSA</a:t>
            </a:r>
          </a:p>
          <a:p>
            <a:pPr marL="228600" indent="-228600">
              <a:buFont typeface="+mj-lt"/>
              <a:buAutoNum type="arabicPeriod"/>
            </a:pPr>
            <a:r>
              <a:rPr lang="en-US" dirty="0" smtClean="0"/>
              <a:t>Contact relationship established</a:t>
            </a:r>
            <a:endParaRPr lang="en-US" dirty="0"/>
          </a:p>
        </p:txBody>
      </p:sp>
      <p:sp>
        <p:nvSpPr>
          <p:cNvPr id="17" name="Freeform 16"/>
          <p:cNvSpPr/>
          <p:nvPr/>
        </p:nvSpPr>
        <p:spPr bwMode="auto">
          <a:xfrm>
            <a:off x="7834809" y="5285976"/>
            <a:ext cx="363557" cy="462708"/>
          </a:xfrm>
          <a:custGeom>
            <a:avLst/>
            <a:gdLst>
              <a:gd name="connsiteX0" fmla="*/ 0 w 363557"/>
              <a:gd name="connsiteY0" fmla="*/ 55084 h 462708"/>
              <a:gd name="connsiteX1" fmla="*/ 264405 w 363557"/>
              <a:gd name="connsiteY1" fmla="*/ 0 h 462708"/>
              <a:gd name="connsiteX2" fmla="*/ 363557 w 363557"/>
              <a:gd name="connsiteY2" fmla="*/ 462708 h 462708"/>
              <a:gd name="connsiteX3" fmla="*/ 44068 w 363557"/>
              <a:gd name="connsiteY3" fmla="*/ 451692 h 462708"/>
              <a:gd name="connsiteX4" fmla="*/ 0 w 363557"/>
              <a:gd name="connsiteY4" fmla="*/ 55084 h 462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57" h="462708">
                <a:moveTo>
                  <a:pt x="0" y="55084"/>
                </a:moveTo>
                <a:lnTo>
                  <a:pt x="264405" y="0"/>
                </a:lnTo>
                <a:lnTo>
                  <a:pt x="363557" y="462708"/>
                </a:lnTo>
                <a:lnTo>
                  <a:pt x="44068" y="451692"/>
                </a:lnTo>
                <a:lnTo>
                  <a:pt x="0" y="55084"/>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387" y="4903550"/>
            <a:ext cx="2465524" cy="1260712"/>
          </a:xfrm>
          <a:prstGeom prst="rect">
            <a:avLst/>
          </a:prstGeom>
        </p:spPr>
      </p:pic>
      <p:sp>
        <p:nvSpPr>
          <p:cNvPr id="3" name="Down Arrow 2"/>
          <p:cNvSpPr/>
          <p:nvPr/>
        </p:nvSpPr>
        <p:spPr bwMode="auto">
          <a:xfrm flipV="1">
            <a:off x="8441587" y="4487378"/>
            <a:ext cx="633124" cy="549705"/>
          </a:xfrm>
          <a:prstGeom prst="dow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8220020" y="5887000"/>
            <a:ext cx="1076257" cy="849463"/>
          </a:xfrm>
          <a:prstGeom prst="rect">
            <a:avLst/>
          </a:prstGeom>
          <a:noFill/>
        </p:spPr>
        <p:txBody>
          <a:bodyPr wrap="none" lIns="182880" tIns="146304" rIns="182880" bIns="146304" rtlCol="0">
            <a:spAutoFit/>
          </a:bodyPr>
          <a:lstStyle/>
          <a:p>
            <a:pPr>
              <a:lnSpc>
                <a:spcPct val="90000"/>
              </a:lnSpc>
              <a:spcAft>
                <a:spcPts val="600"/>
              </a:spcAft>
            </a:pPr>
            <a:r>
              <a:rPr lang="en-US" sz="4000" dirty="0" smtClean="0">
                <a:gradFill>
                  <a:gsLst>
                    <a:gs pos="2917">
                      <a:schemeClr val="tx1"/>
                    </a:gs>
                    <a:gs pos="30000">
                      <a:schemeClr val="tx1"/>
                    </a:gs>
                  </a:gsLst>
                  <a:lin ang="5400000" scaled="0"/>
                </a:gradFill>
                <a:latin typeface="+mj-lt"/>
                <a:cs typeface="Aharoni" panose="02010803020104030203" pitchFamily="2" charset="-79"/>
              </a:rPr>
              <a:t>“</a:t>
            </a:r>
            <a:r>
              <a:rPr lang="en-US" sz="4000" dirty="0" smtClean="0">
                <a:gradFill>
                  <a:gsLst>
                    <a:gs pos="2917">
                      <a:schemeClr val="tx1"/>
                    </a:gs>
                    <a:gs pos="30000">
                      <a:schemeClr val="tx1"/>
                    </a:gs>
                  </a:gsLst>
                  <a:lin ang="5400000" scaled="0"/>
                </a:gradFill>
                <a:latin typeface="Arial Black" panose="020B0A04020102020204" pitchFamily="34" charset="0"/>
                <a:cs typeface="Aharoni" panose="02010803020104030203" pitchFamily="2" charset="-79"/>
              </a:rPr>
              <a:t>2</a:t>
            </a:r>
            <a:r>
              <a:rPr lang="en-US" sz="4000" dirty="0" smtClean="0">
                <a:gradFill>
                  <a:gsLst>
                    <a:gs pos="2917">
                      <a:schemeClr val="tx1"/>
                    </a:gs>
                    <a:gs pos="30000">
                      <a:schemeClr val="tx1"/>
                    </a:gs>
                  </a:gsLst>
                  <a:lin ang="5400000" scaled="0"/>
                </a:gradFill>
                <a:cs typeface="Aharoni" panose="02010803020104030203" pitchFamily="2" charset="-79"/>
              </a:rPr>
              <a:t>“</a:t>
            </a:r>
            <a:endParaRPr lang="en-US" sz="4000" dirty="0" smtClean="0">
              <a:gradFill>
                <a:gsLst>
                  <a:gs pos="2917">
                    <a:schemeClr val="tx1"/>
                  </a:gs>
                  <a:gs pos="30000">
                    <a:schemeClr val="tx1"/>
                  </a:gs>
                </a:gsLst>
                <a:lin ang="5400000" scaled="0"/>
              </a:gra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8183507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Demo Skype Button</a:t>
            </a:r>
            <a:endParaRPr lang="en-US" dirty="0">
              <a:solidFill>
                <a:schemeClr val="tx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27</a:t>
            </a:fld>
            <a:endParaRPr lang="en-US" dirty="0">
              <a:gradFill>
                <a:gsLst>
                  <a:gs pos="100000">
                    <a:srgbClr val="797A7D"/>
                  </a:gs>
                  <a:gs pos="0">
                    <a:srgbClr val="797A7D"/>
                  </a:gs>
                </a:gsLst>
                <a:lin ang="5400000" scaled="0"/>
              </a:gradFill>
            </a:endParaRPr>
          </a:p>
        </p:txBody>
      </p:sp>
      <p:grpSp>
        <p:nvGrpSpPr>
          <p:cNvPr id="6" name="Group 5"/>
          <p:cNvGrpSpPr/>
          <p:nvPr/>
        </p:nvGrpSpPr>
        <p:grpSpPr>
          <a:xfrm>
            <a:off x="10768951" y="285597"/>
            <a:ext cx="722465" cy="1031644"/>
            <a:chOff x="10364683" y="3587446"/>
            <a:chExt cx="1129345" cy="1578614"/>
          </a:xfrm>
        </p:grpSpPr>
        <p:grpSp>
          <p:nvGrpSpPr>
            <p:cNvPr id="7" name="Group 6"/>
            <p:cNvGrpSpPr/>
            <p:nvPr/>
          </p:nvGrpSpPr>
          <p:grpSpPr>
            <a:xfrm>
              <a:off x="10364683" y="3587446"/>
              <a:ext cx="1129345" cy="1578614"/>
              <a:chOff x="10587210" y="163112"/>
              <a:chExt cx="1129345" cy="1578614"/>
            </a:xfrm>
          </p:grpSpPr>
          <p:sp>
            <p:nvSpPr>
              <p:cNvPr id="9" name="Freeform 8"/>
              <p:cNvSpPr/>
              <p:nvPr/>
            </p:nvSpPr>
            <p:spPr bwMode="auto">
              <a:xfrm>
                <a:off x="10901307" y="163112"/>
                <a:ext cx="815248" cy="1046602"/>
              </a:xfrm>
              <a:custGeom>
                <a:avLst/>
                <a:gdLst>
                  <a:gd name="connsiteX0" fmla="*/ 165253 w 815248"/>
                  <a:gd name="connsiteY0" fmla="*/ 66101 h 1046602"/>
                  <a:gd name="connsiteX1" fmla="*/ 815248 w 815248"/>
                  <a:gd name="connsiteY1" fmla="*/ 451691 h 1046602"/>
                  <a:gd name="connsiteX2" fmla="*/ 727113 w 815248"/>
                  <a:gd name="connsiteY2" fmla="*/ 1046602 h 1046602"/>
                  <a:gd name="connsiteX3" fmla="*/ 0 w 815248"/>
                  <a:gd name="connsiteY3" fmla="*/ 627961 h 1046602"/>
                  <a:gd name="connsiteX4" fmla="*/ 77118 w 815248"/>
                  <a:gd name="connsiteY4" fmla="*/ 0 h 1046602"/>
                  <a:gd name="connsiteX5" fmla="*/ 165253 w 815248"/>
                  <a:gd name="connsiteY5" fmla="*/ 66101 h 10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48" h="1046602">
                    <a:moveTo>
                      <a:pt x="165253" y="66101"/>
                    </a:moveTo>
                    <a:lnTo>
                      <a:pt x="815248" y="451691"/>
                    </a:lnTo>
                    <a:lnTo>
                      <a:pt x="727113" y="1046602"/>
                    </a:lnTo>
                    <a:lnTo>
                      <a:pt x="0" y="627961"/>
                    </a:lnTo>
                    <a:lnTo>
                      <a:pt x="77118" y="0"/>
                    </a:lnTo>
                    <a:lnTo>
                      <a:pt x="165253" y="66101"/>
                    </a:lnTo>
                    <a:close/>
                  </a:path>
                </a:pathLst>
              </a:custGeom>
              <a:solidFill>
                <a:schemeClr val="bg1"/>
              </a:solidFill>
              <a:ln w="28575">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0" name="Freeform 9"/>
              <p:cNvSpPr/>
              <p:nvPr/>
            </p:nvSpPr>
            <p:spPr bwMode="auto">
              <a:xfrm>
                <a:off x="10596626" y="803555"/>
                <a:ext cx="1035585" cy="749147"/>
              </a:xfrm>
              <a:custGeom>
                <a:avLst/>
                <a:gdLst>
                  <a:gd name="connsiteX0" fmla="*/ 308472 w 1035585"/>
                  <a:gd name="connsiteY0" fmla="*/ 0 h 749147"/>
                  <a:gd name="connsiteX1" fmla="*/ 0 w 1035585"/>
                  <a:gd name="connsiteY1" fmla="*/ 220338 h 749147"/>
                  <a:gd name="connsiteX2" fmla="*/ 936433 w 1035585"/>
                  <a:gd name="connsiteY2" fmla="*/ 749147 h 749147"/>
                  <a:gd name="connsiteX3" fmla="*/ 1035585 w 1035585"/>
                  <a:gd name="connsiteY3" fmla="*/ 396608 h 749147"/>
                  <a:gd name="connsiteX4" fmla="*/ 308472 w 1035585"/>
                  <a:gd name="connsiteY4" fmla="*/ 0 h 74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85" h="749147">
                    <a:moveTo>
                      <a:pt x="308472" y="0"/>
                    </a:moveTo>
                    <a:lnTo>
                      <a:pt x="0" y="220338"/>
                    </a:lnTo>
                    <a:lnTo>
                      <a:pt x="936433" y="749147"/>
                    </a:lnTo>
                    <a:lnTo>
                      <a:pt x="1035585" y="396608"/>
                    </a:lnTo>
                    <a:lnTo>
                      <a:pt x="308472" y="0"/>
                    </a:lnTo>
                    <a:close/>
                  </a:path>
                </a:pathLst>
              </a:custGeom>
              <a:solidFill>
                <a:schemeClr val="accent6">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1" name="Freeform 10"/>
              <p:cNvSpPr/>
              <p:nvPr/>
            </p:nvSpPr>
            <p:spPr bwMode="auto">
              <a:xfrm>
                <a:off x="10587210" y="1013551"/>
                <a:ext cx="947101" cy="728175"/>
              </a:xfrm>
              <a:custGeom>
                <a:avLst/>
                <a:gdLst>
                  <a:gd name="connsiteX0" fmla="*/ 22033 w 936433"/>
                  <a:gd name="connsiteY0" fmla="*/ 0 h 694062"/>
                  <a:gd name="connsiteX1" fmla="*/ 0 w 936433"/>
                  <a:gd name="connsiteY1" fmla="*/ 154236 h 694062"/>
                  <a:gd name="connsiteX2" fmla="*/ 903383 w 936433"/>
                  <a:gd name="connsiteY2" fmla="*/ 694062 h 694062"/>
                  <a:gd name="connsiteX3" fmla="*/ 936433 w 936433"/>
                  <a:gd name="connsiteY3" fmla="*/ 517793 h 694062"/>
                  <a:gd name="connsiteX4" fmla="*/ 22033 w 936433"/>
                  <a:gd name="connsiteY4" fmla="*/ 0 h 69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3" h="694062">
                    <a:moveTo>
                      <a:pt x="22033" y="0"/>
                    </a:moveTo>
                    <a:lnTo>
                      <a:pt x="0" y="154236"/>
                    </a:lnTo>
                    <a:lnTo>
                      <a:pt x="903383" y="694062"/>
                    </a:lnTo>
                    <a:lnTo>
                      <a:pt x="936433" y="517793"/>
                    </a:lnTo>
                    <a:lnTo>
                      <a:pt x="22033" y="0"/>
                    </a:lnTo>
                    <a:close/>
                  </a:path>
                </a:pathLst>
              </a:custGeom>
              <a:solidFill>
                <a:srgbClr val="0192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cxnSp>
            <p:nvCxnSpPr>
              <p:cNvPr id="12" name="Straight Connector 11"/>
              <p:cNvCxnSpPr>
                <a:stCxn id="9" idx="2"/>
                <a:endCxn id="11" idx="2"/>
              </p:cNvCxnSpPr>
              <p:nvPr/>
            </p:nvCxnSpPr>
            <p:spPr>
              <a:xfrm flipH="1">
                <a:off x="11500884" y="1209714"/>
                <a:ext cx="127536" cy="532012"/>
              </a:xfrm>
              <a:prstGeom prst="line">
                <a:avLst/>
              </a:prstGeom>
              <a:ln w="38100">
                <a:solidFill>
                  <a:schemeClr val="accent6">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0453" y="3919930"/>
              <a:ext cx="395467" cy="395467"/>
            </a:xfrm>
            <a:prstGeom prst="rect">
              <a:avLst/>
            </a:prstGeom>
          </p:spPr>
        </p:pic>
      </p:grpSp>
      <p:cxnSp>
        <p:nvCxnSpPr>
          <p:cNvPr id="13" name="Straight Connector 12"/>
          <p:cNvCxnSpPr/>
          <p:nvPr/>
        </p:nvCxnSpPr>
        <p:spPr>
          <a:xfrm flipH="1">
            <a:off x="10425360" y="1091410"/>
            <a:ext cx="626469" cy="589706"/>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7057818" y="5642713"/>
            <a:ext cx="860348" cy="762465"/>
          </a:xfrm>
          <a:prstGeom prst="rect">
            <a:avLst/>
          </a:prstGeom>
        </p:spPr>
      </p:pic>
      <p:cxnSp>
        <p:nvCxnSpPr>
          <p:cNvPr id="17" name="Straight Connector 16"/>
          <p:cNvCxnSpPr/>
          <p:nvPr/>
        </p:nvCxnSpPr>
        <p:spPr>
          <a:xfrm flipH="1">
            <a:off x="9245495" y="1997795"/>
            <a:ext cx="986331" cy="997610"/>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pic>
        <p:nvPicPr>
          <p:cNvPr id="18" name="Picture 5"/>
          <p:cNvPicPr>
            <a:picLocks noChangeAspect="1" noChangeArrowheads="1"/>
          </p:cNvPicPr>
          <p:nvPr/>
        </p:nvPicPr>
        <p:blipFill>
          <a:blip r:embed="rId5" cstate="print"/>
          <a:srcRect/>
          <a:stretch>
            <a:fillRect/>
          </a:stretch>
        </p:blipFill>
        <p:spPr bwMode="auto">
          <a:xfrm>
            <a:off x="8486194" y="3229953"/>
            <a:ext cx="587943" cy="469179"/>
          </a:xfrm>
          <a:prstGeom prst="rect">
            <a:avLst/>
          </a:prstGeom>
          <a:noFill/>
          <a:ln w="9525">
            <a:noFill/>
            <a:miter lim="800000"/>
            <a:headEnd/>
            <a:tailEnd/>
          </a:ln>
        </p:spPr>
      </p:pic>
      <p:cxnSp>
        <p:nvCxnSpPr>
          <p:cNvPr id="19" name="Straight Connector 18"/>
          <p:cNvCxnSpPr/>
          <p:nvPr/>
        </p:nvCxnSpPr>
        <p:spPr>
          <a:xfrm flipH="1">
            <a:off x="7384566" y="3523701"/>
            <a:ext cx="1321947" cy="13219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567310" y="4945902"/>
            <a:ext cx="1638049" cy="859881"/>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V="1">
            <a:off x="6715512" y="5144700"/>
            <a:ext cx="170964" cy="191350"/>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7756078" y="5608384"/>
            <a:ext cx="59030" cy="68656"/>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8613600">
            <a:off x="7770420" y="3920525"/>
            <a:ext cx="468398" cy="249299"/>
          </a:xfrm>
          <a:prstGeom prst="rect">
            <a:avLst/>
          </a:prstGeom>
          <a:noFill/>
        </p:spPr>
        <p:txBody>
          <a:bodyPr wrap="none" rtlCol="0">
            <a:spAutoFit/>
          </a:bodyPr>
          <a:lstStyle/>
          <a:p>
            <a:pPr defTabSz="932619" fontAlgn="base">
              <a:spcBef>
                <a:spcPct val="0"/>
              </a:spcBef>
              <a:spcAft>
                <a:spcPct val="0"/>
              </a:spcAft>
            </a:pPr>
            <a:r>
              <a:rPr lang="en-GB" sz="1020" b="1" dirty="0">
                <a:solidFill>
                  <a:prstClr val="white">
                    <a:lumMod val="50000"/>
                  </a:prstClr>
                </a:solidFill>
                <a:latin typeface="Gill Sans" pitchFamily="-108" charset="0"/>
                <a:ea typeface="ヒラギノ角ゴ ProN W3" pitchFamily="-108" charset="-128"/>
                <a:sym typeface="Gill Sans" pitchFamily="-108" charset="0"/>
              </a:rPr>
              <a:t>DMZ</a:t>
            </a:r>
          </a:p>
        </p:txBody>
      </p:sp>
      <p:sp>
        <p:nvSpPr>
          <p:cNvPr id="24" name="TextBox 23"/>
          <p:cNvSpPr txBox="1"/>
          <p:nvPr/>
        </p:nvSpPr>
        <p:spPr>
          <a:xfrm>
            <a:off x="8256990" y="2966195"/>
            <a:ext cx="681853" cy="280718"/>
          </a:xfrm>
          <a:prstGeom prst="rect">
            <a:avLst/>
          </a:prstGeom>
          <a:noFill/>
        </p:spPr>
        <p:txBody>
          <a:bodyPr wrap="none" rtlCol="0">
            <a:spAutoFit/>
          </a:bodyPr>
          <a:lstStyle/>
          <a:p>
            <a:pPr defTabSz="932619" fontAlgn="base">
              <a:spcBef>
                <a:spcPct val="0"/>
              </a:spcBef>
              <a:spcAft>
                <a:spcPct val="0"/>
              </a:spcAft>
            </a:pPr>
            <a:r>
              <a:rPr lang="en-GB" sz="1224" b="1" dirty="0">
                <a:solidFill>
                  <a:srgbClr val="313131"/>
                </a:solidFill>
                <a:ea typeface="ヒラギノ角ゴ ProN W3" pitchFamily="-108" charset="-128"/>
                <a:sym typeface="Gill Sans" pitchFamily="-108" charset="0"/>
              </a:rPr>
              <a:t>Router</a:t>
            </a:r>
          </a:p>
        </p:txBody>
      </p:sp>
      <p:sp>
        <p:nvSpPr>
          <p:cNvPr id="25" name="TextBox 24"/>
          <p:cNvSpPr txBox="1"/>
          <p:nvPr/>
        </p:nvSpPr>
        <p:spPr>
          <a:xfrm rot="21270776">
            <a:off x="8758803" y="2481839"/>
            <a:ext cx="1247457"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dirty="0">
                <a:solidFill>
                  <a:prstClr val="white"/>
                </a:solidFill>
                <a:latin typeface="Gill Sans" pitchFamily="-108" charset="0"/>
                <a:ea typeface="ヒラギノ角ゴ ProN W3" pitchFamily="-108" charset="-128"/>
                <a:sym typeface="Gill Sans" pitchFamily="-108" charset="0"/>
              </a:rPr>
              <a:t>Internet</a:t>
            </a:r>
          </a:p>
        </p:txBody>
      </p:sp>
      <p:pic>
        <p:nvPicPr>
          <p:cNvPr id="26"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21305418">
            <a:off x="7222483" y="4580756"/>
            <a:ext cx="430367" cy="614811"/>
          </a:xfrm>
          <a:prstGeom prst="rect">
            <a:avLst/>
          </a:prstGeom>
          <a:noFill/>
          <a:ln w="9525">
            <a:noFill/>
            <a:miter lim="800000"/>
            <a:headEnd/>
            <a:tailEnd/>
          </a:ln>
        </p:spPr>
      </p:pic>
      <p:cxnSp>
        <p:nvCxnSpPr>
          <p:cNvPr id="27" name="Straight Connector 26"/>
          <p:cNvCxnSpPr/>
          <p:nvPr/>
        </p:nvCxnSpPr>
        <p:spPr>
          <a:xfrm flipH="1">
            <a:off x="7090800" y="4853847"/>
            <a:ext cx="293766" cy="3590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8926841" y="3023403"/>
            <a:ext cx="220323" cy="220326"/>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29" name="Cloud 28"/>
          <p:cNvSpPr/>
          <p:nvPr/>
        </p:nvSpPr>
        <p:spPr>
          <a:xfrm rot="13553989">
            <a:off x="8608102" y="2165381"/>
            <a:ext cx="1615713" cy="1159820"/>
          </a:xfrm>
          <a:prstGeom prst="cloud">
            <a:avLst/>
          </a:prstGeom>
          <a:solidFill>
            <a:schemeClr val="tx2">
              <a:lumMod val="40000"/>
              <a:lumOff val="60000"/>
            </a:schemeClr>
          </a:solidFill>
          <a:scene3d>
            <a:camera prst="orthographicFront">
              <a:rot lat="1242274" lon="18653606" rev="20267532"/>
            </a:camera>
            <a:lightRig rig="threePt" dir="t"/>
          </a:scene3d>
          <a:sp3d extrusionH="152400">
            <a:extrusionClr>
              <a:schemeClr val="tx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srgbClr val="FFFFFF"/>
              </a:solidFill>
            </a:endParaRPr>
          </a:p>
        </p:txBody>
      </p:sp>
      <p:sp>
        <p:nvSpPr>
          <p:cNvPr id="30" name="TextBox 29"/>
          <p:cNvSpPr txBox="1"/>
          <p:nvPr/>
        </p:nvSpPr>
        <p:spPr>
          <a:xfrm rot="21224105">
            <a:off x="8691988" y="2488950"/>
            <a:ext cx="1335622"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b="1" dirty="0">
                <a:solidFill>
                  <a:prstClr val="white"/>
                </a:solidFill>
                <a:effectLst>
                  <a:outerShdw blurRad="38100" dist="38100" dir="2700000" algn="tl">
                    <a:srgbClr val="000000">
                      <a:alpha val="43137"/>
                    </a:srgbClr>
                  </a:outerShdw>
                </a:effectLst>
                <a:latin typeface="Gill Sans" pitchFamily="-108" charset="0"/>
                <a:ea typeface="ヒラギノ角ゴ ProN W3" pitchFamily="-108" charset="-128"/>
                <a:sym typeface="Gill Sans" pitchFamily="-108" charset="0"/>
              </a:rPr>
              <a:t>Internet</a:t>
            </a:r>
          </a:p>
        </p:txBody>
      </p:sp>
      <p:pic>
        <p:nvPicPr>
          <p:cNvPr id="31" name="Picture 30" descr="Skype Blue Logo RGB.png"/>
          <p:cNvPicPr>
            <a:picLocks noChangeAspect="1"/>
          </p:cNvPicPr>
          <p:nvPr/>
        </p:nvPicPr>
        <p:blipFill>
          <a:blip r:embed="rId7" cstate="print"/>
          <a:stretch>
            <a:fillRect/>
          </a:stretch>
        </p:blipFill>
        <p:spPr>
          <a:xfrm>
            <a:off x="9628769" y="1500637"/>
            <a:ext cx="1734275" cy="851579"/>
          </a:xfrm>
          <a:prstGeom prst="rect">
            <a:avLst/>
          </a:prstGeom>
          <a:effectLst/>
        </p:spPr>
      </p:pic>
      <p:sp>
        <p:nvSpPr>
          <p:cNvPr id="32" name="TextBox 31"/>
          <p:cNvSpPr txBox="1"/>
          <p:nvPr/>
        </p:nvSpPr>
        <p:spPr>
          <a:xfrm rot="1298530">
            <a:off x="8143082" y="4674370"/>
            <a:ext cx="599844" cy="307777"/>
          </a:xfrm>
          <a:prstGeom prst="rect">
            <a:avLst/>
          </a:prstGeom>
          <a:noFill/>
        </p:spPr>
        <p:txBody>
          <a:bodyPr wrap="none" rtlCol="0">
            <a:spAutoFit/>
          </a:bodyPr>
          <a:lstStyle/>
          <a:p>
            <a:pPr defTabSz="932619" fontAlgn="base">
              <a:spcBef>
                <a:spcPct val="0"/>
              </a:spcBef>
              <a:spcAft>
                <a:spcPct val="0"/>
              </a:spcAft>
            </a:pPr>
            <a:r>
              <a:rPr lang="en-GB" sz="1400" b="1" dirty="0">
                <a:solidFill>
                  <a:prstClr val="white">
                    <a:lumMod val="50000"/>
                  </a:prstClr>
                </a:solidFill>
                <a:ea typeface="ヒラギノ角ゴ ProN W3" pitchFamily="-108" charset="-128"/>
                <a:sym typeface="Gill Sans" pitchFamily="-108" charset="0"/>
              </a:rPr>
              <a:t>Edge</a:t>
            </a:r>
          </a:p>
        </p:txBody>
      </p:sp>
      <p:cxnSp>
        <p:nvCxnSpPr>
          <p:cNvPr id="33" name="Straight Connector 32"/>
          <p:cNvCxnSpPr/>
          <p:nvPr/>
        </p:nvCxnSpPr>
        <p:spPr>
          <a:xfrm flipH="1" flipV="1">
            <a:off x="8087247" y="4133689"/>
            <a:ext cx="423285" cy="204833"/>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pic>
        <p:nvPicPr>
          <p:cNvPr id="34" name="Picture 2"/>
          <p:cNvPicPr>
            <a:picLocks noChangeAspect="1" noChangeArrowheads="1"/>
          </p:cNvPicPr>
          <p:nvPr/>
        </p:nvPicPr>
        <p:blipFill>
          <a:blip r:embed="rId8" cstate="print">
            <a:clrChange>
              <a:clrFrom>
                <a:srgbClr val="ED1C24"/>
              </a:clrFrom>
              <a:clrTo>
                <a:srgbClr val="ED1C24">
                  <a:alpha val="0"/>
                </a:srgbClr>
              </a:clrTo>
            </a:clrChange>
          </a:blip>
          <a:srcRect b="26097"/>
          <a:stretch>
            <a:fillRect/>
          </a:stretch>
        </p:blipFill>
        <p:spPr bwMode="auto">
          <a:xfrm>
            <a:off x="8376872" y="4009129"/>
            <a:ext cx="824382" cy="819743"/>
          </a:xfrm>
          <a:prstGeom prst="rect">
            <a:avLst/>
          </a:prstGeom>
          <a:noFill/>
          <a:ln w="9525">
            <a:noFill/>
            <a:miter lim="800000"/>
            <a:headEnd/>
            <a:tailEnd/>
          </a:ln>
        </p:spPr>
      </p:pic>
      <p:pic>
        <p:nvPicPr>
          <p:cNvPr id="35" name="Picture 34"/>
          <p:cNvPicPr>
            <a:picLocks noChangeAspect="1"/>
          </p:cNvPicPr>
          <p:nvPr/>
        </p:nvPicPr>
        <p:blipFill>
          <a:blip r:embed="rId9"/>
          <a:stretch>
            <a:fillRect/>
          </a:stretch>
        </p:blipFill>
        <p:spPr>
          <a:xfrm>
            <a:off x="6356298" y="5263792"/>
            <a:ext cx="718425" cy="598560"/>
          </a:xfrm>
          <a:prstGeom prst="rect">
            <a:avLst/>
          </a:prstGeom>
        </p:spPr>
      </p:pic>
      <p:sp>
        <p:nvSpPr>
          <p:cNvPr id="37" name="TextBox 36"/>
          <p:cNvSpPr txBox="1"/>
          <p:nvPr/>
        </p:nvSpPr>
        <p:spPr>
          <a:xfrm rot="1796314">
            <a:off x="7817101" y="4864008"/>
            <a:ext cx="1042914" cy="307777"/>
          </a:xfrm>
          <a:prstGeom prst="rect">
            <a:avLst/>
          </a:prstGeom>
          <a:noFill/>
        </p:spPr>
        <p:txBody>
          <a:bodyPr wrap="none" rtlCol="0">
            <a:spAutoFit/>
          </a:bodyPr>
          <a:lstStyle/>
          <a:p>
            <a:pPr defTabSz="932619" fontAlgn="base">
              <a:spcBef>
                <a:spcPct val="0"/>
              </a:spcBef>
              <a:spcAft>
                <a:spcPct val="0"/>
              </a:spcAft>
            </a:pPr>
            <a:r>
              <a:rPr lang="en-GB" sz="1400" b="1" dirty="0" smtClean="0">
                <a:solidFill>
                  <a:prstClr val="white">
                    <a:lumMod val="50000"/>
                  </a:prstClr>
                </a:solidFill>
                <a:ea typeface="ヒラギノ角ゴ ProN W3" pitchFamily="-108" charset="-128"/>
                <a:sym typeface="Gill Sans" pitchFamily="-108" charset="0"/>
              </a:rPr>
              <a:t>ICE Server</a:t>
            </a:r>
            <a:endParaRPr lang="en-GB" sz="1400" b="1" dirty="0">
              <a:solidFill>
                <a:prstClr val="white">
                  <a:lumMod val="50000"/>
                </a:prstClr>
              </a:solidFill>
              <a:ea typeface="ヒラギノ角ゴ ProN W3" pitchFamily="-108" charset="-128"/>
              <a:sym typeface="Gill Sans" pitchFamily="-108" charset="0"/>
            </a:endParaRPr>
          </a:p>
        </p:txBody>
      </p:sp>
      <p:sp>
        <p:nvSpPr>
          <p:cNvPr id="42" name="Rectangle 41"/>
          <p:cNvSpPr/>
          <p:nvPr/>
        </p:nvSpPr>
        <p:spPr>
          <a:xfrm>
            <a:off x="886736" y="4073052"/>
            <a:ext cx="2973891" cy="1569660"/>
          </a:xfrm>
          <a:prstGeom prst="rect">
            <a:avLst/>
          </a:prstGeom>
        </p:spPr>
        <p:txBody>
          <a:bodyPr wrap="none">
            <a:spAutoFit/>
          </a:bodyPr>
          <a:lstStyle/>
          <a:p>
            <a:r>
              <a:rPr lang="en-US" sz="2000" dirty="0" smtClean="0">
                <a:solidFill>
                  <a:srgbClr val="FF0000"/>
                </a:solidFill>
              </a:rPr>
              <a:t>❶</a:t>
            </a:r>
            <a:r>
              <a:rPr lang="en-US" sz="2400" dirty="0" smtClean="0">
                <a:solidFill>
                  <a:srgbClr val="FF0000"/>
                </a:solidFill>
              </a:rPr>
              <a:t> Visit Website</a:t>
            </a:r>
          </a:p>
          <a:p>
            <a:r>
              <a:rPr lang="en-US" sz="2000" dirty="0" smtClean="0">
                <a:solidFill>
                  <a:srgbClr val="00B050"/>
                </a:solidFill>
              </a:rPr>
              <a:t>❷</a:t>
            </a:r>
            <a:r>
              <a:rPr lang="en-US" sz="2400" dirty="0" smtClean="0">
                <a:solidFill>
                  <a:srgbClr val="00B050"/>
                </a:solidFill>
              </a:rPr>
              <a:t> Click the button</a:t>
            </a:r>
            <a:endParaRPr lang="en-US" sz="2400" dirty="0"/>
          </a:p>
          <a:p>
            <a:r>
              <a:rPr lang="en-US" sz="2000" dirty="0" smtClean="0">
                <a:solidFill>
                  <a:srgbClr val="FFC000"/>
                </a:solidFill>
              </a:rPr>
              <a:t>❸ </a:t>
            </a:r>
            <a:r>
              <a:rPr lang="en-US" sz="2400" dirty="0" smtClean="0">
                <a:solidFill>
                  <a:srgbClr val="FFC000"/>
                </a:solidFill>
              </a:rPr>
              <a:t>Allow the Session</a:t>
            </a:r>
          </a:p>
          <a:p>
            <a:r>
              <a:rPr lang="en-US" sz="2000" dirty="0" smtClean="0">
                <a:solidFill>
                  <a:schemeClr val="accent1"/>
                </a:solidFill>
              </a:rPr>
              <a:t>❹</a:t>
            </a:r>
            <a:r>
              <a:rPr lang="en-US" sz="2400" dirty="0" smtClean="0">
                <a:solidFill>
                  <a:schemeClr val="accent1"/>
                </a:solidFill>
              </a:rPr>
              <a:t> Talk and Chat</a:t>
            </a:r>
          </a:p>
        </p:txBody>
      </p:sp>
      <p:grpSp>
        <p:nvGrpSpPr>
          <p:cNvPr id="58" name="Group 57"/>
          <p:cNvGrpSpPr/>
          <p:nvPr/>
        </p:nvGrpSpPr>
        <p:grpSpPr>
          <a:xfrm>
            <a:off x="1055096" y="841370"/>
            <a:ext cx="9651226" cy="3202147"/>
            <a:chOff x="1055096" y="841370"/>
            <a:chExt cx="9651226" cy="3202147"/>
          </a:xfrm>
        </p:grpSpPr>
        <p:pic>
          <p:nvPicPr>
            <p:cNvPr id="5" name="Picture 4"/>
            <p:cNvPicPr>
              <a:picLocks noChangeAspect="1"/>
            </p:cNvPicPr>
            <p:nvPr/>
          </p:nvPicPr>
          <p:blipFill>
            <a:blip r:embed="rId10"/>
            <a:stretch>
              <a:fillRect/>
            </a:stretch>
          </p:blipFill>
          <p:spPr>
            <a:xfrm>
              <a:off x="1055096" y="1356668"/>
              <a:ext cx="4723572" cy="2686849"/>
            </a:xfrm>
            <a:prstGeom prst="rect">
              <a:avLst/>
            </a:prstGeom>
          </p:spPr>
        </p:pic>
        <p:cxnSp>
          <p:nvCxnSpPr>
            <p:cNvPr id="46" name="Straight Arrow Connector 45"/>
            <p:cNvCxnSpPr/>
            <p:nvPr/>
          </p:nvCxnSpPr>
          <p:spPr>
            <a:xfrm flipH="1">
              <a:off x="5778668" y="841370"/>
              <a:ext cx="4857928" cy="538788"/>
            </a:xfrm>
            <a:prstGeom prst="straightConnector1">
              <a:avLst/>
            </a:prstGeom>
            <a:ln>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822074" y="1030011"/>
              <a:ext cx="4884248" cy="2949249"/>
            </a:xfrm>
            <a:prstGeom prst="straightConnector1">
              <a:avLst/>
            </a:prstGeom>
            <a:ln>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4" name="Left-Right Arrow 53"/>
          <p:cNvSpPr/>
          <p:nvPr/>
        </p:nvSpPr>
        <p:spPr bwMode="auto">
          <a:xfrm rot="18872051">
            <a:off x="6053448" y="3266850"/>
            <a:ext cx="5884924" cy="330483"/>
          </a:xfrm>
          <a:prstGeom prst="leftRightArrow">
            <a:avLst>
              <a:gd name="adj1" fmla="val 26898"/>
              <a:gd name="adj2" fmla="val 102700"/>
            </a:avLst>
          </a:prstGeom>
          <a:pattFill prst="dkHorz">
            <a:fgClr>
              <a:schemeClr val="accent1"/>
            </a:fgClr>
            <a:bgClr>
              <a:srgbClr val="00B0F0"/>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56" name="Picture 55"/>
          <p:cNvPicPr>
            <a:picLocks noChangeAspect="1"/>
          </p:cNvPicPr>
          <p:nvPr/>
        </p:nvPicPr>
        <p:blipFill rotWithShape="1">
          <a:blip r:embed="rId11">
            <a:extLst>
              <a:ext uri="{28A0092B-C50C-407E-A947-70E740481C1C}">
                <a14:useLocalDpi xmlns:a14="http://schemas.microsoft.com/office/drawing/2010/main" val="0"/>
              </a:ext>
            </a:extLst>
          </a:blip>
          <a:srcRect l="45992" t="13418" r="4956" b="6278"/>
          <a:stretch/>
        </p:blipFill>
        <p:spPr>
          <a:xfrm>
            <a:off x="1360252" y="2942164"/>
            <a:ext cx="267482" cy="328780"/>
          </a:xfrm>
          <a:prstGeom prst="rect">
            <a:avLst/>
          </a:prstGeom>
        </p:spPr>
      </p:pic>
      <p:sp>
        <p:nvSpPr>
          <p:cNvPr id="57" name="Oval 56"/>
          <p:cNvSpPr/>
          <p:nvPr/>
        </p:nvSpPr>
        <p:spPr bwMode="auto">
          <a:xfrm>
            <a:off x="1103358" y="2504635"/>
            <a:ext cx="856071" cy="927456"/>
          </a:xfrm>
          <a:prstGeom prst="ellipse">
            <a:avLst/>
          </a:prstGeom>
          <a:noFill/>
          <a:ln w="28575">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pic>
        <p:nvPicPr>
          <p:cNvPr id="1026" name="Picture 2" descr="http://static3.wikia.nocookie.net/__cb20130813201217/scratchpad/images/thumb/9/9a/Yellow_check.svg/480px-Yellow_check.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69741" y="673098"/>
            <a:ext cx="435301" cy="435301"/>
          </a:xfrm>
          <a:prstGeom prst="rect">
            <a:avLst/>
          </a:prstGeom>
          <a:noFill/>
          <a:extLst>
            <a:ext uri="{909E8E84-426E-40DD-AFC4-6F175D3DCCD1}">
              <a14:hiddenFill xmlns:a14="http://schemas.microsoft.com/office/drawing/2010/main">
                <a:solidFill>
                  <a:srgbClr val="FFFFFF"/>
                </a:solidFill>
              </a14:hiddenFill>
            </a:ext>
          </a:extLst>
        </p:spPr>
      </p:pic>
      <p:sp>
        <p:nvSpPr>
          <p:cNvPr id="60" name="Rounded Rectangle 59">
            <a:hlinkClick r:id="rId13"/>
          </p:cNvPr>
          <p:cNvSpPr/>
          <p:nvPr/>
        </p:nvSpPr>
        <p:spPr bwMode="auto">
          <a:xfrm>
            <a:off x="130629" y="1193712"/>
            <a:ext cx="6307102" cy="5211466"/>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274377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righ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1000" fill="hold"/>
                                        <p:tgtEl>
                                          <p:spTgt spid="56"/>
                                        </p:tgtEl>
                                        <p:attrNameLst>
                                          <p:attrName>ppt_w</p:attrName>
                                        </p:attrNameLst>
                                      </p:cBhvr>
                                      <p:tavLst>
                                        <p:tav tm="0">
                                          <p:val>
                                            <p:strVal val="#ppt_w*0.70"/>
                                          </p:val>
                                        </p:tav>
                                        <p:tav tm="100000">
                                          <p:val>
                                            <p:strVal val="#ppt_w"/>
                                          </p:val>
                                        </p:tav>
                                      </p:tavLst>
                                    </p:anim>
                                    <p:anim calcmode="lin" valueType="num">
                                      <p:cBhvr>
                                        <p:cTn id="13" dur="1000" fill="hold"/>
                                        <p:tgtEl>
                                          <p:spTgt spid="56"/>
                                        </p:tgtEl>
                                        <p:attrNameLst>
                                          <p:attrName>ppt_h</p:attrName>
                                        </p:attrNameLst>
                                      </p:cBhvr>
                                      <p:tavLst>
                                        <p:tav tm="0">
                                          <p:val>
                                            <p:strVal val="#ppt_h"/>
                                          </p:val>
                                        </p:tav>
                                        <p:tav tm="100000">
                                          <p:val>
                                            <p:strVal val="#ppt_h"/>
                                          </p:val>
                                        </p:tav>
                                      </p:tavLst>
                                    </p:anim>
                                    <p:animEffect transition="in" filter="fade">
                                      <p:cBhvr>
                                        <p:cTn id="14" dur="1000"/>
                                        <p:tgtEl>
                                          <p:spTgt spid="56"/>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500" fill="hold"/>
                                        <p:tgtEl>
                                          <p:spTgt spid="1026"/>
                                        </p:tgtEl>
                                        <p:attrNameLst>
                                          <p:attrName>ppt_w</p:attrName>
                                        </p:attrNameLst>
                                      </p:cBhvr>
                                      <p:tavLst>
                                        <p:tav tm="0">
                                          <p:val>
                                            <p:fltVal val="0"/>
                                          </p:val>
                                        </p:tav>
                                        <p:tav tm="100000">
                                          <p:val>
                                            <p:strVal val="#ppt_w"/>
                                          </p:val>
                                        </p:tav>
                                      </p:tavLst>
                                    </p:anim>
                                    <p:anim calcmode="lin" valueType="num">
                                      <p:cBhvr>
                                        <p:cTn id="26" dur="500" fill="hold"/>
                                        <p:tgtEl>
                                          <p:spTgt spid="1026"/>
                                        </p:tgtEl>
                                        <p:attrNameLst>
                                          <p:attrName>ppt_h</p:attrName>
                                        </p:attrNameLst>
                                      </p:cBhvr>
                                      <p:tavLst>
                                        <p:tav tm="0">
                                          <p:val>
                                            <p:fltVal val="0"/>
                                          </p:val>
                                        </p:tav>
                                        <p:tav tm="100000">
                                          <p:val>
                                            <p:strVal val="#ppt_h"/>
                                          </p:val>
                                        </p:tav>
                                      </p:tavLst>
                                    </p:anim>
                                    <p:animEffect transition="in" filter="fade">
                                      <p:cBhvr>
                                        <p:cTn id="27" dur="500"/>
                                        <p:tgtEl>
                                          <p:spTgt spid="1026"/>
                                        </p:tgtEl>
                                      </p:cBhvr>
                                    </p:animEffect>
                                  </p:childTnLst>
                                </p:cTn>
                              </p:par>
                            </p:childTnLst>
                          </p:cTn>
                        </p:par>
                        <p:par>
                          <p:cTn id="28" fill="hold">
                            <p:stCondLst>
                              <p:cond delay="500"/>
                            </p:stCondLst>
                            <p:childTnLst>
                              <p:par>
                                <p:cTn id="29" presetID="26" presetClass="emph" presetSubtype="0" fill="hold" nodeType="afterEffect">
                                  <p:stCondLst>
                                    <p:cond delay="0"/>
                                  </p:stCondLst>
                                  <p:childTnLst>
                                    <p:animEffect transition="out" filter="fade">
                                      <p:cBhvr>
                                        <p:cTn id="30" dur="500" tmFilter="0, 0; .2, .5; .8, .5; 1, 0"/>
                                        <p:tgtEl>
                                          <p:spTgt spid="1026"/>
                                        </p:tgtEl>
                                      </p:cBhvr>
                                    </p:animEffect>
                                    <p:animScale>
                                      <p:cBhvr>
                                        <p:cTn id="31" dur="250" autoRev="1" fill="hold"/>
                                        <p:tgtEl>
                                          <p:spTgt spid="102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664" y="1476621"/>
            <a:ext cx="11375537" cy="4284250"/>
          </a:xfrm>
        </p:spPr>
        <p:txBody>
          <a:bodyPr/>
          <a:lstStyle/>
          <a:p>
            <a:pPr>
              <a:spcBef>
                <a:spcPts val="0"/>
              </a:spcBef>
            </a:pPr>
            <a:r>
              <a:rPr lang="en-US" sz="2400" dirty="0" smtClean="0">
                <a:solidFill>
                  <a:schemeClr val="tx1"/>
                </a:solidFill>
              </a:rPr>
              <a:t>Derek </a:t>
            </a:r>
            <a:r>
              <a:rPr lang="en-US" sz="2400" dirty="0">
                <a:solidFill>
                  <a:schemeClr val="tx1"/>
                </a:solidFill>
              </a:rPr>
              <a:t>Whittle&lt;</a:t>
            </a:r>
            <a:r>
              <a:rPr lang="en-US" sz="2400" dirty="0" err="1">
                <a:solidFill>
                  <a:schemeClr val="tx1"/>
                </a:solidFill>
              </a:rPr>
              <a:t>br</a:t>
            </a:r>
            <a:r>
              <a:rPr lang="en-US" sz="2400" dirty="0">
                <a:solidFill>
                  <a:schemeClr val="tx1"/>
                </a:solidFill>
              </a:rPr>
              <a:t>&gt;</a:t>
            </a:r>
          </a:p>
          <a:p>
            <a:pPr>
              <a:spcBef>
                <a:spcPts val="0"/>
              </a:spcBef>
            </a:pPr>
            <a:r>
              <a:rPr lang="en-US" sz="2400" dirty="0">
                <a:solidFill>
                  <a:schemeClr val="tx1"/>
                </a:solidFill>
              </a:rPr>
              <a:t>on Lync&lt;</a:t>
            </a:r>
            <a:r>
              <a:rPr lang="en-US" sz="2400" dirty="0" err="1">
                <a:solidFill>
                  <a:schemeClr val="tx1"/>
                </a:solidFill>
              </a:rPr>
              <a:t>br</a:t>
            </a:r>
            <a:r>
              <a:rPr lang="en-US" sz="2400" dirty="0" smtClean="0">
                <a:solidFill>
                  <a:schemeClr val="tx1"/>
                </a:solidFill>
              </a:rPr>
              <a:t>&gt;</a:t>
            </a:r>
          </a:p>
          <a:p>
            <a:pPr>
              <a:spcBef>
                <a:spcPts val="0"/>
              </a:spcBef>
            </a:pPr>
            <a:endParaRPr lang="en-US" sz="2400" dirty="0">
              <a:solidFill>
                <a:schemeClr val="tx1"/>
              </a:solidFill>
            </a:endParaRPr>
          </a:p>
          <a:p>
            <a:pPr>
              <a:spcBef>
                <a:spcPts val="0"/>
              </a:spcBef>
            </a:pPr>
            <a:r>
              <a:rPr lang="en-US" sz="2400" b="1" dirty="0">
                <a:solidFill>
                  <a:schemeClr val="accent1">
                    <a:lumMod val="60000"/>
                    <a:lumOff val="40000"/>
                  </a:schemeClr>
                </a:solidFill>
              </a:rPr>
              <a:t>&lt;script type="text/</a:t>
            </a:r>
            <a:r>
              <a:rPr lang="en-US" sz="2400" b="1" dirty="0" err="1">
                <a:solidFill>
                  <a:schemeClr val="accent1">
                    <a:lumMod val="60000"/>
                    <a:lumOff val="40000"/>
                  </a:schemeClr>
                </a:solidFill>
              </a:rPr>
              <a:t>javascript</a:t>
            </a:r>
            <a:r>
              <a:rPr lang="en-US" sz="2400" b="1" dirty="0">
                <a:solidFill>
                  <a:schemeClr val="accent1">
                    <a:lumMod val="60000"/>
                    <a:lumOff val="40000"/>
                  </a:schemeClr>
                </a:solidFill>
              </a:rPr>
              <a:t>" </a:t>
            </a:r>
            <a:r>
              <a:rPr lang="en-US" sz="2400" dirty="0" smtClean="0">
                <a:solidFill>
                  <a:schemeClr val="tx1"/>
                </a:solidFill>
              </a:rPr>
              <a:t>	</a:t>
            </a:r>
            <a:r>
              <a:rPr lang="en-US" sz="2400" dirty="0" err="1" smtClean="0">
                <a:solidFill>
                  <a:schemeClr val="tx1"/>
                </a:solidFill>
              </a:rPr>
              <a:t>src</a:t>
            </a:r>
            <a:r>
              <a:rPr lang="en-US" sz="2400" dirty="0">
                <a:solidFill>
                  <a:schemeClr val="tx1"/>
                </a:solidFill>
              </a:rPr>
              <a:t>="http://download.skype.com/share/</a:t>
            </a:r>
            <a:r>
              <a:rPr lang="en-US" sz="2400" dirty="0" err="1">
                <a:solidFill>
                  <a:schemeClr val="tx1"/>
                </a:solidFill>
              </a:rPr>
              <a:t>skypebuttons</a:t>
            </a:r>
            <a:r>
              <a:rPr lang="en-US" sz="2400" dirty="0">
                <a:solidFill>
                  <a:schemeClr val="tx1"/>
                </a:solidFill>
              </a:rPr>
              <a:t>/</a:t>
            </a:r>
            <a:r>
              <a:rPr lang="en-US" sz="2400" dirty="0" err="1">
                <a:solidFill>
                  <a:schemeClr val="tx1"/>
                </a:solidFill>
              </a:rPr>
              <a:t>js</a:t>
            </a:r>
            <a:r>
              <a:rPr lang="en-US" sz="2400" dirty="0">
                <a:solidFill>
                  <a:schemeClr val="tx1"/>
                </a:solidFill>
              </a:rPr>
              <a:t>/skypeCheck.js</a:t>
            </a:r>
            <a:r>
              <a:rPr lang="en-US" sz="2400" dirty="0" smtClean="0">
                <a:solidFill>
                  <a:schemeClr val="tx1"/>
                </a:solidFill>
              </a:rPr>
              <a:t>"&gt;</a:t>
            </a:r>
          </a:p>
          <a:p>
            <a:pPr>
              <a:spcBef>
                <a:spcPts val="0"/>
              </a:spcBef>
            </a:pPr>
            <a:r>
              <a:rPr lang="en-US" sz="2400" b="1" dirty="0" smtClean="0">
                <a:solidFill>
                  <a:schemeClr val="accent1">
                    <a:lumMod val="60000"/>
                    <a:lumOff val="40000"/>
                  </a:schemeClr>
                </a:solidFill>
              </a:rPr>
              <a:t>&lt;/</a:t>
            </a:r>
            <a:r>
              <a:rPr lang="en-US" sz="2400" b="1" dirty="0">
                <a:solidFill>
                  <a:schemeClr val="accent1">
                    <a:lumMod val="60000"/>
                    <a:lumOff val="40000"/>
                  </a:schemeClr>
                </a:solidFill>
              </a:rPr>
              <a:t>script&gt;</a:t>
            </a:r>
          </a:p>
          <a:p>
            <a:pPr>
              <a:spcBef>
                <a:spcPts val="0"/>
              </a:spcBef>
            </a:pPr>
            <a:endParaRPr lang="en-US" sz="2400" dirty="0" smtClean="0">
              <a:solidFill>
                <a:schemeClr val="tx1"/>
              </a:solidFill>
            </a:endParaRPr>
          </a:p>
          <a:p>
            <a:pPr>
              <a:spcBef>
                <a:spcPts val="0"/>
              </a:spcBef>
            </a:pPr>
            <a:r>
              <a:rPr lang="en-US" sz="2400" b="1" dirty="0" smtClean="0">
                <a:solidFill>
                  <a:schemeClr val="accent1">
                    <a:lumMod val="60000"/>
                    <a:lumOff val="40000"/>
                  </a:schemeClr>
                </a:solidFill>
              </a:rPr>
              <a:t>&lt;</a:t>
            </a:r>
            <a:r>
              <a:rPr lang="en-US" sz="2400" b="1" dirty="0">
                <a:solidFill>
                  <a:schemeClr val="accent1">
                    <a:lumMod val="60000"/>
                    <a:lumOff val="40000"/>
                  </a:schemeClr>
                </a:solidFill>
              </a:rPr>
              <a:t>a </a:t>
            </a:r>
            <a:r>
              <a:rPr lang="en-US" sz="2400" b="1" dirty="0" err="1">
                <a:solidFill>
                  <a:schemeClr val="accent1">
                    <a:lumMod val="60000"/>
                    <a:lumOff val="40000"/>
                  </a:schemeClr>
                </a:solidFill>
              </a:rPr>
              <a:t>href</a:t>
            </a:r>
            <a:r>
              <a:rPr lang="en-US" sz="2400" b="1" dirty="0">
                <a:solidFill>
                  <a:schemeClr val="accent1">
                    <a:lumMod val="60000"/>
                    <a:lumOff val="40000"/>
                  </a:schemeClr>
                </a:solidFill>
              </a:rPr>
              <a:t>="skype:</a:t>
            </a:r>
            <a:r>
              <a:rPr lang="en-US" sz="3200" b="1" dirty="0">
                <a:solidFill>
                  <a:schemeClr val="tx1"/>
                </a:solidFill>
              </a:rPr>
              <a:t>2</a:t>
            </a:r>
            <a:r>
              <a:rPr lang="en-US" sz="2400" b="1" dirty="0">
                <a:solidFill>
                  <a:schemeClr val="accent1">
                    <a:lumMod val="60000"/>
                    <a:lumOff val="40000"/>
                  </a:schemeClr>
                </a:solidFill>
              </a:rPr>
              <a:t>:dwhittle@microsoft.com?call&amp;</a:t>
            </a:r>
            <a:r>
              <a:rPr lang="en-US" sz="3200" b="1" dirty="0">
                <a:solidFill>
                  <a:schemeClr val="tx1"/>
                </a:solidFill>
              </a:rPr>
              <a:t>video=true</a:t>
            </a:r>
            <a:r>
              <a:rPr lang="en-US" sz="2400" b="1" dirty="0" smtClean="0">
                <a:solidFill>
                  <a:schemeClr val="accent1">
                    <a:lumMod val="60000"/>
                    <a:lumOff val="40000"/>
                  </a:schemeClr>
                </a:solidFill>
              </a:rPr>
              <a:t>"&gt;</a:t>
            </a:r>
            <a:r>
              <a:rPr lang="en-US" sz="2400" dirty="0" smtClean="0">
                <a:solidFill>
                  <a:schemeClr val="tx1"/>
                </a:solidFill>
              </a:rPr>
              <a:t>&lt;</a:t>
            </a:r>
            <a:r>
              <a:rPr lang="en-US" sz="2400" dirty="0" err="1" smtClean="0">
                <a:solidFill>
                  <a:schemeClr val="tx1"/>
                </a:solidFill>
              </a:rPr>
              <a:t>img</a:t>
            </a:r>
            <a:r>
              <a:rPr lang="en-US" sz="2400" dirty="0" smtClean="0">
                <a:solidFill>
                  <a:schemeClr val="tx1"/>
                </a:solidFill>
              </a:rPr>
              <a:t> 	</a:t>
            </a:r>
            <a:r>
              <a:rPr lang="en-US" sz="2000" dirty="0" err="1" smtClean="0">
                <a:solidFill>
                  <a:schemeClr val="tx1"/>
                </a:solidFill>
              </a:rPr>
              <a:t>src</a:t>
            </a:r>
            <a:r>
              <a:rPr lang="en-US" sz="2000" dirty="0" smtClean="0">
                <a:solidFill>
                  <a:schemeClr val="tx1"/>
                </a:solidFill>
              </a:rPr>
              <a:t>="http</a:t>
            </a:r>
            <a:r>
              <a:rPr lang="en-US" sz="2000" dirty="0">
                <a:solidFill>
                  <a:schemeClr val="tx1"/>
                </a:solidFill>
              </a:rPr>
              <a:t>://</a:t>
            </a:r>
            <a:r>
              <a:rPr lang="en-US" sz="2000" dirty="0" smtClean="0">
                <a:solidFill>
                  <a:schemeClr val="tx1"/>
                </a:solidFill>
              </a:rPr>
              <a:t>download.skype.com/share/</a:t>
            </a:r>
            <a:r>
              <a:rPr lang="en-US" sz="2000" dirty="0" err="1" smtClean="0">
                <a:solidFill>
                  <a:schemeClr val="tx1"/>
                </a:solidFill>
              </a:rPr>
              <a:t>skypebuttons</a:t>
            </a:r>
            <a:r>
              <a:rPr lang="en-US" sz="2000" dirty="0" smtClean="0">
                <a:solidFill>
                  <a:schemeClr val="tx1"/>
                </a:solidFill>
              </a:rPr>
              <a:t>/buttons/call_blue_white_124x52.png"</a:t>
            </a:r>
            <a:endParaRPr lang="en-US" sz="2400" dirty="0" smtClean="0">
              <a:solidFill>
                <a:schemeClr val="tx1"/>
              </a:solidFill>
            </a:endParaRPr>
          </a:p>
          <a:p>
            <a:pPr>
              <a:spcBef>
                <a:spcPts val="0"/>
              </a:spcBef>
            </a:pPr>
            <a:r>
              <a:rPr lang="en-US" sz="2400" dirty="0" smtClean="0">
                <a:solidFill>
                  <a:schemeClr val="tx1"/>
                </a:solidFill>
              </a:rPr>
              <a:t>       	style</a:t>
            </a:r>
            <a:r>
              <a:rPr lang="en-US" sz="2400" dirty="0">
                <a:solidFill>
                  <a:schemeClr val="tx1"/>
                </a:solidFill>
              </a:rPr>
              <a:t>="border: none;" width="124" height="52" alt="Skype Me™!" </a:t>
            </a:r>
            <a:r>
              <a:rPr lang="en-US" sz="2400" dirty="0" smtClean="0">
                <a:solidFill>
                  <a:schemeClr val="tx1"/>
                </a:solidFill>
              </a:rPr>
              <a:t>/&gt;</a:t>
            </a:r>
          </a:p>
          <a:p>
            <a:pPr>
              <a:spcBef>
                <a:spcPts val="0"/>
              </a:spcBef>
            </a:pPr>
            <a:r>
              <a:rPr lang="en-US" sz="2400" b="1" dirty="0" smtClean="0">
                <a:solidFill>
                  <a:schemeClr val="accent1">
                    <a:lumMod val="60000"/>
                    <a:lumOff val="40000"/>
                  </a:schemeClr>
                </a:solidFill>
              </a:rPr>
              <a:t>&lt;/</a:t>
            </a:r>
            <a:r>
              <a:rPr lang="en-US" sz="2400" b="1" dirty="0">
                <a:solidFill>
                  <a:schemeClr val="accent1">
                    <a:lumMod val="60000"/>
                    <a:lumOff val="40000"/>
                  </a:schemeClr>
                </a:solidFill>
              </a:rPr>
              <a:t>a&gt;</a:t>
            </a:r>
          </a:p>
          <a:p>
            <a:pPr>
              <a:spcBef>
                <a:spcPts val="0"/>
              </a:spcBef>
            </a:pPr>
            <a:endParaRPr lang="en-US" sz="2400" dirty="0" smtClean="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View Source</a:t>
            </a:r>
            <a:endParaRPr lang="en-US" dirty="0">
              <a:solidFill>
                <a:schemeClr val="tx1"/>
              </a:solidFill>
            </a:endParaRPr>
          </a:p>
        </p:txBody>
      </p:sp>
    </p:spTree>
    <p:extLst>
      <p:ext uri="{BB962C8B-B14F-4D97-AF65-F5344CB8AC3E}">
        <p14:creationId xmlns:p14="http://schemas.microsoft.com/office/powerpoint/2010/main" val="130568848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965837"/>
            <a:ext cx="10457411" cy="2986508"/>
          </a:xfrm>
          <a:prstGeom prst="rect">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 name="Title 2"/>
          <p:cNvSpPr>
            <a:spLocks noGrp="1"/>
          </p:cNvSpPr>
          <p:nvPr>
            <p:ph type="title"/>
          </p:nvPr>
        </p:nvSpPr>
        <p:spPr>
          <a:xfrm>
            <a:off x="274637" y="2541516"/>
            <a:ext cx="11889564" cy="917575"/>
          </a:xfrm>
        </p:spPr>
        <p:txBody>
          <a:bodyPr/>
          <a:lstStyle/>
          <a:p>
            <a:r>
              <a:rPr lang="en-US" sz="6600" dirty="0" smtClean="0">
                <a:solidFill>
                  <a:schemeClr val="bg1"/>
                </a:solidFill>
              </a:rPr>
              <a:t>Demo </a:t>
            </a:r>
            <a:r>
              <a:rPr lang="en-US" dirty="0" smtClean="0">
                <a:solidFill>
                  <a:schemeClr val="bg1"/>
                </a:solidFill>
              </a:rPr>
              <a:t/>
            </a:r>
            <a:br>
              <a:rPr lang="en-US" dirty="0" smtClean="0">
                <a:solidFill>
                  <a:schemeClr val="bg1"/>
                </a:solidFill>
              </a:rPr>
            </a:br>
            <a:r>
              <a:rPr lang="en-US" sz="4400" dirty="0" smtClean="0">
                <a:solidFill>
                  <a:schemeClr val="bg1"/>
                </a:solidFill>
              </a:rPr>
              <a:t>Skype button call - Skype to Lync</a:t>
            </a:r>
            <a:endParaRPr lang="en-US" sz="4400" dirty="0">
              <a:solidFill>
                <a:schemeClr val="bg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29</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45389178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721679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965837"/>
            <a:ext cx="10457411" cy="2986508"/>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 name="Title 2"/>
          <p:cNvSpPr>
            <a:spLocks noGrp="1"/>
          </p:cNvSpPr>
          <p:nvPr>
            <p:ph type="title"/>
          </p:nvPr>
        </p:nvSpPr>
        <p:spPr>
          <a:xfrm>
            <a:off x="529664" y="2968975"/>
            <a:ext cx="11889564" cy="917575"/>
          </a:xfrm>
        </p:spPr>
        <p:txBody>
          <a:bodyPr/>
          <a:lstStyle/>
          <a:p>
            <a:r>
              <a:rPr lang="en-US" dirty="0" smtClean="0">
                <a:solidFill>
                  <a:schemeClr val="bg1"/>
                </a:solidFill>
              </a:rPr>
              <a:t>Underlying Technologies</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30</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05057722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3587236" y="3806745"/>
            <a:ext cx="4205647" cy="2714021"/>
          </a:xfrm>
          <a:prstGeom prst="rect">
            <a:avLst/>
          </a:prstGeom>
          <a:solidFill>
            <a:srgbClr val="7FBA00"/>
          </a:solid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 name="Title 2"/>
          <p:cNvSpPr>
            <a:spLocks noGrp="1"/>
          </p:cNvSpPr>
          <p:nvPr>
            <p:ph type="title"/>
          </p:nvPr>
        </p:nvSpPr>
        <p:spPr/>
        <p:txBody>
          <a:bodyPr/>
          <a:lstStyle/>
          <a:p>
            <a:r>
              <a:rPr lang="en-US" dirty="0" smtClean="0">
                <a:solidFill>
                  <a:srgbClr val="00B0F0"/>
                </a:solidFill>
              </a:rPr>
              <a:t>Video Codecs</a:t>
            </a:r>
            <a:endParaRPr lang="en-US" dirty="0">
              <a:solidFill>
                <a:srgbClr val="00B0F0"/>
              </a:solidFill>
            </a:endParaRPr>
          </a:p>
        </p:txBody>
      </p:sp>
      <p:sp>
        <p:nvSpPr>
          <p:cNvPr id="20" name="Rectangle 19"/>
          <p:cNvSpPr/>
          <p:nvPr/>
        </p:nvSpPr>
        <p:spPr bwMode="auto">
          <a:xfrm>
            <a:off x="533323" y="1234547"/>
            <a:ext cx="2765479" cy="2385026"/>
          </a:xfrm>
          <a:prstGeom prst="rect">
            <a:avLst/>
          </a:prstGeom>
          <a:solidFill>
            <a:schemeClr val="bg1"/>
          </a:solidFill>
          <a:ln w="28575">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6" name="Rectangle 5"/>
          <p:cNvSpPr/>
          <p:nvPr/>
        </p:nvSpPr>
        <p:spPr>
          <a:xfrm>
            <a:off x="533323" y="1234546"/>
            <a:ext cx="2765478" cy="1467708"/>
          </a:xfrm>
          <a:prstGeom prst="rect">
            <a:avLst/>
          </a:prstGeom>
          <a:solidFill>
            <a:schemeClr val="accent6">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pic>
        <p:nvPicPr>
          <p:cNvPr id="7" name="Picture 6"/>
          <p:cNvPicPr>
            <a:picLocks noChangeAspect="1"/>
          </p:cNvPicPr>
          <p:nvPr/>
        </p:nvPicPr>
        <p:blipFill>
          <a:blip r:embed="rId3" cstate="print"/>
          <a:stretch>
            <a:fillRect/>
          </a:stretch>
        </p:blipFill>
        <p:spPr>
          <a:xfrm>
            <a:off x="620060" y="1343173"/>
            <a:ext cx="372509" cy="330331"/>
          </a:xfrm>
          <a:prstGeom prst="rect">
            <a:avLst/>
          </a:prstGeom>
        </p:spPr>
      </p:pic>
      <p:sp>
        <p:nvSpPr>
          <p:cNvPr id="14" name="Rectangle 13"/>
          <p:cNvSpPr/>
          <p:nvPr/>
        </p:nvSpPr>
        <p:spPr>
          <a:xfrm>
            <a:off x="533323" y="2702257"/>
            <a:ext cx="2765478" cy="917315"/>
          </a:xfrm>
          <a:prstGeom prst="rect">
            <a:avLst/>
          </a:prstGeom>
          <a:solidFill>
            <a:schemeClr val="tx1">
              <a:lumMod val="9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grpSp>
        <p:nvGrpSpPr>
          <p:cNvPr id="4" name="Group 3"/>
          <p:cNvGrpSpPr/>
          <p:nvPr/>
        </p:nvGrpSpPr>
        <p:grpSpPr>
          <a:xfrm>
            <a:off x="1037406" y="1772766"/>
            <a:ext cx="1693207" cy="801235"/>
            <a:chOff x="1557572" y="1886860"/>
            <a:chExt cx="1453577" cy="694501"/>
          </a:xfrm>
        </p:grpSpPr>
        <p:sp>
          <p:nvSpPr>
            <p:cNvPr id="11" name="Rectangle 10"/>
            <p:cNvSpPr/>
            <p:nvPr/>
          </p:nvSpPr>
          <p:spPr>
            <a:xfrm>
              <a:off x="1557573" y="1886860"/>
              <a:ext cx="614552" cy="65231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sp>
          <p:nvSpPr>
            <p:cNvPr id="12" name="Flowchart: Delay 11"/>
            <p:cNvSpPr/>
            <p:nvPr/>
          </p:nvSpPr>
          <p:spPr>
            <a:xfrm rot="16200000">
              <a:off x="1701769" y="2097985"/>
              <a:ext cx="326157" cy="614552"/>
            </a:xfrm>
            <a:prstGeom prst="flowChartDelay">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sp>
          <p:nvSpPr>
            <p:cNvPr id="13" name="Flowchart: Connector 12"/>
            <p:cNvSpPr/>
            <p:nvPr/>
          </p:nvSpPr>
          <p:spPr>
            <a:xfrm>
              <a:off x="1747443" y="2020768"/>
              <a:ext cx="278128" cy="296989"/>
            </a:xfrm>
            <a:prstGeom prst="flowChartConnector">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sp>
          <p:nvSpPr>
            <p:cNvPr id="16" name="Rectangle 15"/>
            <p:cNvSpPr/>
            <p:nvPr/>
          </p:nvSpPr>
          <p:spPr>
            <a:xfrm>
              <a:off x="2396597" y="1899879"/>
              <a:ext cx="614552" cy="65231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sp>
          <p:nvSpPr>
            <p:cNvPr id="17" name="Flowchart: Delay 16"/>
            <p:cNvSpPr/>
            <p:nvPr/>
          </p:nvSpPr>
          <p:spPr>
            <a:xfrm rot="16200000">
              <a:off x="2540794" y="2111007"/>
              <a:ext cx="326157" cy="614552"/>
            </a:xfrm>
            <a:prstGeom prst="flowChartDelay">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sp>
          <p:nvSpPr>
            <p:cNvPr id="18" name="Flowchart: Connector 17"/>
            <p:cNvSpPr/>
            <p:nvPr/>
          </p:nvSpPr>
          <p:spPr>
            <a:xfrm>
              <a:off x="2528171" y="2062960"/>
              <a:ext cx="278128" cy="326157"/>
            </a:xfrm>
            <a:prstGeom prst="flowChartConnector">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prstClr val="white"/>
                </a:solidFill>
              </a:endParaRPr>
            </a:p>
          </p:txBody>
        </p:sp>
      </p:grpSp>
      <p:sp>
        <p:nvSpPr>
          <p:cNvPr id="19" name="TextBox 18"/>
          <p:cNvSpPr txBox="1"/>
          <p:nvPr/>
        </p:nvSpPr>
        <p:spPr>
          <a:xfrm>
            <a:off x="513734" y="2661141"/>
            <a:ext cx="2588657" cy="549473"/>
          </a:xfrm>
          <a:prstGeom prst="rect">
            <a:avLst/>
          </a:prstGeom>
          <a:noFill/>
        </p:spPr>
        <p:txBody>
          <a:bodyPr wrap="none" lIns="182880" tIns="146304" rIns="182880" bIns="146304" rtlCol="0">
            <a:spAutoFit/>
          </a:bodyPr>
          <a:lstStyle/>
          <a:p>
            <a:pPr>
              <a:lnSpc>
                <a:spcPct val="90000"/>
              </a:lnSpc>
            </a:pPr>
            <a:r>
              <a:rPr lang="en-US" sz="1400" dirty="0" smtClean="0">
                <a:solidFill>
                  <a:srgbClr val="00B0F0"/>
                </a:solidFill>
              </a:rPr>
              <a:t>Are you getting the picture?</a:t>
            </a:r>
          </a:p>
        </p:txBody>
      </p:sp>
      <p:sp>
        <p:nvSpPr>
          <p:cNvPr id="57" name="TextBox 56"/>
          <p:cNvSpPr txBox="1"/>
          <p:nvPr/>
        </p:nvSpPr>
        <p:spPr>
          <a:xfrm>
            <a:off x="3578476" y="1238001"/>
            <a:ext cx="4277646" cy="2099036"/>
          </a:xfrm>
          <a:prstGeom prst="rect">
            <a:avLst/>
          </a:prstGeom>
          <a:noFill/>
          <a:ln>
            <a:noFill/>
          </a:ln>
        </p:spPr>
        <p:txBody>
          <a:bodyPr wrap="none" lIns="182880" tIns="146304" rIns="182880" bIns="146304" rtlCol="0">
            <a:spAutoFit/>
          </a:bodyPr>
          <a:lstStyle/>
          <a:p>
            <a:pPr>
              <a:lnSpc>
                <a:spcPct val="90000"/>
              </a:lnSpc>
              <a:spcAft>
                <a:spcPts val="600"/>
              </a:spcAft>
            </a:pPr>
            <a:r>
              <a:rPr lang="en-US" sz="2800" dirty="0" smtClean="0">
                <a:solidFill>
                  <a:schemeClr val="tx2">
                    <a:lumMod val="40000"/>
                    <a:lumOff val="60000"/>
                  </a:schemeClr>
                </a:solidFill>
              </a:rPr>
              <a:t>H.264 AVC</a:t>
            </a:r>
          </a:p>
          <a:p>
            <a:pPr>
              <a:lnSpc>
                <a:spcPct val="90000"/>
              </a:lnSpc>
              <a:spcAft>
                <a:spcPts val="600"/>
              </a:spcAft>
            </a:pPr>
            <a:r>
              <a:rPr lang="en-US" sz="2000" dirty="0" smtClean="0">
                <a:solidFill>
                  <a:schemeClr val="tx2">
                    <a:lumMod val="40000"/>
                    <a:lumOff val="60000"/>
                  </a:schemeClr>
                </a:solidFill>
              </a:rPr>
              <a:t>Advanced Video Coding May 2003</a:t>
            </a:r>
            <a:endParaRPr lang="en-US" sz="2000" dirty="0">
              <a:solidFill>
                <a:schemeClr val="tx2">
                  <a:lumMod val="40000"/>
                  <a:lumOff val="60000"/>
                </a:schemeClr>
              </a:solidFill>
            </a:endParaRPr>
          </a:p>
          <a:p>
            <a:pPr>
              <a:lnSpc>
                <a:spcPct val="90000"/>
              </a:lnSpc>
              <a:spcAft>
                <a:spcPts val="600"/>
              </a:spcAft>
            </a:pPr>
            <a:r>
              <a:rPr lang="en-US" sz="2000" dirty="0" smtClean="0">
                <a:solidFill>
                  <a:schemeClr val="tx2">
                    <a:lumMod val="40000"/>
                    <a:lumOff val="60000"/>
                  </a:schemeClr>
                </a:solidFill>
              </a:rPr>
              <a:t>2xcompression gain over H.263</a:t>
            </a:r>
          </a:p>
          <a:p>
            <a:pPr>
              <a:lnSpc>
                <a:spcPct val="90000"/>
              </a:lnSpc>
              <a:spcAft>
                <a:spcPts val="600"/>
              </a:spcAft>
            </a:pPr>
            <a:r>
              <a:rPr lang="en-US" sz="2000" dirty="0" smtClean="0">
                <a:solidFill>
                  <a:schemeClr val="tx2">
                    <a:lumMod val="40000"/>
                    <a:lumOff val="60000"/>
                  </a:schemeClr>
                </a:solidFill>
              </a:rPr>
              <a:t>Packet loss 1-5%</a:t>
            </a:r>
          </a:p>
          <a:p>
            <a:pPr>
              <a:lnSpc>
                <a:spcPct val="90000"/>
              </a:lnSpc>
              <a:spcAft>
                <a:spcPts val="600"/>
              </a:spcAft>
            </a:pPr>
            <a:r>
              <a:rPr lang="en-US" sz="2000" dirty="0" smtClean="0">
                <a:solidFill>
                  <a:schemeClr val="tx2">
                    <a:lumMod val="40000"/>
                    <a:lumOff val="60000"/>
                  </a:schemeClr>
                </a:solidFill>
              </a:rPr>
              <a:t>9 directional modes</a:t>
            </a:r>
          </a:p>
        </p:txBody>
      </p:sp>
      <p:sp>
        <p:nvSpPr>
          <p:cNvPr id="58" name="TextBox 57"/>
          <p:cNvSpPr txBox="1"/>
          <p:nvPr/>
        </p:nvSpPr>
        <p:spPr>
          <a:xfrm>
            <a:off x="509010" y="3810862"/>
            <a:ext cx="2765478" cy="2222147"/>
          </a:xfrm>
          <a:prstGeom prst="rect">
            <a:avLst/>
          </a:prstGeom>
          <a:noFill/>
          <a:ln>
            <a:noFill/>
          </a:ln>
        </p:spPr>
        <p:txBody>
          <a:bodyPr wrap="square" lIns="182880" tIns="146304" rIns="182880" bIns="146304" rtlCol="0">
            <a:spAutoFit/>
          </a:bodyPr>
          <a:lstStyle/>
          <a:p>
            <a:pPr>
              <a:lnSpc>
                <a:spcPct val="90000"/>
              </a:lnSpc>
              <a:spcAft>
                <a:spcPts val="600"/>
              </a:spcAft>
            </a:pPr>
            <a:r>
              <a:rPr lang="en-US" sz="2800" dirty="0" smtClean="0">
                <a:solidFill>
                  <a:schemeClr val="tx2">
                    <a:lumMod val="40000"/>
                    <a:lumOff val="60000"/>
                  </a:schemeClr>
                </a:solidFill>
              </a:rPr>
              <a:t>H.263</a:t>
            </a:r>
          </a:p>
          <a:p>
            <a:pPr>
              <a:lnSpc>
                <a:spcPct val="90000"/>
              </a:lnSpc>
              <a:spcAft>
                <a:spcPts val="600"/>
              </a:spcAft>
            </a:pPr>
            <a:r>
              <a:rPr lang="en-US" sz="2000" dirty="0">
                <a:solidFill>
                  <a:schemeClr val="tx2">
                    <a:lumMod val="40000"/>
                    <a:lumOff val="60000"/>
                  </a:schemeClr>
                </a:solidFill>
              </a:rPr>
              <a:t>Used by H.320 ISDN </a:t>
            </a:r>
            <a:r>
              <a:rPr lang="en-US" sz="2000" dirty="0" smtClean="0">
                <a:solidFill>
                  <a:schemeClr val="tx2">
                    <a:lumMod val="40000"/>
                    <a:lumOff val="60000"/>
                  </a:schemeClr>
                </a:solidFill>
              </a:rPr>
              <a:t>Video-conferencing </a:t>
            </a:r>
            <a:r>
              <a:rPr lang="en-US" sz="2000" dirty="0">
                <a:solidFill>
                  <a:schemeClr val="tx2">
                    <a:lumMod val="40000"/>
                    <a:lumOff val="60000"/>
                  </a:schemeClr>
                </a:solidFill>
              </a:rPr>
              <a:t>in the </a:t>
            </a:r>
            <a:r>
              <a:rPr lang="en-US" sz="2000" dirty="0" smtClean="0">
                <a:solidFill>
                  <a:schemeClr val="tx2">
                    <a:lumMod val="40000"/>
                    <a:lumOff val="60000"/>
                  </a:schemeClr>
                </a:solidFill>
              </a:rPr>
              <a:t>1990’s</a:t>
            </a:r>
          </a:p>
          <a:p>
            <a:pPr>
              <a:lnSpc>
                <a:spcPct val="90000"/>
              </a:lnSpc>
              <a:spcAft>
                <a:spcPts val="600"/>
              </a:spcAft>
            </a:pPr>
            <a:r>
              <a:rPr lang="en-US" sz="2000" dirty="0" smtClean="0">
                <a:solidFill>
                  <a:schemeClr val="tx2">
                    <a:lumMod val="40000"/>
                    <a:lumOff val="60000"/>
                  </a:schemeClr>
                </a:solidFill>
              </a:rPr>
              <a:t>Also adopted by H.323</a:t>
            </a:r>
            <a:endParaRPr lang="en-US" sz="2000" dirty="0">
              <a:solidFill>
                <a:schemeClr val="tx2">
                  <a:lumMod val="40000"/>
                  <a:lumOff val="60000"/>
                </a:schemeClr>
              </a:solidFill>
            </a:endParaRPr>
          </a:p>
        </p:txBody>
      </p:sp>
      <p:sp>
        <p:nvSpPr>
          <p:cNvPr id="59" name="TextBox 58"/>
          <p:cNvSpPr txBox="1"/>
          <p:nvPr/>
        </p:nvSpPr>
        <p:spPr>
          <a:xfrm>
            <a:off x="3590756" y="3790788"/>
            <a:ext cx="4205647" cy="2729978"/>
          </a:xfrm>
          <a:prstGeom prst="rect">
            <a:avLst/>
          </a:prstGeom>
          <a:solidFill>
            <a:schemeClr val="accent1">
              <a:lumMod val="60000"/>
              <a:lumOff val="40000"/>
            </a:schemeClr>
          </a:solidFill>
        </p:spPr>
        <p:txBody>
          <a:bodyPr wrap="square" lIns="182880" tIns="146304" rIns="182880" bIns="146304" rtlCol="0">
            <a:spAutoFit/>
          </a:bodyPr>
          <a:lstStyle/>
          <a:p>
            <a:pPr>
              <a:lnSpc>
                <a:spcPct val="90000"/>
              </a:lnSpc>
              <a:spcAft>
                <a:spcPts val="600"/>
              </a:spcAft>
            </a:pPr>
            <a:r>
              <a:rPr lang="en-US" sz="2800" dirty="0" smtClean="0">
                <a:solidFill>
                  <a:schemeClr val="bg1"/>
                </a:solidFill>
              </a:rPr>
              <a:t>H.264 SVC </a:t>
            </a:r>
            <a:r>
              <a:rPr lang="en-US" sz="2000" dirty="0" smtClean="0">
                <a:solidFill>
                  <a:schemeClr val="bg1"/>
                </a:solidFill>
              </a:rPr>
              <a:t>(AVC Annex G)</a:t>
            </a:r>
            <a:endParaRPr lang="en-US" sz="2800" dirty="0" smtClean="0">
              <a:solidFill>
                <a:schemeClr val="bg1"/>
              </a:solidFill>
            </a:endParaRPr>
          </a:p>
          <a:p>
            <a:pPr>
              <a:lnSpc>
                <a:spcPct val="90000"/>
              </a:lnSpc>
              <a:spcAft>
                <a:spcPts val="600"/>
              </a:spcAft>
            </a:pPr>
            <a:r>
              <a:rPr lang="en-US" sz="2000" dirty="0" smtClean="0">
                <a:solidFill>
                  <a:schemeClr val="bg1"/>
                </a:solidFill>
              </a:rPr>
              <a:t>Scalable Video Coding July 2007</a:t>
            </a:r>
          </a:p>
          <a:p>
            <a:pPr>
              <a:lnSpc>
                <a:spcPct val="90000"/>
              </a:lnSpc>
              <a:spcAft>
                <a:spcPts val="600"/>
              </a:spcAft>
            </a:pPr>
            <a:r>
              <a:rPr lang="en-US" sz="2000" b="1" dirty="0" smtClean="0">
                <a:gradFill>
                  <a:gsLst>
                    <a:gs pos="2917">
                      <a:srgbClr val="505050"/>
                    </a:gs>
                    <a:gs pos="30000">
                      <a:srgbClr val="505050"/>
                    </a:gs>
                  </a:gsLst>
                  <a:lin ang="5400000" scaled="0"/>
                </a:gradFill>
              </a:rPr>
              <a:t>Spatial:</a:t>
            </a:r>
            <a:r>
              <a:rPr lang="en-US" sz="2000" dirty="0" smtClean="0">
                <a:gradFill>
                  <a:gsLst>
                    <a:gs pos="2917">
                      <a:srgbClr val="505050"/>
                    </a:gs>
                    <a:gs pos="30000">
                      <a:srgbClr val="505050"/>
                    </a:gs>
                  </a:gsLst>
                  <a:lin ang="5400000" scaled="0"/>
                </a:gradFill>
              </a:rPr>
              <a:t> Frame within a frame</a:t>
            </a:r>
          </a:p>
          <a:p>
            <a:pPr>
              <a:lnSpc>
                <a:spcPct val="90000"/>
              </a:lnSpc>
              <a:spcAft>
                <a:spcPts val="600"/>
              </a:spcAft>
            </a:pPr>
            <a:r>
              <a:rPr lang="en-US" sz="2000" b="1" dirty="0" smtClean="0">
                <a:gradFill>
                  <a:gsLst>
                    <a:gs pos="2917">
                      <a:srgbClr val="505050"/>
                    </a:gs>
                    <a:gs pos="30000">
                      <a:srgbClr val="505050"/>
                    </a:gs>
                  </a:gsLst>
                  <a:lin ang="5400000" scaled="0"/>
                </a:gradFill>
              </a:rPr>
              <a:t>Temporal:</a:t>
            </a:r>
            <a:r>
              <a:rPr lang="en-US" sz="2000" dirty="0" smtClean="0">
                <a:gradFill>
                  <a:gsLst>
                    <a:gs pos="2917">
                      <a:srgbClr val="505050"/>
                    </a:gs>
                    <a:gs pos="30000">
                      <a:srgbClr val="505050"/>
                    </a:gs>
                  </a:gsLst>
                  <a:lin ang="5400000" scaled="0"/>
                </a:gradFill>
              </a:rPr>
              <a:t> 7.5,15 and 30 fps</a:t>
            </a:r>
          </a:p>
          <a:p>
            <a:pPr>
              <a:lnSpc>
                <a:spcPct val="90000"/>
              </a:lnSpc>
              <a:spcAft>
                <a:spcPts val="600"/>
              </a:spcAft>
            </a:pPr>
            <a:r>
              <a:rPr lang="en-US" sz="2000" b="1" dirty="0" smtClean="0">
                <a:gradFill>
                  <a:gsLst>
                    <a:gs pos="2917">
                      <a:srgbClr val="505050"/>
                    </a:gs>
                    <a:gs pos="30000">
                      <a:srgbClr val="505050"/>
                    </a:gs>
                  </a:gsLst>
                  <a:lin ang="5400000" scaled="0"/>
                </a:gradFill>
              </a:rPr>
              <a:t>Resilient:</a:t>
            </a:r>
            <a:r>
              <a:rPr lang="en-US" sz="2000" dirty="0" smtClean="0">
                <a:gradFill>
                  <a:gsLst>
                    <a:gs pos="2917">
                      <a:srgbClr val="505050"/>
                    </a:gs>
                    <a:gs pos="30000">
                      <a:srgbClr val="505050"/>
                    </a:gs>
                  </a:gsLst>
                  <a:lin ang="5400000" scaled="0"/>
                </a:gradFill>
              </a:rPr>
              <a:t> Packet loss 20-40%</a:t>
            </a:r>
          </a:p>
          <a:p>
            <a:pPr>
              <a:lnSpc>
                <a:spcPct val="90000"/>
              </a:lnSpc>
              <a:spcAft>
                <a:spcPts val="600"/>
              </a:spcAft>
            </a:pPr>
            <a:r>
              <a:rPr lang="en-US" sz="2000" b="1" dirty="0" smtClean="0">
                <a:gradFill>
                  <a:gsLst>
                    <a:gs pos="2917">
                      <a:srgbClr val="505050"/>
                    </a:gs>
                    <a:gs pos="30000">
                      <a:srgbClr val="505050"/>
                    </a:gs>
                  </a:gsLst>
                  <a:lin ang="5400000" scaled="0"/>
                </a:gradFill>
              </a:rPr>
              <a:t>Efficient:</a:t>
            </a:r>
            <a:r>
              <a:rPr lang="en-US" sz="2000" dirty="0" smtClean="0">
                <a:gradFill>
                  <a:gsLst>
                    <a:gs pos="2917">
                      <a:srgbClr val="505050"/>
                    </a:gs>
                    <a:gs pos="30000">
                      <a:srgbClr val="505050"/>
                    </a:gs>
                  </a:gsLst>
                  <a:lin ang="5400000" scaled="0"/>
                </a:gradFill>
              </a:rPr>
              <a:t> Handles multiple clients without the need for transcoding</a:t>
            </a:r>
          </a:p>
        </p:txBody>
      </p:sp>
      <p:sp>
        <p:nvSpPr>
          <p:cNvPr id="60" name="TextBox 59"/>
          <p:cNvSpPr txBox="1"/>
          <p:nvPr/>
        </p:nvSpPr>
        <p:spPr>
          <a:xfrm>
            <a:off x="7975802" y="1152974"/>
            <a:ext cx="3735552" cy="3991862"/>
          </a:xfrm>
          <a:prstGeom prst="rect">
            <a:avLst/>
          </a:prstGeom>
          <a:noFill/>
        </p:spPr>
        <p:txBody>
          <a:bodyPr wrap="square" lIns="182880" tIns="146304" rIns="182880" bIns="146304" rtlCol="0">
            <a:spAutoFit/>
          </a:bodyPr>
          <a:lstStyle/>
          <a:p>
            <a:pPr>
              <a:lnSpc>
                <a:spcPct val="90000"/>
              </a:lnSpc>
              <a:spcAft>
                <a:spcPts val="600"/>
              </a:spcAft>
            </a:pPr>
            <a:r>
              <a:rPr lang="en-US" sz="2800" dirty="0" smtClean="0">
                <a:solidFill>
                  <a:schemeClr val="tx2">
                    <a:lumMod val="40000"/>
                    <a:lumOff val="60000"/>
                  </a:schemeClr>
                </a:solidFill>
              </a:rPr>
              <a:t>H.265 HEVC</a:t>
            </a:r>
          </a:p>
          <a:p>
            <a:pPr>
              <a:lnSpc>
                <a:spcPct val="90000"/>
              </a:lnSpc>
              <a:spcAft>
                <a:spcPts val="600"/>
              </a:spcAft>
            </a:pPr>
            <a:r>
              <a:rPr lang="en-US" sz="2000" dirty="0" smtClean="0">
                <a:solidFill>
                  <a:schemeClr val="tx2">
                    <a:lumMod val="40000"/>
                    <a:lumOff val="60000"/>
                  </a:schemeClr>
                </a:solidFill>
              </a:rPr>
              <a:t>High Efficiency Video Coding Jan 2013</a:t>
            </a:r>
          </a:p>
          <a:p>
            <a:pPr>
              <a:lnSpc>
                <a:spcPct val="90000"/>
              </a:lnSpc>
              <a:spcAft>
                <a:spcPts val="600"/>
              </a:spcAft>
            </a:pPr>
            <a:r>
              <a:rPr lang="en-US" sz="2000" b="1" dirty="0" smtClean="0">
                <a:solidFill>
                  <a:schemeClr val="tx2">
                    <a:lumMod val="40000"/>
                    <a:lumOff val="60000"/>
                  </a:schemeClr>
                </a:solidFill>
              </a:rPr>
              <a:t>3D</a:t>
            </a:r>
            <a:r>
              <a:rPr lang="en-US" sz="2000" dirty="0" smtClean="0">
                <a:solidFill>
                  <a:schemeClr val="tx2">
                    <a:lumMod val="40000"/>
                    <a:lumOff val="60000"/>
                  </a:schemeClr>
                </a:solidFill>
              </a:rPr>
              <a:t> Multi-view encoding</a:t>
            </a:r>
          </a:p>
          <a:p>
            <a:pPr>
              <a:lnSpc>
                <a:spcPct val="90000"/>
              </a:lnSpc>
              <a:spcAft>
                <a:spcPts val="600"/>
              </a:spcAft>
            </a:pPr>
            <a:r>
              <a:rPr lang="en-US" sz="2000" b="1" dirty="0" smtClean="0">
                <a:solidFill>
                  <a:schemeClr val="tx2">
                    <a:lumMod val="40000"/>
                    <a:lumOff val="60000"/>
                  </a:schemeClr>
                </a:solidFill>
              </a:rPr>
              <a:t>Efficiency:</a:t>
            </a:r>
            <a:r>
              <a:rPr lang="en-US" sz="2000" dirty="0" smtClean="0">
                <a:solidFill>
                  <a:schemeClr val="tx2">
                    <a:lumMod val="40000"/>
                    <a:lumOff val="60000"/>
                  </a:schemeClr>
                </a:solidFill>
              </a:rPr>
              <a:t> 50% compression improvement over AVC</a:t>
            </a:r>
          </a:p>
          <a:p>
            <a:pPr>
              <a:lnSpc>
                <a:spcPct val="90000"/>
              </a:lnSpc>
              <a:spcAft>
                <a:spcPts val="600"/>
              </a:spcAft>
            </a:pPr>
            <a:r>
              <a:rPr lang="en-US" sz="2000" b="1" dirty="0" smtClean="0">
                <a:solidFill>
                  <a:schemeClr val="tx2">
                    <a:lumMod val="40000"/>
                    <a:lumOff val="60000"/>
                  </a:schemeClr>
                </a:solidFill>
              </a:rPr>
              <a:t>Improved frame-rate:</a:t>
            </a:r>
            <a:r>
              <a:rPr lang="en-US" sz="2000" dirty="0" smtClean="0">
                <a:solidFill>
                  <a:schemeClr val="tx2">
                    <a:lumMod val="40000"/>
                    <a:lumOff val="60000"/>
                  </a:schemeClr>
                </a:solidFill>
              </a:rPr>
              <a:t> Up to 300 fps</a:t>
            </a:r>
          </a:p>
          <a:p>
            <a:pPr>
              <a:lnSpc>
                <a:spcPct val="90000"/>
              </a:lnSpc>
              <a:spcAft>
                <a:spcPts val="600"/>
              </a:spcAft>
            </a:pPr>
            <a:r>
              <a:rPr lang="en-US" sz="2000" b="1" dirty="0" smtClean="0">
                <a:solidFill>
                  <a:schemeClr val="tx2">
                    <a:lumMod val="40000"/>
                    <a:lumOff val="60000"/>
                  </a:schemeClr>
                </a:solidFill>
              </a:rPr>
              <a:t>Computationally expensive</a:t>
            </a:r>
          </a:p>
          <a:p>
            <a:pPr>
              <a:lnSpc>
                <a:spcPct val="90000"/>
              </a:lnSpc>
              <a:spcAft>
                <a:spcPts val="600"/>
              </a:spcAft>
            </a:pPr>
            <a:r>
              <a:rPr lang="en-US" sz="2000" dirty="0" smtClean="0">
                <a:solidFill>
                  <a:schemeClr val="tx2">
                    <a:lumMod val="40000"/>
                    <a:lumOff val="60000"/>
                  </a:schemeClr>
                </a:solidFill>
              </a:rPr>
              <a:t>Over 30 directional modes</a:t>
            </a:r>
          </a:p>
          <a:p>
            <a:pPr>
              <a:lnSpc>
                <a:spcPct val="90000"/>
              </a:lnSpc>
              <a:spcAft>
                <a:spcPts val="600"/>
              </a:spcAft>
            </a:pPr>
            <a:r>
              <a:rPr lang="en-US" sz="2000" dirty="0" smtClean="0">
                <a:solidFill>
                  <a:schemeClr val="tx2">
                    <a:lumMod val="40000"/>
                    <a:lumOff val="60000"/>
                  </a:schemeClr>
                </a:solidFill>
              </a:rPr>
              <a:t>Support for Ultra High </a:t>
            </a:r>
            <a:r>
              <a:rPr lang="en-US" sz="2000" dirty="0" err="1" smtClean="0">
                <a:solidFill>
                  <a:schemeClr val="tx2">
                    <a:lumMod val="40000"/>
                    <a:lumOff val="60000"/>
                  </a:schemeClr>
                </a:solidFill>
              </a:rPr>
              <a:t>Def</a:t>
            </a:r>
            <a:endParaRPr lang="en-US" sz="2000" dirty="0" smtClean="0">
              <a:solidFill>
                <a:schemeClr val="tx2">
                  <a:lumMod val="40000"/>
                  <a:lumOff val="60000"/>
                </a:schemeClr>
              </a:solidFill>
            </a:endParaRPr>
          </a:p>
        </p:txBody>
      </p:sp>
      <p:pic>
        <p:nvPicPr>
          <p:cNvPr id="61" name="Picture 60"/>
          <p:cNvPicPr>
            <a:picLocks noChangeAspect="1"/>
          </p:cNvPicPr>
          <p:nvPr/>
        </p:nvPicPr>
        <p:blipFill rotWithShape="1">
          <a:blip r:embed="rId4">
            <a:extLst>
              <a:ext uri="{28A0092B-C50C-407E-A947-70E740481C1C}">
                <a14:useLocalDpi xmlns:a14="http://schemas.microsoft.com/office/drawing/2010/main" val="0"/>
              </a:ext>
            </a:extLst>
          </a:blip>
          <a:srcRect l="53081" t="62411" r="43151" b="30912"/>
          <a:stretch/>
        </p:blipFill>
        <p:spPr>
          <a:xfrm>
            <a:off x="640583" y="3127086"/>
            <a:ext cx="447577" cy="446366"/>
          </a:xfrm>
          <a:prstGeom prst="rect">
            <a:avLst/>
          </a:prstGeom>
        </p:spPr>
      </p:pic>
      <p:sp>
        <p:nvSpPr>
          <p:cNvPr id="2" name="Rectangle 1"/>
          <p:cNvSpPr/>
          <p:nvPr/>
        </p:nvSpPr>
        <p:spPr bwMode="auto">
          <a:xfrm>
            <a:off x="3578476" y="1234546"/>
            <a:ext cx="4205647" cy="2385026"/>
          </a:xfrm>
          <a:prstGeom prst="rect">
            <a:avLst/>
          </a:prstGeom>
          <a:no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26" name="Rectangle 25"/>
          <p:cNvSpPr/>
          <p:nvPr/>
        </p:nvSpPr>
        <p:spPr bwMode="auto">
          <a:xfrm>
            <a:off x="493531" y="3825890"/>
            <a:ext cx="2780958" cy="2694876"/>
          </a:xfrm>
          <a:prstGeom prst="rect">
            <a:avLst/>
          </a:prstGeom>
          <a:no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27" name="Rectangle 26"/>
          <p:cNvSpPr/>
          <p:nvPr/>
        </p:nvSpPr>
        <p:spPr bwMode="auto">
          <a:xfrm>
            <a:off x="8047801" y="1234546"/>
            <a:ext cx="3663553" cy="4489368"/>
          </a:xfrm>
          <a:prstGeom prst="rect">
            <a:avLst/>
          </a:prstGeom>
          <a:noFill/>
          <a:ln>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04230814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912493" y="3300260"/>
            <a:ext cx="730254" cy="943200"/>
            <a:chOff x="462708" y="5607586"/>
            <a:chExt cx="694063" cy="914400"/>
          </a:xfrm>
        </p:grpSpPr>
        <p:sp>
          <p:nvSpPr>
            <p:cNvPr id="3" name="Freeform 2"/>
            <p:cNvSpPr/>
            <p:nvPr/>
          </p:nvSpPr>
          <p:spPr bwMode="auto">
            <a:xfrm>
              <a:off x="462708" y="5673687"/>
              <a:ext cx="694063" cy="848299"/>
            </a:xfrm>
            <a:custGeom>
              <a:avLst/>
              <a:gdLst>
                <a:gd name="connsiteX0" fmla="*/ 0 w 694063"/>
                <a:gd name="connsiteY0" fmla="*/ 0 h 848299"/>
                <a:gd name="connsiteX1" fmla="*/ 330506 w 694063"/>
                <a:gd name="connsiteY1" fmla="*/ 231354 h 848299"/>
                <a:gd name="connsiteX2" fmla="*/ 672029 w 694063"/>
                <a:gd name="connsiteY2" fmla="*/ 44067 h 848299"/>
                <a:gd name="connsiteX3" fmla="*/ 694063 w 694063"/>
                <a:gd name="connsiteY3" fmla="*/ 705079 h 848299"/>
                <a:gd name="connsiteX4" fmla="*/ 363557 w 694063"/>
                <a:gd name="connsiteY4" fmla="*/ 848299 h 848299"/>
                <a:gd name="connsiteX5" fmla="*/ 341523 w 694063"/>
                <a:gd name="connsiteY5" fmla="*/ 231354 h 848299"/>
                <a:gd name="connsiteX6" fmla="*/ 341523 w 694063"/>
                <a:gd name="connsiteY6" fmla="*/ 231354 h 8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063" h="848299">
                  <a:moveTo>
                    <a:pt x="0" y="0"/>
                  </a:moveTo>
                  <a:lnTo>
                    <a:pt x="330506" y="231354"/>
                  </a:lnTo>
                  <a:lnTo>
                    <a:pt x="672029" y="44067"/>
                  </a:lnTo>
                  <a:lnTo>
                    <a:pt x="694063" y="705079"/>
                  </a:lnTo>
                  <a:lnTo>
                    <a:pt x="363557" y="848299"/>
                  </a:lnTo>
                  <a:lnTo>
                    <a:pt x="341523" y="231354"/>
                  </a:lnTo>
                  <a:lnTo>
                    <a:pt x="341523" y="231354"/>
                  </a:lnTo>
                </a:path>
              </a:pathLst>
            </a:cu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Freeform 5"/>
            <p:cNvSpPr/>
            <p:nvPr/>
          </p:nvSpPr>
          <p:spPr bwMode="auto">
            <a:xfrm>
              <a:off x="506776" y="5739788"/>
              <a:ext cx="319489" cy="760164"/>
            </a:xfrm>
            <a:custGeom>
              <a:avLst/>
              <a:gdLst>
                <a:gd name="connsiteX0" fmla="*/ 297455 w 319489"/>
                <a:gd name="connsiteY0" fmla="*/ 165253 h 760164"/>
                <a:gd name="connsiteX1" fmla="*/ 0 w 319489"/>
                <a:gd name="connsiteY1" fmla="*/ 0 h 760164"/>
                <a:gd name="connsiteX2" fmla="*/ 22034 w 319489"/>
                <a:gd name="connsiteY2" fmla="*/ 550843 h 760164"/>
                <a:gd name="connsiteX3" fmla="*/ 319489 w 319489"/>
                <a:gd name="connsiteY3" fmla="*/ 760164 h 760164"/>
                <a:gd name="connsiteX4" fmla="*/ 297455 w 319489"/>
                <a:gd name="connsiteY4" fmla="*/ 165253 h 760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89" h="760164">
                  <a:moveTo>
                    <a:pt x="297455" y="165253"/>
                  </a:moveTo>
                  <a:lnTo>
                    <a:pt x="0" y="0"/>
                  </a:lnTo>
                  <a:lnTo>
                    <a:pt x="22034" y="550843"/>
                  </a:lnTo>
                  <a:lnTo>
                    <a:pt x="319489" y="760164"/>
                  </a:lnTo>
                  <a:lnTo>
                    <a:pt x="297455" y="165253"/>
                  </a:lnTo>
                  <a:close/>
                </a:path>
              </a:pathLst>
            </a:cu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Freeform 11"/>
            <p:cNvSpPr/>
            <p:nvPr/>
          </p:nvSpPr>
          <p:spPr bwMode="auto">
            <a:xfrm>
              <a:off x="518340" y="5607586"/>
              <a:ext cx="605928" cy="253387"/>
            </a:xfrm>
            <a:custGeom>
              <a:avLst/>
              <a:gdLst>
                <a:gd name="connsiteX0" fmla="*/ 0 w 605928"/>
                <a:gd name="connsiteY0" fmla="*/ 121185 h 253387"/>
                <a:gd name="connsiteX1" fmla="*/ 341523 w 605928"/>
                <a:gd name="connsiteY1" fmla="*/ 0 h 253387"/>
                <a:gd name="connsiteX2" fmla="*/ 605928 w 605928"/>
                <a:gd name="connsiteY2" fmla="*/ 99151 h 253387"/>
                <a:gd name="connsiteX3" fmla="*/ 286438 w 605928"/>
                <a:gd name="connsiteY3" fmla="*/ 253387 h 253387"/>
                <a:gd name="connsiteX4" fmla="*/ 0 w 605928"/>
                <a:gd name="connsiteY4" fmla="*/ 121185 h 25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928" h="253387">
                  <a:moveTo>
                    <a:pt x="0" y="121185"/>
                  </a:moveTo>
                  <a:lnTo>
                    <a:pt x="341523" y="0"/>
                  </a:lnTo>
                  <a:lnTo>
                    <a:pt x="605928" y="99151"/>
                  </a:lnTo>
                  <a:lnTo>
                    <a:pt x="286438" y="253387"/>
                  </a:lnTo>
                  <a:lnTo>
                    <a:pt x="0" y="121185"/>
                  </a:lnTo>
                  <a:close/>
                </a:path>
              </a:pathLst>
            </a:cu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12"/>
            <p:cNvSpPr/>
            <p:nvPr/>
          </p:nvSpPr>
          <p:spPr bwMode="auto">
            <a:xfrm>
              <a:off x="495759" y="5607586"/>
              <a:ext cx="661012" cy="892366"/>
            </a:xfrm>
            <a:custGeom>
              <a:avLst/>
              <a:gdLst>
                <a:gd name="connsiteX0" fmla="*/ 275422 w 605928"/>
                <a:gd name="connsiteY0" fmla="*/ 0 h 892366"/>
                <a:gd name="connsiteX1" fmla="*/ 11017 w 605928"/>
                <a:gd name="connsiteY1" fmla="*/ 121185 h 892366"/>
                <a:gd name="connsiteX2" fmla="*/ 0 w 605928"/>
                <a:gd name="connsiteY2" fmla="*/ 683045 h 892366"/>
                <a:gd name="connsiteX3" fmla="*/ 264405 w 605928"/>
                <a:gd name="connsiteY3" fmla="*/ 892366 h 892366"/>
                <a:gd name="connsiteX4" fmla="*/ 605928 w 605928"/>
                <a:gd name="connsiteY4" fmla="*/ 760163 h 892366"/>
                <a:gd name="connsiteX5" fmla="*/ 550844 w 605928"/>
                <a:gd name="connsiteY5" fmla="*/ 88134 h 892366"/>
                <a:gd name="connsiteX6" fmla="*/ 275422 w 605928"/>
                <a:gd name="connsiteY6" fmla="*/ 0 h 892366"/>
                <a:gd name="connsiteX0" fmla="*/ 330506 w 661012"/>
                <a:gd name="connsiteY0" fmla="*/ 0 h 892366"/>
                <a:gd name="connsiteX1" fmla="*/ 0 w 661012"/>
                <a:gd name="connsiteY1" fmla="*/ 154235 h 892366"/>
                <a:gd name="connsiteX2" fmla="*/ 55084 w 661012"/>
                <a:gd name="connsiteY2" fmla="*/ 683045 h 892366"/>
                <a:gd name="connsiteX3" fmla="*/ 319489 w 661012"/>
                <a:gd name="connsiteY3" fmla="*/ 892366 h 892366"/>
                <a:gd name="connsiteX4" fmla="*/ 661012 w 661012"/>
                <a:gd name="connsiteY4" fmla="*/ 760163 h 892366"/>
                <a:gd name="connsiteX5" fmla="*/ 605928 w 661012"/>
                <a:gd name="connsiteY5" fmla="*/ 88134 h 892366"/>
                <a:gd name="connsiteX6" fmla="*/ 330506 w 661012"/>
                <a:gd name="connsiteY6" fmla="*/ 0 h 8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012" h="892366">
                  <a:moveTo>
                    <a:pt x="330506" y="0"/>
                  </a:moveTo>
                  <a:lnTo>
                    <a:pt x="0" y="154235"/>
                  </a:lnTo>
                  <a:lnTo>
                    <a:pt x="55084" y="683045"/>
                  </a:lnTo>
                  <a:lnTo>
                    <a:pt x="319489" y="892366"/>
                  </a:lnTo>
                  <a:lnTo>
                    <a:pt x="661012" y="760163"/>
                  </a:lnTo>
                  <a:lnTo>
                    <a:pt x="605928" y="88134"/>
                  </a:lnTo>
                  <a:lnTo>
                    <a:pt x="330506" y="0"/>
                  </a:lnTo>
                  <a:close/>
                </a:path>
              </a:pathLst>
            </a:custGeom>
            <a:noFill/>
            <a:ln w="3810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cxnSp>
        <p:nvCxnSpPr>
          <p:cNvPr id="10" name="Straight Connector 9"/>
          <p:cNvCxnSpPr/>
          <p:nvPr/>
        </p:nvCxnSpPr>
        <p:spPr>
          <a:xfrm flipV="1">
            <a:off x="6715865" y="2704839"/>
            <a:ext cx="1430234" cy="99214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6847877" y="2371984"/>
            <a:ext cx="1335622" cy="1615713"/>
            <a:chOff x="6884077" y="4378411"/>
            <a:chExt cx="1326764" cy="1728192"/>
          </a:xfrm>
        </p:grpSpPr>
        <p:sp>
          <p:nvSpPr>
            <p:cNvPr id="71" name="Cloud 70"/>
            <p:cNvSpPr/>
            <p:nvPr/>
          </p:nvSpPr>
          <p:spPr>
            <a:xfrm rot="13553989">
              <a:off x="6739151" y="4666443"/>
              <a:ext cx="1728192" cy="1152128"/>
            </a:xfrm>
            <a:prstGeom prst="cloud">
              <a:avLst/>
            </a:prstGeom>
            <a:solidFill>
              <a:schemeClr val="tx2">
                <a:lumMod val="40000"/>
                <a:lumOff val="60000"/>
              </a:schemeClr>
            </a:solidFill>
            <a:scene3d>
              <a:camera prst="orthographicFront">
                <a:rot lat="1242274" lon="18653606" rev="20267532"/>
              </a:camera>
              <a:lightRig rig="threePt" dir="t"/>
            </a:scene3d>
            <a:sp3d extrusionH="152400">
              <a:extrusionClr>
                <a:schemeClr val="tx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srgbClr val="FFFFFF"/>
                </a:solidFill>
              </a:endParaRPr>
            </a:p>
          </p:txBody>
        </p:sp>
        <p:sp>
          <p:nvSpPr>
            <p:cNvPr id="73" name="TextBox 72"/>
            <p:cNvSpPr txBox="1"/>
            <p:nvPr/>
          </p:nvSpPr>
          <p:spPr>
            <a:xfrm rot="21224105">
              <a:off x="6884077" y="4968319"/>
              <a:ext cx="1326764" cy="501691"/>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b="1" dirty="0">
                  <a:solidFill>
                    <a:prstClr val="white"/>
                  </a:solidFill>
                  <a:effectLst>
                    <a:outerShdw blurRad="38100" dist="38100" dir="2700000" algn="tl">
                      <a:srgbClr val="000000">
                        <a:alpha val="43137"/>
                      </a:srgbClr>
                    </a:outerShdw>
                  </a:effectLst>
                  <a:latin typeface="Gill Sans" pitchFamily="-108" charset="0"/>
                  <a:ea typeface="ヒラギノ角ゴ ProN W3" pitchFamily="-108" charset="-128"/>
                  <a:sym typeface="Gill Sans" pitchFamily="-108" charset="0"/>
                </a:rPr>
                <a:t>Internet</a:t>
              </a:r>
            </a:p>
          </p:txBody>
        </p:sp>
      </p:grpSp>
      <p:sp>
        <p:nvSpPr>
          <p:cNvPr id="78" name="TextBox 77"/>
          <p:cNvSpPr txBox="1"/>
          <p:nvPr/>
        </p:nvSpPr>
        <p:spPr>
          <a:xfrm>
            <a:off x="5133498" y="2741453"/>
            <a:ext cx="859531" cy="594650"/>
          </a:xfrm>
          <a:prstGeom prst="rect">
            <a:avLst/>
          </a:prstGeom>
          <a:noFill/>
        </p:spPr>
        <p:txBody>
          <a:bodyPr wrap="none" rtlCol="0">
            <a:spAutoFit/>
          </a:bodyPr>
          <a:lstStyle/>
          <a:p>
            <a:pPr defTabSz="932619"/>
            <a:r>
              <a:rPr lang="en-GB" sz="1632" b="1" dirty="0"/>
              <a:t>Socks5</a:t>
            </a:r>
          </a:p>
          <a:p>
            <a:pPr defTabSz="932619"/>
            <a:r>
              <a:rPr lang="en-GB" sz="1632" b="1" dirty="0"/>
              <a:t>Proxy</a:t>
            </a:r>
          </a:p>
        </p:txBody>
      </p:sp>
      <p:sp>
        <p:nvSpPr>
          <p:cNvPr id="23" name="TextBox 22"/>
          <p:cNvSpPr txBox="1"/>
          <p:nvPr/>
        </p:nvSpPr>
        <p:spPr>
          <a:xfrm>
            <a:off x="3712010" y="5890100"/>
            <a:ext cx="1406154" cy="657359"/>
          </a:xfrm>
          <a:prstGeom prst="rect">
            <a:avLst/>
          </a:prstGeom>
          <a:noFill/>
        </p:spPr>
        <p:txBody>
          <a:bodyPr wrap="none" rtlCol="0">
            <a:spAutoFit/>
          </a:bodyPr>
          <a:lstStyle/>
          <a:p>
            <a:pPr defTabSz="932619"/>
            <a:r>
              <a:rPr lang="en-GB" sz="1836" b="1" dirty="0">
                <a:solidFill>
                  <a:srgbClr val="00B0F0"/>
                </a:solidFill>
              </a:rPr>
              <a:t>Internal</a:t>
            </a:r>
          </a:p>
          <a:p>
            <a:pPr defTabSz="932619"/>
            <a:r>
              <a:rPr lang="en-GB" sz="1836" b="1" dirty="0">
                <a:solidFill>
                  <a:srgbClr val="00B0F0"/>
                </a:solidFill>
              </a:rPr>
              <a:t>Skype User</a:t>
            </a:r>
          </a:p>
        </p:txBody>
      </p:sp>
      <p:pic>
        <p:nvPicPr>
          <p:cNvPr id="178" name="Picture 177" descr="IDEA FLOURISH_9.png"/>
          <p:cNvPicPr>
            <a:picLocks noChangeAspect="1"/>
          </p:cNvPicPr>
          <p:nvPr/>
        </p:nvPicPr>
        <p:blipFill>
          <a:blip r:embed="rId3" cstate="print"/>
          <a:stretch>
            <a:fillRect/>
          </a:stretch>
        </p:blipFill>
        <p:spPr>
          <a:xfrm rot="699840">
            <a:off x="7809106" y="2027597"/>
            <a:ext cx="795869" cy="818213"/>
          </a:xfrm>
          <a:prstGeom prst="rect">
            <a:avLst/>
          </a:prstGeom>
          <a:effectLst/>
        </p:spPr>
      </p:pic>
      <p:cxnSp>
        <p:nvCxnSpPr>
          <p:cNvPr id="11" name="Straight Connector 10"/>
          <p:cNvCxnSpPr/>
          <p:nvPr/>
        </p:nvCxnSpPr>
        <p:spPr>
          <a:xfrm flipV="1">
            <a:off x="5398714" y="4421631"/>
            <a:ext cx="272008" cy="196489"/>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9319220">
            <a:off x="6070937" y="5005359"/>
            <a:ext cx="696024" cy="374846"/>
          </a:xfrm>
          <a:prstGeom prst="rect">
            <a:avLst/>
          </a:prstGeom>
          <a:noFill/>
        </p:spPr>
        <p:txBody>
          <a:bodyPr wrap="none" rtlCol="0">
            <a:spAutoFit/>
          </a:bodyPr>
          <a:lstStyle/>
          <a:p>
            <a:pPr defTabSz="932619"/>
            <a:r>
              <a:rPr lang="en-US" sz="1836" dirty="0">
                <a:solidFill>
                  <a:schemeClr val="accent1">
                    <a:lumMod val="75000"/>
                  </a:schemeClr>
                </a:solidFill>
              </a:rPr>
              <a:t>DMZ</a:t>
            </a:r>
          </a:p>
        </p:txBody>
      </p:sp>
      <p:sp>
        <p:nvSpPr>
          <p:cNvPr id="97" name="TextBox 96"/>
          <p:cNvSpPr txBox="1"/>
          <p:nvPr/>
        </p:nvSpPr>
        <p:spPr>
          <a:xfrm>
            <a:off x="7635979" y="1463365"/>
            <a:ext cx="1406154" cy="657359"/>
          </a:xfrm>
          <a:prstGeom prst="rect">
            <a:avLst/>
          </a:prstGeom>
          <a:noFill/>
        </p:spPr>
        <p:txBody>
          <a:bodyPr wrap="none" rtlCol="0">
            <a:spAutoFit/>
          </a:bodyPr>
          <a:lstStyle/>
          <a:p>
            <a:pPr defTabSz="932619"/>
            <a:r>
              <a:rPr lang="en-GB" sz="1836" b="1" dirty="0">
                <a:solidFill>
                  <a:srgbClr val="00B0F0"/>
                </a:solidFill>
              </a:rPr>
              <a:t>External</a:t>
            </a:r>
          </a:p>
          <a:p>
            <a:pPr defTabSz="932619"/>
            <a:r>
              <a:rPr lang="en-GB" sz="1836" b="1" dirty="0">
                <a:solidFill>
                  <a:srgbClr val="00B0F0"/>
                </a:solidFill>
              </a:rPr>
              <a:t>Skype User</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7386">
            <a:off x="6185876" y="3338063"/>
            <a:ext cx="1568609" cy="86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9252918" y="1146338"/>
            <a:ext cx="3113028" cy="4110869"/>
          </a:xfrm>
          <a:prstGeom prst="rect">
            <a:avLst/>
          </a:prstGeom>
          <a:noFill/>
        </p:spPr>
        <p:txBody>
          <a:bodyPr wrap="square" rtlCol="0">
            <a:spAutoFit/>
          </a:bodyPr>
          <a:lstStyle/>
          <a:p>
            <a:pPr defTabSz="932619"/>
            <a:r>
              <a:rPr lang="en-US" sz="1632" b="1" dirty="0">
                <a:solidFill>
                  <a:srgbClr val="C00000"/>
                </a:solidFill>
              </a:rPr>
              <a:t>Step 1:</a:t>
            </a:r>
            <a:r>
              <a:rPr lang="en-US" sz="1632" b="1" dirty="0">
                <a:solidFill>
                  <a:srgbClr val="000000"/>
                </a:solidFill>
              </a:rPr>
              <a:t> </a:t>
            </a:r>
            <a:r>
              <a:rPr lang="en-US" sz="1632" dirty="0"/>
              <a:t>Configure </a:t>
            </a:r>
            <a:r>
              <a:rPr lang="en-US" sz="1632" dirty="0" err="1"/>
              <a:t>skype</a:t>
            </a:r>
            <a:r>
              <a:rPr lang="en-US" sz="1632" dirty="0"/>
              <a:t> to use the Socks5 Proxy</a:t>
            </a:r>
          </a:p>
          <a:p>
            <a:pPr defTabSz="932619"/>
            <a:r>
              <a:rPr lang="en-US" sz="1632" b="1" dirty="0">
                <a:solidFill>
                  <a:srgbClr val="C00000"/>
                </a:solidFill>
              </a:rPr>
              <a:t>Step 2: </a:t>
            </a:r>
            <a:r>
              <a:rPr lang="en-US" sz="1632" dirty="0"/>
              <a:t>Firewall configuration - Allow inbound/outbound UDP packets between the proxy and internal computers</a:t>
            </a:r>
          </a:p>
          <a:p>
            <a:pPr defTabSz="932619"/>
            <a:r>
              <a:rPr lang="en-US" sz="1632" b="1" dirty="0">
                <a:solidFill>
                  <a:srgbClr val="C00000"/>
                </a:solidFill>
              </a:rPr>
              <a:t>Step 3:  </a:t>
            </a:r>
            <a:r>
              <a:rPr lang="en-US" sz="1632" dirty="0"/>
              <a:t>Configure Proxy which should be dedicated to Skype, otherwise priority decisions will affect other traffic</a:t>
            </a:r>
          </a:p>
          <a:p>
            <a:pPr defTabSz="932619"/>
            <a:r>
              <a:rPr lang="en-US" sz="1632" b="1" dirty="0">
                <a:solidFill>
                  <a:srgbClr val="C00000"/>
                </a:solidFill>
              </a:rPr>
              <a:t>Step 4: </a:t>
            </a:r>
            <a:r>
              <a:rPr lang="en-US" sz="1632" dirty="0"/>
              <a:t>Connect the Proxy to a specific port on the router</a:t>
            </a:r>
          </a:p>
          <a:p>
            <a:pPr defTabSz="932619"/>
            <a:r>
              <a:rPr lang="en-US" sz="1632" b="1" dirty="0">
                <a:solidFill>
                  <a:srgbClr val="C00000"/>
                </a:solidFill>
              </a:rPr>
              <a:t>Step 5: </a:t>
            </a:r>
            <a:r>
              <a:rPr lang="en-US" sz="1632" dirty="0"/>
              <a:t>Create a router queue for all traffic from the Proxy</a:t>
            </a:r>
          </a:p>
          <a:p>
            <a:pPr defTabSz="932619"/>
            <a:r>
              <a:rPr lang="en-US" sz="1632" b="1" dirty="0">
                <a:solidFill>
                  <a:srgbClr val="C00000"/>
                </a:solidFill>
              </a:rPr>
              <a:t>Step 6: </a:t>
            </a:r>
            <a:r>
              <a:rPr lang="en-US" sz="1632" dirty="0"/>
              <a:t>Prioritize this queue versus other traffic</a:t>
            </a:r>
          </a:p>
        </p:txBody>
      </p:sp>
      <p:sp>
        <p:nvSpPr>
          <p:cNvPr id="40" name="Freeform 39"/>
          <p:cNvSpPr/>
          <p:nvPr/>
        </p:nvSpPr>
        <p:spPr>
          <a:xfrm>
            <a:off x="5033759" y="3696986"/>
            <a:ext cx="843678" cy="1150348"/>
          </a:xfrm>
          <a:custGeom>
            <a:avLst/>
            <a:gdLst>
              <a:gd name="connsiteX0" fmla="*/ 0 w 678425"/>
              <a:gd name="connsiteY0" fmla="*/ 980310 h 980310"/>
              <a:gd name="connsiteX1" fmla="*/ 235974 w 678425"/>
              <a:gd name="connsiteY1" fmla="*/ 847574 h 980310"/>
              <a:gd name="connsiteX2" fmla="*/ 280219 w 678425"/>
              <a:gd name="connsiteY2" fmla="*/ 493613 h 980310"/>
              <a:gd name="connsiteX3" fmla="*/ 250722 w 678425"/>
              <a:gd name="connsiteY3" fmla="*/ 110155 h 980310"/>
              <a:gd name="connsiteX4" fmla="*/ 353961 w 678425"/>
              <a:gd name="connsiteY4" fmla="*/ 36413 h 980310"/>
              <a:gd name="connsiteX5" fmla="*/ 398206 w 678425"/>
              <a:gd name="connsiteY5" fmla="*/ 626348 h 980310"/>
              <a:gd name="connsiteX6" fmla="*/ 486696 w 678425"/>
              <a:gd name="connsiteY6" fmla="*/ 641097 h 980310"/>
              <a:gd name="connsiteX7" fmla="*/ 678425 w 678425"/>
              <a:gd name="connsiteY7" fmla="*/ 493613 h 98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425" h="980310">
                <a:moveTo>
                  <a:pt x="0" y="980310"/>
                </a:moveTo>
                <a:cubicBezTo>
                  <a:pt x="94635" y="954500"/>
                  <a:pt x="189271" y="928690"/>
                  <a:pt x="235974" y="847574"/>
                </a:cubicBezTo>
                <a:cubicBezTo>
                  <a:pt x="282677" y="766458"/>
                  <a:pt x="277761" y="616516"/>
                  <a:pt x="280219" y="493613"/>
                </a:cubicBezTo>
                <a:cubicBezTo>
                  <a:pt x="282677" y="370710"/>
                  <a:pt x="238432" y="186355"/>
                  <a:pt x="250722" y="110155"/>
                </a:cubicBezTo>
                <a:cubicBezTo>
                  <a:pt x="263012" y="33955"/>
                  <a:pt x="329380" y="-49619"/>
                  <a:pt x="353961" y="36413"/>
                </a:cubicBezTo>
                <a:cubicBezTo>
                  <a:pt x="378542" y="122445"/>
                  <a:pt x="376084" y="525567"/>
                  <a:pt x="398206" y="626348"/>
                </a:cubicBezTo>
                <a:cubicBezTo>
                  <a:pt x="420328" y="727129"/>
                  <a:pt x="439993" y="663219"/>
                  <a:pt x="486696" y="641097"/>
                </a:cubicBezTo>
                <a:cubicBezTo>
                  <a:pt x="533399" y="618975"/>
                  <a:pt x="605912" y="556294"/>
                  <a:pt x="678425" y="493613"/>
                </a:cubicBez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US" sz="1836">
              <a:solidFill>
                <a:srgbClr val="FFFFFF"/>
              </a:solidFill>
            </a:endParaRPr>
          </a:p>
        </p:txBody>
      </p:sp>
      <p:sp>
        <p:nvSpPr>
          <p:cNvPr id="41" name="Rectangle 40"/>
          <p:cNvSpPr/>
          <p:nvPr/>
        </p:nvSpPr>
        <p:spPr>
          <a:xfrm>
            <a:off x="5637187" y="5661989"/>
            <a:ext cx="4974503" cy="312073"/>
          </a:xfrm>
          <a:prstGeom prst="rect">
            <a:avLst/>
          </a:prstGeom>
        </p:spPr>
        <p:txBody>
          <a:bodyPr wrap="none">
            <a:spAutoFit/>
          </a:bodyPr>
          <a:lstStyle/>
          <a:p>
            <a:pPr defTabSz="932619"/>
            <a:r>
              <a:rPr lang="en-US" sz="1428" b="1" i="1" dirty="0"/>
              <a:t>Router (</a:t>
            </a:r>
            <a:r>
              <a:rPr lang="en-US" sz="1428" b="1" i="1" dirty="0" err="1"/>
              <a:t>config</a:t>
            </a:r>
            <a:r>
              <a:rPr lang="en-US" sz="1428" b="1" i="1" dirty="0"/>
              <a:t>) # priority-list 3 interface </a:t>
            </a:r>
            <a:r>
              <a:rPr lang="en-US" sz="1428" b="1" i="1" dirty="0" err="1"/>
              <a:t>ethernet</a:t>
            </a:r>
            <a:r>
              <a:rPr lang="en-US" sz="1428" b="1" i="1" dirty="0"/>
              <a:t> 2 high</a:t>
            </a:r>
          </a:p>
        </p:txBody>
      </p:sp>
      <p:sp>
        <p:nvSpPr>
          <p:cNvPr id="43" name="Freeform 42"/>
          <p:cNvSpPr/>
          <p:nvPr/>
        </p:nvSpPr>
        <p:spPr>
          <a:xfrm rot="17245217" flipV="1">
            <a:off x="6393733" y="4641649"/>
            <a:ext cx="1522801" cy="530108"/>
          </a:xfrm>
          <a:custGeom>
            <a:avLst/>
            <a:gdLst>
              <a:gd name="connsiteX0" fmla="*/ 0 w 884903"/>
              <a:gd name="connsiteY0" fmla="*/ 0 h 575187"/>
              <a:gd name="connsiteX1" fmla="*/ 678426 w 884903"/>
              <a:gd name="connsiteY1" fmla="*/ 176981 h 575187"/>
              <a:gd name="connsiteX2" fmla="*/ 884903 w 884903"/>
              <a:gd name="connsiteY2" fmla="*/ 575187 h 575187"/>
            </a:gdLst>
            <a:ahLst/>
            <a:cxnLst>
              <a:cxn ang="0">
                <a:pos x="connsiteX0" y="connsiteY0"/>
              </a:cxn>
              <a:cxn ang="0">
                <a:pos x="connsiteX1" y="connsiteY1"/>
              </a:cxn>
              <a:cxn ang="0">
                <a:pos x="connsiteX2" y="connsiteY2"/>
              </a:cxn>
            </a:cxnLst>
            <a:rect l="l" t="t" r="r" b="b"/>
            <a:pathLst>
              <a:path w="884903" h="575187">
                <a:moveTo>
                  <a:pt x="0" y="0"/>
                </a:moveTo>
                <a:cubicBezTo>
                  <a:pt x="265471" y="40558"/>
                  <a:pt x="530942" y="81117"/>
                  <a:pt x="678426" y="176981"/>
                </a:cubicBezTo>
                <a:cubicBezTo>
                  <a:pt x="825910" y="272846"/>
                  <a:pt x="855406" y="424016"/>
                  <a:pt x="884903" y="575187"/>
                </a:cubicBezTo>
              </a:path>
            </a:pathLst>
          </a:custGeom>
          <a:noFill/>
          <a:ln w="12700">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US" sz="1836">
              <a:solidFill>
                <a:srgbClr val="FFFFFF"/>
              </a:solidFill>
            </a:endParaRPr>
          </a:p>
        </p:txBody>
      </p:sp>
      <p:cxnSp>
        <p:nvCxnSpPr>
          <p:cNvPr id="46" name="Straight Connector 45"/>
          <p:cNvCxnSpPr/>
          <p:nvPr/>
        </p:nvCxnSpPr>
        <p:spPr>
          <a:xfrm flipV="1">
            <a:off x="5885653" y="3831610"/>
            <a:ext cx="533296" cy="4405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5033759" y="3868971"/>
            <a:ext cx="1540625" cy="11598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rot="19319220">
            <a:off x="5497539" y="3914138"/>
            <a:ext cx="892873" cy="280718"/>
          </a:xfrm>
          <a:prstGeom prst="rect">
            <a:avLst/>
          </a:prstGeom>
          <a:noFill/>
        </p:spPr>
        <p:txBody>
          <a:bodyPr wrap="none" rtlCol="0">
            <a:spAutoFit/>
          </a:bodyPr>
          <a:lstStyle/>
          <a:p>
            <a:pPr defTabSz="932619"/>
            <a:r>
              <a:rPr lang="en-US" sz="1224" dirty="0"/>
              <a:t>Ethernet 2</a:t>
            </a:r>
          </a:p>
        </p:txBody>
      </p:sp>
      <p:sp>
        <p:nvSpPr>
          <p:cNvPr id="125" name="Rectangle 124"/>
          <p:cNvSpPr/>
          <p:nvPr/>
        </p:nvSpPr>
        <p:spPr>
          <a:xfrm>
            <a:off x="5614785" y="5984206"/>
            <a:ext cx="5293500" cy="312073"/>
          </a:xfrm>
          <a:prstGeom prst="rect">
            <a:avLst/>
          </a:prstGeom>
        </p:spPr>
        <p:txBody>
          <a:bodyPr wrap="none">
            <a:spAutoFit/>
          </a:bodyPr>
          <a:lstStyle/>
          <a:p>
            <a:pPr defTabSz="932619"/>
            <a:r>
              <a:rPr lang="en-US" sz="1428" b="1" i="1" dirty="0"/>
              <a:t>Router (</a:t>
            </a:r>
            <a:r>
              <a:rPr lang="en-US" sz="1428" b="1" i="1" dirty="0" err="1"/>
              <a:t>config</a:t>
            </a:r>
            <a:r>
              <a:rPr lang="en-US" sz="1428" b="1" i="1" dirty="0"/>
              <a:t>) # priority-list 3 interface </a:t>
            </a:r>
            <a:r>
              <a:rPr lang="en-US" sz="1428" b="1" i="1" dirty="0" err="1"/>
              <a:t>ethernet</a:t>
            </a:r>
            <a:r>
              <a:rPr lang="en-US" sz="1428" b="1" i="1" dirty="0"/>
              <a:t> 3 medium</a:t>
            </a:r>
          </a:p>
        </p:txBody>
      </p:sp>
      <p:sp>
        <p:nvSpPr>
          <p:cNvPr id="126" name="TextBox 125"/>
          <p:cNvSpPr txBox="1"/>
          <p:nvPr/>
        </p:nvSpPr>
        <p:spPr>
          <a:xfrm rot="19319220">
            <a:off x="5730690" y="4198574"/>
            <a:ext cx="892873" cy="280718"/>
          </a:xfrm>
          <a:prstGeom prst="rect">
            <a:avLst/>
          </a:prstGeom>
          <a:noFill/>
        </p:spPr>
        <p:txBody>
          <a:bodyPr wrap="none" rtlCol="0">
            <a:spAutoFit/>
          </a:bodyPr>
          <a:lstStyle/>
          <a:p>
            <a:pPr defTabSz="932619"/>
            <a:r>
              <a:rPr lang="en-US" sz="1224" dirty="0"/>
              <a:t>Ethernet 3</a:t>
            </a:r>
          </a:p>
        </p:txBody>
      </p:sp>
      <p:sp>
        <p:nvSpPr>
          <p:cNvPr id="49" name="Right Brace 48"/>
          <p:cNvSpPr/>
          <p:nvPr/>
        </p:nvSpPr>
        <p:spPr>
          <a:xfrm rot="3139197">
            <a:off x="5910172" y="3930610"/>
            <a:ext cx="370376" cy="1952456"/>
          </a:xfrm>
          <a:prstGeom prst="rightBrace">
            <a:avLst>
              <a:gd name="adj1" fmla="val 5862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32619"/>
            <a:endParaRPr lang="en-US" sz="1836">
              <a:solidFill>
                <a:srgbClr val="000000"/>
              </a:solidFill>
            </a:endParaRPr>
          </a:p>
        </p:txBody>
      </p:sp>
      <p:pic>
        <p:nvPicPr>
          <p:cNvPr id="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24146" y="4653485"/>
            <a:ext cx="616908" cy="881298"/>
          </a:xfrm>
          <a:prstGeom prst="rect">
            <a:avLst/>
          </a:prstGeom>
          <a:noFill/>
          <a:ln w="9525">
            <a:noFill/>
            <a:miter lim="800000"/>
            <a:headEnd/>
            <a:tailEnd/>
          </a:ln>
        </p:spPr>
      </p:pic>
      <p:cxnSp>
        <p:nvCxnSpPr>
          <p:cNvPr id="9" name="Straight Connector 8"/>
          <p:cNvCxnSpPr/>
          <p:nvPr/>
        </p:nvCxnSpPr>
        <p:spPr>
          <a:xfrm flipV="1">
            <a:off x="3363598" y="4998778"/>
            <a:ext cx="1423167" cy="94407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descr="IDEA FLOURISH_9.png"/>
          <p:cNvPicPr>
            <a:picLocks noChangeAspect="1"/>
          </p:cNvPicPr>
          <p:nvPr/>
        </p:nvPicPr>
        <p:blipFill>
          <a:blip r:embed="rId3" cstate="print"/>
          <a:stretch>
            <a:fillRect/>
          </a:stretch>
        </p:blipFill>
        <p:spPr>
          <a:xfrm rot="699840">
            <a:off x="2689482" y="5494460"/>
            <a:ext cx="1132643" cy="1164443"/>
          </a:xfrm>
          <a:prstGeom prst="rect">
            <a:avLst/>
          </a:prstGeom>
          <a:effectLst/>
        </p:spPr>
      </p:pic>
      <p:sp>
        <p:nvSpPr>
          <p:cNvPr id="129" name="TextBox 128"/>
          <p:cNvSpPr txBox="1"/>
          <p:nvPr/>
        </p:nvSpPr>
        <p:spPr>
          <a:xfrm>
            <a:off x="5268964" y="5591067"/>
            <a:ext cx="465192" cy="469039"/>
          </a:xfrm>
          <a:prstGeom prst="rect">
            <a:avLst/>
          </a:prstGeom>
          <a:noFill/>
        </p:spPr>
        <p:txBody>
          <a:bodyPr wrap="none" rtlCol="0">
            <a:spAutoFit/>
          </a:bodyPr>
          <a:lstStyle/>
          <a:p>
            <a:pPr defTabSz="932619"/>
            <a:r>
              <a:rPr lang="en-US" sz="2448" dirty="0">
                <a:solidFill>
                  <a:srgbClr val="C00000"/>
                </a:solidFill>
                <a:sym typeface="Wingdings"/>
              </a:rPr>
              <a:t></a:t>
            </a:r>
            <a:endParaRPr lang="en-US" sz="2448" dirty="0">
              <a:solidFill>
                <a:srgbClr val="C00000"/>
              </a:solidFill>
            </a:endParaRPr>
          </a:p>
        </p:txBody>
      </p:sp>
      <p:sp>
        <p:nvSpPr>
          <p:cNvPr id="130" name="TextBox 129"/>
          <p:cNvSpPr txBox="1"/>
          <p:nvPr/>
        </p:nvSpPr>
        <p:spPr>
          <a:xfrm>
            <a:off x="5902506" y="3414993"/>
            <a:ext cx="465192" cy="469039"/>
          </a:xfrm>
          <a:prstGeom prst="rect">
            <a:avLst/>
          </a:prstGeom>
          <a:noFill/>
        </p:spPr>
        <p:txBody>
          <a:bodyPr wrap="none" rtlCol="0">
            <a:spAutoFit/>
          </a:bodyPr>
          <a:lstStyle/>
          <a:p>
            <a:pPr defTabSz="932619"/>
            <a:r>
              <a:rPr lang="en-US" sz="2448" dirty="0">
                <a:solidFill>
                  <a:srgbClr val="C00000"/>
                </a:solidFill>
                <a:sym typeface="Wingdings"/>
              </a:rPr>
              <a:t></a:t>
            </a:r>
            <a:endParaRPr lang="en-US" sz="2448" dirty="0">
              <a:solidFill>
                <a:srgbClr val="C00000"/>
              </a:solidFill>
            </a:endParaRPr>
          </a:p>
        </p:txBody>
      </p:sp>
      <p:sp>
        <p:nvSpPr>
          <p:cNvPr id="131" name="TextBox 130"/>
          <p:cNvSpPr txBox="1"/>
          <p:nvPr/>
        </p:nvSpPr>
        <p:spPr>
          <a:xfrm>
            <a:off x="4914845" y="3573462"/>
            <a:ext cx="465192" cy="469039"/>
          </a:xfrm>
          <a:prstGeom prst="rect">
            <a:avLst/>
          </a:prstGeom>
          <a:noFill/>
        </p:spPr>
        <p:txBody>
          <a:bodyPr wrap="none" rtlCol="0">
            <a:spAutoFit/>
          </a:bodyPr>
          <a:lstStyle/>
          <a:p>
            <a:pPr defTabSz="932619"/>
            <a:r>
              <a:rPr lang="en-US" sz="2448" dirty="0">
                <a:solidFill>
                  <a:srgbClr val="C00000"/>
                </a:solidFill>
                <a:sym typeface="Wingdings"/>
              </a:rPr>
              <a:t></a:t>
            </a:r>
            <a:endParaRPr lang="en-US" sz="2448" dirty="0">
              <a:solidFill>
                <a:srgbClr val="C00000"/>
              </a:solidFill>
            </a:endParaRPr>
          </a:p>
        </p:txBody>
      </p:sp>
      <p:sp>
        <p:nvSpPr>
          <p:cNvPr id="132" name="TextBox 131"/>
          <p:cNvSpPr txBox="1"/>
          <p:nvPr/>
        </p:nvSpPr>
        <p:spPr>
          <a:xfrm>
            <a:off x="4028653" y="4721928"/>
            <a:ext cx="465192" cy="469039"/>
          </a:xfrm>
          <a:prstGeom prst="rect">
            <a:avLst/>
          </a:prstGeom>
          <a:noFill/>
        </p:spPr>
        <p:txBody>
          <a:bodyPr wrap="none" rtlCol="0">
            <a:spAutoFit/>
          </a:bodyPr>
          <a:lstStyle/>
          <a:p>
            <a:pPr defTabSz="932619"/>
            <a:r>
              <a:rPr lang="en-US" sz="2448" dirty="0">
                <a:solidFill>
                  <a:srgbClr val="C00000"/>
                </a:solidFill>
                <a:sym typeface="Wingdings"/>
              </a:rPr>
              <a:t></a:t>
            </a:r>
            <a:endParaRPr lang="en-US" sz="2448" dirty="0">
              <a:solidFill>
                <a:srgbClr val="C00000"/>
              </a:solidFill>
            </a:endParaRPr>
          </a:p>
        </p:txBody>
      </p:sp>
      <p:sp>
        <p:nvSpPr>
          <p:cNvPr id="133" name="TextBox 132"/>
          <p:cNvSpPr txBox="1"/>
          <p:nvPr/>
        </p:nvSpPr>
        <p:spPr>
          <a:xfrm>
            <a:off x="2500794" y="5299355"/>
            <a:ext cx="545621" cy="469039"/>
          </a:xfrm>
          <a:prstGeom prst="rect">
            <a:avLst/>
          </a:prstGeom>
          <a:noFill/>
        </p:spPr>
        <p:txBody>
          <a:bodyPr wrap="square" rtlCol="0">
            <a:spAutoFit/>
          </a:bodyPr>
          <a:lstStyle/>
          <a:p>
            <a:pPr defTabSz="932619"/>
            <a:r>
              <a:rPr lang="en-US" sz="2448" dirty="0">
                <a:solidFill>
                  <a:srgbClr val="C00000"/>
                </a:solidFill>
                <a:sym typeface="Wingdings"/>
              </a:rPr>
              <a:t></a:t>
            </a:r>
            <a:endParaRPr lang="en-US" sz="2448" dirty="0">
              <a:solidFill>
                <a:srgbClr val="C00000"/>
              </a:solidFill>
            </a:endParaRPr>
          </a:p>
        </p:txBody>
      </p:sp>
      <p:sp>
        <p:nvSpPr>
          <p:cNvPr id="134" name="TextBox 133"/>
          <p:cNvSpPr txBox="1"/>
          <p:nvPr/>
        </p:nvSpPr>
        <p:spPr>
          <a:xfrm>
            <a:off x="5279159" y="5901935"/>
            <a:ext cx="465192" cy="469039"/>
          </a:xfrm>
          <a:prstGeom prst="rect">
            <a:avLst/>
          </a:prstGeom>
          <a:noFill/>
        </p:spPr>
        <p:txBody>
          <a:bodyPr wrap="none" rtlCol="0">
            <a:spAutoFit/>
          </a:bodyPr>
          <a:lstStyle/>
          <a:p>
            <a:pPr defTabSz="932619"/>
            <a:r>
              <a:rPr lang="en-US" sz="2448" dirty="0">
                <a:solidFill>
                  <a:srgbClr val="C00000"/>
                </a:solidFill>
                <a:sym typeface="Wingdings"/>
              </a:rPr>
              <a:t></a:t>
            </a:r>
            <a:endParaRPr lang="en-US" sz="2448" dirty="0">
              <a:solidFill>
                <a:srgbClr val="C00000"/>
              </a:solidFill>
            </a:endParaRPr>
          </a:p>
        </p:txBody>
      </p:sp>
      <p:pic>
        <p:nvPicPr>
          <p:cNvPr id="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8811" b="32820"/>
          <a:stretch/>
        </p:blipFill>
        <p:spPr bwMode="auto">
          <a:xfrm>
            <a:off x="278021" y="1632723"/>
            <a:ext cx="4089101" cy="28920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61823" y="4488456"/>
            <a:ext cx="2321331" cy="97608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54080" y="4519876"/>
            <a:ext cx="1509116" cy="94467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Title 1"/>
          <p:cNvSpPr txBox="1">
            <a:spLocks/>
          </p:cNvSpPr>
          <p:nvPr/>
        </p:nvSpPr>
        <p:spPr>
          <a:xfrm>
            <a:off x="540180" y="242870"/>
            <a:ext cx="11373923"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GB" sz="4800" spc="-102">
                <a:solidFill>
                  <a:srgbClr val="0070C0"/>
                </a:solidFill>
                <a:cs typeface="Segoe UI Light" panose="020B0502040204020203" pitchFamily="34" charset="0"/>
              </a:rPr>
              <a:t>Controlling Skype on the Network</a:t>
            </a:r>
          </a:p>
        </p:txBody>
      </p:sp>
      <p:sp>
        <p:nvSpPr>
          <p:cNvPr id="44" name="TextBox 43"/>
          <p:cNvSpPr txBox="1"/>
          <p:nvPr/>
        </p:nvSpPr>
        <p:spPr>
          <a:xfrm>
            <a:off x="262844" y="6703768"/>
            <a:ext cx="2793526" cy="197418"/>
          </a:xfrm>
          <a:prstGeom prst="rect">
            <a:avLst/>
          </a:prstGeom>
          <a:noFill/>
        </p:spPr>
        <p:txBody>
          <a:bodyPr lIns="71175" tIns="35588" rIns="71175" bIns="35588">
            <a:spAutoFit/>
          </a:bodyPr>
          <a:lstStyle/>
          <a:p>
            <a:pPr algn="ctr" defTabSz="932619" fontAlgn="base">
              <a:spcBef>
                <a:spcPct val="0"/>
              </a:spcBef>
              <a:spcAft>
                <a:spcPct val="0"/>
              </a:spcAft>
              <a:defRPr/>
            </a:pPr>
            <a:r>
              <a:rPr lang="en-US" sz="816" dirty="0">
                <a:solidFill>
                  <a:srgbClr val="B3B3B3"/>
                </a:solidFill>
                <a:ea typeface="Arial"/>
                <a:sym typeface="Gill Sans" pitchFamily="-108" charset="0"/>
              </a:rPr>
              <a:t>2013 © Skype. Commercially confidential</a:t>
            </a:r>
          </a:p>
        </p:txBody>
      </p:sp>
      <p:pic>
        <p:nvPicPr>
          <p:cNvPr id="45" name="Picture 44" descr="blue_s_bubble.png"/>
          <p:cNvPicPr>
            <a:picLocks noChangeAspect="1"/>
          </p:cNvPicPr>
          <p:nvPr/>
        </p:nvPicPr>
        <p:blipFill>
          <a:blip r:embed="rId7" cstate="print"/>
          <a:srcRect/>
          <a:stretch>
            <a:fillRect/>
          </a:stretch>
        </p:blipFill>
        <p:spPr bwMode="auto">
          <a:xfrm>
            <a:off x="262879" y="6704641"/>
            <a:ext cx="221562" cy="200982"/>
          </a:xfrm>
          <a:prstGeom prst="rect">
            <a:avLst/>
          </a:prstGeom>
          <a:noFill/>
          <a:ln w="9525">
            <a:noFill/>
            <a:miter lim="800000"/>
            <a:headEnd/>
            <a:tailEnd/>
          </a:ln>
        </p:spPr>
      </p:pic>
      <p:pic>
        <p:nvPicPr>
          <p:cNvPr id="42" name="Picture 41" descr="Skype Blue Logo RGB.png"/>
          <p:cNvPicPr>
            <a:picLocks noChangeAspect="1"/>
          </p:cNvPicPr>
          <p:nvPr/>
        </p:nvPicPr>
        <p:blipFill>
          <a:blip r:embed="rId8" cstate="print"/>
          <a:stretch>
            <a:fillRect/>
          </a:stretch>
        </p:blipFill>
        <p:spPr>
          <a:xfrm>
            <a:off x="11168191" y="6506368"/>
            <a:ext cx="800482" cy="352738"/>
          </a:xfrm>
          <a:prstGeom prst="rect">
            <a:avLst/>
          </a:prstGeom>
          <a:effectLst/>
        </p:spPr>
      </p:pic>
      <p:sp>
        <p:nvSpPr>
          <p:cNvPr id="2" name="TextBox 1"/>
          <p:cNvSpPr txBox="1"/>
          <p:nvPr/>
        </p:nvSpPr>
        <p:spPr>
          <a:xfrm>
            <a:off x="285622" y="999991"/>
            <a:ext cx="4077574" cy="565026"/>
          </a:xfrm>
          <a:prstGeom prst="rect">
            <a:avLst/>
          </a:prstGeom>
          <a:noFill/>
        </p:spPr>
        <p:txBody>
          <a:bodyPr wrap="square" lIns="0" tIns="0" rIns="0" bIns="0" rtlCol="0">
            <a:spAutoFit/>
          </a:bodyPr>
          <a:lstStyle/>
          <a:p>
            <a:pPr defTabSz="932532"/>
            <a:r>
              <a:rPr lang="en-US" sz="1836" spc="-72" dirty="0">
                <a:gradFill>
                  <a:gsLst>
                    <a:gs pos="2917">
                      <a:srgbClr val="797A7D"/>
                    </a:gs>
                    <a:gs pos="95000">
                      <a:srgbClr val="797A7D"/>
                    </a:gs>
                  </a:gsLst>
                  <a:lin ang="5400000" scaled="0"/>
                </a:gradFill>
              </a:rPr>
              <a:t>Tools/options/advanced/connection</a:t>
            </a:r>
          </a:p>
          <a:p>
            <a:pPr defTabSz="932532"/>
            <a:r>
              <a:rPr lang="en-US" sz="1836" spc="-72" dirty="0">
                <a:gradFill>
                  <a:gsLst>
                    <a:gs pos="2917">
                      <a:srgbClr val="797A7D"/>
                    </a:gs>
                    <a:gs pos="95000">
                      <a:srgbClr val="797A7D"/>
                    </a:gs>
                  </a:gsLst>
                  <a:lin ang="5400000" scaled="0"/>
                </a:gradFill>
              </a:rPr>
              <a:t>Can also be set with a GPO</a:t>
            </a:r>
            <a:endParaRPr lang="en-GB" sz="1836" spc="-72" dirty="0">
              <a:gradFill>
                <a:gsLst>
                  <a:gs pos="2917">
                    <a:srgbClr val="797A7D"/>
                  </a:gs>
                  <a:gs pos="95000">
                    <a:srgbClr val="797A7D"/>
                  </a:gs>
                </a:gsLst>
                <a:lin ang="5400000" scaled="0"/>
              </a:gradFill>
            </a:endParaRPr>
          </a:p>
        </p:txBody>
      </p:sp>
    </p:spTree>
    <p:extLst>
      <p:ext uri="{BB962C8B-B14F-4D97-AF65-F5344CB8AC3E}">
        <p14:creationId xmlns:p14="http://schemas.microsoft.com/office/powerpoint/2010/main" val="2100974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500"/>
                                        <p:tgtEl>
                                          <p:spTgt spid="3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Effect transition="in" filter="fade">
                                      <p:cBhvr>
                                        <p:cTn id="11" dur="500"/>
                                        <p:tgtEl>
                                          <p:spTgt spid="3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animEffect transition="in" filter="fade">
                                      <p:cBhvr>
                                        <p:cTn id="15" dur="500"/>
                                        <p:tgtEl>
                                          <p:spTgt spid="3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animEffect transition="in" filter="fade">
                                      <p:cBhvr>
                                        <p:cTn id="19" dur="500"/>
                                        <p:tgtEl>
                                          <p:spTgt spid="3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3">
                                            <p:txEl>
                                              <p:pRg st="4" end="4"/>
                                            </p:txEl>
                                          </p:spTgt>
                                        </p:tgtEl>
                                        <p:attrNameLst>
                                          <p:attrName>style.visibility</p:attrName>
                                        </p:attrNameLst>
                                      </p:cBhvr>
                                      <p:to>
                                        <p:strVal val="visible"/>
                                      </p:to>
                                    </p:set>
                                    <p:animEffect transition="in" filter="fade">
                                      <p:cBhvr>
                                        <p:cTn id="23" dur="500"/>
                                        <p:tgtEl>
                                          <p:spTgt spid="3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3">
                                            <p:txEl>
                                              <p:pRg st="5" end="5"/>
                                            </p:txEl>
                                          </p:spTgt>
                                        </p:tgtEl>
                                        <p:attrNameLst>
                                          <p:attrName>style.visibility</p:attrName>
                                        </p:attrNameLst>
                                      </p:cBhvr>
                                      <p:to>
                                        <p:strVal val="visible"/>
                                      </p:to>
                                    </p:set>
                                    <p:animEffect transition="in" filter="fade">
                                      <p:cBhvr>
                                        <p:cTn id="27"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230"/>
          <p:cNvGrpSpPr/>
          <p:nvPr/>
        </p:nvGrpSpPr>
        <p:grpSpPr>
          <a:xfrm>
            <a:off x="10768951" y="285597"/>
            <a:ext cx="722465" cy="1031644"/>
            <a:chOff x="10364683" y="3587446"/>
            <a:chExt cx="1129345" cy="1578614"/>
          </a:xfrm>
        </p:grpSpPr>
        <p:grpSp>
          <p:nvGrpSpPr>
            <p:cNvPr id="229" name="Group 228"/>
            <p:cNvGrpSpPr/>
            <p:nvPr/>
          </p:nvGrpSpPr>
          <p:grpSpPr>
            <a:xfrm>
              <a:off x="10364683" y="3587446"/>
              <a:ext cx="1129345" cy="1578614"/>
              <a:chOff x="10587210" y="163112"/>
              <a:chExt cx="1129345" cy="1578614"/>
            </a:xfrm>
          </p:grpSpPr>
          <p:sp>
            <p:nvSpPr>
              <p:cNvPr id="25" name="Freeform 24"/>
              <p:cNvSpPr/>
              <p:nvPr/>
            </p:nvSpPr>
            <p:spPr bwMode="auto">
              <a:xfrm>
                <a:off x="10901307" y="163112"/>
                <a:ext cx="815248" cy="1046602"/>
              </a:xfrm>
              <a:custGeom>
                <a:avLst/>
                <a:gdLst>
                  <a:gd name="connsiteX0" fmla="*/ 165253 w 815248"/>
                  <a:gd name="connsiteY0" fmla="*/ 66101 h 1046602"/>
                  <a:gd name="connsiteX1" fmla="*/ 815248 w 815248"/>
                  <a:gd name="connsiteY1" fmla="*/ 451691 h 1046602"/>
                  <a:gd name="connsiteX2" fmla="*/ 727113 w 815248"/>
                  <a:gd name="connsiteY2" fmla="*/ 1046602 h 1046602"/>
                  <a:gd name="connsiteX3" fmla="*/ 0 w 815248"/>
                  <a:gd name="connsiteY3" fmla="*/ 627961 h 1046602"/>
                  <a:gd name="connsiteX4" fmla="*/ 77118 w 815248"/>
                  <a:gd name="connsiteY4" fmla="*/ 0 h 1046602"/>
                  <a:gd name="connsiteX5" fmla="*/ 165253 w 815248"/>
                  <a:gd name="connsiteY5" fmla="*/ 66101 h 10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48" h="1046602">
                    <a:moveTo>
                      <a:pt x="165253" y="66101"/>
                    </a:moveTo>
                    <a:lnTo>
                      <a:pt x="815248" y="451691"/>
                    </a:lnTo>
                    <a:lnTo>
                      <a:pt x="727113" y="1046602"/>
                    </a:lnTo>
                    <a:lnTo>
                      <a:pt x="0" y="627961"/>
                    </a:lnTo>
                    <a:lnTo>
                      <a:pt x="77118" y="0"/>
                    </a:lnTo>
                    <a:lnTo>
                      <a:pt x="165253" y="66101"/>
                    </a:lnTo>
                    <a:close/>
                  </a:path>
                </a:pathLst>
              </a:custGeom>
              <a:solidFill>
                <a:schemeClr val="accent6">
                  <a:lumMod val="40000"/>
                  <a:lumOff val="60000"/>
                </a:schemeClr>
              </a:solidFill>
              <a:ln w="28575">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0" name="Freeform 29"/>
              <p:cNvSpPr/>
              <p:nvPr/>
            </p:nvSpPr>
            <p:spPr bwMode="auto">
              <a:xfrm>
                <a:off x="10596626" y="803555"/>
                <a:ext cx="1035585" cy="749147"/>
              </a:xfrm>
              <a:custGeom>
                <a:avLst/>
                <a:gdLst>
                  <a:gd name="connsiteX0" fmla="*/ 308472 w 1035585"/>
                  <a:gd name="connsiteY0" fmla="*/ 0 h 749147"/>
                  <a:gd name="connsiteX1" fmla="*/ 0 w 1035585"/>
                  <a:gd name="connsiteY1" fmla="*/ 220338 h 749147"/>
                  <a:gd name="connsiteX2" fmla="*/ 936433 w 1035585"/>
                  <a:gd name="connsiteY2" fmla="*/ 749147 h 749147"/>
                  <a:gd name="connsiteX3" fmla="*/ 1035585 w 1035585"/>
                  <a:gd name="connsiteY3" fmla="*/ 396608 h 749147"/>
                  <a:gd name="connsiteX4" fmla="*/ 308472 w 1035585"/>
                  <a:gd name="connsiteY4" fmla="*/ 0 h 74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85" h="749147">
                    <a:moveTo>
                      <a:pt x="308472" y="0"/>
                    </a:moveTo>
                    <a:lnTo>
                      <a:pt x="0" y="220338"/>
                    </a:lnTo>
                    <a:lnTo>
                      <a:pt x="936433" y="749147"/>
                    </a:lnTo>
                    <a:lnTo>
                      <a:pt x="1035585" y="396608"/>
                    </a:lnTo>
                    <a:lnTo>
                      <a:pt x="308472" y="0"/>
                    </a:lnTo>
                    <a:close/>
                  </a:path>
                </a:pathLst>
              </a:custGeom>
              <a:solidFill>
                <a:schemeClr val="accent3">
                  <a:lumMod val="50000"/>
                  <a:lumOff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1" name="Freeform 30"/>
              <p:cNvSpPr/>
              <p:nvPr/>
            </p:nvSpPr>
            <p:spPr bwMode="auto">
              <a:xfrm>
                <a:off x="10587210" y="1013551"/>
                <a:ext cx="947101" cy="728175"/>
              </a:xfrm>
              <a:custGeom>
                <a:avLst/>
                <a:gdLst>
                  <a:gd name="connsiteX0" fmla="*/ 22033 w 936433"/>
                  <a:gd name="connsiteY0" fmla="*/ 0 h 694062"/>
                  <a:gd name="connsiteX1" fmla="*/ 0 w 936433"/>
                  <a:gd name="connsiteY1" fmla="*/ 154236 h 694062"/>
                  <a:gd name="connsiteX2" fmla="*/ 903383 w 936433"/>
                  <a:gd name="connsiteY2" fmla="*/ 694062 h 694062"/>
                  <a:gd name="connsiteX3" fmla="*/ 936433 w 936433"/>
                  <a:gd name="connsiteY3" fmla="*/ 517793 h 694062"/>
                  <a:gd name="connsiteX4" fmla="*/ 22033 w 936433"/>
                  <a:gd name="connsiteY4" fmla="*/ 0 h 69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3" h="694062">
                    <a:moveTo>
                      <a:pt x="22033" y="0"/>
                    </a:moveTo>
                    <a:lnTo>
                      <a:pt x="0" y="154236"/>
                    </a:lnTo>
                    <a:lnTo>
                      <a:pt x="903383" y="694062"/>
                    </a:lnTo>
                    <a:lnTo>
                      <a:pt x="936433" y="517793"/>
                    </a:lnTo>
                    <a:lnTo>
                      <a:pt x="22033" y="0"/>
                    </a:lnTo>
                    <a:close/>
                  </a:path>
                </a:pathLst>
              </a:custGeom>
              <a:solidFill>
                <a:srgbClr val="0192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cxnSp>
            <p:nvCxnSpPr>
              <p:cNvPr id="227" name="Straight Connector 226"/>
              <p:cNvCxnSpPr>
                <a:stCxn id="25" idx="2"/>
                <a:endCxn id="31" idx="2"/>
              </p:cNvCxnSpPr>
              <p:nvPr/>
            </p:nvCxnSpPr>
            <p:spPr>
              <a:xfrm flipH="1">
                <a:off x="11500884" y="1209714"/>
                <a:ext cx="127536" cy="532012"/>
              </a:xfrm>
              <a:prstGeom prst="line">
                <a:avLst/>
              </a:prstGeom>
              <a:ln w="38100">
                <a:solidFill>
                  <a:schemeClr val="accent6">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230" name="Picture 22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0453" y="3919930"/>
              <a:ext cx="395467" cy="395467"/>
            </a:xfrm>
            <a:prstGeom prst="rect">
              <a:avLst/>
            </a:prstGeom>
          </p:spPr>
        </p:pic>
      </p:grpSp>
      <p:cxnSp>
        <p:nvCxnSpPr>
          <p:cNvPr id="239" name="Straight Connector 238"/>
          <p:cNvCxnSpPr/>
          <p:nvPr/>
        </p:nvCxnSpPr>
        <p:spPr>
          <a:xfrm flipH="1">
            <a:off x="10425360" y="1091410"/>
            <a:ext cx="626469" cy="589706"/>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pic>
        <p:nvPicPr>
          <p:cNvPr id="10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1305418">
            <a:off x="10650629" y="1187636"/>
            <a:ext cx="236645" cy="338065"/>
          </a:xfrm>
          <a:prstGeom prst="rect">
            <a:avLst/>
          </a:prstGeom>
          <a:noFill/>
          <a:ln w="9525">
            <a:noFill/>
            <a:miter lim="800000"/>
            <a:headEnd/>
            <a:tailEnd/>
          </a:ln>
        </p:spPr>
      </p:pic>
      <p:cxnSp>
        <p:nvCxnSpPr>
          <p:cNvPr id="24" name="Straight Connector 23"/>
          <p:cNvCxnSpPr/>
          <p:nvPr/>
        </p:nvCxnSpPr>
        <p:spPr>
          <a:xfrm flipH="1">
            <a:off x="10392308" y="1366482"/>
            <a:ext cx="368779" cy="355275"/>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pic>
        <p:nvPicPr>
          <p:cNvPr id="76" name="Picture 75"/>
          <p:cNvPicPr>
            <a:picLocks noChangeAspect="1"/>
          </p:cNvPicPr>
          <p:nvPr/>
        </p:nvPicPr>
        <p:blipFill>
          <a:blip r:embed="rId6"/>
          <a:stretch>
            <a:fillRect/>
          </a:stretch>
        </p:blipFill>
        <p:spPr>
          <a:xfrm>
            <a:off x="7057818" y="5642713"/>
            <a:ext cx="860348" cy="762465"/>
          </a:xfrm>
          <a:prstGeom prst="rect">
            <a:avLst/>
          </a:prstGeom>
        </p:spPr>
      </p:pic>
      <p:cxnSp>
        <p:nvCxnSpPr>
          <p:cNvPr id="238" name="Straight Connector 237"/>
          <p:cNvCxnSpPr/>
          <p:nvPr/>
        </p:nvCxnSpPr>
        <p:spPr>
          <a:xfrm flipH="1">
            <a:off x="9245495" y="1997795"/>
            <a:ext cx="986331" cy="997610"/>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226328" y="163517"/>
            <a:ext cx="9602411" cy="1038249"/>
          </a:xfrm>
        </p:spPr>
        <p:txBody>
          <a:bodyPr/>
          <a:lstStyle/>
          <a:p>
            <a:pPr>
              <a:defRPr/>
            </a:pPr>
            <a:r>
              <a:rPr lang="en-GB" sz="4800" dirty="0" smtClean="0">
                <a:solidFill>
                  <a:srgbClr val="0070C0"/>
                </a:solidFill>
                <a:latin typeface="Segoe UI Light" panose="020B0502040204020203" pitchFamily="34" charset="0"/>
                <a:cs typeface="Segoe UI Light" panose="020B0502040204020203" pitchFamily="34" charset="0"/>
                <a:sym typeface="Arial" charset="0"/>
              </a:rPr>
              <a:t>Enterprise NAT Traversal Mechanism</a:t>
            </a:r>
            <a:r>
              <a:rPr lang="en-GB" sz="6000" dirty="0" smtClean="0">
                <a:solidFill>
                  <a:srgbClr val="0070C0"/>
                </a:solidFill>
                <a:latin typeface="Segoe UI Light" panose="020B0502040204020203" pitchFamily="34" charset="0"/>
                <a:cs typeface="Segoe UI Light" panose="020B0502040204020203" pitchFamily="34" charset="0"/>
                <a:sym typeface="Arial" charset="0"/>
              </a:rPr>
              <a:t/>
            </a:r>
            <a:br>
              <a:rPr lang="en-GB" sz="6000" dirty="0" smtClean="0">
                <a:solidFill>
                  <a:srgbClr val="0070C0"/>
                </a:solidFill>
                <a:latin typeface="Segoe UI Light" panose="020B0502040204020203" pitchFamily="34" charset="0"/>
                <a:cs typeface="Segoe UI Light" panose="020B0502040204020203" pitchFamily="34" charset="0"/>
                <a:sym typeface="Arial" charset="0"/>
              </a:rPr>
            </a:br>
            <a:r>
              <a:rPr lang="en-GB" sz="3600" dirty="0" smtClean="0">
                <a:solidFill>
                  <a:schemeClr val="tx1"/>
                </a:solidFill>
                <a:latin typeface="Segoe UI Light" panose="020B0502040204020203" pitchFamily="34" charset="0"/>
                <a:cs typeface="Segoe UI Light" panose="020B0502040204020203" pitchFamily="34" charset="0"/>
                <a:sym typeface="Arial" charset="0"/>
              </a:rPr>
              <a:t>Stun/Turn/ICE</a:t>
            </a:r>
            <a:endParaRPr lang="en-US" sz="3600" dirty="0">
              <a:solidFill>
                <a:schemeClr val="tx1"/>
              </a:solidFill>
              <a:latin typeface="Segoe UI Light" panose="020B0502040204020203" pitchFamily="34" charset="0"/>
              <a:cs typeface="Segoe UI Light" panose="020B0502040204020203" pitchFamily="34" charset="0"/>
              <a:sym typeface="Arial" charset="0"/>
            </a:endParaRPr>
          </a:p>
        </p:txBody>
      </p:sp>
      <p:pic>
        <p:nvPicPr>
          <p:cNvPr id="175" name="Picture 5"/>
          <p:cNvPicPr>
            <a:picLocks noChangeAspect="1" noChangeArrowheads="1"/>
          </p:cNvPicPr>
          <p:nvPr/>
        </p:nvPicPr>
        <p:blipFill>
          <a:blip r:embed="rId7" cstate="print"/>
          <a:srcRect/>
          <a:stretch>
            <a:fillRect/>
          </a:stretch>
        </p:blipFill>
        <p:spPr bwMode="auto">
          <a:xfrm>
            <a:off x="8486194" y="3229953"/>
            <a:ext cx="587943" cy="469179"/>
          </a:xfrm>
          <a:prstGeom prst="rect">
            <a:avLst/>
          </a:prstGeom>
          <a:noFill/>
          <a:ln w="9525">
            <a:noFill/>
            <a:miter lim="800000"/>
            <a:headEnd/>
            <a:tailEnd/>
          </a:ln>
        </p:spPr>
      </p:pic>
      <p:cxnSp>
        <p:nvCxnSpPr>
          <p:cNvPr id="176" name="Straight Connector 175"/>
          <p:cNvCxnSpPr/>
          <p:nvPr/>
        </p:nvCxnSpPr>
        <p:spPr>
          <a:xfrm flipH="1">
            <a:off x="7384566" y="3523701"/>
            <a:ext cx="1321947" cy="13219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6567310" y="4945902"/>
            <a:ext cx="1638049" cy="859881"/>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10800000" flipV="1">
            <a:off x="6715512" y="5144700"/>
            <a:ext cx="170964" cy="191350"/>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a:off x="7756078" y="5608384"/>
            <a:ext cx="59030" cy="68656"/>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rot="18613600">
            <a:off x="7770420" y="3920525"/>
            <a:ext cx="468398" cy="249299"/>
          </a:xfrm>
          <a:prstGeom prst="rect">
            <a:avLst/>
          </a:prstGeom>
          <a:noFill/>
        </p:spPr>
        <p:txBody>
          <a:bodyPr wrap="none" rtlCol="0">
            <a:spAutoFit/>
          </a:bodyPr>
          <a:lstStyle/>
          <a:p>
            <a:pPr defTabSz="932619" fontAlgn="base">
              <a:spcBef>
                <a:spcPct val="0"/>
              </a:spcBef>
              <a:spcAft>
                <a:spcPct val="0"/>
              </a:spcAft>
            </a:pPr>
            <a:r>
              <a:rPr lang="en-GB" sz="1020" b="1" dirty="0">
                <a:solidFill>
                  <a:prstClr val="white">
                    <a:lumMod val="50000"/>
                  </a:prstClr>
                </a:solidFill>
                <a:latin typeface="Gill Sans" pitchFamily="-108" charset="0"/>
                <a:ea typeface="ヒラギノ角ゴ ProN W3" pitchFamily="-108" charset="-128"/>
                <a:sym typeface="Gill Sans" pitchFamily="-108" charset="0"/>
              </a:rPr>
              <a:t>DMZ</a:t>
            </a:r>
          </a:p>
        </p:txBody>
      </p:sp>
      <p:sp>
        <p:nvSpPr>
          <p:cNvPr id="183" name="TextBox 182"/>
          <p:cNvSpPr txBox="1"/>
          <p:nvPr/>
        </p:nvSpPr>
        <p:spPr>
          <a:xfrm>
            <a:off x="8256990" y="2966195"/>
            <a:ext cx="681853" cy="280718"/>
          </a:xfrm>
          <a:prstGeom prst="rect">
            <a:avLst/>
          </a:prstGeom>
          <a:noFill/>
        </p:spPr>
        <p:txBody>
          <a:bodyPr wrap="none" rtlCol="0">
            <a:spAutoFit/>
          </a:bodyPr>
          <a:lstStyle/>
          <a:p>
            <a:pPr defTabSz="932619" fontAlgn="base">
              <a:spcBef>
                <a:spcPct val="0"/>
              </a:spcBef>
              <a:spcAft>
                <a:spcPct val="0"/>
              </a:spcAft>
            </a:pPr>
            <a:r>
              <a:rPr lang="en-GB" sz="1224" b="1" dirty="0">
                <a:solidFill>
                  <a:srgbClr val="313131"/>
                </a:solidFill>
                <a:ea typeface="ヒラギノ角ゴ ProN W3" pitchFamily="-108" charset="-128"/>
                <a:sym typeface="Gill Sans" pitchFamily="-108" charset="0"/>
              </a:rPr>
              <a:t>Router</a:t>
            </a:r>
          </a:p>
        </p:txBody>
      </p:sp>
      <p:sp>
        <p:nvSpPr>
          <p:cNvPr id="204" name="TextBox 203"/>
          <p:cNvSpPr txBox="1"/>
          <p:nvPr/>
        </p:nvSpPr>
        <p:spPr>
          <a:xfrm rot="21270776">
            <a:off x="8758803" y="2481839"/>
            <a:ext cx="1247457"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dirty="0">
                <a:solidFill>
                  <a:prstClr val="white"/>
                </a:solidFill>
                <a:latin typeface="Gill Sans" pitchFamily="-108" charset="0"/>
                <a:ea typeface="ヒラギノ角ゴ ProN W3" pitchFamily="-108" charset="-128"/>
                <a:sym typeface="Gill Sans" pitchFamily="-108" charset="0"/>
              </a:rPr>
              <a:t>Internet</a:t>
            </a:r>
          </a:p>
        </p:txBody>
      </p:sp>
      <p:pic>
        <p:nvPicPr>
          <p:cNvPr id="211"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1305418">
            <a:off x="7222483" y="4580756"/>
            <a:ext cx="430367" cy="614811"/>
          </a:xfrm>
          <a:prstGeom prst="rect">
            <a:avLst/>
          </a:prstGeom>
          <a:noFill/>
          <a:ln w="9525">
            <a:noFill/>
            <a:miter lim="800000"/>
            <a:headEnd/>
            <a:tailEnd/>
          </a:ln>
        </p:spPr>
      </p:pic>
      <p:cxnSp>
        <p:nvCxnSpPr>
          <p:cNvPr id="212" name="Straight Connector 211"/>
          <p:cNvCxnSpPr/>
          <p:nvPr/>
        </p:nvCxnSpPr>
        <p:spPr>
          <a:xfrm flipH="1">
            <a:off x="7090800" y="4853847"/>
            <a:ext cx="293766" cy="359047"/>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H="1">
            <a:off x="8926841" y="3023403"/>
            <a:ext cx="220323" cy="220326"/>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224" name="Cloud 223"/>
          <p:cNvSpPr/>
          <p:nvPr/>
        </p:nvSpPr>
        <p:spPr>
          <a:xfrm rot="13553989">
            <a:off x="8608102" y="2165381"/>
            <a:ext cx="1615713" cy="1159820"/>
          </a:xfrm>
          <a:prstGeom prst="cloud">
            <a:avLst/>
          </a:prstGeom>
          <a:solidFill>
            <a:schemeClr val="tx2">
              <a:lumMod val="40000"/>
              <a:lumOff val="60000"/>
            </a:schemeClr>
          </a:solidFill>
          <a:scene3d>
            <a:camera prst="orthographicFront">
              <a:rot lat="1242274" lon="18653606" rev="20267532"/>
            </a:camera>
            <a:lightRig rig="threePt" dir="t"/>
          </a:scene3d>
          <a:sp3d extrusionH="152400">
            <a:extrusionClr>
              <a:schemeClr val="tx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19"/>
            <a:endParaRPr lang="en-GB" sz="1836">
              <a:solidFill>
                <a:srgbClr val="FFFFFF"/>
              </a:solidFill>
            </a:endParaRPr>
          </a:p>
        </p:txBody>
      </p:sp>
      <p:sp>
        <p:nvSpPr>
          <p:cNvPr id="225" name="TextBox 224"/>
          <p:cNvSpPr txBox="1"/>
          <p:nvPr/>
        </p:nvSpPr>
        <p:spPr>
          <a:xfrm rot="21224105">
            <a:off x="8691988" y="2488950"/>
            <a:ext cx="1335622" cy="469039"/>
          </a:xfrm>
          <a:prstGeom prst="rect">
            <a:avLst/>
          </a:prstGeom>
          <a:noFill/>
        </p:spPr>
        <p:txBody>
          <a:bodyPr wrap="none" rtlCol="0">
            <a:spAutoFit/>
            <a:scene3d>
              <a:camera prst="isometricBottomDown"/>
              <a:lightRig rig="threePt" dir="t"/>
            </a:scene3d>
          </a:bodyPr>
          <a:lstStyle/>
          <a:p>
            <a:pPr defTabSz="932619" fontAlgn="base">
              <a:spcBef>
                <a:spcPct val="0"/>
              </a:spcBef>
              <a:spcAft>
                <a:spcPct val="0"/>
              </a:spcAft>
            </a:pPr>
            <a:r>
              <a:rPr lang="en-GB" sz="2448" b="1" dirty="0">
                <a:solidFill>
                  <a:prstClr val="white"/>
                </a:solidFill>
                <a:effectLst>
                  <a:outerShdw blurRad="38100" dist="38100" dir="2700000" algn="tl">
                    <a:srgbClr val="000000">
                      <a:alpha val="43137"/>
                    </a:srgbClr>
                  </a:outerShdw>
                </a:effectLst>
                <a:latin typeface="Gill Sans" pitchFamily="-108" charset="0"/>
                <a:ea typeface="ヒラギノ角ゴ ProN W3" pitchFamily="-108" charset="-128"/>
                <a:sym typeface="Gill Sans" pitchFamily="-108" charset="0"/>
              </a:rPr>
              <a:t>Internet</a:t>
            </a:r>
          </a:p>
        </p:txBody>
      </p:sp>
      <p:pic>
        <p:nvPicPr>
          <p:cNvPr id="237" name="Picture 236" descr="Skype Blue Logo RGB.png"/>
          <p:cNvPicPr>
            <a:picLocks noChangeAspect="1"/>
          </p:cNvPicPr>
          <p:nvPr/>
        </p:nvPicPr>
        <p:blipFill>
          <a:blip r:embed="rId8" cstate="print"/>
          <a:stretch>
            <a:fillRect/>
          </a:stretch>
        </p:blipFill>
        <p:spPr>
          <a:xfrm>
            <a:off x="9628769" y="1500637"/>
            <a:ext cx="1734275" cy="851579"/>
          </a:xfrm>
          <a:prstGeom prst="rect">
            <a:avLst/>
          </a:prstGeom>
          <a:effectLst/>
        </p:spPr>
      </p:pic>
      <p:sp>
        <p:nvSpPr>
          <p:cNvPr id="75" name="TextBox 74"/>
          <p:cNvSpPr txBox="1"/>
          <p:nvPr/>
        </p:nvSpPr>
        <p:spPr>
          <a:xfrm rot="1298530">
            <a:off x="8143082" y="4674370"/>
            <a:ext cx="599844" cy="307777"/>
          </a:xfrm>
          <a:prstGeom prst="rect">
            <a:avLst/>
          </a:prstGeom>
          <a:noFill/>
        </p:spPr>
        <p:txBody>
          <a:bodyPr wrap="none" rtlCol="0">
            <a:spAutoFit/>
          </a:bodyPr>
          <a:lstStyle/>
          <a:p>
            <a:pPr defTabSz="932619" fontAlgn="base">
              <a:spcBef>
                <a:spcPct val="0"/>
              </a:spcBef>
              <a:spcAft>
                <a:spcPct val="0"/>
              </a:spcAft>
            </a:pPr>
            <a:r>
              <a:rPr lang="en-GB" sz="1400" b="1" dirty="0">
                <a:solidFill>
                  <a:prstClr val="white">
                    <a:lumMod val="50000"/>
                  </a:prstClr>
                </a:solidFill>
                <a:ea typeface="ヒラギノ角ゴ ProN W3" pitchFamily="-108" charset="-128"/>
                <a:sym typeface="Gill Sans" pitchFamily="-108" charset="0"/>
              </a:rPr>
              <a:t>Edge</a:t>
            </a:r>
          </a:p>
        </p:txBody>
      </p:sp>
      <p:cxnSp>
        <p:nvCxnSpPr>
          <p:cNvPr id="70" name="Straight Connector 69"/>
          <p:cNvCxnSpPr/>
          <p:nvPr/>
        </p:nvCxnSpPr>
        <p:spPr>
          <a:xfrm flipH="1" flipV="1">
            <a:off x="8087247" y="4133689"/>
            <a:ext cx="423285" cy="204833"/>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pic>
        <p:nvPicPr>
          <p:cNvPr id="72" name="Picture 2"/>
          <p:cNvPicPr>
            <a:picLocks noChangeAspect="1" noChangeArrowheads="1"/>
          </p:cNvPicPr>
          <p:nvPr/>
        </p:nvPicPr>
        <p:blipFill>
          <a:blip r:embed="rId9" cstate="print">
            <a:clrChange>
              <a:clrFrom>
                <a:srgbClr val="ED1C24"/>
              </a:clrFrom>
              <a:clrTo>
                <a:srgbClr val="ED1C24">
                  <a:alpha val="0"/>
                </a:srgbClr>
              </a:clrTo>
            </a:clrChange>
          </a:blip>
          <a:srcRect b="26097"/>
          <a:stretch>
            <a:fillRect/>
          </a:stretch>
        </p:blipFill>
        <p:spPr bwMode="auto">
          <a:xfrm>
            <a:off x="8376872" y="4009129"/>
            <a:ext cx="824382" cy="819743"/>
          </a:xfrm>
          <a:prstGeom prst="rect">
            <a:avLst/>
          </a:prstGeom>
          <a:noFill/>
          <a:ln w="9525">
            <a:noFill/>
            <a:miter lim="800000"/>
            <a:headEnd/>
            <a:tailEnd/>
          </a:ln>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33828">
            <a:off x="7670912" y="6240560"/>
            <a:ext cx="1068894" cy="546643"/>
          </a:xfrm>
          <a:prstGeom prst="rect">
            <a:avLst/>
          </a:prstGeom>
        </p:spPr>
      </p:pic>
      <p:pic>
        <p:nvPicPr>
          <p:cNvPr id="8" name="Picture 7"/>
          <p:cNvPicPr>
            <a:picLocks noChangeAspect="1"/>
          </p:cNvPicPr>
          <p:nvPr/>
        </p:nvPicPr>
        <p:blipFill>
          <a:blip r:embed="rId11"/>
          <a:stretch>
            <a:fillRect/>
          </a:stretch>
        </p:blipFill>
        <p:spPr>
          <a:xfrm>
            <a:off x="6171616" y="5050675"/>
            <a:ext cx="718425" cy="598560"/>
          </a:xfrm>
          <a:prstGeom prst="rect">
            <a:avLst/>
          </a:prstGeom>
        </p:spPr>
      </p:pic>
      <p:sp>
        <p:nvSpPr>
          <p:cNvPr id="102" name="TextBox 101"/>
          <p:cNvSpPr txBox="1"/>
          <p:nvPr/>
        </p:nvSpPr>
        <p:spPr>
          <a:xfrm rot="1796314">
            <a:off x="5233716" y="4775991"/>
            <a:ext cx="990977" cy="307777"/>
          </a:xfrm>
          <a:prstGeom prst="rect">
            <a:avLst/>
          </a:prstGeom>
          <a:noFill/>
        </p:spPr>
        <p:txBody>
          <a:bodyPr wrap="none" rtlCol="0">
            <a:spAutoFit/>
          </a:bodyPr>
          <a:lstStyle/>
          <a:p>
            <a:pPr defTabSz="932619" fontAlgn="base">
              <a:spcBef>
                <a:spcPct val="0"/>
              </a:spcBef>
              <a:spcAft>
                <a:spcPct val="0"/>
              </a:spcAft>
            </a:pPr>
            <a:r>
              <a:rPr lang="en-GB" sz="1400" b="1" dirty="0" smtClean="0">
                <a:solidFill>
                  <a:prstClr val="white">
                    <a:lumMod val="50000"/>
                  </a:prstClr>
                </a:solidFill>
                <a:ea typeface="ヒラギノ角ゴ ProN W3" pitchFamily="-108" charset="-128"/>
                <a:sym typeface="Gill Sans" pitchFamily="-108" charset="0"/>
              </a:rPr>
              <a:t>ICE Client</a:t>
            </a:r>
            <a:endParaRPr lang="en-GB" sz="1400" b="1" dirty="0">
              <a:solidFill>
                <a:prstClr val="white">
                  <a:lumMod val="50000"/>
                </a:prstClr>
              </a:solidFill>
              <a:ea typeface="ヒラギノ角ゴ ProN W3" pitchFamily="-108" charset="-128"/>
              <a:sym typeface="Gill Sans" pitchFamily="-108" charset="0"/>
            </a:endParaRPr>
          </a:p>
        </p:txBody>
      </p:sp>
      <p:sp>
        <p:nvSpPr>
          <p:cNvPr id="103" name="TextBox 102"/>
          <p:cNvSpPr txBox="1"/>
          <p:nvPr/>
        </p:nvSpPr>
        <p:spPr>
          <a:xfrm rot="1796314">
            <a:off x="7817101" y="4864008"/>
            <a:ext cx="1042914" cy="307777"/>
          </a:xfrm>
          <a:prstGeom prst="rect">
            <a:avLst/>
          </a:prstGeom>
          <a:noFill/>
        </p:spPr>
        <p:txBody>
          <a:bodyPr wrap="none" rtlCol="0">
            <a:spAutoFit/>
          </a:bodyPr>
          <a:lstStyle/>
          <a:p>
            <a:pPr defTabSz="932619" fontAlgn="base">
              <a:spcBef>
                <a:spcPct val="0"/>
              </a:spcBef>
              <a:spcAft>
                <a:spcPct val="0"/>
              </a:spcAft>
            </a:pPr>
            <a:r>
              <a:rPr lang="en-GB" sz="1400" b="1" dirty="0" smtClean="0">
                <a:solidFill>
                  <a:prstClr val="white">
                    <a:lumMod val="50000"/>
                  </a:prstClr>
                </a:solidFill>
                <a:ea typeface="ヒラギノ角ゴ ProN W3" pitchFamily="-108" charset="-128"/>
                <a:sym typeface="Gill Sans" pitchFamily="-108" charset="0"/>
              </a:rPr>
              <a:t>ICE Server</a:t>
            </a:r>
            <a:endParaRPr lang="en-GB" sz="1400" b="1" dirty="0">
              <a:solidFill>
                <a:prstClr val="white">
                  <a:lumMod val="50000"/>
                </a:prstClr>
              </a:solidFill>
              <a:ea typeface="ヒラギノ角ゴ ProN W3" pitchFamily="-108" charset="-128"/>
              <a:sym typeface="Gill Sans" pitchFamily="-108" charset="0"/>
            </a:endParaRPr>
          </a:p>
        </p:txBody>
      </p:sp>
      <p:sp>
        <p:nvSpPr>
          <p:cNvPr id="16" name="TextBox 15"/>
          <p:cNvSpPr txBox="1"/>
          <p:nvPr/>
        </p:nvSpPr>
        <p:spPr>
          <a:xfrm>
            <a:off x="1367422" y="5410515"/>
            <a:ext cx="4159344" cy="1280351"/>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rgbClr val="FF0000"/>
                </a:solidFill>
              </a:rPr>
              <a:t>❶ </a:t>
            </a:r>
            <a:r>
              <a:rPr lang="en-US" sz="2000" dirty="0" smtClean="0"/>
              <a:t>Host Candidate – Likely to fail</a:t>
            </a:r>
          </a:p>
          <a:p>
            <a:pPr>
              <a:lnSpc>
                <a:spcPct val="90000"/>
              </a:lnSpc>
              <a:spcAft>
                <a:spcPts val="600"/>
              </a:spcAft>
            </a:pPr>
            <a:r>
              <a:rPr lang="en-US" sz="2000" dirty="0" smtClean="0">
                <a:solidFill>
                  <a:srgbClr val="00B050"/>
                </a:solidFill>
              </a:rPr>
              <a:t>❷ </a:t>
            </a:r>
            <a:r>
              <a:rPr lang="en-US" sz="2000" dirty="0" smtClean="0"/>
              <a:t>STUN Candidate</a:t>
            </a:r>
          </a:p>
          <a:p>
            <a:pPr>
              <a:lnSpc>
                <a:spcPct val="90000"/>
              </a:lnSpc>
              <a:spcAft>
                <a:spcPts val="600"/>
              </a:spcAft>
            </a:pPr>
            <a:r>
              <a:rPr lang="en-US" sz="2000" dirty="0" smtClean="0">
                <a:solidFill>
                  <a:srgbClr val="FFC000"/>
                </a:solidFill>
              </a:rPr>
              <a:t>❸ </a:t>
            </a:r>
            <a:r>
              <a:rPr lang="en-US" sz="2000" dirty="0" smtClean="0"/>
              <a:t>TURN Candidate – Edge Relay</a:t>
            </a:r>
          </a:p>
        </p:txBody>
      </p:sp>
      <p:sp>
        <p:nvSpPr>
          <p:cNvPr id="15" name="Freeform 14"/>
          <p:cNvSpPr/>
          <p:nvPr/>
        </p:nvSpPr>
        <p:spPr bwMode="auto">
          <a:xfrm>
            <a:off x="6466900" y="1079653"/>
            <a:ext cx="4478647" cy="3933022"/>
          </a:xfrm>
          <a:custGeom>
            <a:avLst/>
            <a:gdLst>
              <a:gd name="connsiteX0" fmla="*/ 0 w 4340646"/>
              <a:gd name="connsiteY0" fmla="*/ 3855904 h 3855904"/>
              <a:gd name="connsiteX1" fmla="*/ 220338 w 4340646"/>
              <a:gd name="connsiteY1" fmla="*/ 3602516 h 3855904"/>
              <a:gd name="connsiteX2" fmla="*/ 727113 w 4340646"/>
              <a:gd name="connsiteY2" fmla="*/ 3646583 h 3855904"/>
              <a:gd name="connsiteX3" fmla="*/ 958468 w 4340646"/>
              <a:gd name="connsiteY3" fmla="*/ 3547431 h 3855904"/>
              <a:gd name="connsiteX4" fmla="*/ 1057619 w 4340646"/>
              <a:gd name="connsiteY4" fmla="*/ 3106757 h 3855904"/>
              <a:gd name="connsiteX5" fmla="*/ 1795750 w 4340646"/>
              <a:gd name="connsiteY5" fmla="*/ 1795749 h 3855904"/>
              <a:gd name="connsiteX6" fmla="*/ 2809301 w 4340646"/>
              <a:gd name="connsiteY6" fmla="*/ 1156771 h 3855904"/>
              <a:gd name="connsiteX7" fmla="*/ 4340646 w 4340646"/>
              <a:gd name="connsiteY7" fmla="*/ 0 h 385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0646" h="3855904">
                <a:moveTo>
                  <a:pt x="0" y="3855904"/>
                </a:moveTo>
                <a:cubicBezTo>
                  <a:pt x="49576" y="3746653"/>
                  <a:pt x="99152" y="3637403"/>
                  <a:pt x="220338" y="3602516"/>
                </a:cubicBezTo>
                <a:cubicBezTo>
                  <a:pt x="341524" y="3567629"/>
                  <a:pt x="604091" y="3655764"/>
                  <a:pt x="727113" y="3646583"/>
                </a:cubicBezTo>
                <a:cubicBezTo>
                  <a:pt x="850135" y="3637402"/>
                  <a:pt x="903384" y="3637402"/>
                  <a:pt x="958468" y="3547431"/>
                </a:cubicBezTo>
                <a:cubicBezTo>
                  <a:pt x="1013552" y="3457460"/>
                  <a:pt x="918072" y="3398704"/>
                  <a:pt x="1057619" y="3106757"/>
                </a:cubicBezTo>
                <a:cubicBezTo>
                  <a:pt x="1197166" y="2814810"/>
                  <a:pt x="1503803" y="2120747"/>
                  <a:pt x="1795750" y="1795749"/>
                </a:cubicBezTo>
                <a:cubicBezTo>
                  <a:pt x="2087697" y="1470751"/>
                  <a:pt x="2385152" y="1456062"/>
                  <a:pt x="2809301" y="1156771"/>
                </a:cubicBezTo>
                <a:cubicBezTo>
                  <a:pt x="3233450" y="857480"/>
                  <a:pt x="3787048" y="428740"/>
                  <a:pt x="4340646" y="0"/>
                </a:cubicBezTo>
              </a:path>
            </a:pathLst>
          </a:custGeom>
          <a:noFill/>
          <a:ln w="19050">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3" name="Freeform 232"/>
          <p:cNvSpPr/>
          <p:nvPr/>
        </p:nvSpPr>
        <p:spPr bwMode="auto">
          <a:xfrm>
            <a:off x="6621137" y="1211855"/>
            <a:ext cx="4417764" cy="3866921"/>
          </a:xfrm>
          <a:custGeom>
            <a:avLst/>
            <a:gdLst>
              <a:gd name="connsiteX0" fmla="*/ 0 w 4417764"/>
              <a:gd name="connsiteY0" fmla="*/ 3866921 h 3866921"/>
              <a:gd name="connsiteX1" fmla="*/ 176270 w 4417764"/>
              <a:gd name="connsiteY1" fmla="*/ 3657600 h 3866921"/>
              <a:gd name="connsiteX2" fmla="*/ 870333 w 4417764"/>
              <a:gd name="connsiteY2" fmla="*/ 3668617 h 3866921"/>
              <a:gd name="connsiteX3" fmla="*/ 1553379 w 4417764"/>
              <a:gd name="connsiteY3" fmla="*/ 2588964 h 3866921"/>
              <a:gd name="connsiteX4" fmla="*/ 3227943 w 4417764"/>
              <a:gd name="connsiteY4" fmla="*/ 1013552 h 3866921"/>
              <a:gd name="connsiteX5" fmla="*/ 4417764 w 4417764"/>
              <a:gd name="connsiteY5" fmla="*/ 0 h 386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7764" h="3866921">
                <a:moveTo>
                  <a:pt x="0" y="3866921"/>
                </a:moveTo>
                <a:cubicBezTo>
                  <a:pt x="15607" y="3778786"/>
                  <a:pt x="31215" y="3690651"/>
                  <a:pt x="176270" y="3657600"/>
                </a:cubicBezTo>
                <a:cubicBezTo>
                  <a:pt x="321325" y="3624549"/>
                  <a:pt x="640815" y="3846723"/>
                  <a:pt x="870333" y="3668617"/>
                </a:cubicBezTo>
                <a:cubicBezTo>
                  <a:pt x="1099851" y="3490511"/>
                  <a:pt x="1160444" y="3031475"/>
                  <a:pt x="1553379" y="2588964"/>
                </a:cubicBezTo>
                <a:cubicBezTo>
                  <a:pt x="1946314" y="2146453"/>
                  <a:pt x="2750546" y="1445046"/>
                  <a:pt x="3227943" y="1013552"/>
                </a:cubicBezTo>
                <a:cubicBezTo>
                  <a:pt x="3705340" y="582058"/>
                  <a:pt x="4061552" y="291029"/>
                  <a:pt x="4417764" y="0"/>
                </a:cubicBezTo>
              </a:path>
            </a:pathLst>
          </a:custGeom>
          <a:noFill/>
          <a:ln w="28575">
            <a:solidFill>
              <a:srgbClr val="00B05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4" name="Freeform 233"/>
          <p:cNvSpPr/>
          <p:nvPr/>
        </p:nvSpPr>
        <p:spPr bwMode="auto">
          <a:xfrm>
            <a:off x="6625329" y="1244906"/>
            <a:ext cx="4358488" cy="3833870"/>
          </a:xfrm>
          <a:custGeom>
            <a:avLst/>
            <a:gdLst>
              <a:gd name="connsiteX0" fmla="*/ 6825 w 4358488"/>
              <a:gd name="connsiteY0" fmla="*/ 3833870 h 3833870"/>
              <a:gd name="connsiteX1" fmla="*/ 116994 w 4358488"/>
              <a:gd name="connsiteY1" fmla="*/ 3668617 h 3833870"/>
              <a:gd name="connsiteX2" fmla="*/ 811057 w 4358488"/>
              <a:gd name="connsiteY2" fmla="*/ 3701667 h 3833870"/>
              <a:gd name="connsiteX3" fmla="*/ 1207664 w 4358488"/>
              <a:gd name="connsiteY3" fmla="*/ 3062689 h 3833870"/>
              <a:gd name="connsiteX4" fmla="*/ 1978844 w 4358488"/>
              <a:gd name="connsiteY4" fmla="*/ 3249976 h 3833870"/>
              <a:gd name="connsiteX5" fmla="*/ 2100030 w 4358488"/>
              <a:gd name="connsiteY5" fmla="*/ 2985571 h 3833870"/>
              <a:gd name="connsiteX6" fmla="*/ 1582237 w 4358488"/>
              <a:gd name="connsiteY6" fmla="*/ 2622014 h 3833870"/>
              <a:gd name="connsiteX7" fmla="*/ 2155114 w 4358488"/>
              <a:gd name="connsiteY7" fmla="*/ 2159306 h 3833870"/>
              <a:gd name="connsiteX8" fmla="*/ 4358488 w 4358488"/>
              <a:gd name="connsiteY8" fmla="*/ 0 h 38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8488" h="3833870">
                <a:moveTo>
                  <a:pt x="6825" y="3833870"/>
                </a:moveTo>
                <a:cubicBezTo>
                  <a:pt x="-5110" y="3762260"/>
                  <a:pt x="-17045" y="3690651"/>
                  <a:pt x="116994" y="3668617"/>
                </a:cubicBezTo>
                <a:cubicBezTo>
                  <a:pt x="251033" y="3646583"/>
                  <a:pt x="629279" y="3802655"/>
                  <a:pt x="811057" y="3701667"/>
                </a:cubicBezTo>
                <a:cubicBezTo>
                  <a:pt x="992835" y="3600679"/>
                  <a:pt x="1013033" y="3137971"/>
                  <a:pt x="1207664" y="3062689"/>
                </a:cubicBezTo>
                <a:cubicBezTo>
                  <a:pt x="1402295" y="2987407"/>
                  <a:pt x="1830116" y="3262829"/>
                  <a:pt x="1978844" y="3249976"/>
                </a:cubicBezTo>
                <a:cubicBezTo>
                  <a:pt x="2127572" y="3237123"/>
                  <a:pt x="2166131" y="3090231"/>
                  <a:pt x="2100030" y="2985571"/>
                </a:cubicBezTo>
                <a:cubicBezTo>
                  <a:pt x="2033929" y="2880911"/>
                  <a:pt x="1573056" y="2759725"/>
                  <a:pt x="1582237" y="2622014"/>
                </a:cubicBezTo>
                <a:cubicBezTo>
                  <a:pt x="1591418" y="2484303"/>
                  <a:pt x="1692406" y="2596308"/>
                  <a:pt x="2155114" y="2159306"/>
                </a:cubicBezTo>
                <a:cubicBezTo>
                  <a:pt x="2617822" y="1722304"/>
                  <a:pt x="3488155" y="861152"/>
                  <a:pt x="4358488" y="0"/>
                </a:cubicBezTo>
              </a:path>
            </a:pathLst>
          </a:custGeom>
          <a:noFill/>
          <a:ln w="28575">
            <a:solidFill>
              <a:srgbClr val="00B05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5" name="Freeform 234"/>
          <p:cNvSpPr/>
          <p:nvPr/>
        </p:nvSpPr>
        <p:spPr bwMode="auto">
          <a:xfrm>
            <a:off x="6720289" y="1141591"/>
            <a:ext cx="4361058" cy="4025320"/>
          </a:xfrm>
          <a:custGeom>
            <a:avLst/>
            <a:gdLst>
              <a:gd name="connsiteX0" fmla="*/ 0 w 4361058"/>
              <a:gd name="connsiteY0" fmla="*/ 4025320 h 4025320"/>
              <a:gd name="connsiteX1" fmla="*/ 165253 w 4361058"/>
              <a:gd name="connsiteY1" fmla="*/ 3804982 h 4025320"/>
              <a:gd name="connsiteX2" fmla="*/ 859316 w 4361058"/>
              <a:gd name="connsiteY2" fmla="*/ 3860067 h 4025320"/>
              <a:gd name="connsiteX3" fmla="*/ 1211856 w 4361058"/>
              <a:gd name="connsiteY3" fmla="*/ 3166004 h 4025320"/>
              <a:gd name="connsiteX4" fmla="*/ 1894901 w 4361058"/>
              <a:gd name="connsiteY4" fmla="*/ 3397358 h 4025320"/>
              <a:gd name="connsiteX5" fmla="*/ 2093205 w 4361058"/>
              <a:gd name="connsiteY5" fmla="*/ 3055836 h 4025320"/>
              <a:gd name="connsiteX6" fmla="*/ 1663547 w 4361058"/>
              <a:gd name="connsiteY6" fmla="*/ 2769397 h 4025320"/>
              <a:gd name="connsiteX7" fmla="*/ 2236424 w 4361058"/>
              <a:gd name="connsiteY7" fmla="*/ 2306689 h 4025320"/>
              <a:gd name="connsiteX8" fmla="*/ 2776251 w 4361058"/>
              <a:gd name="connsiteY8" fmla="*/ 1788896 h 4025320"/>
              <a:gd name="connsiteX9" fmla="*/ 4142342 w 4361058"/>
              <a:gd name="connsiteY9" fmla="*/ 279585 h 4025320"/>
              <a:gd name="connsiteX10" fmla="*/ 4340646 w 4361058"/>
              <a:gd name="connsiteY10" fmla="*/ 4163 h 40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1058" h="4025320">
                <a:moveTo>
                  <a:pt x="0" y="4025320"/>
                </a:moveTo>
                <a:cubicBezTo>
                  <a:pt x="11017" y="3928922"/>
                  <a:pt x="22034" y="3832524"/>
                  <a:pt x="165253" y="3804982"/>
                </a:cubicBezTo>
                <a:cubicBezTo>
                  <a:pt x="308472" y="3777440"/>
                  <a:pt x="684882" y="3966563"/>
                  <a:pt x="859316" y="3860067"/>
                </a:cubicBezTo>
                <a:cubicBezTo>
                  <a:pt x="1033750" y="3753571"/>
                  <a:pt x="1039259" y="3243122"/>
                  <a:pt x="1211856" y="3166004"/>
                </a:cubicBezTo>
                <a:cubicBezTo>
                  <a:pt x="1384453" y="3088886"/>
                  <a:pt x="1748010" y="3415719"/>
                  <a:pt x="1894901" y="3397358"/>
                </a:cubicBezTo>
                <a:cubicBezTo>
                  <a:pt x="2041792" y="3378997"/>
                  <a:pt x="2131764" y="3160496"/>
                  <a:pt x="2093205" y="3055836"/>
                </a:cubicBezTo>
                <a:cubicBezTo>
                  <a:pt x="2054646" y="2951176"/>
                  <a:pt x="1639677" y="2894255"/>
                  <a:pt x="1663547" y="2769397"/>
                </a:cubicBezTo>
                <a:cubicBezTo>
                  <a:pt x="1687417" y="2644539"/>
                  <a:pt x="2050973" y="2470106"/>
                  <a:pt x="2236424" y="2306689"/>
                </a:cubicBezTo>
                <a:cubicBezTo>
                  <a:pt x="2421875" y="2143272"/>
                  <a:pt x="2458598" y="2126747"/>
                  <a:pt x="2776251" y="1788896"/>
                </a:cubicBezTo>
                <a:cubicBezTo>
                  <a:pt x="3093904" y="1451045"/>
                  <a:pt x="3881610" y="577040"/>
                  <a:pt x="4142342" y="279585"/>
                </a:cubicBezTo>
                <a:cubicBezTo>
                  <a:pt x="4403074" y="-17870"/>
                  <a:pt x="4371860" y="-6854"/>
                  <a:pt x="4340646" y="4163"/>
                </a:cubicBezTo>
              </a:path>
            </a:pathLst>
          </a:custGeom>
          <a:noFill/>
          <a:ln w="28575">
            <a:solidFill>
              <a:srgbClr val="FFC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0" name="Rectangle 239"/>
          <p:cNvSpPr/>
          <p:nvPr/>
        </p:nvSpPr>
        <p:spPr>
          <a:xfrm>
            <a:off x="6163693" y="4563467"/>
            <a:ext cx="490840" cy="369332"/>
          </a:xfrm>
          <a:prstGeom prst="rect">
            <a:avLst/>
          </a:prstGeom>
        </p:spPr>
        <p:txBody>
          <a:bodyPr wrap="none">
            <a:spAutoFit/>
          </a:bodyPr>
          <a:lstStyle/>
          <a:p>
            <a:r>
              <a:rPr lang="en-US" dirty="0">
                <a:solidFill>
                  <a:srgbClr val="FF0000"/>
                </a:solidFill>
              </a:rPr>
              <a:t>❶</a:t>
            </a:r>
            <a:endParaRPr lang="en-US" dirty="0">
              <a:solidFill>
                <a:srgbClr val="505050"/>
              </a:solidFill>
            </a:endParaRPr>
          </a:p>
        </p:txBody>
      </p:sp>
      <p:sp>
        <p:nvSpPr>
          <p:cNvPr id="241" name="Rectangle 240"/>
          <p:cNvSpPr/>
          <p:nvPr/>
        </p:nvSpPr>
        <p:spPr>
          <a:xfrm>
            <a:off x="6461280" y="4487606"/>
            <a:ext cx="490840" cy="369332"/>
          </a:xfrm>
          <a:prstGeom prst="rect">
            <a:avLst/>
          </a:prstGeom>
        </p:spPr>
        <p:txBody>
          <a:bodyPr wrap="none">
            <a:spAutoFit/>
          </a:bodyPr>
          <a:lstStyle/>
          <a:p>
            <a:r>
              <a:rPr lang="en-US" dirty="0">
                <a:solidFill>
                  <a:srgbClr val="00B050"/>
                </a:solidFill>
              </a:rPr>
              <a:t>❷</a:t>
            </a:r>
            <a:endParaRPr lang="en-US" dirty="0">
              <a:solidFill>
                <a:srgbClr val="505050"/>
              </a:solidFill>
            </a:endParaRPr>
          </a:p>
        </p:txBody>
      </p:sp>
      <p:sp>
        <p:nvSpPr>
          <p:cNvPr id="242" name="Rectangle 241"/>
          <p:cNvSpPr/>
          <p:nvPr/>
        </p:nvSpPr>
        <p:spPr>
          <a:xfrm>
            <a:off x="6424426" y="5041183"/>
            <a:ext cx="490840" cy="369332"/>
          </a:xfrm>
          <a:prstGeom prst="rect">
            <a:avLst/>
          </a:prstGeom>
        </p:spPr>
        <p:txBody>
          <a:bodyPr wrap="none">
            <a:spAutoFit/>
          </a:bodyPr>
          <a:lstStyle/>
          <a:p>
            <a:r>
              <a:rPr lang="en-US" dirty="0">
                <a:solidFill>
                  <a:srgbClr val="FFC000"/>
                </a:solidFill>
              </a:rPr>
              <a:t>❸</a:t>
            </a:r>
            <a:endParaRPr lang="en-US" dirty="0">
              <a:solidFill>
                <a:srgbClr val="505050"/>
              </a:solidFill>
            </a:endParaRPr>
          </a:p>
        </p:txBody>
      </p:sp>
      <p:sp>
        <p:nvSpPr>
          <p:cNvPr id="243" name="TextBox 242"/>
          <p:cNvSpPr txBox="1"/>
          <p:nvPr/>
        </p:nvSpPr>
        <p:spPr>
          <a:xfrm>
            <a:off x="168362" y="1380417"/>
            <a:ext cx="9297627" cy="1403461"/>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t>SIP uses the source and target IP addresses to establish a session. Network Address Translation (NAT) modifies IP addresses as packets transit onto the public internet and thereby renders the INVITE invalid. STUN, TURN and ICE resolve such session/NAT issues.</a:t>
            </a:r>
          </a:p>
        </p:txBody>
      </p:sp>
    </p:spTree>
    <p:custDataLst>
      <p:tags r:id="rId1"/>
    </p:custDataLst>
    <p:extLst>
      <p:ext uri="{BB962C8B-B14F-4D97-AF65-F5344CB8AC3E}">
        <p14:creationId xmlns:p14="http://schemas.microsoft.com/office/powerpoint/2010/main" val="9359585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0"/>
                                        </p:tgtEl>
                                      </p:cBhvr>
                                    </p:animEffect>
                                    <p:set>
                                      <p:cBhvr>
                                        <p:cTn id="15" dur="1" fill="hold">
                                          <p:stCondLst>
                                            <p:cond delay="499"/>
                                          </p:stCondLst>
                                        </p:cTn>
                                        <p:tgtEl>
                                          <p:spTgt spid="24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241"/>
                                        </p:tgtEl>
                                        <p:attrNameLst>
                                          <p:attrName>style.visibility</p:attrName>
                                        </p:attrNameLst>
                                      </p:cBhvr>
                                      <p:to>
                                        <p:strVal val="visible"/>
                                      </p:to>
                                    </p:set>
                                    <p:animEffect transition="in" filter="wipe(down)">
                                      <p:cBhvr>
                                        <p:cTn id="21" dur="500"/>
                                        <p:tgtEl>
                                          <p:spTgt spid="24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4"/>
                                        </p:tgtEl>
                                        <p:attrNameLst>
                                          <p:attrName>style.visibility</p:attrName>
                                        </p:attrNameLst>
                                      </p:cBhvr>
                                      <p:to>
                                        <p:strVal val="visible"/>
                                      </p:to>
                                    </p:set>
                                    <p:animEffect transition="in" filter="wipe(down)">
                                      <p:cBhvr>
                                        <p:cTn id="24" dur="500"/>
                                        <p:tgtEl>
                                          <p:spTgt spid="234"/>
                                        </p:tgtEl>
                                      </p:cBhvr>
                                    </p:animEffect>
                                  </p:childTnLst>
                                  <p:subTnLst>
                                    <p:set>
                                      <p:cBhvr override="childStyle">
                                        <p:cTn dur="1" fill="hold" display="0" masterRel="nextClick" afterEffect="1"/>
                                        <p:tgtEl>
                                          <p:spTgt spid="23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3"/>
                                        </p:tgtEl>
                                        <p:attrNameLst>
                                          <p:attrName>style.visibility</p:attrName>
                                        </p:attrNameLst>
                                      </p:cBhvr>
                                      <p:to>
                                        <p:strVal val="visible"/>
                                      </p:to>
                                    </p:set>
                                    <p:animEffect transition="in" filter="wipe(down)">
                                      <p:cBhvr>
                                        <p:cTn id="29" dur="500"/>
                                        <p:tgtEl>
                                          <p:spTgt spid="2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2"/>
                                        </p:tgtEl>
                                        <p:attrNameLst>
                                          <p:attrName>style.visibility</p:attrName>
                                        </p:attrNameLst>
                                      </p:cBhvr>
                                      <p:to>
                                        <p:strVal val="visible"/>
                                      </p:to>
                                    </p:set>
                                    <p:animEffect transition="in" filter="wipe(down)">
                                      <p:cBhvr>
                                        <p:cTn id="34" dur="500"/>
                                        <p:tgtEl>
                                          <p:spTgt spid="242"/>
                                        </p:tgtEl>
                                      </p:cBhvr>
                                    </p:animEffect>
                                  </p:childTnLst>
                                </p:cTn>
                              </p:par>
                              <p:par>
                                <p:cTn id="35" presetID="10" presetClass="exit" presetSubtype="0" fill="hold" grpId="1" nodeType="withEffect">
                                  <p:stCondLst>
                                    <p:cond delay="0"/>
                                  </p:stCondLst>
                                  <p:childTnLst>
                                    <p:animEffect transition="out" filter="fade">
                                      <p:cBhvr>
                                        <p:cTn id="36" dur="500"/>
                                        <p:tgtEl>
                                          <p:spTgt spid="241"/>
                                        </p:tgtEl>
                                      </p:cBhvr>
                                    </p:animEffect>
                                    <p:set>
                                      <p:cBhvr>
                                        <p:cTn id="37" dur="1" fill="hold">
                                          <p:stCondLst>
                                            <p:cond delay="499"/>
                                          </p:stCondLst>
                                        </p:cTn>
                                        <p:tgtEl>
                                          <p:spTgt spid="24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33"/>
                                        </p:tgtEl>
                                      </p:cBhvr>
                                    </p:animEffect>
                                    <p:set>
                                      <p:cBhvr>
                                        <p:cTn id="40" dur="1" fill="hold">
                                          <p:stCondLst>
                                            <p:cond delay="499"/>
                                          </p:stCondLst>
                                        </p:cTn>
                                        <p:tgtEl>
                                          <p:spTgt spid="233"/>
                                        </p:tgtEl>
                                        <p:attrNameLst>
                                          <p:attrName>style.visibility</p:attrName>
                                        </p:attrNameLst>
                                      </p:cBhvr>
                                      <p:to>
                                        <p:strVal val="hidden"/>
                                      </p:to>
                                    </p:set>
                                  </p:childTnLst>
                                </p:cTn>
                              </p:par>
                              <p:par>
                                <p:cTn id="41" presetID="22" presetClass="entr" presetSubtype="4" fill="hold" grpId="0" nodeType="withEffect">
                                  <p:stCondLst>
                                    <p:cond delay="0"/>
                                  </p:stCondLst>
                                  <p:childTnLst>
                                    <p:set>
                                      <p:cBhvr>
                                        <p:cTn id="42" dur="1" fill="hold">
                                          <p:stCondLst>
                                            <p:cond delay="0"/>
                                          </p:stCondLst>
                                        </p:cTn>
                                        <p:tgtEl>
                                          <p:spTgt spid="235"/>
                                        </p:tgtEl>
                                        <p:attrNameLst>
                                          <p:attrName>style.visibility</p:attrName>
                                        </p:attrNameLst>
                                      </p:cBhvr>
                                      <p:to>
                                        <p:strVal val="visible"/>
                                      </p:to>
                                    </p:set>
                                    <p:animEffect transition="in" filter="wipe(down)">
                                      <p:cBhvr>
                                        <p:cTn id="43"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33" grpId="0" animBg="1"/>
      <p:bldP spid="233" grpId="1" animBg="1"/>
      <p:bldP spid="234" grpId="0" animBg="1"/>
      <p:bldP spid="235" grpId="0" animBg="1"/>
      <p:bldP spid="240" grpId="0"/>
      <p:bldP spid="240" grpId="1"/>
      <p:bldP spid="241" grpId="0"/>
      <p:bldP spid="241" grpId="1"/>
      <p:bldP spid="2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smtClean="0">
                <a:solidFill>
                  <a:schemeClr val="tx1"/>
                </a:solidFill>
              </a:rPr>
              <a:t>Network Monitor</a:t>
            </a:r>
            <a:br>
              <a:rPr lang="en-US" sz="4800" dirty="0" smtClean="0">
                <a:solidFill>
                  <a:schemeClr val="tx1"/>
                </a:solidFill>
              </a:rPr>
            </a:br>
            <a:r>
              <a:rPr lang="en-US" sz="3200" dirty="0" smtClean="0">
                <a:solidFill>
                  <a:schemeClr val="tx1"/>
                </a:solidFill>
              </a:rPr>
              <a:t>Call from Lync to Skype showing STUN</a:t>
            </a:r>
            <a:r>
              <a:rPr lang="en-US" sz="3200" dirty="0">
                <a:solidFill>
                  <a:schemeClr val="tx1"/>
                </a:solidFill>
              </a:rPr>
              <a:t/>
            </a:r>
            <a:br>
              <a:rPr lang="en-US" sz="3200" dirty="0">
                <a:solidFill>
                  <a:schemeClr val="tx1"/>
                </a:solidFill>
              </a:rPr>
            </a:br>
            <a:endParaRPr lang="en-US" sz="4800" dirty="0">
              <a:solidFill>
                <a:schemeClr val="tx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34</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p:nvPicPr>
        <p:blipFill>
          <a:blip r:embed="rId2"/>
          <a:stretch>
            <a:fillRect/>
          </a:stretch>
        </p:blipFill>
        <p:spPr>
          <a:xfrm>
            <a:off x="7766963" y="662458"/>
            <a:ext cx="1099238" cy="915836"/>
          </a:xfrm>
          <a:prstGeom prst="rect">
            <a:avLst/>
          </a:prstGeom>
        </p:spPr>
      </p:pic>
      <p:grpSp>
        <p:nvGrpSpPr>
          <p:cNvPr id="8" name="Group 7"/>
          <p:cNvGrpSpPr/>
          <p:nvPr/>
        </p:nvGrpSpPr>
        <p:grpSpPr>
          <a:xfrm>
            <a:off x="10849827" y="546650"/>
            <a:ext cx="722465" cy="1031644"/>
            <a:chOff x="10364683" y="3587446"/>
            <a:chExt cx="1129345" cy="1578614"/>
          </a:xfrm>
        </p:grpSpPr>
        <p:grpSp>
          <p:nvGrpSpPr>
            <p:cNvPr id="9" name="Group 8"/>
            <p:cNvGrpSpPr/>
            <p:nvPr/>
          </p:nvGrpSpPr>
          <p:grpSpPr>
            <a:xfrm>
              <a:off x="10364683" y="3587446"/>
              <a:ext cx="1129345" cy="1578614"/>
              <a:chOff x="10587210" y="163112"/>
              <a:chExt cx="1129345" cy="1578614"/>
            </a:xfrm>
          </p:grpSpPr>
          <p:sp>
            <p:nvSpPr>
              <p:cNvPr id="11" name="Freeform 10"/>
              <p:cNvSpPr/>
              <p:nvPr/>
            </p:nvSpPr>
            <p:spPr bwMode="auto">
              <a:xfrm>
                <a:off x="10901307" y="163112"/>
                <a:ext cx="815248" cy="1046602"/>
              </a:xfrm>
              <a:custGeom>
                <a:avLst/>
                <a:gdLst>
                  <a:gd name="connsiteX0" fmla="*/ 165253 w 815248"/>
                  <a:gd name="connsiteY0" fmla="*/ 66101 h 1046602"/>
                  <a:gd name="connsiteX1" fmla="*/ 815248 w 815248"/>
                  <a:gd name="connsiteY1" fmla="*/ 451691 h 1046602"/>
                  <a:gd name="connsiteX2" fmla="*/ 727113 w 815248"/>
                  <a:gd name="connsiteY2" fmla="*/ 1046602 h 1046602"/>
                  <a:gd name="connsiteX3" fmla="*/ 0 w 815248"/>
                  <a:gd name="connsiteY3" fmla="*/ 627961 h 1046602"/>
                  <a:gd name="connsiteX4" fmla="*/ 77118 w 815248"/>
                  <a:gd name="connsiteY4" fmla="*/ 0 h 1046602"/>
                  <a:gd name="connsiteX5" fmla="*/ 165253 w 815248"/>
                  <a:gd name="connsiteY5" fmla="*/ 66101 h 10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48" h="1046602">
                    <a:moveTo>
                      <a:pt x="165253" y="66101"/>
                    </a:moveTo>
                    <a:lnTo>
                      <a:pt x="815248" y="451691"/>
                    </a:lnTo>
                    <a:lnTo>
                      <a:pt x="727113" y="1046602"/>
                    </a:lnTo>
                    <a:lnTo>
                      <a:pt x="0" y="627961"/>
                    </a:lnTo>
                    <a:lnTo>
                      <a:pt x="77118" y="0"/>
                    </a:lnTo>
                    <a:lnTo>
                      <a:pt x="165253" y="66101"/>
                    </a:lnTo>
                    <a:close/>
                  </a:path>
                </a:pathLst>
              </a:custGeom>
              <a:solidFill>
                <a:schemeClr val="accent6">
                  <a:lumMod val="20000"/>
                  <a:lumOff val="80000"/>
                </a:schemeClr>
              </a:solidFill>
              <a:ln w="28575">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2" name="Freeform 11"/>
              <p:cNvSpPr/>
              <p:nvPr/>
            </p:nvSpPr>
            <p:spPr bwMode="auto">
              <a:xfrm>
                <a:off x="10596626" y="803555"/>
                <a:ext cx="1035585" cy="749147"/>
              </a:xfrm>
              <a:custGeom>
                <a:avLst/>
                <a:gdLst>
                  <a:gd name="connsiteX0" fmla="*/ 308472 w 1035585"/>
                  <a:gd name="connsiteY0" fmla="*/ 0 h 749147"/>
                  <a:gd name="connsiteX1" fmla="*/ 0 w 1035585"/>
                  <a:gd name="connsiteY1" fmla="*/ 220338 h 749147"/>
                  <a:gd name="connsiteX2" fmla="*/ 936433 w 1035585"/>
                  <a:gd name="connsiteY2" fmla="*/ 749147 h 749147"/>
                  <a:gd name="connsiteX3" fmla="*/ 1035585 w 1035585"/>
                  <a:gd name="connsiteY3" fmla="*/ 396608 h 749147"/>
                  <a:gd name="connsiteX4" fmla="*/ 308472 w 1035585"/>
                  <a:gd name="connsiteY4" fmla="*/ 0 h 74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85" h="749147">
                    <a:moveTo>
                      <a:pt x="308472" y="0"/>
                    </a:moveTo>
                    <a:lnTo>
                      <a:pt x="0" y="220338"/>
                    </a:lnTo>
                    <a:lnTo>
                      <a:pt x="936433" y="749147"/>
                    </a:lnTo>
                    <a:lnTo>
                      <a:pt x="1035585" y="396608"/>
                    </a:lnTo>
                    <a:lnTo>
                      <a:pt x="308472" y="0"/>
                    </a:lnTo>
                    <a:close/>
                  </a:path>
                </a:pathLst>
              </a:custGeom>
              <a:solidFill>
                <a:schemeClr val="accent6">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13" name="Freeform 12"/>
              <p:cNvSpPr/>
              <p:nvPr/>
            </p:nvSpPr>
            <p:spPr bwMode="auto">
              <a:xfrm>
                <a:off x="10587210" y="1013551"/>
                <a:ext cx="947101" cy="728175"/>
              </a:xfrm>
              <a:custGeom>
                <a:avLst/>
                <a:gdLst>
                  <a:gd name="connsiteX0" fmla="*/ 22033 w 936433"/>
                  <a:gd name="connsiteY0" fmla="*/ 0 h 694062"/>
                  <a:gd name="connsiteX1" fmla="*/ 0 w 936433"/>
                  <a:gd name="connsiteY1" fmla="*/ 154236 h 694062"/>
                  <a:gd name="connsiteX2" fmla="*/ 903383 w 936433"/>
                  <a:gd name="connsiteY2" fmla="*/ 694062 h 694062"/>
                  <a:gd name="connsiteX3" fmla="*/ 936433 w 936433"/>
                  <a:gd name="connsiteY3" fmla="*/ 517793 h 694062"/>
                  <a:gd name="connsiteX4" fmla="*/ 22033 w 936433"/>
                  <a:gd name="connsiteY4" fmla="*/ 0 h 69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33" h="694062">
                    <a:moveTo>
                      <a:pt x="22033" y="0"/>
                    </a:moveTo>
                    <a:lnTo>
                      <a:pt x="0" y="154236"/>
                    </a:lnTo>
                    <a:lnTo>
                      <a:pt x="903383" y="694062"/>
                    </a:lnTo>
                    <a:lnTo>
                      <a:pt x="936433" y="517793"/>
                    </a:lnTo>
                    <a:lnTo>
                      <a:pt x="22033" y="0"/>
                    </a:lnTo>
                    <a:close/>
                  </a:path>
                </a:pathLst>
              </a:custGeom>
              <a:solidFill>
                <a:srgbClr val="0192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cxnSp>
            <p:nvCxnSpPr>
              <p:cNvPr id="14" name="Straight Connector 13"/>
              <p:cNvCxnSpPr>
                <a:stCxn id="11" idx="2"/>
                <a:endCxn id="13" idx="2"/>
              </p:cNvCxnSpPr>
              <p:nvPr/>
            </p:nvCxnSpPr>
            <p:spPr>
              <a:xfrm flipH="1">
                <a:off x="11500884" y="1209714"/>
                <a:ext cx="127536" cy="532012"/>
              </a:xfrm>
              <a:prstGeom prst="line">
                <a:avLst/>
              </a:prstGeom>
              <a:ln w="38100">
                <a:solidFill>
                  <a:schemeClr val="accent6">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0453" y="3919930"/>
              <a:ext cx="395467" cy="395467"/>
            </a:xfrm>
            <a:prstGeom prst="rect">
              <a:avLst/>
            </a:prstGeom>
          </p:spPr>
        </p:pic>
      </p:grpSp>
      <p:cxnSp>
        <p:nvCxnSpPr>
          <p:cNvPr id="20" name="Straight Connector 19"/>
          <p:cNvCxnSpPr/>
          <p:nvPr/>
        </p:nvCxnSpPr>
        <p:spPr>
          <a:xfrm>
            <a:off x="8868627" y="981860"/>
            <a:ext cx="1981200" cy="0"/>
          </a:xfrm>
          <a:prstGeom prst="line">
            <a:avLst/>
          </a:prstGeom>
          <a:ln w="5715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413496" y="2019998"/>
            <a:ext cx="11068050" cy="4333875"/>
          </a:xfrm>
          <a:prstGeom prst="rect">
            <a:avLst/>
          </a:prstGeom>
        </p:spPr>
      </p:pic>
    </p:spTree>
    <p:extLst>
      <p:ext uri="{BB962C8B-B14F-4D97-AF65-F5344CB8AC3E}">
        <p14:creationId xmlns:p14="http://schemas.microsoft.com/office/powerpoint/2010/main" val="23603966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80" y="18566"/>
            <a:ext cx="11889564" cy="917575"/>
          </a:xfrm>
        </p:spPr>
        <p:txBody>
          <a:bodyPr/>
          <a:lstStyle/>
          <a:p>
            <a:r>
              <a:rPr lang="en-US" dirty="0" smtClean="0">
                <a:solidFill>
                  <a:schemeClr val="tx1"/>
                </a:solidFill>
              </a:rPr>
              <a:t>Codecs</a:t>
            </a:r>
            <a:endParaRPr lang="en-US" dirty="0">
              <a:solidFill>
                <a:schemeClr val="tx1"/>
              </a:solidFill>
            </a:endParaRPr>
          </a:p>
        </p:txBody>
      </p:sp>
      <p:sp>
        <p:nvSpPr>
          <p:cNvPr id="3" name="Text Placeholder 2"/>
          <p:cNvSpPr>
            <a:spLocks noGrp="1"/>
          </p:cNvSpPr>
          <p:nvPr>
            <p:ph type="body" sz="quarter" idx="4294967295"/>
          </p:nvPr>
        </p:nvSpPr>
        <p:spPr>
          <a:xfrm>
            <a:off x="298937" y="1135062"/>
            <a:ext cx="11634300" cy="5410712"/>
          </a:xfrm>
          <a:prstGeom prst="rect">
            <a:avLst/>
          </a:prstGeom>
        </p:spPr>
        <p:txBody>
          <a:bodyPr/>
          <a:lstStyle/>
          <a:p>
            <a:r>
              <a:rPr lang="en-US" dirty="0" smtClean="0">
                <a:solidFill>
                  <a:schemeClr val="tx1"/>
                </a:solidFill>
              </a:rPr>
              <a:t>Skype</a:t>
            </a:r>
          </a:p>
          <a:p>
            <a:pPr marL="623888" indent="-333375">
              <a:buAutoNum type="arabicPeriod"/>
            </a:pPr>
            <a:r>
              <a:rPr lang="en-US" sz="2800" dirty="0" smtClean="0">
                <a:solidFill>
                  <a:schemeClr val="tx1"/>
                </a:solidFill>
              </a:rPr>
              <a:t>Audio Codec: SILK</a:t>
            </a:r>
          </a:p>
          <a:p>
            <a:pPr marL="623888" indent="-333375">
              <a:buAutoNum type="arabicPeriod"/>
            </a:pPr>
            <a:r>
              <a:rPr lang="en-US" sz="2800" dirty="0" smtClean="0">
                <a:solidFill>
                  <a:schemeClr val="tx1"/>
                </a:solidFill>
              </a:rPr>
              <a:t>Video Codec: H.264</a:t>
            </a:r>
          </a:p>
          <a:p>
            <a:r>
              <a:rPr lang="en-US" dirty="0" smtClean="0">
                <a:solidFill>
                  <a:schemeClr val="tx1"/>
                </a:solidFill>
              </a:rPr>
              <a:t>Lync</a:t>
            </a:r>
          </a:p>
          <a:p>
            <a:pPr marL="623888" indent="-333375">
              <a:buAutoNum type="arabicPeriod"/>
            </a:pPr>
            <a:r>
              <a:rPr lang="en-US" sz="2800" dirty="0">
                <a:solidFill>
                  <a:schemeClr val="tx1"/>
                </a:solidFill>
              </a:rPr>
              <a:t>Audio Codec: </a:t>
            </a:r>
            <a:r>
              <a:rPr lang="en-US" sz="2800" dirty="0" smtClean="0">
                <a:solidFill>
                  <a:schemeClr val="tx1"/>
                </a:solidFill>
              </a:rPr>
              <a:t>RTA</a:t>
            </a:r>
          </a:p>
          <a:p>
            <a:pPr marL="623888" indent="-333375">
              <a:buAutoNum type="arabicPeriod"/>
            </a:pPr>
            <a:r>
              <a:rPr lang="en-US" sz="2800" dirty="0" smtClean="0">
                <a:solidFill>
                  <a:schemeClr val="tx1"/>
                </a:solidFill>
              </a:rPr>
              <a:t>Video </a:t>
            </a:r>
            <a:r>
              <a:rPr lang="en-US" sz="2800" dirty="0">
                <a:solidFill>
                  <a:schemeClr val="tx1"/>
                </a:solidFill>
              </a:rPr>
              <a:t>Codec: </a:t>
            </a:r>
            <a:r>
              <a:rPr lang="en-US" sz="2800" dirty="0" smtClean="0">
                <a:solidFill>
                  <a:schemeClr val="tx1"/>
                </a:solidFill>
              </a:rPr>
              <a:t>H.264</a:t>
            </a:r>
          </a:p>
          <a:p>
            <a:r>
              <a:rPr lang="en-US" dirty="0">
                <a:solidFill>
                  <a:schemeClr val="tx1"/>
                </a:solidFill>
              </a:rPr>
              <a:t>Lync-Skype Connectivity</a:t>
            </a:r>
          </a:p>
          <a:p>
            <a:pPr marL="290513"/>
            <a:r>
              <a:rPr lang="en-US" sz="2800" dirty="0" smtClean="0">
                <a:solidFill>
                  <a:schemeClr val="tx1"/>
                </a:solidFill>
              </a:rPr>
              <a:t>v2 Audio: SILK</a:t>
            </a:r>
          </a:p>
          <a:p>
            <a:pPr marL="290513"/>
            <a:r>
              <a:rPr lang="en-US" sz="2800" dirty="0" smtClean="0">
                <a:solidFill>
                  <a:schemeClr val="tx1"/>
                </a:solidFill>
              </a:rPr>
              <a:t>v2 Video: H.264</a:t>
            </a:r>
            <a:endParaRPr lang="en-US" sz="2800" dirty="0">
              <a:solidFill>
                <a:schemeClr val="tx1"/>
              </a:solidFill>
            </a:endParaRPr>
          </a:p>
          <a:p>
            <a:pPr marL="623888" indent="-333375">
              <a:buAutoNum type="arabicPeriod"/>
            </a:pPr>
            <a:endParaRPr lang="en-US" sz="2800" dirty="0">
              <a:solidFill>
                <a:schemeClr val="tx1"/>
              </a:solidFill>
            </a:endParaRPr>
          </a:p>
        </p:txBody>
      </p:sp>
      <p:pic>
        <p:nvPicPr>
          <p:cNvPr id="4" name="Picture 3"/>
          <p:cNvPicPr>
            <a:picLocks noChangeAspect="1"/>
          </p:cNvPicPr>
          <p:nvPr/>
        </p:nvPicPr>
        <p:blipFill>
          <a:blip r:embed="rId3"/>
          <a:stretch>
            <a:fillRect/>
          </a:stretch>
        </p:blipFill>
        <p:spPr>
          <a:xfrm>
            <a:off x="6540794" y="2915356"/>
            <a:ext cx="5619750" cy="2324100"/>
          </a:xfrm>
          <a:prstGeom prst="rect">
            <a:avLst/>
          </a:prstGeom>
        </p:spPr>
      </p:pic>
      <p:sp>
        <p:nvSpPr>
          <p:cNvPr id="5" name="TextBox 4"/>
          <p:cNvSpPr txBox="1"/>
          <p:nvPr/>
        </p:nvSpPr>
        <p:spPr>
          <a:xfrm>
            <a:off x="6989541" y="5167104"/>
            <a:ext cx="4722255"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smtClean="0">
                <a:gradFill>
                  <a:gsLst>
                    <a:gs pos="2917">
                      <a:srgbClr val="505050"/>
                    </a:gs>
                    <a:gs pos="30000">
                      <a:srgbClr val="505050"/>
                    </a:gs>
                  </a:gsLst>
                  <a:lin ang="5400000" scaled="0"/>
                </a:gradFill>
              </a:rPr>
              <a:t>Better Codecs mean longer calls</a:t>
            </a:r>
          </a:p>
        </p:txBody>
      </p:sp>
      <p:sp>
        <p:nvSpPr>
          <p:cNvPr id="6" name="TextBox 5">
            <a:hlinkClick r:id="rId4" action="ppaction://hlinkfile"/>
          </p:cNvPr>
          <p:cNvSpPr txBox="1"/>
          <p:nvPr/>
        </p:nvSpPr>
        <p:spPr>
          <a:xfrm>
            <a:off x="9365110" y="983952"/>
            <a:ext cx="2055691" cy="627864"/>
          </a:xfrm>
          <a:prstGeom prst="rect">
            <a:avLst/>
          </a:prstGeom>
          <a:solidFill>
            <a:schemeClr val="accent1">
              <a:lumMod val="75000"/>
            </a:schemeClr>
          </a:solidFill>
        </p:spPr>
        <p:txBody>
          <a:bodyPr wrap="none" lIns="182880" tIns="146304" rIns="182880" bIns="146304" rtlCol="0">
            <a:spAutoFit/>
          </a:bodyPr>
          <a:lstStyle/>
          <a:p>
            <a:pPr algn="ctr">
              <a:lnSpc>
                <a:spcPct val="90000"/>
              </a:lnSpc>
              <a:spcAft>
                <a:spcPts val="600"/>
              </a:spcAft>
            </a:pPr>
            <a:r>
              <a:rPr lang="en-US" sz="2400" dirty="0" smtClean="0">
                <a:solidFill>
                  <a:schemeClr val="tx1">
                    <a:lumMod val="85000"/>
                  </a:schemeClr>
                </a:solidFill>
              </a:rPr>
              <a:t>G.729 Demo</a:t>
            </a:r>
          </a:p>
        </p:txBody>
      </p:sp>
      <p:sp>
        <p:nvSpPr>
          <p:cNvPr id="7" name="TextBox 6">
            <a:hlinkClick r:id="rId5" action="ppaction://hlinkfile"/>
          </p:cNvPr>
          <p:cNvSpPr txBox="1"/>
          <p:nvPr/>
        </p:nvSpPr>
        <p:spPr>
          <a:xfrm>
            <a:off x="9365110" y="1690574"/>
            <a:ext cx="2055691" cy="627864"/>
          </a:xfrm>
          <a:prstGeom prst="rect">
            <a:avLst/>
          </a:prstGeom>
          <a:solidFill>
            <a:srgbClr val="00B0F0"/>
          </a:solidFill>
        </p:spPr>
        <p:txBody>
          <a:bodyPr wrap="square" lIns="182880" tIns="146304" rIns="182880" bIns="146304" rtlCol="0">
            <a:spAutoFit/>
          </a:bodyPr>
          <a:lstStyle/>
          <a:p>
            <a:pPr algn="ctr">
              <a:lnSpc>
                <a:spcPct val="90000"/>
              </a:lnSpc>
              <a:spcAft>
                <a:spcPts val="600"/>
              </a:spcAft>
            </a:pPr>
            <a:r>
              <a:rPr lang="en-US" sz="2400" dirty="0" smtClean="0">
                <a:solidFill>
                  <a:srgbClr val="FFFFFF"/>
                </a:solidFill>
              </a:rPr>
              <a:t>SILK Demo  </a:t>
            </a:r>
          </a:p>
        </p:txBody>
      </p:sp>
      <p:sp>
        <p:nvSpPr>
          <p:cNvPr id="8" name="Rectangle 7"/>
          <p:cNvSpPr/>
          <p:nvPr/>
        </p:nvSpPr>
        <p:spPr>
          <a:xfrm>
            <a:off x="6340454" y="5761412"/>
            <a:ext cx="5371342" cy="369332"/>
          </a:xfrm>
          <a:prstGeom prst="rect">
            <a:avLst/>
          </a:prstGeom>
        </p:spPr>
        <p:txBody>
          <a:bodyPr wrap="none">
            <a:spAutoFit/>
          </a:bodyPr>
          <a:lstStyle/>
          <a:p>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http://blogs.skype.com/2010/09/28/the-power-of-silk/</a:t>
            </a:r>
            <a:endParaRPr lang="en-US" dirty="0">
              <a:solidFill>
                <a:srgbClr val="505050"/>
              </a:solidFill>
            </a:endParaRPr>
          </a:p>
        </p:txBody>
      </p:sp>
    </p:spTree>
    <p:extLst>
      <p:ext uri="{BB962C8B-B14F-4D97-AF65-F5344CB8AC3E}">
        <p14:creationId xmlns:p14="http://schemas.microsoft.com/office/powerpoint/2010/main" val="8927269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965837"/>
            <a:ext cx="10457411" cy="2986508"/>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 name="Title 2"/>
          <p:cNvSpPr>
            <a:spLocks noGrp="1"/>
          </p:cNvSpPr>
          <p:nvPr>
            <p:ph type="title"/>
          </p:nvPr>
        </p:nvSpPr>
        <p:spPr>
          <a:xfrm>
            <a:off x="529664" y="2968975"/>
            <a:ext cx="11889564" cy="917575"/>
          </a:xfrm>
        </p:spPr>
        <p:txBody>
          <a:bodyPr/>
          <a:lstStyle/>
          <a:p>
            <a:r>
              <a:rPr lang="en-US" dirty="0" smtClean="0">
                <a:solidFill>
                  <a:schemeClr val="bg1"/>
                </a:solidFill>
              </a:rPr>
              <a:t>Deployment Details</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36</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71690055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70" y="157454"/>
            <a:ext cx="11373923" cy="1147242"/>
          </a:xfrm>
        </p:spPr>
        <p:txBody>
          <a:bodyPr/>
          <a:lstStyle/>
          <a:p>
            <a:r>
              <a:rPr lang="en-US" dirty="0" smtClean="0">
                <a:solidFill>
                  <a:srgbClr val="00B0F0"/>
                </a:solidFill>
              </a:rPr>
              <a:t>Skype Privacy</a:t>
            </a:r>
            <a:r>
              <a:rPr lang="en-US" sz="4896" b="1" dirty="0">
                <a:solidFill>
                  <a:srgbClr val="00B0F0"/>
                </a:solidFill>
                <a:latin typeface="+mn-lt"/>
              </a:rPr>
              <a:t/>
            </a:r>
            <a:br>
              <a:rPr lang="en-US" sz="4896" b="1" dirty="0">
                <a:solidFill>
                  <a:srgbClr val="00B0F0"/>
                </a:solidFill>
                <a:latin typeface="+mn-lt"/>
              </a:rPr>
            </a:br>
            <a:r>
              <a:rPr lang="en-US" sz="2448" spc="-72" dirty="0">
                <a:latin typeface="Arial" panose="020B0604020202020204" pitchFamily="34" charset="0"/>
                <a:cs typeface="Arial" panose="020B0604020202020204" pitchFamily="34" charset="0"/>
              </a:rPr>
              <a:t>Note</a:t>
            </a:r>
            <a:r>
              <a:rPr lang="en-US" sz="2448" spc="-72" dirty="0">
                <a:solidFill>
                  <a:schemeClr val="tx1"/>
                </a:solidFill>
                <a:latin typeface="Arial" panose="020B0604020202020204" pitchFamily="34" charset="0"/>
                <a:cs typeface="Arial" panose="020B0604020202020204" pitchFamily="34" charset="0"/>
              </a:rPr>
              <a:t>: Skype uses AES256 for both signaling and media</a:t>
            </a:r>
            <a:r>
              <a:rPr lang="en-GB" sz="4896" spc="-72" dirty="0">
                <a:solidFill>
                  <a:schemeClr val="tx1"/>
                </a:solidFill>
                <a:latin typeface="Arial" panose="020B0604020202020204" pitchFamily="34" charset="0"/>
                <a:cs typeface="Arial" panose="020B0604020202020204" pitchFamily="34" charset="0"/>
              </a:rPr>
              <a:t/>
            </a:r>
            <a:br>
              <a:rPr lang="en-GB" sz="4896" spc="-72" dirty="0">
                <a:solidFill>
                  <a:schemeClr val="tx1"/>
                </a:solidFill>
                <a:latin typeface="Arial" panose="020B0604020202020204" pitchFamily="34" charset="0"/>
                <a:cs typeface="Arial" panose="020B0604020202020204" pitchFamily="34" charset="0"/>
              </a:rPr>
            </a:br>
            <a:endParaRPr lang="en-GB" sz="4896" b="1" dirty="0">
              <a:solidFill>
                <a:schemeClr val="tx1"/>
              </a:solidFill>
              <a:latin typeface="+mn-lt"/>
            </a:endParaRPr>
          </a:p>
        </p:txBody>
      </p:sp>
      <p:pic>
        <p:nvPicPr>
          <p:cNvPr id="6" name="Picture 5"/>
          <p:cNvPicPr>
            <a:picLocks noChangeAspect="1"/>
          </p:cNvPicPr>
          <p:nvPr/>
        </p:nvPicPr>
        <p:blipFill>
          <a:blip r:embed="rId3"/>
          <a:stretch>
            <a:fillRect/>
          </a:stretch>
        </p:blipFill>
        <p:spPr>
          <a:xfrm>
            <a:off x="154463" y="1813758"/>
            <a:ext cx="5696385" cy="4868978"/>
          </a:xfrm>
          <a:prstGeom prst="rect">
            <a:avLst/>
          </a:prstGeom>
          <a:effectLst>
            <a:outerShdw blurRad="50800" dist="38100" dir="2700000" algn="tl" rotWithShape="0">
              <a:prstClr val="black">
                <a:alpha val="40000"/>
              </a:prstClr>
            </a:outerShdw>
          </a:effectLst>
        </p:spPr>
      </p:pic>
      <p:sp>
        <p:nvSpPr>
          <p:cNvPr id="8" name="Rectangle 7"/>
          <p:cNvSpPr/>
          <p:nvPr/>
        </p:nvSpPr>
        <p:spPr>
          <a:xfrm>
            <a:off x="7071449" y="2292904"/>
            <a:ext cx="4568366" cy="657359"/>
          </a:xfrm>
          <a:prstGeom prst="rect">
            <a:avLst/>
          </a:prstGeom>
        </p:spPr>
        <p:txBody>
          <a:bodyPr wrap="none">
            <a:spAutoFit/>
          </a:bodyPr>
          <a:lstStyle/>
          <a:p>
            <a:pPr defTabSz="932619"/>
            <a:r>
              <a:rPr lang="en-GB" sz="1836" b="1" dirty="0">
                <a:solidFill>
                  <a:srgbClr val="00B0F0"/>
                </a:solidFill>
              </a:rPr>
              <a:t>Skype maintains a Security Portal: </a:t>
            </a:r>
          </a:p>
          <a:p>
            <a:pPr defTabSz="932619"/>
            <a:r>
              <a:rPr lang="en-GB" sz="1836" dirty="0">
                <a:solidFill>
                  <a:srgbClr val="00B0F0"/>
                </a:solidFill>
              </a:rPr>
              <a:t>http://www.skype.com/intl/en-us/security/</a:t>
            </a:r>
          </a:p>
        </p:txBody>
      </p:sp>
      <p:pic>
        <p:nvPicPr>
          <p:cNvPr id="11" name="Picture 10" descr="Skype Blue Logo RGB.png"/>
          <p:cNvPicPr>
            <a:picLocks noChangeAspect="1"/>
          </p:cNvPicPr>
          <p:nvPr/>
        </p:nvPicPr>
        <p:blipFill>
          <a:blip r:embed="rId4" cstate="print"/>
          <a:stretch>
            <a:fillRect/>
          </a:stretch>
        </p:blipFill>
        <p:spPr>
          <a:xfrm>
            <a:off x="11168191" y="6506368"/>
            <a:ext cx="800482" cy="352738"/>
          </a:xfrm>
          <a:prstGeom prst="rect">
            <a:avLst/>
          </a:prstGeom>
          <a:effectLst/>
        </p:spPr>
      </p:pic>
      <p:pic>
        <p:nvPicPr>
          <p:cNvPr id="5" name="Picture 4"/>
          <p:cNvPicPr>
            <a:picLocks noChangeAspect="1"/>
          </p:cNvPicPr>
          <p:nvPr/>
        </p:nvPicPr>
        <p:blipFill rotWithShape="1">
          <a:blip r:embed="rId5"/>
          <a:srcRect l="5999" t="16247" r="9664" b="6238"/>
          <a:stretch/>
        </p:blipFill>
        <p:spPr>
          <a:xfrm>
            <a:off x="6383764" y="3143277"/>
            <a:ext cx="5934749" cy="3005728"/>
          </a:xfrm>
          <a:prstGeom prst="rect">
            <a:avLst/>
          </a:prstGeom>
          <a:ln>
            <a:solidFill>
              <a:schemeClr val="tx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5910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LSC Best Practices – Lync Settings</a:t>
            </a:r>
            <a:endParaRPr lang="en-US" dirty="0">
              <a:solidFill>
                <a:schemeClr val="tx1"/>
              </a:solidFill>
            </a:endParaRPr>
          </a:p>
        </p:txBody>
      </p:sp>
      <p:sp>
        <p:nvSpPr>
          <p:cNvPr id="3" name="Content Placeholder 2"/>
          <p:cNvSpPr>
            <a:spLocks noGrp="1"/>
          </p:cNvSpPr>
          <p:nvPr>
            <p:ph idx="4294967295"/>
          </p:nvPr>
        </p:nvSpPr>
        <p:spPr>
          <a:xfrm>
            <a:off x="0" y="1530658"/>
            <a:ext cx="680421" cy="1415772"/>
          </a:xfrm>
          <a:prstGeom prst="rect">
            <a:avLst/>
          </a:prstGeom>
        </p:spPr>
        <p:txBody>
          <a:bodyPr/>
          <a:lstStyle/>
          <a:p>
            <a:endParaRPr lang="en-US" dirty="0" smtClean="0"/>
          </a:p>
          <a:p>
            <a:endParaRPr lang="en-US" dirty="0"/>
          </a:p>
        </p:txBody>
      </p:sp>
      <p:pic>
        <p:nvPicPr>
          <p:cNvPr id="5" name="Picture 4"/>
          <p:cNvPicPr>
            <a:picLocks noChangeAspect="1"/>
          </p:cNvPicPr>
          <p:nvPr/>
        </p:nvPicPr>
        <p:blipFill>
          <a:blip r:embed="rId3"/>
          <a:stretch>
            <a:fillRect/>
          </a:stretch>
        </p:blipFill>
        <p:spPr>
          <a:xfrm>
            <a:off x="793188" y="1530658"/>
            <a:ext cx="5903447" cy="5002921"/>
          </a:xfrm>
          <a:prstGeom prst="rect">
            <a:avLst/>
          </a:prstGeom>
        </p:spPr>
      </p:pic>
      <p:pic>
        <p:nvPicPr>
          <p:cNvPr id="6" name="Picture 5"/>
          <p:cNvPicPr>
            <a:picLocks noChangeAspect="1"/>
          </p:cNvPicPr>
          <p:nvPr/>
        </p:nvPicPr>
        <p:blipFill>
          <a:blip r:embed="rId4"/>
          <a:stretch>
            <a:fillRect/>
          </a:stretch>
        </p:blipFill>
        <p:spPr>
          <a:xfrm>
            <a:off x="8234013" y="1189102"/>
            <a:ext cx="3750421" cy="5729596"/>
          </a:xfrm>
          <a:prstGeom prst="rect">
            <a:avLst/>
          </a:prstGeom>
        </p:spPr>
      </p:pic>
    </p:spTree>
    <p:extLst>
      <p:ext uri="{BB962C8B-B14F-4D97-AF65-F5344CB8AC3E}">
        <p14:creationId xmlns:p14="http://schemas.microsoft.com/office/powerpoint/2010/main" val="14012489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81535" y="9022"/>
            <a:ext cx="11382294" cy="621736"/>
          </a:xfrm>
        </p:spPr>
        <p:txBody>
          <a:bodyPr>
            <a:noAutofit/>
          </a:bodyPr>
          <a:lstStyle/>
          <a:p>
            <a:r>
              <a:rPr lang="en-US" dirty="0">
                <a:solidFill>
                  <a:schemeClr val="tx1"/>
                </a:solidFill>
                <a:latin typeface="Segoe UI Light" panose="020B0502040204020203" pitchFamily="34" charset="0"/>
                <a:cs typeface="Segoe UI Light" panose="020B0502040204020203" pitchFamily="34" charset="0"/>
              </a:rPr>
              <a:t>Microsoft Accounts (MSAs) and Skype</a:t>
            </a:r>
            <a:endParaRPr lang="en-GB" dirty="0">
              <a:solidFill>
                <a:schemeClr val="tx1"/>
              </a:solidFill>
              <a:latin typeface="Segoe UI Light" panose="020B0502040204020203" pitchFamily="34" charset="0"/>
              <a:cs typeface="Segoe UI Light" panose="020B0502040204020203" pitchFamily="34" charset="0"/>
            </a:endParaRPr>
          </a:p>
        </p:txBody>
      </p:sp>
      <p:grpSp>
        <p:nvGrpSpPr>
          <p:cNvPr id="7" name="Group 6"/>
          <p:cNvGrpSpPr/>
          <p:nvPr/>
        </p:nvGrpSpPr>
        <p:grpSpPr>
          <a:xfrm>
            <a:off x="4748564" y="1145950"/>
            <a:ext cx="7214155" cy="2155206"/>
            <a:chOff x="4856663" y="4494952"/>
            <a:chExt cx="7073342" cy="211313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937" y="4742802"/>
              <a:ext cx="3316068" cy="1865289"/>
            </a:xfrm>
            <a:prstGeom prst="rect">
              <a:avLst/>
            </a:prstGeom>
            <a:noFill/>
            <a:ln>
              <a:solidFill>
                <a:srgbClr val="0070C0"/>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663" y="4742802"/>
              <a:ext cx="3316068" cy="1865289"/>
            </a:xfrm>
            <a:prstGeom prst="rect">
              <a:avLst/>
            </a:prstGeom>
            <a:solidFill>
              <a:srgbClr val="0070C0"/>
            </a:solidFill>
          </p:spPr>
        </p:pic>
        <p:sp>
          <p:nvSpPr>
            <p:cNvPr id="25" name="Rectangle 24"/>
            <p:cNvSpPr/>
            <p:nvPr/>
          </p:nvSpPr>
          <p:spPr bwMode="auto">
            <a:xfrm>
              <a:off x="6769291" y="5480190"/>
              <a:ext cx="1294922" cy="257586"/>
            </a:xfrm>
            <a:prstGeom prst="rect">
              <a:avLst/>
            </a:prstGeom>
            <a:noFill/>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312" fontAlgn="base">
                <a:spcBef>
                  <a:spcPct val="0"/>
                </a:spcBef>
                <a:spcAft>
                  <a:spcPct val="0"/>
                </a:spcAft>
              </a:pPr>
              <a:endParaRPr lang="en-GB" sz="1836" spc="-52"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5" name="Straight Connector 14"/>
            <p:cNvCxnSpPr/>
            <p:nvPr/>
          </p:nvCxnSpPr>
          <p:spPr>
            <a:xfrm flipV="1">
              <a:off x="8064213" y="4742802"/>
              <a:ext cx="549724" cy="73738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064213" y="5737776"/>
              <a:ext cx="549724" cy="870315"/>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bwMode="auto">
            <a:xfrm>
              <a:off x="4991877" y="5489521"/>
              <a:ext cx="223935" cy="10884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312" fontAlgn="base">
                <a:spcBef>
                  <a:spcPct val="0"/>
                </a:spcBef>
                <a:spcAft>
                  <a:spcPct val="0"/>
                </a:spcAft>
              </a:pPr>
              <a:endParaRPr lang="en-GB" sz="1836"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4985650" y="5828533"/>
              <a:ext cx="223935" cy="10884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312" fontAlgn="base">
                <a:spcBef>
                  <a:spcPct val="0"/>
                </a:spcBef>
                <a:spcAft>
                  <a:spcPct val="0"/>
                </a:spcAft>
              </a:pPr>
              <a:endParaRPr lang="en-GB" sz="1836"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73" name="TextBox 72"/>
            <p:cNvSpPr txBox="1"/>
            <p:nvPr/>
          </p:nvSpPr>
          <p:spPr>
            <a:xfrm>
              <a:off x="4856663" y="4494952"/>
              <a:ext cx="3027687" cy="184708"/>
            </a:xfrm>
            <a:prstGeom prst="rect">
              <a:avLst/>
            </a:prstGeom>
            <a:noFill/>
          </p:spPr>
          <p:txBody>
            <a:bodyPr wrap="none" lIns="0" tIns="0" rIns="0" bIns="0" rtlCol="0">
              <a:spAutoFit/>
            </a:bodyPr>
            <a:lstStyle/>
            <a:p>
              <a:pPr defTabSz="932532"/>
              <a:r>
                <a:rPr lang="en-US" sz="1224" b="1" dirty="0">
                  <a:latin typeface="Arial" panose="020B0604020202020204" pitchFamily="34" charset="0"/>
                  <a:cs typeface="Arial" panose="020B0604020202020204" pitchFamily="34" charset="0"/>
                </a:rPr>
                <a:t>Select to login with the MSA  in the future</a:t>
              </a:r>
              <a:endParaRPr lang="en-GB" sz="1224" b="1" dirty="0" err="1">
                <a:latin typeface="Arial" panose="020B0604020202020204" pitchFamily="34" charset="0"/>
                <a:cs typeface="Arial" panose="020B0604020202020204" pitchFamily="34" charset="0"/>
              </a:endParaRPr>
            </a:p>
          </p:txBody>
        </p:sp>
      </p:grpSp>
      <p:grpSp>
        <p:nvGrpSpPr>
          <p:cNvPr id="8" name="Group 7"/>
          <p:cNvGrpSpPr/>
          <p:nvPr/>
        </p:nvGrpSpPr>
        <p:grpSpPr>
          <a:xfrm>
            <a:off x="338694" y="857334"/>
            <a:ext cx="11138599" cy="6111993"/>
            <a:chOff x="331219" y="840599"/>
            <a:chExt cx="10921186" cy="5992695"/>
          </a:xfrm>
        </p:grpSpPr>
        <p:cxnSp>
          <p:nvCxnSpPr>
            <p:cNvPr id="68" name="Straight Arrow Connector 67"/>
            <p:cNvCxnSpPr/>
            <p:nvPr/>
          </p:nvCxnSpPr>
          <p:spPr>
            <a:xfrm>
              <a:off x="3092889" y="4179891"/>
              <a:ext cx="352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rotWithShape="1">
            <a:blip r:embed="rId5"/>
            <a:srcRect t="9098" r="72869"/>
            <a:stretch/>
          </p:blipFill>
          <p:spPr>
            <a:xfrm>
              <a:off x="373224" y="1036160"/>
              <a:ext cx="2752531" cy="5571931"/>
            </a:xfrm>
            <a:prstGeom prst="rect">
              <a:avLst/>
            </a:prstGeom>
            <a:solidFill>
              <a:srgbClr val="008AF2"/>
            </a:solidFill>
            <a:ln>
              <a:solidFill>
                <a:srgbClr val="0070C0"/>
              </a:solidFill>
            </a:ln>
          </p:spPr>
        </p:pic>
        <p:cxnSp>
          <p:nvCxnSpPr>
            <p:cNvPr id="33" name="Straight Arrow Connector 32"/>
            <p:cNvCxnSpPr/>
            <p:nvPr/>
          </p:nvCxnSpPr>
          <p:spPr>
            <a:xfrm>
              <a:off x="6592830" y="4605989"/>
              <a:ext cx="352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8735215" y="4605989"/>
              <a:ext cx="352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6"/>
            <a:stretch>
              <a:fillRect/>
            </a:stretch>
          </p:blipFill>
          <p:spPr>
            <a:xfrm>
              <a:off x="6945752" y="4246993"/>
              <a:ext cx="1902117" cy="1865538"/>
            </a:xfrm>
            <a:prstGeom prst="rect">
              <a:avLst/>
            </a:prstGeom>
          </p:spPr>
        </p:pic>
        <p:pic>
          <p:nvPicPr>
            <p:cNvPr id="67" name="Picture 66"/>
            <p:cNvPicPr>
              <a:picLocks noChangeAspect="1"/>
            </p:cNvPicPr>
            <p:nvPr/>
          </p:nvPicPr>
          <p:blipFill>
            <a:blip r:embed="rId7"/>
            <a:stretch>
              <a:fillRect/>
            </a:stretch>
          </p:blipFill>
          <p:spPr>
            <a:xfrm>
              <a:off x="9088137" y="4260256"/>
              <a:ext cx="2164268" cy="1865538"/>
            </a:xfrm>
            <a:prstGeom prst="rect">
              <a:avLst/>
            </a:prstGeom>
          </p:spPr>
        </p:pic>
        <p:pic>
          <p:nvPicPr>
            <p:cNvPr id="69" name="Picture 68"/>
            <p:cNvPicPr>
              <a:picLocks noChangeAspect="1"/>
            </p:cNvPicPr>
            <p:nvPr/>
          </p:nvPicPr>
          <p:blipFill>
            <a:blip r:embed="rId8"/>
            <a:stretch>
              <a:fillRect/>
            </a:stretch>
          </p:blipFill>
          <p:spPr>
            <a:xfrm>
              <a:off x="3452780" y="3665122"/>
              <a:ext cx="3316511" cy="1859441"/>
            </a:xfrm>
            <a:prstGeom prst="rect">
              <a:avLst/>
            </a:prstGeom>
          </p:spPr>
        </p:pic>
        <p:sp>
          <p:nvSpPr>
            <p:cNvPr id="70" name="TextBox 69"/>
            <p:cNvSpPr txBox="1"/>
            <p:nvPr/>
          </p:nvSpPr>
          <p:spPr>
            <a:xfrm>
              <a:off x="373224" y="840599"/>
              <a:ext cx="1136350" cy="184708"/>
            </a:xfrm>
            <a:prstGeom prst="rect">
              <a:avLst/>
            </a:prstGeom>
            <a:noFill/>
          </p:spPr>
          <p:txBody>
            <a:bodyPr wrap="none" lIns="0" tIns="0" rIns="0" bIns="0" rtlCol="0">
              <a:spAutoFit/>
            </a:bodyPr>
            <a:lstStyle/>
            <a:p>
              <a:pPr defTabSz="932532"/>
              <a:r>
                <a:rPr lang="en-US" sz="1224" b="1" dirty="0">
                  <a:gradFill>
                    <a:gsLst>
                      <a:gs pos="0">
                        <a:prstClr val="black">
                          <a:lumMod val="75000"/>
                          <a:lumOff val="25000"/>
                        </a:prstClr>
                      </a:gs>
                      <a:gs pos="80000">
                        <a:prstClr val="black">
                          <a:lumMod val="65000"/>
                          <a:lumOff val="35000"/>
                        </a:prstClr>
                      </a:gs>
                    </a:gsLst>
                    <a:lin ang="16200000" scaled="0"/>
                  </a:gradFill>
                  <a:latin typeface="Arial" panose="020B0604020202020204" pitchFamily="34" charset="0"/>
                  <a:cs typeface="Arial" panose="020B0604020202020204" pitchFamily="34" charset="0"/>
                </a:rPr>
                <a:t>Create the MSA</a:t>
              </a:r>
              <a:endParaRPr lang="en-GB" sz="1224" b="1" dirty="0" err="1">
                <a:gradFill>
                  <a:gsLst>
                    <a:gs pos="0">
                      <a:prstClr val="black">
                        <a:lumMod val="75000"/>
                        <a:lumOff val="25000"/>
                      </a:prstClr>
                    </a:gs>
                    <a:gs pos="80000">
                      <a:prstClr val="black">
                        <a:lumMod val="65000"/>
                        <a:lumOff val="35000"/>
                      </a:prstClr>
                    </a:gs>
                  </a:gsLst>
                  <a:lin ang="16200000" scaled="0"/>
                </a:gradFill>
                <a:latin typeface="Arial" panose="020B0604020202020204" pitchFamily="34" charset="0"/>
                <a:cs typeface="Arial" panose="020B0604020202020204" pitchFamily="34" charset="0"/>
              </a:endParaRPr>
            </a:p>
          </p:txBody>
        </p:sp>
        <p:sp>
          <p:nvSpPr>
            <p:cNvPr id="71" name="TextBox 70"/>
            <p:cNvSpPr txBox="1"/>
            <p:nvPr/>
          </p:nvSpPr>
          <p:spPr>
            <a:xfrm>
              <a:off x="3470393" y="5587748"/>
              <a:ext cx="2362287" cy="184708"/>
            </a:xfrm>
            <a:prstGeom prst="rect">
              <a:avLst/>
            </a:prstGeom>
            <a:noFill/>
          </p:spPr>
          <p:txBody>
            <a:bodyPr wrap="none" lIns="0" tIns="0" rIns="0" bIns="0" rtlCol="0">
              <a:spAutoFit/>
            </a:bodyPr>
            <a:lstStyle/>
            <a:p>
              <a:pPr defTabSz="932532"/>
              <a:r>
                <a:rPr lang="en-US" sz="1224" b="1" dirty="0">
                  <a:latin typeface="Arial" panose="020B0604020202020204" pitchFamily="34" charset="0"/>
                  <a:cs typeface="Arial" panose="020B0604020202020204" pitchFamily="34" charset="0"/>
                </a:rPr>
                <a:t>Login or create a Skype account</a:t>
              </a:r>
              <a:endParaRPr lang="en-GB" sz="1224" b="1" dirty="0" err="1">
                <a:latin typeface="Arial" panose="020B0604020202020204" pitchFamily="34" charset="0"/>
                <a:cs typeface="Arial" panose="020B0604020202020204" pitchFamily="34" charset="0"/>
              </a:endParaRPr>
            </a:p>
          </p:txBody>
        </p:sp>
        <p:sp>
          <p:nvSpPr>
            <p:cNvPr id="72" name="TextBox 71"/>
            <p:cNvSpPr txBox="1"/>
            <p:nvPr/>
          </p:nvSpPr>
          <p:spPr>
            <a:xfrm>
              <a:off x="9088137" y="4034139"/>
              <a:ext cx="1442834" cy="184708"/>
            </a:xfrm>
            <a:prstGeom prst="rect">
              <a:avLst/>
            </a:prstGeom>
            <a:noFill/>
          </p:spPr>
          <p:txBody>
            <a:bodyPr wrap="none" lIns="0" tIns="0" rIns="0" bIns="0" rtlCol="0">
              <a:spAutoFit/>
            </a:bodyPr>
            <a:lstStyle/>
            <a:p>
              <a:pPr defTabSz="932532"/>
              <a:r>
                <a:rPr lang="en-US" sz="1224" b="1" dirty="0">
                  <a:latin typeface="Arial" panose="020B0604020202020204" pitchFamily="34" charset="0"/>
                  <a:cs typeface="Arial" panose="020B0604020202020204" pitchFamily="34" charset="0"/>
                </a:rPr>
                <a:t>Merge the accounts</a:t>
              </a:r>
              <a:endParaRPr lang="en-GB" sz="1224" b="1" dirty="0" err="1">
                <a:latin typeface="Arial" panose="020B0604020202020204" pitchFamily="34" charset="0"/>
                <a:cs typeface="Arial" panose="020B0604020202020204" pitchFamily="34" charset="0"/>
              </a:endParaRPr>
            </a:p>
          </p:txBody>
        </p:sp>
        <p:sp>
          <p:nvSpPr>
            <p:cNvPr id="74" name="Rectangle 73"/>
            <p:cNvSpPr/>
            <p:nvPr/>
          </p:nvSpPr>
          <p:spPr>
            <a:xfrm>
              <a:off x="331219" y="6581001"/>
              <a:ext cx="2642366" cy="252293"/>
            </a:xfrm>
            <a:prstGeom prst="rect">
              <a:avLst/>
            </a:prstGeom>
          </p:spPr>
          <p:txBody>
            <a:bodyPr wrap="none">
              <a:spAutoFit/>
            </a:bodyPr>
            <a:lstStyle/>
            <a:p>
              <a:pPr defTabSz="932532"/>
              <a:r>
                <a:rPr lang="en-GB" sz="1072" dirty="0">
                  <a:solidFill>
                    <a:prstClr val="black"/>
                  </a:solidFill>
                </a:rPr>
                <a:t>https://signup.live.com/signup.aspx?lic=1</a:t>
              </a:r>
            </a:p>
          </p:txBody>
        </p:sp>
        <p:sp>
          <p:nvSpPr>
            <p:cNvPr id="5" name="Rectangle 4"/>
            <p:cNvSpPr/>
            <p:nvPr/>
          </p:nvSpPr>
          <p:spPr>
            <a:xfrm>
              <a:off x="560467" y="1639061"/>
              <a:ext cx="684611" cy="11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32"/>
              <a:endParaRPr lang="en-GB" sz="1836">
                <a:solidFill>
                  <a:prstClr val="white"/>
                </a:solidFill>
              </a:endParaRPr>
            </a:p>
          </p:txBody>
        </p:sp>
        <p:sp>
          <p:nvSpPr>
            <p:cNvPr id="3" name="TextBox 2"/>
            <p:cNvSpPr txBox="1"/>
            <p:nvPr/>
          </p:nvSpPr>
          <p:spPr>
            <a:xfrm>
              <a:off x="479142" y="1592408"/>
              <a:ext cx="863185" cy="182885"/>
            </a:xfrm>
            <a:prstGeom prst="rect">
              <a:avLst/>
            </a:prstGeom>
            <a:noFill/>
          </p:spPr>
          <p:txBody>
            <a:bodyPr wrap="none" rtlCol="0">
              <a:spAutoFit/>
            </a:bodyPr>
            <a:lstStyle/>
            <a:p>
              <a:pPr defTabSz="932532"/>
              <a:r>
                <a:rPr lang="en-US" sz="612" dirty="0">
                  <a:solidFill>
                    <a:prstClr val="black"/>
                  </a:solidFill>
                </a:rPr>
                <a:t>Johnny Come Lately</a:t>
              </a:r>
              <a:endParaRPr lang="en-GB" sz="612" dirty="0">
                <a:solidFill>
                  <a:prstClr val="black"/>
                </a:solidFill>
              </a:endParaRPr>
            </a:p>
          </p:txBody>
        </p:sp>
      </p:grpSp>
      <p:sp>
        <p:nvSpPr>
          <p:cNvPr id="9" name="Rectangle 8"/>
          <p:cNvSpPr/>
          <p:nvPr/>
        </p:nvSpPr>
        <p:spPr>
          <a:xfrm>
            <a:off x="10602107" y="2997653"/>
            <a:ext cx="618564" cy="371139"/>
          </a:xfrm>
          <a:prstGeom prst="rect">
            <a:avLst/>
          </a:prstGeom>
          <a:noFill/>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312" fontAlgn="base">
              <a:spcBef>
                <a:spcPct val="0"/>
              </a:spcBef>
              <a:spcAft>
                <a:spcPct val="0"/>
              </a:spcAft>
            </a:pPr>
            <a:endParaRPr lang="en-GB" sz="1836" spc="-52">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339594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Session Objectives and Takeaways</a:t>
            </a:r>
            <a:endParaRPr lang="en-US" dirty="0"/>
          </a:p>
        </p:txBody>
      </p:sp>
      <p:sp>
        <p:nvSpPr>
          <p:cNvPr id="4" name="Rectangle 3"/>
          <p:cNvSpPr/>
          <p:nvPr/>
        </p:nvSpPr>
        <p:spPr bwMode="auto">
          <a:xfrm>
            <a:off x="1227389" y="1959797"/>
            <a:ext cx="3733798" cy="3426231"/>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Rectangle 4"/>
          <p:cNvSpPr/>
          <p:nvPr/>
        </p:nvSpPr>
        <p:spPr>
          <a:xfrm>
            <a:off x="818829" y="1986367"/>
            <a:ext cx="4027808" cy="3170099"/>
          </a:xfrm>
          <a:prstGeom prst="rect">
            <a:avLst/>
          </a:prstGeom>
        </p:spPr>
        <p:txBody>
          <a:bodyPr wrap="square">
            <a:spAutoFit/>
          </a:bodyPr>
          <a:lstStyle/>
          <a:p>
            <a:pPr lvl="1"/>
            <a:r>
              <a:rPr lang="en-US" sz="3200" dirty="0" smtClean="0"/>
              <a:t>Session Objectives</a:t>
            </a:r>
          </a:p>
          <a:p>
            <a:pPr lvl="1"/>
            <a:r>
              <a:rPr lang="en-US" sz="2400" dirty="0" smtClean="0">
                <a:latin typeface="+mj-lt"/>
              </a:rPr>
              <a:t>Share deep dive information on Skype video for broadcasters (Skype TX),  as well as an introduction to the opportunities of video in Lync-Skype connectivity </a:t>
            </a:r>
            <a:endParaRPr lang="en-US" sz="2400" dirty="0">
              <a:latin typeface="+mj-lt"/>
            </a:endParaRPr>
          </a:p>
        </p:txBody>
      </p:sp>
      <p:sp>
        <p:nvSpPr>
          <p:cNvPr id="7" name="Rectangle 6"/>
          <p:cNvSpPr/>
          <p:nvPr/>
        </p:nvSpPr>
        <p:spPr bwMode="auto">
          <a:xfrm>
            <a:off x="5077248" y="1959797"/>
            <a:ext cx="2761063" cy="3434169"/>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7992977" y="1951859"/>
            <a:ext cx="2692087" cy="3434168"/>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Rectangle 8"/>
          <p:cNvSpPr/>
          <p:nvPr/>
        </p:nvSpPr>
        <p:spPr>
          <a:xfrm>
            <a:off x="8070937" y="1966370"/>
            <a:ext cx="2669945" cy="1969770"/>
          </a:xfrm>
          <a:prstGeom prst="rect">
            <a:avLst/>
          </a:prstGeom>
        </p:spPr>
        <p:txBody>
          <a:bodyPr wrap="square">
            <a:spAutoFit/>
          </a:bodyPr>
          <a:lstStyle/>
          <a:p>
            <a:r>
              <a:rPr lang="en-US" sz="3200" dirty="0" smtClean="0">
                <a:solidFill>
                  <a:schemeClr val="bg1"/>
                </a:solidFill>
              </a:rPr>
              <a:t>Takeaway 1</a:t>
            </a:r>
          </a:p>
          <a:p>
            <a:r>
              <a:rPr lang="en-US" dirty="0" smtClean="0">
                <a:solidFill>
                  <a:schemeClr val="bg1"/>
                </a:solidFill>
              </a:rPr>
              <a:t>Lights, Camera, Action !! Skype for Media is being used by major broadcasters around the world.</a:t>
            </a:r>
            <a:endParaRPr lang="en-US" dirty="0">
              <a:solidFill>
                <a:schemeClr val="bg1"/>
              </a:solidFill>
            </a:endParaRPr>
          </a:p>
        </p:txBody>
      </p:sp>
      <p:sp>
        <p:nvSpPr>
          <p:cNvPr id="10" name="Rectangle 9"/>
          <p:cNvSpPr/>
          <p:nvPr/>
        </p:nvSpPr>
        <p:spPr>
          <a:xfrm>
            <a:off x="5174924" y="1998907"/>
            <a:ext cx="2669947" cy="2246769"/>
          </a:xfrm>
          <a:prstGeom prst="rect">
            <a:avLst/>
          </a:prstGeom>
        </p:spPr>
        <p:txBody>
          <a:bodyPr wrap="square">
            <a:spAutoFit/>
          </a:bodyPr>
          <a:lstStyle/>
          <a:p>
            <a:r>
              <a:rPr lang="en-US" sz="3200" dirty="0" smtClean="0">
                <a:solidFill>
                  <a:schemeClr val="bg1"/>
                </a:solidFill>
              </a:rPr>
              <a:t>Takeaway 2</a:t>
            </a:r>
          </a:p>
          <a:p>
            <a:r>
              <a:rPr lang="en-US" dirty="0" smtClean="0">
                <a:solidFill>
                  <a:schemeClr val="bg1"/>
                </a:solidFill>
              </a:rPr>
              <a:t>Lync-Skype connectivity. Video between consumers and enterprises opens up compelling new opportunities. </a:t>
            </a:r>
            <a:endParaRPr lang="en-US" dirty="0">
              <a:solidFill>
                <a:schemeClr val="bg1"/>
              </a:solidFill>
            </a:endParaRPr>
          </a:p>
        </p:txBody>
      </p:sp>
    </p:spTree>
    <p:extLst>
      <p:ext uri="{BB962C8B-B14F-4D97-AF65-F5344CB8AC3E}">
        <p14:creationId xmlns:p14="http://schemas.microsoft.com/office/powerpoint/2010/main" val="328242417"/>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578571" y="3128393"/>
            <a:ext cx="3766937" cy="2924100"/>
            <a:chOff x="4326112" y="2931693"/>
            <a:chExt cx="3693411" cy="2867025"/>
          </a:xfrm>
        </p:grpSpPr>
        <p:pic>
          <p:nvPicPr>
            <p:cNvPr id="4" name="Picture 3"/>
            <p:cNvPicPr/>
            <p:nvPr/>
          </p:nvPicPr>
          <p:blipFill rotWithShape="1">
            <a:blip r:embed="rId4">
              <a:extLst>
                <a:ext uri="{28A0092B-C50C-407E-A947-70E740481C1C}">
                  <a14:useLocalDpi xmlns:a14="http://schemas.microsoft.com/office/drawing/2010/main" val="0"/>
                </a:ext>
              </a:extLst>
            </a:blip>
            <a:srcRect r="21526"/>
            <a:stretch/>
          </p:blipFill>
          <p:spPr bwMode="auto">
            <a:xfrm>
              <a:off x="4327535" y="2931693"/>
              <a:ext cx="3691988" cy="2867025"/>
            </a:xfrm>
            <a:prstGeom prst="rect">
              <a:avLst/>
            </a:prstGeom>
            <a:noFill/>
            <a:ln>
              <a:solidFill>
                <a:schemeClr val="accent1"/>
              </a:solidFill>
            </a:ln>
          </p:spPr>
        </p:pic>
        <p:pic>
          <p:nvPicPr>
            <p:cNvPr id="25" name="Picture 24"/>
            <p:cNvPicPr>
              <a:picLocks noChangeAspect="1"/>
            </p:cNvPicPr>
            <p:nvPr/>
          </p:nvPicPr>
          <p:blipFill>
            <a:blip r:embed="rId5"/>
            <a:stretch>
              <a:fillRect/>
            </a:stretch>
          </p:blipFill>
          <p:spPr>
            <a:xfrm>
              <a:off x="4326112" y="2941024"/>
              <a:ext cx="2609850" cy="1600200"/>
            </a:xfrm>
            <a:prstGeom prst="rect">
              <a:avLst/>
            </a:prstGeom>
          </p:spPr>
        </p:pic>
      </p:grpSp>
      <p:sp>
        <p:nvSpPr>
          <p:cNvPr id="2" name="Title 1"/>
          <p:cNvSpPr>
            <a:spLocks noGrp="1"/>
          </p:cNvSpPr>
          <p:nvPr>
            <p:ph type="title"/>
          </p:nvPr>
        </p:nvSpPr>
        <p:spPr>
          <a:xfrm>
            <a:off x="336300" y="35603"/>
            <a:ext cx="11889564" cy="917575"/>
          </a:xfrm>
        </p:spPr>
        <p:txBody>
          <a:bodyPr/>
          <a:lstStyle/>
          <a:p>
            <a:r>
              <a:rPr lang="en-US" dirty="0">
                <a:solidFill>
                  <a:schemeClr val="tx1"/>
                </a:solidFill>
                <a:latin typeface="Segoe UI Light" panose="020B0502040204020203" pitchFamily="34" charset="0"/>
                <a:cs typeface="Segoe UI Light" panose="020B0502040204020203" pitchFamily="34" charset="0"/>
              </a:rPr>
              <a:t>How do I add a Lync contact </a:t>
            </a:r>
            <a:r>
              <a:rPr lang="en-US" dirty="0" smtClean="0">
                <a:solidFill>
                  <a:schemeClr val="tx1"/>
                </a:solidFill>
                <a:latin typeface="Segoe UI Light" panose="020B0502040204020203" pitchFamily="34" charset="0"/>
                <a:cs typeface="Segoe UI Light" panose="020B0502040204020203" pitchFamily="34" charset="0"/>
              </a:rPr>
              <a:t>to Skype</a:t>
            </a:r>
            <a:r>
              <a:rPr lang="en-US" dirty="0">
                <a:solidFill>
                  <a:schemeClr val="tx1"/>
                </a:solidFill>
                <a:latin typeface="Segoe UI Light" panose="020B0502040204020203" pitchFamily="34" charset="0"/>
                <a:cs typeface="Segoe UI Light" panose="020B0502040204020203" pitchFamily="34" charset="0"/>
              </a:rPr>
              <a:t>?</a:t>
            </a:r>
          </a:p>
        </p:txBody>
      </p:sp>
      <p:sp>
        <p:nvSpPr>
          <p:cNvPr id="3" name="Content Placeholder 2"/>
          <p:cNvSpPr>
            <a:spLocks noGrp="1"/>
          </p:cNvSpPr>
          <p:nvPr>
            <p:ph idx="4294967295"/>
          </p:nvPr>
        </p:nvSpPr>
        <p:spPr>
          <a:xfrm>
            <a:off x="4008472" y="943693"/>
            <a:ext cx="6080803" cy="2096635"/>
          </a:xfrm>
          <a:prstGeom prst="rect">
            <a:avLst/>
          </a:prstGeom>
        </p:spPr>
        <p:txBody>
          <a:bodyPr/>
          <a:lstStyle/>
          <a:p>
            <a:pPr marL="0" indent="0">
              <a:buNone/>
            </a:pPr>
            <a:r>
              <a:rPr lang="en-US" dirty="0" smtClean="0">
                <a:latin typeface="Arial" panose="020B0604020202020204" pitchFamily="34" charset="0"/>
                <a:cs typeface="Arial" panose="020B0604020202020204" pitchFamily="34" charset="0"/>
              </a:rPr>
              <a:t>To add a Lync contact</a:t>
            </a:r>
          </a:p>
          <a:p>
            <a:pPr lvl="1"/>
            <a:r>
              <a:rPr lang="en-US" sz="1836" dirty="0">
                <a:latin typeface="Arial" panose="020B0604020202020204" pitchFamily="34" charset="0"/>
                <a:cs typeface="Arial" panose="020B0604020202020204" pitchFamily="34" charset="0"/>
              </a:rPr>
              <a:t>Type the Lync user address in Skype Search</a:t>
            </a:r>
          </a:p>
          <a:p>
            <a:pPr lvl="1"/>
            <a:r>
              <a:rPr lang="en-US" sz="1836" dirty="0">
                <a:latin typeface="Arial" panose="020B0604020202020204" pitchFamily="34" charset="0"/>
                <a:cs typeface="Arial" panose="020B0604020202020204" pitchFamily="34" charset="0"/>
              </a:rPr>
              <a:t>Select the Lync contact</a:t>
            </a:r>
          </a:p>
          <a:p>
            <a:pPr lvl="1"/>
            <a:r>
              <a:rPr lang="en-US" sz="1836" dirty="0">
                <a:latin typeface="Arial" panose="020B0604020202020204" pitchFamily="34" charset="0"/>
                <a:cs typeface="Arial" panose="020B0604020202020204" pitchFamily="34" charset="0"/>
              </a:rPr>
              <a:t>Select &lt;Add to Contacts&gt;</a:t>
            </a:r>
          </a:p>
          <a:p>
            <a:endParaRPr lang="en-US" sz="4080" dirty="0"/>
          </a:p>
        </p:txBody>
      </p:sp>
      <p:sp>
        <p:nvSpPr>
          <p:cNvPr id="13" name="Rectangle 12"/>
          <p:cNvSpPr/>
          <p:nvPr/>
        </p:nvSpPr>
        <p:spPr bwMode="auto">
          <a:xfrm>
            <a:off x="4938412" y="5072515"/>
            <a:ext cx="1605438" cy="285491"/>
          </a:xfrm>
          <a:prstGeom prst="rect">
            <a:avLst/>
          </a:prstGeom>
          <a:solidFill>
            <a:schemeClr val="tx2">
              <a:lumMod val="20000"/>
              <a:lumOff val="80000"/>
              <a:alpha val="3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15" descr="Skype Blue Logo RGB.png"/>
          <p:cNvPicPr>
            <a:picLocks noChangeAspect="1"/>
          </p:cNvPicPr>
          <p:nvPr/>
        </p:nvPicPr>
        <p:blipFill>
          <a:blip r:embed="rId6" cstate="print"/>
          <a:stretch>
            <a:fillRect/>
          </a:stretch>
        </p:blipFill>
        <p:spPr>
          <a:xfrm>
            <a:off x="10589889" y="6289617"/>
            <a:ext cx="1248505" cy="550163"/>
          </a:xfrm>
          <a:prstGeom prst="rect">
            <a:avLst/>
          </a:prstGeom>
          <a:effectLst/>
        </p:spPr>
      </p:pic>
      <p:grpSp>
        <p:nvGrpSpPr>
          <p:cNvPr id="18" name="Group 17"/>
          <p:cNvGrpSpPr/>
          <p:nvPr/>
        </p:nvGrpSpPr>
        <p:grpSpPr>
          <a:xfrm>
            <a:off x="6349463" y="2298813"/>
            <a:ext cx="5498586" cy="3565399"/>
            <a:chOff x="4943798" y="2304918"/>
            <a:chExt cx="5391260" cy="3495806"/>
          </a:xfrm>
        </p:grpSpPr>
        <p:grpSp>
          <p:nvGrpSpPr>
            <p:cNvPr id="15" name="Group 14"/>
            <p:cNvGrpSpPr/>
            <p:nvPr/>
          </p:nvGrpSpPr>
          <p:grpSpPr>
            <a:xfrm>
              <a:off x="4943798" y="2304918"/>
              <a:ext cx="5391260" cy="3495806"/>
              <a:chOff x="4943798" y="2304918"/>
              <a:chExt cx="5391260" cy="3495806"/>
            </a:xfrm>
          </p:grpSpPr>
          <p:pic>
            <p:nvPicPr>
              <p:cNvPr id="9" name="Picture 8"/>
              <p:cNvPicPr>
                <a:picLocks noChangeAspect="1"/>
              </p:cNvPicPr>
              <p:nvPr/>
            </p:nvPicPr>
            <p:blipFill>
              <a:blip r:embed="rId7"/>
              <a:stretch>
                <a:fillRect/>
              </a:stretch>
            </p:blipFill>
            <p:spPr>
              <a:xfrm>
                <a:off x="7930026" y="2304918"/>
                <a:ext cx="2405032" cy="3495806"/>
              </a:xfrm>
              <a:prstGeom prst="rect">
                <a:avLst/>
              </a:prstGeom>
            </p:spPr>
          </p:pic>
          <p:cxnSp>
            <p:nvCxnSpPr>
              <p:cNvPr id="6" name="Straight Connector 5"/>
              <p:cNvCxnSpPr/>
              <p:nvPr/>
            </p:nvCxnSpPr>
            <p:spPr>
              <a:xfrm flipV="1">
                <a:off x="4956779" y="2304920"/>
                <a:ext cx="3058812" cy="2777637"/>
              </a:xfrm>
              <a:prstGeom prst="line">
                <a:avLst/>
              </a:prstGeom>
              <a:ln>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43798" y="5362475"/>
                <a:ext cx="2986228" cy="357389"/>
              </a:xfrm>
              <a:prstGeom prst="line">
                <a:avLst/>
              </a:prstGeom>
              <a:ln>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200802" y="2635229"/>
              <a:ext cx="1066125" cy="161762"/>
            </a:xfrm>
            <a:prstGeom prst="rect">
              <a:avLst/>
            </a:prstGeom>
            <a:solidFill>
              <a:schemeClr val="tx1">
                <a:lumMod val="95000"/>
              </a:schemeClr>
            </a:solidFill>
          </p:spPr>
          <p:txBody>
            <a:bodyPr wrap="none" lIns="0" tIns="0" rIns="0" bIns="0" rtlCol="0">
              <a:spAutoFit/>
            </a:bodyPr>
            <a:lstStyle/>
            <a:p>
              <a:pPr defTabSz="932532"/>
              <a:r>
                <a:rPr lang="en-US" sz="1072" spc="-72" dirty="0">
                  <a:gradFill>
                    <a:gsLst>
                      <a:gs pos="2917">
                        <a:srgbClr val="797A7D"/>
                      </a:gs>
                      <a:gs pos="95000">
                        <a:srgbClr val="797A7D"/>
                      </a:gs>
                    </a:gsLst>
                    <a:lin ang="5400000" scaled="0"/>
                  </a:gradFill>
                </a:rPr>
                <a:t>user@microsoft.com</a:t>
              </a:r>
              <a:endParaRPr lang="en-GB" sz="1072" spc="-72" dirty="0">
                <a:gradFill>
                  <a:gsLst>
                    <a:gs pos="2917">
                      <a:srgbClr val="797A7D"/>
                    </a:gs>
                    <a:gs pos="95000">
                      <a:srgbClr val="797A7D"/>
                    </a:gs>
                  </a:gsLst>
                  <a:lin ang="5400000" scaled="0"/>
                </a:gradFill>
              </a:endParaRPr>
            </a:p>
          </p:txBody>
        </p:sp>
      </p:grpSp>
      <p:sp>
        <p:nvSpPr>
          <p:cNvPr id="11" name="Freeform 10"/>
          <p:cNvSpPr/>
          <p:nvPr/>
        </p:nvSpPr>
        <p:spPr bwMode="auto">
          <a:xfrm>
            <a:off x="11448235" y="2800501"/>
            <a:ext cx="131587" cy="217835"/>
          </a:xfrm>
          <a:custGeom>
            <a:avLst/>
            <a:gdLst>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77282 w 307910"/>
              <a:gd name="connsiteY6" fmla="*/ 289249 h 531845"/>
              <a:gd name="connsiteX7" fmla="*/ 270588 w 307910"/>
              <a:gd name="connsiteY7" fmla="*/ 513184 h 531845"/>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53132 w 307910"/>
              <a:gd name="connsiteY6" fmla="*/ 253793 h 531845"/>
              <a:gd name="connsiteX7" fmla="*/ 270588 w 307910"/>
              <a:gd name="connsiteY7" fmla="*/ 513184 h 531845"/>
              <a:gd name="connsiteX0" fmla="*/ 270588 w 287383"/>
              <a:gd name="connsiteY0" fmla="*/ 513184 h 531845"/>
              <a:gd name="connsiteX1" fmla="*/ 214604 w 287383"/>
              <a:gd name="connsiteY1" fmla="*/ 531845 h 531845"/>
              <a:gd name="connsiteX2" fmla="*/ 102637 w 287383"/>
              <a:gd name="connsiteY2" fmla="*/ 279918 h 531845"/>
              <a:gd name="connsiteX3" fmla="*/ 37323 w 287383"/>
              <a:gd name="connsiteY3" fmla="*/ 401216 h 531845"/>
              <a:gd name="connsiteX4" fmla="*/ 0 w 287383"/>
              <a:gd name="connsiteY4" fmla="*/ 0 h 531845"/>
              <a:gd name="connsiteX5" fmla="*/ 287383 w 287383"/>
              <a:gd name="connsiteY5" fmla="*/ 304836 h 531845"/>
              <a:gd name="connsiteX6" fmla="*/ 153132 w 287383"/>
              <a:gd name="connsiteY6" fmla="*/ 253793 h 531845"/>
              <a:gd name="connsiteX7" fmla="*/ 270588 w 287383"/>
              <a:gd name="connsiteY7" fmla="*/ 513184 h 531845"/>
              <a:gd name="connsiteX0" fmla="*/ 270588 w 318173"/>
              <a:gd name="connsiteY0" fmla="*/ 513184 h 531845"/>
              <a:gd name="connsiteX1" fmla="*/ 214604 w 318173"/>
              <a:gd name="connsiteY1" fmla="*/ 531845 h 531845"/>
              <a:gd name="connsiteX2" fmla="*/ 102637 w 318173"/>
              <a:gd name="connsiteY2" fmla="*/ 279918 h 531845"/>
              <a:gd name="connsiteX3" fmla="*/ 37323 w 318173"/>
              <a:gd name="connsiteY3" fmla="*/ 401216 h 531845"/>
              <a:gd name="connsiteX4" fmla="*/ 0 w 318173"/>
              <a:gd name="connsiteY4" fmla="*/ 0 h 531845"/>
              <a:gd name="connsiteX5" fmla="*/ 318173 w 318173"/>
              <a:gd name="connsiteY5" fmla="*/ 279918 h 531845"/>
              <a:gd name="connsiteX6" fmla="*/ 153132 w 318173"/>
              <a:gd name="connsiteY6" fmla="*/ 253793 h 531845"/>
              <a:gd name="connsiteX7" fmla="*/ 270588 w 318173"/>
              <a:gd name="connsiteY7" fmla="*/ 513184 h 531845"/>
              <a:gd name="connsiteX0" fmla="*/ 270588 w 277119"/>
              <a:gd name="connsiteY0" fmla="*/ 513184 h 531845"/>
              <a:gd name="connsiteX1" fmla="*/ 214604 w 277119"/>
              <a:gd name="connsiteY1" fmla="*/ 531845 h 531845"/>
              <a:gd name="connsiteX2" fmla="*/ 102637 w 277119"/>
              <a:gd name="connsiteY2" fmla="*/ 279918 h 531845"/>
              <a:gd name="connsiteX3" fmla="*/ 37323 w 277119"/>
              <a:gd name="connsiteY3" fmla="*/ 401216 h 531845"/>
              <a:gd name="connsiteX4" fmla="*/ 0 w 277119"/>
              <a:gd name="connsiteY4" fmla="*/ 0 h 531845"/>
              <a:gd name="connsiteX5" fmla="*/ 277119 w 277119"/>
              <a:gd name="connsiteY5" fmla="*/ 279918 h 531845"/>
              <a:gd name="connsiteX6" fmla="*/ 153132 w 277119"/>
              <a:gd name="connsiteY6" fmla="*/ 253793 h 531845"/>
              <a:gd name="connsiteX7" fmla="*/ 270588 w 277119"/>
              <a:gd name="connsiteY7" fmla="*/ 513184 h 53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119" h="531845">
                <a:moveTo>
                  <a:pt x="270588" y="513184"/>
                </a:moveTo>
                <a:lnTo>
                  <a:pt x="214604" y="531845"/>
                </a:lnTo>
                <a:lnTo>
                  <a:pt x="102637" y="279918"/>
                </a:lnTo>
                <a:lnTo>
                  <a:pt x="37323" y="401216"/>
                </a:lnTo>
                <a:lnTo>
                  <a:pt x="0" y="0"/>
                </a:lnTo>
                <a:lnTo>
                  <a:pt x="277119" y="279918"/>
                </a:lnTo>
                <a:lnTo>
                  <a:pt x="153132" y="253793"/>
                </a:lnTo>
                <a:lnTo>
                  <a:pt x="270588" y="513184"/>
                </a:lnTo>
                <a:close/>
              </a:path>
            </a:pathLst>
          </a:custGeom>
          <a:solidFill>
            <a:schemeClr val="bg1"/>
          </a:solidFill>
          <a:ln w="19050">
            <a:solidFill>
              <a:schemeClr val="tx1">
                <a:lumMod val="85000"/>
                <a:lumOff val="1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4958298" y="4548655"/>
            <a:ext cx="1771949" cy="159096"/>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5035425" y="4509040"/>
            <a:ext cx="1411412" cy="219740"/>
          </a:xfrm>
          <a:prstGeom prst="rect">
            <a:avLst/>
          </a:prstGeom>
          <a:noFill/>
        </p:spPr>
        <p:txBody>
          <a:bodyPr wrap="none" lIns="0" tIns="0" rIns="0" bIns="0" rtlCol="0">
            <a:spAutoFit/>
          </a:bodyPr>
          <a:lstStyle/>
          <a:p>
            <a:pPr defTabSz="932532"/>
            <a:r>
              <a:rPr lang="en-US" sz="1428" spc="-72" dirty="0">
                <a:solidFill>
                  <a:srgbClr val="797A7D">
                    <a:lumMod val="50000"/>
                  </a:srgbClr>
                </a:solidFill>
                <a:latin typeface="Gill Sans MT" panose="020B0502020104020203" pitchFamily="34" charset="0"/>
              </a:rPr>
              <a:t>user@microsoft.com</a:t>
            </a:r>
            <a:endParaRPr lang="en-GB" sz="1428" spc="-72" dirty="0">
              <a:solidFill>
                <a:srgbClr val="797A7D">
                  <a:lumMod val="50000"/>
                </a:srgbClr>
              </a:solidFill>
              <a:latin typeface="Gill Sans MT" panose="020B0502020104020203" pitchFamily="34" charset="0"/>
            </a:endParaRPr>
          </a:p>
        </p:txBody>
      </p:sp>
      <p:sp>
        <p:nvSpPr>
          <p:cNvPr id="14" name="Rectangle 13"/>
          <p:cNvSpPr/>
          <p:nvPr/>
        </p:nvSpPr>
        <p:spPr>
          <a:xfrm>
            <a:off x="530471" y="1108347"/>
            <a:ext cx="1903085" cy="374846"/>
          </a:xfrm>
          <a:prstGeom prst="rect">
            <a:avLst/>
          </a:prstGeom>
          <a:noFill/>
        </p:spPr>
        <p:txBody>
          <a:bodyPr wrap="none">
            <a:spAutoFit/>
          </a:bodyPr>
          <a:lstStyle/>
          <a:p>
            <a:pPr defTabSz="932532"/>
            <a:r>
              <a:rPr lang="en-US" sz="1836" dirty="0">
                <a:solidFill>
                  <a:schemeClr val="accent1"/>
                </a:solidFill>
                <a:latin typeface="Arial" panose="020B0604020202020204" pitchFamily="34" charset="0"/>
                <a:cs typeface="Arial" panose="020B0604020202020204" pitchFamily="34" charset="0"/>
              </a:rPr>
              <a:t>Log in with </a:t>
            </a:r>
            <a:r>
              <a:rPr lang="en-US" sz="1836" b="1" dirty="0">
                <a:solidFill>
                  <a:schemeClr val="accent1"/>
                </a:solidFill>
                <a:latin typeface="Arial" panose="020B0604020202020204" pitchFamily="34" charset="0"/>
                <a:cs typeface="Arial" panose="020B0604020202020204" pitchFamily="34" charset="0"/>
              </a:rPr>
              <a:t>MSA</a:t>
            </a:r>
          </a:p>
        </p:txBody>
      </p:sp>
      <p:pic>
        <p:nvPicPr>
          <p:cNvPr id="19" name="Picture 18"/>
          <p:cNvPicPr>
            <a:picLocks noChangeAspect="1"/>
          </p:cNvPicPr>
          <p:nvPr/>
        </p:nvPicPr>
        <p:blipFill>
          <a:blip r:embed="rId8"/>
          <a:stretch>
            <a:fillRect/>
          </a:stretch>
        </p:blipFill>
        <p:spPr>
          <a:xfrm>
            <a:off x="352511" y="1471601"/>
            <a:ext cx="3379737" cy="2750628"/>
          </a:xfrm>
          <a:prstGeom prst="rect">
            <a:avLst/>
          </a:prstGeom>
        </p:spPr>
      </p:pic>
      <p:sp>
        <p:nvSpPr>
          <p:cNvPr id="20" name="Rectangle 19"/>
          <p:cNvSpPr/>
          <p:nvPr/>
        </p:nvSpPr>
        <p:spPr bwMode="auto">
          <a:xfrm>
            <a:off x="4810651" y="5122244"/>
            <a:ext cx="1636186" cy="42474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Freeform 11"/>
          <p:cNvSpPr/>
          <p:nvPr/>
        </p:nvSpPr>
        <p:spPr bwMode="auto">
          <a:xfrm>
            <a:off x="5844272" y="5312583"/>
            <a:ext cx="149435" cy="253769"/>
          </a:xfrm>
          <a:custGeom>
            <a:avLst/>
            <a:gdLst>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77282 w 307910"/>
              <a:gd name="connsiteY6" fmla="*/ 289249 h 531845"/>
              <a:gd name="connsiteX7" fmla="*/ 270588 w 307910"/>
              <a:gd name="connsiteY7" fmla="*/ 513184 h 531845"/>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53132 w 307910"/>
              <a:gd name="connsiteY6" fmla="*/ 253793 h 531845"/>
              <a:gd name="connsiteX7" fmla="*/ 270588 w 307910"/>
              <a:gd name="connsiteY7" fmla="*/ 513184 h 531845"/>
              <a:gd name="connsiteX0" fmla="*/ 270588 w 287383"/>
              <a:gd name="connsiteY0" fmla="*/ 513184 h 531845"/>
              <a:gd name="connsiteX1" fmla="*/ 214604 w 287383"/>
              <a:gd name="connsiteY1" fmla="*/ 531845 h 531845"/>
              <a:gd name="connsiteX2" fmla="*/ 102637 w 287383"/>
              <a:gd name="connsiteY2" fmla="*/ 279918 h 531845"/>
              <a:gd name="connsiteX3" fmla="*/ 37323 w 287383"/>
              <a:gd name="connsiteY3" fmla="*/ 401216 h 531845"/>
              <a:gd name="connsiteX4" fmla="*/ 0 w 287383"/>
              <a:gd name="connsiteY4" fmla="*/ 0 h 531845"/>
              <a:gd name="connsiteX5" fmla="*/ 287383 w 287383"/>
              <a:gd name="connsiteY5" fmla="*/ 304836 h 531845"/>
              <a:gd name="connsiteX6" fmla="*/ 153132 w 287383"/>
              <a:gd name="connsiteY6" fmla="*/ 253793 h 531845"/>
              <a:gd name="connsiteX7" fmla="*/ 270588 w 287383"/>
              <a:gd name="connsiteY7" fmla="*/ 513184 h 531845"/>
              <a:gd name="connsiteX0" fmla="*/ 270588 w 318173"/>
              <a:gd name="connsiteY0" fmla="*/ 513184 h 531845"/>
              <a:gd name="connsiteX1" fmla="*/ 214604 w 318173"/>
              <a:gd name="connsiteY1" fmla="*/ 531845 h 531845"/>
              <a:gd name="connsiteX2" fmla="*/ 102637 w 318173"/>
              <a:gd name="connsiteY2" fmla="*/ 279918 h 531845"/>
              <a:gd name="connsiteX3" fmla="*/ 37323 w 318173"/>
              <a:gd name="connsiteY3" fmla="*/ 401216 h 531845"/>
              <a:gd name="connsiteX4" fmla="*/ 0 w 318173"/>
              <a:gd name="connsiteY4" fmla="*/ 0 h 531845"/>
              <a:gd name="connsiteX5" fmla="*/ 318173 w 318173"/>
              <a:gd name="connsiteY5" fmla="*/ 279918 h 531845"/>
              <a:gd name="connsiteX6" fmla="*/ 153132 w 318173"/>
              <a:gd name="connsiteY6" fmla="*/ 253793 h 531845"/>
              <a:gd name="connsiteX7" fmla="*/ 270588 w 318173"/>
              <a:gd name="connsiteY7" fmla="*/ 513184 h 531845"/>
              <a:gd name="connsiteX0" fmla="*/ 270588 w 277119"/>
              <a:gd name="connsiteY0" fmla="*/ 513184 h 531845"/>
              <a:gd name="connsiteX1" fmla="*/ 214604 w 277119"/>
              <a:gd name="connsiteY1" fmla="*/ 531845 h 531845"/>
              <a:gd name="connsiteX2" fmla="*/ 102637 w 277119"/>
              <a:gd name="connsiteY2" fmla="*/ 279918 h 531845"/>
              <a:gd name="connsiteX3" fmla="*/ 37323 w 277119"/>
              <a:gd name="connsiteY3" fmla="*/ 401216 h 531845"/>
              <a:gd name="connsiteX4" fmla="*/ 0 w 277119"/>
              <a:gd name="connsiteY4" fmla="*/ 0 h 531845"/>
              <a:gd name="connsiteX5" fmla="*/ 277119 w 277119"/>
              <a:gd name="connsiteY5" fmla="*/ 279918 h 531845"/>
              <a:gd name="connsiteX6" fmla="*/ 153132 w 277119"/>
              <a:gd name="connsiteY6" fmla="*/ 253793 h 531845"/>
              <a:gd name="connsiteX7" fmla="*/ 270588 w 277119"/>
              <a:gd name="connsiteY7" fmla="*/ 513184 h 53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119" h="531845">
                <a:moveTo>
                  <a:pt x="270588" y="513184"/>
                </a:moveTo>
                <a:lnTo>
                  <a:pt x="214604" y="531845"/>
                </a:lnTo>
                <a:lnTo>
                  <a:pt x="102637" y="279918"/>
                </a:lnTo>
                <a:lnTo>
                  <a:pt x="37323" y="401216"/>
                </a:lnTo>
                <a:lnTo>
                  <a:pt x="0" y="0"/>
                </a:lnTo>
                <a:lnTo>
                  <a:pt x="277119" y="279918"/>
                </a:lnTo>
                <a:lnTo>
                  <a:pt x="153132" y="253793"/>
                </a:lnTo>
                <a:lnTo>
                  <a:pt x="270588" y="513184"/>
                </a:lnTo>
                <a:close/>
              </a:path>
            </a:pathLst>
          </a:custGeom>
          <a:solidFill>
            <a:schemeClr val="bg1"/>
          </a:solidFill>
          <a:ln w="19050">
            <a:solidFill>
              <a:schemeClr val="tx1">
                <a:lumMod val="85000"/>
                <a:lumOff val="1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24933757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 presetClass="entr" presetSubtype="0" fill="hold" grpId="0" nodeType="afterEffect">
                                  <p:stCondLst>
                                    <p:cond delay="0"/>
                                  </p:stCondLst>
                                  <p:iterate type="lt">
                                    <p:tmAbs val="200"/>
                                  </p:iterate>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par>
                          <p:cTn id="16" fill="hold">
                            <p:stCondLst>
                              <p:cond delay="3901"/>
                            </p:stCondLst>
                            <p:childTnLst>
                              <p:par>
                                <p:cTn id="17" presetID="10" presetClass="exit" presetSubtype="0" fill="hold" grpId="1" nodeType="after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4401"/>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subTnLst>
                                    <p:set>
                                      <p:cBhvr override="childStyle">
                                        <p:cTn dur="1" fill="hold" display="0" masterRel="sameClick" afterEffect="1">
                                          <p:stCondLst>
                                            <p:cond evt="end" delay="0">
                                              <p:tn val="21"/>
                                            </p:cond>
                                          </p:stCondLst>
                                        </p:cTn>
                                        <p:tgtEl>
                                          <p:spTgt spid="12"/>
                                        </p:tgtEl>
                                        <p:attrNameLst>
                                          <p:attrName>style.visibility</p:attrName>
                                        </p:attrNameLst>
                                      </p:cBhvr>
                                      <p:to>
                                        <p:strVal val="hidden"/>
                                      </p:to>
                                    </p:set>
                                  </p:subTnLst>
                                </p:cTn>
                              </p:par>
                            </p:childTnLst>
                          </p:cTn>
                        </p:par>
                        <p:par>
                          <p:cTn id="26" fill="hold">
                            <p:stCondLst>
                              <p:cond delay="5401"/>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901"/>
                            </p:stCondLst>
                            <p:childTnLst>
                              <p:par>
                                <p:cTn id="31" presetID="22" presetClass="entr" presetSubtype="8"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6401"/>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5" grpId="0" animBg="1"/>
      <p:bldP spid="7" grpId="0" build="p"/>
      <p:bldP spid="20" grpId="0" animBg="1"/>
      <p:bldP spid="20" grpId="1"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467035" y="2597975"/>
            <a:ext cx="3859334" cy="3308513"/>
            <a:chOff x="6615322" y="2779097"/>
            <a:chExt cx="5739963" cy="5356546"/>
          </a:xfrm>
        </p:grpSpPr>
        <p:cxnSp>
          <p:nvCxnSpPr>
            <p:cNvPr id="9" name="Straight Connector 8"/>
            <p:cNvCxnSpPr/>
            <p:nvPr/>
          </p:nvCxnSpPr>
          <p:spPr>
            <a:xfrm>
              <a:off x="6615322" y="4775769"/>
              <a:ext cx="1835242" cy="1808847"/>
            </a:xfrm>
            <a:prstGeom prst="line">
              <a:avLst/>
            </a:prstGeom>
            <a:ln>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8450564" y="2779097"/>
              <a:ext cx="3904721" cy="5356546"/>
            </a:xfrm>
            <a:prstGeom prst="rect">
              <a:avLst/>
            </a:prstGeom>
          </p:spPr>
        </p:pic>
        <p:cxnSp>
          <p:nvCxnSpPr>
            <p:cNvPr id="7" name="Straight Connector 6"/>
            <p:cNvCxnSpPr/>
            <p:nvPr/>
          </p:nvCxnSpPr>
          <p:spPr>
            <a:xfrm flipV="1">
              <a:off x="6615322" y="2779099"/>
              <a:ext cx="1835242" cy="1792628"/>
            </a:xfrm>
            <a:prstGeom prst="line">
              <a:avLst/>
            </a:prstGeom>
            <a:ln>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684" y="2032990"/>
            <a:ext cx="5357930" cy="4608405"/>
          </a:xfrm>
          <a:prstGeom prst="rect">
            <a:avLst/>
          </a:prstGeom>
        </p:spPr>
      </p:pic>
      <p:sp>
        <p:nvSpPr>
          <p:cNvPr id="2" name="Title 1"/>
          <p:cNvSpPr>
            <a:spLocks noGrp="1"/>
          </p:cNvSpPr>
          <p:nvPr>
            <p:ph type="title"/>
          </p:nvPr>
        </p:nvSpPr>
        <p:spPr/>
        <p:txBody>
          <a:bodyPr/>
          <a:lstStyle/>
          <a:p>
            <a:r>
              <a:rPr lang="en-US" sz="4488" dirty="0">
                <a:solidFill>
                  <a:schemeClr val="tx1"/>
                </a:solidFill>
                <a:latin typeface="Segoe UI Light" panose="020B0502040204020203" pitchFamily="34" charset="0"/>
                <a:cs typeface="Segoe UI Light" panose="020B0502040204020203" pitchFamily="34" charset="0"/>
              </a:rPr>
              <a:t>How do I add a Skype contact </a:t>
            </a:r>
            <a:r>
              <a:rPr lang="en-US" sz="4488" dirty="0" smtClean="0">
                <a:solidFill>
                  <a:schemeClr val="tx1"/>
                </a:solidFill>
                <a:latin typeface="Segoe UI Light" panose="020B0502040204020203" pitchFamily="34" charset="0"/>
                <a:cs typeface="Segoe UI Light" panose="020B0502040204020203" pitchFamily="34" charset="0"/>
              </a:rPr>
              <a:t>to Lync</a:t>
            </a:r>
            <a:r>
              <a:rPr lang="en-US" sz="4488" dirty="0">
                <a:solidFill>
                  <a:schemeClr val="tx1"/>
                </a:solidFill>
                <a:latin typeface="Segoe UI Light" panose="020B0502040204020203" pitchFamily="34" charset="0"/>
                <a:cs typeface="Segoe UI Light" panose="020B0502040204020203" pitchFamily="34" charset="0"/>
              </a:rPr>
              <a:t>?</a:t>
            </a:r>
          </a:p>
        </p:txBody>
      </p:sp>
      <p:sp>
        <p:nvSpPr>
          <p:cNvPr id="3" name="Content Placeholder 2"/>
          <p:cNvSpPr>
            <a:spLocks noGrp="1"/>
          </p:cNvSpPr>
          <p:nvPr>
            <p:ph idx="4294967295"/>
          </p:nvPr>
        </p:nvSpPr>
        <p:spPr>
          <a:xfrm>
            <a:off x="321111" y="1250295"/>
            <a:ext cx="8311110" cy="2040374"/>
          </a:xfrm>
          <a:prstGeom prst="rect">
            <a:avLst/>
          </a:prstGeom>
        </p:spPr>
        <p:txBody>
          <a:bodyPr/>
          <a:lstStyle/>
          <a:p>
            <a:r>
              <a:rPr lang="en-US" sz="2448" dirty="0">
                <a:latin typeface="Arial" panose="020B0604020202020204" pitchFamily="34" charset="0"/>
                <a:cs typeface="Arial" panose="020B0604020202020204" pitchFamily="34" charset="0"/>
              </a:rPr>
              <a:t>Add Contact -&gt; Add a Contact Not in My Organization</a:t>
            </a:r>
          </a:p>
          <a:p>
            <a:r>
              <a:rPr lang="en-US" sz="2448" dirty="0">
                <a:latin typeface="Arial" panose="020B0604020202020204" pitchFamily="34" charset="0"/>
                <a:cs typeface="Arial" panose="020B0604020202020204" pitchFamily="34" charset="0"/>
              </a:rPr>
              <a:t>Select Skype</a:t>
            </a:r>
          </a:p>
          <a:p>
            <a:r>
              <a:rPr lang="en-US" sz="2448" dirty="0">
                <a:latin typeface="Arial" panose="020B0604020202020204" pitchFamily="34" charset="0"/>
                <a:cs typeface="Arial" panose="020B0604020202020204" pitchFamily="34" charset="0"/>
              </a:rPr>
              <a:t>Type in MSA</a:t>
            </a:r>
          </a:p>
          <a:p>
            <a:r>
              <a:rPr lang="en-US" sz="2448" dirty="0">
                <a:latin typeface="Arial" panose="020B0604020202020204" pitchFamily="34" charset="0"/>
                <a:cs typeface="Arial" panose="020B0604020202020204" pitchFamily="34" charset="0"/>
              </a:rPr>
              <a:t>Assign a Group</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242" y="6080735"/>
            <a:ext cx="1484422" cy="759148"/>
          </a:xfrm>
          <a:prstGeom prst="rect">
            <a:avLst/>
          </a:prstGeom>
        </p:spPr>
      </p:pic>
      <p:grpSp>
        <p:nvGrpSpPr>
          <p:cNvPr id="25" name="Group 24"/>
          <p:cNvGrpSpPr/>
          <p:nvPr/>
        </p:nvGrpSpPr>
        <p:grpSpPr>
          <a:xfrm>
            <a:off x="5458620" y="2597974"/>
            <a:ext cx="3061993" cy="2124666"/>
            <a:chOff x="5351208" y="2547266"/>
            <a:chExt cx="3002227" cy="2083194"/>
          </a:xfrm>
          <a:solidFill>
            <a:schemeClr val="tx2">
              <a:lumMod val="75000"/>
            </a:schemeClr>
          </a:solidFill>
        </p:grpSpPr>
        <p:sp>
          <p:nvSpPr>
            <p:cNvPr id="20" name="Rectangle 19"/>
            <p:cNvSpPr/>
            <p:nvPr/>
          </p:nvSpPr>
          <p:spPr bwMode="auto">
            <a:xfrm>
              <a:off x="5351208" y="3290487"/>
              <a:ext cx="3002227" cy="102973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5356502" y="3315201"/>
              <a:ext cx="88709" cy="131525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cxnSp>
          <p:nvCxnSpPr>
            <p:cNvPr id="23" name="Straight Connector 22"/>
            <p:cNvCxnSpPr/>
            <p:nvPr/>
          </p:nvCxnSpPr>
          <p:spPr>
            <a:xfrm>
              <a:off x="5535563" y="2547266"/>
              <a:ext cx="0" cy="1797665"/>
            </a:xfrm>
            <a:prstGeom prst="line">
              <a:avLst/>
            </a:prstGeom>
            <a:grpFill/>
            <a:ln w="19050">
              <a:solidFill>
                <a:schemeClr val="accent6">
                  <a:lumMod val="75000"/>
                </a:schemeClr>
              </a:solidFill>
              <a:headEnd type="none"/>
              <a:tailEnd type="none"/>
            </a:ln>
            <a:effectLst>
              <a:outerShdw blurRad="50800" sx="96000" sy="960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 name="Oval 4"/>
          <p:cNvSpPr/>
          <p:nvPr/>
        </p:nvSpPr>
        <p:spPr bwMode="auto">
          <a:xfrm>
            <a:off x="5299601" y="3137258"/>
            <a:ext cx="446458" cy="416696"/>
          </a:xfrm>
          <a:prstGeom prst="ellipse">
            <a:avLst/>
          </a:prstGeom>
          <a:noFill/>
          <a:ln>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14" name="Freeform 13"/>
          <p:cNvSpPr/>
          <p:nvPr/>
        </p:nvSpPr>
        <p:spPr bwMode="auto">
          <a:xfrm>
            <a:off x="5485867" y="3422311"/>
            <a:ext cx="157948" cy="263286"/>
          </a:xfrm>
          <a:custGeom>
            <a:avLst/>
            <a:gdLst>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77282 w 307910"/>
              <a:gd name="connsiteY6" fmla="*/ 289249 h 531845"/>
              <a:gd name="connsiteX7" fmla="*/ 270588 w 307910"/>
              <a:gd name="connsiteY7" fmla="*/ 513184 h 531845"/>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53132 w 307910"/>
              <a:gd name="connsiteY6" fmla="*/ 253793 h 531845"/>
              <a:gd name="connsiteX7" fmla="*/ 270588 w 307910"/>
              <a:gd name="connsiteY7" fmla="*/ 513184 h 531845"/>
              <a:gd name="connsiteX0" fmla="*/ 270588 w 287383"/>
              <a:gd name="connsiteY0" fmla="*/ 513184 h 531845"/>
              <a:gd name="connsiteX1" fmla="*/ 214604 w 287383"/>
              <a:gd name="connsiteY1" fmla="*/ 531845 h 531845"/>
              <a:gd name="connsiteX2" fmla="*/ 102637 w 287383"/>
              <a:gd name="connsiteY2" fmla="*/ 279918 h 531845"/>
              <a:gd name="connsiteX3" fmla="*/ 37323 w 287383"/>
              <a:gd name="connsiteY3" fmla="*/ 401216 h 531845"/>
              <a:gd name="connsiteX4" fmla="*/ 0 w 287383"/>
              <a:gd name="connsiteY4" fmla="*/ 0 h 531845"/>
              <a:gd name="connsiteX5" fmla="*/ 287383 w 287383"/>
              <a:gd name="connsiteY5" fmla="*/ 304836 h 531845"/>
              <a:gd name="connsiteX6" fmla="*/ 153132 w 287383"/>
              <a:gd name="connsiteY6" fmla="*/ 253793 h 531845"/>
              <a:gd name="connsiteX7" fmla="*/ 270588 w 287383"/>
              <a:gd name="connsiteY7" fmla="*/ 513184 h 531845"/>
              <a:gd name="connsiteX0" fmla="*/ 270588 w 318173"/>
              <a:gd name="connsiteY0" fmla="*/ 513184 h 531845"/>
              <a:gd name="connsiteX1" fmla="*/ 214604 w 318173"/>
              <a:gd name="connsiteY1" fmla="*/ 531845 h 531845"/>
              <a:gd name="connsiteX2" fmla="*/ 102637 w 318173"/>
              <a:gd name="connsiteY2" fmla="*/ 279918 h 531845"/>
              <a:gd name="connsiteX3" fmla="*/ 37323 w 318173"/>
              <a:gd name="connsiteY3" fmla="*/ 401216 h 531845"/>
              <a:gd name="connsiteX4" fmla="*/ 0 w 318173"/>
              <a:gd name="connsiteY4" fmla="*/ 0 h 531845"/>
              <a:gd name="connsiteX5" fmla="*/ 318173 w 318173"/>
              <a:gd name="connsiteY5" fmla="*/ 279918 h 531845"/>
              <a:gd name="connsiteX6" fmla="*/ 153132 w 318173"/>
              <a:gd name="connsiteY6" fmla="*/ 253793 h 531845"/>
              <a:gd name="connsiteX7" fmla="*/ 270588 w 318173"/>
              <a:gd name="connsiteY7" fmla="*/ 513184 h 531845"/>
              <a:gd name="connsiteX0" fmla="*/ 270588 w 277119"/>
              <a:gd name="connsiteY0" fmla="*/ 513184 h 531845"/>
              <a:gd name="connsiteX1" fmla="*/ 214604 w 277119"/>
              <a:gd name="connsiteY1" fmla="*/ 531845 h 531845"/>
              <a:gd name="connsiteX2" fmla="*/ 102637 w 277119"/>
              <a:gd name="connsiteY2" fmla="*/ 279918 h 531845"/>
              <a:gd name="connsiteX3" fmla="*/ 37323 w 277119"/>
              <a:gd name="connsiteY3" fmla="*/ 401216 h 531845"/>
              <a:gd name="connsiteX4" fmla="*/ 0 w 277119"/>
              <a:gd name="connsiteY4" fmla="*/ 0 h 531845"/>
              <a:gd name="connsiteX5" fmla="*/ 277119 w 277119"/>
              <a:gd name="connsiteY5" fmla="*/ 279918 h 531845"/>
              <a:gd name="connsiteX6" fmla="*/ 153132 w 277119"/>
              <a:gd name="connsiteY6" fmla="*/ 253793 h 531845"/>
              <a:gd name="connsiteX7" fmla="*/ 270588 w 277119"/>
              <a:gd name="connsiteY7" fmla="*/ 513184 h 53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119" h="531845">
                <a:moveTo>
                  <a:pt x="270588" y="513184"/>
                </a:moveTo>
                <a:lnTo>
                  <a:pt x="214604" y="531845"/>
                </a:lnTo>
                <a:lnTo>
                  <a:pt x="102637" y="279918"/>
                </a:lnTo>
                <a:lnTo>
                  <a:pt x="37323" y="401216"/>
                </a:lnTo>
                <a:lnTo>
                  <a:pt x="0" y="0"/>
                </a:lnTo>
                <a:lnTo>
                  <a:pt x="277119" y="279918"/>
                </a:lnTo>
                <a:lnTo>
                  <a:pt x="153132" y="253793"/>
                </a:lnTo>
                <a:lnTo>
                  <a:pt x="270588" y="513184"/>
                </a:lnTo>
                <a:close/>
              </a:path>
            </a:pathLst>
          </a:custGeom>
          <a:solidFill>
            <a:schemeClr val="bg1"/>
          </a:solidFill>
          <a:ln w="19050">
            <a:solidFill>
              <a:schemeClr val="tx1">
                <a:lumMod val="85000"/>
                <a:lumOff val="1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27" name="Freeform 26"/>
          <p:cNvSpPr/>
          <p:nvPr/>
        </p:nvSpPr>
        <p:spPr bwMode="auto">
          <a:xfrm>
            <a:off x="8269650" y="3788633"/>
            <a:ext cx="157948" cy="263286"/>
          </a:xfrm>
          <a:custGeom>
            <a:avLst/>
            <a:gdLst>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77282 w 307910"/>
              <a:gd name="connsiteY6" fmla="*/ 289249 h 531845"/>
              <a:gd name="connsiteX7" fmla="*/ 270588 w 307910"/>
              <a:gd name="connsiteY7" fmla="*/ 513184 h 531845"/>
              <a:gd name="connsiteX0" fmla="*/ 270588 w 307910"/>
              <a:gd name="connsiteY0" fmla="*/ 513184 h 531845"/>
              <a:gd name="connsiteX1" fmla="*/ 214604 w 307910"/>
              <a:gd name="connsiteY1" fmla="*/ 531845 h 531845"/>
              <a:gd name="connsiteX2" fmla="*/ 102637 w 307910"/>
              <a:gd name="connsiteY2" fmla="*/ 279918 h 531845"/>
              <a:gd name="connsiteX3" fmla="*/ 37323 w 307910"/>
              <a:gd name="connsiteY3" fmla="*/ 401216 h 531845"/>
              <a:gd name="connsiteX4" fmla="*/ 0 w 307910"/>
              <a:gd name="connsiteY4" fmla="*/ 0 h 531845"/>
              <a:gd name="connsiteX5" fmla="*/ 307910 w 307910"/>
              <a:gd name="connsiteY5" fmla="*/ 279918 h 531845"/>
              <a:gd name="connsiteX6" fmla="*/ 153132 w 307910"/>
              <a:gd name="connsiteY6" fmla="*/ 253793 h 531845"/>
              <a:gd name="connsiteX7" fmla="*/ 270588 w 307910"/>
              <a:gd name="connsiteY7" fmla="*/ 513184 h 531845"/>
              <a:gd name="connsiteX0" fmla="*/ 270588 w 287383"/>
              <a:gd name="connsiteY0" fmla="*/ 513184 h 531845"/>
              <a:gd name="connsiteX1" fmla="*/ 214604 w 287383"/>
              <a:gd name="connsiteY1" fmla="*/ 531845 h 531845"/>
              <a:gd name="connsiteX2" fmla="*/ 102637 w 287383"/>
              <a:gd name="connsiteY2" fmla="*/ 279918 h 531845"/>
              <a:gd name="connsiteX3" fmla="*/ 37323 w 287383"/>
              <a:gd name="connsiteY3" fmla="*/ 401216 h 531845"/>
              <a:gd name="connsiteX4" fmla="*/ 0 w 287383"/>
              <a:gd name="connsiteY4" fmla="*/ 0 h 531845"/>
              <a:gd name="connsiteX5" fmla="*/ 287383 w 287383"/>
              <a:gd name="connsiteY5" fmla="*/ 304836 h 531845"/>
              <a:gd name="connsiteX6" fmla="*/ 153132 w 287383"/>
              <a:gd name="connsiteY6" fmla="*/ 253793 h 531845"/>
              <a:gd name="connsiteX7" fmla="*/ 270588 w 287383"/>
              <a:gd name="connsiteY7" fmla="*/ 513184 h 531845"/>
              <a:gd name="connsiteX0" fmla="*/ 270588 w 318173"/>
              <a:gd name="connsiteY0" fmla="*/ 513184 h 531845"/>
              <a:gd name="connsiteX1" fmla="*/ 214604 w 318173"/>
              <a:gd name="connsiteY1" fmla="*/ 531845 h 531845"/>
              <a:gd name="connsiteX2" fmla="*/ 102637 w 318173"/>
              <a:gd name="connsiteY2" fmla="*/ 279918 h 531845"/>
              <a:gd name="connsiteX3" fmla="*/ 37323 w 318173"/>
              <a:gd name="connsiteY3" fmla="*/ 401216 h 531845"/>
              <a:gd name="connsiteX4" fmla="*/ 0 w 318173"/>
              <a:gd name="connsiteY4" fmla="*/ 0 h 531845"/>
              <a:gd name="connsiteX5" fmla="*/ 318173 w 318173"/>
              <a:gd name="connsiteY5" fmla="*/ 279918 h 531845"/>
              <a:gd name="connsiteX6" fmla="*/ 153132 w 318173"/>
              <a:gd name="connsiteY6" fmla="*/ 253793 h 531845"/>
              <a:gd name="connsiteX7" fmla="*/ 270588 w 318173"/>
              <a:gd name="connsiteY7" fmla="*/ 513184 h 531845"/>
              <a:gd name="connsiteX0" fmla="*/ 270588 w 277119"/>
              <a:gd name="connsiteY0" fmla="*/ 513184 h 531845"/>
              <a:gd name="connsiteX1" fmla="*/ 214604 w 277119"/>
              <a:gd name="connsiteY1" fmla="*/ 531845 h 531845"/>
              <a:gd name="connsiteX2" fmla="*/ 102637 w 277119"/>
              <a:gd name="connsiteY2" fmla="*/ 279918 h 531845"/>
              <a:gd name="connsiteX3" fmla="*/ 37323 w 277119"/>
              <a:gd name="connsiteY3" fmla="*/ 401216 h 531845"/>
              <a:gd name="connsiteX4" fmla="*/ 0 w 277119"/>
              <a:gd name="connsiteY4" fmla="*/ 0 h 531845"/>
              <a:gd name="connsiteX5" fmla="*/ 277119 w 277119"/>
              <a:gd name="connsiteY5" fmla="*/ 279918 h 531845"/>
              <a:gd name="connsiteX6" fmla="*/ 153132 w 277119"/>
              <a:gd name="connsiteY6" fmla="*/ 253793 h 531845"/>
              <a:gd name="connsiteX7" fmla="*/ 270588 w 277119"/>
              <a:gd name="connsiteY7" fmla="*/ 513184 h 53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119" h="531845">
                <a:moveTo>
                  <a:pt x="270588" y="513184"/>
                </a:moveTo>
                <a:lnTo>
                  <a:pt x="214604" y="531845"/>
                </a:lnTo>
                <a:lnTo>
                  <a:pt x="102637" y="279918"/>
                </a:lnTo>
                <a:lnTo>
                  <a:pt x="37323" y="401216"/>
                </a:lnTo>
                <a:lnTo>
                  <a:pt x="0" y="0"/>
                </a:lnTo>
                <a:lnTo>
                  <a:pt x="277119" y="279918"/>
                </a:lnTo>
                <a:lnTo>
                  <a:pt x="153132" y="253793"/>
                </a:lnTo>
                <a:lnTo>
                  <a:pt x="270588" y="513184"/>
                </a:lnTo>
                <a:close/>
              </a:path>
            </a:pathLst>
          </a:custGeom>
          <a:solidFill>
            <a:schemeClr val="bg1"/>
          </a:solidFill>
          <a:ln w="19050">
            <a:solidFill>
              <a:schemeClr val="tx1">
                <a:lumMod val="85000"/>
                <a:lumOff val="1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18200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xit" presetSubtype="8" fill="hold" nodeType="afterEffect">
                                  <p:stCondLst>
                                    <p:cond delay="0"/>
                                  </p:stCondLst>
                                  <p:childTnLst>
                                    <p:animEffect transition="out" filter="wipe(left)">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par>
                          <p:cTn id="18" fill="hold">
                            <p:stCondLst>
                              <p:cond delay="2000"/>
                            </p:stCondLst>
                            <p:childTnLst>
                              <p:par>
                                <p:cTn id="19" presetID="1" presetClass="exit" presetSubtype="0" fill="hold" grpId="1" nodeType="after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 presetClass="exit" presetSubtype="0" fill="hold" grpId="1" nodeType="afterEffect">
                                  <p:stCondLst>
                                    <p:cond delay="0"/>
                                  </p:stCondLst>
                                  <p:childTnLst>
                                    <p:set>
                                      <p:cBhvr>
                                        <p:cTn id="29" dur="1" fill="hold">
                                          <p:stCondLst>
                                            <p:cond delay="0"/>
                                          </p:stCondLst>
                                        </p:cTn>
                                        <p:tgtEl>
                                          <p:spTgt spid="27"/>
                                        </p:tgtEl>
                                        <p:attrNameLst>
                                          <p:attrName>style.visibility</p:attrName>
                                        </p:attrNameLst>
                                      </p:cBhvr>
                                      <p:to>
                                        <p:strVal val="hidden"/>
                                      </p:to>
                                    </p:se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7" grpId="0" animBg="1"/>
      <p:bldP spid="2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70" y="27131"/>
            <a:ext cx="11889564" cy="917575"/>
          </a:xfrm>
        </p:spPr>
        <p:txBody>
          <a:bodyPr/>
          <a:lstStyle/>
          <a:p>
            <a:r>
              <a:rPr lang="en-US" dirty="0" smtClean="0">
                <a:solidFill>
                  <a:schemeClr val="tx1"/>
                </a:solidFill>
              </a:rPr>
              <a:t>Presence </a:t>
            </a:r>
            <a:r>
              <a:rPr lang="en-US" dirty="0">
                <a:solidFill>
                  <a:schemeClr val="tx1"/>
                </a:solidFill>
              </a:rPr>
              <a:t>Expectations</a:t>
            </a:r>
          </a:p>
        </p:txBody>
      </p:sp>
      <p:sp>
        <p:nvSpPr>
          <p:cNvPr id="3" name="Content Placeholder 2"/>
          <p:cNvSpPr>
            <a:spLocks noGrp="1"/>
          </p:cNvSpPr>
          <p:nvPr>
            <p:ph idx="4294967295"/>
          </p:nvPr>
        </p:nvSpPr>
        <p:spPr>
          <a:xfrm>
            <a:off x="313329" y="899756"/>
            <a:ext cx="11373923" cy="2040374"/>
          </a:xfrm>
          <a:prstGeom prst="rect">
            <a:avLst/>
          </a:prstGeom>
        </p:spPr>
        <p:txBody>
          <a:bodyPr/>
          <a:lstStyle/>
          <a:p>
            <a:r>
              <a:rPr lang="en-US" sz="2720" dirty="0"/>
              <a:t>Skype Presence Modes </a:t>
            </a:r>
          </a:p>
          <a:p>
            <a:pPr lvl="1"/>
            <a:r>
              <a:rPr lang="en-US" sz="1904" dirty="0"/>
              <a:t>Online</a:t>
            </a:r>
          </a:p>
          <a:p>
            <a:pPr lvl="1"/>
            <a:r>
              <a:rPr lang="en-US" sz="1904" dirty="0"/>
              <a:t>Away</a:t>
            </a:r>
          </a:p>
          <a:p>
            <a:pPr lvl="1"/>
            <a:r>
              <a:rPr lang="en-US" sz="1904" dirty="0"/>
              <a:t>Do Not Disturb</a:t>
            </a:r>
          </a:p>
          <a:p>
            <a:pPr lvl="1"/>
            <a:r>
              <a:rPr lang="en-US" sz="1904" dirty="0"/>
              <a:t>Invisible</a:t>
            </a:r>
          </a:p>
          <a:p>
            <a:pPr lvl="1"/>
            <a:r>
              <a:rPr lang="en-US" sz="1904" dirty="0"/>
              <a:t>Offline</a:t>
            </a:r>
          </a:p>
          <a:p>
            <a:pPr lvl="1"/>
            <a:r>
              <a:rPr lang="en-US" sz="1904" dirty="0"/>
              <a:t>Auto</a:t>
            </a:r>
          </a:p>
          <a:p>
            <a:pPr lvl="2"/>
            <a:r>
              <a:rPr lang="en-US" sz="1904" dirty="0"/>
              <a:t>“Show me as Away when I’ve been Inactive </a:t>
            </a:r>
            <a:r>
              <a:rPr lang="en-US" sz="1904" dirty="0" smtClean="0"/>
              <a:t>from </a:t>
            </a:r>
            <a:r>
              <a:rPr lang="en-US" sz="1904" dirty="0"/>
              <a:t>&lt;&lt;fill-in&gt;&gt; </a:t>
            </a:r>
            <a:r>
              <a:rPr lang="en-US" sz="1904" dirty="0" smtClean="0"/>
              <a:t>minutes”</a:t>
            </a:r>
            <a:endParaRPr lang="en-US" sz="1904" dirty="0"/>
          </a:p>
          <a:p>
            <a:r>
              <a:rPr lang="en-US" sz="2720" dirty="0"/>
              <a:t>Lync Presence Modes</a:t>
            </a:r>
          </a:p>
          <a:p>
            <a:pPr lvl="1"/>
            <a:r>
              <a:rPr lang="en-US" sz="1904" dirty="0"/>
              <a:t>Available</a:t>
            </a:r>
          </a:p>
          <a:p>
            <a:pPr lvl="1"/>
            <a:r>
              <a:rPr lang="en-US" sz="1904" dirty="0"/>
              <a:t>Away</a:t>
            </a:r>
          </a:p>
          <a:p>
            <a:pPr lvl="1"/>
            <a:r>
              <a:rPr lang="en-US" sz="1904" dirty="0"/>
              <a:t>Busy</a:t>
            </a:r>
          </a:p>
          <a:p>
            <a:pPr lvl="1"/>
            <a:r>
              <a:rPr lang="en-US" sz="1904" dirty="0"/>
              <a:t>Do Not Disturb</a:t>
            </a:r>
          </a:p>
          <a:p>
            <a:pPr lvl="1"/>
            <a:r>
              <a:rPr lang="en-US" sz="1904" dirty="0"/>
              <a:t>Be Right Back</a:t>
            </a:r>
          </a:p>
          <a:p>
            <a:pPr lvl="1"/>
            <a:r>
              <a:rPr lang="en-US" sz="1904" dirty="0"/>
              <a:t>Off Work</a:t>
            </a:r>
          </a:p>
          <a:p>
            <a:pPr lvl="1"/>
            <a:r>
              <a:rPr lang="en-US" sz="1904" dirty="0"/>
              <a:t>Appear Away</a:t>
            </a:r>
          </a:p>
          <a:p>
            <a:pPr lvl="1"/>
            <a:endParaRPr lang="en-US" sz="1904" dirty="0"/>
          </a:p>
        </p:txBody>
      </p:sp>
      <p:pic>
        <p:nvPicPr>
          <p:cNvPr id="5" name="Picture 4"/>
          <p:cNvPicPr>
            <a:picLocks noChangeAspect="1"/>
          </p:cNvPicPr>
          <p:nvPr/>
        </p:nvPicPr>
        <p:blipFill>
          <a:blip r:embed="rId3"/>
          <a:stretch>
            <a:fillRect/>
          </a:stretch>
        </p:blipFill>
        <p:spPr>
          <a:xfrm>
            <a:off x="8780293" y="3847149"/>
            <a:ext cx="3655299" cy="3097364"/>
          </a:xfrm>
          <a:prstGeom prst="rect">
            <a:avLst/>
          </a:prstGeom>
        </p:spPr>
      </p:pic>
      <p:pic>
        <p:nvPicPr>
          <p:cNvPr id="7" name="Picture 6"/>
          <p:cNvPicPr>
            <a:picLocks noChangeAspect="1"/>
          </p:cNvPicPr>
          <p:nvPr/>
        </p:nvPicPr>
        <p:blipFill>
          <a:blip r:embed="rId4"/>
          <a:stretch>
            <a:fillRect/>
          </a:stretch>
        </p:blipFill>
        <p:spPr>
          <a:xfrm>
            <a:off x="4910896" y="3812755"/>
            <a:ext cx="3695890" cy="3131758"/>
          </a:xfrm>
          <a:prstGeom prst="rect">
            <a:avLst/>
          </a:prstGeom>
        </p:spPr>
      </p:pic>
      <p:pic>
        <p:nvPicPr>
          <p:cNvPr id="11" name="Picture 10"/>
          <p:cNvPicPr>
            <a:picLocks noChangeAspect="1"/>
          </p:cNvPicPr>
          <p:nvPr/>
        </p:nvPicPr>
        <p:blipFill rotWithShape="1">
          <a:blip r:embed="rId5"/>
          <a:srcRect l="3" r="65973" b="42537"/>
          <a:stretch/>
        </p:blipFill>
        <p:spPr>
          <a:xfrm>
            <a:off x="5342381" y="899755"/>
            <a:ext cx="2486942" cy="2362595"/>
          </a:xfrm>
          <a:prstGeom prst="rect">
            <a:avLst/>
          </a:prstGeom>
        </p:spPr>
      </p:pic>
      <p:pic>
        <p:nvPicPr>
          <p:cNvPr id="14" name="Picture 13"/>
          <p:cNvPicPr>
            <a:picLocks noChangeAspect="1"/>
          </p:cNvPicPr>
          <p:nvPr/>
        </p:nvPicPr>
        <p:blipFill rotWithShape="1">
          <a:blip r:embed="rId6"/>
          <a:srcRect l="-46600" t="4" r="46600" b="37065"/>
          <a:stretch/>
        </p:blipFill>
        <p:spPr>
          <a:xfrm>
            <a:off x="6585852" y="810837"/>
            <a:ext cx="5535682" cy="2548409"/>
          </a:xfrm>
          <a:prstGeom prst="rect">
            <a:avLst/>
          </a:prstGeom>
        </p:spPr>
      </p:pic>
    </p:spTree>
    <p:extLst>
      <p:ext uri="{BB962C8B-B14F-4D97-AF65-F5344CB8AC3E}">
        <p14:creationId xmlns:p14="http://schemas.microsoft.com/office/powerpoint/2010/main" val="105190358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965837"/>
            <a:ext cx="10457411" cy="2986508"/>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 name="Title 2"/>
          <p:cNvSpPr>
            <a:spLocks noGrp="1"/>
          </p:cNvSpPr>
          <p:nvPr>
            <p:ph type="title"/>
          </p:nvPr>
        </p:nvSpPr>
        <p:spPr>
          <a:xfrm>
            <a:off x="529664" y="2968975"/>
            <a:ext cx="11889564" cy="917575"/>
          </a:xfrm>
        </p:spPr>
        <p:txBody>
          <a:bodyPr/>
          <a:lstStyle/>
          <a:p>
            <a:r>
              <a:rPr lang="en-US" dirty="0" smtClean="0">
                <a:solidFill>
                  <a:schemeClr val="bg1"/>
                </a:solidFill>
              </a:rPr>
              <a:t>Lync Configuration</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43</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398955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4488" dirty="0">
                <a:solidFill>
                  <a:schemeClr val="tx1"/>
                </a:solidFill>
                <a:latin typeface="Century Gothic" panose="020B0502020202020204" pitchFamily="34" charset="0"/>
              </a:rPr>
              <a:t>Setting up Lync-Skype Connectivity</a:t>
            </a:r>
          </a:p>
        </p:txBody>
      </p:sp>
      <p:sp>
        <p:nvSpPr>
          <p:cNvPr id="5" name="Content Placeholder 4"/>
          <p:cNvSpPr>
            <a:spLocks noGrp="1"/>
          </p:cNvSpPr>
          <p:nvPr>
            <p:ph idx="4294967295"/>
          </p:nvPr>
        </p:nvSpPr>
        <p:spPr>
          <a:xfrm>
            <a:off x="785617" y="1330247"/>
            <a:ext cx="7598333" cy="3733653"/>
          </a:xfrm>
          <a:prstGeom prst="rect">
            <a:avLst/>
          </a:prstGeom>
        </p:spPr>
        <p:txBody>
          <a:bodyPr>
            <a:normAutofit lnSpcReduction="10000"/>
          </a:bodyPr>
          <a:lstStyle/>
          <a:p>
            <a:pPr marL="524498" indent="-524498">
              <a:buFont typeface="+mj-lt"/>
              <a:buAutoNum type="arabicPeriod"/>
            </a:pPr>
            <a:r>
              <a:rPr lang="en-US" b="1" spc="-102" dirty="0">
                <a:ln w="3175">
                  <a:noFill/>
                </a:ln>
                <a:solidFill>
                  <a:srgbClr val="0070C0"/>
                </a:solidFill>
                <a:latin typeface="+mn-lt"/>
                <a:cs typeface="Arial" charset="0"/>
              </a:rPr>
              <a:t>Domain:</a:t>
            </a:r>
            <a:r>
              <a:rPr lang="en-US" sz="3264" b="1" dirty="0">
                <a:solidFill>
                  <a:srgbClr val="0070C0"/>
                </a:solidFill>
                <a:latin typeface="Arial" panose="020B0604020202020204" pitchFamily="34" charset="0"/>
                <a:cs typeface="Arial" panose="020B0604020202020204" pitchFamily="34" charset="0"/>
              </a:rPr>
              <a:t> </a:t>
            </a:r>
          </a:p>
          <a:p>
            <a:pPr marL="238012" lvl="1" indent="0">
              <a:buNone/>
            </a:pPr>
            <a:r>
              <a:rPr lang="en-US" sz="1632" dirty="0">
                <a:latin typeface="Arial" panose="020B0604020202020204" pitchFamily="34" charset="0"/>
                <a:cs typeface="Arial" panose="020B0604020202020204" pitchFamily="34" charset="0"/>
              </a:rPr>
              <a:t>Provision your organization for federation using https://pic.lync.com, provide your domain(s) &amp; FQDN(s).</a:t>
            </a:r>
            <a:endParaRPr lang="en-US" sz="1632" i="1" dirty="0">
              <a:latin typeface="Arial" panose="020B0604020202020204" pitchFamily="34" charset="0"/>
              <a:cs typeface="Arial" panose="020B0604020202020204" pitchFamily="34" charset="0"/>
            </a:endParaRPr>
          </a:p>
          <a:p>
            <a:pPr marL="524498" indent="-524498">
              <a:buFont typeface="+mj-lt"/>
              <a:buAutoNum type="arabicPeriod"/>
            </a:pPr>
            <a:r>
              <a:rPr lang="en-US" b="1" spc="-102" dirty="0">
                <a:ln w="3175">
                  <a:noFill/>
                </a:ln>
                <a:solidFill>
                  <a:srgbClr val="0070C0"/>
                </a:solidFill>
                <a:latin typeface="+mn-lt"/>
                <a:cs typeface="Arial" charset="0"/>
              </a:rPr>
              <a:t>Certificate: </a:t>
            </a:r>
          </a:p>
          <a:p>
            <a:pPr marL="238012" lvl="1" indent="0">
              <a:buNone/>
            </a:pPr>
            <a:r>
              <a:rPr lang="en-US" sz="2040" dirty="0">
                <a:latin typeface="Arial" panose="020B0604020202020204" pitchFamily="34" charset="0"/>
                <a:cs typeface="Arial" panose="020B0604020202020204" pitchFamily="34" charset="0"/>
              </a:rPr>
              <a:t>Set up your Lync edge for federation, including public certificate.</a:t>
            </a:r>
          </a:p>
          <a:p>
            <a:pPr marL="524498" indent="-524498">
              <a:buFont typeface="+mj-lt"/>
              <a:buAutoNum type="arabicPeriod"/>
            </a:pPr>
            <a:r>
              <a:rPr lang="en-US" b="1" spc="-102" dirty="0">
                <a:ln w="3175">
                  <a:noFill/>
                </a:ln>
                <a:solidFill>
                  <a:srgbClr val="0070C0"/>
                </a:solidFill>
                <a:latin typeface="+mn-lt"/>
                <a:cs typeface="Arial" charset="0"/>
              </a:rPr>
              <a:t>Policies: </a:t>
            </a:r>
          </a:p>
          <a:p>
            <a:pPr marL="238012" lvl="1" indent="0">
              <a:buNone/>
            </a:pPr>
            <a:r>
              <a:rPr lang="en-US" sz="2040" dirty="0">
                <a:latin typeface="Arial" panose="020B0604020202020204" pitchFamily="34" charset="0"/>
                <a:cs typeface="Arial" panose="020B0604020202020204" pitchFamily="34" charset="0"/>
              </a:rPr>
              <a:t>Use the Lync Server Control Panel or PowerShell to enable public IM connectivity, partner discovery, partner domain discovery. </a:t>
            </a:r>
          </a:p>
        </p:txBody>
      </p:sp>
      <p:sp>
        <p:nvSpPr>
          <p:cNvPr id="2" name="TextBox 1"/>
          <p:cNvSpPr txBox="1"/>
          <p:nvPr/>
        </p:nvSpPr>
        <p:spPr>
          <a:xfrm>
            <a:off x="1647475" y="5038141"/>
            <a:ext cx="8820650" cy="720179"/>
          </a:xfrm>
          <a:prstGeom prst="rect">
            <a:avLst/>
          </a:prstGeom>
          <a:noFill/>
        </p:spPr>
        <p:txBody>
          <a:bodyPr wrap="none" lIns="91423" tIns="45711" rIns="91423" bIns="45711" rtlCol="0">
            <a:spAutoFit/>
          </a:bodyPr>
          <a:lstStyle/>
          <a:p>
            <a:pPr defTabSz="932619"/>
            <a:r>
              <a:rPr lang="en-US" sz="2040" dirty="0">
                <a:solidFill>
                  <a:srgbClr val="0070C0"/>
                </a:solidFill>
              </a:rPr>
              <a:t>Note1: If you have Messenger connectivity working already, you’re done!</a:t>
            </a:r>
          </a:p>
          <a:p>
            <a:pPr defTabSz="932619"/>
            <a:r>
              <a:rPr lang="en-US" sz="2040" dirty="0">
                <a:solidFill>
                  <a:srgbClr val="0070C0"/>
                </a:solidFill>
              </a:rPr>
              <a:t>Note2: There is no additional charge for activating Lync-Skype Connectivity</a:t>
            </a:r>
            <a:endParaRPr lang="en-US" sz="1836" dirty="0">
              <a:solidFill>
                <a:srgbClr val="0070C0"/>
              </a:solidFill>
            </a:endParaRPr>
          </a:p>
        </p:txBody>
      </p:sp>
      <p:pic>
        <p:nvPicPr>
          <p:cNvPr id="7" name="Picture 6" descr="Skype Blue Logo RGB.png"/>
          <p:cNvPicPr>
            <a:picLocks noChangeAspect="1"/>
          </p:cNvPicPr>
          <p:nvPr/>
        </p:nvPicPr>
        <p:blipFill>
          <a:blip r:embed="rId3" cstate="print"/>
          <a:stretch>
            <a:fillRect/>
          </a:stretch>
        </p:blipFill>
        <p:spPr>
          <a:xfrm>
            <a:off x="10589889" y="6047829"/>
            <a:ext cx="1248505" cy="550163"/>
          </a:xfrm>
          <a:prstGeom prst="rect">
            <a:avLst/>
          </a:prstGeom>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873" y="5943336"/>
            <a:ext cx="1484422" cy="759148"/>
          </a:xfrm>
          <a:prstGeom prst="rect">
            <a:avLst/>
          </a:prstGeom>
        </p:spPr>
      </p:pic>
    </p:spTree>
    <p:extLst>
      <p:ext uri="{BB962C8B-B14F-4D97-AF65-F5344CB8AC3E}">
        <p14:creationId xmlns:p14="http://schemas.microsoft.com/office/powerpoint/2010/main" val="4245365586"/>
      </p:ext>
    </p:ext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34" y="226673"/>
            <a:ext cx="11373923" cy="762786"/>
          </a:xfrm>
        </p:spPr>
        <p:txBody>
          <a:bodyPr/>
          <a:lstStyle/>
          <a:p>
            <a:r>
              <a:rPr lang="en-US" sz="4488" b="1" dirty="0">
                <a:solidFill>
                  <a:schemeClr val="tx1"/>
                </a:solidFill>
                <a:latin typeface="+mn-lt"/>
              </a:rPr>
              <a:t>Step 1. Register your domain</a:t>
            </a:r>
          </a:p>
        </p:txBody>
      </p:sp>
      <p:sp>
        <p:nvSpPr>
          <p:cNvPr id="3" name="Content Placeholder 2"/>
          <p:cNvSpPr>
            <a:spLocks noGrp="1"/>
          </p:cNvSpPr>
          <p:nvPr>
            <p:ph idx="4294967295"/>
          </p:nvPr>
        </p:nvSpPr>
        <p:spPr>
          <a:xfrm>
            <a:off x="220699" y="6107937"/>
            <a:ext cx="11754457" cy="638285"/>
          </a:xfrm>
          <a:prstGeom prst="rect">
            <a:avLst/>
          </a:prstGeom>
        </p:spPr>
        <p:txBody>
          <a:bodyPr>
            <a:noAutofit/>
          </a:bodyPr>
          <a:lstStyle/>
          <a:p>
            <a:pPr marL="0" indent="0">
              <a:buNone/>
            </a:pPr>
            <a:r>
              <a:rPr lang="en-US" sz="1836" dirty="0">
                <a:solidFill>
                  <a:schemeClr val="tx1"/>
                </a:solidFill>
                <a:latin typeface="+mn-lt"/>
              </a:rPr>
              <a:t>This tells our service where to send inbound messages and tells Skype &amp; Messenger that your Lync domain is available for connectivity.</a:t>
            </a:r>
          </a:p>
        </p:txBody>
      </p:sp>
      <p:pic>
        <p:nvPicPr>
          <p:cNvPr id="4" name="Picture 3"/>
          <p:cNvPicPr>
            <a:picLocks noChangeAspect="1"/>
          </p:cNvPicPr>
          <p:nvPr/>
        </p:nvPicPr>
        <p:blipFill rotWithShape="1">
          <a:blip r:embed="rId4"/>
          <a:srcRect t="12532" r="1254" b="3305"/>
          <a:stretch/>
        </p:blipFill>
        <p:spPr>
          <a:xfrm>
            <a:off x="3523291" y="1735951"/>
            <a:ext cx="8715810" cy="4185200"/>
          </a:xfrm>
          <a:prstGeom prst="rect">
            <a:avLst/>
          </a:prstGeom>
          <a:ln>
            <a:solidFill>
              <a:schemeClr val="tx2">
                <a:lumMod val="75000"/>
              </a:schemeClr>
            </a:solidFill>
          </a:ln>
        </p:spPr>
      </p:pic>
      <p:pic>
        <p:nvPicPr>
          <p:cNvPr id="5" name="Picture 4"/>
          <p:cNvPicPr>
            <a:picLocks noChangeAspect="1"/>
          </p:cNvPicPr>
          <p:nvPr/>
        </p:nvPicPr>
        <p:blipFill rotWithShape="1">
          <a:blip r:embed="rId5"/>
          <a:srcRect t="17047" r="23304" b="26715"/>
          <a:stretch/>
        </p:blipFill>
        <p:spPr>
          <a:xfrm>
            <a:off x="75739" y="1709558"/>
            <a:ext cx="3356419" cy="1478089"/>
          </a:xfrm>
          <a:prstGeom prst="rect">
            <a:avLst/>
          </a:prstGeom>
          <a:ln>
            <a:solidFill>
              <a:schemeClr val="tx2">
                <a:lumMod val="75000"/>
              </a:schemeClr>
            </a:solidFill>
          </a:ln>
        </p:spPr>
      </p:pic>
      <p:pic>
        <p:nvPicPr>
          <p:cNvPr id="6" name="Picture 5"/>
          <p:cNvPicPr>
            <a:picLocks noChangeAspect="1"/>
          </p:cNvPicPr>
          <p:nvPr/>
        </p:nvPicPr>
        <p:blipFill rotWithShape="1">
          <a:blip r:embed="rId6"/>
          <a:srcRect l="20885" t="15762" r="3068" b="8161"/>
          <a:stretch/>
        </p:blipFill>
        <p:spPr>
          <a:xfrm>
            <a:off x="75739" y="3239347"/>
            <a:ext cx="3368481" cy="2734599"/>
          </a:xfrm>
          <a:prstGeom prst="rect">
            <a:avLst/>
          </a:prstGeom>
        </p:spPr>
      </p:pic>
      <p:sp>
        <p:nvSpPr>
          <p:cNvPr id="7" name="Rectangle 6"/>
          <p:cNvSpPr/>
          <p:nvPr/>
        </p:nvSpPr>
        <p:spPr>
          <a:xfrm>
            <a:off x="75738" y="1103929"/>
            <a:ext cx="9022425" cy="374846"/>
          </a:xfrm>
          <a:prstGeom prst="rect">
            <a:avLst/>
          </a:prstGeom>
        </p:spPr>
        <p:txBody>
          <a:bodyPr wrap="square">
            <a:spAutoFit/>
          </a:bodyPr>
          <a:lstStyle/>
          <a:p>
            <a:pPr defTabSz="932532"/>
            <a:r>
              <a:rPr lang="en-US" sz="1836" dirty="0">
                <a:solidFill>
                  <a:srgbClr val="000000"/>
                </a:solidFill>
              </a:rPr>
              <a:t>Go to </a:t>
            </a:r>
            <a:r>
              <a:rPr lang="en-US" sz="1836" dirty="0">
                <a:solidFill>
                  <a:srgbClr val="000000"/>
                </a:solidFill>
                <a:hlinkClick r:id="rId7"/>
              </a:rPr>
              <a:t>https://pic.lync.com</a:t>
            </a:r>
            <a:r>
              <a:rPr lang="en-US" sz="1836" dirty="0">
                <a:solidFill>
                  <a:srgbClr val="000000"/>
                </a:solidFill>
              </a:rPr>
              <a:t> to provision your domain for Skype connectivity.</a:t>
            </a:r>
          </a:p>
        </p:txBody>
      </p:sp>
      <p:sp>
        <p:nvSpPr>
          <p:cNvPr id="8" name="TextBox 7"/>
          <p:cNvSpPr txBox="1"/>
          <p:nvPr/>
        </p:nvSpPr>
        <p:spPr>
          <a:xfrm>
            <a:off x="220701" y="5676055"/>
            <a:ext cx="283219" cy="109902"/>
          </a:xfrm>
          <a:prstGeom prst="rect">
            <a:avLst/>
          </a:prstGeom>
          <a:noFill/>
        </p:spPr>
        <p:txBody>
          <a:bodyPr wrap="none" lIns="0" tIns="0" rIns="0" bIns="0" rtlCol="0">
            <a:spAutoFit/>
          </a:bodyPr>
          <a:lstStyle/>
          <a:p>
            <a:pPr defTabSz="932532"/>
            <a:r>
              <a:rPr lang="en-US" sz="714" spc="-72" dirty="0">
                <a:gradFill>
                  <a:gsLst>
                    <a:gs pos="2917">
                      <a:srgbClr val="797A7D"/>
                    </a:gs>
                    <a:gs pos="95000">
                      <a:srgbClr val="797A7D"/>
                    </a:gs>
                  </a:gsLst>
                  <a:lin ang="5400000" scaled="0"/>
                </a:gradFill>
              </a:rPr>
              <a:t>1234567</a:t>
            </a:r>
            <a:endParaRPr lang="en-GB" sz="714" spc="-72" dirty="0">
              <a:gradFill>
                <a:gsLst>
                  <a:gs pos="2917">
                    <a:srgbClr val="797A7D"/>
                  </a:gs>
                  <a:gs pos="95000">
                    <a:srgbClr val="797A7D"/>
                  </a:gs>
                </a:gsLst>
                <a:lin ang="5400000" scaled="0"/>
              </a:gradFill>
            </a:endParaRPr>
          </a:p>
        </p:txBody>
      </p:sp>
    </p:spTree>
    <p:custDataLst>
      <p:tags r:id="rId1"/>
    </p:custDataLst>
    <p:extLst>
      <p:ext uri="{BB962C8B-B14F-4D97-AF65-F5344CB8AC3E}">
        <p14:creationId xmlns:p14="http://schemas.microsoft.com/office/powerpoint/2010/main" val="17142115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70" y="2279319"/>
            <a:ext cx="5763612" cy="307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stretch>
            <a:fillRect/>
          </a:stretch>
        </p:blipFill>
        <p:spPr>
          <a:xfrm>
            <a:off x="376170" y="2279318"/>
            <a:ext cx="5837756" cy="4380746"/>
          </a:xfrm>
          <a:prstGeom prst="rect">
            <a:avLst/>
          </a:prstGeom>
        </p:spPr>
      </p:pic>
      <p:pic>
        <p:nvPicPr>
          <p:cNvPr id="4" name="Picture 3"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169" y="2279317"/>
            <a:ext cx="5828771" cy="437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672" b="1" dirty="0">
                <a:solidFill>
                  <a:schemeClr val="tx1"/>
                </a:solidFill>
                <a:latin typeface="+mn-lt"/>
              </a:rPr>
              <a:t>Step 2: Set up Lync Edge for Public IM Connectivity</a:t>
            </a:r>
          </a:p>
        </p:txBody>
      </p:sp>
      <p:sp>
        <p:nvSpPr>
          <p:cNvPr id="3" name="Content Placeholder 2"/>
          <p:cNvSpPr>
            <a:spLocks noGrp="1"/>
          </p:cNvSpPr>
          <p:nvPr>
            <p:ph idx="4294967295"/>
          </p:nvPr>
        </p:nvSpPr>
        <p:spPr>
          <a:xfrm>
            <a:off x="530470" y="968383"/>
            <a:ext cx="11191240" cy="641636"/>
          </a:xfrm>
          <a:prstGeom prst="rect">
            <a:avLst/>
          </a:prstGeom>
        </p:spPr>
        <p:txBody>
          <a:bodyPr>
            <a:normAutofit fontScale="85000" lnSpcReduction="20000"/>
          </a:bodyPr>
          <a:lstStyle/>
          <a:p>
            <a:pPr marL="0" lvl="1" indent="0">
              <a:spcBef>
                <a:spcPts val="1020"/>
              </a:spcBef>
              <a:buNone/>
            </a:pPr>
            <a:r>
              <a:rPr lang="en-US" dirty="0"/>
              <a:t>Note: </a:t>
            </a:r>
            <a:r>
              <a:rPr lang="en-US" dirty="0" smtClean="0"/>
              <a:t>there is no difference </a:t>
            </a:r>
            <a:r>
              <a:rPr lang="en-US" dirty="0"/>
              <a:t>in the way </a:t>
            </a:r>
            <a:r>
              <a:rPr lang="en-US" dirty="0" smtClean="0"/>
              <a:t>the customer requests </a:t>
            </a:r>
            <a:r>
              <a:rPr lang="en-US" dirty="0"/>
              <a:t>and </a:t>
            </a:r>
            <a:r>
              <a:rPr lang="en-US" dirty="0" smtClean="0"/>
              <a:t>assigns </a:t>
            </a:r>
            <a:r>
              <a:rPr lang="en-US" dirty="0"/>
              <a:t>a certificate for Skype from other PIC </a:t>
            </a:r>
            <a:r>
              <a:rPr lang="en-US" dirty="0" smtClean="0"/>
              <a:t>(MSN, </a:t>
            </a:r>
            <a:r>
              <a:rPr lang="en-US" dirty="0" err="1" smtClean="0"/>
              <a:t>AoL</a:t>
            </a:r>
            <a:r>
              <a:rPr lang="en-US" dirty="0" smtClean="0"/>
              <a:t>, Yahoo)</a:t>
            </a:r>
            <a:endParaRPr lang="en-US" dirty="0"/>
          </a:p>
          <a:p>
            <a:endParaRPr lang="en-US" dirty="0"/>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169" y="2279319"/>
            <a:ext cx="5838486" cy="4381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169" y="2279319"/>
            <a:ext cx="5838486" cy="438129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169" y="2279319"/>
            <a:ext cx="5838486" cy="43812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169" y="2279319"/>
            <a:ext cx="5838486" cy="438129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300320" y="2204322"/>
            <a:ext cx="4123688" cy="2073304"/>
            <a:chOff x="6167336" y="2169955"/>
            <a:chExt cx="4043198" cy="2032836"/>
          </a:xfrm>
        </p:grpSpPr>
        <p:cxnSp>
          <p:nvCxnSpPr>
            <p:cNvPr id="7" name="Straight Arrow Connector 6"/>
            <p:cNvCxnSpPr/>
            <p:nvPr/>
          </p:nvCxnSpPr>
          <p:spPr>
            <a:xfrm>
              <a:off x="6167336" y="2869660"/>
              <a:ext cx="1101211" cy="0"/>
            </a:xfrm>
            <a:prstGeom prst="straightConnector1">
              <a:avLst/>
            </a:prstGeom>
            <a:ln>
              <a:solidFill>
                <a:schemeClr val="tx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81616" y="2390851"/>
              <a:ext cx="1423554" cy="430901"/>
            </a:xfrm>
            <a:prstGeom prst="rect">
              <a:avLst/>
            </a:prstGeom>
            <a:noFill/>
          </p:spPr>
          <p:txBody>
            <a:bodyPr wrap="square" lIns="0" tIns="0" rIns="0" bIns="0" rtlCol="0">
              <a:spAutoFit/>
            </a:bodyPr>
            <a:lstStyle/>
            <a:p>
              <a:pPr defTabSz="932532"/>
              <a:r>
                <a:rPr lang="en-US" sz="1428" spc="-72" dirty="0">
                  <a:solidFill>
                    <a:schemeClr val="bg1">
                      <a:lumMod val="40000"/>
                      <a:lumOff val="60000"/>
                    </a:schemeClr>
                  </a:solidFill>
                </a:rPr>
                <a:t>Location </a:t>
              </a:r>
              <a:r>
                <a:rPr lang="en-US" sz="1428" spc="-72" dirty="0" smtClean="0">
                  <a:solidFill>
                    <a:schemeClr val="bg1">
                      <a:lumMod val="40000"/>
                      <a:lumOff val="60000"/>
                    </a:schemeClr>
                  </a:solidFill>
                </a:rPr>
                <a:t/>
              </a:r>
              <a:br>
                <a:rPr lang="en-US" sz="1428" spc="-72" dirty="0" smtClean="0">
                  <a:solidFill>
                    <a:schemeClr val="bg1">
                      <a:lumMod val="40000"/>
                      <a:lumOff val="60000"/>
                    </a:schemeClr>
                  </a:solidFill>
                </a:rPr>
              </a:br>
              <a:r>
                <a:rPr lang="en-US" sz="1428" spc="-72" dirty="0" smtClean="0">
                  <a:solidFill>
                    <a:schemeClr val="bg1">
                      <a:lumMod val="40000"/>
                      <a:lumOff val="60000"/>
                    </a:schemeClr>
                  </a:solidFill>
                </a:rPr>
                <a:t>specified</a:t>
              </a:r>
              <a:r>
                <a:rPr lang="en-US" sz="1428" spc="-72" dirty="0">
                  <a:solidFill>
                    <a:schemeClr val="bg1">
                      <a:lumMod val="40000"/>
                      <a:lumOff val="60000"/>
                    </a:schemeClr>
                  </a:solidFill>
                </a:rPr>
                <a:t> </a:t>
              </a:r>
              <a:r>
                <a:rPr lang="en-US" sz="1428" spc="-72" dirty="0" smtClean="0">
                  <a:solidFill>
                    <a:schemeClr val="bg1">
                      <a:lumMod val="40000"/>
                      <a:lumOff val="60000"/>
                    </a:schemeClr>
                  </a:solidFill>
                </a:rPr>
                <a:t>earlier</a:t>
              </a:r>
              <a:endParaRPr lang="en-GB" sz="1428" spc="-72" dirty="0">
                <a:solidFill>
                  <a:schemeClr val="bg1">
                    <a:lumMod val="40000"/>
                    <a:lumOff val="60000"/>
                  </a:schemeClr>
                </a:solidFill>
              </a:endParaRPr>
            </a:p>
          </p:txBody>
        </p:sp>
        <p:pic>
          <p:nvPicPr>
            <p:cNvPr id="14" name="Picture 13"/>
            <p:cNvPicPr>
              <a:picLocks noChangeAspect="1"/>
            </p:cNvPicPr>
            <p:nvPr/>
          </p:nvPicPr>
          <p:blipFill rotWithShape="1">
            <a:blip r:embed="rId11"/>
            <a:srcRect r="30552" b="23245"/>
            <a:stretch/>
          </p:blipFill>
          <p:spPr>
            <a:xfrm>
              <a:off x="7517982" y="2169955"/>
              <a:ext cx="2692552" cy="2032836"/>
            </a:xfrm>
            <a:prstGeom prst="rect">
              <a:avLst/>
            </a:prstGeom>
            <a:ln>
              <a:solidFill>
                <a:schemeClr val="accent1"/>
              </a:solidFill>
            </a:ln>
          </p:spPr>
        </p:pic>
      </p:grpSp>
      <p:grpSp>
        <p:nvGrpSpPr>
          <p:cNvPr id="1034" name="Group 1033"/>
          <p:cNvGrpSpPr/>
          <p:nvPr/>
        </p:nvGrpSpPr>
        <p:grpSpPr>
          <a:xfrm>
            <a:off x="8260381" y="2668927"/>
            <a:ext cx="5539811" cy="3811604"/>
            <a:chOff x="8098284" y="2616832"/>
            <a:chExt cx="5431680" cy="3737206"/>
          </a:xfrm>
        </p:grpSpPr>
        <p:grpSp>
          <p:nvGrpSpPr>
            <p:cNvPr id="1033" name="Group 1032"/>
            <p:cNvGrpSpPr/>
            <p:nvPr/>
          </p:nvGrpSpPr>
          <p:grpSpPr>
            <a:xfrm>
              <a:off x="8098284" y="2616832"/>
              <a:ext cx="4093716" cy="3737206"/>
              <a:chOff x="8098284" y="2616832"/>
              <a:chExt cx="4093716" cy="3737206"/>
            </a:xfrm>
          </p:grpSpPr>
          <p:sp>
            <p:nvSpPr>
              <p:cNvPr id="11" name="Rectangle 10"/>
              <p:cNvSpPr/>
              <p:nvPr/>
            </p:nvSpPr>
            <p:spPr bwMode="auto">
              <a:xfrm>
                <a:off x="8098284" y="4935587"/>
                <a:ext cx="3863561" cy="141845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21"/>
              <p:cNvGrpSpPr/>
              <p:nvPr/>
            </p:nvGrpSpPr>
            <p:grpSpPr>
              <a:xfrm>
                <a:off x="10758464" y="2616832"/>
                <a:ext cx="789340" cy="785641"/>
                <a:chOff x="6381147" y="3545633"/>
                <a:chExt cx="1213971" cy="1220979"/>
              </a:xfrm>
            </p:grpSpPr>
            <p:sp>
              <p:nvSpPr>
                <p:cNvPr id="12" name="Rectangle 11"/>
                <p:cNvSpPr/>
                <p:nvPr/>
              </p:nvSpPr>
              <p:spPr bwMode="auto">
                <a:xfrm>
                  <a:off x="6381147" y="3545633"/>
                  <a:ext cx="1213971" cy="1054359"/>
                </a:xfrm>
                <a:prstGeom prst="rect">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13" name="Oval 12"/>
                <p:cNvSpPr/>
                <p:nvPr/>
              </p:nvSpPr>
              <p:spPr bwMode="auto">
                <a:xfrm>
                  <a:off x="7128589" y="4160728"/>
                  <a:ext cx="410547" cy="373950"/>
                </a:xfrm>
                <a:prstGeom prst="ellipse">
                  <a:avLst/>
                </a:prstGeom>
                <a:solidFill>
                  <a:schemeClr val="accent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16" name="Chevron 15"/>
                <p:cNvSpPr/>
                <p:nvPr/>
              </p:nvSpPr>
              <p:spPr bwMode="auto">
                <a:xfrm rot="16200000">
                  <a:off x="7138456" y="4449911"/>
                  <a:ext cx="400140" cy="233262"/>
                </a:xfrm>
                <a:prstGeom prst="chevron">
                  <a:avLst>
                    <a:gd name="adj" fmla="val 20141"/>
                  </a:avLst>
                </a:prstGeom>
                <a:solidFill>
                  <a:schemeClr val="accent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cxnSp>
            <p:nvCxnSpPr>
              <p:cNvPr id="25" name="Straight Arrow Connector 24"/>
              <p:cNvCxnSpPr/>
              <p:nvPr/>
            </p:nvCxnSpPr>
            <p:spPr>
              <a:xfrm>
                <a:off x="11168496" y="3477789"/>
                <a:ext cx="0" cy="1112872"/>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0300997" y="2851284"/>
                <a:ext cx="376147" cy="0"/>
              </a:xfrm>
              <a:prstGeom prst="straightConnector1">
                <a:avLst/>
              </a:prstGeom>
              <a:ln>
                <a:solidFill>
                  <a:schemeClr val="tx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04503" y="5336601"/>
                <a:ext cx="4087497" cy="860042"/>
              </a:xfrm>
              <a:prstGeom prst="rect">
                <a:avLst/>
              </a:prstGeom>
            </p:spPr>
            <p:txBody>
              <a:bodyPr wrap="square">
                <a:spAutoFit/>
              </a:bodyPr>
              <a:lstStyle/>
              <a:p>
                <a:pPr marL="233155" indent="-233155" defTabSz="932532">
                  <a:buFont typeface="+mj-lt"/>
                  <a:buAutoNum type="arabicPeriod"/>
                </a:pPr>
                <a:r>
                  <a:rPr lang="en-GB" sz="1020" dirty="0"/>
                  <a:t>In the Deployment Wizard, on the </a:t>
                </a:r>
                <a:r>
                  <a:rPr lang="en-GB" sz="1020" b="1" dirty="0"/>
                  <a:t>Deploy Edge Server</a:t>
                </a:r>
                <a:r>
                  <a:rPr lang="en-GB" sz="1020" dirty="0"/>
                  <a:t> page, next to </a:t>
                </a:r>
                <a:r>
                  <a:rPr lang="en-GB" sz="1020" b="1" dirty="0"/>
                  <a:t>Step 3: Request, Install, or Assign Certificates</a:t>
                </a:r>
                <a:r>
                  <a:rPr lang="en-GB" sz="1020" dirty="0"/>
                  <a:t>, click </a:t>
                </a:r>
                <a:r>
                  <a:rPr lang="en-GB" sz="1020" b="1" dirty="0"/>
                  <a:t>Run again</a:t>
                </a:r>
                <a:r>
                  <a:rPr lang="en-GB" sz="1020" dirty="0"/>
                  <a:t>.</a:t>
                </a:r>
              </a:p>
              <a:p>
                <a:pPr marL="233155" indent="-233155" defTabSz="932532">
                  <a:buFont typeface="+mj-lt"/>
                  <a:buAutoNum type="arabicPeriod"/>
                </a:pPr>
                <a:r>
                  <a:rPr lang="en-GB" sz="1020" dirty="0"/>
                  <a:t>On the </a:t>
                </a:r>
                <a:r>
                  <a:rPr lang="en-GB" sz="1020" b="1" dirty="0"/>
                  <a:t>Available Certificate Tasks</a:t>
                </a:r>
                <a:r>
                  <a:rPr lang="en-GB" sz="1020" dirty="0"/>
                  <a:t> page, click </a:t>
                </a:r>
                <a:r>
                  <a:rPr lang="en-GB" sz="1020" b="1" dirty="0"/>
                  <a:t>Import a certificate from a .p7b, </a:t>
                </a:r>
                <a:r>
                  <a:rPr lang="en-GB" sz="1020" b="1" dirty="0" err="1"/>
                  <a:t>pfx</a:t>
                </a:r>
                <a:r>
                  <a:rPr lang="en-GB" sz="1020" b="1" dirty="0"/>
                  <a:t> or .</a:t>
                </a:r>
                <a:r>
                  <a:rPr lang="en-GB" sz="1020" b="1" dirty="0" err="1"/>
                  <a:t>cer</a:t>
                </a:r>
                <a:r>
                  <a:rPr lang="en-GB" sz="1020" b="1" dirty="0"/>
                  <a:t> file</a:t>
                </a:r>
                <a:r>
                  <a:rPr lang="en-GB" sz="1020" dirty="0"/>
                  <a:t>.</a:t>
                </a:r>
              </a:p>
            </p:txBody>
          </p:sp>
          <p:sp>
            <p:nvSpPr>
              <p:cNvPr id="1024" name="TextBox 1023"/>
              <p:cNvSpPr txBox="1"/>
              <p:nvPr/>
            </p:nvSpPr>
            <p:spPr>
              <a:xfrm>
                <a:off x="10832921" y="2630275"/>
                <a:ext cx="404937" cy="646352"/>
              </a:xfrm>
              <a:prstGeom prst="rect">
                <a:avLst/>
              </a:prstGeom>
              <a:noFill/>
            </p:spPr>
            <p:txBody>
              <a:bodyPr wrap="none" lIns="0" tIns="0" rIns="0" bIns="0" rtlCol="0">
                <a:spAutoFit/>
              </a:bodyPr>
              <a:lstStyle/>
              <a:p>
                <a:pPr defTabSz="932532"/>
                <a:r>
                  <a:rPr lang="en-US" sz="1428" i="1" spc="-72" dirty="0">
                    <a:solidFill>
                      <a:srgbClr val="D2D2D2">
                        <a:lumMod val="10000"/>
                      </a:srgbClr>
                    </a:solidFill>
                    <a:latin typeface="AngsanaUPC" panose="02020603050405020304" pitchFamily="18" charset="-34"/>
                    <a:cs typeface="AngsanaUPC" panose="02020603050405020304" pitchFamily="18" charset="-34"/>
                  </a:rPr>
                  <a:t>Public </a:t>
                </a:r>
              </a:p>
              <a:p>
                <a:pPr defTabSz="932532"/>
                <a:r>
                  <a:rPr lang="en-US" sz="1428" i="1" spc="-72" dirty="0">
                    <a:solidFill>
                      <a:srgbClr val="D2D2D2">
                        <a:lumMod val="10000"/>
                      </a:srgbClr>
                    </a:solidFill>
                    <a:latin typeface="AngsanaUPC" panose="02020603050405020304" pitchFamily="18" charset="-34"/>
                    <a:cs typeface="AngsanaUPC" panose="02020603050405020304" pitchFamily="18" charset="-34"/>
                  </a:rPr>
                  <a:t>Certificate</a:t>
                </a:r>
              </a:p>
              <a:p>
                <a:pPr defTabSz="932532"/>
                <a:r>
                  <a:rPr lang="en-US" sz="1428" i="1" spc="-72" dirty="0">
                    <a:solidFill>
                      <a:srgbClr val="D2D2D2">
                        <a:lumMod val="10000"/>
                      </a:srgbClr>
                    </a:solidFill>
                    <a:latin typeface="AngsanaUPC" panose="02020603050405020304" pitchFamily="18" charset="-34"/>
                    <a:cs typeface="AngsanaUPC" panose="02020603050405020304" pitchFamily="18" charset="-34"/>
                  </a:rPr>
                  <a:t>Authority</a:t>
                </a:r>
                <a:endParaRPr lang="en-GB" sz="1428" i="1" spc="-72" dirty="0">
                  <a:solidFill>
                    <a:srgbClr val="D2D2D2">
                      <a:lumMod val="10000"/>
                    </a:srgbClr>
                  </a:solidFill>
                  <a:latin typeface="AngsanaUPC" panose="02020603050405020304" pitchFamily="18" charset="-34"/>
                  <a:cs typeface="AngsanaUPC" panose="02020603050405020304" pitchFamily="18" charset="-34"/>
                </a:endParaRPr>
              </a:p>
            </p:txBody>
          </p:sp>
          <p:sp>
            <p:nvSpPr>
              <p:cNvPr id="1032" name="16-Point Star 1031"/>
              <p:cNvSpPr/>
              <p:nvPr/>
            </p:nvSpPr>
            <p:spPr bwMode="auto">
              <a:xfrm>
                <a:off x="11263123" y="3012616"/>
                <a:ext cx="238949" cy="263989"/>
              </a:xfrm>
              <a:prstGeom prst="star16">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grpSp>
        <p:sp>
          <p:nvSpPr>
            <p:cNvPr id="10" name="Rectangle 9"/>
            <p:cNvSpPr/>
            <p:nvPr/>
          </p:nvSpPr>
          <p:spPr>
            <a:xfrm>
              <a:off x="8135878" y="4964586"/>
              <a:ext cx="5394086" cy="367529"/>
            </a:xfrm>
            <a:prstGeom prst="rect">
              <a:avLst/>
            </a:prstGeom>
          </p:spPr>
          <p:txBody>
            <a:bodyPr wrap="square">
              <a:spAutoFit/>
            </a:bodyPr>
            <a:lstStyle/>
            <a:p>
              <a:pPr defTabSz="932532"/>
              <a:r>
                <a:rPr lang="en-GB" sz="1836" dirty="0"/>
                <a:t>Import the certificate</a:t>
              </a:r>
            </a:p>
          </p:txBody>
        </p:sp>
      </p:grpSp>
    </p:spTree>
    <p:custDataLst>
      <p:tags r:id="rId1"/>
    </p:custDataLst>
    <p:extLst>
      <p:ext uri="{BB962C8B-B14F-4D97-AF65-F5344CB8AC3E}">
        <p14:creationId xmlns:p14="http://schemas.microsoft.com/office/powerpoint/2010/main" val="990016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p:cTn id="17" dur="500" fill="hold"/>
                                        <p:tgtEl>
                                          <p:spTgt spid="1027"/>
                                        </p:tgtEl>
                                        <p:attrNameLst>
                                          <p:attrName>ppt_w</p:attrName>
                                        </p:attrNameLst>
                                      </p:cBhvr>
                                      <p:tavLst>
                                        <p:tav tm="0">
                                          <p:val>
                                            <p:fltVal val="0"/>
                                          </p:val>
                                        </p:tav>
                                        <p:tav tm="100000">
                                          <p:val>
                                            <p:strVal val="#ppt_w"/>
                                          </p:val>
                                        </p:tav>
                                      </p:tavLst>
                                    </p:anim>
                                    <p:anim calcmode="lin" valueType="num">
                                      <p:cBhvr>
                                        <p:cTn id="18" dur="500" fill="hold"/>
                                        <p:tgtEl>
                                          <p:spTgt spid="1027"/>
                                        </p:tgtEl>
                                        <p:attrNameLst>
                                          <p:attrName>ppt_h</p:attrName>
                                        </p:attrNameLst>
                                      </p:cBhvr>
                                      <p:tavLst>
                                        <p:tav tm="0">
                                          <p:val>
                                            <p:fltVal val="0"/>
                                          </p:val>
                                        </p:tav>
                                        <p:tav tm="100000">
                                          <p:val>
                                            <p:strVal val="#ppt_h"/>
                                          </p:val>
                                        </p:tav>
                                      </p:tavLst>
                                    </p:anim>
                                    <p:animEffect transition="in" filter="fade">
                                      <p:cBhvr>
                                        <p:cTn id="19" dur="500"/>
                                        <p:tgtEl>
                                          <p:spTgt spid="10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500" fill="hold"/>
                                        <p:tgtEl>
                                          <p:spTgt spid="1028"/>
                                        </p:tgtEl>
                                        <p:attrNameLst>
                                          <p:attrName>ppt_w</p:attrName>
                                        </p:attrNameLst>
                                      </p:cBhvr>
                                      <p:tavLst>
                                        <p:tav tm="0">
                                          <p:val>
                                            <p:fltVal val="0"/>
                                          </p:val>
                                        </p:tav>
                                        <p:tav tm="100000">
                                          <p:val>
                                            <p:strVal val="#ppt_w"/>
                                          </p:val>
                                        </p:tav>
                                      </p:tavLst>
                                    </p:anim>
                                    <p:anim calcmode="lin" valueType="num">
                                      <p:cBhvr>
                                        <p:cTn id="25" dur="500" fill="hold"/>
                                        <p:tgtEl>
                                          <p:spTgt spid="1028"/>
                                        </p:tgtEl>
                                        <p:attrNameLst>
                                          <p:attrName>ppt_h</p:attrName>
                                        </p:attrNameLst>
                                      </p:cBhvr>
                                      <p:tavLst>
                                        <p:tav tm="0">
                                          <p:val>
                                            <p:fltVal val="0"/>
                                          </p:val>
                                        </p:tav>
                                        <p:tav tm="100000">
                                          <p:val>
                                            <p:strVal val="#ppt_h"/>
                                          </p:val>
                                        </p:tav>
                                      </p:tavLst>
                                    </p:anim>
                                    <p:animEffect transition="in" filter="fade">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p:cTn id="31" dur="500" fill="hold"/>
                                        <p:tgtEl>
                                          <p:spTgt spid="1029"/>
                                        </p:tgtEl>
                                        <p:attrNameLst>
                                          <p:attrName>ppt_w</p:attrName>
                                        </p:attrNameLst>
                                      </p:cBhvr>
                                      <p:tavLst>
                                        <p:tav tm="0">
                                          <p:val>
                                            <p:fltVal val="0"/>
                                          </p:val>
                                        </p:tav>
                                        <p:tav tm="100000">
                                          <p:val>
                                            <p:strVal val="#ppt_w"/>
                                          </p:val>
                                        </p:tav>
                                      </p:tavLst>
                                    </p:anim>
                                    <p:anim calcmode="lin" valueType="num">
                                      <p:cBhvr>
                                        <p:cTn id="32" dur="500" fill="hold"/>
                                        <p:tgtEl>
                                          <p:spTgt spid="1029"/>
                                        </p:tgtEl>
                                        <p:attrNameLst>
                                          <p:attrName>ppt_h</p:attrName>
                                        </p:attrNameLst>
                                      </p:cBhvr>
                                      <p:tavLst>
                                        <p:tav tm="0">
                                          <p:val>
                                            <p:fltVal val="0"/>
                                          </p:val>
                                        </p:tav>
                                        <p:tav tm="100000">
                                          <p:val>
                                            <p:strVal val="#ppt_h"/>
                                          </p:val>
                                        </p:tav>
                                      </p:tavLst>
                                    </p:anim>
                                    <p:animEffect transition="in" filter="fade">
                                      <p:cBhvr>
                                        <p:cTn id="33" dur="500"/>
                                        <p:tgtEl>
                                          <p:spTgt spid="102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 calcmode="lin" valueType="num">
                                      <p:cBhvr>
                                        <p:cTn id="38" dur="500" fill="hold"/>
                                        <p:tgtEl>
                                          <p:spTgt spid="1030"/>
                                        </p:tgtEl>
                                        <p:attrNameLst>
                                          <p:attrName>ppt_w</p:attrName>
                                        </p:attrNameLst>
                                      </p:cBhvr>
                                      <p:tavLst>
                                        <p:tav tm="0">
                                          <p:val>
                                            <p:fltVal val="0"/>
                                          </p:val>
                                        </p:tav>
                                        <p:tav tm="100000">
                                          <p:val>
                                            <p:strVal val="#ppt_w"/>
                                          </p:val>
                                        </p:tav>
                                      </p:tavLst>
                                    </p:anim>
                                    <p:anim calcmode="lin" valueType="num">
                                      <p:cBhvr>
                                        <p:cTn id="39" dur="500" fill="hold"/>
                                        <p:tgtEl>
                                          <p:spTgt spid="1030"/>
                                        </p:tgtEl>
                                        <p:attrNameLst>
                                          <p:attrName>ppt_h</p:attrName>
                                        </p:attrNameLst>
                                      </p:cBhvr>
                                      <p:tavLst>
                                        <p:tav tm="0">
                                          <p:val>
                                            <p:fltVal val="0"/>
                                          </p:val>
                                        </p:tav>
                                        <p:tav tm="100000">
                                          <p:val>
                                            <p:strVal val="#ppt_h"/>
                                          </p:val>
                                        </p:tav>
                                      </p:tavLst>
                                    </p:anim>
                                    <p:animEffect transition="in" filter="fade">
                                      <p:cBhvr>
                                        <p:cTn id="40" dur="500"/>
                                        <p:tgtEl>
                                          <p:spTgt spid="10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34"/>
                                        </p:tgtEl>
                                        <p:attrNameLst>
                                          <p:attrName>style.visibility</p:attrName>
                                        </p:attrNameLst>
                                      </p:cBhvr>
                                      <p:to>
                                        <p:strVal val="visible"/>
                                      </p:to>
                                    </p:set>
                                    <p:animEffect transition="in" filter="wipe(up)">
                                      <p:cBhvr>
                                        <p:cTn id="50"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72" b="1" dirty="0">
                <a:solidFill>
                  <a:schemeClr val="tx1"/>
                </a:solidFill>
                <a:latin typeface="+mn-lt"/>
              </a:rPr>
              <a:t>Step 3: Lync Server Control Panel: External Access Policy</a:t>
            </a:r>
          </a:p>
        </p:txBody>
      </p:sp>
      <p:sp>
        <p:nvSpPr>
          <p:cNvPr id="3" name="Content Placeholder 2"/>
          <p:cNvSpPr>
            <a:spLocks noGrp="1"/>
          </p:cNvSpPr>
          <p:nvPr>
            <p:ph idx="4294967295"/>
          </p:nvPr>
        </p:nvSpPr>
        <p:spPr>
          <a:xfrm>
            <a:off x="420178" y="926170"/>
            <a:ext cx="11406907" cy="1261991"/>
          </a:xfrm>
          <a:prstGeom prst="rect">
            <a:avLst/>
          </a:prstGeom>
        </p:spPr>
        <p:txBody>
          <a:bodyPr>
            <a:normAutofit lnSpcReduction="10000"/>
          </a:bodyPr>
          <a:lstStyle/>
          <a:p>
            <a:pPr marL="0" indent="0">
              <a:buNone/>
            </a:pPr>
            <a:r>
              <a:rPr lang="en-US" sz="2448" dirty="0"/>
              <a:t>Set up at least one External Access Policy to enable communications with public users.</a:t>
            </a:r>
          </a:p>
          <a:p>
            <a:pPr marL="0" indent="0">
              <a:buNone/>
            </a:pPr>
            <a:r>
              <a:rPr lang="en-US" sz="2448" dirty="0"/>
              <a:t>You can also assign External Access Policy to an individual user via the Users tab.</a:t>
            </a:r>
          </a:p>
        </p:txBody>
      </p:sp>
      <p:pic>
        <p:nvPicPr>
          <p:cNvPr id="4" name="Picture 3"/>
          <p:cNvPicPr>
            <a:picLocks noChangeAspect="1"/>
          </p:cNvPicPr>
          <p:nvPr/>
        </p:nvPicPr>
        <p:blipFill>
          <a:blip r:embed="rId3"/>
          <a:stretch>
            <a:fillRect/>
          </a:stretch>
        </p:blipFill>
        <p:spPr>
          <a:xfrm>
            <a:off x="1961444" y="2019500"/>
            <a:ext cx="7266264" cy="44310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20" y="6092155"/>
            <a:ext cx="1484422" cy="759148"/>
          </a:xfrm>
          <a:prstGeom prst="rect">
            <a:avLst/>
          </a:prstGeom>
        </p:spPr>
      </p:pic>
      <p:sp>
        <p:nvSpPr>
          <p:cNvPr id="6" name="Rounded Rectangle 5"/>
          <p:cNvSpPr/>
          <p:nvPr/>
        </p:nvSpPr>
        <p:spPr bwMode="auto">
          <a:xfrm>
            <a:off x="3453500" y="2301744"/>
            <a:ext cx="942524" cy="476223"/>
          </a:xfrm>
          <a:prstGeom prst="roundRect">
            <a:avLst/>
          </a:prstGeom>
          <a:noFill/>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06032835"/>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64" b="1" dirty="0">
                <a:solidFill>
                  <a:schemeClr val="tx1"/>
                </a:solidFill>
                <a:latin typeface="+mn-lt"/>
              </a:rPr>
              <a:t>Lync Server Control Panel: Access Edge Configuration</a:t>
            </a:r>
          </a:p>
        </p:txBody>
      </p:sp>
      <p:sp>
        <p:nvSpPr>
          <p:cNvPr id="3" name="Content Placeholder 2"/>
          <p:cNvSpPr>
            <a:spLocks noGrp="1"/>
          </p:cNvSpPr>
          <p:nvPr>
            <p:ph idx="4294967295"/>
          </p:nvPr>
        </p:nvSpPr>
        <p:spPr>
          <a:xfrm>
            <a:off x="530471" y="837161"/>
            <a:ext cx="9006322" cy="473223"/>
          </a:xfrm>
          <a:prstGeom prst="rect">
            <a:avLst/>
          </a:prstGeom>
        </p:spPr>
        <p:txBody>
          <a:bodyPr>
            <a:normAutofit fontScale="62500" lnSpcReduction="20000"/>
          </a:bodyPr>
          <a:lstStyle/>
          <a:p>
            <a:pPr marL="0" indent="0">
              <a:buNone/>
            </a:pPr>
            <a:r>
              <a:rPr lang="en-US" dirty="0" smtClean="0"/>
              <a:t>Enable federation and public IM connectivity</a:t>
            </a:r>
            <a:endParaRPr lang="en-US" dirty="0"/>
          </a:p>
        </p:txBody>
      </p:sp>
      <p:pic>
        <p:nvPicPr>
          <p:cNvPr id="4" name="Picture 3"/>
          <p:cNvPicPr>
            <a:picLocks noChangeAspect="1"/>
          </p:cNvPicPr>
          <p:nvPr/>
        </p:nvPicPr>
        <p:blipFill>
          <a:blip r:embed="rId3"/>
          <a:stretch>
            <a:fillRect/>
          </a:stretch>
        </p:blipFill>
        <p:spPr>
          <a:xfrm>
            <a:off x="2088117" y="1583762"/>
            <a:ext cx="7743563" cy="47391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20" y="6092155"/>
            <a:ext cx="1484422" cy="759148"/>
          </a:xfrm>
          <a:prstGeom prst="rect">
            <a:avLst/>
          </a:prstGeom>
        </p:spPr>
      </p:pic>
      <p:sp>
        <p:nvSpPr>
          <p:cNvPr id="6" name="Rounded Rectangle 5"/>
          <p:cNvSpPr/>
          <p:nvPr/>
        </p:nvSpPr>
        <p:spPr bwMode="auto">
          <a:xfrm>
            <a:off x="4743270" y="1914385"/>
            <a:ext cx="1140950" cy="476223"/>
          </a:xfrm>
          <a:prstGeom prst="roundRect">
            <a:avLst/>
          </a:prstGeom>
          <a:noFill/>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34983288"/>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72" b="1" dirty="0">
                <a:solidFill>
                  <a:schemeClr val="tx1"/>
                </a:solidFill>
                <a:latin typeface="+mn-lt"/>
              </a:rPr>
              <a:t>Lync Server Control Panel: Enable Provider</a:t>
            </a:r>
          </a:p>
        </p:txBody>
      </p:sp>
      <p:sp>
        <p:nvSpPr>
          <p:cNvPr id="3" name="Content Placeholder 2"/>
          <p:cNvSpPr>
            <a:spLocks noGrp="1"/>
          </p:cNvSpPr>
          <p:nvPr>
            <p:ph idx="4294967295"/>
          </p:nvPr>
        </p:nvSpPr>
        <p:spPr>
          <a:xfrm>
            <a:off x="530471" y="984167"/>
            <a:ext cx="10723417" cy="1533042"/>
          </a:xfrm>
          <a:prstGeom prst="rect">
            <a:avLst/>
          </a:prstGeom>
        </p:spPr>
        <p:txBody>
          <a:bodyPr>
            <a:normAutofit fontScale="40000" lnSpcReduction="20000"/>
          </a:bodyPr>
          <a:lstStyle/>
          <a:p>
            <a:pPr marL="186200" indent="-186200">
              <a:buFont typeface="+mj-lt"/>
              <a:buAutoNum type="arabicPeriod"/>
            </a:pPr>
            <a:r>
              <a:rPr lang="en-US" dirty="0" smtClean="0">
                <a:latin typeface="Arial" panose="020B0604020202020204" pitchFamily="34" charset="0"/>
                <a:cs typeface="Arial" panose="020B0604020202020204" pitchFamily="34" charset="0"/>
              </a:rPr>
              <a:t>Under “SIP Federated Providers” select “Messenger” (this will be “Skype” after we release a Lync update) </a:t>
            </a:r>
          </a:p>
          <a:p>
            <a:pPr marL="186200" indent="-186200">
              <a:buFont typeface="+mj-lt"/>
              <a:buAutoNum type="arabicPeriod"/>
            </a:pPr>
            <a:r>
              <a:rPr lang="en-US" dirty="0" smtClean="0">
                <a:latin typeface="Arial" panose="020B0604020202020204" pitchFamily="34" charset="0"/>
                <a:cs typeface="Arial" panose="020B0604020202020204" pitchFamily="34" charset="0"/>
              </a:rPr>
              <a:t>Check “Enable communications with this provider”</a:t>
            </a:r>
          </a:p>
          <a:p>
            <a:pPr marL="0" indent="0">
              <a:buNone/>
            </a:pPr>
            <a:endParaRPr lang="en-US" dirty="0" smtClean="0">
              <a:latin typeface="Arial" panose="020B0604020202020204" pitchFamily="34" charset="0"/>
              <a:cs typeface="Arial" panose="020B0604020202020204" pitchFamily="34" charset="0"/>
            </a:endParaRPr>
          </a:p>
          <a:p>
            <a:pPr marL="0" indent="0">
              <a:buNone/>
            </a:pPr>
            <a:r>
              <a:rPr lang="en-US" b="1" dirty="0" smtClean="0">
                <a:latin typeface="Arial" panose="020B0604020202020204" pitchFamily="34" charset="0"/>
                <a:cs typeface="Arial" panose="020B0604020202020204" pitchFamily="34" charset="0"/>
              </a:rPr>
              <a:t>Important: </a:t>
            </a:r>
            <a:r>
              <a:rPr lang="en-US" dirty="0" smtClean="0">
                <a:latin typeface="Arial" panose="020B0604020202020204" pitchFamily="34" charset="0"/>
                <a:cs typeface="Arial" panose="020B0604020202020204" pitchFamily="34" charset="0"/>
              </a:rPr>
              <a:t>Ensure you are happy with the “Default verification level”. </a:t>
            </a:r>
            <a:r>
              <a:rPr lang="en-US" dirty="0">
                <a:latin typeface="Arial" panose="020B0604020202020204" pitchFamily="34" charset="0"/>
                <a:cs typeface="Arial" panose="020B0604020202020204" pitchFamily="34" charset="0"/>
              </a:rPr>
              <a:t>W</a:t>
            </a:r>
            <a:r>
              <a:rPr lang="en-US" dirty="0" smtClean="0">
                <a:latin typeface="Arial" panose="020B0604020202020204" pitchFamily="34" charset="0"/>
                <a:cs typeface="Arial" panose="020B0604020202020204" pitchFamily="34" charset="0"/>
              </a:rPr>
              <a:t>e recommend keeping this to allow communications only with those you’ve added to your Contact List unless you want to allow any Skype/Messenger users to contact any of your Lync users.  The user can override this from the Lync client.</a:t>
            </a:r>
          </a:p>
          <a:p>
            <a:pPr marL="0" indent="0">
              <a:buNone/>
            </a:pP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372703" y="3074786"/>
            <a:ext cx="4668723" cy="2085261"/>
          </a:xfrm>
          <a:prstGeom prst="rect">
            <a:avLst/>
          </a:prstGeom>
          <a:ln>
            <a:solidFill>
              <a:schemeClr val="accent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20" y="6092155"/>
            <a:ext cx="1484422" cy="759148"/>
          </a:xfrm>
          <a:prstGeom prst="rect">
            <a:avLst/>
          </a:prstGeom>
        </p:spPr>
      </p:pic>
      <p:grpSp>
        <p:nvGrpSpPr>
          <p:cNvPr id="12" name="Group 11"/>
          <p:cNvGrpSpPr/>
          <p:nvPr/>
        </p:nvGrpSpPr>
        <p:grpSpPr>
          <a:xfrm>
            <a:off x="5041424" y="2593273"/>
            <a:ext cx="6212463" cy="3531094"/>
            <a:chOff x="4942158" y="2542655"/>
            <a:chExt cx="6091202" cy="3462171"/>
          </a:xfrm>
        </p:grpSpPr>
        <p:pic>
          <p:nvPicPr>
            <p:cNvPr id="5" name="Picture 4"/>
            <p:cNvPicPr>
              <a:picLocks noChangeAspect="1"/>
            </p:cNvPicPr>
            <p:nvPr/>
          </p:nvPicPr>
          <p:blipFill>
            <a:blip r:embed="rId5"/>
            <a:stretch>
              <a:fillRect/>
            </a:stretch>
          </p:blipFill>
          <p:spPr>
            <a:xfrm>
              <a:off x="5325146" y="2542655"/>
              <a:ext cx="5708214" cy="3462170"/>
            </a:xfrm>
            <a:prstGeom prst="rect">
              <a:avLst/>
            </a:prstGeom>
            <a:ln>
              <a:solidFill>
                <a:schemeClr val="accent1">
                  <a:lumMod val="75000"/>
                </a:schemeClr>
              </a:solidFill>
            </a:ln>
          </p:spPr>
        </p:pic>
        <p:cxnSp>
          <p:nvCxnSpPr>
            <p:cNvPr id="6" name="Straight Connector 5"/>
            <p:cNvCxnSpPr>
              <a:stCxn id="15" idx="3"/>
            </p:cNvCxnSpPr>
            <p:nvPr/>
          </p:nvCxnSpPr>
          <p:spPr>
            <a:xfrm flipV="1">
              <a:off x="4942158" y="2542656"/>
              <a:ext cx="382988" cy="1721328"/>
            </a:xfrm>
            <a:prstGeom prst="line">
              <a:avLst/>
            </a:prstGeom>
            <a:ln>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942158" y="4348263"/>
              <a:ext cx="382988" cy="1656563"/>
            </a:xfrm>
            <a:prstGeom prst="line">
              <a:avLst/>
            </a:prstGeom>
            <a:ln>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bwMode="auto">
          <a:xfrm>
            <a:off x="1489079" y="4262913"/>
            <a:ext cx="3552347" cy="171914"/>
          </a:xfrm>
          <a:prstGeom prst="rect">
            <a:avLst/>
          </a:prstGeom>
          <a:noFill/>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
        <p:nvSpPr>
          <p:cNvPr id="18" name="Rounded Rectangle 17"/>
          <p:cNvSpPr/>
          <p:nvPr/>
        </p:nvSpPr>
        <p:spPr bwMode="auto">
          <a:xfrm>
            <a:off x="3265252" y="3265130"/>
            <a:ext cx="942524" cy="291529"/>
          </a:xfrm>
          <a:prstGeom prst="roundRect">
            <a:avLst/>
          </a:prstGeom>
          <a:noFill/>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GB" sz="224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046540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ppt_w/2"/>
                                          </p:val>
                                        </p:tav>
                                        <p:tav tm="100000">
                                          <p:val>
                                            <p:strVal val="#ppt_x"/>
                                          </p:val>
                                        </p:tav>
                                      </p:tavLst>
                                    </p:anim>
                                    <p:anim calcmode="lin" valueType="num">
                                      <p:cBhvr>
                                        <p:cTn id="12" dur="500" fill="hold"/>
                                        <p:tgtEl>
                                          <p:spTgt spid="12"/>
                                        </p:tgtEl>
                                        <p:attrNameLst>
                                          <p:attrName>ppt_y</p:attrName>
                                        </p:attrNameLst>
                                      </p:cBhvr>
                                      <p:tavLst>
                                        <p:tav tm="0">
                                          <p:val>
                                            <p:strVal val="#ppt_y"/>
                                          </p:val>
                                        </p:tav>
                                        <p:tav tm="100000">
                                          <p:val>
                                            <p:strVal val="#ppt_y"/>
                                          </p:val>
                                        </p:tav>
                                      </p:tavLst>
                                    </p:anim>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802994" y="3020508"/>
            <a:ext cx="2550896" cy="1036370"/>
            <a:chOff x="6412225" y="3427687"/>
            <a:chExt cx="1202277" cy="474904"/>
          </a:xfrm>
          <a:solidFill>
            <a:schemeClr val="tx1"/>
          </a:solidFill>
        </p:grpSpPr>
        <p:sp>
          <p:nvSpPr>
            <p:cNvPr id="16" name="Oval 15"/>
            <p:cNvSpPr/>
            <p:nvPr/>
          </p:nvSpPr>
          <p:spPr>
            <a:xfrm>
              <a:off x="7503270" y="3513894"/>
              <a:ext cx="111232" cy="9775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7" name="Oval 16"/>
            <p:cNvSpPr/>
            <p:nvPr/>
          </p:nvSpPr>
          <p:spPr>
            <a:xfrm>
              <a:off x="6412225" y="3493112"/>
              <a:ext cx="238991"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8" name="Oval 17"/>
            <p:cNvSpPr/>
            <p:nvPr/>
          </p:nvSpPr>
          <p:spPr>
            <a:xfrm>
              <a:off x="6412225" y="3493112"/>
              <a:ext cx="1111827"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19" name="Oval 18"/>
            <p:cNvSpPr/>
            <p:nvPr/>
          </p:nvSpPr>
          <p:spPr>
            <a:xfrm>
              <a:off x="6583676" y="3427687"/>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27" name="Oval 26"/>
            <p:cNvSpPr/>
            <p:nvPr/>
          </p:nvSpPr>
          <p:spPr>
            <a:xfrm>
              <a:off x="7276798" y="3493112"/>
              <a:ext cx="299209" cy="31172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28" name="Oval 27"/>
            <p:cNvSpPr/>
            <p:nvPr/>
          </p:nvSpPr>
          <p:spPr>
            <a:xfrm>
              <a:off x="6805545" y="3583551"/>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sp>
          <p:nvSpPr>
            <p:cNvPr id="29" name="Oval 28"/>
            <p:cNvSpPr/>
            <p:nvPr/>
          </p:nvSpPr>
          <p:spPr>
            <a:xfrm>
              <a:off x="6994116" y="3590863"/>
              <a:ext cx="192232" cy="31172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solidFill>
                  <a:srgbClr val="FFFFFF"/>
                </a:solidFill>
              </a:endParaRPr>
            </a:p>
          </p:txBody>
        </p:sp>
      </p:grpSp>
      <p:grpSp>
        <p:nvGrpSpPr>
          <p:cNvPr id="3" name="Group 2"/>
          <p:cNvGrpSpPr/>
          <p:nvPr/>
        </p:nvGrpSpPr>
        <p:grpSpPr>
          <a:xfrm>
            <a:off x="4672391" y="3514762"/>
            <a:ext cx="3557997" cy="1306927"/>
            <a:chOff x="4578737" y="3369957"/>
            <a:chExt cx="3488549" cy="1281417"/>
          </a:xfrm>
        </p:grpSpPr>
        <p:sp>
          <p:nvSpPr>
            <p:cNvPr id="36" name="Rectangle 35"/>
            <p:cNvSpPr>
              <a:spLocks noChangeArrowheads="1"/>
            </p:cNvSpPr>
            <p:nvPr/>
          </p:nvSpPr>
          <p:spPr bwMode="auto">
            <a:xfrm>
              <a:off x="4578737" y="3369957"/>
              <a:ext cx="3488549" cy="12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367" tIns="63631" rIns="122367" bIns="63631" anchor="b">
              <a:noAutofit/>
            </a:bodyPr>
            <a:lstStyle/>
            <a:p>
              <a:pPr defTabSz="932581">
                <a:lnSpc>
                  <a:spcPts val="1855"/>
                </a:lnSpc>
              </a:pPr>
              <a:r>
                <a:rPr lang="en-US" sz="9791" b="1" dirty="0">
                  <a:solidFill>
                    <a:srgbClr val="87C80A"/>
                  </a:solidFill>
                  <a:ea typeface="Arial Unicode MS" pitchFamily="34" charset="-128"/>
                </a:rPr>
                <a:t>45</a:t>
              </a:r>
              <a:r>
                <a:rPr lang="en-US" sz="6528" b="1" baseline="40000" dirty="0">
                  <a:solidFill>
                    <a:srgbClr val="87C80A"/>
                  </a:solidFill>
                  <a:ea typeface="Arial Unicode MS" pitchFamily="34" charset="-128"/>
                </a:rPr>
                <a:t>m</a:t>
              </a:r>
              <a:endParaRPr lang="en-GB" sz="7343" b="1" baseline="40000" dirty="0">
                <a:solidFill>
                  <a:srgbClr val="87C80A"/>
                </a:solidFill>
                <a:cs typeface="Arial Unicode MS" pitchFamily="34" charset="-128"/>
              </a:endParaRPr>
            </a:p>
          </p:txBody>
        </p:sp>
        <p:sp>
          <p:nvSpPr>
            <p:cNvPr id="40" name="Rectangle 39"/>
            <p:cNvSpPr/>
            <p:nvPr/>
          </p:nvSpPr>
          <p:spPr>
            <a:xfrm>
              <a:off x="6050884" y="4208157"/>
              <a:ext cx="1077614" cy="443217"/>
            </a:xfrm>
            <a:prstGeom prst="rect">
              <a:avLst/>
            </a:prstGeom>
          </p:spPr>
          <p:txBody>
            <a:bodyPr wrap="none" lIns="124325" tIns="62163" rIns="124325" bIns="62163">
              <a:spAutoFit/>
            </a:bodyPr>
            <a:lstStyle/>
            <a:p>
              <a:pPr defTabSz="932581">
                <a:lnSpc>
                  <a:spcPct val="80000"/>
                </a:lnSpc>
              </a:pPr>
              <a:r>
                <a:rPr lang="en-US" sz="1326" dirty="0">
                  <a:solidFill>
                    <a:srgbClr val="87C80A"/>
                  </a:solidFill>
                  <a:latin typeface="Segoe Semibold" pitchFamily="34" charset="0"/>
                  <a:ea typeface="Arial Unicode MS" pitchFamily="34" charset="-128"/>
                </a:rPr>
                <a:t>concurrent </a:t>
              </a:r>
              <a:br>
                <a:rPr lang="en-US" sz="1326" dirty="0">
                  <a:solidFill>
                    <a:srgbClr val="87C80A"/>
                  </a:solidFill>
                  <a:latin typeface="Segoe Semibold" pitchFamily="34" charset="0"/>
                  <a:ea typeface="Arial Unicode MS" pitchFamily="34" charset="-128"/>
                </a:rPr>
              </a:br>
              <a:r>
                <a:rPr lang="en-US" sz="1326" dirty="0">
                  <a:solidFill>
                    <a:srgbClr val="87C80A"/>
                  </a:solidFill>
                  <a:latin typeface="Segoe Semibold" pitchFamily="34" charset="0"/>
                  <a:ea typeface="Arial Unicode MS" pitchFamily="34" charset="-128"/>
                </a:rPr>
                <a:t>users</a:t>
              </a:r>
              <a:endParaRPr lang="en-GB" sz="1836" dirty="0">
                <a:solidFill>
                  <a:srgbClr val="87C80A"/>
                </a:solidFill>
                <a:latin typeface="Segoe Semibold" pitchFamily="34" charset="0"/>
              </a:endParaRPr>
            </a:p>
          </p:txBody>
        </p:sp>
      </p:grpSp>
      <p:sp>
        <p:nvSpPr>
          <p:cNvPr id="22" name="Title 1"/>
          <p:cNvSpPr txBox="1">
            <a:spLocks/>
          </p:cNvSpPr>
          <p:nvPr/>
        </p:nvSpPr>
        <p:spPr>
          <a:xfrm>
            <a:off x="500379" y="336783"/>
            <a:ext cx="11902023" cy="762786"/>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00" baseline="0">
                <a:ln w="3175">
                  <a:noFill/>
                </a:ln>
                <a:solidFill>
                  <a:schemeClr val="accent1"/>
                </a:solidFill>
                <a:effectLst/>
                <a:latin typeface="+mj-lt"/>
                <a:ea typeface="+mn-ea"/>
                <a:cs typeface="Arial" charset="0"/>
              </a:defRPr>
            </a:lvl1pPr>
          </a:lstStyle>
          <a:p>
            <a:pPr>
              <a:defRPr/>
            </a:pPr>
            <a:r>
              <a:rPr sz="5400" dirty="0">
                <a:solidFill>
                  <a:schemeClr val="tx1"/>
                </a:solidFill>
                <a:cs typeface="Segoe UI Light" panose="020B0502040204020203" pitchFamily="34" charset="0"/>
              </a:rPr>
              <a:t>Skype fast facts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29" y="2906992"/>
            <a:ext cx="2717085" cy="1196895"/>
          </a:xfrm>
          <a:prstGeom prst="rect">
            <a:avLst/>
          </a:prstGeom>
        </p:spPr>
      </p:pic>
      <p:sp>
        <p:nvSpPr>
          <p:cNvPr id="20" name="Rectangle 19"/>
          <p:cNvSpPr>
            <a:spLocks noChangeArrowheads="1"/>
          </p:cNvSpPr>
          <p:nvPr/>
        </p:nvSpPr>
        <p:spPr bwMode="auto">
          <a:xfrm>
            <a:off x="580657" y="4997502"/>
            <a:ext cx="3882137" cy="140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367" tIns="63631" rIns="122367" bIns="63631" anchor="b">
            <a:noAutofit/>
          </a:bodyPr>
          <a:lstStyle/>
          <a:p>
            <a:pPr defTabSz="932581">
              <a:lnSpc>
                <a:spcPts val="1855"/>
              </a:lnSpc>
            </a:pPr>
            <a:r>
              <a:rPr lang="en-US" sz="9791" b="1" dirty="0" smtClean="0">
                <a:solidFill>
                  <a:srgbClr val="FFAA01"/>
                </a:solidFill>
                <a:ea typeface="Arial Unicode MS" pitchFamily="34" charset="-128"/>
              </a:rPr>
              <a:t>~45</a:t>
            </a:r>
            <a:r>
              <a:rPr lang="en-US" sz="6528" b="1" dirty="0" smtClean="0">
                <a:solidFill>
                  <a:srgbClr val="FFAA01"/>
                </a:solidFill>
                <a:ea typeface="Arial Unicode MS" pitchFamily="34" charset="-128"/>
              </a:rPr>
              <a:t>%</a:t>
            </a:r>
            <a:r>
              <a:rPr lang="en-US" sz="9791" b="1" dirty="0">
                <a:solidFill>
                  <a:srgbClr val="FFAA01"/>
                </a:solidFill>
                <a:ea typeface="Arial Unicode MS" pitchFamily="34" charset="-128"/>
              </a:rPr>
              <a:t/>
            </a:r>
            <a:br>
              <a:rPr lang="en-US" sz="9791" b="1" dirty="0">
                <a:solidFill>
                  <a:srgbClr val="FFAA01"/>
                </a:solidFill>
                <a:ea typeface="Arial Unicode MS" pitchFamily="34" charset="-128"/>
              </a:rPr>
            </a:br>
            <a:r>
              <a:rPr lang="en-US" sz="1326" dirty="0">
                <a:solidFill>
                  <a:srgbClr val="FFAA01"/>
                </a:solidFill>
                <a:latin typeface="Segoe Semibold" pitchFamily="34" charset="0"/>
                <a:ea typeface="Arial Unicode MS" pitchFamily="34" charset="-128"/>
              </a:rPr>
              <a:t>of all Skype-to-Skype minutes include video</a:t>
            </a:r>
            <a:endParaRPr lang="en-GB" sz="7343" dirty="0">
              <a:solidFill>
                <a:srgbClr val="FFAA01"/>
              </a:solidFill>
              <a:latin typeface="Segoe Semibold" pitchFamily="34" charset="0"/>
              <a:cs typeface="Arial Unicode MS" pitchFamily="34" charset="-128"/>
            </a:endParaRPr>
          </a:p>
        </p:txBody>
      </p:sp>
      <p:sp>
        <p:nvSpPr>
          <p:cNvPr id="21" name="Rectangle 20"/>
          <p:cNvSpPr>
            <a:spLocks noChangeArrowheads="1"/>
          </p:cNvSpPr>
          <p:nvPr/>
        </p:nvSpPr>
        <p:spPr bwMode="auto">
          <a:xfrm>
            <a:off x="580657" y="3514762"/>
            <a:ext cx="4093056" cy="146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367" tIns="63631" rIns="122367" bIns="63631" anchor="b">
            <a:noAutofit/>
          </a:bodyPr>
          <a:lstStyle/>
          <a:p>
            <a:pPr defTabSz="932581">
              <a:lnSpc>
                <a:spcPts val="1855"/>
              </a:lnSpc>
            </a:pPr>
            <a:r>
              <a:rPr lang="en-US" sz="9791" b="1" dirty="0">
                <a:solidFill>
                  <a:srgbClr val="EB3C00"/>
                </a:solidFill>
                <a:ea typeface="Arial Unicode MS" pitchFamily="34" charset="-128"/>
              </a:rPr>
              <a:t>600</a:t>
            </a:r>
            <a:r>
              <a:rPr lang="en-US" sz="6528" b="1" dirty="0">
                <a:solidFill>
                  <a:srgbClr val="EB3C00"/>
                </a:solidFill>
                <a:ea typeface="Arial Unicode MS" pitchFamily="34" charset="-128"/>
              </a:rPr>
              <a:t>bn</a:t>
            </a:r>
          </a:p>
          <a:p>
            <a:pPr defTabSz="932581">
              <a:lnSpc>
                <a:spcPts val="1855"/>
              </a:lnSpc>
            </a:pPr>
            <a:r>
              <a:rPr lang="en-US" sz="1326" dirty="0">
                <a:solidFill>
                  <a:srgbClr val="EB3C00"/>
                </a:solidFill>
                <a:latin typeface="Segoe Semibold" pitchFamily="34" charset="0"/>
                <a:ea typeface="Arial Unicode MS" pitchFamily="34" charset="-128"/>
              </a:rPr>
              <a:t>minutes of video and voice minutes</a:t>
            </a:r>
            <a:endParaRPr lang="en-GB" sz="7343" dirty="0">
              <a:solidFill>
                <a:srgbClr val="EB3C00"/>
              </a:solidFill>
              <a:latin typeface="Segoe Semibold" pitchFamily="34" charset="0"/>
              <a:cs typeface="Arial Unicode MS" pitchFamily="34" charset="-128"/>
            </a:endParaRPr>
          </a:p>
        </p:txBody>
      </p:sp>
      <p:sp>
        <p:nvSpPr>
          <p:cNvPr id="23" name="TextBox 22"/>
          <p:cNvSpPr txBox="1"/>
          <p:nvPr/>
        </p:nvSpPr>
        <p:spPr>
          <a:xfrm>
            <a:off x="262844" y="6703768"/>
            <a:ext cx="2793526" cy="197418"/>
          </a:xfrm>
          <a:prstGeom prst="rect">
            <a:avLst/>
          </a:prstGeom>
          <a:noFill/>
        </p:spPr>
        <p:txBody>
          <a:bodyPr lIns="71175" tIns="35588" rIns="71175" bIns="35588">
            <a:spAutoFit/>
          </a:bodyPr>
          <a:lstStyle/>
          <a:p>
            <a:pPr algn="ctr" defTabSz="932619" fontAlgn="base">
              <a:spcBef>
                <a:spcPct val="0"/>
              </a:spcBef>
              <a:spcAft>
                <a:spcPct val="0"/>
              </a:spcAft>
              <a:defRPr/>
            </a:pPr>
            <a:r>
              <a:rPr lang="en-US" sz="816" dirty="0" smtClean="0">
                <a:solidFill>
                  <a:srgbClr val="B3B3B3"/>
                </a:solidFill>
                <a:ea typeface="Arial"/>
                <a:sym typeface="Gill Sans" pitchFamily="-108" charset="0"/>
              </a:rPr>
              <a:t>2014 </a:t>
            </a:r>
            <a:r>
              <a:rPr lang="en-US" sz="816" dirty="0">
                <a:solidFill>
                  <a:srgbClr val="B3B3B3"/>
                </a:solidFill>
                <a:ea typeface="Arial"/>
                <a:sym typeface="Gill Sans" pitchFamily="-108" charset="0"/>
              </a:rPr>
              <a:t>© Skype. Commercially confidential</a:t>
            </a:r>
          </a:p>
        </p:txBody>
      </p:sp>
      <p:pic>
        <p:nvPicPr>
          <p:cNvPr id="24" name="Picture 23" descr="blue_s_bubble.png"/>
          <p:cNvPicPr>
            <a:picLocks noChangeAspect="1"/>
          </p:cNvPicPr>
          <p:nvPr/>
        </p:nvPicPr>
        <p:blipFill>
          <a:blip r:embed="rId4" cstate="print"/>
          <a:srcRect/>
          <a:stretch>
            <a:fillRect/>
          </a:stretch>
        </p:blipFill>
        <p:spPr bwMode="auto">
          <a:xfrm>
            <a:off x="262879" y="6704641"/>
            <a:ext cx="221562" cy="200982"/>
          </a:xfrm>
          <a:prstGeom prst="rect">
            <a:avLst/>
          </a:prstGeom>
          <a:noFill/>
          <a:ln w="9525">
            <a:noFill/>
            <a:miter lim="800000"/>
            <a:headEnd/>
            <a:tailEnd/>
          </a:ln>
        </p:spPr>
      </p:pic>
      <p:sp>
        <p:nvSpPr>
          <p:cNvPr id="26" name="Rectangle 13"/>
          <p:cNvSpPr>
            <a:spLocks noChangeArrowheads="1"/>
          </p:cNvSpPr>
          <p:nvPr/>
        </p:nvSpPr>
        <p:spPr bwMode="auto">
          <a:xfrm>
            <a:off x="4714461" y="4883130"/>
            <a:ext cx="3434499" cy="178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367" tIns="63631" rIns="122367" bIns="63631" anchor="b">
            <a:noAutofit/>
          </a:bodyPr>
          <a:lstStyle/>
          <a:p>
            <a:pPr defTabSz="932581">
              <a:lnSpc>
                <a:spcPct val="20000"/>
              </a:lnSpc>
            </a:pPr>
            <a:r>
              <a:rPr lang="en-US" sz="9791" b="1" dirty="0" smtClean="0">
                <a:solidFill>
                  <a:schemeClr val="tx2">
                    <a:lumMod val="40000"/>
                    <a:lumOff val="60000"/>
                  </a:schemeClr>
                </a:solidFill>
                <a:ea typeface="Arial Unicode MS" pitchFamily="34" charset="-128"/>
              </a:rPr>
              <a:t>38</a:t>
            </a:r>
            <a:r>
              <a:rPr lang="en-US" sz="6528" b="1" dirty="0" smtClean="0">
                <a:solidFill>
                  <a:schemeClr val="tx2">
                    <a:lumMod val="40000"/>
                    <a:lumOff val="60000"/>
                  </a:schemeClr>
                </a:solidFill>
                <a:ea typeface="Arial Unicode MS" pitchFamily="34" charset="-128"/>
              </a:rPr>
              <a:t>%</a:t>
            </a:r>
            <a:endParaRPr lang="en-US" sz="6528" b="1" dirty="0">
              <a:solidFill>
                <a:schemeClr val="tx2">
                  <a:lumMod val="40000"/>
                  <a:lumOff val="60000"/>
                </a:schemeClr>
              </a:solidFill>
              <a:ea typeface="Arial Unicode MS" pitchFamily="34" charset="-128"/>
            </a:endParaRPr>
          </a:p>
          <a:p>
            <a:pPr defTabSz="932581">
              <a:lnSpc>
                <a:spcPct val="90000"/>
              </a:lnSpc>
            </a:pPr>
            <a:r>
              <a:rPr lang="en-US" sz="1326" dirty="0">
                <a:solidFill>
                  <a:schemeClr val="tx2">
                    <a:lumMod val="40000"/>
                    <a:lumOff val="60000"/>
                  </a:schemeClr>
                </a:solidFill>
                <a:latin typeface="Segoe Semibold" pitchFamily="34" charset="0"/>
                <a:ea typeface="Arial Unicode MS" pitchFamily="34" charset="-128"/>
                <a:cs typeface="Arial Unicode MS" pitchFamily="34" charset="-128"/>
              </a:rPr>
              <a:t>of international calling minutes (combining PSTN and Skype-to-Skype)  are Skype </a:t>
            </a:r>
            <a:r>
              <a:rPr lang="en-US" sz="1326" dirty="0" smtClean="0">
                <a:solidFill>
                  <a:schemeClr val="tx2">
                    <a:lumMod val="40000"/>
                    <a:lumOff val="60000"/>
                  </a:schemeClr>
                </a:solidFill>
                <a:latin typeface="Segoe Semibold" pitchFamily="34" charset="0"/>
                <a:ea typeface="Arial Unicode MS" pitchFamily="34" charset="-128"/>
                <a:cs typeface="Arial Unicode MS" pitchFamily="34" charset="-128"/>
              </a:rPr>
              <a:t>minutes  according to </a:t>
            </a:r>
            <a:r>
              <a:rPr lang="en-US" sz="1326" dirty="0" err="1" smtClean="0">
                <a:solidFill>
                  <a:schemeClr val="tx2">
                    <a:lumMod val="40000"/>
                    <a:lumOff val="60000"/>
                  </a:schemeClr>
                </a:solidFill>
                <a:latin typeface="Segoe Semibold" pitchFamily="34" charset="0"/>
                <a:ea typeface="Arial Unicode MS" pitchFamily="34" charset="-128"/>
                <a:cs typeface="Arial Unicode MS" pitchFamily="34" charset="-128"/>
              </a:rPr>
              <a:t>Telegeography</a:t>
            </a:r>
            <a:endParaRPr lang="en-GB" sz="7343" dirty="0">
              <a:solidFill>
                <a:schemeClr val="tx2">
                  <a:lumMod val="40000"/>
                  <a:lumOff val="60000"/>
                </a:schemeClr>
              </a:solidFill>
              <a:latin typeface="Segoe Semibold" pitchFamily="34" charset="0"/>
              <a:cs typeface="Arial Unicode MS" pitchFamily="34" charset="-128"/>
            </a:endParaRPr>
          </a:p>
        </p:txBody>
      </p:sp>
      <p:grpSp>
        <p:nvGrpSpPr>
          <p:cNvPr id="4" name="Group 3"/>
          <p:cNvGrpSpPr/>
          <p:nvPr/>
        </p:nvGrpSpPr>
        <p:grpSpPr>
          <a:xfrm>
            <a:off x="580657" y="701310"/>
            <a:ext cx="8514031" cy="2991041"/>
            <a:chOff x="568459" y="687621"/>
            <a:chExt cx="8347846" cy="2932658"/>
          </a:xfrm>
        </p:grpSpPr>
        <p:sp>
          <p:nvSpPr>
            <p:cNvPr id="25" name="Rectangle 24"/>
            <p:cNvSpPr/>
            <p:nvPr/>
          </p:nvSpPr>
          <p:spPr>
            <a:xfrm>
              <a:off x="568459" y="687621"/>
              <a:ext cx="8347846" cy="2932658"/>
            </a:xfrm>
            <a:prstGeom prst="rect">
              <a:avLst/>
            </a:prstGeom>
          </p:spPr>
          <p:txBody>
            <a:bodyPr wrap="square" lIns="122367" tIns="63631" rIns="122367" bIns="63631">
              <a:noAutofit/>
            </a:bodyPr>
            <a:lstStyle/>
            <a:p>
              <a:pPr defTabSz="932581">
                <a:defRPr/>
              </a:pPr>
              <a:r>
                <a:rPr lang="en-US" sz="19787" b="1" spc="408" dirty="0" smtClean="0">
                  <a:ea typeface="Arial Unicode MS" pitchFamily="34" charset="-128"/>
                  <a:cs typeface="Arial Unicode MS" pitchFamily="34" charset="-128"/>
                </a:rPr>
                <a:t>300</a:t>
              </a:r>
              <a:r>
                <a:rPr lang="en-US" sz="19685" b="1" spc="408" baseline="17000" dirty="0" smtClean="0">
                  <a:ea typeface="Arial Unicode MS" pitchFamily="34" charset="-128"/>
                  <a:cs typeface="Arial Unicode MS" pitchFamily="34" charset="-128"/>
                </a:rPr>
                <a:t>m</a:t>
              </a:r>
              <a:endParaRPr lang="en-GB" sz="19685" b="1" spc="408" baseline="17000" dirty="0">
                <a:ea typeface="Arial Unicode MS" pitchFamily="34" charset="-128"/>
                <a:cs typeface="Arial Unicode MS" pitchFamily="34" charset="-128"/>
                <a:sym typeface="Gill Sans" pitchFamily="-106" charset="0"/>
              </a:endParaRPr>
            </a:p>
          </p:txBody>
        </p:sp>
        <p:sp>
          <p:nvSpPr>
            <p:cNvPr id="2" name="Rectangle 1"/>
            <p:cNvSpPr/>
            <p:nvPr/>
          </p:nvSpPr>
          <p:spPr>
            <a:xfrm>
              <a:off x="646282" y="3183403"/>
              <a:ext cx="3321346" cy="336787"/>
            </a:xfrm>
            <a:prstGeom prst="rect">
              <a:avLst/>
            </a:prstGeom>
          </p:spPr>
          <p:txBody>
            <a:bodyPr wrap="none">
              <a:spAutoFit/>
            </a:bodyPr>
            <a:lstStyle/>
            <a:p>
              <a:r>
                <a:rPr lang="en-US" sz="1632" dirty="0">
                  <a:solidFill>
                    <a:srgbClr val="00BCF2">
                      <a:lumMod val="75000"/>
                    </a:srgbClr>
                  </a:solidFill>
                  <a:latin typeface="Segoe Semibold" pitchFamily="34" charset="0"/>
                  <a:ea typeface="Arial Unicode MS" pitchFamily="34" charset="-128"/>
                  <a:cs typeface="Arial Unicode MS" pitchFamily="34" charset="-128"/>
                </a:rPr>
                <a:t> </a:t>
              </a:r>
              <a:r>
                <a:rPr lang="en-US" sz="1632" dirty="0">
                  <a:latin typeface="Segoe Semibold" pitchFamily="34" charset="0"/>
                  <a:ea typeface="Arial Unicode MS" pitchFamily="34" charset="-128"/>
                  <a:cs typeface="Arial Unicode MS" pitchFamily="34" charset="-128"/>
                </a:rPr>
                <a:t>average monthly connected users</a:t>
              </a:r>
              <a:endParaRPr lang="en-GB" sz="1632" dirty="0"/>
            </a:p>
          </p:txBody>
        </p:sp>
      </p:grpSp>
    </p:spTree>
    <p:extLst>
      <p:ext uri="{BB962C8B-B14F-4D97-AF65-F5344CB8AC3E}">
        <p14:creationId xmlns:p14="http://schemas.microsoft.com/office/powerpoint/2010/main" val="17443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4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1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734" r="45587" b="28019"/>
          <a:stretch/>
        </p:blipFill>
        <p:spPr>
          <a:xfrm>
            <a:off x="1238184" y="941401"/>
            <a:ext cx="5625250" cy="3950368"/>
          </a:xfrm>
          <a:prstGeom prst="rect">
            <a:avLst/>
          </a:prstGeom>
          <a:ln>
            <a:solidFill>
              <a:srgbClr val="C00000"/>
            </a:solidFill>
          </a:ln>
        </p:spPr>
      </p:pic>
      <p:pic>
        <p:nvPicPr>
          <p:cNvPr id="3" name="Picture 2"/>
          <p:cNvPicPr>
            <a:picLocks noChangeAspect="1"/>
          </p:cNvPicPr>
          <p:nvPr/>
        </p:nvPicPr>
        <p:blipFill>
          <a:blip r:embed="rId3"/>
          <a:stretch>
            <a:fillRect/>
          </a:stretch>
        </p:blipFill>
        <p:spPr>
          <a:xfrm>
            <a:off x="7483724" y="283098"/>
            <a:ext cx="4754093" cy="6358767"/>
          </a:xfrm>
          <a:prstGeom prst="rect">
            <a:avLst/>
          </a:prstGeom>
        </p:spPr>
      </p:pic>
      <p:cxnSp>
        <p:nvCxnSpPr>
          <p:cNvPr id="5" name="Straight Arrow Connector 4"/>
          <p:cNvCxnSpPr/>
          <p:nvPr/>
        </p:nvCxnSpPr>
        <p:spPr>
          <a:xfrm flipH="1" flipV="1">
            <a:off x="6458720" y="3730413"/>
            <a:ext cx="1025003" cy="14077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2968" y="255147"/>
            <a:ext cx="8814419" cy="542399"/>
          </a:xfrm>
          <a:prstGeom prst="rect">
            <a:avLst/>
          </a:prstGeom>
        </p:spPr>
        <p:txBody>
          <a:bodyPr wrap="square">
            <a:spAutoFit/>
          </a:bodyPr>
          <a:lstStyle/>
          <a:p>
            <a:r>
              <a:rPr lang="en-US" sz="2856" dirty="0">
                <a:latin typeface="Century Gothic" pitchFamily="34" charset="0"/>
              </a:rPr>
              <a:t>O365 Configuration and Admin</a:t>
            </a:r>
            <a:endParaRPr lang="en-GB" sz="2856"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222" y="797580"/>
            <a:ext cx="908338" cy="400130"/>
          </a:xfrm>
          <a:prstGeom prst="rect">
            <a:avLst/>
          </a:prstGeom>
        </p:spPr>
      </p:pic>
    </p:spTree>
    <p:extLst>
      <p:ext uri="{BB962C8B-B14F-4D97-AF65-F5344CB8AC3E}">
        <p14:creationId xmlns:p14="http://schemas.microsoft.com/office/powerpoint/2010/main" val="218370371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965837"/>
            <a:ext cx="10457411" cy="2986508"/>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smtClean="0">
              <a:gradFill>
                <a:gsLst>
                  <a:gs pos="0">
                    <a:srgbClr val="FFFFFF"/>
                  </a:gs>
                  <a:gs pos="100000">
                    <a:srgbClr val="FFFFFF"/>
                  </a:gs>
                </a:gsLst>
                <a:lin ang="5400000" scaled="0"/>
              </a:gradFill>
            </a:endParaRPr>
          </a:p>
        </p:txBody>
      </p:sp>
      <p:sp>
        <p:nvSpPr>
          <p:cNvPr id="3" name="Title 2"/>
          <p:cNvSpPr>
            <a:spLocks noGrp="1"/>
          </p:cNvSpPr>
          <p:nvPr>
            <p:ph type="title"/>
          </p:nvPr>
        </p:nvSpPr>
        <p:spPr>
          <a:xfrm>
            <a:off x="529664" y="2968975"/>
            <a:ext cx="11889564" cy="917575"/>
          </a:xfrm>
        </p:spPr>
        <p:txBody>
          <a:bodyPr/>
          <a:lstStyle/>
          <a:p>
            <a:r>
              <a:rPr lang="en-US" dirty="0" smtClean="0">
                <a:solidFill>
                  <a:schemeClr val="bg1"/>
                </a:solidFill>
              </a:rPr>
              <a:t>Conclusions</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defTabSz="932581"/>
            <a:fld id="{727B4C2D-45E2-4621-8491-2995EB46A674}" type="slidenum">
              <a:rPr lang="en-US" smtClean="0">
                <a:gradFill>
                  <a:gsLst>
                    <a:gs pos="100000">
                      <a:srgbClr val="797A7D"/>
                    </a:gs>
                    <a:gs pos="0">
                      <a:srgbClr val="797A7D"/>
                    </a:gs>
                  </a:gsLst>
                  <a:lin ang="5400000" scaled="0"/>
                </a:gradFill>
              </a:rPr>
              <a:pPr defTabSz="932581"/>
              <a:t>51</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61684244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t>Summary</a:t>
            </a:r>
            <a:endParaRPr lang="en-US" dirty="0"/>
          </a:p>
        </p:txBody>
      </p:sp>
      <p:sp>
        <p:nvSpPr>
          <p:cNvPr id="22" name="Rectangle 21"/>
          <p:cNvSpPr/>
          <p:nvPr/>
        </p:nvSpPr>
        <p:spPr bwMode="auto">
          <a:xfrm>
            <a:off x="2357975" y="3724274"/>
            <a:ext cx="1783080" cy="13716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dirty="0">
                <a:solidFill>
                  <a:srgbClr val="FFFFFF"/>
                </a:solidFill>
              </a:rPr>
              <a:t>What’s New from Skype? </a:t>
            </a:r>
          </a:p>
        </p:txBody>
      </p:sp>
      <p:sp>
        <p:nvSpPr>
          <p:cNvPr id="27" name="Rectangle 26"/>
          <p:cNvSpPr/>
          <p:nvPr/>
        </p:nvSpPr>
        <p:spPr bwMode="auto">
          <a:xfrm>
            <a:off x="4190736" y="3724274"/>
            <a:ext cx="1783080" cy="1371600"/>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dirty="0" smtClean="0">
                <a:solidFill>
                  <a:srgbClr val="FFFFFF"/>
                </a:solidFill>
              </a:rPr>
              <a:t>Skype for Broadcasters with Skype TX</a:t>
            </a:r>
            <a:endParaRPr lang="en-US" dirty="0">
              <a:solidFill>
                <a:srgbClr val="FFFFFF"/>
              </a:solidFill>
            </a:endParaRPr>
          </a:p>
        </p:txBody>
      </p:sp>
      <p:sp>
        <p:nvSpPr>
          <p:cNvPr id="28" name="Rectangle 27"/>
          <p:cNvSpPr/>
          <p:nvPr/>
        </p:nvSpPr>
        <p:spPr bwMode="auto">
          <a:xfrm>
            <a:off x="7856258" y="3724274"/>
            <a:ext cx="1783080" cy="1371600"/>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dirty="0">
                <a:solidFill>
                  <a:srgbClr val="FFFFFF"/>
                </a:solidFill>
              </a:rPr>
              <a:t>The enabling Technologies</a:t>
            </a:r>
          </a:p>
        </p:txBody>
      </p:sp>
      <p:sp>
        <p:nvSpPr>
          <p:cNvPr id="29" name="Rectangle 28"/>
          <p:cNvSpPr/>
          <p:nvPr/>
        </p:nvSpPr>
        <p:spPr bwMode="auto">
          <a:xfrm>
            <a:off x="6023497" y="3724274"/>
            <a:ext cx="1783080" cy="13716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dirty="0" smtClean="0">
                <a:solidFill>
                  <a:srgbClr val="FFFFFF"/>
                </a:solidFill>
              </a:rPr>
              <a:t>Lync-Skype connectivity</a:t>
            </a:r>
          </a:p>
        </p:txBody>
      </p:sp>
      <p:sp>
        <p:nvSpPr>
          <p:cNvPr id="11" name="Rectangle 10"/>
          <p:cNvSpPr/>
          <p:nvPr/>
        </p:nvSpPr>
        <p:spPr bwMode="auto">
          <a:xfrm>
            <a:off x="9689018" y="3724274"/>
            <a:ext cx="1828800" cy="13716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fontAlgn="base">
              <a:lnSpc>
                <a:spcPct val="90000"/>
              </a:lnSpc>
              <a:spcBef>
                <a:spcPct val="0"/>
              </a:spcBef>
              <a:spcAft>
                <a:spcPct val="0"/>
              </a:spcAft>
            </a:pPr>
            <a:r>
              <a:rPr lang="en-US" dirty="0">
                <a:solidFill>
                  <a:srgbClr val="FFFFFF"/>
                </a:solidFill>
              </a:rPr>
              <a:t>Implementing Lync-Skype </a:t>
            </a:r>
            <a:r>
              <a:rPr lang="en-US" dirty="0" smtClean="0">
                <a:solidFill>
                  <a:srgbClr val="FFFFFF"/>
                </a:solidFill>
              </a:rPr>
              <a:t>connectivity</a:t>
            </a:r>
            <a:endParaRPr lang="en-US" dirty="0">
              <a:solidFill>
                <a:srgbClr val="FFFFFF"/>
              </a:solidFill>
            </a:endParaRPr>
          </a:p>
        </p:txBody>
      </p:sp>
      <p:sp>
        <p:nvSpPr>
          <p:cNvPr id="15" name="TextBox 14"/>
          <p:cNvSpPr txBox="1"/>
          <p:nvPr/>
        </p:nvSpPr>
        <p:spPr>
          <a:xfrm>
            <a:off x="273047" y="1209687"/>
            <a:ext cx="11660189" cy="1830376"/>
          </a:xfrm>
          <a:prstGeom prst="rect">
            <a:avLst/>
          </a:prstGeom>
          <a:noFill/>
        </p:spPr>
        <p:txBody>
          <a:bodyPr wrap="square" lIns="182880" tIns="146304" rIns="182880" bIns="146304" rtlCol="0">
            <a:noAutofit/>
          </a:bodyPr>
          <a:lstStyle/>
          <a:p>
            <a:pPr lvl="0">
              <a:lnSpc>
                <a:spcPct val="90000"/>
              </a:lnSpc>
              <a:spcBef>
                <a:spcPct val="20000"/>
              </a:spcBef>
              <a:buSzPct val="90000"/>
            </a:pPr>
            <a:r>
              <a:rPr lang="en-US" sz="4000" dirty="0" smtClean="0">
                <a:latin typeface="+mj-lt"/>
              </a:rPr>
              <a:t>Lync-Skype and Video </a:t>
            </a:r>
          </a:p>
          <a:p>
            <a:pPr lvl="0">
              <a:lnSpc>
                <a:spcPct val="90000"/>
              </a:lnSpc>
              <a:spcBef>
                <a:spcPct val="20000"/>
              </a:spcBef>
              <a:buSzPct val="90000"/>
            </a:pPr>
            <a:r>
              <a:rPr lang="en-US" sz="2000" dirty="0" smtClean="0"/>
              <a:t>Compelling market drivers</a:t>
            </a:r>
          </a:p>
          <a:p>
            <a:pPr>
              <a:lnSpc>
                <a:spcPct val="90000"/>
              </a:lnSpc>
              <a:spcAft>
                <a:spcPts val="600"/>
              </a:spcAft>
            </a:pPr>
            <a:r>
              <a:rPr lang="en-US" sz="2000" dirty="0" smtClean="0"/>
              <a:t>Extending the reach of Lync</a:t>
            </a:r>
          </a:p>
          <a:p>
            <a:pPr>
              <a:lnSpc>
                <a:spcPct val="90000"/>
              </a:lnSpc>
              <a:spcAft>
                <a:spcPts val="600"/>
              </a:spcAft>
            </a:pPr>
            <a:r>
              <a:rPr lang="en-US" sz="2000" dirty="0" smtClean="0"/>
              <a:t>The latest improvements: Video, Enterprise-class Security and Best-of-Breed Audio Quality</a:t>
            </a:r>
          </a:p>
          <a:p>
            <a:pPr>
              <a:lnSpc>
                <a:spcPct val="90000"/>
              </a:lnSpc>
              <a:spcAft>
                <a:spcPts val="600"/>
              </a:spcAft>
            </a:pPr>
            <a:r>
              <a:rPr lang="en-US" sz="2000" dirty="0" smtClean="0"/>
              <a:t>The practical guide: Demos, tips, tricks and deployment cookbook</a:t>
            </a:r>
          </a:p>
          <a:p>
            <a:pPr>
              <a:lnSpc>
                <a:spcPct val="90000"/>
              </a:lnSpc>
              <a:spcAft>
                <a:spcPts val="600"/>
              </a:spcAft>
            </a:pPr>
            <a:endParaRPr lang="en-US" sz="2000" dirty="0" smtClean="0"/>
          </a:p>
          <a:p>
            <a:pPr>
              <a:lnSpc>
                <a:spcPct val="90000"/>
              </a:lnSpc>
              <a:spcAft>
                <a:spcPts val="600"/>
              </a:spcAft>
            </a:pPr>
            <a:endParaRPr lang="en-US" sz="2000" dirty="0" smtClean="0"/>
          </a:p>
          <a:p>
            <a:pPr>
              <a:lnSpc>
                <a:spcPct val="90000"/>
              </a:lnSpc>
              <a:spcAft>
                <a:spcPts val="600"/>
              </a:spcAft>
            </a:pPr>
            <a:r>
              <a:rPr lang="en-US" sz="2000" dirty="0" smtClean="0"/>
              <a:t> </a:t>
            </a:r>
          </a:p>
        </p:txBody>
      </p:sp>
      <p:pic>
        <p:nvPicPr>
          <p:cNvPr id="10" name="Picture 9"/>
          <p:cNvPicPr>
            <a:picLocks noChangeAspect="1"/>
          </p:cNvPicPr>
          <p:nvPr/>
        </p:nvPicPr>
        <p:blipFill rotWithShape="1">
          <a:blip r:embed="rId2"/>
          <a:srcRect l="27066" t="507" r="30111" b="2617"/>
          <a:stretch/>
        </p:blipFill>
        <p:spPr>
          <a:xfrm>
            <a:off x="452270" y="3724274"/>
            <a:ext cx="1848331" cy="2820988"/>
          </a:xfrm>
          <a:prstGeom prst="rect">
            <a:avLst/>
          </a:prstGeom>
        </p:spPr>
      </p:pic>
      <p:sp>
        <p:nvSpPr>
          <p:cNvPr id="12" name="Rectangle 11"/>
          <p:cNvSpPr/>
          <p:nvPr/>
        </p:nvSpPr>
        <p:spPr bwMode="auto">
          <a:xfrm>
            <a:off x="2357975" y="5145741"/>
            <a:ext cx="3612872" cy="1399521"/>
          </a:xfrm>
          <a:prstGeom prst="rect">
            <a:avLst/>
          </a:prstGeom>
          <a:solidFill>
            <a:srgbClr val="0072C6"/>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r>
              <a:rPr lang="en-US" dirty="0" smtClean="0">
                <a:solidFill>
                  <a:srgbClr val="FFFFFF"/>
                </a:solidFill>
              </a:rPr>
              <a:t>B2C</a:t>
            </a:r>
          </a:p>
          <a:p>
            <a:r>
              <a:rPr lang="en-US" dirty="0" smtClean="0">
                <a:solidFill>
                  <a:srgbClr val="FFFFFF"/>
                </a:solidFill>
              </a:rPr>
              <a:t>B2B</a:t>
            </a:r>
          </a:p>
          <a:p>
            <a:r>
              <a:rPr lang="en-US" dirty="0" smtClean="0">
                <a:solidFill>
                  <a:srgbClr val="FFFFFF"/>
                </a:solidFill>
              </a:rPr>
              <a:t>Friends and Family</a:t>
            </a:r>
          </a:p>
          <a:p>
            <a:r>
              <a:rPr lang="en-US" dirty="0" smtClean="0">
                <a:solidFill>
                  <a:srgbClr val="FFFFFF"/>
                </a:solidFill>
              </a:rPr>
              <a:t>Hiring</a:t>
            </a:r>
            <a:endParaRPr lang="en-US" dirty="0">
              <a:solidFill>
                <a:srgbClr val="FFFFFF"/>
              </a:solidFill>
            </a:endParaRPr>
          </a:p>
        </p:txBody>
      </p:sp>
      <p:sp>
        <p:nvSpPr>
          <p:cNvPr id="13" name="Rectangle 12"/>
          <p:cNvSpPr/>
          <p:nvPr/>
        </p:nvSpPr>
        <p:spPr bwMode="auto">
          <a:xfrm>
            <a:off x="7863180" y="5145741"/>
            <a:ext cx="3654638" cy="1399521"/>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fontAlgn="base">
              <a:lnSpc>
                <a:spcPct val="90000"/>
              </a:lnSpc>
              <a:spcBef>
                <a:spcPct val="0"/>
              </a:spcBef>
              <a:spcAft>
                <a:spcPct val="0"/>
              </a:spcAft>
            </a:pPr>
            <a:r>
              <a:rPr lang="en-US" sz="2400" dirty="0">
                <a:solidFill>
                  <a:srgbClr val="FFFFFF"/>
                </a:solidFill>
              </a:rPr>
              <a:t>New Features with v2</a:t>
            </a:r>
          </a:p>
          <a:p>
            <a:pPr fontAlgn="base">
              <a:lnSpc>
                <a:spcPct val="90000"/>
              </a:lnSpc>
              <a:spcBef>
                <a:spcPct val="0"/>
              </a:spcBef>
              <a:spcAft>
                <a:spcPct val="0"/>
              </a:spcAft>
            </a:pPr>
            <a:r>
              <a:rPr lang="en-US" dirty="0">
                <a:solidFill>
                  <a:srgbClr val="FFFFFF"/>
                </a:solidFill>
              </a:rPr>
              <a:t>Video, </a:t>
            </a:r>
            <a:r>
              <a:rPr lang="en-US" dirty="0" err="1" smtClean="0">
                <a:solidFill>
                  <a:srgbClr val="FFFFFF"/>
                </a:solidFill>
              </a:rPr>
              <a:t>SkypeID</a:t>
            </a:r>
            <a:r>
              <a:rPr lang="en-US" dirty="0" smtClean="0">
                <a:solidFill>
                  <a:srgbClr val="FFFFFF"/>
                </a:solidFill>
              </a:rPr>
              <a:t> support</a:t>
            </a:r>
          </a:p>
          <a:p>
            <a:pPr fontAlgn="base">
              <a:lnSpc>
                <a:spcPct val="90000"/>
              </a:lnSpc>
              <a:spcBef>
                <a:spcPct val="0"/>
              </a:spcBef>
              <a:spcAft>
                <a:spcPct val="0"/>
              </a:spcAft>
            </a:pPr>
            <a:r>
              <a:rPr lang="en-US" dirty="0" smtClean="0">
                <a:solidFill>
                  <a:srgbClr val="FFFFFF"/>
                </a:solidFill>
              </a:rPr>
              <a:t>Enterprise-class </a:t>
            </a:r>
            <a:r>
              <a:rPr lang="en-US" dirty="0">
                <a:solidFill>
                  <a:srgbClr val="FFFFFF"/>
                </a:solidFill>
              </a:rPr>
              <a:t>Security &amp; </a:t>
            </a:r>
            <a:endParaRPr lang="en-US" dirty="0" smtClean="0">
              <a:solidFill>
                <a:srgbClr val="FFFFFF"/>
              </a:solidFill>
            </a:endParaRPr>
          </a:p>
          <a:p>
            <a:pPr fontAlgn="base">
              <a:lnSpc>
                <a:spcPct val="90000"/>
              </a:lnSpc>
              <a:spcBef>
                <a:spcPct val="0"/>
              </a:spcBef>
              <a:spcAft>
                <a:spcPct val="0"/>
              </a:spcAft>
            </a:pPr>
            <a:r>
              <a:rPr lang="en-US" dirty="0" smtClean="0">
                <a:solidFill>
                  <a:srgbClr val="FFFFFF"/>
                </a:solidFill>
              </a:rPr>
              <a:t>Best-of-Breed </a:t>
            </a:r>
            <a:r>
              <a:rPr lang="en-US" dirty="0">
                <a:solidFill>
                  <a:srgbClr val="FFFFFF"/>
                </a:solidFill>
              </a:rPr>
              <a:t>Audio Quality</a:t>
            </a:r>
          </a:p>
          <a:p>
            <a:pPr fontAlgn="base">
              <a:lnSpc>
                <a:spcPct val="90000"/>
              </a:lnSpc>
              <a:spcBef>
                <a:spcPct val="0"/>
              </a:spcBef>
              <a:spcAft>
                <a:spcPct val="0"/>
              </a:spcAft>
            </a:pPr>
            <a:endParaRPr lang="en-US" dirty="0">
              <a:solidFill>
                <a:srgbClr val="FFFFFF"/>
              </a:solidFill>
            </a:endParaRPr>
          </a:p>
        </p:txBody>
      </p:sp>
      <p:pic>
        <p:nvPicPr>
          <p:cNvPr id="2" name="Picture 1"/>
          <p:cNvPicPr>
            <a:picLocks noChangeAspect="1"/>
          </p:cNvPicPr>
          <p:nvPr/>
        </p:nvPicPr>
        <p:blipFill rotWithShape="1">
          <a:blip r:embed="rId3"/>
          <a:srcRect l="33089" t="11382" r="36520" b="48187"/>
          <a:stretch/>
        </p:blipFill>
        <p:spPr>
          <a:xfrm>
            <a:off x="6027450" y="5145742"/>
            <a:ext cx="1779127" cy="1399521"/>
          </a:xfrm>
          <a:prstGeom prst="rect">
            <a:avLst/>
          </a:prstGeom>
        </p:spPr>
      </p:pic>
    </p:spTree>
    <p:extLst>
      <p:ext uri="{BB962C8B-B14F-4D97-AF65-F5344CB8AC3E}">
        <p14:creationId xmlns:p14="http://schemas.microsoft.com/office/powerpoint/2010/main" val="262193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grpSp>
        <p:nvGrpSpPr>
          <p:cNvPr id="34" name="Group 33"/>
          <p:cNvGrpSpPr/>
          <p:nvPr/>
        </p:nvGrpSpPr>
        <p:grpSpPr>
          <a:xfrm>
            <a:off x="3299479" y="1030394"/>
            <a:ext cx="5837519" cy="3120341"/>
            <a:chOff x="2536609" y="1772242"/>
            <a:chExt cx="5723577" cy="3059436"/>
          </a:xfrm>
        </p:grpSpPr>
        <p:sp>
          <p:nvSpPr>
            <p:cNvPr id="32" name="Freeform 13"/>
            <p:cNvSpPr>
              <a:spLocks/>
            </p:cNvSpPr>
            <p:nvPr/>
          </p:nvSpPr>
          <p:spPr bwMode="auto">
            <a:xfrm>
              <a:off x="2536609" y="1772242"/>
              <a:ext cx="5723577" cy="3059436"/>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25" name="Freeform 5"/>
            <p:cNvSpPr>
              <a:spLocks noEditPoints="1"/>
            </p:cNvSpPr>
            <p:nvPr/>
          </p:nvSpPr>
          <p:spPr bwMode="auto">
            <a:xfrm>
              <a:off x="3795830" y="3019183"/>
              <a:ext cx="3509939" cy="777218"/>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rgbClr val="EA3C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prstClr val="black"/>
                </a:solidFill>
              </a:endParaRPr>
            </a:p>
          </p:txBody>
        </p:sp>
        <p:cxnSp>
          <p:nvCxnSpPr>
            <p:cNvPr id="27" name="Straight Connector 26"/>
            <p:cNvCxnSpPr/>
            <p:nvPr/>
          </p:nvCxnSpPr>
          <p:spPr>
            <a:xfrm>
              <a:off x="3767719" y="3912514"/>
              <a:ext cx="3566160" cy="0"/>
            </a:xfrm>
            <a:prstGeom prst="line">
              <a:avLst/>
            </a:prstGeom>
            <a:ln w="254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67719" y="3867394"/>
              <a:ext cx="3566160" cy="704488"/>
            </a:xfrm>
            <a:prstGeom prst="rect">
              <a:avLst/>
            </a:prstGeom>
            <a:noFill/>
          </p:spPr>
          <p:txBody>
            <a:bodyPr wrap="square" lIns="0" rIns="0" rtlCol="0">
              <a:spAutoFit/>
            </a:bodyPr>
            <a:lstStyle/>
            <a:p>
              <a:pPr defTabSz="932597"/>
              <a:r>
                <a:rPr lang="en-US" sz="3978" spc="-102" dirty="0">
                  <a:gradFill>
                    <a:gsLst>
                      <a:gs pos="4724">
                        <a:srgbClr val="EB3C00"/>
                      </a:gs>
                      <a:gs pos="36000">
                        <a:srgbClr val="EB3C00"/>
                      </a:gs>
                    </a:gsLst>
                    <a:lin ang="5400000" scaled="0"/>
                  </a:gradFill>
                  <a:latin typeface="Segoe Pro Light" panose="020B0302040504020203" pitchFamily="34" charset="0"/>
                </a:rPr>
                <a:t>Technical Network</a:t>
              </a:r>
            </a:p>
          </p:txBody>
        </p:sp>
      </p:gr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sp>
        <p:nvSpPr>
          <p:cNvPr id="37" name="TextBox 36"/>
          <p:cNvSpPr txBox="1"/>
          <p:nvPr/>
        </p:nvSpPr>
        <p:spPr>
          <a:xfrm>
            <a:off x="8163580" y="6236951"/>
            <a:ext cx="4272013" cy="382308"/>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http://aka.ms/o365technetwork</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41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hlinkClick r:id="rId3"/>
          </p:cNvPr>
          <p:cNvSpPr>
            <a:spLocks/>
          </p:cNvSpPr>
          <p:nvPr/>
        </p:nvSpPr>
        <p:spPr bwMode="auto">
          <a:xfrm>
            <a:off x="3937887" y="2767826"/>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sp>
        <p:nvSpPr>
          <p:cNvPr id="64"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4" name="Title 3"/>
          <p:cNvSpPr>
            <a:spLocks noGrp="1"/>
          </p:cNvSpPr>
          <p:nvPr>
            <p:ph type="title"/>
          </p:nvPr>
        </p:nvSpPr>
        <p:spPr>
          <a:xfrm>
            <a:off x="274639" y="295275"/>
            <a:ext cx="11889564" cy="917575"/>
          </a:xfrm>
        </p:spPr>
        <p:txBody>
          <a:bodyPr/>
          <a:lstStyle/>
          <a:p>
            <a:r>
              <a:rPr lang="en-US" dirty="0"/>
              <a:t>Office 365</a:t>
            </a:r>
          </a:p>
        </p:txBody>
      </p:sp>
      <p:sp>
        <p:nvSpPr>
          <p:cNvPr id="20" name="Rectangle 19">
            <a:hlinkClick r:id="rId4"/>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Deploying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r>
              <a:rPr lang="en-US" sz="1200" spc="-30" dirty="0">
                <a:gradFill>
                  <a:gsLst>
                    <a:gs pos="0">
                      <a:srgbClr val="FFFFFF">
                        <a:lumMod val="75000"/>
                        <a:lumOff val="25000"/>
                      </a:srgbClr>
                    </a:gs>
                    <a:gs pos="80000">
                      <a:srgbClr val="FFFFFF">
                        <a:lumMod val="65000"/>
                        <a:lumOff val="35000"/>
                      </a:srgbClr>
                    </a:gs>
                  </a:gsLst>
                  <a:lin ang="16200000" scaled="0"/>
                </a:gradFill>
              </a:rPr>
              <a:t>365 Services </a:t>
            </a:r>
          </a:p>
        </p:txBody>
      </p:sp>
      <p:sp>
        <p:nvSpPr>
          <p:cNvPr id="85" name="Rectangle 84">
            <a:hlinkClick r:id="rId5"/>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pic>
        <p:nvPicPr>
          <p:cNvPr id="86" name="Picture 85"/>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7"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8"/>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Introduction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to </a:t>
            </a:r>
            <a:r>
              <a:rPr lang="en-US" sz="1200" spc="-30" dirty="0">
                <a:gradFill>
                  <a:gsLst>
                    <a:gs pos="0">
                      <a:srgbClr val="FFFFFF">
                        <a:lumMod val="75000"/>
                        <a:lumOff val="25000"/>
                      </a:srgbClr>
                    </a:gs>
                    <a:gs pos="80000">
                      <a:srgbClr val="FFFFFF">
                        <a:lumMod val="65000"/>
                        <a:lumOff val="35000"/>
                      </a:srgbClr>
                    </a:gs>
                  </a:gsLst>
                  <a:lin ang="16200000" scaled="0"/>
                </a:gradFill>
              </a:rPr>
              <a:t>Office 365</a:t>
            </a:r>
          </a:p>
        </p:txBody>
      </p:sp>
      <p:sp>
        <p:nvSpPr>
          <p:cNvPr id="62" name="Rectangle 61">
            <a:hlinkClick r:id="rId4"/>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Requirements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FLC</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40041</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45" name="Rectangle 44">
            <a:hlinkClick r:id="rId5"/>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sp>
        <p:nvSpPr>
          <p:cNvPr id="53" name="Rectangle 52">
            <a:hlinkClick r:id="rId3"/>
          </p:cNvPr>
          <p:cNvSpPr>
            <a:spLocks/>
          </p:cNvSpPr>
          <p:nvPr/>
        </p:nvSpPr>
        <p:spPr bwMode="auto">
          <a:xfrm>
            <a:off x="3937887" y="4322802"/>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72" name="Rectangle 71">
            <a:hlinkClick r:id="rId8"/>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Office 365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Fundamentals</a:t>
            </a:r>
            <a:endParaRPr lang="en-US" sz="1200" spc="-30" dirty="0">
              <a:gradFill>
                <a:gsLst>
                  <a:gs pos="0">
                    <a:srgbClr val="FFFFFF">
                      <a:lumMod val="75000"/>
                      <a:lumOff val="25000"/>
                    </a:srgbClr>
                  </a:gs>
                  <a:gs pos="80000">
                    <a:srgbClr val="FFFFFF">
                      <a:lumMod val="65000"/>
                      <a:lumOff val="35000"/>
                    </a:srgbClr>
                  </a:gs>
                </a:gsLst>
                <a:lin ang="16200000" scaled="0"/>
              </a:gradFill>
            </a:endParaRP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O365-Training</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rgbClr val="FFFFFF"/>
                    </a:gs>
                    <a:gs pos="25424">
                      <a:srgbClr val="FFFFFF"/>
                    </a:gs>
                  </a:gsLst>
                  <a:lin ang="5400000" scaled="0"/>
                </a:gradFill>
                <a:latin typeface="Segoe UI Light"/>
              </a:rPr>
              <a:t>Get </a:t>
            </a:r>
            <a:r>
              <a:rPr lang="en-US" sz="3200" spc="-40" dirty="0" smtClean="0">
                <a:gradFill>
                  <a:gsLst>
                    <a:gs pos="11864">
                      <a:srgbClr val="FFFFFF"/>
                    </a:gs>
                    <a:gs pos="25424">
                      <a:srgbClr val="FFFFFF"/>
                    </a:gs>
                  </a:gsLst>
                  <a:lin ang="5400000" scaled="0"/>
                </a:gradFill>
                <a:latin typeface="Segoe UI Light"/>
              </a:rPr>
              <a:t>certified for </a:t>
            </a:r>
            <a:r>
              <a:rPr lang="en-US" sz="3200" spc="-40" dirty="0">
                <a:gradFill>
                  <a:gsLst>
                    <a:gs pos="11864">
                      <a:srgbClr val="FFFFFF"/>
                    </a:gs>
                    <a:gs pos="25424">
                      <a:srgbClr val="FFFFFF"/>
                    </a:gs>
                  </a:gsLst>
                  <a:lin ang="5400000" scaled="0"/>
                </a:gradFill>
                <a:latin typeface="Segoe UI Ligh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20346</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grpSp>
        <p:nvGrpSpPr>
          <p:cNvPr id="8" name="Group 7"/>
          <p:cNvGrpSpPr/>
          <p:nvPr/>
        </p:nvGrpSpPr>
        <p:grpSpPr>
          <a:xfrm>
            <a:off x="7601134" y="2767826"/>
            <a:ext cx="1783080" cy="1508760"/>
            <a:chOff x="5769511" y="2767826"/>
            <a:chExt cx="1783080" cy="1508760"/>
          </a:xfrm>
        </p:grpSpPr>
        <p:sp>
          <p:nvSpPr>
            <p:cNvPr id="104" name="Rectangle 103">
              <a:hlinkClick r:id="rId3"/>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Designing for </a:t>
              </a: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365 </a:t>
              </a:r>
              <a:r>
                <a:rPr lang="en-US" sz="1200" spc="-30" dirty="0">
                  <a:gradFill>
                    <a:gsLst>
                      <a:gs pos="0">
                        <a:srgbClr val="FFFFFF">
                          <a:lumMod val="75000"/>
                          <a:lumOff val="25000"/>
                        </a:srgbClr>
                      </a:gs>
                      <a:gs pos="80000">
                        <a:srgbClr val="FFFFFF">
                          <a:lumMod val="65000"/>
                          <a:lumOff val="35000"/>
                        </a:srgbClr>
                      </a:gs>
                    </a:gsLst>
                    <a:lin ang="16200000" scaled="0"/>
                  </a:gradFill>
                </a:rPr>
                <a:t>Infrastructure</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10968</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3</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gr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346</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347</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3937887"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157827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Clr>
                  <a:srgbClr val="FFFFFF"/>
                </a:buClr>
                <a:buFontTx/>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Segoe UI Ligh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Segoe UI Ligh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00">
                <a:gradFill>
                  <a:gsLst>
                    <a:gs pos="1250">
                      <a:srgbClr val="FFFFFF"/>
                    </a:gs>
                    <a:gs pos="100000">
                      <a:srgbClr val="FFFFFF"/>
                    </a:gs>
                  </a:gsLst>
                  <a:lin ang="5400000" scaled="0"/>
                </a:gradFill>
                <a:cs typeface="Segoe UI Semibold" panose="020B0702040204020203" pitchFamily="34" charset="0"/>
              </a:rPr>
              <a:t>We value your feedback!</a:t>
            </a: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940304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573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290557" y="0"/>
            <a:ext cx="5145918"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sz="quarter" idx="10"/>
          </p:nvPr>
        </p:nvSpPr>
        <p:spPr>
          <a:xfrm>
            <a:off x="166170" y="1124652"/>
            <a:ext cx="7124387" cy="5743111"/>
          </a:xfrm>
        </p:spPr>
        <p:txBody>
          <a:bodyPr/>
          <a:lstStyle/>
          <a:p>
            <a:pPr marL="115888" indent="-115888">
              <a:buNone/>
            </a:pPr>
            <a:r>
              <a:rPr lang="en-US" sz="3200" dirty="0" smtClean="0">
                <a:solidFill>
                  <a:schemeClr val="tx2">
                    <a:lumMod val="40000"/>
                    <a:lumOff val="60000"/>
                  </a:schemeClr>
                </a:solidFill>
              </a:rPr>
              <a:t>Skype </a:t>
            </a:r>
            <a:r>
              <a:rPr lang="en-US" sz="3200" dirty="0">
                <a:solidFill>
                  <a:schemeClr val="tx2">
                    <a:lumMod val="40000"/>
                    <a:lumOff val="60000"/>
                  </a:schemeClr>
                </a:solidFill>
              </a:rPr>
              <a:t>for Outlook.com</a:t>
            </a:r>
          </a:p>
          <a:p>
            <a:pPr marL="115888" indent="-115888">
              <a:buNone/>
            </a:pPr>
            <a:r>
              <a:rPr lang="en-US" sz="3200" dirty="0">
                <a:solidFill>
                  <a:schemeClr val="tx2">
                    <a:lumMod val="40000"/>
                    <a:lumOff val="60000"/>
                  </a:schemeClr>
                </a:solidFill>
              </a:rPr>
              <a:t>Skype for Blackberry</a:t>
            </a:r>
          </a:p>
          <a:p>
            <a:pPr marL="115888" indent="-115888">
              <a:buNone/>
            </a:pPr>
            <a:r>
              <a:rPr lang="en-US" sz="3200" dirty="0">
                <a:solidFill>
                  <a:schemeClr val="tx2">
                    <a:lumMod val="40000"/>
                    <a:lumOff val="60000"/>
                  </a:schemeClr>
                </a:solidFill>
              </a:rPr>
              <a:t>Skype Video Messaging</a:t>
            </a:r>
          </a:p>
          <a:p>
            <a:pPr marL="115888" indent="-115888">
              <a:buNone/>
            </a:pPr>
            <a:r>
              <a:rPr lang="en-US" sz="3200" dirty="0">
                <a:solidFill>
                  <a:schemeClr val="tx2">
                    <a:lumMod val="40000"/>
                    <a:lumOff val="60000"/>
                  </a:schemeClr>
                </a:solidFill>
              </a:rPr>
              <a:t>Skype on XBOX One</a:t>
            </a:r>
          </a:p>
          <a:p>
            <a:pPr marL="115888" indent="-115888">
              <a:buNone/>
            </a:pPr>
            <a:r>
              <a:rPr lang="en-US" sz="3200" dirty="0">
                <a:solidFill>
                  <a:schemeClr val="tx2">
                    <a:lumMod val="40000"/>
                    <a:lumOff val="60000"/>
                  </a:schemeClr>
                </a:solidFill>
              </a:rPr>
              <a:t>Office 365 Home Premium with Skype </a:t>
            </a:r>
            <a:r>
              <a:rPr lang="en-US" sz="3200" dirty="0" smtClean="0">
                <a:solidFill>
                  <a:schemeClr val="tx2">
                    <a:lumMod val="40000"/>
                    <a:lumOff val="60000"/>
                  </a:schemeClr>
                </a:solidFill>
              </a:rPr>
              <a:t> Minutes</a:t>
            </a:r>
            <a:endParaRPr lang="en-US" sz="3200" dirty="0">
              <a:solidFill>
                <a:schemeClr val="tx2">
                  <a:lumMod val="40000"/>
                  <a:lumOff val="60000"/>
                </a:schemeClr>
              </a:solidFill>
            </a:endParaRPr>
          </a:p>
          <a:p>
            <a:pPr marL="115888" indent="-115888">
              <a:buNone/>
            </a:pPr>
            <a:r>
              <a:rPr lang="en-US" sz="3200" dirty="0">
                <a:solidFill>
                  <a:schemeClr val="tx2">
                    <a:lumMod val="40000"/>
                    <a:lumOff val="60000"/>
                  </a:schemeClr>
                </a:solidFill>
              </a:rPr>
              <a:t>Free Group Video Calling</a:t>
            </a:r>
          </a:p>
          <a:p>
            <a:pPr marL="115888" indent="-115888">
              <a:buNone/>
            </a:pPr>
            <a:r>
              <a:rPr lang="en-US" sz="3200" dirty="0" smtClean="0">
                <a:solidFill>
                  <a:schemeClr val="tx2">
                    <a:lumMod val="40000"/>
                    <a:lumOff val="60000"/>
                  </a:schemeClr>
                </a:solidFill>
              </a:rPr>
              <a:t>Skype TX</a:t>
            </a:r>
          </a:p>
          <a:p>
            <a:pPr marL="115888" indent="-115888">
              <a:buNone/>
            </a:pPr>
            <a:r>
              <a:rPr lang="en-US" sz="3200" dirty="0" smtClean="0">
                <a:solidFill>
                  <a:schemeClr val="tx2">
                    <a:lumMod val="40000"/>
                    <a:lumOff val="60000"/>
                  </a:schemeClr>
                </a:solidFill>
              </a:rPr>
              <a:t>Skype Translator demo</a:t>
            </a:r>
          </a:p>
          <a:p>
            <a:pPr marL="115888" indent="-115888">
              <a:buNone/>
            </a:pPr>
            <a:r>
              <a:rPr lang="en-US" sz="3200" dirty="0" smtClean="0">
                <a:solidFill>
                  <a:schemeClr val="tx2">
                    <a:lumMod val="40000"/>
                    <a:lumOff val="60000"/>
                  </a:schemeClr>
                </a:solidFill>
              </a:rPr>
              <a:t>Lync-Skype connectivity </a:t>
            </a:r>
            <a:r>
              <a:rPr lang="en-US" sz="3200" dirty="0">
                <a:solidFill>
                  <a:schemeClr val="tx2">
                    <a:lumMod val="40000"/>
                    <a:lumOff val="60000"/>
                  </a:schemeClr>
                </a:solidFill>
              </a:rPr>
              <a:t>v2 </a:t>
            </a:r>
            <a:r>
              <a:rPr lang="en-US" sz="2000" dirty="0" smtClean="0">
                <a:solidFill>
                  <a:schemeClr val="tx2">
                    <a:lumMod val="40000"/>
                    <a:lumOff val="60000"/>
                  </a:schemeClr>
                </a:solidFill>
              </a:rPr>
              <a:t>(Demonstrated)</a:t>
            </a:r>
          </a:p>
          <a:p>
            <a:pPr marL="0" indent="0">
              <a:buNone/>
            </a:pPr>
            <a:endParaRPr lang="en-US" sz="2000" dirty="0">
              <a:solidFill>
                <a:schemeClr val="tx2">
                  <a:lumMod val="40000"/>
                  <a:lumOff val="60000"/>
                </a:schemeClr>
              </a:solidFill>
            </a:endParaRPr>
          </a:p>
        </p:txBody>
      </p:sp>
      <p:sp>
        <p:nvSpPr>
          <p:cNvPr id="3" name="Title 2"/>
          <p:cNvSpPr>
            <a:spLocks noGrp="1"/>
          </p:cNvSpPr>
          <p:nvPr>
            <p:ph type="title"/>
          </p:nvPr>
        </p:nvSpPr>
        <p:spPr>
          <a:xfrm>
            <a:off x="365552" y="168360"/>
            <a:ext cx="6177683" cy="1351951"/>
          </a:xfrm>
        </p:spPr>
        <p:txBody>
          <a:bodyPr>
            <a:normAutofit/>
          </a:bodyPr>
          <a:lstStyle/>
          <a:p>
            <a:r>
              <a:rPr lang="en-US" dirty="0" smtClean="0">
                <a:solidFill>
                  <a:schemeClr val="tx1"/>
                </a:solidFill>
                <a:cs typeface="Arial" charset="0"/>
              </a:rPr>
              <a:t>Recent </a:t>
            </a:r>
            <a:r>
              <a:rPr lang="en-US" dirty="0">
                <a:solidFill>
                  <a:schemeClr val="tx1"/>
                </a:solidFill>
                <a:cs typeface="Arial" charset="0"/>
              </a:rPr>
              <a:t>Deliveries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124" y="377608"/>
            <a:ext cx="4571351" cy="2742811"/>
          </a:xfrm>
          <a:prstGeom prst="rect">
            <a:avLst/>
          </a:prstGeom>
        </p:spPr>
      </p:pic>
      <p:pic>
        <p:nvPicPr>
          <p:cNvPr id="12" name="Picture 11"/>
          <p:cNvPicPr>
            <a:picLocks noChangeAspect="1"/>
          </p:cNvPicPr>
          <p:nvPr/>
        </p:nvPicPr>
        <p:blipFill rotWithShape="1">
          <a:blip r:embed="rId4">
            <a:clrChange>
              <a:clrFrom>
                <a:srgbClr val="FFFFFF"/>
              </a:clrFrom>
              <a:clrTo>
                <a:srgbClr val="FFFFFF">
                  <a:alpha val="0"/>
                </a:srgbClr>
              </a:clrTo>
            </a:clrChange>
          </a:blip>
          <a:srcRect t="25860" b="36957"/>
          <a:stretch/>
        </p:blipFill>
        <p:spPr>
          <a:xfrm>
            <a:off x="8801247" y="4893949"/>
            <a:ext cx="2844248" cy="59579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3371" y="5554662"/>
            <a:ext cx="1778901" cy="1121482"/>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799" b="99734" l="0" r="99620"/>
                    </a14:imgEffect>
                  </a14:imgLayer>
                </a14:imgProps>
              </a:ext>
            </a:extLst>
          </a:blip>
          <a:stretch>
            <a:fillRect/>
          </a:stretch>
        </p:blipFill>
        <p:spPr>
          <a:xfrm>
            <a:off x="8994830" y="5707062"/>
            <a:ext cx="822051" cy="117146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5754" y="3091129"/>
            <a:ext cx="3428514" cy="1714258"/>
          </a:xfrm>
          <a:prstGeom prst="rect">
            <a:avLst/>
          </a:prstGeom>
        </p:spPr>
      </p:pic>
    </p:spTree>
    <p:extLst>
      <p:ext uri="{BB962C8B-B14F-4D97-AF65-F5344CB8AC3E}">
        <p14:creationId xmlns:p14="http://schemas.microsoft.com/office/powerpoint/2010/main" val="286502655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312" y="1135062"/>
            <a:ext cx="7398163" cy="4927278"/>
          </a:xfrm>
          <a:prstGeom prst="rect">
            <a:avLst/>
          </a:prstGeom>
        </p:spPr>
      </p:pic>
      <p:sp>
        <p:nvSpPr>
          <p:cNvPr id="2" name="Text Placeholder 1"/>
          <p:cNvSpPr>
            <a:spLocks noGrp="1"/>
          </p:cNvSpPr>
          <p:nvPr>
            <p:ph type="body" sz="quarter" idx="10"/>
          </p:nvPr>
        </p:nvSpPr>
        <p:spPr>
          <a:xfrm>
            <a:off x="189500" y="1641720"/>
            <a:ext cx="4687475" cy="4271939"/>
          </a:xfrm>
        </p:spPr>
        <p:txBody>
          <a:bodyPr/>
          <a:lstStyle/>
          <a:p>
            <a:pPr marL="0" indent="0">
              <a:buNone/>
            </a:pPr>
            <a:r>
              <a:rPr lang="en-US" sz="3200" dirty="0"/>
              <a:t>SILK Codec</a:t>
            </a:r>
          </a:p>
          <a:p>
            <a:pPr marL="342900" lvl="1" indent="0">
              <a:buNone/>
            </a:pPr>
            <a:r>
              <a:rPr lang="en-US" sz="1600" dirty="0"/>
              <a:t>designed to deliver great voice quality in challenging network environments</a:t>
            </a:r>
            <a:endParaRPr lang="en-US" sz="400" dirty="0"/>
          </a:p>
          <a:p>
            <a:pPr marL="0" indent="0">
              <a:buNone/>
            </a:pPr>
            <a:r>
              <a:rPr lang="en-US" sz="3200" dirty="0" smtClean="0"/>
              <a:t>Skype TX - Broadcasting </a:t>
            </a:r>
            <a:r>
              <a:rPr lang="en-US" sz="3200" dirty="0"/>
              <a:t>Solutions</a:t>
            </a:r>
          </a:p>
          <a:p>
            <a:pPr marL="0" indent="0">
              <a:buNone/>
            </a:pPr>
            <a:r>
              <a:rPr lang="en-US" sz="3200" dirty="0"/>
              <a:t>Skype Advertising </a:t>
            </a:r>
            <a:endParaRPr lang="en-US" sz="3200" dirty="0" smtClean="0"/>
          </a:p>
          <a:p>
            <a:pPr marL="0" indent="0">
              <a:buNone/>
            </a:pPr>
            <a:r>
              <a:rPr lang="en-US" sz="3200" dirty="0" smtClean="0"/>
              <a:t>Skype </a:t>
            </a:r>
            <a:r>
              <a:rPr lang="en-US" sz="3200" dirty="0"/>
              <a:t>in the Classroom</a:t>
            </a:r>
          </a:p>
          <a:p>
            <a:pPr marL="0" indent="0">
              <a:buNone/>
            </a:pPr>
            <a:r>
              <a:rPr lang="en-US" sz="3200" dirty="0"/>
              <a:t>Reality TV programming</a:t>
            </a:r>
          </a:p>
          <a:p>
            <a:pPr marL="0" indent="0">
              <a:buNone/>
            </a:pPr>
            <a:r>
              <a:rPr lang="en-US" sz="3200" dirty="0"/>
              <a:t>Skype Choir at </a:t>
            </a:r>
            <a:r>
              <a:rPr lang="en-US" sz="3200" dirty="0" smtClean="0"/>
              <a:t>TED</a:t>
            </a:r>
            <a:endParaRPr lang="en-US" sz="3200" dirty="0"/>
          </a:p>
        </p:txBody>
      </p:sp>
      <p:sp>
        <p:nvSpPr>
          <p:cNvPr id="3" name="Title 2"/>
          <p:cNvSpPr>
            <a:spLocks noGrp="1"/>
          </p:cNvSpPr>
          <p:nvPr>
            <p:ph type="title"/>
          </p:nvPr>
        </p:nvSpPr>
        <p:spPr>
          <a:xfrm>
            <a:off x="156316" y="168361"/>
            <a:ext cx="6594827" cy="1351952"/>
          </a:xfrm>
          <a:ln>
            <a:noFill/>
          </a:ln>
        </p:spPr>
        <p:txBody>
          <a:bodyPr>
            <a:normAutofit/>
          </a:bodyPr>
          <a:lstStyle/>
          <a:p>
            <a:r>
              <a:rPr lang="en-US" sz="4896" dirty="0">
                <a:solidFill>
                  <a:schemeClr val="tx1"/>
                </a:solidFill>
                <a:latin typeface="Segoe UI Light" panose="020B0502040204020203" pitchFamily="34" charset="0"/>
                <a:cs typeface="Segoe UI Light" panose="020B0502040204020203" pitchFamily="34" charset="0"/>
              </a:rPr>
              <a:t>Skype </a:t>
            </a:r>
            <a:r>
              <a:rPr lang="en-US" sz="4896" dirty="0" smtClean="0">
                <a:solidFill>
                  <a:schemeClr val="tx1"/>
                </a:solidFill>
                <a:latin typeface="Segoe UI Light" panose="020B0502040204020203" pitchFamily="34" charset="0"/>
                <a:cs typeface="Segoe UI Light" panose="020B0502040204020203" pitchFamily="34" charset="0"/>
              </a:rPr>
              <a:t>Initiatives</a:t>
            </a:r>
            <a:endParaRPr lang="en-US" sz="4896" dirty="0">
              <a:solidFill>
                <a:schemeClr val="tx1"/>
              </a:solidFill>
              <a:latin typeface="Segoe UI Light" panose="020B0502040204020203" pitchFamily="34" charset="0"/>
              <a:cs typeface="Segoe UI Light" panose="020B0502040204020203" pitchFamily="34" charset="0"/>
            </a:endParaRPr>
          </a:p>
        </p:txBody>
      </p:sp>
      <p:sp>
        <p:nvSpPr>
          <p:cNvPr id="8" name="TextBox 7"/>
          <p:cNvSpPr txBox="1"/>
          <p:nvPr/>
        </p:nvSpPr>
        <p:spPr>
          <a:xfrm>
            <a:off x="4323156" y="6682635"/>
            <a:ext cx="2560604" cy="270285"/>
          </a:xfrm>
          <a:prstGeom prst="rect">
            <a:avLst/>
          </a:prstGeom>
          <a:noFill/>
        </p:spPr>
        <p:txBody>
          <a:bodyPr wrap="none" rtlCol="0">
            <a:spAutoFit/>
          </a:bodyPr>
          <a:lstStyle/>
          <a:p>
            <a:r>
              <a:rPr lang="en-US" sz="1122" dirty="0">
                <a:solidFill>
                  <a:schemeClr val="bg1">
                    <a:lumMod val="6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2014 Microsoft. All rights reserved</a:t>
            </a:r>
          </a:p>
        </p:txBody>
      </p:sp>
    </p:spTree>
    <p:extLst>
      <p:ext uri="{BB962C8B-B14F-4D97-AF65-F5344CB8AC3E}">
        <p14:creationId xmlns:p14="http://schemas.microsoft.com/office/powerpoint/2010/main" val="113096441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Skype TX</a:t>
            </a:r>
            <a:endParaRPr lang="en-US" dirty="0"/>
          </a:p>
        </p:txBody>
      </p:sp>
    </p:spTree>
    <p:extLst>
      <p:ext uri="{BB962C8B-B14F-4D97-AF65-F5344CB8AC3E}">
        <p14:creationId xmlns:p14="http://schemas.microsoft.com/office/powerpoint/2010/main" val="3085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395679" y="1381558"/>
            <a:ext cx="2130262" cy="535019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Rectangle 3"/>
          <p:cNvSpPr/>
          <p:nvPr/>
        </p:nvSpPr>
        <p:spPr bwMode="auto">
          <a:xfrm>
            <a:off x="882" y="1"/>
            <a:ext cx="12434711" cy="66068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r>
              <a:rPr lang="en-US" sz="4182" spc="-5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Key Segments</a:t>
            </a:r>
          </a:p>
        </p:txBody>
      </p:sp>
      <p:sp>
        <p:nvSpPr>
          <p:cNvPr id="5" name="TextBox 4"/>
          <p:cNvSpPr txBox="1"/>
          <p:nvPr/>
        </p:nvSpPr>
        <p:spPr>
          <a:xfrm>
            <a:off x="1830020" y="769998"/>
            <a:ext cx="8776434" cy="512317"/>
          </a:xfrm>
          <a:prstGeom prst="rect">
            <a:avLst/>
          </a:prstGeom>
          <a:noFill/>
        </p:spPr>
        <p:txBody>
          <a:bodyPr wrap="square" lIns="0" tIns="0" rIns="0" bIns="0" rtlCol="0">
            <a:spAutoFit/>
          </a:bodyPr>
          <a:lstStyle/>
          <a:p>
            <a:r>
              <a:rPr lang="en-US" sz="3264" dirty="0">
                <a:solidFill>
                  <a:srgbClr val="002060"/>
                </a:solidFill>
              </a:rPr>
              <a:t>“Increase Skype mindshare around the world”</a:t>
            </a:r>
            <a:endParaRPr lang="en-US" sz="4080" dirty="0">
              <a:solidFill>
                <a:srgbClr val="002060"/>
              </a:solidFill>
              <a:latin typeface="Segoe UI Light" pitchFamily="34" charset="0"/>
            </a:endParaRPr>
          </a:p>
        </p:txBody>
      </p:sp>
      <p:sp>
        <p:nvSpPr>
          <p:cNvPr id="6" name="Oval 5"/>
          <p:cNvSpPr/>
          <p:nvPr/>
        </p:nvSpPr>
        <p:spPr>
          <a:xfrm>
            <a:off x="1540642" y="1432435"/>
            <a:ext cx="1840337" cy="1840337"/>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Rectangle 14"/>
          <p:cNvSpPr/>
          <p:nvPr/>
        </p:nvSpPr>
        <p:spPr bwMode="auto">
          <a:xfrm>
            <a:off x="3755850" y="1381557"/>
            <a:ext cx="2130262" cy="535019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6" name="Rectangle 15"/>
          <p:cNvSpPr/>
          <p:nvPr/>
        </p:nvSpPr>
        <p:spPr bwMode="auto">
          <a:xfrm>
            <a:off x="6116021" y="1381556"/>
            <a:ext cx="2130262" cy="535019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Rectangle 16"/>
          <p:cNvSpPr/>
          <p:nvPr/>
        </p:nvSpPr>
        <p:spPr bwMode="auto">
          <a:xfrm>
            <a:off x="8476192" y="1381555"/>
            <a:ext cx="2130262" cy="535019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Oval 8"/>
          <p:cNvSpPr/>
          <p:nvPr/>
        </p:nvSpPr>
        <p:spPr>
          <a:xfrm>
            <a:off x="8621154" y="1432435"/>
            <a:ext cx="1840337" cy="184033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Oval 6"/>
          <p:cNvSpPr/>
          <p:nvPr/>
        </p:nvSpPr>
        <p:spPr>
          <a:xfrm>
            <a:off x="3900813" y="1432435"/>
            <a:ext cx="1840337" cy="1840337"/>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Oval 7"/>
          <p:cNvSpPr/>
          <p:nvPr/>
        </p:nvSpPr>
        <p:spPr>
          <a:xfrm>
            <a:off x="6260983" y="1432435"/>
            <a:ext cx="1840337" cy="1840337"/>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1540642" y="3428847"/>
            <a:ext cx="1840337" cy="2241140"/>
          </a:xfrm>
          <a:prstGeom prst="rect">
            <a:avLst/>
          </a:prstGeom>
          <a:noFill/>
        </p:spPr>
        <p:txBody>
          <a:bodyPr wrap="square" lIns="0" tIns="0" rIns="0" bIns="0" rtlCol="0">
            <a:spAutoFit/>
          </a:bodyPr>
          <a:lstStyle/>
          <a:p>
            <a:pPr algn="ctr"/>
            <a:r>
              <a:rPr lang="en-US" sz="2856" dirty="0">
                <a:gradFill>
                  <a:gsLst>
                    <a:gs pos="0">
                      <a:schemeClr val="tx1"/>
                    </a:gs>
                    <a:gs pos="86000">
                      <a:schemeClr val="tx1"/>
                    </a:gs>
                  </a:gsLst>
                  <a:lin ang="5400000" scaled="0"/>
                </a:gradFill>
                <a:latin typeface="Segoe UI Light" pitchFamily="34" charset="0"/>
              </a:rPr>
              <a:t>Broadcast</a:t>
            </a:r>
          </a:p>
          <a:p>
            <a:pPr algn="ctr"/>
            <a:endParaRPr lang="en-US" sz="2856" dirty="0">
              <a:gradFill>
                <a:gsLst>
                  <a:gs pos="0">
                    <a:schemeClr val="tx1"/>
                  </a:gs>
                  <a:gs pos="86000">
                    <a:schemeClr val="tx1"/>
                  </a:gs>
                </a:gsLst>
                <a:lin ang="5400000" scaled="0"/>
              </a:gradFill>
              <a:latin typeface="Segoe UI Light" pitchFamily="34" charset="0"/>
            </a:endParaRPr>
          </a:p>
          <a:p>
            <a:pPr algn="ctr"/>
            <a:r>
              <a:rPr lang="en-US" sz="2856" dirty="0">
                <a:gradFill>
                  <a:gsLst>
                    <a:gs pos="0">
                      <a:schemeClr val="tx1"/>
                    </a:gs>
                    <a:gs pos="86000">
                      <a:schemeClr val="tx1"/>
                    </a:gs>
                  </a:gsLst>
                  <a:lin ang="5400000" scaled="0"/>
                </a:gradFill>
                <a:latin typeface="Segoe UI Light" pitchFamily="34" charset="0"/>
              </a:rPr>
              <a:t>Current business strategy</a:t>
            </a:r>
          </a:p>
        </p:txBody>
      </p:sp>
      <p:sp>
        <p:nvSpPr>
          <p:cNvPr id="19" name="TextBox 18"/>
          <p:cNvSpPr txBox="1"/>
          <p:nvPr/>
        </p:nvSpPr>
        <p:spPr>
          <a:xfrm>
            <a:off x="3900813" y="3428847"/>
            <a:ext cx="1840337" cy="640363"/>
          </a:xfrm>
          <a:prstGeom prst="rect">
            <a:avLst/>
          </a:prstGeom>
          <a:noFill/>
        </p:spPr>
        <p:txBody>
          <a:bodyPr wrap="square" lIns="0" tIns="0" rIns="0" bIns="0" rtlCol="0">
            <a:spAutoFit/>
          </a:bodyPr>
          <a:lstStyle/>
          <a:p>
            <a:endParaRPr lang="en-US" sz="4080" dirty="0" err="1">
              <a:gradFill>
                <a:gsLst>
                  <a:gs pos="0">
                    <a:schemeClr val="tx1"/>
                  </a:gs>
                  <a:gs pos="86000">
                    <a:schemeClr val="tx1"/>
                  </a:gs>
                </a:gsLst>
                <a:lin ang="5400000" scaled="0"/>
              </a:gradFill>
              <a:latin typeface="Segoe UI Light" pitchFamily="34" charset="0"/>
            </a:endParaRPr>
          </a:p>
        </p:txBody>
      </p:sp>
      <p:sp>
        <p:nvSpPr>
          <p:cNvPr id="20" name="TextBox 19"/>
          <p:cNvSpPr txBox="1"/>
          <p:nvPr/>
        </p:nvSpPr>
        <p:spPr>
          <a:xfrm>
            <a:off x="3900813" y="3431131"/>
            <a:ext cx="1840337" cy="448228"/>
          </a:xfrm>
          <a:prstGeom prst="rect">
            <a:avLst/>
          </a:prstGeom>
          <a:noFill/>
        </p:spPr>
        <p:txBody>
          <a:bodyPr wrap="square" lIns="0" tIns="0" rIns="0" bIns="0" rtlCol="0">
            <a:spAutoFit/>
          </a:bodyPr>
          <a:lstStyle/>
          <a:p>
            <a:pPr algn="ctr"/>
            <a:r>
              <a:rPr lang="en-US" sz="2856" dirty="0">
                <a:gradFill>
                  <a:gsLst>
                    <a:gs pos="0">
                      <a:schemeClr val="tx1"/>
                    </a:gs>
                    <a:gs pos="86000">
                      <a:schemeClr val="tx1"/>
                    </a:gs>
                  </a:gsLst>
                  <a:lin ang="5400000" scaled="0"/>
                </a:gradFill>
                <a:latin typeface="Segoe UI Light" pitchFamily="34" charset="0"/>
              </a:rPr>
              <a:t>Education</a:t>
            </a:r>
          </a:p>
        </p:txBody>
      </p:sp>
      <p:sp>
        <p:nvSpPr>
          <p:cNvPr id="21" name="TextBox 20"/>
          <p:cNvSpPr txBox="1"/>
          <p:nvPr/>
        </p:nvSpPr>
        <p:spPr>
          <a:xfrm>
            <a:off x="6260983" y="3428847"/>
            <a:ext cx="1840337" cy="448228"/>
          </a:xfrm>
          <a:prstGeom prst="rect">
            <a:avLst/>
          </a:prstGeom>
          <a:noFill/>
        </p:spPr>
        <p:txBody>
          <a:bodyPr wrap="square" lIns="0" tIns="0" rIns="0" bIns="0" rtlCol="0">
            <a:spAutoFit/>
          </a:bodyPr>
          <a:lstStyle/>
          <a:p>
            <a:pPr algn="ctr"/>
            <a:r>
              <a:rPr lang="en-US" sz="2856" dirty="0">
                <a:gradFill>
                  <a:gsLst>
                    <a:gs pos="0">
                      <a:schemeClr val="tx1"/>
                    </a:gs>
                    <a:gs pos="86000">
                      <a:schemeClr val="tx1"/>
                    </a:gs>
                  </a:gsLst>
                  <a:lin ang="5400000" scaled="0"/>
                </a:gradFill>
                <a:latin typeface="Segoe UI Light" pitchFamily="34" charset="0"/>
              </a:rPr>
              <a:t>Radio</a:t>
            </a:r>
          </a:p>
        </p:txBody>
      </p:sp>
      <p:sp>
        <p:nvSpPr>
          <p:cNvPr id="22" name="TextBox 21"/>
          <p:cNvSpPr txBox="1"/>
          <p:nvPr/>
        </p:nvSpPr>
        <p:spPr>
          <a:xfrm>
            <a:off x="8621154" y="3428846"/>
            <a:ext cx="1840337" cy="448228"/>
          </a:xfrm>
          <a:prstGeom prst="rect">
            <a:avLst/>
          </a:prstGeom>
          <a:noFill/>
        </p:spPr>
        <p:txBody>
          <a:bodyPr wrap="square" lIns="0" tIns="0" rIns="0" bIns="0" rtlCol="0">
            <a:spAutoFit/>
          </a:bodyPr>
          <a:lstStyle/>
          <a:p>
            <a:pPr algn="ctr"/>
            <a:r>
              <a:rPr lang="en-US" sz="2856" dirty="0">
                <a:gradFill>
                  <a:gsLst>
                    <a:gs pos="0">
                      <a:schemeClr val="tx1"/>
                    </a:gs>
                    <a:gs pos="86000">
                      <a:schemeClr val="tx1"/>
                    </a:gs>
                  </a:gsLst>
                  <a:lin ang="5400000" scaled="0"/>
                </a:gradFill>
                <a:latin typeface="Segoe UI Light" pitchFamily="34" charset="0"/>
              </a:rPr>
              <a:t>Enterprise</a:t>
            </a:r>
          </a:p>
        </p:txBody>
      </p:sp>
    </p:spTree>
    <p:extLst>
      <p:ext uri="{BB962C8B-B14F-4D97-AF65-F5344CB8AC3E}">
        <p14:creationId xmlns:p14="http://schemas.microsoft.com/office/powerpoint/2010/main" val="1299237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5"/>
</p:tagLst>
</file>

<file path=ppt/tags/tag2.xml><?xml version="1.0" encoding="utf-8"?>
<p:tagLst xmlns:a="http://schemas.openxmlformats.org/drawingml/2006/main" xmlns:r="http://schemas.openxmlformats.org/officeDocument/2006/relationships" xmlns:p="http://schemas.openxmlformats.org/presentationml/2006/main">
  <p:tag name="TIMING" val="|35.5"/>
</p:tagLst>
</file>

<file path=ppt/tags/tag3.xml><?xml version="1.0" encoding="utf-8"?>
<p:tagLst xmlns:a="http://schemas.openxmlformats.org/drawingml/2006/main" xmlns:r="http://schemas.openxmlformats.org/officeDocument/2006/relationships" xmlns:p="http://schemas.openxmlformats.org/presentationml/2006/main">
  <p:tag name="TIMING" val="|35.5"/>
</p:tagLst>
</file>

<file path=ppt/tags/tag4.xml><?xml version="1.0" encoding="utf-8"?>
<p:tagLst xmlns:a="http://schemas.openxmlformats.org/drawingml/2006/main" xmlns:r="http://schemas.openxmlformats.org/officeDocument/2006/relationships" xmlns:p="http://schemas.openxmlformats.org/presentationml/2006/main">
  <p:tag name="TIMING" val="|35.5"/>
</p:tagLst>
</file>

<file path=ppt/tags/tag5.xml><?xml version="1.0" encoding="utf-8"?>
<p:tagLst xmlns:a="http://schemas.openxmlformats.org/drawingml/2006/main" xmlns:r="http://schemas.openxmlformats.org/officeDocument/2006/relationships" xmlns:p="http://schemas.openxmlformats.org/presentationml/2006/main">
  <p:tag name="TIMING" val="|31.9"/>
</p:tagLst>
</file>

<file path=ppt/tags/tag6.xml><?xml version="1.0" encoding="utf-8"?>
<p:tagLst xmlns:a="http://schemas.openxmlformats.org/drawingml/2006/main" xmlns:r="http://schemas.openxmlformats.org/officeDocument/2006/relationships" xmlns:p="http://schemas.openxmlformats.org/presentationml/2006/main">
  <p:tag name="TIMING" val="|13.1"/>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20.1|5.4|10.8|7.9|6|4.3|4.6|10.3"/>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3.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2014-10-31T12:30:00+05:30</Event_x0020_End_x0020_Date>
    <Event_x0020_Start_x0020_Date xmlns="e36bfbf9-5e42-489c-a259-4c54eb22cb57">2014-10-28T12:30:00+05:30</Event_x0020_Start_x0020_Date>
    <MS_x0020_Speaker xmlns="e36bfbf9-5e42-489c-a259-4c54eb22cb57">
      <UserInfo>
        <DisplayName/>
        <AccountId xsi:nil="true"/>
        <AccountType/>
      </UserInfo>
    </MS_x0020_Speaker>
    <External_x0020_Speaker xmlns="e36bfbf9-5e42-489c-a259-4c54eb22cb57"> Derek Whittle; Barry Castle</External_x0020_Speaker>
    <Session_x0020_Code xmlns="e36bfbf9-5e42-489c-a259-4c54eb22cb57"> OFC-B329</Session_x0020_Code>
    <Presentation_x0020_Date xmlns="e36bfbf9-5e42-489c-a259-4c54eb22cb57">2014-10-31T19:30:00+01:00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TermInfo xmlns="http://schemas.microsoft.com/office/infopath/2007/PartnerControls">
          <TermName>Microsoft Lync 2013</TermName>
          <TermId>c5a65964-a3d8-4f88-9739-4c26485b2cb8</TermId>
        </TermInfo>
      </Term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Barcelona (city)</TermName>
          <TermId>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4" ma:contentTypeDescription="" ma:contentTypeScope="" ma:versionID="efeefb7694abe0c79a474bd3a2625cb2">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fd7b0a58d9cd620cb6d262cd5cbd3c93"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purl.org/dc/dcmitype/"/>
    <ds:schemaRef ds:uri="http://purl.org/dc/terms/"/>
    <ds:schemaRef ds:uri="http://purl.org/dc/elements/1.1/"/>
    <ds:schemaRef ds:uri="230e9df3-be65-4c73-a93b-d1236ebd677e"/>
    <ds:schemaRef ds:uri="http://schemas.microsoft.com/office/2006/metadata/properties"/>
    <ds:schemaRef ds:uri="http://schemas.microsoft.com/office/infopath/2007/PartnerControls"/>
    <ds:schemaRef ds:uri="http://www.w3.org/XML/1998/namespace"/>
    <ds:schemaRef ds:uri="http://schemas.microsoft.com/sharepoint/v3"/>
    <ds:schemaRef ds:uri="http://schemas.openxmlformats.org/package/2006/metadata/core-properties"/>
    <ds:schemaRef ds:uri="e36bfbf9-5e42-489c-a259-4c54eb22cb57"/>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5D89E042-4A0F-4D22-AC9C-BB5B833EE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Template>
  <TotalTime>659</TotalTime>
  <Words>3739</Words>
  <Application>Microsoft Office PowerPoint</Application>
  <PresentationFormat>Custom</PresentationFormat>
  <Paragraphs>626</Paragraphs>
  <Slides>56</Slides>
  <Notes>35</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56</vt:i4>
      </vt:variant>
    </vt:vector>
  </HeadingPairs>
  <TitlesOfParts>
    <vt:vector size="80" baseType="lpstr">
      <vt:lpstr>Arial Unicode MS</vt:lpstr>
      <vt:lpstr>Aharoni</vt:lpstr>
      <vt:lpstr>AngsanaUPC</vt:lpstr>
      <vt:lpstr>Arial</vt:lpstr>
      <vt:lpstr>Arial Black</vt:lpstr>
      <vt:lpstr>Calibri</vt:lpstr>
      <vt:lpstr>Century Gothic</vt:lpstr>
      <vt:lpstr>Consolas</vt:lpstr>
      <vt:lpstr>Gill Sans</vt:lpstr>
      <vt:lpstr>Gill Sans MT</vt:lpstr>
      <vt:lpstr>Segoe Light</vt:lpstr>
      <vt:lpstr>Segoe Pro Light</vt:lpstr>
      <vt:lpstr>Segoe Pro SemiLight</vt:lpstr>
      <vt:lpstr>Segoe Semibold</vt:lpstr>
      <vt:lpstr>Segoe UI</vt:lpstr>
      <vt:lpstr>Segoe UI Black</vt:lpstr>
      <vt:lpstr>Segoe UI Light</vt:lpstr>
      <vt:lpstr>Segoe UI Semibold</vt:lpstr>
      <vt:lpstr>Times New Roman</vt:lpstr>
      <vt:lpstr>Wingdings</vt:lpstr>
      <vt:lpstr>ヒラギノ角ゴ ProN W3</vt:lpstr>
      <vt:lpstr>TEE14 Speaker PPT Template</vt:lpstr>
      <vt:lpstr>Office Theme</vt:lpstr>
      <vt:lpstr>1_TEE14 Speaker PPT Template</vt:lpstr>
      <vt:lpstr>PowerPoint Presentation</vt:lpstr>
      <vt:lpstr>Lync-Skype connectivity v2</vt:lpstr>
      <vt:lpstr>Resources</vt:lpstr>
      <vt:lpstr>Session Objectives and Takeaways</vt:lpstr>
      <vt:lpstr>PowerPoint Presentation</vt:lpstr>
      <vt:lpstr>Recent Deliveries</vt:lpstr>
      <vt:lpstr>Skype Initiatives</vt:lpstr>
      <vt:lpstr>Skype TX</vt:lpstr>
      <vt:lpstr>PowerPoint Presentation</vt:lpstr>
      <vt:lpstr>PowerPoint Presentation</vt:lpstr>
      <vt:lpstr>Hardware Solution Partners</vt:lpstr>
      <vt:lpstr>Where to find More Information</vt:lpstr>
      <vt:lpstr>PowerPoint Presentation</vt:lpstr>
      <vt:lpstr>Specialized by need, universal by reach Connecting everyone with rich communications </vt:lpstr>
      <vt:lpstr>Lync-Skype Connectivity V1</vt:lpstr>
      <vt:lpstr>Lync-Skype Connectivity V2</vt:lpstr>
      <vt:lpstr>Lync Online – Lync Skype Connectivity V2</vt:lpstr>
      <vt:lpstr>Demo Lync-Skype connectivity Call</vt:lpstr>
      <vt:lpstr>PowerPoint Presentation</vt:lpstr>
      <vt:lpstr>PowerPoint Presentation</vt:lpstr>
      <vt:lpstr>B2C Communicating with customers</vt:lpstr>
      <vt:lpstr>2 Complementary Options</vt:lpstr>
      <vt:lpstr>B2B Communicating Suppliers, Partners</vt:lpstr>
      <vt:lpstr>B2C Employee Retention</vt:lpstr>
      <vt:lpstr>Hiring Efficiency</vt:lpstr>
      <vt:lpstr>Skype URI Buttons for Emails and Web Pages</vt:lpstr>
      <vt:lpstr>Demo Skype Button</vt:lpstr>
      <vt:lpstr>View Source</vt:lpstr>
      <vt:lpstr>Demo  Skype button call - Skype to Lync</vt:lpstr>
      <vt:lpstr>Underlying Technologies</vt:lpstr>
      <vt:lpstr>Video Codecs</vt:lpstr>
      <vt:lpstr>PowerPoint Presentation</vt:lpstr>
      <vt:lpstr>Enterprise NAT Traversal Mechanism Stun/Turn/ICE</vt:lpstr>
      <vt:lpstr>Network Monitor Call from Lync to Skype showing STUN </vt:lpstr>
      <vt:lpstr>Codecs</vt:lpstr>
      <vt:lpstr>Deployment Details</vt:lpstr>
      <vt:lpstr>Skype Privacy Note: Skype uses AES256 for both signaling and media </vt:lpstr>
      <vt:lpstr>LSC Best Practices – Lync Settings</vt:lpstr>
      <vt:lpstr>Microsoft Accounts (MSAs) and Skype</vt:lpstr>
      <vt:lpstr>How do I add a Lync contact to Skype?</vt:lpstr>
      <vt:lpstr>How do I add a Skype contact to Lync?</vt:lpstr>
      <vt:lpstr>Presence Expectations</vt:lpstr>
      <vt:lpstr>Lync Configuration</vt:lpstr>
      <vt:lpstr>Setting up Lync-Skype Connectivity</vt:lpstr>
      <vt:lpstr>Step 1. Register your domain</vt:lpstr>
      <vt:lpstr>Step 2: Set up Lync Edge for Public IM Connectivity</vt:lpstr>
      <vt:lpstr>Step 3: Lync Server Control Panel: External Access Policy</vt:lpstr>
      <vt:lpstr>Lync Server Control Panel: Access Edge Configuration</vt:lpstr>
      <vt:lpstr>Lync Server Control Panel: Enable Provider</vt:lpstr>
      <vt:lpstr>PowerPoint Presentation</vt:lpstr>
      <vt:lpstr>Conclusions</vt:lpstr>
      <vt:lpstr>Summary</vt:lpstr>
      <vt:lpstr>PowerPoint Presentation</vt:lpstr>
      <vt:lpstr>Office 365</vt:lpstr>
      <vt:lpstr>SUBMIT YOUR TECHED EVALUATIONS</vt:lpstr>
      <vt:lpstr>PowerPoint Presentation</vt:lpstr>
    </vt:vector>
  </TitlesOfParts>
  <Manager>&lt;Speech writer name goes here&gt;</Manager>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Lync-Skype Connectivity v2: Demos, Business Solutions, and Deep Dive</dc:title>
  <dc:subject>TechEd 2014</dc:subject>
  <dc:creator>Mohamad Saleem</dc:creator>
  <dc:description>Template: Jordan Cayabyab, Artitudes Design
Formatting: 
Audience Type:</dc:description>
  <cp:lastModifiedBy>Shows</cp:lastModifiedBy>
  <cp:revision>59</cp:revision>
  <dcterms:created xsi:type="dcterms:W3CDTF">2014-10-22T11:33:55Z</dcterms:created>
  <dcterms:modified xsi:type="dcterms:W3CDTF">2014-10-31T12:35:22Z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